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626" r:id="rId2"/>
    <p:sldId id="410" r:id="rId3"/>
    <p:sldId id="258" r:id="rId4"/>
    <p:sldId id="554" r:id="rId5"/>
    <p:sldId id="799" r:id="rId6"/>
    <p:sldId id="880" r:id="rId7"/>
    <p:sldId id="881" r:id="rId8"/>
    <p:sldId id="882" r:id="rId9"/>
    <p:sldId id="883" r:id="rId10"/>
    <p:sldId id="891" r:id="rId11"/>
    <p:sldId id="884" r:id="rId12"/>
    <p:sldId id="885" r:id="rId13"/>
    <p:sldId id="864" r:id="rId14"/>
    <p:sldId id="865" r:id="rId15"/>
    <p:sldId id="886" r:id="rId16"/>
    <p:sldId id="887" r:id="rId17"/>
    <p:sldId id="888" r:id="rId18"/>
    <p:sldId id="889" r:id="rId19"/>
    <p:sldId id="890" r:id="rId20"/>
    <p:sldId id="577" r:id="rId21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AF00"/>
    <a:srgbClr val="F5B70C"/>
    <a:srgbClr val="88745B"/>
    <a:srgbClr val="4F4D50"/>
    <a:srgbClr val="002434"/>
    <a:srgbClr val="C8B08A"/>
    <a:srgbClr val="F7DCAC"/>
    <a:srgbClr val="FCE1B0"/>
    <a:srgbClr val="FEFCF0"/>
    <a:srgbClr val="767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6314" autoAdjust="0"/>
  </p:normalViewPr>
  <p:slideViewPr>
    <p:cSldViewPr snapToGrid="0">
      <p:cViewPr varScale="1">
        <p:scale>
          <a:sx n="62" d="100"/>
          <a:sy n="62" d="100"/>
        </p:scale>
        <p:origin x="7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0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A756A-9CED-45B2-A3E2-1B38ACB53DA9}" type="datetimeFigureOut">
              <a:rPr lang="zh-CN" altLang="en-US" smtClean="0"/>
              <a:t>2022/8/6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77230-6F38-445E-BCCA-CE113461A2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86506-327F-4788-BAF0-4B794890C8AC}" type="datetimeFigureOut">
              <a:rPr lang="zh-CN" altLang="en-US" smtClean="0"/>
              <a:t>2022/8/6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1F724-51D9-486B-9BFF-C542D0E12B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F724-51D9-486B-9BFF-C542D0E12B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47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6D20-C27E-4F88-8B09-303578CD2AE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</a:rPr>
              <a:t>3</a:t>
            </a:fld>
            <a:endParaRPr lang="zh-CN" altLang="en-US">
              <a:solidFill>
                <a:prstClr val="black"/>
              </a:solidFill>
              <a:latin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</a:rPr>
              <a:t>4</a:t>
            </a:fld>
            <a:endParaRPr lang="zh-CN" altLang="en-US">
              <a:solidFill>
                <a:prstClr val="black"/>
              </a:solidFill>
              <a:latin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</a:rPr>
              <a:t>13</a:t>
            </a:fld>
            <a:endParaRPr lang="zh-CN" altLang="en-US">
              <a:solidFill>
                <a:prstClr val="black"/>
              </a:solidFill>
              <a:latin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924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F724-51D9-486B-9BFF-C542D0E12BC5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设计页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r.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Landscap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272049" y="925733"/>
            <a:ext cx="5147868" cy="5006854"/>
          </a:xfrm>
          <a:custGeom>
            <a:avLst/>
            <a:gdLst>
              <a:gd name="connsiteX0" fmla="*/ 0 w 5147734"/>
              <a:gd name="connsiteY0" fmla="*/ 0 h 5006622"/>
              <a:gd name="connsiteX1" fmla="*/ 5147734 w 5147734"/>
              <a:gd name="connsiteY1" fmla="*/ 0 h 5006622"/>
              <a:gd name="connsiteX2" fmla="*/ 5147734 w 5147734"/>
              <a:gd name="connsiteY2" fmla="*/ 5006622 h 5006622"/>
              <a:gd name="connsiteX3" fmla="*/ 0 w 5147734"/>
              <a:gd name="connsiteY3" fmla="*/ 5006622 h 50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7734" h="5006622">
                <a:moveTo>
                  <a:pt x="0" y="0"/>
                </a:moveTo>
                <a:lnTo>
                  <a:pt x="5147734" y="0"/>
                </a:lnTo>
                <a:lnTo>
                  <a:pt x="5147734" y="5006622"/>
                </a:lnTo>
                <a:lnTo>
                  <a:pt x="0" y="500662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/>
            </a:lvl1pPr>
          </a:lstStyle>
          <a:p>
            <a:pPr marL="0" lvl="0" indent="0">
              <a:buNone/>
            </a:pPr>
            <a:endParaRPr lang="en-US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prism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E158B01-1B94-410B-955F-6A222A70BFA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3A7E1F-F86D-4EC0-8623-A67CB04E396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FCF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6257050" y="1603156"/>
            <a:ext cx="2538589" cy="2119372"/>
          </a:xfrm>
          <a:custGeom>
            <a:avLst/>
            <a:gdLst>
              <a:gd name="connsiteX0" fmla="*/ 0 w 2538589"/>
              <a:gd name="connsiteY0" fmla="*/ 0 h 2119372"/>
              <a:gd name="connsiteX1" fmla="*/ 2538589 w 2538589"/>
              <a:gd name="connsiteY1" fmla="*/ 0 h 2119372"/>
              <a:gd name="connsiteX2" fmla="*/ 2538589 w 2538589"/>
              <a:gd name="connsiteY2" fmla="*/ 2119372 h 2119372"/>
              <a:gd name="connsiteX3" fmla="*/ 0 w 2538589"/>
              <a:gd name="connsiteY3" fmla="*/ 2119372 h 211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89" h="2119372">
                <a:moveTo>
                  <a:pt x="0" y="0"/>
                </a:moveTo>
                <a:lnTo>
                  <a:pt x="2538589" y="0"/>
                </a:lnTo>
                <a:lnTo>
                  <a:pt x="2538589" y="2119372"/>
                </a:lnTo>
                <a:lnTo>
                  <a:pt x="0" y="21193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6249640" y="3813408"/>
            <a:ext cx="5067649" cy="2133134"/>
          </a:xfrm>
          <a:custGeom>
            <a:avLst/>
            <a:gdLst>
              <a:gd name="connsiteX0" fmla="*/ 0 w 5067649"/>
              <a:gd name="connsiteY0" fmla="*/ 0 h 2133134"/>
              <a:gd name="connsiteX1" fmla="*/ 5067649 w 5067649"/>
              <a:gd name="connsiteY1" fmla="*/ 0 h 2133134"/>
              <a:gd name="connsiteX2" fmla="*/ 5067649 w 5067649"/>
              <a:gd name="connsiteY2" fmla="*/ 2133134 h 2133134"/>
              <a:gd name="connsiteX3" fmla="*/ 0 w 5067649"/>
              <a:gd name="connsiteY3" fmla="*/ 2133134 h 213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649" h="2133134">
                <a:moveTo>
                  <a:pt x="0" y="0"/>
                </a:moveTo>
                <a:lnTo>
                  <a:pt x="5067649" y="0"/>
                </a:lnTo>
                <a:lnTo>
                  <a:pt x="5067649" y="2133134"/>
                </a:lnTo>
                <a:lnTo>
                  <a:pt x="0" y="21331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930912" y="1412776"/>
            <a:ext cx="5291455" cy="3936365"/>
          </a:xfrm>
          <a:custGeom>
            <a:avLst/>
            <a:gdLst>
              <a:gd name="connsiteX0" fmla="*/ 0 w 8333"/>
              <a:gd name="connsiteY0" fmla="*/ 0 h 6199"/>
              <a:gd name="connsiteX1" fmla="*/ 8333 w 8333"/>
              <a:gd name="connsiteY1" fmla="*/ 25 h 6199"/>
              <a:gd name="connsiteX2" fmla="*/ 8303 w 8333"/>
              <a:gd name="connsiteY2" fmla="*/ 6190 h 6199"/>
              <a:gd name="connsiteX3" fmla="*/ 0 w 8333"/>
              <a:gd name="connsiteY3" fmla="*/ 6199 h 6199"/>
              <a:gd name="connsiteX4" fmla="*/ 0 w 8333"/>
              <a:gd name="connsiteY4" fmla="*/ 0 h 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33" h="6199">
                <a:moveTo>
                  <a:pt x="0" y="0"/>
                </a:moveTo>
                <a:lnTo>
                  <a:pt x="8333" y="25"/>
                </a:lnTo>
                <a:lnTo>
                  <a:pt x="8303" y="6190"/>
                </a:lnTo>
                <a:lnTo>
                  <a:pt x="0" y="619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 dirty="0">
              <a:solidFill>
                <a:prstClr val="white"/>
              </a:solidFill>
              <a:latin typeface="方正黑体简体" panose="02000000000000000000" pitchFamily="2" charset="-122"/>
              <a:ea typeface="方正黑体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" name="矩形 4"/>
          <p:cNvSpPr/>
          <p:nvPr/>
        </p:nvSpPr>
        <p:spPr>
          <a:xfrm>
            <a:off x="-19050" y="1400077"/>
            <a:ext cx="8611870" cy="3951605"/>
          </a:xfrm>
          <a:custGeom>
            <a:avLst/>
            <a:gdLst>
              <a:gd name="connsiteX0" fmla="*/ 0 w 13562"/>
              <a:gd name="connsiteY0" fmla="*/ 0 h 6223"/>
              <a:gd name="connsiteX1" fmla="*/ 13562 w 13562"/>
              <a:gd name="connsiteY1" fmla="*/ 15 h 6223"/>
              <a:gd name="connsiteX2" fmla="*/ 11003 w 13562"/>
              <a:gd name="connsiteY2" fmla="*/ 6223 h 6223"/>
              <a:gd name="connsiteX3" fmla="*/ 26 w 13562"/>
              <a:gd name="connsiteY3" fmla="*/ 6150 h 6223"/>
              <a:gd name="connsiteX4" fmla="*/ 0 w 13562"/>
              <a:gd name="connsiteY4" fmla="*/ 0 h 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2" h="6223">
                <a:moveTo>
                  <a:pt x="0" y="0"/>
                </a:moveTo>
                <a:lnTo>
                  <a:pt x="13562" y="15"/>
                </a:lnTo>
                <a:lnTo>
                  <a:pt x="11003" y="6223"/>
                </a:lnTo>
                <a:lnTo>
                  <a:pt x="26" y="6150"/>
                </a:lnTo>
                <a:lnTo>
                  <a:pt x="0" y="0"/>
                </a:lnTo>
                <a:close/>
              </a:path>
            </a:pathLst>
          </a:custGeom>
          <a:solidFill>
            <a:srgbClr val="4F4D5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 dirty="0">
              <a:solidFill>
                <a:prstClr val="white"/>
              </a:solidFill>
              <a:latin typeface="方正黑体简体" panose="02000000000000000000" pitchFamily="2" charset="-122"/>
              <a:ea typeface="方正黑体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765248" y="3754395"/>
            <a:ext cx="675564" cy="1600335"/>
          </a:xfrm>
          <a:prstGeom prst="line">
            <a:avLst/>
          </a:prstGeom>
          <a:ln w="28575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6826824" y="1394561"/>
            <a:ext cx="1406363" cy="3410961"/>
          </a:xfrm>
          <a:prstGeom prst="line">
            <a:avLst/>
          </a:prstGeom>
          <a:ln w="12700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9"/>
          <p:cNvSpPr txBox="1"/>
          <p:nvPr/>
        </p:nvSpPr>
        <p:spPr>
          <a:xfrm>
            <a:off x="478914" y="1914139"/>
            <a:ext cx="5591595" cy="20601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200" fontAlgn="auto">
              <a:lnSpc>
                <a:spcPct val="150000"/>
              </a:lnSpc>
            </a:pPr>
            <a:r>
              <a:rPr lang="zh-CN" altLang="en-US" sz="65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pitchFamily="34" charset="-122"/>
                <a:sym typeface="+mn-lt"/>
              </a:rPr>
              <a:t>心理学史</a:t>
            </a:r>
            <a:r>
              <a:rPr lang="en-US" altLang="zh-CN" sz="40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lt"/>
              </a:rPr>
              <a:t>(</a:t>
            </a:r>
            <a:r>
              <a:rPr lang="zh-CN" altLang="en-US" sz="40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lt"/>
              </a:rPr>
              <a:t>第二版</a:t>
            </a:r>
            <a:r>
              <a:rPr lang="en-US" altLang="zh-CN" sz="40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lt"/>
              </a:rPr>
              <a:t>)</a:t>
            </a:r>
          </a:p>
          <a:p>
            <a:pPr algn="l" defTabSz="1219200" fontAlgn="auto">
              <a:lnSpc>
                <a:spcPct val="150000"/>
              </a:lnSpc>
            </a:pPr>
            <a:r>
              <a:rPr lang="zh-CN" altLang="en-US" sz="24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lt"/>
              </a:rPr>
              <a:t>主编 叶浩生 杨莉萍</a:t>
            </a:r>
            <a:endParaRPr lang="en-US" altLang="zh-CN" sz="2400" b="1" dirty="0">
              <a:solidFill>
                <a:prstClr val="white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99065" y="5814773"/>
            <a:ext cx="1528719" cy="302527"/>
            <a:chOff x="5796136" y="4189567"/>
            <a:chExt cx="1146539" cy="22689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2" name="流程图: 数据 9"/>
            <p:cNvSpPr/>
            <p:nvPr/>
          </p:nvSpPr>
          <p:spPr>
            <a:xfrm>
              <a:off x="579613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流程图: 数据 9"/>
            <p:cNvSpPr/>
            <p:nvPr/>
          </p:nvSpPr>
          <p:spPr>
            <a:xfrm>
              <a:off x="593750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4" name="流程图: 数据 9"/>
            <p:cNvSpPr/>
            <p:nvPr/>
          </p:nvSpPr>
          <p:spPr>
            <a:xfrm>
              <a:off x="607887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5" name="流程图: 数据 9"/>
            <p:cNvSpPr/>
            <p:nvPr/>
          </p:nvSpPr>
          <p:spPr>
            <a:xfrm>
              <a:off x="622024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6" name="流程图: 数据 9"/>
            <p:cNvSpPr/>
            <p:nvPr/>
          </p:nvSpPr>
          <p:spPr>
            <a:xfrm>
              <a:off x="636161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" name="流程图: 数据 9"/>
            <p:cNvSpPr/>
            <p:nvPr/>
          </p:nvSpPr>
          <p:spPr>
            <a:xfrm>
              <a:off x="650298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" name="流程图: 数据 9"/>
            <p:cNvSpPr/>
            <p:nvPr/>
          </p:nvSpPr>
          <p:spPr>
            <a:xfrm>
              <a:off x="664435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9" name="流程图: 数据 9"/>
            <p:cNvSpPr/>
            <p:nvPr/>
          </p:nvSpPr>
          <p:spPr>
            <a:xfrm>
              <a:off x="6785729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794136" y="5961939"/>
            <a:ext cx="5189619" cy="0"/>
          </a:xfrm>
          <a:prstGeom prst="line">
            <a:avLst/>
          </a:prstGeom>
          <a:ln w="38100">
            <a:solidFill>
              <a:srgbClr val="4F4D50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1121410" y="5858510"/>
            <a:ext cx="2914650" cy="438785"/>
          </a:xfrm>
          <a:prstGeom prst="roundRect">
            <a:avLst/>
          </a:prstGeom>
          <a:solidFill>
            <a:sysClr val="window" lastClr="FFFFFF">
              <a:alpha val="70000"/>
            </a:sys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style>
          <a:lnRef idx="2">
            <a:srgbClr val="629DD1">
              <a:shade val="50000"/>
            </a:srgbClr>
          </a:lnRef>
          <a:fillRef idx="1">
            <a:srgbClr val="629DD1"/>
          </a:fillRef>
          <a:effectRef idx="0">
            <a:srgbClr val="629DD1"/>
          </a:effectRef>
          <a:fontRef idx="minor">
            <a:sysClr val="window" lastClr="FFFFFF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575" y="5869305"/>
            <a:ext cx="2699385" cy="41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22253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二、应用心理学思想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社会心理学思想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社会化及其理论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人际关系问题</a:t>
            </a:r>
          </a:p>
        </p:txBody>
      </p:sp>
    </p:spTree>
    <p:extLst>
      <p:ext uri="{BB962C8B-B14F-4D97-AF65-F5344CB8AC3E}">
        <p14:creationId xmlns:p14="http://schemas.microsoft.com/office/powerpoint/2010/main" val="3173231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271010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二、应用心理学思想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医学心理学思想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诊断心理思想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身心关系思想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endParaRPr lang="zh-CN" alt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2408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31970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二、应用心理学思想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（四） 审美心理学思想</a:t>
            </a:r>
            <a:endParaRPr lang="en-US" altLang="zh-CN" sz="2500" b="1" dirty="0">
              <a:solidFill>
                <a:srgbClr val="88745B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审美心理静态结构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审美心理动态过程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从外师造化到澡雪精神。（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从中得心源到神与物游。（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从由形入神到物我两忘。（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从拟容取心到得意忘言。</a:t>
            </a:r>
          </a:p>
        </p:txBody>
      </p:sp>
    </p:spTree>
    <p:extLst>
      <p:ext uri="{BB962C8B-B14F-4D97-AF65-F5344CB8AC3E}">
        <p14:creationId xmlns:p14="http://schemas.microsoft.com/office/powerpoint/2010/main" val="93138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67"/>
          <a:stretch>
            <a:fillRect/>
          </a:stretch>
        </p:blipFill>
        <p:spPr>
          <a:xfrm>
            <a:off x="7138670" y="0"/>
            <a:ext cx="507174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65"/>
          <a:stretch>
            <a:fillRect/>
          </a:stretch>
        </p:blipFill>
        <p:spPr>
          <a:xfrm>
            <a:off x="8019415" y="635635"/>
            <a:ext cx="4180205" cy="5915660"/>
          </a:xfrm>
          <a:prstGeom prst="rect">
            <a:avLst/>
          </a:prstGeom>
        </p:spPr>
      </p:pic>
      <p:sp>
        <p:nvSpPr>
          <p:cNvPr id="10" name="TextBox 6"/>
          <p:cNvSpPr txBox="1"/>
          <p:nvPr/>
        </p:nvSpPr>
        <p:spPr>
          <a:xfrm>
            <a:off x="1670667" y="1600730"/>
            <a:ext cx="41837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02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08009" y="2432315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zh-CN" altLang="en-US" sz="4800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第二节</a:t>
            </a:r>
          </a:p>
          <a:p>
            <a:pPr algn="ctr" defTabSz="1219200"/>
            <a:r>
              <a:rPr lang="zh-CN" altLang="en-US" sz="4800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中国近代心理学史</a:t>
            </a:r>
          </a:p>
        </p:txBody>
      </p:sp>
      <p:sp>
        <p:nvSpPr>
          <p:cNvPr id="13" name="TextBox 6"/>
          <p:cNvSpPr txBox="1"/>
          <p:nvPr/>
        </p:nvSpPr>
        <p:spPr>
          <a:xfrm>
            <a:off x="9701984" y="2168473"/>
            <a:ext cx="209223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6600" spc="600" dirty="0">
                <a:gradFill>
                  <a:gsLst>
                    <a:gs pos="0">
                      <a:srgbClr val="F7DCAC"/>
                    </a:gs>
                    <a:gs pos="100000">
                      <a:srgbClr val="88745B"/>
                    </a:gs>
                  </a:gsLst>
                  <a:lin ang="1800000" scaled="0"/>
                </a:gradFill>
                <a:effectLst>
                  <a:outerShdw blurRad="190500" dist="63500" dir="2700000" algn="tl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  <a:ea typeface="方正黑体简体" panose="02010601030101010101" pitchFamily="2" charset="-122"/>
                <a:cs typeface="+mn-ea"/>
                <a:sym typeface="+mn-lt"/>
              </a:rPr>
              <a:t>02</a:t>
            </a:r>
            <a:endParaRPr lang="zh-CN" altLang="en-US" sz="16600" spc="600" dirty="0">
              <a:gradFill>
                <a:gsLst>
                  <a:gs pos="0">
                    <a:srgbClr val="F7DCAC"/>
                  </a:gs>
                  <a:gs pos="100000">
                    <a:srgbClr val="88745B"/>
                  </a:gs>
                </a:gsLst>
                <a:lin ang="1800000" scaled="0"/>
              </a:gradFill>
              <a:effectLst>
                <a:outerShdw blurRad="190500" dist="63500" dir="2700000" algn="tl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050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562083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中国古代心理学思想未能演变成心理科学的原因</a:t>
            </a:r>
            <a:endParaRPr lang="en-US" altLang="zh-CN" sz="2500" b="1" dirty="0">
              <a:solidFill>
                <a:srgbClr val="88745B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第一，封建礼教束缚了人体生理解剖学的发展，导致古代中国并没有取得像欧洲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19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世纪所取得的生理心理学实验的科学成果。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第二，中国传统“天人合一”的思维方式不利于心理学研究的精确化和科学化，导致中国古代的生理心理学思想和实验心理学思想的相对贫乏。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第三，中国古代哲学家死守“经学”的传统，使得中国古代的心性之学失去了与医学“交叉”影响的机会，从而失去了产生一门新兴学科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心理学的契机。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第四，古代国人推崇“学而优则仕”的做法，不重视儒家经典之外的知识与技能的学习与钻研，使得近代物理学也未能取得像西方近代物理学那样伟大的成就，从而使得心理学又失去了诞生的另一个重要基础。</a:t>
            </a:r>
          </a:p>
        </p:txBody>
      </p:sp>
    </p:spTree>
    <p:extLst>
      <p:ext uri="{BB962C8B-B14F-4D97-AF65-F5344CB8AC3E}">
        <p14:creationId xmlns:p14="http://schemas.microsoft.com/office/powerpoint/2010/main" val="33184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31970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中国近代心理学的启蒙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西方心理学思想的早期传入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中国近代心理学思想的先驱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龚自珍的心理学思想。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梁启超的心理学思想。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5073EBC-4437-4D83-A343-E01401594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840" y="2284930"/>
            <a:ext cx="2162175" cy="2781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4D3B661-9333-4591-9F48-53B7725D4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8043" y="2246830"/>
            <a:ext cx="21526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8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51360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中国近代心理学的发端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鸦片战争以后，伴随不平等条约中的文化侵略，西方传教士开始在中国沿海和内地重要城市设立“教会学校”。一些学校开设心理学课程，这在一定程度上推动了心理学在中国的传播。此外，我国最早的一本汉译心理学著作也是他于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1889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年翻译的美国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J. Haven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所著的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Mental Philosophy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：  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Including the Intellect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Sensibilities and Will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，译名为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《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心灵学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》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。这本书从内容上来说，并不是真正意义上的科学心理学著作，但从时间顺序上来说，这是我国最早的一本哲学心理学的译著。我国最早自编的心理学著作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《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心理易解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》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，作者是留学日本的陈榥，内容也主要是参考日本心理学的内容。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此外，中国传统文化对于“心理学”一词的创制也有着重要的影响。</a:t>
            </a:r>
          </a:p>
        </p:txBody>
      </p:sp>
    </p:spTree>
    <p:extLst>
      <p:ext uri="{BB962C8B-B14F-4D97-AF65-F5344CB8AC3E}">
        <p14:creationId xmlns:p14="http://schemas.microsoft.com/office/powerpoint/2010/main" val="70466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41643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科学主义心理学在中国</a:t>
            </a:r>
            <a:endParaRPr lang="en-US" altLang="zh-CN" sz="2500" b="1" dirty="0">
              <a:solidFill>
                <a:srgbClr val="88745B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基本理论观点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对于心理学学科性质的理解。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心理学的研究对象。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心理学的方法论。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反本能论。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生理心理与动物心理论。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9980CD-C508-469F-B74E-14BA256F75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55"/>
          <a:stretch/>
        </p:blipFill>
        <p:spPr>
          <a:xfrm>
            <a:off x="8691937" y="2462452"/>
            <a:ext cx="2093894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68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368184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科学主义心理学在中国</a:t>
            </a:r>
            <a:endParaRPr lang="en-US" altLang="zh-CN" sz="2500" b="1" dirty="0">
              <a:solidFill>
                <a:srgbClr val="88745B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心理学的应用问题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儿童心理学的研究。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教育心理学的研究。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汉字心理学的研究。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社会心理学的研究。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3822DF-35E4-47D3-904E-A047B85E7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041" y="2349303"/>
            <a:ext cx="223837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37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  中国近代心理学史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51338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一、中国近代心理学的启蒙与发端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中国人文主义心理学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基本理论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心理观。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方法论。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基本理论范畴。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人生心理论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人格论。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自我论。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情感论。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D91BBB3-8D28-44B7-B9A3-2A0D31066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877" y="2749521"/>
            <a:ext cx="2057400" cy="2895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4136F12-AA07-4FEC-A330-A68C3EF14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3280" y="2730471"/>
            <a:ext cx="2162175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92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4"/>
          <p:cNvPicPr>
            <a:picLocks noGrp="1" noChangeAspect="1"/>
          </p:cNvPicPr>
          <p:nvPr/>
        </p:nvPicPr>
        <p:blipFill>
          <a:blip r:embed="rId3" cstate="print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9" r="15719"/>
          <a:stretch>
            <a:fillRect/>
          </a:stretch>
        </p:blipFill>
        <p:spPr>
          <a:xfrm>
            <a:off x="0" y="0"/>
            <a:ext cx="7059930" cy="6864350"/>
          </a:xfrm>
          <a:custGeom>
            <a:avLst/>
            <a:gdLst>
              <a:gd name="connsiteX0" fmla="*/ 0 w 5147734"/>
              <a:gd name="connsiteY0" fmla="*/ 0 h 5006622"/>
              <a:gd name="connsiteX1" fmla="*/ 5147734 w 5147734"/>
              <a:gd name="connsiteY1" fmla="*/ 0 h 5006622"/>
              <a:gd name="connsiteX2" fmla="*/ 5147734 w 5147734"/>
              <a:gd name="connsiteY2" fmla="*/ 5006622 h 5006622"/>
              <a:gd name="connsiteX3" fmla="*/ 0 w 5147734"/>
              <a:gd name="connsiteY3" fmla="*/ 5006622 h 50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7734" h="5006622">
                <a:moveTo>
                  <a:pt x="0" y="0"/>
                </a:moveTo>
                <a:lnTo>
                  <a:pt x="5147734" y="0"/>
                </a:lnTo>
                <a:lnTo>
                  <a:pt x="5147734" y="5006622"/>
                </a:lnTo>
                <a:lnTo>
                  <a:pt x="0" y="500662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</p:pic>
      <p:pic>
        <p:nvPicPr>
          <p:cNvPr id="13" name="图片占位符 4"/>
          <p:cNvPicPr>
            <a:picLocks noGrp="1" noChangeAspect="1"/>
          </p:cNvPicPr>
          <p:nvPr/>
        </p:nvPicPr>
        <p:blipFill>
          <a:blip r:embed="rId3" cstate="print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9" r="15719"/>
          <a:stretch>
            <a:fillRect/>
          </a:stretch>
        </p:blipFill>
        <p:spPr>
          <a:xfrm flipH="1">
            <a:off x="7059930" y="-3175"/>
            <a:ext cx="5149850" cy="6864350"/>
          </a:xfrm>
          <a:custGeom>
            <a:avLst/>
            <a:gdLst>
              <a:gd name="connsiteX0" fmla="*/ 0 w 5147734"/>
              <a:gd name="connsiteY0" fmla="*/ 0 h 5006622"/>
              <a:gd name="connsiteX1" fmla="*/ 5147734 w 5147734"/>
              <a:gd name="connsiteY1" fmla="*/ 0 h 5006622"/>
              <a:gd name="connsiteX2" fmla="*/ 5147734 w 5147734"/>
              <a:gd name="connsiteY2" fmla="*/ 5006622 h 5006622"/>
              <a:gd name="connsiteX3" fmla="*/ 0 w 5147734"/>
              <a:gd name="connsiteY3" fmla="*/ 5006622 h 50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7734" h="5006622">
                <a:moveTo>
                  <a:pt x="0" y="0"/>
                </a:moveTo>
                <a:lnTo>
                  <a:pt x="5147734" y="0"/>
                </a:lnTo>
                <a:lnTo>
                  <a:pt x="5147734" y="5006622"/>
                </a:lnTo>
                <a:lnTo>
                  <a:pt x="0" y="500662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</p:pic>
      <p:sp>
        <p:nvSpPr>
          <p:cNvPr id="14" name="矩形 13"/>
          <p:cNvSpPr/>
          <p:nvPr/>
        </p:nvSpPr>
        <p:spPr>
          <a:xfrm>
            <a:off x="635" y="-3810"/>
            <a:ext cx="12208510" cy="6880860"/>
          </a:xfrm>
          <a:prstGeom prst="rect">
            <a:avLst/>
          </a:prstGeom>
          <a:solidFill>
            <a:srgbClr val="88745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78915" y="802640"/>
            <a:ext cx="9251950" cy="527304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46568" y="1057275"/>
            <a:ext cx="8716645" cy="4763770"/>
          </a:xfrm>
          <a:prstGeom prst="rect">
            <a:avLst/>
          </a:prstGeom>
          <a:noFill/>
          <a:ln>
            <a:solidFill>
              <a:srgbClr val="8874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方正黑体简体" panose="02010601030101010101" pitchFamily="2" charset="-122"/>
              <a:ea typeface="方正黑体简体" panose="02010601030101010101" pitchFamily="2" charset="-122"/>
              <a:sym typeface="方正黑体简体" panose="02010601030101010101" pitchFamily="2" charset="-122"/>
            </a:endParaRPr>
          </a:p>
        </p:txBody>
      </p:sp>
      <p:pic>
        <p:nvPicPr>
          <p:cNvPr id="18" name="图片占位符 4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3" t="42" r="16507"/>
          <a:stretch>
            <a:fillRect/>
          </a:stretch>
        </p:blipFill>
        <p:spPr>
          <a:xfrm>
            <a:off x="5384483" y="1546860"/>
            <a:ext cx="1440815" cy="1440815"/>
          </a:xfrm>
          <a:custGeom>
            <a:avLst/>
            <a:gdLst>
              <a:gd name="connsiteX0" fmla="*/ 0 w 5147734"/>
              <a:gd name="connsiteY0" fmla="*/ 0 h 5006622"/>
              <a:gd name="connsiteX1" fmla="*/ 5147734 w 5147734"/>
              <a:gd name="connsiteY1" fmla="*/ 0 h 5006622"/>
              <a:gd name="connsiteX2" fmla="*/ 5147734 w 5147734"/>
              <a:gd name="connsiteY2" fmla="*/ 5006622 h 5006622"/>
              <a:gd name="connsiteX3" fmla="*/ 0 w 5147734"/>
              <a:gd name="connsiteY3" fmla="*/ 5006622 h 500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" h="2366">
                <a:moveTo>
                  <a:pt x="1183" y="0"/>
                </a:moveTo>
                <a:cubicBezTo>
                  <a:pt x="1836" y="0"/>
                  <a:pt x="2366" y="530"/>
                  <a:pt x="2366" y="1183"/>
                </a:cubicBezTo>
                <a:cubicBezTo>
                  <a:pt x="2366" y="1836"/>
                  <a:pt x="1836" y="2366"/>
                  <a:pt x="1183" y="2366"/>
                </a:cubicBezTo>
                <a:cubicBezTo>
                  <a:pt x="530" y="2366"/>
                  <a:pt x="0" y="1836"/>
                  <a:pt x="0" y="1183"/>
                </a:cubicBezTo>
                <a:cubicBezTo>
                  <a:pt x="0" y="530"/>
                  <a:pt x="530" y="0"/>
                  <a:pt x="1183" y="0"/>
                </a:cubicBez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1746250" y="3115310"/>
            <a:ext cx="8717280" cy="204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4500" b="1" dirty="0">
                <a:solidFill>
                  <a:srgbClr val="8874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第十四章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4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中国心理学史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930912" y="1412776"/>
            <a:ext cx="5291455" cy="3936365"/>
          </a:xfrm>
          <a:custGeom>
            <a:avLst/>
            <a:gdLst>
              <a:gd name="connsiteX0" fmla="*/ 0 w 8333"/>
              <a:gd name="connsiteY0" fmla="*/ 0 h 6199"/>
              <a:gd name="connsiteX1" fmla="*/ 8333 w 8333"/>
              <a:gd name="connsiteY1" fmla="*/ 25 h 6199"/>
              <a:gd name="connsiteX2" fmla="*/ 8303 w 8333"/>
              <a:gd name="connsiteY2" fmla="*/ 6190 h 6199"/>
              <a:gd name="connsiteX3" fmla="*/ 0 w 8333"/>
              <a:gd name="connsiteY3" fmla="*/ 6199 h 6199"/>
              <a:gd name="connsiteX4" fmla="*/ 0 w 8333"/>
              <a:gd name="connsiteY4" fmla="*/ 0 h 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33" h="6199">
                <a:moveTo>
                  <a:pt x="0" y="0"/>
                </a:moveTo>
                <a:lnTo>
                  <a:pt x="8333" y="25"/>
                </a:lnTo>
                <a:lnTo>
                  <a:pt x="8303" y="6190"/>
                </a:lnTo>
                <a:lnTo>
                  <a:pt x="0" y="619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矩形 4"/>
          <p:cNvSpPr/>
          <p:nvPr/>
        </p:nvSpPr>
        <p:spPr>
          <a:xfrm>
            <a:off x="-19050" y="1400077"/>
            <a:ext cx="8611870" cy="3951605"/>
          </a:xfrm>
          <a:custGeom>
            <a:avLst/>
            <a:gdLst>
              <a:gd name="connsiteX0" fmla="*/ 0 w 13562"/>
              <a:gd name="connsiteY0" fmla="*/ 0 h 6223"/>
              <a:gd name="connsiteX1" fmla="*/ 13562 w 13562"/>
              <a:gd name="connsiteY1" fmla="*/ 15 h 6223"/>
              <a:gd name="connsiteX2" fmla="*/ 11003 w 13562"/>
              <a:gd name="connsiteY2" fmla="*/ 6223 h 6223"/>
              <a:gd name="connsiteX3" fmla="*/ 26 w 13562"/>
              <a:gd name="connsiteY3" fmla="*/ 6150 h 6223"/>
              <a:gd name="connsiteX4" fmla="*/ 0 w 13562"/>
              <a:gd name="connsiteY4" fmla="*/ 0 h 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2" h="6223">
                <a:moveTo>
                  <a:pt x="0" y="0"/>
                </a:moveTo>
                <a:lnTo>
                  <a:pt x="13562" y="15"/>
                </a:lnTo>
                <a:lnTo>
                  <a:pt x="11003" y="6223"/>
                </a:lnTo>
                <a:lnTo>
                  <a:pt x="26" y="6150"/>
                </a:lnTo>
                <a:lnTo>
                  <a:pt x="0" y="0"/>
                </a:lnTo>
                <a:close/>
              </a:path>
            </a:pathLst>
          </a:custGeom>
          <a:solidFill>
            <a:srgbClr val="4F4D5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765248" y="3754395"/>
            <a:ext cx="675564" cy="1600335"/>
          </a:xfrm>
          <a:prstGeom prst="line">
            <a:avLst/>
          </a:prstGeom>
          <a:ln w="28575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6826824" y="1394561"/>
            <a:ext cx="1406363" cy="3410961"/>
          </a:xfrm>
          <a:prstGeom prst="line">
            <a:avLst/>
          </a:prstGeom>
          <a:ln w="12700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9"/>
          <p:cNvSpPr txBox="1"/>
          <p:nvPr/>
        </p:nvSpPr>
        <p:spPr>
          <a:xfrm>
            <a:off x="1965021" y="2277561"/>
            <a:ext cx="4008755" cy="147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200" fontAlgn="auto">
              <a:lnSpc>
                <a:spcPct val="150000"/>
              </a:lnSpc>
            </a:pPr>
            <a:r>
              <a:rPr lang="zh-CN" altLang="en-US" sz="60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lt"/>
              </a:rPr>
              <a:t>谢谢欣赏！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199065" y="5814773"/>
            <a:ext cx="1528719" cy="302527"/>
            <a:chOff x="5796136" y="4189567"/>
            <a:chExt cx="1146539" cy="22689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2" name="流程图: 数据 9"/>
            <p:cNvSpPr/>
            <p:nvPr/>
          </p:nvSpPr>
          <p:spPr>
            <a:xfrm>
              <a:off x="579613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流程图: 数据 9"/>
            <p:cNvSpPr/>
            <p:nvPr/>
          </p:nvSpPr>
          <p:spPr>
            <a:xfrm>
              <a:off x="593750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4" name="流程图: 数据 9"/>
            <p:cNvSpPr/>
            <p:nvPr/>
          </p:nvSpPr>
          <p:spPr>
            <a:xfrm>
              <a:off x="607887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5" name="流程图: 数据 9"/>
            <p:cNvSpPr/>
            <p:nvPr/>
          </p:nvSpPr>
          <p:spPr>
            <a:xfrm>
              <a:off x="622024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6" name="流程图: 数据 9"/>
            <p:cNvSpPr/>
            <p:nvPr/>
          </p:nvSpPr>
          <p:spPr>
            <a:xfrm>
              <a:off x="636161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" name="流程图: 数据 9"/>
            <p:cNvSpPr/>
            <p:nvPr/>
          </p:nvSpPr>
          <p:spPr>
            <a:xfrm>
              <a:off x="650298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" name="流程图: 数据 9"/>
            <p:cNvSpPr/>
            <p:nvPr/>
          </p:nvSpPr>
          <p:spPr>
            <a:xfrm>
              <a:off x="664435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9" name="流程图: 数据 9"/>
            <p:cNvSpPr/>
            <p:nvPr/>
          </p:nvSpPr>
          <p:spPr>
            <a:xfrm>
              <a:off x="6785729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-1" fmla="*/ 0 w 18208"/>
                <a:gd name="connsiteY0-2" fmla="*/ 10042 h 10042"/>
                <a:gd name="connsiteX1-3" fmla="*/ 2000 w 18208"/>
                <a:gd name="connsiteY1-4" fmla="*/ 42 h 10042"/>
                <a:gd name="connsiteX2-5" fmla="*/ 18208 w 18208"/>
                <a:gd name="connsiteY2-6" fmla="*/ 0 h 10042"/>
                <a:gd name="connsiteX3-7" fmla="*/ 8000 w 18208"/>
                <a:gd name="connsiteY3-8" fmla="*/ 10042 h 10042"/>
                <a:gd name="connsiteX4-9" fmla="*/ 0 w 18208"/>
                <a:gd name="connsiteY4-10" fmla="*/ 10042 h 10042"/>
                <a:gd name="connsiteX0-11" fmla="*/ 0 w 18208"/>
                <a:gd name="connsiteY0-12" fmla="*/ 10042 h 10042"/>
                <a:gd name="connsiteX1-13" fmla="*/ 10498 w 18208"/>
                <a:gd name="connsiteY1-14" fmla="*/ 126 h 10042"/>
                <a:gd name="connsiteX2-15" fmla="*/ 18208 w 18208"/>
                <a:gd name="connsiteY2-16" fmla="*/ 0 h 10042"/>
                <a:gd name="connsiteX3-17" fmla="*/ 8000 w 18208"/>
                <a:gd name="connsiteY3-18" fmla="*/ 10042 h 10042"/>
                <a:gd name="connsiteX4-19" fmla="*/ 0 w 18208"/>
                <a:gd name="connsiteY4-20" fmla="*/ 10042 h 100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794136" y="5961939"/>
            <a:ext cx="5189619" cy="0"/>
          </a:xfrm>
          <a:prstGeom prst="line">
            <a:avLst/>
          </a:prstGeom>
          <a:ln w="38100">
            <a:solidFill>
              <a:srgbClr val="4F4D50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1121410" y="5858510"/>
            <a:ext cx="2914650" cy="438785"/>
          </a:xfrm>
          <a:prstGeom prst="roundRect">
            <a:avLst/>
          </a:prstGeom>
          <a:solidFill>
            <a:sysClr val="window" lastClr="FFFFFF">
              <a:alpha val="70000"/>
            </a:sys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style>
          <a:lnRef idx="2">
            <a:srgbClr val="629DD1">
              <a:shade val="50000"/>
            </a:srgbClr>
          </a:lnRef>
          <a:fillRef idx="1">
            <a:srgbClr val="629DD1"/>
          </a:fillRef>
          <a:effectRef idx="0">
            <a:srgbClr val="629DD1"/>
          </a:effectRef>
          <a:fontRef idx="minor">
            <a:sysClr val="window" lastClr="FFFFFF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575" y="5869305"/>
            <a:ext cx="2699385" cy="41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35830" y="0"/>
            <a:ext cx="7488555" cy="6874510"/>
          </a:xfrm>
          <a:prstGeom prst="rect">
            <a:avLst/>
          </a:prstGeom>
          <a:solidFill>
            <a:srgbClr val="4F4D5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defTabSz="1219200">
              <a:buClrTx/>
              <a:buSzTx/>
              <a:buFontTx/>
            </a:pPr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ea"/>
            </a:endParaRPr>
          </a:p>
        </p:txBody>
      </p:sp>
      <p:pic>
        <p:nvPicPr>
          <p:cNvPr id="2051" name="Picture 3" descr="E:\LJR\JZ\PPT\01-融资计划\02-切图\矩形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1200" y="384175"/>
            <a:ext cx="7336790" cy="6309360"/>
          </a:xfrm>
          <a:prstGeom prst="rect">
            <a:avLst/>
          </a:prstGeom>
          <a:noFill/>
        </p:spPr>
      </p:pic>
      <p:pic>
        <p:nvPicPr>
          <p:cNvPr id="2050" name="Picture 2" descr="E:\LJR\JZ\PPT\01-融资计划\02-切图\dsfds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632171" cy="68753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9838" y="2194643"/>
            <a:ext cx="5048250" cy="1168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7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CONTENTS</a:t>
            </a:r>
            <a:endParaRPr lang="zh-CN" altLang="en-US" sz="7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9133" y="2978681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zh-CN" altLang="en-US" sz="5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目录</a:t>
            </a:r>
            <a:endParaRPr lang="en-US" altLang="zh-CN" sz="5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25995" y="2079625"/>
            <a:ext cx="39497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/>
            <a:r>
              <a:rPr lang="zh-CN" altLang="en-US" sz="2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中国古代心理学思想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5290" y="1937385"/>
            <a:ext cx="59817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/>
            <a:r>
              <a:rPr lang="en-US" altLang="zh-CN" sz="4500" dirty="0">
                <a:solidFill>
                  <a:schemeClr val="bg2">
                    <a:lumMod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25995" y="2945735"/>
            <a:ext cx="39497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9200">
              <a:buClrTx/>
              <a:buSzTx/>
              <a:buFontTx/>
            </a:pPr>
            <a:r>
              <a:rPr lang="zh-CN" altLang="en-US" sz="2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中国近代心理学史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65290" y="2773809"/>
            <a:ext cx="59817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9200">
              <a:buClrTx/>
              <a:buSzTx/>
              <a:buFontTx/>
            </a:pPr>
            <a:r>
              <a:rPr lang="en-US" altLang="zh-CN" sz="4500" dirty="0">
                <a:solidFill>
                  <a:schemeClr val="bg2">
                    <a:lumMod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</a:t>
            </a:r>
          </a:p>
          <a:p>
            <a:pPr algn="l" defTabSz="1219200">
              <a:buClrTx/>
              <a:buSzTx/>
              <a:buFontTx/>
            </a:pPr>
            <a:endParaRPr lang="en-US" altLang="zh-CN" sz="4500" dirty="0">
              <a:solidFill>
                <a:schemeClr val="bg2">
                  <a:lumMod val="7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  <a:p>
            <a:pPr algn="l" defTabSz="1219200">
              <a:buClrTx/>
              <a:buSzTx/>
              <a:buFontTx/>
            </a:pPr>
            <a:endParaRPr lang="en-US" altLang="zh-CN" sz="4500" dirty="0">
              <a:solidFill>
                <a:schemeClr val="bg2">
                  <a:lumMod val="7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67"/>
          <a:stretch>
            <a:fillRect/>
          </a:stretch>
        </p:blipFill>
        <p:spPr>
          <a:xfrm>
            <a:off x="7138670" y="0"/>
            <a:ext cx="507174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65"/>
          <a:stretch>
            <a:fillRect/>
          </a:stretch>
        </p:blipFill>
        <p:spPr>
          <a:xfrm>
            <a:off x="8019415" y="635635"/>
            <a:ext cx="4180205" cy="5915660"/>
          </a:xfrm>
          <a:prstGeom prst="rect">
            <a:avLst/>
          </a:prstGeom>
        </p:spPr>
      </p:pic>
      <p:sp>
        <p:nvSpPr>
          <p:cNvPr id="10" name="TextBox 6"/>
          <p:cNvSpPr txBox="1"/>
          <p:nvPr/>
        </p:nvSpPr>
        <p:spPr>
          <a:xfrm>
            <a:off x="1597538" y="1600730"/>
            <a:ext cx="4330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01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900233" y="2432315"/>
            <a:ext cx="5724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zh-CN" altLang="en-US" sz="4800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第一节</a:t>
            </a:r>
          </a:p>
          <a:p>
            <a:pPr algn="ctr" defTabSz="1219200"/>
            <a:r>
              <a:rPr lang="zh-CN" altLang="en-US" sz="4800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中国古代心理学思想</a:t>
            </a:r>
          </a:p>
        </p:txBody>
      </p:sp>
      <p:sp>
        <p:nvSpPr>
          <p:cNvPr id="13" name="TextBox 6"/>
          <p:cNvSpPr txBox="1"/>
          <p:nvPr/>
        </p:nvSpPr>
        <p:spPr>
          <a:xfrm>
            <a:off x="9701984" y="2168473"/>
            <a:ext cx="169469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/>
            <a:r>
              <a:rPr lang="en-US" altLang="zh-CN" sz="16600" spc="600" dirty="0">
                <a:gradFill>
                  <a:gsLst>
                    <a:gs pos="0">
                      <a:srgbClr val="F7DCAC"/>
                    </a:gs>
                    <a:gs pos="100000">
                      <a:srgbClr val="88745B"/>
                    </a:gs>
                  </a:gsLst>
                  <a:lin ang="1800000" scaled="0"/>
                </a:gradFill>
                <a:effectLst>
                  <a:outerShdw blurRad="190500" dist="63500" dir="2700000" algn="tl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  <a:ea typeface="方正黑体简体" panose="02010601030101010101" pitchFamily="2" charset="-122"/>
                <a:cs typeface="+mn-ea"/>
                <a:sym typeface="+mn-lt"/>
              </a:rPr>
              <a:t>01</a:t>
            </a:r>
            <a:endParaRPr lang="zh-CN" altLang="en-US" sz="16600" spc="600" dirty="0">
              <a:gradFill>
                <a:gsLst>
                  <a:gs pos="0">
                    <a:srgbClr val="F7DCAC"/>
                  </a:gs>
                  <a:gs pos="100000">
                    <a:srgbClr val="88745B"/>
                  </a:gs>
                </a:gsLst>
                <a:lin ang="1800000" scaled="0"/>
              </a:gradFill>
              <a:effectLst>
                <a:outerShdw blurRad="190500" dist="63500" dir="2700000" algn="tl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46513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一、普通心理学思想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知虑论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知虑的定义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知虑心理思想是我国古代关于认识过程两阶段的基本观点。知指感知觉，属感性认识阶段；虑指思维，属理性认识阶段。知是虑的基础，虑是知的深化，两者是紧密联系的。我国古代思想家对这两个阶段作了较明确的解释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知虑的分类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关于知虑的分类，张载的观点最具特色。这主要表现在他把统一的“知”明确地一分为二，即所谓见闻之知和德性之知。</a:t>
            </a:r>
          </a:p>
        </p:txBody>
      </p:sp>
    </p:spTree>
    <p:extLst>
      <p:ext uri="{BB962C8B-B14F-4D97-AF65-F5344CB8AC3E}">
        <p14:creationId xmlns:p14="http://schemas.microsoft.com/office/powerpoint/2010/main" val="113550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51338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一、普通心理学思想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情欲论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情欲的定义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情欲心理思想的涵义是多方面的，主要指情感、情绪和欲望、欲求。关于情感的实质问题，我国古代提出的是情性说。这一学说企图从情与性的关系出发，来揭示情感的实质。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情欲的分类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《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管子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》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把人们的欲求分为两大类： 一类是生理欲求，一类是社会欲求，并认为前者是后者的基础，后者是前者发展的必然结果。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对待情欲的态度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柳宗元主张节欲，反对纵欲。</a:t>
            </a:r>
          </a:p>
        </p:txBody>
      </p:sp>
    </p:spTree>
    <p:extLst>
      <p:ext uri="{BB962C8B-B14F-4D97-AF65-F5344CB8AC3E}">
        <p14:creationId xmlns:p14="http://schemas.microsoft.com/office/powerpoint/2010/main" val="2701178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7587458" cy="46513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一、普通心理学思想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智能论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智能的定义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我国古代是智能相对独立论占主导地位的，即认为智力与能力是相对独立的两个概念，二者既有联系，又有区别，同时还可结合在一起，称为智能。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智能的发展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对智与能的发展，王夫之既看到了影响智力的先天因素与后天因素，又看到两者之间的关系。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611B1D3-BC72-485B-AB64-951175C85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508" y="1597578"/>
            <a:ext cx="297180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87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8388842" cy="51360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一、普通心理学思想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（四） 性习论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性习定义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这里的“性”指生性，亦即人们先天具有的自然本性；“习”指习性，亦即人们后天获得的社会本性。这是一个具有鲜明唯物主义倾向的人性论命题。意思是人的本性中与生俱来的先天的东西是接近的、差不多的，但由于后天的习染结果，显出了很大的差别。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性习之性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综观古代的性习论，大抵可以从两方面来看。一为性善论，以孟子为代表。二为性恶论，以荀子为代表。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A79CA15-E187-41C4-AFC2-698FA84F2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19" y="2640511"/>
            <a:ext cx="2162175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2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920" y="269875"/>
            <a:ext cx="876300" cy="781050"/>
            <a:chOff x="8370" y="4384"/>
            <a:chExt cx="2280" cy="2032"/>
          </a:xfrm>
        </p:grpSpPr>
        <p:grpSp>
          <p:nvGrpSpPr>
            <p:cNvPr id="8198" name="组合 158"/>
            <p:cNvGrpSpPr/>
            <p:nvPr/>
          </p:nvGrpSpPr>
          <p:grpSpPr>
            <a:xfrm>
              <a:off x="8370" y="4384"/>
              <a:ext cx="2280" cy="2032"/>
              <a:chOff x="3720691" y="2824413"/>
              <a:chExt cx="1341120" cy="1209172"/>
            </a:xfrm>
          </p:grpSpPr>
          <p:sp>
            <p:nvSpPr>
              <p:cNvPr id="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1052828 w 2740"/>
                  <a:gd name="T1" fmla="*/ 1144413 h 2446"/>
                  <a:gd name="T2" fmla="*/ 1005840 w 2740"/>
                  <a:gd name="T3" fmla="*/ 1191376 h 2446"/>
                  <a:gd name="T4" fmla="*/ 938784 w 2740"/>
                  <a:gd name="T5" fmla="*/ 1208678 h 2446"/>
                  <a:gd name="T6" fmla="*/ 399399 w 2740"/>
                  <a:gd name="T7" fmla="*/ 1208678 h 2446"/>
                  <a:gd name="T8" fmla="*/ 335280 w 2740"/>
                  <a:gd name="T9" fmla="*/ 1191376 h 2446"/>
                  <a:gd name="T10" fmla="*/ 288292 w 2740"/>
                  <a:gd name="T11" fmla="*/ 1143918 h 2446"/>
                  <a:gd name="T12" fmla="*/ 17621 w 2740"/>
                  <a:gd name="T13" fmla="*/ 670334 h 2446"/>
                  <a:gd name="T14" fmla="*/ 0 w 2740"/>
                  <a:gd name="T15" fmla="*/ 604586 h 2446"/>
                  <a:gd name="T16" fmla="*/ 17621 w 2740"/>
                  <a:gd name="T17" fmla="*/ 538344 h 2446"/>
                  <a:gd name="T18" fmla="*/ 287313 w 2740"/>
                  <a:gd name="T19" fmla="*/ 66737 h 2446"/>
                  <a:gd name="T20" fmla="*/ 335280 w 2740"/>
                  <a:gd name="T21" fmla="*/ 18291 h 2446"/>
                  <a:gd name="T22" fmla="*/ 396462 w 2740"/>
                  <a:gd name="T23" fmla="*/ 494 h 2446"/>
                  <a:gd name="T24" fmla="*/ 937805 w 2740"/>
                  <a:gd name="T25" fmla="*/ 494 h 2446"/>
                  <a:gd name="T26" fmla="*/ 1005840 w 2740"/>
                  <a:gd name="T27" fmla="*/ 18291 h 2446"/>
                  <a:gd name="T28" fmla="*/ 1052828 w 2740"/>
                  <a:gd name="T29" fmla="*/ 65254 h 2446"/>
                  <a:gd name="T30" fmla="*/ 1322521 w 2740"/>
                  <a:gd name="T31" fmla="*/ 536861 h 2446"/>
                  <a:gd name="T32" fmla="*/ 1341120 w 2740"/>
                  <a:gd name="T33" fmla="*/ 604586 h 2446"/>
                  <a:gd name="T34" fmla="*/ 1322031 w 2740"/>
                  <a:gd name="T35" fmla="*/ 672806 h 2446"/>
                  <a:gd name="T36" fmla="*/ 1052828 w 2740"/>
                  <a:gd name="T37" fmla="*/ 1144413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9F9F9"/>
                  </a:gs>
                  <a:gs pos="100000">
                    <a:srgbClr val="D3D3D3"/>
                  </a:gs>
                </a:gsLst>
                <a:lin ang="5400000"/>
              </a:gradFill>
              <a:ln>
                <a:noFill/>
              </a:ln>
              <a:effectLst>
                <a:outerShdw blurRad="190500" dist="1143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1855731">
                <a:off x="3764807" y="2863083"/>
                <a:ext cx="1264653" cy="1140756"/>
              </a:xfrm>
              <a:custGeom>
                <a:avLst/>
                <a:gdLst>
                  <a:gd name="T0" fmla="*/ 992799 w 2740"/>
                  <a:gd name="T1" fmla="*/ 1079661 h 2446"/>
                  <a:gd name="T2" fmla="*/ 948490 w 2740"/>
                  <a:gd name="T3" fmla="*/ 1123966 h 2446"/>
                  <a:gd name="T4" fmla="*/ 885257 w 2740"/>
                  <a:gd name="T5" fmla="*/ 1140290 h 2446"/>
                  <a:gd name="T6" fmla="*/ 376627 w 2740"/>
                  <a:gd name="T7" fmla="*/ 1140290 h 2446"/>
                  <a:gd name="T8" fmla="*/ 316163 w 2740"/>
                  <a:gd name="T9" fmla="*/ 1123966 h 2446"/>
                  <a:gd name="T10" fmla="*/ 271854 w 2740"/>
                  <a:gd name="T11" fmla="*/ 1079194 h 2446"/>
                  <a:gd name="T12" fmla="*/ 16616 w 2740"/>
                  <a:gd name="T13" fmla="*/ 632406 h 2446"/>
                  <a:gd name="T14" fmla="*/ 0 w 2740"/>
                  <a:gd name="T15" fmla="*/ 570378 h 2446"/>
                  <a:gd name="T16" fmla="*/ 16616 w 2740"/>
                  <a:gd name="T17" fmla="*/ 507884 h 2446"/>
                  <a:gd name="T18" fmla="*/ 270931 w 2740"/>
                  <a:gd name="T19" fmla="*/ 62961 h 2446"/>
                  <a:gd name="T20" fmla="*/ 316163 w 2740"/>
                  <a:gd name="T21" fmla="*/ 17256 h 2446"/>
                  <a:gd name="T22" fmla="*/ 373857 w 2740"/>
                  <a:gd name="T23" fmla="*/ 466 h 2446"/>
                  <a:gd name="T24" fmla="*/ 884334 w 2740"/>
                  <a:gd name="T25" fmla="*/ 466 h 2446"/>
                  <a:gd name="T26" fmla="*/ 948490 w 2740"/>
                  <a:gd name="T27" fmla="*/ 17256 h 2446"/>
                  <a:gd name="T28" fmla="*/ 992799 w 2740"/>
                  <a:gd name="T29" fmla="*/ 61562 h 2446"/>
                  <a:gd name="T30" fmla="*/ 1247114 w 2740"/>
                  <a:gd name="T31" fmla="*/ 506484 h 2446"/>
                  <a:gd name="T32" fmla="*/ 1264653 w 2740"/>
                  <a:gd name="T33" fmla="*/ 570378 h 2446"/>
                  <a:gd name="T34" fmla="*/ 1246652 w 2740"/>
                  <a:gd name="T35" fmla="*/ 634738 h 2446"/>
                  <a:gd name="T36" fmla="*/ 992799 w 2740"/>
                  <a:gd name="T37" fmla="*/ 1079661 h 24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40000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/>
              <a:lstStyle>
                <a:defPPr>
                  <a:defRPr lang="zh-CN"/>
                </a:defPPr>
                <a:lvl1pPr marL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199" name="Freeform 5"/>
            <p:cNvSpPr/>
            <p:nvPr/>
          </p:nvSpPr>
          <p:spPr>
            <a:xfrm rot="1855731">
              <a:off x="8527" y="4524"/>
              <a:ext cx="1965" cy="175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 cmpd="sng">
              <a:solidFill>
                <a:srgbClr val="414455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lvl="1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8202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2" y="4629"/>
              <a:ext cx="1538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543773" y="398242"/>
            <a:ext cx="8570595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rgbClr val="4F4D5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  中国古代心理学思想</a:t>
            </a: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2800" dirty="0">
              <a:solidFill>
                <a:srgbClr val="4F4D5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0915" y="1210310"/>
            <a:ext cx="10483850" cy="27123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二、应用心理学思想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rgbClr val="88745B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教育心理学思想</a:t>
            </a:r>
            <a:endParaRPr lang="en-US" altLang="zh-CN" sz="2500" b="1" dirty="0">
              <a:solidFill>
                <a:srgbClr val="88745B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基本观点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学习的原则与方法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循序渐进。（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自求自得。（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熟读精思。（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 触类旁通。</a:t>
            </a:r>
          </a:p>
        </p:txBody>
      </p:sp>
    </p:spTree>
    <p:extLst>
      <p:ext uri="{BB962C8B-B14F-4D97-AF65-F5344CB8AC3E}">
        <p14:creationId xmlns:p14="http://schemas.microsoft.com/office/powerpoint/2010/main" val="3880151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DF4BCF6-8C2B-4CE8-82CE-58DA199F12C3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物业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51vaecdp">
      <a:majorFont>
        <a:latin typeface="FZHei-B01S"/>
        <a:ea typeface="FZHei-B01S"/>
        <a:cs typeface=""/>
      </a:majorFont>
      <a:minorFont>
        <a:latin typeface="FZHei-B01S"/>
        <a:ea typeface="FZHei-B01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1304</Words>
  <Application>Microsoft Office PowerPoint</Application>
  <PresentationFormat>宽屏</PresentationFormat>
  <Paragraphs>134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FZHei-B01S</vt:lpstr>
      <vt:lpstr>等线</vt:lpstr>
      <vt:lpstr>方正黑体简体</vt:lpstr>
      <vt:lpstr>楷体</vt:lpstr>
      <vt:lpstr>微软雅黑</vt:lpstr>
      <vt:lpstr>Agency FB</vt:lpstr>
      <vt:lpstr>Arial</vt:lpstr>
      <vt:lpstr>Calibri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24</cp:revision>
  <dcterms:created xsi:type="dcterms:W3CDTF">2019-01-02T04:14:00Z</dcterms:created>
  <dcterms:modified xsi:type="dcterms:W3CDTF">2022-08-06T14:19:40Z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