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10.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6"/>
  </p:notesMasterIdLst>
  <p:handoutMasterIdLst>
    <p:handoutMasterId r:id="rId57"/>
  </p:handoutMasterIdLst>
  <p:sldIdLst>
    <p:sldId id="626" r:id="rId2"/>
    <p:sldId id="410" r:id="rId3"/>
    <p:sldId id="258" r:id="rId4"/>
    <p:sldId id="800" r:id="rId5"/>
    <p:sldId id="784" r:id="rId6"/>
    <p:sldId id="801" r:id="rId7"/>
    <p:sldId id="802" r:id="rId8"/>
    <p:sldId id="803" r:id="rId9"/>
    <p:sldId id="804" r:id="rId10"/>
    <p:sldId id="805" r:id="rId11"/>
    <p:sldId id="806" r:id="rId12"/>
    <p:sldId id="807" r:id="rId13"/>
    <p:sldId id="790" r:id="rId14"/>
    <p:sldId id="808" r:id="rId15"/>
    <p:sldId id="809" r:id="rId16"/>
    <p:sldId id="810" r:id="rId17"/>
    <p:sldId id="812" r:id="rId18"/>
    <p:sldId id="795" r:id="rId19"/>
    <p:sldId id="813" r:id="rId20"/>
    <p:sldId id="814" r:id="rId21"/>
    <p:sldId id="477" r:id="rId22"/>
    <p:sldId id="815" r:id="rId23"/>
    <p:sldId id="816" r:id="rId24"/>
    <p:sldId id="817" r:id="rId25"/>
    <p:sldId id="818" r:id="rId26"/>
    <p:sldId id="819" r:id="rId27"/>
    <p:sldId id="820" r:id="rId28"/>
    <p:sldId id="821" r:id="rId29"/>
    <p:sldId id="716" r:id="rId30"/>
    <p:sldId id="822" r:id="rId31"/>
    <p:sldId id="823" r:id="rId32"/>
    <p:sldId id="824" r:id="rId33"/>
    <p:sldId id="825" r:id="rId34"/>
    <p:sldId id="826" r:id="rId35"/>
    <p:sldId id="717" r:id="rId36"/>
    <p:sldId id="827" r:id="rId37"/>
    <p:sldId id="828" r:id="rId38"/>
    <p:sldId id="829" r:id="rId39"/>
    <p:sldId id="830" r:id="rId40"/>
    <p:sldId id="831" r:id="rId41"/>
    <p:sldId id="833" r:id="rId42"/>
    <p:sldId id="834" r:id="rId43"/>
    <p:sldId id="835" r:id="rId44"/>
    <p:sldId id="836" r:id="rId45"/>
    <p:sldId id="837" r:id="rId46"/>
    <p:sldId id="718" r:id="rId47"/>
    <p:sldId id="838" r:id="rId48"/>
    <p:sldId id="839" r:id="rId49"/>
    <p:sldId id="840" r:id="rId50"/>
    <p:sldId id="841" r:id="rId51"/>
    <p:sldId id="842" r:id="rId52"/>
    <p:sldId id="843" r:id="rId53"/>
    <p:sldId id="844" r:id="rId54"/>
    <p:sldId id="577" r:id="rId55"/>
  </p:sldIdLst>
  <p:sldSz cx="12192000" cy="6858000"/>
  <p:notesSz cx="6858000" cy="9144000"/>
  <p:custDataLst>
    <p:tags r:id="rId5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2022/8/1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2022/8/1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46</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2054825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54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20</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29</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7819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35</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830133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2022/8/1</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形质学派的影响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布伦塔诺的弟子克里斯蒂安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厄棱费尔（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Christian von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Ehrenfels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）进一步深化和扩展了马赫的研究。在马赫和布伦塔诺的意动心理学影响下，厄棱费尔提出“形质”学说。他把不能用一般的感觉所能说明的经验性质，称之为形质。厄棱费尔认为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形质不是感觉的简单的集合，而是感觉成分属于另一种组织形式的新的性质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。这些思想对格式塔心理学理论的形成都有重要的影响。</a:t>
            </a:r>
          </a:p>
        </p:txBody>
      </p:sp>
    </p:spTree>
    <p:extLst>
      <p:ext uri="{BB962C8B-B14F-4D97-AF65-F5344CB8AC3E}">
        <p14:creationId xmlns:p14="http://schemas.microsoft.com/office/powerpoint/2010/main" val="37291610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形质学派的影响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布伦塔诺的弟子克里斯蒂安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厄棱费尔（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Christian von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Ehrenfels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）进一步深化和扩展了马赫的研究。在马赫和布伦塔诺的意动心理学影响下，厄棱费尔提出“形质”学说。他把不能用一般的感觉所能说明的经验性质，称之为形质。厄棱费尔认为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形质不是感觉的简单的集合，而是感觉成分属于另一种组织形式的新的性质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。这些思想对格式塔心理学理论的形成都有重要的影响。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形质学派应该是格式塔心理学的直接前驱。他们的共同点是：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两派理论都强调经验的整体性及整体对部分的决定作用；（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两派理论都比较侧重于对知觉问题的研究等，这一点在当代心理学史界基本得到了认同。</a:t>
            </a:r>
          </a:p>
        </p:txBody>
      </p:sp>
    </p:spTree>
    <p:extLst>
      <p:ext uri="{BB962C8B-B14F-4D97-AF65-F5344CB8AC3E}">
        <p14:creationId xmlns:p14="http://schemas.microsoft.com/office/powerpoint/2010/main" val="273053573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格式塔心理学的主要代表</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人物</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格式塔心理学的主要代表人物</a:t>
            </a:r>
          </a:p>
        </p:txBody>
      </p:sp>
      <p:sp>
        <p:nvSpPr>
          <p:cNvPr id="100" name="文本框 99"/>
          <p:cNvSpPr txBox="1"/>
          <p:nvPr/>
        </p:nvSpPr>
        <p:spPr>
          <a:xfrm>
            <a:off x="970915" y="1210310"/>
            <a:ext cx="10483850" cy="5436168"/>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一、韦特海默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马克思</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Max Wertheimer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1880—1943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）在格拉斯大学就读时曾是著名形质学派代表人物厄棱费尔的学生，后又到柏林大学师从斯顿夫。他最大的贡献是在研究似动现象的基础上</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创立了格式塔心理学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，虽然韦特海默著作不多，但对格式塔心理学的影响最大，是格式塔心理学派的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创始人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提出结论说，这种错觉是“一种精神状态上的事”，即运动错觉的发生不是在感觉的水平上，也不是在视网膜区，而是在感知中，即在意识之中。从外面进来的、互不关联的一些感觉都被看作是一种组织起来的整体，其自身带有自己的意义。韦特海默把这种总体的感觉叫做格式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尽管韦特海默认为格式塔理论是整个心理学的基础，可他的大部分研究都是关于知觉问题的，实际上早年所有的格式塔心理学家们半数的研究都是如此。</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1039968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格式塔心理学的主要代表人物</a:t>
            </a:r>
          </a:p>
        </p:txBody>
      </p:sp>
      <p:sp>
        <p:nvSpPr>
          <p:cNvPr id="100" name="文本框 99"/>
          <p:cNvSpPr txBox="1"/>
          <p:nvPr/>
        </p:nvSpPr>
        <p:spPr>
          <a:xfrm>
            <a:off x="970915" y="1210310"/>
            <a:ext cx="8570595" cy="5436168"/>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二、苛勒</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苛勒（</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 Kohler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1887—1967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）出生于爱沙尼亚。大学毕业后，他到了法兰克福大学工作，与韦特海默、考夫卡共同从事研究工作，是格式塔心理学的创始人之一。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年，苛勒到康那利群岛的西班牙属地腾纳列夫研究黑猩猩的学习。幸运的是他在那里成功地进行了动物学习的经典实验，在对猩猩进行实验的基础上，苛勒提出了自己著名的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顿悟学习理论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这一理论对后来的学习心理学产生了重要影响，成就了苛勒的一生辉煌，使他成了一个世界闻名的大心理学家。其研究成果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类人猿的智慧实验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被认为是格式塔心理学的经典之作，成为后来实验心理学、灵长类行为研究的先驱。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2B219AD1-07F2-4220-9370-FE33B71EE23A}"/>
              </a:ext>
            </a:extLst>
          </p:cNvPr>
          <p:cNvPicPr>
            <a:picLocks noChangeAspect="1"/>
          </p:cNvPicPr>
          <p:nvPr/>
        </p:nvPicPr>
        <p:blipFill>
          <a:blip r:embed="rId3"/>
          <a:stretch>
            <a:fillRect/>
          </a:stretch>
        </p:blipFill>
        <p:spPr>
          <a:xfrm>
            <a:off x="9541510" y="2274656"/>
            <a:ext cx="2304593" cy="3086886"/>
          </a:xfrm>
          <a:prstGeom prst="rect">
            <a:avLst/>
          </a:prstGeom>
        </p:spPr>
      </p:pic>
    </p:spTree>
    <p:extLst>
      <p:ext uri="{BB962C8B-B14F-4D97-AF65-F5344CB8AC3E}">
        <p14:creationId xmlns:p14="http://schemas.microsoft.com/office/powerpoint/2010/main" val="197351604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格式塔心理学的主要代表人物</a:t>
            </a:r>
          </a:p>
        </p:txBody>
      </p:sp>
      <p:sp>
        <p:nvSpPr>
          <p:cNvPr id="100" name="文本框 99"/>
          <p:cNvSpPr txBox="1"/>
          <p:nvPr/>
        </p:nvSpPr>
        <p:spPr>
          <a:xfrm>
            <a:off x="970914" y="1210310"/>
            <a:ext cx="10125175" cy="3494931"/>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三、考夫卡</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考夫卡（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Kaffka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1886—1941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）美籍德裔心理学家，格式塔心理学的代表人物之一。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年获柏林大学哲学博士学位。自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年起，他同韦特海默和苛勒在德国法兰克福开始了长期的创造性合作。</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“似动”实验成为格式塔心理学的起点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，他本人也成为格式塔学派三人小组中最多产的一个。</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4524791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格式塔心理学的主要代表人物</a:t>
            </a:r>
          </a:p>
        </p:txBody>
      </p:sp>
      <p:sp>
        <p:nvSpPr>
          <p:cNvPr id="100" name="文本框 99"/>
          <p:cNvSpPr txBox="1"/>
          <p:nvPr/>
        </p:nvSpPr>
        <p:spPr>
          <a:xfrm>
            <a:off x="970915" y="1210310"/>
            <a:ext cx="10340932" cy="3981924"/>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三、考夫卡</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考夫卡用格式塔心理学的眼光回顾了有关精神成长的现有知识。在他提供的许多新思想和解释中，有两点特别突出：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第一，本能行为不是一串由某种刺激通过机械原理激发的一系列条件反射，而是一组或者一种反射的模式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由这个动物强加到自己的行动上的一种格式塔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旨在实现一个特别的目标。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第二，考夫卡反对行为主义的教理，即所有的学习都是由一连串由奖品创造的联想构成的。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8641918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8"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似动现象的研究与格式塔</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心理学的建立</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似动现象的研究与格式塔心理学的建立</a:t>
            </a:r>
          </a:p>
        </p:txBody>
      </p:sp>
      <p:sp>
        <p:nvSpPr>
          <p:cNvPr id="100" name="文本框 99"/>
          <p:cNvSpPr txBox="1"/>
          <p:nvPr/>
        </p:nvSpPr>
        <p:spPr>
          <a:xfrm>
            <a:off x="970915" y="1210310"/>
            <a:ext cx="10483850" cy="4466672"/>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一、似动现象</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韦特海默以考夫卡和苛勒为被试，对实际没有发生明显的物理运动条件下的运动知觉进行了实验探讨，并称这个现象为运动的“印象”。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韦特海默以其简单、巧妙的解释对冯特理论的解释提出了挑战。他相信，实验中的现象就其本身来说和感觉一样，是一种基本的东西，但是又明显不同于一个感觉或一系列感觉。他把这个现象称之为“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似动现象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phi phenomenon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从这一条线到另一条线的似动现象是一个整体的经验，它不同于它的部分（两条静止的线）的总和。因此，联想的、元素的心理学受到了严重的挑战，而且元素心理学无法应对这个挑战。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6176865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似动现象的研究与格式塔心理学的建立</a:t>
            </a:r>
          </a:p>
        </p:txBody>
      </p:sp>
      <p:sp>
        <p:nvSpPr>
          <p:cNvPr id="100" name="文本框 99"/>
          <p:cNvSpPr txBox="1"/>
          <p:nvPr/>
        </p:nvSpPr>
        <p:spPr>
          <a:xfrm>
            <a:off x="970915" y="1210310"/>
            <a:ext cx="10483850" cy="2112181"/>
          </a:xfrm>
          <a:prstGeom prst="rect">
            <a:avLst/>
          </a:prstGeom>
          <a:noFill/>
          <a:ln w="9525">
            <a:noFill/>
          </a:ln>
        </p:spPr>
        <p:txBody>
          <a:bodyPr wrap="square">
            <a:spAutoFit/>
          </a:bodyPr>
          <a:lstStyle/>
          <a:p>
            <a:pPr>
              <a:lnSpc>
                <a:spcPct val="150000"/>
              </a:lnSpc>
            </a:pPr>
            <a:r>
              <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二、格式塔心理学的建立</a:t>
            </a:r>
            <a:endParaRPr lang="en-US" altLang="zh-CN"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4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年，韦特海默发表了他的研究结果，题目为“运动知觉的实验研究”。这篇文章被认为标志着格式塔心理学学派的正式开始。</a:t>
            </a:r>
          </a:p>
        </p:txBody>
      </p:sp>
    </p:spTree>
    <p:extLst>
      <p:ext uri="{BB962C8B-B14F-4D97-AF65-F5344CB8AC3E}">
        <p14:creationId xmlns:p14="http://schemas.microsoft.com/office/powerpoint/2010/main" val="40576126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第八章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格式塔心理学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格式塔心理学有关知觉的</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研究</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9953453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13526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一、图形与背景的关系原则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当我们对某个对象进行知觉时，并不是对对象的所有方面都有清晰的感知，其中的有些方面能被我们明显地感受到而凸现出来，这一部分就形成图形，而对象的另外一些方面则退居到衬托的地位就形成背景。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4E986D2D-765A-4E35-A4DD-BF40771E16CB}"/>
              </a:ext>
            </a:extLst>
          </p:cNvPr>
          <p:cNvPicPr>
            <a:picLocks noChangeAspect="1"/>
          </p:cNvPicPr>
          <p:nvPr/>
        </p:nvPicPr>
        <p:blipFill>
          <a:blip r:embed="rId3"/>
          <a:stretch>
            <a:fillRect/>
          </a:stretch>
        </p:blipFill>
        <p:spPr>
          <a:xfrm>
            <a:off x="2642957" y="3512426"/>
            <a:ext cx="6372225" cy="2895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二、接近或邻近原则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两个对象在空间或时间上比较接近或邻近时，则这两个对象就倾向于被一起感知为一个整体，如图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50765CDD-22FD-4C88-9254-9C9254A93CCB}"/>
              </a:ext>
            </a:extLst>
          </p:cNvPr>
          <p:cNvPicPr>
            <a:picLocks noChangeAspect="1"/>
          </p:cNvPicPr>
          <p:nvPr/>
        </p:nvPicPr>
        <p:blipFill>
          <a:blip r:embed="rId3"/>
          <a:stretch>
            <a:fillRect/>
          </a:stretch>
        </p:blipFill>
        <p:spPr>
          <a:xfrm>
            <a:off x="2399206" y="3247604"/>
            <a:ext cx="7393588" cy="2793600"/>
          </a:xfrm>
          <a:prstGeom prst="rect">
            <a:avLst/>
          </a:prstGeom>
        </p:spPr>
      </p:pic>
    </p:spTree>
    <p:extLst>
      <p:ext uri="{BB962C8B-B14F-4D97-AF65-F5344CB8AC3E}">
        <p14:creationId xmlns:p14="http://schemas.microsoft.com/office/powerpoint/2010/main" val="39804365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三、相似原则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当刺激物的形状、大小、颜色、强度等物理属性方面比较相似时，这些刺激物就容易被组织起来而构成一个整体。</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3649615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652922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四、封闭的原则，有时也称闭合的原则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有些图形是一个没有闭合的残缺的图形，但主体有一种使其闭合的倾向，即主体能自行填补缺口而把其知觉为一个整体。如图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所示，虽然这个图形五个角都是相对独立的，和其他几个部分不封闭，但我们在知觉它时，仍然倾向于把它知觉为一个完整的五角星而不是五个独立的角。</a:t>
            </a:r>
          </a:p>
        </p:txBody>
      </p:sp>
      <p:pic>
        <p:nvPicPr>
          <p:cNvPr id="5" name="图片 4">
            <a:extLst>
              <a:ext uri="{FF2B5EF4-FFF2-40B4-BE49-F238E27FC236}">
                <a16:creationId xmlns:a16="http://schemas.microsoft.com/office/drawing/2014/main" id="{2E2B5465-9F22-44F0-B084-C8B4ED0019AD}"/>
              </a:ext>
            </a:extLst>
          </p:cNvPr>
          <p:cNvPicPr>
            <a:picLocks noChangeAspect="1"/>
          </p:cNvPicPr>
          <p:nvPr/>
        </p:nvPicPr>
        <p:blipFill>
          <a:blip r:embed="rId3"/>
          <a:stretch>
            <a:fillRect/>
          </a:stretch>
        </p:blipFill>
        <p:spPr>
          <a:xfrm>
            <a:off x="8342715" y="1748680"/>
            <a:ext cx="2878370" cy="2654808"/>
          </a:xfrm>
          <a:prstGeom prst="rect">
            <a:avLst/>
          </a:prstGeom>
        </p:spPr>
      </p:pic>
    </p:spTree>
    <p:extLst>
      <p:ext uri="{BB962C8B-B14F-4D97-AF65-F5344CB8AC3E}">
        <p14:creationId xmlns:p14="http://schemas.microsoft.com/office/powerpoint/2010/main" val="9816482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104573" cy="262001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五、好图形的原则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主体在知觉很多图形时，会尽可能地把一个图形看作是一个好图形。好图形的标准是匀称、简单而稳定，即把不完全的图形看作是一个完全的图形，把无意义的图形看作是一个有意义的图形。</a:t>
            </a:r>
          </a:p>
        </p:txBody>
      </p:sp>
      <p:pic>
        <p:nvPicPr>
          <p:cNvPr id="5" name="图片 4">
            <a:extLst>
              <a:ext uri="{FF2B5EF4-FFF2-40B4-BE49-F238E27FC236}">
                <a16:creationId xmlns:a16="http://schemas.microsoft.com/office/drawing/2014/main" id="{582FE070-4F7B-4BEB-95EE-2E1A1475AD7C}"/>
              </a:ext>
            </a:extLst>
          </p:cNvPr>
          <p:cNvPicPr>
            <a:picLocks noChangeAspect="1"/>
          </p:cNvPicPr>
          <p:nvPr/>
        </p:nvPicPr>
        <p:blipFill>
          <a:blip r:embed="rId3"/>
          <a:stretch>
            <a:fillRect/>
          </a:stretch>
        </p:blipFill>
        <p:spPr>
          <a:xfrm>
            <a:off x="9309505" y="1880440"/>
            <a:ext cx="1817407" cy="3097120"/>
          </a:xfrm>
          <a:prstGeom prst="rect">
            <a:avLst/>
          </a:prstGeom>
        </p:spPr>
      </p:pic>
    </p:spTree>
    <p:extLst>
      <p:ext uri="{BB962C8B-B14F-4D97-AF65-F5344CB8AC3E}">
        <p14:creationId xmlns:p14="http://schemas.microsoft.com/office/powerpoint/2010/main" val="175074113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六、共方向原则，也有称共同命运原则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如果一个对象中的一部分都向共同的方向去运动，那这些共同移动的部分就易被感知为一个整体。</a:t>
            </a:r>
          </a:p>
        </p:txBody>
      </p:sp>
      <p:pic>
        <p:nvPicPr>
          <p:cNvPr id="5" name="图片 4">
            <a:extLst>
              <a:ext uri="{FF2B5EF4-FFF2-40B4-BE49-F238E27FC236}">
                <a16:creationId xmlns:a16="http://schemas.microsoft.com/office/drawing/2014/main" id="{7BB6FB56-1E66-4E06-8F35-00AB6C425766}"/>
              </a:ext>
            </a:extLst>
          </p:cNvPr>
          <p:cNvPicPr>
            <a:picLocks noChangeAspect="1"/>
          </p:cNvPicPr>
          <p:nvPr/>
        </p:nvPicPr>
        <p:blipFill>
          <a:blip r:embed="rId3"/>
          <a:stretch>
            <a:fillRect/>
          </a:stretch>
        </p:blipFill>
        <p:spPr>
          <a:xfrm>
            <a:off x="3891337" y="2554919"/>
            <a:ext cx="3906748" cy="3705041"/>
          </a:xfrm>
          <a:prstGeom prst="rect">
            <a:avLst/>
          </a:prstGeom>
        </p:spPr>
      </p:pic>
    </p:spTree>
    <p:extLst>
      <p:ext uri="{BB962C8B-B14F-4D97-AF65-F5344CB8AC3E}">
        <p14:creationId xmlns:p14="http://schemas.microsoft.com/office/powerpoint/2010/main" val="348144651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七、简单性原则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人们对一个复杂对象进行知觉时，只要没有特定的要求，就会常常倾向于把对象看作是有组织的简单的规则图形。</a:t>
            </a:r>
          </a:p>
        </p:txBody>
      </p:sp>
      <p:pic>
        <p:nvPicPr>
          <p:cNvPr id="5" name="图片 4">
            <a:extLst>
              <a:ext uri="{FF2B5EF4-FFF2-40B4-BE49-F238E27FC236}">
                <a16:creationId xmlns:a16="http://schemas.microsoft.com/office/drawing/2014/main" id="{03636549-ECBA-49AA-B885-F9FF3DADBB0F}"/>
              </a:ext>
            </a:extLst>
          </p:cNvPr>
          <p:cNvPicPr>
            <a:picLocks noChangeAspect="1"/>
          </p:cNvPicPr>
          <p:nvPr/>
        </p:nvPicPr>
        <p:blipFill>
          <a:blip r:embed="rId3"/>
          <a:stretch>
            <a:fillRect/>
          </a:stretch>
        </p:blipFill>
        <p:spPr>
          <a:xfrm>
            <a:off x="2354108" y="3131263"/>
            <a:ext cx="7760260" cy="2642813"/>
          </a:xfrm>
          <a:prstGeom prst="rect">
            <a:avLst/>
          </a:prstGeom>
        </p:spPr>
      </p:pic>
    </p:spTree>
    <p:extLst>
      <p:ext uri="{BB962C8B-B14F-4D97-AF65-F5344CB8AC3E}">
        <p14:creationId xmlns:p14="http://schemas.microsoft.com/office/powerpoint/2010/main" val="352230295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格式塔心理学有关知觉的研究</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八、连续性原则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如果一个图形的某些部分可以被看作是连接在一起的，那么这些部分就相对容易被我们知觉为一个整体。</a:t>
            </a:r>
          </a:p>
        </p:txBody>
      </p:sp>
    </p:spTree>
    <p:extLst>
      <p:ext uri="{BB962C8B-B14F-4D97-AF65-F5344CB8AC3E}">
        <p14:creationId xmlns:p14="http://schemas.microsoft.com/office/powerpoint/2010/main" val="407652925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7" y="2432315"/>
            <a:ext cx="695575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格式塔心理学的其他研究</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6189515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478421" y="340278"/>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4" y="886102"/>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格式塔心理学产生的背景</a:t>
            </a:r>
          </a:p>
        </p:txBody>
      </p:sp>
      <p:sp>
        <p:nvSpPr>
          <p:cNvPr id="12" name="TextBox 11"/>
          <p:cNvSpPr txBox="1"/>
          <p:nvPr/>
        </p:nvSpPr>
        <p:spPr>
          <a:xfrm>
            <a:off x="6696361" y="788722"/>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48818" y="1708718"/>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格式塔心理学的主要代表人物</a:t>
            </a:r>
          </a:p>
        </p:txBody>
      </p:sp>
      <p:sp>
        <p:nvSpPr>
          <p:cNvPr id="15" name="TextBox 14"/>
          <p:cNvSpPr txBox="1"/>
          <p:nvPr/>
        </p:nvSpPr>
        <p:spPr>
          <a:xfrm>
            <a:off x="6750648" y="1557487"/>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49453" y="2478891"/>
            <a:ext cx="3949065" cy="769441"/>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似动现象的研究与格式塔心理学的建立</a:t>
            </a:r>
          </a:p>
        </p:txBody>
      </p:sp>
      <p:sp>
        <p:nvSpPr>
          <p:cNvPr id="21" name="TextBox 20"/>
          <p:cNvSpPr txBox="1"/>
          <p:nvPr/>
        </p:nvSpPr>
        <p:spPr>
          <a:xfrm>
            <a:off x="6783225" y="2394264"/>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99622" y="3248332"/>
            <a:ext cx="598170" cy="2862322"/>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7</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397792" y="342900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格式塔心理学有关知觉的研究</a:t>
            </a:r>
          </a:p>
        </p:txBody>
      </p:sp>
      <p:sp>
        <p:nvSpPr>
          <p:cNvPr id="17" name="TextBox 18">
            <a:extLst>
              <a:ext uri="{FF2B5EF4-FFF2-40B4-BE49-F238E27FC236}">
                <a16:creationId xmlns:a16="http://schemas.microsoft.com/office/drawing/2014/main" id="{7DA1D695-2D40-4431-A28C-47EF5D9A53C7}"/>
              </a:ext>
            </a:extLst>
          </p:cNvPr>
          <p:cNvSpPr txBox="1"/>
          <p:nvPr/>
        </p:nvSpPr>
        <p:spPr>
          <a:xfrm>
            <a:off x="7400970" y="4098855"/>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格式塔心理学的其他研究</a:t>
            </a:r>
          </a:p>
        </p:txBody>
      </p:sp>
      <p:sp>
        <p:nvSpPr>
          <p:cNvPr id="18" name="TextBox 18">
            <a:extLst>
              <a:ext uri="{FF2B5EF4-FFF2-40B4-BE49-F238E27FC236}">
                <a16:creationId xmlns:a16="http://schemas.microsoft.com/office/drawing/2014/main" id="{D3E6FED3-A126-4040-83D1-D491D3699C18}"/>
              </a:ext>
            </a:extLst>
          </p:cNvPr>
          <p:cNvSpPr txBox="1"/>
          <p:nvPr/>
        </p:nvSpPr>
        <p:spPr>
          <a:xfrm>
            <a:off x="7397791" y="4826051"/>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勒温的拓扑心理学</a:t>
            </a:r>
          </a:p>
        </p:txBody>
      </p:sp>
      <p:sp>
        <p:nvSpPr>
          <p:cNvPr id="20" name="TextBox 18">
            <a:extLst>
              <a:ext uri="{FF2B5EF4-FFF2-40B4-BE49-F238E27FC236}">
                <a16:creationId xmlns:a16="http://schemas.microsoft.com/office/drawing/2014/main" id="{73F22234-CB76-4E4D-875E-C9E647EAE607}"/>
              </a:ext>
            </a:extLst>
          </p:cNvPr>
          <p:cNvSpPr txBox="1"/>
          <p:nvPr/>
        </p:nvSpPr>
        <p:spPr>
          <a:xfrm>
            <a:off x="7397791" y="5542003"/>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格式塔心理学的历史地位</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格式塔心理学的其他研究</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一、学习理论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大猩猩实验，苛勒认为，人和类人猿的学习不是对个别刺激做出个别反应，是通过对一定情境中的各事物的关系的理解而构成一种“完形”来实现的，是一种顿悟形式的智慧行为。当学习者理解了情境之后，会产生</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突然的、迅速的领悟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习不是盲目的“试误”，是“参照场的整个形势，是一种完善解决的出现”。这就是苛勒关于学习的顿悟说。顿悟说的最大特点是用顿悟来反对桑代克的试误，因此，顿悟说是和试误说完全相对立的学习理论。</a:t>
            </a:r>
          </a:p>
        </p:txBody>
      </p:sp>
    </p:spTree>
    <p:extLst>
      <p:ext uri="{BB962C8B-B14F-4D97-AF65-F5344CB8AC3E}">
        <p14:creationId xmlns:p14="http://schemas.microsoft.com/office/powerpoint/2010/main" val="7700354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格式塔心理学的其他研究</a:t>
            </a:r>
          </a:p>
        </p:txBody>
      </p:sp>
      <p:sp>
        <p:nvSpPr>
          <p:cNvPr id="100" name="文本框 99"/>
          <p:cNvSpPr txBox="1"/>
          <p:nvPr/>
        </p:nvSpPr>
        <p:spPr>
          <a:xfrm>
            <a:off x="970915" y="1210310"/>
            <a:ext cx="10483850" cy="358726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一、学习理论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在仔细考察苛勒的这些实验后，我们可以从苛勒的理论中提炼出顿悟的四个特点：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第一，顿悟严重依赖情境条件，只有当学习者能够理解课题的各个部分之间的关系时顿悟才会出现。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第二，顿悟是跟随着一个阶段的尝试和错误之后产生的。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第三，顿悟是一种质变，它无需量的积累。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第四，顿悟是可以迁移的，特别是在类似课题中顿悟可以高度迁移。</a:t>
            </a:r>
          </a:p>
        </p:txBody>
      </p:sp>
    </p:spTree>
    <p:extLst>
      <p:ext uri="{BB962C8B-B14F-4D97-AF65-F5344CB8AC3E}">
        <p14:creationId xmlns:p14="http://schemas.microsoft.com/office/powerpoint/2010/main" val="240969609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格式塔心理学的其他研究</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一、学习理论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迁移理论也是格式塔心理学关于学习理论的一个重要方面。格式塔心理学认为由顿悟而获得的学习方法既能保持长久，又有利于把这种方法运用到新的相类似的课题中去，顿悟是迁移的一个决定因素。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在迁移问题上，格式塔心理学家和桑代克也有明显的分歧。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桑代克主张迁移的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共同要素说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，也就是说只有当两个或两个以上的情境存在着共同要素时，学习者从某一个情境中获得的心理机能的改进才能影响到其他情境中的心理机能的改进。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格式塔心理学家们则认为，迁移不是由于两个学习情境具有</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共同成分、原理或规则</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而自动产生的，而是由于学习者顿悟了两个学习经验之间存在关系的结果，后人把这种迁移理论称为关系转换说。</a:t>
            </a:r>
          </a:p>
        </p:txBody>
      </p:sp>
    </p:spTree>
    <p:extLst>
      <p:ext uri="{BB962C8B-B14F-4D97-AF65-F5344CB8AC3E}">
        <p14:creationId xmlns:p14="http://schemas.microsoft.com/office/powerpoint/2010/main" val="407146071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格式塔心理学的其他研究</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二、创造性思维</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对思维问题进行了系统研究，特别是研究了儿童的创造性思维。在研究中，他把顿悟学习原理运用到对人类创造性思维的探讨上，韦特海默宣称，创造性思维对儿童来说应该是思维的自然方式，但往往由于盲目的思维习惯和学校的错误训练反而变得缺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创造性思维的核心是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思维者关注问题的整体</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，要让问题的整体来决定或支配部分，同时要深刻理解整体与部分之间的关系。</a:t>
            </a:r>
          </a:p>
        </p:txBody>
      </p:sp>
    </p:spTree>
    <p:extLst>
      <p:ext uri="{BB962C8B-B14F-4D97-AF65-F5344CB8AC3E}">
        <p14:creationId xmlns:p14="http://schemas.microsoft.com/office/powerpoint/2010/main" val="29824139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格式塔心理学的其他研究</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二、创造性思维</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可以概括出创造性思维的四个要点：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第一，创造性思维必须理解课题的内在结构关系，同时要把课题的各个部分合并为一个动态的整体；</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第二，任何问题必须根据课题的结构统一性来理解和处置，并向寻求更适当的完形方向发展；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第三，思维者必须认识问题的次要方面和根本方面的不同，并根据不同点把问题的各方面形成一个层次结构，即重组问题的层次关系；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第四，创造性思维不是一种纯智力活动，它受一个人的动机、情感、先前的训练等因素的影响。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韦特海默的这些理论观点对近年来兴起的创造学的发展起了很大的作用。</a:t>
            </a:r>
          </a:p>
        </p:txBody>
      </p:sp>
    </p:spTree>
    <p:extLst>
      <p:ext uri="{BB962C8B-B14F-4D97-AF65-F5344CB8AC3E}">
        <p14:creationId xmlns:p14="http://schemas.microsoft.com/office/powerpoint/2010/main" val="190425663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6" y="2432315"/>
            <a:ext cx="510909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勒温的拓扑心理学</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6437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7131702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勒温借用了拓扑学和向量学来陈述心理事件在人的心理生活空间中的移动，以及个体的这种移动要达到的目标和达到目标的途径。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所以我们可以概括地说，勒温的心理学就是利用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拓扑学和向量学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的有关概念，来研究个体在特定区域中出现的行进方式，以及由减弱或增强障碍所引起的部分生活空间区域变化的可能性，因此，勒温的心理学又称拓扑心理学。</a:t>
            </a:r>
          </a:p>
        </p:txBody>
      </p:sp>
    </p:spTree>
    <p:extLst>
      <p:ext uri="{BB962C8B-B14F-4D97-AF65-F5344CB8AC3E}">
        <p14:creationId xmlns:p14="http://schemas.microsoft.com/office/powerpoint/2010/main" val="341597571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心理环境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和其他格式塔心理学家一样，勒温也把行为作为心理学的研究对象，他提出的行为公式是</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B=f</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PE</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。在这个公式里，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代表行为，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是指函数关系（也可以称为一项定律），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是指具体的一个人，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是指全部的环境。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用文字来解释这个公式的话，就是说行为是随着人与环境这两个因素的变化而变化的，即不同的人对同一的环境条件会产生不同的行为，同一个人对不同的环境条件会产生不同的行为，甚至同一个人，如果情境条件发生了改变，对同一个环境也会产生不同的行为。</a:t>
            </a:r>
          </a:p>
        </p:txBody>
      </p:sp>
    </p:spTree>
    <p:extLst>
      <p:ext uri="{BB962C8B-B14F-4D97-AF65-F5344CB8AC3E}">
        <p14:creationId xmlns:p14="http://schemas.microsoft.com/office/powerpoint/2010/main" val="253072066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心理环境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为了更确切地具体分析一个人在特定情境中的行为，勒温提出了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心理环境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这一概念，心理环境也就是实际影响一个人发生某一行为的心理事实（有时也称事件）。这些事实主要由三个部分组成：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一是准物理事实；二是准社会事实；三是准概念事实。</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在这里勒温提出了所谓的“准事实”，他是想借用这个概念来说明影响人行为的事实并非客观存在的全部事实，而是指在一定时间、一定情境中实实在在具体影响一个人行为的那一部分事实。</a:t>
            </a:r>
          </a:p>
        </p:txBody>
      </p:sp>
    </p:spTree>
    <p:extLst>
      <p:ext uri="{BB962C8B-B14F-4D97-AF65-F5344CB8AC3E}">
        <p14:creationId xmlns:p14="http://schemas.microsoft.com/office/powerpoint/2010/main" val="6905685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心理动力场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心理场是勒温心理学体系中一个最重要的概念，同时也是其理论的核心。场这个概念是勒温从物理学中借用过来的，勒温认为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心理场就是由一个人的过去、现在的生活事件经验和未来的思想愿望所构成的一个总和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勒温又认为，每一个人心理场的过去、现在和未来这三个组成部分都不是恒定不变的，它们会随着个体年龄的增长和经验的累积在数量上和类型上不断丰富和扩展。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451208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80" y="2432315"/>
            <a:ext cx="6955750"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格式塔心理学产生的背景</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心理动力场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不过在勒温的心理学中，勒温主要借助心理场来研究一个人的需要、紧张、意志等心理动力要素（这一点不同于我们平常所说的认知结构），因此，我们</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又常把勒温的心理场称为心理动力场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为了更好地说明心理动力场，勒温又提出了一个新的概念</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心理生活空间（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life space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），有时也简称生活空间。生活空间实际上就是心理动力场和拓扑学、向量学相结合的另一种心理学化的表现方式，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）这一公式就代表了一个人的生活空间。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0942479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一、勒温的心理动力场理论</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行为动力</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需要</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紧张</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效价</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矢量</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障碍</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平衡</a:t>
            </a:r>
          </a:p>
        </p:txBody>
      </p:sp>
    </p:spTree>
    <p:extLst>
      <p:ext uri="{BB962C8B-B14F-4D97-AF65-F5344CB8AC3E}">
        <p14:creationId xmlns:p14="http://schemas.microsoft.com/office/powerpoint/2010/main" val="347413525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二、勒温的团体动力学及其发展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团体内聚力</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任何一个团体都面临着内聚和分裂对抗的压力，分裂的压力主要来源于团体内各成员间交往的障碍，或团体内每个个体的目标和团体目标间的冲突；内聚力则是团体内抵抗分裂的力量，是团体成员间的正效价或吸引力，它的强度依赖于个体求得成员资格的动力强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勒温和他的同事、学生等所做的另外一些实验也表明，团体成员对团体活动的兴趣、团体内成员的交往频率、各成员的遵从行为等也都能影响到一个团体的内聚力。</a:t>
            </a:r>
          </a:p>
        </p:txBody>
      </p:sp>
    </p:spTree>
    <p:extLst>
      <p:ext uri="{BB962C8B-B14F-4D97-AF65-F5344CB8AC3E}">
        <p14:creationId xmlns:p14="http://schemas.microsoft.com/office/powerpoint/2010/main" val="12795501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二、勒温的团体动力学及其发展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团体与行为改变的研究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在第二次世界大战期间，由于战争的影响，勒温开始从事改变人们饮食习惯的研究。在研究中他发现，团体决定比单独做出的决定对团体中的个人有更持久的影响。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另外，勒温也希望利用他的团体与行为改变方面的研究来解决一些社会问题，主要解决关于社会问题同引起变革的观念之间的关系，他把这种解决社会生活实际问题的研究称为行动研究。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与此同时，勒温在行动研究中还比较关心种族冲突问题和社会偏见问题，他曾亲自指导了关于社团中集体住宿对偏见的影响的研究、关于服务机会均等的研究和关于儿童偏见的发展和预防的研究等。</a:t>
            </a:r>
          </a:p>
        </p:txBody>
      </p:sp>
    </p:spTree>
    <p:extLst>
      <p:ext uri="{BB962C8B-B14F-4D97-AF65-F5344CB8AC3E}">
        <p14:creationId xmlns:p14="http://schemas.microsoft.com/office/powerpoint/2010/main" val="39734328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三、对勒温理论的评价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勒温对心理学的贡献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勒温对心理学的贡献主要表现在以下几个方面：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勒温创造性地借用了物理学、数学等学科的概念，并把这些概念和心理学巧妙地结合了起来，形成了独具特色的拓扑心理学体系，这在心理学史上绝对是一件开创性的工作。② 勒温把他的场论思想应用于研究社会问题，从而开创了团体动力学。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勒温的团体动力学的研究方式也对后来心理学理论联系实际产生了很大的影响。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④ 勒温培养了一大批心理学人才，特别是培养了大量的实验社会心理学人才。</a:t>
            </a:r>
          </a:p>
        </p:txBody>
      </p:sp>
    </p:spTree>
    <p:extLst>
      <p:ext uri="{BB962C8B-B14F-4D97-AF65-F5344CB8AC3E}">
        <p14:creationId xmlns:p14="http://schemas.microsoft.com/office/powerpoint/2010/main" val="39391791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勒温的拓扑心理学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三、对勒温理论的评价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勒温心理学的局限性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勒温的心理学也存在着一些不足，主要表现在以下几个方面：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勒温的心理学体现着明显的主观唯心主义观点，这一点从他的心理生活空间理论中可以得到反映，他所谓的区域、疆界、移动等基本是主观想象的。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勒温的心理学理论还存在着一定的混乱问题，特别是混淆了主观世界和客观世界的界线。</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勒温忽视了个体的过去历史。他的动力学理论总是涉及一个比较小的时间差异，这使人们感到他的理论似乎显得很单薄，缺乏厚度。</a:t>
            </a:r>
          </a:p>
        </p:txBody>
      </p:sp>
    </p:spTree>
    <p:extLst>
      <p:ext uri="{BB962C8B-B14F-4D97-AF65-F5344CB8AC3E}">
        <p14:creationId xmlns:p14="http://schemas.microsoft.com/office/powerpoint/2010/main" val="31186948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07</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7"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第七节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格式塔心理学的历史地位</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034531"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07</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6164637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一、格式塔心理学的贡献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反击元素主义心理学</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在许多方面作出了自己的贡献，其最突出的一点是对构造主义为代表的元素主义心理学的反驳。格式塔心理学家称构造主义心理学为砖泥心理学，也即元素是砖，由联想（泥）粘在一起，认为构造心理学用内省把人的心理还原为分子、原子，这是人为的，不能揭示心理的任何东西。</a:t>
            </a:r>
          </a:p>
        </p:txBody>
      </p:sp>
    </p:spTree>
    <p:extLst>
      <p:ext uri="{BB962C8B-B14F-4D97-AF65-F5344CB8AC3E}">
        <p14:creationId xmlns:p14="http://schemas.microsoft.com/office/powerpoint/2010/main" val="26786938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一、格式塔心理学的贡献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对人本主义心理学的兴起具有一定的促进作用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强调整体论，主张心理学研究应以整体的组织来代替元素的分析，这一观念对人本主义心理学的发展有很大影响。人本主义心理学的创始人马斯洛就曾在韦特海默的指导下学习整体分析的方法，并最终形成了人本主义心理学的整体研究的方法论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同样地，人本主义的几个著名的代表人物也都主张对研究对象的整体体验和描述，主张心理学应是存在分析的心理学，这些都表明了格式塔心理学对人本主义心理学的潜在影响。</a:t>
            </a:r>
          </a:p>
        </p:txBody>
      </p:sp>
    </p:spTree>
    <p:extLst>
      <p:ext uri="{BB962C8B-B14F-4D97-AF65-F5344CB8AC3E}">
        <p14:creationId xmlns:p14="http://schemas.microsoft.com/office/powerpoint/2010/main" val="5696216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一、格式塔心理学的贡献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对认知心理学的积极贡献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格式塔心理学对认知心理学的贡献可以分为两部分：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一是对狭义的认知心理学，即信息加工认知心理学的贡献。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二是对广义的认知心理学的贡献，如知觉心理学、学习心理学等。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可以毫不夸张地说，正是格式塔心理学卓有成效的知觉研究才导致知觉心理学脱离感觉心理学而成为一个独立的分支。同样，格式塔心理学的学习理论也颇具特色，顿悟说已成为人类历史上较有影响的学习理论。</a:t>
            </a:r>
          </a:p>
        </p:txBody>
      </p:sp>
    </p:spTree>
    <p:extLst>
      <p:ext uri="{BB962C8B-B14F-4D97-AF65-F5344CB8AC3E}">
        <p14:creationId xmlns:p14="http://schemas.microsoft.com/office/powerpoint/2010/main" val="6533311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一、整体观的思想传统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格式塔心理学强调运用整体观研究心理。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整体性思想的核心是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有机体或统一的整体构成的全体要大于各部分单纯相加之和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原子论思想把整体仅仅看作是部分相加的一个连续体相对立。整体论思想在古希腊和古罗马时代就已出现，德国哲学家黑格尔认为人类历史的基本单位是国家和民族而不是个体，国家和民族并不仅仅只是由所有的个体成员简单相加，它还包括文化传统、政治及经济形态、民族精神和风俗习惯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因此，历史事件不能还原为个人行为，国家先于它的成员，同样，整体也就先于它的部分。这种文化传统成为格式塔整体性的思想基础。</a:t>
            </a:r>
          </a:p>
        </p:txBody>
      </p:sp>
    </p:spTree>
    <p:extLst>
      <p:ext uri="{BB962C8B-B14F-4D97-AF65-F5344CB8AC3E}">
        <p14:creationId xmlns:p14="http://schemas.microsoft.com/office/powerpoint/2010/main" val="19106137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一、格式塔心理学的贡献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对社会心理学的影响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场的思想最早是由格式塔心理学家们引入心理学的，这一思想后来在社会心理学中得到广泛的应用，许多社会心理学理论的建立都以此为出发点。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同时，格式塔心理学卓有成效的实验现象学为后来的社会心理学的发展提供了方法论基础，实验现象学方法及其变种已成为当前社会心理学研究普遍采用的有效方法。</a:t>
            </a:r>
          </a:p>
        </p:txBody>
      </p:sp>
    </p:spTree>
    <p:extLst>
      <p:ext uri="{BB962C8B-B14F-4D97-AF65-F5344CB8AC3E}">
        <p14:creationId xmlns:p14="http://schemas.microsoft.com/office/powerpoint/2010/main" val="35736331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二、格式塔心理学的局限</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唯心主义的理论基础</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格式塔心理学的哲学基础是先验论，带有明显的唯心主义色彩。格式塔心理学家们没有认识到人脑是心理的器官，客观世界是心理的源泉这一基本事实，从而最终导致了自己的理论研究走进了死胡同。</a:t>
            </a:r>
          </a:p>
        </p:txBody>
      </p:sp>
    </p:spTree>
    <p:extLst>
      <p:ext uri="{BB962C8B-B14F-4D97-AF65-F5344CB8AC3E}">
        <p14:creationId xmlns:p14="http://schemas.microsoft.com/office/powerpoint/2010/main" val="1628644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227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二、格式塔心理学的局限</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现象学实验不够严谨，缺少客观性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格式塔学派过分依赖现象学的方法，他们的一些实验结果受人为因素的影响较大，别人很难进行重复性的验证，这就使得许多人对其实验结果的正确性和合理性产生了怀疑。</a:t>
            </a:r>
          </a:p>
        </p:txBody>
      </p:sp>
    </p:spTree>
    <p:extLst>
      <p:ext uri="{BB962C8B-B14F-4D97-AF65-F5344CB8AC3E}">
        <p14:creationId xmlns:p14="http://schemas.microsoft.com/office/powerpoint/2010/main" val="35702958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格式塔心理学的历史地位</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二、格式塔心理学的局限</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许多理论观点的概念不很明确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家是以批判构造主义心理学而名噪一时，在它逐渐成熟后又开始高举起反行为主义的大旗。也正是格式塔的这种过于张扬的批判，导致格式塔自己也没有建立起完整的理论体系，正如有人指出的“或许是对别的理论指责过多，他们竟没有足够的精神和时间来构建更令人信服的理论，显得勇气有余、底气不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同时，格式塔学派在自己的理论中大量采用了数理概念，而且不加以特别说明，许多概念有被滥用的倾向，这就使得格式塔心理学的理论过于晦涩深奥，使人难以理解，这一点是格式塔学派的致命弱点。</a:t>
            </a:r>
          </a:p>
        </p:txBody>
      </p:sp>
    </p:spTree>
    <p:extLst>
      <p:ext uri="{BB962C8B-B14F-4D97-AF65-F5344CB8AC3E}">
        <p14:creationId xmlns:p14="http://schemas.microsoft.com/office/powerpoint/2010/main" val="15443856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二、社会历史背景</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世纪初，心理学的重心由欧洲开始移向美国，但格式塔心理学却土生土长在欧洲的德国，这在很大程度上与当时德国的社会历史背景条件有关。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德国自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年实现全国统一后，经过二三十年的迅速发展，已经赶超了老牌的英、法等资本主义国家，一跃成为欧洲最强硬的政治帝国。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新崛起的德国要求重新划分势力范围，妄图称霸世界、征服全球，使全世界归属于德意志帝国的整个版图中。在意识形态中，格式塔心理学更强调主动能动、统一国民意志、加强对整体的研究。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德国的政治、经济、文化、科学等领域的研究，都被迫适应这一背景和潮流，心理学自然也不可能例外，格式塔心理学不过是这一社会历史条件下的一种产物。</a:t>
            </a:r>
          </a:p>
        </p:txBody>
      </p:sp>
    </p:spTree>
    <p:extLst>
      <p:ext uri="{BB962C8B-B14F-4D97-AF65-F5344CB8AC3E}">
        <p14:creationId xmlns:p14="http://schemas.microsoft.com/office/powerpoint/2010/main" val="34063038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三、哲学理论背景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格式塔心理学的产生受到德国哲学家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康德的先验论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胡塞尔的现象学理论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的影响。格式塔心理学把现象学作为它的理论基础，并以现象学的实验来研究心理现象。影响格式塔心理学的哲学思想包括：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第一，康德的先验论。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第二，胡塞尔的现象学。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第三，实证主义。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此外，格式塔心理学还受到怀特海的新实在论观点和摩尔根的突创进化论的影响。</a:t>
            </a:r>
          </a:p>
        </p:txBody>
      </p:sp>
    </p:spTree>
    <p:extLst>
      <p:ext uri="{BB962C8B-B14F-4D97-AF65-F5344CB8AC3E}">
        <p14:creationId xmlns:p14="http://schemas.microsoft.com/office/powerpoint/2010/main" val="5648261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四、科学背景</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物理学的场的理论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对格式塔心理学更有直接的影响。科学家们把场定义为一种全新的结构，而不是把它看作是分子间引力和斥力的简单相加。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认为，不能就用生理术语来描述环境场，因为生理场是在我们要求一种解释性理论时所必需的建构；但却不是一个观察的事实。如果想从事实出发，我们就必须回到我们的行为环境上去，而且要充分意识到行为环境充其量只是整个活跃的环境场的一部分对应物。这一思想为格式塔心理学家们所接受和利用，他们希望借助于场的理论来对心理现象及其机制作出一个全新的解释，因此，格式塔心理学家们在其理论中提出了一系列的新名词，如考夫卡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格式塔心理学原理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中就提出了“行为场”“环境场”“物理场”“心理场”“心理物理场”等多个概念。</a:t>
            </a:r>
          </a:p>
        </p:txBody>
      </p:sp>
    </p:spTree>
    <p:extLst>
      <p:ext uri="{BB962C8B-B14F-4D97-AF65-F5344CB8AC3E}">
        <p14:creationId xmlns:p14="http://schemas.microsoft.com/office/powerpoint/2010/main" val="3116254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格式塔心理学产生的背景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马赫的影响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物理学家马赫（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Ernst Mach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生拥有众多巨大的成就，他批判了机械论的自然观，被爱因斯坦称为“相对论的先驱”；他是法国实证主义过渡到逻辑经验主义的重要人物，被西方哲学界奉为第一位科学哲学家；他还发现了“马赫带”的生理现象，提出了形式元素说，又因此被格式塔心理学奉为先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感觉是一切客观存在的基础，也是所有的科学研究的基础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赫认为一个圆周的颜色和大小可以改变，但其圆周性不因其而变；一支曲调的连续的音符可以改变，但听来还是同样的曲调。马赫把圆周称为空间形式的感觉，曲调称为时间形式的感觉。这样他就把感觉扩大到了一切事物，把空间、时间以及事物的性质等都认为是由感觉组成的，这些观点形成了格式塔心理学的基本思想。</a:t>
            </a:r>
          </a:p>
        </p:txBody>
      </p:sp>
    </p:spTree>
    <p:extLst>
      <p:ext uri="{BB962C8B-B14F-4D97-AF65-F5344CB8AC3E}">
        <p14:creationId xmlns:p14="http://schemas.microsoft.com/office/powerpoint/2010/main" val="85508500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5113</Words>
  <Application>Microsoft Office PowerPoint</Application>
  <PresentationFormat>宽屏</PresentationFormat>
  <Paragraphs>274</Paragraphs>
  <Slides>54</Slides>
  <Notes>11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54</vt:i4>
      </vt:variant>
    </vt:vector>
  </HeadingPairs>
  <TitlesOfParts>
    <vt:vector size="63"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2022-08-01T14:29:43Z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