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81"/>
  </p:notesMasterIdLst>
  <p:handoutMasterIdLst>
    <p:handoutMasterId r:id="rId82"/>
  </p:handoutMasterIdLst>
  <p:sldIdLst>
    <p:sldId id="626" r:id="rId2"/>
    <p:sldId id="410" r:id="rId3"/>
    <p:sldId id="258" r:id="rId4"/>
    <p:sldId id="554" r:id="rId5"/>
    <p:sldId id="477" r:id="rId6"/>
    <p:sldId id="775" r:id="rId7"/>
    <p:sldId id="776" r:id="rId8"/>
    <p:sldId id="777" r:id="rId9"/>
    <p:sldId id="595" r:id="rId10"/>
    <p:sldId id="760" r:id="rId11"/>
    <p:sldId id="778" r:id="rId12"/>
    <p:sldId id="839" r:id="rId13"/>
    <p:sldId id="779" r:id="rId14"/>
    <p:sldId id="780" r:id="rId15"/>
    <p:sldId id="781" r:id="rId16"/>
    <p:sldId id="782" r:id="rId17"/>
    <p:sldId id="783" r:id="rId18"/>
    <p:sldId id="731" r:id="rId19"/>
    <p:sldId id="784" r:id="rId20"/>
    <p:sldId id="785" r:id="rId21"/>
    <p:sldId id="786" r:id="rId22"/>
    <p:sldId id="787" r:id="rId23"/>
    <p:sldId id="788" r:id="rId24"/>
    <p:sldId id="789" r:id="rId25"/>
    <p:sldId id="738" r:id="rId26"/>
    <p:sldId id="790" r:id="rId27"/>
    <p:sldId id="791" r:id="rId28"/>
    <p:sldId id="792" r:id="rId29"/>
    <p:sldId id="793" r:id="rId30"/>
    <p:sldId id="794" r:id="rId31"/>
    <p:sldId id="795" r:id="rId32"/>
    <p:sldId id="796" r:id="rId33"/>
    <p:sldId id="797" r:id="rId34"/>
    <p:sldId id="798" r:id="rId35"/>
    <p:sldId id="799" r:id="rId36"/>
    <p:sldId id="800" r:id="rId37"/>
    <p:sldId id="801" r:id="rId38"/>
    <p:sldId id="802" r:id="rId39"/>
    <p:sldId id="803" r:id="rId40"/>
    <p:sldId id="804" r:id="rId41"/>
    <p:sldId id="805" r:id="rId42"/>
    <p:sldId id="716" r:id="rId43"/>
    <p:sldId id="770" r:id="rId44"/>
    <p:sldId id="806" r:id="rId45"/>
    <p:sldId id="807" r:id="rId46"/>
    <p:sldId id="808" r:id="rId47"/>
    <p:sldId id="809" r:id="rId48"/>
    <p:sldId id="811" r:id="rId49"/>
    <p:sldId id="717" r:id="rId50"/>
    <p:sldId id="810" r:id="rId51"/>
    <p:sldId id="812" r:id="rId52"/>
    <p:sldId id="813" r:id="rId53"/>
    <p:sldId id="814" r:id="rId54"/>
    <p:sldId id="815" r:id="rId55"/>
    <p:sldId id="840" r:id="rId56"/>
    <p:sldId id="819" r:id="rId57"/>
    <p:sldId id="820" r:id="rId58"/>
    <p:sldId id="824" r:id="rId59"/>
    <p:sldId id="821" r:id="rId60"/>
    <p:sldId id="822" r:id="rId61"/>
    <p:sldId id="823" r:id="rId62"/>
    <p:sldId id="825" r:id="rId63"/>
    <p:sldId id="826" r:id="rId64"/>
    <p:sldId id="827" r:id="rId65"/>
    <p:sldId id="828" r:id="rId66"/>
    <p:sldId id="829" r:id="rId67"/>
    <p:sldId id="830" r:id="rId68"/>
    <p:sldId id="832" r:id="rId69"/>
    <p:sldId id="831" r:id="rId70"/>
    <p:sldId id="833" r:id="rId71"/>
    <p:sldId id="834" r:id="rId72"/>
    <p:sldId id="718" r:id="rId73"/>
    <p:sldId id="769" r:id="rId74"/>
    <p:sldId id="835" r:id="rId75"/>
    <p:sldId id="836" r:id="rId76"/>
    <p:sldId id="719" r:id="rId77"/>
    <p:sldId id="837" r:id="rId78"/>
    <p:sldId id="838" r:id="rId79"/>
    <p:sldId id="577" r:id="rId80"/>
  </p:sldIdLst>
  <p:sldSz cx="12192000" cy="6858000"/>
  <p:notesSz cx="6858000" cy="9144000"/>
  <p:custDataLst>
    <p:tags r:id="rId8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commentAuthors" Target="commentAuthor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gs" Target="tags/tag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2022/7/31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2022/7/31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72</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2054825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76</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2689800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79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9</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17</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2205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24</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8026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42</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478191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49</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830133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2022/7/31</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7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7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托尔曼的目的行为主义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848131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一、托尔曼生平</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爱德华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托尔曼（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Edward C. Tolman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1886—1959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日出生于美国马萨诸塞州的牛顿城。在哈佛研究生院的几年里，托尔曼虽然接受的是铁钦纳构造心理学传统的训练，但已经开始转向华生的行为主义。</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年，托尔曼以论文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愉快和不愉快气味中的无意义音节记忆实验研究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获得博士学位。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年，托尔曼当选为国家科学院院士，同年任美国心理学会主席，</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年任该学会普通心理学分会主席，</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年获得美国心理学会杰出科学贡献奖，并任第</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届国际心理科学联合会主席。</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F2BDB55A-D383-4F11-B4B3-29CF6F442822}"/>
              </a:ext>
            </a:extLst>
          </p:cNvPr>
          <p:cNvPicPr>
            <a:picLocks noChangeAspect="1"/>
          </p:cNvPicPr>
          <p:nvPr/>
        </p:nvPicPr>
        <p:blipFill>
          <a:blip r:embed="rId3"/>
          <a:stretch>
            <a:fillRect/>
          </a:stretch>
        </p:blipFill>
        <p:spPr>
          <a:xfrm>
            <a:off x="9452226" y="2379636"/>
            <a:ext cx="2171700" cy="2705100"/>
          </a:xfrm>
          <a:prstGeom prst="rect">
            <a:avLst/>
          </a:prstGeom>
        </p:spPr>
      </p:pic>
    </p:spTree>
    <p:extLst>
      <p:ext uri="{BB962C8B-B14F-4D97-AF65-F5344CB8AC3E}">
        <p14:creationId xmlns:p14="http://schemas.microsoft.com/office/powerpoint/2010/main" val="421840688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托尔曼的目的行为主义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二、目的行为主义的基本观点</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整体行为及其目的性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托尔曼赞成华生的观点，反对使用内省法，坚持以可观察的行为作为心理学合法的研究对象。但在对什么是行为的理解上，托尔曼并不认同华生所持的分子行为观，他认为人类行为是一种</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有目的的整体性行为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，具有以下特征：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第一，具有目的性。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第二，具有选择性。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第三，遵循最小努力原则。</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托尔曼所论述的整体行为具有目的性和认知性，这一观点在行为主义阵营中引起了激烈反响。</a:t>
            </a:r>
          </a:p>
        </p:txBody>
      </p:sp>
    </p:spTree>
    <p:extLst>
      <p:ext uri="{BB962C8B-B14F-4D97-AF65-F5344CB8AC3E}">
        <p14:creationId xmlns:p14="http://schemas.microsoft.com/office/powerpoint/2010/main" val="91946470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托尔曼的目的行为主义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66184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二、目的行为主义的基本观点</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6E2D5A37-03EA-4618-AB8E-83CBEC02F5D0}"/>
              </a:ext>
            </a:extLst>
          </p:cNvPr>
          <p:cNvPicPr>
            <a:picLocks noChangeAspect="1"/>
          </p:cNvPicPr>
          <p:nvPr/>
        </p:nvPicPr>
        <p:blipFill>
          <a:blip r:embed="rId3"/>
          <a:stretch>
            <a:fillRect/>
          </a:stretch>
        </p:blipFill>
        <p:spPr>
          <a:xfrm>
            <a:off x="1648700" y="2164417"/>
            <a:ext cx="8894599" cy="3856239"/>
          </a:xfrm>
          <a:prstGeom prst="rect">
            <a:avLst/>
          </a:prstGeom>
        </p:spPr>
      </p:pic>
    </p:spTree>
    <p:extLst>
      <p:ext uri="{BB962C8B-B14F-4D97-AF65-F5344CB8AC3E}">
        <p14:creationId xmlns:p14="http://schemas.microsoft.com/office/powerpoint/2010/main" val="305591537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托尔曼的目的行为主义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二、目的行为主义的基本观点</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中介变量</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托尔曼引入了中介变量的概念，即发生于有机体（</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O</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）内部，介于环境变量（即自变量）和行为变量（即因变量）之间的，使得有机体对特定情境产生行为反应的所有因素，。这样，他将早期行为主义的公式修改为：“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（刺激）</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accent6">
                    <a:lumMod val="75000"/>
                  </a:schemeClr>
                </a:solidFill>
                <a:latin typeface="Arial" panose="020B0604020202020204" pitchFamily="34" charset="0"/>
                <a:ea typeface="微软雅黑" panose="020B0503020204020204" pitchFamily="34" charset="-122"/>
              </a:rPr>
              <a:t>O</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（内部中介变量）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（反应）。”他认为，中介变量随着实验变量而改变，既与实验变量相联系又与行为变量相联系。早年的托尔曼认为中介变量有两类： 需求变量和认知变量。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年，托尔曼受到完形学派勒温的影响，对中介变量做了修改和补充，提出三种主要的中介变量： ① 需要系统（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need system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行为空间（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behavior space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信念价值动机（</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beliefvalue</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motivation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399782388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托尔曼的目的行为主义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27101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二、目的行为主义的基本观点</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符号学习理论</a:t>
            </a: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期待</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认知地图</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潜伏学习</a:t>
            </a:r>
          </a:p>
        </p:txBody>
      </p:sp>
    </p:spTree>
    <p:extLst>
      <p:ext uri="{BB962C8B-B14F-4D97-AF65-F5344CB8AC3E}">
        <p14:creationId xmlns:p14="http://schemas.microsoft.com/office/powerpoint/2010/main" val="333953592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托尔曼的目的行为主义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三、托尔曼的贡献与局限</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托尔曼对心理学的突出贡献在于他突破了早期行为主义的限制，在坚持行为主义的基本原则、立场的基础上吸收、借鉴格式塔心理学的概念，</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通过对整体行为的分析，提出了中介变量的概念</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，改变了行为主义忽视人的内部因素的错误倾向，推动了行为主义的发展。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托尔曼强调行为具有目的性和认知性等特征，从而使其理论具有了认知心理学和现象学的特征，其观点被后人所吸收，托尔曼也因此被称为认知心理学的开山鼻祖。</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托尔曼提出了符号学习理论，丰富了学习心理学的内容和研究手段。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70701189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托尔曼的目的行为主义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三、托尔曼的贡献与局限</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托尔曼的体系有两个主要特征：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范围广泛，无所不包。托尔曼没有提出一个系统而严密的理论体系，对很多概念也没有进行明确的定义，因而他的理论显得凌乱和琐碎。</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托尔曼的体系引入了中间变量等，强调心理学中的推演作用。他以动物（白鼠）学习来解释和说明人类学习和动机等行为，忽视人与动物的基本区别，这种还原论的研究方式也遭到了人们越来越多的质疑。</a:t>
            </a:r>
          </a:p>
        </p:txBody>
      </p:sp>
    </p:spTree>
    <p:extLst>
      <p:ext uri="{BB962C8B-B14F-4D97-AF65-F5344CB8AC3E}">
        <p14:creationId xmlns:p14="http://schemas.microsoft.com/office/powerpoint/2010/main" val="103654293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1"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rPr>
              <a:t>赫尔的逻辑行为主义</a:t>
            </a: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94574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赫尔的逻辑行为主义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61481"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一、赫尔的生平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克拉克</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列奥那多</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赫尔（</a:t>
            </a:r>
            <a:r>
              <a:rPr lang="en-US" altLang="zh-CN" sz="2100" dirty="0">
                <a:latin typeface="Arial" panose="020B0604020202020204" pitchFamily="34" charset="0"/>
                <a:ea typeface="微软雅黑" panose="020B0503020204020204" pitchFamily="34" charset="-122"/>
              </a:rPr>
              <a:t>Clark Leonard Hull</a:t>
            </a:r>
            <a:r>
              <a:rPr lang="zh-CN" altLang="en-US" sz="2100" dirty="0">
                <a:latin typeface="Arial" panose="020B0604020202020204" pitchFamily="34" charset="0"/>
                <a:ea typeface="微软雅黑" panose="020B0503020204020204" pitchFamily="34" charset="-122"/>
              </a:rPr>
              <a:t>，</a:t>
            </a:r>
            <a:r>
              <a:rPr lang="en-US" altLang="zh-CN" sz="2100" dirty="0">
                <a:latin typeface="Arial" panose="020B0604020202020204" pitchFamily="34" charset="0"/>
                <a:ea typeface="微软雅黑" panose="020B0503020204020204" pitchFamily="34" charset="-122"/>
              </a:rPr>
              <a:t>1884—1952</a:t>
            </a:r>
            <a:r>
              <a:rPr lang="zh-CN" altLang="en-US" sz="2100" dirty="0">
                <a:latin typeface="Arial" panose="020B0604020202020204" pitchFamily="34" charset="0"/>
                <a:ea typeface="微软雅黑" panose="020B0503020204020204" pitchFamily="34" charset="-122"/>
              </a:rPr>
              <a:t>）出生于美国纽约州的阿克隆的一户农民家庭。</a:t>
            </a:r>
            <a:endParaRPr lang="en-US" altLang="zh-CN" sz="2100" dirty="0">
              <a:latin typeface="Arial" panose="020B0604020202020204" pitchFamily="34" charset="0"/>
              <a:ea typeface="微软雅黑" panose="020B0503020204020204" pitchFamily="34" charset="-122"/>
            </a:endParaRPr>
          </a:p>
          <a:p>
            <a:pPr>
              <a:lnSpc>
                <a:spcPct val="150000"/>
              </a:lnSpc>
            </a:pPr>
            <a:r>
              <a:rPr lang="en-US" altLang="zh-CN" sz="2100" dirty="0">
                <a:latin typeface="Arial" panose="020B0604020202020204" pitchFamily="34" charset="0"/>
                <a:ea typeface="微软雅黑" panose="020B0503020204020204" pitchFamily="34" charset="-122"/>
              </a:rPr>
              <a:t>1918</a:t>
            </a:r>
            <a:r>
              <a:rPr lang="zh-CN" altLang="en-US" sz="2100" dirty="0">
                <a:latin typeface="Arial" panose="020B0604020202020204" pitchFamily="34" charset="0"/>
                <a:ea typeface="微软雅黑" panose="020B0503020204020204" pitchFamily="34" charset="-122"/>
              </a:rPr>
              <a:t>年，他在威斯康星大学以“概念学习的研究”获得哲学博士学位。他早年曾研究概念的形成、能力倾向测验、烟草对行为效能的影响，曾发展过一种统计分析的方法，并且发明了一种与计算机相关的机器（该机器曾经在华盛顿的一所博物馆里展出）。</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赫尔在耶鲁大学任教</a:t>
            </a:r>
            <a:r>
              <a:rPr lang="en-US" altLang="zh-CN" sz="2100" dirty="0">
                <a:latin typeface="Arial" panose="020B0604020202020204" pitchFamily="34" charset="0"/>
                <a:ea typeface="微软雅黑" panose="020B0503020204020204" pitchFamily="34" charset="-122"/>
              </a:rPr>
              <a:t>23</a:t>
            </a:r>
            <a:r>
              <a:rPr lang="zh-CN" altLang="en-US" sz="2100" dirty="0">
                <a:latin typeface="Arial" panose="020B0604020202020204" pitchFamily="34" charset="0"/>
                <a:ea typeface="微软雅黑" panose="020B0503020204020204" pitchFamily="34" charset="-122"/>
              </a:rPr>
              <a:t>年，培养了不少心理学人才。</a:t>
            </a:r>
          </a:p>
        </p:txBody>
      </p:sp>
    </p:spTree>
    <p:extLst>
      <p:ext uri="{BB962C8B-B14F-4D97-AF65-F5344CB8AC3E}">
        <p14:creationId xmlns:p14="http://schemas.microsoft.com/office/powerpoint/2010/main" val="102887428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赫尔的逻辑行为主义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二、逻辑行为主义的基本观点</a:t>
            </a:r>
            <a:endParaRPr lang="zh-CN" altLang="en-US" sz="2100" dirty="0">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研究对象</a:t>
            </a:r>
          </a:p>
          <a:p>
            <a:pPr>
              <a:lnSpc>
                <a:spcPct val="150000"/>
              </a:lnSpc>
            </a:pPr>
            <a:r>
              <a:rPr lang="zh-CN" altLang="en-US" sz="2100" dirty="0">
                <a:latin typeface="Arial" panose="020B0604020202020204" pitchFamily="34" charset="0"/>
                <a:ea typeface="微软雅黑" panose="020B0503020204020204" pitchFamily="34" charset="-122"/>
              </a:rPr>
              <a:t>赫尔的体系是一种不妥协的、激进的行为主义，他试图将每一个概念还原为自然科学的术语。他把人类的行为看成自动的、循环的、能够还原为物理学术语的东西。赫尔接受了达尔文进化论和巴甫洛夫思想的影响，</a:t>
            </a:r>
            <a:r>
              <a:rPr lang="zh-CN" altLang="en-US" sz="2100" b="1" dirty="0">
                <a:latin typeface="Arial" panose="020B0604020202020204" pitchFamily="34" charset="0"/>
                <a:ea typeface="微软雅黑" panose="020B0503020204020204" pitchFamily="34" charset="-122"/>
              </a:rPr>
              <a:t>认为有机体的行为从本质上说就是一种对环境的适应行为</a:t>
            </a:r>
            <a:r>
              <a:rPr lang="zh-CN" altLang="en-US" sz="2100" dirty="0">
                <a:latin typeface="Arial" panose="020B0604020202020204" pitchFamily="34" charset="0"/>
                <a:ea typeface="微软雅黑" panose="020B0503020204020204" pitchFamily="34" charset="-122"/>
              </a:rPr>
              <a:t>。</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因为环境所提供的刺激变量和行为反应本身都是客观的、可以观察的。有机体本身的因素虽不能直接观察和测量，但我们能以数量化的方式描述它们，并使之与外在的刺激变量和反应变量紧密相连，因此我们仍然可以客观地研究它们。在赫尔看来，只要把心理学当作研究行为的科学，便可以和物理主义的语言相一致。</a:t>
            </a:r>
          </a:p>
        </p:txBody>
      </p:sp>
    </p:spTree>
    <p:extLst>
      <p:ext uri="{BB962C8B-B14F-4D97-AF65-F5344CB8AC3E}">
        <p14:creationId xmlns:p14="http://schemas.microsoft.com/office/powerpoint/2010/main" val="362667215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第七章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行为主义的发展</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赫尔的逻辑行为主义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二、逻辑行为主义的基本观点</a:t>
            </a:r>
            <a:endParaRPr lang="zh-CN" altLang="en-US" sz="2100" dirty="0">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研究方法</a:t>
            </a:r>
          </a:p>
          <a:p>
            <a:pPr>
              <a:lnSpc>
                <a:spcPct val="150000"/>
              </a:lnSpc>
            </a:pPr>
            <a:r>
              <a:rPr lang="zh-CN" altLang="en-US" sz="2100" dirty="0">
                <a:latin typeface="Arial" panose="020B0604020202020204" pitchFamily="34" charset="0"/>
                <a:ea typeface="微软雅黑" panose="020B0503020204020204" pitchFamily="34" charset="-122"/>
              </a:rPr>
              <a:t>赫尔的机械、还原、客观的行为主义清楚地规定了他的研究方法。在</a:t>
            </a:r>
            <a:r>
              <a:rPr lang="en-US" altLang="zh-CN" sz="2100" dirty="0">
                <a:latin typeface="Arial" panose="020B0604020202020204" pitchFamily="34" charset="0"/>
                <a:ea typeface="微软雅黑" panose="020B0503020204020204" pitchFamily="34" charset="-122"/>
              </a:rPr>
              <a:t>1943</a:t>
            </a:r>
            <a:r>
              <a:rPr lang="zh-CN" altLang="en-US" sz="2100" dirty="0">
                <a:latin typeface="Arial" panose="020B0604020202020204" pitchFamily="34" charset="0"/>
                <a:ea typeface="微软雅黑" panose="020B0503020204020204" pitchFamily="34" charset="-122"/>
              </a:rPr>
              <a:t>年出版的</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行为的原理</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一书中，赫尔解释了怎样建立一个数学方法界定的心理学。</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赫尔依据数学模式（几何学）来建立行为体系，形成一种逻辑行为主义的心理学方法论。其基本原则和方法是： </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① 建立一套表述清晰的公设，并对重要的术语进行操作性的定义。</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② 从以上公设出发，以最精密的逻辑演绎出一系列相互联结的定理与推论。</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③ 以所观察到的已知事实去检验、印证以上定理。如果两者一致，则该理论系统为真，否则就没有科学意义。</a:t>
            </a:r>
          </a:p>
        </p:txBody>
      </p:sp>
    </p:spTree>
    <p:extLst>
      <p:ext uri="{BB962C8B-B14F-4D97-AF65-F5344CB8AC3E}">
        <p14:creationId xmlns:p14="http://schemas.microsoft.com/office/powerpoint/2010/main" val="251382742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赫尔的逻辑行为主义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65651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二、逻辑行为主义的基本观点</a:t>
            </a:r>
            <a:endParaRPr lang="zh-CN" altLang="en-US" sz="2100" dirty="0">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行为原理</a:t>
            </a:r>
          </a:p>
          <a:p>
            <a:pPr marL="457200" indent="-457200">
              <a:lnSpc>
                <a:spcPct val="150000"/>
              </a:lnSpc>
              <a:buAutoNum type="arabicPeriod"/>
            </a:pPr>
            <a:r>
              <a:rPr lang="zh-CN" altLang="en-US" sz="2100" b="1" dirty="0">
                <a:latin typeface="Arial" panose="020B0604020202020204" pitchFamily="34" charset="0"/>
                <a:ea typeface="微软雅黑" panose="020B0503020204020204" pitchFamily="34" charset="-122"/>
              </a:rPr>
              <a:t>学习理论</a:t>
            </a:r>
            <a:endParaRPr lang="en-US" altLang="zh-CN" sz="2100" b="1" dirty="0">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latin typeface="Arial" panose="020B0604020202020204" pitchFamily="34" charset="0"/>
                <a:ea typeface="微软雅黑" panose="020B0503020204020204" pitchFamily="34" charset="-122"/>
              </a:rPr>
              <a:t>行为的动力： 内驱力</a:t>
            </a:r>
            <a:endParaRPr lang="en-US" altLang="zh-CN" sz="2100" b="1" dirty="0">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latin typeface="Arial" panose="020B0604020202020204" pitchFamily="34" charset="0"/>
                <a:ea typeface="微软雅黑" panose="020B0503020204020204" pitchFamily="34" charset="-122"/>
              </a:rPr>
              <a:t>行为的抑制或消退</a:t>
            </a:r>
            <a:endParaRPr lang="en-US" altLang="zh-CN" sz="2100" b="1" dirty="0">
              <a:latin typeface="Arial" panose="020B0604020202020204" pitchFamily="34" charset="0"/>
              <a:ea typeface="微软雅黑" panose="020B0503020204020204" pitchFamily="34" charset="-122"/>
            </a:endParaRPr>
          </a:p>
          <a:p>
            <a:pPr marL="457200" indent="-457200">
              <a:lnSpc>
                <a:spcPct val="150000"/>
              </a:lnSpc>
              <a:buAutoNum type="arabicPeriod"/>
            </a:pPr>
            <a:r>
              <a:rPr lang="zh-CN" altLang="en-US" sz="2100" b="1" dirty="0">
                <a:latin typeface="Arial" panose="020B0604020202020204" pitchFamily="34" charset="0"/>
                <a:ea typeface="微软雅黑" panose="020B0503020204020204" pitchFamily="34" charset="-122"/>
              </a:rPr>
              <a:t>零星期待目标反应</a:t>
            </a:r>
            <a:endParaRPr lang="en-US" altLang="zh-CN" sz="2100" b="1" dirty="0">
              <a:latin typeface="Arial" panose="020B0604020202020204" pitchFamily="34" charset="0"/>
              <a:ea typeface="微软雅黑" panose="020B0503020204020204" pitchFamily="34" charset="-122"/>
            </a:endParaRPr>
          </a:p>
          <a:p>
            <a:pPr marL="457200" indent="-457200">
              <a:lnSpc>
                <a:spcPct val="150000"/>
              </a:lnSpc>
              <a:buAutoNum type="arabicPeriod"/>
            </a:pPr>
            <a:endParaRPr lang="zh-CN" altLang="en-US" sz="2100"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71519082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赫尔的逻辑行为主义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55676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三、赫尔的贡献与局限</a:t>
            </a:r>
          </a:p>
          <a:p>
            <a:pPr>
              <a:lnSpc>
                <a:spcPct val="150000"/>
              </a:lnSpc>
            </a:pPr>
            <a:r>
              <a:rPr lang="zh-CN" altLang="en-US" sz="2100" dirty="0">
                <a:latin typeface="Arial" panose="020B0604020202020204" pitchFamily="34" charset="0"/>
                <a:ea typeface="微软雅黑" panose="020B0503020204020204" pitchFamily="34" charset="-122"/>
              </a:rPr>
              <a:t>赫尔以严谨的形式逻辑和精确的数学语言为工具，创建了一个精致、庞杂、数学化的逻辑行为主义理论体系，成为当时行为主义理论体系中占支配地位的理论。</a:t>
            </a:r>
            <a:endParaRPr lang="en-US" altLang="zh-CN" sz="2100" dirty="0">
              <a:latin typeface="Arial" panose="020B0604020202020204" pitchFamily="34" charset="0"/>
              <a:ea typeface="微软雅黑" panose="020B0503020204020204" pitchFamily="34" charset="-122"/>
            </a:endParaRPr>
          </a:p>
          <a:p>
            <a:pPr>
              <a:lnSpc>
                <a:spcPct val="150000"/>
              </a:lnSpc>
            </a:pP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赫尔设计了一系列控制严密的实验来研究动物的行为，并据此提出了四种关于建立客观、科学的心理学的科学方法： 简单观察、系统控制观察、对假设进行实验检验和假设</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演绎（即根据一组先验地确定的公式进行演绎），他希望通过自己的努力使心理学摆脱模糊、玄奥和深不可测的痕迹，而成为一门客观精确的自然科学。</a:t>
            </a:r>
          </a:p>
          <a:p>
            <a:pPr marL="457200" indent="-457200">
              <a:lnSpc>
                <a:spcPct val="150000"/>
              </a:lnSpc>
              <a:buAutoNum type="arabicPeriod"/>
            </a:pPr>
            <a:endParaRPr lang="zh-CN" altLang="en-US" sz="2100"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9718108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赫尔的逻辑行为主义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6011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三、赫尔的贡献与局限</a:t>
            </a:r>
          </a:p>
          <a:p>
            <a:pPr>
              <a:lnSpc>
                <a:spcPct val="150000"/>
              </a:lnSpc>
            </a:pPr>
            <a:r>
              <a:rPr lang="zh-CN" altLang="en-US" sz="2100" dirty="0">
                <a:latin typeface="Arial" panose="020B0604020202020204" pitchFamily="34" charset="0"/>
                <a:ea typeface="微软雅黑" panose="020B0503020204020204" pitchFamily="34" charset="-122"/>
              </a:rPr>
              <a:t>赫尔的理论体系因其庞杂而受到人们的批评。</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第一，赫尔的研究试图涵盖所有的行为现象，并试图以极其精确的数理逻辑语言对每一种行为现象加以说明，致使其理论体系过于庞杂、高深、具有概括性，若没有相关的数理基础就很难理解他的理论。</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第二，赫尔把人看成机器，在方法论上他采纳的是机械主义和还原论的态度。</a:t>
            </a:r>
            <a:endParaRPr lang="en-US" altLang="zh-CN" sz="2100" dirty="0">
              <a:latin typeface="Arial" panose="020B0604020202020204" pitchFamily="34" charset="0"/>
              <a:ea typeface="微软雅黑" panose="020B0503020204020204" pitchFamily="34" charset="-122"/>
            </a:endParaRPr>
          </a:p>
          <a:p>
            <a:pPr>
              <a:lnSpc>
                <a:spcPct val="150000"/>
              </a:lnSpc>
            </a:pP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赫尔的理论只能在他的实验室里使用，出了实验室就几乎没有什么价值。随着斯金纳的操作行为主义的兴起，赫尔的理论在</a:t>
            </a:r>
            <a:r>
              <a:rPr lang="en-US" altLang="zh-CN" sz="2100" dirty="0">
                <a:latin typeface="Arial" panose="020B0604020202020204" pitchFamily="34" charset="0"/>
                <a:ea typeface="微软雅黑" panose="020B0503020204020204" pitchFamily="34" charset="-122"/>
              </a:rPr>
              <a:t>20</a:t>
            </a:r>
            <a:r>
              <a:rPr lang="zh-CN" altLang="en-US" sz="2100" dirty="0">
                <a:latin typeface="Arial" panose="020B0604020202020204" pitchFamily="34" charset="0"/>
                <a:ea typeface="微软雅黑" panose="020B0503020204020204" pitchFamily="34" charset="-122"/>
              </a:rPr>
              <a:t>世纪</a:t>
            </a:r>
            <a:r>
              <a:rPr lang="en-US" altLang="zh-CN" sz="2100" dirty="0">
                <a:latin typeface="Arial" panose="020B0604020202020204" pitchFamily="34" charset="0"/>
                <a:ea typeface="微软雅黑" panose="020B0503020204020204" pitchFamily="34" charset="-122"/>
              </a:rPr>
              <a:t>50</a:t>
            </a:r>
            <a:r>
              <a:rPr lang="zh-CN" altLang="en-US" sz="2100" dirty="0">
                <a:latin typeface="Arial" panose="020B0604020202020204" pitchFamily="34" charset="0"/>
                <a:ea typeface="微软雅黑" panose="020B0503020204020204" pitchFamily="34" charset="-122"/>
              </a:rPr>
              <a:t>年代之后迅速衰落了。斯金纳的理论建立在实验的基础上，贴近社会生活，对公众有更大的吸引力，很快就取代了赫尔，占据了行为主义的中心地位。</a:t>
            </a:r>
          </a:p>
          <a:p>
            <a:pPr marL="457200" indent="-457200">
              <a:lnSpc>
                <a:spcPct val="150000"/>
              </a:lnSpc>
              <a:buAutoNum type="arabicPeriod"/>
            </a:pPr>
            <a:endParaRPr lang="zh-CN" altLang="en-US" sz="2100"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83046828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5"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斯金纳的操作行为主义</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4056767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570595"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一、“心理学界发明家”的多彩人生</a:t>
            </a:r>
          </a:p>
          <a:p>
            <a:pPr algn="just">
              <a:lnSpc>
                <a:spcPct val="150000"/>
              </a:lnSpc>
            </a:pPr>
            <a:r>
              <a:rPr lang="zh-CN" altLang="en-US" sz="2100" dirty="0">
                <a:latin typeface="Arial" panose="020B0604020202020204" pitchFamily="34" charset="0"/>
                <a:ea typeface="微软雅黑" panose="020B0503020204020204" pitchFamily="34" charset="-122"/>
              </a:rPr>
              <a:t>伯尔赫斯</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弗莱德里克</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斯金纳于</a:t>
            </a:r>
            <a:r>
              <a:rPr lang="en-US" altLang="zh-CN" sz="2100" dirty="0">
                <a:latin typeface="Arial" panose="020B0604020202020204" pitchFamily="34" charset="0"/>
                <a:ea typeface="微软雅黑" panose="020B0503020204020204" pitchFamily="34" charset="-122"/>
              </a:rPr>
              <a:t>1904</a:t>
            </a:r>
            <a:r>
              <a:rPr lang="zh-CN" altLang="en-US" sz="2100" dirty="0">
                <a:latin typeface="Arial" panose="020B0604020202020204" pitchFamily="34" charset="0"/>
                <a:ea typeface="微软雅黑" panose="020B0503020204020204" pitchFamily="34" charset="-122"/>
              </a:rPr>
              <a:t>年</a:t>
            </a:r>
            <a:r>
              <a:rPr lang="en-US" altLang="zh-CN" sz="2100" dirty="0">
                <a:latin typeface="Arial" panose="020B0604020202020204" pitchFamily="34" charset="0"/>
                <a:ea typeface="微软雅黑" panose="020B0503020204020204" pitchFamily="34" charset="-122"/>
              </a:rPr>
              <a:t>3</a:t>
            </a:r>
            <a:r>
              <a:rPr lang="zh-CN" altLang="en-US" sz="2100" dirty="0">
                <a:latin typeface="Arial" panose="020B0604020202020204" pitchFamily="34" charset="0"/>
                <a:ea typeface="微软雅黑" panose="020B0503020204020204" pitchFamily="34" charset="-122"/>
              </a:rPr>
              <a:t>月</a:t>
            </a:r>
            <a:r>
              <a:rPr lang="en-US" altLang="zh-CN" sz="2100" dirty="0">
                <a:latin typeface="Arial" panose="020B0604020202020204" pitchFamily="34" charset="0"/>
                <a:ea typeface="微软雅黑" panose="020B0503020204020204" pitchFamily="34" charset="-122"/>
              </a:rPr>
              <a:t>20</a:t>
            </a:r>
            <a:r>
              <a:rPr lang="zh-CN" altLang="en-US" sz="2100" dirty="0">
                <a:latin typeface="Arial" panose="020B0604020202020204" pitchFamily="34" charset="0"/>
                <a:ea typeface="微软雅黑" panose="020B0503020204020204" pitchFamily="34" charset="-122"/>
              </a:rPr>
              <a:t>日出生于美国宾夕法尼亚州的萨斯奎汉纳城的一个温暖、稳定的中产阶级家庭。</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en-US" altLang="zh-CN" sz="2100" dirty="0">
                <a:latin typeface="Arial" panose="020B0604020202020204" pitchFamily="34" charset="0"/>
                <a:ea typeface="微软雅黑" panose="020B0503020204020204" pitchFamily="34" charset="-122"/>
              </a:rPr>
              <a:t>1922</a:t>
            </a:r>
            <a:r>
              <a:rPr lang="zh-CN" altLang="en-US" sz="2100" dirty="0">
                <a:latin typeface="Arial" panose="020B0604020202020204" pitchFamily="34" charset="0"/>
                <a:ea typeface="微软雅黑" panose="020B0503020204020204" pitchFamily="34" charset="-122"/>
              </a:rPr>
              <a:t>年，他进入纽约汉密尔顿学院主修英国文学，并在一个家庭担任家庭教师。</a:t>
            </a:r>
          </a:p>
          <a:p>
            <a:pPr algn="just">
              <a:lnSpc>
                <a:spcPct val="150000"/>
              </a:lnSpc>
            </a:pPr>
            <a:r>
              <a:rPr lang="zh-CN" altLang="en-US" sz="2100" dirty="0">
                <a:latin typeface="Arial" panose="020B0604020202020204" pitchFamily="34" charset="0"/>
                <a:ea typeface="微软雅黑" panose="020B0503020204020204" pitchFamily="34" charset="-122"/>
              </a:rPr>
              <a:t>后来，斯金纳考入哈佛大学，成为波林的学生。在学习期间，斯金纳发现波林所讲授的心理学枯燥、乏味，但是波林的</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意识的物理维度</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a:t>
            </a:r>
            <a:r>
              <a:rPr lang="en-US" altLang="zh-CN" sz="2100" dirty="0">
                <a:latin typeface="Arial" panose="020B0604020202020204" pitchFamily="34" charset="0"/>
                <a:ea typeface="微软雅黑" panose="020B0503020204020204" pitchFamily="34" charset="-122"/>
              </a:rPr>
              <a:t>1933</a:t>
            </a:r>
            <a:r>
              <a:rPr lang="zh-CN" altLang="en-US" sz="2100" dirty="0">
                <a:latin typeface="Arial" panose="020B0604020202020204" pitchFamily="34" charset="0"/>
                <a:ea typeface="微软雅黑" panose="020B0503020204020204" pitchFamily="34" charset="-122"/>
              </a:rPr>
              <a:t>）一书给了他深刻的印象，</a:t>
            </a:r>
            <a:r>
              <a:rPr lang="en-US" altLang="zh-CN" sz="2100" dirty="0">
                <a:latin typeface="Arial" panose="020B0604020202020204" pitchFamily="34" charset="0"/>
                <a:ea typeface="微软雅黑" panose="020B0503020204020204" pitchFamily="34" charset="-122"/>
              </a:rPr>
              <a:t>1936—1945</a:t>
            </a:r>
            <a:r>
              <a:rPr lang="zh-CN" altLang="en-US" sz="2100" dirty="0">
                <a:latin typeface="Arial" panose="020B0604020202020204" pitchFamily="34" charset="0"/>
                <a:ea typeface="微软雅黑" panose="020B0503020204020204" pitchFamily="34" charset="-122"/>
              </a:rPr>
              <a:t>年，斯金纳到明尼苏达大学任教，他在实验室研究和课堂教学中都非常具有创造性。斯金纳一生著述颇丰，发表文章</a:t>
            </a:r>
            <a:r>
              <a:rPr lang="en-US" altLang="zh-CN" sz="2100" dirty="0">
                <a:latin typeface="Arial" panose="020B0604020202020204" pitchFamily="34" charset="0"/>
                <a:ea typeface="微软雅黑" panose="020B0503020204020204" pitchFamily="34" charset="-122"/>
              </a:rPr>
              <a:t>122</a:t>
            </a:r>
            <a:r>
              <a:rPr lang="zh-CN" altLang="en-US" sz="2100" dirty="0">
                <a:latin typeface="Arial" panose="020B0604020202020204" pitchFamily="34" charset="0"/>
                <a:ea typeface="微软雅黑" panose="020B0503020204020204" pitchFamily="34" charset="-122"/>
              </a:rPr>
              <a:t>篇，出版著作</a:t>
            </a:r>
            <a:r>
              <a:rPr lang="en-US" altLang="zh-CN" sz="2100" dirty="0">
                <a:latin typeface="Arial" panose="020B0604020202020204" pitchFamily="34" charset="0"/>
                <a:ea typeface="微软雅黑" panose="020B0503020204020204" pitchFamily="34" charset="-122"/>
              </a:rPr>
              <a:t>18</a:t>
            </a:r>
            <a:r>
              <a:rPr lang="zh-CN" altLang="en-US" sz="2100" dirty="0">
                <a:latin typeface="Arial" panose="020B0604020202020204" pitchFamily="34" charset="0"/>
                <a:ea typeface="微软雅黑" panose="020B0503020204020204" pitchFamily="34" charset="-122"/>
              </a:rPr>
              <a:t>部。</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186ABF96-1E1F-4253-97F3-4D79677CF10B}"/>
              </a:ext>
            </a:extLst>
          </p:cNvPr>
          <p:cNvPicPr>
            <a:picLocks noChangeAspect="1"/>
          </p:cNvPicPr>
          <p:nvPr/>
        </p:nvPicPr>
        <p:blipFill>
          <a:blip r:embed="rId3"/>
          <a:stretch>
            <a:fillRect/>
          </a:stretch>
        </p:blipFill>
        <p:spPr>
          <a:xfrm>
            <a:off x="9719355" y="2285679"/>
            <a:ext cx="2225692" cy="2908238"/>
          </a:xfrm>
          <a:prstGeom prst="rect">
            <a:avLst/>
          </a:prstGeom>
        </p:spPr>
      </p:pic>
    </p:spTree>
    <p:extLst>
      <p:ext uri="{BB962C8B-B14F-4D97-AF65-F5344CB8AC3E}">
        <p14:creationId xmlns:p14="http://schemas.microsoft.com/office/powerpoint/2010/main" val="393151158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414350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二、斯金纳心理学的基本立场</a:t>
            </a:r>
            <a:endParaRPr lang="zh-CN" altLang="en-US" sz="2100" dirty="0">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心理学： 描述行为的科学</a:t>
            </a:r>
          </a:p>
          <a:p>
            <a:pPr algn="just">
              <a:lnSpc>
                <a:spcPct val="150000"/>
              </a:lnSpc>
            </a:pPr>
            <a:r>
              <a:rPr lang="zh-CN" altLang="en-US" sz="2100" dirty="0">
                <a:latin typeface="Arial" panose="020B0604020202020204" pitchFamily="34" charset="0"/>
                <a:ea typeface="微软雅黑" panose="020B0503020204020204" pitchFamily="34" charset="-122"/>
              </a:rPr>
              <a:t>斯金纳沿袭了华生要建立一门直接描述行为的行为心理科学的主张，并在此道路上走得更远。</a:t>
            </a:r>
          </a:p>
          <a:p>
            <a:pPr algn="just">
              <a:lnSpc>
                <a:spcPct val="150000"/>
              </a:lnSpc>
            </a:pPr>
            <a:r>
              <a:rPr lang="zh-CN" altLang="en-US" sz="2100" dirty="0">
                <a:latin typeface="Arial" panose="020B0604020202020204" pitchFamily="34" charset="0"/>
                <a:ea typeface="微软雅黑" panose="020B0503020204020204" pitchFamily="34" charset="-122"/>
              </a:rPr>
              <a:t>斯金纳认同华生的将行为作为心理学研究对象的观点，但他们在行为的界定上略有区别。</a:t>
            </a:r>
            <a:r>
              <a:rPr lang="zh-CN" altLang="en-US" sz="2100" b="1" dirty="0">
                <a:latin typeface="Arial" panose="020B0604020202020204" pitchFamily="34" charset="0"/>
                <a:ea typeface="微软雅黑" panose="020B0503020204020204" pitchFamily="34" charset="-122"/>
              </a:rPr>
              <a:t>对行为的研究必须建立在丰富的实验材料基础上，以实验分析为基础，直接描述行为并揭示行为自身的内在规律。</a:t>
            </a:r>
            <a:endParaRPr lang="en-US" altLang="zh-CN" sz="2100" b="1"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斯金纳坚持心理学研究只处理能够观察的行为，行为是生物的主要特征。</a:t>
            </a:r>
          </a:p>
        </p:txBody>
      </p:sp>
    </p:spTree>
    <p:extLst>
      <p:ext uri="{BB962C8B-B14F-4D97-AF65-F5344CB8AC3E}">
        <p14:creationId xmlns:p14="http://schemas.microsoft.com/office/powerpoint/2010/main" val="128497279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二、斯金纳心理学的基本立场</a:t>
            </a:r>
            <a:endParaRPr lang="zh-CN" altLang="en-US" sz="2100" dirty="0">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操作行为主义思想体系</a:t>
            </a:r>
          </a:p>
          <a:p>
            <a:pPr algn="just">
              <a:lnSpc>
                <a:spcPct val="150000"/>
              </a:lnSpc>
            </a:pPr>
            <a:r>
              <a:rPr lang="zh-CN" altLang="en-US" sz="2100" dirty="0">
                <a:latin typeface="Arial" panose="020B0604020202020204" pitchFamily="34" charset="0"/>
                <a:ea typeface="微软雅黑" panose="020B0503020204020204" pitchFamily="34" charset="-122"/>
              </a:rPr>
              <a:t>斯金纳坚持行为主义的观点也是受巴甫洛夫条件反射研究方法的影响。</a:t>
            </a:r>
            <a:r>
              <a:rPr lang="en-US" altLang="zh-CN" sz="2100" dirty="0">
                <a:latin typeface="Arial" panose="020B0604020202020204" pitchFamily="34" charset="0"/>
                <a:ea typeface="微软雅黑" panose="020B0503020204020204" pitchFamily="34" charset="-122"/>
              </a:rPr>
              <a:t>1929</a:t>
            </a:r>
            <a:r>
              <a:rPr lang="zh-CN" altLang="en-US" sz="2100" dirty="0">
                <a:latin typeface="Arial" panose="020B0604020202020204" pitchFamily="34" charset="0"/>
                <a:ea typeface="微软雅黑" panose="020B0503020204020204" pitchFamily="34" charset="-122"/>
              </a:rPr>
              <a:t>年，斯金纳亲耳聆听了巴甫洛夫在国际生理学大会上的报告，深受启发，也更加坚定了研究行为的信心和决心。此后他越来越倾向于行为主义，对非行为主义的观点不屑一顾。</a:t>
            </a:r>
          </a:p>
          <a:p>
            <a:pPr algn="just">
              <a:lnSpc>
                <a:spcPct val="150000"/>
              </a:lnSpc>
            </a:pPr>
            <a:r>
              <a:rPr lang="zh-CN" altLang="en-US" sz="2100" dirty="0">
                <a:latin typeface="Arial" panose="020B0604020202020204" pitchFamily="34" charset="0"/>
                <a:ea typeface="微软雅黑" panose="020B0503020204020204" pitchFamily="34" charset="-122"/>
              </a:rPr>
              <a:t>斯金纳在巴甫洛夫经典条件反射学说的基础上提出了操作性条件反射，增强了对人类行为多样性的解释力度。斯金纳是以实证主义和操作主义为基础来构建其操作行为主义体系的。在他看来，操作主义是： ① 一个人的观察；② 观察中的操作和计算手续；③ 介于早期和晚期陈述之间的逻辑和数理步骤；④ 别无其他。</a:t>
            </a:r>
          </a:p>
        </p:txBody>
      </p:sp>
    </p:spTree>
    <p:extLst>
      <p:ext uri="{BB962C8B-B14F-4D97-AF65-F5344CB8AC3E}">
        <p14:creationId xmlns:p14="http://schemas.microsoft.com/office/powerpoint/2010/main" val="417718242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二、斯金纳心理学的基本立场</a:t>
            </a:r>
            <a:endParaRPr lang="zh-CN" altLang="en-US" sz="2100" dirty="0">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客观、实证的捍卫者</a:t>
            </a:r>
          </a:p>
          <a:p>
            <a:pPr algn="just">
              <a:lnSpc>
                <a:spcPct val="150000"/>
              </a:lnSpc>
            </a:pPr>
            <a:r>
              <a:rPr lang="zh-CN" altLang="en-US" sz="2100" dirty="0">
                <a:latin typeface="Arial" panose="020B0604020202020204" pitchFamily="34" charset="0"/>
                <a:ea typeface="微软雅黑" panose="020B0503020204020204" pitchFamily="34" charset="-122"/>
              </a:rPr>
              <a:t>在哲学方面，斯金纳深受实证主义的影响。他自己明确宣称他的思想观点的形成受到了马赫、彭加勒、布里奇曼和罗素等人的启示。在心理学方面，斯金纳受到了巴甫洛夫、华生和桑代克研究的重要启迪。他把心理学看作是完全致力于行为研究的自然科学。</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b="1" dirty="0">
                <a:solidFill>
                  <a:schemeClr val="accent6">
                    <a:lumMod val="75000"/>
                  </a:schemeClr>
                </a:solidFill>
                <a:latin typeface="Arial" panose="020B0604020202020204" pitchFamily="34" charset="0"/>
                <a:ea typeface="微软雅黑" panose="020B0503020204020204" pitchFamily="34" charset="-122"/>
              </a:rPr>
              <a:t>对行为的预测和控制</a:t>
            </a:r>
            <a:r>
              <a:rPr lang="zh-CN" altLang="en-US" sz="2100" dirty="0">
                <a:latin typeface="Arial" panose="020B0604020202020204" pitchFamily="34" charset="0"/>
                <a:ea typeface="微软雅黑" panose="020B0503020204020204" pitchFamily="34" charset="-122"/>
              </a:rPr>
              <a:t>一直是斯金纳整个研究体系的中心内容，被批评者称为“没有有机体的探究”。他坚持环境因素是决定个体行为的根源因素，他认为有机体的行为反应（因变量）就是情境刺激（自变量）的函数（</a:t>
            </a:r>
            <a:r>
              <a:rPr lang="en-US" altLang="zh-CN" sz="2100" dirty="0">
                <a:latin typeface="Arial" panose="020B0604020202020204" pitchFamily="34" charset="0"/>
                <a:ea typeface="微软雅黑" panose="020B0503020204020204" pitchFamily="34" charset="-122"/>
              </a:rPr>
              <a:t>f</a:t>
            </a:r>
            <a:r>
              <a:rPr lang="zh-CN" altLang="en-US" sz="2100" dirty="0">
                <a:latin typeface="Arial" panose="020B0604020202020204" pitchFamily="34" charset="0"/>
                <a:ea typeface="微软雅黑" panose="020B0503020204020204" pitchFamily="34" charset="-122"/>
              </a:rPr>
              <a:t>），用公式表示为： </a:t>
            </a:r>
            <a:r>
              <a:rPr lang="en-US" altLang="zh-CN" sz="2100" dirty="0">
                <a:latin typeface="Arial" panose="020B0604020202020204" pitchFamily="34" charset="0"/>
                <a:ea typeface="微软雅黑" panose="020B0503020204020204" pitchFamily="34" charset="-122"/>
              </a:rPr>
              <a:t>R=f</a:t>
            </a:r>
            <a:r>
              <a:rPr lang="zh-CN" altLang="en-US" sz="2100" dirty="0">
                <a:latin typeface="Arial" panose="020B0604020202020204" pitchFamily="34" charset="0"/>
                <a:ea typeface="微软雅黑" panose="020B0503020204020204" pitchFamily="34" charset="-122"/>
              </a:rPr>
              <a:t>（</a:t>
            </a:r>
            <a:r>
              <a:rPr lang="en-US" altLang="zh-CN" sz="2100" dirty="0">
                <a:latin typeface="Arial" panose="020B0604020202020204" pitchFamily="34" charset="0"/>
                <a:ea typeface="微软雅黑" panose="020B0503020204020204" pitchFamily="34" charset="-122"/>
              </a:rPr>
              <a:t>S</a:t>
            </a:r>
            <a:r>
              <a:rPr lang="zh-CN" altLang="en-US" sz="2100" dirty="0">
                <a:latin typeface="Arial" panose="020B0604020202020204" pitchFamily="34" charset="0"/>
                <a:ea typeface="微软雅黑" panose="020B0503020204020204" pitchFamily="34" charset="-122"/>
              </a:rPr>
              <a:t>），其中</a:t>
            </a:r>
            <a:r>
              <a:rPr lang="en-US" altLang="zh-CN" sz="2100" dirty="0">
                <a:latin typeface="Arial" panose="020B0604020202020204" pitchFamily="34" charset="0"/>
                <a:ea typeface="微软雅黑" panose="020B0503020204020204" pitchFamily="34" charset="-122"/>
              </a:rPr>
              <a:t>R</a:t>
            </a:r>
            <a:r>
              <a:rPr lang="zh-CN" altLang="en-US" sz="2100" dirty="0">
                <a:latin typeface="Arial" panose="020B0604020202020204" pitchFamily="34" charset="0"/>
                <a:ea typeface="微软雅黑" panose="020B0503020204020204" pitchFamily="34" charset="-122"/>
              </a:rPr>
              <a:t>表示行为反应，</a:t>
            </a:r>
            <a:r>
              <a:rPr lang="en-US" altLang="zh-CN" sz="2100" dirty="0">
                <a:latin typeface="Arial" panose="020B0604020202020204" pitchFamily="34" charset="0"/>
                <a:ea typeface="微软雅黑" panose="020B0503020204020204" pitchFamily="34" charset="-122"/>
              </a:rPr>
              <a:t>S</a:t>
            </a:r>
            <a:r>
              <a:rPr lang="zh-CN" altLang="en-US" sz="2100" dirty="0">
                <a:latin typeface="Arial" panose="020B0604020202020204" pitchFamily="34" charset="0"/>
                <a:ea typeface="微软雅黑" panose="020B0503020204020204" pitchFamily="34" charset="-122"/>
              </a:rPr>
              <a:t>表示刺激情境。</a:t>
            </a:r>
          </a:p>
        </p:txBody>
      </p:sp>
    </p:spTree>
    <p:extLst>
      <p:ext uri="{BB962C8B-B14F-4D97-AF65-F5344CB8AC3E}">
        <p14:creationId xmlns:p14="http://schemas.microsoft.com/office/powerpoint/2010/main" val="404512876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三、斯金纳的操作行为主义原理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应答性行为与操作性行为</a:t>
            </a:r>
          </a:p>
          <a:p>
            <a:pPr algn="just">
              <a:lnSpc>
                <a:spcPct val="150000"/>
              </a:lnSpc>
            </a:pPr>
            <a:r>
              <a:rPr lang="zh-CN" altLang="en-US" sz="2100" dirty="0">
                <a:latin typeface="Arial" panose="020B0604020202020204" pitchFamily="34" charset="0"/>
                <a:ea typeface="微软雅黑" panose="020B0503020204020204" pitchFamily="34" charset="-122"/>
              </a:rPr>
              <a:t>斯金纳把行为分成两类： </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一类是</a:t>
            </a:r>
            <a:r>
              <a:rPr lang="zh-CN" altLang="en-US" sz="2100" b="1" dirty="0">
                <a:latin typeface="Arial" panose="020B0604020202020204" pitchFamily="34" charset="0"/>
                <a:ea typeface="微软雅黑" panose="020B0503020204020204" pitchFamily="34" charset="-122"/>
              </a:rPr>
              <a:t>应答性行为</a:t>
            </a:r>
            <a:r>
              <a:rPr lang="zh-CN" altLang="en-US" sz="2100" dirty="0">
                <a:latin typeface="Arial" panose="020B0604020202020204" pitchFamily="34" charset="0"/>
                <a:ea typeface="微软雅黑" panose="020B0503020204020204" pitchFamily="34" charset="-122"/>
              </a:rPr>
              <a:t>（</a:t>
            </a:r>
            <a:r>
              <a:rPr lang="en-US" altLang="zh-CN" sz="2100" dirty="0" err="1">
                <a:latin typeface="Arial" panose="020B0604020202020204" pitchFamily="34" charset="0"/>
                <a:ea typeface="微软雅黑" panose="020B0503020204020204" pitchFamily="34" charset="-122"/>
              </a:rPr>
              <a:t>respondant</a:t>
            </a:r>
            <a:r>
              <a:rPr lang="en-US" altLang="zh-CN" sz="2100" dirty="0">
                <a:latin typeface="Arial" panose="020B0604020202020204" pitchFamily="34" charset="0"/>
                <a:ea typeface="微软雅黑" panose="020B0503020204020204" pitchFamily="34" charset="-122"/>
              </a:rPr>
              <a:t> behavior</a:t>
            </a:r>
            <a:r>
              <a:rPr lang="zh-CN" altLang="en-US" sz="2100" dirty="0">
                <a:latin typeface="Arial" panose="020B0604020202020204" pitchFamily="34" charset="0"/>
                <a:ea typeface="微软雅黑" panose="020B0503020204020204" pitchFamily="34" charset="-122"/>
              </a:rPr>
              <a:t>），这是一种由已知的先行刺激引起的“应答性”行为，由刺激控制。</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另一类是</a:t>
            </a:r>
            <a:r>
              <a:rPr lang="zh-CN" altLang="en-US" sz="2100" b="1" dirty="0">
                <a:latin typeface="Arial" panose="020B0604020202020204" pitchFamily="34" charset="0"/>
                <a:ea typeface="微软雅黑" panose="020B0503020204020204" pitchFamily="34" charset="-122"/>
              </a:rPr>
              <a:t>操作性行为</a:t>
            </a:r>
            <a:r>
              <a:rPr lang="zh-CN" altLang="en-US" sz="2100" dirty="0">
                <a:latin typeface="Arial" panose="020B0604020202020204" pitchFamily="34" charset="0"/>
                <a:ea typeface="微软雅黑" panose="020B0503020204020204" pitchFamily="34" charset="-122"/>
              </a:rPr>
              <a:t>（</a:t>
            </a:r>
            <a:r>
              <a:rPr lang="en-US" altLang="zh-CN" sz="2100" dirty="0">
                <a:latin typeface="Arial" panose="020B0604020202020204" pitchFamily="34" charset="0"/>
                <a:ea typeface="微软雅黑" panose="020B0503020204020204" pitchFamily="34" charset="-122"/>
              </a:rPr>
              <a:t>operant behavior</a:t>
            </a:r>
            <a:r>
              <a:rPr lang="zh-CN" altLang="en-US" sz="2100" dirty="0">
                <a:latin typeface="Arial" panose="020B0604020202020204" pitchFamily="34" charset="0"/>
                <a:ea typeface="微软雅黑" panose="020B0503020204020204" pitchFamily="34" charset="-122"/>
              </a:rPr>
              <a:t>），这类行为没有明确的先行刺激，是有机体自发的反应并受到行为结果的影响。</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与这两类行为相对应，斯金纳把条件反射也分为两类： 由应答性行为所导致的条件反射是“</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反应性条件反射</a:t>
            </a:r>
            <a:r>
              <a:rPr lang="zh-CN" altLang="en-US" sz="2100" dirty="0">
                <a:latin typeface="Arial" panose="020B0604020202020204" pitchFamily="34" charset="0"/>
                <a:ea typeface="微软雅黑" panose="020B0503020204020204" pitchFamily="34" charset="-122"/>
              </a:rPr>
              <a:t>（</a:t>
            </a:r>
            <a:r>
              <a:rPr lang="en-US" altLang="zh-CN" sz="2100" dirty="0">
                <a:latin typeface="Arial" panose="020B0604020202020204" pitchFamily="34" charset="0"/>
                <a:ea typeface="微软雅黑" panose="020B0503020204020204" pitchFamily="34" charset="-122"/>
              </a:rPr>
              <a:t>respondent conditioning</a:t>
            </a:r>
            <a:r>
              <a:rPr lang="zh-CN" altLang="en-US" sz="2100" dirty="0">
                <a:latin typeface="Arial" panose="020B0604020202020204" pitchFamily="34" charset="0"/>
                <a:ea typeface="微软雅黑" panose="020B0503020204020204" pitchFamily="34" charset="-122"/>
              </a:rPr>
              <a:t>）”；“</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操作性条件反射</a:t>
            </a:r>
            <a:r>
              <a:rPr lang="zh-CN" altLang="en-US" sz="2100" dirty="0">
                <a:latin typeface="Arial" panose="020B0604020202020204" pitchFamily="34" charset="0"/>
                <a:ea typeface="微软雅黑" panose="020B0503020204020204" pitchFamily="34" charset="-122"/>
              </a:rPr>
              <a:t>（</a:t>
            </a:r>
            <a:r>
              <a:rPr lang="en-US" altLang="zh-CN" sz="2100" dirty="0">
                <a:latin typeface="Arial" panose="020B0604020202020204" pitchFamily="34" charset="0"/>
                <a:ea typeface="微软雅黑" panose="020B0503020204020204" pitchFamily="34" charset="-122"/>
              </a:rPr>
              <a:t>operant conditioning</a:t>
            </a:r>
            <a:r>
              <a:rPr lang="zh-CN" altLang="en-US" sz="2100" dirty="0">
                <a:latin typeface="Arial" panose="020B0604020202020204" pitchFamily="34" charset="0"/>
                <a:ea typeface="微软雅黑" panose="020B0503020204020204" pitchFamily="34" charset="-122"/>
              </a:rPr>
              <a:t>）”也称为工具性条件反射”，是斯金纳新行为主义学习理论的核心。</a:t>
            </a:r>
          </a:p>
        </p:txBody>
      </p:sp>
    </p:spTree>
    <p:extLst>
      <p:ext uri="{BB962C8B-B14F-4D97-AF65-F5344CB8AC3E}">
        <p14:creationId xmlns:p14="http://schemas.microsoft.com/office/powerpoint/2010/main" val="109091785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22262" y="673478"/>
            <a:ext cx="3949700" cy="769441"/>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早期行为主义的困境与新行为主义的产生</a:t>
            </a:r>
          </a:p>
        </p:txBody>
      </p:sp>
      <p:sp>
        <p:nvSpPr>
          <p:cNvPr id="12" name="TextBox 11"/>
          <p:cNvSpPr txBox="1"/>
          <p:nvPr/>
        </p:nvSpPr>
        <p:spPr>
          <a:xfrm>
            <a:off x="6742430" y="604277"/>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22262" y="1492181"/>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托尔曼的目的行为主义</a:t>
            </a:r>
          </a:p>
        </p:txBody>
      </p:sp>
      <p:sp>
        <p:nvSpPr>
          <p:cNvPr id="15" name="TextBox 14"/>
          <p:cNvSpPr txBox="1"/>
          <p:nvPr/>
        </p:nvSpPr>
        <p:spPr>
          <a:xfrm>
            <a:off x="6755308" y="1352587"/>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9" name="TextBox 18"/>
          <p:cNvSpPr txBox="1"/>
          <p:nvPr/>
        </p:nvSpPr>
        <p:spPr>
          <a:xfrm>
            <a:off x="7293156" y="2216146"/>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赫尔的逻辑行为主义</a:t>
            </a:r>
          </a:p>
        </p:txBody>
      </p:sp>
      <p:sp>
        <p:nvSpPr>
          <p:cNvPr id="21" name="TextBox 20"/>
          <p:cNvSpPr txBox="1"/>
          <p:nvPr/>
        </p:nvSpPr>
        <p:spPr>
          <a:xfrm>
            <a:off x="6742430" y="2099657"/>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4" name="TextBox 20">
            <a:extLst>
              <a:ext uri="{FF2B5EF4-FFF2-40B4-BE49-F238E27FC236}">
                <a16:creationId xmlns:a16="http://schemas.microsoft.com/office/drawing/2014/main" id="{103017EF-5C1B-44EF-B5E4-F6CE068CA84F}"/>
              </a:ext>
            </a:extLst>
          </p:cNvPr>
          <p:cNvSpPr txBox="1"/>
          <p:nvPr/>
        </p:nvSpPr>
        <p:spPr>
          <a:xfrm>
            <a:off x="6748869" y="2792915"/>
            <a:ext cx="598170" cy="3554819"/>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6</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7</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8</a:t>
            </a:r>
          </a:p>
        </p:txBody>
      </p:sp>
      <p:sp>
        <p:nvSpPr>
          <p:cNvPr id="16" name="TextBox 18">
            <a:extLst>
              <a:ext uri="{FF2B5EF4-FFF2-40B4-BE49-F238E27FC236}">
                <a16:creationId xmlns:a16="http://schemas.microsoft.com/office/drawing/2014/main" id="{24C8D00C-D5C2-4AD1-B041-5CB078366765}"/>
              </a:ext>
            </a:extLst>
          </p:cNvPr>
          <p:cNvSpPr txBox="1"/>
          <p:nvPr/>
        </p:nvSpPr>
        <p:spPr>
          <a:xfrm>
            <a:off x="7293155" y="2952077"/>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斯金纳的操作行为主义</a:t>
            </a:r>
          </a:p>
        </p:txBody>
      </p:sp>
      <p:sp>
        <p:nvSpPr>
          <p:cNvPr id="17" name="文本框 16">
            <a:extLst>
              <a:ext uri="{FF2B5EF4-FFF2-40B4-BE49-F238E27FC236}">
                <a16:creationId xmlns:a16="http://schemas.microsoft.com/office/drawing/2014/main" id="{C332AB75-8FF1-4E67-ADA3-688257234440}"/>
              </a:ext>
            </a:extLst>
          </p:cNvPr>
          <p:cNvSpPr txBox="1"/>
          <p:nvPr/>
        </p:nvSpPr>
        <p:spPr>
          <a:xfrm>
            <a:off x="7309422" y="3644343"/>
            <a:ext cx="6267236" cy="430887"/>
          </a:xfrm>
          <a:prstGeom prst="rect">
            <a:avLst/>
          </a:prstGeom>
          <a:noFill/>
        </p:spPr>
        <p:txBody>
          <a:bodyPr wrap="square">
            <a:spAutoFit/>
          </a:bodyPr>
          <a:lstStyle/>
          <a:p>
            <a:r>
              <a:rPr lang="zh-CN" altLang="zh-CN" sz="2200" b="1" dirty="0">
                <a:solidFill>
                  <a:prstClr val="white"/>
                </a:solidFill>
                <a:latin typeface="微软雅黑" panose="020B0503020204020204" pitchFamily="34" charset="-122"/>
                <a:ea typeface="微软雅黑" panose="020B0503020204020204" pitchFamily="34" charset="-122"/>
                <a:cs typeface="+mn-ea"/>
              </a:rPr>
              <a:t>新行为主义的新发展</a:t>
            </a:r>
            <a:endParaRPr lang="zh-CN" altLang="en-US" sz="2200" b="1" dirty="0">
              <a:solidFill>
                <a:prstClr val="white"/>
              </a:solidFill>
              <a:latin typeface="微软雅黑" panose="020B0503020204020204" pitchFamily="34" charset="-122"/>
              <a:ea typeface="微软雅黑" panose="020B0503020204020204" pitchFamily="34" charset="-122"/>
              <a:cs typeface="+mn-ea"/>
            </a:endParaRPr>
          </a:p>
        </p:txBody>
      </p:sp>
      <p:sp>
        <p:nvSpPr>
          <p:cNvPr id="18" name="文本框 17">
            <a:extLst>
              <a:ext uri="{FF2B5EF4-FFF2-40B4-BE49-F238E27FC236}">
                <a16:creationId xmlns:a16="http://schemas.microsoft.com/office/drawing/2014/main" id="{D4D9FCB2-92BE-4E07-A2E0-9EDC6BB0A2D8}"/>
              </a:ext>
            </a:extLst>
          </p:cNvPr>
          <p:cNvSpPr txBox="1"/>
          <p:nvPr/>
        </p:nvSpPr>
        <p:spPr>
          <a:xfrm>
            <a:off x="7309422" y="4335509"/>
            <a:ext cx="6267236" cy="430887"/>
          </a:xfrm>
          <a:prstGeom prst="rect">
            <a:avLst/>
          </a:prstGeom>
          <a:noFill/>
        </p:spPr>
        <p:txBody>
          <a:bodyPr wrap="square">
            <a:spAutoFit/>
          </a:bodyPr>
          <a:lstStyle/>
          <a:p>
            <a:r>
              <a:rPr lang="zh-CN" altLang="en-US" sz="2200" b="1" dirty="0">
                <a:solidFill>
                  <a:prstClr val="white"/>
                </a:solidFill>
                <a:latin typeface="微软雅黑" panose="020B0503020204020204" pitchFamily="34" charset="-122"/>
                <a:ea typeface="微软雅黑" panose="020B0503020204020204" pitchFamily="34" charset="-122"/>
                <a:cs typeface="+mn-ea"/>
              </a:rPr>
              <a:t>社会认知行为主义</a:t>
            </a:r>
          </a:p>
        </p:txBody>
      </p:sp>
      <p:sp>
        <p:nvSpPr>
          <p:cNvPr id="20" name="文本框 19">
            <a:extLst>
              <a:ext uri="{FF2B5EF4-FFF2-40B4-BE49-F238E27FC236}">
                <a16:creationId xmlns:a16="http://schemas.microsoft.com/office/drawing/2014/main" id="{6C3B67EE-C9C0-493D-A5E7-54CE08771B07}"/>
              </a:ext>
            </a:extLst>
          </p:cNvPr>
          <p:cNvSpPr txBox="1"/>
          <p:nvPr/>
        </p:nvSpPr>
        <p:spPr>
          <a:xfrm>
            <a:off x="7288873" y="4892174"/>
            <a:ext cx="6267236" cy="769441"/>
          </a:xfrm>
          <a:prstGeom prst="rect">
            <a:avLst/>
          </a:prstGeom>
          <a:noFill/>
        </p:spPr>
        <p:txBody>
          <a:bodyPr wrap="square">
            <a:spAutoFit/>
          </a:bodyPr>
          <a:lstStyle/>
          <a:p>
            <a:r>
              <a:rPr lang="zh-CN" altLang="en-US" sz="2200" b="1" dirty="0">
                <a:solidFill>
                  <a:prstClr val="white"/>
                </a:solidFill>
                <a:latin typeface="微软雅黑" panose="020B0503020204020204" pitchFamily="34" charset="-122"/>
                <a:ea typeface="微软雅黑" panose="020B0503020204020204" pitchFamily="34" charset="-122"/>
                <a:cs typeface="+mn-ea"/>
              </a:rPr>
              <a:t>行为分析：当代行为主义的活跃</a:t>
            </a:r>
            <a:endParaRPr lang="en-US" altLang="zh-CN" sz="2200" b="1" dirty="0">
              <a:solidFill>
                <a:prstClr val="white"/>
              </a:solidFill>
              <a:latin typeface="微软雅黑" panose="020B0503020204020204" pitchFamily="34" charset="-122"/>
              <a:ea typeface="微软雅黑" panose="020B0503020204020204" pitchFamily="34" charset="-122"/>
              <a:cs typeface="+mn-ea"/>
            </a:endParaRPr>
          </a:p>
          <a:p>
            <a:r>
              <a:rPr lang="zh-CN" altLang="en-US" sz="2200" b="1" dirty="0">
                <a:solidFill>
                  <a:prstClr val="white"/>
                </a:solidFill>
                <a:latin typeface="微软雅黑" panose="020B0503020204020204" pitchFamily="34" charset="-122"/>
                <a:ea typeface="微软雅黑" panose="020B0503020204020204" pitchFamily="34" charset="-122"/>
                <a:cs typeface="+mn-ea"/>
              </a:rPr>
              <a:t>领域</a:t>
            </a:r>
          </a:p>
        </p:txBody>
      </p:sp>
      <p:sp>
        <p:nvSpPr>
          <p:cNvPr id="22" name="文本框 21">
            <a:extLst>
              <a:ext uri="{FF2B5EF4-FFF2-40B4-BE49-F238E27FC236}">
                <a16:creationId xmlns:a16="http://schemas.microsoft.com/office/drawing/2014/main" id="{4B474AD7-24C7-4BE5-9F27-E34EF3FCA477}"/>
              </a:ext>
            </a:extLst>
          </p:cNvPr>
          <p:cNvSpPr txBox="1"/>
          <p:nvPr/>
        </p:nvSpPr>
        <p:spPr>
          <a:xfrm>
            <a:off x="7288873" y="5735052"/>
            <a:ext cx="6267236" cy="430887"/>
          </a:xfrm>
          <a:prstGeom prst="rect">
            <a:avLst/>
          </a:prstGeom>
          <a:noFill/>
        </p:spPr>
        <p:txBody>
          <a:bodyPr wrap="square">
            <a:spAutoFit/>
          </a:bodyPr>
          <a:lstStyle/>
          <a:p>
            <a:r>
              <a:rPr lang="zh-CN" altLang="en-US" sz="2200" b="1" dirty="0">
                <a:solidFill>
                  <a:prstClr val="white"/>
                </a:solidFill>
                <a:latin typeface="微软雅黑" panose="020B0503020204020204" pitchFamily="34" charset="-122"/>
                <a:ea typeface="微软雅黑" panose="020B0503020204020204" pitchFamily="34" charset="-122"/>
                <a:cs typeface="+mn-ea"/>
              </a:rPr>
              <a:t>新行为主义的贡献及特点</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8008697" cy="559775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三、斯金纳的操作行为主义原理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操作性条件作用的规律</a:t>
            </a:r>
          </a:p>
          <a:p>
            <a:pPr algn="just">
              <a:lnSpc>
                <a:spcPct val="150000"/>
              </a:lnSpc>
            </a:pPr>
            <a:r>
              <a:rPr lang="zh-CN" altLang="en-US" sz="2100" dirty="0">
                <a:latin typeface="Arial" panose="020B0604020202020204" pitchFamily="34" charset="0"/>
                <a:ea typeface="微软雅黑" panose="020B0503020204020204" pitchFamily="34" charset="-122"/>
              </a:rPr>
              <a:t>为了更好地研究行为，斯金纳采用了有别于其他心理学家的反射分析法，还专门设计了“</a:t>
            </a:r>
            <a:r>
              <a:rPr lang="zh-CN" altLang="en-US" sz="2100" b="1" dirty="0">
                <a:latin typeface="Arial" panose="020B0604020202020204" pitchFamily="34" charset="0"/>
                <a:ea typeface="微软雅黑" panose="020B0503020204020204" pitchFamily="34" charset="-122"/>
              </a:rPr>
              <a:t>斯金纳箱（</a:t>
            </a:r>
            <a:r>
              <a:rPr lang="en-US" altLang="zh-CN" sz="2100" b="1" dirty="0">
                <a:latin typeface="Arial" panose="020B0604020202020204" pitchFamily="34" charset="0"/>
                <a:ea typeface="微软雅黑" panose="020B0503020204020204" pitchFamily="34" charset="-122"/>
              </a:rPr>
              <a:t>Skinner Box</a:t>
            </a:r>
            <a:r>
              <a:rPr lang="zh-CN" altLang="en-US" sz="2100" b="1"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”（如图</a:t>
            </a:r>
            <a:r>
              <a:rPr lang="en-US" altLang="zh-CN" sz="2100" dirty="0">
                <a:latin typeface="Arial" panose="020B0604020202020204" pitchFamily="34" charset="0"/>
                <a:ea typeface="微软雅黑" panose="020B0503020204020204" pitchFamily="34" charset="-122"/>
              </a:rPr>
              <a:t>75</a:t>
            </a:r>
            <a:r>
              <a:rPr lang="zh-CN" altLang="en-US" sz="2100" dirty="0">
                <a:latin typeface="Arial" panose="020B0604020202020204" pitchFamily="34" charset="0"/>
                <a:ea typeface="微软雅黑" panose="020B0503020204020204" pitchFamily="34" charset="-122"/>
              </a:rPr>
              <a:t>所示）。利用这一实验装置，斯金纳设计和完成了大量的动物行为实验。</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斯金纳认为，操作性条件作用的原则是： </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其一，任何一操作反应若有强化刺激物尾随其后，则有重复出现的倾向；</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其二，强化刺激可以是增强条件反射概率的任何事件。操作性条件反射的原理可以解释人或动物的许多行为。</a:t>
            </a:r>
          </a:p>
        </p:txBody>
      </p:sp>
      <p:pic>
        <p:nvPicPr>
          <p:cNvPr id="5" name="图片 4">
            <a:extLst>
              <a:ext uri="{FF2B5EF4-FFF2-40B4-BE49-F238E27FC236}">
                <a16:creationId xmlns:a16="http://schemas.microsoft.com/office/drawing/2014/main" id="{F3847646-C101-4CC0-BDC7-C93CCB8D0616}"/>
              </a:ext>
            </a:extLst>
          </p:cNvPr>
          <p:cNvPicPr>
            <a:picLocks noChangeAspect="1"/>
          </p:cNvPicPr>
          <p:nvPr/>
        </p:nvPicPr>
        <p:blipFill>
          <a:blip r:embed="rId3"/>
          <a:stretch>
            <a:fillRect/>
          </a:stretch>
        </p:blipFill>
        <p:spPr>
          <a:xfrm>
            <a:off x="9089633" y="2633930"/>
            <a:ext cx="2971800" cy="3295650"/>
          </a:xfrm>
          <a:prstGeom prst="rect">
            <a:avLst/>
          </a:prstGeom>
        </p:spPr>
      </p:pic>
    </p:spTree>
    <p:extLst>
      <p:ext uri="{BB962C8B-B14F-4D97-AF65-F5344CB8AC3E}">
        <p14:creationId xmlns:p14="http://schemas.microsoft.com/office/powerpoint/2010/main" val="417185664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三、斯金纳的操作行为主义原理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操作性条件反射的消退</a:t>
            </a:r>
          </a:p>
          <a:p>
            <a:pPr algn="just">
              <a:lnSpc>
                <a:spcPct val="150000"/>
              </a:lnSpc>
            </a:pPr>
            <a:r>
              <a:rPr lang="zh-CN" altLang="en-US" sz="2100" dirty="0">
                <a:latin typeface="Arial" panose="020B0604020202020204" pitchFamily="34" charset="0"/>
                <a:ea typeface="微软雅黑" panose="020B0503020204020204" pitchFamily="34" charset="-122"/>
              </a:rPr>
              <a:t>斯金纳认为，当操作不再伴随有强化刺激物，操作性条件反射发生的频率就会逐渐降低，但它并不随强化的停止而骤然停止，而是将持续反应一段时间，这期间可能还会因为情绪的干扰而出现波动。这一从终止强化到操作性条件反射不再出现的过程就是消退过程。</a:t>
            </a:r>
            <a:endParaRPr lang="en-US" altLang="zh-CN" sz="2100" dirty="0">
              <a:latin typeface="Arial" panose="020B0604020202020204" pitchFamily="34" charset="0"/>
              <a:ea typeface="微软雅黑" panose="020B0503020204020204" pitchFamily="34" charset="-122"/>
            </a:endParaRPr>
          </a:p>
          <a:p>
            <a:pPr algn="just">
              <a:lnSpc>
                <a:spcPct val="150000"/>
              </a:lnSpc>
            </a:pP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在实验中，斯金纳发现操作性条件反射消退过程的快慢与习得这种反应的力量的强弱成正比，如果一个反应的力量很强或者说建立的操作性条件反射非常牢固，那么消退的时间就长，反之消退的时间就短。</a:t>
            </a:r>
          </a:p>
        </p:txBody>
      </p:sp>
    </p:spTree>
    <p:extLst>
      <p:ext uri="{BB962C8B-B14F-4D97-AF65-F5344CB8AC3E}">
        <p14:creationId xmlns:p14="http://schemas.microsoft.com/office/powerpoint/2010/main" val="187247759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三、斯金纳的操作行为主义原理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操作性条件反射的分化</a:t>
            </a:r>
          </a:p>
          <a:p>
            <a:pPr algn="just">
              <a:lnSpc>
                <a:spcPct val="150000"/>
              </a:lnSpc>
            </a:pPr>
            <a:r>
              <a:rPr lang="zh-CN" altLang="en-US" sz="2100" dirty="0">
                <a:latin typeface="Arial" panose="020B0604020202020204" pitchFamily="34" charset="0"/>
                <a:ea typeface="微软雅黑" panose="020B0503020204020204" pitchFamily="34" charset="-122"/>
              </a:rPr>
              <a:t>操作反射是行为的一个机能部分或者函数部分；通过操作性条件反射的形成，环境建立起基本的行为细节，即我们用以保持平衡、走路、游戏、操作仪器和工具等的行为细节。操作的强化作用是“行为操作环境来改进行为的效率”。利用对自发行为进行强化，有机体的行为反应也可以加以分化。</a:t>
            </a:r>
            <a:r>
              <a:rPr lang="zh-CN" altLang="en-US" sz="2100" b="1" dirty="0">
                <a:latin typeface="Arial" panose="020B0604020202020204" pitchFamily="34" charset="0"/>
                <a:ea typeface="微软雅黑" panose="020B0503020204020204" pitchFamily="34" charset="-122"/>
              </a:rPr>
              <a:t>所谓分化，就是强化操作性条件反射的某一特征以使其形成选择性反应的过程，其关键因素也是强化。</a:t>
            </a:r>
            <a:endParaRPr lang="en-US" altLang="zh-CN" sz="2100" b="1"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斯金纳就曾设计了一系列的实验，成功训练白鼠以不同的、新的方式来行动。条件反射的分化可以使人和动物的行为更加精确，从而更好地适应环境。我们也可利用这一现象对人或动物的行为进行人为塑造。</a:t>
            </a:r>
          </a:p>
        </p:txBody>
      </p:sp>
    </p:spTree>
    <p:extLst>
      <p:ext uri="{BB962C8B-B14F-4D97-AF65-F5344CB8AC3E}">
        <p14:creationId xmlns:p14="http://schemas.microsoft.com/office/powerpoint/2010/main" val="302725562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7505265" cy="511075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三、斯金纳的操作行为主义原理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（五） 强化的种类</a:t>
            </a:r>
          </a:p>
          <a:p>
            <a:pPr algn="just">
              <a:lnSpc>
                <a:spcPct val="150000"/>
              </a:lnSpc>
            </a:pPr>
            <a:r>
              <a:rPr lang="zh-CN" altLang="en-US" sz="2100" dirty="0">
                <a:latin typeface="Arial" panose="020B0604020202020204" pitchFamily="34" charset="0"/>
                <a:ea typeface="微软雅黑" panose="020B0503020204020204" pitchFamily="34" charset="-122"/>
              </a:rPr>
              <a:t>斯金纳将强化分为两类： </a:t>
            </a:r>
            <a:r>
              <a:rPr lang="zh-CN" altLang="en-US" sz="2100" b="1" dirty="0">
                <a:latin typeface="Arial" panose="020B0604020202020204" pitchFamily="34" charset="0"/>
                <a:ea typeface="微软雅黑" panose="020B0503020204020204" pitchFamily="34" charset="-122"/>
              </a:rPr>
              <a:t>正强化</a:t>
            </a:r>
            <a:r>
              <a:rPr lang="zh-CN" altLang="en-US" sz="2100" dirty="0">
                <a:latin typeface="Arial" panose="020B0604020202020204" pitchFamily="34" charset="0"/>
                <a:ea typeface="微软雅黑" panose="020B0503020204020204" pitchFamily="34" charset="-122"/>
              </a:rPr>
              <a:t>（积极强化）和</a:t>
            </a:r>
            <a:r>
              <a:rPr lang="zh-CN" altLang="en-US" sz="2100" b="1" dirty="0">
                <a:latin typeface="Arial" panose="020B0604020202020204" pitchFamily="34" charset="0"/>
                <a:ea typeface="微软雅黑" panose="020B0503020204020204" pitchFamily="34" charset="-122"/>
              </a:rPr>
              <a:t>负强化</a:t>
            </a:r>
            <a:r>
              <a:rPr lang="zh-CN" altLang="en-US" sz="2100" dirty="0">
                <a:latin typeface="Arial" panose="020B0604020202020204" pitchFamily="34" charset="0"/>
                <a:ea typeface="微软雅黑" panose="020B0503020204020204" pitchFamily="34" charset="-122"/>
              </a:rPr>
              <a:t>（消极强化），两者都可以使行为得到增强，但它们的作用方式不同。</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正强化是指当个体做出某种行为时就给予食物、奖赏或各种社会需求物等，从而促进该行为的发生频率。</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负强化则是指当个体作出某一行为时就从情境中撤去某种刺激物，如去除电震动或者高温，这也将起到增强该行为的作用，被撤除的刺激物称为负强化物（或厌恶刺激）。</a:t>
            </a:r>
            <a:endParaRPr lang="en-US" altLang="zh-CN" sz="2100" dirty="0">
              <a:latin typeface="Arial" panose="020B0604020202020204" pitchFamily="34" charset="0"/>
              <a:ea typeface="微软雅黑" panose="020B0503020204020204" pitchFamily="34" charset="-122"/>
            </a:endParaRPr>
          </a:p>
          <a:p>
            <a:pPr algn="just">
              <a:lnSpc>
                <a:spcPct val="150000"/>
              </a:lnSpc>
            </a:pPr>
            <a:endParaRPr lang="zh-CN" altLang="en-US" sz="2100" dirty="0">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A8FA33FB-F3F0-44F3-905C-967D49129A85}"/>
              </a:ext>
            </a:extLst>
          </p:cNvPr>
          <p:cNvPicPr>
            <a:picLocks noChangeAspect="1"/>
          </p:cNvPicPr>
          <p:nvPr/>
        </p:nvPicPr>
        <p:blipFill>
          <a:blip r:embed="rId3"/>
          <a:stretch>
            <a:fillRect/>
          </a:stretch>
        </p:blipFill>
        <p:spPr>
          <a:xfrm>
            <a:off x="8668873" y="1821657"/>
            <a:ext cx="3114675" cy="4514850"/>
          </a:xfrm>
          <a:prstGeom prst="rect">
            <a:avLst/>
          </a:prstGeom>
        </p:spPr>
      </p:pic>
    </p:spTree>
    <p:extLst>
      <p:ext uri="{BB962C8B-B14F-4D97-AF65-F5344CB8AC3E}">
        <p14:creationId xmlns:p14="http://schemas.microsoft.com/office/powerpoint/2010/main" val="376901216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559775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三、斯金纳的操作行为主义原理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（五） 强化的种类</a:t>
            </a:r>
          </a:p>
          <a:p>
            <a:pPr algn="just">
              <a:lnSpc>
                <a:spcPct val="150000"/>
              </a:lnSpc>
            </a:pPr>
            <a:r>
              <a:rPr lang="zh-CN" altLang="en-US" sz="2100" dirty="0">
                <a:latin typeface="Arial" panose="020B0604020202020204" pitchFamily="34" charset="0"/>
                <a:ea typeface="微软雅黑" panose="020B0503020204020204" pitchFamily="34" charset="-122"/>
              </a:rPr>
              <a:t>在行为控制方面，斯金纳大力支持使用正强化物；斯金纳强调正、负强化物是依据它们的效果定义的，而不是依据日常概念。</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为了解释人类行为受强化影响的程度，斯金纳提出了</a:t>
            </a:r>
            <a:r>
              <a:rPr lang="zh-CN" altLang="en-US" sz="2100" b="1" dirty="0">
                <a:solidFill>
                  <a:schemeClr val="accent6">
                    <a:lumMod val="75000"/>
                  </a:schemeClr>
                </a:solidFill>
                <a:latin typeface="Arial" panose="020B0604020202020204" pitchFamily="34" charset="0"/>
                <a:ea typeface="微软雅黑" panose="020B0503020204020204" pitchFamily="34" charset="-122"/>
              </a:rPr>
              <a:t>一级强化物、二级强化物、概括性强化物</a:t>
            </a:r>
            <a:r>
              <a:rPr lang="zh-CN" altLang="en-US" sz="2100" dirty="0">
                <a:latin typeface="Arial" panose="020B0604020202020204" pitchFamily="34" charset="0"/>
                <a:ea typeface="微软雅黑" panose="020B0503020204020204" pitchFamily="34" charset="-122"/>
              </a:rPr>
              <a:t>等概念。</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通过大量的实验研究，斯金纳总结出一套包括连续强化和间歇强化在内的复杂的强化作用模式。连续强化是指对有机体的每一次操作都给予强化。实践表明，这种强化方法在现实生活中很难实现，也存在边际效应。间歇强化（</a:t>
            </a:r>
            <a:r>
              <a:rPr lang="en-US" altLang="zh-CN" sz="2100" dirty="0">
                <a:latin typeface="Arial" panose="020B0604020202020204" pitchFamily="34" charset="0"/>
                <a:ea typeface="微软雅黑" panose="020B0503020204020204" pitchFamily="34" charset="-122"/>
              </a:rPr>
              <a:t>interval</a:t>
            </a:r>
            <a:r>
              <a:rPr lang="zh-CN" altLang="en-US" sz="2100" dirty="0">
                <a:latin typeface="Arial" panose="020B0604020202020204" pitchFamily="34" charset="0"/>
                <a:ea typeface="微软雅黑" panose="020B0503020204020204" pitchFamily="34" charset="-122"/>
              </a:rPr>
              <a:t>）是指由外部控制条件，按照一定的时间间隔或工作量的比率对操作给予强化。实践观察表明，间歇强化的效果良好、恒定、难消退。</a:t>
            </a:r>
          </a:p>
        </p:txBody>
      </p:sp>
    </p:spTree>
    <p:extLst>
      <p:ext uri="{BB962C8B-B14F-4D97-AF65-F5344CB8AC3E}">
        <p14:creationId xmlns:p14="http://schemas.microsoft.com/office/powerpoint/2010/main" val="209969390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66255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三、斯金纳的操作行为主义原理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a:extLst>
              <a:ext uri="{FF2B5EF4-FFF2-40B4-BE49-F238E27FC236}">
                <a16:creationId xmlns:a16="http://schemas.microsoft.com/office/drawing/2014/main" id="{92C5251B-302B-4428-870E-B7C7EC9E4172}"/>
              </a:ext>
            </a:extLst>
          </p:cNvPr>
          <p:cNvPicPr>
            <a:picLocks noChangeAspect="1"/>
          </p:cNvPicPr>
          <p:nvPr/>
        </p:nvPicPr>
        <p:blipFill>
          <a:blip r:embed="rId3"/>
          <a:stretch>
            <a:fillRect/>
          </a:stretch>
        </p:blipFill>
        <p:spPr>
          <a:xfrm>
            <a:off x="237502" y="2462452"/>
            <a:ext cx="11650894" cy="2343806"/>
          </a:xfrm>
          <a:prstGeom prst="rect">
            <a:avLst/>
          </a:prstGeom>
        </p:spPr>
      </p:pic>
    </p:spTree>
    <p:extLst>
      <p:ext uri="{BB962C8B-B14F-4D97-AF65-F5344CB8AC3E}">
        <p14:creationId xmlns:p14="http://schemas.microsoft.com/office/powerpoint/2010/main" val="7213426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365875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四、斯金纳行为原理的应用</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言语行为</a:t>
            </a:r>
          </a:p>
          <a:p>
            <a:pPr algn="just">
              <a:lnSpc>
                <a:spcPct val="150000"/>
              </a:lnSpc>
            </a:pPr>
            <a:r>
              <a:rPr lang="zh-CN" altLang="en-US" sz="2100" dirty="0">
                <a:latin typeface="Arial" panose="020B0604020202020204" pitchFamily="34" charset="0"/>
                <a:ea typeface="微软雅黑" panose="020B0503020204020204" pitchFamily="34" charset="-122"/>
              </a:rPr>
              <a:t>对言语行为的研究是斯金纳早期应用性研究的一项重要内容。斯金纳坚持以操作强化原理来解释人类的语言。依据斯金纳的观点，个体的言语行为（包括思维在内）可以通过两个人的互动模式得到预测和控制。</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但斯金纳的观点遭到了语言学家乔姆斯基（</a:t>
            </a:r>
            <a:r>
              <a:rPr lang="en-US" altLang="zh-CN" sz="2100" dirty="0">
                <a:latin typeface="Arial" panose="020B0604020202020204" pitchFamily="34" charset="0"/>
                <a:ea typeface="微软雅黑" panose="020B0503020204020204" pitchFamily="34" charset="-122"/>
              </a:rPr>
              <a:t>A. N. Chomsky</a:t>
            </a:r>
            <a:r>
              <a:rPr lang="zh-CN" altLang="en-US" sz="2100" dirty="0">
                <a:latin typeface="Arial" panose="020B0604020202020204" pitchFamily="34" charset="0"/>
                <a:ea typeface="微软雅黑" panose="020B0503020204020204" pitchFamily="34" charset="-122"/>
              </a:rPr>
              <a:t>）的批评和否定，为此，两人还进行了多次激烈的论战。</a:t>
            </a:r>
          </a:p>
        </p:txBody>
      </p:sp>
    </p:spTree>
    <p:extLst>
      <p:ext uri="{BB962C8B-B14F-4D97-AF65-F5344CB8AC3E}">
        <p14:creationId xmlns:p14="http://schemas.microsoft.com/office/powerpoint/2010/main" val="400569961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四、斯金纳行为原理的应用</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程序教学与教学机器</a:t>
            </a:r>
          </a:p>
          <a:p>
            <a:pPr algn="just">
              <a:lnSpc>
                <a:spcPct val="150000"/>
              </a:lnSpc>
            </a:pPr>
            <a:r>
              <a:rPr lang="zh-CN" altLang="en-US" sz="2100" dirty="0">
                <a:latin typeface="Arial" panose="020B0604020202020204" pitchFamily="34" charset="0"/>
                <a:ea typeface="微软雅黑" panose="020B0503020204020204" pitchFamily="34" charset="-122"/>
              </a:rPr>
              <a:t>教学机器是一种台式机械装置，内置教学程序。首先，程序教学的优点在于学生每学习一小步都能得到及时的反馈，因而能起到激励作用；其次，每个学生都能按照自己的程度自定学习进程，更适合个别教学；最后，它可集中全国最优秀的教师来编制程序，使得优秀教师资源在更大的范围内得到利用。</a:t>
            </a:r>
            <a:endParaRPr lang="en-US" altLang="zh-CN" sz="2100" dirty="0">
              <a:latin typeface="Arial" panose="020B0604020202020204" pitchFamily="34" charset="0"/>
              <a:ea typeface="微软雅黑" panose="020B0503020204020204" pitchFamily="34" charset="-122"/>
            </a:endParaRPr>
          </a:p>
          <a:p>
            <a:pPr algn="just">
              <a:lnSpc>
                <a:spcPct val="150000"/>
              </a:lnSpc>
            </a:pPr>
            <a:r>
              <a:rPr lang="zh-CN" altLang="en-US" sz="2100" dirty="0">
                <a:latin typeface="Arial" panose="020B0604020202020204" pitchFamily="34" charset="0"/>
                <a:ea typeface="微软雅黑" panose="020B0503020204020204" pitchFamily="34" charset="-122"/>
              </a:rPr>
              <a:t>但程序的编写需要耗费很大的人力物力，编排的程序琐碎，在教学中有许多的不便；更为重要的是机器教学无法取代教师的人格教育活动，不利于学生良好个性的形成。</a:t>
            </a:r>
            <a:r>
              <a:rPr lang="en-US" altLang="zh-CN" sz="2100" dirty="0">
                <a:latin typeface="Arial" panose="020B0604020202020204" pitchFamily="34" charset="0"/>
                <a:ea typeface="微软雅黑" panose="020B0503020204020204" pitchFamily="34" charset="-122"/>
              </a:rPr>
              <a:t>20</a:t>
            </a:r>
            <a:r>
              <a:rPr lang="zh-CN" altLang="en-US" sz="2100" dirty="0">
                <a:latin typeface="Arial" panose="020B0604020202020204" pitchFamily="34" charset="0"/>
                <a:ea typeface="微软雅黑" panose="020B0503020204020204" pitchFamily="34" charset="-122"/>
              </a:rPr>
              <a:t>世纪</a:t>
            </a:r>
            <a:r>
              <a:rPr lang="en-US" altLang="zh-CN" sz="2100" dirty="0">
                <a:latin typeface="Arial" panose="020B0604020202020204" pitchFamily="34" charset="0"/>
                <a:ea typeface="微软雅黑" panose="020B0503020204020204" pitchFamily="34" charset="-122"/>
              </a:rPr>
              <a:t>50</a:t>
            </a:r>
            <a:r>
              <a:rPr lang="zh-CN" altLang="en-US" sz="2100" dirty="0">
                <a:latin typeface="Arial" panose="020B0604020202020204" pitchFamily="34" charset="0"/>
                <a:ea typeface="微软雅黑" panose="020B0503020204020204" pitchFamily="34" charset="-122"/>
              </a:rPr>
              <a:t>年代以后，随着计算机的普及，最初的教学机器很快与计算机联结起来，形成一种新的教学形式，即计算机辅助教学（</a:t>
            </a:r>
            <a:r>
              <a:rPr lang="en-US" altLang="zh-CN" sz="2100" dirty="0">
                <a:latin typeface="Arial" panose="020B0604020202020204" pitchFamily="34" charset="0"/>
                <a:ea typeface="微软雅黑" panose="020B0503020204020204" pitchFamily="34" charset="-122"/>
              </a:rPr>
              <a:t>Computer Aided Instruction</a:t>
            </a:r>
            <a:r>
              <a:rPr lang="zh-CN" altLang="en-US" sz="2100" dirty="0">
                <a:latin typeface="Arial" panose="020B0604020202020204" pitchFamily="34" charset="0"/>
                <a:ea typeface="微软雅黑" panose="020B0503020204020204" pitchFamily="34" charset="-122"/>
              </a:rPr>
              <a:t>，简称</a:t>
            </a:r>
            <a:r>
              <a:rPr lang="en-US" altLang="zh-CN" sz="2100" dirty="0">
                <a:latin typeface="Arial" panose="020B0604020202020204" pitchFamily="34" charset="0"/>
                <a:ea typeface="微软雅黑" panose="020B0503020204020204" pitchFamily="34" charset="-122"/>
              </a:rPr>
              <a:t>CAI</a:t>
            </a:r>
            <a:r>
              <a:rPr lang="zh-CN" altLang="en-US" sz="2100" dirty="0">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64685879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268701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四、斯金纳行为原理的应用</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行为塑造与行为矫治</a:t>
            </a:r>
          </a:p>
          <a:p>
            <a:pPr marL="457200" indent="-457200" algn="just">
              <a:lnSpc>
                <a:spcPct val="150000"/>
              </a:lnSpc>
              <a:buAutoNum type="arabicPeriod"/>
            </a:pPr>
            <a:r>
              <a:rPr lang="zh-CN" altLang="en-US" sz="2100" b="1" dirty="0">
                <a:latin typeface="Arial" panose="020B0604020202020204" pitchFamily="34" charset="0"/>
                <a:ea typeface="微软雅黑" panose="020B0503020204020204" pitchFamily="34" charset="-122"/>
              </a:rPr>
              <a:t>行为塑造</a:t>
            </a:r>
            <a:endParaRPr lang="en-US" altLang="zh-CN" sz="2100" b="1" dirty="0">
              <a:latin typeface="Arial" panose="020B0604020202020204" pitchFamily="34" charset="0"/>
              <a:ea typeface="微软雅黑" panose="020B0503020204020204" pitchFamily="34" charset="-122"/>
            </a:endParaRPr>
          </a:p>
          <a:p>
            <a:pPr marL="457200" indent="-457200" algn="just">
              <a:lnSpc>
                <a:spcPct val="150000"/>
              </a:lnSpc>
              <a:buAutoNum type="arabicPeriod"/>
            </a:pPr>
            <a:r>
              <a:rPr lang="zh-CN" altLang="en-US" sz="2100" b="1" dirty="0">
                <a:latin typeface="Arial" panose="020B0604020202020204" pitchFamily="34" charset="0"/>
                <a:ea typeface="微软雅黑" panose="020B0503020204020204" pitchFamily="34" charset="-122"/>
              </a:rPr>
              <a:t>行为矫治与“代币制”</a:t>
            </a:r>
            <a:endParaRPr lang="en-US" altLang="zh-CN" sz="2100" b="1" dirty="0">
              <a:latin typeface="Arial" panose="020B0604020202020204" pitchFamily="34" charset="0"/>
              <a:ea typeface="微软雅黑" panose="020B0503020204020204" pitchFamily="34" charset="-122"/>
            </a:endParaRPr>
          </a:p>
          <a:p>
            <a:pPr marL="457200" indent="-457200" algn="just">
              <a:lnSpc>
                <a:spcPct val="150000"/>
              </a:lnSpc>
              <a:buAutoNum type="arabicPeriod"/>
            </a:pPr>
            <a:endParaRPr lang="zh-CN" altLang="en-US" sz="2100" b="1"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0377844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559550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四、斯金纳行为原理的应用</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社会控制计划</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斯金纳是一个</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彻底的环境决定论者</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，他信奉“人是机器”的理念，他坚信“控制环境，你就可以控制行为”。他的畅销小说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沃尔登第二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）建构了一个由</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1 000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个成员组成的乌托邦社会。</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1967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年，一些斯金纳的追随者将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沃尔登第二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描述的生活付诸实践。他们在弗吉尼亚州靠近洛依莎的双橡树建立起了一个真实的社会。但该社区的正常生活是在经历了各种修改之后，这个理想的社会才得以保存下来，当然，它已经很难说是对斯金纳观点的真实检验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1973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年，追随者们在墨西哥建立了另一个微型理想社会</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洛斯霍克斯。这个理想社会成功的事例说明斯金纳的观点可以运用于人类社会。</a:t>
            </a:r>
          </a:p>
          <a:p>
            <a:pPr marL="457200" indent="-457200" algn="just">
              <a:lnSpc>
                <a:spcPct val="150000"/>
              </a:lnSpc>
              <a:buAutoNum type="arabicPeriod"/>
            </a:pPr>
            <a:endParaRPr lang="zh-CN" altLang="en-US" sz="2100" b="1"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8411115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5" y="2432315"/>
            <a:ext cx="6340197"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早期行为主义的困境与</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新行为主义的产生</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五、“心理学学科巨人”的功与过</a:t>
            </a:r>
          </a:p>
          <a:p>
            <a:pPr marL="457200" indent="-457200" algn="just">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金纳对心理学的杰出贡献在于他丰富了行为主义理论，推动了整个心理科学的发展。他发展了巴甫洛夫的经典条件反射，凭借精确严谨的行为分析方法，建立了影响深远的操作行为主义体系，对一些难以回避的“主观”现象坚持以操作强化原理进行具有说服力的解释，极大地提高了我们预测和控制有机体行为的能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gn="just">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斯金纳秉承了华生极端客观的行为主义立场，并有所创新。他提出了操作性强化作用的概念，充实了华生的“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行为公式改为“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S—O—R”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gn="just">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金纳的另一个重要贡献是推动了心理学的应用研究。他的社会控制计划使他在美国家喻户晓，成为人人皆知的著名心理学家。他的强化理论和操作性条件反射理论广泛地应用于教育、临床心理咨询、军事、管理、社会改造等领域。</a:t>
            </a:r>
          </a:p>
        </p:txBody>
      </p:sp>
    </p:spTree>
    <p:extLst>
      <p:ext uri="{BB962C8B-B14F-4D97-AF65-F5344CB8AC3E}">
        <p14:creationId xmlns:p14="http://schemas.microsoft.com/office/powerpoint/2010/main" val="114480679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斯金纳的操作行为主义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371755"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五、“心理学学科巨人”的功与过</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对斯金纳的批评主要表现在以下几方面：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斯金纳忽视理论研究，他无意像赫尔那样建立严密的理论，本人也反对理论体系的建构，但他的确以高度精确的实验技术构筑了一门行为科学。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当然对斯金纳批评最多的是他以动物的有限行为作为研究对象，并将研究结果推论到人类的社会生活领域。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人们对斯金纳的环境决定论也持强烈的批评意见。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实验是在一个有限范围内进行实验研究的，斯金纳企图以操作行为主义的原理来进行社会控制，但他却忽视了政治、经济对社会制度的决定作用，因而难免步入歧途。斯金纳的体系留给我们很多有待于进一步研究的课题。</a:t>
            </a:r>
          </a:p>
        </p:txBody>
      </p:sp>
    </p:spTree>
    <p:extLst>
      <p:ext uri="{BB962C8B-B14F-4D97-AF65-F5344CB8AC3E}">
        <p14:creationId xmlns:p14="http://schemas.microsoft.com/office/powerpoint/2010/main" val="337885700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0" y="2432315"/>
            <a:ext cx="5724644"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新行为主义的新发展</a:t>
            </a: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137124"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6189515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新行为主义的新发展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一、新托尔曼学派： 塞利格曼与习得性无助学说</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马丁</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.E.P.</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塞利格曼（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Martin E. P. Seligman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）出生于美国纽约州的奥尔巴尼。</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塞利格曼</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将这种狗由于受到预置的不可避免的伤害，进而表现出被动性隐忍行为的现象称为习得性无助（</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learned helplessness</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有机体由于环境的限制经历了种种挫败等学习，以致于其后期表现出更多的沮丧、逆来顺受、被动等待、消极隐忍、坐以待毙等行为，形成自我无能的、努力避免失败的应对策略。</a:t>
            </a:r>
          </a:p>
        </p:txBody>
      </p:sp>
    </p:spTree>
    <p:extLst>
      <p:ext uri="{BB962C8B-B14F-4D97-AF65-F5344CB8AC3E}">
        <p14:creationId xmlns:p14="http://schemas.microsoft.com/office/powerpoint/2010/main" val="42839313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新行为主义的新发展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一、新托尔曼学派： 塞利格曼与习得性无助学说</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塞利格曼也是临床咨询与治疗专家，他将习得性无助理论应用于临床治疗领域。塞利格曼主要从事习得性无助、抑郁、乐观主义、悲观主义等方面的研究。塞利格曼以习得性无助研究出名，关于习得性无助的研究在许多领域引起争论，并影响着当代的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习得性无助的研究从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年代后期开始，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1990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年以后，塞利格曼的研究开始渐渐往习得性乐观发展，</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后推广积极心理学，被誉为“积极心理学之父”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。由于其对动物方面的杰出研究，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1976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年塞利格曼两次获得美国心理学杰出科学贡献奖。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98008166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新行为主义的新发展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二、新赫尔学派： 斯彭斯、米勒和多拉德的研究</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斯彭斯的研究</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肯尼斯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瓦廷贝</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斯彭斯（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Kenneth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Wartinbee</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Spence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1907—1967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）是新赫尔学派的主要代表，也是赫尔逝世之后其理论传统的领导者，影响了许多研究者。</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斯彭斯对赫尔行为主义理论的主要贡献是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对辨别学习的解释</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。斯彭斯对赫尔的理论做了重要的拓展与修正，他是最早从理论上把诱因动作的假设结构与部分预期目标反应力量联系起来考虑的研究者。斯彭斯假设习惯力量是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接近尝试次数的函数，而奖励条件则被假定通过诱因动机作用因素影响反应的潜在可能性。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这一研究使得赫尔的理论流传于世，该理论也被认为是“赫尔斯彭斯理论”。</a:t>
            </a:r>
          </a:p>
        </p:txBody>
      </p:sp>
    </p:spTree>
    <p:extLst>
      <p:ext uri="{BB962C8B-B14F-4D97-AF65-F5344CB8AC3E}">
        <p14:creationId xmlns:p14="http://schemas.microsoft.com/office/powerpoint/2010/main" val="274806549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新行为主义的新发展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62601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二、新赫尔学派： 斯彭斯、米勒和多拉德的研究</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米勒和多拉德的研究</a:t>
            </a:r>
            <a:endParaRPr lang="en-US" altLang="zh-CN" sz="2400" b="1" dirty="0">
              <a:solidFill>
                <a:srgbClr val="88745B"/>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尼尔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米勒（</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Neal E. Miller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1909—2002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年在华盛顿大学获得学士学位。他是生物反馈学说的创始人，他致力于探索动机和奖励的生理和生化机制分析，探讨个体如何学会控制自身内部环境，他关于</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强化机制和自主行为控制之间关系的研究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也获得了重大的发现，为这一领域作出了重大的贡献。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米勒的同事多拉德（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John Dollard</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1900—1980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）多才多艺，是美国艺术与科学学院的成员，米勒和多拉德都是耶鲁小组的主要成员。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135309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新行为主义的新发展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59775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二、新赫尔学派： 斯彭斯、米勒和多拉德的研究</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米勒和多拉德的研究</a:t>
            </a:r>
            <a:endParaRPr lang="en-US" altLang="zh-CN" sz="2400" b="1" dirty="0">
              <a:solidFill>
                <a:srgbClr val="88745B"/>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米勒和多拉德断言，</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人类行为是习得的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，他们提出了四个基本的学习因素： 驱力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线索</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反应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强化。驱力也是刺激，包括性、饥渴等天生的初级驱力和成功、恐惧等习得的次级驱力，驱力促使有机体去行动，并产生某些反应类型。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米勒提出了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习得性驱力</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概念： 通过条件作用过程而获得驱力功能特征的刺激，焦虑、恐惧都属于习得性驱力，恐惧是对痛苦刺激的天生反应，对人类的适应性行为具有重要作用；线索决定了有机体做出反应的时间、地点以及方式；反应是学习的必要条件，由驱力和即时的线索诱发出来；强化可以提高重复反应发生的概率事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米勒是驱力降低的强化作用假说的重要提倡者。</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米勒和多拉德的另一个贡献是精确地表达及发展了冲突理论。</a:t>
            </a:r>
          </a:p>
        </p:txBody>
      </p:sp>
    </p:spTree>
    <p:extLst>
      <p:ext uri="{BB962C8B-B14F-4D97-AF65-F5344CB8AC3E}">
        <p14:creationId xmlns:p14="http://schemas.microsoft.com/office/powerpoint/2010/main" val="406085313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新行为主义的新发展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三、斯金纳后继者的实验研究</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乔治</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斯坦利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雷诺兹系统地考察了行为的情景中的相互关系，提出了行为的对比效应（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behavioral contrast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），当呈现两个刺激时，有机体对这两个刺激的反应速度朝相反的方向转移和变化。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特勒斯的突出成就是通过实验证实</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了无错误辨别学习</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errorless discrimination learning</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）现象。他尝试提出了无错误辨别学习的有关最佳水平的观点，提出了有关训练条件的最佳时间安排问题。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普雷马克在斯金纳操作性行为传统下，提出了学习心理学的两条重要理论假设，即</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强化可塑性和强化优势理论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427606167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06</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208006" y="2432315"/>
            <a:ext cx="5109091"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第六节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社会认知行为主义</a:t>
            </a: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16437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06</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71317027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早期行为主义的困境与新行为主义的产生</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一、早期行为主义的困境</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早期行为主义使心理学的科学性得到了前所未有的提高，开创了心理学发展的新时代。为了突出心理学的自然科学特征，华生坚持以可直接观察的行为作为心理学的研究对象。他将行为分析为刺激产生的反应，将反应归结为具有物理、化学性质的肌肉运动或腺体分泌，抛弃对意识和心理过程的探讨，使心理学变成了无“心理”或无“头脑”的心理科学。这些作法，不仅遭到行为主义心理学阵营之外的学者们的批评，而且在行为主义内部也有不少学者对此表示不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托尔曼、赫尔、斯金纳</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就是其中著名的代表人物，他们在坚持早期行为主义基本立场的同时，对早期行为主义进行了不同程度的修正，形成了各具特色的理论体系，将行为主义推向了新的发展阶段。</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7905956"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一、倡导“为自己创造机会”的心理学大师</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艾伯特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Albert Bandura</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1925—2021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），美国当代著名心理学家，社会学习理论的创始人。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班杜拉在读书期间就提出了社会学习理论，该理论强调人的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行为、环境、个体认知</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之间相互影响，从某种意义上说，个体是自己一部分命运的塑造者，自己可以为自己创造机会。</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社会学习理论在社会上产生了重大的反响，也为班杜拉赢得了心理学界的地位，凭此他获得了许多荣誉和奖励。</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社会认知理论和自我效能理论的创建既是其变革思想的结果，也是对行为主义学习理论的超越。</a:t>
            </a:r>
          </a:p>
        </p:txBody>
      </p:sp>
      <p:pic>
        <p:nvPicPr>
          <p:cNvPr id="5" name="图片 4">
            <a:extLst>
              <a:ext uri="{FF2B5EF4-FFF2-40B4-BE49-F238E27FC236}">
                <a16:creationId xmlns:a16="http://schemas.microsoft.com/office/drawing/2014/main" id="{3CE80786-C62E-4AC6-872C-E665B9EE295A}"/>
              </a:ext>
            </a:extLst>
          </p:cNvPr>
          <p:cNvPicPr>
            <a:picLocks noChangeAspect="1"/>
          </p:cNvPicPr>
          <p:nvPr/>
        </p:nvPicPr>
        <p:blipFill>
          <a:blip r:embed="rId3"/>
          <a:stretch>
            <a:fillRect/>
          </a:stretch>
        </p:blipFill>
        <p:spPr>
          <a:xfrm>
            <a:off x="9364893" y="2312961"/>
            <a:ext cx="2306549" cy="3068534"/>
          </a:xfrm>
          <a:prstGeom prst="rect">
            <a:avLst/>
          </a:prstGeom>
        </p:spPr>
      </p:pic>
    </p:spTree>
    <p:extLst>
      <p:ext uri="{BB962C8B-B14F-4D97-AF65-F5344CB8AC3E}">
        <p14:creationId xmlns:p14="http://schemas.microsoft.com/office/powerpoint/2010/main" val="46966391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62601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二、班杜拉的社会学习理论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观察学习的概念、特点及其基本类型</a:t>
            </a:r>
            <a:endParaRPr lang="en-US" altLang="zh-CN" sz="2400" b="1" dirty="0">
              <a:solidFill>
                <a:srgbClr val="88745B"/>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受米勒和多拉德等人研究的启发，开始进一步关注影响儿童攻击行为的社会和家庭因素，他突破了行为主义把人类仅看作由外部环境刺激塑造的被动的接受者，注重社会互动在塑造和控制行为方面所发挥的作用，强调人类的自主性和自我调节能力。他的学习理论把强化理论和信息加工理论有机地相结合，并赋予认知因素在行为决定中的重要地位，确立了观察学习是理解人类复杂的社会行为的社会学习的最主要形式之一，也正是在这个意义上，我们称班杜拉的理论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社会认知行为主义</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79282367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59775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二、班杜拉的社会学习理论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观察学习的概念、特点及其基本类型</a:t>
            </a:r>
            <a:endParaRPr lang="en-US" altLang="zh-CN" sz="2400" b="1" dirty="0">
              <a:solidFill>
                <a:srgbClr val="88745B"/>
              </a:solidFill>
              <a:latin typeface="Arial" panose="020B0604020202020204" pitchFamily="34" charset="0"/>
              <a:ea typeface="微软雅黑" panose="020B0503020204020204" pitchFamily="34" charset="-122"/>
            </a:endParaRPr>
          </a:p>
          <a:p>
            <a:pPr marL="457200" indent="-457200" algn="just">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观察学习的基本概念及特点</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观察学习（</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observational learning</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）也称替代学习（</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vicarious learning</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），是指个体经由对他人的行为及其强化结果的观察，获得某些新的反应，或使现存的行为反应特点得到矫正。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观察学习具有三个特点</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第一，观察学习并不必然具有外显的反应。</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第二，观察学习并不依赖直接强化。</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第三，观察学习是一种间接经验的学习，经由观察即可获得被示范的行为反应，因此，观察学习也称为“非尝试学习”。</a:t>
            </a:r>
          </a:p>
        </p:txBody>
      </p:sp>
    </p:spTree>
    <p:extLst>
      <p:ext uri="{BB962C8B-B14F-4D97-AF65-F5344CB8AC3E}">
        <p14:creationId xmlns:p14="http://schemas.microsoft.com/office/powerpoint/2010/main" val="173658108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65875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二、班杜拉的社会学习理论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观察学习的概念、特点及其基本类型</a:t>
            </a:r>
            <a:endParaRPr lang="en-US" altLang="zh-CN" sz="2400" b="1" dirty="0">
              <a:solidFill>
                <a:srgbClr val="88745B"/>
              </a:solidFill>
              <a:latin typeface="Arial" panose="020B0604020202020204" pitchFamily="34" charset="0"/>
              <a:ea typeface="微软雅黑" panose="020B0503020204020204" pitchFamily="34" charset="-122"/>
            </a:endParaRPr>
          </a:p>
          <a:p>
            <a:pPr algn="just">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观察学习的类型</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根据观察者的不同的行为反应，班杜拉把观察学习分为三个基本类型：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① 直接的观察学习，亦称行为的观察学习。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抽象性观察学习。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创造性观察学习。</a:t>
            </a:r>
          </a:p>
        </p:txBody>
      </p:sp>
    </p:spTree>
    <p:extLst>
      <p:ext uri="{BB962C8B-B14F-4D97-AF65-F5344CB8AC3E}">
        <p14:creationId xmlns:p14="http://schemas.microsoft.com/office/powerpoint/2010/main" val="95546679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17401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二、班杜拉的社会学习理论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观察学习的心理过程</a:t>
            </a:r>
            <a:endParaRPr lang="en-US" altLang="zh-CN" sz="2400" b="1" dirty="0">
              <a:solidFill>
                <a:srgbClr val="88745B"/>
              </a:solidFill>
              <a:latin typeface="Arial" panose="020B0604020202020204" pitchFamily="34" charset="0"/>
              <a:ea typeface="微软雅黑" panose="020B0503020204020204" pitchFamily="34" charset="-122"/>
            </a:endParaRPr>
          </a:p>
          <a:p>
            <a:pPr indent="-457200" algn="just">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注意过程： 对榜样的知觉</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gn="just">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保持过程： 示范信息的储存</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gn="just">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动作复现过程： 从记忆向行为的转化</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gn="just">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动机过程： 从观察到行动</a:t>
            </a:r>
          </a:p>
        </p:txBody>
      </p:sp>
    </p:spTree>
    <p:extLst>
      <p:ext uri="{BB962C8B-B14F-4D97-AF65-F5344CB8AC3E}">
        <p14:creationId xmlns:p14="http://schemas.microsoft.com/office/powerpoint/2010/main" val="362871324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66184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二、班杜拉的社会学习理论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EB6078F9-EB79-43B7-8FE2-3E16F356F5D8}"/>
              </a:ext>
            </a:extLst>
          </p:cNvPr>
          <p:cNvPicPr>
            <a:picLocks noChangeAspect="1"/>
          </p:cNvPicPr>
          <p:nvPr/>
        </p:nvPicPr>
        <p:blipFill>
          <a:blip r:embed="rId3"/>
          <a:stretch>
            <a:fillRect/>
          </a:stretch>
        </p:blipFill>
        <p:spPr>
          <a:xfrm>
            <a:off x="1674824" y="1923632"/>
            <a:ext cx="8308491" cy="4497906"/>
          </a:xfrm>
          <a:prstGeom prst="rect">
            <a:avLst/>
          </a:prstGeom>
        </p:spPr>
      </p:pic>
    </p:spTree>
    <p:extLst>
      <p:ext uri="{BB962C8B-B14F-4D97-AF65-F5344CB8AC3E}">
        <p14:creationId xmlns:p14="http://schemas.microsoft.com/office/powerpoint/2010/main" val="285723487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17401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二、班杜拉的社会学习理论</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社会学习理论的基本特点</a:t>
            </a:r>
          </a:p>
          <a:p>
            <a:pPr indent="-457200" algn="just">
              <a:lnSpc>
                <a:spcPct val="150000"/>
              </a:lnSpc>
              <a:buAutoNum type="arabicPeriod"/>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以环境、行为、人三者之间的交互作用解释人的行为</a:t>
            </a:r>
          </a:p>
          <a:p>
            <a:pPr indent="-457200" algn="just">
              <a:lnSpc>
                <a:spcPct val="150000"/>
              </a:lnSpc>
              <a:buAutoNum type="arabicPeriod"/>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强调人具有替代学习的能力</a:t>
            </a:r>
          </a:p>
          <a:p>
            <a:pPr indent="-457200" algn="just">
              <a:lnSpc>
                <a:spcPct val="150000"/>
              </a:lnSpc>
              <a:buAutoNum type="arabicPeriod"/>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赋于自我调节以突出的地位</a:t>
            </a:r>
          </a:p>
          <a:p>
            <a:pPr indent="-457200" algn="just">
              <a:lnSpc>
                <a:spcPct val="150000"/>
              </a:lnSpc>
              <a:buAutoNum type="arabicPeriod"/>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重视认知控制对人的行为的影响</a:t>
            </a:r>
          </a:p>
        </p:txBody>
      </p:sp>
    </p:spTree>
    <p:extLst>
      <p:ext uri="{BB962C8B-B14F-4D97-AF65-F5344CB8AC3E}">
        <p14:creationId xmlns:p14="http://schemas.microsoft.com/office/powerpoint/2010/main" val="160254428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6888815" cy="414350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三、班杜拉的社会认知理论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交互决定论</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班杜拉指出，行为、环境与行为境、人的内部因素（自我觉知、观念、信仰等）三者并不能独立地发挥作用，而是彼此相互联结、交互决定构成一种三角互动关系。</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这一过程涉及三个因素的交互作用而不是两因素的结合或两因素之间的单向作用，它们是相互决定的（如图</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所示）。</a:t>
            </a:r>
          </a:p>
        </p:txBody>
      </p:sp>
      <p:pic>
        <p:nvPicPr>
          <p:cNvPr id="5" name="图片 4">
            <a:extLst>
              <a:ext uri="{FF2B5EF4-FFF2-40B4-BE49-F238E27FC236}">
                <a16:creationId xmlns:a16="http://schemas.microsoft.com/office/drawing/2014/main" id="{4908FF06-CFDE-4329-9E44-18D8FC8F697A}"/>
              </a:ext>
            </a:extLst>
          </p:cNvPr>
          <p:cNvPicPr>
            <a:picLocks noChangeAspect="1"/>
          </p:cNvPicPr>
          <p:nvPr/>
        </p:nvPicPr>
        <p:blipFill>
          <a:blip r:embed="rId3"/>
          <a:stretch>
            <a:fillRect/>
          </a:stretch>
        </p:blipFill>
        <p:spPr>
          <a:xfrm>
            <a:off x="8284919" y="2271044"/>
            <a:ext cx="3084543" cy="2368676"/>
          </a:xfrm>
          <a:prstGeom prst="rect">
            <a:avLst/>
          </a:prstGeom>
        </p:spPr>
      </p:pic>
    </p:spTree>
    <p:extLst>
      <p:ext uri="{BB962C8B-B14F-4D97-AF65-F5344CB8AC3E}">
        <p14:creationId xmlns:p14="http://schemas.microsoft.com/office/powerpoint/2010/main" val="348446688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17401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三、班杜拉的社会认知理论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交互决定论</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总之，班杜拉强调行为是以认知为中介的，思维、信念和期待等认知过程调节着人的行为，通过改变认知过程，可以改变人的行为。他的这些主张被用于心理治疗和行为矫正之中。他的观点在行为主义派和认知心理之间架起了一座桥梁，并对认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行为治疗作出了巨大的贡献。</a:t>
            </a:r>
          </a:p>
        </p:txBody>
      </p:sp>
    </p:spTree>
    <p:extLst>
      <p:ext uri="{BB962C8B-B14F-4D97-AF65-F5344CB8AC3E}">
        <p14:creationId xmlns:p14="http://schemas.microsoft.com/office/powerpoint/2010/main" val="272543610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14350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三、班杜拉的社会认知理论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人的能动性或意向性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班杜拉认为人的意向性或能动性包括以下几个方面：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人类能够将各种信息以符号的方式表征，充分利用替代学习，获得新知识。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人类有预见思维（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forethought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）的能力。</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人类具有自我反思能力。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人类有自我调节的能力。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人类具有替代学习的能力。</a:t>
            </a:r>
          </a:p>
        </p:txBody>
      </p:sp>
    </p:spTree>
    <p:extLst>
      <p:ext uri="{BB962C8B-B14F-4D97-AF65-F5344CB8AC3E}">
        <p14:creationId xmlns:p14="http://schemas.microsoft.com/office/powerpoint/2010/main" val="163650866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早期行为主义的困境与新行为主义的产生</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二、新行为主义的产生</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逻辑实证主义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实证主义是早期行为主义的哲学基础之一。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逻辑实证主义坚持实证主义的经验证实原则，同时发展了可间接观察证实的原则，即一个不能被直接观察证实的命题，如果能通过对根植于观察事实的推理或通过已经被证实命题的逻辑推理而证实，也是可以接受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逻辑实证主义这种间接证实的方法拓展了科学研究的途径，被新行为主义者所吸收，在方法论上突破了早期行为主义以不能直接经验证实为借口而回避对内部心理进行研究的禁忌，将目的、内驱力等心理因素重新纳入心理学的研究之中。</a:t>
            </a:r>
          </a:p>
        </p:txBody>
      </p:sp>
    </p:spTree>
    <p:extLst>
      <p:ext uri="{BB962C8B-B14F-4D97-AF65-F5344CB8AC3E}">
        <p14:creationId xmlns:p14="http://schemas.microsoft.com/office/powerpoint/2010/main" val="125489800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四、班杜拉的自我效能理论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自我效能的概念和性质</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自我效能具有如下几层涵义：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自我效能是个体对其能够做什么的行为能力的主观判断和评估，而不是个体实际拥有的技能或行为能力。</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自我效能是个体整合其各种能力信息后自我生成的知觉到的自我效能感。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自我效能具有领域的特定性。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自我效能最终会形成一种内在自我信念系统。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自我效能的个体性和集体性的统一。</a:t>
            </a:r>
          </a:p>
        </p:txBody>
      </p:sp>
    </p:spTree>
    <p:extLst>
      <p:ext uri="{BB962C8B-B14F-4D97-AF65-F5344CB8AC3E}">
        <p14:creationId xmlns:p14="http://schemas.microsoft.com/office/powerpoint/2010/main" val="143419642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65875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四、班杜拉的自我效能理论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自我效能的概念和性质</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总之，自我效能是指个体对成功地实施达成特定目标所需行动过程的能力的预期、感知、信心或信念。</a:t>
            </a:r>
            <a:b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b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自我效能作为人类自我参照思维，它是一种复杂的、多重性质统一的心理现象。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自我效能理论和集体效能理论有着较广泛的应用价值，在学校教育、临床心理学、体育运动、职业指导等领域均有应用。</a:t>
            </a:r>
          </a:p>
        </p:txBody>
      </p:sp>
    </p:spTree>
    <p:extLst>
      <p:ext uri="{BB962C8B-B14F-4D97-AF65-F5344CB8AC3E}">
        <p14:creationId xmlns:p14="http://schemas.microsoft.com/office/powerpoint/2010/main" val="405934454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四、班杜拉的自我效能理论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自我效能的结构、测量和信息来源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从结构来看，自我效能是多维度的，它主要围绕水平、强度、宽度三个维度变化，因此，对自我效能的测量也要从这三个维度出发作出全面而细致的评价。班杜拉认为自我效能有如下四个主要的信息源： </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亲历的个体经验。</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替代经验。</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言语说服或社会说服。</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生理和情绪状态。</a:t>
            </a:r>
          </a:p>
        </p:txBody>
      </p:sp>
    </p:spTree>
    <p:extLst>
      <p:ext uri="{BB962C8B-B14F-4D97-AF65-F5344CB8AC3E}">
        <p14:creationId xmlns:p14="http://schemas.microsoft.com/office/powerpoint/2010/main" val="378591457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14350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四、班杜拉的自我效能理论</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自我效能的机制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总之，个人效能感是通过一个复杂的自我说服过程得以建构的。效能信念影响人们如何思维、感知并激活行动等，它在个体的后继行为与影响源之间发挥着包括认知过程、动机过程、情感过程和选择过程等中介作用，对人们的行为和成就有显著的促进作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自我效能是社会认知理论的主要部分，它强调个体对其获得特定的操作方式所需要的构造与执行行为过程的能力的判断。</a:t>
            </a:r>
          </a:p>
        </p:txBody>
      </p:sp>
    </p:spTree>
    <p:extLst>
      <p:ext uri="{BB962C8B-B14F-4D97-AF65-F5344CB8AC3E}">
        <p14:creationId xmlns:p14="http://schemas.microsoft.com/office/powerpoint/2010/main" val="22171958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52625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五、班杜拉的贡献与局限</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班杜拉对心理学的重要贡献之一是提出了人类的重要的学习形式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观察学习</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，发展和深化了学习理论。班杜拉的理论注重社会因素的影响，对学习心理学和社会心理学的研究、发展作出了独特的贡献。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班杜拉在坚持行为主义的基本立场的基础上及时吸收了认知心理学的研究成果，实现了理论参照点由行为到认知的转变，顺应了当代关注内部认知变量、解决现实问题的思想潮流。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班杜拉重视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社会因素</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的作用，强调人的能动性，突出了人的主体性地位。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班杜拉重视理论的应用价值，其社会认知学习理论在个体的社会化、行为矫正、学校教育、体育运动、职业指导、公共健康和管理等领域作出了重要的贡献。</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27045729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五、班杜拉的贡献与局限</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由于具有开放性和发展的特征而导致其缺乏内在统一的理论框架。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班杜拉的研究坚持行为主义的经验论立场，其理论观点中对生物遗传和发展变量重视不够。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研究攻击行为时采用了让儿童观看具有攻击性行为的录像，因而被一些研究者指责他犯有教唆实验者观察学习攻击性行为的错误。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虽然班杜拉强调了认知在个体行为中的重要作用，但他仍把心理学的研究目标定位在研究行为上，使得他的研究实际上并没有给认知因素应有的位置。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3828542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567451" cy="608025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六、其他的社会认知行为主义</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罗特的社会行为学习理论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毕生关注社会不公正现象的心理学家</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朱利安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Julian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B.Rotter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），美国当代著名心理治疗专家和人格理论家，新的新行为主义的主要代表人物。</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罗特的主要理论观点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特指出，个体的主观期待和价值观等这些内部认知状态决定了不同的外部刺激和强化物对个体的影响。其理论将动机变量和认知变量有机地综合在一起，也反对把由动物研究所归纳出的一些法则类推到人类行为上，其理论强调的是行为表现而非习得行为，有人也把他的社会行为学习理论称为“社会行为表现理论”。</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3822471C-FE1E-4E99-A0B8-460F4D8CD3CC}"/>
              </a:ext>
            </a:extLst>
          </p:cNvPr>
          <p:cNvPicPr>
            <a:picLocks noChangeAspect="1"/>
          </p:cNvPicPr>
          <p:nvPr/>
        </p:nvPicPr>
        <p:blipFill>
          <a:blip r:embed="rId3"/>
          <a:stretch>
            <a:fillRect/>
          </a:stretch>
        </p:blipFill>
        <p:spPr>
          <a:xfrm>
            <a:off x="9538366" y="2382908"/>
            <a:ext cx="2199122" cy="2928831"/>
          </a:xfrm>
          <a:prstGeom prst="rect">
            <a:avLst/>
          </a:prstGeom>
        </p:spPr>
      </p:pic>
    </p:spTree>
    <p:extLst>
      <p:ext uri="{BB962C8B-B14F-4D97-AF65-F5344CB8AC3E}">
        <p14:creationId xmlns:p14="http://schemas.microsoft.com/office/powerpoint/2010/main" val="149580439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11075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六、其他的社会认知行为主义</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罗特的社会行为学习理论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罗特的主要贡献</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罗特对心理学的最大贡献在于他整合了心理学中的两大传统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强化理论和场理论，发展了社会学习理论，推动了对于人的社会互动学习模式的研究以及学习理论的临床应用研究。其他的新的新行为主义者，如班杜拉、米契尔等人，也运用他的一些思想观点和概念，将社会学习理论发展到了一个新的高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罗特孕育了认知行为疗法。他作为一名著名的心理治疗专家，提出了许多独到的见解，发展了心理治疗的理论和方法。</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619328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8358020" cy="462601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六、其他的社会认知行为主义</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米契尔的认知社会学习理论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研究满足延宕的第一人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沃尔特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米契尔（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Walter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Mischel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）是奥地利维也纳人。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米契尔的社会认知学习理论的主要观点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米契尔的社会学习理论大致包括四个部分，即满足延宕的研究、认知社会学习的个体变量、认知原型法、人格的认知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情感系统理论。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59C852A1-57CF-438D-86DC-D87391238409}"/>
              </a:ext>
            </a:extLst>
          </p:cNvPr>
          <p:cNvPicPr>
            <a:picLocks noChangeAspect="1"/>
          </p:cNvPicPr>
          <p:nvPr/>
        </p:nvPicPr>
        <p:blipFill>
          <a:blip r:embed="rId3"/>
          <a:stretch>
            <a:fillRect/>
          </a:stretch>
        </p:blipFill>
        <p:spPr>
          <a:xfrm>
            <a:off x="9116059" y="2321263"/>
            <a:ext cx="2131624" cy="2826090"/>
          </a:xfrm>
          <a:prstGeom prst="rect">
            <a:avLst/>
          </a:prstGeom>
        </p:spPr>
      </p:pic>
    </p:spTree>
    <p:extLst>
      <p:ext uri="{BB962C8B-B14F-4D97-AF65-F5344CB8AC3E}">
        <p14:creationId xmlns:p14="http://schemas.microsoft.com/office/powerpoint/2010/main" val="408830870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65875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六、其他的社会认知行为主义</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米契尔的认知社会学习理论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满足延宕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米契尔做了大量关于满足延宕（</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dely</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of gratification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实验研究，其满足延宕研究可以说是心理学实验研究的典范。满足延宕是指个体为了将来得到较大的、更有价值的酬赏，经由自我控制而宁愿舍弃即刻的、价值较低的奖赏物的过程。该领域的研究至今仍具有非常重要的价值。</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77685496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早期行为主义的困境与新行为主义的产生</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二、新行为主义的产生</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操作主义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“操作主义”是由哈佛大学著名物理学家布里奇曼（</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Percy Williams Bridgman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年代提出的，其目标是要使科学的术语和语言更加客观和正确，并使科学摆脱那些不能进行客观观察或不能进行物理验证的所谓“虚假问题”。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新行为主义者认为，意识等一切难以在控制条件下测量和操纵的概念都没有科学价值。但是，如果可以采用操作性定义来表达，那么对这些因素（变量）进行研究也是可以接受的。因此，他们主张</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把意识经验还原为操作</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，以便把行为主义心理学体系建立在客观的实验操作的基础之上。信奉操作主义是新行为主义的一个主要特点。</a:t>
            </a:r>
          </a:p>
        </p:txBody>
      </p:sp>
    </p:spTree>
    <p:extLst>
      <p:ext uri="{BB962C8B-B14F-4D97-AF65-F5344CB8AC3E}">
        <p14:creationId xmlns:p14="http://schemas.microsoft.com/office/powerpoint/2010/main" val="320826698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六、其他的社会认知行为主义</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米契尔的认知社会学习理论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米契尔的主要贡献与局限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契尔的认知社会学习理论体现了第三代行为主义者的研究特点，他的满足延宕研究成为心理学实验经典。米契尔研究了人和情境的分类，提出了人与情境交互作用的观点，这些观点与刻板印象、定势等在一定程度上都体现了认知经济的原则。</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米契尔批判了包括特质论等传统人格研究方法，提出了社会认知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情感方法，为人格理论研究提供了新的视角和途径，但他的理论未能实现整合人格心理学的设想，另外米契尔的研究因对社会历史因素、生物遗传因素和无意识过程重视不足而受到其他研究者的批评。</a:t>
            </a:r>
          </a:p>
        </p:txBody>
      </p:sp>
    </p:spTree>
    <p:extLst>
      <p:ext uri="{BB962C8B-B14F-4D97-AF65-F5344CB8AC3E}">
        <p14:creationId xmlns:p14="http://schemas.microsoft.com/office/powerpoint/2010/main" val="398493865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社会认知行为主义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六、其他的社会认知行为主义</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斯塔特的心理学行为主义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维尔伯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斯塔特（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Arthur W.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Staats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）是为数不多的还健在的心理行为主义理论家之一，他属于行为主义的第三代。</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多层次理论与方法（</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multiple levels of analysis</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是斯塔特心理学整合观的具体体现，他将传统心理学的各个相对独立的研究领域看作是相互联系、相互影响的不同研究水平。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些水平从简单到复杂依次包括生物学水平、基本动物学习水平、人类学水平、社会交互作用水平、儿童发展水平、人格水平、心理测量水平、变态心理学水平、行为治疗水平。多层次理论与方法为心理学的整合提供了新的视角与思路，也为心理学解决现实问题提供了有效的途径。</a:t>
            </a:r>
          </a:p>
        </p:txBody>
      </p:sp>
    </p:spTree>
    <p:extLst>
      <p:ext uri="{BB962C8B-B14F-4D97-AF65-F5344CB8AC3E}">
        <p14:creationId xmlns:p14="http://schemas.microsoft.com/office/powerpoint/2010/main" val="7431232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07</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7" y="2432315"/>
            <a:ext cx="6955750" cy="3046988"/>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第七节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行为分析：当代行为主义</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的活跃领域</a:t>
            </a: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034531"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07</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61646374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行为分析：当代行为主义的活跃领域</a:t>
            </a:r>
          </a:p>
        </p:txBody>
      </p:sp>
      <p:sp>
        <p:nvSpPr>
          <p:cNvPr id="100" name="文本框 99"/>
          <p:cNvSpPr txBox="1"/>
          <p:nvPr/>
        </p:nvSpPr>
        <p:spPr>
          <a:xfrm>
            <a:off x="970915" y="1210310"/>
            <a:ext cx="10292715" cy="462825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一、两种视角下的认知革命</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认知主义者眼中的认知革命</a:t>
            </a:r>
            <a:r>
              <a:rPr lang="en-US" altLang="zh-CN" sz="2400" b="1" dirty="0">
                <a:solidFill>
                  <a:srgbClr val="88745B"/>
                </a:solidFill>
                <a:latin typeface="Arial" panose="020B0604020202020204" pitchFamily="34" charset="0"/>
                <a:ea typeface="微软雅黑" panose="020B0503020204020204" pitchFamily="34" charset="-122"/>
              </a:rPr>
              <a:t>——</a:t>
            </a:r>
            <a:r>
              <a:rPr lang="zh-CN" altLang="en-US" sz="2400" b="1" dirty="0">
                <a:solidFill>
                  <a:srgbClr val="88745B"/>
                </a:solidFill>
                <a:latin typeface="Arial" panose="020B0604020202020204" pitchFamily="34" charset="0"/>
                <a:ea typeface="微软雅黑" panose="020B0503020204020204" pitchFamily="34" charset="-122"/>
              </a:rPr>
              <a:t>一场库恩范式革命</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年代中期到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认知主义蓬勃发展，在认知主义者眼中，“认知革命”导致行为主义的日渐消亡，由认知范式取代了行为主义成为主流心理学范式。认知革命是同一时期心理学、语言学、计算机科学、人类学和神经科学一系列学科发展的产物。</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心理学的产生推翻了行为主义的假设，把思维、记忆、推理等高级心理过程置于一个重要地位。在各类研究文献中使用引用文分析和关键词汇的搜索，结果也表明了认知心理学的稳定增长和行为主义日渐衰弱的趋势。</a:t>
            </a:r>
          </a:p>
        </p:txBody>
      </p:sp>
    </p:spTree>
    <p:extLst>
      <p:ext uri="{BB962C8B-B14F-4D97-AF65-F5344CB8AC3E}">
        <p14:creationId xmlns:p14="http://schemas.microsoft.com/office/powerpoint/2010/main" val="398420598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行为分析：当代行为主义的活跃领域</a:t>
            </a:r>
          </a:p>
        </p:txBody>
      </p:sp>
      <p:sp>
        <p:nvSpPr>
          <p:cNvPr id="100" name="文本框 99"/>
          <p:cNvSpPr txBox="1"/>
          <p:nvPr/>
        </p:nvSpPr>
        <p:spPr>
          <a:xfrm>
            <a:off x="970915" y="1210310"/>
            <a:ext cx="10292715" cy="511300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一、两种视角下的认知革命</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行为主义者眼中的认知革命</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从行为主义史学家眼中，行为主义并没有因认知取向的出现而销声匿迹，仍然有许多研究者试图缩小两者之间的距离。认知主义的崛起，逐渐替代了行为主义的主流地位，激进行为主义日渐消亡。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年代，第一代认知科学以“计算机隐喻”为基础。</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第二代认知科学以精神和身体、思维和行为、理性与感觉之间的交互作用为基础，重新思考人类心智的核心特征。由于强调了认知过程对身体和环境的依赖性，具身认知研究思潮被一些心理学家视为一种新形式的行为主义。一些心理学家认为，心理学在经历了“认知革命”以后，似乎现在正在回归行为主义。</a:t>
            </a:r>
          </a:p>
        </p:txBody>
      </p:sp>
    </p:spTree>
    <p:extLst>
      <p:ext uri="{BB962C8B-B14F-4D97-AF65-F5344CB8AC3E}">
        <p14:creationId xmlns:p14="http://schemas.microsoft.com/office/powerpoint/2010/main" val="95250484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第七节  行为分析：当代行为主义的活跃领域</a:t>
            </a:r>
          </a:p>
        </p:txBody>
      </p:sp>
      <p:sp>
        <p:nvSpPr>
          <p:cNvPr id="100" name="文本框 99"/>
          <p:cNvSpPr txBox="1"/>
          <p:nvPr/>
        </p:nvSpPr>
        <p:spPr>
          <a:xfrm>
            <a:off x="970915" y="1210310"/>
            <a:ext cx="10292715" cy="511075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二、从行为主义到行为分析： 行为主义的式微及行为分析的发展</a:t>
            </a:r>
          </a:p>
          <a:p>
            <a:pPr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行为主义者眼中的认知革命</a:t>
            </a:r>
            <a:endParaRPr lang="en-US" altLang="zh-CN" sz="2400" b="1" dirty="0">
              <a:solidFill>
                <a:srgbClr val="88745B"/>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行为主义经历的几代的发展，行为分析（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behavior analysis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）作为行为主义内部纷争背景下行为主义的一种方法论，由斯金纳首先做了开创性的研究，到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年代，成为行为主义阵营研究人的心理现象的一个前沿系统。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作为一个领域，行为分析今天有三个有着内在关联的主要领域： </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行为的实验分析，在实验室致力于对行为过程的实证研究。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应用行为分析（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Applied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Behaviour</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Analysis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ABA</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），一种技术，应用行为分析解决实际问题。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行为的概念分析，主要采用理论反思和问题调查方法。</a:t>
            </a:r>
          </a:p>
        </p:txBody>
      </p:sp>
    </p:spTree>
    <p:extLst>
      <p:ext uri="{BB962C8B-B14F-4D97-AF65-F5344CB8AC3E}">
        <p14:creationId xmlns:p14="http://schemas.microsoft.com/office/powerpoint/2010/main" val="387459225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20255"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08</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7" y="2432315"/>
            <a:ext cx="6955750"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第八节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新行为主义的贡献及特点</a:t>
            </a: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18040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08</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422384148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第八节  新行为主义的贡献及特点</a:t>
            </a:r>
          </a:p>
        </p:txBody>
      </p:sp>
      <p:sp>
        <p:nvSpPr>
          <p:cNvPr id="100" name="文本框 99"/>
          <p:cNvSpPr txBox="1"/>
          <p:nvPr/>
        </p:nvSpPr>
        <p:spPr>
          <a:xfrm>
            <a:off x="970915" y="1210310"/>
            <a:ext cx="10292715"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二、从行为主义到行为分析： 行为主义的式微及行为分析的发展</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第一，新行为主义以逻辑实证主义为共同的哲学基础，并接受操作主义原理。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第二，新行为主义者以行为作为心理学的研究对象，认同心理学的研究目的在于预测和控制行为，强调在个体行为过程中“中介变量”的作用。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第三，新行为主义者认为有机体适应环境的主要机制是学习，因此，心理学的核心是对学习的研究，可以说新行为主义的理论体系是以学习理论为主建构起来的。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第四，新行为主义者都强调理论的社会应用，他们面向实际生活，强调预测和控制人的行为，他们的另一重大贡献就是推动了行为矫正和心理治疗等应用领域的发展，促进了心理学的广泛应用。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第五，以班杜拉为代表的一批新的新行为主义者吸收了“认知革命”中的一些成果，在行为主义领域中导致了一场“认知革命”，使行为主义发展到一个新的阶段。</a:t>
            </a:r>
          </a:p>
        </p:txBody>
      </p:sp>
    </p:spTree>
    <p:extLst>
      <p:ext uri="{BB962C8B-B14F-4D97-AF65-F5344CB8AC3E}">
        <p14:creationId xmlns:p14="http://schemas.microsoft.com/office/powerpoint/2010/main" val="425562544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第八节  新行为主义的贡献及特点</a:t>
            </a:r>
          </a:p>
        </p:txBody>
      </p:sp>
      <p:sp>
        <p:nvSpPr>
          <p:cNvPr id="100" name="文本框 99"/>
          <p:cNvSpPr txBox="1"/>
          <p:nvPr/>
        </p:nvSpPr>
        <p:spPr>
          <a:xfrm>
            <a:off x="970915" y="1210310"/>
            <a:ext cx="10292715"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二、从行为主义到行为分析： 行为主义的式微及行为分析的发展</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是，新行为主义接受进化论的观点，认同“人是机器”的假设，沿袭了早期行为主义以动物为被试开展心理学实验的传统，否认了人与动物心理本质的差别，将从动物实验中获得的结论推广到人的社会行为解释上。</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虽然承认心理内部因素的存在，但他们坚决抛弃任何心灵主义的概念和术语，以物理语言解释各种概念，强调环境对个体的影响，存在不同程度的忽视个体主体能动性的倾向，因此，新行为主义仍然存在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机械论、还原论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的倾向。这是行为主义者受到批评最多的方面。</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后现代主义者对行为主义的方法论给予了猛烈的抨击。但发展心理学的科学态度应该是超越现代主义和后现代主义的对立，实现两者的互补。</a:t>
            </a:r>
          </a:p>
        </p:txBody>
      </p:sp>
    </p:spTree>
    <p:extLst>
      <p:ext uri="{BB962C8B-B14F-4D97-AF65-F5344CB8AC3E}">
        <p14:creationId xmlns:p14="http://schemas.microsoft.com/office/powerpoint/2010/main" val="290328161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早期行为主义的困境与新行为主义的产生</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二、新行为主义的产生</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机能主义心理学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机能主义为行为主义的产生与发展提供了研究对象和研究方法上的启示，在早期行为主义遭遇重重困境与批评之时，机能主义心理学又再次为新行为主义的产生与发展提供了有力的支持。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机能主义者的很多思想和观点给新行为主义者提供了巨大启示，并为后者所吸收。武德沃斯于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年提出</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S—O—R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公式取代华生的</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公式，试图弥补和克服早期行为主义无视有机体内部过程的缺陷。新行为主义者受此启示，提出并使用</a:t>
            </a:r>
            <a:r>
              <a:rPr lang="zh-CN" altLang="en-US" sz="2100" b="1" dirty="0">
                <a:solidFill>
                  <a:schemeClr val="accent6">
                    <a:lumMod val="75000"/>
                  </a:schemeClr>
                </a:solidFill>
                <a:latin typeface="Arial" panose="020B0604020202020204" pitchFamily="34" charset="0"/>
                <a:ea typeface="微软雅黑" panose="020B0503020204020204" pitchFamily="34" charset="-122"/>
              </a:rPr>
              <a:t>中介变量</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的概念，探讨而不是回避有机体行为背后的有机体内部因素。</a:t>
            </a:r>
          </a:p>
        </p:txBody>
      </p:sp>
    </p:spTree>
    <p:extLst>
      <p:ext uri="{BB962C8B-B14F-4D97-AF65-F5344CB8AC3E}">
        <p14:creationId xmlns:p14="http://schemas.microsoft.com/office/powerpoint/2010/main" val="91187741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5"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托尔曼的目的行为主义</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8848</Words>
  <Application>Microsoft Office PowerPoint</Application>
  <PresentationFormat>宽屏</PresentationFormat>
  <Paragraphs>455</Paragraphs>
  <Slides>79</Slides>
  <Notes>12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79</vt:i4>
      </vt:variant>
    </vt:vector>
  </HeadingPairs>
  <TitlesOfParts>
    <vt:vector size="88"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2022-08-01T12:14:44Z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