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17"/>
  </p:notesMasterIdLst>
  <p:handoutMasterIdLst>
    <p:handoutMasterId r:id="rId18"/>
  </p:handoutMasterIdLst>
  <p:sldIdLst>
    <p:sldId id="342" r:id="rId2"/>
    <p:sldId id="410" r:id="rId3"/>
    <p:sldId id="258" r:id="rId4"/>
    <p:sldId id="554" r:id="rId5"/>
    <p:sldId id="477" r:id="rId6"/>
    <p:sldId id="626" r:id="rId7"/>
    <p:sldId id="627" r:id="rId8"/>
    <p:sldId id="562" r:id="rId9"/>
    <p:sldId id="547" r:id="rId10"/>
    <p:sldId id="628" r:id="rId11"/>
    <p:sldId id="593" r:id="rId12"/>
    <p:sldId id="594" r:id="rId13"/>
    <p:sldId id="629" r:id="rId14"/>
    <p:sldId id="630" r:id="rId15"/>
    <p:sldId id="577" r:id="rId16"/>
  </p:sldIdLst>
  <p:sldSz cx="12192000" cy="6858000"/>
  <p:notesSz cx="6858000" cy="9144000"/>
  <p:custDataLst>
    <p:tags r:id="rId1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8AF00"/>
    <a:srgbClr val="88745B"/>
    <a:srgbClr val="4F4D50"/>
    <a:srgbClr val="002434"/>
    <a:srgbClr val="C8B08A"/>
    <a:srgbClr val="F7DCAC"/>
    <a:srgbClr val="FCE1B0"/>
    <a:srgbClr val="FEFCF0"/>
    <a:srgbClr val="7673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314" autoAdjust="0"/>
  </p:normalViewPr>
  <p:slideViewPr>
    <p:cSldViewPr snapToGrid="0">
      <p:cViewPr varScale="1">
        <p:scale>
          <a:sx n="62" d="100"/>
          <a:sy n="62" d="100"/>
        </p:scale>
        <p:origin x="828" y="52"/>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6" d="100"/>
          <a:sy n="56" d="100"/>
        </p:scale>
        <p:origin x="2028"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FA756A-9CED-45B2-A3E2-1B38ACB53DA9}" type="datetimeFigureOut">
              <a:rPr lang="zh-CN" altLang="en-US" smtClean="0"/>
              <a:t>2022/7/21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677230-6F38-445E-BCCA-CE113461A249}" type="slidenum">
              <a:rPr lang="zh-CN" altLang="en-US" smtClean="0"/>
              <a:t>‹#›</a:t>
            </a:fld>
            <a:endParaRPr lang="zh-CN" altLang="en-US"/>
          </a:p>
        </p:txBody>
      </p:sp>
    </p:spTree>
    <p:extLst>
      <p:ext uri="{BB962C8B-B14F-4D97-AF65-F5344CB8AC3E}">
        <p14:creationId xmlns:p14="http://schemas.microsoft.com/office/powerpoint/2010/main" val="21132783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A86506-327F-4788-BAF0-4B794890C8AC}" type="datetimeFigureOut">
              <a:rPr lang="zh-CN" altLang="en-US" smtClean="0"/>
              <a:t>2022/7/21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31F724-51D9-486B-9BFF-C542D0E12BC5}" type="slidenum">
              <a:rPr lang="zh-CN" altLang="en-US" smtClean="0"/>
              <a:t>‹#›</a:t>
            </a:fld>
            <a:endParaRPr lang="zh-CN" altLang="en-US"/>
          </a:p>
        </p:txBody>
      </p:sp>
    </p:spTree>
    <p:extLst>
      <p:ext uri="{BB962C8B-B14F-4D97-AF65-F5344CB8AC3E}">
        <p14:creationId xmlns:p14="http://schemas.microsoft.com/office/powerpoint/2010/main" val="16608135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1</a:t>
            </a:fld>
            <a:endParaRPr lang="zh-CN" altLang="en-US"/>
          </a:p>
        </p:txBody>
      </p:sp>
    </p:spTree>
    <p:extLst>
      <p:ext uri="{BB962C8B-B14F-4D97-AF65-F5344CB8AC3E}">
        <p14:creationId xmlns:p14="http://schemas.microsoft.com/office/powerpoint/2010/main" val="18534728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7D66D20-C27E-4F88-8B09-303578CD2AE1}" type="slidenum">
              <a:rPr lang="zh-CN" altLang="en-US" smtClean="0"/>
              <a:t>2</a:t>
            </a:fld>
            <a:endParaRPr lang="zh-CN" altLang="en-US"/>
          </a:p>
        </p:txBody>
      </p:sp>
    </p:spTree>
    <p:extLst>
      <p:ext uri="{BB962C8B-B14F-4D97-AF65-F5344CB8AC3E}">
        <p14:creationId xmlns:p14="http://schemas.microsoft.com/office/powerpoint/2010/main" val="1149793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3785131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4</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8793440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8</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11981251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11</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17126302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15</a:t>
            </a:fld>
            <a:endParaRPr lang="zh-CN" altLang="en-US"/>
          </a:p>
        </p:txBody>
      </p:sp>
    </p:spTree>
    <p:extLst>
      <p:ext uri="{BB962C8B-B14F-4D97-AF65-F5344CB8AC3E}">
        <p14:creationId xmlns:p14="http://schemas.microsoft.com/office/powerpoint/2010/main" val="26000663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272049" y="925733"/>
            <a:ext cx="5147868" cy="5006854"/>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0"/>
            <a:ext cx="12192000" cy="685799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14:prism/>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1999"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内容与标题">
    <p:spTree>
      <p:nvGrpSpPr>
        <p:cNvPr id="1" name=""/>
        <p:cNvGrpSpPr/>
        <p:nvPr/>
      </p:nvGrpSpPr>
      <p:grpSpPr>
        <a:xfrm>
          <a:off x="0" y="0"/>
          <a:ext cx="0" cy="0"/>
          <a:chOff x="0" y="0"/>
          <a:chExt cx="0" cy="0"/>
        </a:xfrm>
      </p:grpSpPr>
    </p:spTree>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2"/>
            <a:ext cx="2743200" cy="365125"/>
          </a:xfrm>
          <a:prstGeom prst="rect">
            <a:avLst/>
          </a:prstGeom>
        </p:spPr>
        <p:txBody>
          <a:bodyPr/>
          <a:lstStyle/>
          <a:p>
            <a:fld id="{FE158B01-1B94-410B-955F-6A222A70BFA3}" type="datetimeFigureOut">
              <a:rPr lang="zh-CN" altLang="en-US" smtClean="0">
                <a:solidFill>
                  <a:prstClr val="black">
                    <a:tint val="75000"/>
                  </a:prstClr>
                </a:solidFill>
              </a:rPr>
              <a:t>2022/7/21</a:t>
            </a:fld>
            <a:endParaRPr lang="zh-CN" altLang="en-US">
              <a:solidFill>
                <a:prstClr val="black">
                  <a:tint val="75000"/>
                </a:prstClr>
              </a:solidFill>
            </a:endParaRPr>
          </a:p>
        </p:txBody>
      </p:sp>
      <p:sp>
        <p:nvSpPr>
          <p:cNvPr id="3" name="页脚占位符 2"/>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610600" y="6356352"/>
            <a:ext cx="2743200" cy="365125"/>
          </a:xfrm>
          <a:prstGeom prst="rect">
            <a:avLst/>
          </a:prstGeom>
        </p:spPr>
        <p:txBody>
          <a:bodyPr/>
          <a:lstStyle/>
          <a:p>
            <a:fld id="{8A3A7E1F-F86D-4EC0-8623-A67CB04E396F}"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FCFCF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prstClr val="white"/>
              </a:solidFill>
              <a:latin typeface="方正黑体简体" panose="02000000000000000000" pitchFamily="2" charset="-122"/>
              <a:ea typeface="方正黑体简体" panose="02000000000000000000"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8"/>
          <a:stretch>
            <a:fillRect/>
          </a:stretch>
        </p:blipFill>
        <p:spPr>
          <a:xfrm>
            <a:off x="0" y="0"/>
            <a:ext cx="12192000" cy="68579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478914" y="1914139"/>
            <a:ext cx="5591595" cy="2060179"/>
          </a:xfrm>
          <a:prstGeom prst="rect">
            <a:avLst/>
          </a:prstGeom>
          <a:noFill/>
        </p:spPr>
        <p:txBody>
          <a:bodyPr wrap="none" rtlCol="0">
            <a:spAutoFit/>
          </a:bodyPr>
          <a:lstStyle/>
          <a:p>
            <a:pPr algn="l" defTabSz="1219200" fontAlgn="auto">
              <a:lnSpc>
                <a:spcPct val="150000"/>
              </a:lnSpc>
            </a:pPr>
            <a:r>
              <a:rPr lang="en-US" altLang="zh-CN" sz="6500" b="1" dirty="0" err="1">
                <a:solidFill>
                  <a:prstClr val="white"/>
                </a:solidFill>
                <a:latin typeface="楷体" panose="02010609060101010101" charset="-122"/>
                <a:ea typeface="楷体" panose="02010609060101010101" charset="-122"/>
                <a:cs typeface="微软雅黑" panose="020B0503020204020204" pitchFamily="34" charset="-122"/>
                <a:sym typeface="+mn-lt"/>
              </a:rPr>
              <a:t>心理</a:t>
            </a:r>
            <a:r>
              <a:rPr lang="zh-CN" altLang="en-US" sz="6500" b="1" dirty="0">
                <a:solidFill>
                  <a:prstClr val="white"/>
                </a:solidFill>
                <a:latin typeface="楷体" panose="02010609060101010101" charset="-122"/>
                <a:ea typeface="楷体" panose="02010609060101010101" charset="-122"/>
                <a:cs typeface="微软雅黑" panose="020B0503020204020204" pitchFamily="34" charset="-122"/>
                <a:sym typeface="+mn-lt"/>
              </a:rPr>
              <a:t>学史</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r>
              <a:rPr lang="zh-CN" altLang="en-US" sz="4000" b="1" dirty="0">
                <a:solidFill>
                  <a:prstClr val="white"/>
                </a:solidFill>
                <a:latin typeface="楷体" panose="02010609060101010101" charset="-122"/>
                <a:ea typeface="楷体" panose="02010609060101010101" charset="-122"/>
                <a:cs typeface="楷体" panose="02010609060101010101" charset="-122"/>
                <a:sym typeface="+mn-lt"/>
              </a:rPr>
              <a:t>第二版</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p>
          <a:p>
            <a:pPr algn="l" defTabSz="1219200" fontAlgn="auto">
              <a:lnSpc>
                <a:spcPct val="150000"/>
              </a:lnSpc>
            </a:pPr>
            <a:r>
              <a:rPr lang="zh-CN" altLang="en-US" sz="2400" b="1" dirty="0">
                <a:solidFill>
                  <a:prstClr val="white"/>
                </a:solidFill>
                <a:latin typeface="楷体" panose="02010609060101010101" charset="-122"/>
                <a:ea typeface="楷体" panose="02010609060101010101" charset="-122"/>
                <a:cs typeface="楷体" panose="02010609060101010101" charset="-122"/>
                <a:sym typeface="+mn-lt"/>
              </a:rPr>
              <a:t>主编 叶浩生 杨莉萍</a:t>
            </a:r>
            <a:endParaRPr lang="en-US" altLang="zh-CN" sz="2400" b="1" dirty="0">
              <a:solidFill>
                <a:prstClr val="white"/>
              </a:solidFill>
              <a:latin typeface="楷体" panose="02010609060101010101" charset="-122"/>
              <a:ea typeface="楷体" panose="02010609060101010101" charset="-122"/>
              <a:cs typeface="楷体" panose="02010609060101010101" charset="-122"/>
              <a:sym typeface="+mn-lt"/>
            </a:endParaRP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第二节  为什么要学习心理学史</a:t>
            </a:r>
          </a:p>
          <a:p>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261776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二、探知兴替得失</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首先，学习心理学史有助于了解历史的兴替逻辑。</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其次，学习心理学史可以为现实的研究提供帮助。</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总之，学史的目的之一是知今、前瞻。</a:t>
            </a:r>
          </a:p>
        </p:txBody>
      </p:sp>
    </p:spTree>
    <p:extLst>
      <p:ext uri="{BB962C8B-B14F-4D97-AF65-F5344CB8AC3E}">
        <p14:creationId xmlns:p14="http://schemas.microsoft.com/office/powerpoint/2010/main" val="2470163296"/>
      </p:ext>
    </p:extLst>
  </p:cSld>
  <p:clrMapOvr>
    <a:masterClrMapping/>
  </p:clrMapOvr>
  <p:transition>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70667" y="1600730"/>
            <a:ext cx="4183774"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00000000000000000" pitchFamily="2" charset="-122"/>
                <a:ea typeface="方正黑体简体" panose="02000000000000000000" pitchFamily="2" charset="-122"/>
                <a:cs typeface="+mn-ea"/>
                <a:sym typeface="+mn-lt"/>
              </a:rPr>
              <a:t>PART 03</a:t>
            </a:r>
            <a:endParaRPr lang="zh-CN" altLang="en-US" sz="8000" dirty="0">
              <a:solidFill>
                <a:srgbClr val="E1E0D8"/>
              </a:solidFill>
              <a:latin typeface="方正黑体简体" panose="02000000000000000000" pitchFamily="2" charset="-122"/>
              <a:ea typeface="方正黑体简体" panose="02000000000000000000" pitchFamily="2" charset="-122"/>
              <a:cs typeface="+mn-ea"/>
              <a:sym typeface="+mn-lt"/>
            </a:endParaRPr>
          </a:p>
        </p:txBody>
      </p:sp>
      <p:sp>
        <p:nvSpPr>
          <p:cNvPr id="11" name="TextBox 7"/>
          <p:cNvSpPr txBox="1"/>
          <p:nvPr/>
        </p:nvSpPr>
        <p:spPr>
          <a:xfrm>
            <a:off x="1208004" y="2432315"/>
            <a:ext cx="5109091"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mn-lt"/>
              </a:rPr>
              <a:t>第三节</a:t>
            </a:r>
          </a:p>
          <a:p>
            <a:pPr algn="ctr" defTabSz="1219200"/>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mn-lt"/>
              </a:rPr>
              <a:t>怎样学习心理学史</a:t>
            </a:r>
          </a:p>
        </p:txBody>
      </p:sp>
      <p:sp>
        <p:nvSpPr>
          <p:cNvPr id="13" name="TextBox 6"/>
          <p:cNvSpPr txBox="1"/>
          <p:nvPr/>
        </p:nvSpPr>
        <p:spPr>
          <a:xfrm>
            <a:off x="9701984" y="2168473"/>
            <a:ext cx="2159566"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00000000000000000" pitchFamily="2" charset="-122"/>
                <a:cs typeface="+mn-ea"/>
                <a:sym typeface="+mn-lt"/>
              </a:rPr>
              <a:t>03</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00000000000000000" pitchFamily="2" charset="-122"/>
              <a:cs typeface="+mn-ea"/>
              <a:sym typeface="+mn-lt"/>
            </a:endParaRPr>
          </a:p>
        </p:txBody>
      </p:sp>
    </p:spTree>
    <p:extLst>
      <p:ext uri="{BB962C8B-B14F-4D97-AF65-F5344CB8AC3E}">
        <p14:creationId xmlns:p14="http://schemas.microsoft.com/office/powerpoint/2010/main" val="907403778"/>
      </p:ext>
    </p:extLst>
  </p:cSld>
  <p:clrMapOvr>
    <a:masterClrMapping/>
  </p:clrMapOvr>
  <mc:AlternateContent xmlns:mc="http://schemas.openxmlformats.org/markup-compatibility/2006" xmlns:p14="http://schemas.microsoft.com/office/powerpoint/2010/main">
    <mc:Choice Requires="p14">
      <p:transition spd="slow" p14:dur="1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第三节　怎样学习心理学史</a:t>
            </a:r>
          </a:p>
        </p:txBody>
      </p:sp>
      <p:sp>
        <p:nvSpPr>
          <p:cNvPr id="100" name="文本框 99"/>
          <p:cNvSpPr txBox="1"/>
          <p:nvPr/>
        </p:nvSpPr>
        <p:spPr>
          <a:xfrm>
            <a:off x="970915" y="1141315"/>
            <a:ext cx="10659611" cy="407425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一、思考：重构历史的逻辑</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所谓重构历史的逻辑，有两层含义： 一是指在学习的过程中理解作者书写历史的逻辑；另一个则是在前者的基础上，由读者重构自己的历史逻辑。</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第一，理解作者的书写逻辑。任何一本书的编写总会遵循一定的思路，根据作者的理解和需要来选择历史素材，在预定的框架里将所选的材料整合起来。</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第二，重构读者自己的逻辑。在把握了作者成书的逻辑后，读者在学习的过程中，要逐渐建构自己关于心理学史的逻辑。</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462499090"/>
      </p:ext>
    </p:extLst>
  </p:cSld>
  <p:clrMapOvr>
    <a:masterClrMapping/>
  </p:clrMapOvr>
  <p:transition>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第三节　怎样学习心理学史</a:t>
            </a:r>
          </a:p>
        </p:txBody>
      </p:sp>
      <p:sp>
        <p:nvSpPr>
          <p:cNvPr id="100" name="文本框 99"/>
          <p:cNvSpPr txBox="1"/>
          <p:nvPr/>
        </p:nvSpPr>
        <p:spPr>
          <a:xfrm>
            <a:off x="970915" y="1141315"/>
            <a:ext cx="10659611" cy="407425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二、感受：再现历史的故事</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所谓感受的方法，就是把历史的真实发展当作故事或小说的情节，让自己身临其境，用心去体验这些发生在昨天的故事，用感官来把握其中的是非曲直，以陈述记忆的方式存储起来，先在头脑中形成丰富的影像片段，最终将历史变成仿佛自己亲身经历的生活经验。</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通过感受来再现历史的故事，主要有两种方式： </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第一是再现整个心理学事件发生的大的时代背景；</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第二是再现每个代表人物的生活经历。</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864266739"/>
      </p:ext>
    </p:extLst>
  </p:cSld>
  <p:clrMapOvr>
    <a:masterClrMapping/>
  </p:clrMapOvr>
  <p:transition>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第三节　怎样学习心理学史</a:t>
            </a:r>
          </a:p>
        </p:txBody>
      </p:sp>
      <p:sp>
        <p:nvSpPr>
          <p:cNvPr id="100" name="文本框 99"/>
          <p:cNvSpPr txBox="1"/>
          <p:nvPr/>
        </p:nvSpPr>
        <p:spPr>
          <a:xfrm>
            <a:off x="970915" y="1141315"/>
            <a:ext cx="10659611"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三、应用：领悟历史的智慧</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学习心理学史有三种境界： ① 识记境界，只会死记硬背，知道一些零碎的心理学事实，并将其像计算机存储一样存入头脑中；② 理解境界，处于这一境界的人，能将学到的知识融会贯通，不只记住了心理学史实，还能将历史的脉络或逻辑清晰地表述，能知其然，还知其所以然，有时甚至能从历史知识中推导、生发出新知识；③ 价值境界，处于这一境界的人会把心理学知识与现实关联起来，将知识与价值并重，他们能泛化学问，将学术逻辑应用为生活逻辑。对于他们，心理学史不再外在于己，而是与真实经历过的生活经验一样，都是生命体验的一部分。</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要达到学习心理学史的第三种境界，光靠思考或感受是不行的，必须将历史学“活”，要“学历史，用历史”。</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021021160"/>
      </p:ext>
    </p:extLst>
  </p:cSld>
  <p:clrMapOvr>
    <a:masterClrMapping/>
  </p:clrMapOvr>
  <p:transition>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1965021" y="2277561"/>
            <a:ext cx="4008755" cy="1476375"/>
          </a:xfrm>
          <a:prstGeom prst="rect">
            <a:avLst/>
          </a:prstGeom>
          <a:noFill/>
        </p:spPr>
        <p:txBody>
          <a:bodyPr wrap="none" rtlCol="0">
            <a:spAutoFit/>
          </a:bodyPr>
          <a:lstStyle/>
          <a:p>
            <a:pPr algn="l" defTabSz="1219200" fontAlgn="auto">
              <a:lnSpc>
                <a:spcPct val="150000"/>
              </a:lnSpc>
            </a:pPr>
            <a:r>
              <a:rPr lang="zh-CN" altLang="en-US" sz="6000" b="1" dirty="0">
                <a:solidFill>
                  <a:prstClr val="white"/>
                </a:solidFill>
                <a:latin typeface="楷体" panose="02010609060101010101" charset="-122"/>
                <a:ea typeface="楷体" panose="02010609060101010101" charset="-122"/>
                <a:cs typeface="楷体" panose="02010609060101010101" charset="-122"/>
                <a:sym typeface="+mn-lt"/>
              </a:rPr>
              <a:t>谢谢欣赏！</a:t>
            </a: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2"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15719" r="15719"/>
          <a:stretch>
            <a:fillRect/>
          </a:stretch>
        </p:blipFill>
        <p:spPr>
          <a:xfrm>
            <a:off x="0" y="0"/>
            <a:ext cx="705993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pic>
        <p:nvPicPr>
          <p:cNvPr id="13"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34269" r="15719"/>
          <a:stretch>
            <a:fillRect/>
          </a:stretch>
        </p:blipFill>
        <p:spPr>
          <a:xfrm flipH="1">
            <a:off x="7059930" y="-3175"/>
            <a:ext cx="514985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sp>
        <p:nvSpPr>
          <p:cNvPr id="14" name="矩形 13"/>
          <p:cNvSpPr/>
          <p:nvPr/>
        </p:nvSpPr>
        <p:spPr>
          <a:xfrm>
            <a:off x="635" y="-3810"/>
            <a:ext cx="12208510" cy="6880860"/>
          </a:xfrm>
          <a:prstGeom prst="rect">
            <a:avLst/>
          </a:prstGeom>
          <a:solidFill>
            <a:srgbClr val="88745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478915" y="802640"/>
            <a:ext cx="9251950" cy="527304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00000000000000000" pitchFamily="2" charset="-122"/>
              <a:ea typeface="方正黑体简体" panose="02000000000000000000" pitchFamily="2" charset="-122"/>
              <a:sym typeface="方正黑体简体" panose="02000000000000000000" pitchFamily="2" charset="-122"/>
            </a:endParaRPr>
          </a:p>
        </p:txBody>
      </p:sp>
      <p:sp>
        <p:nvSpPr>
          <p:cNvPr id="10" name="矩形 9"/>
          <p:cNvSpPr/>
          <p:nvPr/>
        </p:nvSpPr>
        <p:spPr>
          <a:xfrm>
            <a:off x="1746568" y="1057275"/>
            <a:ext cx="8716645" cy="4763770"/>
          </a:xfrm>
          <a:prstGeom prst="rect">
            <a:avLst/>
          </a:prstGeom>
          <a:noFill/>
          <a:ln>
            <a:solidFill>
              <a:srgbClr val="8874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00000000000000000" pitchFamily="2" charset="-122"/>
              <a:ea typeface="方正黑体简体" panose="02000000000000000000" pitchFamily="2" charset="-122"/>
              <a:sym typeface="方正黑体简体" panose="02000000000000000000" pitchFamily="2" charset="-122"/>
            </a:endParaRPr>
          </a:p>
        </p:txBody>
      </p:sp>
      <p:pic>
        <p:nvPicPr>
          <p:cNvPr id="18" name="图片占位符 4"/>
          <p:cNvPicPr>
            <a:picLocks noGrp="1" noChangeAspect="1"/>
          </p:cNvPicPr>
          <p:nvPr/>
        </p:nvPicPr>
        <p:blipFill>
          <a:blip r:embed="rId4" cstate="print">
            <a:extLst>
              <a:ext uri="{28A0092B-C50C-407E-A947-70E740481C1C}">
                <a14:useLocalDpi xmlns:a14="http://schemas.microsoft.com/office/drawing/2010/main" val="0"/>
              </a:ext>
            </a:extLst>
          </a:blip>
          <a:srcRect l="16873" t="42" r="16507"/>
          <a:stretch>
            <a:fillRect/>
          </a:stretch>
        </p:blipFill>
        <p:spPr>
          <a:xfrm>
            <a:off x="5384483" y="1546860"/>
            <a:ext cx="1440815" cy="1440815"/>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2366" h="2366">
                <a:moveTo>
                  <a:pt x="1183" y="0"/>
                </a:moveTo>
                <a:cubicBezTo>
                  <a:pt x="1836" y="0"/>
                  <a:pt x="2366" y="530"/>
                  <a:pt x="2366" y="1183"/>
                </a:cubicBezTo>
                <a:cubicBezTo>
                  <a:pt x="2366" y="1836"/>
                  <a:pt x="1836" y="2366"/>
                  <a:pt x="1183" y="2366"/>
                </a:cubicBezTo>
                <a:cubicBezTo>
                  <a:pt x="530" y="2366"/>
                  <a:pt x="0" y="1836"/>
                  <a:pt x="0" y="1183"/>
                </a:cubicBezTo>
                <a:cubicBezTo>
                  <a:pt x="0" y="530"/>
                  <a:pt x="530" y="0"/>
                  <a:pt x="1183" y="0"/>
                </a:cubicBezTo>
                <a:close/>
              </a:path>
            </a:pathLst>
          </a:custGeom>
          <a:pattFill prst="ltUpDiag">
            <a:fgClr>
              <a:schemeClr val="bg1">
                <a:lumMod val="75000"/>
              </a:schemeClr>
            </a:fgClr>
            <a:bgClr>
              <a:schemeClr val="bg1">
                <a:lumMod val="95000"/>
              </a:schemeClr>
            </a:bgClr>
          </a:pattFill>
          <a:effectLst>
            <a:outerShdw blurRad="50800" dist="38100" dir="2700000" algn="tl" rotWithShape="0">
              <a:prstClr val="black">
                <a:alpha val="40000"/>
              </a:prstClr>
            </a:outerShdw>
          </a:effectLst>
        </p:spPr>
      </p:pic>
      <p:sp>
        <p:nvSpPr>
          <p:cNvPr id="7" name="文本框 6"/>
          <p:cNvSpPr txBox="1"/>
          <p:nvPr/>
        </p:nvSpPr>
        <p:spPr>
          <a:xfrm>
            <a:off x="1746250" y="3115310"/>
            <a:ext cx="8717280" cy="1008674"/>
          </a:xfrm>
          <a:prstGeom prst="rect">
            <a:avLst/>
          </a:prstGeom>
          <a:noFill/>
        </p:spPr>
        <p:txBody>
          <a:bodyPr wrap="square" rtlCol="0">
            <a:spAutoFit/>
          </a:bodyPr>
          <a:lstStyle/>
          <a:p>
            <a:pPr algn="ctr" fontAlgn="auto">
              <a:lnSpc>
                <a:spcPct val="150000"/>
              </a:lnSpc>
            </a:pPr>
            <a:r>
              <a:rPr lang="zh-CN" altLang="en-US" sz="4500" b="1" dirty="0">
                <a:latin typeface="微软雅黑" panose="020B0503020204020204" pitchFamily="34" charset="-122"/>
                <a:ea typeface="微软雅黑" panose="020B0503020204020204" pitchFamily="34" charset="-122"/>
              </a:rPr>
              <a:t>绪论</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F4D50"/>
        </a:solidFill>
        <a:effectLst/>
      </p:bgPr>
    </p:bg>
    <p:spTree>
      <p:nvGrpSpPr>
        <p:cNvPr id="1" name=""/>
        <p:cNvGrpSpPr/>
        <p:nvPr/>
      </p:nvGrpSpPr>
      <p:grpSpPr>
        <a:xfrm>
          <a:off x="0" y="0"/>
          <a:ext cx="0" cy="0"/>
          <a:chOff x="0" y="0"/>
          <a:chExt cx="0" cy="0"/>
        </a:xfrm>
      </p:grpSpPr>
      <p:sp>
        <p:nvSpPr>
          <p:cNvPr id="2" name="矩形 1"/>
          <p:cNvSpPr/>
          <p:nvPr/>
        </p:nvSpPr>
        <p:spPr>
          <a:xfrm>
            <a:off x="4735830" y="0"/>
            <a:ext cx="7488555" cy="6874510"/>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defTabSz="1219200">
              <a:buClrTx/>
              <a:buSzTx/>
              <a:buFontTx/>
            </a:pPr>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ea"/>
            </a:endParaRPr>
          </a:p>
        </p:txBody>
      </p:sp>
      <p:pic>
        <p:nvPicPr>
          <p:cNvPr id="2051" name="Picture 3" descr="E:\LJR\JZ\PPT\01-融资计划\02-切图\矩形 2.png"/>
          <p:cNvPicPr>
            <a:picLocks noChangeAspect="1" noChangeArrowheads="1"/>
          </p:cNvPicPr>
          <p:nvPr/>
        </p:nvPicPr>
        <p:blipFill>
          <a:blip r:embed="rId3" cstate="print"/>
          <a:srcRect/>
          <a:stretch>
            <a:fillRect/>
          </a:stretch>
        </p:blipFill>
        <p:spPr bwMode="auto">
          <a:xfrm>
            <a:off x="4521200" y="384175"/>
            <a:ext cx="7336790" cy="6309360"/>
          </a:xfrm>
          <a:prstGeom prst="rect">
            <a:avLst/>
          </a:prstGeom>
          <a:noFill/>
        </p:spPr>
      </p:pic>
      <p:pic>
        <p:nvPicPr>
          <p:cNvPr id="2050" name="Picture 2" descr="E:\LJR\JZ\PPT\01-融资计划\02-切图\dsfdsf.png"/>
          <p:cNvPicPr>
            <a:picLocks noChangeAspect="1" noChangeArrowheads="1"/>
          </p:cNvPicPr>
          <p:nvPr/>
        </p:nvPicPr>
        <p:blipFill>
          <a:blip r:embed="rId4" cstate="print"/>
          <a:srcRect/>
          <a:stretch>
            <a:fillRect/>
          </a:stretch>
        </p:blipFill>
        <p:spPr bwMode="auto">
          <a:xfrm>
            <a:off x="0" y="0"/>
            <a:ext cx="7632171" cy="6875339"/>
          </a:xfrm>
          <a:prstGeom prst="rect">
            <a:avLst/>
          </a:prstGeom>
          <a:noFill/>
        </p:spPr>
      </p:pic>
      <p:sp>
        <p:nvSpPr>
          <p:cNvPr id="7" name="TextBox 6"/>
          <p:cNvSpPr txBox="1"/>
          <p:nvPr/>
        </p:nvSpPr>
        <p:spPr>
          <a:xfrm>
            <a:off x="589838" y="2194643"/>
            <a:ext cx="5048250" cy="1168400"/>
          </a:xfrm>
          <a:prstGeom prst="rect">
            <a:avLst/>
          </a:prstGeom>
          <a:noFill/>
        </p:spPr>
        <p:txBody>
          <a:bodyPr wrap="none" rtlCol="0">
            <a:spAutoFit/>
          </a:bodyPr>
          <a:lstStyle/>
          <a:p>
            <a:pPr defTabSz="1219200"/>
            <a:r>
              <a:rPr lang="en-US" altLang="zh-CN" sz="7000" dirty="0">
                <a:solidFill>
                  <a:srgbClr val="E1E0D8"/>
                </a:solidFill>
                <a:latin typeface="方正黑体简体" panose="02000000000000000000" pitchFamily="2" charset="-122"/>
                <a:ea typeface="方正黑体简体" panose="02000000000000000000" pitchFamily="2" charset="-122"/>
                <a:cs typeface="+mn-ea"/>
                <a:sym typeface="+mn-lt"/>
              </a:rPr>
              <a:t>CONTENTS</a:t>
            </a:r>
            <a:endParaRPr lang="zh-CN" altLang="en-US" sz="7000" dirty="0">
              <a:solidFill>
                <a:srgbClr val="E1E0D8"/>
              </a:solidFill>
              <a:latin typeface="方正黑体简体" panose="02000000000000000000" pitchFamily="2" charset="-122"/>
              <a:ea typeface="方正黑体简体" panose="02000000000000000000" pitchFamily="2" charset="-122"/>
              <a:cs typeface="+mn-ea"/>
              <a:sym typeface="+mn-lt"/>
            </a:endParaRPr>
          </a:p>
        </p:txBody>
      </p:sp>
      <p:sp>
        <p:nvSpPr>
          <p:cNvPr id="8" name="TextBox 7"/>
          <p:cNvSpPr txBox="1"/>
          <p:nvPr/>
        </p:nvSpPr>
        <p:spPr>
          <a:xfrm>
            <a:off x="2329133" y="2978681"/>
            <a:ext cx="1569660" cy="923330"/>
          </a:xfrm>
          <a:prstGeom prst="rect">
            <a:avLst/>
          </a:prstGeom>
          <a:noFill/>
        </p:spPr>
        <p:txBody>
          <a:bodyPr wrap="none" rtlCol="0">
            <a:spAutoFit/>
          </a:bodyPr>
          <a:lstStyle/>
          <a:p>
            <a:pPr defTabSz="1219200"/>
            <a:r>
              <a:rPr lang="zh-CN" altLang="en-US" sz="5400" dirty="0">
                <a:solidFill>
                  <a:srgbClr val="4F4D50"/>
                </a:solidFill>
                <a:latin typeface="方正黑体简体" panose="02000000000000000000" pitchFamily="2" charset="-122"/>
                <a:ea typeface="方正黑体简体" panose="02000000000000000000" pitchFamily="2" charset="-122"/>
                <a:cs typeface="+mn-ea"/>
                <a:sym typeface="+mn-lt"/>
              </a:rPr>
              <a:t>目录</a:t>
            </a:r>
            <a:endParaRPr lang="en-US" altLang="zh-CN" sz="5400" dirty="0">
              <a:solidFill>
                <a:srgbClr val="4F4D50"/>
              </a:solidFill>
              <a:latin typeface="方正黑体简体" panose="02000000000000000000" pitchFamily="2" charset="-122"/>
              <a:ea typeface="方正黑体简体" panose="02000000000000000000" pitchFamily="2" charset="-122"/>
              <a:cs typeface="+mn-ea"/>
              <a:sym typeface="+mn-lt"/>
            </a:endParaRPr>
          </a:p>
        </p:txBody>
      </p:sp>
      <p:sp>
        <p:nvSpPr>
          <p:cNvPr id="3" name="TextBox 8"/>
          <p:cNvSpPr txBox="1"/>
          <p:nvPr/>
        </p:nvSpPr>
        <p:spPr>
          <a:xfrm>
            <a:off x="7325995" y="2365375"/>
            <a:ext cx="3949700" cy="430887"/>
          </a:xfrm>
          <a:prstGeom prst="rect">
            <a:avLst/>
          </a:prstGeom>
          <a:noFill/>
        </p:spPr>
        <p:txBody>
          <a:bodyPr wrap="square" rtlCol="0">
            <a:spAutoFit/>
          </a:bodyPr>
          <a:lstStyle/>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什么是心理学史</a:t>
            </a:r>
          </a:p>
        </p:txBody>
      </p:sp>
      <p:sp>
        <p:nvSpPr>
          <p:cNvPr id="4" name="TextBox 11"/>
          <p:cNvSpPr txBox="1"/>
          <p:nvPr/>
        </p:nvSpPr>
        <p:spPr>
          <a:xfrm>
            <a:off x="6765290" y="2223135"/>
            <a:ext cx="598170" cy="783590"/>
          </a:xfrm>
          <a:prstGeom prst="rect">
            <a:avLst/>
          </a:prstGeom>
          <a:noFill/>
        </p:spPr>
        <p:txBody>
          <a:bodyPr wrap="square" rtlCol="0">
            <a:spAutoFit/>
          </a:bodyPr>
          <a:lstStyle/>
          <a:p>
            <a:pPr defTabSz="1219200"/>
            <a:r>
              <a:rPr lang="en-US" altLang="zh-CN" sz="4500" dirty="0">
                <a:solidFill>
                  <a:schemeClr val="bg2">
                    <a:lumMod val="75000"/>
                  </a:schemeClr>
                </a:solidFill>
                <a:latin typeface="方正黑体简体" panose="02000000000000000000" pitchFamily="2" charset="-122"/>
                <a:ea typeface="方正黑体简体" panose="02000000000000000000" pitchFamily="2" charset="-122"/>
                <a:cs typeface="+mn-ea"/>
                <a:sym typeface="+mn-lt"/>
              </a:rPr>
              <a:t>1</a:t>
            </a:r>
          </a:p>
        </p:txBody>
      </p:sp>
      <p:sp>
        <p:nvSpPr>
          <p:cNvPr id="5" name="TextBox 12"/>
          <p:cNvSpPr txBox="1"/>
          <p:nvPr/>
        </p:nvSpPr>
        <p:spPr>
          <a:xfrm>
            <a:off x="7377383" y="3323907"/>
            <a:ext cx="3949700" cy="430887"/>
          </a:xfrm>
          <a:prstGeom prst="rect">
            <a:avLst/>
          </a:prstGeom>
          <a:noFill/>
        </p:spPr>
        <p:txBody>
          <a:bodyPr wrap="square" rtlCol="0">
            <a:spAutoFit/>
          </a:bodyPr>
          <a:lstStyle/>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为什么要学习心理学史</a:t>
            </a:r>
          </a:p>
        </p:txBody>
      </p:sp>
      <p:sp>
        <p:nvSpPr>
          <p:cNvPr id="6" name="TextBox 14"/>
          <p:cNvSpPr txBox="1"/>
          <p:nvPr/>
        </p:nvSpPr>
        <p:spPr>
          <a:xfrm>
            <a:off x="6765290" y="3149600"/>
            <a:ext cx="598170" cy="78483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00000000000000000" pitchFamily="2" charset="-122"/>
                <a:ea typeface="方正黑体简体" panose="02000000000000000000" pitchFamily="2" charset="-122"/>
                <a:cs typeface="+mn-ea"/>
                <a:sym typeface="+mn-lt"/>
              </a:rPr>
              <a:t>2</a:t>
            </a:r>
          </a:p>
        </p:txBody>
      </p:sp>
      <p:sp>
        <p:nvSpPr>
          <p:cNvPr id="11" name="TextBox 14"/>
          <p:cNvSpPr txBox="1"/>
          <p:nvPr/>
        </p:nvSpPr>
        <p:spPr>
          <a:xfrm>
            <a:off x="6765290" y="4136737"/>
            <a:ext cx="598170" cy="78483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00000000000000000" pitchFamily="2" charset="-122"/>
                <a:ea typeface="方正黑体简体" panose="02000000000000000000" pitchFamily="2" charset="-122"/>
                <a:cs typeface="+mn-ea"/>
                <a:sym typeface="+mn-lt"/>
              </a:rPr>
              <a:t>3</a:t>
            </a:r>
          </a:p>
        </p:txBody>
      </p:sp>
      <p:sp>
        <p:nvSpPr>
          <p:cNvPr id="13" name="TextBox 12"/>
          <p:cNvSpPr txBox="1"/>
          <p:nvPr/>
        </p:nvSpPr>
        <p:spPr>
          <a:xfrm>
            <a:off x="7416081" y="4361274"/>
            <a:ext cx="3949700" cy="430887"/>
          </a:xfrm>
          <a:prstGeom prst="rect">
            <a:avLst/>
          </a:prstGeom>
          <a:noFill/>
        </p:spPr>
        <p:txBody>
          <a:bodyPr wrap="square" rtlCol="0">
            <a:spAutoFit/>
          </a:bodyPr>
          <a:lstStyle/>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怎样学习心理学史</a:t>
            </a:r>
          </a:p>
        </p:txBody>
      </p:sp>
    </p:spTree>
  </p:cSld>
  <p:clrMapOvr>
    <a:masterClrMapping/>
  </p:clrMapOvr>
  <mc:AlternateContent xmlns:mc="http://schemas.openxmlformats.org/markup-compatibility/2006" xmlns:p14="http://schemas.microsoft.com/office/powerpoint/2010/main">
    <mc:Choice Requires="p14">
      <p:transition spd="slow" p14:dur="1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597538" y="1600730"/>
            <a:ext cx="4330032"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00000000000000000" pitchFamily="2" charset="-122"/>
                <a:ea typeface="方正黑体简体" panose="02000000000000000000" pitchFamily="2" charset="-122"/>
                <a:cs typeface="+mn-ea"/>
                <a:sym typeface="+mn-lt"/>
              </a:rPr>
              <a:t>PART 01</a:t>
            </a:r>
            <a:endParaRPr lang="zh-CN" altLang="en-US" sz="8000" dirty="0">
              <a:solidFill>
                <a:srgbClr val="E1E0D8"/>
              </a:solidFill>
              <a:latin typeface="方正黑体简体" panose="02000000000000000000" pitchFamily="2" charset="-122"/>
              <a:ea typeface="方正黑体简体" panose="02000000000000000000" pitchFamily="2" charset="-122"/>
              <a:cs typeface="+mn-ea"/>
              <a:sym typeface="+mn-lt"/>
            </a:endParaRPr>
          </a:p>
        </p:txBody>
      </p:sp>
      <p:sp>
        <p:nvSpPr>
          <p:cNvPr id="11" name="TextBox 7"/>
          <p:cNvSpPr txBox="1"/>
          <p:nvPr/>
        </p:nvSpPr>
        <p:spPr>
          <a:xfrm>
            <a:off x="1515785" y="2432315"/>
            <a:ext cx="4493538"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mn-lt"/>
              </a:rPr>
              <a:t>第一节</a:t>
            </a:r>
          </a:p>
          <a:p>
            <a:pPr algn="ctr" defTabSz="1219200"/>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mn-lt"/>
              </a:rPr>
              <a:t>什么是心理学史</a:t>
            </a:r>
          </a:p>
        </p:txBody>
      </p:sp>
      <p:sp>
        <p:nvSpPr>
          <p:cNvPr id="13" name="TextBox 6"/>
          <p:cNvSpPr txBox="1"/>
          <p:nvPr/>
        </p:nvSpPr>
        <p:spPr>
          <a:xfrm>
            <a:off x="9701984" y="2168473"/>
            <a:ext cx="1694695"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00000000000000000" pitchFamily="2" charset="-122"/>
                <a:cs typeface="+mn-ea"/>
                <a:sym typeface="+mn-lt"/>
              </a:rPr>
              <a:t>01</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00000000000000000"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a:t>
            </a: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节  什么是心理学史</a:t>
            </a:r>
          </a:p>
          <a:p>
            <a:endPar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852117" cy="455900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a:t>
            </a: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、心理学史的内涵</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一般而论，心理学史的含义有两个。</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rgbClr val="E8AF00"/>
                </a:solidFill>
                <a:latin typeface="Arial" panose="020B0604020202020204" pitchFamily="34" charset="0"/>
                <a:ea typeface="微软雅黑" panose="020B0503020204020204" pitchFamily="34" charset="-122"/>
              </a:rPr>
              <a:t>第一种</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含义是指心理学自身的发生发展史，即心理学在过去的历史进程中真实发生或出现的历史事件、人物及人物的思想观点。它只发生过一次，真相也只有一个。</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b="1" dirty="0">
              <a:solidFill>
                <a:srgbClr val="E8AF00"/>
              </a:solidFill>
              <a:latin typeface="Arial" panose="020B0604020202020204" pitchFamily="34" charset="0"/>
              <a:ea typeface="微软雅黑" panose="020B0503020204020204" pitchFamily="34" charset="-122"/>
            </a:endParaRPr>
          </a:p>
          <a:p>
            <a:pPr>
              <a:lnSpc>
                <a:spcPct val="150000"/>
              </a:lnSpc>
            </a:pPr>
            <a:r>
              <a:rPr lang="zh-CN" altLang="en-US" sz="2100" b="1" dirty="0">
                <a:solidFill>
                  <a:srgbClr val="E8AF00"/>
                </a:solidFill>
                <a:latin typeface="Arial" panose="020B0604020202020204" pitchFamily="34" charset="0"/>
                <a:ea typeface="微软雅黑" panose="020B0503020204020204" pitchFamily="34" charset="-122"/>
              </a:rPr>
              <a:t>第二种</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含义是指心理学的历史学，即作为一门学科的心理学史，是在真实描述、记录心理学历史事件、人物及其思想观点的基础上，探索心理学思想与时代精神、社会文化、经济条件、心理学家个人经历之间的联系，揭示心理学思想发展的脉络与逻辑，以达到鉴古知今、继往开来的目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a:t>
            </a: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节  什么是心理学史</a:t>
            </a:r>
          </a:p>
          <a:p>
            <a:endPar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852117" cy="520533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二、心理学史的范围</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sz="2800" b="1" dirty="0">
                <a:solidFill>
                  <a:srgbClr val="88745B"/>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心理学史的范围，是指心理学史研究对象的范围，主要涉及时间跨度、地域宽度与主题范围三个方面的问题。</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首先，关于心理学史的</a:t>
            </a:r>
            <a:r>
              <a:rPr lang="zh-CN" altLang="en-US" sz="2100" b="1" dirty="0">
                <a:solidFill>
                  <a:srgbClr val="E8AF00"/>
                </a:solidFill>
                <a:latin typeface="Arial" panose="020B0604020202020204" pitchFamily="34" charset="0"/>
                <a:ea typeface="微软雅黑" panose="020B0503020204020204" pitchFamily="34" charset="-122"/>
              </a:rPr>
              <a:t>时间跨度</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。在本书中，以心理学的独立为标志，将整个心理学的历史分为两个部分： 独立以前的心理前科学史（并不能称为严格意义上的心理学史）与独立之后的心理科学史。</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其次，关于心理学史的</a:t>
            </a:r>
            <a:r>
              <a:rPr lang="zh-CN" altLang="en-US" sz="2100" b="1" dirty="0">
                <a:solidFill>
                  <a:srgbClr val="E8AF00"/>
                </a:solidFill>
                <a:latin typeface="Arial" panose="020B0604020202020204" pitchFamily="34" charset="0"/>
                <a:ea typeface="微软雅黑" panose="020B0503020204020204" pitchFamily="34" charset="-122"/>
              </a:rPr>
              <a:t>地域宽度</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。客观地说，中国、欧美各国、苏俄、印度、日本、澳大利亚、南非、阿拉伯国家等世界各国均有长期关注与研究心理的历史。</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zh-CN" sz="2100" dirty="0">
                <a:solidFill>
                  <a:schemeClr val="tx1">
                    <a:lumMod val="75000"/>
                    <a:lumOff val="25000"/>
                  </a:schemeClr>
                </a:solidFill>
                <a:latin typeface="Arial" panose="020B0604020202020204" pitchFamily="34" charset="0"/>
                <a:ea typeface="微软雅黑" panose="020B0503020204020204" pitchFamily="34" charset="-122"/>
              </a:rPr>
              <a:t>最后，关于心理学史的</a:t>
            </a:r>
            <a:r>
              <a:rPr lang="zh-CN" altLang="zh-CN" sz="2100" b="1" dirty="0">
                <a:solidFill>
                  <a:srgbClr val="E8AF00"/>
                </a:solidFill>
                <a:latin typeface="Arial" panose="020B0604020202020204" pitchFamily="34" charset="0"/>
                <a:ea typeface="微软雅黑" panose="020B0503020204020204" pitchFamily="34" charset="-122"/>
              </a:rPr>
              <a:t>主题范围</a:t>
            </a:r>
            <a:r>
              <a:rPr lang="zh-CN" altLang="zh-CN" sz="2100" dirty="0">
                <a:solidFill>
                  <a:schemeClr val="tx1">
                    <a:lumMod val="75000"/>
                    <a:lumOff val="25000"/>
                  </a:schemeClr>
                </a:solidFill>
                <a:latin typeface="Arial" panose="020B0604020202020204" pitchFamily="34" charset="0"/>
                <a:ea typeface="微软雅黑" panose="020B0503020204020204" pitchFamily="34" charset="-122"/>
              </a:rPr>
              <a:t>。心理学有很多领域，包括实验心理学、理论心理学、临床与应用心理学、发展与教育心理学等。</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970790777"/>
      </p:ext>
    </p:extLst>
  </p:cSld>
  <p:clrMapOvr>
    <a:masterClrMapping/>
  </p:clrMapOvr>
  <p:transition>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a:t>
            </a: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节  什么是心理学史</a:t>
            </a:r>
          </a:p>
          <a:p>
            <a:endPar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852117" cy="455900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三、心理学发展的动力</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所谓心理学发展的动力，主要是指隐藏在心理学背后的、推动心理学不断向前发展与进步的各种因素或力量。关于这个问题，存在“伟人说”与“时代精神说”两种基本对立的观点。</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rgbClr val="E8AF00"/>
                </a:solidFill>
                <a:latin typeface="Arial" panose="020B0604020202020204" pitchFamily="34" charset="0"/>
                <a:ea typeface="微软雅黑" panose="020B0503020204020204" pitchFamily="34" charset="-122"/>
              </a:rPr>
              <a:t>“伟人说”</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认为“一切进步和变化都是直接由指引和改变了历史进程的独特的‘伟人’的意志与力量决定的</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这种理论含有这样的意思，如果伟人不出现，伟大的事件就不会发生”。</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rgbClr val="E8AF00"/>
                </a:solidFill>
                <a:latin typeface="Arial" panose="020B0604020202020204" pitchFamily="34" charset="0"/>
                <a:ea typeface="微软雅黑" panose="020B0503020204020204" pitchFamily="34" charset="-122"/>
              </a:rPr>
              <a:t>“时代精神说”</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则强调其他科学（如哲学、生理学、物理学）的发展及社会、政治、经济、技术的进步等所蕴涵着的时代精神，认为这些因素决定着心理学家的某些观念是否会被人们接受以及在多大程度上被接受。</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620582400"/>
      </p:ext>
    </p:extLst>
  </p:cSld>
  <p:clrMapOvr>
    <a:masterClrMapping/>
  </p:clrMapOvr>
  <p:transition>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14666" y="1600730"/>
            <a:ext cx="42957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00000000000000000" pitchFamily="2" charset="-122"/>
                <a:ea typeface="方正黑体简体" panose="02000000000000000000" pitchFamily="2" charset="-122"/>
                <a:cs typeface="+mn-ea"/>
                <a:sym typeface="+mn-lt"/>
              </a:rPr>
              <a:t>PART 02</a:t>
            </a:r>
            <a:endParaRPr lang="zh-CN" altLang="en-US" sz="8000" dirty="0">
              <a:solidFill>
                <a:srgbClr val="E1E0D8"/>
              </a:solidFill>
              <a:latin typeface="方正黑体简体" panose="02000000000000000000" pitchFamily="2" charset="-122"/>
              <a:ea typeface="方正黑体简体" panose="02000000000000000000" pitchFamily="2" charset="-122"/>
              <a:cs typeface="+mn-ea"/>
              <a:sym typeface="+mn-lt"/>
            </a:endParaRPr>
          </a:p>
        </p:txBody>
      </p:sp>
      <p:sp>
        <p:nvSpPr>
          <p:cNvPr id="11" name="TextBox 7"/>
          <p:cNvSpPr txBox="1"/>
          <p:nvPr/>
        </p:nvSpPr>
        <p:spPr>
          <a:xfrm>
            <a:off x="592453" y="2432315"/>
            <a:ext cx="6340197"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mn-lt"/>
              </a:rPr>
              <a:t>第二节</a:t>
            </a:r>
          </a:p>
          <a:p>
            <a:pPr algn="ctr" defTabSz="1219200"/>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mn-lt"/>
              </a:rPr>
              <a:t>为什么要学习心理学史</a:t>
            </a:r>
          </a:p>
        </p:txBody>
      </p:sp>
      <p:sp>
        <p:nvSpPr>
          <p:cNvPr id="13" name="TextBox 6"/>
          <p:cNvSpPr txBox="1"/>
          <p:nvPr/>
        </p:nvSpPr>
        <p:spPr>
          <a:xfrm>
            <a:off x="9701984" y="2168473"/>
            <a:ext cx="207264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00000000000000000" pitchFamily="2" charset="-122"/>
                <a:cs typeface="+mn-ea"/>
                <a:sym typeface="+mn-lt"/>
              </a:rPr>
              <a:t>02</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00000000000000000"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第二节  为什么要学习心理学史</a:t>
            </a:r>
          </a:p>
          <a:p>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310251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一、欣赏历史画卷</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首先，心理学史是一个个活生生的人物生活史。一个历史人物就是一部心理学传奇，就是一个心理学故事。</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其次，心理学不只是生活史，还是一部思想史。</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cSld>
  <p:clrMapOvr>
    <a:masterClrMapping/>
  </p:clrMapOvr>
  <p:transition>
    <p:random/>
  </p:transition>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DF4BCF6-8C2B-4CE8-82CE-58DA199F12C3"/>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物业"/>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51vaecdp">
      <a:majorFont>
        <a:latin typeface="FZHei-B01S"/>
        <a:ea typeface="FZHei-B01S"/>
        <a:cs typeface=""/>
      </a:majorFont>
      <a:minorFont>
        <a:latin typeface="FZHei-B01S"/>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1076</Words>
  <Application>Microsoft Office PowerPoint</Application>
  <PresentationFormat>宽屏</PresentationFormat>
  <Paragraphs>79</Paragraphs>
  <Slides>15</Slides>
  <Notes>7</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15</vt:i4>
      </vt:variant>
    </vt:vector>
  </HeadingPairs>
  <TitlesOfParts>
    <vt:vector size="24" baseType="lpstr">
      <vt:lpstr>FZHei-B01S</vt:lpstr>
      <vt:lpstr>等线</vt:lpstr>
      <vt:lpstr>方正黑体简体</vt:lpstr>
      <vt:lpstr>楷体</vt:lpstr>
      <vt:lpstr>微软雅黑</vt:lpstr>
      <vt:lpstr>Agency FB</vt:lpstr>
      <vt:lpstr>Arial</vt:lpstr>
      <vt:lpstr>Calibri</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
  <cp:revision>17</cp:revision>
  <dcterms:created xsi:type="dcterms:W3CDTF">2019-01-02T04:14:00Z</dcterms:created>
  <dcterms:modified xsi:type="dcterms:W3CDTF">2022-07-21T12:23:51Z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2052-11.1.0.8799</vt:lpwstr>
  </property>
</Properties>
</file>