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57"/>
  </p:notesMasterIdLst>
  <p:handoutMasterIdLst>
    <p:handoutMasterId r:id="rId58"/>
  </p:handoutMasterIdLst>
  <p:sldIdLst>
    <p:sldId id="626" r:id="rId2"/>
    <p:sldId id="410" r:id="rId3"/>
    <p:sldId id="258" r:id="rId4"/>
    <p:sldId id="554" r:id="rId5"/>
    <p:sldId id="815" r:id="rId6"/>
    <p:sldId id="843" r:id="rId7"/>
    <p:sldId id="845" r:id="rId8"/>
    <p:sldId id="821" r:id="rId9"/>
    <p:sldId id="846" r:id="rId10"/>
    <p:sldId id="847" r:id="rId11"/>
    <p:sldId id="848" r:id="rId12"/>
    <p:sldId id="849" r:id="rId13"/>
    <p:sldId id="850" r:id="rId14"/>
    <p:sldId id="851" r:id="rId15"/>
    <p:sldId id="852" r:id="rId16"/>
    <p:sldId id="853" r:id="rId17"/>
    <p:sldId id="854" r:id="rId18"/>
    <p:sldId id="855" r:id="rId19"/>
    <p:sldId id="856" r:id="rId20"/>
    <p:sldId id="857" r:id="rId21"/>
    <p:sldId id="885" r:id="rId22"/>
    <p:sldId id="858" r:id="rId23"/>
    <p:sldId id="859" r:id="rId24"/>
    <p:sldId id="830" r:id="rId25"/>
    <p:sldId id="822" r:id="rId26"/>
    <p:sldId id="860" r:id="rId27"/>
    <p:sldId id="861" r:id="rId28"/>
    <p:sldId id="862" r:id="rId29"/>
    <p:sldId id="863" r:id="rId30"/>
    <p:sldId id="864" r:id="rId31"/>
    <p:sldId id="835" r:id="rId32"/>
    <p:sldId id="836" r:id="rId33"/>
    <p:sldId id="865" r:id="rId34"/>
    <p:sldId id="866" r:id="rId35"/>
    <p:sldId id="867" r:id="rId36"/>
    <p:sldId id="868" r:id="rId37"/>
    <p:sldId id="869" r:id="rId38"/>
    <p:sldId id="870" r:id="rId39"/>
    <p:sldId id="871" r:id="rId40"/>
    <p:sldId id="872" r:id="rId41"/>
    <p:sldId id="838" r:id="rId42"/>
    <p:sldId id="823" r:id="rId43"/>
    <p:sldId id="873" r:id="rId44"/>
    <p:sldId id="874" r:id="rId45"/>
    <p:sldId id="875" r:id="rId46"/>
    <p:sldId id="876" r:id="rId47"/>
    <p:sldId id="877" r:id="rId48"/>
    <p:sldId id="878" r:id="rId49"/>
    <p:sldId id="879" r:id="rId50"/>
    <p:sldId id="880" r:id="rId51"/>
    <p:sldId id="881" r:id="rId52"/>
    <p:sldId id="882" r:id="rId53"/>
    <p:sldId id="883" r:id="rId54"/>
    <p:sldId id="884" r:id="rId55"/>
    <p:sldId id="577" r:id="rId56"/>
  </p:sldIdLst>
  <p:sldSz cx="12192000" cy="6858000"/>
  <p:notesSz cx="6858000" cy="9144000"/>
  <p:custDataLst>
    <p:tags r:id="rId5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F5B70C"/>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p:cViewPr varScale="1">
        <p:scale>
          <a:sx n="62" d="100"/>
          <a:sy n="62" d="100"/>
        </p:scale>
        <p:origin x="828" y="52"/>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2022/8/2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2022/8/2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extLst>
      <p:ext uri="{BB962C8B-B14F-4D97-AF65-F5344CB8AC3E}">
        <p14:creationId xmlns:p14="http://schemas.microsoft.com/office/powerpoint/2010/main" val="18534728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12</a:t>
            </a:fld>
            <a:endParaRPr lang="zh-CN" altLang="en-US"/>
          </a:p>
        </p:txBody>
      </p:sp>
    </p:spTree>
    <p:extLst>
      <p:ext uri="{BB962C8B-B14F-4D97-AF65-F5344CB8AC3E}">
        <p14:creationId xmlns:p14="http://schemas.microsoft.com/office/powerpoint/2010/main" val="13130647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13</a:t>
            </a:fld>
            <a:endParaRPr lang="zh-CN" altLang="en-US"/>
          </a:p>
        </p:txBody>
      </p:sp>
    </p:spTree>
    <p:extLst>
      <p:ext uri="{BB962C8B-B14F-4D97-AF65-F5344CB8AC3E}">
        <p14:creationId xmlns:p14="http://schemas.microsoft.com/office/powerpoint/2010/main" val="38743381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14</a:t>
            </a:fld>
            <a:endParaRPr lang="zh-CN" altLang="en-US"/>
          </a:p>
        </p:txBody>
      </p:sp>
    </p:spTree>
    <p:extLst>
      <p:ext uri="{BB962C8B-B14F-4D97-AF65-F5344CB8AC3E}">
        <p14:creationId xmlns:p14="http://schemas.microsoft.com/office/powerpoint/2010/main" val="40636169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15</a:t>
            </a:fld>
            <a:endParaRPr lang="zh-CN" altLang="en-US"/>
          </a:p>
        </p:txBody>
      </p:sp>
    </p:spTree>
    <p:extLst>
      <p:ext uri="{BB962C8B-B14F-4D97-AF65-F5344CB8AC3E}">
        <p14:creationId xmlns:p14="http://schemas.microsoft.com/office/powerpoint/2010/main" val="36613226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16</a:t>
            </a:fld>
            <a:endParaRPr lang="zh-CN" altLang="en-US"/>
          </a:p>
        </p:txBody>
      </p:sp>
    </p:spTree>
    <p:extLst>
      <p:ext uri="{BB962C8B-B14F-4D97-AF65-F5344CB8AC3E}">
        <p14:creationId xmlns:p14="http://schemas.microsoft.com/office/powerpoint/2010/main" val="42687077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17</a:t>
            </a:fld>
            <a:endParaRPr lang="zh-CN" altLang="en-US"/>
          </a:p>
        </p:txBody>
      </p:sp>
    </p:spTree>
    <p:extLst>
      <p:ext uri="{BB962C8B-B14F-4D97-AF65-F5344CB8AC3E}">
        <p14:creationId xmlns:p14="http://schemas.microsoft.com/office/powerpoint/2010/main" val="5508408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18</a:t>
            </a:fld>
            <a:endParaRPr lang="zh-CN" altLang="en-US"/>
          </a:p>
        </p:txBody>
      </p:sp>
    </p:spTree>
    <p:extLst>
      <p:ext uri="{BB962C8B-B14F-4D97-AF65-F5344CB8AC3E}">
        <p14:creationId xmlns:p14="http://schemas.microsoft.com/office/powerpoint/2010/main" val="22896975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19</a:t>
            </a:fld>
            <a:endParaRPr lang="zh-CN" altLang="en-US"/>
          </a:p>
        </p:txBody>
      </p:sp>
    </p:spTree>
    <p:extLst>
      <p:ext uri="{BB962C8B-B14F-4D97-AF65-F5344CB8AC3E}">
        <p14:creationId xmlns:p14="http://schemas.microsoft.com/office/powerpoint/2010/main" val="29567975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20</a:t>
            </a:fld>
            <a:endParaRPr lang="zh-CN" altLang="en-US"/>
          </a:p>
        </p:txBody>
      </p:sp>
    </p:spTree>
    <p:extLst>
      <p:ext uri="{BB962C8B-B14F-4D97-AF65-F5344CB8AC3E}">
        <p14:creationId xmlns:p14="http://schemas.microsoft.com/office/powerpoint/2010/main" val="31304386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21</a:t>
            </a:fld>
            <a:endParaRPr lang="zh-CN" altLang="en-US"/>
          </a:p>
        </p:txBody>
      </p:sp>
    </p:spTree>
    <p:extLst>
      <p:ext uri="{BB962C8B-B14F-4D97-AF65-F5344CB8AC3E}">
        <p14:creationId xmlns:p14="http://schemas.microsoft.com/office/powerpoint/2010/main" val="17056059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22</a:t>
            </a:fld>
            <a:endParaRPr lang="zh-CN" altLang="en-US"/>
          </a:p>
        </p:txBody>
      </p:sp>
    </p:spTree>
    <p:extLst>
      <p:ext uri="{BB962C8B-B14F-4D97-AF65-F5344CB8AC3E}">
        <p14:creationId xmlns:p14="http://schemas.microsoft.com/office/powerpoint/2010/main" val="42168515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23</a:t>
            </a:fld>
            <a:endParaRPr lang="zh-CN" altLang="en-US"/>
          </a:p>
        </p:txBody>
      </p:sp>
    </p:spTree>
    <p:extLst>
      <p:ext uri="{BB962C8B-B14F-4D97-AF65-F5344CB8AC3E}">
        <p14:creationId xmlns:p14="http://schemas.microsoft.com/office/powerpoint/2010/main" val="9996864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24</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8790179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31</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3366171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41</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4407515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55</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a:t>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a:t>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7</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3010475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8</a:t>
            </a:fld>
            <a:endParaRPr lang="zh-CN" altLang="en-US"/>
          </a:p>
        </p:txBody>
      </p:sp>
    </p:spTree>
    <p:extLst>
      <p:ext uri="{BB962C8B-B14F-4D97-AF65-F5344CB8AC3E}">
        <p14:creationId xmlns:p14="http://schemas.microsoft.com/office/powerpoint/2010/main" val="29225198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9</a:t>
            </a:fld>
            <a:endParaRPr lang="zh-CN" altLang="en-US"/>
          </a:p>
        </p:txBody>
      </p:sp>
    </p:spTree>
    <p:extLst>
      <p:ext uri="{BB962C8B-B14F-4D97-AF65-F5344CB8AC3E}">
        <p14:creationId xmlns:p14="http://schemas.microsoft.com/office/powerpoint/2010/main" val="8905055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10</a:t>
            </a:fld>
            <a:endParaRPr lang="zh-CN" altLang="en-US"/>
          </a:p>
        </p:txBody>
      </p:sp>
    </p:spTree>
    <p:extLst>
      <p:ext uri="{BB962C8B-B14F-4D97-AF65-F5344CB8AC3E}">
        <p14:creationId xmlns:p14="http://schemas.microsoft.com/office/powerpoint/2010/main" val="14237056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11</a:t>
            </a:fld>
            <a:endParaRPr lang="zh-CN" altLang="en-US"/>
          </a:p>
        </p:txBody>
      </p:sp>
    </p:spTree>
    <p:extLst>
      <p:ext uri="{BB962C8B-B14F-4D97-AF65-F5344CB8AC3E}">
        <p14:creationId xmlns:p14="http://schemas.microsoft.com/office/powerpoint/2010/main" val="4236122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14:prism/>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t>2022/8/2</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478914" y="1914139"/>
            <a:ext cx="5591595" cy="2060179"/>
          </a:xfrm>
          <a:prstGeom prst="rect">
            <a:avLst/>
          </a:prstGeom>
          <a:noFill/>
        </p:spPr>
        <p:txBody>
          <a:bodyPr wrap="none" rtlCol="0">
            <a:spAutoFit/>
          </a:bodyPr>
          <a:lstStyle/>
          <a:p>
            <a:pPr algn="l" defTabSz="1219200" fontAlgn="auto">
              <a:lnSpc>
                <a:spcPct val="150000"/>
              </a:lnSpc>
            </a:pP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心理学史</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第二版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p>
          <a:p>
            <a:pPr algn="l" defTabSz="1219200" fontAlgn="auto">
              <a:lnSpc>
                <a:spcPct val="150000"/>
              </a:lnSpc>
            </a:pPr>
            <a:r>
              <a:rPr lang="zh-CN" altLang="en-US" sz="2400" b="1" dirty="0">
                <a:solidFill>
                  <a:prstClr val="white"/>
                </a:solidFill>
                <a:latin typeface="楷体" panose="02010609060101010101" charset="-122"/>
                <a:ea typeface="楷体" panose="02010609060101010101" charset="-122"/>
                <a:cs typeface="楷体" panose="02010609060101010101" charset="-122"/>
                <a:sym typeface="+mn-lt"/>
              </a:rPr>
              <a:t>主编 叶浩生 杨莉萍</a:t>
            </a:r>
            <a:endParaRPr lang="en-US" altLang="zh-CN" sz="2400" b="1" dirty="0">
              <a:solidFill>
                <a:prstClr val="white"/>
              </a:solidFill>
              <a:latin typeface="楷体" panose="02010609060101010101" charset="-122"/>
              <a:ea typeface="楷体" panose="02010609060101010101" charset="-122"/>
              <a:cs typeface="楷体" panose="02010609060101010101" charset="-122"/>
              <a:sym typeface="+mn-lt"/>
            </a:endParaRP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皮亚杰的儿童心理学理论</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569008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二、认知结构的几个基本概念</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同化与顺应</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同化是皮亚杰从生物学借用的术语，指</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人们把知觉到的新鲜刺激融于原有的格式中，从而达到了对事物的理解</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。在这一过程中，个人的同化过程是受他已有的格式所限制的。个人所拥有的格式越多，他所能同化的事务范围就越宽广；个人所拥有的图式越少，他所能同化的范围越狭窄。</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同化是个体认识成长的机制之一。同化的直接结果是促进格式范围的扩大。</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顺应就是</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“同化性的格式或结构受到它所同化的元素的影响而发生的改变”。</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每个人的认识过程都涉及同化与顺应两个方面。对于那些与个体原有格式一致的刺激或事物，个体就同化它；对于那些与个体原有格式不一致或不能以现有格式去处理的刺激或事物，个体就采用顺应的方式去处理。</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37076733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皮亚杰的儿童心理学理论</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472058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二、认知结构的几个基本概念</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平衡化与自动调节</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平衡化指的是一种动态的平衡，其目标指向是达到更好的平衡状态。从适应的角度来看，也就是指认知同化与认知顺应这两极趋于更佳的和谐一致。</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平衡状态是相对的，平衡过程却是绝对的。随着同化和顺应之平衡→打破平衡→再平衡</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的发展，认知结构也不断地由低级向高级发展。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在知识建构过程中，</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同化与顺应之间的平衡</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是通过主体的自动调节来实现的。自动调节也是皮亚杰从生物学中引进的概念。皮亚杰认为，自动调节是介于同化和顺应之间的第三者，对同化和顺应进行调整以达到两者的平衡。</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85091595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皮亚杰的儿童心理学理论</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423584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二、认知结构的几个基本概念</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（四） 内化建构和外化建构</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根据皮亚杰的看法，在“同化于己”和“顺应外物”的主客体相互作用的过程中，实际上包含着“动作内化”和“格式外化”的两极转化。</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内化建构</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意指认识主体对动作进行分解、归类、排列、组合等各种协调，从而形成动作结构，或者对已有动作格式进行再协调或再建构，从而形成更高级、更复杂的格式。</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外化建构</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是运用动作格式（内化的或尚未内化的）把客体或客体经验组织起来，从而建立客体的关系与变化结构。</a:t>
            </a:r>
          </a:p>
        </p:txBody>
      </p:sp>
    </p:spTree>
    <p:extLst>
      <p:ext uri="{BB962C8B-B14F-4D97-AF65-F5344CB8AC3E}">
        <p14:creationId xmlns:p14="http://schemas.microsoft.com/office/powerpoint/2010/main" val="335647181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皮亚杰的儿童心理学理论</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520533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二、认知结构的几个基本概念</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（五） 运算</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运算实质上也是一种动作，是一种内化了的、可逆的动作。运算是组成认知结构的元素，各个运算联系在一起就组成了结构的整体。运算具有以下几个基本特征： 首先，运算是一种内化了的动作。再次，运算具有守恒性。最后，运算不是孤立的。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总之，运算既是逻辑思维的标志，也是逻辑思维的细胞，</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运算的结合形成了认知结构</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儿童最初的运算依赖于那些具体的、能为儿童体验到的事件，皮亚杰称这种形式的运算为“具体运算”。随着儿童的发展，思维逐渐脱离具体事务，可以抽象符号为中介，在假设的水平上进行，这种形式的运算就是皮亚杰所说的“形式运算”，形式运算是智力发展的最高形式。</a:t>
            </a:r>
          </a:p>
        </p:txBody>
      </p:sp>
    </p:spTree>
    <p:extLst>
      <p:ext uri="{BB962C8B-B14F-4D97-AF65-F5344CB8AC3E}">
        <p14:creationId xmlns:p14="http://schemas.microsoft.com/office/powerpoint/2010/main" val="176420522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皮亚杰的儿童心理学理论</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511300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三、影响儿童心理发展的基本因素</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成熟</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成熟主要表现为由遗传决定的生理成熟过程，包括机体的成长，特别是神经系统和内分泌系统的成熟。无疑，神经系统和内分泌系统的成熟与否对智力发展有着不可低估的影响。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从遗传学的角度来说，成熟是儿童智力发展的生理基础。但是皮亚杰也指出，神经系统和内分泌系统的成熟只是智力发展的</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必要条件</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并非智力发展的充分条件。生理成熟为发展提供了可能性的条件，但从可能性转化为现实性的条件却不能完全由遗传程序或神经系统的成熟本身自然决定。随着年龄的增长，成熟因素的作用相对降低，而环境的影响愈益增加。</a:t>
            </a:r>
          </a:p>
        </p:txBody>
      </p:sp>
    </p:spTree>
    <p:extLst>
      <p:ext uri="{BB962C8B-B14F-4D97-AF65-F5344CB8AC3E}">
        <p14:creationId xmlns:p14="http://schemas.microsoft.com/office/powerpoint/2010/main" val="273667090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皮亚杰的儿童心理学理论</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617258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三、影响儿童心理发展的基本因素</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实际经验</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通过各种各样的活动而获得的实际经验对儿童智力的发展起着很大作用。在活动中获得的实际经验包括两个方面：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物理经验</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数理逻辑经验</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。物理经验是由主体对个别动作通过简单抽象所获得的经验。物理经验直接反映了客体的某些性质，诸如物体的颜色、重量、比例、速度等。</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数理逻辑经验最重要的特点是主体关于自身动作协调的反省，所以，它涉及的就不只是个别的动作，而是一系列的动作。由于个别动作与动作协调的区分是相对的，因而，物理经验与数理逻辑经验的划分也具有相对性。</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皮亚杰指出，实际经验是儿童智力发展的重要因素之一，但它也只是必要因素，而不是充分因素。</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25472988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皮亚杰的儿童心理学理论</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471834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三、影响儿童心理发展的基本因素</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社会环境</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社会生活、文化教育、语言信息的交换和交流对儿童智力发展有着重要影响。每个儿童的活动都不是发生于真空中，而是发生于社会环境中，是在与他人交互作用的过程中进行的。实际上，社会环境的影响，</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只能起到一定范围内的加速或推迟的作用</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。因为教育和社会因素对儿童来说，它们只是在提供环境刺激和丰富经验材料的意义上发挥着作用。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皮亚杰认为，以上三个因素对于智力的发展都是重要的。但是，任何一个因素本身都不足以说明问题，其中每一个因素都包含有一个“基本的平衡化因素”。</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84515293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皮亚杰的儿童心理学理论</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608025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三、影响儿童心理发展的基本因素</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（四） 平衡化</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皮亚杰主张儿童有一种维持平衡的内在倾向，每当认识上产生不平衡时，儿童就会通过各种方式恢复平衡。皮亚杰认为，这种追求平衡的内在倾向是儿童智力发展的决定因素。</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皮亚杰之所以提出平衡化的概念，主要是基于以下两点理由：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第一，既然成熟、经验和社会因素都不足以完全解释发展的原因，那么，必然存在着另外一种因素将这三种经典因素之间的相互作用进行协调，这种协调因素就是第四种因素，即平衡化；</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第二，皮亚杰观察到，任何结构的形成，主体都要经历大量的试误过程，这种试误过程实际上就是不断地同化和顺应活动所组成的反应系列，这是一种自动调节活动。自动调节正是平衡化的实质所在。</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50171937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皮亚杰的儿童心理学理论</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520309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三、影响儿童心理发展的基本因素</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（四） 平衡化</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于是，主客体相互作用的过程就变成了成熟、个体经验和社会环境三种因素的平衡化过程。平衡化过程有其自身的机制。正是在这个意义上，平衡化因素才成了发展的第四个因素。</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平衡化促进了同化与顺应之间的和谐发展，并使得成熟、实际经验和社会环境之间处在协调状态。更为重要的是，平衡的倾向作为一种过程，总是把儿童的认知水平推向更高的阶段。当低层次的平衡被冲破以后，由于有了这种倾向，平衡就在高一级的水平上得以恢复，从而导致了智力的发展。</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70188421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皮亚杰的儿童心理学理论</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423359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四、儿童心理发展的阶段理论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感知运动阶段智力发展的特点</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反射练习时期（</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0—1</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个月）</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初步适应和初步循环反应出现的时期（</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1—4.5</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个月）</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意向行为的形成时期（</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4.5—9</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个月）</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格式的初步联系运用时期（</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9—12</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个月）</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5.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通过积极的尝试而创造新的格式（</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12—18</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个月）</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6.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通过心理组合而创造新的格式（</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18</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个月</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岁）</a:t>
            </a:r>
          </a:p>
        </p:txBody>
      </p:sp>
    </p:spTree>
    <p:extLst>
      <p:ext uri="{BB962C8B-B14F-4D97-AF65-F5344CB8AC3E}">
        <p14:creationId xmlns:p14="http://schemas.microsoft.com/office/powerpoint/2010/main" val="242442824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4"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047420"/>
          </a:xfrm>
          <a:prstGeom prst="rect">
            <a:avLst/>
          </a:prstGeom>
          <a:noFill/>
        </p:spPr>
        <p:txBody>
          <a:bodyPr wrap="square" rtlCol="0">
            <a:spAutoFit/>
          </a:bodyPr>
          <a:lstStyle/>
          <a:p>
            <a:pPr algn="ctr" fontAlgn="auto">
              <a:lnSpc>
                <a:spcPct val="150000"/>
              </a:lnSpc>
            </a:pPr>
            <a:r>
              <a:rPr lang="zh-CN" altLang="en-US" sz="4500" b="1" dirty="0">
                <a:solidFill>
                  <a:srgbClr val="88745B"/>
                </a:solidFill>
                <a:latin typeface="微软雅黑" panose="020B0503020204020204" pitchFamily="34" charset="-122"/>
                <a:ea typeface="微软雅黑" panose="020B0503020204020204" pitchFamily="34" charset="-122"/>
              </a:rPr>
              <a:t>第十一章</a:t>
            </a: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皮亚杰理论</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皮亚杰的儿童心理学理论</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375109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四、儿童心理发展的阶段理论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前运算阶段智力活动的特点</a:t>
            </a:r>
            <a:endParaRPr lang="en-US" altLang="zh-CN" sz="2400" b="1" dirty="0">
              <a:solidFill>
                <a:srgbClr val="88745B"/>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以表象思维为主</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自我中心主义</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中心片面性</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不可逆性</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非变换性</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3EA19122-85EE-471E-BC27-CA17A9412C8F}"/>
              </a:ext>
            </a:extLst>
          </p:cNvPr>
          <p:cNvPicPr>
            <a:picLocks noChangeAspect="1"/>
          </p:cNvPicPr>
          <p:nvPr/>
        </p:nvPicPr>
        <p:blipFill>
          <a:blip r:embed="rId4"/>
          <a:stretch>
            <a:fillRect/>
          </a:stretch>
        </p:blipFill>
        <p:spPr>
          <a:xfrm>
            <a:off x="5829070" y="2076405"/>
            <a:ext cx="6051956" cy="3826764"/>
          </a:xfrm>
          <a:prstGeom prst="rect">
            <a:avLst/>
          </a:prstGeom>
        </p:spPr>
      </p:pic>
    </p:spTree>
    <p:extLst>
      <p:ext uri="{BB962C8B-B14F-4D97-AF65-F5344CB8AC3E}">
        <p14:creationId xmlns:p14="http://schemas.microsoft.com/office/powerpoint/2010/main" val="184205095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皮亚杰的儿童心理学理论</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375109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四、儿童心理发展的阶段理论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前运算阶段智力活动的特点</a:t>
            </a:r>
            <a:endParaRPr lang="en-US" altLang="zh-CN" sz="2400" b="1" dirty="0">
              <a:solidFill>
                <a:srgbClr val="88745B"/>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以表象思维为主</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自我中心主义</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中心片面性</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不可逆性</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非变换性</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6" name="图片 5">
            <a:extLst>
              <a:ext uri="{FF2B5EF4-FFF2-40B4-BE49-F238E27FC236}">
                <a16:creationId xmlns:a16="http://schemas.microsoft.com/office/drawing/2014/main" id="{A8BA3BAF-9AF9-4D57-8578-9CB0D6A4BF54}"/>
              </a:ext>
            </a:extLst>
          </p:cNvPr>
          <p:cNvPicPr>
            <a:picLocks noChangeAspect="1"/>
          </p:cNvPicPr>
          <p:nvPr/>
        </p:nvPicPr>
        <p:blipFill>
          <a:blip r:embed="rId4"/>
          <a:stretch>
            <a:fillRect/>
          </a:stretch>
        </p:blipFill>
        <p:spPr>
          <a:xfrm>
            <a:off x="3569558" y="2626569"/>
            <a:ext cx="8401050" cy="3276600"/>
          </a:xfrm>
          <a:prstGeom prst="rect">
            <a:avLst/>
          </a:prstGeom>
        </p:spPr>
      </p:pic>
    </p:spTree>
    <p:extLst>
      <p:ext uri="{BB962C8B-B14F-4D97-AF65-F5344CB8AC3E}">
        <p14:creationId xmlns:p14="http://schemas.microsoft.com/office/powerpoint/2010/main" val="306402194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皮亚杰的儿童心理学理论</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278159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四、儿童心理发展的阶段理论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具体运算阶段智力活动的特点</a:t>
            </a:r>
            <a:endParaRPr lang="en-US" altLang="zh-CN" sz="2400" b="1" dirty="0">
              <a:solidFill>
                <a:srgbClr val="88745B"/>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守恒</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分类</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列序</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40254064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皮亚杰的儿童心理学理论</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326634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四、儿童心理发展的阶段理论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（四） 形式运算阶段智力活动的特点</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形式运算阶段大约从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岁开始至</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岁左右结束。该阶段儿童的智力活动呈现出下列特点： </a:t>
            </a:r>
          </a:p>
          <a:p>
            <a:pPr marL="457200" indent="-457200">
              <a:lnSpc>
                <a:spcPct val="150000"/>
              </a:lnSpc>
              <a:buAutoNum type="arabicPeriod"/>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假设</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演绎性</a:t>
            </a: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组合分析</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四元变换群</a:t>
            </a:r>
          </a:p>
        </p:txBody>
      </p:sp>
    </p:spTree>
    <p:extLst>
      <p:ext uri="{BB962C8B-B14F-4D97-AF65-F5344CB8AC3E}">
        <p14:creationId xmlns:p14="http://schemas.microsoft.com/office/powerpoint/2010/main" val="25867256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900231" y="2432315"/>
            <a:ext cx="5724644"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第三节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皮亚杰的发生认识论</a:t>
            </a:r>
          </a:p>
        </p:txBody>
      </p:sp>
      <p:sp>
        <p:nvSpPr>
          <p:cNvPr id="13" name="TextBox 6"/>
          <p:cNvSpPr txBox="1"/>
          <p:nvPr/>
        </p:nvSpPr>
        <p:spPr>
          <a:xfrm>
            <a:off x="9701984" y="2168473"/>
            <a:ext cx="2159566"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60153430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皮亚杰的发生认识论</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一、皮亚杰发生认识论的内涵</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发生认识论是皮亚杰学说的理论基础。发生认识论乃是用发生学的方法来研究认识论，其研究对象是知识的心理起源和过程结构，试图揭示人类知识增长的心理机制。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发生认识论有</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两个显著的特点</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一是用发展的观点研究个体知识的发生、发展机制；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是结合生物学、逻辑学、数学、心理学、语言学、控制论等学科，成为一门跨学科的研究领域。广义的发生认识论包括概念和范畴结构的历史发生和个体发生，发生认识论的实质就是探索这些概念和范畴的发生发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11339253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皮亚杰的发生认识论</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二、皮亚杰发生认识论的生成</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皮亚杰早年对康德、伯格森的哲学非常感兴趣，他的哲学思想主要受康德主义的影响。皮亚杰受结构主义哲学思想影响较深。</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皮亚杰早年对生物学有深入的研究。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皮亚杰的理论还深受布尔代数（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Boolean algebra</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）、符号逻辑学（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symbolic logic</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）以及体现时代精神的控制论的影响。控制论对皮亚杰理论的影响可以从同化、顺应、平衡等学说中得到印证。</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皮亚杰中后期的思想受到格式塔心理学、机能主义、精神分析等心理学理论的影响。结构的整体性思想来自格式塔，将结构视为机能上的结构来自机能主义，临床法（</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clinical method</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）的提出与应用来自精神分析。</a:t>
            </a:r>
          </a:p>
        </p:txBody>
      </p:sp>
    </p:spTree>
    <p:extLst>
      <p:ext uri="{BB962C8B-B14F-4D97-AF65-F5344CB8AC3E}">
        <p14:creationId xmlns:p14="http://schemas.microsoft.com/office/powerpoint/2010/main" val="114088211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皮亚杰的发生认识论</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三、发生认识论的实质</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认识发生的生物学模型</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皮亚杰把生物学上的表型复制理论运用于认知发展，揭示出内因与环境相互作用的生物学概念与主客体间必要的相互作用的认识论概念两者之间的关系。支配表型复制的核心因素是“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平衡化的自动调节</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”机制，这是皮亚杰学派对发展原因的根本见解。</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表型复制（</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phenocopy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）理论是一种生物学的理论模型。表型复制是一个生物学概念，它指的是生物体初始的外源表型（</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phenotype of exogenous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）被一种同形态的内源基因型（</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genotype of endogenous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）所取代。皮亚杰将生物有机体的自动调节机制和表型复制过程与认识的形成和发展进行了类比。</a:t>
            </a:r>
          </a:p>
        </p:txBody>
      </p:sp>
    </p:spTree>
    <p:extLst>
      <p:ext uri="{BB962C8B-B14F-4D97-AF65-F5344CB8AC3E}">
        <p14:creationId xmlns:p14="http://schemas.microsoft.com/office/powerpoint/2010/main" val="83478553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皮亚杰的发生认识论</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三、发生认识论的实质</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认识的心理发生</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皮亚杰根据心理发生学（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psychogenetics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）的分析，认为认识既不来自客体（</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object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），也不来自主体（</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subject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），认识是主客体之间相互作用的产物。主体与客体之间的相互作用（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interaction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）是依赖</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动作（活动）</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一中介来实现的，因此，也可以说认识来源于动作，动作既是感知的源泉又是思维的基础。主体要认识客体就必须对客体施加动作从而改变客体。主客体之间的关系是一种双向关系，即在客体作用于主体的同时，主体也作用于客体。所以，人们把皮亚杰的发展理论称为“相互作用论”或“互动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interactionism</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p>
        </p:txBody>
      </p:sp>
    </p:spTree>
    <p:extLst>
      <p:ext uri="{BB962C8B-B14F-4D97-AF65-F5344CB8AC3E}">
        <p14:creationId xmlns:p14="http://schemas.microsoft.com/office/powerpoint/2010/main" val="59838771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皮亚杰的发生认识论</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511300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三、发生认识论的实质</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认识的心理发生</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在皮亚杰看来，在“同化（</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assimilation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）于己”和“顺应（</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accommodation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）于物”的主客体相互作用过程中，包含着“动作内化”和“图式外化”的两极转化，所谓智慧，其实就是这种双向建构的综合。发展的高低决定于双向建构的深化程度的不同。</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内化建构是把动作或动作格式按照新的方式，在新的水平上组织起来。</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按照发展顺序，</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内化建构</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首先是对外部感知运动动作的协调，然后是对表象水平的精神动作进行协调，最后才是对逻辑运算水平的精神动作的协调。</a:t>
            </a: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外化建构</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是运用动作图式（内化的或尚未内化的）把客体或客体经验组织起来，从而建立客体的关系与变化结构。</a:t>
            </a:r>
          </a:p>
        </p:txBody>
      </p:sp>
    </p:spTree>
    <p:extLst>
      <p:ext uri="{BB962C8B-B14F-4D97-AF65-F5344CB8AC3E}">
        <p14:creationId xmlns:p14="http://schemas.microsoft.com/office/powerpoint/2010/main" val="110903606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3" cstate="print"/>
          <a:srcRect/>
          <a:stretch>
            <a:fillRect/>
          </a:stretch>
        </p:blipFill>
        <p:spPr bwMode="auto">
          <a:xfrm>
            <a:off x="4521200" y="384175"/>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4"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9" name="TextBox 8"/>
          <p:cNvSpPr txBox="1"/>
          <p:nvPr/>
        </p:nvSpPr>
        <p:spPr>
          <a:xfrm>
            <a:off x="7341870" y="1296035"/>
            <a:ext cx="3949700" cy="429895"/>
          </a:xfrm>
          <a:prstGeom prst="rect">
            <a:avLst/>
          </a:prstGeom>
          <a:noFill/>
        </p:spPr>
        <p:txBody>
          <a:bodyPr wrap="square" rtlCol="0">
            <a:spAutoFit/>
          </a:bodyPr>
          <a:lstStyle/>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皮亚杰的生平与工作</a:t>
            </a:r>
          </a:p>
        </p:txBody>
      </p:sp>
      <p:sp>
        <p:nvSpPr>
          <p:cNvPr id="12" name="TextBox 11"/>
          <p:cNvSpPr txBox="1"/>
          <p:nvPr/>
        </p:nvSpPr>
        <p:spPr>
          <a:xfrm>
            <a:off x="6636385" y="1219201"/>
            <a:ext cx="598170" cy="783590"/>
          </a:xfrm>
          <a:prstGeom prst="rect">
            <a:avLst/>
          </a:prstGeom>
          <a:noFill/>
        </p:spPr>
        <p:txBody>
          <a:bodyPr wrap="square" rtlCol="0">
            <a:sp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p>
        </p:txBody>
      </p:sp>
      <p:sp>
        <p:nvSpPr>
          <p:cNvPr id="13" name="TextBox 12"/>
          <p:cNvSpPr txBox="1"/>
          <p:nvPr/>
        </p:nvSpPr>
        <p:spPr>
          <a:xfrm>
            <a:off x="7341870" y="2217419"/>
            <a:ext cx="3949700"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皮亚杰的儿童心理学理论</a:t>
            </a:r>
          </a:p>
        </p:txBody>
      </p:sp>
      <p:sp>
        <p:nvSpPr>
          <p:cNvPr id="15" name="TextBox 14"/>
          <p:cNvSpPr txBox="1"/>
          <p:nvPr/>
        </p:nvSpPr>
        <p:spPr>
          <a:xfrm>
            <a:off x="6636385" y="2052987"/>
            <a:ext cx="521335" cy="78483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p>
        </p:txBody>
      </p:sp>
      <p:sp>
        <p:nvSpPr>
          <p:cNvPr id="11" name="TextBox 12">
            <a:extLst>
              <a:ext uri="{FF2B5EF4-FFF2-40B4-BE49-F238E27FC236}">
                <a16:creationId xmlns:a16="http://schemas.microsoft.com/office/drawing/2014/main" id="{CA58CE6F-32D0-4F4E-A475-B0D4A0541F90}"/>
              </a:ext>
            </a:extLst>
          </p:cNvPr>
          <p:cNvSpPr txBox="1"/>
          <p:nvPr/>
        </p:nvSpPr>
        <p:spPr>
          <a:xfrm>
            <a:off x="7341870" y="3148095"/>
            <a:ext cx="3949700"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皮亚杰的发生认识论</a:t>
            </a:r>
          </a:p>
        </p:txBody>
      </p:sp>
      <p:sp>
        <p:nvSpPr>
          <p:cNvPr id="14" name="TextBox 14">
            <a:extLst>
              <a:ext uri="{FF2B5EF4-FFF2-40B4-BE49-F238E27FC236}">
                <a16:creationId xmlns:a16="http://schemas.microsoft.com/office/drawing/2014/main" id="{9984DBE8-D116-47B3-ABB3-55B27CB2D9AB}"/>
              </a:ext>
            </a:extLst>
          </p:cNvPr>
          <p:cNvSpPr txBox="1"/>
          <p:nvPr/>
        </p:nvSpPr>
        <p:spPr>
          <a:xfrm>
            <a:off x="6636385" y="2971248"/>
            <a:ext cx="598170" cy="78359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3</a:t>
            </a:r>
          </a:p>
        </p:txBody>
      </p:sp>
      <p:sp>
        <p:nvSpPr>
          <p:cNvPr id="17" name="TextBox 12">
            <a:extLst>
              <a:ext uri="{FF2B5EF4-FFF2-40B4-BE49-F238E27FC236}">
                <a16:creationId xmlns:a16="http://schemas.microsoft.com/office/drawing/2014/main" id="{2F6C6F39-9712-4F19-9E0F-6312EEECD435}"/>
              </a:ext>
            </a:extLst>
          </p:cNvPr>
          <p:cNvSpPr txBox="1"/>
          <p:nvPr/>
        </p:nvSpPr>
        <p:spPr>
          <a:xfrm>
            <a:off x="7341870" y="3962165"/>
            <a:ext cx="3949700"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皮亚杰理论的发展</a:t>
            </a:r>
          </a:p>
        </p:txBody>
      </p:sp>
      <p:sp>
        <p:nvSpPr>
          <p:cNvPr id="18" name="TextBox 12">
            <a:extLst>
              <a:ext uri="{FF2B5EF4-FFF2-40B4-BE49-F238E27FC236}">
                <a16:creationId xmlns:a16="http://schemas.microsoft.com/office/drawing/2014/main" id="{8A899A6D-4C4B-4705-BB72-AC82150B8DA9}"/>
              </a:ext>
            </a:extLst>
          </p:cNvPr>
          <p:cNvSpPr txBox="1"/>
          <p:nvPr/>
        </p:nvSpPr>
        <p:spPr>
          <a:xfrm>
            <a:off x="7341870" y="4685964"/>
            <a:ext cx="3949700" cy="430887"/>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皮亚杰理论的历史地位</a:t>
            </a:r>
          </a:p>
        </p:txBody>
      </p:sp>
      <p:sp>
        <p:nvSpPr>
          <p:cNvPr id="20" name="TextBox 14">
            <a:extLst>
              <a:ext uri="{FF2B5EF4-FFF2-40B4-BE49-F238E27FC236}">
                <a16:creationId xmlns:a16="http://schemas.microsoft.com/office/drawing/2014/main" id="{169F01C9-AEBD-488F-B1D5-5993C735D7F0}"/>
              </a:ext>
            </a:extLst>
          </p:cNvPr>
          <p:cNvSpPr txBox="1"/>
          <p:nvPr/>
        </p:nvSpPr>
        <p:spPr>
          <a:xfrm>
            <a:off x="6636385" y="3813311"/>
            <a:ext cx="598170" cy="78359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4</a:t>
            </a:r>
          </a:p>
        </p:txBody>
      </p:sp>
      <p:sp>
        <p:nvSpPr>
          <p:cNvPr id="21" name="TextBox 14">
            <a:extLst>
              <a:ext uri="{FF2B5EF4-FFF2-40B4-BE49-F238E27FC236}">
                <a16:creationId xmlns:a16="http://schemas.microsoft.com/office/drawing/2014/main" id="{E4246A41-3B3D-4D8C-B080-48F760D9949D}"/>
              </a:ext>
            </a:extLst>
          </p:cNvPr>
          <p:cNvSpPr txBox="1"/>
          <p:nvPr/>
        </p:nvSpPr>
        <p:spPr>
          <a:xfrm>
            <a:off x="6676390" y="4556777"/>
            <a:ext cx="598170" cy="78359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5</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皮亚杰的发生认识论</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三、发生认识论的实质</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认识的建构结构论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皮亚杰发生认识论的根本观点就是把结构主义（</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structuralism</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）与建构主义（</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contructivism</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）紧密结合起来。</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认识的获得必须用一个将结构主义和建构主义紧密地结合起来的理论来说明，而心理发生（</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psychogenesis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）就是从一个较初级的结构过渡到一个不那么初级的（或比较复杂的）结构”。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皮亚杰认为，认识是不断建构的产物，建构物、结构对认识起着中介作用。结构不断地建构，从比较简单的结构到更为复杂的结构，而建构的过程则依赖于主体的不断活动。</a:t>
            </a:r>
          </a:p>
        </p:txBody>
      </p:sp>
    </p:spTree>
    <p:extLst>
      <p:ext uri="{BB962C8B-B14F-4D97-AF65-F5344CB8AC3E}">
        <p14:creationId xmlns:p14="http://schemas.microsoft.com/office/powerpoint/2010/main" val="346750809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208007" y="2432315"/>
            <a:ext cx="5109091"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第四节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皮亚杰理论的发展</a:t>
            </a:r>
          </a:p>
        </p:txBody>
      </p:sp>
      <p:sp>
        <p:nvSpPr>
          <p:cNvPr id="13" name="TextBox 6"/>
          <p:cNvSpPr txBox="1"/>
          <p:nvPr/>
        </p:nvSpPr>
        <p:spPr>
          <a:xfrm>
            <a:off x="9701984" y="2168473"/>
            <a:ext cx="2076209"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04</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04432760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皮亚杰理论的发展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6011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一、新皮亚杰学派的兴起</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皮亚杰经典理论中存在着一些不足和缺陷，主要体现在两方面：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一是皮亚杰在研究认知发展时忽视社会文化因素的影响；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二是皮亚杰只研究认知发展的宏观规律，而忽视认知发展的微观规律，对个体差异研究不感兴趣。</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在过去几十年中，出现了两种不同的修正路线：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一是以日内瓦为中心的新皮亚杰学派，试图弥补皮亚杰理论的第一种缺陷，补充教育和社会文化的影响因素；</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二是针对皮亚杰理论的第二种缺陷，试图以信息加工的观点说明认知阶段，这一学派的心理学家分布于世界各地。前者称为狭义的新皮亚杰学派，后者称为广义的新皮亚杰学派。</a:t>
            </a: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16228824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皮亚杰理论的发展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552625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一、新皮亚杰学派的兴起</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不论是哪一种新皮亚杰学派，都保留了皮亚杰的基本思想，新皮亚杰学派对皮亚杰理论的继承主要表现在如下几个方面：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其一，保留了认知结构概念；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其二，认知结构由儿童自己所创造；</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其三，认知结构有不同的水平，儿童通过不同水平的结构遵循一种普遍的序列；</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其四，早先的结构包含、融合在后继的结构之中；</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其五，获得不同特征和不同水平的结构有着大致的年龄阶段。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简言之，皮亚杰关于儿童认知的结构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建构论和发展阶段论的基本思想都为新皮亚杰学派所继承和保留。</a:t>
            </a: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45118415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皮亚杰理论的发展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二、新皮亚杰学派对皮亚杰理论的发展</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柏斯卡</a:t>
            </a:r>
            <a:r>
              <a:rPr lang="en-US" altLang="zh-CN" sz="2400" b="1" dirty="0">
                <a:solidFill>
                  <a:srgbClr val="88745B"/>
                </a:solidFill>
                <a:latin typeface="Arial" panose="020B0604020202020204" pitchFamily="34" charset="0"/>
                <a:ea typeface="微软雅黑" panose="020B0503020204020204" pitchFamily="34" charset="-122"/>
              </a:rPr>
              <a:t>·</a:t>
            </a:r>
            <a:r>
              <a:rPr lang="zh-CN" altLang="en-US" sz="2400" b="1" dirty="0">
                <a:solidFill>
                  <a:srgbClr val="88745B"/>
                </a:solidFill>
                <a:latin typeface="Arial" panose="020B0604020202020204" pitchFamily="34" charset="0"/>
                <a:ea typeface="微软雅黑" panose="020B0503020204020204" pitchFamily="34" charset="-122"/>
              </a:rPr>
              <a:t>莱昂内的辩证结构论</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柏斯卡</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莱昂内（</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Juan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PascualLeone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1933—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）是新皮亚杰学派的开创者。</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柏斯卡</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莱昂内提出的</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心理智能</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mental capacity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Mcapacity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）概念是对皮亚杰格式概念的补充，其实质是一种机能对结构的补充。</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由于皮亚杰本人更注意儿童认知结构的质的变化，其后期的功能</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结构分析仍没有解决结构转化的机制问题，尤其未能阐明如何从量变导致质变的转化细节。于是，柏斯卡</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莱昂内“心理智能发展性增大的理论”对皮氏的理论加以补充。心理智能是柏氏辩证结构论中的核心概念，它代表一种单纯的机体过程，不直接接收经验并受信息的限制。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6366883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皮亚杰理论的发展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511300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二、新皮亚杰学派对皮亚杰理论的发展</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凯斯的控制结构论</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凯斯的控制结构其实就是解决不同问题的一种计划或程序，它由特定的象征格式和运算格式的序列、关系所暂时构成。所谓象征格式就是刺激样式的状态表象，而运算格式则是表征对这些刺激样式的改变方式，又称运算。</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儿童生来就能对自己的认知经验和情感经验进行某种程度的主动控制，这种控制性的结构可分解为三种成分： 儿童对问题的表征（即问题表象）、目标表征和策略表征，这三种成分构成所有阶段的基本样式。智力的发展体现在这些成分构成的复杂性的增加上，但基本的控制结构仍然相同。</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不同水平的问题解决则意味着不同水平的控制结构。</a:t>
            </a:r>
          </a:p>
        </p:txBody>
      </p:sp>
    </p:spTree>
    <p:extLst>
      <p:ext uri="{BB962C8B-B14F-4D97-AF65-F5344CB8AC3E}">
        <p14:creationId xmlns:p14="http://schemas.microsoft.com/office/powerpoint/2010/main" val="223106007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皮亚杰理论的发展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二、新皮亚杰学派对皮亚杰理论的发展</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卡米洛夫</a:t>
            </a:r>
            <a:r>
              <a:rPr lang="en-US" altLang="zh-CN" sz="2400" b="1" dirty="0">
                <a:solidFill>
                  <a:srgbClr val="88745B"/>
                </a:solidFill>
                <a:latin typeface="Arial" panose="020B0604020202020204" pitchFamily="34" charset="0"/>
                <a:ea typeface="微软雅黑" panose="020B0503020204020204" pitchFamily="34" charset="-122"/>
              </a:rPr>
              <a:t>·</a:t>
            </a:r>
            <a:r>
              <a:rPr lang="zh-CN" altLang="en-US" sz="2400" b="1" dirty="0">
                <a:solidFill>
                  <a:srgbClr val="88745B"/>
                </a:solidFill>
                <a:latin typeface="Arial" panose="020B0604020202020204" pitchFamily="34" charset="0"/>
                <a:ea typeface="微软雅黑" panose="020B0503020204020204" pitchFamily="34" charset="-122"/>
              </a:rPr>
              <a:t>史密斯的表征重述理论</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“心理的模块性”概念是由福多在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1983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年正式提出的，他认为人的心理是由遗传规定的、独立的功能“模块（</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modules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）”所构成的。福多特别强调模块的先天性。卡米洛夫</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史密斯用“</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逐渐模块化过程</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”来取代福多的模块概念，与福多严格的先天概念不同，她主张如果人类心理都以模块的结构为终点，那么，即使在语言问题上，心理也随发展的过程而逐渐模块化。卡米洛夫</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史密斯以福多模块的先天论为靶子，主张先天后天的相互作用。</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卡米洛夫</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史密斯暗示皮亚杰主张的领域普遍的观点在有些地方可能是错误的。</a:t>
            </a:r>
          </a:p>
        </p:txBody>
      </p:sp>
    </p:spTree>
    <p:extLst>
      <p:ext uri="{BB962C8B-B14F-4D97-AF65-F5344CB8AC3E}">
        <p14:creationId xmlns:p14="http://schemas.microsoft.com/office/powerpoint/2010/main" val="215803970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皮亚杰理论的发展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414350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二、新皮亚杰学派对皮亚杰理论的发展</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卡米洛夫</a:t>
            </a:r>
            <a:r>
              <a:rPr lang="en-US" altLang="zh-CN" sz="2400" b="1" dirty="0">
                <a:solidFill>
                  <a:srgbClr val="88745B"/>
                </a:solidFill>
                <a:latin typeface="Arial" panose="020B0604020202020204" pitchFamily="34" charset="0"/>
                <a:ea typeface="微软雅黑" panose="020B0503020204020204" pitchFamily="34" charset="-122"/>
              </a:rPr>
              <a:t>·</a:t>
            </a:r>
            <a:r>
              <a:rPr lang="zh-CN" altLang="en-US" sz="2400" b="1" dirty="0">
                <a:solidFill>
                  <a:srgbClr val="88745B"/>
                </a:solidFill>
                <a:latin typeface="Arial" panose="020B0604020202020204" pitchFamily="34" charset="0"/>
                <a:ea typeface="微软雅黑" panose="020B0503020204020204" pitchFamily="34" charset="-122"/>
              </a:rPr>
              <a:t>史密斯的表征重述理论</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卡米洛夫</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史密斯认为，皮亚杰的“阶段论”和“结构论”不再具有生命力，而其“主客体相互作用论”与建构论应该保留，有鉴于此，她提出了“</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表征重述模型</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”作为对皮亚杰发展理论的替代。</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所谓“表征重述”，简单说，就是儿童心理中的内隐信息逐渐变成心理的外显知识的过程。虽然卡米洛夫</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史密斯的观点存在值得商榷之处，但它至少可以使我们解放思想，学会倾听“另类”的声音。</a:t>
            </a:r>
          </a:p>
        </p:txBody>
      </p:sp>
    </p:spTree>
    <p:extLst>
      <p:ext uri="{BB962C8B-B14F-4D97-AF65-F5344CB8AC3E}">
        <p14:creationId xmlns:p14="http://schemas.microsoft.com/office/powerpoint/2010/main" val="166291935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皮亚杰理论的发展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三、新皮亚杰学派对皮亚杰理论的超越</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进一步区分了发展和学习</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皮亚杰在继承前人理论的基础上，清楚界定了发展和学习。从认知结构的同化</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顺应角度来看，发展意指现存结构框架的改变，体现在顺应功能中，而学习则指现有结构对新内容的同化。所有的新皮亚杰理论都对发展和学习进行了区分和创新。</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凯斯在其控制结构论中，以对“问题解决和探索”过程与“固定化和自动化”过程为标准对发展与学习进行了区分，前者可以导致新认知结构形成，现存的格式被整合进新模型之中，与发展相对应；而后者可以促进现存的结构单元之间的联系更强，以致能被自动激活，与学习过程相对应。</a:t>
            </a:r>
          </a:p>
        </p:txBody>
      </p:sp>
    </p:spTree>
    <p:extLst>
      <p:ext uri="{BB962C8B-B14F-4D97-AF65-F5344CB8AC3E}">
        <p14:creationId xmlns:p14="http://schemas.microsoft.com/office/powerpoint/2010/main" val="32402598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皮亚杰理论的发展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365875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三、新皮亚杰学派对皮亚杰理论的超越</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发展并非必然是“全系统性的”</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晚年的皮亚杰已经意识到，发展的重建可以首先在一个特殊（个别）的类上或结构的亚群上进行，未必在整个结构系统上进行。</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新皮亚杰学派的学者普遍接受了这种发展的“局部观”，柏氏提出的学习观点和凯氏提出的问题解决和探索过程都可能是在某一具体时间内对某一部分的结构而不是对整个结构整体发生作用。</a:t>
            </a:r>
          </a:p>
        </p:txBody>
      </p:sp>
    </p:spTree>
    <p:extLst>
      <p:ext uri="{BB962C8B-B14F-4D97-AF65-F5344CB8AC3E}">
        <p14:creationId xmlns:p14="http://schemas.microsoft.com/office/powerpoint/2010/main" val="398535795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900232" y="2432315"/>
            <a:ext cx="5724644"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皮亚杰的生平与工作</a:t>
            </a: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皮亚杰理论的发展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317401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三、新皮亚杰学派对皮亚杰理论的超越</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在许多方面改变了皮亚杰理论的面貌，体现出“新”意</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重新定义认知结构</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认知结构的复杂性存在某种变异的“上限”</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成熟因素普遍受到重视</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各阶段结构变化的过程是所有新皮亚杰学派的研究重点</a:t>
            </a:r>
          </a:p>
        </p:txBody>
      </p:sp>
    </p:spTree>
    <p:extLst>
      <p:ext uri="{BB962C8B-B14F-4D97-AF65-F5344CB8AC3E}">
        <p14:creationId xmlns:p14="http://schemas.microsoft.com/office/powerpoint/2010/main" val="306737766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592455" y="2432315"/>
            <a:ext cx="6340198"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第五节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皮亚杰理论的历史地位</a:t>
            </a:r>
          </a:p>
        </p:txBody>
      </p:sp>
      <p:sp>
        <p:nvSpPr>
          <p:cNvPr id="13" name="TextBox 6"/>
          <p:cNvSpPr txBox="1"/>
          <p:nvPr/>
        </p:nvSpPr>
        <p:spPr>
          <a:xfrm>
            <a:off x="9701984" y="2168473"/>
            <a:ext cx="2137124"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05</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79671081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皮亚杰理论的历史地位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552850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一、皮亚杰理论的特点</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就某种意义上说，皮亚杰也是经验论者。行为主义把经验看成是外部刺激的直接结果。皮亚杰则把经验分成两类： 一是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物理经验</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，起源于外部事物的性质；二是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逻辑数学经验</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，起源于个体的活动。皮亚杰的理论同格式塔心理学也有某些共同之处。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纵观皮亚杰的儿童认知发展理论，有三大特点贯彻始终，即相互作用论、结构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建构论和逻辑决定论。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其一，主、客体相互作用的活动是皮亚杰心理学的逻辑起点，既是皮亚杰建构主义的认识论，也是其认知发展心理学的出发点。</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其二，结构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建构论是皮亚杰对认知发展机制的具体描述。认知结构是皮亚杰认知发展理论中的基础概念。</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其三，认知结构之所以能决定行为的发展水平乃是因为认知结构蕴含着不同的逻辑水平。</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50014906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皮亚杰理论的历史地位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559775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二、皮亚杰理论的贡献</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创立了发生认识论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皮亚杰的发生认识论的贡献主要体现在以下方面：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皮亚杰的发生认识论填补了传统认识论中的空白。</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皮亚杰的发生认识论超越了传统的认识反映论，将认识发生的哲学阐释提升到了一个新的高度。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皮亚杰将康德哲学中的认识论范畴演变为经验科学的认识发生论，为现代跨学科的纵深研究开辟了一条创新性的道路。</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认识的起源上，皮亚杰为长期的经验论与唯理论之争开辟了一条新的道路，对传统认识论中的经验论和唯理论进行了合理的扬弃，他提出活动论以反对传统的经验论和唯理论，摒弃了以往认识论问题上的机械论和唯心论色彩。</a:t>
            </a:r>
          </a:p>
        </p:txBody>
      </p:sp>
    </p:spTree>
    <p:extLst>
      <p:ext uri="{BB962C8B-B14F-4D97-AF65-F5344CB8AC3E}">
        <p14:creationId xmlns:p14="http://schemas.microsoft.com/office/powerpoint/2010/main" val="24904589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皮亚杰理论的历史地位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559775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二、皮亚杰理论的贡献</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提出了儿童思维发展的阶段理论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通过大量的实验、观察研究，皮亚杰提出了缜密的儿童思维发展阶段理论。皮亚杰除了确定儿童思维发展的四个阶段之外，还概括了这些发展阶段的特点。</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其一</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，智力发展阶段的划分是相对的。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其二</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，阶段的先后顺序是恒定不变的。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其三</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，每一阶段的发展都为下一阶段打下基础，而且前一阶段发展所形成的认知结构都被归入到下一阶段形成的认知结构中，成为其中的一个基本成分。</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其四</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，每一阶段都有一个准备期和完成期。</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皮亚杰提出的儿童思维发展阶段理论激发了世界各国许多研究者的后续研究，并得到了许多实证材料的支持。</a:t>
            </a:r>
          </a:p>
        </p:txBody>
      </p:sp>
    </p:spTree>
    <p:extLst>
      <p:ext uri="{BB962C8B-B14F-4D97-AF65-F5344CB8AC3E}">
        <p14:creationId xmlns:p14="http://schemas.microsoft.com/office/powerpoint/2010/main" val="366396248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皮亚杰理论的历史地位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二、皮亚杰理论的贡献</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系统地探讨了儿童心理发展的影响因素及其作用机制</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系统探讨了儿童心理发展的影响因素，认为成熟、物理环境、社会环境、平衡是制约儿童心理发展的主要因素，并特别强调平衡过程是最重要的决定因素，认为它是整合其他三个因素的核心。这一观点突破了以往对心理发展影响因素的探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皮亚杰创造性地提出了平衡这一概念，认为平衡就是个体通过同化与顺应两种形式来达到机体内部组织与环境间的协调，儿童心理发展的实质就是个体不断地平衡</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不平衡</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平衡的适应过程。平衡概念的出现，使发展的内在因素和外在因素之间获得了连接的桥梁，发展成一个动态的、整合性的系统。</a:t>
            </a:r>
          </a:p>
        </p:txBody>
      </p:sp>
    </p:spTree>
    <p:extLst>
      <p:ext uri="{BB962C8B-B14F-4D97-AF65-F5344CB8AC3E}">
        <p14:creationId xmlns:p14="http://schemas.microsoft.com/office/powerpoint/2010/main" val="115337082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皮亚杰理论的历史地位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二、皮亚杰理论的贡献</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（四） 开创了儿童思维发展研究的新方法</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临床法不是严格意义的实验方法，因为它没有对变量进行严格控制，也缺乏严密的实验程序设计。临床法主要有六个方面的特点： 第一，采取参与和自然观察的方式进行研究。第二，设计丰富多彩的小实验。第三，安排合理灵活的谈话。第四，采用新颖严密的分析工具，不采用标准式的测验来评估行为。第五，不限制被试的反应，注意从个体自发性反应中分析其心理历程。第六，研究对象数量相对较少，有时只有一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一定意义上，临床法也是一种实验方法，因为研究者在展开一项研究之前，总是事先对研究的主题有所准备。</a:t>
            </a:r>
          </a:p>
        </p:txBody>
      </p:sp>
    </p:spTree>
    <p:extLst>
      <p:ext uri="{BB962C8B-B14F-4D97-AF65-F5344CB8AC3E}">
        <p14:creationId xmlns:p14="http://schemas.microsoft.com/office/powerpoint/2010/main" val="343512071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皮亚杰理论的历史地位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三、皮亚杰理论的影响</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对现代西方心理学的影响</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发生认识论所提出的问题，皮亚杰是通过个体的心理发生的途径予以阐述的。因而发生认识论在一定意义上就演变成儿童认知发展心理学。皮亚杰对心理学的贡献绝不比任何一位专业心理学家逊色。在发展心理学界，就理论的独创性和完整性而言，迄今为止，似乎还无人可与皮亚杰相比肩。他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世纪最杰出的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100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位心理学家中名列前茅。</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第一，皮亚杰以智力为主要研究对象，探索智力的结构和功能与年龄的关系，开创了认知研究的先例。</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第二，皮亚杰的理论在学习心理学的发展史上也占有重要地位。</a:t>
            </a:r>
          </a:p>
        </p:txBody>
      </p:sp>
    </p:spTree>
    <p:extLst>
      <p:ext uri="{BB962C8B-B14F-4D97-AF65-F5344CB8AC3E}">
        <p14:creationId xmlns:p14="http://schemas.microsoft.com/office/powerpoint/2010/main" val="224306139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皮亚杰理论的历史地位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317401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三、皮亚杰理论的影响</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对哲学认识论、科学认识史的影响</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发生认识论对知识发生、发展的解释是一种结构主义与建构主义相结合的哲学立场。这种发生认识观是以结构的整体性、转换性、自身调节性来解释所有科学认识的结构问题。</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在皮亚杰的发生认识论中，其辩证法思想处处可见。活动理论、结构建构主义理论、儿童认识发展的阶段理论、平衡理论等，无不蕴涵着丰富的辩证法思想。</a:t>
            </a:r>
          </a:p>
        </p:txBody>
      </p:sp>
    </p:spTree>
    <p:extLst>
      <p:ext uri="{BB962C8B-B14F-4D97-AF65-F5344CB8AC3E}">
        <p14:creationId xmlns:p14="http://schemas.microsoft.com/office/powerpoint/2010/main" val="82570193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皮亚杰理论的历史地位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三、皮亚杰理论的影响</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对教育理论与实践的深远影响</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虽然皮亚杰并未直接涉足教育领域，但是他的理论却给了教育工作者以重要启示。依据皮亚杰的理论，儿童的认识能力具有阶段性的特点。在每一年龄阶段，其智力的结构与功能限制了儿童能获得什么样的知识和怎样获得知识。把课程的结构建筑在儿童认知结构的基础上，以儿童心理发展的特点作为组织教育与教学的科学依据。</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皮亚杰对活动的强调也深深影响了教育工作者。启示教育工作者应组织各种各样的活动，使儿童在活动中发展智力，成为知识海洋中的主动探索者。</a:t>
            </a:r>
          </a:p>
        </p:txBody>
      </p:sp>
    </p:spTree>
    <p:extLst>
      <p:ext uri="{BB962C8B-B14F-4D97-AF65-F5344CB8AC3E}">
        <p14:creationId xmlns:p14="http://schemas.microsoft.com/office/powerpoint/2010/main" val="296263980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皮亚杰的生平与工作</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8570595"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一、生平</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1896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月</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日，皮亚杰出生在瑞士南部的纳沙特尔。早在童年时代，皮亚杰就养成了独立专心的思索习惯和科学探究的精神。</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年，他获生物学和哲学双博士学位。从此，他的兴趣开始转向了心理学。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1921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年，获法国国家科学研究院博士学位。继而在巴黎给西蒙当助手，在一所小学里的比纳实验室研究儿童的智力测验，并将测验方法标准化。</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皮亚杰在这一工作中发现，儿童在被测时常常做出一些可笑甚至荒谬的回答，儿童的错误回答比正确回答更能显示儿童的智力水平，皮亚杰发展了他自己的研究儿童智力的方法，即临床法。</a:t>
            </a:r>
          </a:p>
        </p:txBody>
      </p:sp>
      <p:pic>
        <p:nvPicPr>
          <p:cNvPr id="5" name="图片 4">
            <a:extLst>
              <a:ext uri="{FF2B5EF4-FFF2-40B4-BE49-F238E27FC236}">
                <a16:creationId xmlns:a16="http://schemas.microsoft.com/office/drawing/2014/main" id="{008412D0-3A2D-461F-9B82-6E5A64D69609}"/>
              </a:ext>
            </a:extLst>
          </p:cNvPr>
          <p:cNvPicPr>
            <a:picLocks noChangeAspect="1"/>
          </p:cNvPicPr>
          <p:nvPr/>
        </p:nvPicPr>
        <p:blipFill>
          <a:blip r:embed="rId3"/>
          <a:stretch>
            <a:fillRect/>
          </a:stretch>
        </p:blipFill>
        <p:spPr>
          <a:xfrm>
            <a:off x="9541510" y="2311893"/>
            <a:ext cx="2171700" cy="2933700"/>
          </a:xfrm>
          <a:prstGeom prst="rect">
            <a:avLst/>
          </a:prstGeom>
        </p:spPr>
      </p:pic>
    </p:spTree>
    <p:extLst>
      <p:ext uri="{BB962C8B-B14F-4D97-AF65-F5344CB8AC3E}">
        <p14:creationId xmlns:p14="http://schemas.microsoft.com/office/powerpoint/2010/main" val="224927918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皮亚杰理论的历史地位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559775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三、皮亚杰理论的影响</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（四） 皮亚杰理论在建构主义运动中获得了新生</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在众多的建构主义流派中，最具有互补性质的是皮亚杰的认知建构主义与维果茨基的社会建构主义。</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认知建构主义又称个人建构主义（</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personal constructivism</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），对认知主体的潜在隐喻是： 一个“正在进化的有机体”。根据这一隐喻，认知主体是一个生物体，通过认知结构对材料和数据进行解释或建构，认知主体形成认知图式来引导行为和表达经验。</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另一方面，广义的物理知识也正是在建构活动中产生的，前者为内化建构，后者为外化建构。皮亚杰的建构主义思想奠定了建构主义理论大厦的基石，来形成的形形色色的建构主义尽管形态各异，但其基本理念都与皮亚杰的建构主义思想一脉相承。皮亚杰也因此获得了“建构主义之父”的盛誉。</a:t>
            </a:r>
          </a:p>
        </p:txBody>
      </p:sp>
    </p:spTree>
    <p:extLst>
      <p:ext uri="{BB962C8B-B14F-4D97-AF65-F5344CB8AC3E}">
        <p14:creationId xmlns:p14="http://schemas.microsoft.com/office/powerpoint/2010/main" val="186578946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皮亚杰理论的历史地位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268926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四、皮亚杰理论的局限性</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生物学化倾向</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发生认识论的基本方法是一种生物学类比，他将生物学意义上的“适应”扩展至人类社会，将“平衡化”概念也作了相应的延伸，以生物学原理类比心理发展机制。这种研究视角忽略了人的社会属性，具有社会达尔文主义倾向。</a:t>
            </a:r>
          </a:p>
        </p:txBody>
      </p:sp>
    </p:spTree>
    <p:extLst>
      <p:ext uri="{BB962C8B-B14F-4D97-AF65-F5344CB8AC3E}">
        <p14:creationId xmlns:p14="http://schemas.microsoft.com/office/powerpoint/2010/main" val="104110541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皮亚杰理论的历史地位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414350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四、皮亚杰理论的局限性</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对认知发展阶段理论的质疑</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尽管早期有许多验证性研究支持了皮亚杰的心理发展阶段理论，但近年来的一些研究发现，这一研究是不完备和充满例外的，主要表现在：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① 儿童认知能力的发展不完全如皮亚杰所描述的那种“全或无”的形式，许多重要的认知能力在个体十分年幼时就已存在；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② 形式运算并非是思维的最高阶段，有人提出辩证思维是思维发展的第五个阶段；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③ 皮亚杰设计的实验过于困难，不适合年幼儿童。</a:t>
            </a:r>
          </a:p>
        </p:txBody>
      </p:sp>
    </p:spTree>
    <p:extLst>
      <p:ext uri="{BB962C8B-B14F-4D97-AF65-F5344CB8AC3E}">
        <p14:creationId xmlns:p14="http://schemas.microsoft.com/office/powerpoint/2010/main" val="233649893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皮亚杰理论的历史地位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四、皮亚杰理论的局限性</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忽视智力发展中的社会因素</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虽然皮亚杰提出的心理发展影响因素中包含社会环境的影响，但一些心理学家认为皮亚杰</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对社会因素的重视程度不够或理解过于狭窄</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。皮亚杰认为认知发展是一个遵循固定顺序的平衡</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不平衡</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新的平衡的建构过程，认知发展有其自身的规律和节奏，外在因素或教育措施对认知发展的促进或阻碍作用有限。这种轻视教育作用的观点使皮亚杰受到了许多批评。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还有一些人认为，在皮亚杰的认知研究范式中，实验情境都是一些脱离具体领域和文化背景的抽象任务，这使得认识主体没有社会类别、民族、文化、人格等内涵。</a:t>
            </a:r>
          </a:p>
        </p:txBody>
      </p:sp>
    </p:spTree>
    <p:extLst>
      <p:ext uri="{BB962C8B-B14F-4D97-AF65-F5344CB8AC3E}">
        <p14:creationId xmlns:p14="http://schemas.microsoft.com/office/powerpoint/2010/main" val="341601137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皮亚杰理论的历史地位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414350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四、皮亚杰理论的局限性</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（四） 临床法的缺陷</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临床法是皮亚杰独创的一种研究方法，避免了实验室环境下的生硬和不自然，为儿童心理研究采用至今。但皮亚杰搜集数据的方法仅局限于个案观察以及与儿童的谈话，</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缺乏严格的实验设计</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，这使皮亚杰理论常受到“科学性”的质疑，皮亚杰的研究方法的确有改进的余地。</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虽然存在着上述缺陷，但毕竟瑕不掩瑜，作为心理学发展史上的一个里程碑，皮亚杰理论将持续发挥它的影响。</a:t>
            </a:r>
          </a:p>
        </p:txBody>
      </p:sp>
    </p:spTree>
    <p:extLst>
      <p:ext uri="{BB962C8B-B14F-4D97-AF65-F5344CB8AC3E}">
        <p14:creationId xmlns:p14="http://schemas.microsoft.com/office/powerpoint/2010/main" val="417249024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皮亚杰的生平与工作</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二、工作经历</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皮亚杰以自己的三个孩子为被试，在妻子的协助下，用大量时间观察儿童动作并进行各种实验，并把这些研究成果汇集成</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儿童智力的起源</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等几部著作，这些研究为他创立发生认识论奠定了基础。</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1929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年之后的漫长岁月里，皮亚杰和同事长期致力于发生认识论的研究，在这期间，皮亚杰完成了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智慧心理学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1947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）和三卷本巨著</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发生认识论导论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，标志着发生认识论走向了成熟。</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皮亚杰还和英海尔德、辛克莱、西敏斯卡、伦堡希等人组成了以他为代表的“日内瓦学派” 。</a:t>
            </a:r>
          </a:p>
        </p:txBody>
      </p:sp>
    </p:spTree>
    <p:extLst>
      <p:ext uri="{BB962C8B-B14F-4D97-AF65-F5344CB8AC3E}">
        <p14:creationId xmlns:p14="http://schemas.microsoft.com/office/powerpoint/2010/main" val="372381436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84678" y="2432315"/>
            <a:ext cx="6955751"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皮亚杰的儿童心理学理论</a:t>
            </a:r>
          </a:p>
        </p:txBody>
      </p:sp>
      <p:sp>
        <p:nvSpPr>
          <p:cNvPr id="13" name="TextBox 6"/>
          <p:cNvSpPr txBox="1"/>
          <p:nvPr/>
        </p:nvSpPr>
        <p:spPr>
          <a:xfrm>
            <a:off x="9701984" y="2168473"/>
            <a:ext cx="207264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362891256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皮亚杰的儿童心理学理论</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6495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一、智力的本质</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比纳测验法以儿童正确回答条目的多少来计算儿童的智力，皮亚杰对此持反对态度。他认为智力乃是一种适应形式。适应本是生物学术语，它是生物体屈从环境的威力所做出的适合生存的改变。</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认为，不仅在生理水平上机体要适应环境，而且在心理水平和认识水平上也都存在着机体对环境、主体对客体的适应。儿童的智力既不是起源于先天的成熟，也不是起源于后天的经验，而是起源于动作。这种动作的本质是儿童对客体的适应，儿童通过动作对客体环境的适应，是儿童智力发展的真正原因。</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因而，皮亚杰强调，智慧就是适应，智慧乃是一种最高形式的适应。它的功能是使有机体有效地对付不断变化的环境，使有机体接近生存的最理想条件。适应的形成在生物学上是同化与顺应的平衡，在心理学上就是内因与外因之间相互作用的一种平衡状态。</a:t>
            </a: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99368655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皮亚杰的儿童心理学理论</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3218" y="954831"/>
            <a:ext cx="10483850" cy="472058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二、认知结构的几个基本概念</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格式</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皮亚杰认为，所谓认识，就是主体以一系列动作或运算去转变外物。在转变的过程中，这些动作或运算彼此获得了一系列功能上的联系，然后通过相互的协调，产生了具有概括性、稳定性和可重复性的组织。这些由动作或运算组成的具有以上这些性质的组织就是格式。认知结构就是协调了的格式的整体形式。</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格式种类的多寡和质量的高低随年龄和经验的增长而变化。从简单的格式到复杂的格式，从外部的动作格式到内隐的思维格式，从无逻辑的格式到逻辑的格式，至成年时，人就形成了复杂的格式系统，这个格式系统就构成了人的认知结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69398096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6623</Words>
  <Application>Microsoft Office PowerPoint</Application>
  <PresentationFormat>宽屏</PresentationFormat>
  <Paragraphs>343</Paragraphs>
  <Slides>55</Slides>
  <Notes>25</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55</vt:i4>
      </vt:variant>
    </vt:vector>
  </HeadingPairs>
  <TitlesOfParts>
    <vt:vector size="64" baseType="lpstr">
      <vt:lpstr>FZHei-B01S</vt:lpstr>
      <vt:lpstr>等线</vt:lpstr>
      <vt:lpstr>方正黑体简体</vt:lpstr>
      <vt:lpstr>楷体</vt:lpstr>
      <vt:lpstr>微软雅黑</vt:lpstr>
      <vt:lpstr>Agency FB</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24</cp:revision>
  <dcterms:created xsi:type="dcterms:W3CDTF">2019-01-02T04:14:00Z</dcterms:created>
  <dcterms:modified xsi:type="dcterms:W3CDTF">2022-08-03T12:51:17Z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