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p:sldMasterIdLst>
    <p:sldMasterId id="2147483648" r:id="rId1"/>
  </p:sldMasterIdLst>
  <p:notesMasterIdLst>
    <p:notesMasterId r:id="rId39"/>
  </p:notesMasterIdLst>
  <p:handoutMasterIdLst>
    <p:handoutMasterId r:id="rId40"/>
  </p:handoutMasterIdLst>
  <p:sldIdLst>
    <p:sldId id="626" r:id="rId2"/>
    <p:sldId id="410" r:id="rId3"/>
    <p:sldId id="258" r:id="rId4"/>
    <p:sldId id="554" r:id="rId5"/>
    <p:sldId id="477" r:id="rId6"/>
    <p:sldId id="629" r:id="rId7"/>
    <p:sldId id="630" r:id="rId8"/>
    <p:sldId id="631" r:id="rId9"/>
    <p:sldId id="632" r:id="rId10"/>
    <p:sldId id="633" r:id="rId11"/>
    <p:sldId id="634" r:id="rId12"/>
    <p:sldId id="635" r:id="rId13"/>
    <p:sldId id="637" r:id="rId14"/>
    <p:sldId id="638" r:id="rId15"/>
    <p:sldId id="639" r:id="rId16"/>
    <p:sldId id="640" r:id="rId17"/>
    <p:sldId id="641" r:id="rId18"/>
    <p:sldId id="642" r:id="rId19"/>
    <p:sldId id="643" r:id="rId20"/>
    <p:sldId id="627" r:id="rId21"/>
    <p:sldId id="547" r:id="rId22"/>
    <p:sldId id="645" r:id="rId23"/>
    <p:sldId id="646" r:id="rId24"/>
    <p:sldId id="647" r:id="rId25"/>
    <p:sldId id="648" r:id="rId26"/>
    <p:sldId id="649" r:id="rId27"/>
    <p:sldId id="650" r:id="rId28"/>
    <p:sldId id="651" r:id="rId29"/>
    <p:sldId id="652" r:id="rId30"/>
    <p:sldId id="653" r:id="rId31"/>
    <p:sldId id="654" r:id="rId32"/>
    <p:sldId id="655" r:id="rId33"/>
    <p:sldId id="656" r:id="rId34"/>
    <p:sldId id="628" r:id="rId35"/>
    <p:sldId id="594" r:id="rId36"/>
    <p:sldId id="657" r:id="rId37"/>
    <p:sldId id="577" r:id="rId38"/>
  </p:sldIdLst>
  <p:sldSz cx="12192000" cy="6858000"/>
  <p:notesSz cx="6858000" cy="9144000"/>
  <p:custDataLst>
    <p:tags r:id="rId41"/>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2" name="作者" initials="A" lastIdx="0" clrIdx="1"/>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E8AF00"/>
    <a:srgbClr val="88745B"/>
    <a:srgbClr val="4F4D50"/>
    <a:srgbClr val="002434"/>
    <a:srgbClr val="C8B08A"/>
    <a:srgbClr val="F7DCAC"/>
    <a:srgbClr val="FCE1B0"/>
    <a:srgbClr val="FEFCF0"/>
    <a:srgbClr val="76737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5" autoAdjust="0"/>
    <p:restoredTop sz="96314" autoAdjust="0"/>
  </p:normalViewPr>
  <p:slideViewPr>
    <p:cSldViewPr snapToGrid="0">
      <p:cViewPr varScale="1">
        <p:scale>
          <a:sx n="62" d="100"/>
          <a:sy n="62" d="100"/>
        </p:scale>
        <p:origin x="828" y="52"/>
      </p:cViewPr>
      <p:guideLst/>
    </p:cSldViewPr>
  </p:slideViewPr>
  <p:notesTextViewPr>
    <p:cViewPr>
      <p:scale>
        <a:sx n="1" d="1"/>
        <a:sy n="1" d="1"/>
      </p:scale>
      <p:origin x="0" y="0"/>
    </p:cViewPr>
  </p:notesTextViewPr>
  <p:sorterViewPr>
    <p:cViewPr varScale="1">
      <p:scale>
        <a:sx n="1" d="1"/>
        <a:sy n="1" d="1"/>
      </p:scale>
      <p:origin x="0" y="0"/>
    </p:cViewPr>
  </p:sorterViewPr>
  <p:notesViewPr>
    <p:cSldViewPr snapToGrid="0">
      <p:cViewPr varScale="1">
        <p:scale>
          <a:sx n="56" d="100"/>
          <a:sy n="56" d="100"/>
        </p:scale>
        <p:origin x="2028" y="72"/>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notesMaster" Target="notesMasters/notesMaster1.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commentAuthors" Target="commentAuthor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handoutMaster" Target="handoutMasters/handoutMaster1.xml"/><Relationship Id="rId45"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presProps" Target="presProp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ableStyles" Target="tableStyles.xml"/><Relationship Id="rId20" Type="http://schemas.openxmlformats.org/officeDocument/2006/relationships/slide" Target="slides/slide19.xml"/><Relationship Id="rId41" Type="http://schemas.openxmlformats.org/officeDocument/2006/relationships/tags" Target="tags/tag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48FA756A-9CED-45B2-A3E2-1B38ACB53DA9}" type="datetimeFigureOut">
              <a:rPr lang="zh-CN" altLang="en-US" smtClean="0"/>
              <a:t>2022/8/6</a:t>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73677230-6F38-445E-BCCA-CE113461A249}" type="slidenum">
              <a:rPr lang="zh-CN" altLang="en-US" smtClean="0"/>
              <a:t>‹#›</a:t>
            </a:fld>
            <a:endParaRPr lang="zh-CN" altLang="en-US"/>
          </a:p>
        </p:txBody>
      </p:sp>
    </p:spTree>
    <p:extLst>
      <p:ext uri="{BB962C8B-B14F-4D97-AF65-F5344CB8AC3E}">
        <p14:creationId xmlns:p14="http://schemas.microsoft.com/office/powerpoint/2010/main" val="211327835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6A86506-327F-4788-BAF0-4B794890C8AC}" type="datetimeFigureOut">
              <a:rPr lang="zh-CN" altLang="en-US" smtClean="0"/>
              <a:t>2022/8/6</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B31F724-51D9-486B-9BFF-C542D0E12BC5}" type="slidenum">
              <a:rPr lang="zh-CN" altLang="en-US" smtClean="0"/>
              <a:t>‹#›</a:t>
            </a:fld>
            <a:endParaRPr lang="zh-CN" altLang="en-US"/>
          </a:p>
        </p:txBody>
      </p:sp>
    </p:spTree>
    <p:extLst>
      <p:ext uri="{BB962C8B-B14F-4D97-AF65-F5344CB8AC3E}">
        <p14:creationId xmlns:p14="http://schemas.microsoft.com/office/powerpoint/2010/main" val="166081358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B31F724-51D9-486B-9BFF-C542D0E12BC5}" type="slidenum">
              <a:rPr lang="zh-CN" altLang="en-US" smtClean="0"/>
              <a:t>1</a:t>
            </a:fld>
            <a:endParaRPr lang="zh-CN" altLang="en-US"/>
          </a:p>
        </p:txBody>
      </p:sp>
    </p:spTree>
    <p:extLst>
      <p:ext uri="{BB962C8B-B14F-4D97-AF65-F5344CB8AC3E}">
        <p14:creationId xmlns:p14="http://schemas.microsoft.com/office/powerpoint/2010/main" val="185347280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37D66D20-C27E-4F88-8B09-303578CD2AE1}" type="slidenum">
              <a:rPr lang="zh-CN" altLang="en-US" smtClean="0"/>
              <a:t>2</a:t>
            </a:fld>
            <a:endParaRPr lang="zh-CN" altLang="en-US"/>
          </a:p>
        </p:txBody>
      </p:sp>
    </p:spTree>
    <p:extLst>
      <p:ext uri="{BB962C8B-B14F-4D97-AF65-F5344CB8AC3E}">
        <p14:creationId xmlns:p14="http://schemas.microsoft.com/office/powerpoint/2010/main" val="114979365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05C9D3E5-044F-4FFC-A55C-D5DA6200E60D}" type="slidenum">
              <a:rPr lang="zh-CN" altLang="en-US" smtClean="0">
                <a:solidFill>
                  <a:prstClr val="black"/>
                </a:solidFill>
                <a:latin typeface="等线" panose="02010600030101010101" charset="-122"/>
              </a:rPr>
              <a:t>3</a:t>
            </a:fld>
            <a:endParaRPr lang="zh-CN" altLang="en-US">
              <a:solidFill>
                <a:prstClr val="black"/>
              </a:solidFill>
              <a:latin typeface="等线" panose="02010600030101010101" charset="-122"/>
            </a:endParaRPr>
          </a:p>
        </p:txBody>
      </p:sp>
    </p:spTree>
    <p:extLst>
      <p:ext uri="{BB962C8B-B14F-4D97-AF65-F5344CB8AC3E}">
        <p14:creationId xmlns:p14="http://schemas.microsoft.com/office/powerpoint/2010/main" val="37851311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05C9D3E5-044F-4FFC-A55C-D5DA6200E60D}" type="slidenum">
              <a:rPr lang="zh-CN" altLang="en-US" smtClean="0">
                <a:solidFill>
                  <a:prstClr val="black"/>
                </a:solidFill>
                <a:latin typeface="等线" panose="02010600030101010101" charset="-122"/>
              </a:rPr>
              <a:t>4</a:t>
            </a:fld>
            <a:endParaRPr lang="zh-CN" altLang="en-US">
              <a:solidFill>
                <a:prstClr val="black"/>
              </a:solidFill>
              <a:latin typeface="等线" panose="02010600030101010101" charset="-122"/>
            </a:endParaRPr>
          </a:p>
        </p:txBody>
      </p:sp>
    </p:spTree>
    <p:extLst>
      <p:ext uri="{BB962C8B-B14F-4D97-AF65-F5344CB8AC3E}">
        <p14:creationId xmlns:p14="http://schemas.microsoft.com/office/powerpoint/2010/main" val="87934407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05C9D3E5-044F-4FFC-A55C-D5DA6200E60D}" type="slidenum">
              <a:rPr lang="zh-CN" altLang="en-US" smtClean="0">
                <a:solidFill>
                  <a:prstClr val="black"/>
                </a:solidFill>
                <a:latin typeface="等线" panose="02010600030101010101" charset="-122"/>
              </a:rPr>
              <a:t>20</a:t>
            </a:fld>
            <a:endParaRPr lang="zh-CN" altLang="en-US">
              <a:solidFill>
                <a:prstClr val="black"/>
              </a:solidFill>
              <a:latin typeface="等线" panose="02010600030101010101" charset="-122"/>
            </a:endParaRPr>
          </a:p>
        </p:txBody>
      </p:sp>
    </p:spTree>
    <p:extLst>
      <p:ext uri="{BB962C8B-B14F-4D97-AF65-F5344CB8AC3E}">
        <p14:creationId xmlns:p14="http://schemas.microsoft.com/office/powerpoint/2010/main" val="158275536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05C9D3E5-044F-4FFC-A55C-D5DA6200E60D}" type="slidenum">
              <a:rPr lang="zh-CN" altLang="en-US" smtClean="0">
                <a:solidFill>
                  <a:prstClr val="black"/>
                </a:solidFill>
                <a:latin typeface="等线" panose="02010600030101010101" charset="-122"/>
              </a:rPr>
              <a:t>34</a:t>
            </a:fld>
            <a:endParaRPr lang="zh-CN" altLang="en-US">
              <a:solidFill>
                <a:prstClr val="black"/>
              </a:solidFill>
              <a:latin typeface="等线" panose="02010600030101010101" charset="-122"/>
            </a:endParaRPr>
          </a:p>
        </p:txBody>
      </p:sp>
    </p:spTree>
    <p:extLst>
      <p:ext uri="{BB962C8B-B14F-4D97-AF65-F5344CB8AC3E}">
        <p14:creationId xmlns:p14="http://schemas.microsoft.com/office/powerpoint/2010/main" val="121974295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B31F724-51D9-486B-9BFF-C542D0E12BC5}" type="slidenum">
              <a:rPr lang="zh-CN" altLang="en-US" smtClean="0"/>
              <a:t>37</a:t>
            </a:fld>
            <a:endParaRPr lang="zh-CN" altLang="en-US"/>
          </a:p>
        </p:txBody>
      </p:sp>
    </p:spTree>
    <p:extLst>
      <p:ext uri="{BB962C8B-B14F-4D97-AF65-F5344CB8AC3E}">
        <p14:creationId xmlns:p14="http://schemas.microsoft.com/office/powerpoint/2010/main" val="260006633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18_Title Only">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slow" p14:dur="1500" advTm="2000">
        <p:random/>
      </p:transition>
    </mc:Choice>
    <mc:Fallback xmlns="">
      <p:transition spd="slow" advTm="2000">
        <p:random/>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设计页面">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slow" p14:dur="1500" advTm="2000">
        <p:random/>
      </p:transition>
    </mc:Choice>
    <mc:Fallback xmlns="">
      <p:transition spd="slow" advTm="2000">
        <p:random/>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Mr.Z">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slow" p14:dur="1500" advTm="2000">
        <p:random/>
      </p:transition>
    </mc:Choice>
    <mc:Fallback xmlns="">
      <p:transition spd="slow" advTm="2000">
        <p:random/>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3_Title Slide">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slow" p14:dur="1500" advTm="2000">
        <p:random/>
      </p:transition>
    </mc:Choice>
    <mc:Fallback xmlns="">
      <p:transition spd="slow" advTm="2000">
        <p:random/>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Big Landscape Bottom">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slow" p14:dur="1500" advTm="2000">
        <p:random/>
      </p:transition>
    </mc:Choice>
    <mc:Fallback xmlns="">
      <p:transition spd="slow" advTm="2000">
        <p:random/>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24_Custom Layout">
    <p:spTree>
      <p:nvGrpSpPr>
        <p:cNvPr id="1" name=""/>
        <p:cNvGrpSpPr/>
        <p:nvPr/>
      </p:nvGrpSpPr>
      <p:grpSpPr>
        <a:xfrm>
          <a:off x="0" y="0"/>
          <a:ext cx="0" cy="0"/>
          <a:chOff x="0" y="0"/>
          <a:chExt cx="0" cy="0"/>
        </a:xfrm>
      </p:grpSpPr>
      <p:sp>
        <p:nvSpPr>
          <p:cNvPr id="9" name="Picture Placeholder 8"/>
          <p:cNvSpPr>
            <a:spLocks noGrp="1"/>
          </p:cNvSpPr>
          <p:nvPr>
            <p:ph type="pic" sz="quarter" idx="10"/>
          </p:nvPr>
        </p:nvSpPr>
        <p:spPr>
          <a:xfrm>
            <a:off x="5272049" y="925733"/>
            <a:ext cx="5147868" cy="5006854"/>
          </a:xfrm>
          <a:custGeom>
            <a:avLst/>
            <a:gdLst>
              <a:gd name="connsiteX0" fmla="*/ 0 w 5147734"/>
              <a:gd name="connsiteY0" fmla="*/ 0 h 5006622"/>
              <a:gd name="connsiteX1" fmla="*/ 5147734 w 5147734"/>
              <a:gd name="connsiteY1" fmla="*/ 0 h 5006622"/>
              <a:gd name="connsiteX2" fmla="*/ 5147734 w 5147734"/>
              <a:gd name="connsiteY2" fmla="*/ 5006622 h 5006622"/>
              <a:gd name="connsiteX3" fmla="*/ 0 w 5147734"/>
              <a:gd name="connsiteY3" fmla="*/ 5006622 h 5006622"/>
            </a:gdLst>
            <a:ahLst/>
            <a:cxnLst>
              <a:cxn ang="0">
                <a:pos x="connsiteX0" y="connsiteY0"/>
              </a:cxn>
              <a:cxn ang="0">
                <a:pos x="connsiteX1" y="connsiteY1"/>
              </a:cxn>
              <a:cxn ang="0">
                <a:pos x="connsiteX2" y="connsiteY2"/>
              </a:cxn>
              <a:cxn ang="0">
                <a:pos x="connsiteX3" y="connsiteY3"/>
              </a:cxn>
            </a:cxnLst>
            <a:rect l="l" t="t" r="r" b="b"/>
            <a:pathLst>
              <a:path w="5147734" h="5006622">
                <a:moveTo>
                  <a:pt x="0" y="0"/>
                </a:moveTo>
                <a:lnTo>
                  <a:pt x="5147734" y="0"/>
                </a:lnTo>
                <a:lnTo>
                  <a:pt x="5147734" y="5006622"/>
                </a:lnTo>
                <a:lnTo>
                  <a:pt x="0" y="5006622"/>
                </a:lnTo>
                <a:close/>
              </a:path>
            </a:pathLst>
          </a:custGeom>
          <a:pattFill prst="ltUpDiag">
            <a:fgClr>
              <a:schemeClr val="bg1">
                <a:lumMod val="75000"/>
              </a:schemeClr>
            </a:fgClr>
            <a:bgClr>
              <a:schemeClr val="bg1">
                <a:lumMod val="95000"/>
              </a:schemeClr>
            </a:bgClr>
          </a:pattFill>
        </p:spPr>
        <p:txBody>
          <a:bodyPr wrap="square">
            <a:noAutofit/>
          </a:bodyPr>
          <a:lstStyle>
            <a:lvl1pPr>
              <a:defRPr lang="en-US" sz="1400" b="1" i="1"/>
            </a:lvl1pPr>
          </a:lstStyle>
          <a:p>
            <a:pPr marL="0" lvl="0" indent="0">
              <a:buNone/>
            </a:pPr>
            <a:endParaRPr lang="en-US"/>
          </a:p>
        </p:txBody>
      </p:sp>
    </p:spTree>
  </p:cSld>
  <p:clrMapOvr>
    <a:masterClrMapping/>
  </p:clrMapOvr>
  <p:transition spd="med">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750" fill="hold"/>
                                        <p:tgtEl>
                                          <p:spTgt spid="9"/>
                                        </p:tgtEl>
                                        <p:attrNameLst>
                                          <p:attrName>ppt_x</p:attrName>
                                        </p:attrNameLst>
                                      </p:cBhvr>
                                      <p:tavLst>
                                        <p:tav tm="0">
                                          <p:val>
                                            <p:strVal val="1+#ppt_w/2"/>
                                          </p:val>
                                        </p:tav>
                                        <p:tav tm="100000">
                                          <p:val>
                                            <p:strVal val="#ppt_x"/>
                                          </p:val>
                                        </p:tav>
                                      </p:tavLst>
                                    </p:anim>
                                    <p:anim calcmode="lin" valueType="num">
                                      <p:cBhvr additive="base">
                                        <p:cTn id="8" dur="75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ldLvl="0" animBg="1"/>
    </p:bld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pic>
        <p:nvPicPr>
          <p:cNvPr id="2" name="图片 1"/>
          <p:cNvPicPr>
            <a:picLocks noChangeAspect="1"/>
          </p:cNvPicPr>
          <p:nvPr userDrawn="1"/>
        </p:nvPicPr>
        <p:blipFill>
          <a:blip r:embed="rId2"/>
          <a:stretch>
            <a:fillRect/>
          </a:stretch>
        </p:blipFill>
        <p:spPr>
          <a:xfrm>
            <a:off x="0" y="0"/>
            <a:ext cx="12192000" cy="6857999"/>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500" advTm="3000">
        <p14:prism/>
      </p:transition>
    </mc:Choice>
    <mc:Fallback xmlns="">
      <p:transition spd="slow" advTm="3000">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pic>
        <p:nvPicPr>
          <p:cNvPr id="8" name="图片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 y="0"/>
            <a:ext cx="12191999" cy="6858000"/>
          </a:xfrm>
          <a:prstGeom prst="rect">
            <a:avLst/>
          </a:prstGeom>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内容与标题">
    <p:spTree>
      <p:nvGrpSpPr>
        <p:cNvPr id="1" name=""/>
        <p:cNvGrpSpPr/>
        <p:nvPr/>
      </p:nvGrpSpPr>
      <p:grpSpPr>
        <a:xfrm>
          <a:off x="0" y="0"/>
          <a:ext cx="0" cy="0"/>
          <a:chOff x="0" y="0"/>
          <a:chExt cx="0" cy="0"/>
        </a:xfrm>
      </p:grpSpPr>
    </p:spTree>
  </p:cSld>
  <p:clrMapOvr>
    <a:masterClrMapping/>
  </p:clrMapOvr>
  <p:transition spd="slow">
    <p:comb/>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blank">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a:xfrm>
            <a:off x="838200" y="6356352"/>
            <a:ext cx="2743200" cy="365125"/>
          </a:xfrm>
          <a:prstGeom prst="rect">
            <a:avLst/>
          </a:prstGeom>
        </p:spPr>
        <p:txBody>
          <a:bodyPr/>
          <a:lstStyle/>
          <a:p>
            <a:fld id="{FE158B01-1B94-410B-955F-6A222A70BFA3}" type="datetimeFigureOut">
              <a:rPr lang="zh-CN" altLang="en-US" smtClean="0">
                <a:solidFill>
                  <a:prstClr val="black">
                    <a:tint val="75000"/>
                  </a:prstClr>
                </a:solidFill>
              </a:rPr>
              <a:t>2022/8/6</a:t>
            </a:fld>
            <a:endParaRPr lang="zh-CN" altLang="en-US">
              <a:solidFill>
                <a:prstClr val="black">
                  <a:tint val="75000"/>
                </a:prstClr>
              </a:solidFill>
            </a:endParaRPr>
          </a:p>
        </p:txBody>
      </p:sp>
      <p:sp>
        <p:nvSpPr>
          <p:cNvPr id="3" name="页脚占位符 2"/>
          <p:cNvSpPr>
            <a:spLocks noGrp="1"/>
          </p:cNvSpPr>
          <p:nvPr>
            <p:ph type="ftr" sz="quarter" idx="11"/>
          </p:nvPr>
        </p:nvSpPr>
        <p:spPr>
          <a:xfrm>
            <a:off x="4038600" y="6356352"/>
            <a:ext cx="4114800" cy="365125"/>
          </a:xfrm>
          <a:prstGeom prst="rect">
            <a:avLst/>
          </a:prstGeom>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a:xfrm>
            <a:off x="8610600" y="6356352"/>
            <a:ext cx="2743200" cy="365125"/>
          </a:xfrm>
          <a:prstGeom prst="rect">
            <a:avLst/>
          </a:prstGeom>
        </p:spPr>
        <p:txBody>
          <a:bodyPr/>
          <a:lstStyle/>
          <a:p>
            <a:fld id="{8A3A7E1F-F86D-4EC0-8623-A67CB04E396F}" type="slidenum">
              <a:rPr lang="zh-CN" altLang="en-US" smtClean="0">
                <a:solidFill>
                  <a:prstClr val="black">
                    <a:tint val="75000"/>
                  </a:prstClr>
                </a:solidFill>
              </a:rPr>
              <a:t>‹#›</a:t>
            </a:fld>
            <a:endParaRPr lang="zh-CN" altLang="en-US">
              <a:solidFill>
                <a:prstClr val="black">
                  <a:tint val="75000"/>
                </a:prstClr>
              </a:solidFill>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自定义版式">
    <p:spTree>
      <p:nvGrpSpPr>
        <p:cNvPr id="1" name=""/>
        <p:cNvGrpSpPr/>
        <p:nvPr/>
      </p:nvGrpSpPr>
      <p:grpSpPr>
        <a:xfrm>
          <a:off x="0" y="0"/>
          <a:ext cx="0" cy="0"/>
          <a:chOff x="0" y="0"/>
          <a:chExt cx="0" cy="0"/>
        </a:xfrm>
      </p:grpSpPr>
      <p:sp>
        <p:nvSpPr>
          <p:cNvPr id="4" name="矩形 3"/>
          <p:cNvSpPr/>
          <p:nvPr userDrawn="1"/>
        </p:nvSpPr>
        <p:spPr>
          <a:xfrm>
            <a:off x="0" y="0"/>
            <a:ext cx="12192000" cy="6858000"/>
          </a:xfrm>
          <a:prstGeom prst="rect">
            <a:avLst/>
          </a:prstGeom>
          <a:solidFill>
            <a:srgbClr val="FCFCFC"/>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dirty="0">
              <a:solidFill>
                <a:prstClr val="white"/>
              </a:solidFill>
              <a:latin typeface="方正黑体简体" panose="02000000000000000000" pitchFamily="2" charset="-122"/>
              <a:ea typeface="方正黑体简体" panose="02000000000000000000" pitchFamily="2" charset="-122"/>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1_标题和内容">
    <p:spTree>
      <p:nvGrpSpPr>
        <p:cNvPr id="1" name=""/>
        <p:cNvGrpSpPr/>
        <p:nvPr/>
      </p:nvGrpSpPr>
      <p:grpSpPr>
        <a:xfrm>
          <a:off x="0" y="0"/>
          <a:ext cx="0" cy="0"/>
          <a:chOff x="0" y="0"/>
          <a:chExt cx="0" cy="0"/>
        </a:xfrm>
      </p:grpSpPr>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6_自定义版式">
    <p:spTree>
      <p:nvGrpSpPr>
        <p:cNvPr id="1" name=""/>
        <p:cNvGrpSpPr/>
        <p:nvPr/>
      </p:nvGrpSpPr>
      <p:grpSpPr>
        <a:xfrm>
          <a:off x="0" y="0"/>
          <a:ext cx="0" cy="0"/>
          <a:chOff x="0" y="0"/>
          <a:chExt cx="0" cy="0"/>
        </a:xfrm>
      </p:grpSpPr>
      <p:sp>
        <p:nvSpPr>
          <p:cNvPr id="7" name="图片占位符 6"/>
          <p:cNvSpPr>
            <a:spLocks noGrp="1"/>
          </p:cNvSpPr>
          <p:nvPr>
            <p:ph type="pic" sz="quarter" idx="10"/>
          </p:nvPr>
        </p:nvSpPr>
        <p:spPr>
          <a:xfrm>
            <a:off x="6257050" y="1603156"/>
            <a:ext cx="2538589" cy="2119372"/>
          </a:xfrm>
          <a:custGeom>
            <a:avLst/>
            <a:gdLst>
              <a:gd name="connsiteX0" fmla="*/ 0 w 2538589"/>
              <a:gd name="connsiteY0" fmla="*/ 0 h 2119372"/>
              <a:gd name="connsiteX1" fmla="*/ 2538589 w 2538589"/>
              <a:gd name="connsiteY1" fmla="*/ 0 h 2119372"/>
              <a:gd name="connsiteX2" fmla="*/ 2538589 w 2538589"/>
              <a:gd name="connsiteY2" fmla="*/ 2119372 h 2119372"/>
              <a:gd name="connsiteX3" fmla="*/ 0 w 2538589"/>
              <a:gd name="connsiteY3" fmla="*/ 2119372 h 2119372"/>
            </a:gdLst>
            <a:ahLst/>
            <a:cxnLst>
              <a:cxn ang="0">
                <a:pos x="connsiteX0" y="connsiteY0"/>
              </a:cxn>
              <a:cxn ang="0">
                <a:pos x="connsiteX1" y="connsiteY1"/>
              </a:cxn>
              <a:cxn ang="0">
                <a:pos x="connsiteX2" y="connsiteY2"/>
              </a:cxn>
              <a:cxn ang="0">
                <a:pos x="connsiteX3" y="connsiteY3"/>
              </a:cxn>
            </a:cxnLst>
            <a:rect l="l" t="t" r="r" b="b"/>
            <a:pathLst>
              <a:path w="2538589" h="2119372">
                <a:moveTo>
                  <a:pt x="0" y="0"/>
                </a:moveTo>
                <a:lnTo>
                  <a:pt x="2538589" y="0"/>
                </a:lnTo>
                <a:lnTo>
                  <a:pt x="2538589" y="2119372"/>
                </a:lnTo>
                <a:lnTo>
                  <a:pt x="0" y="2119372"/>
                </a:lnTo>
                <a:close/>
              </a:path>
            </a:pathLst>
          </a:custGeom>
        </p:spPr>
        <p:txBody>
          <a:bodyPr wrap="square">
            <a:noAutofit/>
          </a:bodyPr>
          <a:lstStyle/>
          <a:p>
            <a:endParaRPr lang="zh-CN" altLang="en-US"/>
          </a:p>
        </p:txBody>
      </p:sp>
      <p:sp>
        <p:nvSpPr>
          <p:cNvPr id="8" name="图片占位符 7"/>
          <p:cNvSpPr>
            <a:spLocks noGrp="1"/>
          </p:cNvSpPr>
          <p:nvPr>
            <p:ph type="pic" sz="quarter" idx="11"/>
          </p:nvPr>
        </p:nvSpPr>
        <p:spPr>
          <a:xfrm>
            <a:off x="6249640" y="3813408"/>
            <a:ext cx="5067649" cy="2133134"/>
          </a:xfrm>
          <a:custGeom>
            <a:avLst/>
            <a:gdLst>
              <a:gd name="connsiteX0" fmla="*/ 0 w 5067649"/>
              <a:gd name="connsiteY0" fmla="*/ 0 h 2133134"/>
              <a:gd name="connsiteX1" fmla="*/ 5067649 w 5067649"/>
              <a:gd name="connsiteY1" fmla="*/ 0 h 2133134"/>
              <a:gd name="connsiteX2" fmla="*/ 5067649 w 5067649"/>
              <a:gd name="connsiteY2" fmla="*/ 2133134 h 2133134"/>
              <a:gd name="connsiteX3" fmla="*/ 0 w 5067649"/>
              <a:gd name="connsiteY3" fmla="*/ 2133134 h 2133134"/>
            </a:gdLst>
            <a:ahLst/>
            <a:cxnLst>
              <a:cxn ang="0">
                <a:pos x="connsiteX0" y="connsiteY0"/>
              </a:cxn>
              <a:cxn ang="0">
                <a:pos x="connsiteX1" y="connsiteY1"/>
              </a:cxn>
              <a:cxn ang="0">
                <a:pos x="connsiteX2" y="connsiteY2"/>
              </a:cxn>
              <a:cxn ang="0">
                <a:pos x="connsiteX3" y="connsiteY3"/>
              </a:cxn>
            </a:cxnLst>
            <a:rect l="l" t="t" r="r" b="b"/>
            <a:pathLst>
              <a:path w="5067649" h="2133134">
                <a:moveTo>
                  <a:pt x="0" y="0"/>
                </a:moveTo>
                <a:lnTo>
                  <a:pt x="5067649" y="0"/>
                </a:lnTo>
                <a:lnTo>
                  <a:pt x="5067649" y="2133134"/>
                </a:lnTo>
                <a:lnTo>
                  <a:pt x="0" y="2133134"/>
                </a:lnTo>
                <a:close/>
              </a:path>
            </a:pathLst>
          </a:custGeom>
        </p:spPr>
        <p:txBody>
          <a:bodyPr wrap="square">
            <a:noAutofit/>
          </a:bodyPr>
          <a:lstStyle/>
          <a:p>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2_内容与标题">
    <p:spTree>
      <p:nvGrpSpPr>
        <p:cNvPr id="1" name=""/>
        <p:cNvGrpSpPr/>
        <p:nvPr/>
      </p:nvGrpSpPr>
      <p:grpSpPr>
        <a:xfrm>
          <a:off x="0" y="0"/>
          <a:ext cx="0" cy="0"/>
          <a:chOff x="0" y="0"/>
          <a:chExt cx="0" cy="0"/>
        </a:xfrm>
      </p:grpSpPr>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节标题">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3" name="图片 2"/>
          <p:cNvPicPr>
            <a:picLocks noChangeAspect="1"/>
          </p:cNvPicPr>
          <p:nvPr userDrawn="1"/>
        </p:nvPicPr>
        <p:blipFill>
          <a:blip r:embed="rId18"/>
          <a:stretch>
            <a:fillRect/>
          </a:stretch>
        </p:blipFill>
        <p:spPr>
          <a:xfrm>
            <a:off x="0" y="0"/>
            <a:ext cx="12192000" cy="6857999"/>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Lst>
  <p:txStyles>
    <p:titleStyle>
      <a:lvl1pPr algn="ctr" defTabSz="1219200" rtl="0" eaLnBrk="1" latinLnBrk="0" hangingPunct="1">
        <a:spcBef>
          <a:spcPct val="0"/>
        </a:spcBef>
        <a:buNone/>
        <a:defRPr sz="5865" kern="1200">
          <a:solidFill>
            <a:schemeClr val="tx1"/>
          </a:solidFill>
          <a:latin typeface="+mj-lt"/>
          <a:ea typeface="+mj-ea"/>
          <a:cs typeface="+mj-cs"/>
        </a:defRPr>
      </a:lvl1pPr>
    </p:titleStyle>
    <p:bodyStyle>
      <a:lvl1pPr marL="457200" indent="-457200" algn="l" defTabSz="1219200" rtl="0" eaLnBrk="1" latinLnBrk="0" hangingPunct="1">
        <a:spcBef>
          <a:spcPct val="20000"/>
        </a:spcBef>
        <a:buFont typeface="Arial" panose="020B0604020202020204" pitchFamily="34" charset="0"/>
        <a:buChar char="•"/>
        <a:defRPr sz="4265" kern="1200">
          <a:solidFill>
            <a:schemeClr val="tx1"/>
          </a:solidFill>
          <a:latin typeface="+mn-lt"/>
          <a:ea typeface="+mn-ea"/>
          <a:cs typeface="+mn-cs"/>
        </a:defRPr>
      </a:lvl1pPr>
      <a:lvl2pPr marL="990600" indent="-381000" algn="l" defTabSz="1219200" rtl="0" eaLnBrk="1" latinLnBrk="0" hangingPunct="1">
        <a:spcBef>
          <a:spcPct val="20000"/>
        </a:spcBef>
        <a:buFont typeface="Arial" panose="020B0604020202020204" pitchFamily="34" charset="0"/>
        <a:buChar char="–"/>
        <a:defRPr sz="3735" kern="1200">
          <a:solidFill>
            <a:schemeClr val="tx1"/>
          </a:solidFill>
          <a:latin typeface="+mn-lt"/>
          <a:ea typeface="+mn-ea"/>
          <a:cs typeface="+mn-cs"/>
        </a:defRPr>
      </a:lvl2pPr>
      <a:lvl3pPr marL="1524000" indent="-304800" algn="l" defTabSz="12192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3pPr>
      <a:lvl4pPr marL="2133600" indent="-304800" algn="l" defTabSz="1219200" rtl="0" eaLnBrk="1" latinLnBrk="0" hangingPunct="1">
        <a:spcBef>
          <a:spcPct val="20000"/>
        </a:spcBef>
        <a:buFont typeface="Arial" panose="020B0604020202020204" pitchFamily="34" charset="0"/>
        <a:buChar char="–"/>
        <a:defRPr sz="2665" kern="1200">
          <a:solidFill>
            <a:schemeClr val="tx1"/>
          </a:solidFill>
          <a:latin typeface="+mn-lt"/>
          <a:ea typeface="+mn-ea"/>
          <a:cs typeface="+mn-cs"/>
        </a:defRPr>
      </a:lvl4pPr>
      <a:lvl5pPr marL="2742565" indent="-304800" algn="l" defTabSz="1219200" rtl="0" eaLnBrk="1" latinLnBrk="0" hangingPunct="1">
        <a:spcBef>
          <a:spcPct val="20000"/>
        </a:spcBef>
        <a:buFont typeface="Arial" panose="020B0604020202020204" pitchFamily="34" charset="0"/>
        <a:buChar char="»"/>
        <a:defRPr sz="2665" kern="1200">
          <a:solidFill>
            <a:schemeClr val="tx1"/>
          </a:solidFill>
          <a:latin typeface="+mn-lt"/>
          <a:ea typeface="+mn-ea"/>
          <a:cs typeface="+mn-cs"/>
        </a:defRPr>
      </a:lvl5pPr>
      <a:lvl6pPr marL="3352165" indent="-304800" algn="l" defTabSz="1219200" rtl="0" eaLnBrk="1" latinLnBrk="0" hangingPunct="1">
        <a:spcBef>
          <a:spcPct val="20000"/>
        </a:spcBef>
        <a:buFont typeface="Arial" panose="020B0604020202020204" pitchFamily="34" charset="0"/>
        <a:buChar char="•"/>
        <a:defRPr sz="2665" kern="1200">
          <a:solidFill>
            <a:schemeClr val="tx1"/>
          </a:solidFill>
          <a:latin typeface="+mn-lt"/>
          <a:ea typeface="+mn-ea"/>
          <a:cs typeface="+mn-cs"/>
        </a:defRPr>
      </a:lvl6pPr>
      <a:lvl7pPr marL="3961765" indent="-304800" algn="l" defTabSz="1219200" rtl="0" eaLnBrk="1" latinLnBrk="0" hangingPunct="1">
        <a:spcBef>
          <a:spcPct val="20000"/>
        </a:spcBef>
        <a:buFont typeface="Arial" panose="020B0604020202020204" pitchFamily="34" charset="0"/>
        <a:buChar char="•"/>
        <a:defRPr sz="2665" kern="1200">
          <a:solidFill>
            <a:schemeClr val="tx1"/>
          </a:solidFill>
          <a:latin typeface="+mn-lt"/>
          <a:ea typeface="+mn-ea"/>
          <a:cs typeface="+mn-cs"/>
        </a:defRPr>
      </a:lvl7pPr>
      <a:lvl8pPr marL="4571365" indent="-304800" algn="l" defTabSz="1219200" rtl="0" eaLnBrk="1" latinLnBrk="0" hangingPunct="1">
        <a:spcBef>
          <a:spcPct val="20000"/>
        </a:spcBef>
        <a:buFont typeface="Arial" panose="020B0604020202020204" pitchFamily="34" charset="0"/>
        <a:buChar char="•"/>
        <a:defRPr sz="2665" kern="1200">
          <a:solidFill>
            <a:schemeClr val="tx1"/>
          </a:solidFill>
          <a:latin typeface="+mn-lt"/>
          <a:ea typeface="+mn-ea"/>
          <a:cs typeface="+mn-cs"/>
        </a:defRPr>
      </a:lvl8pPr>
      <a:lvl9pPr marL="5180965" indent="-304800" algn="l" defTabSz="1219200" rtl="0" eaLnBrk="1" latinLnBrk="0" hangingPunct="1">
        <a:spcBef>
          <a:spcPct val="20000"/>
        </a:spcBef>
        <a:buFont typeface="Arial" panose="020B0604020202020204" pitchFamily="34" charset="0"/>
        <a:buChar char="•"/>
        <a:defRPr sz="2665" kern="1200">
          <a:solidFill>
            <a:schemeClr val="tx1"/>
          </a:solidFill>
          <a:latin typeface="+mn-lt"/>
          <a:ea typeface="+mn-ea"/>
          <a:cs typeface="+mn-cs"/>
        </a:defRPr>
      </a:lvl9pPr>
    </p:bodyStyle>
    <p:otherStyle>
      <a:defPPr>
        <a:defRPr lang="zh-CN"/>
      </a:defPPr>
      <a:lvl1pPr marL="0" algn="l" defTabSz="1219200" rtl="0" eaLnBrk="1" latinLnBrk="0" hangingPunct="1">
        <a:defRPr sz="2400" kern="1200">
          <a:solidFill>
            <a:schemeClr val="tx1"/>
          </a:solidFill>
          <a:latin typeface="+mn-lt"/>
          <a:ea typeface="+mn-ea"/>
          <a:cs typeface="+mn-cs"/>
        </a:defRPr>
      </a:lvl1pPr>
      <a:lvl2pPr marL="609600" algn="l" defTabSz="1219200" rtl="0" eaLnBrk="1" latinLnBrk="0" hangingPunct="1">
        <a:defRPr sz="2400" kern="1200">
          <a:solidFill>
            <a:schemeClr val="tx1"/>
          </a:solidFill>
          <a:latin typeface="+mn-lt"/>
          <a:ea typeface="+mn-ea"/>
          <a:cs typeface="+mn-cs"/>
        </a:defRPr>
      </a:lvl2pPr>
      <a:lvl3pPr marL="1219200" algn="l" defTabSz="1219200" rtl="0" eaLnBrk="1" latinLnBrk="0" hangingPunct="1">
        <a:defRPr sz="2400" kern="1200">
          <a:solidFill>
            <a:schemeClr val="tx1"/>
          </a:solidFill>
          <a:latin typeface="+mn-lt"/>
          <a:ea typeface="+mn-ea"/>
          <a:cs typeface="+mn-cs"/>
        </a:defRPr>
      </a:lvl3pPr>
      <a:lvl4pPr marL="1828800" algn="l" defTabSz="1219200" rtl="0" eaLnBrk="1" latinLnBrk="0" hangingPunct="1">
        <a:defRPr sz="2400" kern="1200">
          <a:solidFill>
            <a:schemeClr val="tx1"/>
          </a:solidFill>
          <a:latin typeface="+mn-lt"/>
          <a:ea typeface="+mn-ea"/>
          <a:cs typeface="+mn-cs"/>
        </a:defRPr>
      </a:lvl4pPr>
      <a:lvl5pPr marL="2437765" algn="l" defTabSz="1219200" rtl="0" eaLnBrk="1" latinLnBrk="0" hangingPunct="1">
        <a:defRPr sz="2400" kern="1200">
          <a:solidFill>
            <a:schemeClr val="tx1"/>
          </a:solidFill>
          <a:latin typeface="+mn-lt"/>
          <a:ea typeface="+mn-ea"/>
          <a:cs typeface="+mn-cs"/>
        </a:defRPr>
      </a:lvl5pPr>
      <a:lvl6pPr marL="3047365" algn="l" defTabSz="1219200" rtl="0" eaLnBrk="1" latinLnBrk="0" hangingPunct="1">
        <a:defRPr sz="2400" kern="1200">
          <a:solidFill>
            <a:schemeClr val="tx1"/>
          </a:solidFill>
          <a:latin typeface="+mn-lt"/>
          <a:ea typeface="+mn-ea"/>
          <a:cs typeface="+mn-cs"/>
        </a:defRPr>
      </a:lvl6pPr>
      <a:lvl7pPr marL="3656965" algn="l" defTabSz="1219200" rtl="0" eaLnBrk="1" latinLnBrk="0" hangingPunct="1">
        <a:defRPr sz="2400" kern="1200">
          <a:solidFill>
            <a:schemeClr val="tx1"/>
          </a:solidFill>
          <a:latin typeface="+mn-lt"/>
          <a:ea typeface="+mn-ea"/>
          <a:cs typeface="+mn-cs"/>
        </a:defRPr>
      </a:lvl7pPr>
      <a:lvl8pPr marL="4266565" algn="l" defTabSz="1219200" rtl="0" eaLnBrk="1" latinLnBrk="0" hangingPunct="1">
        <a:defRPr sz="2400" kern="1200">
          <a:solidFill>
            <a:schemeClr val="tx1"/>
          </a:solidFill>
          <a:latin typeface="+mn-lt"/>
          <a:ea typeface="+mn-ea"/>
          <a:cs typeface="+mn-cs"/>
        </a:defRPr>
      </a:lvl8pPr>
      <a:lvl9pPr marL="4876165" algn="l" defTabSz="1219200" rtl="0" eaLnBrk="1" latinLnBrk="0" hangingPunct="1">
        <a:defRPr sz="2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xml"/><Relationship Id="rId1" Type="http://schemas.openxmlformats.org/officeDocument/2006/relationships/slideLayout" Target="../slideLayouts/slideLayout16.xml"/><Relationship Id="rId4" Type="http://schemas.openxmlformats.org/officeDocument/2006/relationships/image" Target="../media/image6.jpeg"/></Relationships>
</file>

<file path=ppt/slides/_rels/slide2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2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3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3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7.xml"/><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任意多边形 1"/>
          <p:cNvSpPr/>
          <p:nvPr/>
        </p:nvSpPr>
        <p:spPr>
          <a:xfrm>
            <a:off x="6930912" y="1412776"/>
            <a:ext cx="5291455" cy="3936365"/>
          </a:xfrm>
          <a:custGeom>
            <a:avLst/>
            <a:gdLst>
              <a:gd name="connsiteX0" fmla="*/ 0 w 8333"/>
              <a:gd name="connsiteY0" fmla="*/ 0 h 6199"/>
              <a:gd name="connsiteX1" fmla="*/ 8333 w 8333"/>
              <a:gd name="connsiteY1" fmla="*/ 25 h 6199"/>
              <a:gd name="connsiteX2" fmla="*/ 8303 w 8333"/>
              <a:gd name="connsiteY2" fmla="*/ 6190 h 6199"/>
              <a:gd name="connsiteX3" fmla="*/ 0 w 8333"/>
              <a:gd name="connsiteY3" fmla="*/ 6199 h 6199"/>
              <a:gd name="connsiteX4" fmla="*/ 0 w 8333"/>
              <a:gd name="connsiteY4" fmla="*/ 0 h 61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333" h="6199">
                <a:moveTo>
                  <a:pt x="0" y="0"/>
                </a:moveTo>
                <a:lnTo>
                  <a:pt x="8333" y="25"/>
                </a:lnTo>
                <a:lnTo>
                  <a:pt x="8303" y="6190"/>
                </a:lnTo>
                <a:lnTo>
                  <a:pt x="0" y="6199"/>
                </a:lnTo>
                <a:lnTo>
                  <a:pt x="0" y="0"/>
                </a:lnTo>
                <a:close/>
              </a:path>
            </a:pathLst>
          </a:custGeom>
          <a:blipFill dpi="0" rotWithShape="1">
            <a:blip r:embed="rId3" cstate="print">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dirty="0">
              <a:solidFill>
                <a:prstClr val="white"/>
              </a:solidFill>
              <a:latin typeface="方正黑体简体" panose="02000000000000000000" pitchFamily="2" charset="-122"/>
              <a:ea typeface="方正黑体简体" panose="02000000000000000000" pitchFamily="2" charset="-122"/>
              <a:cs typeface="+mn-ea"/>
              <a:sym typeface="+mn-lt"/>
            </a:endParaRPr>
          </a:p>
        </p:txBody>
      </p:sp>
      <p:sp>
        <p:nvSpPr>
          <p:cNvPr id="4" name="矩形 4"/>
          <p:cNvSpPr/>
          <p:nvPr/>
        </p:nvSpPr>
        <p:spPr>
          <a:xfrm>
            <a:off x="-19050" y="1400077"/>
            <a:ext cx="8611870" cy="3951605"/>
          </a:xfrm>
          <a:custGeom>
            <a:avLst/>
            <a:gdLst>
              <a:gd name="connsiteX0" fmla="*/ 0 w 13562"/>
              <a:gd name="connsiteY0" fmla="*/ 0 h 6223"/>
              <a:gd name="connsiteX1" fmla="*/ 13562 w 13562"/>
              <a:gd name="connsiteY1" fmla="*/ 15 h 6223"/>
              <a:gd name="connsiteX2" fmla="*/ 11003 w 13562"/>
              <a:gd name="connsiteY2" fmla="*/ 6223 h 6223"/>
              <a:gd name="connsiteX3" fmla="*/ 26 w 13562"/>
              <a:gd name="connsiteY3" fmla="*/ 6150 h 6223"/>
              <a:gd name="connsiteX4" fmla="*/ 0 w 13562"/>
              <a:gd name="connsiteY4" fmla="*/ 0 h 622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562" h="6223">
                <a:moveTo>
                  <a:pt x="0" y="0"/>
                </a:moveTo>
                <a:lnTo>
                  <a:pt x="13562" y="15"/>
                </a:lnTo>
                <a:lnTo>
                  <a:pt x="11003" y="6223"/>
                </a:lnTo>
                <a:lnTo>
                  <a:pt x="26" y="6150"/>
                </a:lnTo>
                <a:lnTo>
                  <a:pt x="0" y="0"/>
                </a:lnTo>
                <a:close/>
              </a:path>
            </a:pathLst>
          </a:custGeom>
          <a:solidFill>
            <a:srgbClr val="4F4D50"/>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dirty="0">
              <a:solidFill>
                <a:prstClr val="white"/>
              </a:solidFill>
              <a:latin typeface="方正黑体简体" panose="02000000000000000000" pitchFamily="2" charset="-122"/>
              <a:ea typeface="方正黑体简体" panose="02000000000000000000" pitchFamily="2" charset="-122"/>
              <a:cs typeface="+mn-ea"/>
              <a:sym typeface="+mn-lt"/>
            </a:endParaRPr>
          </a:p>
        </p:txBody>
      </p:sp>
      <p:cxnSp>
        <p:nvCxnSpPr>
          <p:cNvPr id="5" name="直接连接符 4"/>
          <p:cNvCxnSpPr/>
          <p:nvPr/>
        </p:nvCxnSpPr>
        <p:spPr>
          <a:xfrm flipH="1">
            <a:off x="6765248" y="3754395"/>
            <a:ext cx="675564" cy="1600335"/>
          </a:xfrm>
          <a:prstGeom prst="line">
            <a:avLst/>
          </a:prstGeom>
          <a:ln w="28575">
            <a:solidFill>
              <a:srgbClr val="FCE1B0"/>
            </a:solidFill>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flipH="1">
            <a:off x="6826824" y="1394561"/>
            <a:ext cx="1406363" cy="3410961"/>
          </a:xfrm>
          <a:prstGeom prst="line">
            <a:avLst/>
          </a:prstGeom>
          <a:ln w="12700">
            <a:solidFill>
              <a:srgbClr val="FCE1B0"/>
            </a:solidFill>
          </a:ln>
        </p:spPr>
        <p:style>
          <a:lnRef idx="1">
            <a:schemeClr val="accent1"/>
          </a:lnRef>
          <a:fillRef idx="0">
            <a:schemeClr val="accent1"/>
          </a:fillRef>
          <a:effectRef idx="0">
            <a:schemeClr val="accent1"/>
          </a:effectRef>
          <a:fontRef idx="minor">
            <a:schemeClr val="tx1"/>
          </a:fontRef>
        </p:style>
      </p:cxnSp>
      <p:sp>
        <p:nvSpPr>
          <p:cNvPr id="7" name="TextBox 9"/>
          <p:cNvSpPr txBox="1"/>
          <p:nvPr/>
        </p:nvSpPr>
        <p:spPr>
          <a:xfrm>
            <a:off x="478914" y="1914139"/>
            <a:ext cx="5591595" cy="2060179"/>
          </a:xfrm>
          <a:prstGeom prst="rect">
            <a:avLst/>
          </a:prstGeom>
          <a:noFill/>
        </p:spPr>
        <p:txBody>
          <a:bodyPr wrap="none" rtlCol="0">
            <a:spAutoFit/>
          </a:bodyPr>
          <a:lstStyle/>
          <a:p>
            <a:pPr algn="l" defTabSz="1219200" fontAlgn="auto">
              <a:lnSpc>
                <a:spcPct val="150000"/>
              </a:lnSpc>
            </a:pPr>
            <a:r>
              <a:rPr lang="zh-CN" altLang="en-US" sz="6500" b="1" dirty="0">
                <a:solidFill>
                  <a:prstClr val="white"/>
                </a:solidFill>
                <a:latin typeface="楷体" panose="02010609060101010101" charset="-122"/>
                <a:ea typeface="楷体" panose="02010609060101010101" charset="-122"/>
                <a:cs typeface="微软雅黑" panose="020B0503020204020204" pitchFamily="34" charset="-122"/>
                <a:sym typeface="+mn-lt"/>
              </a:rPr>
              <a:t>心理学史</a:t>
            </a:r>
            <a:r>
              <a:rPr lang="en-US" altLang="zh-CN" sz="4000" b="1" dirty="0">
                <a:solidFill>
                  <a:prstClr val="white"/>
                </a:solidFill>
                <a:latin typeface="楷体" panose="02010609060101010101" charset="-122"/>
                <a:ea typeface="楷体" panose="02010609060101010101" charset="-122"/>
                <a:cs typeface="楷体" panose="02010609060101010101" charset="-122"/>
                <a:sym typeface="+mn-lt"/>
              </a:rPr>
              <a:t>(</a:t>
            </a:r>
            <a:r>
              <a:rPr lang="zh-CN" altLang="en-US" sz="4000" b="1" dirty="0">
                <a:solidFill>
                  <a:prstClr val="white"/>
                </a:solidFill>
                <a:latin typeface="楷体" panose="02010609060101010101" charset="-122"/>
                <a:ea typeface="楷体" panose="02010609060101010101" charset="-122"/>
                <a:cs typeface="楷体" panose="02010609060101010101" charset="-122"/>
                <a:sym typeface="+mn-lt"/>
              </a:rPr>
              <a:t>第二版</a:t>
            </a:r>
            <a:r>
              <a:rPr lang="en-US" altLang="zh-CN" sz="4000" b="1" dirty="0">
                <a:solidFill>
                  <a:prstClr val="white"/>
                </a:solidFill>
                <a:latin typeface="楷体" panose="02010609060101010101" charset="-122"/>
                <a:ea typeface="楷体" panose="02010609060101010101" charset="-122"/>
                <a:cs typeface="楷体" panose="02010609060101010101" charset="-122"/>
                <a:sym typeface="+mn-lt"/>
              </a:rPr>
              <a:t>)</a:t>
            </a:r>
          </a:p>
          <a:p>
            <a:pPr algn="l" defTabSz="1219200" fontAlgn="auto">
              <a:lnSpc>
                <a:spcPct val="150000"/>
              </a:lnSpc>
            </a:pPr>
            <a:r>
              <a:rPr lang="zh-CN" altLang="en-US" sz="2400" b="1" dirty="0">
                <a:solidFill>
                  <a:prstClr val="white"/>
                </a:solidFill>
                <a:latin typeface="楷体" panose="02010609060101010101" charset="-122"/>
                <a:ea typeface="楷体" panose="02010609060101010101" charset="-122"/>
                <a:cs typeface="楷体" panose="02010609060101010101" charset="-122"/>
                <a:sym typeface="+mn-lt"/>
              </a:rPr>
              <a:t>主编 叶浩生 杨莉萍</a:t>
            </a:r>
            <a:endParaRPr lang="en-US" altLang="zh-CN" sz="2400" b="1" dirty="0">
              <a:solidFill>
                <a:prstClr val="white"/>
              </a:solidFill>
              <a:latin typeface="楷体" panose="02010609060101010101" charset="-122"/>
              <a:ea typeface="楷体" panose="02010609060101010101" charset="-122"/>
              <a:cs typeface="楷体" panose="02010609060101010101" charset="-122"/>
              <a:sym typeface="+mn-lt"/>
            </a:endParaRPr>
          </a:p>
        </p:txBody>
      </p:sp>
      <p:grpSp>
        <p:nvGrpSpPr>
          <p:cNvPr id="11" name="组合 10"/>
          <p:cNvGrpSpPr/>
          <p:nvPr/>
        </p:nvGrpSpPr>
        <p:grpSpPr>
          <a:xfrm>
            <a:off x="10199065" y="5814773"/>
            <a:ext cx="1528719" cy="302527"/>
            <a:chOff x="5796136" y="4189567"/>
            <a:chExt cx="1146539" cy="226895"/>
          </a:xfrm>
          <a:effectLst>
            <a:outerShdw blurRad="254000" dist="63500" dir="2700000" algn="tl" rotWithShape="0">
              <a:prstClr val="black">
                <a:alpha val="30000"/>
              </a:prstClr>
            </a:outerShdw>
          </a:effectLst>
        </p:grpSpPr>
        <p:sp>
          <p:nvSpPr>
            <p:cNvPr id="12" name="流程图: 数据 9"/>
            <p:cNvSpPr/>
            <p:nvPr/>
          </p:nvSpPr>
          <p:spPr>
            <a:xfrm>
              <a:off x="5796136" y="4189567"/>
              <a:ext cx="156946" cy="226895"/>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1" fmla="*/ 0 w 18208"/>
                <a:gd name="connsiteY0-2" fmla="*/ 10042 h 10042"/>
                <a:gd name="connsiteX1-3" fmla="*/ 2000 w 18208"/>
                <a:gd name="connsiteY1-4" fmla="*/ 42 h 10042"/>
                <a:gd name="connsiteX2-5" fmla="*/ 18208 w 18208"/>
                <a:gd name="connsiteY2-6" fmla="*/ 0 h 10042"/>
                <a:gd name="connsiteX3-7" fmla="*/ 8000 w 18208"/>
                <a:gd name="connsiteY3-8" fmla="*/ 10042 h 10042"/>
                <a:gd name="connsiteX4-9" fmla="*/ 0 w 18208"/>
                <a:gd name="connsiteY4-10" fmla="*/ 10042 h 10042"/>
                <a:gd name="connsiteX0-11" fmla="*/ 0 w 18208"/>
                <a:gd name="connsiteY0-12" fmla="*/ 10042 h 10042"/>
                <a:gd name="connsiteX1-13" fmla="*/ 10498 w 18208"/>
                <a:gd name="connsiteY1-14" fmla="*/ 126 h 10042"/>
                <a:gd name="connsiteX2-15" fmla="*/ 18208 w 18208"/>
                <a:gd name="connsiteY2-16" fmla="*/ 0 h 10042"/>
                <a:gd name="connsiteX3-17" fmla="*/ 8000 w 18208"/>
                <a:gd name="connsiteY3-18" fmla="*/ 10042 h 10042"/>
                <a:gd name="connsiteX4-19" fmla="*/ 0 w 18208"/>
                <a:gd name="connsiteY4-20" fmla="*/ 10042 h 1004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8208" h="10042">
                  <a:moveTo>
                    <a:pt x="0" y="10042"/>
                  </a:moveTo>
                  <a:lnTo>
                    <a:pt x="10498" y="126"/>
                  </a:lnTo>
                  <a:lnTo>
                    <a:pt x="18208" y="0"/>
                  </a:lnTo>
                  <a:lnTo>
                    <a:pt x="8000" y="10042"/>
                  </a:lnTo>
                  <a:lnTo>
                    <a:pt x="0" y="10042"/>
                  </a:lnTo>
                  <a:close/>
                </a:path>
              </a:pathLst>
            </a:cu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a:solidFill>
                  <a:prstClr val="white"/>
                </a:solidFill>
              </a:endParaRPr>
            </a:p>
          </p:txBody>
        </p:sp>
        <p:sp>
          <p:nvSpPr>
            <p:cNvPr id="13" name="流程图: 数据 9"/>
            <p:cNvSpPr/>
            <p:nvPr/>
          </p:nvSpPr>
          <p:spPr>
            <a:xfrm>
              <a:off x="5937506" y="4189567"/>
              <a:ext cx="156946" cy="226895"/>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1" fmla="*/ 0 w 18208"/>
                <a:gd name="connsiteY0-2" fmla="*/ 10042 h 10042"/>
                <a:gd name="connsiteX1-3" fmla="*/ 2000 w 18208"/>
                <a:gd name="connsiteY1-4" fmla="*/ 42 h 10042"/>
                <a:gd name="connsiteX2-5" fmla="*/ 18208 w 18208"/>
                <a:gd name="connsiteY2-6" fmla="*/ 0 h 10042"/>
                <a:gd name="connsiteX3-7" fmla="*/ 8000 w 18208"/>
                <a:gd name="connsiteY3-8" fmla="*/ 10042 h 10042"/>
                <a:gd name="connsiteX4-9" fmla="*/ 0 w 18208"/>
                <a:gd name="connsiteY4-10" fmla="*/ 10042 h 10042"/>
                <a:gd name="connsiteX0-11" fmla="*/ 0 w 18208"/>
                <a:gd name="connsiteY0-12" fmla="*/ 10042 h 10042"/>
                <a:gd name="connsiteX1-13" fmla="*/ 10498 w 18208"/>
                <a:gd name="connsiteY1-14" fmla="*/ 126 h 10042"/>
                <a:gd name="connsiteX2-15" fmla="*/ 18208 w 18208"/>
                <a:gd name="connsiteY2-16" fmla="*/ 0 h 10042"/>
                <a:gd name="connsiteX3-17" fmla="*/ 8000 w 18208"/>
                <a:gd name="connsiteY3-18" fmla="*/ 10042 h 10042"/>
                <a:gd name="connsiteX4-19" fmla="*/ 0 w 18208"/>
                <a:gd name="connsiteY4-20" fmla="*/ 10042 h 1004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8208" h="10042">
                  <a:moveTo>
                    <a:pt x="0" y="10042"/>
                  </a:moveTo>
                  <a:lnTo>
                    <a:pt x="10498" y="126"/>
                  </a:lnTo>
                  <a:lnTo>
                    <a:pt x="18208" y="0"/>
                  </a:lnTo>
                  <a:lnTo>
                    <a:pt x="8000" y="10042"/>
                  </a:lnTo>
                  <a:lnTo>
                    <a:pt x="0" y="10042"/>
                  </a:lnTo>
                  <a:close/>
                </a:path>
              </a:pathLst>
            </a:cu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a:solidFill>
                  <a:prstClr val="white"/>
                </a:solidFill>
              </a:endParaRPr>
            </a:p>
          </p:txBody>
        </p:sp>
        <p:sp>
          <p:nvSpPr>
            <p:cNvPr id="14" name="流程图: 数据 9"/>
            <p:cNvSpPr/>
            <p:nvPr/>
          </p:nvSpPr>
          <p:spPr>
            <a:xfrm>
              <a:off x="6078876" y="4189567"/>
              <a:ext cx="156946" cy="226895"/>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1" fmla="*/ 0 w 18208"/>
                <a:gd name="connsiteY0-2" fmla="*/ 10042 h 10042"/>
                <a:gd name="connsiteX1-3" fmla="*/ 2000 w 18208"/>
                <a:gd name="connsiteY1-4" fmla="*/ 42 h 10042"/>
                <a:gd name="connsiteX2-5" fmla="*/ 18208 w 18208"/>
                <a:gd name="connsiteY2-6" fmla="*/ 0 h 10042"/>
                <a:gd name="connsiteX3-7" fmla="*/ 8000 w 18208"/>
                <a:gd name="connsiteY3-8" fmla="*/ 10042 h 10042"/>
                <a:gd name="connsiteX4-9" fmla="*/ 0 w 18208"/>
                <a:gd name="connsiteY4-10" fmla="*/ 10042 h 10042"/>
                <a:gd name="connsiteX0-11" fmla="*/ 0 w 18208"/>
                <a:gd name="connsiteY0-12" fmla="*/ 10042 h 10042"/>
                <a:gd name="connsiteX1-13" fmla="*/ 10498 w 18208"/>
                <a:gd name="connsiteY1-14" fmla="*/ 126 h 10042"/>
                <a:gd name="connsiteX2-15" fmla="*/ 18208 w 18208"/>
                <a:gd name="connsiteY2-16" fmla="*/ 0 h 10042"/>
                <a:gd name="connsiteX3-17" fmla="*/ 8000 w 18208"/>
                <a:gd name="connsiteY3-18" fmla="*/ 10042 h 10042"/>
                <a:gd name="connsiteX4-19" fmla="*/ 0 w 18208"/>
                <a:gd name="connsiteY4-20" fmla="*/ 10042 h 1004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8208" h="10042">
                  <a:moveTo>
                    <a:pt x="0" y="10042"/>
                  </a:moveTo>
                  <a:lnTo>
                    <a:pt x="10498" y="126"/>
                  </a:lnTo>
                  <a:lnTo>
                    <a:pt x="18208" y="0"/>
                  </a:lnTo>
                  <a:lnTo>
                    <a:pt x="8000" y="10042"/>
                  </a:lnTo>
                  <a:lnTo>
                    <a:pt x="0" y="10042"/>
                  </a:lnTo>
                  <a:close/>
                </a:path>
              </a:pathLst>
            </a:cu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a:solidFill>
                  <a:prstClr val="white"/>
                </a:solidFill>
              </a:endParaRPr>
            </a:p>
          </p:txBody>
        </p:sp>
        <p:sp>
          <p:nvSpPr>
            <p:cNvPr id="15" name="流程图: 数据 9"/>
            <p:cNvSpPr/>
            <p:nvPr/>
          </p:nvSpPr>
          <p:spPr>
            <a:xfrm>
              <a:off x="6220246" y="4189567"/>
              <a:ext cx="156946" cy="226895"/>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1" fmla="*/ 0 w 18208"/>
                <a:gd name="connsiteY0-2" fmla="*/ 10042 h 10042"/>
                <a:gd name="connsiteX1-3" fmla="*/ 2000 w 18208"/>
                <a:gd name="connsiteY1-4" fmla="*/ 42 h 10042"/>
                <a:gd name="connsiteX2-5" fmla="*/ 18208 w 18208"/>
                <a:gd name="connsiteY2-6" fmla="*/ 0 h 10042"/>
                <a:gd name="connsiteX3-7" fmla="*/ 8000 w 18208"/>
                <a:gd name="connsiteY3-8" fmla="*/ 10042 h 10042"/>
                <a:gd name="connsiteX4-9" fmla="*/ 0 w 18208"/>
                <a:gd name="connsiteY4-10" fmla="*/ 10042 h 10042"/>
                <a:gd name="connsiteX0-11" fmla="*/ 0 w 18208"/>
                <a:gd name="connsiteY0-12" fmla="*/ 10042 h 10042"/>
                <a:gd name="connsiteX1-13" fmla="*/ 10498 w 18208"/>
                <a:gd name="connsiteY1-14" fmla="*/ 126 h 10042"/>
                <a:gd name="connsiteX2-15" fmla="*/ 18208 w 18208"/>
                <a:gd name="connsiteY2-16" fmla="*/ 0 h 10042"/>
                <a:gd name="connsiteX3-17" fmla="*/ 8000 w 18208"/>
                <a:gd name="connsiteY3-18" fmla="*/ 10042 h 10042"/>
                <a:gd name="connsiteX4-19" fmla="*/ 0 w 18208"/>
                <a:gd name="connsiteY4-20" fmla="*/ 10042 h 1004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8208" h="10042">
                  <a:moveTo>
                    <a:pt x="0" y="10042"/>
                  </a:moveTo>
                  <a:lnTo>
                    <a:pt x="10498" y="126"/>
                  </a:lnTo>
                  <a:lnTo>
                    <a:pt x="18208" y="0"/>
                  </a:lnTo>
                  <a:lnTo>
                    <a:pt x="8000" y="10042"/>
                  </a:lnTo>
                  <a:lnTo>
                    <a:pt x="0" y="10042"/>
                  </a:lnTo>
                  <a:close/>
                </a:path>
              </a:pathLst>
            </a:cu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a:solidFill>
                  <a:prstClr val="white"/>
                </a:solidFill>
              </a:endParaRPr>
            </a:p>
          </p:txBody>
        </p:sp>
        <p:sp>
          <p:nvSpPr>
            <p:cNvPr id="16" name="流程图: 数据 9"/>
            <p:cNvSpPr/>
            <p:nvPr/>
          </p:nvSpPr>
          <p:spPr>
            <a:xfrm>
              <a:off x="6361616" y="4189567"/>
              <a:ext cx="156946" cy="226895"/>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1" fmla="*/ 0 w 18208"/>
                <a:gd name="connsiteY0-2" fmla="*/ 10042 h 10042"/>
                <a:gd name="connsiteX1-3" fmla="*/ 2000 w 18208"/>
                <a:gd name="connsiteY1-4" fmla="*/ 42 h 10042"/>
                <a:gd name="connsiteX2-5" fmla="*/ 18208 w 18208"/>
                <a:gd name="connsiteY2-6" fmla="*/ 0 h 10042"/>
                <a:gd name="connsiteX3-7" fmla="*/ 8000 w 18208"/>
                <a:gd name="connsiteY3-8" fmla="*/ 10042 h 10042"/>
                <a:gd name="connsiteX4-9" fmla="*/ 0 w 18208"/>
                <a:gd name="connsiteY4-10" fmla="*/ 10042 h 10042"/>
                <a:gd name="connsiteX0-11" fmla="*/ 0 w 18208"/>
                <a:gd name="connsiteY0-12" fmla="*/ 10042 h 10042"/>
                <a:gd name="connsiteX1-13" fmla="*/ 10498 w 18208"/>
                <a:gd name="connsiteY1-14" fmla="*/ 126 h 10042"/>
                <a:gd name="connsiteX2-15" fmla="*/ 18208 w 18208"/>
                <a:gd name="connsiteY2-16" fmla="*/ 0 h 10042"/>
                <a:gd name="connsiteX3-17" fmla="*/ 8000 w 18208"/>
                <a:gd name="connsiteY3-18" fmla="*/ 10042 h 10042"/>
                <a:gd name="connsiteX4-19" fmla="*/ 0 w 18208"/>
                <a:gd name="connsiteY4-20" fmla="*/ 10042 h 1004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8208" h="10042">
                  <a:moveTo>
                    <a:pt x="0" y="10042"/>
                  </a:moveTo>
                  <a:lnTo>
                    <a:pt x="10498" y="126"/>
                  </a:lnTo>
                  <a:lnTo>
                    <a:pt x="18208" y="0"/>
                  </a:lnTo>
                  <a:lnTo>
                    <a:pt x="8000" y="10042"/>
                  </a:lnTo>
                  <a:lnTo>
                    <a:pt x="0" y="10042"/>
                  </a:lnTo>
                  <a:close/>
                </a:path>
              </a:pathLst>
            </a:cu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a:solidFill>
                  <a:prstClr val="white"/>
                </a:solidFill>
              </a:endParaRPr>
            </a:p>
          </p:txBody>
        </p:sp>
        <p:sp>
          <p:nvSpPr>
            <p:cNvPr id="17" name="流程图: 数据 9"/>
            <p:cNvSpPr/>
            <p:nvPr/>
          </p:nvSpPr>
          <p:spPr>
            <a:xfrm>
              <a:off x="6502986" y="4189567"/>
              <a:ext cx="156946" cy="226895"/>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1" fmla="*/ 0 w 18208"/>
                <a:gd name="connsiteY0-2" fmla="*/ 10042 h 10042"/>
                <a:gd name="connsiteX1-3" fmla="*/ 2000 w 18208"/>
                <a:gd name="connsiteY1-4" fmla="*/ 42 h 10042"/>
                <a:gd name="connsiteX2-5" fmla="*/ 18208 w 18208"/>
                <a:gd name="connsiteY2-6" fmla="*/ 0 h 10042"/>
                <a:gd name="connsiteX3-7" fmla="*/ 8000 w 18208"/>
                <a:gd name="connsiteY3-8" fmla="*/ 10042 h 10042"/>
                <a:gd name="connsiteX4-9" fmla="*/ 0 w 18208"/>
                <a:gd name="connsiteY4-10" fmla="*/ 10042 h 10042"/>
                <a:gd name="connsiteX0-11" fmla="*/ 0 w 18208"/>
                <a:gd name="connsiteY0-12" fmla="*/ 10042 h 10042"/>
                <a:gd name="connsiteX1-13" fmla="*/ 10498 w 18208"/>
                <a:gd name="connsiteY1-14" fmla="*/ 126 h 10042"/>
                <a:gd name="connsiteX2-15" fmla="*/ 18208 w 18208"/>
                <a:gd name="connsiteY2-16" fmla="*/ 0 h 10042"/>
                <a:gd name="connsiteX3-17" fmla="*/ 8000 w 18208"/>
                <a:gd name="connsiteY3-18" fmla="*/ 10042 h 10042"/>
                <a:gd name="connsiteX4-19" fmla="*/ 0 w 18208"/>
                <a:gd name="connsiteY4-20" fmla="*/ 10042 h 1004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8208" h="10042">
                  <a:moveTo>
                    <a:pt x="0" y="10042"/>
                  </a:moveTo>
                  <a:lnTo>
                    <a:pt x="10498" y="126"/>
                  </a:lnTo>
                  <a:lnTo>
                    <a:pt x="18208" y="0"/>
                  </a:lnTo>
                  <a:lnTo>
                    <a:pt x="8000" y="10042"/>
                  </a:lnTo>
                  <a:lnTo>
                    <a:pt x="0" y="10042"/>
                  </a:lnTo>
                  <a:close/>
                </a:path>
              </a:pathLst>
            </a:cu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a:solidFill>
                  <a:prstClr val="white"/>
                </a:solidFill>
              </a:endParaRPr>
            </a:p>
          </p:txBody>
        </p:sp>
        <p:sp>
          <p:nvSpPr>
            <p:cNvPr id="18" name="流程图: 数据 9"/>
            <p:cNvSpPr/>
            <p:nvPr/>
          </p:nvSpPr>
          <p:spPr>
            <a:xfrm>
              <a:off x="6644356" y="4189567"/>
              <a:ext cx="156946" cy="226895"/>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1" fmla="*/ 0 w 18208"/>
                <a:gd name="connsiteY0-2" fmla="*/ 10042 h 10042"/>
                <a:gd name="connsiteX1-3" fmla="*/ 2000 w 18208"/>
                <a:gd name="connsiteY1-4" fmla="*/ 42 h 10042"/>
                <a:gd name="connsiteX2-5" fmla="*/ 18208 w 18208"/>
                <a:gd name="connsiteY2-6" fmla="*/ 0 h 10042"/>
                <a:gd name="connsiteX3-7" fmla="*/ 8000 w 18208"/>
                <a:gd name="connsiteY3-8" fmla="*/ 10042 h 10042"/>
                <a:gd name="connsiteX4-9" fmla="*/ 0 w 18208"/>
                <a:gd name="connsiteY4-10" fmla="*/ 10042 h 10042"/>
                <a:gd name="connsiteX0-11" fmla="*/ 0 w 18208"/>
                <a:gd name="connsiteY0-12" fmla="*/ 10042 h 10042"/>
                <a:gd name="connsiteX1-13" fmla="*/ 10498 w 18208"/>
                <a:gd name="connsiteY1-14" fmla="*/ 126 h 10042"/>
                <a:gd name="connsiteX2-15" fmla="*/ 18208 w 18208"/>
                <a:gd name="connsiteY2-16" fmla="*/ 0 h 10042"/>
                <a:gd name="connsiteX3-17" fmla="*/ 8000 w 18208"/>
                <a:gd name="connsiteY3-18" fmla="*/ 10042 h 10042"/>
                <a:gd name="connsiteX4-19" fmla="*/ 0 w 18208"/>
                <a:gd name="connsiteY4-20" fmla="*/ 10042 h 1004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8208" h="10042">
                  <a:moveTo>
                    <a:pt x="0" y="10042"/>
                  </a:moveTo>
                  <a:lnTo>
                    <a:pt x="10498" y="126"/>
                  </a:lnTo>
                  <a:lnTo>
                    <a:pt x="18208" y="0"/>
                  </a:lnTo>
                  <a:lnTo>
                    <a:pt x="8000" y="10042"/>
                  </a:lnTo>
                  <a:lnTo>
                    <a:pt x="0" y="10042"/>
                  </a:lnTo>
                  <a:close/>
                </a:path>
              </a:pathLst>
            </a:cu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a:solidFill>
                  <a:prstClr val="white"/>
                </a:solidFill>
              </a:endParaRPr>
            </a:p>
          </p:txBody>
        </p:sp>
        <p:sp>
          <p:nvSpPr>
            <p:cNvPr id="19" name="流程图: 数据 9"/>
            <p:cNvSpPr/>
            <p:nvPr/>
          </p:nvSpPr>
          <p:spPr>
            <a:xfrm>
              <a:off x="6785729" y="4189567"/>
              <a:ext cx="156946" cy="226895"/>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1" fmla="*/ 0 w 18208"/>
                <a:gd name="connsiteY0-2" fmla="*/ 10042 h 10042"/>
                <a:gd name="connsiteX1-3" fmla="*/ 2000 w 18208"/>
                <a:gd name="connsiteY1-4" fmla="*/ 42 h 10042"/>
                <a:gd name="connsiteX2-5" fmla="*/ 18208 w 18208"/>
                <a:gd name="connsiteY2-6" fmla="*/ 0 h 10042"/>
                <a:gd name="connsiteX3-7" fmla="*/ 8000 w 18208"/>
                <a:gd name="connsiteY3-8" fmla="*/ 10042 h 10042"/>
                <a:gd name="connsiteX4-9" fmla="*/ 0 w 18208"/>
                <a:gd name="connsiteY4-10" fmla="*/ 10042 h 10042"/>
                <a:gd name="connsiteX0-11" fmla="*/ 0 w 18208"/>
                <a:gd name="connsiteY0-12" fmla="*/ 10042 h 10042"/>
                <a:gd name="connsiteX1-13" fmla="*/ 10498 w 18208"/>
                <a:gd name="connsiteY1-14" fmla="*/ 126 h 10042"/>
                <a:gd name="connsiteX2-15" fmla="*/ 18208 w 18208"/>
                <a:gd name="connsiteY2-16" fmla="*/ 0 h 10042"/>
                <a:gd name="connsiteX3-17" fmla="*/ 8000 w 18208"/>
                <a:gd name="connsiteY3-18" fmla="*/ 10042 h 10042"/>
                <a:gd name="connsiteX4-19" fmla="*/ 0 w 18208"/>
                <a:gd name="connsiteY4-20" fmla="*/ 10042 h 1004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8208" h="10042">
                  <a:moveTo>
                    <a:pt x="0" y="10042"/>
                  </a:moveTo>
                  <a:lnTo>
                    <a:pt x="10498" y="126"/>
                  </a:lnTo>
                  <a:lnTo>
                    <a:pt x="18208" y="0"/>
                  </a:lnTo>
                  <a:lnTo>
                    <a:pt x="8000" y="10042"/>
                  </a:lnTo>
                  <a:lnTo>
                    <a:pt x="0" y="10042"/>
                  </a:lnTo>
                  <a:close/>
                </a:path>
              </a:pathLst>
            </a:cu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a:solidFill>
                  <a:prstClr val="white"/>
                </a:solidFill>
              </a:endParaRPr>
            </a:p>
          </p:txBody>
        </p:sp>
      </p:grpSp>
      <p:cxnSp>
        <p:nvCxnSpPr>
          <p:cNvPr id="20" name="直接连接符 19"/>
          <p:cNvCxnSpPr/>
          <p:nvPr/>
        </p:nvCxnSpPr>
        <p:spPr>
          <a:xfrm>
            <a:off x="4794136" y="5961939"/>
            <a:ext cx="5189619" cy="0"/>
          </a:xfrm>
          <a:prstGeom prst="line">
            <a:avLst/>
          </a:prstGeom>
          <a:ln w="38100">
            <a:solidFill>
              <a:srgbClr val="4F4D50"/>
            </a:solidFill>
          </a:ln>
          <a:effectLst>
            <a:outerShdw blurRad="254000" dist="63500" dir="2700000" algn="tl" rotWithShape="0">
              <a:prstClr val="black">
                <a:alpha val="30000"/>
              </a:prstClr>
            </a:outerShdw>
          </a:effectLst>
        </p:spPr>
        <p:style>
          <a:lnRef idx="1">
            <a:schemeClr val="accent1"/>
          </a:lnRef>
          <a:fillRef idx="0">
            <a:schemeClr val="accent1"/>
          </a:fillRef>
          <a:effectRef idx="0">
            <a:schemeClr val="accent1"/>
          </a:effectRef>
          <a:fontRef idx="minor">
            <a:schemeClr val="tx1"/>
          </a:fontRef>
        </p:style>
      </p:cxnSp>
      <p:sp>
        <p:nvSpPr>
          <p:cNvPr id="28" name="圆角矩形 27"/>
          <p:cNvSpPr/>
          <p:nvPr/>
        </p:nvSpPr>
        <p:spPr>
          <a:xfrm>
            <a:off x="1121410" y="5858510"/>
            <a:ext cx="2914650" cy="438785"/>
          </a:xfrm>
          <a:prstGeom prst="roundRect">
            <a:avLst/>
          </a:prstGeom>
          <a:solidFill>
            <a:sysClr val="window" lastClr="FFFFFF">
              <a:alpha val="70000"/>
            </a:sysClr>
          </a:solidFill>
          <a:ln w="25400" cap="flat" cmpd="sng" algn="ctr">
            <a:noFill/>
            <a:prstDash val="solid"/>
          </a:ln>
          <a:effectLst>
            <a:softEdge rad="63500"/>
          </a:effectLst>
        </p:spPr>
        <p:style>
          <a:lnRef idx="2">
            <a:srgbClr val="629DD1">
              <a:shade val="50000"/>
            </a:srgbClr>
          </a:lnRef>
          <a:fillRef idx="1">
            <a:srgbClr val="629DD1"/>
          </a:fillRef>
          <a:effectRef idx="0">
            <a:srgbClr val="629DD1"/>
          </a:effectRef>
          <a:fontRef idx="minor">
            <a:sysClr val="window" lastClr="FFFFFF"/>
          </a:fontRef>
        </p:style>
        <p:txBody>
          <a:bodyPr rtlCol="0" anchor="ctr"/>
          <a:lstStyle>
            <a:defPPr>
              <a:defRPr lang="zh-CN"/>
            </a:defPPr>
            <a:lvl1pPr marL="0" algn="l" defTabSz="914400" rtl="0" eaLnBrk="1" latinLnBrk="0" hangingPunct="1">
              <a:defRPr sz="1800" kern="1200">
                <a:solidFill>
                  <a:sysClr val="window" lastClr="FFFFFF"/>
                </a:solidFill>
                <a:latin typeface="+mn-lt"/>
                <a:ea typeface="+mn-ea"/>
                <a:cs typeface="+mn-cs"/>
              </a:defRPr>
            </a:lvl1pPr>
            <a:lvl2pPr marL="457200" algn="l" defTabSz="914400" rtl="0" eaLnBrk="1" latinLnBrk="0" hangingPunct="1">
              <a:defRPr sz="1800" kern="1200">
                <a:solidFill>
                  <a:sysClr val="window" lastClr="FFFFFF"/>
                </a:solidFill>
                <a:latin typeface="+mn-lt"/>
                <a:ea typeface="+mn-ea"/>
                <a:cs typeface="+mn-cs"/>
              </a:defRPr>
            </a:lvl2pPr>
            <a:lvl3pPr marL="914400" algn="l" defTabSz="914400" rtl="0" eaLnBrk="1" latinLnBrk="0" hangingPunct="1">
              <a:defRPr sz="1800" kern="1200">
                <a:solidFill>
                  <a:sysClr val="window" lastClr="FFFFFF"/>
                </a:solidFill>
                <a:latin typeface="+mn-lt"/>
                <a:ea typeface="+mn-ea"/>
                <a:cs typeface="+mn-cs"/>
              </a:defRPr>
            </a:lvl3pPr>
            <a:lvl4pPr marL="1371600" algn="l" defTabSz="914400" rtl="0" eaLnBrk="1" latinLnBrk="0" hangingPunct="1">
              <a:defRPr sz="1800" kern="1200">
                <a:solidFill>
                  <a:sysClr val="window" lastClr="FFFFFF"/>
                </a:solidFill>
                <a:latin typeface="+mn-lt"/>
                <a:ea typeface="+mn-ea"/>
                <a:cs typeface="+mn-cs"/>
              </a:defRPr>
            </a:lvl4pPr>
            <a:lvl5pPr marL="1828800" algn="l" defTabSz="914400" rtl="0" eaLnBrk="1" latinLnBrk="0" hangingPunct="1">
              <a:defRPr sz="1800" kern="1200">
                <a:solidFill>
                  <a:sysClr val="window" lastClr="FFFFFF"/>
                </a:solidFill>
                <a:latin typeface="+mn-lt"/>
                <a:ea typeface="+mn-ea"/>
                <a:cs typeface="+mn-cs"/>
              </a:defRPr>
            </a:lvl5pPr>
            <a:lvl6pPr marL="2286000" algn="l" defTabSz="914400" rtl="0" eaLnBrk="1" latinLnBrk="0" hangingPunct="1">
              <a:defRPr sz="1800" kern="1200">
                <a:solidFill>
                  <a:sysClr val="window" lastClr="FFFFFF"/>
                </a:solidFill>
                <a:latin typeface="+mn-lt"/>
                <a:ea typeface="+mn-ea"/>
                <a:cs typeface="+mn-cs"/>
              </a:defRPr>
            </a:lvl6pPr>
            <a:lvl7pPr marL="2743200" algn="l" defTabSz="914400" rtl="0" eaLnBrk="1" latinLnBrk="0" hangingPunct="1">
              <a:defRPr sz="1800" kern="1200">
                <a:solidFill>
                  <a:sysClr val="window" lastClr="FFFFFF"/>
                </a:solidFill>
                <a:latin typeface="+mn-lt"/>
                <a:ea typeface="+mn-ea"/>
                <a:cs typeface="+mn-cs"/>
              </a:defRPr>
            </a:lvl7pPr>
            <a:lvl8pPr marL="3200400" algn="l" defTabSz="914400" rtl="0" eaLnBrk="1" latinLnBrk="0" hangingPunct="1">
              <a:defRPr sz="1800" kern="1200">
                <a:solidFill>
                  <a:sysClr val="window" lastClr="FFFFFF"/>
                </a:solidFill>
                <a:latin typeface="+mn-lt"/>
                <a:ea typeface="+mn-ea"/>
                <a:cs typeface="+mn-cs"/>
              </a:defRPr>
            </a:lvl8pPr>
            <a:lvl9pPr marL="3657600" algn="l" defTabSz="914400" rtl="0" eaLnBrk="1" latinLnBrk="0" hangingPunct="1">
              <a:defRPr sz="1800" kern="1200">
                <a:solidFill>
                  <a:sysClr val="window" lastClr="FFFFFF"/>
                </a:solidFill>
                <a:latin typeface="+mn-lt"/>
                <a:ea typeface="+mn-ea"/>
                <a:cs typeface="+mn-cs"/>
              </a:defRPr>
            </a:lvl9pPr>
          </a:lstStyle>
          <a:p>
            <a:pPr algn="ctr"/>
            <a:r>
              <a:rPr lang="en-US" altLang="zh-CN" dirty="0"/>
              <a:t> </a:t>
            </a:r>
            <a:endParaRPr lang="zh-CN" altLang="en-US" dirty="0"/>
          </a:p>
        </p:txBody>
      </p:sp>
      <p:pic>
        <p:nvPicPr>
          <p:cNvPr id="29" name="图片 28"/>
          <p:cNvPicPr>
            <a:picLocks noChangeAspect="1"/>
          </p:cNvPicPr>
          <p:nvPr/>
        </p:nvPicPr>
        <p:blipFill>
          <a:blip r:embed="rId4"/>
          <a:stretch>
            <a:fillRect/>
          </a:stretch>
        </p:blipFill>
        <p:spPr>
          <a:xfrm>
            <a:off x="1171575" y="5869305"/>
            <a:ext cx="2699385" cy="419735"/>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20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wipe(left)">
                                      <p:cBhvr>
                                        <p:cTn id="7" dur="500"/>
                                        <p:tgtEl>
                                          <p:spTgt spid="20"/>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fade">
                                      <p:cBhvr>
                                        <p:cTn id="10" dur="500"/>
                                        <p:tgtEl>
                                          <p:spTgt spid="4"/>
                                        </p:tgtEl>
                                      </p:cBhvr>
                                    </p:animEffect>
                                  </p:childTnLst>
                                </p:cTn>
                              </p:par>
                              <p:par>
                                <p:cTn id="11" presetID="16" presetClass="entr" presetSubtype="21" fill="hold" nodeType="with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barn(inVertical)">
                                      <p:cBhvr>
                                        <p:cTn id="13" dur="500"/>
                                        <p:tgtEl>
                                          <p:spTgt spid="6"/>
                                        </p:tgtEl>
                                      </p:cBhvr>
                                    </p:animEffect>
                                  </p:childTnLst>
                                </p:cTn>
                              </p:par>
                              <p:par>
                                <p:cTn id="14" presetID="16" presetClass="entr" presetSubtype="21" fill="hold" nodeType="with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barn(inVertical)">
                                      <p:cBhvr>
                                        <p:cTn id="16" dur="500"/>
                                        <p:tgtEl>
                                          <p:spTgt spid="5"/>
                                        </p:tgtEl>
                                      </p:cBhvr>
                                    </p:animEffect>
                                  </p:childTnLst>
                                </p:cTn>
                              </p:par>
                              <p:par>
                                <p:cTn id="17" presetID="2" presetClass="entr" presetSubtype="2" fill="hold" nodeType="withEffect">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500" fill="hold"/>
                                        <p:tgtEl>
                                          <p:spTgt spid="11"/>
                                        </p:tgtEl>
                                        <p:attrNameLst>
                                          <p:attrName>ppt_x</p:attrName>
                                        </p:attrNameLst>
                                      </p:cBhvr>
                                      <p:tavLst>
                                        <p:tav tm="0">
                                          <p:val>
                                            <p:strVal val="1+#ppt_w/2"/>
                                          </p:val>
                                        </p:tav>
                                        <p:tav tm="100000">
                                          <p:val>
                                            <p:strVal val="#ppt_x"/>
                                          </p:val>
                                        </p:tav>
                                      </p:tavLst>
                                    </p:anim>
                                    <p:anim calcmode="lin" valueType="num">
                                      <p:cBhvr additive="base">
                                        <p:cTn id="20" dur="500" fill="hold"/>
                                        <p:tgtEl>
                                          <p:spTgt spid="11"/>
                                        </p:tgtEl>
                                        <p:attrNameLst>
                                          <p:attrName>ppt_y</p:attrName>
                                        </p:attrNameLst>
                                      </p:cBhvr>
                                      <p:tavLst>
                                        <p:tav tm="0">
                                          <p:val>
                                            <p:strVal val="#ppt_y"/>
                                          </p:val>
                                        </p:tav>
                                        <p:tav tm="100000">
                                          <p:val>
                                            <p:strVal val="#ppt_y"/>
                                          </p:val>
                                        </p:tav>
                                      </p:tavLst>
                                    </p:anim>
                                  </p:childTnLst>
                                </p:cTn>
                              </p:par>
                              <p:par>
                                <p:cTn id="21" presetID="10" presetClass="entr" presetSubtype="0" fill="hold" grpId="0" nodeType="withEffect">
                                  <p:stCondLst>
                                    <p:cond delay="0"/>
                                  </p:stCondLst>
                                  <p:childTnLst>
                                    <p:set>
                                      <p:cBhvr>
                                        <p:cTn id="22" dur="1" fill="hold">
                                          <p:stCondLst>
                                            <p:cond delay="0"/>
                                          </p:stCondLst>
                                        </p:cTn>
                                        <p:tgtEl>
                                          <p:spTgt spid="2"/>
                                        </p:tgtEl>
                                        <p:attrNameLst>
                                          <p:attrName>style.visibility</p:attrName>
                                        </p:attrNameLst>
                                      </p:cBhvr>
                                      <p:to>
                                        <p:strVal val="visible"/>
                                      </p:to>
                                    </p:set>
                                    <p:animEffect transition="in" filter="fade">
                                      <p:cBhvr>
                                        <p:cTn id="23" dur="500"/>
                                        <p:tgtEl>
                                          <p:spTgt spid="2"/>
                                        </p:tgtEl>
                                      </p:cBhvr>
                                    </p:animEffect>
                                  </p:childTnLst>
                                </p:cTn>
                              </p:par>
                            </p:childTnLst>
                          </p:cTn>
                        </p:par>
                        <p:par>
                          <p:cTn id="24" fill="hold">
                            <p:stCondLst>
                              <p:cond delay="500"/>
                            </p:stCondLst>
                            <p:childTnLst>
                              <p:par>
                                <p:cTn id="25" presetID="41" presetClass="entr" presetSubtype="0" fill="hold" grpId="0" nodeType="afterEffect">
                                  <p:stCondLst>
                                    <p:cond delay="0"/>
                                  </p:stCondLst>
                                  <p:iterate type="lt">
                                    <p:tmPct val="10000"/>
                                  </p:iterate>
                                  <p:childTnLst>
                                    <p:set>
                                      <p:cBhvr>
                                        <p:cTn id="26" dur="1" fill="hold">
                                          <p:stCondLst>
                                            <p:cond delay="0"/>
                                          </p:stCondLst>
                                        </p:cTn>
                                        <p:tgtEl>
                                          <p:spTgt spid="7"/>
                                        </p:tgtEl>
                                        <p:attrNameLst>
                                          <p:attrName>style.visibility</p:attrName>
                                        </p:attrNameLst>
                                      </p:cBhvr>
                                      <p:to>
                                        <p:strVal val="visible"/>
                                      </p:to>
                                    </p:set>
                                    <p:anim calcmode="lin" valueType="num">
                                      <p:cBhvr>
                                        <p:cTn id="27" dur="500" fill="hold"/>
                                        <p:tgtEl>
                                          <p:spTgt spid="7"/>
                                        </p:tgtEl>
                                        <p:attrNameLst>
                                          <p:attrName>ppt_x</p:attrName>
                                        </p:attrNameLst>
                                      </p:cBhvr>
                                      <p:tavLst>
                                        <p:tav tm="0">
                                          <p:val>
                                            <p:strVal val="#ppt_x"/>
                                          </p:val>
                                        </p:tav>
                                        <p:tav tm="50000">
                                          <p:val>
                                            <p:strVal val="#ppt_x+.1"/>
                                          </p:val>
                                        </p:tav>
                                        <p:tav tm="100000">
                                          <p:val>
                                            <p:strVal val="#ppt_x"/>
                                          </p:val>
                                        </p:tav>
                                      </p:tavLst>
                                    </p:anim>
                                    <p:anim calcmode="lin" valueType="num">
                                      <p:cBhvr>
                                        <p:cTn id="28" dur="500" fill="hold"/>
                                        <p:tgtEl>
                                          <p:spTgt spid="7"/>
                                        </p:tgtEl>
                                        <p:attrNameLst>
                                          <p:attrName>ppt_y</p:attrName>
                                        </p:attrNameLst>
                                      </p:cBhvr>
                                      <p:tavLst>
                                        <p:tav tm="0">
                                          <p:val>
                                            <p:strVal val="#ppt_y"/>
                                          </p:val>
                                        </p:tav>
                                        <p:tav tm="100000">
                                          <p:val>
                                            <p:strVal val="#ppt_y"/>
                                          </p:val>
                                        </p:tav>
                                      </p:tavLst>
                                    </p:anim>
                                    <p:anim calcmode="lin" valueType="num">
                                      <p:cBhvr>
                                        <p:cTn id="29" dur="500" fill="hold"/>
                                        <p:tgtEl>
                                          <p:spTgt spid="7"/>
                                        </p:tgtEl>
                                        <p:attrNameLst>
                                          <p:attrName>ppt_h</p:attrName>
                                        </p:attrNameLst>
                                      </p:cBhvr>
                                      <p:tavLst>
                                        <p:tav tm="0">
                                          <p:val>
                                            <p:strVal val="#ppt_h/10"/>
                                          </p:val>
                                        </p:tav>
                                        <p:tav tm="50000">
                                          <p:val>
                                            <p:strVal val="#ppt_h+.01"/>
                                          </p:val>
                                        </p:tav>
                                        <p:tav tm="100000">
                                          <p:val>
                                            <p:strVal val="#ppt_h"/>
                                          </p:val>
                                        </p:tav>
                                      </p:tavLst>
                                    </p:anim>
                                    <p:anim calcmode="lin" valueType="num">
                                      <p:cBhvr>
                                        <p:cTn id="30" dur="500" fill="hold"/>
                                        <p:tgtEl>
                                          <p:spTgt spid="7"/>
                                        </p:tgtEl>
                                        <p:attrNameLst>
                                          <p:attrName>ppt_w</p:attrName>
                                        </p:attrNameLst>
                                      </p:cBhvr>
                                      <p:tavLst>
                                        <p:tav tm="0">
                                          <p:val>
                                            <p:strVal val="#ppt_w/10"/>
                                          </p:val>
                                        </p:tav>
                                        <p:tav tm="50000">
                                          <p:val>
                                            <p:strVal val="#ppt_w+.01"/>
                                          </p:val>
                                        </p:tav>
                                        <p:tav tm="100000">
                                          <p:val>
                                            <p:strVal val="#ppt_w"/>
                                          </p:val>
                                        </p:tav>
                                      </p:tavLst>
                                    </p:anim>
                                    <p:animEffect transition="in" filter="fade">
                                      <p:cBhvr>
                                        <p:cTn id="31" dur="500" tmFilter="0,0; .5, 1; 1, 1"/>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ldLvl="0" animBg="1"/>
      <p:bldP spid="4" grpId="0" bldLvl="0" animBg="1"/>
      <p:bldP spid="7"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954107"/>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第一节  西方心理学的哲学渊源</a:t>
            </a: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0" name="文本框 99"/>
          <p:cNvSpPr txBox="1"/>
          <p:nvPr/>
        </p:nvSpPr>
        <p:spPr>
          <a:xfrm>
            <a:off x="970914" y="1210310"/>
            <a:ext cx="10852117" cy="5136086"/>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一、西方古代哲学与心理学</a:t>
            </a:r>
            <a:endParaRPr lang="en-US" altLang="zh-CN"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endParaRPr>
          </a:p>
          <a:p>
            <a:pPr>
              <a:lnSpc>
                <a:spcPct val="150000"/>
              </a:lnSpc>
            </a:pPr>
            <a:r>
              <a:rPr lang="zh-CN" altLang="en-US" sz="2500" b="1" dirty="0">
                <a:solidFill>
                  <a:srgbClr val="88745B"/>
                </a:solidFill>
                <a:latin typeface="Arial" panose="020B0604020202020204" pitchFamily="34" charset="0"/>
                <a:ea typeface="微软雅黑" panose="020B0503020204020204" pitchFamily="34" charset="-122"/>
              </a:rPr>
              <a:t>（二） 基督教与经院哲学时期</a:t>
            </a:r>
            <a:endParaRPr lang="en-US" altLang="zh-CN" sz="2500" b="1" dirty="0">
              <a:solidFill>
                <a:srgbClr val="88745B"/>
              </a:solidFill>
              <a:latin typeface="Arial" panose="020B0604020202020204" pitchFamily="34" charset="0"/>
              <a:ea typeface="微软雅黑" panose="020B0503020204020204" pitchFamily="34" charset="-122"/>
            </a:endParaRPr>
          </a:p>
          <a:p>
            <a:pPr>
              <a:lnSpc>
                <a:spcPct val="150000"/>
              </a:lnSpc>
            </a:pPr>
            <a:r>
              <a:rPr lang="en-US" altLang="zh-CN" sz="2100" b="1" dirty="0">
                <a:solidFill>
                  <a:schemeClr val="tx1">
                    <a:lumMod val="75000"/>
                    <a:lumOff val="25000"/>
                  </a:schemeClr>
                </a:solidFill>
                <a:latin typeface="Arial" panose="020B0604020202020204" pitchFamily="34" charset="0"/>
                <a:ea typeface="微软雅黑" panose="020B0503020204020204" pitchFamily="34" charset="-122"/>
              </a:rPr>
              <a:t>2. </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阿奎那</a:t>
            </a: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托马斯</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阿奎那（</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Aquinas</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1225—1274</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）是经院哲学最著名的代表人物，他的学说是中世纪神学与哲学的最大、最全面的体系。</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他的心理学思想包括这样几个方面： 在灵魂与身体的关系方面，他认为</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灵魂是纯精神的，是独立于身体的实体</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灵魂是不灭的，因为灵魂是上帝创造的实体形式，在人出生时与身体结合，人是肉体和灵魂的统一体，灵魂和肉体的结合形成生命，两者的分离则意味着生命的结束。但是，灵魂并不随肉体的消亡而消亡，生命虽然结束了，灵魂依然存在，所以灵魂是不朽的。</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p:txBody>
      </p:sp>
    </p:spTree>
    <p:extLst>
      <p:ext uri="{BB962C8B-B14F-4D97-AF65-F5344CB8AC3E}">
        <p14:creationId xmlns:p14="http://schemas.microsoft.com/office/powerpoint/2010/main" val="1461252159"/>
      </p:ext>
    </p:extLst>
  </p:cSld>
  <p:clrMapOvr>
    <a:masterClrMapping/>
  </p:clrMapOvr>
  <p:transition>
    <p:random/>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954107"/>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第一节  西方心理学的哲学渊源</a:t>
            </a: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0" name="文本框 99"/>
          <p:cNvSpPr txBox="1"/>
          <p:nvPr/>
        </p:nvSpPr>
        <p:spPr>
          <a:xfrm>
            <a:off x="970914" y="1210310"/>
            <a:ext cx="10852117" cy="5620834"/>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一、西方古代哲学与心理学</a:t>
            </a:r>
            <a:endParaRPr lang="en-US" altLang="zh-CN"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endParaRPr>
          </a:p>
          <a:p>
            <a:pPr>
              <a:lnSpc>
                <a:spcPct val="150000"/>
              </a:lnSpc>
            </a:pPr>
            <a:r>
              <a:rPr lang="zh-CN" altLang="en-US" sz="2500" b="1" dirty="0">
                <a:solidFill>
                  <a:srgbClr val="88745B"/>
                </a:solidFill>
                <a:latin typeface="Arial" panose="020B0604020202020204" pitchFamily="34" charset="0"/>
                <a:ea typeface="微软雅黑" panose="020B0503020204020204" pitchFamily="34" charset="-122"/>
              </a:rPr>
              <a:t>（三） 文艺复兴时期</a:t>
            </a:r>
            <a:endParaRPr lang="en-US" altLang="zh-CN" sz="2500" b="1" dirty="0">
              <a:solidFill>
                <a:srgbClr val="88745B"/>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意大利诗人</a:t>
            </a:r>
            <a:r>
              <a:rPr lang="zh-CN" altLang="en-US" sz="2100" b="1" dirty="0">
                <a:solidFill>
                  <a:srgbClr val="E8AF00"/>
                </a:solidFill>
                <a:latin typeface="Arial" panose="020B0604020202020204" pitchFamily="34" charset="0"/>
                <a:ea typeface="微软雅黑" panose="020B0503020204020204" pitchFamily="34" charset="-122"/>
              </a:rPr>
              <a:t>但丁（</a:t>
            </a:r>
            <a:r>
              <a:rPr lang="en-US" altLang="zh-CN" sz="2100" dirty="0" err="1">
                <a:solidFill>
                  <a:schemeClr val="tx1">
                    <a:lumMod val="75000"/>
                    <a:lumOff val="25000"/>
                  </a:schemeClr>
                </a:solidFill>
                <a:latin typeface="Arial" panose="020B0604020202020204" pitchFamily="34" charset="0"/>
                <a:ea typeface="微软雅黑" panose="020B0503020204020204" pitchFamily="34" charset="-122"/>
              </a:rPr>
              <a:t>DanteAlighieri</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1265—1321</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）是文艺复兴运动的先驱。他在代表作</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神曲</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中，鞭挞了封建宗教专制的教皇和僧侣，肯定人的个性解放要求和对世俗生活的享受。</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荷兰著名的人文主义者</a:t>
            </a:r>
            <a:r>
              <a:rPr lang="zh-CN" altLang="en-US" sz="2100" b="1" dirty="0">
                <a:solidFill>
                  <a:srgbClr val="E8AF00"/>
                </a:solidFill>
                <a:latin typeface="Arial" panose="020B0604020202020204" pitchFamily="34" charset="0"/>
                <a:ea typeface="微软雅黑" panose="020B0503020204020204" pitchFamily="34" charset="-122"/>
              </a:rPr>
              <a:t>爱拉斯谟</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Erasmus</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1466—1536</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）也认为，人是自由的，人有无限的潜力，教育可以做到任何事情。</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西班牙杰出的思想家</a:t>
            </a:r>
            <a:r>
              <a:rPr lang="zh-CN" altLang="en-US" sz="2100" b="1" dirty="0">
                <a:solidFill>
                  <a:srgbClr val="E8AF00"/>
                </a:solidFill>
                <a:latin typeface="Arial" panose="020B0604020202020204" pitchFamily="34" charset="0"/>
                <a:ea typeface="微软雅黑" panose="020B0503020204020204" pitchFamily="34" charset="-122"/>
              </a:rPr>
              <a:t>斐微斯</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a:t>
            </a:r>
            <a:r>
              <a:rPr lang="en-US" altLang="zh-CN" sz="2100" dirty="0" err="1">
                <a:solidFill>
                  <a:schemeClr val="tx1">
                    <a:lumMod val="75000"/>
                    <a:lumOff val="25000"/>
                  </a:schemeClr>
                </a:solidFill>
                <a:latin typeface="Arial" panose="020B0604020202020204" pitchFamily="34" charset="0"/>
                <a:ea typeface="微软雅黑" panose="020B0503020204020204" pitchFamily="34" charset="-122"/>
              </a:rPr>
              <a:t>JuanLuisVives</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1492—1540</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）主张从经验来研究心理现象，强调心理现象可以直接研究，而不必先去研究什么灵魂问题。</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文艺复兴后期代表、法国人文主义者</a:t>
            </a:r>
            <a:r>
              <a:rPr lang="zh-CN" altLang="en-US" sz="2100" b="1" dirty="0">
                <a:solidFill>
                  <a:srgbClr val="E8AF00"/>
                </a:solidFill>
                <a:latin typeface="Arial" panose="020B0604020202020204" pitchFamily="34" charset="0"/>
                <a:ea typeface="微软雅黑" panose="020B0503020204020204" pitchFamily="34" charset="-122"/>
              </a:rPr>
              <a:t>蒙田</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a:t>
            </a:r>
            <a:r>
              <a:rPr lang="en-US" altLang="zh-CN" sz="2100" dirty="0" err="1">
                <a:solidFill>
                  <a:schemeClr val="tx1">
                    <a:lumMod val="75000"/>
                    <a:lumOff val="25000"/>
                  </a:schemeClr>
                </a:solidFill>
                <a:latin typeface="Arial" panose="020B0604020202020204" pitchFamily="34" charset="0"/>
                <a:ea typeface="微软雅黑" panose="020B0503020204020204" pitchFamily="34" charset="-122"/>
              </a:rPr>
              <a:t>MicheldeMontaigne</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1533—1592</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）在其作品</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散文集</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中，对人类的心理和行为进行过深刻而富有洞察力的剖析，他反对人类的狂妄自大，以怀疑主义作为思想武器批判经院哲学。</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p:txBody>
      </p:sp>
    </p:spTree>
    <p:extLst>
      <p:ext uri="{BB962C8B-B14F-4D97-AF65-F5344CB8AC3E}">
        <p14:creationId xmlns:p14="http://schemas.microsoft.com/office/powerpoint/2010/main" val="1955352319"/>
      </p:ext>
    </p:extLst>
  </p:cSld>
  <p:clrMapOvr>
    <a:masterClrMapping/>
  </p:clrMapOvr>
  <p:transition>
    <p:random/>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954107"/>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第一节  西方心理学的哲学渊源</a:t>
            </a: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0" name="文本框 99"/>
          <p:cNvSpPr txBox="1"/>
          <p:nvPr/>
        </p:nvSpPr>
        <p:spPr>
          <a:xfrm>
            <a:off x="970914" y="1210310"/>
            <a:ext cx="10852117" cy="2617768"/>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二、西方近代哲学心理学思想</a:t>
            </a:r>
            <a:endParaRPr lang="en-US" altLang="zh-CN"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近代西方哲学中最为突出的心理学思想有以下几个方面： </a:t>
            </a: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一是心身关系问题，即身体和心理之间怎样相互联系。</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二是经验主义与理性主义的对立。</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三是先验论与天赋论的学说。</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p:txBody>
      </p:sp>
    </p:spTree>
    <p:extLst>
      <p:ext uri="{BB962C8B-B14F-4D97-AF65-F5344CB8AC3E}">
        <p14:creationId xmlns:p14="http://schemas.microsoft.com/office/powerpoint/2010/main" val="797713890"/>
      </p:ext>
    </p:extLst>
  </p:cSld>
  <p:clrMapOvr>
    <a:masterClrMapping/>
  </p:clrMapOvr>
  <p:transition>
    <p:random/>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954107"/>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第一节  西方心理学的哲学渊源</a:t>
            </a: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0" name="文本框 99"/>
          <p:cNvSpPr txBox="1"/>
          <p:nvPr/>
        </p:nvSpPr>
        <p:spPr>
          <a:xfrm>
            <a:off x="970915" y="1210310"/>
            <a:ext cx="7628556" cy="4628255"/>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二、西方近代哲学心理学思想</a:t>
            </a:r>
            <a:endParaRPr lang="en-US" altLang="zh-CN"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endParaRPr>
          </a:p>
          <a:p>
            <a:pPr>
              <a:lnSpc>
                <a:spcPct val="150000"/>
              </a:lnSpc>
            </a:pPr>
            <a:r>
              <a:rPr lang="zh-CN" altLang="en-US" sz="2400" b="1" dirty="0">
                <a:solidFill>
                  <a:srgbClr val="88745B"/>
                </a:solidFill>
                <a:latin typeface="Arial" panose="020B0604020202020204" pitchFamily="34" charset="0"/>
                <a:ea typeface="微软雅黑" panose="020B0503020204020204" pitchFamily="34" charset="-122"/>
              </a:rPr>
              <a:t>（一） 笛卡尔</a:t>
            </a:r>
            <a:endParaRPr lang="en-US" altLang="zh-CN" sz="24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笛卡儿（</a:t>
            </a:r>
            <a:r>
              <a:rPr lang="en-US" altLang="zh-CN" sz="2100" dirty="0" err="1">
                <a:solidFill>
                  <a:schemeClr val="tx1">
                    <a:lumMod val="75000"/>
                    <a:lumOff val="25000"/>
                  </a:schemeClr>
                </a:solidFill>
                <a:latin typeface="Arial" panose="020B0604020202020204" pitchFamily="34" charset="0"/>
                <a:ea typeface="微软雅黑" panose="020B0503020204020204" pitchFamily="34" charset="-122"/>
              </a:rPr>
              <a:t>R.Descartes</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1596—1650</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）是近代法国著名的哲学家、数学家，在西方近代心理学发展史上有着重要影响。他也是理性主义最著名的代表。</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笛卡儿生活的时代，宗教影响仍十分强大，这直接促成了他的二重真理论： 信仰的真理和科学的真理。他同时提出了两种获得真理的方法： 一是经验的归纳法，二是理性的演绎法。</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b="1" dirty="0">
                <a:solidFill>
                  <a:srgbClr val="E8AF00"/>
                </a:solidFill>
                <a:latin typeface="Arial" panose="020B0604020202020204" pitchFamily="34" charset="0"/>
                <a:ea typeface="微软雅黑" panose="020B0503020204020204" pitchFamily="34" charset="-122"/>
              </a:rPr>
              <a:t>“我思故我在”“身心交感论”、“反射论”</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p:txBody>
      </p:sp>
      <p:pic>
        <p:nvPicPr>
          <p:cNvPr id="5" name="图片 4">
            <a:extLst>
              <a:ext uri="{FF2B5EF4-FFF2-40B4-BE49-F238E27FC236}">
                <a16:creationId xmlns:a16="http://schemas.microsoft.com/office/drawing/2014/main" id="{6BDD501C-A089-4C87-90E5-5BCDEE95936C}"/>
              </a:ext>
            </a:extLst>
          </p:cNvPr>
          <p:cNvPicPr>
            <a:picLocks noChangeAspect="1"/>
          </p:cNvPicPr>
          <p:nvPr/>
        </p:nvPicPr>
        <p:blipFill>
          <a:blip r:embed="rId3"/>
          <a:stretch>
            <a:fillRect/>
          </a:stretch>
        </p:blipFill>
        <p:spPr>
          <a:xfrm>
            <a:off x="8945519" y="2425503"/>
            <a:ext cx="2337697" cy="3155891"/>
          </a:xfrm>
          <a:prstGeom prst="rect">
            <a:avLst/>
          </a:prstGeom>
        </p:spPr>
      </p:pic>
    </p:spTree>
    <p:extLst>
      <p:ext uri="{BB962C8B-B14F-4D97-AF65-F5344CB8AC3E}">
        <p14:creationId xmlns:p14="http://schemas.microsoft.com/office/powerpoint/2010/main" val="3808978211"/>
      </p:ext>
    </p:extLst>
  </p:cSld>
  <p:clrMapOvr>
    <a:masterClrMapping/>
  </p:clrMapOvr>
  <p:transition>
    <p:random/>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954107"/>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第一节  西方心理学的哲学渊源</a:t>
            </a: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0" name="文本框 99"/>
          <p:cNvSpPr txBox="1"/>
          <p:nvPr/>
        </p:nvSpPr>
        <p:spPr>
          <a:xfrm>
            <a:off x="970914" y="1210310"/>
            <a:ext cx="10852117" cy="4720588"/>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二、西方近代哲学心理学思想</a:t>
            </a:r>
            <a:endParaRPr lang="en-US" altLang="zh-CN"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endParaRPr>
          </a:p>
          <a:p>
            <a:pPr>
              <a:lnSpc>
                <a:spcPct val="150000"/>
              </a:lnSpc>
            </a:pPr>
            <a:r>
              <a:rPr lang="zh-CN" altLang="en-US" sz="2400" b="1" dirty="0">
                <a:solidFill>
                  <a:srgbClr val="88745B"/>
                </a:solidFill>
                <a:latin typeface="Arial" panose="020B0604020202020204" pitchFamily="34" charset="0"/>
                <a:ea typeface="微软雅黑" panose="020B0503020204020204" pitchFamily="34" charset="-122"/>
              </a:rPr>
              <a:t>（二） 莱布尼茨</a:t>
            </a:r>
            <a:endParaRPr lang="en-US" altLang="zh-CN" sz="2400" b="1" dirty="0">
              <a:solidFill>
                <a:srgbClr val="88745B"/>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莱布尼茨（</a:t>
            </a:r>
            <a:r>
              <a:rPr lang="en-US" altLang="zh-CN" sz="2100" dirty="0" err="1">
                <a:solidFill>
                  <a:schemeClr val="tx1">
                    <a:lumMod val="75000"/>
                    <a:lumOff val="25000"/>
                  </a:schemeClr>
                </a:solidFill>
                <a:latin typeface="Arial" panose="020B0604020202020204" pitchFamily="34" charset="0"/>
                <a:ea typeface="微软雅黑" panose="020B0503020204020204" pitchFamily="34" charset="-122"/>
              </a:rPr>
              <a:t>G.W.Leibnitz</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1646—1716</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）是德国古典哲学的思想先驱，也是近代德国哲学心理学思想的始祖。他最著名的学说是</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单子论</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在知识的来源方面，莱布尼茨认为，人的心理并不是一块白板，而是像一块具有一定纹路和形式的大理石，其本身的纹路和形式决定了它只能被雕刻成这种塑像，而不是另一种塑像。</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endParaRPr lang="en-US" altLang="zh-CN" sz="2100" b="1"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p:txBody>
      </p:sp>
    </p:spTree>
    <p:extLst>
      <p:ext uri="{BB962C8B-B14F-4D97-AF65-F5344CB8AC3E}">
        <p14:creationId xmlns:p14="http://schemas.microsoft.com/office/powerpoint/2010/main" val="3548106820"/>
      </p:ext>
    </p:extLst>
  </p:cSld>
  <p:clrMapOvr>
    <a:masterClrMapping/>
  </p:clrMapOvr>
  <p:transition>
    <p:random/>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954107"/>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第一节  西方心理学的哲学渊源</a:t>
            </a: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0" name="文本框 99"/>
          <p:cNvSpPr txBox="1"/>
          <p:nvPr/>
        </p:nvSpPr>
        <p:spPr>
          <a:xfrm>
            <a:off x="970914" y="1210310"/>
            <a:ext cx="8655971" cy="5687839"/>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二、西方近代哲学心理学思想</a:t>
            </a:r>
            <a:endParaRPr lang="en-US" altLang="zh-CN"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endParaRPr>
          </a:p>
          <a:p>
            <a:pPr>
              <a:lnSpc>
                <a:spcPct val="150000"/>
              </a:lnSpc>
            </a:pPr>
            <a:r>
              <a:rPr lang="zh-CN" altLang="en-US" sz="2400" b="1" dirty="0">
                <a:solidFill>
                  <a:srgbClr val="88745B"/>
                </a:solidFill>
                <a:latin typeface="Arial" panose="020B0604020202020204" pitchFamily="34" charset="0"/>
                <a:ea typeface="微软雅黑" panose="020B0503020204020204" pitchFamily="34" charset="-122"/>
              </a:rPr>
              <a:t>（三） 洛克</a:t>
            </a:r>
            <a:endParaRPr lang="en-US" altLang="zh-CN" sz="2400" b="1" dirty="0">
              <a:solidFill>
                <a:srgbClr val="88745B"/>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洛克（</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Locke</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1632—1704</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）是英国近代著名的哲学家，经验主义最著名的代表人物，也是联想心理学的先驱人物。洛克反对笛卡儿的天赋观念论，</a:t>
            </a:r>
            <a:r>
              <a:rPr lang="zh-CN" altLang="en-US" sz="2100" b="1" dirty="0">
                <a:solidFill>
                  <a:schemeClr val="accent6">
                    <a:lumMod val="75000"/>
                  </a:schemeClr>
                </a:solidFill>
                <a:latin typeface="Arial" panose="020B0604020202020204" pitchFamily="34" charset="0"/>
                <a:ea typeface="微软雅黑" panose="020B0503020204020204" pitchFamily="34" charset="-122"/>
              </a:rPr>
              <a:t>认为人的心灵在出生时犹如一块白板或一张白纸</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，一切知识都是从后天经验中得到的，全部的知识都来源于经验，都建立在感觉经验的基础上。</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洛克进一步把观念分成两类，即第一性的质的观念和第二性的质的观念。</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第一性</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的质的观念是关于物体的体积、广延、形状、运动、静止等性质的观念。</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第二性</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的质的观念是物体的色、声、香、味等性质的观念。</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p:txBody>
      </p:sp>
      <p:pic>
        <p:nvPicPr>
          <p:cNvPr id="5" name="图片 4">
            <a:extLst>
              <a:ext uri="{FF2B5EF4-FFF2-40B4-BE49-F238E27FC236}">
                <a16:creationId xmlns:a16="http://schemas.microsoft.com/office/drawing/2014/main" id="{9D2CA66D-1A64-4DF8-B943-241BCBD56F45}"/>
              </a:ext>
            </a:extLst>
          </p:cNvPr>
          <p:cNvPicPr>
            <a:picLocks noChangeAspect="1"/>
          </p:cNvPicPr>
          <p:nvPr/>
        </p:nvPicPr>
        <p:blipFill>
          <a:blip r:embed="rId3"/>
          <a:stretch>
            <a:fillRect/>
          </a:stretch>
        </p:blipFill>
        <p:spPr>
          <a:xfrm>
            <a:off x="9483904" y="2462452"/>
            <a:ext cx="2286000" cy="3324225"/>
          </a:xfrm>
          <a:prstGeom prst="rect">
            <a:avLst/>
          </a:prstGeom>
        </p:spPr>
      </p:pic>
    </p:spTree>
    <p:extLst>
      <p:ext uri="{BB962C8B-B14F-4D97-AF65-F5344CB8AC3E}">
        <p14:creationId xmlns:p14="http://schemas.microsoft.com/office/powerpoint/2010/main" val="3568716491"/>
      </p:ext>
    </p:extLst>
  </p:cSld>
  <p:clrMapOvr>
    <a:masterClrMapping/>
  </p:clrMapOvr>
  <p:transition>
    <p:random/>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954107"/>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第一节  西方心理学的哲学渊源</a:t>
            </a: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0" name="文本框 99"/>
          <p:cNvSpPr txBox="1"/>
          <p:nvPr/>
        </p:nvSpPr>
        <p:spPr>
          <a:xfrm>
            <a:off x="970915" y="1210310"/>
            <a:ext cx="8111440" cy="5205336"/>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二、西方近代哲学心理学思想</a:t>
            </a:r>
            <a:endParaRPr lang="en-US" altLang="zh-CN"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endParaRPr>
          </a:p>
          <a:p>
            <a:pPr>
              <a:lnSpc>
                <a:spcPct val="150000"/>
              </a:lnSpc>
            </a:pPr>
            <a:r>
              <a:rPr lang="zh-CN" altLang="en-US" sz="2400" b="1" dirty="0">
                <a:solidFill>
                  <a:srgbClr val="88745B"/>
                </a:solidFill>
                <a:latin typeface="Arial" panose="020B0604020202020204" pitchFamily="34" charset="0"/>
                <a:ea typeface="微软雅黑" panose="020B0503020204020204" pitchFamily="34" charset="-122"/>
              </a:rPr>
              <a:t>（四） 康德</a:t>
            </a:r>
            <a:endParaRPr lang="en-US" altLang="zh-CN" sz="2400" b="1" dirty="0">
              <a:solidFill>
                <a:srgbClr val="88745B"/>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康德（</a:t>
            </a:r>
            <a:r>
              <a:rPr lang="en-US" altLang="zh-CN" sz="2100" dirty="0" err="1">
                <a:solidFill>
                  <a:schemeClr val="tx1">
                    <a:lumMod val="75000"/>
                    <a:lumOff val="25000"/>
                  </a:schemeClr>
                </a:solidFill>
                <a:latin typeface="Arial" panose="020B0604020202020204" pitchFamily="34" charset="0"/>
                <a:ea typeface="微软雅黑" panose="020B0503020204020204" pitchFamily="34" charset="-122"/>
              </a:rPr>
              <a:t>I.Kant</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1724—1804</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）是德国古典哲学最著名的代表人物，其理论的特征是站在理性主义的立场上调和经验论与唯理论。在认识论方面，</a:t>
            </a:r>
            <a:r>
              <a:rPr lang="zh-CN" altLang="en-US" sz="2100" b="1" dirty="0">
                <a:solidFill>
                  <a:schemeClr val="accent6">
                    <a:lumMod val="75000"/>
                  </a:schemeClr>
                </a:solidFill>
                <a:latin typeface="Arial" panose="020B0604020202020204" pitchFamily="34" charset="0"/>
                <a:ea typeface="微软雅黑" panose="020B0503020204020204" pitchFamily="34" charset="-122"/>
              </a:rPr>
              <a:t>康德认为我们的一切知识都起源于经验</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，只有经验能不断扩大我们的知识范围，它是增加新的知识内容的唯一基础，因此真正的知识都是经验的知识，一切知识都开始于经验。</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但是康德又认为，经验之所以成为可能，是因为有“先验范畴”作为基础。康德有关科学特性的观点在德国古典哲学以及随后的心理学中也有着一定的影响。</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p:txBody>
      </p:sp>
      <p:pic>
        <p:nvPicPr>
          <p:cNvPr id="5" name="图片 4">
            <a:extLst>
              <a:ext uri="{FF2B5EF4-FFF2-40B4-BE49-F238E27FC236}">
                <a16:creationId xmlns:a16="http://schemas.microsoft.com/office/drawing/2014/main" id="{E019FFC1-0687-4E1C-B2DF-DF7EA3C618A3}"/>
              </a:ext>
            </a:extLst>
          </p:cNvPr>
          <p:cNvPicPr>
            <a:picLocks noChangeAspect="1"/>
          </p:cNvPicPr>
          <p:nvPr/>
        </p:nvPicPr>
        <p:blipFill>
          <a:blip r:embed="rId3"/>
          <a:stretch>
            <a:fillRect/>
          </a:stretch>
        </p:blipFill>
        <p:spPr>
          <a:xfrm>
            <a:off x="9353432" y="2477623"/>
            <a:ext cx="2256366" cy="2998460"/>
          </a:xfrm>
          <a:prstGeom prst="rect">
            <a:avLst/>
          </a:prstGeom>
        </p:spPr>
      </p:pic>
    </p:spTree>
    <p:extLst>
      <p:ext uri="{BB962C8B-B14F-4D97-AF65-F5344CB8AC3E}">
        <p14:creationId xmlns:p14="http://schemas.microsoft.com/office/powerpoint/2010/main" val="286306621"/>
      </p:ext>
    </p:extLst>
  </p:cSld>
  <p:clrMapOvr>
    <a:masterClrMapping/>
  </p:clrMapOvr>
  <p:transition>
    <p:random/>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954107"/>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第一节  西方心理学的哲学渊源</a:t>
            </a: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0" name="文本框 99"/>
          <p:cNvSpPr txBox="1"/>
          <p:nvPr/>
        </p:nvSpPr>
        <p:spPr>
          <a:xfrm>
            <a:off x="970914" y="1210310"/>
            <a:ext cx="8039522" cy="4235840"/>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二、西方近代哲学心理学思想</a:t>
            </a:r>
            <a:endParaRPr lang="en-US" altLang="zh-CN"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endParaRPr>
          </a:p>
          <a:p>
            <a:pPr>
              <a:lnSpc>
                <a:spcPct val="150000"/>
              </a:lnSpc>
            </a:pPr>
            <a:r>
              <a:rPr lang="zh-CN" altLang="en-US" sz="2400" b="1" dirty="0">
                <a:solidFill>
                  <a:srgbClr val="88745B"/>
                </a:solidFill>
                <a:latin typeface="Arial" panose="020B0604020202020204" pitchFamily="34" charset="0"/>
                <a:ea typeface="微软雅黑" panose="020B0503020204020204" pitchFamily="34" charset="-122"/>
              </a:rPr>
              <a:t>（五） 赫尔巴特</a:t>
            </a: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赫尔巴特（</a:t>
            </a:r>
            <a:r>
              <a:rPr lang="en-US" altLang="zh-CN" sz="2100" dirty="0" err="1">
                <a:solidFill>
                  <a:schemeClr val="tx1">
                    <a:lumMod val="75000"/>
                    <a:lumOff val="25000"/>
                  </a:schemeClr>
                </a:solidFill>
                <a:latin typeface="Arial" panose="020B0604020202020204" pitchFamily="34" charset="0"/>
                <a:ea typeface="微软雅黑" panose="020B0503020204020204" pitchFamily="34" charset="-122"/>
              </a:rPr>
              <a:t>J.F.Herbart</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1776—1841</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）是德国著名的唯心主义哲学家，也是近代教育史和心理学史上具有重要地位的学者。</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赫尔巴特第一次明确宣称心理学是一门科学，而不赞同康德关于心理学永远不能成为一门科学的观点。</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赫尔巴特还被誉为</a:t>
            </a:r>
            <a:r>
              <a:rPr lang="zh-CN" altLang="en-US" sz="2100" b="1" dirty="0">
                <a:solidFill>
                  <a:schemeClr val="accent6">
                    <a:lumMod val="75000"/>
                  </a:schemeClr>
                </a:solidFill>
                <a:latin typeface="Arial" panose="020B0604020202020204" pitchFamily="34" charset="0"/>
                <a:ea typeface="微软雅黑" panose="020B0503020204020204" pitchFamily="34" charset="-122"/>
              </a:rPr>
              <a:t>“第一位教育心理学家”</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。他将理论运用于教育。赫尔巴特认为，教育、教学的科学基础是心理学。</a:t>
            </a:r>
          </a:p>
        </p:txBody>
      </p:sp>
      <p:pic>
        <p:nvPicPr>
          <p:cNvPr id="5" name="图片 4">
            <a:extLst>
              <a:ext uri="{FF2B5EF4-FFF2-40B4-BE49-F238E27FC236}">
                <a16:creationId xmlns:a16="http://schemas.microsoft.com/office/drawing/2014/main" id="{92007AC5-C7D7-45DD-974E-3EC557D211F8}"/>
              </a:ext>
            </a:extLst>
          </p:cNvPr>
          <p:cNvPicPr>
            <a:picLocks noChangeAspect="1"/>
          </p:cNvPicPr>
          <p:nvPr/>
        </p:nvPicPr>
        <p:blipFill>
          <a:blip r:embed="rId3"/>
          <a:stretch>
            <a:fillRect/>
          </a:stretch>
        </p:blipFill>
        <p:spPr>
          <a:xfrm>
            <a:off x="9105524" y="2447550"/>
            <a:ext cx="2371564" cy="3090220"/>
          </a:xfrm>
          <a:prstGeom prst="rect">
            <a:avLst/>
          </a:prstGeom>
        </p:spPr>
      </p:pic>
    </p:spTree>
    <p:extLst>
      <p:ext uri="{BB962C8B-B14F-4D97-AF65-F5344CB8AC3E}">
        <p14:creationId xmlns:p14="http://schemas.microsoft.com/office/powerpoint/2010/main" val="1080414703"/>
      </p:ext>
    </p:extLst>
  </p:cSld>
  <p:clrMapOvr>
    <a:masterClrMapping/>
  </p:clrMapOvr>
  <p:transition>
    <p:random/>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954107"/>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第一节  西方心理学的哲学渊源</a:t>
            </a: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0" name="文本框 99"/>
          <p:cNvSpPr txBox="1"/>
          <p:nvPr/>
        </p:nvSpPr>
        <p:spPr>
          <a:xfrm>
            <a:off x="970915" y="1210310"/>
            <a:ext cx="8296376" cy="4235840"/>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二、西方近代哲学心理学思想</a:t>
            </a:r>
            <a:endParaRPr lang="en-US" altLang="zh-CN"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endParaRPr>
          </a:p>
          <a:p>
            <a:pPr>
              <a:lnSpc>
                <a:spcPct val="150000"/>
              </a:lnSpc>
            </a:pPr>
            <a:r>
              <a:rPr lang="zh-CN" altLang="en-US" sz="2400" b="1" dirty="0">
                <a:solidFill>
                  <a:srgbClr val="88745B"/>
                </a:solidFill>
                <a:latin typeface="Arial" panose="020B0604020202020204" pitchFamily="34" charset="0"/>
                <a:ea typeface="微软雅黑" panose="020B0503020204020204" pitchFamily="34" charset="-122"/>
              </a:rPr>
              <a:t>（六） 黑格尔</a:t>
            </a:r>
            <a:endParaRPr lang="en-US" altLang="zh-CN" sz="2400" b="1" dirty="0">
              <a:solidFill>
                <a:srgbClr val="88745B"/>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黑格尔（</a:t>
            </a:r>
            <a:r>
              <a:rPr lang="en-US" altLang="zh-CN" sz="2100" dirty="0" err="1">
                <a:solidFill>
                  <a:schemeClr val="tx1">
                    <a:lumMod val="75000"/>
                    <a:lumOff val="25000"/>
                  </a:schemeClr>
                </a:solidFill>
                <a:latin typeface="Arial" panose="020B0604020202020204" pitchFamily="34" charset="0"/>
                <a:ea typeface="微软雅黑" panose="020B0503020204020204" pitchFamily="34" charset="-122"/>
              </a:rPr>
              <a:t>G.W.Hegel</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1770—1831</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）是德国古典哲学最重要的代表人物，是唯心辩证法的哲学心理学家。</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黑格尔建立了历史上最庞大的客观唯心主义和辩证法的哲学体系。</a:t>
            </a:r>
            <a:endParaRPr lang="en-US" altLang="zh-CN" sz="2100" b="1"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黑格尔不仅对哲学的发展有历史的功绩，而且对心理学的发展也有一定的贡献： 首先，黑格尔反对经验心理学、面相学和骨相学，强调理性心理学研究的重要性。</a:t>
            </a:r>
          </a:p>
        </p:txBody>
      </p:sp>
      <p:pic>
        <p:nvPicPr>
          <p:cNvPr id="5" name="图片 4">
            <a:extLst>
              <a:ext uri="{FF2B5EF4-FFF2-40B4-BE49-F238E27FC236}">
                <a16:creationId xmlns:a16="http://schemas.microsoft.com/office/drawing/2014/main" id="{7D3C0B1D-5602-4F1A-B55C-D9F77C1F37D3}"/>
              </a:ext>
            </a:extLst>
          </p:cNvPr>
          <p:cNvPicPr>
            <a:picLocks noChangeAspect="1"/>
          </p:cNvPicPr>
          <p:nvPr/>
        </p:nvPicPr>
        <p:blipFill>
          <a:blip r:embed="rId3"/>
          <a:stretch>
            <a:fillRect/>
          </a:stretch>
        </p:blipFill>
        <p:spPr>
          <a:xfrm>
            <a:off x="9322087" y="2322494"/>
            <a:ext cx="2226066" cy="3151052"/>
          </a:xfrm>
          <a:prstGeom prst="rect">
            <a:avLst/>
          </a:prstGeom>
        </p:spPr>
      </p:pic>
    </p:spTree>
    <p:extLst>
      <p:ext uri="{BB962C8B-B14F-4D97-AF65-F5344CB8AC3E}">
        <p14:creationId xmlns:p14="http://schemas.microsoft.com/office/powerpoint/2010/main" val="3648734236"/>
      </p:ext>
    </p:extLst>
  </p:cSld>
  <p:clrMapOvr>
    <a:masterClrMapping/>
  </p:clrMapOvr>
  <p:transition>
    <p:random/>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954107"/>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第一节  西方心理学的哲学渊源</a:t>
            </a: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0" name="文本框 99"/>
          <p:cNvSpPr txBox="1"/>
          <p:nvPr/>
        </p:nvSpPr>
        <p:spPr>
          <a:xfrm>
            <a:off x="970915" y="1210310"/>
            <a:ext cx="8142264" cy="5205336"/>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二、西方近代哲学心理学思想</a:t>
            </a:r>
            <a:endParaRPr lang="en-US" altLang="zh-CN"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endParaRPr>
          </a:p>
          <a:p>
            <a:pPr>
              <a:lnSpc>
                <a:spcPct val="150000"/>
              </a:lnSpc>
            </a:pPr>
            <a:r>
              <a:rPr lang="zh-CN" altLang="en-US" sz="2400" b="1" dirty="0">
                <a:solidFill>
                  <a:srgbClr val="88745B"/>
                </a:solidFill>
                <a:latin typeface="Arial" panose="020B0604020202020204" pitchFamily="34" charset="0"/>
                <a:ea typeface="微软雅黑" panose="020B0503020204020204" pitchFamily="34" charset="-122"/>
              </a:rPr>
              <a:t>（七） 哈特莱</a:t>
            </a:r>
            <a:endParaRPr lang="en-US" altLang="zh-CN" sz="2400" b="1" dirty="0">
              <a:solidFill>
                <a:srgbClr val="88745B"/>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哈特莱（</a:t>
            </a:r>
            <a:r>
              <a:rPr lang="en-US" altLang="zh-CN" sz="2100" dirty="0" err="1">
                <a:solidFill>
                  <a:schemeClr val="tx1">
                    <a:lumMod val="75000"/>
                    <a:lumOff val="25000"/>
                  </a:schemeClr>
                </a:solidFill>
                <a:latin typeface="Arial" panose="020B0604020202020204" pitchFamily="34" charset="0"/>
                <a:ea typeface="微软雅黑" panose="020B0503020204020204" pitchFamily="34" charset="-122"/>
              </a:rPr>
              <a:t>D.Hartley</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1705—1757</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）是</a:t>
            </a:r>
            <a:r>
              <a:rPr lang="zh-CN" altLang="en-US" sz="2100" b="1" dirty="0">
                <a:solidFill>
                  <a:schemeClr val="accent6">
                    <a:lumMod val="75000"/>
                  </a:schemeClr>
                </a:solidFill>
                <a:latin typeface="Arial" panose="020B0604020202020204" pitchFamily="34" charset="0"/>
                <a:ea typeface="微软雅黑" panose="020B0503020204020204" pitchFamily="34" charset="-122"/>
              </a:rPr>
              <a:t>联想主义心理学</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的主要缔造者。哈特莱采取经验主义的立场建立了联想主义心理学体系。他强调感觉经验是认识的源泉，感觉经验通过复杂的联想而形成思想体系。同时，哈特莱将物理学中的振动说应用于神经系统，认为外物作用于感官引起神经振动，进而引起脑的振动时便产生了感觉。</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哈特莱十分重视联想的作用，坚持用联想来解释各种心理现象。</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联想有两种，即同时联想和相继联想</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，被称为联想主义心理学的缔造者。</a:t>
            </a:r>
          </a:p>
        </p:txBody>
      </p:sp>
      <p:pic>
        <p:nvPicPr>
          <p:cNvPr id="5" name="图片 4">
            <a:extLst>
              <a:ext uri="{FF2B5EF4-FFF2-40B4-BE49-F238E27FC236}">
                <a16:creationId xmlns:a16="http://schemas.microsoft.com/office/drawing/2014/main" id="{F5690DBC-8E3A-4BCC-BE18-6F010B716591}"/>
              </a:ext>
            </a:extLst>
          </p:cNvPr>
          <p:cNvPicPr>
            <a:picLocks noChangeAspect="1"/>
          </p:cNvPicPr>
          <p:nvPr/>
        </p:nvPicPr>
        <p:blipFill>
          <a:blip r:embed="rId3"/>
          <a:stretch>
            <a:fillRect/>
          </a:stretch>
        </p:blipFill>
        <p:spPr>
          <a:xfrm>
            <a:off x="9236469" y="2220395"/>
            <a:ext cx="2628178" cy="3632771"/>
          </a:xfrm>
          <a:prstGeom prst="rect">
            <a:avLst/>
          </a:prstGeom>
        </p:spPr>
      </p:pic>
    </p:spTree>
    <p:extLst>
      <p:ext uri="{BB962C8B-B14F-4D97-AF65-F5344CB8AC3E}">
        <p14:creationId xmlns:p14="http://schemas.microsoft.com/office/powerpoint/2010/main" val="3589953399"/>
      </p:ext>
    </p:extLst>
  </p:cSld>
  <p:clrMapOvr>
    <a:masterClrMapping/>
  </p:clrMapOvr>
  <p:transition>
    <p:random/>
  </p:transition>
</p:sld>
</file>

<file path=ppt/slides/slide2.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pic>
        <p:nvPicPr>
          <p:cNvPr id="12" name="图片占位符 4"/>
          <p:cNvPicPr>
            <a:picLocks noGrp="1" noChangeAspect="1"/>
          </p:cNvPicPr>
          <p:nvPr/>
        </p:nvPicPr>
        <p:blipFill>
          <a:blip r:embed="rId3" cstate="print">
            <a:lum bright="24000"/>
            <a:extLst>
              <a:ext uri="{28A0092B-C50C-407E-A947-70E740481C1C}">
                <a14:useLocalDpi xmlns:a14="http://schemas.microsoft.com/office/drawing/2010/main" val="0"/>
              </a:ext>
            </a:extLst>
          </a:blip>
          <a:srcRect l="15719" r="15719"/>
          <a:stretch>
            <a:fillRect/>
          </a:stretch>
        </p:blipFill>
        <p:spPr>
          <a:xfrm>
            <a:off x="0" y="0"/>
            <a:ext cx="7059930" cy="6864350"/>
          </a:xfrm>
          <a:custGeom>
            <a:avLst/>
            <a:gdLst>
              <a:gd name="connsiteX0" fmla="*/ 0 w 5147734"/>
              <a:gd name="connsiteY0" fmla="*/ 0 h 5006622"/>
              <a:gd name="connsiteX1" fmla="*/ 5147734 w 5147734"/>
              <a:gd name="connsiteY1" fmla="*/ 0 h 5006622"/>
              <a:gd name="connsiteX2" fmla="*/ 5147734 w 5147734"/>
              <a:gd name="connsiteY2" fmla="*/ 5006622 h 5006622"/>
              <a:gd name="connsiteX3" fmla="*/ 0 w 5147734"/>
              <a:gd name="connsiteY3" fmla="*/ 5006622 h 5006622"/>
            </a:gdLst>
            <a:ahLst/>
            <a:cxnLst>
              <a:cxn ang="0">
                <a:pos x="connsiteX0" y="connsiteY0"/>
              </a:cxn>
              <a:cxn ang="0">
                <a:pos x="connsiteX1" y="connsiteY1"/>
              </a:cxn>
              <a:cxn ang="0">
                <a:pos x="connsiteX2" y="connsiteY2"/>
              </a:cxn>
              <a:cxn ang="0">
                <a:pos x="connsiteX3" y="connsiteY3"/>
              </a:cxn>
            </a:cxnLst>
            <a:rect l="l" t="t" r="r" b="b"/>
            <a:pathLst>
              <a:path w="5147734" h="5006622">
                <a:moveTo>
                  <a:pt x="0" y="0"/>
                </a:moveTo>
                <a:lnTo>
                  <a:pt x="5147734" y="0"/>
                </a:lnTo>
                <a:lnTo>
                  <a:pt x="5147734" y="5006622"/>
                </a:lnTo>
                <a:lnTo>
                  <a:pt x="0" y="5006622"/>
                </a:lnTo>
                <a:close/>
              </a:path>
            </a:pathLst>
          </a:custGeom>
          <a:pattFill prst="ltUpDiag">
            <a:fgClr>
              <a:schemeClr val="bg1">
                <a:lumMod val="75000"/>
              </a:schemeClr>
            </a:fgClr>
            <a:bgClr>
              <a:schemeClr val="bg1">
                <a:lumMod val="95000"/>
              </a:schemeClr>
            </a:bgClr>
          </a:pattFill>
        </p:spPr>
      </p:pic>
      <p:pic>
        <p:nvPicPr>
          <p:cNvPr id="13" name="图片占位符 4"/>
          <p:cNvPicPr>
            <a:picLocks noGrp="1" noChangeAspect="1"/>
          </p:cNvPicPr>
          <p:nvPr/>
        </p:nvPicPr>
        <p:blipFill>
          <a:blip r:embed="rId3" cstate="print">
            <a:lum bright="24000"/>
            <a:extLst>
              <a:ext uri="{28A0092B-C50C-407E-A947-70E740481C1C}">
                <a14:useLocalDpi xmlns:a14="http://schemas.microsoft.com/office/drawing/2010/main" val="0"/>
              </a:ext>
            </a:extLst>
          </a:blip>
          <a:srcRect l="34269" r="15719"/>
          <a:stretch>
            <a:fillRect/>
          </a:stretch>
        </p:blipFill>
        <p:spPr>
          <a:xfrm flipH="1">
            <a:off x="7059930" y="-3175"/>
            <a:ext cx="5149850" cy="6864350"/>
          </a:xfrm>
          <a:custGeom>
            <a:avLst/>
            <a:gdLst>
              <a:gd name="connsiteX0" fmla="*/ 0 w 5147734"/>
              <a:gd name="connsiteY0" fmla="*/ 0 h 5006622"/>
              <a:gd name="connsiteX1" fmla="*/ 5147734 w 5147734"/>
              <a:gd name="connsiteY1" fmla="*/ 0 h 5006622"/>
              <a:gd name="connsiteX2" fmla="*/ 5147734 w 5147734"/>
              <a:gd name="connsiteY2" fmla="*/ 5006622 h 5006622"/>
              <a:gd name="connsiteX3" fmla="*/ 0 w 5147734"/>
              <a:gd name="connsiteY3" fmla="*/ 5006622 h 5006622"/>
            </a:gdLst>
            <a:ahLst/>
            <a:cxnLst>
              <a:cxn ang="0">
                <a:pos x="connsiteX0" y="connsiteY0"/>
              </a:cxn>
              <a:cxn ang="0">
                <a:pos x="connsiteX1" y="connsiteY1"/>
              </a:cxn>
              <a:cxn ang="0">
                <a:pos x="connsiteX2" y="connsiteY2"/>
              </a:cxn>
              <a:cxn ang="0">
                <a:pos x="connsiteX3" y="connsiteY3"/>
              </a:cxn>
            </a:cxnLst>
            <a:rect l="l" t="t" r="r" b="b"/>
            <a:pathLst>
              <a:path w="5147734" h="5006622">
                <a:moveTo>
                  <a:pt x="0" y="0"/>
                </a:moveTo>
                <a:lnTo>
                  <a:pt x="5147734" y="0"/>
                </a:lnTo>
                <a:lnTo>
                  <a:pt x="5147734" y="5006622"/>
                </a:lnTo>
                <a:lnTo>
                  <a:pt x="0" y="5006622"/>
                </a:lnTo>
                <a:close/>
              </a:path>
            </a:pathLst>
          </a:custGeom>
          <a:pattFill prst="ltUpDiag">
            <a:fgClr>
              <a:schemeClr val="bg1">
                <a:lumMod val="75000"/>
              </a:schemeClr>
            </a:fgClr>
            <a:bgClr>
              <a:schemeClr val="bg1">
                <a:lumMod val="95000"/>
              </a:schemeClr>
            </a:bgClr>
          </a:pattFill>
        </p:spPr>
      </p:pic>
      <p:sp>
        <p:nvSpPr>
          <p:cNvPr id="14" name="矩形 13"/>
          <p:cNvSpPr/>
          <p:nvPr/>
        </p:nvSpPr>
        <p:spPr>
          <a:xfrm>
            <a:off x="635" y="-3810"/>
            <a:ext cx="12208510" cy="6880860"/>
          </a:xfrm>
          <a:prstGeom prst="rect">
            <a:avLst/>
          </a:prstGeom>
          <a:solidFill>
            <a:srgbClr val="88745B">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1478915" y="802640"/>
            <a:ext cx="9251950" cy="5273040"/>
          </a:xfrm>
          <a:prstGeom prst="rect">
            <a:avLst/>
          </a:prstGeom>
          <a:solidFill>
            <a:schemeClr val="bg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a:latin typeface="方正黑体简体" panose="02000000000000000000" pitchFamily="2" charset="-122"/>
              <a:ea typeface="方正黑体简体" panose="02000000000000000000" pitchFamily="2" charset="-122"/>
              <a:sym typeface="方正黑体简体" panose="02000000000000000000" pitchFamily="2" charset="-122"/>
            </a:endParaRPr>
          </a:p>
        </p:txBody>
      </p:sp>
      <p:sp>
        <p:nvSpPr>
          <p:cNvPr id="10" name="矩形 9"/>
          <p:cNvSpPr/>
          <p:nvPr/>
        </p:nvSpPr>
        <p:spPr>
          <a:xfrm>
            <a:off x="1746568" y="1057275"/>
            <a:ext cx="8716645" cy="4763770"/>
          </a:xfrm>
          <a:prstGeom prst="rect">
            <a:avLst/>
          </a:prstGeom>
          <a:noFill/>
          <a:ln>
            <a:solidFill>
              <a:srgbClr val="88745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a:latin typeface="方正黑体简体" panose="02000000000000000000" pitchFamily="2" charset="-122"/>
              <a:ea typeface="方正黑体简体" panose="02000000000000000000" pitchFamily="2" charset="-122"/>
              <a:sym typeface="方正黑体简体" panose="02000000000000000000" pitchFamily="2" charset="-122"/>
            </a:endParaRPr>
          </a:p>
        </p:txBody>
      </p:sp>
      <p:pic>
        <p:nvPicPr>
          <p:cNvPr id="18" name="图片占位符 4"/>
          <p:cNvPicPr>
            <a:picLocks noGrp="1" noChangeAspect="1"/>
          </p:cNvPicPr>
          <p:nvPr/>
        </p:nvPicPr>
        <p:blipFill>
          <a:blip r:embed="rId4" cstate="print">
            <a:extLst>
              <a:ext uri="{28A0092B-C50C-407E-A947-70E740481C1C}">
                <a14:useLocalDpi xmlns:a14="http://schemas.microsoft.com/office/drawing/2010/main" val="0"/>
              </a:ext>
            </a:extLst>
          </a:blip>
          <a:srcRect l="16873" t="42" r="16507"/>
          <a:stretch>
            <a:fillRect/>
          </a:stretch>
        </p:blipFill>
        <p:spPr>
          <a:xfrm>
            <a:off x="5384483" y="1546860"/>
            <a:ext cx="1440815" cy="1440815"/>
          </a:xfrm>
          <a:custGeom>
            <a:avLst/>
            <a:gdLst>
              <a:gd name="connsiteX0" fmla="*/ 0 w 5147734"/>
              <a:gd name="connsiteY0" fmla="*/ 0 h 5006622"/>
              <a:gd name="connsiteX1" fmla="*/ 5147734 w 5147734"/>
              <a:gd name="connsiteY1" fmla="*/ 0 h 5006622"/>
              <a:gd name="connsiteX2" fmla="*/ 5147734 w 5147734"/>
              <a:gd name="connsiteY2" fmla="*/ 5006622 h 5006622"/>
              <a:gd name="connsiteX3" fmla="*/ 0 w 5147734"/>
              <a:gd name="connsiteY3" fmla="*/ 5006622 h 5006622"/>
            </a:gdLst>
            <a:ahLst/>
            <a:cxnLst>
              <a:cxn ang="0">
                <a:pos x="connsiteX0" y="connsiteY0"/>
              </a:cxn>
              <a:cxn ang="0">
                <a:pos x="connsiteX1" y="connsiteY1"/>
              </a:cxn>
              <a:cxn ang="0">
                <a:pos x="connsiteX2" y="connsiteY2"/>
              </a:cxn>
              <a:cxn ang="0">
                <a:pos x="connsiteX3" y="connsiteY3"/>
              </a:cxn>
            </a:cxnLst>
            <a:rect l="l" t="t" r="r" b="b"/>
            <a:pathLst>
              <a:path w="2366" h="2366">
                <a:moveTo>
                  <a:pt x="1183" y="0"/>
                </a:moveTo>
                <a:cubicBezTo>
                  <a:pt x="1836" y="0"/>
                  <a:pt x="2366" y="530"/>
                  <a:pt x="2366" y="1183"/>
                </a:cubicBezTo>
                <a:cubicBezTo>
                  <a:pt x="2366" y="1836"/>
                  <a:pt x="1836" y="2366"/>
                  <a:pt x="1183" y="2366"/>
                </a:cubicBezTo>
                <a:cubicBezTo>
                  <a:pt x="530" y="2366"/>
                  <a:pt x="0" y="1836"/>
                  <a:pt x="0" y="1183"/>
                </a:cubicBezTo>
                <a:cubicBezTo>
                  <a:pt x="0" y="530"/>
                  <a:pt x="530" y="0"/>
                  <a:pt x="1183" y="0"/>
                </a:cubicBezTo>
                <a:close/>
              </a:path>
            </a:pathLst>
          </a:custGeom>
          <a:pattFill prst="ltUpDiag">
            <a:fgClr>
              <a:schemeClr val="bg1">
                <a:lumMod val="75000"/>
              </a:schemeClr>
            </a:fgClr>
            <a:bgClr>
              <a:schemeClr val="bg1">
                <a:lumMod val="95000"/>
              </a:schemeClr>
            </a:bgClr>
          </a:pattFill>
          <a:effectLst>
            <a:outerShdw blurRad="50800" dist="38100" dir="2700000" algn="tl" rotWithShape="0">
              <a:prstClr val="black">
                <a:alpha val="40000"/>
              </a:prstClr>
            </a:outerShdw>
          </a:effectLst>
        </p:spPr>
      </p:pic>
      <p:sp>
        <p:nvSpPr>
          <p:cNvPr id="7" name="文本框 6"/>
          <p:cNvSpPr txBox="1"/>
          <p:nvPr/>
        </p:nvSpPr>
        <p:spPr>
          <a:xfrm>
            <a:off x="1746250" y="3115310"/>
            <a:ext cx="8717280" cy="2047420"/>
          </a:xfrm>
          <a:prstGeom prst="rect">
            <a:avLst/>
          </a:prstGeom>
          <a:noFill/>
        </p:spPr>
        <p:txBody>
          <a:bodyPr wrap="square" rtlCol="0">
            <a:spAutoFit/>
          </a:bodyPr>
          <a:lstStyle/>
          <a:p>
            <a:pPr algn="ctr" fontAlgn="auto">
              <a:lnSpc>
                <a:spcPct val="150000"/>
              </a:lnSpc>
            </a:pPr>
            <a:r>
              <a:rPr lang="zh-CN" altLang="en-US" sz="4500" b="1" dirty="0">
                <a:solidFill>
                  <a:srgbClr val="88745B"/>
                </a:solidFill>
                <a:latin typeface="微软雅黑" panose="020B0503020204020204" pitchFamily="34" charset="-122"/>
                <a:ea typeface="微软雅黑" panose="020B0503020204020204" pitchFamily="34" charset="-122"/>
              </a:rPr>
              <a:t>第一章</a:t>
            </a:r>
          </a:p>
          <a:p>
            <a:pPr algn="ctr" fontAlgn="auto">
              <a:lnSpc>
                <a:spcPct val="150000"/>
              </a:lnSpc>
            </a:pPr>
            <a:r>
              <a:rPr lang="zh-CN" altLang="en-US" sz="4500" b="1" dirty="0">
                <a:latin typeface="微软雅黑" panose="020B0503020204020204" pitchFamily="34" charset="-122"/>
                <a:ea typeface="微软雅黑" panose="020B0503020204020204" pitchFamily="34" charset="-122"/>
              </a:rPr>
              <a:t>西方心理学的起源与建立</a:t>
            </a:r>
          </a:p>
        </p:txBody>
      </p:sp>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p:cNvPicPr>
            <a:picLocks noChangeAspect="1"/>
          </p:cNvPicPr>
          <p:nvPr/>
        </p:nvPicPr>
        <p:blipFill>
          <a:blip r:embed="rId3" cstate="print">
            <a:extLst>
              <a:ext uri="{28A0092B-C50C-407E-A947-70E740481C1C}">
                <a14:useLocalDpi xmlns:a14="http://schemas.microsoft.com/office/drawing/2010/main" val="0"/>
              </a:ext>
            </a:extLst>
          </a:blip>
          <a:srcRect r="13467"/>
          <a:stretch>
            <a:fillRect/>
          </a:stretch>
        </p:blipFill>
        <p:spPr>
          <a:xfrm>
            <a:off x="7138670" y="0"/>
            <a:ext cx="5071745" cy="6858000"/>
          </a:xfrm>
          <a:prstGeom prst="rect">
            <a:avLst/>
          </a:prstGeom>
        </p:spPr>
      </p:pic>
      <p:pic>
        <p:nvPicPr>
          <p:cNvPr id="3" name="图片 2"/>
          <p:cNvPicPr>
            <a:picLocks noChangeAspect="1"/>
          </p:cNvPicPr>
          <p:nvPr/>
        </p:nvPicPr>
        <p:blipFill>
          <a:blip r:embed="rId4" cstate="print">
            <a:extLst>
              <a:ext uri="{28A0092B-C50C-407E-A947-70E740481C1C}">
                <a14:useLocalDpi xmlns:a14="http://schemas.microsoft.com/office/drawing/2010/main" val="0"/>
              </a:ext>
            </a:extLst>
          </a:blip>
          <a:srcRect r="16065"/>
          <a:stretch>
            <a:fillRect/>
          </a:stretch>
        </p:blipFill>
        <p:spPr>
          <a:xfrm>
            <a:off x="8019415" y="635635"/>
            <a:ext cx="4180205" cy="5915660"/>
          </a:xfrm>
          <a:prstGeom prst="rect">
            <a:avLst/>
          </a:prstGeom>
        </p:spPr>
      </p:pic>
      <p:sp>
        <p:nvSpPr>
          <p:cNvPr id="10" name="TextBox 6"/>
          <p:cNvSpPr txBox="1"/>
          <p:nvPr/>
        </p:nvSpPr>
        <p:spPr>
          <a:xfrm>
            <a:off x="1614666" y="1600730"/>
            <a:ext cx="4295775" cy="1322070"/>
          </a:xfrm>
          <a:prstGeom prst="rect">
            <a:avLst/>
          </a:prstGeom>
          <a:noFill/>
        </p:spPr>
        <p:txBody>
          <a:bodyPr wrap="none" rtlCol="0">
            <a:spAutoFit/>
          </a:bodyPr>
          <a:lstStyle/>
          <a:p>
            <a:pPr algn="ctr" defTabSz="1219200"/>
            <a:r>
              <a:rPr lang="en-US" altLang="zh-CN" sz="8000" dirty="0">
                <a:solidFill>
                  <a:srgbClr val="E1E0D8"/>
                </a:solidFill>
                <a:latin typeface="方正黑体简体" panose="02000000000000000000" pitchFamily="2" charset="-122"/>
                <a:ea typeface="方正黑体简体" panose="02000000000000000000" pitchFamily="2" charset="-122"/>
                <a:cs typeface="+mn-ea"/>
                <a:sym typeface="+mn-lt"/>
              </a:rPr>
              <a:t>PART 02</a:t>
            </a:r>
            <a:endParaRPr lang="zh-CN" altLang="en-US" sz="8000" dirty="0">
              <a:solidFill>
                <a:srgbClr val="E1E0D8"/>
              </a:solidFill>
              <a:latin typeface="方正黑体简体" panose="02000000000000000000" pitchFamily="2" charset="-122"/>
              <a:ea typeface="方正黑体简体" panose="02000000000000000000" pitchFamily="2" charset="-122"/>
              <a:cs typeface="+mn-ea"/>
              <a:sym typeface="+mn-lt"/>
            </a:endParaRPr>
          </a:p>
        </p:txBody>
      </p:sp>
      <p:sp>
        <p:nvSpPr>
          <p:cNvPr id="11" name="TextBox 7"/>
          <p:cNvSpPr txBox="1"/>
          <p:nvPr/>
        </p:nvSpPr>
        <p:spPr>
          <a:xfrm>
            <a:off x="592453" y="2432315"/>
            <a:ext cx="6340197" cy="1569660"/>
          </a:xfrm>
          <a:prstGeom prst="rect">
            <a:avLst/>
          </a:prstGeom>
          <a:noFill/>
        </p:spPr>
        <p:txBody>
          <a:bodyPr wrap="none" rtlCol="0">
            <a:spAutoFit/>
          </a:bodyPr>
          <a:lstStyle/>
          <a:p>
            <a:pPr algn="ctr" defTabSz="1219200"/>
            <a:r>
              <a:rPr lang="zh-CN" altLang="en-US" sz="4800" b="1" dirty="0">
                <a:solidFill>
                  <a:srgbClr val="4F4D50"/>
                </a:solidFill>
                <a:latin typeface="方正黑体简体" panose="02000000000000000000" pitchFamily="2" charset="-122"/>
                <a:ea typeface="方正黑体简体" panose="02000000000000000000" pitchFamily="2" charset="-122"/>
                <a:cs typeface="+mn-ea"/>
                <a:sym typeface="+mn-lt"/>
              </a:rPr>
              <a:t>第二节</a:t>
            </a:r>
          </a:p>
          <a:p>
            <a:pPr algn="ctr" defTabSz="1219200"/>
            <a:r>
              <a:rPr lang="zh-CN" altLang="en-US" sz="4800" b="1" dirty="0">
                <a:solidFill>
                  <a:srgbClr val="4F4D50"/>
                </a:solidFill>
                <a:latin typeface="方正黑体简体" panose="02000000000000000000" pitchFamily="2" charset="-122"/>
                <a:ea typeface="方正黑体简体" panose="02000000000000000000" pitchFamily="2" charset="-122"/>
                <a:cs typeface="+mn-ea"/>
                <a:sym typeface="+mn-lt"/>
              </a:rPr>
              <a:t>西方心理学的科学渊源</a:t>
            </a:r>
          </a:p>
        </p:txBody>
      </p:sp>
      <p:sp>
        <p:nvSpPr>
          <p:cNvPr id="13" name="TextBox 6"/>
          <p:cNvSpPr txBox="1"/>
          <p:nvPr/>
        </p:nvSpPr>
        <p:spPr>
          <a:xfrm>
            <a:off x="9701984" y="2168473"/>
            <a:ext cx="2072640" cy="2646045"/>
          </a:xfrm>
          <a:prstGeom prst="rect">
            <a:avLst/>
          </a:prstGeom>
          <a:noFill/>
        </p:spPr>
        <p:txBody>
          <a:bodyPr wrap="none" rtlCol="0">
            <a:spAutoFit/>
          </a:bodyPr>
          <a:lstStyle/>
          <a:p>
            <a:pPr defTabSz="1219200"/>
            <a:r>
              <a:rPr lang="en-US" altLang="zh-CN" sz="16600" spc="600" dirty="0">
                <a:gradFill>
                  <a:gsLst>
                    <a:gs pos="0">
                      <a:srgbClr val="F7DCAC"/>
                    </a:gs>
                    <a:gs pos="100000">
                      <a:srgbClr val="88745B"/>
                    </a:gs>
                  </a:gsLst>
                  <a:lin ang="1800000" scaled="0"/>
                </a:gradFill>
                <a:effectLst>
                  <a:outerShdw blurRad="190500" dist="63500" dir="2700000" algn="tl">
                    <a:srgbClr val="000000">
                      <a:alpha val="30000"/>
                    </a:srgbClr>
                  </a:outerShdw>
                </a:effectLst>
                <a:latin typeface="Agency FB" panose="020B0503020202020204" pitchFamily="34" charset="0"/>
                <a:ea typeface="方正黑体简体" panose="02000000000000000000" pitchFamily="2" charset="-122"/>
                <a:cs typeface="+mn-ea"/>
                <a:sym typeface="+mn-lt"/>
              </a:rPr>
              <a:t>02</a:t>
            </a:r>
            <a:endParaRPr lang="zh-CN" altLang="en-US" sz="16600" spc="600" dirty="0">
              <a:gradFill>
                <a:gsLst>
                  <a:gs pos="0">
                    <a:srgbClr val="F7DCAC"/>
                  </a:gs>
                  <a:gs pos="100000">
                    <a:srgbClr val="88745B"/>
                  </a:gs>
                </a:gsLst>
                <a:lin ang="1800000" scaled="0"/>
              </a:gradFill>
              <a:effectLst>
                <a:outerShdw blurRad="190500" dist="63500" dir="2700000" algn="tl">
                  <a:srgbClr val="000000">
                    <a:alpha val="30000"/>
                  </a:srgbClr>
                </a:outerShdw>
              </a:effectLst>
              <a:latin typeface="Agency FB" panose="020B0503020202020204" pitchFamily="34" charset="0"/>
              <a:ea typeface="方正黑体简体" panose="02000000000000000000" pitchFamily="2" charset="-122"/>
              <a:cs typeface="+mn-ea"/>
              <a:sym typeface="+mn-lt"/>
            </a:endParaRPr>
          </a:p>
        </p:txBody>
      </p:sp>
    </p:spTree>
    <p:extLst>
      <p:ext uri="{BB962C8B-B14F-4D97-AF65-F5344CB8AC3E}">
        <p14:creationId xmlns:p14="http://schemas.microsoft.com/office/powerpoint/2010/main" val="168632066"/>
      </p:ext>
    </p:extLst>
  </p:cSld>
  <p:clrMapOvr>
    <a:masterClrMapping/>
  </p:clrMapOvr>
  <mc:AlternateContent xmlns:mc="http://schemas.openxmlformats.org/markup-compatibility/2006" xmlns:p14="http://schemas.microsoft.com/office/powerpoint/2010/main">
    <mc:Choice Requires="p14">
      <p:transition spd="slow" p14:dur="125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1+#ppt_w/2"/>
                                          </p:val>
                                        </p:tav>
                                        <p:tav tm="100000">
                                          <p:val>
                                            <p:strVal val="#ppt_x"/>
                                          </p:val>
                                        </p:tav>
                                      </p:tavLst>
                                    </p:anim>
                                    <p:anim calcmode="lin" valueType="num">
                                      <p:cBhvr additive="base">
                                        <p:cTn id="8" dur="500" fill="hold"/>
                                        <p:tgtEl>
                                          <p:spTgt spid="9"/>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30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1+#ppt_w/2"/>
                                          </p:val>
                                        </p:tav>
                                        <p:tav tm="100000">
                                          <p:val>
                                            <p:strVal val="#ppt_x"/>
                                          </p:val>
                                        </p:tav>
                                      </p:tavLst>
                                    </p:anim>
                                    <p:anim calcmode="lin" valueType="num">
                                      <p:cBhvr additive="base">
                                        <p:cTn id="12" dur="500" fill="hold"/>
                                        <p:tgtEl>
                                          <p:spTgt spid="3"/>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0"/>
                                  </p:stCondLst>
                                  <p:childTnLst>
                                    <p:set>
                                      <p:cBhvr>
                                        <p:cTn id="14" dur="1" fill="hold">
                                          <p:stCondLst>
                                            <p:cond delay="0"/>
                                          </p:stCondLst>
                                        </p:cTn>
                                        <p:tgtEl>
                                          <p:spTgt spid="10"/>
                                        </p:tgtEl>
                                        <p:attrNameLst>
                                          <p:attrName>style.visibility</p:attrName>
                                        </p:attrNameLst>
                                      </p:cBhvr>
                                      <p:to>
                                        <p:strVal val="visible"/>
                                      </p:to>
                                    </p:set>
                                    <p:anim calcmode="lin" valueType="num">
                                      <p:cBhvr additive="base">
                                        <p:cTn id="15" dur="500" fill="hold"/>
                                        <p:tgtEl>
                                          <p:spTgt spid="10"/>
                                        </p:tgtEl>
                                        <p:attrNameLst>
                                          <p:attrName>ppt_x</p:attrName>
                                        </p:attrNameLst>
                                      </p:cBhvr>
                                      <p:tavLst>
                                        <p:tav tm="0">
                                          <p:val>
                                            <p:strVal val="0-#ppt_w/2"/>
                                          </p:val>
                                        </p:tav>
                                        <p:tav tm="100000">
                                          <p:val>
                                            <p:strVal val="#ppt_x"/>
                                          </p:val>
                                        </p:tav>
                                      </p:tavLst>
                                    </p:anim>
                                    <p:anim calcmode="lin" valueType="num">
                                      <p:cBhvr additive="base">
                                        <p:cTn id="16" dur="500" fill="hold"/>
                                        <p:tgtEl>
                                          <p:spTgt spid="10"/>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30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500" fill="hold"/>
                                        <p:tgtEl>
                                          <p:spTgt spid="11"/>
                                        </p:tgtEl>
                                        <p:attrNameLst>
                                          <p:attrName>ppt_x</p:attrName>
                                        </p:attrNameLst>
                                      </p:cBhvr>
                                      <p:tavLst>
                                        <p:tav tm="0">
                                          <p:val>
                                            <p:strVal val="0-#ppt_w/2"/>
                                          </p:val>
                                        </p:tav>
                                        <p:tav tm="100000">
                                          <p:val>
                                            <p:strVal val="#ppt_x"/>
                                          </p:val>
                                        </p:tav>
                                      </p:tavLst>
                                    </p:anim>
                                    <p:anim calcmode="lin" valueType="num">
                                      <p:cBhvr additive="base">
                                        <p:cTn id="20" dur="500" fill="hold"/>
                                        <p:tgtEl>
                                          <p:spTgt spid="11"/>
                                        </p:tgtEl>
                                        <p:attrNameLst>
                                          <p:attrName>ppt_y</p:attrName>
                                        </p:attrNameLst>
                                      </p:cBhvr>
                                      <p:tavLst>
                                        <p:tav tm="0">
                                          <p:val>
                                            <p:strVal val="#ppt_y"/>
                                          </p:val>
                                        </p:tav>
                                        <p:tav tm="100000">
                                          <p:val>
                                            <p:strVal val="#ppt_y"/>
                                          </p:val>
                                        </p:tav>
                                      </p:tavLst>
                                    </p:anim>
                                  </p:childTnLst>
                                </p:cTn>
                              </p:par>
                              <p:par>
                                <p:cTn id="21" presetID="2" presetClass="entr" presetSubtype="8" fill="hold" nodeType="withEffect">
                                  <p:stCondLst>
                                    <p:cond delay="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500" fill="hold"/>
                                        <p:tgtEl>
                                          <p:spTgt spid="13"/>
                                        </p:tgtEl>
                                        <p:attrNameLst>
                                          <p:attrName>ppt_x</p:attrName>
                                        </p:attrNameLst>
                                      </p:cBhvr>
                                      <p:tavLst>
                                        <p:tav tm="0">
                                          <p:val>
                                            <p:strVal val="0-#ppt_w/2"/>
                                          </p:val>
                                        </p:tav>
                                        <p:tav tm="100000">
                                          <p:val>
                                            <p:strVal val="#ppt_x"/>
                                          </p:val>
                                        </p:tav>
                                      </p:tavLst>
                                    </p:anim>
                                    <p:anim calcmode="lin" valueType="num">
                                      <p:cBhvr additive="base">
                                        <p:cTn id="24" dur="500" fill="hold"/>
                                        <p:tgtEl>
                                          <p:spTgt spid="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954107"/>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2800" dirty="0">
                <a:solidFill>
                  <a:srgbClr val="4F4D50"/>
                </a:solidFill>
                <a:latin typeface="微软雅黑" panose="020B0503020204020204" pitchFamily="34" charset="-122"/>
                <a:ea typeface="微软雅黑" panose="020B0503020204020204" pitchFamily="34" charset="-122"/>
                <a:cs typeface="微软雅黑" panose="020B0503020204020204" pitchFamily="34" charset="-122"/>
              </a:rPr>
              <a:t>第二节  西方心理学的科学渊源</a:t>
            </a:r>
          </a:p>
          <a:p>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0" name="文本框 99"/>
          <p:cNvSpPr txBox="1"/>
          <p:nvPr/>
        </p:nvSpPr>
        <p:spPr>
          <a:xfrm>
            <a:off x="970915" y="1210310"/>
            <a:ext cx="10483850" cy="5043753"/>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rPr>
              <a:t>一、古代医学和生理学中的心理学思想</a:t>
            </a:r>
            <a:endParaRPr lang="en-US" altLang="zh-CN" sz="28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endParaRPr>
          </a:p>
          <a:p>
            <a:pPr>
              <a:lnSpc>
                <a:spcPct val="150000"/>
              </a:lnSpc>
            </a:pP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希波克拉底</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Hippocrates</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，约公元前</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460—</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前</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370</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）是古希腊的著名医生，欧洲医学的奠基人，被西方尊为“医学之父”。希波克拉底提出了著名的“体液学说”，认为复杂的人体是由</a:t>
            </a:r>
            <a:r>
              <a:rPr lang="zh-CN" altLang="en-US" sz="2100" b="1" dirty="0">
                <a:latin typeface="Arial" panose="020B0604020202020204" pitchFamily="34" charset="0"/>
                <a:ea typeface="微软雅黑" panose="020B0503020204020204" pitchFamily="34" charset="-122"/>
              </a:rPr>
              <a:t>血液、粘液、黄胆、黑胆</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这四种体液组成的，四种体液在人体内的比例不同，形成了人的不同气质： </a:t>
            </a:r>
            <a:r>
              <a:rPr lang="zh-CN" altLang="en-US" sz="2100" b="1" dirty="0">
                <a:solidFill>
                  <a:schemeClr val="accent6">
                    <a:lumMod val="75000"/>
                  </a:schemeClr>
                </a:solidFill>
                <a:latin typeface="Arial" panose="020B0604020202020204" pitchFamily="34" charset="0"/>
                <a:ea typeface="微软雅黑" panose="020B0503020204020204" pitchFamily="34" charset="-122"/>
              </a:rPr>
              <a:t>胆汁质，多血质，粘液质，抑郁质</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盖伦</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Galen</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，约</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130—200</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）是古希腊哲学家和医生，也是古代医学的集大成者。</a:t>
            </a:r>
            <a:r>
              <a:rPr lang="zh-CN" altLang="en-US" sz="2100" b="1" dirty="0">
                <a:solidFill>
                  <a:schemeClr val="accent6">
                    <a:lumMod val="75000"/>
                  </a:schemeClr>
                </a:solidFill>
                <a:latin typeface="Arial" panose="020B0604020202020204" pitchFamily="34" charset="0"/>
                <a:ea typeface="微软雅黑" panose="020B0503020204020204" pitchFamily="34" charset="-122"/>
              </a:rPr>
              <a:t>盖伦强调脑是理性灵魂的器官</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。盖伦强调，非理性的灵魂功能如情感并不在人脑，而位于心脏和肝脏器官。在心身关系问题上，盖伦把身体放在第一位。</a:t>
            </a:r>
          </a:p>
        </p:txBody>
      </p:sp>
    </p:spTree>
  </p:cSld>
  <p:clrMapOvr>
    <a:masterClrMapping/>
  </p:clrMapOvr>
  <p:transition>
    <p:random/>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954107"/>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2800" dirty="0">
                <a:solidFill>
                  <a:srgbClr val="4F4D50"/>
                </a:solidFill>
                <a:latin typeface="微软雅黑" panose="020B0503020204020204" pitchFamily="34" charset="-122"/>
                <a:ea typeface="微软雅黑" panose="020B0503020204020204" pitchFamily="34" charset="-122"/>
                <a:cs typeface="微软雅黑" panose="020B0503020204020204" pitchFamily="34" charset="-122"/>
              </a:rPr>
              <a:t>第二节  西方心理学的科学渊源</a:t>
            </a:r>
          </a:p>
          <a:p>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0" name="文本框 99"/>
          <p:cNvSpPr txBox="1"/>
          <p:nvPr/>
        </p:nvSpPr>
        <p:spPr>
          <a:xfrm>
            <a:off x="970915" y="1210310"/>
            <a:ext cx="10483850" cy="5113003"/>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rPr>
              <a:t>二、近代生物学与心理学</a:t>
            </a:r>
            <a:endParaRPr lang="en-US" altLang="zh-CN" sz="28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endParaRPr>
          </a:p>
          <a:p>
            <a:pPr>
              <a:lnSpc>
                <a:spcPct val="150000"/>
              </a:lnSpc>
            </a:pPr>
            <a:r>
              <a:rPr lang="en-US" altLang="zh-CN" sz="2400" b="1" dirty="0">
                <a:solidFill>
                  <a:srgbClr val="88745B"/>
                </a:solidFill>
                <a:latin typeface="Arial" panose="020B0604020202020204" pitchFamily="34" charset="0"/>
                <a:ea typeface="微软雅黑" panose="020B0503020204020204" pitchFamily="34" charset="-122"/>
              </a:rPr>
              <a:t> </a:t>
            </a:r>
            <a:r>
              <a:rPr lang="zh-CN" altLang="en-US" sz="2400" b="1" dirty="0">
                <a:solidFill>
                  <a:srgbClr val="88745B"/>
                </a:solidFill>
                <a:latin typeface="Arial" panose="020B0604020202020204" pitchFamily="34" charset="0"/>
                <a:ea typeface="微软雅黑" panose="020B0503020204020204" pitchFamily="34" charset="-122"/>
              </a:rPr>
              <a:t>（一） 关于脑机能的研究</a:t>
            </a:r>
            <a:endParaRPr lang="en-US" altLang="zh-CN" sz="2400" b="1" dirty="0">
              <a:solidFill>
                <a:srgbClr val="88745B"/>
              </a:solidFill>
              <a:latin typeface="Arial" panose="020B0604020202020204" pitchFamily="34" charset="0"/>
              <a:ea typeface="微软雅黑" panose="020B0503020204020204" pitchFamily="34" charset="-122"/>
            </a:endParaRPr>
          </a:p>
          <a:p>
            <a:pPr marL="457200" indent="-457200">
              <a:lnSpc>
                <a:spcPct val="150000"/>
              </a:lnSpc>
              <a:buAutoNum type="arabicPeriod"/>
            </a:pP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颅相学</a:t>
            </a:r>
            <a:endParaRPr lang="en-US" altLang="zh-CN" sz="2100" b="1"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颅相学的创立者是</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加尔</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a:t>
            </a:r>
            <a:r>
              <a:rPr lang="en-US" altLang="zh-CN" sz="2100" dirty="0" err="1">
                <a:solidFill>
                  <a:schemeClr val="tx1">
                    <a:lumMod val="75000"/>
                    <a:lumOff val="25000"/>
                  </a:schemeClr>
                </a:solidFill>
                <a:latin typeface="Arial" panose="020B0604020202020204" pitchFamily="34" charset="0"/>
                <a:ea typeface="微软雅黑" panose="020B0503020204020204" pitchFamily="34" charset="-122"/>
              </a:rPr>
              <a:t>F.Gall</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）和他的学生施普茨海姆（</a:t>
            </a:r>
            <a:r>
              <a:rPr lang="en-US" altLang="zh-CN" sz="2100" dirty="0" err="1">
                <a:solidFill>
                  <a:schemeClr val="tx1">
                    <a:lumMod val="75000"/>
                    <a:lumOff val="25000"/>
                  </a:schemeClr>
                </a:solidFill>
                <a:latin typeface="Arial" panose="020B0604020202020204" pitchFamily="34" charset="0"/>
                <a:ea typeface="微软雅黑" panose="020B0503020204020204" pitchFamily="34" charset="-122"/>
              </a:rPr>
              <a:t>J.Spurzheim</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）。他认为</a:t>
            </a:r>
            <a:r>
              <a:rPr lang="zh-CN" altLang="en-US" sz="2100" b="1" dirty="0">
                <a:solidFill>
                  <a:schemeClr val="accent6">
                    <a:lumMod val="75000"/>
                  </a:schemeClr>
                </a:solidFill>
                <a:latin typeface="Arial" panose="020B0604020202020204" pitchFamily="34" charset="0"/>
                <a:ea typeface="微软雅黑" panose="020B0503020204020204" pitchFamily="34" charset="-122"/>
              </a:rPr>
              <a:t>大脑是心理机能的定居部位，心理特性与头颅的形状之间有一种相关的关系</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。任何一种机能的过度活动都能导致大脑和颅骨相应部位的增大，因而我们可以根据一个人的颅骨的形状去推测他的心理特点。</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颅相学有</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三个基本命题</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 第一，头的外部结构与脑的结构有关；第二，心灵可分成许多机能；第三，头盖骨的形状与心灵的机能相关。</a:t>
            </a:r>
          </a:p>
        </p:txBody>
      </p:sp>
    </p:spTree>
    <p:extLst>
      <p:ext uri="{BB962C8B-B14F-4D97-AF65-F5344CB8AC3E}">
        <p14:creationId xmlns:p14="http://schemas.microsoft.com/office/powerpoint/2010/main" val="1103799279"/>
      </p:ext>
    </p:extLst>
  </p:cSld>
  <p:clrMapOvr>
    <a:masterClrMapping/>
  </p:clrMapOvr>
  <p:transition>
    <p:random/>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954107"/>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2800" dirty="0">
                <a:solidFill>
                  <a:srgbClr val="4F4D50"/>
                </a:solidFill>
                <a:latin typeface="微软雅黑" panose="020B0503020204020204" pitchFamily="34" charset="-122"/>
                <a:ea typeface="微软雅黑" panose="020B0503020204020204" pitchFamily="34" charset="-122"/>
                <a:cs typeface="微软雅黑" panose="020B0503020204020204" pitchFamily="34" charset="-122"/>
              </a:rPr>
              <a:t>第二节  西方心理学的科学渊源</a:t>
            </a:r>
          </a:p>
          <a:p>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0" name="文本框 99"/>
          <p:cNvSpPr txBox="1"/>
          <p:nvPr/>
        </p:nvSpPr>
        <p:spPr>
          <a:xfrm>
            <a:off x="970915" y="1210310"/>
            <a:ext cx="10483850" cy="4628255"/>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rPr>
              <a:t>二、近代生物学与心理学</a:t>
            </a:r>
            <a:endParaRPr lang="en-US" altLang="zh-CN" sz="28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endParaRPr>
          </a:p>
          <a:p>
            <a:pPr>
              <a:lnSpc>
                <a:spcPct val="150000"/>
              </a:lnSpc>
            </a:pPr>
            <a:r>
              <a:rPr lang="en-US" altLang="zh-CN" sz="2400" b="1" dirty="0">
                <a:solidFill>
                  <a:srgbClr val="88745B"/>
                </a:solidFill>
                <a:latin typeface="Arial" panose="020B0604020202020204" pitchFamily="34" charset="0"/>
                <a:ea typeface="微软雅黑" panose="020B0503020204020204" pitchFamily="34" charset="-122"/>
              </a:rPr>
              <a:t> </a:t>
            </a:r>
            <a:r>
              <a:rPr lang="zh-CN" altLang="en-US" sz="2400" b="1" dirty="0">
                <a:solidFill>
                  <a:srgbClr val="88745B"/>
                </a:solidFill>
                <a:latin typeface="Arial" panose="020B0604020202020204" pitchFamily="34" charset="0"/>
                <a:ea typeface="微软雅黑" panose="020B0503020204020204" pitchFamily="34" charset="-122"/>
              </a:rPr>
              <a:t>（一） 关于脑机能的研究</a:t>
            </a:r>
            <a:endParaRPr lang="en-US" altLang="zh-CN" sz="2400" b="1" dirty="0">
              <a:solidFill>
                <a:srgbClr val="88745B"/>
              </a:solidFill>
              <a:latin typeface="Arial" panose="020B0604020202020204" pitchFamily="34" charset="0"/>
              <a:ea typeface="微软雅黑" panose="020B0503020204020204" pitchFamily="34" charset="-122"/>
            </a:endParaRPr>
          </a:p>
          <a:p>
            <a:pPr>
              <a:lnSpc>
                <a:spcPct val="150000"/>
              </a:lnSpc>
            </a:pPr>
            <a:r>
              <a:rPr lang="en-US" altLang="zh-CN" sz="2100" b="1" dirty="0">
                <a:solidFill>
                  <a:schemeClr val="tx1">
                    <a:lumMod val="75000"/>
                    <a:lumOff val="25000"/>
                  </a:schemeClr>
                </a:solidFill>
                <a:latin typeface="Arial" panose="020B0604020202020204" pitchFamily="34" charset="0"/>
                <a:ea typeface="微软雅黑" panose="020B0503020204020204" pitchFamily="34" charset="-122"/>
              </a:rPr>
              <a:t>2. </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弗卢龙的大脑机能统一说</a:t>
            </a:r>
            <a:endParaRPr lang="en-US" altLang="zh-CN" sz="2100" b="1"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法国生理学家</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弗卢龙</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a:t>
            </a:r>
            <a:r>
              <a:rPr lang="en-US" altLang="zh-CN" sz="2100" dirty="0" err="1">
                <a:solidFill>
                  <a:schemeClr val="tx1">
                    <a:lumMod val="75000"/>
                    <a:lumOff val="25000"/>
                  </a:schemeClr>
                </a:solidFill>
                <a:latin typeface="Arial" panose="020B0604020202020204" pitchFamily="34" charset="0"/>
                <a:ea typeface="微软雅黑" panose="020B0503020204020204" pitchFamily="34" charset="-122"/>
              </a:rPr>
              <a:t>M.Floureens</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1794—1867</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）写了</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评颅相学</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一书，分析批判了颅相学的伪科学性质，试图把脑生理建立在科学的基础上。</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弗卢龙使用切除法系统地探测动物的脑和脊髓不同部位的功能，他发现，尽管中枢神经系统可依照性质和机能区分为几个主要不同的部分，但仍构成一个统一的整体，即</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神经系统的功能是统一的</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100" b="1" dirty="0">
                <a:solidFill>
                  <a:schemeClr val="accent6">
                    <a:lumMod val="75000"/>
                  </a:schemeClr>
                </a:solidFill>
                <a:latin typeface="Arial" panose="020B0604020202020204" pitchFamily="34" charset="0"/>
                <a:ea typeface="微软雅黑" panose="020B0503020204020204" pitchFamily="34" charset="-122"/>
              </a:rPr>
              <a:t>神经系统的某一部分受损伤，其他部分可以补偿这个部分的功能，这便是“大脑机能统一说”</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。弗卢龙的切除法为后来的动物实验心理学提供了有效方法。</a:t>
            </a:r>
          </a:p>
        </p:txBody>
      </p:sp>
    </p:spTree>
    <p:extLst>
      <p:ext uri="{BB962C8B-B14F-4D97-AF65-F5344CB8AC3E}">
        <p14:creationId xmlns:p14="http://schemas.microsoft.com/office/powerpoint/2010/main" val="3722935927"/>
      </p:ext>
    </p:extLst>
  </p:cSld>
  <p:clrMapOvr>
    <a:masterClrMapping/>
  </p:clrMapOvr>
  <p:transition>
    <p:random/>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954107"/>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2800" dirty="0">
                <a:solidFill>
                  <a:srgbClr val="4F4D50"/>
                </a:solidFill>
                <a:latin typeface="微软雅黑" panose="020B0503020204020204" pitchFamily="34" charset="-122"/>
                <a:ea typeface="微软雅黑" panose="020B0503020204020204" pitchFamily="34" charset="-122"/>
                <a:cs typeface="微软雅黑" panose="020B0503020204020204" pitchFamily="34" charset="-122"/>
              </a:rPr>
              <a:t>第二节  西方心理学的科学渊源</a:t>
            </a:r>
          </a:p>
          <a:p>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0" name="文本框 99"/>
          <p:cNvSpPr txBox="1"/>
          <p:nvPr/>
        </p:nvSpPr>
        <p:spPr>
          <a:xfrm>
            <a:off x="970915" y="1210310"/>
            <a:ext cx="10483850" cy="4628255"/>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rPr>
              <a:t>二、近代生物学与心理学</a:t>
            </a:r>
            <a:endParaRPr lang="en-US" altLang="zh-CN" sz="28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endParaRPr>
          </a:p>
          <a:p>
            <a:pPr>
              <a:lnSpc>
                <a:spcPct val="150000"/>
              </a:lnSpc>
            </a:pPr>
            <a:r>
              <a:rPr lang="en-US" altLang="zh-CN" sz="2400" b="1" dirty="0">
                <a:solidFill>
                  <a:srgbClr val="88745B"/>
                </a:solidFill>
                <a:latin typeface="Arial" panose="020B0604020202020204" pitchFamily="34" charset="0"/>
                <a:ea typeface="微软雅黑" panose="020B0503020204020204" pitchFamily="34" charset="-122"/>
              </a:rPr>
              <a:t> </a:t>
            </a:r>
            <a:r>
              <a:rPr lang="zh-CN" altLang="en-US" sz="2400" b="1" dirty="0">
                <a:solidFill>
                  <a:srgbClr val="88745B"/>
                </a:solidFill>
                <a:latin typeface="Arial" panose="020B0604020202020204" pitchFamily="34" charset="0"/>
                <a:ea typeface="微软雅黑" panose="020B0503020204020204" pitchFamily="34" charset="-122"/>
              </a:rPr>
              <a:t>（一） 关于脑机能的研究</a:t>
            </a:r>
            <a:endParaRPr lang="en-US" altLang="zh-CN" sz="2400" b="1" dirty="0">
              <a:solidFill>
                <a:srgbClr val="88745B"/>
              </a:solidFill>
              <a:latin typeface="Arial" panose="020B0604020202020204" pitchFamily="34" charset="0"/>
              <a:ea typeface="微软雅黑" panose="020B0503020204020204" pitchFamily="34" charset="-122"/>
            </a:endParaRPr>
          </a:p>
          <a:p>
            <a:pPr>
              <a:lnSpc>
                <a:spcPct val="150000"/>
              </a:lnSpc>
            </a:pPr>
            <a:r>
              <a:rPr lang="en-US" altLang="zh-CN" sz="2100" b="1" dirty="0">
                <a:solidFill>
                  <a:schemeClr val="tx1">
                    <a:lumMod val="75000"/>
                    <a:lumOff val="25000"/>
                  </a:schemeClr>
                </a:solidFill>
                <a:latin typeface="Arial" panose="020B0604020202020204" pitchFamily="34" charset="0"/>
                <a:ea typeface="微软雅黑" panose="020B0503020204020204" pitchFamily="34" charset="-122"/>
              </a:rPr>
              <a:t>3. </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布罗卡言语中枢的发现</a:t>
            </a: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法国医生布罗卡（</a:t>
            </a:r>
            <a:r>
              <a:rPr lang="en-US" altLang="zh-CN" sz="2100" dirty="0" err="1">
                <a:solidFill>
                  <a:schemeClr val="tx1">
                    <a:lumMod val="75000"/>
                    <a:lumOff val="25000"/>
                  </a:schemeClr>
                </a:solidFill>
                <a:latin typeface="Arial" panose="020B0604020202020204" pitchFamily="34" charset="0"/>
                <a:ea typeface="微软雅黑" panose="020B0503020204020204" pitchFamily="34" charset="-122"/>
              </a:rPr>
              <a:t>P.Broca</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1824—1880</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）在临床上发现一个病人发音器官正常，但是不会说话，几天后，这个病人突然死去，经验尸，发现病人的左脑半球额下回后部受伤，因此布罗卡把这个部位定义为</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言语运动中枢</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，后人称之为“布罗卡言语中枢”。</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言语中枢的发现对大脑机能统一说是一个严峻的挑战。这一发现再一次使人们相信脑机能有着特殊的定位。</a:t>
            </a:r>
          </a:p>
        </p:txBody>
      </p:sp>
    </p:spTree>
    <p:extLst>
      <p:ext uri="{BB962C8B-B14F-4D97-AF65-F5344CB8AC3E}">
        <p14:creationId xmlns:p14="http://schemas.microsoft.com/office/powerpoint/2010/main" val="2972419831"/>
      </p:ext>
    </p:extLst>
  </p:cSld>
  <p:clrMapOvr>
    <a:masterClrMapping/>
  </p:clrMapOvr>
  <p:transition>
    <p:random/>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954107"/>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2800" dirty="0">
                <a:solidFill>
                  <a:srgbClr val="4F4D50"/>
                </a:solidFill>
                <a:latin typeface="微软雅黑" panose="020B0503020204020204" pitchFamily="34" charset="-122"/>
                <a:ea typeface="微软雅黑" panose="020B0503020204020204" pitchFamily="34" charset="-122"/>
                <a:cs typeface="微软雅黑" panose="020B0503020204020204" pitchFamily="34" charset="-122"/>
              </a:rPr>
              <a:t>第二节  西方心理学的科学渊源</a:t>
            </a:r>
          </a:p>
          <a:p>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0" name="文本框 99"/>
          <p:cNvSpPr txBox="1"/>
          <p:nvPr/>
        </p:nvSpPr>
        <p:spPr>
          <a:xfrm>
            <a:off x="970915" y="1210310"/>
            <a:ext cx="10483850" cy="4628255"/>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rPr>
              <a:t>二、近代生物学与心理学</a:t>
            </a:r>
            <a:endParaRPr lang="en-US" altLang="zh-CN" sz="28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endParaRPr>
          </a:p>
          <a:p>
            <a:pPr>
              <a:lnSpc>
                <a:spcPct val="150000"/>
              </a:lnSpc>
            </a:pPr>
            <a:r>
              <a:rPr lang="en-US" altLang="zh-CN" sz="2400" b="1" dirty="0">
                <a:solidFill>
                  <a:srgbClr val="88745B"/>
                </a:solidFill>
                <a:latin typeface="Arial" panose="020B0604020202020204" pitchFamily="34" charset="0"/>
                <a:ea typeface="微软雅黑" panose="020B0503020204020204" pitchFamily="34" charset="-122"/>
              </a:rPr>
              <a:t> </a:t>
            </a:r>
            <a:r>
              <a:rPr lang="zh-CN" altLang="en-US" sz="2400" b="1" dirty="0">
                <a:solidFill>
                  <a:srgbClr val="88745B"/>
                </a:solidFill>
                <a:latin typeface="Arial" panose="020B0604020202020204" pitchFamily="34" charset="0"/>
                <a:ea typeface="微软雅黑" panose="020B0503020204020204" pitchFamily="34" charset="-122"/>
              </a:rPr>
              <a:t>（一） 关于脑机能的研究</a:t>
            </a:r>
            <a:endParaRPr lang="en-US" altLang="zh-CN" sz="2400" b="1" dirty="0">
              <a:solidFill>
                <a:srgbClr val="88745B"/>
              </a:solidFill>
              <a:latin typeface="Arial" panose="020B0604020202020204" pitchFamily="34" charset="0"/>
              <a:ea typeface="微软雅黑" panose="020B0503020204020204" pitchFamily="34" charset="-122"/>
            </a:endParaRPr>
          </a:p>
          <a:p>
            <a:pPr>
              <a:lnSpc>
                <a:spcPct val="150000"/>
              </a:lnSpc>
            </a:pPr>
            <a:r>
              <a:rPr lang="en-US" altLang="zh-CN" sz="2100" b="1" dirty="0">
                <a:solidFill>
                  <a:schemeClr val="tx1">
                    <a:lumMod val="75000"/>
                    <a:lumOff val="25000"/>
                  </a:schemeClr>
                </a:solidFill>
                <a:latin typeface="Arial" panose="020B0604020202020204" pitchFamily="34" charset="0"/>
                <a:ea typeface="微软雅黑" panose="020B0503020204020204" pitchFamily="34" charset="-122"/>
              </a:rPr>
              <a:t>4. </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感觉和运动中枢的发现</a:t>
            </a:r>
          </a:p>
          <a:p>
            <a:pPr>
              <a:lnSpc>
                <a:spcPct val="150000"/>
              </a:lnSpc>
            </a:pP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1870</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年，德国医生弗里奇（</a:t>
            </a:r>
            <a:r>
              <a:rPr lang="en-US" altLang="zh-CN" sz="2100" dirty="0" err="1">
                <a:solidFill>
                  <a:schemeClr val="tx1">
                    <a:lumMod val="75000"/>
                    <a:lumOff val="25000"/>
                  </a:schemeClr>
                </a:solidFill>
                <a:latin typeface="Arial" panose="020B0604020202020204" pitchFamily="34" charset="0"/>
                <a:ea typeface="微软雅黑" panose="020B0503020204020204" pitchFamily="34" charset="-122"/>
              </a:rPr>
              <a:t>G.Fritsch</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1838—1927</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）在为伤兵包扎时，发现触到裸露的大脑皮质时会引起对侧的肢体运动。同一时期，希齐格（</a:t>
            </a:r>
            <a:r>
              <a:rPr lang="en-US" altLang="zh-CN" sz="2100" dirty="0" err="1">
                <a:solidFill>
                  <a:schemeClr val="tx1">
                    <a:lumMod val="75000"/>
                    <a:lumOff val="25000"/>
                  </a:schemeClr>
                </a:solidFill>
                <a:latin typeface="Arial" panose="020B0604020202020204" pitchFamily="34" charset="0"/>
                <a:ea typeface="微软雅黑" panose="020B0503020204020204" pitchFamily="34" charset="-122"/>
              </a:rPr>
              <a:t>E.Hitzig</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1838—1907</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）也发现用电流刺激大脑皮质表面的某些部位可以引起眼动。后来二人合作以电刺激法研究狗的大脑皮质，发现</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大脑皮质中央前回为运动功能的中枢</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，之后又有人找到了</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感觉中枢</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。这些发现似乎支持了脑机能的定位说。</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关于大脑机能定位还是机能统一的争论一直持续到</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20</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世纪。</a:t>
            </a:r>
          </a:p>
        </p:txBody>
      </p:sp>
    </p:spTree>
    <p:extLst>
      <p:ext uri="{BB962C8B-B14F-4D97-AF65-F5344CB8AC3E}">
        <p14:creationId xmlns:p14="http://schemas.microsoft.com/office/powerpoint/2010/main" val="288750072"/>
      </p:ext>
    </p:extLst>
  </p:cSld>
  <p:clrMapOvr>
    <a:masterClrMapping/>
  </p:clrMapOvr>
  <p:transition>
    <p:random/>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954107"/>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2800" dirty="0">
                <a:solidFill>
                  <a:srgbClr val="4F4D50"/>
                </a:solidFill>
                <a:latin typeface="微软雅黑" panose="020B0503020204020204" pitchFamily="34" charset="-122"/>
                <a:ea typeface="微软雅黑" panose="020B0503020204020204" pitchFamily="34" charset="-122"/>
                <a:cs typeface="微软雅黑" panose="020B0503020204020204" pitchFamily="34" charset="-122"/>
              </a:rPr>
              <a:t>第二节  西方心理学的科学渊源</a:t>
            </a:r>
          </a:p>
          <a:p>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0" name="文本框 99"/>
          <p:cNvSpPr txBox="1"/>
          <p:nvPr/>
        </p:nvSpPr>
        <p:spPr>
          <a:xfrm>
            <a:off x="970915" y="1210310"/>
            <a:ext cx="10483850" cy="5113003"/>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rPr>
              <a:t>二、近代生物学与心理学</a:t>
            </a:r>
            <a:endParaRPr lang="en-US" altLang="zh-CN" sz="28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endParaRPr>
          </a:p>
          <a:p>
            <a:pPr>
              <a:lnSpc>
                <a:spcPct val="150000"/>
              </a:lnSpc>
            </a:pPr>
            <a:r>
              <a:rPr lang="zh-CN" altLang="en-US" sz="2400" b="1" dirty="0">
                <a:solidFill>
                  <a:srgbClr val="88745B"/>
                </a:solidFill>
                <a:latin typeface="Arial" panose="020B0604020202020204" pitchFamily="34" charset="0"/>
                <a:ea typeface="微软雅黑" panose="020B0503020204020204" pitchFamily="34" charset="-122"/>
              </a:rPr>
              <a:t>（二） 关于神经生理学的研究</a:t>
            </a:r>
            <a:endParaRPr lang="en-US" altLang="zh-CN" sz="2400" b="1" dirty="0">
              <a:solidFill>
                <a:srgbClr val="88745B"/>
              </a:solidFill>
              <a:latin typeface="Arial" panose="020B0604020202020204" pitchFamily="34" charset="0"/>
              <a:ea typeface="微软雅黑" panose="020B0503020204020204" pitchFamily="34" charset="-122"/>
            </a:endParaRPr>
          </a:p>
          <a:p>
            <a:pPr>
              <a:lnSpc>
                <a:spcPct val="150000"/>
              </a:lnSpc>
            </a:pPr>
            <a:r>
              <a:rPr lang="en-US" altLang="zh-CN" sz="2100" b="1" dirty="0">
                <a:solidFill>
                  <a:schemeClr val="tx1">
                    <a:lumMod val="75000"/>
                    <a:lumOff val="25000"/>
                  </a:schemeClr>
                </a:solidFill>
                <a:latin typeface="Arial" panose="020B0604020202020204" pitchFamily="34" charset="0"/>
                <a:ea typeface="微软雅黑" panose="020B0503020204020204" pitchFamily="34" charset="-122"/>
              </a:rPr>
              <a:t>1. </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神经冲动的电性质</a:t>
            </a:r>
          </a:p>
          <a:p>
            <a:pPr>
              <a:lnSpc>
                <a:spcPct val="150000"/>
              </a:lnSpc>
            </a:pP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18</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世纪</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80</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年代，伽伐尼（</a:t>
            </a:r>
            <a:r>
              <a:rPr lang="en-US" altLang="zh-CN" sz="2100" dirty="0" err="1">
                <a:solidFill>
                  <a:schemeClr val="tx1">
                    <a:lumMod val="75000"/>
                    <a:lumOff val="25000"/>
                  </a:schemeClr>
                </a:solidFill>
                <a:latin typeface="Arial" panose="020B0604020202020204" pitchFamily="34" charset="0"/>
                <a:ea typeface="微软雅黑" panose="020B0503020204020204" pitchFamily="34" charset="-122"/>
              </a:rPr>
              <a:t>L.Galvani</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1737—1798</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）发现，若用两根金属棒分别接触蛙腿神经和蛙腿，当两棒相触时便可引起蛙腿动作。这一发现证明了</a:t>
            </a:r>
            <a:r>
              <a:rPr lang="zh-CN" altLang="en-US" sz="2100" b="1" dirty="0">
                <a:solidFill>
                  <a:schemeClr val="accent6">
                    <a:lumMod val="75000"/>
                  </a:schemeClr>
                </a:solidFill>
                <a:latin typeface="Arial" panose="020B0604020202020204" pitchFamily="34" charset="0"/>
                <a:ea typeface="微软雅黑" panose="020B0503020204020204" pitchFamily="34" charset="-122"/>
              </a:rPr>
              <a:t>神经冲动具有电的性质</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a:t>
            </a:r>
          </a:p>
          <a:p>
            <a:pPr>
              <a:lnSpc>
                <a:spcPct val="150000"/>
              </a:lnSpc>
            </a:pPr>
            <a:r>
              <a:rPr lang="en-US" altLang="zh-CN" sz="2100" b="1" dirty="0">
                <a:solidFill>
                  <a:schemeClr val="tx1">
                    <a:lumMod val="75000"/>
                    <a:lumOff val="25000"/>
                  </a:schemeClr>
                </a:solidFill>
                <a:latin typeface="Arial" panose="020B0604020202020204" pitchFamily="34" charset="0"/>
                <a:ea typeface="微软雅黑" panose="020B0503020204020204" pitchFamily="34" charset="-122"/>
              </a:rPr>
              <a:t>2. </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神经冲动的传导速度</a:t>
            </a: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赫尔姆霍茨（</a:t>
            </a:r>
            <a:r>
              <a:rPr lang="en-US" altLang="zh-CN" sz="2100" dirty="0" err="1">
                <a:solidFill>
                  <a:schemeClr val="tx1">
                    <a:lumMod val="75000"/>
                    <a:lumOff val="25000"/>
                  </a:schemeClr>
                </a:solidFill>
                <a:latin typeface="Arial" panose="020B0604020202020204" pitchFamily="34" charset="0"/>
                <a:ea typeface="微软雅黑" panose="020B0503020204020204" pitchFamily="34" charset="-122"/>
              </a:rPr>
              <a:t>H.Helmhotz</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1821—1894</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）发现</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神经冲动的传导速度是可以测量</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的，他以蛙神经的实验证实，神经传导的速度每秒不到</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50</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米。这一发现的意义是使心理学家认识到心理过程是可以进行实验和测量的。</a:t>
            </a:r>
          </a:p>
        </p:txBody>
      </p:sp>
    </p:spTree>
    <p:extLst>
      <p:ext uri="{BB962C8B-B14F-4D97-AF65-F5344CB8AC3E}">
        <p14:creationId xmlns:p14="http://schemas.microsoft.com/office/powerpoint/2010/main" val="1470584915"/>
      </p:ext>
    </p:extLst>
  </p:cSld>
  <p:clrMapOvr>
    <a:masterClrMapping/>
  </p:clrMapOvr>
  <p:transition>
    <p:random/>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954107"/>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2800" dirty="0">
                <a:solidFill>
                  <a:srgbClr val="4F4D50"/>
                </a:solidFill>
                <a:latin typeface="微软雅黑" panose="020B0503020204020204" pitchFamily="34" charset="-122"/>
                <a:ea typeface="微软雅黑" panose="020B0503020204020204" pitchFamily="34" charset="-122"/>
                <a:cs typeface="微软雅黑" panose="020B0503020204020204" pitchFamily="34" charset="-122"/>
              </a:rPr>
              <a:t>第二节  西方心理学的科学渊源</a:t>
            </a:r>
          </a:p>
          <a:p>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0" name="文本框 99"/>
          <p:cNvSpPr txBox="1"/>
          <p:nvPr/>
        </p:nvSpPr>
        <p:spPr>
          <a:xfrm>
            <a:off x="970915" y="1210310"/>
            <a:ext cx="10483850" cy="4143507"/>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rPr>
              <a:t>二、近代生物学与心理学</a:t>
            </a:r>
            <a:endParaRPr lang="en-US" altLang="zh-CN" sz="28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endParaRPr>
          </a:p>
          <a:p>
            <a:pPr>
              <a:lnSpc>
                <a:spcPct val="150000"/>
              </a:lnSpc>
            </a:pPr>
            <a:r>
              <a:rPr lang="zh-CN" altLang="en-US" sz="2400" b="1" dirty="0">
                <a:solidFill>
                  <a:srgbClr val="88745B"/>
                </a:solidFill>
                <a:latin typeface="Arial" panose="020B0604020202020204" pitchFamily="34" charset="0"/>
                <a:ea typeface="微软雅黑" panose="020B0503020204020204" pitchFamily="34" charset="-122"/>
              </a:rPr>
              <a:t>（二） 关于神经生理学的研究</a:t>
            </a:r>
            <a:endParaRPr lang="en-US" altLang="zh-CN" sz="2400" b="1" dirty="0">
              <a:solidFill>
                <a:srgbClr val="88745B"/>
              </a:solidFill>
              <a:latin typeface="Arial" panose="020B0604020202020204" pitchFamily="34" charset="0"/>
              <a:ea typeface="微软雅黑" panose="020B0503020204020204" pitchFamily="34" charset="-122"/>
            </a:endParaRPr>
          </a:p>
          <a:p>
            <a:pPr>
              <a:lnSpc>
                <a:spcPct val="150000"/>
              </a:lnSpc>
            </a:pPr>
            <a:r>
              <a:rPr lang="en-US" altLang="zh-CN" sz="2100" b="1" dirty="0">
                <a:solidFill>
                  <a:schemeClr val="tx1">
                    <a:lumMod val="75000"/>
                    <a:lumOff val="25000"/>
                  </a:schemeClr>
                </a:solidFill>
                <a:latin typeface="Arial" panose="020B0604020202020204" pitchFamily="34" charset="0"/>
                <a:ea typeface="微软雅黑" panose="020B0503020204020204" pitchFamily="34" charset="-122"/>
              </a:rPr>
              <a:t>3. </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贝尔</a:t>
            </a:r>
            <a:r>
              <a:rPr lang="en-US" altLang="zh-CN" sz="2100" b="1"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马戎第定律</a:t>
            </a: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贝尔（</a:t>
            </a:r>
            <a:r>
              <a:rPr lang="en-US" altLang="zh-CN" sz="2100" dirty="0" err="1">
                <a:solidFill>
                  <a:schemeClr val="tx1">
                    <a:lumMod val="75000"/>
                    <a:lumOff val="25000"/>
                  </a:schemeClr>
                </a:solidFill>
                <a:latin typeface="Arial" panose="020B0604020202020204" pitchFamily="34" charset="0"/>
                <a:ea typeface="微软雅黑" panose="020B0503020204020204" pitchFamily="34" charset="-122"/>
              </a:rPr>
              <a:t>C.Bell</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1774—1842</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）是英国生理学家和医生。他对心理学的贡献是发现了感觉神经和运动神经的差异律。法国生理学家马戎第（</a:t>
            </a:r>
            <a:r>
              <a:rPr lang="en-US" altLang="zh-CN" sz="2100" dirty="0" err="1">
                <a:solidFill>
                  <a:schemeClr val="tx1">
                    <a:lumMod val="75000"/>
                    <a:lumOff val="25000"/>
                  </a:schemeClr>
                </a:solidFill>
                <a:latin typeface="Arial" panose="020B0604020202020204" pitchFamily="34" charset="0"/>
                <a:ea typeface="微软雅黑" panose="020B0503020204020204" pitchFamily="34" charset="-122"/>
              </a:rPr>
              <a:t>F.Magendie</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1795—1878</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）不久也独立发现了神经运动的这一规律。所以这个发现被称为贝尔</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马戎第定律。根据这一定律，</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神经不是混合地传导感觉冲动和运动冲动，而是单向的</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。这一定律为反射和反射弧概念奠定了科学的基础。</a:t>
            </a:r>
          </a:p>
        </p:txBody>
      </p:sp>
    </p:spTree>
    <p:extLst>
      <p:ext uri="{BB962C8B-B14F-4D97-AF65-F5344CB8AC3E}">
        <p14:creationId xmlns:p14="http://schemas.microsoft.com/office/powerpoint/2010/main" val="3805907118"/>
      </p:ext>
    </p:extLst>
  </p:cSld>
  <p:clrMapOvr>
    <a:masterClrMapping/>
  </p:clrMapOvr>
  <p:transition>
    <p:random/>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954107"/>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2800" dirty="0">
                <a:solidFill>
                  <a:srgbClr val="4F4D50"/>
                </a:solidFill>
                <a:latin typeface="微软雅黑" panose="020B0503020204020204" pitchFamily="34" charset="-122"/>
                <a:ea typeface="微软雅黑" panose="020B0503020204020204" pitchFamily="34" charset="-122"/>
                <a:cs typeface="微软雅黑" panose="020B0503020204020204" pitchFamily="34" charset="-122"/>
              </a:rPr>
              <a:t>第二节  西方心理学的科学渊源</a:t>
            </a:r>
          </a:p>
          <a:p>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0" name="文本框 99"/>
          <p:cNvSpPr txBox="1"/>
          <p:nvPr/>
        </p:nvSpPr>
        <p:spPr>
          <a:xfrm>
            <a:off x="970915" y="1210310"/>
            <a:ext cx="10483850" cy="5113003"/>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rPr>
              <a:t>二、近代生物学与心理学</a:t>
            </a:r>
            <a:endParaRPr lang="en-US" altLang="zh-CN" sz="28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endParaRPr>
          </a:p>
          <a:p>
            <a:pPr>
              <a:lnSpc>
                <a:spcPct val="150000"/>
              </a:lnSpc>
            </a:pPr>
            <a:r>
              <a:rPr lang="zh-CN" altLang="en-US" sz="2400" b="1" dirty="0">
                <a:solidFill>
                  <a:srgbClr val="88745B"/>
                </a:solidFill>
                <a:latin typeface="Arial" panose="020B0604020202020204" pitchFamily="34" charset="0"/>
                <a:ea typeface="微软雅黑" panose="020B0503020204020204" pitchFamily="34" charset="-122"/>
              </a:rPr>
              <a:t>（二） 关于神经生理学的研究</a:t>
            </a:r>
            <a:endParaRPr lang="en-US" altLang="zh-CN" sz="2400" b="1" dirty="0">
              <a:solidFill>
                <a:srgbClr val="88745B"/>
              </a:solidFill>
              <a:latin typeface="Arial" panose="020B0604020202020204" pitchFamily="34" charset="0"/>
              <a:ea typeface="微软雅黑" panose="020B0503020204020204" pitchFamily="34" charset="-122"/>
            </a:endParaRPr>
          </a:p>
          <a:p>
            <a:pPr>
              <a:lnSpc>
                <a:spcPct val="150000"/>
              </a:lnSpc>
            </a:pPr>
            <a:r>
              <a:rPr lang="en-US" altLang="zh-CN" sz="2100" b="1" dirty="0">
                <a:solidFill>
                  <a:schemeClr val="tx1">
                    <a:lumMod val="75000"/>
                    <a:lumOff val="25000"/>
                  </a:schemeClr>
                </a:solidFill>
                <a:latin typeface="Arial" panose="020B0604020202020204" pitchFamily="34" charset="0"/>
                <a:ea typeface="微软雅黑" panose="020B0503020204020204" pitchFamily="34" charset="-122"/>
              </a:rPr>
              <a:t>4. </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神经特殊能学说</a:t>
            </a: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这一学说的创立者是德国生理学家约翰内斯</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缪勒（</a:t>
            </a:r>
            <a:r>
              <a:rPr lang="en-US" altLang="zh-CN" sz="2100" dirty="0" err="1">
                <a:solidFill>
                  <a:schemeClr val="tx1">
                    <a:lumMod val="75000"/>
                    <a:lumOff val="25000"/>
                  </a:schemeClr>
                </a:solidFill>
                <a:latin typeface="Arial" panose="020B0604020202020204" pitchFamily="34" charset="0"/>
                <a:ea typeface="微软雅黑" panose="020B0503020204020204" pitchFamily="34" charset="-122"/>
              </a:rPr>
              <a:t>J.Muller</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1801—1858</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）。缪勒认为人的感觉神经共有五种，</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每种神经具有自己特殊的性质即“能”</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。不同的刺激作用于同一感官可导致同一感觉；同一刺激作用于不同感官会引起不同的感觉。</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感觉的性质依靠受刺激的神经的性质而定。虽然缪勒的学说支持了哲学上的“不可知论”，但是他把对神经的探讨深入到了神经纤维层面： 提出了外在刺激的主观映像问题。现代生理学的研究证明神经的功能是专门化的，甚至在同一感觉器官内，不同的神经组织和神经细胞都进一步专门化。这在一定程度上证实了神经特殊能学说。</a:t>
            </a:r>
          </a:p>
        </p:txBody>
      </p:sp>
    </p:spTree>
    <p:extLst>
      <p:ext uri="{BB962C8B-B14F-4D97-AF65-F5344CB8AC3E}">
        <p14:creationId xmlns:p14="http://schemas.microsoft.com/office/powerpoint/2010/main" val="792171409"/>
      </p:ext>
    </p:extLst>
  </p:cSld>
  <p:clrMapOvr>
    <a:masterClrMapping/>
  </p:clrMapOvr>
  <p:transition>
    <p:random/>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954107"/>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2800" dirty="0">
                <a:solidFill>
                  <a:srgbClr val="4F4D50"/>
                </a:solidFill>
                <a:latin typeface="微软雅黑" panose="020B0503020204020204" pitchFamily="34" charset="-122"/>
                <a:ea typeface="微软雅黑" panose="020B0503020204020204" pitchFamily="34" charset="-122"/>
                <a:cs typeface="微软雅黑" panose="020B0503020204020204" pitchFamily="34" charset="-122"/>
              </a:rPr>
              <a:t>第二节  西方心理学的科学渊源</a:t>
            </a:r>
          </a:p>
          <a:p>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0" name="文本框 99"/>
          <p:cNvSpPr txBox="1"/>
          <p:nvPr/>
        </p:nvSpPr>
        <p:spPr>
          <a:xfrm>
            <a:off x="970915" y="1210310"/>
            <a:ext cx="10483850" cy="3658759"/>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rPr>
              <a:t>二、近代生物学与心理学</a:t>
            </a:r>
            <a:endParaRPr lang="en-US" altLang="zh-CN" sz="28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endParaRPr>
          </a:p>
          <a:p>
            <a:pPr>
              <a:lnSpc>
                <a:spcPct val="150000"/>
              </a:lnSpc>
            </a:pPr>
            <a:r>
              <a:rPr lang="zh-CN" altLang="en-US" sz="2400" b="1" dirty="0">
                <a:solidFill>
                  <a:srgbClr val="88745B"/>
                </a:solidFill>
                <a:latin typeface="Arial" panose="020B0604020202020204" pitchFamily="34" charset="0"/>
                <a:ea typeface="微软雅黑" panose="020B0503020204020204" pitchFamily="34" charset="-122"/>
              </a:rPr>
              <a:t>（三） 感觉的生理心理学研究</a:t>
            </a:r>
            <a:endParaRPr lang="en-US" altLang="zh-CN" sz="2400" b="1" dirty="0">
              <a:solidFill>
                <a:srgbClr val="88745B"/>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由于神经生理学和大脑机能研究的进展给感觉生理学提供了可供借鉴的方法，因而</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19</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世纪的生理学家开始注意研究视觉和听觉现象，并获得可喜的进展。</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如赫尔姆霍茨有关色觉的研究，提出了</a:t>
            </a:r>
            <a:r>
              <a:rPr lang="zh-CN" altLang="en-US" sz="2100" b="1" dirty="0">
                <a:solidFill>
                  <a:schemeClr val="accent6">
                    <a:lumMod val="75000"/>
                  </a:schemeClr>
                </a:solidFill>
                <a:latin typeface="Arial" panose="020B0604020202020204" pitchFamily="34" charset="0"/>
                <a:ea typeface="微软雅黑" panose="020B0503020204020204" pitchFamily="34" charset="-122"/>
              </a:rPr>
              <a:t>视觉的三色说</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；海林（</a:t>
            </a:r>
            <a:r>
              <a:rPr lang="en-US" altLang="zh-CN" sz="2100" dirty="0" err="1">
                <a:solidFill>
                  <a:schemeClr val="tx1">
                    <a:lumMod val="75000"/>
                    <a:lumOff val="25000"/>
                  </a:schemeClr>
                </a:solidFill>
                <a:latin typeface="Arial" panose="020B0604020202020204" pitchFamily="34" charset="0"/>
                <a:ea typeface="微软雅黑" panose="020B0503020204020204" pitchFamily="34" charset="-122"/>
              </a:rPr>
              <a:t>E.Hering</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1834—1918</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）提出了色觉的抗色说；普肯野现象的发现等，这些研究都涉及感觉的生理心理学问题，为以后的实验心理学提供了研究课题和方法，扩展了实验心理学的范围。</a:t>
            </a:r>
          </a:p>
        </p:txBody>
      </p:sp>
    </p:spTree>
    <p:extLst>
      <p:ext uri="{BB962C8B-B14F-4D97-AF65-F5344CB8AC3E}">
        <p14:creationId xmlns:p14="http://schemas.microsoft.com/office/powerpoint/2010/main" val="1052524370"/>
      </p:ext>
    </p:extLst>
  </p:cSld>
  <p:clrMapOvr>
    <a:masterClrMapping/>
  </p:clrMapOvr>
  <p:transition>
    <p:random/>
  </p:transition>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4F4D50"/>
        </a:solidFill>
        <a:effectLst/>
      </p:bgPr>
    </p:bg>
    <p:spTree>
      <p:nvGrpSpPr>
        <p:cNvPr id="1" name=""/>
        <p:cNvGrpSpPr/>
        <p:nvPr/>
      </p:nvGrpSpPr>
      <p:grpSpPr>
        <a:xfrm>
          <a:off x="0" y="0"/>
          <a:ext cx="0" cy="0"/>
          <a:chOff x="0" y="0"/>
          <a:chExt cx="0" cy="0"/>
        </a:xfrm>
      </p:grpSpPr>
      <p:sp>
        <p:nvSpPr>
          <p:cNvPr id="2" name="矩形 1"/>
          <p:cNvSpPr/>
          <p:nvPr/>
        </p:nvSpPr>
        <p:spPr>
          <a:xfrm>
            <a:off x="4735830" y="0"/>
            <a:ext cx="7488555" cy="6874510"/>
          </a:xfrm>
          <a:prstGeom prst="rect">
            <a:avLst/>
          </a:prstGeom>
          <a:solidFill>
            <a:srgbClr val="4F4D50"/>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defTabSz="1219200">
              <a:buClrTx/>
              <a:buSzTx/>
              <a:buFontTx/>
            </a:pPr>
            <a:endParaRPr lang="zh-CN" altLang="en-US" sz="2400" dirty="0">
              <a:solidFill>
                <a:prstClr val="white"/>
              </a:solidFill>
              <a:latin typeface="方正黑体简体" panose="02000000000000000000" pitchFamily="2" charset="-122"/>
              <a:ea typeface="方正黑体简体" panose="02000000000000000000" pitchFamily="2" charset="-122"/>
              <a:cs typeface="+mn-ea"/>
              <a:sym typeface="+mn-ea"/>
            </a:endParaRPr>
          </a:p>
        </p:txBody>
      </p:sp>
      <p:pic>
        <p:nvPicPr>
          <p:cNvPr id="2051" name="Picture 3" descr="E:\LJR\JZ\PPT\01-融资计划\02-切图\矩形 2.png"/>
          <p:cNvPicPr>
            <a:picLocks noChangeAspect="1" noChangeArrowheads="1"/>
          </p:cNvPicPr>
          <p:nvPr/>
        </p:nvPicPr>
        <p:blipFill>
          <a:blip r:embed="rId3" cstate="print"/>
          <a:srcRect/>
          <a:stretch>
            <a:fillRect/>
          </a:stretch>
        </p:blipFill>
        <p:spPr bwMode="auto">
          <a:xfrm>
            <a:off x="4521200" y="384175"/>
            <a:ext cx="7336790" cy="6309360"/>
          </a:xfrm>
          <a:prstGeom prst="rect">
            <a:avLst/>
          </a:prstGeom>
          <a:noFill/>
        </p:spPr>
      </p:pic>
      <p:pic>
        <p:nvPicPr>
          <p:cNvPr id="2050" name="Picture 2" descr="E:\LJR\JZ\PPT\01-融资计划\02-切图\dsfdsf.png"/>
          <p:cNvPicPr>
            <a:picLocks noChangeAspect="1" noChangeArrowheads="1"/>
          </p:cNvPicPr>
          <p:nvPr/>
        </p:nvPicPr>
        <p:blipFill>
          <a:blip r:embed="rId4" cstate="print"/>
          <a:srcRect/>
          <a:stretch>
            <a:fillRect/>
          </a:stretch>
        </p:blipFill>
        <p:spPr bwMode="auto">
          <a:xfrm>
            <a:off x="0" y="0"/>
            <a:ext cx="7632171" cy="6875339"/>
          </a:xfrm>
          <a:prstGeom prst="rect">
            <a:avLst/>
          </a:prstGeom>
          <a:noFill/>
        </p:spPr>
      </p:pic>
      <p:sp>
        <p:nvSpPr>
          <p:cNvPr id="7" name="TextBox 6"/>
          <p:cNvSpPr txBox="1"/>
          <p:nvPr/>
        </p:nvSpPr>
        <p:spPr>
          <a:xfrm>
            <a:off x="589838" y="2194643"/>
            <a:ext cx="5048250" cy="1168400"/>
          </a:xfrm>
          <a:prstGeom prst="rect">
            <a:avLst/>
          </a:prstGeom>
          <a:noFill/>
        </p:spPr>
        <p:txBody>
          <a:bodyPr wrap="none" rtlCol="0">
            <a:spAutoFit/>
          </a:bodyPr>
          <a:lstStyle/>
          <a:p>
            <a:pPr defTabSz="1219200"/>
            <a:r>
              <a:rPr lang="en-US" altLang="zh-CN" sz="7000" dirty="0">
                <a:solidFill>
                  <a:srgbClr val="E1E0D8"/>
                </a:solidFill>
                <a:latin typeface="方正黑体简体" panose="02000000000000000000" pitchFamily="2" charset="-122"/>
                <a:ea typeface="方正黑体简体" panose="02000000000000000000" pitchFamily="2" charset="-122"/>
                <a:cs typeface="+mn-ea"/>
                <a:sym typeface="+mn-lt"/>
              </a:rPr>
              <a:t>CONTENTS</a:t>
            </a:r>
            <a:endParaRPr lang="zh-CN" altLang="en-US" sz="7000" dirty="0">
              <a:solidFill>
                <a:srgbClr val="E1E0D8"/>
              </a:solidFill>
              <a:latin typeface="方正黑体简体" panose="02000000000000000000" pitchFamily="2" charset="-122"/>
              <a:ea typeface="方正黑体简体" panose="02000000000000000000" pitchFamily="2" charset="-122"/>
              <a:cs typeface="+mn-ea"/>
              <a:sym typeface="+mn-lt"/>
            </a:endParaRPr>
          </a:p>
        </p:txBody>
      </p:sp>
      <p:sp>
        <p:nvSpPr>
          <p:cNvPr id="8" name="TextBox 7"/>
          <p:cNvSpPr txBox="1"/>
          <p:nvPr/>
        </p:nvSpPr>
        <p:spPr>
          <a:xfrm>
            <a:off x="2329133" y="2978681"/>
            <a:ext cx="1569660" cy="923330"/>
          </a:xfrm>
          <a:prstGeom prst="rect">
            <a:avLst/>
          </a:prstGeom>
          <a:noFill/>
        </p:spPr>
        <p:txBody>
          <a:bodyPr wrap="none" rtlCol="0">
            <a:spAutoFit/>
          </a:bodyPr>
          <a:lstStyle/>
          <a:p>
            <a:pPr defTabSz="1219200"/>
            <a:r>
              <a:rPr lang="zh-CN" altLang="en-US" sz="5400" dirty="0">
                <a:solidFill>
                  <a:srgbClr val="4F4D50"/>
                </a:solidFill>
                <a:latin typeface="方正黑体简体" panose="02000000000000000000" pitchFamily="2" charset="-122"/>
                <a:ea typeface="方正黑体简体" panose="02000000000000000000" pitchFamily="2" charset="-122"/>
                <a:cs typeface="+mn-ea"/>
                <a:sym typeface="+mn-lt"/>
              </a:rPr>
              <a:t>目录</a:t>
            </a:r>
            <a:endParaRPr lang="en-US" altLang="zh-CN" sz="5400" dirty="0">
              <a:solidFill>
                <a:srgbClr val="4F4D50"/>
              </a:solidFill>
              <a:latin typeface="方正黑体简体" panose="02000000000000000000" pitchFamily="2" charset="-122"/>
              <a:ea typeface="方正黑体简体" panose="02000000000000000000" pitchFamily="2" charset="-122"/>
              <a:cs typeface="+mn-ea"/>
              <a:sym typeface="+mn-lt"/>
            </a:endParaRPr>
          </a:p>
        </p:txBody>
      </p:sp>
      <p:sp>
        <p:nvSpPr>
          <p:cNvPr id="3" name="TextBox 8"/>
          <p:cNvSpPr txBox="1"/>
          <p:nvPr/>
        </p:nvSpPr>
        <p:spPr>
          <a:xfrm>
            <a:off x="7325995" y="2365375"/>
            <a:ext cx="3949700" cy="430887"/>
          </a:xfrm>
          <a:prstGeom prst="rect">
            <a:avLst/>
          </a:prstGeom>
          <a:noFill/>
        </p:spPr>
        <p:txBody>
          <a:bodyPr wrap="square" rtlCol="0">
            <a:spAutoFit/>
          </a:bodyPr>
          <a:lstStyle/>
          <a:p>
            <a:pPr defTabSz="1219200"/>
            <a:r>
              <a:rPr lang="zh-CN" altLang="en-US" sz="2200" b="1" dirty="0">
                <a:solidFill>
                  <a:prstClr val="white"/>
                </a:solidFill>
                <a:latin typeface="微软雅黑" panose="020B0503020204020204" pitchFamily="34" charset="-122"/>
                <a:ea typeface="微软雅黑" panose="020B0503020204020204" pitchFamily="34" charset="-122"/>
                <a:cs typeface="+mn-ea"/>
                <a:sym typeface="+mn-lt"/>
              </a:rPr>
              <a:t>西方心理学的哲学渊源</a:t>
            </a:r>
          </a:p>
        </p:txBody>
      </p:sp>
      <p:sp>
        <p:nvSpPr>
          <p:cNvPr id="4" name="TextBox 11"/>
          <p:cNvSpPr txBox="1"/>
          <p:nvPr/>
        </p:nvSpPr>
        <p:spPr>
          <a:xfrm>
            <a:off x="6765290" y="2223135"/>
            <a:ext cx="598170" cy="783590"/>
          </a:xfrm>
          <a:prstGeom prst="rect">
            <a:avLst/>
          </a:prstGeom>
          <a:noFill/>
        </p:spPr>
        <p:txBody>
          <a:bodyPr wrap="square" rtlCol="0">
            <a:spAutoFit/>
          </a:bodyPr>
          <a:lstStyle/>
          <a:p>
            <a:pPr defTabSz="1219200"/>
            <a:r>
              <a:rPr lang="en-US" altLang="zh-CN" sz="4500" dirty="0">
                <a:solidFill>
                  <a:schemeClr val="bg2">
                    <a:lumMod val="75000"/>
                  </a:schemeClr>
                </a:solidFill>
                <a:latin typeface="方正黑体简体" panose="02000000000000000000" pitchFamily="2" charset="-122"/>
                <a:ea typeface="方正黑体简体" panose="02000000000000000000" pitchFamily="2" charset="-122"/>
                <a:cs typeface="+mn-ea"/>
                <a:sym typeface="+mn-lt"/>
              </a:rPr>
              <a:t>1</a:t>
            </a:r>
          </a:p>
        </p:txBody>
      </p:sp>
      <p:sp>
        <p:nvSpPr>
          <p:cNvPr id="5" name="TextBox 12"/>
          <p:cNvSpPr txBox="1"/>
          <p:nvPr/>
        </p:nvSpPr>
        <p:spPr>
          <a:xfrm>
            <a:off x="7377383" y="3323907"/>
            <a:ext cx="3949700" cy="430887"/>
          </a:xfrm>
          <a:prstGeom prst="rect">
            <a:avLst/>
          </a:prstGeom>
          <a:noFill/>
        </p:spPr>
        <p:txBody>
          <a:bodyPr wrap="square" rtlCol="0">
            <a:spAutoFit/>
          </a:bodyPr>
          <a:lstStyle/>
          <a:p>
            <a:pPr defTabSz="1219200"/>
            <a:r>
              <a:rPr lang="zh-CN" altLang="en-US" sz="2200" b="1" dirty="0">
                <a:solidFill>
                  <a:prstClr val="white"/>
                </a:solidFill>
                <a:latin typeface="微软雅黑" panose="020B0503020204020204" pitchFamily="34" charset="-122"/>
                <a:ea typeface="微软雅黑" panose="020B0503020204020204" pitchFamily="34" charset="-122"/>
                <a:cs typeface="+mn-ea"/>
                <a:sym typeface="+mn-lt"/>
              </a:rPr>
              <a:t>西方心理学的科学渊源</a:t>
            </a:r>
          </a:p>
        </p:txBody>
      </p:sp>
      <p:sp>
        <p:nvSpPr>
          <p:cNvPr id="6" name="TextBox 14"/>
          <p:cNvSpPr txBox="1"/>
          <p:nvPr/>
        </p:nvSpPr>
        <p:spPr>
          <a:xfrm>
            <a:off x="6765290" y="3149600"/>
            <a:ext cx="598170" cy="784830"/>
          </a:xfrm>
          <a:prstGeom prst="rect">
            <a:avLst/>
          </a:prstGeom>
          <a:noFill/>
        </p:spPr>
        <p:txBody>
          <a:bodyPr wrap="square" rtlCol="0">
            <a:spAutoFit/>
          </a:bodyPr>
          <a:lstStyle/>
          <a:p>
            <a:pPr algn="l" defTabSz="1219200">
              <a:buClrTx/>
              <a:buSzTx/>
              <a:buFontTx/>
            </a:pPr>
            <a:r>
              <a:rPr lang="en-US" altLang="zh-CN" sz="4500" dirty="0">
                <a:solidFill>
                  <a:schemeClr val="bg2">
                    <a:lumMod val="75000"/>
                  </a:schemeClr>
                </a:solidFill>
                <a:latin typeface="方正黑体简体" panose="02000000000000000000" pitchFamily="2" charset="-122"/>
                <a:ea typeface="方正黑体简体" panose="02000000000000000000" pitchFamily="2" charset="-122"/>
                <a:cs typeface="+mn-ea"/>
                <a:sym typeface="+mn-lt"/>
              </a:rPr>
              <a:t>2</a:t>
            </a:r>
          </a:p>
        </p:txBody>
      </p:sp>
      <p:sp>
        <p:nvSpPr>
          <p:cNvPr id="11" name="TextBox 14"/>
          <p:cNvSpPr txBox="1"/>
          <p:nvPr/>
        </p:nvSpPr>
        <p:spPr>
          <a:xfrm>
            <a:off x="6765290" y="4136737"/>
            <a:ext cx="598170" cy="784830"/>
          </a:xfrm>
          <a:prstGeom prst="rect">
            <a:avLst/>
          </a:prstGeom>
          <a:noFill/>
        </p:spPr>
        <p:txBody>
          <a:bodyPr wrap="square" rtlCol="0">
            <a:spAutoFit/>
          </a:bodyPr>
          <a:lstStyle/>
          <a:p>
            <a:pPr algn="l" defTabSz="1219200">
              <a:buClrTx/>
              <a:buSzTx/>
              <a:buFontTx/>
            </a:pPr>
            <a:r>
              <a:rPr lang="en-US" altLang="zh-CN" sz="4500" dirty="0">
                <a:solidFill>
                  <a:schemeClr val="bg2">
                    <a:lumMod val="75000"/>
                  </a:schemeClr>
                </a:solidFill>
                <a:latin typeface="方正黑体简体" panose="02000000000000000000" pitchFamily="2" charset="-122"/>
                <a:ea typeface="方正黑体简体" panose="02000000000000000000" pitchFamily="2" charset="-122"/>
                <a:cs typeface="+mn-ea"/>
                <a:sym typeface="+mn-lt"/>
              </a:rPr>
              <a:t>3</a:t>
            </a:r>
          </a:p>
        </p:txBody>
      </p:sp>
      <p:sp>
        <p:nvSpPr>
          <p:cNvPr id="13" name="TextBox 12"/>
          <p:cNvSpPr txBox="1"/>
          <p:nvPr/>
        </p:nvSpPr>
        <p:spPr>
          <a:xfrm>
            <a:off x="7416081" y="4361274"/>
            <a:ext cx="3949700" cy="430887"/>
          </a:xfrm>
          <a:prstGeom prst="rect">
            <a:avLst/>
          </a:prstGeom>
          <a:noFill/>
        </p:spPr>
        <p:txBody>
          <a:bodyPr wrap="square" rtlCol="0">
            <a:spAutoFit/>
          </a:bodyPr>
          <a:lstStyle/>
          <a:p>
            <a:pPr defTabSz="1219200"/>
            <a:r>
              <a:rPr lang="zh-CN" altLang="en-US" sz="2200" b="1" dirty="0">
                <a:solidFill>
                  <a:prstClr val="white"/>
                </a:solidFill>
                <a:latin typeface="微软雅黑" panose="020B0503020204020204" pitchFamily="34" charset="-122"/>
                <a:ea typeface="微软雅黑" panose="020B0503020204020204" pitchFamily="34" charset="-122"/>
                <a:cs typeface="+mn-ea"/>
                <a:sym typeface="+mn-lt"/>
              </a:rPr>
              <a:t>科学心理学的建立</a:t>
            </a:r>
          </a:p>
        </p:txBody>
      </p:sp>
    </p:spTree>
  </p:cSld>
  <p:clrMapOvr>
    <a:masterClrMapping/>
  </p:clrMapOvr>
  <mc:AlternateContent xmlns:mc="http://schemas.openxmlformats.org/markup-compatibility/2006" xmlns:p14="http://schemas.microsoft.com/office/powerpoint/2010/main">
    <mc:Choice Requires="p14">
      <p:transition spd="slow" p14:dur="125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2050"/>
                                        </p:tgtEl>
                                        <p:attrNameLst>
                                          <p:attrName>style.visibility</p:attrName>
                                        </p:attrNameLst>
                                      </p:cBhvr>
                                      <p:to>
                                        <p:strVal val="visible"/>
                                      </p:to>
                                    </p:set>
                                    <p:anim calcmode="lin" valueType="num">
                                      <p:cBhvr additive="base">
                                        <p:cTn id="7" dur="500" fill="hold"/>
                                        <p:tgtEl>
                                          <p:spTgt spid="2050"/>
                                        </p:tgtEl>
                                        <p:attrNameLst>
                                          <p:attrName>ppt_x</p:attrName>
                                        </p:attrNameLst>
                                      </p:cBhvr>
                                      <p:tavLst>
                                        <p:tav tm="0">
                                          <p:val>
                                            <p:strVal val="0-#ppt_w/2"/>
                                          </p:val>
                                        </p:tav>
                                        <p:tav tm="100000">
                                          <p:val>
                                            <p:strVal val="#ppt_x"/>
                                          </p:val>
                                        </p:tav>
                                      </p:tavLst>
                                    </p:anim>
                                    <p:anim calcmode="lin" valueType="num">
                                      <p:cBhvr additive="base">
                                        <p:cTn id="8" dur="500" fill="hold"/>
                                        <p:tgtEl>
                                          <p:spTgt spid="2050"/>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nodeType="after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additive="base">
                                        <p:cTn id="12" dur="500" fill="hold"/>
                                        <p:tgtEl>
                                          <p:spTgt spid="7"/>
                                        </p:tgtEl>
                                        <p:attrNameLst>
                                          <p:attrName>ppt_x</p:attrName>
                                        </p:attrNameLst>
                                      </p:cBhvr>
                                      <p:tavLst>
                                        <p:tav tm="0">
                                          <p:val>
                                            <p:strVal val="0-#ppt_w/2"/>
                                          </p:val>
                                        </p:tav>
                                        <p:tav tm="100000">
                                          <p:val>
                                            <p:strVal val="#ppt_x"/>
                                          </p:val>
                                        </p:tav>
                                      </p:tavLst>
                                    </p:anim>
                                    <p:anim calcmode="lin" valueType="num">
                                      <p:cBhvr additive="base">
                                        <p:cTn id="13" dur="500" fill="hold"/>
                                        <p:tgtEl>
                                          <p:spTgt spid="7"/>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8" fill="hold" grpId="0" nodeType="afterEffect">
                                  <p:stCondLst>
                                    <p:cond delay="0"/>
                                  </p:stCondLst>
                                  <p:childTnLst>
                                    <p:set>
                                      <p:cBhvr>
                                        <p:cTn id="16" dur="1" fill="hold">
                                          <p:stCondLst>
                                            <p:cond delay="0"/>
                                          </p:stCondLst>
                                        </p:cTn>
                                        <p:tgtEl>
                                          <p:spTgt spid="8"/>
                                        </p:tgtEl>
                                        <p:attrNameLst>
                                          <p:attrName>style.visibility</p:attrName>
                                        </p:attrNameLst>
                                      </p:cBhvr>
                                      <p:to>
                                        <p:strVal val="visible"/>
                                      </p:to>
                                    </p:set>
                                    <p:anim calcmode="lin" valueType="num">
                                      <p:cBhvr additive="base">
                                        <p:cTn id="17" dur="500" fill="hold"/>
                                        <p:tgtEl>
                                          <p:spTgt spid="8"/>
                                        </p:tgtEl>
                                        <p:attrNameLst>
                                          <p:attrName>ppt_x</p:attrName>
                                        </p:attrNameLst>
                                      </p:cBhvr>
                                      <p:tavLst>
                                        <p:tav tm="0">
                                          <p:val>
                                            <p:strVal val="0-#ppt_w/2"/>
                                          </p:val>
                                        </p:tav>
                                        <p:tav tm="100000">
                                          <p:val>
                                            <p:strVal val="#ppt_x"/>
                                          </p:val>
                                        </p:tav>
                                      </p:tavLst>
                                    </p:anim>
                                    <p:anim calcmode="lin" valueType="num">
                                      <p:cBhvr additive="base">
                                        <p:cTn id="18" dur="500" fill="hold"/>
                                        <p:tgtEl>
                                          <p:spTgt spid="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954107"/>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2800" dirty="0">
                <a:solidFill>
                  <a:srgbClr val="4F4D50"/>
                </a:solidFill>
                <a:latin typeface="微软雅黑" panose="020B0503020204020204" pitchFamily="34" charset="-122"/>
                <a:ea typeface="微软雅黑" panose="020B0503020204020204" pitchFamily="34" charset="-122"/>
                <a:cs typeface="微软雅黑" panose="020B0503020204020204" pitchFamily="34" charset="-122"/>
              </a:rPr>
              <a:t>第二节  西方心理学的科学渊源</a:t>
            </a:r>
          </a:p>
          <a:p>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0" name="文本框 99"/>
          <p:cNvSpPr txBox="1"/>
          <p:nvPr/>
        </p:nvSpPr>
        <p:spPr>
          <a:xfrm>
            <a:off x="970915" y="1210310"/>
            <a:ext cx="10483850" cy="5113003"/>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rPr>
              <a:t>三、近代物理学与心理学</a:t>
            </a:r>
            <a:endParaRPr lang="en-US" altLang="zh-CN" sz="28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endParaRPr>
          </a:p>
          <a:p>
            <a:pPr>
              <a:lnSpc>
                <a:spcPct val="150000"/>
              </a:lnSpc>
            </a:pPr>
            <a:r>
              <a:rPr lang="zh-CN" altLang="en-US" sz="2400" b="1" dirty="0">
                <a:solidFill>
                  <a:srgbClr val="88745B"/>
                </a:solidFill>
                <a:latin typeface="Arial" panose="020B0604020202020204" pitchFamily="34" charset="0"/>
                <a:ea typeface="微软雅黑" panose="020B0503020204020204" pitchFamily="34" charset="-122"/>
              </a:rPr>
              <a:t>（一） 人差方程式</a:t>
            </a:r>
          </a:p>
          <a:p>
            <a:pPr>
              <a:lnSpc>
                <a:spcPct val="150000"/>
              </a:lnSpc>
            </a:pP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1796</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年，格林尼治皇家天文台的马斯基林（</a:t>
            </a:r>
            <a:r>
              <a:rPr lang="en-US" altLang="zh-CN" sz="2100" dirty="0" err="1">
                <a:solidFill>
                  <a:schemeClr val="tx1">
                    <a:lumMod val="75000"/>
                    <a:lumOff val="25000"/>
                  </a:schemeClr>
                </a:solidFill>
                <a:latin typeface="Arial" panose="020B0604020202020204" pitchFamily="34" charset="0"/>
                <a:ea typeface="微软雅黑" panose="020B0503020204020204" pitchFamily="34" charset="-122"/>
              </a:rPr>
              <a:t>N.Maskelyne</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）发现他的助手金内布鲁克（</a:t>
            </a:r>
            <a:r>
              <a:rPr lang="en-US" altLang="zh-CN" sz="2100" dirty="0" err="1">
                <a:solidFill>
                  <a:schemeClr val="tx1">
                    <a:lumMod val="75000"/>
                    <a:lumOff val="25000"/>
                  </a:schemeClr>
                </a:solidFill>
                <a:latin typeface="Arial" panose="020B0604020202020204" pitchFamily="34" charset="0"/>
                <a:ea typeface="微软雅黑" panose="020B0503020204020204" pitchFamily="34" charset="-122"/>
              </a:rPr>
              <a:t>D.Kinnebrook</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）观察星体通过子午线的时间总是比自己落后十分之八秒，他以为这是金内布鲁克粗心所致，因而将其辞退。此事引起德国天文学家贝塞尔（</a:t>
            </a:r>
            <a:r>
              <a:rPr lang="en-US" altLang="zh-CN" sz="2100" dirty="0" err="1">
                <a:solidFill>
                  <a:schemeClr val="tx1">
                    <a:lumMod val="75000"/>
                    <a:lumOff val="25000"/>
                  </a:schemeClr>
                </a:solidFill>
                <a:latin typeface="Arial" panose="020B0604020202020204" pitchFamily="34" charset="0"/>
                <a:ea typeface="微软雅黑" panose="020B0503020204020204" pitchFamily="34" charset="-122"/>
              </a:rPr>
              <a:t>F.Bessel</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）的注意，他把自己的观察与其他著名天文学家进行比较，发现他们之间也存在误差，而这种误差并非个人的细心或粗心所致，而是来源于个别差异。</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b="1" dirty="0">
                <a:solidFill>
                  <a:schemeClr val="accent6">
                    <a:lumMod val="75000"/>
                  </a:schemeClr>
                </a:solidFill>
                <a:latin typeface="Arial" panose="020B0604020202020204" pitchFamily="34" charset="0"/>
                <a:ea typeface="微软雅黑" panose="020B0503020204020204" pitchFamily="34" charset="-122"/>
              </a:rPr>
              <a:t>贝塞尔把人们之间观察时间上的个别差异以公式表示，称之为“人差方程式”。</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人差方程式的发现激发了人们对反应时间研究的兴趣，给早期的实验心理学提供了直接的研究课题。</a:t>
            </a:r>
          </a:p>
        </p:txBody>
      </p:sp>
    </p:spTree>
    <p:extLst>
      <p:ext uri="{BB962C8B-B14F-4D97-AF65-F5344CB8AC3E}">
        <p14:creationId xmlns:p14="http://schemas.microsoft.com/office/powerpoint/2010/main" val="284323694"/>
      </p:ext>
    </p:extLst>
  </p:cSld>
  <p:clrMapOvr>
    <a:masterClrMapping/>
  </p:clrMapOvr>
  <p:transition>
    <p:random/>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954107"/>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2800" dirty="0">
                <a:solidFill>
                  <a:srgbClr val="4F4D50"/>
                </a:solidFill>
                <a:latin typeface="微软雅黑" panose="020B0503020204020204" pitchFamily="34" charset="-122"/>
                <a:ea typeface="微软雅黑" panose="020B0503020204020204" pitchFamily="34" charset="-122"/>
                <a:cs typeface="微软雅黑" panose="020B0503020204020204" pitchFamily="34" charset="-122"/>
              </a:rPr>
              <a:t>第二节  西方心理学的科学渊源</a:t>
            </a:r>
          </a:p>
          <a:p>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0" name="文本框 99"/>
          <p:cNvSpPr txBox="1"/>
          <p:nvPr/>
        </p:nvSpPr>
        <p:spPr>
          <a:xfrm>
            <a:off x="970915" y="1210310"/>
            <a:ext cx="10483850" cy="5113003"/>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rPr>
              <a:t>三、近代物理学与心理学</a:t>
            </a:r>
            <a:endParaRPr lang="en-US" altLang="zh-CN" sz="28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endParaRPr>
          </a:p>
          <a:p>
            <a:pPr>
              <a:lnSpc>
                <a:spcPct val="150000"/>
              </a:lnSpc>
            </a:pPr>
            <a:r>
              <a:rPr lang="zh-CN" altLang="en-US" sz="2400" b="1" dirty="0">
                <a:solidFill>
                  <a:srgbClr val="88745B"/>
                </a:solidFill>
                <a:latin typeface="Arial" panose="020B0604020202020204" pitchFamily="34" charset="0"/>
                <a:ea typeface="微软雅黑" panose="020B0503020204020204" pitchFamily="34" charset="-122"/>
              </a:rPr>
              <a:t>（二） 伽利略关于事物的两种性质学说</a:t>
            </a:r>
            <a:endParaRPr lang="en-US" altLang="zh-CN" sz="2400" b="1" dirty="0">
              <a:solidFill>
                <a:srgbClr val="88745B"/>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在伽利略开创的近代自然科学体系中，自然界的一切客观事物均具有两种性质，即“第一性质”和“第二性质”。伽利略把事物的广延、形状、运动状态和不可分性等固有属性称作第一性质；而把事物的颜色、声音、气味等感官属性称为第二性质。按照他的观点，第一性质属于一个绝对不变而真实的客观世界本身；第二性质的事物是由第一性质作用于人的感觉器官而引起的对真实世界的印象，属于人的世界。</a:t>
            </a: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伽利略把心理学的研究内容完全排除在科学之外。对于他而言，客观实在能够而且应该科学地加以研究。而</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人类的心理、意识经验包含着第二性的特质，因此永远无法用客观的科学方法研究</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a:t>
            </a:r>
          </a:p>
        </p:txBody>
      </p:sp>
    </p:spTree>
    <p:extLst>
      <p:ext uri="{BB962C8B-B14F-4D97-AF65-F5344CB8AC3E}">
        <p14:creationId xmlns:p14="http://schemas.microsoft.com/office/powerpoint/2010/main" val="4104140449"/>
      </p:ext>
    </p:extLst>
  </p:cSld>
  <p:clrMapOvr>
    <a:masterClrMapping/>
  </p:clrMapOvr>
  <p:transition>
    <p:random/>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954107"/>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2800" dirty="0">
                <a:solidFill>
                  <a:srgbClr val="4F4D50"/>
                </a:solidFill>
                <a:latin typeface="微软雅黑" panose="020B0503020204020204" pitchFamily="34" charset="-122"/>
                <a:ea typeface="微软雅黑" panose="020B0503020204020204" pitchFamily="34" charset="-122"/>
                <a:cs typeface="微软雅黑" panose="020B0503020204020204" pitchFamily="34" charset="-122"/>
              </a:rPr>
              <a:t>第二节  西方心理学的科学渊源</a:t>
            </a:r>
          </a:p>
          <a:p>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0" name="文本框 99"/>
          <p:cNvSpPr txBox="1"/>
          <p:nvPr/>
        </p:nvSpPr>
        <p:spPr>
          <a:xfrm>
            <a:off x="970915" y="1210310"/>
            <a:ext cx="10483850" cy="4628255"/>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rPr>
              <a:t>三、近代物理学与心理学</a:t>
            </a:r>
            <a:endParaRPr lang="en-US" altLang="zh-CN" sz="28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endParaRPr>
          </a:p>
          <a:p>
            <a:pPr>
              <a:lnSpc>
                <a:spcPct val="150000"/>
              </a:lnSpc>
            </a:pPr>
            <a:r>
              <a:rPr lang="zh-CN" altLang="en-US" sz="2400" b="1" dirty="0">
                <a:solidFill>
                  <a:srgbClr val="88745B"/>
                </a:solidFill>
                <a:latin typeface="Arial" panose="020B0604020202020204" pitchFamily="34" charset="0"/>
                <a:ea typeface="微软雅黑" panose="020B0503020204020204" pitchFamily="34" charset="-122"/>
              </a:rPr>
              <a:t>（三） 韦伯定律</a:t>
            </a:r>
            <a:endParaRPr lang="en-US" altLang="zh-CN" sz="2400" b="1" dirty="0">
              <a:solidFill>
                <a:srgbClr val="88745B"/>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德国生理学家韦伯（</a:t>
            </a:r>
            <a:r>
              <a:rPr lang="en-US" altLang="zh-CN" sz="2100" dirty="0" err="1">
                <a:solidFill>
                  <a:schemeClr val="tx1">
                    <a:lumMod val="75000"/>
                    <a:lumOff val="25000"/>
                  </a:schemeClr>
                </a:solidFill>
                <a:latin typeface="Arial" panose="020B0604020202020204" pitchFamily="34" charset="0"/>
                <a:ea typeface="微软雅黑" panose="020B0503020204020204" pitchFamily="34" charset="-122"/>
              </a:rPr>
              <a:t>E.Weber</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1795—1878</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）对触觉的研究，对于实验心理学的创立具有特别重要的意义。</a:t>
            </a: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韦伯研究了不同重量物体之间的最小可觉差，总结出心理学的第一个定量法则</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韦伯定律，即</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K=ΔI/I</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，其中</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K</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是常数，</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Δ</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是强度增加量，</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I</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是强度，</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ΔI</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是刚刚能引起感觉的刺激增加量。这一定律表明，</a:t>
            </a:r>
            <a:r>
              <a:rPr lang="zh-CN" altLang="en-US" sz="2100" b="1" dirty="0">
                <a:solidFill>
                  <a:schemeClr val="accent6">
                    <a:lumMod val="75000"/>
                  </a:schemeClr>
                </a:solidFill>
                <a:latin typeface="Arial" panose="020B0604020202020204" pitchFamily="34" charset="0"/>
                <a:ea typeface="微软雅黑" panose="020B0503020204020204" pitchFamily="34" charset="-122"/>
              </a:rPr>
              <a:t>尽管物理刺激同它引起的知觉之间并不存在直接的对应关系，但在身体和心理之间、刺激和感觉之间却存在相互依存的关系，且这种关系可用数学公式加以表示</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。韦伯的研究激起了许多学者以数量化的方法研究心理感觉过程的浓厚兴趣。</a:t>
            </a:r>
          </a:p>
        </p:txBody>
      </p:sp>
    </p:spTree>
    <p:extLst>
      <p:ext uri="{BB962C8B-B14F-4D97-AF65-F5344CB8AC3E}">
        <p14:creationId xmlns:p14="http://schemas.microsoft.com/office/powerpoint/2010/main" val="2369544102"/>
      </p:ext>
    </p:extLst>
  </p:cSld>
  <p:clrMapOvr>
    <a:masterClrMapping/>
  </p:clrMapOvr>
  <p:transition>
    <p:random/>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954107"/>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2800" dirty="0">
                <a:solidFill>
                  <a:srgbClr val="4F4D50"/>
                </a:solidFill>
                <a:latin typeface="微软雅黑" panose="020B0503020204020204" pitchFamily="34" charset="-122"/>
                <a:ea typeface="微软雅黑" panose="020B0503020204020204" pitchFamily="34" charset="-122"/>
                <a:cs typeface="微软雅黑" panose="020B0503020204020204" pitchFamily="34" charset="-122"/>
              </a:rPr>
              <a:t>第二节  西方心理学的科学渊源</a:t>
            </a:r>
          </a:p>
          <a:p>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0" name="文本框 99"/>
          <p:cNvSpPr txBox="1"/>
          <p:nvPr/>
        </p:nvSpPr>
        <p:spPr>
          <a:xfrm>
            <a:off x="970915" y="1210310"/>
            <a:ext cx="7762119" cy="3658759"/>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rPr>
              <a:t>三、近代物理学与心理学</a:t>
            </a:r>
            <a:endParaRPr lang="en-US" altLang="zh-CN" sz="28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endParaRPr>
          </a:p>
          <a:p>
            <a:pPr>
              <a:lnSpc>
                <a:spcPct val="150000"/>
              </a:lnSpc>
            </a:pPr>
            <a:r>
              <a:rPr lang="zh-CN" altLang="en-US" sz="2400" b="1" dirty="0">
                <a:solidFill>
                  <a:srgbClr val="88745B"/>
                </a:solidFill>
                <a:latin typeface="Arial" panose="020B0604020202020204" pitchFamily="34" charset="0"/>
                <a:ea typeface="微软雅黑" panose="020B0503020204020204" pitchFamily="34" charset="-122"/>
              </a:rPr>
              <a:t>（四） 费希纳的心理物理学研究</a:t>
            </a:r>
            <a:endParaRPr lang="en-US" altLang="zh-CN" sz="2400" b="1" dirty="0">
              <a:solidFill>
                <a:srgbClr val="88745B"/>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费希纳在韦伯的研究结果的基础上，对物理刺激和心理感觉之间的关系进行了更为系统而深入的研究。他发现，</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物理刺激强度与心理感觉量之间并不存在相互对应的关系</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，即刺激强度的增加不会产生感觉强度的相应增加。</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zh-CN" sz="2100" dirty="0">
                <a:solidFill>
                  <a:schemeClr val="tx1">
                    <a:lumMod val="75000"/>
                    <a:lumOff val="25000"/>
                  </a:schemeClr>
                </a:solidFill>
                <a:latin typeface="Arial" panose="020B0604020202020204" pitchFamily="34" charset="0"/>
                <a:ea typeface="微软雅黑" panose="020B0503020204020204" pitchFamily="34" charset="-122"/>
              </a:rPr>
              <a:t>费希纳的心理物理学对于实验心理学的创立具有极其重要的意义。</a:t>
            </a:r>
            <a:endParaRPr lang="zh-CN" altLang="en-US" sz="2100" dirty="0">
              <a:solidFill>
                <a:schemeClr val="tx1">
                  <a:lumMod val="75000"/>
                  <a:lumOff val="25000"/>
                </a:schemeClr>
              </a:solidFill>
              <a:latin typeface="Arial" panose="020B0604020202020204" pitchFamily="34" charset="0"/>
              <a:ea typeface="微软雅黑" panose="020B0503020204020204" pitchFamily="34" charset="-122"/>
            </a:endParaRPr>
          </a:p>
        </p:txBody>
      </p:sp>
      <p:pic>
        <p:nvPicPr>
          <p:cNvPr id="5" name="图片 4">
            <a:extLst>
              <a:ext uri="{FF2B5EF4-FFF2-40B4-BE49-F238E27FC236}">
                <a16:creationId xmlns:a16="http://schemas.microsoft.com/office/drawing/2014/main" id="{CBF112B9-7F16-4774-B368-E25BB078130F}"/>
              </a:ext>
            </a:extLst>
          </p:cNvPr>
          <p:cNvPicPr>
            <a:picLocks noChangeAspect="1"/>
          </p:cNvPicPr>
          <p:nvPr/>
        </p:nvPicPr>
        <p:blipFill>
          <a:blip r:embed="rId3"/>
          <a:stretch>
            <a:fillRect/>
          </a:stretch>
        </p:blipFill>
        <p:spPr>
          <a:xfrm>
            <a:off x="8982710" y="2208996"/>
            <a:ext cx="2422570" cy="3041098"/>
          </a:xfrm>
          <a:prstGeom prst="rect">
            <a:avLst/>
          </a:prstGeom>
        </p:spPr>
      </p:pic>
    </p:spTree>
    <p:extLst>
      <p:ext uri="{BB962C8B-B14F-4D97-AF65-F5344CB8AC3E}">
        <p14:creationId xmlns:p14="http://schemas.microsoft.com/office/powerpoint/2010/main" val="1296207153"/>
      </p:ext>
    </p:extLst>
  </p:cSld>
  <p:clrMapOvr>
    <a:masterClrMapping/>
  </p:clrMapOvr>
  <p:transition>
    <p:random/>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p:cNvPicPr>
            <a:picLocks noChangeAspect="1"/>
          </p:cNvPicPr>
          <p:nvPr/>
        </p:nvPicPr>
        <p:blipFill>
          <a:blip r:embed="rId3" cstate="print">
            <a:extLst>
              <a:ext uri="{28A0092B-C50C-407E-A947-70E740481C1C}">
                <a14:useLocalDpi xmlns:a14="http://schemas.microsoft.com/office/drawing/2010/main" val="0"/>
              </a:ext>
            </a:extLst>
          </a:blip>
          <a:srcRect r="13467"/>
          <a:stretch>
            <a:fillRect/>
          </a:stretch>
        </p:blipFill>
        <p:spPr>
          <a:xfrm>
            <a:off x="7138670" y="0"/>
            <a:ext cx="5071745" cy="6858000"/>
          </a:xfrm>
          <a:prstGeom prst="rect">
            <a:avLst/>
          </a:prstGeom>
        </p:spPr>
      </p:pic>
      <p:pic>
        <p:nvPicPr>
          <p:cNvPr id="3" name="图片 2"/>
          <p:cNvPicPr>
            <a:picLocks noChangeAspect="1"/>
          </p:cNvPicPr>
          <p:nvPr/>
        </p:nvPicPr>
        <p:blipFill>
          <a:blip r:embed="rId4" cstate="print">
            <a:extLst>
              <a:ext uri="{28A0092B-C50C-407E-A947-70E740481C1C}">
                <a14:useLocalDpi xmlns:a14="http://schemas.microsoft.com/office/drawing/2010/main" val="0"/>
              </a:ext>
            </a:extLst>
          </a:blip>
          <a:srcRect r="16065"/>
          <a:stretch>
            <a:fillRect/>
          </a:stretch>
        </p:blipFill>
        <p:spPr>
          <a:xfrm>
            <a:off x="8019415" y="635635"/>
            <a:ext cx="4180205" cy="5915660"/>
          </a:xfrm>
          <a:prstGeom prst="rect">
            <a:avLst/>
          </a:prstGeom>
        </p:spPr>
      </p:pic>
      <p:sp>
        <p:nvSpPr>
          <p:cNvPr id="10" name="TextBox 6"/>
          <p:cNvSpPr txBox="1"/>
          <p:nvPr/>
        </p:nvSpPr>
        <p:spPr>
          <a:xfrm>
            <a:off x="1670667" y="1600730"/>
            <a:ext cx="4183774" cy="1323439"/>
          </a:xfrm>
          <a:prstGeom prst="rect">
            <a:avLst/>
          </a:prstGeom>
          <a:noFill/>
        </p:spPr>
        <p:txBody>
          <a:bodyPr wrap="none" rtlCol="0">
            <a:spAutoFit/>
          </a:bodyPr>
          <a:lstStyle/>
          <a:p>
            <a:pPr algn="ctr" defTabSz="1219200"/>
            <a:r>
              <a:rPr lang="en-US" altLang="zh-CN" sz="8000" dirty="0">
                <a:solidFill>
                  <a:srgbClr val="E1E0D8"/>
                </a:solidFill>
                <a:latin typeface="方正黑体简体" panose="02000000000000000000" pitchFamily="2" charset="-122"/>
                <a:ea typeface="方正黑体简体" panose="02000000000000000000" pitchFamily="2" charset="-122"/>
                <a:cs typeface="+mn-ea"/>
                <a:sym typeface="+mn-lt"/>
              </a:rPr>
              <a:t>PART 03</a:t>
            </a:r>
            <a:endParaRPr lang="zh-CN" altLang="en-US" sz="8000" dirty="0">
              <a:solidFill>
                <a:srgbClr val="E1E0D8"/>
              </a:solidFill>
              <a:latin typeface="方正黑体简体" panose="02000000000000000000" pitchFamily="2" charset="-122"/>
              <a:ea typeface="方正黑体简体" panose="02000000000000000000" pitchFamily="2" charset="-122"/>
              <a:cs typeface="+mn-ea"/>
              <a:sym typeface="+mn-lt"/>
            </a:endParaRPr>
          </a:p>
        </p:txBody>
      </p:sp>
      <p:sp>
        <p:nvSpPr>
          <p:cNvPr id="11" name="TextBox 7"/>
          <p:cNvSpPr txBox="1"/>
          <p:nvPr/>
        </p:nvSpPr>
        <p:spPr>
          <a:xfrm>
            <a:off x="1208004" y="2432315"/>
            <a:ext cx="5109091" cy="1569660"/>
          </a:xfrm>
          <a:prstGeom prst="rect">
            <a:avLst/>
          </a:prstGeom>
          <a:noFill/>
        </p:spPr>
        <p:txBody>
          <a:bodyPr wrap="none" rtlCol="0">
            <a:spAutoFit/>
          </a:bodyPr>
          <a:lstStyle/>
          <a:p>
            <a:pPr algn="ctr" defTabSz="1219200"/>
            <a:r>
              <a:rPr lang="zh-CN" altLang="en-US" sz="4800" b="1" dirty="0">
                <a:solidFill>
                  <a:srgbClr val="4F4D50"/>
                </a:solidFill>
                <a:latin typeface="方正黑体简体" panose="02000000000000000000" pitchFamily="2" charset="-122"/>
                <a:ea typeface="方正黑体简体" panose="02000000000000000000" pitchFamily="2" charset="-122"/>
                <a:cs typeface="+mn-ea"/>
                <a:sym typeface="+mn-lt"/>
              </a:rPr>
              <a:t>第三节</a:t>
            </a:r>
          </a:p>
          <a:p>
            <a:pPr algn="ctr" defTabSz="1219200"/>
            <a:r>
              <a:rPr lang="zh-CN" altLang="en-US" sz="4800" b="1" dirty="0">
                <a:solidFill>
                  <a:srgbClr val="4F4D50"/>
                </a:solidFill>
                <a:latin typeface="方正黑体简体" panose="02000000000000000000" pitchFamily="2" charset="-122"/>
                <a:ea typeface="方正黑体简体" panose="02000000000000000000" pitchFamily="2" charset="-122"/>
                <a:cs typeface="+mn-ea"/>
                <a:sym typeface="+mn-lt"/>
              </a:rPr>
              <a:t>科学心理学的建立</a:t>
            </a:r>
          </a:p>
        </p:txBody>
      </p:sp>
      <p:sp>
        <p:nvSpPr>
          <p:cNvPr id="13" name="TextBox 6"/>
          <p:cNvSpPr txBox="1"/>
          <p:nvPr/>
        </p:nvSpPr>
        <p:spPr>
          <a:xfrm>
            <a:off x="9701984" y="2168473"/>
            <a:ext cx="2159566" cy="2646878"/>
          </a:xfrm>
          <a:prstGeom prst="rect">
            <a:avLst/>
          </a:prstGeom>
          <a:noFill/>
        </p:spPr>
        <p:txBody>
          <a:bodyPr wrap="none" rtlCol="0">
            <a:spAutoFit/>
          </a:bodyPr>
          <a:lstStyle/>
          <a:p>
            <a:pPr defTabSz="1219200"/>
            <a:r>
              <a:rPr lang="en-US" altLang="zh-CN" sz="16600" spc="600" dirty="0">
                <a:gradFill>
                  <a:gsLst>
                    <a:gs pos="0">
                      <a:srgbClr val="F7DCAC"/>
                    </a:gs>
                    <a:gs pos="100000">
                      <a:srgbClr val="88745B"/>
                    </a:gs>
                  </a:gsLst>
                  <a:lin ang="1800000" scaled="0"/>
                </a:gradFill>
                <a:effectLst>
                  <a:outerShdw blurRad="190500" dist="63500" dir="2700000" algn="tl">
                    <a:srgbClr val="000000">
                      <a:alpha val="30000"/>
                    </a:srgbClr>
                  </a:outerShdw>
                </a:effectLst>
                <a:latin typeface="Agency FB" panose="020B0503020202020204" pitchFamily="34" charset="0"/>
                <a:ea typeface="方正黑体简体" panose="02000000000000000000" pitchFamily="2" charset="-122"/>
                <a:cs typeface="+mn-ea"/>
                <a:sym typeface="+mn-lt"/>
              </a:rPr>
              <a:t>03</a:t>
            </a:r>
            <a:endParaRPr lang="zh-CN" altLang="en-US" sz="16600" spc="600" dirty="0">
              <a:gradFill>
                <a:gsLst>
                  <a:gs pos="0">
                    <a:srgbClr val="F7DCAC"/>
                  </a:gs>
                  <a:gs pos="100000">
                    <a:srgbClr val="88745B"/>
                  </a:gs>
                </a:gsLst>
                <a:lin ang="1800000" scaled="0"/>
              </a:gradFill>
              <a:effectLst>
                <a:outerShdw blurRad="190500" dist="63500" dir="2700000" algn="tl">
                  <a:srgbClr val="000000">
                    <a:alpha val="30000"/>
                  </a:srgbClr>
                </a:outerShdw>
              </a:effectLst>
              <a:latin typeface="Agency FB" panose="020B0503020202020204" pitchFamily="34" charset="0"/>
              <a:ea typeface="方正黑体简体" panose="02000000000000000000" pitchFamily="2" charset="-122"/>
              <a:cs typeface="+mn-ea"/>
              <a:sym typeface="+mn-lt"/>
            </a:endParaRPr>
          </a:p>
        </p:txBody>
      </p:sp>
    </p:spTree>
    <p:extLst>
      <p:ext uri="{BB962C8B-B14F-4D97-AF65-F5344CB8AC3E}">
        <p14:creationId xmlns:p14="http://schemas.microsoft.com/office/powerpoint/2010/main" val="529770465"/>
      </p:ext>
    </p:extLst>
  </p:cSld>
  <p:clrMapOvr>
    <a:masterClrMapping/>
  </p:clrMapOvr>
  <mc:AlternateContent xmlns:mc="http://schemas.openxmlformats.org/markup-compatibility/2006" xmlns:p14="http://schemas.microsoft.com/office/powerpoint/2010/main">
    <mc:Choice Requires="p14">
      <p:transition spd="slow" p14:dur="125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1+#ppt_w/2"/>
                                          </p:val>
                                        </p:tav>
                                        <p:tav tm="100000">
                                          <p:val>
                                            <p:strVal val="#ppt_x"/>
                                          </p:val>
                                        </p:tav>
                                      </p:tavLst>
                                    </p:anim>
                                    <p:anim calcmode="lin" valueType="num">
                                      <p:cBhvr additive="base">
                                        <p:cTn id="8" dur="500" fill="hold"/>
                                        <p:tgtEl>
                                          <p:spTgt spid="9"/>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30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1+#ppt_w/2"/>
                                          </p:val>
                                        </p:tav>
                                        <p:tav tm="100000">
                                          <p:val>
                                            <p:strVal val="#ppt_x"/>
                                          </p:val>
                                        </p:tav>
                                      </p:tavLst>
                                    </p:anim>
                                    <p:anim calcmode="lin" valueType="num">
                                      <p:cBhvr additive="base">
                                        <p:cTn id="12" dur="500" fill="hold"/>
                                        <p:tgtEl>
                                          <p:spTgt spid="3"/>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0"/>
                                  </p:stCondLst>
                                  <p:childTnLst>
                                    <p:set>
                                      <p:cBhvr>
                                        <p:cTn id="14" dur="1" fill="hold">
                                          <p:stCondLst>
                                            <p:cond delay="0"/>
                                          </p:stCondLst>
                                        </p:cTn>
                                        <p:tgtEl>
                                          <p:spTgt spid="10"/>
                                        </p:tgtEl>
                                        <p:attrNameLst>
                                          <p:attrName>style.visibility</p:attrName>
                                        </p:attrNameLst>
                                      </p:cBhvr>
                                      <p:to>
                                        <p:strVal val="visible"/>
                                      </p:to>
                                    </p:set>
                                    <p:anim calcmode="lin" valueType="num">
                                      <p:cBhvr additive="base">
                                        <p:cTn id="15" dur="500" fill="hold"/>
                                        <p:tgtEl>
                                          <p:spTgt spid="10"/>
                                        </p:tgtEl>
                                        <p:attrNameLst>
                                          <p:attrName>ppt_x</p:attrName>
                                        </p:attrNameLst>
                                      </p:cBhvr>
                                      <p:tavLst>
                                        <p:tav tm="0">
                                          <p:val>
                                            <p:strVal val="0-#ppt_w/2"/>
                                          </p:val>
                                        </p:tav>
                                        <p:tav tm="100000">
                                          <p:val>
                                            <p:strVal val="#ppt_x"/>
                                          </p:val>
                                        </p:tav>
                                      </p:tavLst>
                                    </p:anim>
                                    <p:anim calcmode="lin" valueType="num">
                                      <p:cBhvr additive="base">
                                        <p:cTn id="16" dur="500" fill="hold"/>
                                        <p:tgtEl>
                                          <p:spTgt spid="10"/>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30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500" fill="hold"/>
                                        <p:tgtEl>
                                          <p:spTgt spid="11"/>
                                        </p:tgtEl>
                                        <p:attrNameLst>
                                          <p:attrName>ppt_x</p:attrName>
                                        </p:attrNameLst>
                                      </p:cBhvr>
                                      <p:tavLst>
                                        <p:tav tm="0">
                                          <p:val>
                                            <p:strVal val="0-#ppt_w/2"/>
                                          </p:val>
                                        </p:tav>
                                        <p:tav tm="100000">
                                          <p:val>
                                            <p:strVal val="#ppt_x"/>
                                          </p:val>
                                        </p:tav>
                                      </p:tavLst>
                                    </p:anim>
                                    <p:anim calcmode="lin" valueType="num">
                                      <p:cBhvr additive="base">
                                        <p:cTn id="20" dur="500" fill="hold"/>
                                        <p:tgtEl>
                                          <p:spTgt spid="11"/>
                                        </p:tgtEl>
                                        <p:attrNameLst>
                                          <p:attrName>ppt_y</p:attrName>
                                        </p:attrNameLst>
                                      </p:cBhvr>
                                      <p:tavLst>
                                        <p:tav tm="0">
                                          <p:val>
                                            <p:strVal val="#ppt_y"/>
                                          </p:val>
                                        </p:tav>
                                        <p:tav tm="100000">
                                          <p:val>
                                            <p:strVal val="#ppt_y"/>
                                          </p:val>
                                        </p:tav>
                                      </p:tavLst>
                                    </p:anim>
                                  </p:childTnLst>
                                </p:cTn>
                              </p:par>
                              <p:par>
                                <p:cTn id="21" presetID="2" presetClass="entr" presetSubtype="8" fill="hold" nodeType="withEffect">
                                  <p:stCondLst>
                                    <p:cond delay="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500" fill="hold"/>
                                        <p:tgtEl>
                                          <p:spTgt spid="13"/>
                                        </p:tgtEl>
                                        <p:attrNameLst>
                                          <p:attrName>ppt_x</p:attrName>
                                        </p:attrNameLst>
                                      </p:cBhvr>
                                      <p:tavLst>
                                        <p:tav tm="0">
                                          <p:val>
                                            <p:strVal val="0-#ppt_w/2"/>
                                          </p:val>
                                        </p:tav>
                                        <p:tav tm="100000">
                                          <p:val>
                                            <p:strVal val="#ppt_x"/>
                                          </p:val>
                                        </p:tav>
                                      </p:tavLst>
                                    </p:anim>
                                    <p:anim calcmode="lin" valueType="num">
                                      <p:cBhvr additive="base">
                                        <p:cTn id="24" dur="500" fill="hold"/>
                                        <p:tgtEl>
                                          <p:spTgt spid="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52322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2800" dirty="0">
                <a:solidFill>
                  <a:srgbClr val="4F4D50"/>
                </a:solidFill>
                <a:latin typeface="微软雅黑" panose="020B0503020204020204" pitchFamily="34" charset="-122"/>
                <a:ea typeface="微软雅黑" panose="020B0503020204020204" pitchFamily="34" charset="-122"/>
                <a:cs typeface="微软雅黑" panose="020B0503020204020204" pitchFamily="34" charset="-122"/>
              </a:rPr>
              <a:t>第三节　科学心理学的建立</a:t>
            </a:r>
          </a:p>
        </p:txBody>
      </p:sp>
      <p:sp>
        <p:nvSpPr>
          <p:cNvPr id="100" name="文本框 99"/>
          <p:cNvSpPr txBox="1"/>
          <p:nvPr/>
        </p:nvSpPr>
        <p:spPr>
          <a:xfrm>
            <a:off x="970915" y="1141315"/>
            <a:ext cx="10659611" cy="5043753"/>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一、科学心理学诞生的社会历史条件</a:t>
            </a:r>
            <a:endParaRPr lang="en-US" altLang="zh-CN"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自然科学的三大发现</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能量转化与守恒定律</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进化论</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和</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细胞学说</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直接推动了人们对自然、生命和人类的新认识与理解，进而“掀开了心理学澎湃发展的序幕”。其不仅为科学心理学的产生提供了思想知识武器，同时也提供了研究方法工具。</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英国生物学家达尔文（</a:t>
            </a:r>
            <a:r>
              <a:rPr lang="en-US" altLang="zh-CN" sz="2100" dirty="0" err="1">
                <a:solidFill>
                  <a:schemeClr val="tx1">
                    <a:lumMod val="75000"/>
                    <a:lumOff val="25000"/>
                  </a:schemeClr>
                </a:solidFill>
                <a:latin typeface="Arial" panose="020B0604020202020204" pitchFamily="34" charset="0"/>
                <a:ea typeface="微软雅黑" panose="020B0503020204020204" pitchFamily="34" charset="-122"/>
              </a:rPr>
              <a:t>C.Darwin</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1809—1882</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）对心理学的贡献也十分卓著。他的划时代巨著</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物种起源</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发表于</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1859</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年。进化论揭示了宇宙事物由无生物到有生物、从低级生命细胞到高级生命机体呈现出阶梯式的发展的规律。</a:t>
            </a:r>
            <a:r>
              <a:rPr lang="zh-CN" altLang="en-US" sz="2100" b="1" dirty="0">
                <a:solidFill>
                  <a:schemeClr val="accent6">
                    <a:lumMod val="75000"/>
                  </a:schemeClr>
                </a:solidFill>
                <a:latin typeface="Arial" panose="020B0604020202020204" pitchFamily="34" charset="0"/>
                <a:ea typeface="微软雅黑" panose="020B0503020204020204" pitchFamily="34" charset="-122"/>
              </a:rPr>
              <a:t>进化论中的许多观念，像遗传、环境、个体差异、适应等概念，几乎成为以后科学心理学研究的重要主题</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，特别是对美国心理学的铸造和影响更为突出。</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p:txBody>
      </p:sp>
    </p:spTree>
    <p:extLst>
      <p:ext uri="{BB962C8B-B14F-4D97-AF65-F5344CB8AC3E}">
        <p14:creationId xmlns:p14="http://schemas.microsoft.com/office/powerpoint/2010/main" val="462499090"/>
      </p:ext>
    </p:extLst>
  </p:cSld>
  <p:clrMapOvr>
    <a:masterClrMapping/>
  </p:clrMapOvr>
  <p:transition>
    <p:random/>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52322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2800" dirty="0">
                <a:solidFill>
                  <a:srgbClr val="4F4D50"/>
                </a:solidFill>
                <a:latin typeface="微软雅黑" panose="020B0503020204020204" pitchFamily="34" charset="-122"/>
                <a:ea typeface="微软雅黑" panose="020B0503020204020204" pitchFamily="34" charset="-122"/>
                <a:cs typeface="微软雅黑" panose="020B0503020204020204" pitchFamily="34" charset="-122"/>
              </a:rPr>
              <a:t>第三节　科学心理学的建立</a:t>
            </a:r>
          </a:p>
        </p:txBody>
      </p:sp>
      <p:sp>
        <p:nvSpPr>
          <p:cNvPr id="100" name="文本框 99"/>
          <p:cNvSpPr txBox="1"/>
          <p:nvPr/>
        </p:nvSpPr>
        <p:spPr>
          <a:xfrm>
            <a:off x="970915" y="1141315"/>
            <a:ext cx="10659611" cy="4074257"/>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二、心理学在德国的创立</a:t>
            </a:r>
            <a:endParaRPr lang="en-US" altLang="zh-CN"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“德国对科学的态度”和“大学改革运动”，使德国成为新心理学更为“肥沃的土壤”。一方面，</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在对待科学的态度方面，德国人对科学的界定比较宽泛</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，而英国和法国人对待科学的理解则仅限于能够用数量化方法研究的学科，如物理和化学。</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另一方面，德国的大学制度有利于心理学的发展。柏林模式强调“大学应当同时进行科学研究和教学两项工作”，促进科学技术的发展和国家经济的发展。</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学术自由</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成为这一时期改革的中心内容。德国大学为科学研究的繁荣和应用科学技术提供了理想的环境和机会。</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p:txBody>
      </p:sp>
    </p:spTree>
    <p:extLst>
      <p:ext uri="{BB962C8B-B14F-4D97-AF65-F5344CB8AC3E}">
        <p14:creationId xmlns:p14="http://schemas.microsoft.com/office/powerpoint/2010/main" val="325508344"/>
      </p:ext>
    </p:extLst>
  </p:cSld>
  <p:clrMapOvr>
    <a:masterClrMapping/>
  </p:clrMapOvr>
  <p:transition>
    <p:random/>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任意多边形 1"/>
          <p:cNvSpPr/>
          <p:nvPr/>
        </p:nvSpPr>
        <p:spPr>
          <a:xfrm>
            <a:off x="6930912" y="1412776"/>
            <a:ext cx="5291455" cy="3936365"/>
          </a:xfrm>
          <a:custGeom>
            <a:avLst/>
            <a:gdLst>
              <a:gd name="connsiteX0" fmla="*/ 0 w 8333"/>
              <a:gd name="connsiteY0" fmla="*/ 0 h 6199"/>
              <a:gd name="connsiteX1" fmla="*/ 8333 w 8333"/>
              <a:gd name="connsiteY1" fmla="*/ 25 h 6199"/>
              <a:gd name="connsiteX2" fmla="*/ 8303 w 8333"/>
              <a:gd name="connsiteY2" fmla="*/ 6190 h 6199"/>
              <a:gd name="connsiteX3" fmla="*/ 0 w 8333"/>
              <a:gd name="connsiteY3" fmla="*/ 6199 h 6199"/>
              <a:gd name="connsiteX4" fmla="*/ 0 w 8333"/>
              <a:gd name="connsiteY4" fmla="*/ 0 h 61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333" h="6199">
                <a:moveTo>
                  <a:pt x="0" y="0"/>
                </a:moveTo>
                <a:lnTo>
                  <a:pt x="8333" y="25"/>
                </a:lnTo>
                <a:lnTo>
                  <a:pt x="8303" y="6190"/>
                </a:lnTo>
                <a:lnTo>
                  <a:pt x="0" y="6199"/>
                </a:lnTo>
                <a:lnTo>
                  <a:pt x="0" y="0"/>
                </a:lnTo>
                <a:close/>
              </a:path>
            </a:pathLst>
          </a:custGeom>
          <a:blipFill dpi="0" rotWithShape="1">
            <a:blip r:embed="rId3" cstate="print">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dirty="0">
              <a:solidFill>
                <a:prstClr val="white"/>
              </a:solidFill>
              <a:latin typeface="方正黑体简体" panose="02000000000000000000" pitchFamily="2" charset="-122"/>
              <a:ea typeface="方正黑体简体" panose="02000000000000000000" pitchFamily="2" charset="-122"/>
              <a:cs typeface="+mn-ea"/>
              <a:sym typeface="+mn-lt"/>
            </a:endParaRPr>
          </a:p>
        </p:txBody>
      </p:sp>
      <p:sp>
        <p:nvSpPr>
          <p:cNvPr id="4" name="矩形 4"/>
          <p:cNvSpPr/>
          <p:nvPr/>
        </p:nvSpPr>
        <p:spPr>
          <a:xfrm>
            <a:off x="-19050" y="1400077"/>
            <a:ext cx="8611870" cy="3951605"/>
          </a:xfrm>
          <a:custGeom>
            <a:avLst/>
            <a:gdLst>
              <a:gd name="connsiteX0" fmla="*/ 0 w 13562"/>
              <a:gd name="connsiteY0" fmla="*/ 0 h 6223"/>
              <a:gd name="connsiteX1" fmla="*/ 13562 w 13562"/>
              <a:gd name="connsiteY1" fmla="*/ 15 h 6223"/>
              <a:gd name="connsiteX2" fmla="*/ 11003 w 13562"/>
              <a:gd name="connsiteY2" fmla="*/ 6223 h 6223"/>
              <a:gd name="connsiteX3" fmla="*/ 26 w 13562"/>
              <a:gd name="connsiteY3" fmla="*/ 6150 h 6223"/>
              <a:gd name="connsiteX4" fmla="*/ 0 w 13562"/>
              <a:gd name="connsiteY4" fmla="*/ 0 h 622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562" h="6223">
                <a:moveTo>
                  <a:pt x="0" y="0"/>
                </a:moveTo>
                <a:lnTo>
                  <a:pt x="13562" y="15"/>
                </a:lnTo>
                <a:lnTo>
                  <a:pt x="11003" y="6223"/>
                </a:lnTo>
                <a:lnTo>
                  <a:pt x="26" y="6150"/>
                </a:lnTo>
                <a:lnTo>
                  <a:pt x="0" y="0"/>
                </a:lnTo>
                <a:close/>
              </a:path>
            </a:pathLst>
          </a:custGeom>
          <a:solidFill>
            <a:srgbClr val="4F4D50"/>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dirty="0">
              <a:solidFill>
                <a:prstClr val="white"/>
              </a:solidFill>
              <a:latin typeface="方正黑体简体" panose="02000000000000000000" pitchFamily="2" charset="-122"/>
              <a:ea typeface="方正黑体简体" panose="02000000000000000000" pitchFamily="2" charset="-122"/>
              <a:cs typeface="+mn-ea"/>
              <a:sym typeface="+mn-lt"/>
            </a:endParaRPr>
          </a:p>
        </p:txBody>
      </p:sp>
      <p:cxnSp>
        <p:nvCxnSpPr>
          <p:cNvPr id="5" name="直接连接符 4"/>
          <p:cNvCxnSpPr/>
          <p:nvPr/>
        </p:nvCxnSpPr>
        <p:spPr>
          <a:xfrm flipH="1">
            <a:off x="6765248" y="3754395"/>
            <a:ext cx="675564" cy="1600335"/>
          </a:xfrm>
          <a:prstGeom prst="line">
            <a:avLst/>
          </a:prstGeom>
          <a:ln w="28575">
            <a:solidFill>
              <a:srgbClr val="FCE1B0"/>
            </a:solidFill>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flipH="1">
            <a:off x="6826824" y="1394561"/>
            <a:ext cx="1406363" cy="3410961"/>
          </a:xfrm>
          <a:prstGeom prst="line">
            <a:avLst/>
          </a:prstGeom>
          <a:ln w="12700">
            <a:solidFill>
              <a:srgbClr val="FCE1B0"/>
            </a:solidFill>
          </a:ln>
        </p:spPr>
        <p:style>
          <a:lnRef idx="1">
            <a:schemeClr val="accent1"/>
          </a:lnRef>
          <a:fillRef idx="0">
            <a:schemeClr val="accent1"/>
          </a:fillRef>
          <a:effectRef idx="0">
            <a:schemeClr val="accent1"/>
          </a:effectRef>
          <a:fontRef idx="minor">
            <a:schemeClr val="tx1"/>
          </a:fontRef>
        </p:style>
      </p:cxnSp>
      <p:sp>
        <p:nvSpPr>
          <p:cNvPr id="7" name="TextBox 9"/>
          <p:cNvSpPr txBox="1"/>
          <p:nvPr/>
        </p:nvSpPr>
        <p:spPr>
          <a:xfrm>
            <a:off x="1965021" y="2277561"/>
            <a:ext cx="4008755" cy="1476375"/>
          </a:xfrm>
          <a:prstGeom prst="rect">
            <a:avLst/>
          </a:prstGeom>
          <a:noFill/>
        </p:spPr>
        <p:txBody>
          <a:bodyPr wrap="none" rtlCol="0">
            <a:spAutoFit/>
          </a:bodyPr>
          <a:lstStyle/>
          <a:p>
            <a:pPr algn="l" defTabSz="1219200" fontAlgn="auto">
              <a:lnSpc>
                <a:spcPct val="150000"/>
              </a:lnSpc>
            </a:pPr>
            <a:r>
              <a:rPr lang="zh-CN" altLang="en-US" sz="6000" b="1" dirty="0">
                <a:solidFill>
                  <a:prstClr val="white"/>
                </a:solidFill>
                <a:latin typeface="楷体" panose="02010609060101010101" charset="-122"/>
                <a:ea typeface="楷体" panose="02010609060101010101" charset="-122"/>
                <a:cs typeface="楷体" panose="02010609060101010101" charset="-122"/>
                <a:sym typeface="+mn-lt"/>
              </a:rPr>
              <a:t>谢谢欣赏！</a:t>
            </a:r>
          </a:p>
        </p:txBody>
      </p:sp>
      <p:grpSp>
        <p:nvGrpSpPr>
          <p:cNvPr id="11" name="组合 10"/>
          <p:cNvGrpSpPr/>
          <p:nvPr/>
        </p:nvGrpSpPr>
        <p:grpSpPr>
          <a:xfrm>
            <a:off x="10199065" y="5814773"/>
            <a:ext cx="1528719" cy="302527"/>
            <a:chOff x="5796136" y="4189567"/>
            <a:chExt cx="1146539" cy="226895"/>
          </a:xfrm>
          <a:effectLst>
            <a:outerShdw blurRad="254000" dist="63500" dir="2700000" algn="tl" rotWithShape="0">
              <a:prstClr val="black">
                <a:alpha val="30000"/>
              </a:prstClr>
            </a:outerShdw>
          </a:effectLst>
        </p:grpSpPr>
        <p:sp>
          <p:nvSpPr>
            <p:cNvPr id="12" name="流程图: 数据 9"/>
            <p:cNvSpPr/>
            <p:nvPr/>
          </p:nvSpPr>
          <p:spPr>
            <a:xfrm>
              <a:off x="5796136" y="4189567"/>
              <a:ext cx="156946" cy="226895"/>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1" fmla="*/ 0 w 18208"/>
                <a:gd name="connsiteY0-2" fmla="*/ 10042 h 10042"/>
                <a:gd name="connsiteX1-3" fmla="*/ 2000 w 18208"/>
                <a:gd name="connsiteY1-4" fmla="*/ 42 h 10042"/>
                <a:gd name="connsiteX2-5" fmla="*/ 18208 w 18208"/>
                <a:gd name="connsiteY2-6" fmla="*/ 0 h 10042"/>
                <a:gd name="connsiteX3-7" fmla="*/ 8000 w 18208"/>
                <a:gd name="connsiteY3-8" fmla="*/ 10042 h 10042"/>
                <a:gd name="connsiteX4-9" fmla="*/ 0 w 18208"/>
                <a:gd name="connsiteY4-10" fmla="*/ 10042 h 10042"/>
                <a:gd name="connsiteX0-11" fmla="*/ 0 w 18208"/>
                <a:gd name="connsiteY0-12" fmla="*/ 10042 h 10042"/>
                <a:gd name="connsiteX1-13" fmla="*/ 10498 w 18208"/>
                <a:gd name="connsiteY1-14" fmla="*/ 126 h 10042"/>
                <a:gd name="connsiteX2-15" fmla="*/ 18208 w 18208"/>
                <a:gd name="connsiteY2-16" fmla="*/ 0 h 10042"/>
                <a:gd name="connsiteX3-17" fmla="*/ 8000 w 18208"/>
                <a:gd name="connsiteY3-18" fmla="*/ 10042 h 10042"/>
                <a:gd name="connsiteX4-19" fmla="*/ 0 w 18208"/>
                <a:gd name="connsiteY4-20" fmla="*/ 10042 h 1004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8208" h="10042">
                  <a:moveTo>
                    <a:pt x="0" y="10042"/>
                  </a:moveTo>
                  <a:lnTo>
                    <a:pt x="10498" y="126"/>
                  </a:lnTo>
                  <a:lnTo>
                    <a:pt x="18208" y="0"/>
                  </a:lnTo>
                  <a:lnTo>
                    <a:pt x="8000" y="10042"/>
                  </a:lnTo>
                  <a:lnTo>
                    <a:pt x="0" y="10042"/>
                  </a:lnTo>
                  <a:close/>
                </a:path>
              </a:pathLst>
            </a:cu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a:solidFill>
                  <a:prstClr val="white"/>
                </a:solidFill>
              </a:endParaRPr>
            </a:p>
          </p:txBody>
        </p:sp>
        <p:sp>
          <p:nvSpPr>
            <p:cNvPr id="13" name="流程图: 数据 9"/>
            <p:cNvSpPr/>
            <p:nvPr/>
          </p:nvSpPr>
          <p:spPr>
            <a:xfrm>
              <a:off x="5937506" y="4189567"/>
              <a:ext cx="156946" cy="226895"/>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1" fmla="*/ 0 w 18208"/>
                <a:gd name="connsiteY0-2" fmla="*/ 10042 h 10042"/>
                <a:gd name="connsiteX1-3" fmla="*/ 2000 w 18208"/>
                <a:gd name="connsiteY1-4" fmla="*/ 42 h 10042"/>
                <a:gd name="connsiteX2-5" fmla="*/ 18208 w 18208"/>
                <a:gd name="connsiteY2-6" fmla="*/ 0 h 10042"/>
                <a:gd name="connsiteX3-7" fmla="*/ 8000 w 18208"/>
                <a:gd name="connsiteY3-8" fmla="*/ 10042 h 10042"/>
                <a:gd name="connsiteX4-9" fmla="*/ 0 w 18208"/>
                <a:gd name="connsiteY4-10" fmla="*/ 10042 h 10042"/>
                <a:gd name="connsiteX0-11" fmla="*/ 0 w 18208"/>
                <a:gd name="connsiteY0-12" fmla="*/ 10042 h 10042"/>
                <a:gd name="connsiteX1-13" fmla="*/ 10498 w 18208"/>
                <a:gd name="connsiteY1-14" fmla="*/ 126 h 10042"/>
                <a:gd name="connsiteX2-15" fmla="*/ 18208 w 18208"/>
                <a:gd name="connsiteY2-16" fmla="*/ 0 h 10042"/>
                <a:gd name="connsiteX3-17" fmla="*/ 8000 w 18208"/>
                <a:gd name="connsiteY3-18" fmla="*/ 10042 h 10042"/>
                <a:gd name="connsiteX4-19" fmla="*/ 0 w 18208"/>
                <a:gd name="connsiteY4-20" fmla="*/ 10042 h 1004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8208" h="10042">
                  <a:moveTo>
                    <a:pt x="0" y="10042"/>
                  </a:moveTo>
                  <a:lnTo>
                    <a:pt x="10498" y="126"/>
                  </a:lnTo>
                  <a:lnTo>
                    <a:pt x="18208" y="0"/>
                  </a:lnTo>
                  <a:lnTo>
                    <a:pt x="8000" y="10042"/>
                  </a:lnTo>
                  <a:lnTo>
                    <a:pt x="0" y="10042"/>
                  </a:lnTo>
                  <a:close/>
                </a:path>
              </a:pathLst>
            </a:cu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a:solidFill>
                  <a:prstClr val="white"/>
                </a:solidFill>
              </a:endParaRPr>
            </a:p>
          </p:txBody>
        </p:sp>
        <p:sp>
          <p:nvSpPr>
            <p:cNvPr id="14" name="流程图: 数据 9"/>
            <p:cNvSpPr/>
            <p:nvPr/>
          </p:nvSpPr>
          <p:spPr>
            <a:xfrm>
              <a:off x="6078876" y="4189567"/>
              <a:ext cx="156946" cy="226895"/>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1" fmla="*/ 0 w 18208"/>
                <a:gd name="connsiteY0-2" fmla="*/ 10042 h 10042"/>
                <a:gd name="connsiteX1-3" fmla="*/ 2000 w 18208"/>
                <a:gd name="connsiteY1-4" fmla="*/ 42 h 10042"/>
                <a:gd name="connsiteX2-5" fmla="*/ 18208 w 18208"/>
                <a:gd name="connsiteY2-6" fmla="*/ 0 h 10042"/>
                <a:gd name="connsiteX3-7" fmla="*/ 8000 w 18208"/>
                <a:gd name="connsiteY3-8" fmla="*/ 10042 h 10042"/>
                <a:gd name="connsiteX4-9" fmla="*/ 0 w 18208"/>
                <a:gd name="connsiteY4-10" fmla="*/ 10042 h 10042"/>
                <a:gd name="connsiteX0-11" fmla="*/ 0 w 18208"/>
                <a:gd name="connsiteY0-12" fmla="*/ 10042 h 10042"/>
                <a:gd name="connsiteX1-13" fmla="*/ 10498 w 18208"/>
                <a:gd name="connsiteY1-14" fmla="*/ 126 h 10042"/>
                <a:gd name="connsiteX2-15" fmla="*/ 18208 w 18208"/>
                <a:gd name="connsiteY2-16" fmla="*/ 0 h 10042"/>
                <a:gd name="connsiteX3-17" fmla="*/ 8000 w 18208"/>
                <a:gd name="connsiteY3-18" fmla="*/ 10042 h 10042"/>
                <a:gd name="connsiteX4-19" fmla="*/ 0 w 18208"/>
                <a:gd name="connsiteY4-20" fmla="*/ 10042 h 1004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8208" h="10042">
                  <a:moveTo>
                    <a:pt x="0" y="10042"/>
                  </a:moveTo>
                  <a:lnTo>
                    <a:pt x="10498" y="126"/>
                  </a:lnTo>
                  <a:lnTo>
                    <a:pt x="18208" y="0"/>
                  </a:lnTo>
                  <a:lnTo>
                    <a:pt x="8000" y="10042"/>
                  </a:lnTo>
                  <a:lnTo>
                    <a:pt x="0" y="10042"/>
                  </a:lnTo>
                  <a:close/>
                </a:path>
              </a:pathLst>
            </a:cu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a:solidFill>
                  <a:prstClr val="white"/>
                </a:solidFill>
              </a:endParaRPr>
            </a:p>
          </p:txBody>
        </p:sp>
        <p:sp>
          <p:nvSpPr>
            <p:cNvPr id="15" name="流程图: 数据 9"/>
            <p:cNvSpPr/>
            <p:nvPr/>
          </p:nvSpPr>
          <p:spPr>
            <a:xfrm>
              <a:off x="6220246" y="4189567"/>
              <a:ext cx="156946" cy="226895"/>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1" fmla="*/ 0 w 18208"/>
                <a:gd name="connsiteY0-2" fmla="*/ 10042 h 10042"/>
                <a:gd name="connsiteX1-3" fmla="*/ 2000 w 18208"/>
                <a:gd name="connsiteY1-4" fmla="*/ 42 h 10042"/>
                <a:gd name="connsiteX2-5" fmla="*/ 18208 w 18208"/>
                <a:gd name="connsiteY2-6" fmla="*/ 0 h 10042"/>
                <a:gd name="connsiteX3-7" fmla="*/ 8000 w 18208"/>
                <a:gd name="connsiteY3-8" fmla="*/ 10042 h 10042"/>
                <a:gd name="connsiteX4-9" fmla="*/ 0 w 18208"/>
                <a:gd name="connsiteY4-10" fmla="*/ 10042 h 10042"/>
                <a:gd name="connsiteX0-11" fmla="*/ 0 w 18208"/>
                <a:gd name="connsiteY0-12" fmla="*/ 10042 h 10042"/>
                <a:gd name="connsiteX1-13" fmla="*/ 10498 w 18208"/>
                <a:gd name="connsiteY1-14" fmla="*/ 126 h 10042"/>
                <a:gd name="connsiteX2-15" fmla="*/ 18208 w 18208"/>
                <a:gd name="connsiteY2-16" fmla="*/ 0 h 10042"/>
                <a:gd name="connsiteX3-17" fmla="*/ 8000 w 18208"/>
                <a:gd name="connsiteY3-18" fmla="*/ 10042 h 10042"/>
                <a:gd name="connsiteX4-19" fmla="*/ 0 w 18208"/>
                <a:gd name="connsiteY4-20" fmla="*/ 10042 h 1004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8208" h="10042">
                  <a:moveTo>
                    <a:pt x="0" y="10042"/>
                  </a:moveTo>
                  <a:lnTo>
                    <a:pt x="10498" y="126"/>
                  </a:lnTo>
                  <a:lnTo>
                    <a:pt x="18208" y="0"/>
                  </a:lnTo>
                  <a:lnTo>
                    <a:pt x="8000" y="10042"/>
                  </a:lnTo>
                  <a:lnTo>
                    <a:pt x="0" y="10042"/>
                  </a:lnTo>
                  <a:close/>
                </a:path>
              </a:pathLst>
            </a:cu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a:solidFill>
                  <a:prstClr val="white"/>
                </a:solidFill>
              </a:endParaRPr>
            </a:p>
          </p:txBody>
        </p:sp>
        <p:sp>
          <p:nvSpPr>
            <p:cNvPr id="16" name="流程图: 数据 9"/>
            <p:cNvSpPr/>
            <p:nvPr/>
          </p:nvSpPr>
          <p:spPr>
            <a:xfrm>
              <a:off x="6361616" y="4189567"/>
              <a:ext cx="156946" cy="226895"/>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1" fmla="*/ 0 w 18208"/>
                <a:gd name="connsiteY0-2" fmla="*/ 10042 h 10042"/>
                <a:gd name="connsiteX1-3" fmla="*/ 2000 w 18208"/>
                <a:gd name="connsiteY1-4" fmla="*/ 42 h 10042"/>
                <a:gd name="connsiteX2-5" fmla="*/ 18208 w 18208"/>
                <a:gd name="connsiteY2-6" fmla="*/ 0 h 10042"/>
                <a:gd name="connsiteX3-7" fmla="*/ 8000 w 18208"/>
                <a:gd name="connsiteY3-8" fmla="*/ 10042 h 10042"/>
                <a:gd name="connsiteX4-9" fmla="*/ 0 w 18208"/>
                <a:gd name="connsiteY4-10" fmla="*/ 10042 h 10042"/>
                <a:gd name="connsiteX0-11" fmla="*/ 0 w 18208"/>
                <a:gd name="connsiteY0-12" fmla="*/ 10042 h 10042"/>
                <a:gd name="connsiteX1-13" fmla="*/ 10498 w 18208"/>
                <a:gd name="connsiteY1-14" fmla="*/ 126 h 10042"/>
                <a:gd name="connsiteX2-15" fmla="*/ 18208 w 18208"/>
                <a:gd name="connsiteY2-16" fmla="*/ 0 h 10042"/>
                <a:gd name="connsiteX3-17" fmla="*/ 8000 w 18208"/>
                <a:gd name="connsiteY3-18" fmla="*/ 10042 h 10042"/>
                <a:gd name="connsiteX4-19" fmla="*/ 0 w 18208"/>
                <a:gd name="connsiteY4-20" fmla="*/ 10042 h 1004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8208" h="10042">
                  <a:moveTo>
                    <a:pt x="0" y="10042"/>
                  </a:moveTo>
                  <a:lnTo>
                    <a:pt x="10498" y="126"/>
                  </a:lnTo>
                  <a:lnTo>
                    <a:pt x="18208" y="0"/>
                  </a:lnTo>
                  <a:lnTo>
                    <a:pt x="8000" y="10042"/>
                  </a:lnTo>
                  <a:lnTo>
                    <a:pt x="0" y="10042"/>
                  </a:lnTo>
                  <a:close/>
                </a:path>
              </a:pathLst>
            </a:cu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a:solidFill>
                  <a:prstClr val="white"/>
                </a:solidFill>
              </a:endParaRPr>
            </a:p>
          </p:txBody>
        </p:sp>
        <p:sp>
          <p:nvSpPr>
            <p:cNvPr id="17" name="流程图: 数据 9"/>
            <p:cNvSpPr/>
            <p:nvPr/>
          </p:nvSpPr>
          <p:spPr>
            <a:xfrm>
              <a:off x="6502986" y="4189567"/>
              <a:ext cx="156946" cy="226895"/>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1" fmla="*/ 0 w 18208"/>
                <a:gd name="connsiteY0-2" fmla="*/ 10042 h 10042"/>
                <a:gd name="connsiteX1-3" fmla="*/ 2000 w 18208"/>
                <a:gd name="connsiteY1-4" fmla="*/ 42 h 10042"/>
                <a:gd name="connsiteX2-5" fmla="*/ 18208 w 18208"/>
                <a:gd name="connsiteY2-6" fmla="*/ 0 h 10042"/>
                <a:gd name="connsiteX3-7" fmla="*/ 8000 w 18208"/>
                <a:gd name="connsiteY3-8" fmla="*/ 10042 h 10042"/>
                <a:gd name="connsiteX4-9" fmla="*/ 0 w 18208"/>
                <a:gd name="connsiteY4-10" fmla="*/ 10042 h 10042"/>
                <a:gd name="connsiteX0-11" fmla="*/ 0 w 18208"/>
                <a:gd name="connsiteY0-12" fmla="*/ 10042 h 10042"/>
                <a:gd name="connsiteX1-13" fmla="*/ 10498 w 18208"/>
                <a:gd name="connsiteY1-14" fmla="*/ 126 h 10042"/>
                <a:gd name="connsiteX2-15" fmla="*/ 18208 w 18208"/>
                <a:gd name="connsiteY2-16" fmla="*/ 0 h 10042"/>
                <a:gd name="connsiteX3-17" fmla="*/ 8000 w 18208"/>
                <a:gd name="connsiteY3-18" fmla="*/ 10042 h 10042"/>
                <a:gd name="connsiteX4-19" fmla="*/ 0 w 18208"/>
                <a:gd name="connsiteY4-20" fmla="*/ 10042 h 1004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8208" h="10042">
                  <a:moveTo>
                    <a:pt x="0" y="10042"/>
                  </a:moveTo>
                  <a:lnTo>
                    <a:pt x="10498" y="126"/>
                  </a:lnTo>
                  <a:lnTo>
                    <a:pt x="18208" y="0"/>
                  </a:lnTo>
                  <a:lnTo>
                    <a:pt x="8000" y="10042"/>
                  </a:lnTo>
                  <a:lnTo>
                    <a:pt x="0" y="10042"/>
                  </a:lnTo>
                  <a:close/>
                </a:path>
              </a:pathLst>
            </a:cu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a:solidFill>
                  <a:prstClr val="white"/>
                </a:solidFill>
              </a:endParaRPr>
            </a:p>
          </p:txBody>
        </p:sp>
        <p:sp>
          <p:nvSpPr>
            <p:cNvPr id="18" name="流程图: 数据 9"/>
            <p:cNvSpPr/>
            <p:nvPr/>
          </p:nvSpPr>
          <p:spPr>
            <a:xfrm>
              <a:off x="6644356" y="4189567"/>
              <a:ext cx="156946" cy="226895"/>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1" fmla="*/ 0 w 18208"/>
                <a:gd name="connsiteY0-2" fmla="*/ 10042 h 10042"/>
                <a:gd name="connsiteX1-3" fmla="*/ 2000 w 18208"/>
                <a:gd name="connsiteY1-4" fmla="*/ 42 h 10042"/>
                <a:gd name="connsiteX2-5" fmla="*/ 18208 w 18208"/>
                <a:gd name="connsiteY2-6" fmla="*/ 0 h 10042"/>
                <a:gd name="connsiteX3-7" fmla="*/ 8000 w 18208"/>
                <a:gd name="connsiteY3-8" fmla="*/ 10042 h 10042"/>
                <a:gd name="connsiteX4-9" fmla="*/ 0 w 18208"/>
                <a:gd name="connsiteY4-10" fmla="*/ 10042 h 10042"/>
                <a:gd name="connsiteX0-11" fmla="*/ 0 w 18208"/>
                <a:gd name="connsiteY0-12" fmla="*/ 10042 h 10042"/>
                <a:gd name="connsiteX1-13" fmla="*/ 10498 w 18208"/>
                <a:gd name="connsiteY1-14" fmla="*/ 126 h 10042"/>
                <a:gd name="connsiteX2-15" fmla="*/ 18208 w 18208"/>
                <a:gd name="connsiteY2-16" fmla="*/ 0 h 10042"/>
                <a:gd name="connsiteX3-17" fmla="*/ 8000 w 18208"/>
                <a:gd name="connsiteY3-18" fmla="*/ 10042 h 10042"/>
                <a:gd name="connsiteX4-19" fmla="*/ 0 w 18208"/>
                <a:gd name="connsiteY4-20" fmla="*/ 10042 h 1004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8208" h="10042">
                  <a:moveTo>
                    <a:pt x="0" y="10042"/>
                  </a:moveTo>
                  <a:lnTo>
                    <a:pt x="10498" y="126"/>
                  </a:lnTo>
                  <a:lnTo>
                    <a:pt x="18208" y="0"/>
                  </a:lnTo>
                  <a:lnTo>
                    <a:pt x="8000" y="10042"/>
                  </a:lnTo>
                  <a:lnTo>
                    <a:pt x="0" y="10042"/>
                  </a:lnTo>
                  <a:close/>
                </a:path>
              </a:pathLst>
            </a:cu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a:solidFill>
                  <a:prstClr val="white"/>
                </a:solidFill>
              </a:endParaRPr>
            </a:p>
          </p:txBody>
        </p:sp>
        <p:sp>
          <p:nvSpPr>
            <p:cNvPr id="19" name="流程图: 数据 9"/>
            <p:cNvSpPr/>
            <p:nvPr/>
          </p:nvSpPr>
          <p:spPr>
            <a:xfrm>
              <a:off x="6785729" y="4189567"/>
              <a:ext cx="156946" cy="226895"/>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1" fmla="*/ 0 w 18208"/>
                <a:gd name="connsiteY0-2" fmla="*/ 10042 h 10042"/>
                <a:gd name="connsiteX1-3" fmla="*/ 2000 w 18208"/>
                <a:gd name="connsiteY1-4" fmla="*/ 42 h 10042"/>
                <a:gd name="connsiteX2-5" fmla="*/ 18208 w 18208"/>
                <a:gd name="connsiteY2-6" fmla="*/ 0 h 10042"/>
                <a:gd name="connsiteX3-7" fmla="*/ 8000 w 18208"/>
                <a:gd name="connsiteY3-8" fmla="*/ 10042 h 10042"/>
                <a:gd name="connsiteX4-9" fmla="*/ 0 w 18208"/>
                <a:gd name="connsiteY4-10" fmla="*/ 10042 h 10042"/>
                <a:gd name="connsiteX0-11" fmla="*/ 0 w 18208"/>
                <a:gd name="connsiteY0-12" fmla="*/ 10042 h 10042"/>
                <a:gd name="connsiteX1-13" fmla="*/ 10498 w 18208"/>
                <a:gd name="connsiteY1-14" fmla="*/ 126 h 10042"/>
                <a:gd name="connsiteX2-15" fmla="*/ 18208 w 18208"/>
                <a:gd name="connsiteY2-16" fmla="*/ 0 h 10042"/>
                <a:gd name="connsiteX3-17" fmla="*/ 8000 w 18208"/>
                <a:gd name="connsiteY3-18" fmla="*/ 10042 h 10042"/>
                <a:gd name="connsiteX4-19" fmla="*/ 0 w 18208"/>
                <a:gd name="connsiteY4-20" fmla="*/ 10042 h 1004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8208" h="10042">
                  <a:moveTo>
                    <a:pt x="0" y="10042"/>
                  </a:moveTo>
                  <a:lnTo>
                    <a:pt x="10498" y="126"/>
                  </a:lnTo>
                  <a:lnTo>
                    <a:pt x="18208" y="0"/>
                  </a:lnTo>
                  <a:lnTo>
                    <a:pt x="8000" y="10042"/>
                  </a:lnTo>
                  <a:lnTo>
                    <a:pt x="0" y="10042"/>
                  </a:lnTo>
                  <a:close/>
                </a:path>
              </a:pathLst>
            </a:cu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a:solidFill>
                  <a:prstClr val="white"/>
                </a:solidFill>
              </a:endParaRPr>
            </a:p>
          </p:txBody>
        </p:sp>
      </p:grpSp>
      <p:cxnSp>
        <p:nvCxnSpPr>
          <p:cNvPr id="20" name="直接连接符 19"/>
          <p:cNvCxnSpPr/>
          <p:nvPr/>
        </p:nvCxnSpPr>
        <p:spPr>
          <a:xfrm>
            <a:off x="4794136" y="5961939"/>
            <a:ext cx="5189619" cy="0"/>
          </a:xfrm>
          <a:prstGeom prst="line">
            <a:avLst/>
          </a:prstGeom>
          <a:ln w="38100">
            <a:solidFill>
              <a:srgbClr val="4F4D50"/>
            </a:solidFill>
          </a:ln>
          <a:effectLst>
            <a:outerShdw blurRad="254000" dist="63500" dir="2700000" algn="tl" rotWithShape="0">
              <a:prstClr val="black">
                <a:alpha val="30000"/>
              </a:prstClr>
            </a:outerShdw>
          </a:effectLst>
        </p:spPr>
        <p:style>
          <a:lnRef idx="1">
            <a:schemeClr val="accent1"/>
          </a:lnRef>
          <a:fillRef idx="0">
            <a:schemeClr val="accent1"/>
          </a:fillRef>
          <a:effectRef idx="0">
            <a:schemeClr val="accent1"/>
          </a:effectRef>
          <a:fontRef idx="minor">
            <a:schemeClr val="tx1"/>
          </a:fontRef>
        </p:style>
      </p:cxnSp>
      <p:sp>
        <p:nvSpPr>
          <p:cNvPr id="28" name="圆角矩形 27"/>
          <p:cNvSpPr/>
          <p:nvPr/>
        </p:nvSpPr>
        <p:spPr>
          <a:xfrm>
            <a:off x="1121410" y="5858510"/>
            <a:ext cx="2914650" cy="438785"/>
          </a:xfrm>
          <a:prstGeom prst="roundRect">
            <a:avLst/>
          </a:prstGeom>
          <a:solidFill>
            <a:sysClr val="window" lastClr="FFFFFF">
              <a:alpha val="70000"/>
            </a:sysClr>
          </a:solidFill>
          <a:ln w="25400" cap="flat" cmpd="sng" algn="ctr">
            <a:noFill/>
            <a:prstDash val="solid"/>
          </a:ln>
          <a:effectLst>
            <a:softEdge rad="63500"/>
          </a:effectLst>
        </p:spPr>
        <p:style>
          <a:lnRef idx="2">
            <a:srgbClr val="629DD1">
              <a:shade val="50000"/>
            </a:srgbClr>
          </a:lnRef>
          <a:fillRef idx="1">
            <a:srgbClr val="629DD1"/>
          </a:fillRef>
          <a:effectRef idx="0">
            <a:srgbClr val="629DD1"/>
          </a:effectRef>
          <a:fontRef idx="minor">
            <a:sysClr val="window" lastClr="FFFFFF"/>
          </a:fontRef>
        </p:style>
        <p:txBody>
          <a:bodyPr rtlCol="0" anchor="ctr"/>
          <a:lstStyle>
            <a:defPPr>
              <a:defRPr lang="zh-CN"/>
            </a:defPPr>
            <a:lvl1pPr marL="0" algn="l" defTabSz="914400" rtl="0" eaLnBrk="1" latinLnBrk="0" hangingPunct="1">
              <a:defRPr sz="1800" kern="1200">
                <a:solidFill>
                  <a:sysClr val="window" lastClr="FFFFFF"/>
                </a:solidFill>
                <a:latin typeface="+mn-lt"/>
                <a:ea typeface="+mn-ea"/>
                <a:cs typeface="+mn-cs"/>
              </a:defRPr>
            </a:lvl1pPr>
            <a:lvl2pPr marL="457200" algn="l" defTabSz="914400" rtl="0" eaLnBrk="1" latinLnBrk="0" hangingPunct="1">
              <a:defRPr sz="1800" kern="1200">
                <a:solidFill>
                  <a:sysClr val="window" lastClr="FFFFFF"/>
                </a:solidFill>
                <a:latin typeface="+mn-lt"/>
                <a:ea typeface="+mn-ea"/>
                <a:cs typeface="+mn-cs"/>
              </a:defRPr>
            </a:lvl2pPr>
            <a:lvl3pPr marL="914400" algn="l" defTabSz="914400" rtl="0" eaLnBrk="1" latinLnBrk="0" hangingPunct="1">
              <a:defRPr sz="1800" kern="1200">
                <a:solidFill>
                  <a:sysClr val="window" lastClr="FFFFFF"/>
                </a:solidFill>
                <a:latin typeface="+mn-lt"/>
                <a:ea typeface="+mn-ea"/>
                <a:cs typeface="+mn-cs"/>
              </a:defRPr>
            </a:lvl3pPr>
            <a:lvl4pPr marL="1371600" algn="l" defTabSz="914400" rtl="0" eaLnBrk="1" latinLnBrk="0" hangingPunct="1">
              <a:defRPr sz="1800" kern="1200">
                <a:solidFill>
                  <a:sysClr val="window" lastClr="FFFFFF"/>
                </a:solidFill>
                <a:latin typeface="+mn-lt"/>
                <a:ea typeface="+mn-ea"/>
                <a:cs typeface="+mn-cs"/>
              </a:defRPr>
            </a:lvl4pPr>
            <a:lvl5pPr marL="1828800" algn="l" defTabSz="914400" rtl="0" eaLnBrk="1" latinLnBrk="0" hangingPunct="1">
              <a:defRPr sz="1800" kern="1200">
                <a:solidFill>
                  <a:sysClr val="window" lastClr="FFFFFF"/>
                </a:solidFill>
                <a:latin typeface="+mn-lt"/>
                <a:ea typeface="+mn-ea"/>
                <a:cs typeface="+mn-cs"/>
              </a:defRPr>
            </a:lvl5pPr>
            <a:lvl6pPr marL="2286000" algn="l" defTabSz="914400" rtl="0" eaLnBrk="1" latinLnBrk="0" hangingPunct="1">
              <a:defRPr sz="1800" kern="1200">
                <a:solidFill>
                  <a:sysClr val="window" lastClr="FFFFFF"/>
                </a:solidFill>
                <a:latin typeface="+mn-lt"/>
                <a:ea typeface="+mn-ea"/>
                <a:cs typeface="+mn-cs"/>
              </a:defRPr>
            </a:lvl6pPr>
            <a:lvl7pPr marL="2743200" algn="l" defTabSz="914400" rtl="0" eaLnBrk="1" latinLnBrk="0" hangingPunct="1">
              <a:defRPr sz="1800" kern="1200">
                <a:solidFill>
                  <a:sysClr val="window" lastClr="FFFFFF"/>
                </a:solidFill>
                <a:latin typeface="+mn-lt"/>
                <a:ea typeface="+mn-ea"/>
                <a:cs typeface="+mn-cs"/>
              </a:defRPr>
            </a:lvl7pPr>
            <a:lvl8pPr marL="3200400" algn="l" defTabSz="914400" rtl="0" eaLnBrk="1" latinLnBrk="0" hangingPunct="1">
              <a:defRPr sz="1800" kern="1200">
                <a:solidFill>
                  <a:sysClr val="window" lastClr="FFFFFF"/>
                </a:solidFill>
                <a:latin typeface="+mn-lt"/>
                <a:ea typeface="+mn-ea"/>
                <a:cs typeface="+mn-cs"/>
              </a:defRPr>
            </a:lvl8pPr>
            <a:lvl9pPr marL="3657600" algn="l" defTabSz="914400" rtl="0" eaLnBrk="1" latinLnBrk="0" hangingPunct="1">
              <a:defRPr sz="1800" kern="1200">
                <a:solidFill>
                  <a:sysClr val="window" lastClr="FFFFFF"/>
                </a:solidFill>
                <a:latin typeface="+mn-lt"/>
                <a:ea typeface="+mn-ea"/>
                <a:cs typeface="+mn-cs"/>
              </a:defRPr>
            </a:lvl9pPr>
          </a:lstStyle>
          <a:p>
            <a:pPr algn="ctr"/>
            <a:r>
              <a:rPr lang="en-US" altLang="zh-CN" dirty="0"/>
              <a:t> </a:t>
            </a:r>
            <a:endParaRPr lang="zh-CN" altLang="en-US" dirty="0"/>
          </a:p>
        </p:txBody>
      </p:sp>
      <p:pic>
        <p:nvPicPr>
          <p:cNvPr id="29" name="图片 28"/>
          <p:cNvPicPr>
            <a:picLocks noChangeAspect="1"/>
          </p:cNvPicPr>
          <p:nvPr/>
        </p:nvPicPr>
        <p:blipFill>
          <a:blip r:embed="rId4"/>
          <a:stretch>
            <a:fillRect/>
          </a:stretch>
        </p:blipFill>
        <p:spPr>
          <a:xfrm>
            <a:off x="1171575" y="5869305"/>
            <a:ext cx="2699385" cy="419735"/>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20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wipe(left)">
                                      <p:cBhvr>
                                        <p:cTn id="7" dur="500"/>
                                        <p:tgtEl>
                                          <p:spTgt spid="20"/>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fade">
                                      <p:cBhvr>
                                        <p:cTn id="10" dur="500"/>
                                        <p:tgtEl>
                                          <p:spTgt spid="4"/>
                                        </p:tgtEl>
                                      </p:cBhvr>
                                    </p:animEffect>
                                  </p:childTnLst>
                                </p:cTn>
                              </p:par>
                              <p:par>
                                <p:cTn id="11" presetID="16" presetClass="entr" presetSubtype="21" fill="hold" nodeType="with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barn(inVertical)">
                                      <p:cBhvr>
                                        <p:cTn id="13" dur="500"/>
                                        <p:tgtEl>
                                          <p:spTgt spid="6"/>
                                        </p:tgtEl>
                                      </p:cBhvr>
                                    </p:animEffect>
                                  </p:childTnLst>
                                </p:cTn>
                              </p:par>
                              <p:par>
                                <p:cTn id="14" presetID="16" presetClass="entr" presetSubtype="21" fill="hold" nodeType="with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barn(inVertical)">
                                      <p:cBhvr>
                                        <p:cTn id="16" dur="500"/>
                                        <p:tgtEl>
                                          <p:spTgt spid="5"/>
                                        </p:tgtEl>
                                      </p:cBhvr>
                                    </p:animEffect>
                                  </p:childTnLst>
                                </p:cTn>
                              </p:par>
                              <p:par>
                                <p:cTn id="17" presetID="2" presetClass="entr" presetSubtype="2" fill="hold" nodeType="withEffect">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500" fill="hold"/>
                                        <p:tgtEl>
                                          <p:spTgt spid="11"/>
                                        </p:tgtEl>
                                        <p:attrNameLst>
                                          <p:attrName>ppt_x</p:attrName>
                                        </p:attrNameLst>
                                      </p:cBhvr>
                                      <p:tavLst>
                                        <p:tav tm="0">
                                          <p:val>
                                            <p:strVal val="1+#ppt_w/2"/>
                                          </p:val>
                                        </p:tav>
                                        <p:tav tm="100000">
                                          <p:val>
                                            <p:strVal val="#ppt_x"/>
                                          </p:val>
                                        </p:tav>
                                      </p:tavLst>
                                    </p:anim>
                                    <p:anim calcmode="lin" valueType="num">
                                      <p:cBhvr additive="base">
                                        <p:cTn id="20" dur="500" fill="hold"/>
                                        <p:tgtEl>
                                          <p:spTgt spid="11"/>
                                        </p:tgtEl>
                                        <p:attrNameLst>
                                          <p:attrName>ppt_y</p:attrName>
                                        </p:attrNameLst>
                                      </p:cBhvr>
                                      <p:tavLst>
                                        <p:tav tm="0">
                                          <p:val>
                                            <p:strVal val="#ppt_y"/>
                                          </p:val>
                                        </p:tav>
                                        <p:tav tm="100000">
                                          <p:val>
                                            <p:strVal val="#ppt_y"/>
                                          </p:val>
                                        </p:tav>
                                      </p:tavLst>
                                    </p:anim>
                                  </p:childTnLst>
                                </p:cTn>
                              </p:par>
                              <p:par>
                                <p:cTn id="21" presetID="10" presetClass="entr" presetSubtype="0" fill="hold" grpId="0" nodeType="withEffect">
                                  <p:stCondLst>
                                    <p:cond delay="0"/>
                                  </p:stCondLst>
                                  <p:childTnLst>
                                    <p:set>
                                      <p:cBhvr>
                                        <p:cTn id="22" dur="1" fill="hold">
                                          <p:stCondLst>
                                            <p:cond delay="0"/>
                                          </p:stCondLst>
                                        </p:cTn>
                                        <p:tgtEl>
                                          <p:spTgt spid="2"/>
                                        </p:tgtEl>
                                        <p:attrNameLst>
                                          <p:attrName>style.visibility</p:attrName>
                                        </p:attrNameLst>
                                      </p:cBhvr>
                                      <p:to>
                                        <p:strVal val="visible"/>
                                      </p:to>
                                    </p:set>
                                    <p:animEffect transition="in" filter="fade">
                                      <p:cBhvr>
                                        <p:cTn id="23" dur="500"/>
                                        <p:tgtEl>
                                          <p:spTgt spid="2"/>
                                        </p:tgtEl>
                                      </p:cBhvr>
                                    </p:animEffect>
                                  </p:childTnLst>
                                </p:cTn>
                              </p:par>
                            </p:childTnLst>
                          </p:cTn>
                        </p:par>
                        <p:par>
                          <p:cTn id="24" fill="hold">
                            <p:stCondLst>
                              <p:cond delay="500"/>
                            </p:stCondLst>
                            <p:childTnLst>
                              <p:par>
                                <p:cTn id="25" presetID="41" presetClass="entr" presetSubtype="0" fill="hold" grpId="0" nodeType="afterEffect">
                                  <p:stCondLst>
                                    <p:cond delay="0"/>
                                  </p:stCondLst>
                                  <p:iterate type="lt">
                                    <p:tmPct val="10000"/>
                                  </p:iterate>
                                  <p:childTnLst>
                                    <p:set>
                                      <p:cBhvr>
                                        <p:cTn id="26" dur="1" fill="hold">
                                          <p:stCondLst>
                                            <p:cond delay="0"/>
                                          </p:stCondLst>
                                        </p:cTn>
                                        <p:tgtEl>
                                          <p:spTgt spid="7"/>
                                        </p:tgtEl>
                                        <p:attrNameLst>
                                          <p:attrName>style.visibility</p:attrName>
                                        </p:attrNameLst>
                                      </p:cBhvr>
                                      <p:to>
                                        <p:strVal val="visible"/>
                                      </p:to>
                                    </p:set>
                                    <p:anim calcmode="lin" valueType="num">
                                      <p:cBhvr>
                                        <p:cTn id="27" dur="500" fill="hold"/>
                                        <p:tgtEl>
                                          <p:spTgt spid="7"/>
                                        </p:tgtEl>
                                        <p:attrNameLst>
                                          <p:attrName>ppt_x</p:attrName>
                                        </p:attrNameLst>
                                      </p:cBhvr>
                                      <p:tavLst>
                                        <p:tav tm="0">
                                          <p:val>
                                            <p:strVal val="#ppt_x"/>
                                          </p:val>
                                        </p:tav>
                                        <p:tav tm="50000">
                                          <p:val>
                                            <p:strVal val="#ppt_x+.1"/>
                                          </p:val>
                                        </p:tav>
                                        <p:tav tm="100000">
                                          <p:val>
                                            <p:strVal val="#ppt_x"/>
                                          </p:val>
                                        </p:tav>
                                      </p:tavLst>
                                    </p:anim>
                                    <p:anim calcmode="lin" valueType="num">
                                      <p:cBhvr>
                                        <p:cTn id="28" dur="500" fill="hold"/>
                                        <p:tgtEl>
                                          <p:spTgt spid="7"/>
                                        </p:tgtEl>
                                        <p:attrNameLst>
                                          <p:attrName>ppt_y</p:attrName>
                                        </p:attrNameLst>
                                      </p:cBhvr>
                                      <p:tavLst>
                                        <p:tav tm="0">
                                          <p:val>
                                            <p:strVal val="#ppt_y"/>
                                          </p:val>
                                        </p:tav>
                                        <p:tav tm="100000">
                                          <p:val>
                                            <p:strVal val="#ppt_y"/>
                                          </p:val>
                                        </p:tav>
                                      </p:tavLst>
                                    </p:anim>
                                    <p:anim calcmode="lin" valueType="num">
                                      <p:cBhvr>
                                        <p:cTn id="29" dur="500" fill="hold"/>
                                        <p:tgtEl>
                                          <p:spTgt spid="7"/>
                                        </p:tgtEl>
                                        <p:attrNameLst>
                                          <p:attrName>ppt_h</p:attrName>
                                        </p:attrNameLst>
                                      </p:cBhvr>
                                      <p:tavLst>
                                        <p:tav tm="0">
                                          <p:val>
                                            <p:strVal val="#ppt_h/10"/>
                                          </p:val>
                                        </p:tav>
                                        <p:tav tm="50000">
                                          <p:val>
                                            <p:strVal val="#ppt_h+.01"/>
                                          </p:val>
                                        </p:tav>
                                        <p:tav tm="100000">
                                          <p:val>
                                            <p:strVal val="#ppt_h"/>
                                          </p:val>
                                        </p:tav>
                                      </p:tavLst>
                                    </p:anim>
                                    <p:anim calcmode="lin" valueType="num">
                                      <p:cBhvr>
                                        <p:cTn id="30" dur="500" fill="hold"/>
                                        <p:tgtEl>
                                          <p:spTgt spid="7"/>
                                        </p:tgtEl>
                                        <p:attrNameLst>
                                          <p:attrName>ppt_w</p:attrName>
                                        </p:attrNameLst>
                                      </p:cBhvr>
                                      <p:tavLst>
                                        <p:tav tm="0">
                                          <p:val>
                                            <p:strVal val="#ppt_w/10"/>
                                          </p:val>
                                        </p:tav>
                                        <p:tav tm="50000">
                                          <p:val>
                                            <p:strVal val="#ppt_w+.01"/>
                                          </p:val>
                                        </p:tav>
                                        <p:tav tm="100000">
                                          <p:val>
                                            <p:strVal val="#ppt_w"/>
                                          </p:val>
                                        </p:tav>
                                      </p:tavLst>
                                    </p:anim>
                                    <p:animEffect transition="in" filter="fade">
                                      <p:cBhvr>
                                        <p:cTn id="31" dur="500" tmFilter="0,0; .5, 1; 1, 1"/>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ldLvl="0" animBg="1"/>
      <p:bldP spid="4" grpId="0" bldLvl="0" animBg="1"/>
      <p:bldP spid="7" grpId="0"/>
    </p:bld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FEFCF0"/>
        </a:solidFill>
        <a:effectLst/>
      </p:bgPr>
    </p:bg>
    <p:spTree>
      <p:nvGrpSpPr>
        <p:cNvPr id="1" name=""/>
        <p:cNvGrpSpPr/>
        <p:nvPr/>
      </p:nvGrpSpPr>
      <p:grpSpPr>
        <a:xfrm>
          <a:off x="0" y="0"/>
          <a:ext cx="0" cy="0"/>
          <a:chOff x="0" y="0"/>
          <a:chExt cx="0" cy="0"/>
        </a:xfrm>
      </p:grpSpPr>
      <p:pic>
        <p:nvPicPr>
          <p:cNvPr id="9" name="图片 8"/>
          <p:cNvPicPr>
            <a:picLocks noChangeAspect="1"/>
          </p:cNvPicPr>
          <p:nvPr/>
        </p:nvPicPr>
        <p:blipFill>
          <a:blip r:embed="rId3" cstate="print">
            <a:extLst>
              <a:ext uri="{28A0092B-C50C-407E-A947-70E740481C1C}">
                <a14:useLocalDpi xmlns:a14="http://schemas.microsoft.com/office/drawing/2010/main" val="0"/>
              </a:ext>
            </a:extLst>
          </a:blip>
          <a:srcRect r="13467"/>
          <a:stretch>
            <a:fillRect/>
          </a:stretch>
        </p:blipFill>
        <p:spPr>
          <a:xfrm>
            <a:off x="7138670" y="0"/>
            <a:ext cx="5071745" cy="6858000"/>
          </a:xfrm>
          <a:prstGeom prst="rect">
            <a:avLst/>
          </a:prstGeom>
        </p:spPr>
      </p:pic>
      <p:pic>
        <p:nvPicPr>
          <p:cNvPr id="3" name="图片 2"/>
          <p:cNvPicPr>
            <a:picLocks noChangeAspect="1"/>
          </p:cNvPicPr>
          <p:nvPr/>
        </p:nvPicPr>
        <p:blipFill>
          <a:blip r:embed="rId4" cstate="print">
            <a:extLst>
              <a:ext uri="{28A0092B-C50C-407E-A947-70E740481C1C}">
                <a14:useLocalDpi xmlns:a14="http://schemas.microsoft.com/office/drawing/2010/main" val="0"/>
              </a:ext>
            </a:extLst>
          </a:blip>
          <a:srcRect r="16065"/>
          <a:stretch>
            <a:fillRect/>
          </a:stretch>
        </p:blipFill>
        <p:spPr>
          <a:xfrm>
            <a:off x="8019415" y="635635"/>
            <a:ext cx="4180205" cy="5915660"/>
          </a:xfrm>
          <a:prstGeom prst="rect">
            <a:avLst/>
          </a:prstGeom>
        </p:spPr>
      </p:pic>
      <p:sp>
        <p:nvSpPr>
          <p:cNvPr id="10" name="TextBox 6"/>
          <p:cNvSpPr txBox="1"/>
          <p:nvPr/>
        </p:nvSpPr>
        <p:spPr>
          <a:xfrm>
            <a:off x="1597538" y="1600730"/>
            <a:ext cx="4330032" cy="1323439"/>
          </a:xfrm>
          <a:prstGeom prst="rect">
            <a:avLst/>
          </a:prstGeom>
          <a:noFill/>
        </p:spPr>
        <p:txBody>
          <a:bodyPr wrap="none" rtlCol="0">
            <a:spAutoFit/>
          </a:bodyPr>
          <a:lstStyle/>
          <a:p>
            <a:pPr algn="ctr" defTabSz="1219200"/>
            <a:r>
              <a:rPr lang="en-US" altLang="zh-CN" sz="8000" dirty="0">
                <a:solidFill>
                  <a:srgbClr val="E1E0D8"/>
                </a:solidFill>
                <a:latin typeface="方正黑体简体" panose="02000000000000000000" pitchFamily="2" charset="-122"/>
                <a:ea typeface="方正黑体简体" panose="02000000000000000000" pitchFamily="2" charset="-122"/>
                <a:cs typeface="+mn-ea"/>
                <a:sym typeface="+mn-lt"/>
              </a:rPr>
              <a:t>PART 01</a:t>
            </a:r>
            <a:endParaRPr lang="zh-CN" altLang="en-US" sz="8000" dirty="0">
              <a:solidFill>
                <a:srgbClr val="E1E0D8"/>
              </a:solidFill>
              <a:latin typeface="方正黑体简体" panose="02000000000000000000" pitchFamily="2" charset="-122"/>
              <a:ea typeface="方正黑体简体" panose="02000000000000000000" pitchFamily="2" charset="-122"/>
              <a:cs typeface="+mn-ea"/>
              <a:sym typeface="+mn-lt"/>
            </a:endParaRPr>
          </a:p>
        </p:txBody>
      </p:sp>
      <p:sp>
        <p:nvSpPr>
          <p:cNvPr id="11" name="TextBox 7"/>
          <p:cNvSpPr txBox="1"/>
          <p:nvPr/>
        </p:nvSpPr>
        <p:spPr>
          <a:xfrm>
            <a:off x="592456" y="2432315"/>
            <a:ext cx="6340197" cy="1569660"/>
          </a:xfrm>
          <a:prstGeom prst="rect">
            <a:avLst/>
          </a:prstGeom>
          <a:noFill/>
        </p:spPr>
        <p:txBody>
          <a:bodyPr wrap="none" rtlCol="0">
            <a:spAutoFit/>
          </a:bodyPr>
          <a:lstStyle/>
          <a:p>
            <a:pPr algn="ctr" defTabSz="1219200"/>
            <a:r>
              <a:rPr lang="zh-CN" altLang="en-US" sz="4800" b="1" dirty="0">
                <a:solidFill>
                  <a:srgbClr val="4F4D50"/>
                </a:solidFill>
                <a:latin typeface="方正黑体简体" panose="02000000000000000000" pitchFamily="2" charset="-122"/>
                <a:ea typeface="方正黑体简体" panose="02000000000000000000" pitchFamily="2" charset="-122"/>
                <a:cs typeface="+mn-ea"/>
                <a:sym typeface="+mn-lt"/>
              </a:rPr>
              <a:t>第一节</a:t>
            </a:r>
          </a:p>
          <a:p>
            <a:pPr algn="ctr" defTabSz="1219200"/>
            <a:r>
              <a:rPr lang="zh-CN" altLang="en-US" sz="4800" b="1" dirty="0">
                <a:solidFill>
                  <a:srgbClr val="4F4D50"/>
                </a:solidFill>
                <a:latin typeface="方正黑体简体" panose="02000000000000000000" pitchFamily="2" charset="-122"/>
                <a:ea typeface="方正黑体简体" panose="02000000000000000000" pitchFamily="2" charset="-122"/>
                <a:cs typeface="+mn-ea"/>
                <a:sym typeface="+mn-lt"/>
              </a:rPr>
              <a:t>西方心理学的哲学渊源</a:t>
            </a:r>
          </a:p>
        </p:txBody>
      </p:sp>
      <p:sp>
        <p:nvSpPr>
          <p:cNvPr id="13" name="TextBox 6"/>
          <p:cNvSpPr txBox="1"/>
          <p:nvPr/>
        </p:nvSpPr>
        <p:spPr>
          <a:xfrm>
            <a:off x="9701984" y="2168473"/>
            <a:ext cx="1694695" cy="2646878"/>
          </a:xfrm>
          <a:prstGeom prst="rect">
            <a:avLst/>
          </a:prstGeom>
          <a:noFill/>
        </p:spPr>
        <p:txBody>
          <a:bodyPr wrap="none" rtlCol="0">
            <a:spAutoFit/>
          </a:bodyPr>
          <a:lstStyle/>
          <a:p>
            <a:pPr defTabSz="1219200"/>
            <a:r>
              <a:rPr lang="en-US" altLang="zh-CN" sz="16600" spc="600" dirty="0">
                <a:gradFill>
                  <a:gsLst>
                    <a:gs pos="0">
                      <a:srgbClr val="F7DCAC"/>
                    </a:gs>
                    <a:gs pos="100000">
                      <a:srgbClr val="88745B"/>
                    </a:gs>
                  </a:gsLst>
                  <a:lin ang="1800000" scaled="0"/>
                </a:gradFill>
                <a:effectLst>
                  <a:outerShdw blurRad="190500" dist="63500" dir="2700000" algn="tl">
                    <a:srgbClr val="000000">
                      <a:alpha val="30000"/>
                    </a:srgbClr>
                  </a:outerShdw>
                </a:effectLst>
                <a:latin typeface="Agency FB" panose="020B0503020202020204" pitchFamily="34" charset="0"/>
                <a:ea typeface="方正黑体简体" panose="02000000000000000000" pitchFamily="2" charset="-122"/>
                <a:cs typeface="+mn-ea"/>
                <a:sym typeface="+mn-lt"/>
              </a:rPr>
              <a:t>01</a:t>
            </a:r>
            <a:endParaRPr lang="zh-CN" altLang="en-US" sz="16600" spc="600" dirty="0">
              <a:gradFill>
                <a:gsLst>
                  <a:gs pos="0">
                    <a:srgbClr val="F7DCAC"/>
                  </a:gs>
                  <a:gs pos="100000">
                    <a:srgbClr val="88745B"/>
                  </a:gs>
                </a:gsLst>
                <a:lin ang="1800000" scaled="0"/>
              </a:gradFill>
              <a:effectLst>
                <a:outerShdw blurRad="190500" dist="63500" dir="2700000" algn="tl">
                  <a:srgbClr val="000000">
                    <a:alpha val="30000"/>
                  </a:srgbClr>
                </a:outerShdw>
              </a:effectLst>
              <a:latin typeface="Agency FB" panose="020B0503020202020204" pitchFamily="34" charset="0"/>
              <a:ea typeface="方正黑体简体" panose="02000000000000000000" pitchFamily="2" charset="-122"/>
              <a:cs typeface="+mn-ea"/>
              <a:sym typeface="+mn-lt"/>
            </a:endParaRPr>
          </a:p>
        </p:txBody>
      </p:sp>
    </p:spTree>
  </p:cSld>
  <p:clrMapOvr>
    <a:masterClrMapping/>
  </p:clrMapOvr>
  <mc:AlternateContent xmlns:mc="http://schemas.openxmlformats.org/markup-compatibility/2006" xmlns:p14="http://schemas.microsoft.com/office/powerpoint/2010/main">
    <mc:Choice Requires="p14">
      <p:transition spd="slow" p14:dur="125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1+#ppt_w/2"/>
                                          </p:val>
                                        </p:tav>
                                        <p:tav tm="100000">
                                          <p:val>
                                            <p:strVal val="#ppt_x"/>
                                          </p:val>
                                        </p:tav>
                                      </p:tavLst>
                                    </p:anim>
                                    <p:anim calcmode="lin" valueType="num">
                                      <p:cBhvr additive="base">
                                        <p:cTn id="8" dur="500" fill="hold"/>
                                        <p:tgtEl>
                                          <p:spTgt spid="9"/>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30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1+#ppt_w/2"/>
                                          </p:val>
                                        </p:tav>
                                        <p:tav tm="100000">
                                          <p:val>
                                            <p:strVal val="#ppt_x"/>
                                          </p:val>
                                        </p:tav>
                                      </p:tavLst>
                                    </p:anim>
                                    <p:anim calcmode="lin" valueType="num">
                                      <p:cBhvr additive="base">
                                        <p:cTn id="12" dur="500" fill="hold"/>
                                        <p:tgtEl>
                                          <p:spTgt spid="3"/>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0"/>
                                  </p:stCondLst>
                                  <p:childTnLst>
                                    <p:set>
                                      <p:cBhvr>
                                        <p:cTn id="14" dur="1" fill="hold">
                                          <p:stCondLst>
                                            <p:cond delay="0"/>
                                          </p:stCondLst>
                                        </p:cTn>
                                        <p:tgtEl>
                                          <p:spTgt spid="10"/>
                                        </p:tgtEl>
                                        <p:attrNameLst>
                                          <p:attrName>style.visibility</p:attrName>
                                        </p:attrNameLst>
                                      </p:cBhvr>
                                      <p:to>
                                        <p:strVal val="visible"/>
                                      </p:to>
                                    </p:set>
                                    <p:anim calcmode="lin" valueType="num">
                                      <p:cBhvr additive="base">
                                        <p:cTn id="15" dur="500" fill="hold"/>
                                        <p:tgtEl>
                                          <p:spTgt spid="10"/>
                                        </p:tgtEl>
                                        <p:attrNameLst>
                                          <p:attrName>ppt_x</p:attrName>
                                        </p:attrNameLst>
                                      </p:cBhvr>
                                      <p:tavLst>
                                        <p:tav tm="0">
                                          <p:val>
                                            <p:strVal val="0-#ppt_w/2"/>
                                          </p:val>
                                        </p:tav>
                                        <p:tav tm="100000">
                                          <p:val>
                                            <p:strVal val="#ppt_x"/>
                                          </p:val>
                                        </p:tav>
                                      </p:tavLst>
                                    </p:anim>
                                    <p:anim calcmode="lin" valueType="num">
                                      <p:cBhvr additive="base">
                                        <p:cTn id="16" dur="500" fill="hold"/>
                                        <p:tgtEl>
                                          <p:spTgt spid="10"/>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30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500" fill="hold"/>
                                        <p:tgtEl>
                                          <p:spTgt spid="11"/>
                                        </p:tgtEl>
                                        <p:attrNameLst>
                                          <p:attrName>ppt_x</p:attrName>
                                        </p:attrNameLst>
                                      </p:cBhvr>
                                      <p:tavLst>
                                        <p:tav tm="0">
                                          <p:val>
                                            <p:strVal val="0-#ppt_w/2"/>
                                          </p:val>
                                        </p:tav>
                                        <p:tav tm="100000">
                                          <p:val>
                                            <p:strVal val="#ppt_x"/>
                                          </p:val>
                                        </p:tav>
                                      </p:tavLst>
                                    </p:anim>
                                    <p:anim calcmode="lin" valueType="num">
                                      <p:cBhvr additive="base">
                                        <p:cTn id="20" dur="500" fill="hold"/>
                                        <p:tgtEl>
                                          <p:spTgt spid="11"/>
                                        </p:tgtEl>
                                        <p:attrNameLst>
                                          <p:attrName>ppt_y</p:attrName>
                                        </p:attrNameLst>
                                      </p:cBhvr>
                                      <p:tavLst>
                                        <p:tav tm="0">
                                          <p:val>
                                            <p:strVal val="#ppt_y"/>
                                          </p:val>
                                        </p:tav>
                                        <p:tav tm="100000">
                                          <p:val>
                                            <p:strVal val="#ppt_y"/>
                                          </p:val>
                                        </p:tav>
                                      </p:tavLst>
                                    </p:anim>
                                  </p:childTnLst>
                                </p:cTn>
                              </p:par>
                              <p:par>
                                <p:cTn id="21" presetID="2" presetClass="entr" presetSubtype="8" fill="hold" nodeType="withEffect">
                                  <p:stCondLst>
                                    <p:cond delay="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500" fill="hold"/>
                                        <p:tgtEl>
                                          <p:spTgt spid="13"/>
                                        </p:tgtEl>
                                        <p:attrNameLst>
                                          <p:attrName>ppt_x</p:attrName>
                                        </p:attrNameLst>
                                      </p:cBhvr>
                                      <p:tavLst>
                                        <p:tav tm="0">
                                          <p:val>
                                            <p:strVal val="0-#ppt_w/2"/>
                                          </p:val>
                                        </p:tav>
                                        <p:tav tm="100000">
                                          <p:val>
                                            <p:strVal val="#ppt_x"/>
                                          </p:val>
                                        </p:tav>
                                      </p:tavLst>
                                    </p:anim>
                                    <p:anim calcmode="lin" valueType="num">
                                      <p:cBhvr additive="base">
                                        <p:cTn id="24" dur="500" fill="hold"/>
                                        <p:tgtEl>
                                          <p:spTgt spid="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954107"/>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第一节  西方心理学的哲学渊源</a:t>
            </a: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0" name="文本框 99"/>
          <p:cNvSpPr txBox="1"/>
          <p:nvPr/>
        </p:nvSpPr>
        <p:spPr>
          <a:xfrm>
            <a:off x="970914" y="1210310"/>
            <a:ext cx="7741571" cy="5136086"/>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一、西方古代哲学与心理学</a:t>
            </a:r>
            <a:endParaRPr lang="en-US" altLang="zh-CN"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endParaRPr>
          </a:p>
          <a:p>
            <a:pPr>
              <a:lnSpc>
                <a:spcPct val="150000"/>
              </a:lnSpc>
            </a:pPr>
            <a:r>
              <a:rPr lang="zh-CN" altLang="en-US" sz="2500" b="1" dirty="0">
                <a:solidFill>
                  <a:srgbClr val="88745B"/>
                </a:solidFill>
                <a:latin typeface="Arial" panose="020B0604020202020204" pitchFamily="34" charset="0"/>
                <a:ea typeface="微软雅黑" panose="020B0503020204020204" pitchFamily="34" charset="-122"/>
              </a:rPr>
              <a:t>（一） 古希腊罗马时期</a:t>
            </a:r>
            <a:endParaRPr lang="en-US" altLang="zh-CN" sz="2500" b="1" dirty="0">
              <a:solidFill>
                <a:srgbClr val="88745B"/>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公元前</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5</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世纪</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前</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4</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世纪是希腊的全盛时期。古希腊罗马时期对后世影响最大的哲学心理学思想家主要有： </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marL="457200" indent="-457200">
              <a:lnSpc>
                <a:spcPct val="150000"/>
              </a:lnSpc>
              <a:buAutoNum type="arabicPeriod"/>
            </a:pP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德谟克利特</a:t>
            </a:r>
            <a:endParaRPr lang="en-US" altLang="zh-CN" sz="2100" b="1"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德谟克利特（</a:t>
            </a:r>
            <a:r>
              <a:rPr lang="en-US" altLang="zh-CN" sz="2100" dirty="0" err="1">
                <a:solidFill>
                  <a:schemeClr val="tx1">
                    <a:lumMod val="75000"/>
                    <a:lumOff val="25000"/>
                  </a:schemeClr>
                </a:solidFill>
                <a:latin typeface="Arial" panose="020B0604020202020204" pitchFamily="34" charset="0"/>
                <a:ea typeface="微软雅黑" panose="020B0503020204020204" pitchFamily="34" charset="-122"/>
              </a:rPr>
              <a:t>Demokritos</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，约公元前</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460—</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前</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370</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）是古希腊哲学家，也是古希腊最后一位“物理学家”。马克思和恩格斯赞美他是古希腊“第一个百科全书式的学者”。德谟克利特在自然科学上最重要的贡献是继承和发展了留基伯的</a:t>
            </a:r>
            <a:r>
              <a:rPr lang="zh-CN" altLang="en-US" sz="2100" b="1" dirty="0">
                <a:solidFill>
                  <a:schemeClr val="accent6">
                    <a:lumMod val="75000"/>
                  </a:schemeClr>
                </a:solidFill>
                <a:latin typeface="Arial" panose="020B0604020202020204" pitchFamily="34" charset="0"/>
                <a:ea typeface="微软雅黑" panose="020B0503020204020204" pitchFamily="34" charset="-122"/>
              </a:rPr>
              <a:t>原子论</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，为现代原子科学的发展奠定了基石。</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p:txBody>
      </p:sp>
      <p:pic>
        <p:nvPicPr>
          <p:cNvPr id="5" name="图片 4">
            <a:extLst>
              <a:ext uri="{FF2B5EF4-FFF2-40B4-BE49-F238E27FC236}">
                <a16:creationId xmlns:a16="http://schemas.microsoft.com/office/drawing/2014/main" id="{7A95FFEC-66E2-4A17-97EB-C71462884725}"/>
              </a:ext>
            </a:extLst>
          </p:cNvPr>
          <p:cNvPicPr>
            <a:picLocks noChangeAspect="1"/>
          </p:cNvPicPr>
          <p:nvPr/>
        </p:nvPicPr>
        <p:blipFill>
          <a:blip r:embed="rId3"/>
          <a:stretch>
            <a:fillRect/>
          </a:stretch>
        </p:blipFill>
        <p:spPr>
          <a:xfrm>
            <a:off x="9135111" y="2577369"/>
            <a:ext cx="2392493" cy="3179066"/>
          </a:xfrm>
          <a:prstGeom prst="rect">
            <a:avLst/>
          </a:prstGeom>
        </p:spPr>
      </p:pic>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0">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954107"/>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第一节  西方心理学的哲学渊源</a:t>
            </a: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0" name="文本框 99"/>
          <p:cNvSpPr txBox="1"/>
          <p:nvPr/>
        </p:nvSpPr>
        <p:spPr>
          <a:xfrm>
            <a:off x="970914" y="1210310"/>
            <a:ext cx="7854587" cy="4166590"/>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一、西方古代哲学与心理学</a:t>
            </a:r>
            <a:endParaRPr lang="en-US" altLang="zh-CN"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endParaRPr>
          </a:p>
          <a:p>
            <a:pPr>
              <a:lnSpc>
                <a:spcPct val="150000"/>
              </a:lnSpc>
            </a:pPr>
            <a:r>
              <a:rPr lang="zh-CN" altLang="en-US" sz="2500" b="1" dirty="0">
                <a:solidFill>
                  <a:srgbClr val="88745B"/>
                </a:solidFill>
                <a:latin typeface="Arial" panose="020B0604020202020204" pitchFamily="34" charset="0"/>
                <a:ea typeface="微软雅黑" panose="020B0503020204020204" pitchFamily="34" charset="-122"/>
              </a:rPr>
              <a:t>（一） 古希腊罗马时期</a:t>
            </a:r>
            <a:endParaRPr lang="en-US" altLang="zh-CN" sz="2500" b="1" dirty="0">
              <a:solidFill>
                <a:srgbClr val="88745B"/>
              </a:solidFill>
              <a:latin typeface="Arial" panose="020B0604020202020204" pitchFamily="34" charset="0"/>
              <a:ea typeface="微软雅黑" panose="020B0503020204020204" pitchFamily="34" charset="-122"/>
            </a:endParaRPr>
          </a:p>
          <a:p>
            <a:pPr>
              <a:lnSpc>
                <a:spcPct val="150000"/>
              </a:lnSpc>
            </a:pPr>
            <a:r>
              <a:rPr lang="en-US" altLang="zh-CN" sz="2100" b="1" dirty="0">
                <a:solidFill>
                  <a:schemeClr val="tx1">
                    <a:lumMod val="75000"/>
                    <a:lumOff val="25000"/>
                  </a:schemeClr>
                </a:solidFill>
                <a:latin typeface="Arial" panose="020B0604020202020204" pitchFamily="34" charset="0"/>
                <a:ea typeface="微软雅黑" panose="020B0503020204020204" pitchFamily="34" charset="-122"/>
              </a:rPr>
              <a:t>2. </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柏拉图</a:t>
            </a:r>
            <a:endParaRPr lang="en-US" altLang="zh-CN" sz="2100" b="1"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柏拉图（</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Plato</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，公元前</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427—</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前</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347</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）是古希腊繁荣时期的唯心主义哲学家，也是古希腊最著名的哲学家和教育家。柏拉图以理念论来解释灵魂的本质。柏拉图进一步将人的灵魂结构划分为三个部分： ① 理性；② 意气（激情；③ 情欲。柏拉图提出，人的一切知识都是先天就有的。</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p:txBody>
      </p:sp>
      <p:pic>
        <p:nvPicPr>
          <p:cNvPr id="5" name="图片 4">
            <a:extLst>
              <a:ext uri="{FF2B5EF4-FFF2-40B4-BE49-F238E27FC236}">
                <a16:creationId xmlns:a16="http://schemas.microsoft.com/office/drawing/2014/main" id="{0197E1BE-6C7D-4A3A-9738-61CB5BACF2E3}"/>
              </a:ext>
            </a:extLst>
          </p:cNvPr>
          <p:cNvPicPr>
            <a:picLocks noChangeAspect="1"/>
          </p:cNvPicPr>
          <p:nvPr/>
        </p:nvPicPr>
        <p:blipFill>
          <a:blip r:embed="rId3"/>
          <a:stretch>
            <a:fillRect/>
          </a:stretch>
        </p:blipFill>
        <p:spPr>
          <a:xfrm>
            <a:off x="8944559" y="2410664"/>
            <a:ext cx="2339617" cy="3133799"/>
          </a:xfrm>
          <a:prstGeom prst="rect">
            <a:avLst/>
          </a:prstGeom>
        </p:spPr>
      </p:pic>
    </p:spTree>
    <p:extLst>
      <p:ext uri="{BB962C8B-B14F-4D97-AF65-F5344CB8AC3E}">
        <p14:creationId xmlns:p14="http://schemas.microsoft.com/office/powerpoint/2010/main" val="2371992908"/>
      </p:ext>
    </p:extLst>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0">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954107"/>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第一节  西方心理学的哲学渊源</a:t>
            </a: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0" name="文本框 99"/>
          <p:cNvSpPr txBox="1"/>
          <p:nvPr/>
        </p:nvSpPr>
        <p:spPr>
          <a:xfrm>
            <a:off x="970914" y="1210310"/>
            <a:ext cx="6786075" cy="4166590"/>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一、西方古代哲学与心理学</a:t>
            </a:r>
            <a:endParaRPr lang="en-US" altLang="zh-CN"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endParaRPr>
          </a:p>
          <a:p>
            <a:pPr>
              <a:lnSpc>
                <a:spcPct val="150000"/>
              </a:lnSpc>
            </a:pPr>
            <a:r>
              <a:rPr lang="zh-CN" altLang="en-US" sz="2500" b="1" dirty="0">
                <a:solidFill>
                  <a:srgbClr val="88745B"/>
                </a:solidFill>
                <a:latin typeface="Arial" panose="020B0604020202020204" pitchFamily="34" charset="0"/>
                <a:ea typeface="微软雅黑" panose="020B0503020204020204" pitchFamily="34" charset="-122"/>
              </a:rPr>
              <a:t>（一） 古希腊罗马时期</a:t>
            </a:r>
            <a:endParaRPr lang="en-US" altLang="zh-CN" sz="2500" b="1" dirty="0">
              <a:solidFill>
                <a:srgbClr val="88745B"/>
              </a:solidFill>
              <a:latin typeface="Arial" panose="020B0604020202020204" pitchFamily="34" charset="0"/>
              <a:ea typeface="微软雅黑" panose="020B0503020204020204" pitchFamily="34" charset="-122"/>
            </a:endParaRPr>
          </a:p>
          <a:p>
            <a:pPr>
              <a:lnSpc>
                <a:spcPct val="150000"/>
              </a:lnSpc>
            </a:pPr>
            <a:r>
              <a:rPr lang="en-US" altLang="zh-CN" sz="2100" b="1" dirty="0">
                <a:solidFill>
                  <a:schemeClr val="tx1">
                    <a:lumMod val="75000"/>
                    <a:lumOff val="25000"/>
                  </a:schemeClr>
                </a:solidFill>
                <a:latin typeface="Arial" panose="020B0604020202020204" pitchFamily="34" charset="0"/>
                <a:ea typeface="微软雅黑" panose="020B0503020204020204" pitchFamily="34" charset="-122"/>
              </a:rPr>
              <a:t>3. </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亚里士多德</a:t>
            </a:r>
            <a:endParaRPr lang="en-US" altLang="zh-CN" sz="2100" b="1"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亚里士多德（</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Aristotle</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，公元前</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384—</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前</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322</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）是世界古代史上最伟大的哲学家、科学家和教育家。他创立了形式逻辑学，丰富和发展了哲学的各个分支学科，对科学作出了巨大的贡献。</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被马克思誉为“古代最伟大的思想家”</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p:txBody>
      </p:sp>
      <p:pic>
        <p:nvPicPr>
          <p:cNvPr id="5" name="图片 4">
            <a:extLst>
              <a:ext uri="{FF2B5EF4-FFF2-40B4-BE49-F238E27FC236}">
                <a16:creationId xmlns:a16="http://schemas.microsoft.com/office/drawing/2014/main" id="{D172FC8A-4F1C-421A-AB98-B0E4045744BD}"/>
              </a:ext>
            </a:extLst>
          </p:cNvPr>
          <p:cNvPicPr>
            <a:picLocks noChangeAspect="1"/>
          </p:cNvPicPr>
          <p:nvPr/>
        </p:nvPicPr>
        <p:blipFill>
          <a:blip r:embed="rId3"/>
          <a:stretch>
            <a:fillRect/>
          </a:stretch>
        </p:blipFill>
        <p:spPr>
          <a:xfrm>
            <a:off x="8755721" y="2416727"/>
            <a:ext cx="2288997" cy="3189760"/>
          </a:xfrm>
          <a:prstGeom prst="rect">
            <a:avLst/>
          </a:prstGeom>
        </p:spPr>
      </p:pic>
    </p:spTree>
    <p:extLst>
      <p:ext uri="{BB962C8B-B14F-4D97-AF65-F5344CB8AC3E}">
        <p14:creationId xmlns:p14="http://schemas.microsoft.com/office/powerpoint/2010/main" val="2324438109"/>
      </p:ext>
    </p:extLst>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0">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954107"/>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第一节  西方心理学的哲学渊源</a:t>
            </a: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0" name="文本框 99"/>
          <p:cNvSpPr txBox="1"/>
          <p:nvPr/>
        </p:nvSpPr>
        <p:spPr>
          <a:xfrm>
            <a:off x="970914" y="1210310"/>
            <a:ext cx="10852117" cy="3681842"/>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一、西方古代哲学与心理学</a:t>
            </a:r>
            <a:endParaRPr lang="en-US" altLang="zh-CN"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endParaRPr>
          </a:p>
          <a:p>
            <a:pPr>
              <a:lnSpc>
                <a:spcPct val="150000"/>
              </a:lnSpc>
            </a:pPr>
            <a:r>
              <a:rPr lang="zh-CN" altLang="en-US" sz="2500" b="1" dirty="0">
                <a:solidFill>
                  <a:srgbClr val="88745B"/>
                </a:solidFill>
                <a:latin typeface="Arial" panose="020B0604020202020204" pitchFamily="34" charset="0"/>
                <a:ea typeface="微软雅黑" panose="020B0503020204020204" pitchFamily="34" charset="-122"/>
              </a:rPr>
              <a:t>（一） 古希腊罗马时期</a:t>
            </a:r>
            <a:endParaRPr lang="en-US" altLang="zh-CN" sz="2500" b="1" dirty="0">
              <a:solidFill>
                <a:srgbClr val="88745B"/>
              </a:solidFill>
              <a:latin typeface="Arial" panose="020B0604020202020204" pitchFamily="34" charset="0"/>
              <a:ea typeface="微软雅黑" panose="020B0503020204020204" pitchFamily="34" charset="-122"/>
            </a:endParaRPr>
          </a:p>
          <a:p>
            <a:pPr>
              <a:lnSpc>
                <a:spcPct val="150000"/>
              </a:lnSpc>
            </a:pPr>
            <a:r>
              <a:rPr lang="en-US" altLang="zh-CN" sz="2100" b="1" dirty="0">
                <a:solidFill>
                  <a:schemeClr val="tx1">
                    <a:lumMod val="75000"/>
                    <a:lumOff val="25000"/>
                  </a:schemeClr>
                </a:solidFill>
                <a:latin typeface="Arial" panose="020B0604020202020204" pitchFamily="34" charset="0"/>
                <a:ea typeface="微软雅黑" panose="020B0503020204020204" pitchFamily="34" charset="-122"/>
              </a:rPr>
              <a:t>3. </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亚里士多德</a:t>
            </a:r>
            <a:endParaRPr lang="en-US" altLang="zh-CN" sz="2100" b="1"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在灵魂的结构分类上，他反对柏拉图对灵魂的知、情、意三分法，他认为灵魂是整体的，不可分割为部分，灵魂以整体性发挥自己的功能。</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在亚里士多德看来，灵魂具有的功能还可以分为两类： 一类是认识功能；另一类是动求功能。这一划分方法是西方心理学史上最早的二分法。</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p:txBody>
      </p:sp>
    </p:spTree>
    <p:extLst>
      <p:ext uri="{BB962C8B-B14F-4D97-AF65-F5344CB8AC3E}">
        <p14:creationId xmlns:p14="http://schemas.microsoft.com/office/powerpoint/2010/main" val="2645972264"/>
      </p:ext>
    </p:extLst>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0">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954107"/>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第一节  西方心理学的哲学渊源</a:t>
            </a: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0" name="文本框 99"/>
          <p:cNvSpPr txBox="1"/>
          <p:nvPr/>
        </p:nvSpPr>
        <p:spPr>
          <a:xfrm>
            <a:off x="970914" y="1210310"/>
            <a:ext cx="10852117" cy="4166590"/>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一、西方古代哲学与心理学</a:t>
            </a:r>
            <a:endParaRPr lang="en-US" altLang="zh-CN"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endParaRPr>
          </a:p>
          <a:p>
            <a:pPr>
              <a:lnSpc>
                <a:spcPct val="150000"/>
              </a:lnSpc>
            </a:pPr>
            <a:r>
              <a:rPr lang="zh-CN" altLang="en-US" sz="2500" b="1" dirty="0">
                <a:solidFill>
                  <a:srgbClr val="88745B"/>
                </a:solidFill>
                <a:latin typeface="Arial" panose="020B0604020202020204" pitchFamily="34" charset="0"/>
                <a:ea typeface="微软雅黑" panose="020B0503020204020204" pitchFamily="34" charset="-122"/>
              </a:rPr>
              <a:t>（二） 基督教与经院哲学时期</a:t>
            </a:r>
            <a:endParaRPr lang="en-US" altLang="zh-CN" sz="2500" b="1" dirty="0">
              <a:solidFill>
                <a:srgbClr val="88745B"/>
              </a:solidFill>
              <a:latin typeface="Arial" panose="020B0604020202020204" pitchFamily="34" charset="0"/>
              <a:ea typeface="微软雅黑" panose="020B0503020204020204" pitchFamily="34" charset="-122"/>
            </a:endParaRPr>
          </a:p>
          <a:p>
            <a:pPr marL="457200" indent="-457200">
              <a:lnSpc>
                <a:spcPct val="150000"/>
              </a:lnSpc>
              <a:buAutoNum type="arabicPeriod"/>
            </a:pP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奥古斯丁</a:t>
            </a:r>
            <a:endParaRPr lang="en-US" altLang="zh-CN" sz="2100" b="1"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奥古斯丁（</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Augustine</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354—430</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）是最为著名的基督教哲学家，也是教父哲学的最主要代表，其与心理学有关的代表著作有</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论自由意志</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论灵魂不朽</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和</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论灵魂两元</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等。</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在心身关系问题上，奥古斯丁</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强调了灵魂对身体的主导地位</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，但是他也认为灵魂和身体是上帝同时创造的，各自有其独特的功能。身体是物质的，灵魂是非物质的，分布于身体的各个部位，管理、控制着动作和行为。</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p:txBody>
      </p:sp>
    </p:spTree>
    <p:extLst>
      <p:ext uri="{BB962C8B-B14F-4D97-AF65-F5344CB8AC3E}">
        <p14:creationId xmlns:p14="http://schemas.microsoft.com/office/powerpoint/2010/main" val="2700740877"/>
      </p:ext>
    </p:extLst>
  </p:cSld>
  <p:clrMapOvr>
    <a:masterClrMapping/>
  </p:clrMapOvr>
  <p:transition>
    <p:random/>
  </p:transition>
</p:sld>
</file>

<file path=ppt/tags/tag1.xml><?xml version="1.0" encoding="utf-8"?>
<p:tagLst xmlns:a="http://schemas.openxmlformats.org/drawingml/2006/main" xmlns:r="http://schemas.openxmlformats.org/officeDocument/2006/relationships" xmlns:p="http://schemas.openxmlformats.org/presentationml/2006/main">
  <p:tag name="ISPRING_ULTRA_SCORM_COURSE_ID" val="EDF4BCF6-8C2B-4CE8-82CE-58DA199F12C3"/>
  <p:tag name="ISPRING_SCORM_RATE_SLIDES" val="1"/>
  <p:tag name="ISPRINGONLINEFOLDERID" val="0"/>
  <p:tag name="ISPRINGONLINEFOLDERPATH" val="Content List"/>
  <p:tag name="ISPRINGCLOUDFOLDERID" val="0"/>
  <p:tag name="ISPRINGCLOUDFOLDERPATH" val="Repository"/>
  <p:tag name="ISPRING_PLAYERS_CUSTOMIZATION" val="UEsDBBQAAgAIAEOUV0cNwDEewAEAANoDAAAPAAAAbm9uZS9wbGF5ZXIueG1spZJPb9QwEMXPW6nfIfK9dpYKUa0cekDKiaJKC4jbyptME1PHDp4Ju/vtmfzZpFuQQOKQaPIy72fPs/X9sXHJT4hog8/EWqYiAV+E0voqE18+5zd34v799ZVunTlBTGyZCR88iKQELKJtiX2PhupMvBAkQ0XCL4+bI9pM1ETtRqnD4SAPtzLESr1J07X69vBxW9TQmBvrkYwvmLvs5VYkbbQhWjpl4l0qrq9WA/ICZ5F7fIXBdf3KKIvQqDYCgieIatz2bN3Q3838NMErOrWAgkdfDbPvTfH8EMrOAfbaSo9tWyDqCYO20rSx6zufYCwyMTbsGkA0FaB0vhJq9Ko/mPWTM1hPHLzA9ty22zuLNYsjfejeLerubBmyVxNHXYJ0M0wwnGLeOZeDoS5CKZIIPzrLVd5jv85HkK7FuJzn7h0+Wy/xULDGVW4KCvH0gR18JFOUco5ejtHLwdTbh+ITF49TnNsFMgezhKBratzbf86j7/6fOEp4Mp0jcV7B+hKOueW/BA2PQsAz9pqk1sl+tTOVd9ftmxdX40Iadzdl8R1FQiZWwNewNGTUos8w9Zqm1fg5JTTHotXv91JPRC5/AVBLAQIAABQAAgAIAEOUV0cNwDEewAEAANoDAAAPAAAAAAAAAAEAAAAAAAAAAABub25lL3BsYXllci54bWxQSwUGAAAAAAEAAQA9AAAA7QEAAAAA"/>
  <p:tag name="ISPRING_PRESENTATION_TITLE" val="物业"/>
  <p:tag name="ISPRING_SCORM_ENDPOINT" val="&lt;endpoint&gt;&lt;enable&gt;0&lt;/enable&gt;&lt;lrs&gt;http://&lt;/lrs&gt;&lt;auth&gt;0&lt;/auth&gt;&lt;login&gt;&lt;/login&gt;&lt;password&gt;&lt;/password&gt;&lt;key&gt;&lt;/key&gt;&lt;name&gt;&lt;/name&gt;&lt;email&gt;&lt;/email&gt;&lt;/endpoint&gt;&#10;"/>
</p:tagLst>
</file>

<file path=ppt/theme/theme1.xml><?xml version="1.0" encoding="utf-8"?>
<a:theme xmlns:a="http://schemas.openxmlformats.org/drawingml/2006/main" name="1_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51vaecdp">
      <a:majorFont>
        <a:latin typeface="FZHei-B01S"/>
        <a:ea typeface="FZHei-B01S"/>
        <a:cs typeface=""/>
      </a:majorFont>
      <a:minorFont>
        <a:latin typeface="FZHei-B01S"/>
        <a:ea typeface="FZHei-B01S"/>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4113</Words>
  <Application>Microsoft Office PowerPoint</Application>
  <PresentationFormat>宽屏</PresentationFormat>
  <Paragraphs>204</Paragraphs>
  <Slides>37</Slides>
  <Notes>7</Notes>
  <HiddenSlides>0</HiddenSlides>
  <MMClips>0</MMClips>
  <ScaleCrop>false</ScaleCrop>
  <HeadingPairs>
    <vt:vector size="6" baseType="variant">
      <vt:variant>
        <vt:lpstr>已用的字体</vt:lpstr>
      </vt:variant>
      <vt:variant>
        <vt:i4>8</vt:i4>
      </vt:variant>
      <vt:variant>
        <vt:lpstr>主题</vt:lpstr>
      </vt:variant>
      <vt:variant>
        <vt:i4>1</vt:i4>
      </vt:variant>
      <vt:variant>
        <vt:lpstr>幻灯片标题</vt:lpstr>
      </vt:variant>
      <vt:variant>
        <vt:i4>37</vt:i4>
      </vt:variant>
    </vt:vector>
  </HeadingPairs>
  <TitlesOfParts>
    <vt:vector size="46" baseType="lpstr">
      <vt:lpstr>FZHei-B01S</vt:lpstr>
      <vt:lpstr>等线</vt:lpstr>
      <vt:lpstr>方正黑体简体</vt:lpstr>
      <vt:lpstr>楷体</vt:lpstr>
      <vt:lpstr>微软雅黑</vt:lpstr>
      <vt:lpstr>Agency FB</vt:lpstr>
      <vt:lpstr>Arial</vt:lpstr>
      <vt:lpstr>Calibri</vt:lpstr>
      <vt:lpstr>1_Office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dc:description>http://www.ypppt.com/</dc:description>
  <cp:lastModifiedBy/>
  <cp:revision>17</cp:revision>
  <dcterms:created xsi:type="dcterms:W3CDTF">2019-01-02T04:14:00Z</dcterms:created>
  <dcterms:modified xsi:type="dcterms:W3CDTF">2022-08-06T14:20:45Z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2052-11.1.0.8799</vt:lpwstr>
  </property>
</Properties>
</file>