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9"/>
  </p:notesMasterIdLst>
  <p:handoutMasterIdLst>
    <p:handoutMasterId r:id="rId50"/>
  </p:handoutMasterIdLst>
  <p:sldIdLst>
    <p:sldId id="626" r:id="rId2"/>
    <p:sldId id="410" r:id="rId3"/>
    <p:sldId id="258" r:id="rId4"/>
    <p:sldId id="554" r:id="rId5"/>
    <p:sldId id="477" r:id="rId6"/>
    <p:sldId id="719" r:id="rId7"/>
    <p:sldId id="720" r:id="rId8"/>
    <p:sldId id="595" r:id="rId9"/>
    <p:sldId id="721" r:id="rId10"/>
    <p:sldId id="722" r:id="rId11"/>
    <p:sldId id="723" r:id="rId12"/>
    <p:sldId id="724" r:id="rId13"/>
    <p:sldId id="755" r:id="rId14"/>
    <p:sldId id="725" r:id="rId15"/>
    <p:sldId id="726" r:id="rId16"/>
    <p:sldId id="727" r:id="rId17"/>
    <p:sldId id="606" r:id="rId18"/>
    <p:sldId id="728" r:id="rId19"/>
    <p:sldId id="729" r:id="rId20"/>
    <p:sldId id="730" r:id="rId21"/>
    <p:sldId id="731" r:id="rId22"/>
    <p:sldId id="732" r:id="rId23"/>
    <p:sldId id="733" r:id="rId24"/>
    <p:sldId id="734" r:id="rId25"/>
    <p:sldId id="735" r:id="rId26"/>
    <p:sldId id="736" r:id="rId27"/>
    <p:sldId id="737" r:id="rId28"/>
    <p:sldId id="645" r:id="rId29"/>
    <p:sldId id="702" r:id="rId30"/>
    <p:sldId id="738" r:id="rId31"/>
    <p:sldId id="739" r:id="rId32"/>
    <p:sldId id="740" r:id="rId33"/>
    <p:sldId id="741" r:id="rId34"/>
    <p:sldId id="742" r:id="rId35"/>
    <p:sldId id="743" r:id="rId36"/>
    <p:sldId id="744" r:id="rId37"/>
    <p:sldId id="745" r:id="rId38"/>
    <p:sldId id="746" r:id="rId39"/>
    <p:sldId id="747" r:id="rId40"/>
    <p:sldId id="748" r:id="rId41"/>
    <p:sldId id="749" r:id="rId42"/>
    <p:sldId id="750" r:id="rId43"/>
    <p:sldId id="751" r:id="rId44"/>
    <p:sldId id="752" r:id="rId45"/>
    <p:sldId id="753" r:id="rId46"/>
    <p:sldId id="754" r:id="rId47"/>
    <p:sldId id="577" r:id="rId48"/>
  </p:sldIdLst>
  <p:sldSz cx="12192000" cy="6858000"/>
  <p:notesSz cx="6858000" cy="9144000"/>
  <p:custDataLst>
    <p:tags r:id="rId5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AF00"/>
    <a:srgbClr val="F5B70C"/>
    <a:srgbClr val="88745B"/>
    <a:srgbClr val="4F4D50"/>
    <a:srgbClr val="002434"/>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4" autoAdjust="0"/>
  </p:normalViewPr>
  <p:slideViewPr>
    <p:cSldViewPr snapToGrid="0">
      <p:cViewPr varScale="1">
        <p:scale>
          <a:sx n="62" d="100"/>
          <a:sy n="62" d="100"/>
        </p:scale>
        <p:origin x="828" y="52"/>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tags" Target="tags/tag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t>2022/7/22</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t>2022/7/22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1</a:t>
            </a:fld>
            <a:endParaRPr lang="zh-CN" altLang="en-US"/>
          </a:p>
        </p:txBody>
      </p:sp>
    </p:spTree>
    <p:extLst>
      <p:ext uri="{BB962C8B-B14F-4D97-AF65-F5344CB8AC3E}">
        <p14:creationId xmlns:p14="http://schemas.microsoft.com/office/powerpoint/2010/main" val="1853472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D66D20-C27E-4F88-8B09-303578CD2AE1}"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a:t>
            </a:fld>
            <a:endParaRPr lang="zh-CN" altLang="en-US">
              <a:solidFill>
                <a:prstClr val="black"/>
              </a:solidFill>
              <a:latin typeface="等线" panose="02010600030101010101"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a:t>
            </a:fld>
            <a:endParaRPr lang="zh-CN" altLang="en-US">
              <a:solidFill>
                <a:prstClr val="black"/>
              </a:solidFill>
              <a:latin typeface="等线" panose="02010600030101010101"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8</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30104756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17</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522050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28</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11802689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47</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2049" y="925733"/>
            <a:ext cx="5147868" cy="5006854"/>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192000" cy="68579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14:prism/>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p>
            <a:fld id="{FE158B01-1B94-410B-955F-6A222A70BFA3}" type="datetimeFigureOut">
              <a:rPr lang="zh-CN" altLang="en-US" smtClean="0">
                <a:solidFill>
                  <a:prstClr val="black">
                    <a:tint val="75000"/>
                  </a:prstClr>
                </a:solidFill>
              </a:rPr>
              <a:t>2022/7/22</a:t>
            </a:fld>
            <a:endParaRPr lang="zh-CN" altLang="en-US">
              <a:solidFill>
                <a:prstClr val="black">
                  <a:tint val="75000"/>
                </a:prstClr>
              </a:solidFill>
            </a:endParaRPr>
          </a:p>
        </p:txBody>
      </p:sp>
      <p:sp>
        <p:nvSpPr>
          <p:cNvPr id="3" name="页脚占位符 2"/>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p>
            <a:fld id="{8A3A7E1F-F86D-4EC0-8623-A67CB04E396F}"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方正黑体简体" panose="02010601030101010101" pitchFamily="2" charset="-122"/>
              <a:ea typeface="方正黑体简体" panose="02010601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8"/>
          <a:stretch>
            <a:fillRect/>
          </a:stretch>
        </p:blipFill>
        <p:spPr>
          <a:xfrm>
            <a:off x="0" y="0"/>
            <a:ext cx="12192000" cy="68579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478914" y="1914139"/>
            <a:ext cx="5591595" cy="2060179"/>
          </a:xfrm>
          <a:prstGeom prst="rect">
            <a:avLst/>
          </a:prstGeom>
          <a:noFill/>
        </p:spPr>
        <p:txBody>
          <a:bodyPr wrap="none" rtlCol="0">
            <a:spAutoFit/>
          </a:bodyPr>
          <a:lstStyle/>
          <a:p>
            <a:pPr algn="l" defTabSz="1219200" fontAlgn="auto">
              <a:lnSpc>
                <a:spcPct val="150000"/>
              </a:lnSpc>
            </a:pPr>
            <a:r>
              <a:rPr lang="en-US" altLang="zh-CN" sz="6500" b="1" dirty="0" err="1">
                <a:solidFill>
                  <a:prstClr val="white"/>
                </a:solidFill>
                <a:latin typeface="楷体" panose="02010609060101010101" charset="-122"/>
                <a:ea typeface="楷体" panose="02010609060101010101" charset="-122"/>
                <a:cs typeface="微软雅黑" panose="020B0503020204020204" pitchFamily="34" charset="-122"/>
                <a:sym typeface="+mn-lt"/>
              </a:rPr>
              <a:t>心理</a:t>
            </a:r>
            <a:r>
              <a:rPr lang="zh-CN" altLang="en-US" sz="6500" b="1" dirty="0">
                <a:solidFill>
                  <a:prstClr val="white"/>
                </a:solidFill>
                <a:latin typeface="楷体" panose="02010609060101010101" charset="-122"/>
                <a:ea typeface="楷体" panose="02010609060101010101" charset="-122"/>
                <a:cs typeface="微软雅黑" panose="020B0503020204020204" pitchFamily="34" charset="-122"/>
                <a:sym typeface="+mn-lt"/>
              </a:rPr>
              <a:t>学史</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r>
              <a:rPr lang="zh-CN" altLang="en-US" sz="4000" b="1" dirty="0">
                <a:solidFill>
                  <a:prstClr val="white"/>
                </a:solidFill>
                <a:latin typeface="楷体" panose="02010609060101010101" charset="-122"/>
                <a:ea typeface="楷体" panose="02010609060101010101" charset="-122"/>
                <a:cs typeface="楷体" panose="02010609060101010101" charset="-122"/>
                <a:sym typeface="+mn-lt"/>
              </a:rPr>
              <a:t>第二版</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p>
          <a:p>
            <a:pPr algn="l" defTabSz="1219200" fontAlgn="auto">
              <a:lnSpc>
                <a:spcPct val="150000"/>
              </a:lnSpc>
            </a:pPr>
            <a:r>
              <a:rPr lang="zh-CN" altLang="en-US" sz="2400" b="1" dirty="0">
                <a:solidFill>
                  <a:prstClr val="white"/>
                </a:solidFill>
                <a:latin typeface="楷体" panose="02010609060101010101" charset="-122"/>
                <a:ea typeface="楷体" panose="02010609060101010101" charset="-122"/>
                <a:cs typeface="楷体" panose="02010609060101010101" charset="-122"/>
                <a:sym typeface="+mn-lt"/>
              </a:rPr>
              <a:t>主编 叶浩生 杨莉萍</a:t>
            </a:r>
            <a:endParaRPr lang="en-US" altLang="zh-CN" sz="2400" b="1" dirty="0">
              <a:solidFill>
                <a:prstClr val="white"/>
              </a:solidFill>
              <a:latin typeface="楷体" panose="02010609060101010101" charset="-122"/>
              <a:ea typeface="楷体" panose="02010609060101010101" charset="-122"/>
              <a:cs typeface="楷体" panose="02010609060101010101" charset="-122"/>
              <a:sym typeface="+mn-lt"/>
            </a:endParaRP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美国心理学的产生和发展</a:t>
            </a:r>
          </a:p>
        </p:txBody>
      </p:sp>
      <p:sp>
        <p:nvSpPr>
          <p:cNvPr id="100" name="文本框 99"/>
          <p:cNvSpPr txBox="1"/>
          <p:nvPr/>
        </p:nvSpPr>
        <p:spPr>
          <a:xfrm>
            <a:off x="970915" y="1210310"/>
            <a:ext cx="10483850"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一、美国心理学产生的背景</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进化论的影响</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美国的时代精神为接受进化论以及由此产生的机能主义作好了准备。</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进化论的思想观念同美国个人主义精神是一致的</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，因此“最适者生存”“生存斗争”很快成为美国民族意识的一个部分。</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在美国这个开拓性国家，居住的都是一些吃苦耐劳的人们，他们信奉自由、自强和独立，不愿意接受政府的支配，他们的倾向是</a:t>
            </a:r>
            <a:r>
              <a:rPr lang="zh-CN" altLang="en-US" sz="2100" b="1" dirty="0">
                <a:solidFill>
                  <a:schemeClr val="accent6">
                    <a:lumMod val="75000"/>
                  </a:schemeClr>
                </a:solidFill>
                <a:latin typeface="Arial" panose="020B0604020202020204" pitchFamily="34" charset="0"/>
                <a:ea typeface="微软雅黑" panose="020B0503020204020204" pitchFamily="34" charset="-122"/>
              </a:rPr>
              <a:t>讲求实际、效用和功用</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。在这个开拓阶段，美国心理学也反映了这些品质。基于这些原因，美国比其他任何民族都更愿意接受进化理论。</a:t>
            </a:r>
          </a:p>
        </p:txBody>
      </p:sp>
    </p:spTree>
    <p:extLst>
      <p:ext uri="{BB962C8B-B14F-4D97-AF65-F5344CB8AC3E}">
        <p14:creationId xmlns:p14="http://schemas.microsoft.com/office/powerpoint/2010/main" val="382667944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美国心理学的产生和发展</a:t>
            </a:r>
          </a:p>
        </p:txBody>
      </p:sp>
      <p:sp>
        <p:nvSpPr>
          <p:cNvPr id="100" name="文本框 99"/>
          <p:cNvSpPr txBox="1"/>
          <p:nvPr/>
        </p:nvSpPr>
        <p:spPr>
          <a:xfrm>
            <a:off x="970915" y="1210310"/>
            <a:ext cx="8570594" cy="514435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二、美国心理学的先驱</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霍尔</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霍尔既是一位心理学研究者，又是一位卓越的心理学组织者，他对美国心理学的贡献首先表现在</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他对美国心理学组织的创建和发展</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方面。</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285750" indent="-285750">
              <a:lnSpc>
                <a:spcPct val="150000"/>
              </a:lnSpc>
              <a:buFont typeface="Wingdings" panose="05000000000000000000" pitchFamily="2" charset="2"/>
              <a:buChar char="ü"/>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1883</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年，霍尔在霍普金斯大学建立了美国第一个正式的心理学实验室。</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marL="285750" indent="-285750">
              <a:lnSpc>
                <a:spcPct val="150000"/>
              </a:lnSpc>
              <a:buFont typeface="Wingdings" panose="05000000000000000000" pitchFamily="2" charset="2"/>
              <a:buChar char="ü"/>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1887</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年，创办了美国第一本心理学刊物</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美国心理学杂志</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marL="285750" indent="-285750">
              <a:lnSpc>
                <a:spcPct val="150000"/>
              </a:lnSpc>
              <a:buFont typeface="Wingdings" panose="05000000000000000000" pitchFamily="2" charset="2"/>
              <a:buChar char="ü"/>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他还先后创办了</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教育评论</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（后更名为</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发生心理学杂志</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宗教心理学杂志</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以及</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应用心理学杂志</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marL="285750" indent="-285750">
              <a:lnSpc>
                <a:spcPct val="150000"/>
              </a:lnSpc>
              <a:buFont typeface="Wingdings" panose="05000000000000000000" pitchFamily="2" charset="2"/>
              <a:buChar char="ü"/>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他还是美国心理学会（</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American Psychological Association</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简称</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APA</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）的组织者，经过他的努力，美国心理学会于</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1892</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年正式成立，他也被推举为第一届美国心理学会主席。</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6FCA70BF-9120-4203-83C7-B8E846CD70FD}"/>
              </a:ext>
            </a:extLst>
          </p:cNvPr>
          <p:cNvPicPr>
            <a:picLocks noChangeAspect="1"/>
          </p:cNvPicPr>
          <p:nvPr/>
        </p:nvPicPr>
        <p:blipFill>
          <a:blip r:embed="rId3"/>
          <a:stretch>
            <a:fillRect/>
          </a:stretch>
        </p:blipFill>
        <p:spPr>
          <a:xfrm>
            <a:off x="9541509" y="2446800"/>
            <a:ext cx="2441889" cy="3080696"/>
          </a:xfrm>
          <a:prstGeom prst="rect">
            <a:avLst/>
          </a:prstGeom>
        </p:spPr>
      </p:pic>
    </p:spTree>
    <p:extLst>
      <p:ext uri="{BB962C8B-B14F-4D97-AF65-F5344CB8AC3E}">
        <p14:creationId xmlns:p14="http://schemas.microsoft.com/office/powerpoint/2010/main" val="297920809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美国心理学的产生和发展</a:t>
            </a:r>
          </a:p>
        </p:txBody>
      </p:sp>
      <p:sp>
        <p:nvSpPr>
          <p:cNvPr id="100" name="文本框 99"/>
          <p:cNvSpPr txBox="1"/>
          <p:nvPr/>
        </p:nvSpPr>
        <p:spPr>
          <a:xfrm>
            <a:off x="970915" y="1210310"/>
            <a:ext cx="10483850" cy="474367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二、美国心理学的先驱</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霍尔</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霍尔是美国</a:t>
            </a:r>
            <a:r>
              <a:rPr lang="zh-CN" altLang="en-US" sz="2100" b="1" dirty="0">
                <a:solidFill>
                  <a:schemeClr val="accent6">
                    <a:lumMod val="75000"/>
                  </a:schemeClr>
                </a:solidFill>
                <a:latin typeface="Arial" panose="020B0604020202020204" pitchFamily="34" charset="0"/>
                <a:ea typeface="微软雅黑" panose="020B0503020204020204" pitchFamily="34" charset="-122"/>
              </a:rPr>
              <a:t>发展心理学的创始人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，他运用进化论的观点对儿童身体的成长和青春期心理与其身体变化之间的关系进行了系统的论述；他还运用各种语言对老年人进行了大规模的心理调查，开创了</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老年心理学</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研究的先河。</a:t>
            </a:r>
          </a:p>
          <a:p>
            <a:pPr>
              <a:lnSpc>
                <a:spcPct val="150000"/>
              </a:lnSpc>
            </a:pPr>
            <a:endParaRPr lang="zh-CN" altLang="en-US"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为了保证问卷法的科学性，他还提出了使用问卷法的具体要求和应注意的事项。虽然问卷法不是霍尔所创立的，但他对问卷法的推广和应用作出了重要贡献。问卷法开创了现代心理测量学的先河，也是现代心理学研究的重要辅助手段。</a:t>
            </a:r>
          </a:p>
        </p:txBody>
      </p:sp>
    </p:spTree>
    <p:extLst>
      <p:ext uri="{BB962C8B-B14F-4D97-AF65-F5344CB8AC3E}">
        <p14:creationId xmlns:p14="http://schemas.microsoft.com/office/powerpoint/2010/main" val="174809015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美国心理学的产生和发展</a:t>
            </a:r>
          </a:p>
        </p:txBody>
      </p:sp>
      <p:sp>
        <p:nvSpPr>
          <p:cNvPr id="100" name="文本框 99"/>
          <p:cNvSpPr txBox="1"/>
          <p:nvPr/>
        </p:nvSpPr>
        <p:spPr>
          <a:xfrm>
            <a:off x="970914" y="1210310"/>
            <a:ext cx="8193633"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二、美国心理学的先驱</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闵斯特伯格</a:t>
            </a:r>
            <a:endParaRPr lang="en-US" altLang="zh-CN" sz="2500" b="1" dirty="0">
              <a:solidFill>
                <a:srgbClr val="88745B"/>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理论研究</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方面，闵斯特伯格于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1892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年提出了一个有独创性的有关心理活动性质的学说。这个学说强调过程的不能再分解的类型，而不是结构的不能再分解的类型。</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司法心理学</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领域，闵斯特伯格很早就论述了血压和诚实检测之间的关系。</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工业心理学</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方面，闵斯特伯格提出根据工作成绩确定职业性向的概念。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DE57B4AB-BA43-432F-ABA9-1ABCA9977565}"/>
              </a:ext>
            </a:extLst>
          </p:cNvPr>
          <p:cNvPicPr>
            <a:picLocks noChangeAspect="1"/>
          </p:cNvPicPr>
          <p:nvPr/>
        </p:nvPicPr>
        <p:blipFill>
          <a:blip r:embed="rId3"/>
          <a:stretch>
            <a:fillRect/>
          </a:stretch>
        </p:blipFill>
        <p:spPr>
          <a:xfrm>
            <a:off x="9251128" y="2260368"/>
            <a:ext cx="2280823" cy="3030823"/>
          </a:xfrm>
          <a:prstGeom prst="rect">
            <a:avLst/>
          </a:prstGeom>
        </p:spPr>
      </p:pic>
    </p:spTree>
    <p:extLst>
      <p:ext uri="{BB962C8B-B14F-4D97-AF65-F5344CB8AC3E}">
        <p14:creationId xmlns:p14="http://schemas.microsoft.com/office/powerpoint/2010/main" val="97341376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美国心理学的产生和发展</a:t>
            </a:r>
          </a:p>
        </p:txBody>
      </p:sp>
      <p:sp>
        <p:nvSpPr>
          <p:cNvPr id="100" name="文本框 99"/>
          <p:cNvSpPr txBox="1"/>
          <p:nvPr/>
        </p:nvSpPr>
        <p:spPr>
          <a:xfrm>
            <a:off x="970915" y="1210310"/>
            <a:ext cx="10483850"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二、美国心理学的先驱</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闵斯特伯格</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美学心理学研究</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方面，闵斯特伯格以</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电影： 心理学研究</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一书而闻名于美学心理学领域。</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社会心理学</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领域，闵斯特伯格在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明天</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一书中，预测英、美、德三国企图合组的世界政府与和平联盟终将失败，预言政府禁酒将会导致比酗酒更严重的社会问题，并揭发了民间神秘主义者的伪装。</a:t>
            </a:r>
          </a:p>
        </p:txBody>
      </p:sp>
    </p:spTree>
    <p:extLst>
      <p:ext uri="{BB962C8B-B14F-4D97-AF65-F5344CB8AC3E}">
        <p14:creationId xmlns:p14="http://schemas.microsoft.com/office/powerpoint/2010/main" val="3175889232"/>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美国心理学的产生和发展</a:t>
            </a:r>
          </a:p>
        </p:txBody>
      </p:sp>
      <p:sp>
        <p:nvSpPr>
          <p:cNvPr id="100" name="文本框 99"/>
          <p:cNvSpPr txBox="1"/>
          <p:nvPr/>
        </p:nvSpPr>
        <p:spPr>
          <a:xfrm>
            <a:off x="970915" y="1210310"/>
            <a:ext cx="8275827"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二、美国心理学的先驱</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詹姆斯</a:t>
            </a:r>
            <a:endParaRPr lang="en-US" altLang="zh-CN" sz="2500" b="1" dirty="0">
              <a:solidFill>
                <a:srgbClr val="88745B"/>
              </a:solidFill>
              <a:latin typeface="Arial" panose="020B0604020202020204" pitchFamily="34" charset="0"/>
              <a:ea typeface="微软雅黑" panose="020B0503020204020204" pitchFamily="34" charset="-122"/>
            </a:endParaRPr>
          </a:p>
          <a:p>
            <a:pPr marL="342900" indent="-342900">
              <a:lnSpc>
                <a:spcPct val="150000"/>
              </a:lnSpc>
              <a:buFont typeface="Wingdings" panose="05000000000000000000" pitchFamily="2" charset="2"/>
              <a:buChar char="ü"/>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1875—1876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年，詹姆斯开设了他的第一门心理学课程，即</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生理学和心理学的关系</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，这是第一个由美国人开设的新心理学课程。</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342900" indent="-342900">
              <a:lnSpc>
                <a:spcPct val="150000"/>
              </a:lnSpc>
              <a:buFont typeface="Wingdings" panose="05000000000000000000" pitchFamily="2" charset="2"/>
              <a:buChar char="ü"/>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1884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年，发起组织“美国心理研究协会”，在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心灵</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杂志上发表他关于情绪的学说。</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342900" indent="-342900">
              <a:lnSpc>
                <a:spcPct val="150000"/>
              </a:lnSpc>
              <a:buFont typeface="Wingdings" panose="05000000000000000000" pitchFamily="2" charset="2"/>
              <a:buChar char="ü"/>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1890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年出版了</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心理学原理</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，这是詹姆斯最重要的心理学著作。詹姆斯是美国心理学会的创始人之一，作为美国心理学之父，詹姆斯不仅促进了本国的心理学进展，更重要的是，他的许多观点对心理学思潮的发展有着不可估量的影响。</a:t>
            </a:r>
          </a:p>
        </p:txBody>
      </p:sp>
      <p:pic>
        <p:nvPicPr>
          <p:cNvPr id="5" name="图片 4">
            <a:extLst>
              <a:ext uri="{FF2B5EF4-FFF2-40B4-BE49-F238E27FC236}">
                <a16:creationId xmlns:a16="http://schemas.microsoft.com/office/drawing/2014/main" id="{AD94233F-CBA2-4692-B3C7-FE94849CCF5A}"/>
              </a:ext>
            </a:extLst>
          </p:cNvPr>
          <p:cNvPicPr>
            <a:picLocks noChangeAspect="1"/>
          </p:cNvPicPr>
          <p:nvPr/>
        </p:nvPicPr>
        <p:blipFill>
          <a:blip r:embed="rId3"/>
          <a:stretch>
            <a:fillRect/>
          </a:stretch>
        </p:blipFill>
        <p:spPr>
          <a:xfrm>
            <a:off x="9569146" y="2294455"/>
            <a:ext cx="2227053" cy="3120026"/>
          </a:xfrm>
          <a:prstGeom prst="rect">
            <a:avLst/>
          </a:prstGeom>
        </p:spPr>
      </p:pic>
    </p:spTree>
    <p:extLst>
      <p:ext uri="{BB962C8B-B14F-4D97-AF65-F5344CB8AC3E}">
        <p14:creationId xmlns:p14="http://schemas.microsoft.com/office/powerpoint/2010/main" val="405450298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美国心理学的产生和发展</a:t>
            </a:r>
          </a:p>
        </p:txBody>
      </p:sp>
      <p:sp>
        <p:nvSpPr>
          <p:cNvPr id="100" name="文本框 99"/>
          <p:cNvSpPr txBox="1"/>
          <p:nvPr/>
        </p:nvSpPr>
        <p:spPr>
          <a:xfrm>
            <a:off x="970915" y="1210310"/>
            <a:ext cx="10483850" cy="469750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三、美国心理学的发展</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a:lnSpc>
                <a:spcPct val="150000"/>
              </a:lnSpc>
              <a:buFont typeface="Wingdings" panose="05000000000000000000" pitchFamily="2" charset="2"/>
              <a:buChar char="ü"/>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1870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年，美国还没有心理学实验室；</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marL="285750" indent="-285750">
              <a:lnSpc>
                <a:spcPct val="150000"/>
              </a:lnSpc>
              <a:buFont typeface="Wingdings" panose="05000000000000000000" pitchFamily="2" charset="2"/>
              <a:buChar char="ü"/>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1875</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年，詹姆斯用学校赞助的</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300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美元建立了一个小型的供教学演示使用的心理学实验室；</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marL="285750" indent="-285750">
              <a:lnSpc>
                <a:spcPct val="150000"/>
              </a:lnSpc>
              <a:buFont typeface="Wingdings" panose="05000000000000000000" pitchFamily="2" charset="2"/>
              <a:buChar char="ü"/>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1877</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年，他又建立了一个比较正式的心理学实验室；</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marL="285750" indent="-285750">
              <a:lnSpc>
                <a:spcPct val="150000"/>
              </a:lnSpc>
              <a:buFont typeface="Wingdings" panose="05000000000000000000" pitchFamily="2" charset="2"/>
              <a:buChar char="ü"/>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1900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年，美国已经有了</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41</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个心理学实验室，而且装备比德国的实验室还要好；</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marL="285750" indent="-285750">
              <a:lnSpc>
                <a:spcPct val="150000"/>
              </a:lnSpc>
              <a:buFont typeface="Wingdings" panose="05000000000000000000" pitchFamily="2" charset="2"/>
              <a:buChar char="ü"/>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1895</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年，美国已经有了三个心理学杂志</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1900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美国心理学不仅在规模上超过了德国，而且已经具备了它自己的特点，既区别于冯特的心理学，也不同于铁钦纳的构造主义。随着两次世界大战的爆发，心理学的研究中心逐渐从欧洲的德国移向了美洲的美国，此后美国的心理学一直处于世界心理学的核心地位，目前西方心理学研究的新动态都是在美国出现的。</a:t>
            </a:r>
          </a:p>
        </p:txBody>
      </p:sp>
    </p:spTree>
    <p:extLst>
      <p:ext uri="{BB962C8B-B14F-4D97-AF65-F5344CB8AC3E}">
        <p14:creationId xmlns:p14="http://schemas.microsoft.com/office/powerpoint/2010/main" val="111576206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14666" y="1600730"/>
            <a:ext cx="42957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84678" y="2432315"/>
            <a:ext cx="6955751"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第三节</a:t>
            </a:r>
          </a:p>
          <a:p>
            <a:pPr algn="ctr" defTabSz="1219200"/>
            <a:r>
              <a:rPr lang="zh-CN" altLang="en-US" sz="4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詹姆斯的实用主义心理学</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1399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03</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19457447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詹姆斯的实用主义心理学</a:t>
            </a:r>
          </a:p>
        </p:txBody>
      </p:sp>
      <p:sp>
        <p:nvSpPr>
          <p:cNvPr id="100" name="文本框 99"/>
          <p:cNvSpPr txBox="1"/>
          <p:nvPr/>
        </p:nvSpPr>
        <p:spPr>
          <a:xfrm>
            <a:off x="970915" y="1210310"/>
            <a:ext cx="10483850" cy="4559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一、心理学的研究对象</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詹姆斯：“心理学是研究心理生活的现象及其条件的科学。”他所谓的现象是指感情、认识和愿望等。心理生活的条件则是影响心理过程的身体和社会过程。</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后来，詹姆斯又对这个定义做了一定的修改，认为最好将心理学的研究对象</a:t>
            </a:r>
            <a:r>
              <a:rPr lang="zh-CN" altLang="en-US" sz="2100" b="1" dirty="0">
                <a:solidFill>
                  <a:schemeClr val="accent6">
                    <a:lumMod val="75000"/>
                  </a:schemeClr>
                </a:solidFill>
                <a:latin typeface="Arial" panose="020B0604020202020204" pitchFamily="34" charset="0"/>
                <a:ea typeface="微软雅黑" panose="020B0503020204020204" pitchFamily="34" charset="-122"/>
              </a:rPr>
              <a:t>看作是关于意识状态的描述和解释</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。意识状态是指感觉、愿望、认识、推理、决心、意志以及诸如此类的事件。</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他认为，心理生活是一个整体，是变化着的总体经验；意识是一种连续不断的流动，任何把意识分为独立的、暂时的阶段的尝试都是在扭曲意识。为此，他创立了“</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意识流</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”这一概念和学说。</a:t>
            </a:r>
          </a:p>
        </p:txBody>
      </p:sp>
    </p:spTree>
    <p:extLst>
      <p:ext uri="{BB962C8B-B14F-4D97-AF65-F5344CB8AC3E}">
        <p14:creationId xmlns:p14="http://schemas.microsoft.com/office/powerpoint/2010/main" val="38527801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詹姆斯的实用主义心理学</a:t>
            </a:r>
          </a:p>
        </p:txBody>
      </p:sp>
      <p:sp>
        <p:nvSpPr>
          <p:cNvPr id="100" name="文本框 99"/>
          <p:cNvSpPr txBox="1"/>
          <p:nvPr/>
        </p:nvSpPr>
        <p:spPr>
          <a:xfrm>
            <a:off x="970915" y="1210310"/>
            <a:ext cx="10483850" cy="358950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二、意识流学说</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詹姆斯以适应性来解释意识的进化，把适者生存的原则运用至心理学的范畴。他认为意识之所以能进化至今，乃是因为意识可以支持动物的生存竞争。意识的功用就是指引有机体达到生存所必须的目的。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詹姆斯指出，经验就是它本来的那个样子，并不是由元素简单集合而成的。意识具有</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连续性、复杂性和关系性</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，意识的活动不是静态的，而是可以观察的心理事件；应将心理生活的起点确定为思想事实本身，而不是简单的感觉，人的心理和意识是连续的整体。</a:t>
            </a:r>
          </a:p>
        </p:txBody>
      </p:sp>
    </p:spTree>
    <p:extLst>
      <p:ext uri="{BB962C8B-B14F-4D97-AF65-F5344CB8AC3E}">
        <p14:creationId xmlns:p14="http://schemas.microsoft.com/office/powerpoint/2010/main" val="165441035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2"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15719" r="15719"/>
          <a:stretch>
            <a:fillRect/>
          </a:stretch>
        </p:blipFill>
        <p:spPr>
          <a:xfrm>
            <a:off x="0" y="0"/>
            <a:ext cx="705993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pic>
        <p:nvPicPr>
          <p:cNvPr id="13"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34269" r="15719"/>
          <a:stretch>
            <a:fillRect/>
          </a:stretch>
        </p:blipFill>
        <p:spPr>
          <a:xfrm flipH="1">
            <a:off x="7059930" y="-3175"/>
            <a:ext cx="514985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sp>
        <p:nvSpPr>
          <p:cNvPr id="14" name="矩形 13"/>
          <p:cNvSpPr/>
          <p:nvPr/>
        </p:nvSpPr>
        <p:spPr>
          <a:xfrm>
            <a:off x="635" y="-3810"/>
            <a:ext cx="12208510" cy="6880860"/>
          </a:xfrm>
          <a:prstGeom prst="rect">
            <a:avLst/>
          </a:prstGeom>
          <a:solidFill>
            <a:srgbClr val="88745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78915" y="802640"/>
            <a:ext cx="9251950" cy="527304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sp>
        <p:nvSpPr>
          <p:cNvPr id="10" name="矩形 9"/>
          <p:cNvSpPr/>
          <p:nvPr/>
        </p:nvSpPr>
        <p:spPr>
          <a:xfrm>
            <a:off x="1746568" y="1057275"/>
            <a:ext cx="8716645" cy="4763770"/>
          </a:xfrm>
          <a:prstGeom prst="rect">
            <a:avLst/>
          </a:prstGeom>
          <a:noFill/>
          <a:ln>
            <a:solidFill>
              <a:srgbClr val="8874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pic>
        <p:nvPicPr>
          <p:cNvPr id="18" name="图片占位符 4"/>
          <p:cNvPicPr>
            <a:picLocks noGrp="1" noChangeAspect="1"/>
          </p:cNvPicPr>
          <p:nvPr/>
        </p:nvPicPr>
        <p:blipFill>
          <a:blip r:embed="rId4" cstate="print">
            <a:extLst>
              <a:ext uri="{28A0092B-C50C-407E-A947-70E740481C1C}">
                <a14:useLocalDpi xmlns:a14="http://schemas.microsoft.com/office/drawing/2010/main" val="0"/>
              </a:ext>
            </a:extLst>
          </a:blip>
          <a:srcRect l="16873" t="42" r="16507"/>
          <a:stretch>
            <a:fillRect/>
          </a:stretch>
        </p:blipFill>
        <p:spPr>
          <a:xfrm>
            <a:off x="5384483" y="1546860"/>
            <a:ext cx="1440815" cy="1440815"/>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2366" h="2366">
                <a:moveTo>
                  <a:pt x="1183" y="0"/>
                </a:moveTo>
                <a:cubicBezTo>
                  <a:pt x="1836" y="0"/>
                  <a:pt x="2366" y="530"/>
                  <a:pt x="2366" y="1183"/>
                </a:cubicBezTo>
                <a:cubicBezTo>
                  <a:pt x="2366" y="1836"/>
                  <a:pt x="1836" y="2366"/>
                  <a:pt x="1183" y="2366"/>
                </a:cubicBezTo>
                <a:cubicBezTo>
                  <a:pt x="530" y="2366"/>
                  <a:pt x="0" y="1836"/>
                  <a:pt x="0" y="1183"/>
                </a:cubicBezTo>
                <a:cubicBezTo>
                  <a:pt x="0" y="530"/>
                  <a:pt x="530" y="0"/>
                  <a:pt x="1183" y="0"/>
                </a:cubicBezTo>
                <a:close/>
              </a:path>
            </a:pathLst>
          </a:custGeom>
          <a:pattFill prst="ltUpDiag">
            <a:fgClr>
              <a:schemeClr val="bg1">
                <a:lumMod val="75000"/>
              </a:schemeClr>
            </a:fgClr>
            <a:bgClr>
              <a:schemeClr val="bg1">
                <a:lumMod val="95000"/>
              </a:schemeClr>
            </a:bgClr>
          </a:pattFill>
          <a:effectLst>
            <a:outerShdw blurRad="50800" dist="38100" dir="2700000" algn="tl" rotWithShape="0">
              <a:prstClr val="black">
                <a:alpha val="40000"/>
              </a:prstClr>
            </a:outerShdw>
          </a:effectLst>
        </p:spPr>
      </p:pic>
      <p:sp>
        <p:nvSpPr>
          <p:cNvPr id="7" name="文本框 6"/>
          <p:cNvSpPr txBox="1"/>
          <p:nvPr/>
        </p:nvSpPr>
        <p:spPr>
          <a:xfrm>
            <a:off x="1746250" y="3115310"/>
            <a:ext cx="8717280" cy="2047420"/>
          </a:xfrm>
          <a:prstGeom prst="rect">
            <a:avLst/>
          </a:prstGeom>
          <a:noFill/>
        </p:spPr>
        <p:txBody>
          <a:bodyPr wrap="square" rtlCol="0">
            <a:spAutoFit/>
          </a:bodyPr>
          <a:lstStyle/>
          <a:p>
            <a:pPr algn="ctr" fontAlgn="auto">
              <a:lnSpc>
                <a:spcPct val="150000"/>
              </a:lnSpc>
            </a:pPr>
            <a:r>
              <a:rPr lang="zh-CN" altLang="en-US" sz="4500" b="1" dirty="0">
                <a:solidFill>
                  <a:srgbClr val="88745B"/>
                </a:solidFill>
                <a:latin typeface="微软雅黑" panose="020B0503020204020204" pitchFamily="34" charset="-122"/>
                <a:ea typeface="微软雅黑" panose="020B0503020204020204" pitchFamily="34" charset="-122"/>
              </a:rPr>
              <a:t>第三章</a:t>
            </a:r>
          </a:p>
          <a:p>
            <a:pPr algn="ctr" fontAlgn="auto">
              <a:lnSpc>
                <a:spcPct val="150000"/>
              </a:lnSpc>
            </a:pPr>
            <a:r>
              <a:rPr lang="zh-CN" altLang="en-US" sz="4500" b="1" dirty="0">
                <a:latin typeface="微软雅黑" panose="020B0503020204020204" pitchFamily="34" charset="-122"/>
                <a:ea typeface="微软雅黑" panose="020B0503020204020204" pitchFamily="34" charset="-122"/>
              </a:rPr>
              <a:t>美国心理学的兴起</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詹姆斯的实用主义心理学</a:t>
            </a:r>
          </a:p>
        </p:txBody>
      </p:sp>
      <p:sp>
        <p:nvSpPr>
          <p:cNvPr id="100" name="文本框 99"/>
          <p:cNvSpPr txBox="1"/>
          <p:nvPr/>
        </p:nvSpPr>
        <p:spPr>
          <a:xfrm>
            <a:off x="970915" y="1210310"/>
            <a:ext cx="10483850" cy="4559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二、意识流学说</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詹姆斯认为意识具有以下特征： </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第一，意识是私人的。第二，意识是变动不居的。第三，意识是连续不断的。第四，意识具有认识的特性。第五，意识具有选择性。</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对詹姆斯意识流学说稍加分析便可发现，在意识问题上，他强调</a:t>
            </a:r>
            <a:r>
              <a:rPr lang="zh-CN" altLang="en-US" sz="2100" b="1" dirty="0">
                <a:solidFill>
                  <a:schemeClr val="accent6">
                    <a:lumMod val="75000"/>
                  </a:schemeClr>
                </a:solidFill>
                <a:latin typeface="Arial" panose="020B0604020202020204" pitchFamily="34" charset="0"/>
                <a:ea typeface="微软雅黑" panose="020B0503020204020204" pitchFamily="34" charset="-122"/>
              </a:rPr>
              <a:t>特殊性、变化性、连续性和主动性</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而相对地忽视了意识的共同性和稳定性等；他肯定了意识在生物适应中的作用，主张在与环境的相互作用中研究心理意识的特性，但同时他又否认外在世界的客观存在等，这些思想在美国心理学的形成和发展中产生了重要影响。</a:t>
            </a:r>
          </a:p>
        </p:txBody>
      </p:sp>
    </p:spTree>
    <p:extLst>
      <p:ext uri="{BB962C8B-B14F-4D97-AF65-F5344CB8AC3E}">
        <p14:creationId xmlns:p14="http://schemas.microsoft.com/office/powerpoint/2010/main" val="245720002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詹姆斯的实用主义心理学</a:t>
            </a:r>
          </a:p>
        </p:txBody>
      </p:sp>
      <p:sp>
        <p:nvSpPr>
          <p:cNvPr id="100" name="文本框 99"/>
          <p:cNvSpPr txBox="1"/>
          <p:nvPr/>
        </p:nvSpPr>
        <p:spPr>
          <a:xfrm>
            <a:off x="970915" y="1210310"/>
            <a:ext cx="10483850" cy="552625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三、自我理论</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詹姆斯是最早对自我进行系统研究的心理学家。他认为，自我就是自己所知觉、体验和思想到的自己，包括客体自我和主体自我，前者为经验自我，后者为纯粹自我。另外，他反对将“真正的我”与“从属于我者”区别开，认为自我与世界没有明显的界限，没有内外之别。</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詹姆斯进一步将经验自我分为物质自我、社会自我和精神自我。</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物质自我</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：身体（核心）、衣物、家属、财产等。</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社会自我</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：一个人在别人心目中的形象，即他的名声和荣誉。</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精神自我</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：个人内在的或主观的存在，包括个人所有的能力和性格特征。</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77298340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詹姆斯的实用主义心理学</a:t>
            </a:r>
          </a:p>
        </p:txBody>
      </p:sp>
      <p:sp>
        <p:nvSpPr>
          <p:cNvPr id="100" name="文本框 99"/>
          <p:cNvSpPr txBox="1"/>
          <p:nvPr/>
        </p:nvSpPr>
        <p:spPr>
          <a:xfrm>
            <a:off x="970915" y="1210310"/>
            <a:ext cx="10483850" cy="310476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三、自我理论</a:t>
            </a: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詹姆斯的自我理论划分了</a:t>
            </a:r>
            <a:r>
              <a:rPr lang="zh-CN" altLang="en-US" sz="2100" b="1" dirty="0">
                <a:solidFill>
                  <a:schemeClr val="accent6">
                    <a:lumMod val="75000"/>
                  </a:schemeClr>
                </a:solidFill>
                <a:latin typeface="Arial" panose="020B0604020202020204" pitchFamily="34" charset="0"/>
                <a:ea typeface="微软雅黑" panose="020B0503020204020204" pitchFamily="34" charset="-122"/>
              </a:rPr>
              <a:t>主体自我（</a:t>
            </a:r>
            <a:r>
              <a:rPr lang="en-US" altLang="zh-CN" sz="2100" b="1" dirty="0">
                <a:solidFill>
                  <a:schemeClr val="accent6">
                    <a:lumMod val="75000"/>
                  </a:schemeClr>
                </a:solidFill>
                <a:latin typeface="Arial" panose="020B0604020202020204" pitchFamily="34" charset="0"/>
                <a:ea typeface="微软雅黑" panose="020B0503020204020204" pitchFamily="34" charset="-122"/>
              </a:rPr>
              <a:t>I</a:t>
            </a:r>
            <a:r>
              <a:rPr lang="zh-CN" altLang="en-US" sz="2100" b="1" dirty="0">
                <a:solidFill>
                  <a:schemeClr val="accent6">
                    <a:lumMod val="7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sz="2100" b="1" dirty="0">
                <a:solidFill>
                  <a:schemeClr val="accent6">
                    <a:lumMod val="75000"/>
                  </a:schemeClr>
                </a:solidFill>
                <a:latin typeface="Arial" panose="020B0604020202020204" pitchFamily="34" charset="0"/>
                <a:ea typeface="微软雅黑" panose="020B0503020204020204" pitchFamily="34" charset="-122"/>
              </a:rPr>
              <a:t>客体自我（</a:t>
            </a:r>
            <a:r>
              <a:rPr lang="en-US" altLang="zh-CN" sz="2100" b="1" dirty="0">
                <a:solidFill>
                  <a:schemeClr val="accent6">
                    <a:lumMod val="75000"/>
                  </a:schemeClr>
                </a:solidFill>
                <a:latin typeface="Arial" panose="020B0604020202020204" pitchFamily="34" charset="0"/>
                <a:ea typeface="微软雅黑" panose="020B0503020204020204" pitchFamily="34" charset="-122"/>
              </a:rPr>
              <a:t>me</a:t>
            </a:r>
            <a:r>
              <a:rPr lang="zh-CN" altLang="en-US" sz="2100" b="1" dirty="0">
                <a:solidFill>
                  <a:schemeClr val="accent6">
                    <a:lumMod val="7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提出了“社会自我”的概念，揭示了自我的多方面、多层次的本质，对人格心理学的发展产生了重要影响，因为詹姆斯的自我理论实质就是一种人格理论，正如他自己所说的那样，“不管我在那里思想什么。我多少对于我自己总有些知晓。所谓我自己，就是我的人格或人性的存在”。</a:t>
            </a:r>
          </a:p>
        </p:txBody>
      </p:sp>
    </p:spTree>
    <p:extLst>
      <p:ext uri="{BB962C8B-B14F-4D97-AF65-F5344CB8AC3E}">
        <p14:creationId xmlns:p14="http://schemas.microsoft.com/office/powerpoint/2010/main" val="393056571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詹姆斯的实用主义心理学</a:t>
            </a:r>
          </a:p>
        </p:txBody>
      </p:sp>
      <p:sp>
        <p:nvSpPr>
          <p:cNvPr id="100" name="文本框 99"/>
          <p:cNvSpPr txBox="1"/>
          <p:nvPr/>
        </p:nvSpPr>
        <p:spPr>
          <a:xfrm>
            <a:off x="970915" y="1210310"/>
            <a:ext cx="10483850" cy="552850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四、习惯论与本能论</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詹姆斯特别重视通过早期教育训练人们养成良好的习惯，他认为，习惯的功能主要有如下几个方面：</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其一，简化达到一个既定目的的行为，使行为更加精确、更加省力，并减少疲劳。</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其二，习惯可以减少行为所需的意识性注意。</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其三，习惯具有社会功能。</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关于本能，詹姆斯认为，本能是一种趋向一定目的的、自动的，无须事先经过教育就能完成的动作能力或冲动行为。本能的力量不是不可改变的，本能的可变性对动物和人类的生活是不可缺少的，与个体发展的晚期阶段相比，本能</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在个体发展的早期阶段</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有着更加重要的作用。</a:t>
            </a:r>
          </a:p>
        </p:txBody>
      </p:sp>
    </p:spTree>
    <p:extLst>
      <p:ext uri="{BB962C8B-B14F-4D97-AF65-F5344CB8AC3E}">
        <p14:creationId xmlns:p14="http://schemas.microsoft.com/office/powerpoint/2010/main" val="392004262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詹姆斯的实用主义心理学</a:t>
            </a:r>
          </a:p>
        </p:txBody>
      </p:sp>
      <p:sp>
        <p:nvSpPr>
          <p:cNvPr id="100" name="文本框 99"/>
          <p:cNvSpPr txBox="1"/>
          <p:nvPr/>
        </p:nvSpPr>
        <p:spPr>
          <a:xfrm>
            <a:off x="970915" y="1210310"/>
            <a:ext cx="10483850" cy="407201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五、记忆理论</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詹姆斯是</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双重记忆理论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的最初提出者，他将记忆分为初级记忆（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primary memory</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）和次级记忆（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secondary memory</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）。前者是指刚刚发生的或意识中保留的最近发生过的事件，它如实地转换刚刚知觉到的事件；后者是指不属于目前的思想或注意的先前的事件。</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詹姆斯认为，记忆的原因“就是神经系统里的习惯定律。</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在詹姆斯看来，通过改进记录事实的习惯性方法，可以提高记忆力。</a:t>
            </a:r>
          </a:p>
        </p:txBody>
      </p:sp>
    </p:spTree>
    <p:extLst>
      <p:ext uri="{BB962C8B-B14F-4D97-AF65-F5344CB8AC3E}">
        <p14:creationId xmlns:p14="http://schemas.microsoft.com/office/powerpoint/2010/main" val="366602288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詹姆斯的实用主义心理学</a:t>
            </a:r>
          </a:p>
        </p:txBody>
      </p:sp>
      <p:sp>
        <p:nvSpPr>
          <p:cNvPr id="100" name="文本框 99"/>
          <p:cNvSpPr txBox="1"/>
          <p:nvPr/>
        </p:nvSpPr>
        <p:spPr>
          <a:xfrm>
            <a:off x="970915" y="1210310"/>
            <a:ext cx="10483850" cy="552850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六、情绪理论</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詹姆斯认为，情绪就是人对自己身体变化的感知觉。他认为，我们一知觉到激动我们的对象，立刻就引起身体上的变化，在这些变化出现之时，我们对这些变化的感觉就是情绪。丹麦生理学家朗格（</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Carl Lange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）独立提出了与此相近的理论，因此这个理论又被称为“</a:t>
            </a:r>
            <a:r>
              <a:rPr lang="zh-CN" altLang="en-US" sz="2100" b="1" dirty="0">
                <a:solidFill>
                  <a:schemeClr val="accent6">
                    <a:lumMod val="75000"/>
                  </a:schemeClr>
                </a:solidFill>
                <a:latin typeface="Arial" panose="020B0604020202020204" pitchFamily="34" charset="0"/>
                <a:ea typeface="微软雅黑" panose="020B0503020204020204" pitchFamily="34" charset="-122"/>
              </a:rPr>
              <a:t>詹姆斯</a:t>
            </a:r>
            <a:r>
              <a:rPr lang="en-US" altLang="zh-CN" sz="2100" b="1" dirty="0">
                <a:solidFill>
                  <a:schemeClr val="accent6">
                    <a:lumMod val="75000"/>
                  </a:schemeClr>
                </a:solidFill>
                <a:latin typeface="Arial" panose="020B0604020202020204" pitchFamily="34" charset="0"/>
                <a:ea typeface="微软雅黑" panose="020B0503020204020204" pitchFamily="34" charset="-122"/>
              </a:rPr>
              <a:t>—</a:t>
            </a:r>
            <a:r>
              <a:rPr lang="zh-CN" altLang="en-US" sz="2100" b="1" dirty="0">
                <a:solidFill>
                  <a:schemeClr val="accent6">
                    <a:lumMod val="75000"/>
                  </a:schemeClr>
                </a:solidFill>
                <a:latin typeface="Arial" panose="020B0604020202020204" pitchFamily="34" charset="0"/>
                <a:ea typeface="微软雅黑" panose="020B0503020204020204" pitchFamily="34" charset="-122"/>
              </a:rPr>
              <a:t>朗格情绪理论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”。由于这种理论把情绪的产生归结为身体外周活动的变化，认为情绪产生于植物性神经系统的活动，所以又被称为</a:t>
            </a:r>
            <a:r>
              <a:rPr lang="zh-CN" altLang="en-US" sz="2100" b="1" dirty="0">
                <a:solidFill>
                  <a:schemeClr val="accent6">
                    <a:lumMod val="75000"/>
                  </a:schemeClr>
                </a:solidFill>
                <a:latin typeface="Arial" panose="020B0604020202020204" pitchFamily="34" charset="0"/>
                <a:ea typeface="微软雅黑" panose="020B0503020204020204" pitchFamily="34" charset="-122"/>
              </a:rPr>
              <a:t>情绪的外周理论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詹姆斯将情绪和情感的发生及其变化与生理机制联系起来，用生理反应说明情绪具有合理性，但问题是，他将情绪的生理机制置于外周神经系统，无视中枢神经系统的作用，把外周生理反应看作是情绪的唯一来源，这种解释显然是不充分的，现代生理学的发展已经证明了这一点。</a:t>
            </a:r>
          </a:p>
        </p:txBody>
      </p:sp>
    </p:spTree>
    <p:extLst>
      <p:ext uri="{BB962C8B-B14F-4D97-AF65-F5344CB8AC3E}">
        <p14:creationId xmlns:p14="http://schemas.microsoft.com/office/powerpoint/2010/main" val="179170814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詹姆斯的实用主义心理学</a:t>
            </a:r>
          </a:p>
        </p:txBody>
      </p:sp>
      <p:sp>
        <p:nvSpPr>
          <p:cNvPr id="100" name="文本框 99"/>
          <p:cNvSpPr txBox="1"/>
          <p:nvPr/>
        </p:nvSpPr>
        <p:spPr>
          <a:xfrm>
            <a:off x="970915" y="1210310"/>
            <a:ext cx="10483850"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七、对詹姆斯心理学理论的评价</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詹姆斯是美国心理学发展史上第一个科学心理学家和最后一个哲学心理学家，在美国心理学的发展中起着承前启后的作用，对世界心理学的发展也有重要的影响。</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他对心理学的贡献主要表现为：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第一，为美国心理学的发展确定了基本的方向。</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第二，在研究方法上，詹姆斯提倡一种自然与开放性的朴素现象学方法，对意识进行真实的描述。</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三，他对自我概念的阐述、意识流理论中所包含的整体论思想、宗教心理学思想等都从不同方面促进了人格心理学、变态心理学、医学心理学、精神分析以及格式塔心理学、人本主义心理学、行为主义心理学和认知心理学的产生和发展。</a:t>
            </a:r>
          </a:p>
        </p:txBody>
      </p:sp>
    </p:spTree>
    <p:extLst>
      <p:ext uri="{BB962C8B-B14F-4D97-AF65-F5344CB8AC3E}">
        <p14:creationId xmlns:p14="http://schemas.microsoft.com/office/powerpoint/2010/main" val="385414464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詹姆斯的实用主义心理学</a:t>
            </a:r>
          </a:p>
        </p:txBody>
      </p:sp>
      <p:sp>
        <p:nvSpPr>
          <p:cNvPr id="100" name="文本框 99"/>
          <p:cNvSpPr txBox="1"/>
          <p:nvPr/>
        </p:nvSpPr>
        <p:spPr>
          <a:xfrm>
            <a:off x="970915" y="1210310"/>
            <a:ext cx="10483850" cy="407425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七、对詹姆斯心理学理论的评价</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但詹姆斯的心理学理论也存在着不言而喻的局限性，主要表现在：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第一，具有主观唯心主义、外在目的论、神秘主义和生物主义的倾向。</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第二，他的理论和方法缺乏一致性，甚至存在着矛盾。</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第三，詹姆斯虽然建立了美国的第一个心理学实验室，却对实验不感兴趣，他的许多心理学推论和假设缺乏实证基础，因此有人认为他是向“摇椅哲学家”的倒退。</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第四，詹姆斯对心理学采取了双重真理观。</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91621785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04</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515784" y="2432315"/>
            <a:ext cx="4493538"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第四节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构造主义心理学</a:t>
            </a:r>
          </a:p>
        </p:txBody>
      </p:sp>
      <p:sp>
        <p:nvSpPr>
          <p:cNvPr id="13" name="TextBox 6"/>
          <p:cNvSpPr txBox="1"/>
          <p:nvPr/>
        </p:nvSpPr>
        <p:spPr>
          <a:xfrm>
            <a:off x="9701984" y="2168473"/>
            <a:ext cx="2076209"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04</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07208817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构造主义心理学</a:t>
            </a:r>
          </a:p>
        </p:txBody>
      </p:sp>
      <p:sp>
        <p:nvSpPr>
          <p:cNvPr id="100" name="文本框 99"/>
          <p:cNvSpPr txBox="1"/>
          <p:nvPr/>
        </p:nvSpPr>
        <p:spPr>
          <a:xfrm>
            <a:off x="970917" y="1210310"/>
            <a:ext cx="8399114" cy="552850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一、铁钦纳生平</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铁钦纳（</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Edward B. Titchener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1867—1927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）出生于英格兰奇切斯特的破落贵族家庭。</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1885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年，铁钦纳进入牛津大学学习，并获得哲学学士学位。随后，他又在牛津大学的生理学实验室工作了一年，在此期间，他翻译了冯特第三版的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生理心理学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，并因此对生理心理学产生了浓厚的兴趣，遂决定去莱比锡跟随冯特研习生理心理学。虽然铁钦纳只跟冯特学习了两年，但他接受并坚持冯特心理学的基本理念和方法，一直把自己视为</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忠实的冯特主义者</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因牛津大学并不重视心理学研究，铁钦纳因此而转赴美国康奈尔大学工作。并开始致力于发展一门纯粹的实验心理学，很快，康奈尔大学形成了以他为核心的构造主义学派。</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E347A1A9-9909-43DE-9414-02D99A4F8ECC}"/>
              </a:ext>
            </a:extLst>
          </p:cNvPr>
          <p:cNvPicPr>
            <a:picLocks noChangeAspect="1"/>
          </p:cNvPicPr>
          <p:nvPr/>
        </p:nvPicPr>
        <p:blipFill>
          <a:blip r:embed="rId3"/>
          <a:stretch>
            <a:fillRect/>
          </a:stretch>
        </p:blipFill>
        <p:spPr>
          <a:xfrm>
            <a:off x="9622015" y="2261117"/>
            <a:ext cx="2131620" cy="3000432"/>
          </a:xfrm>
          <a:prstGeom prst="rect">
            <a:avLst/>
          </a:prstGeom>
        </p:spPr>
      </p:pic>
    </p:spTree>
    <p:extLst>
      <p:ext uri="{BB962C8B-B14F-4D97-AF65-F5344CB8AC3E}">
        <p14:creationId xmlns:p14="http://schemas.microsoft.com/office/powerpoint/2010/main" val="120773702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sp>
        <p:nvSpPr>
          <p:cNvPr id="2" name="矩形 1"/>
          <p:cNvSpPr/>
          <p:nvPr/>
        </p:nvSpPr>
        <p:spPr>
          <a:xfrm>
            <a:off x="4735830" y="0"/>
            <a:ext cx="7488555" cy="6874510"/>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defTabSz="1219200">
              <a:buClrTx/>
              <a:buSzTx/>
              <a:buFontTx/>
            </a:pPr>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ea"/>
            </a:endParaRPr>
          </a:p>
        </p:txBody>
      </p:sp>
      <p:pic>
        <p:nvPicPr>
          <p:cNvPr id="2051" name="Picture 3" descr="E:\LJR\JZ\PPT\01-融资计划\02-切图\矩形 2.png"/>
          <p:cNvPicPr>
            <a:picLocks noChangeAspect="1" noChangeArrowheads="1"/>
          </p:cNvPicPr>
          <p:nvPr/>
        </p:nvPicPr>
        <p:blipFill>
          <a:blip r:embed="rId3" cstate="print"/>
          <a:srcRect/>
          <a:stretch>
            <a:fillRect/>
          </a:stretch>
        </p:blipFill>
        <p:spPr bwMode="auto">
          <a:xfrm>
            <a:off x="4521200" y="384175"/>
            <a:ext cx="7336790" cy="6309360"/>
          </a:xfrm>
          <a:prstGeom prst="rect">
            <a:avLst/>
          </a:prstGeom>
          <a:noFill/>
        </p:spPr>
      </p:pic>
      <p:pic>
        <p:nvPicPr>
          <p:cNvPr id="2050" name="Picture 2" descr="E:\LJR\JZ\PPT\01-融资计划\02-切图\dsfdsf.png"/>
          <p:cNvPicPr>
            <a:picLocks noChangeAspect="1" noChangeArrowheads="1"/>
          </p:cNvPicPr>
          <p:nvPr/>
        </p:nvPicPr>
        <p:blipFill>
          <a:blip r:embed="rId4" cstate="print"/>
          <a:srcRect/>
          <a:stretch>
            <a:fillRect/>
          </a:stretch>
        </p:blipFill>
        <p:spPr bwMode="auto">
          <a:xfrm>
            <a:off x="0" y="0"/>
            <a:ext cx="7632171" cy="6875339"/>
          </a:xfrm>
          <a:prstGeom prst="rect">
            <a:avLst/>
          </a:prstGeom>
          <a:noFill/>
        </p:spPr>
      </p:pic>
      <p:sp>
        <p:nvSpPr>
          <p:cNvPr id="7" name="TextBox 6"/>
          <p:cNvSpPr txBox="1"/>
          <p:nvPr/>
        </p:nvSpPr>
        <p:spPr>
          <a:xfrm>
            <a:off x="589838" y="2194643"/>
            <a:ext cx="5048250" cy="1168400"/>
          </a:xfrm>
          <a:prstGeom prst="rect">
            <a:avLst/>
          </a:prstGeom>
          <a:noFill/>
        </p:spPr>
        <p:txBody>
          <a:bodyPr wrap="none" rtlCol="0">
            <a:spAutoFit/>
          </a:bodyPr>
          <a:lstStyle/>
          <a:p>
            <a:pPr defTabSz="1219200"/>
            <a:r>
              <a:rPr lang="en-US" altLang="zh-CN" sz="7000" dirty="0">
                <a:solidFill>
                  <a:srgbClr val="E1E0D8"/>
                </a:solidFill>
                <a:latin typeface="方正黑体简体" panose="02010601030101010101" pitchFamily="2" charset="-122"/>
                <a:ea typeface="方正黑体简体" panose="02010601030101010101" pitchFamily="2" charset="-122"/>
                <a:cs typeface="+mn-ea"/>
                <a:sym typeface="+mn-lt"/>
              </a:rPr>
              <a:t>CONTENTS</a:t>
            </a:r>
            <a:endParaRPr lang="zh-CN" altLang="en-US" sz="7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8" name="TextBox 7"/>
          <p:cNvSpPr txBox="1"/>
          <p:nvPr/>
        </p:nvSpPr>
        <p:spPr>
          <a:xfrm>
            <a:off x="2329133" y="2978681"/>
            <a:ext cx="1569660" cy="923330"/>
          </a:xfrm>
          <a:prstGeom prst="rect">
            <a:avLst/>
          </a:prstGeom>
          <a:noFill/>
        </p:spPr>
        <p:txBody>
          <a:bodyPr wrap="none" rtlCol="0">
            <a:spAutoFit/>
          </a:bodyPr>
          <a:lstStyle/>
          <a:p>
            <a:pPr defTabSz="1219200"/>
            <a:r>
              <a:rPr lang="zh-CN" altLang="en-US" sz="5400" dirty="0">
                <a:solidFill>
                  <a:srgbClr val="4F4D50"/>
                </a:solidFill>
                <a:latin typeface="方正黑体简体" panose="02010601030101010101" pitchFamily="2" charset="-122"/>
                <a:ea typeface="方正黑体简体" panose="02010601030101010101" pitchFamily="2" charset="-122"/>
                <a:cs typeface="+mn-ea"/>
                <a:sym typeface="+mn-lt"/>
              </a:rPr>
              <a:t>目录</a:t>
            </a:r>
            <a:endParaRPr lang="en-US" altLang="zh-CN" sz="5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9" name="TextBox 8"/>
          <p:cNvSpPr txBox="1"/>
          <p:nvPr/>
        </p:nvSpPr>
        <p:spPr>
          <a:xfrm>
            <a:off x="7325995" y="2079625"/>
            <a:ext cx="3949700" cy="429895"/>
          </a:xfrm>
          <a:prstGeom prst="rect">
            <a:avLst/>
          </a:prstGeom>
          <a:noFill/>
        </p:spPr>
        <p:txBody>
          <a:bodyPr wrap="square" rtlCol="0">
            <a:spAutoFit/>
          </a:bodyPr>
          <a:lstStyle/>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早期的美国心理学</a:t>
            </a:r>
          </a:p>
        </p:txBody>
      </p:sp>
      <p:sp>
        <p:nvSpPr>
          <p:cNvPr id="12" name="TextBox 11"/>
          <p:cNvSpPr txBox="1"/>
          <p:nvPr/>
        </p:nvSpPr>
        <p:spPr>
          <a:xfrm>
            <a:off x="6765290" y="1937385"/>
            <a:ext cx="598170" cy="783590"/>
          </a:xfrm>
          <a:prstGeom prst="rect">
            <a:avLst/>
          </a:prstGeom>
          <a:noFill/>
        </p:spPr>
        <p:txBody>
          <a:bodyPr wrap="square" rtlCol="0">
            <a:spAutoFit/>
          </a:bodyPr>
          <a:lstStyle/>
          <a:p>
            <a:pPr defTabSz="1219200"/>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1</a:t>
            </a:r>
          </a:p>
        </p:txBody>
      </p:sp>
      <p:sp>
        <p:nvSpPr>
          <p:cNvPr id="13" name="TextBox 12"/>
          <p:cNvSpPr txBox="1"/>
          <p:nvPr/>
        </p:nvSpPr>
        <p:spPr>
          <a:xfrm>
            <a:off x="7325995" y="3006090"/>
            <a:ext cx="3949700"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美国心理学的产生和发展</a:t>
            </a:r>
          </a:p>
        </p:txBody>
      </p:sp>
      <p:sp>
        <p:nvSpPr>
          <p:cNvPr id="15" name="TextBox 14"/>
          <p:cNvSpPr txBox="1"/>
          <p:nvPr/>
        </p:nvSpPr>
        <p:spPr>
          <a:xfrm>
            <a:off x="6765290" y="2863850"/>
            <a:ext cx="598170" cy="78359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2</a:t>
            </a:r>
          </a:p>
        </p:txBody>
      </p:sp>
      <p:sp>
        <p:nvSpPr>
          <p:cNvPr id="19" name="TextBox 18"/>
          <p:cNvSpPr txBox="1"/>
          <p:nvPr/>
        </p:nvSpPr>
        <p:spPr>
          <a:xfrm>
            <a:off x="7325995" y="3931920"/>
            <a:ext cx="3949065"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詹姆斯的实用主义心理学</a:t>
            </a:r>
          </a:p>
        </p:txBody>
      </p:sp>
      <p:sp>
        <p:nvSpPr>
          <p:cNvPr id="21" name="TextBox 20"/>
          <p:cNvSpPr txBox="1"/>
          <p:nvPr/>
        </p:nvSpPr>
        <p:spPr>
          <a:xfrm>
            <a:off x="6765290" y="3789680"/>
            <a:ext cx="598170" cy="78483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3</a:t>
            </a:r>
          </a:p>
        </p:txBody>
      </p:sp>
      <p:sp>
        <p:nvSpPr>
          <p:cNvPr id="14" name="TextBox 20">
            <a:extLst>
              <a:ext uri="{FF2B5EF4-FFF2-40B4-BE49-F238E27FC236}">
                <a16:creationId xmlns:a16="http://schemas.microsoft.com/office/drawing/2014/main" id="{103017EF-5C1B-44EF-B5E4-F6CE068CA84F}"/>
              </a:ext>
            </a:extLst>
          </p:cNvPr>
          <p:cNvSpPr txBox="1"/>
          <p:nvPr/>
        </p:nvSpPr>
        <p:spPr>
          <a:xfrm>
            <a:off x="6783225" y="4678030"/>
            <a:ext cx="598170" cy="78483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4</a:t>
            </a:r>
          </a:p>
        </p:txBody>
      </p:sp>
      <p:sp>
        <p:nvSpPr>
          <p:cNvPr id="16" name="TextBox 18">
            <a:extLst>
              <a:ext uri="{FF2B5EF4-FFF2-40B4-BE49-F238E27FC236}">
                <a16:creationId xmlns:a16="http://schemas.microsoft.com/office/drawing/2014/main" id="{24C8D00C-D5C2-4AD1-B041-5CB078366765}"/>
              </a:ext>
            </a:extLst>
          </p:cNvPr>
          <p:cNvSpPr txBox="1"/>
          <p:nvPr/>
        </p:nvSpPr>
        <p:spPr>
          <a:xfrm>
            <a:off x="7353478" y="4785613"/>
            <a:ext cx="3949065"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构造主义心理学</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构造主义心理学</a:t>
            </a:r>
          </a:p>
        </p:txBody>
      </p:sp>
      <p:sp>
        <p:nvSpPr>
          <p:cNvPr id="100" name="文本框 99"/>
          <p:cNvSpPr txBox="1"/>
          <p:nvPr/>
        </p:nvSpPr>
        <p:spPr>
          <a:xfrm>
            <a:off x="970916" y="1210310"/>
            <a:ext cx="10537143" cy="464909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二、构造主义心理学的哲学基础</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经验主义</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经验主义主张摆脱宗教神学的玄思，将经验世界作为哲学的对象，把知识置于经验的基础之上，强调人类所有知识和观念都来源于感觉印象。然而，感觉所提供的只是一些认识材料，是一些简单观念或认识元素。简单观念虽然是实在的，但对于人的认识却是不够的，心灵通过自己的创造能力，将这些简单观念构成新的复杂观念，成为心灵的模型或原型。</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经验主义对铁钦纳的影响表现在，他将心理学的研究对象，即意识，分析为元素，指出人的意识和心理现象就是由这些元素构成的</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99005323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构造主义心理学</a:t>
            </a:r>
          </a:p>
        </p:txBody>
      </p:sp>
      <p:sp>
        <p:nvSpPr>
          <p:cNvPr id="100" name="文本框 99"/>
          <p:cNvSpPr txBox="1"/>
          <p:nvPr/>
        </p:nvSpPr>
        <p:spPr>
          <a:xfrm>
            <a:off x="970916" y="1210310"/>
            <a:ext cx="10537143" cy="610333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二、构造主义心理学的哲学基础</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联想主义</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联想主义可上溯到柏拉图。柏拉图认为，在时间上同时发生的事件在心灵中倾向于被联系起来，产生联想。亚里士多德则提出了三条联想律，即相似律、对比律和接近律。联想主义后来成为哲学中用来解释心理的一个主要概念。</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英国联想主义的基本理念是，心理事件是由联想规律控制的，在意识中发生的一切是由心理事件之间的联系所决定的</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从联想主义的角度来看，心理学主要有以下三个问题：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为什么心理事件能产生联想？控制联想形成的规律是什么？心理事件经过联想之后是否发生了变化？铁钦纳构造主义心理学提出的基本任务与之十分相似，表现出了联想主义的痕迹。</a:t>
            </a: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78540981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构造主义心理学</a:t>
            </a:r>
          </a:p>
        </p:txBody>
      </p:sp>
      <p:sp>
        <p:nvSpPr>
          <p:cNvPr id="100" name="文本框 99"/>
          <p:cNvSpPr txBox="1"/>
          <p:nvPr/>
        </p:nvSpPr>
        <p:spPr>
          <a:xfrm>
            <a:off x="970916" y="1210310"/>
            <a:ext cx="10537143" cy="464909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二、构造主义心理学的哲学基础</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实证主义</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实证主义，即马赫和阿芬那留斯的经验批判主义，也对铁钦纳产生了深刻的影响。是一种比较复杂的哲学观念，它主张关于世界的正确知识必须以自然科学的方法为基础，那些超越客观事实的宗教和哲学思辨性的概念是无效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在马赫看来，物质不是第一性的，而要素，即感觉是第一性的。阿芬那留斯则提出了纯粹经验的概念，纯粹经验既可以是物理的东西，也可以是心理的东西。</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83862213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构造主义心理学</a:t>
            </a:r>
          </a:p>
        </p:txBody>
      </p:sp>
      <p:sp>
        <p:nvSpPr>
          <p:cNvPr id="100" name="文本框 99"/>
          <p:cNvSpPr txBox="1"/>
          <p:nvPr/>
        </p:nvSpPr>
        <p:spPr>
          <a:xfrm>
            <a:off x="970916" y="1210310"/>
            <a:ext cx="10537143" cy="561858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二、构造主义心理学的哲学基础</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实证主义</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马赫和阿芬那留斯对铁钦纳的影响表现为：</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其一，他们以感觉为哲学研究的出发点，铁钦纳则以感觉为其心理学研究的起点，并把它视为心理的基本元素。</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其二，铁钦纳用阿芬那留斯的从属经验和独立经验代替冯特的直接经验和间接经验，将经验的从属性和独立性作为区别心理学和物理学研究对象的标准。</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accent6">
                    <a:lumMod val="75000"/>
                  </a:schemeClr>
                </a:solidFill>
                <a:latin typeface="Arial" panose="020B0604020202020204" pitchFamily="34" charset="0"/>
                <a:ea typeface="微软雅黑" panose="020B0503020204020204" pitchFamily="34" charset="-122"/>
              </a:rPr>
              <a:t>经验主义、联想主义和经验批判主义</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给构造主义心理学提供了认识论基础，同时也确定了构造主义心理学的方法论和发展方向。</a:t>
            </a: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82502665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构造主义心理学</a:t>
            </a:r>
          </a:p>
        </p:txBody>
      </p:sp>
      <p:sp>
        <p:nvSpPr>
          <p:cNvPr id="100" name="文本框 99"/>
          <p:cNvSpPr txBox="1"/>
          <p:nvPr/>
        </p:nvSpPr>
        <p:spPr>
          <a:xfrm>
            <a:off x="970916" y="1210310"/>
            <a:ext cx="10537143"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三、构造主义心理学的体系和方法</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构造主义心理学的研究对象</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铁钦纳同意冯特的主张，认为心理学是一门关于心理和意识经验的科学，其研究对象是人的经验。虽然铁钦纳将心理和意识都视为心理学的对象，但是他</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更重视意识</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，把它作为心理学研究的“直接对象”。</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铁钦纳不同意冯特关于直接经验和间接经验的区分，他将经验分为</a:t>
            </a:r>
            <a:r>
              <a:rPr lang="zh-CN" altLang="en-US" sz="2100" b="1" dirty="0">
                <a:solidFill>
                  <a:schemeClr val="accent6">
                    <a:lumMod val="75000"/>
                  </a:schemeClr>
                </a:solidFill>
                <a:latin typeface="Arial" panose="020B0604020202020204" pitchFamily="34" charset="0"/>
                <a:ea typeface="微软雅黑" panose="020B0503020204020204" pitchFamily="34" charset="-122"/>
              </a:rPr>
              <a:t>独立经验和依存经验</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。物理学和心理学所处理的是同样的物质和材料，区别在于物理学等自然科学研究的经验是不依赖于经验者的经验，心理学研究的是依赖于经验者的经验。</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48262085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构造主义心理学</a:t>
            </a:r>
          </a:p>
        </p:txBody>
      </p:sp>
      <p:sp>
        <p:nvSpPr>
          <p:cNvPr id="100" name="文本框 99"/>
          <p:cNvSpPr txBox="1"/>
          <p:nvPr/>
        </p:nvSpPr>
        <p:spPr>
          <a:xfrm>
            <a:off x="970916" y="1210310"/>
            <a:ext cx="10537143" cy="561858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三、构造主义心理学的体系和方法</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构造主义心理学的任务</a:t>
            </a:r>
            <a:endParaRPr lang="en-US" altLang="zh-CN" sz="2500" b="1" dirty="0">
              <a:solidFill>
                <a:srgbClr val="88745B"/>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是什么： 意识元素的分析</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他把意识经验分析为三种基本元素，即</a:t>
            </a:r>
            <a:r>
              <a:rPr lang="zh-CN" altLang="en-US" sz="2100" b="1" dirty="0">
                <a:solidFill>
                  <a:schemeClr val="accent6">
                    <a:lumMod val="75000"/>
                  </a:schemeClr>
                </a:solidFill>
                <a:latin typeface="Arial" panose="020B0604020202020204" pitchFamily="34" charset="0"/>
                <a:ea typeface="微软雅黑" panose="020B0503020204020204" pitchFamily="34" charset="-122"/>
              </a:rPr>
              <a:t>感觉、意象和感情</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。铁钦纳认为，心理元素有四个特征，即性质、强度、持续性和清晰度。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铁钦纳认为，情感仅有一个维度，那就是愉快不愉快。他否认了冯特的紧张松弛和兴奋抑制这两个情感维度。在铁钦纳看来，紧张松弛和兴奋抑制可以称为感觉情感，甚至可以归之于感觉，因为它们是机体感觉和真正感情的结合。</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在对意识经验分析的基础上，铁钦纳又对感觉等基本元素作了最为详尽或繁琐的分析。比如他分出的感觉元素多达</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44 435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种，其中视觉元素</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32 820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种，听觉元素</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11 600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种等。</a:t>
            </a:r>
          </a:p>
          <a:p>
            <a:pPr marL="457200" indent="-457200">
              <a:lnSpc>
                <a:spcPct val="150000"/>
              </a:lnSpc>
              <a:buAutoNum type="arabicPeriod"/>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244478192"/>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构造主义心理学</a:t>
            </a:r>
          </a:p>
        </p:txBody>
      </p:sp>
      <p:sp>
        <p:nvSpPr>
          <p:cNvPr id="100" name="文本框 99"/>
          <p:cNvSpPr txBox="1"/>
          <p:nvPr/>
        </p:nvSpPr>
        <p:spPr>
          <a:xfrm>
            <a:off x="970916" y="1210310"/>
            <a:ext cx="10537143" cy="513384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三、构造主义心理学的体系和方法</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构造主义心理学的任务</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怎么样： 意识元素的结合</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铁钦纳反对冯特的统觉和创造性综合的观点，而赞成传统的联想主义，</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仅用联想来说明心理元素的结合问题</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。通过接近联想，我们首先把两个同类元素结合在一起，然后把两个以上的同类元素结合在一起，最后再把不同类的基本心理过程结合在一起。</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在心理元素如何结合的问题上，铁钦纳没有像冯特那样提出一套具体的原则或规律，但由于这个问题是他的心理学的主要任务之一，他对此也作了阐释。他认为，组成复杂经验的一些元素会被其他元素掩盖。</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53399780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构造主义心理学</a:t>
            </a:r>
          </a:p>
        </p:txBody>
      </p:sp>
      <p:sp>
        <p:nvSpPr>
          <p:cNvPr id="100" name="文本框 99"/>
          <p:cNvSpPr txBox="1"/>
          <p:nvPr/>
        </p:nvSpPr>
        <p:spPr>
          <a:xfrm>
            <a:off x="970916" y="1210310"/>
            <a:ext cx="10537143" cy="416659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三、构造主义心理学的体系和方法</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构造主义心理学的任务</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为什么： 心理过程赖以产生的条件</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从身心平行论的观点出发，铁钦纳主张为了解释心理过程，必须详尽地叙述心理过程发生的条件，即找出与心理过程相对应的生理过程。他认为，“身体过程</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是心理过程的条件，对它们的说明会给我们提供心理过程的科学解释”。</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铁钦纳在晚年时开始从基础上改造他的构造心理学，并试图对其心理学体系进行一个全新的解释。</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62432018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构造主义心理学</a:t>
            </a:r>
          </a:p>
        </p:txBody>
      </p:sp>
      <p:sp>
        <p:nvSpPr>
          <p:cNvPr id="100" name="文本框 99"/>
          <p:cNvSpPr txBox="1"/>
          <p:nvPr/>
        </p:nvSpPr>
        <p:spPr>
          <a:xfrm>
            <a:off x="970916" y="1210310"/>
            <a:ext cx="10537143"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三、构造主义心理学的体系和方法</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构造主义心理学的方法</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铁钦纳把将内省和实验结合起来的方法命名为“</a:t>
            </a:r>
            <a:r>
              <a:rPr lang="zh-CN" altLang="en-US" sz="2100" b="1" dirty="0">
                <a:solidFill>
                  <a:schemeClr val="accent6">
                    <a:lumMod val="75000"/>
                  </a:schemeClr>
                </a:solidFill>
                <a:latin typeface="Arial" panose="020B0604020202020204" pitchFamily="34" charset="0"/>
                <a:ea typeface="微软雅黑" panose="020B0503020204020204" pitchFamily="34" charset="-122"/>
              </a:rPr>
              <a:t>实验内省法</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但是，铁钦纳对实验内省法的使用比冯特更加严格而且更加复杂，表现在： 第一，在实验者的选择上，铁钦纳要求实验者必须</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经过专门的内省训练</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，坚决反对使用未受过训练的观察者。第二，他要求参加实验的内省者必须在情绪良好、精神饱满和身体健康时进行自我观察，内省时的周围环境必须安适，无干扰。第三，内省者必须</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客观、准确地</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描述意识状态自身，而不是去描述刺激物。第四，在内省法的应用范围方面，铁钦纳打破了冯特的限制，由只用来研究简单的心理过程推广运用到</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思维、想象等</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高级的心理过程。</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618548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构造主义心理学</a:t>
            </a:r>
          </a:p>
        </p:txBody>
      </p:sp>
      <p:sp>
        <p:nvSpPr>
          <p:cNvPr id="100" name="文本框 99"/>
          <p:cNvSpPr txBox="1"/>
          <p:nvPr/>
        </p:nvSpPr>
        <p:spPr>
          <a:xfrm>
            <a:off x="970916" y="1210310"/>
            <a:ext cx="10537143"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三、构造主义心理学的体系和方法</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构造主义心理学的方法</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总的看来，一方面，在研究方法上，铁钦纳只是对冯特的实验内省法进行了改造，在某种程度上消解了实验性而突出了内省性，其结果使得内省法的</a:t>
            </a:r>
            <a:r>
              <a:rPr lang="zh-CN" altLang="en-US" sz="2100" b="1" dirty="0">
                <a:solidFill>
                  <a:schemeClr val="accent6">
                    <a:lumMod val="75000"/>
                  </a:schemeClr>
                </a:solidFill>
                <a:latin typeface="Arial" panose="020B0604020202020204" pitchFamily="34" charset="0"/>
                <a:ea typeface="微软雅黑" panose="020B0503020204020204" pitchFamily="34" charset="-122"/>
              </a:rPr>
              <a:t>运用限制性更强、范围更小，主观性也更加明显</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，其结果和效度因而也令人怀疑，以至于美国心理学家詹姆斯把这种内省及其结果称为“心理学家的谬误”。</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另一方面，这种方法也限制了构造主义心理学的研究范围，即只研究</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正常成人的心理</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，而将儿童、心理变态者以及动物心理排除在心理学的问题域之外，原因在于他们不能进行有效的内省。这同内省法一样，也招致了诸多批评。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48917632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597538" y="1600730"/>
            <a:ext cx="4330032"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208009" y="2432315"/>
            <a:ext cx="5109091"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第一节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早期的美国心理学</a:t>
            </a:r>
          </a:p>
        </p:txBody>
      </p:sp>
      <p:sp>
        <p:nvSpPr>
          <p:cNvPr id="13" name="TextBox 6"/>
          <p:cNvSpPr txBox="1"/>
          <p:nvPr/>
        </p:nvSpPr>
        <p:spPr>
          <a:xfrm>
            <a:off x="9701984" y="2168473"/>
            <a:ext cx="169469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01</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构造主义心理学</a:t>
            </a:r>
          </a:p>
        </p:txBody>
      </p:sp>
      <p:sp>
        <p:nvSpPr>
          <p:cNvPr id="100" name="文本框 99"/>
          <p:cNvSpPr txBox="1"/>
          <p:nvPr/>
        </p:nvSpPr>
        <p:spPr>
          <a:xfrm>
            <a:off x="970916" y="1210310"/>
            <a:ext cx="10537143"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三、构造主义心理学的体系和方法</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（四） 构造主义心理学的具体研究</a:t>
            </a:r>
            <a:endParaRPr lang="en-US" altLang="zh-CN" sz="2500" b="1" dirty="0">
              <a:solidFill>
                <a:srgbClr val="88745B"/>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对注意的研究</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铁钦纳将注意归于感觉，认为注意是感觉清晰性的一种表现，是由新异刺激引起的。他把注意分为</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被动的和主动的</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有意的和无意的以及初级注意和次级注意</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。除此之外，铁钦纳还对注意的持续性、惰性和注意的努力程度以及影响注意的身体条件等方面作了大量研究，取得了很多有价值的研究成果。</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23779659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构造主义心理学</a:t>
            </a:r>
          </a:p>
        </p:txBody>
      </p:sp>
      <p:sp>
        <p:nvSpPr>
          <p:cNvPr id="100" name="文本框 99"/>
          <p:cNvSpPr txBox="1"/>
          <p:nvPr/>
        </p:nvSpPr>
        <p:spPr>
          <a:xfrm>
            <a:off x="970916" y="1210310"/>
            <a:ext cx="10537143"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三、构造主义心理学的体系和方法</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（四） 构造主义心理学的具体研究</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对联想的研究</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铁钦纳反对冯特的统觉和创造性综合的观点，而赞成传统的联想主义，仅用联想来说明心理元素的结合问题，铁钦纳认为，通过接近联想，我们首先把两个同类元素结合在一起，然后把两个以上的同类元素结合在一起，最后再把不同类的基本心理过程结合在一起。</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铁钦纳对联想的研究有三个特点： 第一，将所有的联想律都归结为接近律；第二，排除了情感在联想中的作用，认为情感过程要在联想中发挥作用，必须有感觉和意象的参与；第三，铁钦纳以联想解释意义的形成。</a:t>
            </a:r>
          </a:p>
        </p:txBody>
      </p:sp>
    </p:spTree>
    <p:extLst>
      <p:ext uri="{BB962C8B-B14F-4D97-AF65-F5344CB8AC3E}">
        <p14:creationId xmlns:p14="http://schemas.microsoft.com/office/powerpoint/2010/main" val="360941057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构造主义心理学</a:t>
            </a:r>
          </a:p>
        </p:txBody>
      </p:sp>
      <p:sp>
        <p:nvSpPr>
          <p:cNvPr id="100" name="文本框 99"/>
          <p:cNvSpPr txBox="1"/>
          <p:nvPr/>
        </p:nvSpPr>
        <p:spPr>
          <a:xfrm>
            <a:off x="970916" y="1210310"/>
            <a:ext cx="10537143" cy="416659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三、构造主义心理学的体系和方法</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（四） 构造主义心理学的具体研究</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对情绪和情感的研究</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当时占主导地位的情绪理论是詹姆斯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朗格情绪理论。该理论认为，人的情绪体验是由身体反应引起的，即先有生理变化，然后才有情绪体验。</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铁钦纳不同意这种看法，认为它不符合常识。</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铁钦纳将情绪和情感分为三类，即</a:t>
            </a:r>
            <a:r>
              <a:rPr lang="zh-CN" altLang="en-US" sz="2100" b="1" dirty="0">
                <a:solidFill>
                  <a:schemeClr val="accent6">
                    <a:lumMod val="75000"/>
                  </a:schemeClr>
                </a:solidFill>
                <a:latin typeface="Arial" panose="020B0604020202020204" pitchFamily="34" charset="0"/>
                <a:ea typeface="微软雅黑" panose="020B0503020204020204" pitchFamily="34" charset="-122"/>
              </a:rPr>
              <a:t>情感、情绪和思想情感</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。由上可以看出，铁钦纳对情绪与情感的解释比詹姆斯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朗格情绪理论更具合理性，也带有明显的元素主义色彩。</a:t>
            </a:r>
          </a:p>
        </p:txBody>
      </p:sp>
    </p:spTree>
    <p:extLst>
      <p:ext uri="{BB962C8B-B14F-4D97-AF65-F5344CB8AC3E}">
        <p14:creationId xmlns:p14="http://schemas.microsoft.com/office/powerpoint/2010/main" val="1165126962"/>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构造主义心理学</a:t>
            </a:r>
          </a:p>
        </p:txBody>
      </p:sp>
      <p:sp>
        <p:nvSpPr>
          <p:cNvPr id="100" name="文本框 99"/>
          <p:cNvSpPr txBox="1"/>
          <p:nvPr/>
        </p:nvSpPr>
        <p:spPr>
          <a:xfrm>
            <a:off x="970916" y="1210310"/>
            <a:ext cx="10537143" cy="358950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四、铁钦纳对冯特心理学思想的改造</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铁钦纳的心理学主要是对冯特心理学的继承、发扬和改造。</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同冯特一样，铁钦纳把经验作为研究对象，关注人类的情绪和情感问题，提倡以内省法为主要的研究方法。但他把冯特的直接经验和间接经验改变成独立经验和从属经验，将冯特提出的情感的三个向度压缩为一个向度，即愉快</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不愉快，又把冯特的实验内省法改造为系统内省法。</a:t>
            </a:r>
          </a:p>
        </p:txBody>
      </p:sp>
    </p:spTree>
    <p:extLst>
      <p:ext uri="{BB962C8B-B14F-4D97-AF65-F5344CB8AC3E}">
        <p14:creationId xmlns:p14="http://schemas.microsoft.com/office/powerpoint/2010/main" val="303705079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构造主义心理学</a:t>
            </a:r>
          </a:p>
        </p:txBody>
      </p:sp>
      <p:sp>
        <p:nvSpPr>
          <p:cNvPr id="100" name="文本框 99"/>
          <p:cNvSpPr txBox="1"/>
          <p:nvPr/>
        </p:nvSpPr>
        <p:spPr>
          <a:xfrm>
            <a:off x="970916" y="1210310"/>
            <a:ext cx="10537143" cy="407425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四、铁钦纳对冯特心理学思想的改造</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在继承和改造冯特心理学思想的同时，铁钦纳还极大地</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发扬了</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冯特的某些心理学思想：</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第一，他把冯特的元素主义推向极端，对心理元素进行了最为详尽的划分，扩充了心理元素的性质。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第二，他突破了冯特对内省法运用范围的限制，不但用内省法分析感知等基本的心理过程，而且还用内省法研究记忆和思维等高级心理过程。</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第三，铁钦纳发展了冯特心理学的自然科学性质。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第四，铁钦纳突出了冯特心理学的分析性。</a:t>
            </a:r>
          </a:p>
        </p:txBody>
      </p:sp>
    </p:spTree>
    <p:extLst>
      <p:ext uri="{BB962C8B-B14F-4D97-AF65-F5344CB8AC3E}">
        <p14:creationId xmlns:p14="http://schemas.microsoft.com/office/powerpoint/2010/main" val="209298442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构造主义心理学</a:t>
            </a:r>
          </a:p>
        </p:txBody>
      </p:sp>
      <p:sp>
        <p:nvSpPr>
          <p:cNvPr id="100" name="文本框 99"/>
          <p:cNvSpPr txBox="1"/>
          <p:nvPr/>
        </p:nvSpPr>
        <p:spPr>
          <a:xfrm>
            <a:off x="970916" y="1210310"/>
            <a:ext cx="10537143" cy="520533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五、对铁钦纳和构造主义心理学的评价</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主要贡献</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作为第一个从哲学中分化出来的心理学派，构造主义心理学使心理学第一次脱离了哲学和生理学，有了正式的学术身份和结构，为新兴的实验心理学提供了有效的方法和资料，推动了其他心理学派的发展。</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其贡献主要表现在： </a:t>
            </a: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强调实验室是心理学研究的主要资料来源。</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对世界心理学界也产生了广泛的影响。</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为美国心理学界培养了大批优秀的人才，为心理学的发展作出了重大的贡献。</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充当了批评的靶子。</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用严格控制的内省法将科学的客观性和精确性引入了心理学。</a:t>
            </a:r>
          </a:p>
        </p:txBody>
      </p:sp>
    </p:spTree>
    <p:extLst>
      <p:ext uri="{BB962C8B-B14F-4D97-AF65-F5344CB8AC3E}">
        <p14:creationId xmlns:p14="http://schemas.microsoft.com/office/powerpoint/2010/main" val="60746928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构造主义心理学</a:t>
            </a:r>
          </a:p>
        </p:txBody>
      </p:sp>
      <p:sp>
        <p:nvSpPr>
          <p:cNvPr id="100" name="文本框 99"/>
          <p:cNvSpPr txBox="1"/>
          <p:nvPr/>
        </p:nvSpPr>
        <p:spPr>
          <a:xfrm>
            <a:off x="970916" y="1210310"/>
            <a:ext cx="10537143"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五、对铁钦纳和构造主义心理学的评价</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主要局限</a:t>
            </a: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主要表现在以下几个方面： </a:t>
            </a: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过分限制了心理学的研究领域，将心理学的任务主要局限在对意识元素的分析上，认为任何不能被经过训练的内省者观察的心理过程都是无关紧要的，应将它们排除于心理学的范围之外，这就在一定程度上阻碍了动物心理学、儿童心理学、变态心理学和医学心理学等心理学分支的产生和发展。</a:t>
            </a: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过分贬低心理学的应用价值，忽视心理学分支学科的发展。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构造主义心理学研究方法单一化，过于倚重内省，使心理学不能完全脱离哲学思辨。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构造主义心理学所受到的致命打击是它未能及时地吸收进化论思想。</a:t>
            </a:r>
          </a:p>
        </p:txBody>
      </p:sp>
    </p:spTree>
    <p:extLst>
      <p:ext uri="{BB962C8B-B14F-4D97-AF65-F5344CB8AC3E}">
        <p14:creationId xmlns:p14="http://schemas.microsoft.com/office/powerpoint/2010/main" val="409053440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1965021" y="2277561"/>
            <a:ext cx="4008755" cy="1476375"/>
          </a:xfrm>
          <a:prstGeom prst="rect">
            <a:avLst/>
          </a:prstGeom>
          <a:noFill/>
        </p:spPr>
        <p:txBody>
          <a:bodyPr wrap="none" rtlCol="0">
            <a:spAutoFit/>
          </a:bodyPr>
          <a:lstStyle/>
          <a:p>
            <a:pPr algn="l" defTabSz="1219200" fontAlgn="auto">
              <a:lnSpc>
                <a:spcPct val="150000"/>
              </a:lnSpc>
            </a:pPr>
            <a:r>
              <a:rPr lang="zh-CN" altLang="en-US" sz="6000" b="1" dirty="0">
                <a:solidFill>
                  <a:prstClr val="white"/>
                </a:solidFill>
                <a:latin typeface="楷体" panose="02010609060101010101" charset="-122"/>
                <a:ea typeface="楷体" panose="02010609060101010101" charset="-122"/>
                <a:cs typeface="楷体" panose="02010609060101010101" charset="-122"/>
                <a:sym typeface="+mn-lt"/>
              </a:rPr>
              <a:t>谢谢欣赏！</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早期的美国心理学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07425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一、道德哲学和心灵哲学阶段的心理学</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这一阶段的心理学包括伦理学、神学和哲学等主题，所关注的问题是灵魂，所教的东西是不会遭到人们的质疑的。心理学在这个时代被公认为神学，是同宗教灌输相结合的。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1714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年，美国开始了“启蒙运动”，广泛接受其他国家学者的思想，约翰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洛克的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人类理智论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1690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）就对这一时期的美国哲学心理学产生了广泛影响。</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这一时期的心理学可用这句话来概括：“心理学为逻辑而存在，逻辑为上帝而存在。”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早期的美国心理学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二、理智哲学阶段的心理学</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a:lnSpc>
                <a:spcPct val="150000"/>
              </a:lnSpc>
              <a:buFont typeface="Wingdings" panose="05000000000000000000" pitchFamily="2" charset="2"/>
              <a:buChar char="l"/>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这一时期的哲学心理学主要受到</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苏格兰常识哲学</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影响。苏格兰常识哲学反对休谟的不可知论，反对把道德法则和科学定律看作心理习惯的观点。他们认为，感觉信息可能因表面意义而得到接受，反省或内省可以产生有效的信息，道德是以自明的直觉为基础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342900" indent="-342900">
              <a:lnSpc>
                <a:spcPct val="150000"/>
              </a:lnSpc>
              <a:buFont typeface="Wingdings" panose="05000000000000000000" pitchFamily="2" charset="2"/>
              <a:buChar char="l"/>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人类理性： 关于心理学和灵魂的导论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1868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），这本教科书标志着美国心理学逐渐脱离哲学和神学领域，并逐渐成为一门独立学科。</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342900" indent="-342900">
              <a:lnSpc>
                <a:spcPct val="150000"/>
              </a:lnSpc>
              <a:buFont typeface="Wingdings" panose="05000000000000000000" pitchFamily="2" charset="2"/>
              <a:buChar char="l"/>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波特将心理学界定为人类灵魂的科学，包含了诸如心理学是物理学的一个分支、心理学是一门科学、意识、感知觉、智力发展、观念联想、记忆和推理之类的主题，尊重并重视个体的个性，这也成为现代美国心理学的特征。</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23368896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早期的美国心理学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559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三、美国文艺复兴时期的心理学</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这一时期，心理学从宗教和哲学中完全独立出来，成为一门经验科学。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342900" indent="-342900">
              <a:lnSpc>
                <a:spcPct val="150000"/>
              </a:lnSpc>
              <a:buFont typeface="Wingdings" panose="05000000000000000000" pitchFamily="2" charset="2"/>
              <a:buChar char="l"/>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1886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年，杜威在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一书中描述了这门全新的经验科学。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342900" indent="-342900">
              <a:lnSpc>
                <a:spcPct val="150000"/>
              </a:lnSpc>
              <a:buFont typeface="Wingdings" panose="05000000000000000000" pitchFamily="2" charset="2"/>
              <a:buChar char="l"/>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1887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年，美国第一本心理学期刊</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美国心理学杂志</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期出版。</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342900" indent="-342900">
              <a:lnSpc>
                <a:spcPct val="150000"/>
              </a:lnSpc>
              <a:buFont typeface="Wingdings" panose="05000000000000000000" pitchFamily="2" charset="2"/>
              <a:buChar char="l"/>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1890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年，詹姆斯的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心理学原理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出版，这些事件标志着一种强调个别差异、强调适应环境和强调实用性的心理学的开始。</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美国一直强调个性和实用性，强调对环境的适应，这也是相面术、颅相学、麦斯麦术和唯灵论的思想观点何以会在当时的美国盛行的原因，因为这些都能帮助个体更为有效地生活和实践。</a:t>
            </a:r>
          </a:p>
        </p:txBody>
      </p:sp>
    </p:spTree>
    <p:extLst>
      <p:ext uri="{BB962C8B-B14F-4D97-AF65-F5344CB8AC3E}">
        <p14:creationId xmlns:p14="http://schemas.microsoft.com/office/powerpoint/2010/main" val="3272328302"/>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14666" y="1600730"/>
            <a:ext cx="42957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84679" y="2432315"/>
            <a:ext cx="6955750"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第二节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美国心理学的产生和发展</a:t>
            </a:r>
          </a:p>
        </p:txBody>
      </p:sp>
      <p:sp>
        <p:nvSpPr>
          <p:cNvPr id="13" name="TextBox 6"/>
          <p:cNvSpPr txBox="1"/>
          <p:nvPr/>
        </p:nvSpPr>
        <p:spPr>
          <a:xfrm>
            <a:off x="9701984" y="2168473"/>
            <a:ext cx="207264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02</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362891256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美国心理学的产生和发展</a:t>
            </a:r>
          </a:p>
        </p:txBody>
      </p:sp>
      <p:sp>
        <p:nvSpPr>
          <p:cNvPr id="100" name="文本框 99"/>
          <p:cNvSpPr txBox="1"/>
          <p:nvPr/>
        </p:nvSpPr>
        <p:spPr>
          <a:xfrm>
            <a:off x="970915" y="1210310"/>
            <a:ext cx="10483850"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一、美国心理学产生的背景</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社会背景</a:t>
            </a:r>
          </a:p>
          <a:p>
            <a:pPr marL="342900" indent="-342900">
              <a:lnSpc>
                <a:spcPct val="150000"/>
              </a:lnSpc>
              <a:buFont typeface="Wingdings" panose="05000000000000000000" pitchFamily="2" charset="2"/>
              <a:buChar char="l"/>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美国具体国情</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：新兴的移民国家，北美洲新大陆的条件优越，有机会和条件借鉴并吸收欧洲各国工业化生产经验。利用了大量廉价劳动力，快速实现了资本主义工业化。</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342900" indent="-342900">
              <a:lnSpc>
                <a:spcPct val="150000"/>
              </a:lnSpc>
              <a:buFont typeface="Wingdings" panose="05000000000000000000" pitchFamily="2" charset="2"/>
              <a:buChar char="l"/>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工业化背景</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：在工业化的过程中，欧洲的实证主义哲学与美国本土文化与哲学思想融合，逐渐演变为美国的实用主义哲学，这种哲学鼓吹有用就是真理，真理就是工具。</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当这种哲学思想与美国初露端倪的现代心理学思想结合之后，就形成了独具特色的美国心理学。美国心理学认为心理是有用的，是生物适应环境的工具或机能，这种心理学因适应了美国当时的大工业机械化生产的需要而得到了社会强大力量的支持和鼓励。</a:t>
            </a:r>
          </a:p>
        </p:txBody>
      </p:sp>
    </p:spTree>
    <p:extLst>
      <p:ext uri="{BB962C8B-B14F-4D97-AF65-F5344CB8AC3E}">
        <p14:creationId xmlns:p14="http://schemas.microsoft.com/office/powerpoint/2010/main" val="280504988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1vaecdp">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5702</Words>
  <Application>Microsoft Office PowerPoint</Application>
  <PresentationFormat>宽屏</PresentationFormat>
  <Paragraphs>283</Paragraphs>
  <Slides>47</Slides>
  <Notes>8</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47</vt:i4>
      </vt:variant>
    </vt:vector>
  </HeadingPairs>
  <TitlesOfParts>
    <vt:vector size="57" baseType="lpstr">
      <vt:lpstr>FZHei-B01S</vt:lpstr>
      <vt:lpstr>等线</vt:lpstr>
      <vt:lpstr>方正黑体简体</vt:lpstr>
      <vt:lpstr>楷体</vt:lpstr>
      <vt:lpstr>微软雅黑</vt:lpstr>
      <vt:lpstr>Agency FB</vt:lpstr>
      <vt:lpstr>Arial</vt:lpstr>
      <vt:lpstr>Calibri</vt:lpstr>
      <vt:lpstr>Wingdings</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24</cp:revision>
  <dcterms:created xsi:type="dcterms:W3CDTF">2019-01-02T04:14:00Z</dcterms:created>
  <dcterms:modified xsi:type="dcterms:W3CDTF">2022-07-25T12:13:03Z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