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8"/>
  </p:notesMasterIdLst>
  <p:handoutMasterIdLst>
    <p:handoutMasterId r:id="rId39"/>
  </p:handoutMasterIdLst>
  <p:sldIdLst>
    <p:sldId id="626" r:id="rId2"/>
    <p:sldId id="410" r:id="rId3"/>
    <p:sldId id="258" r:id="rId4"/>
    <p:sldId id="554" r:id="rId5"/>
    <p:sldId id="805" r:id="rId6"/>
    <p:sldId id="854" r:id="rId7"/>
    <p:sldId id="855" r:id="rId8"/>
    <p:sldId id="856" r:id="rId9"/>
    <p:sldId id="857" r:id="rId10"/>
    <p:sldId id="840" r:id="rId11"/>
    <p:sldId id="858" r:id="rId12"/>
    <p:sldId id="859" r:id="rId13"/>
    <p:sldId id="860" r:id="rId14"/>
    <p:sldId id="861" r:id="rId15"/>
    <p:sldId id="862" r:id="rId16"/>
    <p:sldId id="863" r:id="rId17"/>
    <p:sldId id="606" r:id="rId18"/>
    <p:sldId id="807" r:id="rId19"/>
    <p:sldId id="864" r:id="rId20"/>
    <p:sldId id="865" r:id="rId21"/>
    <p:sldId id="866" r:id="rId22"/>
    <p:sldId id="867" r:id="rId23"/>
    <p:sldId id="868" r:id="rId24"/>
    <p:sldId id="869" r:id="rId25"/>
    <p:sldId id="870" r:id="rId26"/>
    <p:sldId id="871" r:id="rId27"/>
    <p:sldId id="872" r:id="rId28"/>
    <p:sldId id="873" r:id="rId29"/>
    <p:sldId id="874" r:id="rId30"/>
    <p:sldId id="875" r:id="rId31"/>
    <p:sldId id="876" r:id="rId32"/>
    <p:sldId id="645" r:id="rId33"/>
    <p:sldId id="808" r:id="rId34"/>
    <p:sldId id="877" r:id="rId35"/>
    <p:sldId id="878" r:id="rId36"/>
    <p:sldId id="577" r:id="rId37"/>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9</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2022/8/2</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一、自我心理学的建立</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弗洛伊德与自我心理学的奠基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自我心理学思想孕育于弗洛伊德的理论之中。弗洛伊德的古典精神分析理论大致可以划分为创伤范式、驱力范式和自我范式三个发展时期。大约从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年开始，弗洛伊德放弃创伤范式而转向驱力范式，开始强调潜意识中的本能驱力特别是性本能的作用，用利比多能量解释人的一切心理活动，他把自我也看成是一种本能。大约从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年开始，弗洛伊德进入“自我心理学”时期。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年，他出版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自我与本我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一书，提出本我、自我和超我的一般人格结构理论。这标志着他的理论从驱力范式转向自我范式，也标志着他的自我心理学思想的重大发展。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然而，弗洛伊德的理论仅为自我心理学勾划了一个初步的轮廓，指出了一个继续发展的方向。古典精神分析的核心依然是本我和潜意识的本能动力学。</a:t>
            </a:r>
          </a:p>
        </p:txBody>
      </p:sp>
    </p:spTree>
    <p:extLst>
      <p:ext uri="{BB962C8B-B14F-4D97-AF65-F5344CB8AC3E}">
        <p14:creationId xmlns:p14="http://schemas.microsoft.com/office/powerpoint/2010/main" val="365372069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一、自我心理学的建立</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安娜与自我心理学的合法化</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弗洛伊德的自我心理学思想为其女儿安娜直接继承。此外，安娜还把精神分析治疗从成人扩展到儿童，为儿童精神分析学的创立作出了重大贡献。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安娜还进一步系统总结和扩展了弗洛伊德对自我防御机制的研究，她归纳出其父亲提出的十种防御机制，又</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补充了她自己提出的五种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。安娜关于防御机制的研究对自我心理学的发展具有重要意义。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娜继承和发展了弗洛伊德的自我心理学思想，对自我心理学的建立作出了重要的贡献。但是她并没有真正解决弗洛伊德思想中始终存在的自我的两种机能的不协调，即狭义的防御（与本能冲突中产生的）与广义的适应（与环境相互作用中产生的）矛盾。</a:t>
            </a:r>
          </a:p>
        </p:txBody>
      </p:sp>
    </p:spTree>
    <p:extLst>
      <p:ext uri="{BB962C8B-B14F-4D97-AF65-F5344CB8AC3E}">
        <p14:creationId xmlns:p14="http://schemas.microsoft.com/office/powerpoint/2010/main" val="239601786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7957328"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一、自我心理学的建立</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哈特曼与自我心理学的建立</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海因茨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哈特曼（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Heinz Hartmann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1894—1970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）出生于德国，早期主修医学，获得医学博士学位后，在维也纳跟随安娜学习精神分析。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没有冲突的自我领域</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自我的起源及其自主性的发展</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能量的中性化</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自我的适应过程</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B21C2E04-391E-4E81-9C7D-3D2242CCCE53}"/>
              </a:ext>
            </a:extLst>
          </p:cNvPr>
          <p:cNvPicPr>
            <a:picLocks noChangeAspect="1"/>
          </p:cNvPicPr>
          <p:nvPr/>
        </p:nvPicPr>
        <p:blipFill>
          <a:blip r:embed="rId3"/>
          <a:stretch>
            <a:fillRect/>
          </a:stretch>
        </p:blipFill>
        <p:spPr>
          <a:xfrm>
            <a:off x="9217465" y="2751036"/>
            <a:ext cx="2351235" cy="3124530"/>
          </a:xfrm>
          <a:prstGeom prst="rect">
            <a:avLst/>
          </a:prstGeom>
        </p:spPr>
      </p:pic>
    </p:spTree>
    <p:extLst>
      <p:ext uri="{BB962C8B-B14F-4D97-AF65-F5344CB8AC3E}">
        <p14:creationId xmlns:p14="http://schemas.microsoft.com/office/powerpoint/2010/main" val="21230911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8460761"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二、埃里克森与自我心理学的转向</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自我及其同一性理论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埃里克森认为自我是一个独立的力量，不再是被本我和超我压迫的产物。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赋予自我许多积极的特点，诸如信任、希望，独立性、意志，自主性、决心，勤奋、胜任，同一性、忠诚，亲密、爱，创造、关心，统整、智慧等。这些特性都是弗洛伊德从未提到的。他认为，凡是具有这些特性的自我都是健康的自我，它能对人生发展的每一阶段所产生的问题加以创造性地解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在上述的自我特性中，埃里克森特别重视自我的同一性（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ego identity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）。埃里克森还认为，自我的同一性最初起源于婴儿，但要到青春期才能正式形成。</a:t>
            </a:r>
          </a:p>
        </p:txBody>
      </p:sp>
      <p:pic>
        <p:nvPicPr>
          <p:cNvPr id="5" name="图片 4">
            <a:extLst>
              <a:ext uri="{FF2B5EF4-FFF2-40B4-BE49-F238E27FC236}">
                <a16:creationId xmlns:a16="http://schemas.microsoft.com/office/drawing/2014/main" id="{DC09F61D-8513-42EE-B158-4AEFEF9C2963}"/>
              </a:ext>
            </a:extLst>
          </p:cNvPr>
          <p:cNvPicPr>
            <a:picLocks noChangeAspect="1"/>
          </p:cNvPicPr>
          <p:nvPr/>
        </p:nvPicPr>
        <p:blipFill>
          <a:blip r:embed="rId3"/>
          <a:stretch>
            <a:fillRect/>
          </a:stretch>
        </p:blipFill>
        <p:spPr>
          <a:xfrm>
            <a:off x="9613239" y="2641851"/>
            <a:ext cx="2047875" cy="2876550"/>
          </a:xfrm>
          <a:prstGeom prst="rect">
            <a:avLst/>
          </a:prstGeom>
        </p:spPr>
      </p:pic>
    </p:spTree>
    <p:extLst>
      <p:ext uri="{BB962C8B-B14F-4D97-AF65-F5344CB8AC3E}">
        <p14:creationId xmlns:p14="http://schemas.microsoft.com/office/powerpoint/2010/main" val="258061974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二、埃里克森与自我心理学的转向</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人格发展的渐成论原则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埃里克森认为人的发展是依照渐成原则（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epigenetic principle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行的。他认为人的一生是一个生命周期，可以划分为八个阶段。这些阶段是以不变的序列逐渐展开的，而且在不同的文化中是普遍存在的，因为它们是由遗传因素所决定的。但他又指出，每个阶段能否顺利地度过则是由社会环境决定的，在不同文化的社会中，各阶段出现的时间可能不一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埃里克森认为，人格发展的每个阶段都</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由一对冲突或两极对立所组成</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，并形成一种危机（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crisis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是指一种灾难性的威胁，而是指发展中的一个重要转折点）。危机的积极解决，会增强自我的力量，使人格得到健全发展，有利于个人对环境的适应；危机的消极解决，就会削弱自我的力量，会使人格不健全，阻碍个人对环境的适应。</a:t>
            </a:r>
          </a:p>
        </p:txBody>
      </p:sp>
    </p:spTree>
    <p:extLst>
      <p:ext uri="{BB962C8B-B14F-4D97-AF65-F5344CB8AC3E}">
        <p14:creationId xmlns:p14="http://schemas.microsoft.com/office/powerpoint/2010/main" val="126615248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二、埃里克森与自我心理学的转向</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人格发展的八个阶段理论</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基本信任对基本不信任（</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0—1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自主对羞怯和疑虑（</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主动对内疚（</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勤奋对自卑（</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5—12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同一性对角色混乱（</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12—20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亲密对孤独（</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20—24</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繁殖对停滞（</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25—65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自我整合对失望（</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65—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死亡）</a:t>
            </a:r>
          </a:p>
          <a:p>
            <a:pPr marL="457200" indent="-457200">
              <a:lnSpc>
                <a:spcPct val="150000"/>
              </a:lnSpc>
              <a:buAutoNum type="arabicPeriod"/>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6401621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自我心理学的建立与发展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二、埃里克森与自我心理学的转向</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人格发展的八个阶段理论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埃里克森对人格发展八个阶段的分析，始终贯穿生物的、心理的和社会的交互作用的思想，并强调了社会环境在自我形成和发展中的作用，将弗洛伊德的心理性欲发展理论修正为心理社会发展理论，把自我心理学理论提高到了一个新的水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但是他的理论中也有许多不足之处。比如他的理论体系不够严密，思辨性多于科学性，他提出的人格发展阶段缺少足够的证据，人们很难验证每个阶段的各种品质。</a:t>
            </a:r>
          </a:p>
        </p:txBody>
      </p:sp>
    </p:spTree>
    <p:extLst>
      <p:ext uri="{BB962C8B-B14F-4D97-AF65-F5344CB8AC3E}">
        <p14:creationId xmlns:p14="http://schemas.microsoft.com/office/powerpoint/2010/main" val="21453581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精神分析的社会文化学派</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一、社会文化学派的建立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美国本土对精神分析的接纳</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当时美国主流心理学不重视精神分析，但是美国的哲学、文学、艺术、社会学、人类学等领域却逐步接受了弗洛伊德的影响，美国精神医学和临床心理学等应用领域也比较容易接受弗洛伊德的观点，因为弗洛伊德提供了一种关于人格、神经症病理学和治疗学的综合理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世纪三四十年代，近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名精神分析学家为逃避纳粹迫害移居美国，其中大多数是犹太人，包括霍妮、弗洛姆、埃里克森等后来成为著名人物的精神分析学家。他们的成就主要是到美国以后取得的。战时的研究项目迫使不同学科和研究领域的专家一起工作，暂时促使一些心理学家从狭隘的理论和方法偏见中解脱出来，这给一些不同意精神分析的心理学家提供了接触精神分析的机会。</a:t>
            </a:r>
          </a:p>
        </p:txBody>
      </p:sp>
    </p:spTree>
    <p:extLst>
      <p:ext uri="{BB962C8B-B14F-4D97-AF65-F5344CB8AC3E}">
        <p14:creationId xmlns:p14="http://schemas.microsoft.com/office/powerpoint/2010/main" val="108955361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一、社会文化学派的建立</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对古典精神分析的修正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社会文化学派的主要代表人物霍妮根据社会科学的发展和她自己对病人的经验，对神经症提出广泛的文化解释。她在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我们时代的神经症人格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中，强调了社会文化因素在神经症形成中的作用，并对弗洛伊德的许多基本观点进行了修正，这部著作的出版标志着精神分析社会文化学派开始形成。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沙利文于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年创办</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精神医学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杂志，以传播他的人际关系理论。卡丁纳于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个人及其社会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一书，将其通过人类学研究所得出的不同于弗洛伊德的结论公之于世。弗洛姆在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年代发表了一系列论文，试图用马克思主义修改弗洛伊德的精神分析学。到了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年代初，精神分析社会文化学派完成了对弗洛伊德的古典精神分析学的修正。</a:t>
            </a:r>
          </a:p>
        </p:txBody>
      </p:sp>
    </p:spTree>
    <p:extLst>
      <p:ext uri="{BB962C8B-B14F-4D97-AF65-F5344CB8AC3E}">
        <p14:creationId xmlns:p14="http://schemas.microsoft.com/office/powerpoint/2010/main" val="13743092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精神分析的发展</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857059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二、霍妮的文化神经症理论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文化与神经症</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霍妮认为，神经症是由</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神经症人格结构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决定的，而神经症的人格结构又是由个人所处的文化环境和社会生活环境造成的。所以，要想了解神经症的人格结构，就必须去了解产生神经症的文化环境和个人生活环境。霍妮指出，现代文化最显著的特征是强调竞争。每个人都生活在充满竞争的氛围中，每个人都成了另一个人潜在的竞争对手。竞争无时不在，无处不在。竞争已经渗透到了各种社会关系中，它不仅存在于商业、政治中，而且也存在于爱情、家庭、朋友、同学之间。这种普遍存在的竞争成了产生神经症的根源。</a:t>
            </a:r>
          </a:p>
        </p:txBody>
      </p:sp>
      <p:pic>
        <p:nvPicPr>
          <p:cNvPr id="5" name="图片 4">
            <a:extLst>
              <a:ext uri="{FF2B5EF4-FFF2-40B4-BE49-F238E27FC236}">
                <a16:creationId xmlns:a16="http://schemas.microsoft.com/office/drawing/2014/main" id="{E3C7EB42-002C-4C6D-87A9-D2EF2B4D0A13}"/>
              </a:ext>
            </a:extLst>
          </p:cNvPr>
          <p:cNvPicPr>
            <a:picLocks noChangeAspect="1"/>
          </p:cNvPicPr>
          <p:nvPr/>
        </p:nvPicPr>
        <p:blipFill>
          <a:blip r:embed="rId3"/>
          <a:stretch>
            <a:fillRect/>
          </a:stretch>
        </p:blipFill>
        <p:spPr>
          <a:xfrm>
            <a:off x="9541510" y="2758742"/>
            <a:ext cx="2124075" cy="2847975"/>
          </a:xfrm>
          <a:prstGeom prst="rect">
            <a:avLst/>
          </a:prstGeom>
        </p:spPr>
      </p:pic>
    </p:spTree>
    <p:extLst>
      <p:ext uri="{BB962C8B-B14F-4D97-AF65-F5344CB8AC3E}">
        <p14:creationId xmlns:p14="http://schemas.microsoft.com/office/powerpoint/2010/main" val="30224589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二、霍妮的文化神经症理论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基本焦虑与神经症需要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在霍妮看来，涉及性格形成的最主要的因素是一个孩子成长于其中的人际关系，所以神经症最终是由人际关系的障碍决定的。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如果父母经常对儿童表现出这类消极行为，儿童就会产生一种孤立、无助的感受，认为周围的世界潜藏着敌意。霍妮将儿童体验到的这种感受称为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基本焦虑（</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basic anxiety</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应对基本焦虑带来的不安全感、孤独感和敌意感，儿童经常采取某种防御性的态度和策略。防御性策略表现为神经症患者为重新建立对环境的信心而进行的努力或一些神经症性需要。神经症需要的特征是无意识和强迫性，即患者以一种无意识的并且是被动的方式表现出这种需要。霍妮（</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）概述了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种神经症需要。</a:t>
            </a:r>
          </a:p>
        </p:txBody>
      </p:sp>
    </p:spTree>
    <p:extLst>
      <p:ext uri="{BB962C8B-B14F-4D97-AF65-F5344CB8AC3E}">
        <p14:creationId xmlns:p14="http://schemas.microsoft.com/office/powerpoint/2010/main" val="17962193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二、霍妮的文化神经症理论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神经症人格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需要和满足需要的方式构成了人格，而神经症的需要和神经症需要的满足方式构成了神经症人格。对应上述十种神经症需要，神经症人格可分为三种： ①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顺从型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complianttype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），这种类型人格的典型特征是亲近他人。②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攻击型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aggressivetype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），这种人格的典型特征是对抗他人。③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逃避型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detachedtype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），这种人格的典型特征是逃避他人，对自足和完美有神经症的需要。</a:t>
            </a:r>
          </a:p>
        </p:txBody>
      </p:sp>
    </p:spTree>
    <p:extLst>
      <p:ext uri="{BB962C8B-B14F-4D97-AF65-F5344CB8AC3E}">
        <p14:creationId xmlns:p14="http://schemas.microsoft.com/office/powerpoint/2010/main" val="372932546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二、霍妮的文化神经症理论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神经症的基本冲突及治疗</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上述三种神经症人格类型不是互相排斥的，它们实际上是同时存在于每位神经症患者身上，只是其中一种占着绝对的优势。占优势的类型就是这位神经症患者的人格类型。三类需要之间就出现了不平衡和不协调，这就是神经症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基本冲突（</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basic conflict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。冲突引起了个体的混乱和不安，造成了个体的紧张状态。冲突消耗了个体的精力，使他们感到疲劳，但还不能有效地解决问题。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神经症的冲突正是心理治疗所要解决的问题。霍妮认为人生来就具有实现自己潜能的建设性力量。神经症治疗就在于使病人发现并发展自己的潜能，将其天赋中的建设性力量引向自我实现的轨道。</a:t>
            </a:r>
          </a:p>
        </p:txBody>
      </p:sp>
    </p:spTree>
    <p:extLst>
      <p:ext uri="{BB962C8B-B14F-4D97-AF65-F5344CB8AC3E}">
        <p14:creationId xmlns:p14="http://schemas.microsoft.com/office/powerpoint/2010/main" val="181679565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三、精神病学的人际关系理论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人格的人际关系理论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人格动力</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自我系统</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人格化</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人格的发展阶段</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6.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人际经验模式</a:t>
            </a:r>
          </a:p>
        </p:txBody>
      </p:sp>
    </p:spTree>
    <p:extLst>
      <p:ext uri="{BB962C8B-B14F-4D97-AF65-F5344CB8AC3E}">
        <p14:creationId xmlns:p14="http://schemas.microsoft.com/office/powerpoint/2010/main" val="241518685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8448627"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三、精神病学的人际关系理论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精神分裂症的人际关系说</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格是在人际关系中形成的，不健康的人格是在不健康的人际关系中形成的。沙利文针对精神分裂症这种不健康的人格进行了深入的研究。他一改医学界认为精神分裂症是由遗传决定，并且不能彻底治愈的传统观点，而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精神分裂症是由不良的人际关系造成的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。既然精神分裂症是由不良的人际关系造成的，所以对精神分裂症的治疗也要从不良的人际关系入手。首先要创造良好的人际环境，沙利文首创了环境疗法（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milieu therapy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）。沙利文在他主持的精神病院按照他的治疗理论进行施治，取得了良好效果，成为治疗精神分裂症的权威。</a:t>
            </a:r>
          </a:p>
        </p:txBody>
      </p:sp>
      <p:pic>
        <p:nvPicPr>
          <p:cNvPr id="5" name="图片 4">
            <a:extLst>
              <a:ext uri="{FF2B5EF4-FFF2-40B4-BE49-F238E27FC236}">
                <a16:creationId xmlns:a16="http://schemas.microsoft.com/office/drawing/2014/main" id="{BF51F353-A954-4960-8826-4F8085815333}"/>
              </a:ext>
            </a:extLst>
          </p:cNvPr>
          <p:cNvPicPr>
            <a:picLocks noChangeAspect="1"/>
          </p:cNvPicPr>
          <p:nvPr/>
        </p:nvPicPr>
        <p:blipFill>
          <a:blip r:embed="rId3"/>
          <a:stretch>
            <a:fillRect/>
          </a:stretch>
        </p:blipFill>
        <p:spPr>
          <a:xfrm>
            <a:off x="9419542" y="2363859"/>
            <a:ext cx="2200530" cy="3127069"/>
          </a:xfrm>
          <a:prstGeom prst="rect">
            <a:avLst/>
          </a:prstGeom>
        </p:spPr>
      </p:pic>
    </p:spTree>
    <p:extLst>
      <p:ext uri="{BB962C8B-B14F-4D97-AF65-F5344CB8AC3E}">
        <p14:creationId xmlns:p14="http://schemas.microsoft.com/office/powerpoint/2010/main" val="67609031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914345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四、文化与人格的相互作用理论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对人类学现场研究材料的分析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马克萨斯人是生活于太平洋中部波利尼西亚群岛上的一个土著部落。他们的生存环境比较恶劣，经常要面临严重干旱导致的周期性饥荒。为了解决食物匮乏的问题，他们采取杀死女婴的方法来控制人口。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塔纳拉人是生活在非洲东南部马达加斯加群岛上的一个土著部落。塔纳拉人是一夫多妻制，男子的地位高，而女子的地位低。父亲的权利至高无上，长子拥有特权。母亲的主要职责是照料孩子，女儿的地位很低。</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阿洛人是生活于东印度群岛上的一个土著部落。阿洛人的生活方式是男人负责供应肉食，女人负责供应蔬菜。对儿童的教育不太重视。</a:t>
            </a:r>
          </a:p>
        </p:txBody>
      </p:sp>
      <p:pic>
        <p:nvPicPr>
          <p:cNvPr id="5" name="图片 4">
            <a:extLst>
              <a:ext uri="{FF2B5EF4-FFF2-40B4-BE49-F238E27FC236}">
                <a16:creationId xmlns:a16="http://schemas.microsoft.com/office/drawing/2014/main" id="{AFAE88E1-08BE-4417-9551-B4B20FF2A4D8}"/>
              </a:ext>
            </a:extLst>
          </p:cNvPr>
          <p:cNvPicPr>
            <a:picLocks noChangeAspect="1"/>
          </p:cNvPicPr>
          <p:nvPr/>
        </p:nvPicPr>
        <p:blipFill>
          <a:blip r:embed="rId3"/>
          <a:stretch>
            <a:fillRect/>
          </a:stretch>
        </p:blipFill>
        <p:spPr>
          <a:xfrm>
            <a:off x="10114368" y="2593154"/>
            <a:ext cx="2019300" cy="2781300"/>
          </a:xfrm>
          <a:prstGeom prst="rect">
            <a:avLst/>
          </a:prstGeom>
        </p:spPr>
      </p:pic>
    </p:spTree>
    <p:extLst>
      <p:ext uri="{BB962C8B-B14F-4D97-AF65-F5344CB8AC3E}">
        <p14:creationId xmlns:p14="http://schemas.microsoft.com/office/powerpoint/2010/main" val="39047347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四、文化与人格的相互作用理论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论文化与人格的相互作用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通过对各种土著部落的生产和生活方式、儿童教育方式、人格特征、传说和宗教等的分析，卡丁纳发现这几个因素之间存在着相互作用的关系，并提出了文化与人格的相互作用理论。</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文化与人格</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初级制度塑造了基本人格结构</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基本人格结构创造了次级制度</a:t>
            </a:r>
          </a:p>
        </p:txBody>
      </p:sp>
    </p:spTree>
    <p:extLst>
      <p:ext uri="{BB962C8B-B14F-4D97-AF65-F5344CB8AC3E}">
        <p14:creationId xmlns:p14="http://schemas.microsoft.com/office/powerpoint/2010/main" val="156837700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五、弗洛姆的人本主义精神分析学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论人的需要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姆整个哲学思想的核心是人的问题，即人与社会的关系。弗洛姆认为，与自然界中的其他生物相比较，人具有生物上的软弱性，与动物相比较更缺乏本能的调节。人为了克服生物学意义上的弱点创造了文明，获得了自觉、推理和想象的能力，但是这却使人陷入了一系列的困境，这些困境植根于人的存在本身，弗洛姆称其为人的存在的矛盾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弗洛姆提出了五种心理性需要：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① 关联性（</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relatedness</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包括爱和自恋；</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② 超越性（</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transcendence</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包括创造和破坏；</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③ 根植性（</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rootedness</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包括母爱和乱伦</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；④ 同一感（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sense of identity</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包括独立和顺从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；⑤ 定向（</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 frame of </a:t>
            </a:r>
            <a:r>
              <a:rPr lang="en-US" altLang="zh-CN" sz="2100" b="1" dirty="0" err="1">
                <a:solidFill>
                  <a:schemeClr val="tx1">
                    <a:lumMod val="75000"/>
                    <a:lumOff val="25000"/>
                  </a:schemeClr>
                </a:solidFill>
                <a:latin typeface="Arial" panose="020B0604020202020204" pitchFamily="34" charset="0"/>
                <a:ea typeface="微软雅黑" panose="020B0503020204020204" pitchFamily="34" charset="-122"/>
              </a:rPr>
              <a:t>crientation</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包括理性和非理性。</a:t>
            </a:r>
          </a:p>
        </p:txBody>
      </p:sp>
    </p:spTree>
    <p:extLst>
      <p:ext uri="{BB962C8B-B14F-4D97-AF65-F5344CB8AC3E}">
        <p14:creationId xmlns:p14="http://schemas.microsoft.com/office/powerpoint/2010/main" val="2790043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五、弗洛姆的人本主义精神分析学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个人性格和社会性格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弗洛姆认为人格是由气质和性格合成的。性格反映了人的社会性，是人格的核心，所以，弗洛姆专门研究了性格。他认为性格是由</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个人性格和社会性格</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两个部分构成的。个人性格（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personal character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）指同一社会中各个成员之间的差异，它受人格的先天因素和社会环境特别是家庭环境的影响；社会性格（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social character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指同一社会中绝大多数成员共同具有的基本性格结构，是性格结构的核心部分。社会性格是经济、政治、文化诸因素交互作用的结果，而经济因素在这种交互作用中起着更大的作用。家庭则是将社会文化因素所需要的性格特点转移到孩子身上的中间环节。对性格和社会性格的强调反映了弗洛姆对社会文化因素的重视。</a:t>
            </a:r>
          </a:p>
        </p:txBody>
      </p:sp>
    </p:spTree>
    <p:extLst>
      <p:ext uri="{BB962C8B-B14F-4D97-AF65-F5344CB8AC3E}">
        <p14:creationId xmlns:p14="http://schemas.microsoft.com/office/powerpoint/2010/main" val="25428457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15200" y="1411936"/>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精神分析的演变</a:t>
            </a:r>
          </a:p>
        </p:txBody>
      </p:sp>
      <p:sp>
        <p:nvSpPr>
          <p:cNvPr id="12" name="TextBox 11"/>
          <p:cNvSpPr txBox="1"/>
          <p:nvPr/>
        </p:nvSpPr>
        <p:spPr>
          <a:xfrm>
            <a:off x="6717030" y="1234281"/>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63460" y="2328962"/>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自我心理学的建立与发展</a:t>
            </a:r>
          </a:p>
        </p:txBody>
      </p:sp>
      <p:sp>
        <p:nvSpPr>
          <p:cNvPr id="15" name="TextBox 14"/>
          <p:cNvSpPr txBox="1"/>
          <p:nvPr/>
        </p:nvSpPr>
        <p:spPr>
          <a:xfrm>
            <a:off x="6765290" y="2151495"/>
            <a:ext cx="50165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6" name="TextBox 14">
            <a:extLst>
              <a:ext uri="{FF2B5EF4-FFF2-40B4-BE49-F238E27FC236}">
                <a16:creationId xmlns:a16="http://schemas.microsoft.com/office/drawing/2014/main" id="{C0FFA2C5-DCB7-49B5-B00B-62E4CCAD4844}"/>
              </a:ext>
            </a:extLst>
          </p:cNvPr>
          <p:cNvSpPr txBox="1"/>
          <p:nvPr/>
        </p:nvSpPr>
        <p:spPr>
          <a:xfrm>
            <a:off x="6813550" y="3090438"/>
            <a:ext cx="50165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7" name="TextBox 12">
            <a:extLst>
              <a:ext uri="{FF2B5EF4-FFF2-40B4-BE49-F238E27FC236}">
                <a16:creationId xmlns:a16="http://schemas.microsoft.com/office/drawing/2014/main" id="{F30151F2-494A-41B5-9646-73286E81F8C7}"/>
              </a:ext>
            </a:extLst>
          </p:cNvPr>
          <p:cNvSpPr txBox="1"/>
          <p:nvPr/>
        </p:nvSpPr>
        <p:spPr>
          <a:xfrm>
            <a:off x="7418070" y="3267905"/>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精神分析的社会文化学派</a:t>
            </a:r>
          </a:p>
        </p:txBody>
      </p:sp>
      <p:sp>
        <p:nvSpPr>
          <p:cNvPr id="18" name="TextBox 14">
            <a:extLst>
              <a:ext uri="{FF2B5EF4-FFF2-40B4-BE49-F238E27FC236}">
                <a16:creationId xmlns:a16="http://schemas.microsoft.com/office/drawing/2014/main" id="{F5EC13D8-87AB-48F5-9044-D6A49F02965E}"/>
              </a:ext>
            </a:extLst>
          </p:cNvPr>
          <p:cNvSpPr txBox="1"/>
          <p:nvPr/>
        </p:nvSpPr>
        <p:spPr>
          <a:xfrm>
            <a:off x="6782963" y="3999362"/>
            <a:ext cx="50165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21" name="TextBox 14">
            <a:extLst>
              <a:ext uri="{FF2B5EF4-FFF2-40B4-BE49-F238E27FC236}">
                <a16:creationId xmlns:a16="http://schemas.microsoft.com/office/drawing/2014/main" id="{6397EBD2-2723-4EA2-8BDF-F8A24DB5184D}"/>
              </a:ext>
            </a:extLst>
          </p:cNvPr>
          <p:cNvSpPr txBox="1"/>
          <p:nvPr/>
        </p:nvSpPr>
        <p:spPr>
          <a:xfrm>
            <a:off x="6813550" y="4842858"/>
            <a:ext cx="50165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
        <p:nvSpPr>
          <p:cNvPr id="22" name="TextBox 14">
            <a:extLst>
              <a:ext uri="{FF2B5EF4-FFF2-40B4-BE49-F238E27FC236}">
                <a16:creationId xmlns:a16="http://schemas.microsoft.com/office/drawing/2014/main" id="{115F105C-86C8-4786-B1C5-DCB54BF9790A}"/>
              </a:ext>
            </a:extLst>
          </p:cNvPr>
          <p:cNvSpPr txBox="1"/>
          <p:nvPr/>
        </p:nvSpPr>
        <p:spPr>
          <a:xfrm>
            <a:off x="6843131" y="5558295"/>
            <a:ext cx="50165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p:txBody>
      </p:sp>
      <p:sp>
        <p:nvSpPr>
          <p:cNvPr id="23" name="TextBox 12">
            <a:extLst>
              <a:ext uri="{FF2B5EF4-FFF2-40B4-BE49-F238E27FC236}">
                <a16:creationId xmlns:a16="http://schemas.microsoft.com/office/drawing/2014/main" id="{57D1DC76-BCAE-4121-89CC-483F5D73F406}"/>
              </a:ext>
            </a:extLst>
          </p:cNvPr>
          <p:cNvSpPr txBox="1"/>
          <p:nvPr/>
        </p:nvSpPr>
        <p:spPr>
          <a:xfrm>
            <a:off x="7497816" y="5735762"/>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气质的测量</a:t>
            </a:r>
          </a:p>
        </p:txBody>
      </p:sp>
      <p:sp>
        <p:nvSpPr>
          <p:cNvPr id="24" name="TextBox 12">
            <a:extLst>
              <a:ext uri="{FF2B5EF4-FFF2-40B4-BE49-F238E27FC236}">
                <a16:creationId xmlns:a16="http://schemas.microsoft.com/office/drawing/2014/main" id="{76F60206-49BD-47F5-BBCE-F9CEF43DC280}"/>
              </a:ext>
            </a:extLst>
          </p:cNvPr>
          <p:cNvSpPr txBox="1"/>
          <p:nvPr/>
        </p:nvSpPr>
        <p:spPr>
          <a:xfrm>
            <a:off x="7497816" y="4980720"/>
            <a:ext cx="3949700" cy="430887"/>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气质在实践活动中的作用</a:t>
            </a:r>
          </a:p>
        </p:txBody>
      </p:sp>
      <p:sp>
        <p:nvSpPr>
          <p:cNvPr id="25" name="TextBox 12">
            <a:extLst>
              <a:ext uri="{FF2B5EF4-FFF2-40B4-BE49-F238E27FC236}">
                <a16:creationId xmlns:a16="http://schemas.microsoft.com/office/drawing/2014/main" id="{91AE595B-8F75-4C17-8D37-BCBF0DFB1ACE}"/>
              </a:ext>
            </a:extLst>
          </p:cNvPr>
          <p:cNvSpPr txBox="1"/>
          <p:nvPr/>
        </p:nvSpPr>
        <p:spPr>
          <a:xfrm>
            <a:off x="7471039" y="416367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精神分析的现状</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五、弗洛姆的人本主义精神分析学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性格类型理论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弗洛姆把同化过程中的性格取向分为两大类：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非生产性性格</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nonproductive character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生产性性格</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productive character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者包括接受型性格、剥削型性格、囤积型性格和市场型性格四种类型；生产性性格的典型特征是独立、自主、自爱、爱人、创造，具有这种性格特征的人能够肯定个人的价值和尊严，富有理想和创造力，能竭力发挥潜能，实现自我，达到最高的创造境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在弗洛姆看来，前四种非生产性的性格类型都是不健康的、非创造性的性格；而只有生产性的性格是一种创造性的性格，是一种完美的理想性格，是人类的发展目标和希望所在。</a:t>
            </a:r>
          </a:p>
        </p:txBody>
      </p:sp>
    </p:spTree>
    <p:extLst>
      <p:ext uri="{BB962C8B-B14F-4D97-AF65-F5344CB8AC3E}">
        <p14:creationId xmlns:p14="http://schemas.microsoft.com/office/powerpoint/2010/main" val="235766142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精神分析的社会文化学派</a:t>
            </a:r>
          </a:p>
        </p:txBody>
      </p:sp>
      <p:sp>
        <p:nvSpPr>
          <p:cNvPr id="100" name="文本框 99"/>
          <p:cNvSpPr txBox="1"/>
          <p:nvPr/>
        </p:nvSpPr>
        <p:spPr>
          <a:xfrm>
            <a:off x="970915" y="1187070"/>
            <a:ext cx="10073804"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五、弗洛姆的人本主义精神分析学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社会潜意识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社会潜意识（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social unconscious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）指社会绝大多数成员共同受社会压抑而未达到意识层次的那部分心理领域，社会潜意识由社会不允许其成员所具有的那些思想和情感所组成。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社会潜意识是个人带有社会制约性的过滤过程的产物。形成社会潜意识的社会制约通过三种文化机制发生作用。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一是语言。二是逻辑规则。三是社会禁忌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，也是最重要的要素。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凡是能通过这三重过滤器的思想、感情和经验，才有可能成为社会意识，否则就被停留在潜意识中。社会潜意识是除了社会性格之外的另一个联系经济基础和意识形态的中间环节。</a:t>
            </a:r>
          </a:p>
        </p:txBody>
      </p:sp>
    </p:spTree>
    <p:extLst>
      <p:ext uri="{BB962C8B-B14F-4D97-AF65-F5344CB8AC3E}">
        <p14:creationId xmlns:p14="http://schemas.microsoft.com/office/powerpoint/2010/main" val="16120584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5" y="2432315"/>
            <a:ext cx="449353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精神分析的现状</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720881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精神分析的现状</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一、作为临床治疗技术的精神分析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年代以来，由于心理治疗的迅速开展，精神分析作为最基本的心理治疗方法又得到重视。精神分析的教育和培训受到人们的热情欢迎。</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早期的精神分析治疗又被称为长程精神分析治疗，因为它在时间上有严格的规定并且是高度密集性的。精神分析治疗最初只是一种一对一的个体心理治疗，然而，经过拜昂（</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Wilfred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）、福克斯（</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S.H.Foulkes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）和梅因（</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T.Main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）等人的努力，它已发展为一种小组的或团体的分析性心理治疗。在安娜和克莱因之后，成人精神分析的模式被以游戏治疗的方式运用到了儿童和青少年的心理治疗之中。</a:t>
            </a:r>
          </a:p>
        </p:txBody>
      </p:sp>
    </p:spTree>
    <p:extLst>
      <p:ext uri="{BB962C8B-B14F-4D97-AF65-F5344CB8AC3E}">
        <p14:creationId xmlns:p14="http://schemas.microsoft.com/office/powerpoint/2010/main" val="6183862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精神分析的现状</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二、精神分析的跨学科研究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纵观精神分析的发展历史，精神分析与其他学科的交叉和融合从未中断过。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在心理学内部，近年来这种交叉性的研究也日益增多。比较有代表性的是实验心理学以及神经生物科学与精神分析的整合。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年代以来，发展精神分析学与神经生物学理论出现了相互交融的趋势。</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神经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精神分析学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Neuropsychoanalysis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）杂志创刊，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年国际神经精神分析学协会（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the international neuro psychoanalysis society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）成立，它们成为神经精神分析学（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neuro psychoanalysis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）建立的标志。</a:t>
            </a:r>
          </a:p>
        </p:txBody>
      </p:sp>
    </p:spTree>
    <p:extLst>
      <p:ext uri="{BB962C8B-B14F-4D97-AF65-F5344CB8AC3E}">
        <p14:creationId xmlns:p14="http://schemas.microsoft.com/office/powerpoint/2010/main" val="23002966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精神分析的现状</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三、对社会问题的关注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弗洛伊德持一种性恶论的人性观，认为冲突和竞争是人类无法逃避的部分，因此在个人与社会的关系上，他主张人的本能必须由社会加以控制。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精神分析对研究社会中的暴力和偏执问题也有贡献。客体关系学派的成员汉娜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西格尔（</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H.Segal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）对核威胁的研究作出了贡献。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精神分析虽然经历了一段曲折的历史，但仍在西方心理学领域取得了相当的成绩，并成为了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年代精神治疗的主导力量。杂志种类的增多证实了西方精神分析在二战后的发展和力量。</a:t>
            </a:r>
          </a:p>
        </p:txBody>
      </p:sp>
    </p:spTree>
    <p:extLst>
      <p:ext uri="{BB962C8B-B14F-4D97-AF65-F5344CB8AC3E}">
        <p14:creationId xmlns:p14="http://schemas.microsoft.com/office/powerpoint/2010/main" val="114269353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5" y="2432315"/>
            <a:ext cx="449353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精神分析的演变</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精神分析的演变</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一、精神分析的早期分支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阿德勒和荣格分别于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年建立了自己的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个体心理学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分析心理学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，开启了精神分析运动史上的分裂之途。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上半叶，精神分析内部出现了众多的理论分支，与弗洛伊德的古典精神分析关系较为密切的是自我心理学、客体关系学派和自体心理学，与之较为疏远的是社会文化学派、存在精神分析和结构主义精神分析。前者形成精神分析的内部发展线索，后者体现了精神分析与社会学、人类学、哲学和语言学等学科的融合（如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646603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精神分析的演变</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a:extLst>
              <a:ext uri="{FF2B5EF4-FFF2-40B4-BE49-F238E27FC236}">
                <a16:creationId xmlns:a16="http://schemas.microsoft.com/office/drawing/2014/main" id="{2DE9FF1A-A445-4590-A207-11F17704FD67}"/>
              </a:ext>
            </a:extLst>
          </p:cNvPr>
          <p:cNvPicPr>
            <a:picLocks noChangeAspect="1"/>
          </p:cNvPicPr>
          <p:nvPr/>
        </p:nvPicPr>
        <p:blipFill>
          <a:blip r:embed="rId3"/>
          <a:stretch>
            <a:fillRect/>
          </a:stretch>
        </p:blipFill>
        <p:spPr>
          <a:xfrm>
            <a:off x="2077632" y="954831"/>
            <a:ext cx="7703932" cy="5850753"/>
          </a:xfrm>
          <a:prstGeom prst="rect">
            <a:avLst/>
          </a:prstGeom>
        </p:spPr>
      </p:pic>
    </p:spTree>
    <p:extLst>
      <p:ext uri="{BB962C8B-B14F-4D97-AF65-F5344CB8AC3E}">
        <p14:creationId xmlns:p14="http://schemas.microsoft.com/office/powerpoint/2010/main" val="20449579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精神分析的演变</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8296375"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二、精神分析的后期发展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自体心理学（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Self Psychology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）诞生于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年代，由美籍奥地利裔精神分析学家海因兹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科赫特（</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HeinzKohut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1913—1981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）创建。科赫特改造了传统精神分析中本我、自我和超我的人格结构模式，提出了新的心理病理观和治疗观。科赫特强调</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核心自我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nuclear self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），认为核心自我是成为独立个体的基础。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科赫特认为，本我中有两种不同性质的利比多，即对象利比多（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object libido</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）和自恋利比多（</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narcissisticlibido</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），两者的发展相互平行、相互独立。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他认为是自体结构的缺陷（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deficit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）而非“本我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超我”的冲突（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conflict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）导致了许多人患病。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5B662193-4129-42B8-9855-A257E63ADA1F}"/>
              </a:ext>
            </a:extLst>
          </p:cNvPr>
          <p:cNvPicPr>
            <a:picLocks noChangeAspect="1"/>
          </p:cNvPicPr>
          <p:nvPr/>
        </p:nvPicPr>
        <p:blipFill>
          <a:blip r:embed="rId3"/>
          <a:stretch>
            <a:fillRect/>
          </a:stretch>
        </p:blipFill>
        <p:spPr>
          <a:xfrm>
            <a:off x="9557374" y="2348072"/>
            <a:ext cx="2152299" cy="3138327"/>
          </a:xfrm>
          <a:prstGeom prst="rect">
            <a:avLst/>
          </a:prstGeom>
        </p:spPr>
      </p:pic>
    </p:spTree>
    <p:extLst>
      <p:ext uri="{BB962C8B-B14F-4D97-AF65-F5344CB8AC3E}">
        <p14:creationId xmlns:p14="http://schemas.microsoft.com/office/powerpoint/2010/main" val="37199490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精神分析的演变</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二、精神分析的后期发展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弗洛伊德把自恋看作是病理性的而且是不能分析治疗的，科赫特则认为，通过自体心理学特定的治疗方法和目标，自恋人格障碍和自恋行为障碍均可以治疗。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赫特的自体心理学是精神分析的一种新范式，它不仅扬弃了传统的精神分析的驱力模式，而且对自我心理学和客体关系理论均有超越，它发展出治疗自恋障碍的精神分析方法，从而拓展了精神分析的治疗范围。此外，它对人性的看法也较传统精神分析更加积极和理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870020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自我心理学的建立与发展</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4116</Words>
  <Application>Microsoft Office PowerPoint</Application>
  <PresentationFormat>宽屏</PresentationFormat>
  <Paragraphs>195</Paragraphs>
  <Slides>36</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2022-08-02T14:21:32Z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