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0"/>
  </p:notesMasterIdLst>
  <p:handoutMasterIdLst>
    <p:handoutMasterId r:id="rId41"/>
  </p:handoutMasterIdLst>
  <p:sldIdLst>
    <p:sldId id="626" r:id="rId2"/>
    <p:sldId id="410" r:id="rId3"/>
    <p:sldId id="258" r:id="rId4"/>
    <p:sldId id="828" r:id="rId5"/>
    <p:sldId id="784" r:id="rId6"/>
    <p:sldId id="829" r:id="rId7"/>
    <p:sldId id="830" r:id="rId8"/>
    <p:sldId id="831" r:id="rId9"/>
    <p:sldId id="832" r:id="rId10"/>
    <p:sldId id="833" r:id="rId11"/>
    <p:sldId id="790" r:id="rId12"/>
    <p:sldId id="834" r:id="rId13"/>
    <p:sldId id="835" r:id="rId14"/>
    <p:sldId id="837" r:id="rId15"/>
    <p:sldId id="795" r:id="rId16"/>
    <p:sldId id="838" r:id="rId17"/>
    <p:sldId id="839" r:id="rId18"/>
    <p:sldId id="840" r:id="rId19"/>
    <p:sldId id="841" r:id="rId20"/>
    <p:sldId id="842" r:id="rId21"/>
    <p:sldId id="843" r:id="rId22"/>
    <p:sldId id="844" r:id="rId23"/>
    <p:sldId id="845" r:id="rId24"/>
    <p:sldId id="847" r:id="rId25"/>
    <p:sldId id="848" r:id="rId26"/>
    <p:sldId id="477" r:id="rId27"/>
    <p:sldId id="849" r:id="rId28"/>
    <p:sldId id="716" r:id="rId29"/>
    <p:sldId id="824" r:id="rId30"/>
    <p:sldId id="850" r:id="rId31"/>
    <p:sldId id="851" r:id="rId32"/>
    <p:sldId id="852" r:id="rId33"/>
    <p:sldId id="853" r:id="rId34"/>
    <p:sldId id="854" r:id="rId35"/>
    <p:sldId id="855" r:id="rId36"/>
    <p:sldId id="856" r:id="rId37"/>
    <p:sldId id="857" r:id="rId38"/>
    <p:sldId id="577" r:id="rId39"/>
  </p:sldIdLst>
  <p:sldSz cx="12192000" cy="6858000"/>
  <p:notesSz cx="6858000" cy="9144000"/>
  <p:custDataLst>
    <p:tags r:id="rId4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F5B70C"/>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p:cViewPr varScale="1">
        <p:scale>
          <a:sx n="62" d="100"/>
          <a:sy n="62" d="100"/>
        </p:scale>
        <p:origin x="828" y="52"/>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gs" Target="tags/tag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2022/8/1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2022/8/1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extLst>
      <p:ext uri="{BB962C8B-B14F-4D97-AF65-F5344CB8AC3E}">
        <p14:creationId xmlns:p14="http://schemas.microsoft.com/office/powerpoint/2010/main" val="1853472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a:t>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a:t>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10</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3010475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14</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522050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25</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1180268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28</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4781912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38</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14:prism/>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t>2022/8/1</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478914" y="1914139"/>
            <a:ext cx="5591595" cy="2060179"/>
          </a:xfrm>
          <a:prstGeom prst="rect">
            <a:avLst/>
          </a:prstGeom>
          <a:noFill/>
        </p:spPr>
        <p:txBody>
          <a:bodyPr wrap="none" rtlCol="0">
            <a:spAutoFit/>
          </a:bodyPr>
          <a:lstStyle/>
          <a:p>
            <a:pPr algn="l" defTabSz="1219200" fontAlgn="auto">
              <a:lnSpc>
                <a:spcPct val="150000"/>
              </a:lnSpc>
            </a:pP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心理学史</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第二版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p>
          <a:p>
            <a:pPr algn="l" defTabSz="1219200" fontAlgn="auto">
              <a:lnSpc>
                <a:spcPct val="150000"/>
              </a:lnSpc>
            </a:pPr>
            <a:r>
              <a:rPr lang="zh-CN" altLang="en-US" sz="2400" b="1" dirty="0">
                <a:solidFill>
                  <a:prstClr val="white"/>
                </a:solidFill>
                <a:latin typeface="楷体" panose="02010609060101010101" charset="-122"/>
                <a:ea typeface="楷体" panose="02010609060101010101" charset="-122"/>
                <a:cs typeface="楷体" panose="02010609060101010101" charset="-122"/>
                <a:sym typeface="+mn-lt"/>
              </a:rPr>
              <a:t>主编 叶浩生 杨莉萍</a:t>
            </a:r>
            <a:endParaRPr lang="en-US" altLang="zh-CN" sz="2400" b="1" dirty="0">
              <a:solidFill>
                <a:prstClr val="white"/>
              </a:solidFill>
              <a:latin typeface="楷体" panose="02010609060101010101" charset="-122"/>
              <a:ea typeface="楷体" panose="02010609060101010101" charset="-122"/>
              <a:cs typeface="楷体" panose="02010609060101010101" charset="-122"/>
              <a:sym typeface="+mn-lt"/>
            </a:endParaRP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592455" y="2432315"/>
            <a:ext cx="6340197"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弗洛伊德的生活和工作</a:t>
            </a:r>
          </a:p>
        </p:txBody>
      </p:sp>
      <p:sp>
        <p:nvSpPr>
          <p:cNvPr id="13" name="TextBox 6"/>
          <p:cNvSpPr txBox="1"/>
          <p:nvPr/>
        </p:nvSpPr>
        <p:spPr>
          <a:xfrm>
            <a:off x="9701984" y="2168473"/>
            <a:ext cx="207264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362891256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弗洛伊德的生活和工作</a:t>
            </a:r>
          </a:p>
        </p:txBody>
      </p:sp>
      <p:sp>
        <p:nvSpPr>
          <p:cNvPr id="100" name="文本框 99"/>
          <p:cNvSpPr txBox="1"/>
          <p:nvPr/>
        </p:nvSpPr>
        <p:spPr>
          <a:xfrm>
            <a:off x="970915" y="1210310"/>
            <a:ext cx="7772393" cy="4464427"/>
          </a:xfrm>
          <a:prstGeom prst="rect">
            <a:avLst/>
          </a:prstGeom>
          <a:noFill/>
          <a:ln w="9525">
            <a:noFill/>
          </a:ln>
        </p:spPr>
        <p:txBody>
          <a:bodyPr wrap="square">
            <a:spAutoFit/>
          </a:bodyPr>
          <a:lstStyle/>
          <a:p>
            <a:pPr>
              <a:lnSpc>
                <a:spcPct val="150000"/>
              </a:lnSpc>
            </a:pPr>
            <a:r>
              <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一、早年的家庭生活</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西格蒙特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弗洛伊德（</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Sigmund Freud</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1856—1939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1856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月</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日出生于摩拉维亚的弗莱堡（现为捷克的普莱波）的一个犹太人家庭。</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此外，同为犹太人，父母二人对此各不相同的态度给弗洛伊德留下了深刻的印象。</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事实上，不管是生活上还是思想上，母亲给弗洛伊德造成的影响都是深远的，这也是他日后提出“俄狄浦斯情结”的基础。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FFB45D0C-37DB-449E-89AD-93ECA3CE7864}"/>
              </a:ext>
            </a:extLst>
          </p:cNvPr>
          <p:cNvPicPr>
            <a:picLocks noChangeAspect="1"/>
          </p:cNvPicPr>
          <p:nvPr/>
        </p:nvPicPr>
        <p:blipFill>
          <a:blip r:embed="rId3"/>
          <a:stretch>
            <a:fillRect/>
          </a:stretch>
        </p:blipFill>
        <p:spPr>
          <a:xfrm>
            <a:off x="8993835" y="1841856"/>
            <a:ext cx="2412287" cy="3529087"/>
          </a:xfrm>
          <a:prstGeom prst="rect">
            <a:avLst/>
          </a:prstGeom>
        </p:spPr>
      </p:pic>
    </p:spTree>
    <p:extLst>
      <p:ext uri="{BB962C8B-B14F-4D97-AF65-F5344CB8AC3E}">
        <p14:creationId xmlns:p14="http://schemas.microsoft.com/office/powerpoint/2010/main" val="141039968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弗洛伊德的生活和工作</a:t>
            </a:r>
          </a:p>
        </p:txBody>
      </p:sp>
      <p:sp>
        <p:nvSpPr>
          <p:cNvPr id="100" name="文本框 99"/>
          <p:cNvSpPr txBox="1"/>
          <p:nvPr/>
        </p:nvSpPr>
        <p:spPr>
          <a:xfrm>
            <a:off x="970915" y="1210310"/>
            <a:ext cx="10483850" cy="4951420"/>
          </a:xfrm>
          <a:prstGeom prst="rect">
            <a:avLst/>
          </a:prstGeom>
          <a:noFill/>
          <a:ln w="9525">
            <a:noFill/>
          </a:ln>
        </p:spPr>
        <p:txBody>
          <a:bodyPr wrap="square">
            <a:spAutoFit/>
          </a:bodyPr>
          <a:lstStyle/>
          <a:p>
            <a:pPr>
              <a:lnSpc>
                <a:spcPct val="150000"/>
              </a:lnSpc>
            </a:pPr>
            <a:r>
              <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二、求学过程</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弗洛伊德</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岁时就进入了文科中学学习，比一般人整整提前了一年的时间，入学后连续七年获得第一名。</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岁时就被保送进入著名的维也纳大学医学院学习。</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岁以优异的成绩获得了医学博士学位。</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在大学期间，弗洛伊德在老师的指引下，凭借自己的仔细观察和缜密思考，完成了四项具有独创性的研究并发表了相关论文，对蝲蛄的神经细胞进行研究所获的成果更让他成为现代神经元学说的开拓者之一。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尽管精神分析在一般人眼中略带神秘色彩，而且还颇具玄学的味道，但弗洛伊德接受的教育及其早期从事的研究却是正儿八经地出自科学的殿堂。对于动物的生理机能和神经系统的学习与研究，造就了他独立思考的能力和科研的精神。</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34068395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弗洛伊德的生活和工作</a:t>
            </a:r>
          </a:p>
        </p:txBody>
      </p:sp>
      <p:sp>
        <p:nvSpPr>
          <p:cNvPr id="100" name="文本框 99"/>
          <p:cNvSpPr txBox="1"/>
          <p:nvPr/>
        </p:nvSpPr>
        <p:spPr>
          <a:xfrm>
            <a:off x="970915" y="1210310"/>
            <a:ext cx="10587512" cy="4951420"/>
          </a:xfrm>
          <a:prstGeom prst="rect">
            <a:avLst/>
          </a:prstGeom>
          <a:noFill/>
          <a:ln w="9525">
            <a:noFill/>
          </a:ln>
        </p:spPr>
        <p:txBody>
          <a:bodyPr wrap="square">
            <a:spAutoFit/>
          </a:bodyPr>
          <a:lstStyle/>
          <a:p>
            <a:pPr>
              <a:lnSpc>
                <a:spcPct val="150000"/>
              </a:lnSpc>
            </a:pPr>
            <a:r>
              <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三、工作经历</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弗洛伊德在毕业之初从事的是一份科研工作，虽然此时的他在学术方面已有所建树，但是生活的窘迫、赡养家人所需的费用、结婚必备的各种硬件设施等成了他不得不面对的问题。最后，在他的老师布吕克的建议下，他转而成为了一名临床助理医生，完成了他人生中最重要的转折。</a:t>
            </a: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1883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月，弗洛伊德转到梅纳特（</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Meynert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）的精神病治疗所，开始直接接触精神病人，虽然在这里只工作了五个月，但是为他日后的工作埋下了伏笔。</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1885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年，他获得了一笔数目可观的奖学金，得以跟随法国精神病学大师沙可进行学习。</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1889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年，他又前往法国南锡，继续学习精神病学的相关知识。</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弗洛伊德在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1886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年开设自己的私人医院时，已年近</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p>
        </p:txBody>
      </p:sp>
    </p:spTree>
    <p:extLst>
      <p:ext uri="{BB962C8B-B14F-4D97-AF65-F5344CB8AC3E}">
        <p14:creationId xmlns:p14="http://schemas.microsoft.com/office/powerpoint/2010/main" val="6686048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900231" y="2432315"/>
            <a:ext cx="5724644"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第三节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rPr>
              <a:t>弗洛伊德的基本观点</a:t>
            </a:r>
          </a:p>
        </p:txBody>
      </p:sp>
      <p:sp>
        <p:nvSpPr>
          <p:cNvPr id="13" name="TextBox 6"/>
          <p:cNvSpPr txBox="1"/>
          <p:nvPr/>
        </p:nvSpPr>
        <p:spPr>
          <a:xfrm>
            <a:off x="9701984" y="2168473"/>
            <a:ext cx="21399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19457447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弗洛伊德的基本观点</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3981924"/>
          </a:xfrm>
          <a:prstGeom prst="rect">
            <a:avLst/>
          </a:prstGeom>
          <a:noFill/>
          <a:ln w="9525">
            <a:noFill/>
          </a:ln>
        </p:spPr>
        <p:txBody>
          <a:bodyPr wrap="square">
            <a:spAutoFit/>
          </a:bodyPr>
          <a:lstStyle/>
          <a:p>
            <a:pPr>
              <a:lnSpc>
                <a:spcPct val="150000"/>
              </a:lnSpc>
            </a:pPr>
            <a:r>
              <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一、潜意识与人格理论</a:t>
            </a:r>
            <a:endParaRPr lang="en-US" altLang="zh-CN"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潜意识指被压抑的欲望、本能冲动及其替代物，主要由本能的欲望，尤其是性的本能欲望构成。与之相对应的，则是意识与前意识。意识指我们平时所能察觉到的心理活动。潜意识不断想要进入意识的领域，而前意识则起到了一个过滤器的作用。它阻止潜意识中那些不为人们所接受的观念、想法进入意识层面。</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后来，弗洛伊德则对此稍加改进，用</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本我、自我、超我</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取代前面三个概念，成为人格的基本结构。本我与潜意识相对应，指人与生俱来的原始欲望与冲动。超我则指人格中最道德的那一部分。</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96176865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弗洛伊德的基本观点</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951420"/>
          </a:xfrm>
          <a:prstGeom prst="rect">
            <a:avLst/>
          </a:prstGeom>
          <a:noFill/>
          <a:ln w="9525">
            <a:noFill/>
          </a:ln>
        </p:spPr>
        <p:txBody>
          <a:bodyPr wrap="square">
            <a:spAutoFit/>
          </a:bodyPr>
          <a:lstStyle/>
          <a:p>
            <a:pPr>
              <a:lnSpc>
                <a:spcPct val="150000"/>
              </a:lnSpc>
            </a:pPr>
            <a:r>
              <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二、人面下的兽心：本能论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弗洛伊德的“本能”指的是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人的生命和生活中的基本要求、原始冲动和内驱力</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人与生俱来的一部分。具体而言，分为自我本能和性本能。自我本能指的是有助于个体自我保存的原始冲动，也就是与个体生存息息相关的基本需求。而性本能则指与性欲和种族繁衍相关的冲动。虽然同为本能，但是它们二者却有着显著的区别： 性本能的实现可以延缓，而自我本能则更加迫切。</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第一次世界大战的爆发使得弗洛伊德重新整理了自己的理论后提出，人还</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有生本能和死本能</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生本能代表着潜伏在人类自身生命中的一种进取性、建设性和创造性的力量，它包含了先前的自我本能和性本能，因为它们都指向于生命与种族的延续；而死本能则与生本能相对立，代表着潜伏在人类生命中的一种破坏性、攻击性、自毁性的力量。</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60555759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弗洛伊德的基本观点</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466672"/>
          </a:xfrm>
          <a:prstGeom prst="rect">
            <a:avLst/>
          </a:prstGeom>
          <a:noFill/>
          <a:ln w="9525">
            <a:noFill/>
          </a:ln>
        </p:spPr>
        <p:txBody>
          <a:bodyPr wrap="square">
            <a:spAutoFit/>
          </a:bodyPr>
          <a:lstStyle/>
          <a:p>
            <a:pPr>
              <a:lnSpc>
                <a:spcPct val="150000"/>
              </a:lnSpc>
            </a:pPr>
            <a:r>
              <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三、人格发展理论</a:t>
            </a:r>
            <a:endParaRPr lang="en-US" altLang="zh-CN"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口唇期（</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0—1.5</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岁）</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一时期婴儿的活动以口唇为主。这时候，婴儿通过嘴和舌的活动来使利比多得到满足，比如吮吸。如果这一阶段发展顺利，那么人们成年后的性格都倾向于乐观、活跃等积极方面；而如果在这一阶段发展受到了阻碍，那么成年后人们会更加依赖他人，而且他们会通过各种方式来弥补，比如说抽烟。</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肛门期（</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1.5—2</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岁）</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这一时期的性感区集中在肛门。因为大多数孩子在这个时候开始学习怎样上厕所。这一时期如果家长的要求过于严格，孩子长大后容易有洁癖、强迫的表现。</a:t>
            </a:r>
          </a:p>
        </p:txBody>
      </p:sp>
    </p:spTree>
    <p:extLst>
      <p:ext uri="{BB962C8B-B14F-4D97-AF65-F5344CB8AC3E}">
        <p14:creationId xmlns:p14="http://schemas.microsoft.com/office/powerpoint/2010/main" val="248899483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弗洛伊德的基本观点</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951420"/>
          </a:xfrm>
          <a:prstGeom prst="rect">
            <a:avLst/>
          </a:prstGeom>
          <a:noFill/>
          <a:ln w="9525">
            <a:noFill/>
          </a:ln>
        </p:spPr>
        <p:txBody>
          <a:bodyPr wrap="square">
            <a:spAutoFit/>
          </a:bodyPr>
          <a:lstStyle/>
          <a:p>
            <a:pPr>
              <a:lnSpc>
                <a:spcPct val="150000"/>
              </a:lnSpc>
            </a:pPr>
            <a:r>
              <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三、人格发展理论</a:t>
            </a:r>
            <a:endParaRPr lang="en-US" altLang="zh-CN"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性器期（</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3—5</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岁）</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一时期的性感区位于生殖器。儿童在这时候发展出对父亲或母亲的爱恋之情，即男孩的恋母情结（也称俄狄浦斯情结）和女孩的恋父情结（也称奥列屈拉情结），对于父母异性一方的爱恋使得孩子想要取代同性一方来获得同等的关注与情感，一旦发现愿望无法实现，孩子又会迅速转为学习父母中同性的一方，从而发展了其对性别角色的学习，这有利于孩子的成长。</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潜伏期（</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5—12</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岁）</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潜伏期的利比多处于休眠状态，儿童将注意力转移到了其他的事物上，学习、游戏等成为他们生活中极为重要的一环。</a:t>
            </a:r>
          </a:p>
        </p:txBody>
      </p:sp>
    </p:spTree>
    <p:extLst>
      <p:ext uri="{BB962C8B-B14F-4D97-AF65-F5344CB8AC3E}">
        <p14:creationId xmlns:p14="http://schemas.microsoft.com/office/powerpoint/2010/main" val="317843256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弗洛伊德的基本观点</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2527680"/>
          </a:xfrm>
          <a:prstGeom prst="rect">
            <a:avLst/>
          </a:prstGeom>
          <a:noFill/>
          <a:ln w="9525">
            <a:noFill/>
          </a:ln>
        </p:spPr>
        <p:txBody>
          <a:bodyPr wrap="square">
            <a:spAutoFit/>
          </a:bodyPr>
          <a:lstStyle/>
          <a:p>
            <a:pPr>
              <a:lnSpc>
                <a:spcPct val="150000"/>
              </a:lnSpc>
            </a:pPr>
            <a:r>
              <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三、人格发展理论</a:t>
            </a:r>
            <a:endParaRPr lang="en-US" altLang="zh-CN"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5.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生殖期（</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12—20</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岁）</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生殖期与潜伏期统称为“后俄狄浦斯”阶段。由于青春期激素的分泌、身体的发育，利比多重新被激活。人们进行正常的恋爱，等到生理和心理都完全成熟以后，便可以建立家庭以及从事相应的社会工作。</a:t>
            </a:r>
          </a:p>
        </p:txBody>
      </p:sp>
    </p:spTree>
    <p:extLst>
      <p:ext uri="{BB962C8B-B14F-4D97-AF65-F5344CB8AC3E}">
        <p14:creationId xmlns:p14="http://schemas.microsoft.com/office/powerpoint/2010/main" val="378888537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4"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047420"/>
          </a:xfrm>
          <a:prstGeom prst="rect">
            <a:avLst/>
          </a:prstGeom>
          <a:noFill/>
        </p:spPr>
        <p:txBody>
          <a:bodyPr wrap="square" rtlCol="0">
            <a:spAutoFit/>
          </a:bodyPr>
          <a:lstStyle/>
          <a:p>
            <a:pPr algn="ctr" fontAlgn="auto">
              <a:lnSpc>
                <a:spcPct val="150000"/>
              </a:lnSpc>
            </a:pPr>
            <a:r>
              <a:rPr lang="zh-CN" altLang="en-US" sz="4500" b="1" dirty="0">
                <a:solidFill>
                  <a:srgbClr val="88745B"/>
                </a:solidFill>
                <a:latin typeface="微软雅黑" panose="020B0503020204020204" pitchFamily="34" charset="-122"/>
                <a:ea typeface="微软雅黑" panose="020B0503020204020204" pitchFamily="34" charset="-122"/>
              </a:rPr>
              <a:t>第九章</a:t>
            </a: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精神分析</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弗洛伊德的基本观点</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466672"/>
          </a:xfrm>
          <a:prstGeom prst="rect">
            <a:avLst/>
          </a:prstGeom>
          <a:noFill/>
          <a:ln w="9525">
            <a:noFill/>
          </a:ln>
        </p:spPr>
        <p:txBody>
          <a:bodyPr wrap="square">
            <a:spAutoFit/>
          </a:bodyPr>
          <a:lstStyle/>
          <a:p>
            <a:pPr>
              <a:lnSpc>
                <a:spcPct val="150000"/>
              </a:lnSpc>
            </a:pPr>
            <a:r>
              <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四、梦论</a:t>
            </a:r>
            <a:endParaRPr lang="en-US" altLang="zh-CN"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弗洛伊德相信，</a:t>
            </a:r>
            <a:r>
              <a:rPr lang="zh-CN" altLang="en-US" sz="2100" b="1" dirty="0">
                <a:solidFill>
                  <a:schemeClr val="accent6">
                    <a:lumMod val="75000"/>
                  </a:schemeClr>
                </a:solidFill>
                <a:latin typeface="Arial" panose="020B0604020202020204" pitchFamily="34" charset="0"/>
                <a:ea typeface="微软雅黑" panose="020B0503020204020204" pitchFamily="34" charset="-122"/>
              </a:rPr>
              <a:t>梦代表着被压抑的欲望和愿望的一种虚假的满足</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，因此，通过对梦的分析，我们可以获得更有价值的材料。</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经过大约两年的自我分析之后，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年，弗洛伊德的著作</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梦的解析</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问世。</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精神分析引论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相继推出。在这两本书中，弗洛伊德构建了他关于梦的知识体系。</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弗洛伊德认为，我们梦到的内容只是其表面部分，称为显梦；而我们真正要探究的，是他背后隐藏的潜意识动机，也就是隐梦。当然，隐梦不会堂而皇之地出现在我们面前，它往往通过凝缩、移置、象征和润饰等方式出现。精神分析工作者要做的就是剥去显梦的层层伪装，探寻梦境要表达的真实意思，发现隐梦。</a:t>
            </a:r>
          </a:p>
        </p:txBody>
      </p:sp>
    </p:spTree>
    <p:extLst>
      <p:ext uri="{BB962C8B-B14F-4D97-AF65-F5344CB8AC3E}">
        <p14:creationId xmlns:p14="http://schemas.microsoft.com/office/powerpoint/2010/main" val="325870832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弗洛伊德的基本观点</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3590022"/>
          </a:xfrm>
          <a:prstGeom prst="rect">
            <a:avLst/>
          </a:prstGeom>
          <a:noFill/>
          <a:ln w="9525">
            <a:noFill/>
          </a:ln>
        </p:spPr>
        <p:txBody>
          <a:bodyPr wrap="square">
            <a:spAutoFit/>
          </a:bodyPr>
          <a:lstStyle/>
          <a:p>
            <a:pPr>
              <a:lnSpc>
                <a:spcPct val="150000"/>
              </a:lnSpc>
            </a:pPr>
            <a:r>
              <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五、皇帝的新衣：焦虑与心理防御机制</a:t>
            </a:r>
            <a:endParaRPr lang="en-US" altLang="zh-CN"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三种焦虑</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弗洛伊德早期认为，焦虑通常有三种情况：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客观焦虑</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，指的是产生焦虑的原因是客观存在，做出的反应是符合常理的。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二是神经症焦虑，在这种情况下，一味追求自己本能的满足可能会导致个体受到外界的惩罚，由此产生的情绪体验即为神经症焦虑。</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三是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道德焦虑</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，指的是个体的行为与超我的标准相抵触时，所产生的罪恶感和羞耻感。</a:t>
            </a:r>
            <a:endPar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extLst>
      <p:ext uri="{BB962C8B-B14F-4D97-AF65-F5344CB8AC3E}">
        <p14:creationId xmlns:p14="http://schemas.microsoft.com/office/powerpoint/2010/main" val="200469188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弗洛伊德的基本观点</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135876"/>
          </a:xfrm>
          <a:prstGeom prst="rect">
            <a:avLst/>
          </a:prstGeom>
          <a:noFill/>
          <a:ln w="9525">
            <a:noFill/>
          </a:ln>
        </p:spPr>
        <p:txBody>
          <a:bodyPr wrap="square">
            <a:spAutoFit/>
          </a:bodyPr>
          <a:lstStyle/>
          <a:p>
            <a:pPr>
              <a:lnSpc>
                <a:spcPct val="150000"/>
              </a:lnSpc>
            </a:pPr>
            <a:r>
              <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五、皇帝的新衣：焦虑与心理防御机制</a:t>
            </a:r>
            <a:endParaRPr lang="en-US" altLang="zh-CN"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心理防御机制</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压抑</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压抑指的是将意识所不能接受的欲望或使人痛苦的经验压进潜意识中。小说中经常出现的选择性失忆，往往都是主人公为了抹去过去的伤痛，重新开始生活而做出的努力。</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投射</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投射指将自己内心不能接受的欲望、冲动归咎于他人。“疑邻偷斧”说的就是这个道理。</a:t>
            </a:r>
          </a:p>
          <a:p>
            <a:pPr>
              <a:lnSpc>
                <a:spcPct val="150000"/>
              </a:lnSpc>
            </a:pPr>
            <a:endPar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extLst>
      <p:ext uri="{BB962C8B-B14F-4D97-AF65-F5344CB8AC3E}">
        <p14:creationId xmlns:p14="http://schemas.microsoft.com/office/powerpoint/2010/main" val="175504596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弗洛伊德的基本观点</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266955"/>
          </a:xfrm>
          <a:prstGeom prst="rect">
            <a:avLst/>
          </a:prstGeom>
          <a:noFill/>
          <a:ln w="9525">
            <a:noFill/>
          </a:ln>
        </p:spPr>
        <p:txBody>
          <a:bodyPr wrap="square">
            <a:spAutoFit/>
          </a:bodyPr>
          <a:lstStyle/>
          <a:p>
            <a:pPr>
              <a:lnSpc>
                <a:spcPct val="150000"/>
              </a:lnSpc>
            </a:pPr>
            <a:r>
              <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五、皇帝的新衣：焦虑与心理防御机制</a:t>
            </a:r>
            <a:endParaRPr lang="en-US" altLang="zh-CN"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心理防御机制</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升华</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升华指将本能的欲望冲动转化到被社会所容许或赞许的对象上去。最有名的例子莫过于歌德了。</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认同</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认同指个体模拟心目中偶像的行为方式和特征，以提高自身价值感的方式。</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r>
              <a:rPr lang="zh-CN" altLang="zh-CN" sz="2100" dirty="0">
                <a:solidFill>
                  <a:schemeClr val="tx1">
                    <a:lumMod val="75000"/>
                    <a:lumOff val="25000"/>
                  </a:schemeClr>
                </a:solidFill>
                <a:latin typeface="Arial" panose="020B0604020202020204" pitchFamily="34" charset="0"/>
                <a:ea typeface="微软雅黑" panose="020B0503020204020204" pitchFamily="34" charset="-122"/>
              </a:rPr>
              <a:t>弗洛伊德提出的心理防御机制还包括反向作用、合理化等。但他从未就此进行过系统的阐述，有关的思想散见于他的著作中，由他的女儿安娜·弗洛伊德整理完成。</a:t>
            </a:r>
          </a:p>
          <a:p>
            <a:pPr>
              <a:lnSpc>
                <a:spcPct val="150000"/>
              </a:lnSpc>
            </a:pPr>
            <a:endPar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extLst>
      <p:ext uri="{BB962C8B-B14F-4D97-AF65-F5344CB8AC3E}">
        <p14:creationId xmlns:p14="http://schemas.microsoft.com/office/powerpoint/2010/main" val="360093196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弗洛伊德的基本观点</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466672"/>
          </a:xfrm>
          <a:prstGeom prst="rect">
            <a:avLst/>
          </a:prstGeom>
          <a:noFill/>
          <a:ln w="9525">
            <a:noFill/>
          </a:ln>
        </p:spPr>
        <p:txBody>
          <a:bodyPr wrap="square">
            <a:spAutoFit/>
          </a:bodyPr>
          <a:lstStyle/>
          <a:p>
            <a:pPr>
              <a:lnSpc>
                <a:spcPct val="150000"/>
              </a:lnSpc>
            </a:pPr>
            <a:r>
              <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六、社会文化论</a:t>
            </a:r>
            <a:endParaRPr lang="en-US" altLang="zh-CN"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文明是怎样出现的？弗洛伊德认为，在原始社会中，人是弱小的，为了抵御大自然的侵害以及其他生物的威胁，人们唯有群居才能生存。而人与人之间本能的满足是相互抵触的，因此，为了共同地生活下去，人们就需要订立契约，互相做出约束。</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同时，人们为了避免只有性爱时对对方的过分依赖及其所带来的不稳定性和失望，把爱的力量分散到其他人身上。这样一种方式的“爱”使人们在更高的一种情感上连接在了一起，从而促进了文明的发展。所以，尽管文明在一定程度上限制了本能的满足，最终却成为了人们生活方式的选择。</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此外，弗洛伊德还用自己的“俄狄浦斯情结”对图腾崇拜作出了解释。</a:t>
            </a:r>
          </a:p>
        </p:txBody>
      </p:sp>
    </p:spTree>
    <p:extLst>
      <p:ext uri="{BB962C8B-B14F-4D97-AF65-F5344CB8AC3E}">
        <p14:creationId xmlns:p14="http://schemas.microsoft.com/office/powerpoint/2010/main" val="158779369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900232" y="2432315"/>
            <a:ext cx="5724644"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第四节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弗洛伊德的历史地位</a:t>
            </a:r>
          </a:p>
        </p:txBody>
      </p:sp>
      <p:sp>
        <p:nvSpPr>
          <p:cNvPr id="13" name="TextBox 6"/>
          <p:cNvSpPr txBox="1"/>
          <p:nvPr/>
        </p:nvSpPr>
        <p:spPr>
          <a:xfrm>
            <a:off x="9701984" y="2168473"/>
            <a:ext cx="2076209"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04</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82217272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弗洛伊德的历史地位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262001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一、弗洛伊德思想对心理学发展的贡献</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第一，强调无意识的重要性，拓宽了心理学研究领域。</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第二，促进了其他心理学流派以及分支的发展。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第三，弗洛伊德重视心理治疗的思想影响了传统心理学的发展。</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第四，弗洛伊德的思想促进了其他人文社科领域的发展。</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弗洛伊德的历史地位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213526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二、弗洛伊德思想的不足</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其一，非理性主义倾向。</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其二，生物学化倾向。</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其三，方法论上以偏概全。</a:t>
            </a:r>
          </a:p>
        </p:txBody>
      </p:sp>
    </p:spTree>
    <p:extLst>
      <p:ext uri="{BB962C8B-B14F-4D97-AF65-F5344CB8AC3E}">
        <p14:creationId xmlns:p14="http://schemas.microsoft.com/office/powerpoint/2010/main" val="389723085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515783" y="2432315"/>
            <a:ext cx="4493538" cy="2308324"/>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第五节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精神分析的分裂</a:t>
            </a: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137124"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05</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61895154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精神分析的分裂</a:t>
            </a:r>
          </a:p>
        </p:txBody>
      </p:sp>
      <p:sp>
        <p:nvSpPr>
          <p:cNvPr id="100" name="文本框 99"/>
          <p:cNvSpPr txBox="1"/>
          <p:nvPr/>
        </p:nvSpPr>
        <p:spPr>
          <a:xfrm>
            <a:off x="970915" y="1210310"/>
            <a:ext cx="8419665"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一、分裂的开始：阿德勒的“个体心理学”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阿德勒的生平</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阿尔弗雷德</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阿德勒（</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Alfred Adler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1870—1937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出生于奥地利的一个犹太人家庭，在六个孩子中排行老二，上面还有一个哥哥。阿德勒从小就得了软骨病，五岁时得肺炎，差点失去了他的生命，再加上他两次被车撞的经历，使这个原本就弱小的孩子的成长之路显得崎岖又艰险。软骨病使得阿德勒的身材受到了一定的影响，而偏偏他的哥哥玉树临风，就算有父亲的宠爱，阿德勒还是决定要靠自己的努力走出哥哥的光环带来的阴影。</a:t>
            </a:r>
          </a:p>
        </p:txBody>
      </p:sp>
      <p:pic>
        <p:nvPicPr>
          <p:cNvPr id="5" name="图片 4">
            <a:extLst>
              <a:ext uri="{FF2B5EF4-FFF2-40B4-BE49-F238E27FC236}">
                <a16:creationId xmlns:a16="http://schemas.microsoft.com/office/drawing/2014/main" id="{E415D6DC-61AA-45E9-8411-CF5848C1C3E0}"/>
              </a:ext>
            </a:extLst>
          </p:cNvPr>
          <p:cNvPicPr>
            <a:picLocks noChangeAspect="1"/>
          </p:cNvPicPr>
          <p:nvPr/>
        </p:nvPicPr>
        <p:blipFill>
          <a:blip r:embed="rId3"/>
          <a:stretch>
            <a:fillRect/>
          </a:stretch>
        </p:blipFill>
        <p:spPr>
          <a:xfrm>
            <a:off x="9290727" y="2513208"/>
            <a:ext cx="2084827" cy="2849901"/>
          </a:xfrm>
          <a:prstGeom prst="rect">
            <a:avLst/>
          </a:prstGeom>
        </p:spPr>
      </p:pic>
    </p:spTree>
    <p:extLst>
      <p:ext uri="{BB962C8B-B14F-4D97-AF65-F5344CB8AC3E}">
        <p14:creationId xmlns:p14="http://schemas.microsoft.com/office/powerpoint/2010/main" val="134035966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3" cstate="print"/>
          <a:srcRect/>
          <a:stretch>
            <a:fillRect/>
          </a:stretch>
        </p:blipFill>
        <p:spPr bwMode="auto">
          <a:xfrm>
            <a:off x="4521200" y="384175"/>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4"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9" name="TextBox 8"/>
          <p:cNvSpPr txBox="1"/>
          <p:nvPr/>
        </p:nvSpPr>
        <p:spPr>
          <a:xfrm>
            <a:off x="7325360" y="1506661"/>
            <a:ext cx="3949700" cy="429895"/>
          </a:xfrm>
          <a:prstGeom prst="rect">
            <a:avLst/>
          </a:prstGeom>
          <a:noFill/>
        </p:spPr>
        <p:txBody>
          <a:bodyPr wrap="square" rtlCol="0">
            <a:spAutoFit/>
          </a:bodyPr>
          <a:lstStyle/>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精神分析产生的历史背景</a:t>
            </a:r>
          </a:p>
        </p:txBody>
      </p:sp>
      <p:sp>
        <p:nvSpPr>
          <p:cNvPr id="12" name="TextBox 11"/>
          <p:cNvSpPr txBox="1"/>
          <p:nvPr/>
        </p:nvSpPr>
        <p:spPr>
          <a:xfrm>
            <a:off x="6755308" y="1356454"/>
            <a:ext cx="598170" cy="783590"/>
          </a:xfrm>
          <a:prstGeom prst="rect">
            <a:avLst/>
          </a:prstGeom>
          <a:noFill/>
        </p:spPr>
        <p:txBody>
          <a:bodyPr wrap="square" rtlCol="0">
            <a:sp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p>
        </p:txBody>
      </p:sp>
      <p:sp>
        <p:nvSpPr>
          <p:cNvPr id="13" name="TextBox 12"/>
          <p:cNvSpPr txBox="1"/>
          <p:nvPr/>
        </p:nvSpPr>
        <p:spPr>
          <a:xfrm>
            <a:off x="7381077" y="2437862"/>
            <a:ext cx="3949700"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弗洛伊德的生活和工作</a:t>
            </a:r>
          </a:p>
        </p:txBody>
      </p:sp>
      <p:sp>
        <p:nvSpPr>
          <p:cNvPr id="15" name="TextBox 14"/>
          <p:cNvSpPr txBox="1"/>
          <p:nvPr/>
        </p:nvSpPr>
        <p:spPr>
          <a:xfrm>
            <a:off x="6779213" y="2261015"/>
            <a:ext cx="598170" cy="78359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p>
        </p:txBody>
      </p:sp>
      <p:sp>
        <p:nvSpPr>
          <p:cNvPr id="19" name="TextBox 18"/>
          <p:cNvSpPr txBox="1"/>
          <p:nvPr/>
        </p:nvSpPr>
        <p:spPr>
          <a:xfrm>
            <a:off x="7396933" y="3323907"/>
            <a:ext cx="3949065"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弗洛伊德的基本观点</a:t>
            </a:r>
          </a:p>
        </p:txBody>
      </p:sp>
      <p:sp>
        <p:nvSpPr>
          <p:cNvPr id="21" name="TextBox 20"/>
          <p:cNvSpPr txBox="1"/>
          <p:nvPr/>
        </p:nvSpPr>
        <p:spPr>
          <a:xfrm>
            <a:off x="6779213" y="3177566"/>
            <a:ext cx="598170" cy="78483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3</a:t>
            </a:r>
          </a:p>
        </p:txBody>
      </p:sp>
      <p:sp>
        <p:nvSpPr>
          <p:cNvPr id="14" name="TextBox 20">
            <a:extLst>
              <a:ext uri="{FF2B5EF4-FFF2-40B4-BE49-F238E27FC236}">
                <a16:creationId xmlns:a16="http://schemas.microsoft.com/office/drawing/2014/main" id="{103017EF-5C1B-44EF-B5E4-F6CE068CA84F}"/>
              </a:ext>
            </a:extLst>
          </p:cNvPr>
          <p:cNvSpPr txBox="1"/>
          <p:nvPr/>
        </p:nvSpPr>
        <p:spPr>
          <a:xfrm>
            <a:off x="6779213" y="3960239"/>
            <a:ext cx="598170" cy="1477328"/>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45</a:t>
            </a:r>
          </a:p>
        </p:txBody>
      </p:sp>
      <p:sp>
        <p:nvSpPr>
          <p:cNvPr id="16" name="TextBox 18">
            <a:extLst>
              <a:ext uri="{FF2B5EF4-FFF2-40B4-BE49-F238E27FC236}">
                <a16:creationId xmlns:a16="http://schemas.microsoft.com/office/drawing/2014/main" id="{24C8D00C-D5C2-4AD1-B041-5CB078366765}"/>
              </a:ext>
            </a:extLst>
          </p:cNvPr>
          <p:cNvSpPr txBox="1"/>
          <p:nvPr/>
        </p:nvSpPr>
        <p:spPr>
          <a:xfrm>
            <a:off x="7396933" y="4114544"/>
            <a:ext cx="3949065"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弗洛伊德的历史地位</a:t>
            </a:r>
          </a:p>
        </p:txBody>
      </p:sp>
      <p:sp>
        <p:nvSpPr>
          <p:cNvPr id="17" name="TextBox 18">
            <a:extLst>
              <a:ext uri="{FF2B5EF4-FFF2-40B4-BE49-F238E27FC236}">
                <a16:creationId xmlns:a16="http://schemas.microsoft.com/office/drawing/2014/main" id="{D8D7FC34-593E-43AC-B804-1D51198C9FCD}"/>
              </a:ext>
            </a:extLst>
          </p:cNvPr>
          <p:cNvSpPr txBox="1"/>
          <p:nvPr/>
        </p:nvSpPr>
        <p:spPr>
          <a:xfrm>
            <a:off x="7396932" y="4876288"/>
            <a:ext cx="3949065"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精神分析的分裂</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精神分析的分裂</a:t>
            </a:r>
          </a:p>
        </p:txBody>
      </p:sp>
      <p:sp>
        <p:nvSpPr>
          <p:cNvPr id="100" name="文本框 99"/>
          <p:cNvSpPr txBox="1"/>
          <p:nvPr/>
        </p:nvSpPr>
        <p:spPr>
          <a:xfrm>
            <a:off x="970915" y="1210310"/>
            <a:ext cx="10483850"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一、分裂的开始：阿德勒的“个体心理学”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阿德勒的生平</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阿德勒于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1888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年考入维也纳大学医学院，</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1895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年获得医学博士学位。</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年，阿德勒因发表文章捍卫弗洛伊德的观点而受到了弗洛伊德的关注，并获邀参加每周三举行的精神分析研讨会。但是因为不同意弗洛伊德对性本能的过分强调及其他因素的影响，</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年，他中止了与弗洛伊德的事务性联系，并和其他几个人一起成立了自由精神分析研究会，几年后改名为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个体心理学会</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p>
        </p:txBody>
      </p:sp>
    </p:spTree>
    <p:extLst>
      <p:ext uri="{BB962C8B-B14F-4D97-AF65-F5344CB8AC3E}">
        <p14:creationId xmlns:p14="http://schemas.microsoft.com/office/powerpoint/2010/main" val="293192617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精神分析的分裂</a:t>
            </a:r>
          </a:p>
        </p:txBody>
      </p:sp>
      <p:sp>
        <p:nvSpPr>
          <p:cNvPr id="100" name="文本框 99"/>
          <p:cNvSpPr txBox="1"/>
          <p:nvPr/>
        </p:nvSpPr>
        <p:spPr>
          <a:xfrm>
            <a:off x="970915" y="121031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一、分裂的开始：阿德勒的“个体心理学”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阿德勒的理论</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追求优越</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阿德勒这一思想受到了尼采的“权力意志”的启发。尼采的这个概念有渴望统治、权力和不断创新表现和充实自己的一面。但阿德勒的理论显得更为温和，他加入了社会的因素。认为人人都追求一种更为完全和完整的发展、成就、满足和自我实现。</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自卑与补偿</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什么推进了人的成长？阿德勒认为是我们对于自卑感的补偿。阿德勒指出，人一出生就有一种自卑感。对于儿童而言，身材的矮小就是他们面对成人时体验到的自卑之一，为了克服这种自卑，我们需要为此做出抗争，而这种抗争，就叫做追求优越。</a:t>
            </a:r>
          </a:p>
        </p:txBody>
      </p:sp>
    </p:spTree>
    <p:extLst>
      <p:ext uri="{BB962C8B-B14F-4D97-AF65-F5344CB8AC3E}">
        <p14:creationId xmlns:p14="http://schemas.microsoft.com/office/powerpoint/2010/main" val="194320899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精神分析的分裂</a:t>
            </a:r>
          </a:p>
        </p:txBody>
      </p:sp>
      <p:sp>
        <p:nvSpPr>
          <p:cNvPr id="100" name="文本框 99"/>
          <p:cNvSpPr txBox="1"/>
          <p:nvPr/>
        </p:nvSpPr>
        <p:spPr>
          <a:xfrm>
            <a:off x="970915" y="1210310"/>
            <a:ext cx="10483850"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一、分裂的开始：阿德勒的“个体心理学”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阿德勒的理论</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生活风格</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既然人们有追求优越的渴望，那么，人们通过什么样的方式来实现自己的目标呢？条条道路通罗马。每个人都发展了他所特有的反应形式</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也就是他自己的生活风格。生活风格指向的是一系列的行为方式，人们由此去补偿他真实的或想象中的自卑。生活风格的形成最早可以追溯到个体的早期经历，在这一点上，他与弗洛伊德是一致的。由此，他提出了解个体生活风格的三个方面： </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第一，出生顺序。第二，早期的回忆。第三，个体对梦的解释。</a:t>
            </a:r>
          </a:p>
        </p:txBody>
      </p:sp>
    </p:spTree>
    <p:extLst>
      <p:ext uri="{BB962C8B-B14F-4D97-AF65-F5344CB8AC3E}">
        <p14:creationId xmlns:p14="http://schemas.microsoft.com/office/powerpoint/2010/main" val="173869195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精神分析的分裂</a:t>
            </a:r>
          </a:p>
        </p:txBody>
      </p:sp>
      <p:sp>
        <p:nvSpPr>
          <p:cNvPr id="100" name="文本框 99"/>
          <p:cNvSpPr txBox="1"/>
          <p:nvPr/>
        </p:nvSpPr>
        <p:spPr>
          <a:xfrm>
            <a:off x="970915" y="1210310"/>
            <a:ext cx="10483850" cy="319709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一、分裂的开始：阿德勒的“个体心理学”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阿德勒的理论</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社会兴趣</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社会兴趣是人具有的一种为他人、为社会的先天思想准备和自然倾向，表现为为了社会进步而与他人合作。阿德勒认为，职业的选择、人的社会活动以及爱情和婚姻是人们在生活中必然会遇到的三个问题，这些问题的解决情况就代表了人的社会兴趣发展的程度。</a:t>
            </a:r>
          </a:p>
        </p:txBody>
      </p:sp>
    </p:spTree>
    <p:extLst>
      <p:ext uri="{BB962C8B-B14F-4D97-AF65-F5344CB8AC3E}">
        <p14:creationId xmlns:p14="http://schemas.microsoft.com/office/powerpoint/2010/main" val="347004039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精神分析的分裂</a:t>
            </a:r>
          </a:p>
        </p:txBody>
      </p:sp>
      <p:sp>
        <p:nvSpPr>
          <p:cNvPr id="100" name="文本框 99"/>
          <p:cNvSpPr txBox="1"/>
          <p:nvPr/>
        </p:nvSpPr>
        <p:spPr>
          <a:xfrm>
            <a:off x="970915" y="1210310"/>
            <a:ext cx="10483850" cy="319484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二、“王储”的出走：荣格的“分析心理学”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荣格的生平</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卡尔</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古斯塔夫</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荣格（</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Carl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Gustay</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Jung</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1875—1961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年出生于瑞士康斯塔丁湖畔的一个小镇。据荣格自己说，他从小就有宗教体验，这些外人不能理解的经验深深地扎根在他的记忆里。我们从他的理论中也可以看出这些痕迹。</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年，荣格和他的同事们开始通过字词联想试验来研究人，并由此提出“情结”理论。</a:t>
            </a:r>
          </a:p>
        </p:txBody>
      </p:sp>
    </p:spTree>
    <p:extLst>
      <p:ext uri="{BB962C8B-B14F-4D97-AF65-F5344CB8AC3E}">
        <p14:creationId xmlns:p14="http://schemas.microsoft.com/office/powerpoint/2010/main" val="17634168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精神分析的分裂</a:t>
            </a:r>
          </a:p>
        </p:txBody>
      </p:sp>
      <p:sp>
        <p:nvSpPr>
          <p:cNvPr id="100" name="文本框 99"/>
          <p:cNvSpPr txBox="1"/>
          <p:nvPr/>
        </p:nvSpPr>
        <p:spPr>
          <a:xfrm>
            <a:off x="970915" y="1210310"/>
            <a:ext cx="7792941"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二、“王储”的出走：荣格的“分析心理学”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荣格的生平</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年，在反复阅读了弗洛伊德的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梦的解析</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后，荣格开始与弗洛伊德通信，并由此拉开了他们伟大友情的序幕。虽然在弗洛伊德的这部著作中，荣格找到了英雄所见略同的感觉，但是，荣格却对泛性论的观点有所不满，在他看来，利比多代表的是一般的心理能量，而性欲只是其中的一部分。学术上的分歧为他们的友谊埋下了隐患。终于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年，他辞去了国际精神分析学会的主席职务。</a:t>
            </a:r>
          </a:p>
        </p:txBody>
      </p:sp>
      <p:pic>
        <p:nvPicPr>
          <p:cNvPr id="5" name="图片 4">
            <a:extLst>
              <a:ext uri="{FF2B5EF4-FFF2-40B4-BE49-F238E27FC236}">
                <a16:creationId xmlns:a16="http://schemas.microsoft.com/office/drawing/2014/main" id="{464E69FE-69FA-491D-BB36-F367E34AFBCB}"/>
              </a:ext>
            </a:extLst>
          </p:cNvPr>
          <p:cNvPicPr>
            <a:picLocks noChangeAspect="1"/>
          </p:cNvPicPr>
          <p:nvPr/>
        </p:nvPicPr>
        <p:blipFill>
          <a:blip r:embed="rId3"/>
          <a:stretch>
            <a:fillRect/>
          </a:stretch>
        </p:blipFill>
        <p:spPr>
          <a:xfrm>
            <a:off x="8840806" y="1757879"/>
            <a:ext cx="2914650" cy="4181475"/>
          </a:xfrm>
          <a:prstGeom prst="rect">
            <a:avLst/>
          </a:prstGeom>
        </p:spPr>
      </p:pic>
    </p:spTree>
    <p:extLst>
      <p:ext uri="{BB962C8B-B14F-4D97-AF65-F5344CB8AC3E}">
        <p14:creationId xmlns:p14="http://schemas.microsoft.com/office/powerpoint/2010/main" val="238357390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精神分析的分裂</a:t>
            </a:r>
          </a:p>
        </p:txBody>
      </p:sp>
      <p:sp>
        <p:nvSpPr>
          <p:cNvPr id="100" name="文本框 99"/>
          <p:cNvSpPr txBox="1"/>
          <p:nvPr/>
        </p:nvSpPr>
        <p:spPr>
          <a:xfrm>
            <a:off x="970915" y="1210310"/>
            <a:ext cx="10483850" cy="562083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二、“王储”的出走：荣格的“分析心理学”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荣格的理论</a:t>
            </a: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字词联想和情结理论</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字词联想最初是由英国的弗朗西斯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高尔顿发明的。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年，荣格和他的同事们开始利用它对人类的心理进行研究。荣格认为，情结是一些相互联系的潜意识内容的群集，带有强烈的情绪和情感色彩，是每个人都有的心理现象。</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人格结构理论</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荣格将人格分为意识、个体潜意识和集体潜意识三个部分。所谓集体潜意识，指的是在人类历史演化过程中世代积累的人类祖先的经验，是人类据以作出特定反应的先天遗传倾向。潜意识主要由本能和原型构成。（比较典型的原型有以下几种： 人格面具（</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persona</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）、阿尼玛（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anima</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）和阿尼姆斯（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animus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zh-CN" sz="2100" dirty="0">
                <a:solidFill>
                  <a:schemeClr val="tx1">
                    <a:lumMod val="75000"/>
                    <a:lumOff val="25000"/>
                  </a:schemeClr>
                </a:solidFill>
                <a:latin typeface="Arial" panose="020B0604020202020204" pitchFamily="34" charset="0"/>
                <a:ea typeface="微软雅黑" panose="020B0503020204020204" pitchFamily="34" charset="-122"/>
              </a:rPr>
              <a:t>阴影（</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shadow</a:t>
            </a:r>
            <a:r>
              <a:rPr lang="zh-CN"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34167438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精神分析的分裂</a:t>
            </a:r>
          </a:p>
        </p:txBody>
      </p:sp>
      <p:sp>
        <p:nvSpPr>
          <p:cNvPr id="100" name="文本框 99"/>
          <p:cNvSpPr txBox="1"/>
          <p:nvPr/>
        </p:nvSpPr>
        <p:spPr>
          <a:xfrm>
            <a:off x="970915" y="121031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二、“王储”的出走：荣格的“分析心理学”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荣格的理论</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人格动力论</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弗洛伊德认为是利比多，即性欲的满足。而荣格也同样沿用了“利比多”这个名词，但是他所谓的利比多，指的是一种普遍的生命力，几乎可以认为是包含了所有的动机，而性只是其中的一部分。</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人格类型学说</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荣格从两个维度对人格的类型进行了区分。两个维度上的成分排列组合之后，就得到了荣格的八种性格类型： 外倾感觉型、外倾情感型、外倾直觉型、外倾思维型、内倾感觉型、内倾情感型、内倾直觉型和内倾思维性。</a:t>
            </a:r>
          </a:p>
        </p:txBody>
      </p:sp>
    </p:spTree>
    <p:extLst>
      <p:ext uri="{BB962C8B-B14F-4D97-AF65-F5344CB8AC3E}">
        <p14:creationId xmlns:p14="http://schemas.microsoft.com/office/powerpoint/2010/main" val="156149349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84680" y="2432315"/>
            <a:ext cx="6955750"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精神分析产生的历史背景</a:t>
            </a: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精神分析产生的历史背景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803269" cy="552625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一、社会背景</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方面，封建势力的疯狂压迫、哈布斯堡王朝对多民族采取的残酷剥削及垄断组织卡特尔的急速增加，导致大批工人失业，彻底失去了生活来源。当温饱成了毫无着落的大问题时，生存便成了一种折磨。事实上，这种</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动荡不安的局势和尖锐的社会矛盾</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给人们的精神生活带来了巨大的压力，神经症和精神病的发病率一路上扬。</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另一方面，维多利亚女王时代陈腐伪善的道德和华而不实的文风在文化上占据了统治地位。禁欲主义盛行一时，人人谈“性”色变，甚至完全否定妇女在性方面也和男人拥有同样的需求和权利。在这样的情况下，</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性本能受到严重压抑</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。尤其在家长式统治的犹太人社会里，社会禁忌更为严格，因而其</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神经症和精神病的发病率也日益增高</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。也难怪弗洛伊德会将“性”作为治疗神经症的切入点了。</a:t>
            </a: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9106137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精神分析产生的历史背景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803269" cy="610333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二、思想背景</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对无意识思想的探讨</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世纪初，德国的数学家和哲学家</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莱布尼茨</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Gottfried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Withelm</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Leibnitz</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1646—1716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）提出了单子论，认为世界是由单子构成的，单子在本质上是精神的。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一个世纪后，</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赫尔巴特</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Johann Friedrich Herbart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1776—1841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将其无意识观念发展成为意识阈限的概念，通过阈限，人的心理活动可划分为意识与无意识两部分，一个观念可以由无意识进入到意识领域，同样，被排斥的观念也可以从意识领域被压入无意识，两者之间是动态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费希纳</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则进一步提出了“冰山理论”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心理类似于冰山，它的相当大的一部分位于水面以下，在这里有一些观察不到的力量对它发生作用。而这些思想为弗洛伊德研究无意识提供了良好的基础。</a:t>
            </a: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98951132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精神分析产生的历史背景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803269" cy="367959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二、思想背景</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对意动心理学的了解</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弗洛伊德在维也纳大学选修过布伦塔诺的课，由此接触到了意动心理学，了解到了意动、意向性等概念，这些有可能影响了其后他本人的动力学概念等。</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此外，他还通过布伦塔诺认识到了亚里士多德的逻辑学和哲学，这些可能对他的精神结构学说有所启发。</a:t>
            </a: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3037775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精神分析产生的历史背景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803269" cy="513384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二、思想背景</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进化心理学和能量守恒定律</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达尔文的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物种起源</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打碎了人们对自身的美好幻想，亚当夏娃的美丽神话永远定格为了神话，在一些人愤怒的同时，另一些人却看到了希望的曙光。弗洛伊德即属于后者。他用生物决定论的观点探讨人的心理，对本能的强调就打上了生物学决定论的深刻烙印。</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此外，</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自然科学领域提出的“能量守恒和转换定律”也成为了弗洛伊德的理论来源之一。既然物质世界的能量可以由一种形式转换为另外一种形式，而且在转化和传递的过程中能量不灭，那么心理能量是否也遵循同样的规律？这一观念嵌入到了弗洛伊德对利比多的探讨之中。</a:t>
            </a: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0431946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精神分析产生的历史背景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803269" cy="504150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三、心理病理学背景</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人类社会的早期，人们对于精神病患者有着很强的偏见，尤其在中世纪，很多精神病患者被当作是“魔鬼附体”而被活活烧死。而活着的也好不到哪里去，住宿条件的艰苦和落后愚昧的治疗手段让他们的康复成为了天方夜谭。</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到了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世纪末</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初，在资产阶级革命的影响下，西欧的精神病领域开始了一场全新的革命，曙光终于照到了这个黑暗的角落，各种治疗手段喷涌而出，其中较为有名的是催眠术。弗洛伊德曾留学法国巴黎和南锡，学习催眠技术用于神经症的治疗。不过后来在实践的过程中，弗洛伊德发现催眠的受用人群很有限，并且疗效值得商榷，于是最终用</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自由联想的方法</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取代了催眠。</a:t>
            </a: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37856695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4145</Words>
  <Application>Microsoft Office PowerPoint</Application>
  <PresentationFormat>宽屏</PresentationFormat>
  <Paragraphs>203</Paragraphs>
  <Slides>38</Slides>
  <Notes>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38</vt:i4>
      </vt:variant>
    </vt:vector>
  </HeadingPairs>
  <TitlesOfParts>
    <vt:vector size="47" baseType="lpstr">
      <vt:lpstr>FZHei-B01S</vt:lpstr>
      <vt:lpstr>等线</vt:lpstr>
      <vt:lpstr>方正黑体简体</vt:lpstr>
      <vt:lpstr>楷体</vt:lpstr>
      <vt:lpstr>微软雅黑</vt:lpstr>
      <vt:lpstr>Agency FB</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24</cp:revision>
  <dcterms:created xsi:type="dcterms:W3CDTF">2019-01-02T04:14:00Z</dcterms:created>
  <dcterms:modified xsi:type="dcterms:W3CDTF">2022-08-01T15:12:02Z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