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1"/>
  </p:notesMasterIdLst>
  <p:handoutMasterIdLst>
    <p:handoutMasterId r:id="rId32"/>
  </p:handoutMasterIdLst>
  <p:sldIdLst>
    <p:sldId id="666" r:id="rId2"/>
    <p:sldId id="410" r:id="rId3"/>
    <p:sldId id="258" r:id="rId4"/>
    <p:sldId id="554" r:id="rId5"/>
    <p:sldId id="477" r:id="rId6"/>
    <p:sldId id="667" r:id="rId7"/>
    <p:sldId id="668" r:id="rId8"/>
    <p:sldId id="669" r:id="rId9"/>
    <p:sldId id="670" r:id="rId10"/>
    <p:sldId id="671" r:id="rId11"/>
    <p:sldId id="672" r:id="rId12"/>
    <p:sldId id="673" r:id="rId13"/>
    <p:sldId id="674" r:id="rId14"/>
    <p:sldId id="675" r:id="rId15"/>
    <p:sldId id="676" r:id="rId16"/>
    <p:sldId id="677" r:id="rId17"/>
    <p:sldId id="595" r:id="rId18"/>
    <p:sldId id="654" r:id="rId19"/>
    <p:sldId id="678" r:id="rId20"/>
    <p:sldId id="679" r:id="rId21"/>
    <p:sldId id="680" r:id="rId22"/>
    <p:sldId id="681" r:id="rId23"/>
    <p:sldId id="687" r:id="rId24"/>
    <p:sldId id="682" r:id="rId25"/>
    <p:sldId id="683" r:id="rId26"/>
    <p:sldId id="684" r:id="rId27"/>
    <p:sldId id="685" r:id="rId28"/>
    <p:sldId id="686" r:id="rId29"/>
    <p:sldId id="577" r:id="rId30"/>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29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2022/8/6</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en-US" altLang="zh-CN" sz="6500" b="1" dirty="0" err="1">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a:solidFill>
                  <a:prstClr val="white"/>
                </a:solidFill>
                <a:latin typeface="楷体" panose="02010609060101010101" charset="-122"/>
                <a:ea typeface="楷体" panose="02010609060101010101" charset="-122"/>
                <a:cs typeface="微软雅黑" panose="020B0503020204020204" pitchFamily="34" charset="-122"/>
                <a:sym typeface="+mn-lt"/>
              </a:rPr>
              <a:t>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72058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二、冯特的心理科学</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 心理学研究的对象是直接经验</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冯特主张心理学研究的对象是</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直接经验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。所有的科学都建立在经验的基础上，科学心理学概莫能外。其他自然科学所研究的是间接经验，而心理学所研究的是直接经验。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眼中的心理科学，在某种意义上代表着科学心理学创建时期的基本形象，至少是当时人们思考“什么是心理学”时的基本思维向度。在心理学作为一个独立经验研究部门的逻辑基础方面，冯特把心理学研究对象的性质确认为直接经验。这个论断体现了冯特关于心理本体的基本把握，同时也是他建构其实验研究方法的逻辑起点。</a:t>
            </a:r>
          </a:p>
        </p:txBody>
      </p:sp>
    </p:spTree>
    <p:extLst>
      <p:ext uri="{BB962C8B-B14F-4D97-AF65-F5344CB8AC3E}">
        <p14:creationId xmlns:p14="http://schemas.microsoft.com/office/powerpoint/2010/main" val="364888293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三、实验内省法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所谓实验内省法，</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就是在实验控制条件下的内省观察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。具体地说，就是把被试置于标准化了的、从而可以重复操作的情境之中，使被试在实验控制的条件下作出自我观察报告，这大致相当于当代实验心理学中的自我报告法。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内省法并不可靠。即使施加了实验条件的控制，自我观察也一样存在观察者和被观察者之间的混淆。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于冯特来说，直接经验是无偏见的和没有受到个人解释影响的。冯特称实验内省法为“内部知觉”，以对比于天文学等学科中被他称为“外部知觉”的观察方法。实际上，冯特所追求的正是自然科学性质的精确观察。</a:t>
            </a:r>
          </a:p>
        </p:txBody>
      </p:sp>
    </p:spTree>
    <p:extLst>
      <p:ext uri="{BB962C8B-B14F-4D97-AF65-F5344CB8AC3E}">
        <p14:creationId xmlns:p14="http://schemas.microsoft.com/office/powerpoint/2010/main" val="254820125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四、冯特的心理学理论体系</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实验心理学</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经验的分析与综合</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对于冯特来说，心理学所研究的直接经验也就是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意识过程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。根据对意识过程的分析，冯特认为，最基本的心理元素有两个，即感觉和感情。作为基本心理元素的感觉并非现实地存在于意识过程中，而是研究者的分析结果。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冯特之前，哲学家们倾向于使用“联想”的概念解释复杂的认识现象，即“联想主义心理学”。冯特继承和发展了联想的概念，主张联想包含整个观念联结过程，在这个过程中，所联结的观念不存在时间上的相继，而是同时地、以心理复合体的样貌出现在意识过程中。</a:t>
            </a:r>
          </a:p>
        </p:txBody>
      </p:sp>
    </p:spTree>
    <p:extLst>
      <p:ext uri="{BB962C8B-B14F-4D97-AF65-F5344CB8AC3E}">
        <p14:creationId xmlns:p14="http://schemas.microsoft.com/office/powerpoint/2010/main" val="115112390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四、冯特的心理学理论体系</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实验心理学</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情绪理论</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冯特的情绪理论主张感情具有三个维度，即</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愉快</a:t>
            </a:r>
            <a:r>
              <a:rPr lang="en-US" altLang="zh-CN"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b="1" dirty="0">
                <a:solidFill>
                  <a:schemeClr val="accent6">
                    <a:lumMod val="75000"/>
                  </a:schemeClr>
                </a:solidFill>
                <a:latin typeface="Arial" panose="020B0604020202020204" pitchFamily="34" charset="0"/>
                <a:ea typeface="微软雅黑" panose="020B0503020204020204" pitchFamily="34" charset="-122"/>
              </a:rPr>
              <a:t>不愉快、紧张</a:t>
            </a:r>
            <a:r>
              <a:rPr lang="en-US" altLang="zh-CN"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松弛、兴奋</a:t>
            </a:r>
            <a:r>
              <a:rPr lang="en-US" altLang="zh-CN"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抑郁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。情绪是基本感情的复合物。根据三度说，每一种情绪体验都可以在这三个维度构成的坐标空间中找到自己的位置，与坐标原点的距离表征了情绪体验在相应方向上的强度。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感情的三度说激起了大量的实验研究。显然，三种感情维度之间在逻辑上并非并列的关系。把情绪视为感觉或认识过程的伴随物，虽然避免了片面的理智主义，但把情感过程与客观世界相隔绝，显然是一种主观唯心主义的观点。</a:t>
            </a:r>
          </a:p>
        </p:txBody>
      </p:sp>
    </p:spTree>
    <p:extLst>
      <p:ext uri="{BB962C8B-B14F-4D97-AF65-F5344CB8AC3E}">
        <p14:creationId xmlns:p14="http://schemas.microsoft.com/office/powerpoint/2010/main" val="1205842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四、冯特的心理学理论体系</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实验心理学</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意志主义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统觉学说之所以在冯特的心理学理论体系中占有特殊重要的位置，统觉所有高级思维形式的基础，是联结冯特个体心理学与社会心理学的核心。</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冯特把简单的随意活动即“发展的低级阶段”归类为本能冲动，而</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把随意活动的高级发展阶段归类为意志</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本质上，意志是情绪性的，情感是意志的动因和决定力量。同时，普遍意志显然可以表达为理智的内容，因此意志又包含感觉或认识过程。相对于感觉和感情两种基本心理元素，意志无疑是冯特心理学中的综合性概念。</a:t>
            </a:r>
          </a:p>
        </p:txBody>
      </p:sp>
    </p:spTree>
    <p:extLst>
      <p:ext uri="{BB962C8B-B14F-4D97-AF65-F5344CB8AC3E}">
        <p14:creationId xmlns:p14="http://schemas.microsoft.com/office/powerpoint/2010/main" val="84262281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72058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四、冯特的心理学理论体系</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实验心理学</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文化心理学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对于冯特来说，</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文化心理学也就是民族心理学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，是探讨民族心理的历史发展机制的研究。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作为元素主义思维方式的继续，冯特首先确认了语言、神话和风俗习惯三种文化心理要素，以此作为观察、理解和推演高级心理过程，探求其基本规律的途径。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冯特认为，语言不仅是个体高级心理过程借以发展的工具，语言本身也是一种社会性活动，是社会生活的产物。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遗憾的是，冯特始终没有提出现代意义上的系统的社会心理学思想。</a:t>
            </a:r>
          </a:p>
        </p:txBody>
      </p:sp>
    </p:spTree>
    <p:extLst>
      <p:ext uri="{BB962C8B-B14F-4D97-AF65-F5344CB8AC3E}">
        <p14:creationId xmlns:p14="http://schemas.microsoft.com/office/powerpoint/2010/main" val="245412957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五、关于冯特心理学的争论与评价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对于冯特的评价包括正反两个方面。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冯特是科学心理学的创始人，创建独立的、经验的和科学的“实验心理学”是冯特最大的贡献。冯特把实验法引入心理学研究领域，创建了第一个心理学实验室，创办了第一份心理学学术期刊，确定了一批典型的心理学实验项目，使心理学成为一个独立的研究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其次，在心理学学科的建构和发展方面，冯特培养了一大批心理学家，为心理学在世界范围内的传播和发展奠定了基础。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最后，在开拓实验心理学的同时，冯特的文化心理学是心理学对文化与心理关系的第一次系统研究。</a:t>
            </a:r>
          </a:p>
        </p:txBody>
      </p:sp>
    </p:spTree>
    <p:extLst>
      <p:ext uri="{BB962C8B-B14F-4D97-AF65-F5344CB8AC3E}">
        <p14:creationId xmlns:p14="http://schemas.microsoft.com/office/powerpoint/2010/main" val="122321454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7" y="2432315"/>
            <a:ext cx="5109091"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与冯特同时代的</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其他德国心理学家</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6" y="1210310"/>
            <a:ext cx="8121714" cy="610333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一、布伦塔诺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布伦塔诺生平</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弗兰兹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克莱门斯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F. Brentano</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1838—1917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），意大利裔德国人。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年，布伦塔诺被任命为维也纳大学哲学教授，并出版了他最有影响的心理学著作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从经验的观点看心理学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。这是冯特出版其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生理心理学原理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的同一年。布伦塔诺与其弟子们的学术活动，构成了“意动心理学”派，并与冯特的内容心理学展开论争。</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“意动”与“内容”之争，是心理学在它的第一个时期即意识心理学时期最主要的理论冲突。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“意动”与“内容”分别代表了当时的人文主义心理学和科学主义心理学。</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C1E1576A-97AA-40A9-AEDF-FE9579FE6637}"/>
              </a:ext>
            </a:extLst>
          </p:cNvPr>
          <p:cNvPicPr>
            <a:picLocks noChangeAspect="1"/>
          </p:cNvPicPr>
          <p:nvPr/>
        </p:nvPicPr>
        <p:blipFill>
          <a:blip r:embed="rId3"/>
          <a:stretch>
            <a:fillRect/>
          </a:stretch>
        </p:blipFill>
        <p:spPr>
          <a:xfrm>
            <a:off x="9188735" y="2435028"/>
            <a:ext cx="2451828" cy="3287678"/>
          </a:xfrm>
          <a:prstGeom prst="rect">
            <a:avLst/>
          </a:prstGeom>
        </p:spPr>
      </p:pic>
    </p:spTree>
    <p:extLst>
      <p:ext uri="{BB962C8B-B14F-4D97-AF65-F5344CB8AC3E}">
        <p14:creationId xmlns:p14="http://schemas.microsoft.com/office/powerpoint/2010/main" val="95839247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5" y="1210310"/>
            <a:ext cx="10292715"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一、布伦塔诺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布伦塔诺的心理科学观</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主张心理学应该是一门独立的科学，并把心理学定义为经验科学。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必须把意识经验区分为内容和动作，意识的内容是物理现象，是物理学研究的对象，心理学的研究对象是意识活动（即意动，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）本身。</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布伦塔诺把心理现象区分为三种层次或水平。反对内省法在心理学中的应用。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布伦塔诺传统与冯特传统在研究方法上的区别，根本在于意动心理学反对意识经验的分析，而坚持完整的、有意义的经验整体。这是冯特和布伦塔诺之间的实质性区别： 冯特关心微观的基本过程，而布伦塔诺更倾向于完整的个体性。</a:t>
            </a:r>
          </a:p>
        </p:txBody>
      </p:sp>
    </p:spTree>
    <p:extLst>
      <p:ext uri="{BB962C8B-B14F-4D97-AF65-F5344CB8AC3E}">
        <p14:creationId xmlns:p14="http://schemas.microsoft.com/office/powerpoint/2010/main" val="373210091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第二章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冯特与德国的心理学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5" y="1210310"/>
            <a:ext cx="10292715" cy="610333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一、布伦塔诺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对布伦塔诺的评价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布伦塔诺是“新”心理学的主要缔造者之一，他所倡导的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意动心理学开创了实验心理学主流之外的取向或传统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。布伦塔诺是欧洲机能主义心理学的先驱，并对后来的格式塔心理学、精神分析学、人本主义心理学等产生了重要的影响。在所有冯特同时代的心理学人物中，布伦塔诺是最重要的一个。</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培养人才方面，布伦塔诺几乎并不输于冯特。但是，对于创始时期的科学心理学来说，对自身科学形象的追求是压倒一切的任务，而布伦塔诺及其弟子们的活动，也许在当代心理学的意义上可以被完全接受为是科学的，但在当时的时代氛围中，仍然无法与冯特的实验室相匹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1304325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6" y="1210310"/>
            <a:ext cx="8399116"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二、艾宾浩斯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艾宾浩斯生平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荷曼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艾宾浩斯（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 Ebbinghaus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1850—1909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年开始用费希纳的数量化方法研究记忆问题，</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年，他出版了实验心理学历史上第一部记忆研究的经典著作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论记忆： 实验心理学的研究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艾宾浩斯在哈雷设计的完形填空至今仍然被用于认知能力测试，也是比纳西蒙智力量表的一部分。除了记忆研究的经典，他的教科书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心理学原理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和科普读物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心理学概要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）都多次再版，带来了出版上的成功。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“心理学有一个漫长的过去，但仅有一个短暂的历史”。</a:t>
            </a:r>
          </a:p>
        </p:txBody>
      </p:sp>
      <p:pic>
        <p:nvPicPr>
          <p:cNvPr id="5" name="图片 4">
            <a:extLst>
              <a:ext uri="{FF2B5EF4-FFF2-40B4-BE49-F238E27FC236}">
                <a16:creationId xmlns:a16="http://schemas.microsoft.com/office/drawing/2014/main" id="{4B81E21B-8B98-42E1-9FAB-40D9C8A5B5CE}"/>
              </a:ext>
            </a:extLst>
          </p:cNvPr>
          <p:cNvPicPr>
            <a:picLocks noChangeAspect="1"/>
          </p:cNvPicPr>
          <p:nvPr/>
        </p:nvPicPr>
        <p:blipFill>
          <a:blip r:embed="rId3"/>
          <a:stretch>
            <a:fillRect/>
          </a:stretch>
        </p:blipFill>
        <p:spPr>
          <a:xfrm>
            <a:off x="9487644" y="2434011"/>
            <a:ext cx="2224074" cy="3093485"/>
          </a:xfrm>
          <a:prstGeom prst="rect">
            <a:avLst/>
          </a:prstGeom>
        </p:spPr>
      </p:pic>
    </p:spTree>
    <p:extLst>
      <p:ext uri="{BB962C8B-B14F-4D97-AF65-F5344CB8AC3E}">
        <p14:creationId xmlns:p14="http://schemas.microsoft.com/office/powerpoint/2010/main" val="228926275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5" y="1210310"/>
            <a:ext cx="10292715" cy="328942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二、艾宾浩斯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对记忆的实验研究</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实验方法：使用没有与其他材料形成意义联系的材料作为记忆的对象，发明了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“无意义音节</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”。控制实验条件，以自己为记忆实验的被试。在记忆结果的测量方法上，艾宾浩斯发明了节省法。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3550638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6" y="1210310"/>
            <a:ext cx="670388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二、艾宾浩斯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对记忆的实验研究</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研究结论：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第一，音节序列的学习速度是音节序列长度的函数。第二，保持是重复次数的函数。第三，保持和遗忘是时间的函数。即著名的“艾宾浩斯记忆曲线”： </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在识记之后，最初几个小时遗忘最多，遗忘的速度先快后慢。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第四，相比于有意义的材料，无意义音节的学习时间更长。</a:t>
            </a:r>
          </a:p>
        </p:txBody>
      </p:sp>
      <p:pic>
        <p:nvPicPr>
          <p:cNvPr id="5" name="图片 4">
            <a:extLst>
              <a:ext uri="{FF2B5EF4-FFF2-40B4-BE49-F238E27FC236}">
                <a16:creationId xmlns:a16="http://schemas.microsoft.com/office/drawing/2014/main" id="{F1D5AD87-CE6C-4807-9EA0-CEBEFF23E667}"/>
              </a:ext>
            </a:extLst>
          </p:cNvPr>
          <p:cNvPicPr>
            <a:picLocks noChangeAspect="1"/>
          </p:cNvPicPr>
          <p:nvPr/>
        </p:nvPicPr>
        <p:blipFill>
          <a:blip r:embed="rId3"/>
          <a:stretch>
            <a:fillRect/>
          </a:stretch>
        </p:blipFill>
        <p:spPr>
          <a:xfrm>
            <a:off x="7674796" y="1640975"/>
            <a:ext cx="4162425" cy="4171950"/>
          </a:xfrm>
          <a:prstGeom prst="rect">
            <a:avLst/>
          </a:prstGeom>
        </p:spPr>
      </p:pic>
    </p:spTree>
    <p:extLst>
      <p:ext uri="{BB962C8B-B14F-4D97-AF65-F5344CB8AC3E}">
        <p14:creationId xmlns:p14="http://schemas.microsoft.com/office/powerpoint/2010/main" val="281461140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70915" y="1210310"/>
            <a:ext cx="1029271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二、艾宾浩斯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对艾宾浩斯的评价</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艾宾浩斯第一个开展了对高级心理过程的实验研究，第一次以实验方法研究记忆活动。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艾宾浩斯记忆实验对实验心理学的影响是范式性的，现代心理学主流的实验室实验将追随艾宾浩斯的实验范式，但其中不乏消极的方面。第一，实验材料的人工性质。第二，实验程序的人工性质。第三，对本体论预设的暗含和依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从实验室实验的传统来说，艾宾浩斯代表了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对高级心理过程进行实验研究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的历史渊源。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更重要的是，艾宾浩斯的间接测量完全抛弃了哲学心理学中的内省法，在所有创建科学心理学的心理学家当中，艾宾浩斯本人真正地确立了现代心理学实验方法的传统。</a:t>
            </a:r>
          </a:p>
        </p:txBody>
      </p:sp>
    </p:spTree>
    <p:extLst>
      <p:ext uri="{BB962C8B-B14F-4D97-AF65-F5344CB8AC3E}">
        <p14:creationId xmlns:p14="http://schemas.microsoft.com/office/powerpoint/2010/main" val="360705903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49642" y="1220593"/>
            <a:ext cx="10292715"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三、屈尔佩和符兹堡学派</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屈尔佩和他领导的符兹堡学派</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奥斯瓦尔德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屈尔佩（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Oswald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Külpue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1862—1915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符兹堡学派挑战了冯特关于“高级心理过程无法进行实验研究”的教条，以实验的方法研究了思维过程，并提出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了无意象思维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等重要的心理学概念。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兹堡学派并没有一个理论体系，它被视为格式塔心理学的前身。尽管符兹堡学派的实验从冯特的理论立场出发，挑战了这种心理学体系的合法性，但它并没有提供能够取代当时德国心理学的体系。与过去决裂的任务留给了另一场运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0136502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49642" y="1220593"/>
            <a:ext cx="10292715"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三、屈尔佩和符兹堡学派</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系统实验内省法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屈尔佩发展了一种他称之为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系统实验内省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研究方法，被试不是在实验过程中作出自我观察，而是在完成实验任务之后进行回顾报告。在逻辑上，回顾报告解决了内省法中观察者和被观察者之间的冲突，与研究者一样，可以站在客观的立场上对自身在完成实验任务时的心理过程进行“自我”观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系统实验内省法对自我观察进行的限定，包括对意识过程的阶段性划分，完成实验任务所包含的整个心理过程被区分为几个时间段，从而保证自我观察可以得到更精确的描述。但是，从根本上说，系统实验内省仍然依赖于经验主体的内省观察，并视之为可靠的、甚至必需的实验研究方法。</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9207833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49642" y="1220593"/>
            <a:ext cx="10292715"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三、屈尔佩和符兹堡学派</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无意象思维</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关于</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无意象思维的基本观点</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存在着联想、探究、怀疑、犹豫、确信等思维过程，这些过程是动作性的，不能以感觉和意象元素进行解释。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根据无意象思维，从思维的开始到问题的解决，其过程是自动的和无意识的。这种思想已经非常接近于当代认知心理学中自动化加工的概念。</a:t>
            </a:r>
          </a:p>
        </p:txBody>
      </p:sp>
    </p:spTree>
    <p:extLst>
      <p:ext uri="{BB962C8B-B14F-4D97-AF65-F5344CB8AC3E}">
        <p14:creationId xmlns:p14="http://schemas.microsoft.com/office/powerpoint/2010/main" val="334127628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与冯特同时代的其他德国心理学家</a:t>
            </a:r>
          </a:p>
        </p:txBody>
      </p:sp>
      <p:sp>
        <p:nvSpPr>
          <p:cNvPr id="100" name="文本框 99"/>
          <p:cNvSpPr txBox="1"/>
          <p:nvPr/>
        </p:nvSpPr>
        <p:spPr>
          <a:xfrm>
            <a:off x="949642" y="1220593"/>
            <a:ext cx="1029271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三、屈尔佩和符兹堡学派</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对符兹堡学派的评价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符兹堡学派最大的历史贡献，是它</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给主流的“内容心理学”带来了巨大的冲击</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无意象思维等研究结果质疑了冯特内容心理学传统的基本方法论假设，更接近于布伦塔诺的意动心理学传统。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屈尔佩试图调和内容心理学与意动心理学两种研究传统之间的矛盾，主张内容和意动的双重研究，即二重心理学。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总体上说，符兹堡学派把实验方法应用于高级心理过程的研究，在心理学史上</a:t>
            </a:r>
            <a:r>
              <a:rPr lang="zh-CN" altLang="en-US" sz="2100" b="1" dirty="0">
                <a:solidFill>
                  <a:srgbClr val="E8AF00"/>
                </a:solidFill>
                <a:latin typeface="Arial" panose="020B0604020202020204" pitchFamily="34" charset="0"/>
                <a:ea typeface="微软雅黑" panose="020B0503020204020204" pitchFamily="34" charset="-122"/>
              </a:rPr>
              <a:t>第一次通过实验研究了思维过程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，动摇了居于实验心理学主流地位的内容心理学和构造主义心理学的合理性，在方法论层面促进了心理学基本理论立场的历史进展。</a:t>
            </a:r>
          </a:p>
        </p:txBody>
      </p:sp>
    </p:spTree>
    <p:extLst>
      <p:ext uri="{BB962C8B-B14F-4D97-AF65-F5344CB8AC3E}">
        <p14:creationId xmlns:p14="http://schemas.microsoft.com/office/powerpoint/2010/main" val="402765859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469829" y="340278"/>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5" y="2079625"/>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冯特的“新”心理学</a:t>
            </a:r>
          </a:p>
        </p:txBody>
      </p:sp>
      <p:sp>
        <p:nvSpPr>
          <p:cNvPr id="12" name="TextBox 11"/>
          <p:cNvSpPr txBox="1"/>
          <p:nvPr/>
        </p:nvSpPr>
        <p:spPr>
          <a:xfrm>
            <a:off x="6765290" y="193738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25995" y="3006090"/>
            <a:ext cx="3949700" cy="769441"/>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与冯特同时代的其他德国心理学家</a:t>
            </a:r>
          </a:p>
        </p:txBody>
      </p:sp>
      <p:sp>
        <p:nvSpPr>
          <p:cNvPr id="15" name="TextBox 14"/>
          <p:cNvSpPr txBox="1"/>
          <p:nvPr/>
        </p:nvSpPr>
        <p:spPr>
          <a:xfrm>
            <a:off x="6765290" y="2863850"/>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2"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冯特的“新”心理学</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255278"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一、冯特生平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威廉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马克西米利安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 Wundt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1832—1920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），出生于德国。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年，冯特获得海德堡大学医学博士学位，留校任生理学讲师。</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年春，冯特曾经赴柏林追随约翰内斯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缪勒研究生理学。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年，冯特在人类学系开设了一门今天可以称之为“文化心理学”的课程。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人类与动物心理学讲义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一书出版。在评析既有研究的基础上，冯特在这本书中规划了他雄心勃勃的哲学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实验心理学研究纲领。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冯特在莱比锡大学建立实验室</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，这被心理学史家普遍地视为科学心理学诞生的标志。</a:t>
            </a:r>
          </a:p>
        </p:txBody>
      </p:sp>
      <p:pic>
        <p:nvPicPr>
          <p:cNvPr id="5" name="图片 4">
            <a:extLst>
              <a:ext uri="{FF2B5EF4-FFF2-40B4-BE49-F238E27FC236}">
                <a16:creationId xmlns:a16="http://schemas.microsoft.com/office/drawing/2014/main" id="{A1AB139D-BA56-42A7-A01F-3C04C10679D4}"/>
              </a:ext>
            </a:extLst>
          </p:cNvPr>
          <p:cNvPicPr>
            <a:picLocks noChangeAspect="1"/>
          </p:cNvPicPr>
          <p:nvPr/>
        </p:nvPicPr>
        <p:blipFill>
          <a:blip r:embed="rId3"/>
          <a:stretch>
            <a:fillRect/>
          </a:stretch>
        </p:blipFill>
        <p:spPr>
          <a:xfrm>
            <a:off x="9357615" y="1981255"/>
            <a:ext cx="2474191" cy="341267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75109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二、冯特的心理科学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一</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心理学是一门实验科学</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冯特相信，并不是所有的心理现象都无法进行量化、实验研究，“感官知觉理论”所贡献的，就是一种实验心理学的雏形。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这是冯特心理科学观的第一个要点： 作为冯特创建科学心理学所必然秉持的逻辑起点、科学追求和基本信念，在冯特的心目中，</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心理学是一门实验科学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117404410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二、冯特的心理科学</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身心平行论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“心身关系问题”也就凸显： 如果生理学无法完全解释心理活动，那么心理现象与生理现象之间的关系应该如何认识呢？冯特主张“身心平行论”，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即生理和心理平行运作，互不影响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。身心平行论是对科学心理学与其生理学母体学科之间关系问题的一种解决方式。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是，身心平行论割裂了生理与心理之间的逻辑联系，在实验研究中也会遇到问题，因为接受心理刺激的只能是生理意义上的感官。身心平行论是冯特心理科学观的第二个要点，反映出他的理论体系中的一个基本矛盾。</a:t>
            </a:r>
          </a:p>
        </p:txBody>
      </p:sp>
    </p:spTree>
    <p:extLst>
      <p:ext uri="{BB962C8B-B14F-4D97-AF65-F5344CB8AC3E}">
        <p14:creationId xmlns:p14="http://schemas.microsoft.com/office/powerpoint/2010/main" val="207051216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72058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二、冯特的心理科学</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实验心理学与文化心理学的二元论划分</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冯特在其心理学体系的建构中使用了二元论，他</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首先把心理现象区分为可以进行实验研究的基本心理过程和无法进行实验研究的“高级”心理现象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，继而以文化心理学与生理心理学分庭抗礼。对于冯特来说，文化心理学属于文化研究的领域，而生理心理学则代表了心理学的实验研究。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冯特所开创的科学心理学首先是实验心理学或生理心理学，但是，在他的晚年，特别是在其生命的最后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年，冯特的注意力已经从生理心理学转向文化心理学。</a:t>
            </a:r>
          </a:p>
        </p:txBody>
      </p:sp>
    </p:spTree>
    <p:extLst>
      <p:ext uri="{BB962C8B-B14F-4D97-AF65-F5344CB8AC3E}">
        <p14:creationId xmlns:p14="http://schemas.microsoft.com/office/powerpoint/2010/main" val="45964698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冯特的“新”心理学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二、冯特的心理科学</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元素主义的认识论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是一门实验科学。在排除了把心理学还原为生理学的可能性之后，冯特也进一步搁置了文化心理学。冯特认为，文化心理学所处理的高级心理过程和社会现象必须做比较观察，而只有基本心理过程才能进行分析，以析取可以进行实验控制和观察的心理元素。冯特遵循了元素主义的认识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析取心理元素服务于冯特的实验研究方法。在今天看来，心理学的经验研究可以选择测量、临床观察、话语分析等多种模式。但是，在冯特的时代，实验方法几乎是“科学”的强制性的选择。</a:t>
            </a:r>
          </a:p>
        </p:txBody>
      </p:sp>
    </p:spTree>
    <p:extLst>
      <p:ext uri="{BB962C8B-B14F-4D97-AF65-F5344CB8AC3E}">
        <p14:creationId xmlns:p14="http://schemas.microsoft.com/office/powerpoint/2010/main" val="34515473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3187</Words>
  <Application>Microsoft Office PowerPoint</Application>
  <PresentationFormat>宽屏</PresentationFormat>
  <Paragraphs>171</Paragraphs>
  <Slides>29</Slides>
  <Notes>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FZHei-B01S</vt:lpstr>
      <vt:lpstr>等线</vt:lpstr>
      <vt:lpstr>方正黑体简体</vt:lpstr>
      <vt:lpstr>楷体</vt:lpstr>
      <vt:lpstr>微软雅黑</vt:lpstr>
      <vt:lpstr>Agency FB</vt:lpstr>
      <vt:lpstr>Arial</vt:lpstr>
      <vt:lpstr>Calibri</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2022-08-06T14:22:49Z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