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82"/>
  </p:notesMasterIdLst>
  <p:handoutMasterIdLst>
    <p:handoutMasterId r:id="rId83"/>
  </p:handoutMasterIdLst>
  <p:sldIdLst>
    <p:sldId id="626" r:id="rId2"/>
    <p:sldId id="410" r:id="rId3"/>
    <p:sldId id="872" r:id="rId4"/>
    <p:sldId id="554" r:id="rId5"/>
    <p:sldId id="799" r:id="rId6"/>
    <p:sldId id="873" r:id="rId7"/>
    <p:sldId id="874" r:id="rId8"/>
    <p:sldId id="875" r:id="rId9"/>
    <p:sldId id="876" r:id="rId10"/>
    <p:sldId id="877" r:id="rId11"/>
    <p:sldId id="878" r:id="rId12"/>
    <p:sldId id="879" r:id="rId13"/>
    <p:sldId id="880" r:id="rId14"/>
    <p:sldId id="881" r:id="rId15"/>
    <p:sldId id="882" r:id="rId16"/>
    <p:sldId id="883" r:id="rId17"/>
    <p:sldId id="884" r:id="rId18"/>
    <p:sldId id="595" r:id="rId19"/>
    <p:sldId id="865" r:id="rId20"/>
    <p:sldId id="886" r:id="rId21"/>
    <p:sldId id="887" r:id="rId22"/>
    <p:sldId id="888" r:id="rId23"/>
    <p:sldId id="889" r:id="rId24"/>
    <p:sldId id="890" r:id="rId25"/>
    <p:sldId id="891" r:id="rId26"/>
    <p:sldId id="941" r:id="rId27"/>
    <p:sldId id="892" r:id="rId28"/>
    <p:sldId id="893" r:id="rId29"/>
    <p:sldId id="894" r:id="rId30"/>
    <p:sldId id="895" r:id="rId31"/>
    <p:sldId id="896" r:id="rId32"/>
    <p:sldId id="897" r:id="rId33"/>
    <p:sldId id="898" r:id="rId34"/>
    <p:sldId id="606" r:id="rId35"/>
    <p:sldId id="859" r:id="rId36"/>
    <p:sldId id="899" r:id="rId37"/>
    <p:sldId id="900" r:id="rId38"/>
    <p:sldId id="901" r:id="rId39"/>
    <p:sldId id="902" r:id="rId40"/>
    <p:sldId id="903" r:id="rId41"/>
    <p:sldId id="904" r:id="rId42"/>
    <p:sldId id="905" r:id="rId43"/>
    <p:sldId id="906" r:id="rId44"/>
    <p:sldId id="907" r:id="rId45"/>
    <p:sldId id="908" r:id="rId46"/>
    <p:sldId id="909" r:id="rId47"/>
    <p:sldId id="910" r:id="rId48"/>
    <p:sldId id="645" r:id="rId49"/>
    <p:sldId id="911" r:id="rId50"/>
    <p:sldId id="912" r:id="rId51"/>
    <p:sldId id="913" r:id="rId52"/>
    <p:sldId id="914" r:id="rId53"/>
    <p:sldId id="915" r:id="rId54"/>
    <p:sldId id="916" r:id="rId55"/>
    <p:sldId id="917" r:id="rId56"/>
    <p:sldId id="918" r:id="rId57"/>
    <p:sldId id="919" r:id="rId58"/>
    <p:sldId id="921" r:id="rId59"/>
    <p:sldId id="920" r:id="rId60"/>
    <p:sldId id="922" r:id="rId61"/>
    <p:sldId id="923" r:id="rId62"/>
    <p:sldId id="924" r:id="rId63"/>
    <p:sldId id="925" r:id="rId64"/>
    <p:sldId id="926" r:id="rId65"/>
    <p:sldId id="720" r:id="rId66"/>
    <p:sldId id="927" r:id="rId67"/>
    <p:sldId id="928" r:id="rId68"/>
    <p:sldId id="929" r:id="rId69"/>
    <p:sldId id="930" r:id="rId70"/>
    <p:sldId id="931" r:id="rId71"/>
    <p:sldId id="932" r:id="rId72"/>
    <p:sldId id="933" r:id="rId73"/>
    <p:sldId id="934" r:id="rId74"/>
    <p:sldId id="935" r:id="rId75"/>
    <p:sldId id="717" r:id="rId76"/>
    <p:sldId id="937" r:id="rId77"/>
    <p:sldId id="938" r:id="rId78"/>
    <p:sldId id="939" r:id="rId79"/>
    <p:sldId id="940" r:id="rId80"/>
    <p:sldId id="577" r:id="rId81"/>
  </p:sldIdLst>
  <p:sldSz cx="12192000" cy="6858000"/>
  <p:notesSz cx="6858000" cy="9144000"/>
  <p:custDataLst>
    <p:tags r:id="rId8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8AF00"/>
    <a:srgbClr val="F5B70C"/>
    <a:srgbClr val="88745B"/>
    <a:srgbClr val="4F4D50"/>
    <a:srgbClr val="002434"/>
    <a:srgbClr val="C8B08A"/>
    <a:srgbClr val="F7DCAC"/>
    <a:srgbClr val="FCE1B0"/>
    <a:srgbClr val="FEFCF0"/>
    <a:srgbClr val="7673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391" autoAdjust="0"/>
    <p:restoredTop sz="96314" autoAdjust="0"/>
  </p:normalViewPr>
  <p:slideViewPr>
    <p:cSldViewPr snapToGrid="0">
      <p:cViewPr varScale="1">
        <p:scale>
          <a:sx n="62" d="100"/>
          <a:sy n="62" d="100"/>
        </p:scale>
        <p:origin x="700" y="52"/>
      </p:cViewPr>
      <p:guideLst/>
    </p:cSldViewPr>
  </p:slid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56" d="100"/>
          <a:sy n="56" d="100"/>
        </p:scale>
        <p:origin x="2028" y="72"/>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tags" Target="tags/tag1.xml"/><Relationship Id="rId89" Type="http://schemas.openxmlformats.org/officeDocument/2006/relationships/tableStyles" Target="tableStyle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commentAuthors" Target="commentAuthor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handoutMaster" Target="handoutMasters/handoutMaster1.xml"/><Relationship Id="rId88"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viewProps" Target="viewProps.xml"/><Relationship Id="rId61" Type="http://schemas.openxmlformats.org/officeDocument/2006/relationships/slide" Target="slides/slide60.xml"/><Relationship Id="rId82" Type="http://schemas.openxmlformats.org/officeDocument/2006/relationships/notesMaster" Target="notesMasters/notesMaster1.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8FA756A-9CED-45B2-A3E2-1B38ACB53DA9}" type="datetimeFigureOut">
              <a:rPr lang="zh-CN" altLang="en-US" smtClean="0"/>
              <a:t>2022/8/3</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3677230-6F38-445E-BCCA-CE113461A249}"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A86506-327F-4788-BAF0-4B794890C8AC}" type="datetimeFigureOut">
              <a:rPr lang="zh-CN" altLang="en-US" smtClean="0"/>
              <a:t>2022/8/3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31F724-51D9-486B-9BFF-C542D0E12BC5}"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31F724-51D9-486B-9BFF-C542D0E12BC5}" type="slidenum">
              <a:rPr lang="zh-CN" altLang="en-US" smtClean="0"/>
              <a:t>1</a:t>
            </a:fld>
            <a:endParaRPr lang="zh-CN" altLang="en-US"/>
          </a:p>
        </p:txBody>
      </p:sp>
    </p:spTree>
    <p:extLst>
      <p:ext uri="{BB962C8B-B14F-4D97-AF65-F5344CB8AC3E}">
        <p14:creationId xmlns:p14="http://schemas.microsoft.com/office/powerpoint/2010/main" val="18534728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31F724-51D9-486B-9BFF-C542D0E12BC5}" type="slidenum">
              <a:rPr lang="zh-CN" altLang="en-US" smtClean="0"/>
              <a:t>80</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7D66D20-C27E-4F88-8B09-303578CD2AE1}" type="slidenum">
              <a:rPr lang="zh-CN" altLang="en-US" smtClean="0"/>
              <a:t>2</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3</a:t>
            </a:fld>
            <a:endParaRPr lang="zh-CN" altLang="en-US">
              <a:solidFill>
                <a:prstClr val="black"/>
              </a:solidFill>
              <a:latin typeface="等线" panose="02010600030101010101"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4</a:t>
            </a:fld>
            <a:endParaRPr lang="zh-CN" altLang="en-US">
              <a:solidFill>
                <a:prstClr val="black"/>
              </a:solidFill>
              <a:latin typeface="等线" panose="02010600030101010101"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18</a:t>
            </a:fld>
            <a:endParaRPr lang="zh-CN" altLang="en-US">
              <a:solidFill>
                <a:prstClr val="black"/>
              </a:solidFill>
              <a:latin typeface="等线" panose="02010600030101010101" charset="-122"/>
            </a:endParaRPr>
          </a:p>
        </p:txBody>
      </p:sp>
    </p:spTree>
    <p:extLst>
      <p:ext uri="{BB962C8B-B14F-4D97-AF65-F5344CB8AC3E}">
        <p14:creationId xmlns:p14="http://schemas.microsoft.com/office/powerpoint/2010/main" val="30104756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34</a:t>
            </a:fld>
            <a:endParaRPr lang="zh-CN" altLang="en-US">
              <a:solidFill>
                <a:prstClr val="black"/>
              </a:solidFill>
              <a:latin typeface="等线" panose="02010600030101010101" charset="-122"/>
            </a:endParaRPr>
          </a:p>
        </p:txBody>
      </p:sp>
    </p:spTree>
    <p:extLst>
      <p:ext uri="{BB962C8B-B14F-4D97-AF65-F5344CB8AC3E}">
        <p14:creationId xmlns:p14="http://schemas.microsoft.com/office/powerpoint/2010/main" val="5220503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48</a:t>
            </a:fld>
            <a:endParaRPr lang="zh-CN" altLang="en-US">
              <a:solidFill>
                <a:prstClr val="black"/>
              </a:solidFill>
              <a:latin typeface="等线" panose="02010600030101010101" charset="-122"/>
            </a:endParaRPr>
          </a:p>
        </p:txBody>
      </p:sp>
    </p:spTree>
    <p:extLst>
      <p:ext uri="{BB962C8B-B14F-4D97-AF65-F5344CB8AC3E}">
        <p14:creationId xmlns:p14="http://schemas.microsoft.com/office/powerpoint/2010/main" val="11802689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65</a:t>
            </a:fld>
            <a:endParaRPr lang="zh-CN" altLang="en-US">
              <a:solidFill>
                <a:prstClr val="black"/>
              </a:solidFill>
              <a:latin typeface="等线" panose="02010600030101010101" charset="-122"/>
            </a:endParaRPr>
          </a:p>
        </p:txBody>
      </p:sp>
    </p:spTree>
    <p:extLst>
      <p:ext uri="{BB962C8B-B14F-4D97-AF65-F5344CB8AC3E}">
        <p14:creationId xmlns:p14="http://schemas.microsoft.com/office/powerpoint/2010/main" val="1336934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75</a:t>
            </a:fld>
            <a:endParaRPr lang="zh-CN" altLang="en-US">
              <a:solidFill>
                <a:prstClr val="black"/>
              </a:solidFill>
              <a:latin typeface="等线" panose="02010600030101010101" charset="-122"/>
            </a:endParaRPr>
          </a:p>
        </p:txBody>
      </p:sp>
    </p:spTree>
    <p:extLst>
      <p:ext uri="{BB962C8B-B14F-4D97-AF65-F5344CB8AC3E}">
        <p14:creationId xmlns:p14="http://schemas.microsoft.com/office/powerpoint/2010/main" val="18301339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8_Title Only">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设计页面">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Mr.Z">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Big Landscape Bottom">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4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5272049" y="925733"/>
            <a:ext cx="5147868" cy="5006854"/>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txBody>
          <a:bodyPr wrap="square">
            <a:noAutofit/>
          </a:bodyPr>
          <a:lstStyle>
            <a:lvl1pPr>
              <a:defRPr lang="en-US" sz="1400" b="1" i="1"/>
            </a:lvl1pPr>
          </a:lstStyle>
          <a:p>
            <a:pPr marL="0" lvl="0" indent="0">
              <a:buNone/>
            </a:pPr>
            <a:endParaRPr lang="en-US"/>
          </a:p>
        </p:txBody>
      </p:sp>
    </p:spTree>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1+#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stretch>
            <a:fillRect/>
          </a:stretch>
        </p:blipFill>
        <p:spPr>
          <a:xfrm>
            <a:off x="0" y="0"/>
            <a:ext cx="12192000" cy="685799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14:prism/>
      </p:transition>
    </mc:Choice>
    <mc:Fallback xmlns="">
      <p:transition spd="slow"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1999" cy="6858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内容与标题">
    <p:spTree>
      <p:nvGrpSpPr>
        <p:cNvPr id="1" name=""/>
        <p:cNvGrpSpPr/>
        <p:nvPr/>
      </p:nvGrpSpPr>
      <p:grpSpPr>
        <a:xfrm>
          <a:off x="0" y="0"/>
          <a:ext cx="0" cy="0"/>
          <a:chOff x="0" y="0"/>
          <a:chExt cx="0" cy="0"/>
        </a:xfrm>
      </p:grpSpPr>
    </p:spTree>
  </p:cSld>
  <p:clrMapOvr>
    <a:masterClrMapping/>
  </p:clrMapOvr>
  <p:transition spd="slow">
    <p:comb/>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2"/>
            <a:ext cx="2743200" cy="365125"/>
          </a:xfrm>
          <a:prstGeom prst="rect">
            <a:avLst/>
          </a:prstGeom>
        </p:spPr>
        <p:txBody>
          <a:bodyPr/>
          <a:lstStyle/>
          <a:p>
            <a:fld id="{FE158B01-1B94-410B-955F-6A222A70BFA3}" type="datetimeFigureOut">
              <a:rPr lang="zh-CN" altLang="en-US" smtClean="0">
                <a:solidFill>
                  <a:prstClr val="black">
                    <a:tint val="75000"/>
                  </a:prstClr>
                </a:solidFill>
              </a:rPr>
              <a:t>2022/8/3</a:t>
            </a:fld>
            <a:endParaRPr lang="zh-CN" altLang="en-US">
              <a:solidFill>
                <a:prstClr val="black">
                  <a:tint val="75000"/>
                </a:prstClr>
              </a:solidFill>
            </a:endParaRPr>
          </a:p>
        </p:txBody>
      </p:sp>
      <p:sp>
        <p:nvSpPr>
          <p:cNvPr id="3" name="页脚占位符 2"/>
          <p:cNvSpPr>
            <a:spLocks noGrp="1"/>
          </p:cNvSpPr>
          <p:nvPr>
            <p:ph type="ftr" sz="quarter" idx="11"/>
          </p:nvPr>
        </p:nvSpPr>
        <p:spPr>
          <a:xfrm>
            <a:off x="4038600" y="6356352"/>
            <a:ext cx="4114800" cy="365125"/>
          </a:xfrm>
          <a:prstGeom prst="rect">
            <a:avLst/>
          </a:prstGeom>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a:xfrm>
            <a:off x="8610600" y="6356352"/>
            <a:ext cx="2743200" cy="365125"/>
          </a:xfrm>
          <a:prstGeom prst="rect">
            <a:avLst/>
          </a:prstGeom>
        </p:spPr>
        <p:txBody>
          <a:bodyPr/>
          <a:lstStyle/>
          <a:p>
            <a:fld id="{8A3A7E1F-F86D-4EC0-8623-A67CB04E396F}" type="slidenum">
              <a:rPr lang="zh-CN" altLang="en-US" smtClean="0">
                <a:solidFill>
                  <a:prstClr val="black">
                    <a:tint val="75000"/>
                  </a:prstClr>
                </a:solidFill>
              </a:rPr>
              <a:t>‹#›</a:t>
            </a:fld>
            <a:endParaRPr lang="zh-CN" altLang="en-US">
              <a:solidFill>
                <a:prstClr val="black">
                  <a:tint val="75000"/>
                </a:prst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4" name="矩形 3"/>
          <p:cNvSpPr/>
          <p:nvPr userDrawn="1"/>
        </p:nvSpPr>
        <p:spPr>
          <a:xfrm>
            <a:off x="0" y="0"/>
            <a:ext cx="12192000" cy="6858000"/>
          </a:xfrm>
          <a:prstGeom prst="rect">
            <a:avLst/>
          </a:prstGeom>
          <a:solidFill>
            <a:srgbClr val="FCFCFC"/>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prstClr val="white"/>
              </a:solidFill>
              <a:latin typeface="方正黑体简体" panose="02010601030101010101" pitchFamily="2" charset="-122"/>
              <a:ea typeface="方正黑体简体" panose="02010601030101010101" pitchFamily="2" charset="-122"/>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6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6257050" y="1603156"/>
            <a:ext cx="2538589" cy="2119372"/>
          </a:xfrm>
          <a:custGeom>
            <a:avLst/>
            <a:gdLst>
              <a:gd name="connsiteX0" fmla="*/ 0 w 2538589"/>
              <a:gd name="connsiteY0" fmla="*/ 0 h 2119372"/>
              <a:gd name="connsiteX1" fmla="*/ 2538589 w 2538589"/>
              <a:gd name="connsiteY1" fmla="*/ 0 h 2119372"/>
              <a:gd name="connsiteX2" fmla="*/ 2538589 w 2538589"/>
              <a:gd name="connsiteY2" fmla="*/ 2119372 h 2119372"/>
              <a:gd name="connsiteX3" fmla="*/ 0 w 2538589"/>
              <a:gd name="connsiteY3" fmla="*/ 2119372 h 2119372"/>
            </a:gdLst>
            <a:ahLst/>
            <a:cxnLst>
              <a:cxn ang="0">
                <a:pos x="connsiteX0" y="connsiteY0"/>
              </a:cxn>
              <a:cxn ang="0">
                <a:pos x="connsiteX1" y="connsiteY1"/>
              </a:cxn>
              <a:cxn ang="0">
                <a:pos x="connsiteX2" y="connsiteY2"/>
              </a:cxn>
              <a:cxn ang="0">
                <a:pos x="connsiteX3" y="connsiteY3"/>
              </a:cxn>
            </a:cxnLst>
            <a:rect l="l" t="t" r="r" b="b"/>
            <a:pathLst>
              <a:path w="2538589" h="2119372">
                <a:moveTo>
                  <a:pt x="0" y="0"/>
                </a:moveTo>
                <a:lnTo>
                  <a:pt x="2538589" y="0"/>
                </a:lnTo>
                <a:lnTo>
                  <a:pt x="2538589" y="2119372"/>
                </a:lnTo>
                <a:lnTo>
                  <a:pt x="0" y="2119372"/>
                </a:lnTo>
                <a:close/>
              </a:path>
            </a:pathLst>
          </a:custGeom>
        </p:spPr>
        <p:txBody>
          <a:bodyPr wrap="square">
            <a:noAutofit/>
          </a:bodyPr>
          <a:lstStyle/>
          <a:p>
            <a:endParaRPr lang="zh-CN" altLang="en-US"/>
          </a:p>
        </p:txBody>
      </p:sp>
      <p:sp>
        <p:nvSpPr>
          <p:cNvPr id="8" name="图片占位符 7"/>
          <p:cNvSpPr>
            <a:spLocks noGrp="1"/>
          </p:cNvSpPr>
          <p:nvPr>
            <p:ph type="pic" sz="quarter" idx="11"/>
          </p:nvPr>
        </p:nvSpPr>
        <p:spPr>
          <a:xfrm>
            <a:off x="6249640" y="3813408"/>
            <a:ext cx="5067649" cy="2133134"/>
          </a:xfrm>
          <a:custGeom>
            <a:avLst/>
            <a:gdLst>
              <a:gd name="connsiteX0" fmla="*/ 0 w 5067649"/>
              <a:gd name="connsiteY0" fmla="*/ 0 h 2133134"/>
              <a:gd name="connsiteX1" fmla="*/ 5067649 w 5067649"/>
              <a:gd name="connsiteY1" fmla="*/ 0 h 2133134"/>
              <a:gd name="connsiteX2" fmla="*/ 5067649 w 5067649"/>
              <a:gd name="connsiteY2" fmla="*/ 2133134 h 2133134"/>
              <a:gd name="connsiteX3" fmla="*/ 0 w 5067649"/>
              <a:gd name="connsiteY3" fmla="*/ 2133134 h 2133134"/>
            </a:gdLst>
            <a:ahLst/>
            <a:cxnLst>
              <a:cxn ang="0">
                <a:pos x="connsiteX0" y="connsiteY0"/>
              </a:cxn>
              <a:cxn ang="0">
                <a:pos x="connsiteX1" y="connsiteY1"/>
              </a:cxn>
              <a:cxn ang="0">
                <a:pos x="connsiteX2" y="connsiteY2"/>
              </a:cxn>
              <a:cxn ang="0">
                <a:pos x="connsiteX3" y="connsiteY3"/>
              </a:cxn>
            </a:cxnLst>
            <a:rect l="l" t="t" r="r" b="b"/>
            <a:pathLst>
              <a:path w="5067649" h="2133134">
                <a:moveTo>
                  <a:pt x="0" y="0"/>
                </a:moveTo>
                <a:lnTo>
                  <a:pt x="5067649" y="0"/>
                </a:lnTo>
                <a:lnTo>
                  <a:pt x="5067649" y="2133134"/>
                </a:lnTo>
                <a:lnTo>
                  <a:pt x="0" y="2133134"/>
                </a:lnTo>
                <a:close/>
              </a:path>
            </a:pathLst>
          </a:custGeom>
        </p:spPr>
        <p:txBody>
          <a:bodyPr wrap="square">
            <a:noAutofit/>
          </a:bodyPr>
          <a:lstStyle/>
          <a:p>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内容与标题">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节标题">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18"/>
          <a:stretch>
            <a:fillRect/>
          </a:stretch>
        </p:blipFill>
        <p:spPr>
          <a:xfrm>
            <a:off x="0" y="0"/>
            <a:ext cx="12192000" cy="685799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ctr" defTabSz="1219200" rtl="0" eaLnBrk="1" latinLnBrk="0" hangingPunct="1">
        <a:spcBef>
          <a:spcPct val="0"/>
        </a:spcBef>
        <a:buNone/>
        <a:defRPr sz="5865" kern="1200">
          <a:solidFill>
            <a:schemeClr val="tx1"/>
          </a:solidFill>
          <a:latin typeface="+mj-lt"/>
          <a:ea typeface="+mj-ea"/>
          <a:cs typeface="+mj-cs"/>
        </a:defRPr>
      </a:lvl1pPr>
    </p:titleStyle>
    <p:bodyStyle>
      <a:lvl1pPr marL="457200" indent="-457200" algn="l" defTabSz="1219200" rtl="0" eaLnBrk="1" latinLnBrk="0" hangingPunct="1">
        <a:spcBef>
          <a:spcPct val="20000"/>
        </a:spcBef>
        <a:buFont typeface="Arial" panose="020B0604020202020204" pitchFamily="34" charset="0"/>
        <a:buChar char="•"/>
        <a:defRPr sz="4265" kern="1200">
          <a:solidFill>
            <a:schemeClr val="tx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25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1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17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13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09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p:bodyStyle>
    <p:otherStyle>
      <a:defPPr>
        <a:defRPr lang="zh-CN"/>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800" algn="l" defTabSz="1219200" rtl="0" eaLnBrk="1" latinLnBrk="0" hangingPunct="1">
        <a:defRPr sz="2400" kern="1200">
          <a:solidFill>
            <a:schemeClr val="tx1"/>
          </a:solidFill>
          <a:latin typeface="+mn-lt"/>
          <a:ea typeface="+mn-ea"/>
          <a:cs typeface="+mn-cs"/>
        </a:defRPr>
      </a:lvl4pPr>
      <a:lvl5pPr marL="2437765" algn="l" defTabSz="1219200" rtl="0" eaLnBrk="1" latinLnBrk="0" hangingPunct="1">
        <a:defRPr sz="2400" kern="1200">
          <a:solidFill>
            <a:schemeClr val="tx1"/>
          </a:solidFill>
          <a:latin typeface="+mn-lt"/>
          <a:ea typeface="+mn-ea"/>
          <a:cs typeface="+mn-cs"/>
        </a:defRPr>
      </a:lvl5pPr>
      <a:lvl6pPr marL="3047365" algn="l" defTabSz="1219200" rtl="0" eaLnBrk="1" latinLnBrk="0" hangingPunct="1">
        <a:defRPr sz="2400" kern="1200">
          <a:solidFill>
            <a:schemeClr val="tx1"/>
          </a:solidFill>
          <a:latin typeface="+mn-lt"/>
          <a:ea typeface="+mn-ea"/>
          <a:cs typeface="+mn-cs"/>
        </a:defRPr>
      </a:lvl6pPr>
      <a:lvl7pPr marL="3656965" algn="l" defTabSz="1219200" rtl="0" eaLnBrk="1" latinLnBrk="0" hangingPunct="1">
        <a:defRPr sz="2400" kern="1200">
          <a:solidFill>
            <a:schemeClr val="tx1"/>
          </a:solidFill>
          <a:latin typeface="+mn-lt"/>
          <a:ea typeface="+mn-ea"/>
          <a:cs typeface="+mn-cs"/>
        </a:defRPr>
      </a:lvl7pPr>
      <a:lvl8pPr marL="4266565" algn="l" defTabSz="1219200" rtl="0" eaLnBrk="1" latinLnBrk="0" hangingPunct="1">
        <a:defRPr sz="2400" kern="1200">
          <a:solidFill>
            <a:schemeClr val="tx1"/>
          </a:solidFill>
          <a:latin typeface="+mn-lt"/>
          <a:ea typeface="+mn-ea"/>
          <a:cs typeface="+mn-cs"/>
        </a:defRPr>
      </a:lvl8pPr>
      <a:lvl9pPr marL="4876165" algn="l" defTabSz="121920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6.xm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3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4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4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6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7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6930912" y="1412776"/>
            <a:ext cx="5291455" cy="3936365"/>
          </a:xfrm>
          <a:custGeom>
            <a:avLst/>
            <a:gdLst>
              <a:gd name="connsiteX0" fmla="*/ 0 w 8333"/>
              <a:gd name="connsiteY0" fmla="*/ 0 h 6199"/>
              <a:gd name="connsiteX1" fmla="*/ 8333 w 8333"/>
              <a:gd name="connsiteY1" fmla="*/ 25 h 6199"/>
              <a:gd name="connsiteX2" fmla="*/ 8303 w 8333"/>
              <a:gd name="connsiteY2" fmla="*/ 6190 h 6199"/>
              <a:gd name="connsiteX3" fmla="*/ 0 w 8333"/>
              <a:gd name="connsiteY3" fmla="*/ 6199 h 6199"/>
              <a:gd name="connsiteX4" fmla="*/ 0 w 8333"/>
              <a:gd name="connsiteY4" fmla="*/ 0 h 61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33" h="6199">
                <a:moveTo>
                  <a:pt x="0" y="0"/>
                </a:moveTo>
                <a:lnTo>
                  <a:pt x="8333" y="25"/>
                </a:lnTo>
                <a:lnTo>
                  <a:pt x="8303" y="6190"/>
                </a:lnTo>
                <a:lnTo>
                  <a:pt x="0" y="6199"/>
                </a:lnTo>
                <a:lnTo>
                  <a:pt x="0" y="0"/>
                </a:ln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00000000000000000" pitchFamily="2" charset="-122"/>
              <a:ea typeface="方正黑体简体" panose="02000000000000000000" pitchFamily="2" charset="-122"/>
              <a:cs typeface="+mn-ea"/>
              <a:sym typeface="+mn-lt"/>
            </a:endParaRPr>
          </a:p>
        </p:txBody>
      </p:sp>
      <p:sp>
        <p:nvSpPr>
          <p:cNvPr id="4" name="矩形 4"/>
          <p:cNvSpPr/>
          <p:nvPr/>
        </p:nvSpPr>
        <p:spPr>
          <a:xfrm>
            <a:off x="-19050" y="1400077"/>
            <a:ext cx="8611870" cy="3951605"/>
          </a:xfrm>
          <a:custGeom>
            <a:avLst/>
            <a:gdLst>
              <a:gd name="connsiteX0" fmla="*/ 0 w 13562"/>
              <a:gd name="connsiteY0" fmla="*/ 0 h 6223"/>
              <a:gd name="connsiteX1" fmla="*/ 13562 w 13562"/>
              <a:gd name="connsiteY1" fmla="*/ 15 h 6223"/>
              <a:gd name="connsiteX2" fmla="*/ 11003 w 13562"/>
              <a:gd name="connsiteY2" fmla="*/ 6223 h 6223"/>
              <a:gd name="connsiteX3" fmla="*/ 26 w 13562"/>
              <a:gd name="connsiteY3" fmla="*/ 6150 h 6223"/>
              <a:gd name="connsiteX4" fmla="*/ 0 w 13562"/>
              <a:gd name="connsiteY4" fmla="*/ 0 h 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2" h="6223">
                <a:moveTo>
                  <a:pt x="0" y="0"/>
                </a:moveTo>
                <a:lnTo>
                  <a:pt x="13562" y="15"/>
                </a:lnTo>
                <a:lnTo>
                  <a:pt x="11003" y="6223"/>
                </a:lnTo>
                <a:lnTo>
                  <a:pt x="26" y="6150"/>
                </a:lnTo>
                <a:lnTo>
                  <a:pt x="0" y="0"/>
                </a:lnTo>
                <a:close/>
              </a:path>
            </a:pathLst>
          </a:cu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00000000000000000" pitchFamily="2" charset="-122"/>
              <a:ea typeface="方正黑体简体" panose="02000000000000000000" pitchFamily="2" charset="-122"/>
              <a:cs typeface="+mn-ea"/>
              <a:sym typeface="+mn-lt"/>
            </a:endParaRPr>
          </a:p>
        </p:txBody>
      </p:sp>
      <p:cxnSp>
        <p:nvCxnSpPr>
          <p:cNvPr id="5" name="直接连接符 4"/>
          <p:cNvCxnSpPr/>
          <p:nvPr/>
        </p:nvCxnSpPr>
        <p:spPr>
          <a:xfrm flipH="1">
            <a:off x="6765248" y="3754395"/>
            <a:ext cx="675564" cy="1600335"/>
          </a:xfrm>
          <a:prstGeom prst="line">
            <a:avLst/>
          </a:prstGeom>
          <a:ln w="28575">
            <a:solidFill>
              <a:srgbClr val="FCE1B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826824" y="1394561"/>
            <a:ext cx="1406363" cy="3410961"/>
          </a:xfrm>
          <a:prstGeom prst="line">
            <a:avLst/>
          </a:prstGeom>
          <a:ln w="12700">
            <a:solidFill>
              <a:srgbClr val="FCE1B0"/>
            </a:solidFill>
          </a:ln>
        </p:spPr>
        <p:style>
          <a:lnRef idx="1">
            <a:schemeClr val="accent1"/>
          </a:lnRef>
          <a:fillRef idx="0">
            <a:schemeClr val="accent1"/>
          </a:fillRef>
          <a:effectRef idx="0">
            <a:schemeClr val="accent1"/>
          </a:effectRef>
          <a:fontRef idx="minor">
            <a:schemeClr val="tx1"/>
          </a:fontRef>
        </p:style>
      </p:cxnSp>
      <p:sp>
        <p:nvSpPr>
          <p:cNvPr id="7" name="TextBox 9"/>
          <p:cNvSpPr txBox="1"/>
          <p:nvPr/>
        </p:nvSpPr>
        <p:spPr>
          <a:xfrm>
            <a:off x="478914" y="1914139"/>
            <a:ext cx="5591595" cy="2060179"/>
          </a:xfrm>
          <a:prstGeom prst="rect">
            <a:avLst/>
          </a:prstGeom>
          <a:noFill/>
        </p:spPr>
        <p:txBody>
          <a:bodyPr wrap="none" rtlCol="0">
            <a:spAutoFit/>
          </a:bodyPr>
          <a:lstStyle/>
          <a:p>
            <a:pPr algn="l" defTabSz="1219200" fontAlgn="auto">
              <a:lnSpc>
                <a:spcPct val="150000"/>
              </a:lnSpc>
            </a:pPr>
            <a:r>
              <a:rPr lang="zh-CN" altLang="en-US" sz="6500" b="1" dirty="0">
                <a:solidFill>
                  <a:prstClr val="white"/>
                </a:solidFill>
                <a:latin typeface="楷体" panose="02010609060101010101" charset="-122"/>
                <a:ea typeface="楷体" panose="02010609060101010101" charset="-122"/>
                <a:cs typeface="微软雅黑" panose="020B0503020204020204" pitchFamily="34" charset="-122"/>
                <a:sym typeface="+mn-lt"/>
              </a:rPr>
              <a:t>心理学史</a:t>
            </a:r>
            <a:r>
              <a:rPr lang="en-US" altLang="zh-CN" sz="4000" b="1" dirty="0">
                <a:solidFill>
                  <a:prstClr val="white"/>
                </a:solidFill>
                <a:latin typeface="楷体" panose="02010609060101010101" charset="-122"/>
                <a:ea typeface="楷体" panose="02010609060101010101" charset="-122"/>
                <a:cs typeface="楷体" panose="02010609060101010101" charset="-122"/>
                <a:sym typeface="+mn-lt"/>
              </a:rPr>
              <a:t>(</a:t>
            </a:r>
            <a:r>
              <a:rPr lang="zh-CN" altLang="en-US" sz="4000" b="1" dirty="0">
                <a:solidFill>
                  <a:prstClr val="white"/>
                </a:solidFill>
                <a:latin typeface="楷体" panose="02010609060101010101" charset="-122"/>
                <a:ea typeface="楷体" panose="02010609060101010101" charset="-122"/>
                <a:cs typeface="楷体" panose="02010609060101010101" charset="-122"/>
                <a:sym typeface="+mn-lt"/>
              </a:rPr>
              <a:t>第二版</a:t>
            </a:r>
            <a:r>
              <a:rPr lang="en-US" altLang="zh-CN" sz="4000" b="1" dirty="0">
                <a:solidFill>
                  <a:prstClr val="white"/>
                </a:solidFill>
                <a:latin typeface="楷体" panose="02010609060101010101" charset="-122"/>
                <a:ea typeface="楷体" panose="02010609060101010101" charset="-122"/>
                <a:cs typeface="楷体" panose="02010609060101010101" charset="-122"/>
                <a:sym typeface="+mn-lt"/>
              </a:rPr>
              <a:t>)</a:t>
            </a:r>
          </a:p>
          <a:p>
            <a:pPr algn="l" defTabSz="1219200" fontAlgn="auto">
              <a:lnSpc>
                <a:spcPct val="150000"/>
              </a:lnSpc>
            </a:pPr>
            <a:r>
              <a:rPr lang="zh-CN" altLang="en-US" sz="2400" b="1" dirty="0">
                <a:solidFill>
                  <a:prstClr val="white"/>
                </a:solidFill>
                <a:latin typeface="楷体" panose="02010609060101010101" charset="-122"/>
                <a:ea typeface="楷体" panose="02010609060101010101" charset="-122"/>
                <a:cs typeface="楷体" panose="02010609060101010101" charset="-122"/>
                <a:sym typeface="+mn-lt"/>
              </a:rPr>
              <a:t>主编 叶浩生 杨莉萍</a:t>
            </a:r>
            <a:endParaRPr lang="en-US" altLang="zh-CN" sz="2400" b="1" dirty="0">
              <a:solidFill>
                <a:prstClr val="white"/>
              </a:solidFill>
              <a:latin typeface="楷体" panose="02010609060101010101" charset="-122"/>
              <a:ea typeface="楷体" panose="02010609060101010101" charset="-122"/>
              <a:cs typeface="楷体" panose="02010609060101010101" charset="-122"/>
              <a:sym typeface="+mn-lt"/>
            </a:endParaRPr>
          </a:p>
        </p:txBody>
      </p:sp>
      <p:grpSp>
        <p:nvGrpSpPr>
          <p:cNvPr id="11" name="组合 10"/>
          <p:cNvGrpSpPr/>
          <p:nvPr/>
        </p:nvGrpSpPr>
        <p:grpSpPr>
          <a:xfrm>
            <a:off x="10199065" y="5814773"/>
            <a:ext cx="1528719" cy="302527"/>
            <a:chOff x="5796136" y="4189567"/>
            <a:chExt cx="1146539" cy="226895"/>
          </a:xfrm>
          <a:effectLst>
            <a:outerShdw blurRad="254000" dist="63500" dir="2700000" algn="tl" rotWithShape="0">
              <a:prstClr val="black">
                <a:alpha val="30000"/>
              </a:prstClr>
            </a:outerShdw>
          </a:effectLst>
        </p:grpSpPr>
        <p:sp>
          <p:nvSpPr>
            <p:cNvPr id="12" name="流程图: 数据 9"/>
            <p:cNvSpPr/>
            <p:nvPr/>
          </p:nvSpPr>
          <p:spPr>
            <a:xfrm>
              <a:off x="579613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3" name="流程图: 数据 9"/>
            <p:cNvSpPr/>
            <p:nvPr/>
          </p:nvSpPr>
          <p:spPr>
            <a:xfrm>
              <a:off x="593750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4" name="流程图: 数据 9"/>
            <p:cNvSpPr/>
            <p:nvPr/>
          </p:nvSpPr>
          <p:spPr>
            <a:xfrm>
              <a:off x="607887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5" name="流程图: 数据 9"/>
            <p:cNvSpPr/>
            <p:nvPr/>
          </p:nvSpPr>
          <p:spPr>
            <a:xfrm>
              <a:off x="622024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6" name="流程图: 数据 9"/>
            <p:cNvSpPr/>
            <p:nvPr/>
          </p:nvSpPr>
          <p:spPr>
            <a:xfrm>
              <a:off x="636161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7" name="流程图: 数据 9"/>
            <p:cNvSpPr/>
            <p:nvPr/>
          </p:nvSpPr>
          <p:spPr>
            <a:xfrm>
              <a:off x="650298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8" name="流程图: 数据 9"/>
            <p:cNvSpPr/>
            <p:nvPr/>
          </p:nvSpPr>
          <p:spPr>
            <a:xfrm>
              <a:off x="664435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9" name="流程图: 数据 9"/>
            <p:cNvSpPr/>
            <p:nvPr/>
          </p:nvSpPr>
          <p:spPr>
            <a:xfrm>
              <a:off x="6785729"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grpSp>
      <p:cxnSp>
        <p:nvCxnSpPr>
          <p:cNvPr id="20" name="直接连接符 19"/>
          <p:cNvCxnSpPr/>
          <p:nvPr/>
        </p:nvCxnSpPr>
        <p:spPr>
          <a:xfrm>
            <a:off x="4794136" y="5961939"/>
            <a:ext cx="5189619" cy="0"/>
          </a:xfrm>
          <a:prstGeom prst="line">
            <a:avLst/>
          </a:prstGeom>
          <a:ln w="38100">
            <a:solidFill>
              <a:srgbClr val="4F4D50"/>
            </a:solidFill>
          </a:ln>
          <a:effectLst>
            <a:outerShdw blurRad="254000" dist="635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sp>
        <p:nvSpPr>
          <p:cNvPr id="28" name="圆角矩形 27"/>
          <p:cNvSpPr/>
          <p:nvPr/>
        </p:nvSpPr>
        <p:spPr>
          <a:xfrm>
            <a:off x="1121410" y="5858510"/>
            <a:ext cx="2914650" cy="438785"/>
          </a:xfrm>
          <a:prstGeom prst="roundRect">
            <a:avLst/>
          </a:prstGeom>
          <a:solidFill>
            <a:sysClr val="window" lastClr="FFFFFF">
              <a:alpha val="70000"/>
            </a:sysClr>
          </a:solidFill>
          <a:ln w="25400" cap="flat" cmpd="sng" algn="ctr">
            <a:noFill/>
            <a:prstDash val="solid"/>
          </a:ln>
          <a:effectLst>
            <a:softEdge rad="63500"/>
          </a:effectLst>
        </p:spPr>
        <p:style>
          <a:lnRef idx="2">
            <a:srgbClr val="629DD1">
              <a:shade val="50000"/>
            </a:srgbClr>
          </a:lnRef>
          <a:fillRef idx="1">
            <a:srgbClr val="629DD1"/>
          </a:fillRef>
          <a:effectRef idx="0">
            <a:srgbClr val="629DD1"/>
          </a:effectRef>
          <a:fontRef idx="minor">
            <a:sysClr val="window" lastClr="FFFFFF"/>
          </a:fontRef>
        </p:style>
        <p:txBody>
          <a:bodyPr rtlCol="0" anchor="ctr"/>
          <a:lstStyle>
            <a:defPPr>
              <a:defRPr lang="zh-CN"/>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algn="ctr"/>
            <a:r>
              <a:rPr lang="en-US" altLang="zh-CN" dirty="0"/>
              <a:t> </a:t>
            </a:r>
            <a:endParaRPr lang="zh-CN" altLang="en-US" dirty="0"/>
          </a:p>
        </p:txBody>
      </p:sp>
      <p:pic>
        <p:nvPicPr>
          <p:cNvPr id="29" name="图片 28"/>
          <p:cNvPicPr>
            <a:picLocks noChangeAspect="1"/>
          </p:cNvPicPr>
          <p:nvPr/>
        </p:nvPicPr>
        <p:blipFill>
          <a:blip r:embed="rId4"/>
          <a:stretch>
            <a:fillRect/>
          </a:stretch>
        </p:blipFill>
        <p:spPr>
          <a:xfrm>
            <a:off x="1171575" y="5869305"/>
            <a:ext cx="2699385" cy="41973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6" presetClass="entr" presetSubtype="21"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par>
                                <p:cTn id="14" presetID="16" presetClass="entr" presetSubtype="2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par>
                                <p:cTn id="17" presetID="2" presetClass="entr" presetSubtype="2"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7"/>
                                        </p:tgtEl>
                                        <p:attrNameLst>
                                          <p:attrName>ppt_y</p:attrName>
                                        </p:attrNameLst>
                                      </p:cBhvr>
                                      <p:tavLst>
                                        <p:tav tm="0">
                                          <p:val>
                                            <p:strVal val="#ppt_y"/>
                                          </p:val>
                                        </p:tav>
                                        <p:tav tm="100000">
                                          <p:val>
                                            <p:strVal val="#ppt_y"/>
                                          </p:val>
                                        </p:tav>
                                      </p:tavLst>
                                    </p:anim>
                                    <p:anim calcmode="lin" valueType="num">
                                      <p:cBhvr>
                                        <p:cTn id="2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 grpId="0" bldLvl="0" animBg="1"/>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人本主义心理学形成与发展历程</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4651338"/>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二、人本主义心理学的产生和建立</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人本主义心理学的形成时期</a:t>
            </a: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世纪</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60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年代为人本主义心理学的形成时期，其主要标志性事件有： </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专门的学术刊物</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人本主义心理学杂志</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于</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1961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年春开始正式出版，成为阐述人本主义心理学思想的基本阵地。</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1962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年，人本主义心理学者布根塔尔（</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J.F. Bugental</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）在加利福尼亚心理学会议上发表题为</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人本主义心理学： 一个新的突破</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的学术演讲，这一讲演稿发表在权威的</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美国心理学家</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1963</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）杂志上，被认为是人本主义心理学发展史上的又一个里程碑式文献。</a:t>
            </a:r>
          </a:p>
        </p:txBody>
      </p:sp>
    </p:spTree>
    <p:extLst>
      <p:ext uri="{BB962C8B-B14F-4D97-AF65-F5344CB8AC3E}">
        <p14:creationId xmlns:p14="http://schemas.microsoft.com/office/powerpoint/2010/main" val="3710230575"/>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人本主义心理学形成与发展历程</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5620834"/>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二、人本主义心理学的产生和建立</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人本主义心理学的形成时期</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3</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1963</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年夏，</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75</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位人本主义心理学者在费城召开会议，正式建立“美国人本主义心理学会（</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AAHP</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）”，标志着人本主义心理学的正式诞生，布根塔尔被推选为第一任主席。</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4</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1964</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年夏，美国人本主义心理学会在洛杉矶召开了第二届年会，与会学者增加到了近</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名。</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1965</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月，著名学者彪勒当选为人本主义心理学会的第二任主席，会员发展到了</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500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多人。</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月，美国人本主义心理学会及</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人本主义心理学杂志</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与主办单位脱钩，成立了一个独立的教育学院，标志着一种有影响的第三势力心理学的出现。</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1969</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年，美国人本主义心理学会改名为“人本主义心理学会（</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AHP</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）”，成为一个国际性的学术组织。</a:t>
            </a:r>
          </a:p>
        </p:txBody>
      </p:sp>
    </p:spTree>
    <p:extLst>
      <p:ext uri="{BB962C8B-B14F-4D97-AF65-F5344CB8AC3E}">
        <p14:creationId xmlns:p14="http://schemas.microsoft.com/office/powerpoint/2010/main" val="1082661350"/>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人本主义心理学形成与发展历程</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271234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二、人本主义心理学的产生和建立</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人本主义心理学的形成时期</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5</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在</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60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年代中后期，一批人本主义心理学的学术专著相继问世，如</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心理学中的人本主义观点</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1965</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人本主义心理学的挑战</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1967</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）等。罗洛</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梅编辑出版的</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存在心理学与精神病学杂志</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1967</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）也产生了一定的影响。</a:t>
            </a:r>
          </a:p>
        </p:txBody>
      </p:sp>
    </p:spTree>
    <p:extLst>
      <p:ext uri="{BB962C8B-B14F-4D97-AF65-F5344CB8AC3E}">
        <p14:creationId xmlns:p14="http://schemas.microsoft.com/office/powerpoint/2010/main" val="3573134405"/>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人本主义心理学形成与发展历程</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513608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二、人本主义心理学的产生和建立</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（三） 人本主义心理学的迅速发展</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进入</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世纪</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70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年代以后，人本主义心理学迎来了一个迅速发展的时期。</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1971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年，美国心理学会正式接纳美国人本主义心理学会为该会第</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32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分会，这标志着人本主义心理学终于得到了美国心理学界的正式承认。</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70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年代初期，人本主义心理学会在欧洲许多国家建立了国际分会。到</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1975</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年，美国已有</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281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个单位加入了人本主义心理学发展中心。这一时期，美国的瓦尔登大学、杜克大学、菲尔丁学院等高等院校纷纷开设人本主义心理学的教学计划和课程。</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另外，人本主义心理学又分化和产生出了超个人心理学派，成为人本主义心理学发展的一个新取向。但在</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80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年代末罗杰斯去世之后，人本主义心理学运动出现了一定的衰落。</a:t>
            </a:r>
          </a:p>
        </p:txBody>
      </p:sp>
    </p:spTree>
    <p:extLst>
      <p:ext uri="{BB962C8B-B14F-4D97-AF65-F5344CB8AC3E}">
        <p14:creationId xmlns:p14="http://schemas.microsoft.com/office/powerpoint/2010/main" val="2846294968"/>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人本主义心理学形成与发展历程</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3760581"/>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三、人本主义心理学的基本主张</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科学心理观</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人本主义心理学反对自然科学心理学所谓的价值中立的研究规则，认为心理学不是物理学那样的自然科学，而是一门独特的、关注人的人类科学（</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human science</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），及其在各个领域和广泛的社会文化生活中的应用。所以人本主义心理学</a:t>
            </a:r>
            <a:r>
              <a:rPr lang="zh-CN" altLang="en-US" sz="2100" b="1" dirty="0">
                <a:solidFill>
                  <a:schemeClr val="accent6">
                    <a:lumMod val="75000"/>
                  </a:schemeClr>
                </a:solidFill>
                <a:latin typeface="Arial" panose="020B0604020202020204" pitchFamily="34" charset="0"/>
                <a:ea typeface="微软雅黑" panose="020B0503020204020204" pitchFamily="34" charset="-122"/>
              </a:rPr>
              <a:t>强调人的主观经验的独特性，关注人的潜能和自由；强调研究应以问题为中心</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，而非以方法为中心。</a:t>
            </a:r>
          </a:p>
          <a:p>
            <a:pPr>
              <a:lnSpc>
                <a:spcPct val="150000"/>
              </a:lnSpc>
            </a:pPr>
            <a:endParaRPr lang="zh-CN" altLang="en-US" sz="2500" b="1" dirty="0">
              <a:solidFill>
                <a:srgbClr val="88745B"/>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4181487915"/>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人本主义心理学形成与发展历程</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513608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三、人本主义心理学的基本主张</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研究对象和课题</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人本主义心理学反对还原论，反对把人的心理活动简化或还原为化学和物理或动物层次，认为这样会忽视人的独特性。它主张人独有的意识经验应该成为心理学研究的基本出发点。</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1963</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年，“美国人本主义心理学会”正式建立时所颁布的人本主义四项基本原则是： ① 以人的经验为主要研究对象；② 研究选择性、创造性、自我实现等；③ 注重研究的社会意义；④ 重视人的尊严和价值。同时，人本主义心理学也反对精神分析单单以精神病和神经症患者的潜意识为研究对象，并把这种研究结果推及到对所有人的心理解释中。心理学应关心人的尊严和价值这些存在的主题。只有坚持</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以健康的人、自我实现的人作为心理学的研究对象</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，“才能有最好的生活”。</a:t>
            </a:r>
            <a:endParaRPr lang="zh-CN" altLang="en-US" sz="2500" b="1" dirty="0">
              <a:solidFill>
                <a:srgbClr val="88745B"/>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413203115"/>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人本主义心理学形成与发展历程</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4166590"/>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三、人本主义心理学的基本主张</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（三） 方法论的建设</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人本主义心理学主张问题中心，研究方法要顺应问题，并为问题服务。作为一门研究人的科学的心理学，必须考虑人的特殊性，关心人类生活的意义、价值，应该</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以对个人和社会有意义的问题为中心</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，尊重人的价值与尊严，而不能陷入无价值的方法繁琐倾向。</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以方法为中心使得心理学一味追求客观性，造成其远离开了人类的实际生活。同时，方法中心论也必然限制了心理学的研究范围，将心理学的研究局限在某一方法或者技术所能许可的范围之内。</a:t>
            </a:r>
          </a:p>
        </p:txBody>
      </p:sp>
    </p:spTree>
    <p:extLst>
      <p:ext uri="{BB962C8B-B14F-4D97-AF65-F5344CB8AC3E}">
        <p14:creationId xmlns:p14="http://schemas.microsoft.com/office/powerpoint/2010/main" val="647588193"/>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人本主义心理学形成与发展历程</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513608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三、人本主义心理学的基本主张</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（三） 方法论的建设</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正确的做法应该以对个人或社会有意义的问题为中心，以心理现象的本质为中心。人本主义心理学方法论并不排除有效的传统科学方法，而是扩大了科学研究的范围，以解决过去一直排除在心理研究范围之外的人类信念和价值问题。马斯洛曾提出整体动力论的研究方法。该方法要求： ① 必须了解整体，然后研究部分在整个有机体中的组织和动力学作用；② 对整体的理解和把握是一个反复研究的过程，即先从对于某种现象整体的模糊理解出发，分析其整体结构，通过分析发现原先理解中的问题，然后再进行更有效、更精确的重建或重述等步骤；③ 整体分析重视质性的把握，侧重将整体分析为层次和等级，但并不排斥量的研究。</a:t>
            </a:r>
          </a:p>
        </p:txBody>
      </p:sp>
    </p:spTree>
    <p:extLst>
      <p:ext uri="{BB962C8B-B14F-4D97-AF65-F5344CB8AC3E}">
        <p14:creationId xmlns:p14="http://schemas.microsoft.com/office/powerpoint/2010/main" val="2275734111"/>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14666" y="1600730"/>
            <a:ext cx="4295775" cy="1322070"/>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02</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284678" y="2432315"/>
            <a:ext cx="6955751" cy="1569660"/>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第二节</a:t>
            </a: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马斯洛的自我实现心理学</a:t>
            </a:r>
          </a:p>
        </p:txBody>
      </p:sp>
      <p:sp>
        <p:nvSpPr>
          <p:cNvPr id="13" name="TextBox 6"/>
          <p:cNvSpPr txBox="1"/>
          <p:nvPr/>
        </p:nvSpPr>
        <p:spPr>
          <a:xfrm>
            <a:off x="9701984" y="2168473"/>
            <a:ext cx="2072640" cy="2646045"/>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02</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extLst>
      <p:ext uri="{BB962C8B-B14F-4D97-AF65-F5344CB8AC3E}">
        <p14:creationId xmlns:p14="http://schemas.microsoft.com/office/powerpoint/2010/main" val="3628912561"/>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马斯洛的自我实现心理学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6011005"/>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一、马斯洛生平与主要成就</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马斯洛（</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 H. Maslow</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1908—1970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1908</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年生于一个犹太家庭。儿时的他与父母相处得很不愉快。为寻求安慰，他把书籍当成避难所。</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1926</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年，马斯洛进入纽约市立大学学习法律，因对法律不感兴趣而于次年即</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1927</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年转到康奈尔大学，师从铁钦纳学习。但他很快厌倦了构造主义心理学的元素分析，而迷上了华生的行为主义。</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1935</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年，马斯洛到哥伦比亚大学任桑代克助理。</a:t>
            </a: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1937</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年，马斯洛受聘到纽约城市大学布鲁克林学院担任心理学副教授，真正开始由行为主义转向人本主义。</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1963</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年，在马斯洛等人的积极倡导下，美国人本主义心理学会建立。</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1967</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年，他出版</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科学心理学： 一种探索</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，由此，他开始构建一种新的超越个人经验的心理学，这种超个人心理学构成了心理学的第四势力。</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31844832"/>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12" name="图片占位符 4"/>
          <p:cNvPicPr>
            <a:picLocks noGrp="1" noChangeAspect="1"/>
          </p:cNvPicPr>
          <p:nvPr/>
        </p:nvPicPr>
        <p:blipFill>
          <a:blip r:embed="rId3" cstate="print">
            <a:lum bright="24000"/>
            <a:extLst>
              <a:ext uri="{28A0092B-C50C-407E-A947-70E740481C1C}">
                <a14:useLocalDpi xmlns:a14="http://schemas.microsoft.com/office/drawing/2010/main" val="0"/>
              </a:ext>
            </a:extLst>
          </a:blip>
          <a:srcRect l="15719" r="15719"/>
          <a:stretch>
            <a:fillRect/>
          </a:stretch>
        </p:blipFill>
        <p:spPr>
          <a:xfrm>
            <a:off x="0" y="0"/>
            <a:ext cx="7059930" cy="6864350"/>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pic>
      <p:pic>
        <p:nvPicPr>
          <p:cNvPr id="13" name="图片占位符 4"/>
          <p:cNvPicPr>
            <a:picLocks noGrp="1" noChangeAspect="1"/>
          </p:cNvPicPr>
          <p:nvPr/>
        </p:nvPicPr>
        <p:blipFill>
          <a:blip r:embed="rId3" cstate="print">
            <a:lum bright="24000"/>
            <a:extLst>
              <a:ext uri="{28A0092B-C50C-407E-A947-70E740481C1C}">
                <a14:useLocalDpi xmlns:a14="http://schemas.microsoft.com/office/drawing/2010/main" val="0"/>
              </a:ext>
            </a:extLst>
          </a:blip>
          <a:srcRect l="34269" r="15719"/>
          <a:stretch>
            <a:fillRect/>
          </a:stretch>
        </p:blipFill>
        <p:spPr>
          <a:xfrm flipH="1">
            <a:off x="7059930" y="-3175"/>
            <a:ext cx="5149850" cy="6864350"/>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pic>
      <p:sp>
        <p:nvSpPr>
          <p:cNvPr id="14" name="矩形 13"/>
          <p:cNvSpPr/>
          <p:nvPr/>
        </p:nvSpPr>
        <p:spPr>
          <a:xfrm>
            <a:off x="635" y="-3810"/>
            <a:ext cx="12208510" cy="6880860"/>
          </a:xfrm>
          <a:prstGeom prst="rect">
            <a:avLst/>
          </a:prstGeom>
          <a:solidFill>
            <a:srgbClr val="88745B">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478915" y="802640"/>
            <a:ext cx="9251950" cy="5273040"/>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方正黑体简体" panose="02010601030101010101" pitchFamily="2" charset="-122"/>
              <a:ea typeface="方正黑体简体" panose="02010601030101010101" pitchFamily="2" charset="-122"/>
              <a:sym typeface="方正黑体简体" panose="02010601030101010101" pitchFamily="2" charset="-122"/>
            </a:endParaRPr>
          </a:p>
        </p:txBody>
      </p:sp>
      <p:sp>
        <p:nvSpPr>
          <p:cNvPr id="10" name="矩形 9"/>
          <p:cNvSpPr/>
          <p:nvPr/>
        </p:nvSpPr>
        <p:spPr>
          <a:xfrm>
            <a:off x="1746568" y="1057275"/>
            <a:ext cx="8716645" cy="4763770"/>
          </a:xfrm>
          <a:prstGeom prst="rect">
            <a:avLst/>
          </a:prstGeom>
          <a:noFill/>
          <a:ln>
            <a:solidFill>
              <a:srgbClr val="8874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方正黑体简体" panose="02010601030101010101" pitchFamily="2" charset="-122"/>
              <a:ea typeface="方正黑体简体" panose="02010601030101010101" pitchFamily="2" charset="-122"/>
              <a:sym typeface="方正黑体简体" panose="02010601030101010101" pitchFamily="2" charset="-122"/>
            </a:endParaRPr>
          </a:p>
        </p:txBody>
      </p:sp>
      <p:pic>
        <p:nvPicPr>
          <p:cNvPr id="18" name="图片占位符 4"/>
          <p:cNvPicPr>
            <a:picLocks noGrp="1" noChangeAspect="1"/>
          </p:cNvPicPr>
          <p:nvPr/>
        </p:nvPicPr>
        <p:blipFill>
          <a:blip r:embed="rId4" cstate="print">
            <a:extLst>
              <a:ext uri="{28A0092B-C50C-407E-A947-70E740481C1C}">
                <a14:useLocalDpi xmlns:a14="http://schemas.microsoft.com/office/drawing/2010/main" val="0"/>
              </a:ext>
            </a:extLst>
          </a:blip>
          <a:srcRect l="16873" t="42" r="16507"/>
          <a:stretch>
            <a:fillRect/>
          </a:stretch>
        </p:blipFill>
        <p:spPr>
          <a:xfrm>
            <a:off x="5384483" y="1546860"/>
            <a:ext cx="1440815" cy="1440815"/>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2366" h="2366">
                <a:moveTo>
                  <a:pt x="1183" y="0"/>
                </a:moveTo>
                <a:cubicBezTo>
                  <a:pt x="1836" y="0"/>
                  <a:pt x="2366" y="530"/>
                  <a:pt x="2366" y="1183"/>
                </a:cubicBezTo>
                <a:cubicBezTo>
                  <a:pt x="2366" y="1836"/>
                  <a:pt x="1836" y="2366"/>
                  <a:pt x="1183" y="2366"/>
                </a:cubicBezTo>
                <a:cubicBezTo>
                  <a:pt x="530" y="2366"/>
                  <a:pt x="0" y="1836"/>
                  <a:pt x="0" y="1183"/>
                </a:cubicBezTo>
                <a:cubicBezTo>
                  <a:pt x="0" y="530"/>
                  <a:pt x="530" y="0"/>
                  <a:pt x="1183" y="0"/>
                </a:cubicBezTo>
                <a:close/>
              </a:path>
            </a:pathLst>
          </a:custGeom>
          <a:pattFill prst="ltUpDiag">
            <a:fgClr>
              <a:schemeClr val="bg1">
                <a:lumMod val="75000"/>
              </a:schemeClr>
            </a:fgClr>
            <a:bgClr>
              <a:schemeClr val="bg1">
                <a:lumMod val="95000"/>
              </a:schemeClr>
            </a:bgClr>
          </a:pattFill>
          <a:effectLst>
            <a:outerShdw blurRad="50800" dist="38100" dir="2700000" algn="tl" rotWithShape="0">
              <a:prstClr val="black">
                <a:alpha val="40000"/>
              </a:prstClr>
            </a:outerShdw>
          </a:effectLst>
        </p:spPr>
      </p:pic>
      <p:sp>
        <p:nvSpPr>
          <p:cNvPr id="7" name="文本框 6"/>
          <p:cNvSpPr txBox="1"/>
          <p:nvPr/>
        </p:nvSpPr>
        <p:spPr>
          <a:xfrm>
            <a:off x="1746250" y="3115310"/>
            <a:ext cx="8717280" cy="2047420"/>
          </a:xfrm>
          <a:prstGeom prst="rect">
            <a:avLst/>
          </a:prstGeom>
          <a:noFill/>
        </p:spPr>
        <p:txBody>
          <a:bodyPr wrap="square" rtlCol="0">
            <a:spAutoFit/>
          </a:bodyPr>
          <a:lstStyle/>
          <a:p>
            <a:pPr algn="ctr" fontAlgn="auto">
              <a:lnSpc>
                <a:spcPct val="150000"/>
              </a:lnSpc>
            </a:pPr>
            <a:r>
              <a:rPr lang="zh-CN" altLang="en-US" sz="4500" b="1" dirty="0">
                <a:solidFill>
                  <a:srgbClr val="88745B"/>
                </a:solidFill>
                <a:latin typeface="微软雅黑" panose="020B0503020204020204" pitchFamily="34" charset="-122"/>
                <a:ea typeface="微软雅黑" panose="020B0503020204020204" pitchFamily="34" charset="-122"/>
              </a:rPr>
              <a:t>第十三章</a:t>
            </a:r>
          </a:p>
          <a:p>
            <a:pPr algn="ctr" fontAlgn="auto">
              <a:lnSpc>
                <a:spcPct val="150000"/>
              </a:lnSpc>
            </a:pPr>
            <a:r>
              <a:rPr lang="zh-CN" altLang="en-US" sz="4500" b="1" dirty="0">
                <a:latin typeface="微软雅黑" panose="020B0503020204020204" pitchFamily="34" charset="-122"/>
                <a:ea typeface="微软雅黑" panose="020B0503020204020204" pitchFamily="34" charset="-122"/>
              </a:rPr>
              <a:t>人本主义心理学</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马斯洛的自我实现心理学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5133841"/>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二、人性观与价值论</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人性观</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性善论</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马斯洛的人性的基本特征</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① 人的固有趋势、内在本质、内部天性，是人性的内核和集中表现；② 既类似于本能又不同于一般生物本能的东西，只是本能的碎片或原基，不是动物身上的那种完整的本能；③ 人的一些潜能，多数可因外部因素而实现、发展或窒息，教育等外部因素可改变它；④ 合作而不是敌对的；⑤ 人性发展的内在依据，而社会文化环境则是人性发展的外在条件。</a:t>
            </a: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539164390"/>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马斯洛的自我实现心理学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464909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二、人性观与价值论</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人性观</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马斯洛的人性观的基本观点</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概括起来，其人性观主要包括： ① 人性天生是善的： 由于真正自我的内核是美好的、值得信赖和有道德的；② 人性是不断成长发展的： 人性先天具有积极成长即发展与自我实现的倾向，人类有机体未来发展的潜在倾向是积极的，具有一种积极向上的、前进发展的良性驱力，驱使着有机体越来越完满的发展；③ 人性具有自主性、能动性，能进行自我选择，若它自由发展，就会发展出积极的品质。</a:t>
            </a: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158431819"/>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马斯洛的自我实现心理学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3679597"/>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二、人性观与价值论</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价值论</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价值论的基本观点</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① 一种潜能就是一种价值，潜能的发挥就是价值的实现；</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② 能量要求被运用，只有发挥出来才会停止吵嚷；</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③ “存在价值”是一种需要，即“超越性需要”。</a:t>
            </a: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23939226"/>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马斯洛的自我实现心理学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5618589"/>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二、人性观与价值论</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价值论</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价值体系</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以其性善论为中心，主要体现在以下几个方面： ① 人性是善的；② 心理潜能高于生理潜能，人高于动物；③ 高级需要的价值高于低级需要；④ 利他行为与自我实现需要的满足是一致的；⑤ 创造潜能的实现是高级需要的满足，是人生追求的最高目标；⑥ 创造潜能的充分发挥是一种最高奖赏，是一种高峰体验的出现；⑦ 自我实现者有发自内心的追求潜能发挥的倾向，并有以此为依据的自我评价能力；⑧ 高级需要和创造潜能微弱，需培养和学习；⑨ 潜能和价值与社会环境是内外因关系；⑩ 人的潜能和存在价值与社会价值并无本质矛盾。</a:t>
            </a: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867958473"/>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马斯洛的自我实现心理学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310251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三、马斯洛的需要层次理论</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马斯洛把动机的出发点立足于需要上。需要是动机产生的源泉和基础，驱使人类的是若干始终不变的、遗传的、本能的需要，这是马斯洛理论中一个独到的基本概念。他认为，这些需求是人类真正的内在本质，但由于它们很脆弱，所以很容易被扭曲，而且很容易被不正确的学习、习惯和传统所征服和抑制。</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237266375"/>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马斯洛的自我实现心理学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504375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三、马斯洛的需要层次理论</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对于需要层次，他提出如下看法：</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① 各层需求之间不但有高低之分，而且有前后顺序之别，较高层次的需求是后来才发展出来的，就像生物的进化一样；</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② 只有低一层的需求获得满足之后，高一层的需求才会产生，当然也可能出现例外；</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③ 人的需要可归纳为高、低二级，其中生理需要、安全需要、社交需要属于低级的需要，这些需要通过外部条件使人得到满足；</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④ 在所有人口中，越是低级需要，具有的人越多；越是高级需要，具有的人越少；</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⑤ 一个国家多数人的需要层次结构，是同这个国家的经济发展水平、科技发展水平、文化和人民受教育的程度直接相关的。</a:t>
            </a:r>
          </a:p>
        </p:txBody>
      </p:sp>
    </p:spTree>
    <p:extLst>
      <p:ext uri="{BB962C8B-B14F-4D97-AF65-F5344CB8AC3E}">
        <p14:creationId xmlns:p14="http://schemas.microsoft.com/office/powerpoint/2010/main" val="2715617514"/>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马斯洛的自我实现心理学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1308884"/>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三、马斯洛的需要层次理论</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endPar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5" name="图片 4">
            <a:extLst>
              <a:ext uri="{FF2B5EF4-FFF2-40B4-BE49-F238E27FC236}">
                <a16:creationId xmlns:a16="http://schemas.microsoft.com/office/drawing/2014/main" id="{E56D954F-3301-4DD4-8E6B-807F8A3745D3}"/>
              </a:ext>
            </a:extLst>
          </p:cNvPr>
          <p:cNvPicPr>
            <a:picLocks noChangeAspect="1"/>
          </p:cNvPicPr>
          <p:nvPr/>
        </p:nvPicPr>
        <p:blipFill>
          <a:blip r:embed="rId3"/>
          <a:stretch>
            <a:fillRect/>
          </a:stretch>
        </p:blipFill>
        <p:spPr>
          <a:xfrm>
            <a:off x="3916968" y="1744145"/>
            <a:ext cx="4713324" cy="4547680"/>
          </a:xfrm>
          <a:prstGeom prst="rect">
            <a:avLst/>
          </a:prstGeom>
        </p:spPr>
      </p:pic>
    </p:spTree>
    <p:extLst>
      <p:ext uri="{BB962C8B-B14F-4D97-AF65-F5344CB8AC3E}">
        <p14:creationId xmlns:p14="http://schemas.microsoft.com/office/powerpoint/2010/main" val="1519908944"/>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马斯洛的自我实现心理学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4559005"/>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四、马斯洛的自我实现论</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自我实现的定义比较模糊，马斯洛对它的大致定义是“对天赋、能力、潜力等的充分开拓和利用。这样的人能够实现自己的愿望，对他们力所能及的事总是尽力去完成”。</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通过案例研究，他总结出了自我实现者的主要特征： ① 对生活、现实有更深邃的洞察和觉知能力；② 对自我、他人和自然的接受；③ 自发、自然、坦率；④ 以问题为中心，而非自我中心；⑤ 超然独立的特性与离群独处的需要；⑥ 心理的自由、自主性，即独立于文化与环境；⑦ 对生活的反复欣赏能力；⑧ 经常产生高峰体验；⑨ 具有社会情感；⑩ 仅与少数人建立深刻和密切的人际关系； 民主的性格结构； 具有明确的伦理观念； 富有哲理的、善意的幽默感； 具有创造性； 对文化适应的抵制。</a:t>
            </a:r>
          </a:p>
        </p:txBody>
      </p:sp>
    </p:spTree>
    <p:extLst>
      <p:ext uri="{BB962C8B-B14F-4D97-AF65-F5344CB8AC3E}">
        <p14:creationId xmlns:p14="http://schemas.microsoft.com/office/powerpoint/2010/main" val="1248299257"/>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马斯洛的自我实现心理学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504375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四、马斯洛的自我实现论</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马斯洛提出了自我实现的途径：</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① 充分地、活跃地、忘我地体验生活，全神贯注，荣辱皆忘；</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② 作出连续成长、前进的选择，因为自我实现不是一蹴而就的过程；</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③ 承认自我存在，要让自我显现出来；</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④ 诚实、勇于承担责任；</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⑤ 真正地倾听自己内心最深处的声音；</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⑥ 要经历勤奋的、付出精力的准备阶段；</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⑦ 高峰体验是自我实现的短暂时刻；</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⑧ 识别并解除自己的防御心理，发现自己的天性，使之不断成长。</a:t>
            </a:r>
          </a:p>
        </p:txBody>
      </p:sp>
    </p:spTree>
    <p:extLst>
      <p:ext uri="{BB962C8B-B14F-4D97-AF65-F5344CB8AC3E}">
        <p14:creationId xmlns:p14="http://schemas.microsoft.com/office/powerpoint/2010/main" val="2046552579"/>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马斯洛的自我实现心理学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4074257"/>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五、马斯洛的高峰体验论</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高峰体验（</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peak experience</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马斯洛心理学思想中的一个很独特的概念。马斯洛认为，自我实现者经常会有高峰体验。这是一种“感受到一种发至心灵深处的颤栗、欣快、满足、超然的情绪体验”，通过它，个体获得的人性解放，心灵自由，照亮了他们的一生。这是一种从未体验过的兴奋与欢愉的感觉，犹如经过艰难甚至生死考量的跋涉登上山顶，站在高山之颠的那种“会当凌绝顶，一览众山小”的愉悦的、无法用语言表达的那种感觉，虽然短暂但却极其深刻。处于高峰体验的人具有最高程度的认同，最接近其真正的自我，达到了自己独一无二的人格或特质的顶点，潜能发挥到最大程度。</a:t>
            </a:r>
          </a:p>
        </p:txBody>
      </p:sp>
    </p:spTree>
    <p:extLst>
      <p:ext uri="{BB962C8B-B14F-4D97-AF65-F5344CB8AC3E}">
        <p14:creationId xmlns:p14="http://schemas.microsoft.com/office/powerpoint/2010/main" val="3989564659"/>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735830" y="0"/>
            <a:ext cx="7488555" cy="6874510"/>
          </a:xfrm>
          <a:prstGeom prst="rect">
            <a:avLst/>
          </a:pr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defTabSz="1219200">
              <a:buClrTx/>
              <a:buSzTx/>
              <a:buFontTx/>
            </a:pPr>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ea"/>
            </a:endParaRPr>
          </a:p>
        </p:txBody>
      </p:sp>
      <p:pic>
        <p:nvPicPr>
          <p:cNvPr id="2051" name="Picture 3" descr="E:\LJR\JZ\PPT\01-融资计划\02-切图\矩形 2.png"/>
          <p:cNvPicPr>
            <a:picLocks noChangeAspect="1" noChangeArrowheads="1"/>
          </p:cNvPicPr>
          <p:nvPr/>
        </p:nvPicPr>
        <p:blipFill>
          <a:blip r:embed="rId3" cstate="print"/>
          <a:srcRect/>
          <a:stretch>
            <a:fillRect/>
          </a:stretch>
        </p:blipFill>
        <p:spPr bwMode="auto">
          <a:xfrm>
            <a:off x="4478421" y="340278"/>
            <a:ext cx="7336790" cy="6309360"/>
          </a:xfrm>
          <a:prstGeom prst="rect">
            <a:avLst/>
          </a:prstGeom>
          <a:noFill/>
        </p:spPr>
      </p:pic>
      <p:pic>
        <p:nvPicPr>
          <p:cNvPr id="2050" name="Picture 2" descr="E:\LJR\JZ\PPT\01-融资计划\02-切图\dsfdsf.png"/>
          <p:cNvPicPr>
            <a:picLocks noChangeAspect="1" noChangeArrowheads="1"/>
          </p:cNvPicPr>
          <p:nvPr/>
        </p:nvPicPr>
        <p:blipFill>
          <a:blip r:embed="rId4" cstate="print"/>
          <a:srcRect/>
          <a:stretch>
            <a:fillRect/>
          </a:stretch>
        </p:blipFill>
        <p:spPr bwMode="auto">
          <a:xfrm>
            <a:off x="0" y="0"/>
            <a:ext cx="7632171" cy="6875339"/>
          </a:xfrm>
          <a:prstGeom prst="rect">
            <a:avLst/>
          </a:prstGeom>
          <a:noFill/>
        </p:spPr>
      </p:pic>
      <p:sp>
        <p:nvSpPr>
          <p:cNvPr id="7" name="TextBox 6"/>
          <p:cNvSpPr txBox="1"/>
          <p:nvPr/>
        </p:nvSpPr>
        <p:spPr>
          <a:xfrm>
            <a:off x="589838" y="2194643"/>
            <a:ext cx="5048250" cy="1168400"/>
          </a:xfrm>
          <a:prstGeom prst="rect">
            <a:avLst/>
          </a:prstGeom>
          <a:noFill/>
        </p:spPr>
        <p:txBody>
          <a:bodyPr wrap="none" rtlCol="0">
            <a:spAutoFit/>
          </a:bodyPr>
          <a:lstStyle/>
          <a:p>
            <a:pPr defTabSz="1219200"/>
            <a:r>
              <a:rPr lang="en-US" altLang="zh-CN" sz="7000" dirty="0">
                <a:solidFill>
                  <a:srgbClr val="E1E0D8"/>
                </a:solidFill>
                <a:latin typeface="方正黑体简体" panose="02010601030101010101" pitchFamily="2" charset="-122"/>
                <a:ea typeface="方正黑体简体" panose="02010601030101010101" pitchFamily="2" charset="-122"/>
                <a:cs typeface="+mn-ea"/>
                <a:sym typeface="+mn-lt"/>
              </a:rPr>
              <a:t>CONTENTS</a:t>
            </a:r>
            <a:endParaRPr lang="zh-CN" altLang="en-US" sz="7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8" name="TextBox 7"/>
          <p:cNvSpPr txBox="1"/>
          <p:nvPr/>
        </p:nvSpPr>
        <p:spPr>
          <a:xfrm>
            <a:off x="2329133" y="2978681"/>
            <a:ext cx="1569660" cy="923330"/>
          </a:xfrm>
          <a:prstGeom prst="rect">
            <a:avLst/>
          </a:prstGeom>
          <a:noFill/>
        </p:spPr>
        <p:txBody>
          <a:bodyPr wrap="none" rtlCol="0">
            <a:spAutoFit/>
          </a:bodyPr>
          <a:lstStyle/>
          <a:p>
            <a:pPr defTabSz="1219200"/>
            <a:r>
              <a:rPr lang="zh-CN" altLang="en-US" sz="5400" dirty="0">
                <a:solidFill>
                  <a:srgbClr val="4F4D50"/>
                </a:solidFill>
                <a:latin typeface="方正黑体简体" panose="02010601030101010101" pitchFamily="2" charset="-122"/>
                <a:ea typeface="方正黑体简体" panose="02010601030101010101" pitchFamily="2" charset="-122"/>
                <a:cs typeface="+mn-ea"/>
                <a:sym typeface="+mn-lt"/>
              </a:rPr>
              <a:t>目录</a:t>
            </a:r>
            <a:endParaRPr lang="en-US" altLang="zh-CN" sz="5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9" name="TextBox 8"/>
          <p:cNvSpPr txBox="1"/>
          <p:nvPr/>
        </p:nvSpPr>
        <p:spPr>
          <a:xfrm>
            <a:off x="7325994" y="886102"/>
            <a:ext cx="3949700" cy="769441"/>
          </a:xfrm>
          <a:prstGeom prst="rect">
            <a:avLst/>
          </a:prstGeom>
          <a:noFill/>
        </p:spPr>
        <p:txBody>
          <a:bodyPr wrap="square" rtlCol="0">
            <a:spAutoFit/>
          </a:bodyPr>
          <a:lstStyle/>
          <a:p>
            <a:pPr defTabSz="1219200"/>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人本主义心理学形成与发展历程</a:t>
            </a:r>
          </a:p>
        </p:txBody>
      </p:sp>
      <p:sp>
        <p:nvSpPr>
          <p:cNvPr id="12" name="TextBox 11"/>
          <p:cNvSpPr txBox="1"/>
          <p:nvPr/>
        </p:nvSpPr>
        <p:spPr>
          <a:xfrm>
            <a:off x="6696361" y="788722"/>
            <a:ext cx="598170" cy="783590"/>
          </a:xfrm>
          <a:prstGeom prst="rect">
            <a:avLst/>
          </a:prstGeom>
          <a:noFill/>
        </p:spPr>
        <p:txBody>
          <a:bodyPr wrap="square" rtlCol="0">
            <a:spAutoFit/>
          </a:bodyPr>
          <a:lstStyle/>
          <a:p>
            <a:pPr defTabSz="1219200"/>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1</a:t>
            </a:r>
          </a:p>
        </p:txBody>
      </p:sp>
      <p:sp>
        <p:nvSpPr>
          <p:cNvPr id="13" name="TextBox 12"/>
          <p:cNvSpPr txBox="1"/>
          <p:nvPr/>
        </p:nvSpPr>
        <p:spPr>
          <a:xfrm>
            <a:off x="7348818" y="1720736"/>
            <a:ext cx="3949700" cy="429895"/>
          </a:xfrm>
          <a:prstGeom prst="rect">
            <a:avLst/>
          </a:prstGeom>
          <a:noFill/>
        </p:spPr>
        <p:txBody>
          <a:bodyPr wrap="square" rtlCol="0">
            <a:spAutoFit/>
          </a:bodyPr>
          <a:lstStyle/>
          <a:p>
            <a:pPr algn="l" defTabSz="1219200">
              <a:buClrTx/>
              <a:buSzTx/>
              <a:buFontTx/>
            </a:pPr>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马斯洛的自我实现心理学</a:t>
            </a:r>
          </a:p>
        </p:txBody>
      </p:sp>
      <p:sp>
        <p:nvSpPr>
          <p:cNvPr id="15" name="TextBox 14"/>
          <p:cNvSpPr txBox="1"/>
          <p:nvPr/>
        </p:nvSpPr>
        <p:spPr>
          <a:xfrm>
            <a:off x="6750648" y="1557487"/>
            <a:ext cx="598170" cy="783590"/>
          </a:xfrm>
          <a:prstGeom prst="rect">
            <a:avLst/>
          </a:prstGeom>
          <a:noFill/>
        </p:spPr>
        <p:txBody>
          <a:bodyPr wrap="square" rtlCol="0">
            <a:sp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2</a:t>
            </a:r>
          </a:p>
        </p:txBody>
      </p:sp>
      <p:sp>
        <p:nvSpPr>
          <p:cNvPr id="19" name="TextBox 18"/>
          <p:cNvSpPr txBox="1"/>
          <p:nvPr/>
        </p:nvSpPr>
        <p:spPr>
          <a:xfrm>
            <a:off x="7349453" y="2535468"/>
            <a:ext cx="3949065" cy="430887"/>
          </a:xfrm>
          <a:prstGeom prst="rect">
            <a:avLst/>
          </a:prstGeom>
          <a:noFill/>
        </p:spPr>
        <p:txBody>
          <a:bodyPr wrap="square" rtlCol="0">
            <a:spAutoFit/>
          </a:bodyPr>
          <a:lstStyle/>
          <a:p>
            <a:pPr algn="l" defTabSz="1219200">
              <a:buClrTx/>
              <a:buSzTx/>
              <a:buFontTx/>
            </a:pPr>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罗杰斯的人本主义心理学</a:t>
            </a:r>
          </a:p>
        </p:txBody>
      </p:sp>
      <p:sp>
        <p:nvSpPr>
          <p:cNvPr id="21" name="TextBox 20"/>
          <p:cNvSpPr txBox="1"/>
          <p:nvPr/>
        </p:nvSpPr>
        <p:spPr>
          <a:xfrm>
            <a:off x="6783225" y="2394264"/>
            <a:ext cx="598170" cy="784830"/>
          </a:xfrm>
          <a:prstGeom prst="rect">
            <a:avLst/>
          </a:prstGeom>
          <a:noFill/>
        </p:spPr>
        <p:txBody>
          <a:bodyPr wrap="square" rtlCol="0">
            <a:sp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3</a:t>
            </a:r>
          </a:p>
        </p:txBody>
      </p:sp>
      <p:sp>
        <p:nvSpPr>
          <p:cNvPr id="14" name="TextBox 20">
            <a:extLst>
              <a:ext uri="{FF2B5EF4-FFF2-40B4-BE49-F238E27FC236}">
                <a16:creationId xmlns:a16="http://schemas.microsoft.com/office/drawing/2014/main" id="{103017EF-5C1B-44EF-B5E4-F6CE068CA84F}"/>
              </a:ext>
            </a:extLst>
          </p:cNvPr>
          <p:cNvSpPr txBox="1"/>
          <p:nvPr/>
        </p:nvSpPr>
        <p:spPr>
          <a:xfrm>
            <a:off x="6799622" y="3248332"/>
            <a:ext cx="598170" cy="2862322"/>
          </a:xfrm>
          <a:prstGeom prst="rect">
            <a:avLst/>
          </a:prstGeom>
          <a:noFill/>
        </p:spPr>
        <p:txBody>
          <a:bodyPr wrap="square" rtlCol="0">
            <a:sp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4</a:t>
            </a:r>
          </a:p>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5</a:t>
            </a:r>
          </a:p>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6</a:t>
            </a:r>
          </a:p>
          <a:p>
            <a:pPr algn="l" defTabSz="1219200">
              <a:buClrTx/>
              <a:buSzTx/>
              <a:buFontTx/>
            </a:pPr>
            <a:endPar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endParaRPr>
          </a:p>
        </p:txBody>
      </p:sp>
      <p:sp>
        <p:nvSpPr>
          <p:cNvPr id="16" name="TextBox 18">
            <a:extLst>
              <a:ext uri="{FF2B5EF4-FFF2-40B4-BE49-F238E27FC236}">
                <a16:creationId xmlns:a16="http://schemas.microsoft.com/office/drawing/2014/main" id="{24C8D00C-D5C2-4AD1-B041-5CB078366765}"/>
              </a:ext>
            </a:extLst>
          </p:cNvPr>
          <p:cNvSpPr txBox="1"/>
          <p:nvPr/>
        </p:nvSpPr>
        <p:spPr>
          <a:xfrm>
            <a:off x="7397792" y="3429000"/>
            <a:ext cx="3949065" cy="429895"/>
          </a:xfrm>
          <a:prstGeom prst="rect">
            <a:avLst/>
          </a:prstGeom>
          <a:noFill/>
        </p:spPr>
        <p:txBody>
          <a:bodyPr wrap="square" rtlCol="0">
            <a:spAutoFit/>
          </a:bodyPr>
          <a:lstStyle/>
          <a:p>
            <a:pPr algn="l" defTabSz="1219200">
              <a:buClrTx/>
              <a:buSzTx/>
              <a:buFontTx/>
            </a:pPr>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罗洛</a:t>
            </a:r>
            <a:r>
              <a:rPr lang="en-US" altLang="zh-CN" sz="2200" b="1" dirty="0">
                <a:solidFill>
                  <a:prstClr val="white"/>
                </a:solidFill>
                <a:latin typeface="微软雅黑" panose="020B0503020204020204" pitchFamily="34" charset="-122"/>
                <a:ea typeface="微软雅黑" panose="020B0503020204020204" pitchFamily="34" charset="-122"/>
                <a:cs typeface="+mn-ea"/>
                <a:sym typeface="+mn-lt"/>
              </a:rPr>
              <a:t>·</a:t>
            </a:r>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梅的存在心理学</a:t>
            </a:r>
          </a:p>
        </p:txBody>
      </p:sp>
      <p:sp>
        <p:nvSpPr>
          <p:cNvPr id="17" name="TextBox 18">
            <a:extLst>
              <a:ext uri="{FF2B5EF4-FFF2-40B4-BE49-F238E27FC236}">
                <a16:creationId xmlns:a16="http://schemas.microsoft.com/office/drawing/2014/main" id="{7DA1D695-2D40-4431-A28C-47EF5D9A53C7}"/>
              </a:ext>
            </a:extLst>
          </p:cNvPr>
          <p:cNvSpPr txBox="1"/>
          <p:nvPr/>
        </p:nvSpPr>
        <p:spPr>
          <a:xfrm>
            <a:off x="7400970" y="4098855"/>
            <a:ext cx="3949065" cy="429895"/>
          </a:xfrm>
          <a:prstGeom prst="rect">
            <a:avLst/>
          </a:prstGeom>
          <a:noFill/>
        </p:spPr>
        <p:txBody>
          <a:bodyPr wrap="square" rtlCol="0">
            <a:spAutoFit/>
          </a:bodyPr>
          <a:lstStyle/>
          <a:p>
            <a:pPr algn="l" defTabSz="1219200">
              <a:buClrTx/>
              <a:buSzTx/>
              <a:buFontTx/>
            </a:pPr>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超个人心理学</a:t>
            </a:r>
          </a:p>
        </p:txBody>
      </p:sp>
      <p:sp>
        <p:nvSpPr>
          <p:cNvPr id="18" name="TextBox 18">
            <a:extLst>
              <a:ext uri="{FF2B5EF4-FFF2-40B4-BE49-F238E27FC236}">
                <a16:creationId xmlns:a16="http://schemas.microsoft.com/office/drawing/2014/main" id="{D3E6FED3-A126-4040-83D1-D491D3699C18}"/>
              </a:ext>
            </a:extLst>
          </p:cNvPr>
          <p:cNvSpPr txBox="1"/>
          <p:nvPr/>
        </p:nvSpPr>
        <p:spPr>
          <a:xfrm>
            <a:off x="7397791" y="4826051"/>
            <a:ext cx="3949065" cy="429895"/>
          </a:xfrm>
          <a:prstGeom prst="rect">
            <a:avLst/>
          </a:prstGeom>
          <a:noFill/>
        </p:spPr>
        <p:txBody>
          <a:bodyPr wrap="square" rtlCol="0">
            <a:spAutoFit/>
          </a:bodyPr>
          <a:lstStyle/>
          <a:p>
            <a:pPr algn="l" defTabSz="1219200">
              <a:buClrTx/>
              <a:buSzTx/>
              <a:buFontTx/>
            </a:pPr>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人本主义心理学的历史地位</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0-#ppt_w/2"/>
                                          </p:val>
                                        </p:tav>
                                        <p:tav tm="100000">
                                          <p:val>
                                            <p:strVal val="#ppt_x"/>
                                          </p:val>
                                        </p:tav>
                                      </p:tavLst>
                                    </p:anim>
                                    <p:anim calcmode="lin" valueType="num">
                                      <p:cBhvr additive="base">
                                        <p:cTn id="8" dur="500" fill="hold"/>
                                        <p:tgtEl>
                                          <p:spTgt spid="20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0-#ppt_w/2"/>
                                          </p:val>
                                        </p:tav>
                                        <p:tav tm="100000">
                                          <p:val>
                                            <p:strVal val="#ppt_x"/>
                                          </p:val>
                                        </p:tav>
                                      </p:tavLst>
                                    </p:anim>
                                    <p:anim calcmode="lin" valueType="num">
                                      <p:cBhvr additive="base">
                                        <p:cTn id="13" dur="500" fill="hold"/>
                                        <p:tgtEl>
                                          <p:spTgt spid="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马斯洛的自我实现心理学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3104761"/>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五、马斯洛的高峰体验论</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高峰体验实际上是人在获得难以获得的成功后所产生的情感体验。</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高峰体验具有如下特征：</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① 经常处于忘我的状态；</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② 具有良好的自我意识，能自我肯定、自我认可、自我价值获得；</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③ 纯粹的满足感，纯粹的兴高采烈或欢悦的情感体验，有乐观自信、安详和愉悦的心态。</a:t>
            </a:r>
          </a:p>
        </p:txBody>
      </p:sp>
    </p:spTree>
    <p:extLst>
      <p:ext uri="{BB962C8B-B14F-4D97-AF65-F5344CB8AC3E}">
        <p14:creationId xmlns:p14="http://schemas.microsoft.com/office/powerpoint/2010/main" val="3617730338"/>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马斯洛的自我实现心理学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504375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五、马斯洛的高峰体验论</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要达到高峰体验，通常需要以下步骤： ① 精神灌注，即注重过程，不去考虑成败后果及其对自己的影响；② 选择一个非常自然的地方，凝视并欣赏鱼虫花草等自然的一切；③ 感受自然的神奇力量、活力，以及能理解的或不理解的一切；④ 思考人生，我能干什么，我将来如何，但不强迫自己立即寻求答案；⑤ 自己完全融入自然之中，物我两忘，天人合一；⑥ 内省心灵，探索心灵深处的光亮，用心去遨游世界；⑦ 体验高峰，即体验这一时刻内心的宁静、畅然、平和、舒缓，由此而引发一种缓慢的喜悦、涌动和心灵振荡，听凭这样的感觉席卷而来，听凭心身轻轻的颤栗、激动和欣喜；⑧ 反省或重新审视自我，即重新思考生命的意义、价值、目的，有限与无限、现实与永恒的关系；对自我的满足，有积极心态和丰富的灵感与创造力以及充沛的精力和饱满的热情。</a:t>
            </a:r>
          </a:p>
        </p:txBody>
      </p:sp>
    </p:spTree>
    <p:extLst>
      <p:ext uri="{BB962C8B-B14F-4D97-AF65-F5344CB8AC3E}">
        <p14:creationId xmlns:p14="http://schemas.microsoft.com/office/powerpoint/2010/main" val="3960866394"/>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马斯洛的自我实现心理学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504375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六、对马斯洛的简要评价</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马斯洛理论的贡献主要有以下几个方面： ① 以健康的人作为对象，对健康人的心理做了积极探讨，对扭转心理学研究方向有重大作用。② 批判了以往心理学把人动物化、非人格化和无个性化的倾向，突出人的动机系统与高级需要的重要作用，在心理学史上具有重大意义。③ 动机理论、潜能学说等既有重要的理论意义，又具有重大的实用价值，对改进或完善组织管理、教育改革和心理治疗均有重要的应用价值。④ 提出了以问题为中心的研究理念，在研究方法上兼容并蓄，整合实验客观范式与经验主观范式，突出了开放研究、整体分析和多学科式跨学科研究方法，在方法论和研究范围拓展上具有重要意义。⑤ 其人性观改变了人们对人性的看法，引发了教育、管理、政治、经济等领域的变革。</a:t>
            </a:r>
          </a:p>
        </p:txBody>
      </p:sp>
    </p:spTree>
    <p:extLst>
      <p:ext uri="{BB962C8B-B14F-4D97-AF65-F5344CB8AC3E}">
        <p14:creationId xmlns:p14="http://schemas.microsoft.com/office/powerpoint/2010/main" val="3660571714"/>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马斯洛的自我实现心理学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3589509"/>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六、对马斯洛的简要评价</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当然，马斯洛的理论也有一些不足之处，其不足之处主要表现在： </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① 脱离了社会现实生活和社会关系，将自我实现的人置于“乌托邦”之中；</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② 过分强调生物因素的作用，忽视社会环境和后天教育对人成长的影响和制约；</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③ 个人中心论，过分强调自我实现和自我选择，忽视了社会价值；</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④ 自我实现理论不具有普遍性，因为自我实现者只是社会中的极少数人；</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⑤ 方法不够客观，不足以说明人的精神生活的相互联系和因果关系。</a:t>
            </a:r>
          </a:p>
        </p:txBody>
      </p:sp>
    </p:spTree>
    <p:extLst>
      <p:ext uri="{BB962C8B-B14F-4D97-AF65-F5344CB8AC3E}">
        <p14:creationId xmlns:p14="http://schemas.microsoft.com/office/powerpoint/2010/main" val="2448256434"/>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14666" y="1600730"/>
            <a:ext cx="4295775" cy="1322070"/>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03</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284678" y="2432315"/>
            <a:ext cx="6955751" cy="1569660"/>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第三节</a:t>
            </a: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rPr>
              <a:t>罗杰斯的人本主义心理学</a:t>
            </a:r>
          </a:p>
        </p:txBody>
      </p:sp>
      <p:sp>
        <p:nvSpPr>
          <p:cNvPr id="13" name="TextBox 6"/>
          <p:cNvSpPr txBox="1"/>
          <p:nvPr/>
        </p:nvSpPr>
        <p:spPr>
          <a:xfrm>
            <a:off x="9701984" y="2168473"/>
            <a:ext cx="2139950" cy="2646045"/>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03</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extLst>
      <p:ext uri="{BB962C8B-B14F-4D97-AF65-F5344CB8AC3E}">
        <p14:creationId xmlns:p14="http://schemas.microsoft.com/office/powerpoint/2010/main" val="2194574475"/>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罗杰斯的人本主义心理学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8570595" cy="504375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一、罗杰斯生平</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罗杰斯生于美国伊利诺伊州芝加哥郊区的一个有着严格的宗教和道德氛围的中产阶级家庭。</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1928</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年，他获得临床心理学硕士学位，同时受聘于纽约罗彻斯特防止虐待儿童协会儿童</a:t>
            </a:r>
            <a:r>
              <a:rPr lang="zh-CN" altLang="en-US" sz="2100">
                <a:solidFill>
                  <a:schemeClr val="tx1">
                    <a:lumMod val="75000"/>
                    <a:lumOff val="25000"/>
                  </a:schemeClr>
                </a:solidFill>
                <a:latin typeface="Arial" panose="020B0604020202020204" pitchFamily="34" charset="0"/>
                <a:ea typeface="微软雅黑" panose="020B0503020204020204" pitchFamily="34" charset="-122"/>
              </a:rPr>
              <a:t>研究室。</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1940—1945</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年，罗杰斯受聘为俄亥俄州立大学心理学教授，</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1945—1957</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年，任职于芝加哥大学心理学系，创建了芝加哥大学心理咨询中心。</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1956</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年，他与斯金纳展开了一场心理学史上著名的争论。</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1964—1968</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年，成为加利福尼亚州西部的“人的研究中心”的常驻研究员。</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罗杰斯是美国应用心理学会的创始人之一。罗杰斯一生勤于治学，著述甚丰，出版著作</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16</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部，发表学术论文</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多篇。</a:t>
            </a:r>
          </a:p>
        </p:txBody>
      </p:sp>
      <p:pic>
        <p:nvPicPr>
          <p:cNvPr id="6" name="图片 5">
            <a:extLst>
              <a:ext uri="{FF2B5EF4-FFF2-40B4-BE49-F238E27FC236}">
                <a16:creationId xmlns:a16="http://schemas.microsoft.com/office/drawing/2014/main" id="{D9086C9E-3620-4673-9E84-700FEB38D7F4}"/>
              </a:ext>
            </a:extLst>
          </p:cNvPr>
          <p:cNvPicPr>
            <a:picLocks noChangeAspect="1"/>
          </p:cNvPicPr>
          <p:nvPr/>
        </p:nvPicPr>
        <p:blipFill>
          <a:blip r:embed="rId3"/>
          <a:stretch>
            <a:fillRect/>
          </a:stretch>
        </p:blipFill>
        <p:spPr>
          <a:xfrm>
            <a:off x="9643795" y="2571589"/>
            <a:ext cx="2171700" cy="2886075"/>
          </a:xfrm>
          <a:prstGeom prst="rect">
            <a:avLst/>
          </a:prstGeom>
        </p:spPr>
      </p:pic>
    </p:spTree>
    <p:extLst>
      <p:ext uri="{BB962C8B-B14F-4D97-AF65-F5344CB8AC3E}">
        <p14:creationId xmlns:p14="http://schemas.microsoft.com/office/powerpoint/2010/main" val="162961708"/>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罗杰斯的人本主义心理学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4" y="1210310"/>
            <a:ext cx="10983583" cy="5528501"/>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二、罗杰斯的人性观</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与马斯洛一样，罗杰斯对人性持性善论。他改变了弗洛伊德的悲观主义色彩，</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认为人的本质是积极向前发展的、建设性的、现实的、值得信赖的</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。主要表现在： </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① 人性是积极的、乐观的、富有建设性的；</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② 人有追求美好生活，并向之奋斗的先天倾向或本性，若让人性自由发展的话，它总是向好的方面发展；</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③ 意识经验是人的认识活动的基础，人的变化过程也是由经验造成的；</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④ 人是理性的，能够自立，对自己负责，有正面积极的人生取向；</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⑤ 人是社会性的，值得信赖和合作；</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⑥ 人的潜能足以有效地解决生活问题。</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在罗杰斯看来，人之所以性善，是因为人的内部存在的一种要向完美发展的先天性倾向性。</a:t>
            </a:r>
          </a:p>
        </p:txBody>
      </p:sp>
    </p:spTree>
    <p:extLst>
      <p:ext uri="{BB962C8B-B14F-4D97-AF65-F5344CB8AC3E}">
        <p14:creationId xmlns:p14="http://schemas.microsoft.com/office/powerpoint/2010/main" val="1457243308"/>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罗杰斯的人本主义心理学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4" y="1210310"/>
            <a:ext cx="10983583" cy="513608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三、罗杰斯的自我论</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自我的概念与特点</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自我是人的主观世界的一部分，是一种有结构的和谐一致的概念的完形，其中包含对主格我（主我）和宾格我（客我）的特征的知觉，对它们与现实世界各方面关系的知觉，以及对这些特征和关系的评价。</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自我具有如下特点： </a:t>
            </a:r>
          </a:p>
          <a:p>
            <a:pPr>
              <a:lnSpc>
                <a:spcPct val="150000"/>
              </a:lnSpc>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 属于对自己的知觉范畴。（</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 是组织化的比较稳定的结构。（</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3</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 只能表征那些关于自己的经验，而不是控制行为的主体。 </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(4)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主要是有意识或可以进入意识的东西，通常能够被人所知觉。</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p>
        </p:txBody>
      </p:sp>
    </p:spTree>
    <p:extLst>
      <p:ext uri="{BB962C8B-B14F-4D97-AF65-F5344CB8AC3E}">
        <p14:creationId xmlns:p14="http://schemas.microsoft.com/office/powerpoint/2010/main" val="3729630376"/>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罗杰斯的人本主义心理学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4" y="1210310"/>
            <a:ext cx="10983583" cy="4166590"/>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三、罗杰斯的自我论</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自我的形成</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自我是在个体与环境相互作用的过程中形成的。它是自我经验的产物，经其引导，个体能认识自我实现的正确方向。</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罗杰斯认为，自我发展是一个有机体倾向于更分化或更复杂的实现趋向的重要形式。</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经验是一种持续发生在有机体的环境中并在任何特定的时刻都有可能意识到的东西，当潜在的经验被用符号表示时，就进入意识，成为现象场的一部分。</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p>
        </p:txBody>
      </p:sp>
    </p:spTree>
    <p:extLst>
      <p:ext uri="{BB962C8B-B14F-4D97-AF65-F5344CB8AC3E}">
        <p14:creationId xmlns:p14="http://schemas.microsoft.com/office/powerpoint/2010/main" val="3261903646"/>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罗杰斯的人本主义心理学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4" y="1210310"/>
            <a:ext cx="10983583" cy="271234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三、罗杰斯的自我论</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（三） 自我的结构</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罗杰斯把自我分为真实自我和理想自我（</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ideal self</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）。前者是主体的自我；后者是一个人期望实现的自我形象，即客体的自我。个体的真实自我与理想自我越是接近，就越感到幸福和满足。</a:t>
            </a:r>
          </a:p>
        </p:txBody>
      </p:sp>
    </p:spTree>
    <p:extLst>
      <p:ext uri="{BB962C8B-B14F-4D97-AF65-F5344CB8AC3E}">
        <p14:creationId xmlns:p14="http://schemas.microsoft.com/office/powerpoint/2010/main" val="3446237382"/>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597538" y="1600730"/>
            <a:ext cx="4330032" cy="1323439"/>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01</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592456" y="2432315"/>
            <a:ext cx="6340197" cy="2308324"/>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第一节</a:t>
            </a: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人本主义心理学形成与</a:t>
            </a:r>
            <a:endParaRPr lang="en-US" altLang="zh-CN"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发展历程</a:t>
            </a:r>
          </a:p>
        </p:txBody>
      </p:sp>
      <p:sp>
        <p:nvSpPr>
          <p:cNvPr id="13" name="TextBox 6"/>
          <p:cNvSpPr txBox="1"/>
          <p:nvPr/>
        </p:nvSpPr>
        <p:spPr>
          <a:xfrm>
            <a:off x="9701984" y="2168473"/>
            <a:ext cx="1694695" cy="2646878"/>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01</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罗杰斯的人本主义心理学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4" y="1210310"/>
            <a:ext cx="10983583" cy="4651338"/>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三、罗杰斯的自我论</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（四） 自我实现</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罗杰斯与马斯洛一样，非常重视自我实现在人类的需要和动机体系中的核心地位。他认为自实现是人类有机体的一种核心的推动力量，是整个有机体的功能。这种基本动机来源于一切人都具有的天赋需要，但在自我形成后，它具有了自我的有意识的特征。罗杰斯相信人有发展自己潜能的动机，这种思想表现出他对人性和人类未来的乐观主义思想，但却渗透着个人本位主义精神。</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自我实现者具有如下特征： 经验的开放；存在主义的生活方式；信任自己；自由感；创造力；与他人高度协调，乐意给他人以无条件关怀；体验到无条件自尊。</a:t>
            </a:r>
          </a:p>
        </p:txBody>
      </p:sp>
    </p:spTree>
    <p:extLst>
      <p:ext uri="{BB962C8B-B14F-4D97-AF65-F5344CB8AC3E}">
        <p14:creationId xmlns:p14="http://schemas.microsoft.com/office/powerpoint/2010/main" val="3996721060"/>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罗杰斯的人本主义心理学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4" y="1210310"/>
            <a:ext cx="10983583" cy="3197094"/>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四、罗杰斯的心理治疗观</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治疗目标</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罗杰斯的心理治疗的目标主要有二： 人格成长目标和解决问题目标。</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前者是通过治疗促进整个人格变化或发展、完善；</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后者是特定的心理问题得以解决，改变自我结构，以开放的态度对待情绪经验。不管是哪个目标，最终都是要填平自我概念与自我经验之间的鸿沟，即解决二者之间的冲突或失调。</a:t>
            </a:r>
          </a:p>
        </p:txBody>
      </p:sp>
    </p:spTree>
    <p:extLst>
      <p:ext uri="{BB962C8B-B14F-4D97-AF65-F5344CB8AC3E}">
        <p14:creationId xmlns:p14="http://schemas.microsoft.com/office/powerpoint/2010/main" val="326391247"/>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罗杰斯的人本主义心理学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4" y="1210310"/>
            <a:ext cx="10983583" cy="3681842"/>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四、罗杰斯的心理治疗观</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治疗关系</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个人中心治疗必须具备三个必要的态度性条件，才能形成一种不具威胁性和防御性、一种开放的治疗关系，才能使当事人愿意暴露并重新评价自己的主观体验和经验世界。</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无条件的积极关注（</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unconditional positive regard</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准确地共情</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真诚透明</a:t>
            </a:r>
          </a:p>
        </p:txBody>
      </p:sp>
    </p:spTree>
    <p:extLst>
      <p:ext uri="{BB962C8B-B14F-4D97-AF65-F5344CB8AC3E}">
        <p14:creationId xmlns:p14="http://schemas.microsoft.com/office/powerpoint/2010/main" val="724528997"/>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罗杰斯的人本主义心理学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4" y="1210310"/>
            <a:ext cx="10983583" cy="3197094"/>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四、罗杰斯的心理治疗观</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（三） 治疗过程</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治疗过程包括如下环节： ① 来访者主动求助；② 治疗者说明情况；③ 鼓励来访者自由表达情感；④ 接受、认识、澄清来访者的消极情感；⑤ 促进来访者成长；⑥ 接受来访者的积极情感；⑦ 来访者开始接受真实的自我；⑧ 帮助来访者做出决定；⑨ 疗效产生；⑩ 扩大疗效； 来访者全面成长； 结束治疗。</a:t>
            </a:r>
          </a:p>
        </p:txBody>
      </p:sp>
    </p:spTree>
    <p:extLst>
      <p:ext uri="{BB962C8B-B14F-4D97-AF65-F5344CB8AC3E}">
        <p14:creationId xmlns:p14="http://schemas.microsoft.com/office/powerpoint/2010/main" val="1170371657"/>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罗杰斯的人本主义心理学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4" y="1210310"/>
            <a:ext cx="10983583" cy="3197094"/>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五、罗杰斯的人本主义教育观</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学习是自我发现、自我拥有的学习</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教育的宗旨应该是促进学生的变化和成长，培养能够适应变化和成长的人，即培养学会学习的人，培养有着健康、健全的人格和心灵的人。因此，“教人”比“教书”更重要。在教学中，教师的任务在于创造一种能够促进有意义学习得以发生的课堂气氛。通过教育环境气氛的不断改善，调动学生的积极性，促进学生自己的潜能、提高自主学习的能力。</a:t>
            </a:r>
          </a:p>
        </p:txBody>
      </p:sp>
    </p:spTree>
    <p:extLst>
      <p:ext uri="{BB962C8B-B14F-4D97-AF65-F5344CB8AC3E}">
        <p14:creationId xmlns:p14="http://schemas.microsoft.com/office/powerpoint/2010/main" val="2274852202"/>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罗杰斯的人本主义心理学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4" y="1210310"/>
            <a:ext cx="10983583" cy="513608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五、罗杰斯的人本主义教育观</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最关键的是培养学生良好的态度、品质及人格</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罗杰斯认为，教育要取得良好效果，应具备三个基本条件： ① 要把学生当作一个能自我尊重、自我激励的人；② 教师要尊重学生，在感情和思想上与学生产生共鸣；③ 要建立良好的师生关系，确立以自由为基础的学习原则。在他看来，良好的师生关系对教育来说非常重要。</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要建立良好的师生关系，教师应做到： ① 全面了解学生，对学生关心备至；② 尊重学生的人格；③ 与学生建立良好的、真诚的人际关系，信任学生，并同时感受到被学生信任；④ 从学生的角度出发，设计教学活动和教学内容；⑤ 善于使学生陈述自己的价值观和态度；⑥ 善于采取灵活多样的教学方法，对学生进行区别对待。</a:t>
            </a:r>
          </a:p>
        </p:txBody>
      </p:sp>
    </p:spTree>
    <p:extLst>
      <p:ext uri="{BB962C8B-B14F-4D97-AF65-F5344CB8AC3E}">
        <p14:creationId xmlns:p14="http://schemas.microsoft.com/office/powerpoint/2010/main" val="108965849"/>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罗杰斯的人本主义心理学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4" y="1210310"/>
            <a:ext cx="10983583" cy="271234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六、对罗杰斯人本主义心理学的评价</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罗杰斯人本主义心理学思想的主要贡献</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开辟了心理治疗的新方法</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发展了心理学的人格理论</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推动了传统教育的改革</a:t>
            </a:r>
          </a:p>
        </p:txBody>
      </p:sp>
    </p:spTree>
    <p:extLst>
      <p:ext uri="{BB962C8B-B14F-4D97-AF65-F5344CB8AC3E}">
        <p14:creationId xmlns:p14="http://schemas.microsoft.com/office/powerpoint/2010/main" val="1060303296"/>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罗杰斯的人本主义心理学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4" y="1210310"/>
            <a:ext cx="10983583" cy="3197094"/>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六、对罗杰斯人本主义心理学的评价</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学界对罗杰斯的批评</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罗杰斯的整个理论体系都是建立在存在主义哲学和现象学的方法论之上的，在一定程度上影响了理论的科学水平。也有人怀疑治疗师“真正的”共情以及当事人“自我实现”的理想目标在社会文化因素的影响下是否具有现实可能性。还有人认为过于强调个人的主观体验和自我潜能会强化我们这个时代的自私自利。</a:t>
            </a:r>
          </a:p>
        </p:txBody>
      </p:sp>
    </p:spTree>
    <p:extLst>
      <p:ext uri="{BB962C8B-B14F-4D97-AF65-F5344CB8AC3E}">
        <p14:creationId xmlns:p14="http://schemas.microsoft.com/office/powerpoint/2010/main" val="656263356"/>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70667" y="1600730"/>
            <a:ext cx="4183774" cy="1323439"/>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04</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764779" y="2432315"/>
            <a:ext cx="5995552" cy="1569660"/>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第四节</a:t>
            </a: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罗洛</a:t>
            </a:r>
            <a:r>
              <a:rPr lang="en-US" altLang="zh-CN" sz="4800" b="1" dirty="0">
                <a:solidFill>
                  <a:srgbClr val="4F4D50"/>
                </a:solidFill>
                <a:latin typeface="方正黑体简体" panose="02010601030101010101" pitchFamily="2" charset="-122"/>
                <a:ea typeface="方正黑体简体" panose="02010601030101010101" pitchFamily="2" charset="-122"/>
                <a:cs typeface="+mn-ea"/>
                <a:sym typeface="+mn-lt"/>
              </a:rPr>
              <a:t>·</a:t>
            </a:r>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梅的存在心理学</a:t>
            </a:r>
          </a:p>
        </p:txBody>
      </p:sp>
      <p:sp>
        <p:nvSpPr>
          <p:cNvPr id="13" name="TextBox 6"/>
          <p:cNvSpPr txBox="1"/>
          <p:nvPr/>
        </p:nvSpPr>
        <p:spPr>
          <a:xfrm>
            <a:off x="9701984" y="2168473"/>
            <a:ext cx="2076209" cy="2646878"/>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04</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extLst>
      <p:ext uri="{BB962C8B-B14F-4D97-AF65-F5344CB8AC3E}">
        <p14:creationId xmlns:p14="http://schemas.microsoft.com/office/powerpoint/2010/main" val="2072088170"/>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815882"/>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罗洛</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梅的存在心理学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4" y="1210310"/>
            <a:ext cx="10983583" cy="3589509"/>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一、罗洛</a:t>
            </a:r>
            <a:r>
              <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梅的生平</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罗洛</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梅（</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R. May</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1909—1994</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），人本主义心理学的主要领导者，美国存在心理学的创始人，生于美国俄亥俄州。</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世纪</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40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年代初，罗洛</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梅开始学习和研究精神分析，深受沙利文和弗洛姆的影响。</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罗洛</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梅一生著述甚多，共出版</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余部专著，发表</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120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多篇论文。其中</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存在： 心理学与精神病学中的一种新维度</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1958</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）被誉为存在主义心理学的标志性著作；</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爱与意志</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1965</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）一书在美国曾获“爱默生奖”，曾被译成</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多种文字在世界各地出版。</a:t>
            </a:r>
          </a:p>
        </p:txBody>
      </p:sp>
    </p:spTree>
    <p:extLst>
      <p:ext uri="{BB962C8B-B14F-4D97-AF65-F5344CB8AC3E}">
        <p14:creationId xmlns:p14="http://schemas.microsoft.com/office/powerpoint/2010/main" val="2977052016"/>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人本主义心理学形成与发展历程</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464909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一、人本主义心理学产生的历史必然性和历史条件</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社会历史背景</a:t>
            </a:r>
          </a:p>
          <a:p>
            <a:pPr marL="457200" indent="-457200">
              <a:lnSpc>
                <a:spcPct val="150000"/>
              </a:lnSpc>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物质财富发展与精神需求匮乏的矛盾</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nSpc>
                <a:spcPct val="150000"/>
              </a:lnSpc>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二战及随后的军备竞赛所造成的心理恐慌</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nSpc>
                <a:spcPct val="150000"/>
              </a:lnSpc>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人的机器化和科学技术的异化</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nSpc>
                <a:spcPct val="150000"/>
              </a:lnSpc>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人的潜能发挥的需要</a:t>
            </a:r>
          </a:p>
          <a:p>
            <a:pPr marL="457200" indent="-457200">
              <a:lnSpc>
                <a:spcPct val="150000"/>
              </a:lnSpc>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表面繁荣的背后隐藏着尖锐的社会矛盾和异化现象</a:t>
            </a:r>
          </a:p>
          <a:p>
            <a:pPr marL="457200" indent="-457200">
              <a:lnSpc>
                <a:spcPct val="150000"/>
              </a:lnSpc>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社会变迁所导致的社会心理问题呼唤新的理论</a:t>
            </a:r>
          </a:p>
          <a:p>
            <a:pPr marL="457200" indent="-457200">
              <a:lnSpc>
                <a:spcPct val="150000"/>
              </a:lnSpc>
              <a:buAutoNum type="arabicPeriod"/>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135506767"/>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815882"/>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罗洛</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梅的存在心理学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4" y="1210310"/>
            <a:ext cx="10983583" cy="513608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二、罗洛</a:t>
            </a:r>
            <a:r>
              <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梅的存在心理学观点</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人的存在</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罗洛</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梅深受存在主义哲学的影响，他的所有思想几乎都是围绕着“人的存在”这一概念基础而展开的。罗洛</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梅指出，人的存在是一个统一的有一定结构的整体，既是物质的，也是精神的，是一个动力过程。一个人的存在，只有他自己才能充分体验到。个人的存在是他自己选择的结果，任何逃避选择的行为都不利于其自我的存在。</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罗洛</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梅主张，心理治疗的主要目的和核心过程是帮助病人认识和体验他自己的存在。心理治疗的任务不只是给病人贴标签或开药方，而是要进入病人的内心世界，理解并阐明个体存在的结构和意义，增强病人的自我存在意识，帮助他寻找失落的“存在感”。存在感是人对自身存在的经验，它是人生的目标、支柱，是赋予人自我尊严的基础。</a:t>
            </a:r>
          </a:p>
        </p:txBody>
      </p:sp>
    </p:spTree>
    <p:extLst>
      <p:ext uri="{BB962C8B-B14F-4D97-AF65-F5344CB8AC3E}">
        <p14:creationId xmlns:p14="http://schemas.microsoft.com/office/powerpoint/2010/main" val="1896317112"/>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815882"/>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罗洛</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梅的存在心理学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4" y="1210310"/>
            <a:ext cx="10983583" cy="513608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二、罗洛</a:t>
            </a:r>
            <a:r>
              <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梅的存在心理学观点</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人存在的三种方式</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罗洛</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梅认为，人的世界是一个“开放的世界”，每个人都存在于世界中，并希望成为自主而独特的存在体。他提出了人生存于世的三种存在方式： </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人与环境的关系方式</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自我与他人的关系方式</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人与自我的关系方式</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罗洛</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梅指出，这三个世界的存在方式相互依存、互为条件，过分关注于其中的某一存在方式，则会使人的存在受到严重破坏，妨碍人们对自我的真实面目的理解，而且有可能造成人格障碍，导致心理疾病的出现。</a:t>
            </a:r>
          </a:p>
        </p:txBody>
      </p:sp>
    </p:spTree>
    <p:extLst>
      <p:ext uri="{BB962C8B-B14F-4D97-AF65-F5344CB8AC3E}">
        <p14:creationId xmlns:p14="http://schemas.microsoft.com/office/powerpoint/2010/main" val="3187525878"/>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815882"/>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罗洛</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梅的存在心理学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4" y="1210310"/>
            <a:ext cx="10983583" cy="3197094"/>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二、罗洛</a:t>
            </a:r>
            <a:r>
              <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梅的存在心理学观点</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（三） 存在感</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“存在感”就是人对自身存在的体验，它可以整合人的各种经验，从而把人的存在联结为一体。罗洛</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梅认为，存在感与自我意识密切相关，与人的身心相整合。心理治疗的目标就是通过对存在感的解释，让病人自己体验这种强烈的存在感，从而深化自我意识，努力发现自己的内在力量，从而学会有效地控制自己的生活，成为一个身心整合、自然完整的人。</a:t>
            </a:r>
          </a:p>
        </p:txBody>
      </p:sp>
    </p:spTree>
    <p:extLst>
      <p:ext uri="{BB962C8B-B14F-4D97-AF65-F5344CB8AC3E}">
        <p14:creationId xmlns:p14="http://schemas.microsoft.com/office/powerpoint/2010/main" val="177393553"/>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815882"/>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罗洛</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梅的存在心理学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4" y="1210310"/>
            <a:ext cx="10983583" cy="2227597"/>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三、罗洛</a:t>
            </a:r>
            <a:r>
              <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梅的人格理论</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自我核心</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自我核心即个体在本质上是一个与众不同的独特存在。人的存在需要保持自我核心，从而将自我与他人和环境区别开来。接受自我的独特性是心理健康的首要条件。</a:t>
            </a:r>
          </a:p>
        </p:txBody>
      </p:sp>
    </p:spTree>
    <p:extLst>
      <p:ext uri="{BB962C8B-B14F-4D97-AF65-F5344CB8AC3E}">
        <p14:creationId xmlns:p14="http://schemas.microsoft.com/office/powerpoint/2010/main" val="3058996365"/>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815882"/>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罗洛</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梅的存在心理学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4" y="1210310"/>
            <a:ext cx="10983583" cy="4651338"/>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三、罗洛</a:t>
            </a:r>
            <a:r>
              <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梅的人格理论</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自我肯定</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自我肯定指个体保持其自我核心的勇气，因而也称“成为自我的勇气”。在罗洛</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梅看来，人只有不断鼓励自己、鞭策自己，其自我核心和独立感才会趋于成熟。他认为自我肯定的勇气主要包括</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身体勇气、道德勇气、社会勇气和创造勇气</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四种类型： </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① 身体勇气是指来自与生理有关的体格的力量，属于最低层次和容易被人发现的勇气；</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② 道德勇气是与人类的同情心、正义感密切相关的勇气；</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③ 社会勇气表现在人际关系交往上的勇气，是社会冷漠的反面；</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④ 创造勇气是指创造行为、能发展出一种新模式、新象征的勇气，是最难实行的勇气。</a:t>
            </a:r>
          </a:p>
        </p:txBody>
      </p:sp>
    </p:spTree>
    <p:extLst>
      <p:ext uri="{BB962C8B-B14F-4D97-AF65-F5344CB8AC3E}">
        <p14:creationId xmlns:p14="http://schemas.microsoft.com/office/powerpoint/2010/main" val="4078641088"/>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815882"/>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罗洛</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梅的存在心理学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4" y="1210310"/>
            <a:ext cx="10983583" cy="3194849"/>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三、罗洛</a:t>
            </a:r>
            <a:r>
              <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梅的人格理论</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（三） 参与</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所有存在的人都具有从自我核心出发，参与到他人之中的需要与可能性。因为人生活在社会之中，就必然与其他存在体或人发生关系，必然会参与到其他群体中去；而且在与他人相互联系的过程中，相互影响并与他人分享存在世界的经验。</a:t>
            </a: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334429788"/>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815882"/>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罗洛</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梅的存在心理学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4" y="1210310"/>
            <a:ext cx="10983583" cy="3194849"/>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三、罗洛</a:t>
            </a:r>
            <a:r>
              <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梅的人格理论</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（四） 觉知</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觉知是一种对感觉、愿望、身体需要和欲望的体验，包含着对人的具体存在的更直接体验。觉知是人和动物共有的能力，然而在人身上可以转变为焦虑和自我意识。觉知是比自我意识更直接的经验，自我意识必须通过觉知的直接经验才能逐渐形成。</a:t>
            </a: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310791590"/>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815882"/>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罗洛</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梅的存在心理学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4" y="1210310"/>
            <a:ext cx="10983583" cy="4164345"/>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三、罗洛</a:t>
            </a:r>
            <a:r>
              <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梅的人格理论</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（五） 自我意识</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自我意识是觉知表现在人类身上的一种独特形式，是人领悟自我的一种独特能力。自我意识与觉知的区别在于： 觉知是直接的、具体的体验，而自我意识则是间接的、抽象的认知功能。自我意识使人能超越直接具体的世界，超越自我，而生活在“可能的”世界之中，它是心理自由的基础；它使人能凭借语言和象征符号与人沟通，使人拥有抽象的观念如时间和历史观念，从而利用过去的经验来发展自己、规划自己，进入人类独有的境界。</a:t>
            </a: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993028811"/>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815882"/>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罗洛</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梅的存在心理学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4" y="1210310"/>
            <a:ext cx="10983583" cy="3679597"/>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三、罗洛</a:t>
            </a:r>
            <a:r>
              <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梅的人格理论</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（六） 焦虑</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焦虑是指人的存在面临威胁时所产生的一种痛苦的情绪体验。人在与存在世界的联系中，必然会遇到各种矛盾、冲突，会不断地面临选择，并为自己选择的结果承担责任。</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同时，人的生命是有限的，衰老、疾病、死亡是人类不可避免的自然归宿，因此，焦虑的产生是必然的。</a:t>
            </a: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578929408"/>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815882"/>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罗洛</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梅的存在心理学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4" y="1210310"/>
            <a:ext cx="10983583" cy="3194849"/>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三、罗洛</a:t>
            </a:r>
            <a:r>
              <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梅的人格理论</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（七） 关心</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关心是人类表示同情、关注和专注于他人他事的能力的基础，是爱与意志的共同根源。如果一个人对自己的存在表示关心，他就会发现存在的价值和意义；反之，一个人如果没有这种关心，他的存在就会因此而崩溃。</a:t>
            </a: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046883653"/>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人本主义心理学形成与发展历程</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464909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一、人本主义心理学产生的历史必然性和历史条件</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哲学基础</a:t>
            </a:r>
          </a:p>
          <a:p>
            <a:pPr marL="457200" indent="-457200">
              <a:lnSpc>
                <a:spcPct val="150000"/>
              </a:lnSpc>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现象学对人本主义心理学的影响</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马斯洛反对行为主义的实证主义和还原论、原子论思想基石，主张用现象学方法研究个体的自我内在感受。因此，现象学方法应成为心理学所使用的方法。罗杰斯构建的“来访者中心疗法”“现象经验”“自我现象场”“</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Q</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技术”等，都以现象学为基础。奥尔波特认为，研究人格和人的价值这些广泛而复杂的问题，需要用</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现象学方法和整体的方法</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，而不能仅仅依赖于实验方法和统计方法。</a:t>
            </a:r>
          </a:p>
          <a:p>
            <a:pPr marL="457200" indent="-457200">
              <a:lnSpc>
                <a:spcPct val="150000"/>
              </a:lnSpc>
              <a:buAutoNum type="arabicPeriod"/>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473512477"/>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815882"/>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罗洛</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梅的存在心理学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4" y="1210310"/>
            <a:ext cx="10983583" cy="5618589"/>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四、罗洛</a:t>
            </a:r>
            <a:r>
              <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梅的焦虑理论</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焦虑的概念、意义与根源</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焦虑是罗洛</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梅的核心概念，焦虑理论在存在心理学中占据重要的地位。焦虑是人的存在的最根本价值受到威胁，自身安全受到威胁时而引起的担忧或基本反应。其形成和发展受文化因素影响。它具有积极意义： 是人的价值观的基本表现形式，研究它可以发现人的存在感和价值观，有益于心身健康的保持。</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焦虑的根源主要有二： </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① 价值观的丧失，包括以往的价值观失效；理性与非理性的分离；价值感与尊严感的丧失；性与爱混淆。</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② 空虚与孤独。</a:t>
            </a: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928222416"/>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815882"/>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罗洛</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梅的存在心理学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4" y="1210310"/>
            <a:ext cx="10983583" cy="4651338"/>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四、罗洛</a:t>
            </a:r>
            <a:r>
              <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梅的焦虑理论</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焦虑的种类</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焦虑可分为</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正常焦虑</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和</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神经症焦虑</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正常焦虑是与威胁相均衡的一种反应，是人成长的一部分。人的成长过程必然伴随着对原有意义结构的挑战，向更大的可能性开放，向未知领域探索，这些都会产生焦虑。</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神经症焦虑是对客观威胁作出的不适当的反应，往往有心理压抑和其他形式的内部心理冲突，并受各种活动和意识障碍的控制，是不能合理的应对挑战和变化的结果。如果个体采取遵从他人的意见，放弃自由和成长的可能性的方式应对焦虑，那焦虑就会转变为神经质焦虑。其结果是问题没有解决，依然会困扰个体。</a:t>
            </a:r>
          </a:p>
        </p:txBody>
      </p:sp>
    </p:spTree>
    <p:extLst>
      <p:ext uri="{BB962C8B-B14F-4D97-AF65-F5344CB8AC3E}">
        <p14:creationId xmlns:p14="http://schemas.microsoft.com/office/powerpoint/2010/main" val="2746634584"/>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815882"/>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罗洛</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梅的存在心理学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4" y="1210310"/>
            <a:ext cx="10983583" cy="4651338"/>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四、罗洛</a:t>
            </a:r>
            <a:r>
              <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梅的焦虑理论</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（三） 应对焦虑的方式</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应对焦虑的方式有积极和消极两种。前者是正常或健康的应对方式，是积极的或建设性的解除焦虑的方式，指人们深信自己赖以存在的基本价值，不墨守成规地避免焦虑问题，而是勇敢地面对；后者是采用压抑、禁忌、逃避的方式，企图通过缩小自己的意识范围来消除内心的矛盾冲突，这在神经症病人身上表现得最为明显。</a:t>
            </a:r>
          </a:p>
          <a:p>
            <a:pPr>
              <a:lnSpc>
                <a:spcPct val="150000"/>
              </a:lnSpc>
            </a:pPr>
            <a:r>
              <a:rPr lang="zh-CN" altLang="en-US" sz="2100" b="1" dirty="0">
                <a:solidFill>
                  <a:schemeClr val="accent6">
                    <a:lumMod val="75000"/>
                  </a:schemeClr>
                </a:solidFill>
                <a:latin typeface="Arial" panose="020B0604020202020204" pitchFamily="34" charset="0"/>
                <a:ea typeface="微软雅黑" panose="020B0503020204020204" pitchFamily="34" charset="-122"/>
              </a:rPr>
              <a:t>积极应对焦虑的方法主要有</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提高自尊自我胜任感；将整个自我投身于训练和发展技能上；在极端的情境中，相信领导者能够胜任；最后通过个人的宗教信仰来发展自身，直面存在的困境。</a:t>
            </a:r>
          </a:p>
        </p:txBody>
      </p:sp>
    </p:spTree>
    <p:extLst>
      <p:ext uri="{BB962C8B-B14F-4D97-AF65-F5344CB8AC3E}">
        <p14:creationId xmlns:p14="http://schemas.microsoft.com/office/powerpoint/2010/main" val="2628226251"/>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815882"/>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罗洛</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梅的存在心理学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4" y="1210310"/>
            <a:ext cx="10983583" cy="4559005"/>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五、对罗洛</a:t>
            </a:r>
            <a:r>
              <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梅存在心理学的评价</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第一，罗洛</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梅在欧洲存在主义的基础上，结合他自己的人生体验和心理治疗实践，创建了美国的存在心理学，并使之成为人本主义心理学的一个重要组成部分。</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第二，罗洛</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梅从存在主义的本体论出发，探讨了人的存在感、自我意识、价值观、社会整合、自由选择等人格观念，阐述了构成人格的主要特征。</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第三，罗洛</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梅在美国首创了存在心理学的治疗理论，他的心理治疗观点强调心理治疗的理解性原则、在场性原则、体验性原则和信奉性原则，重视在心理治疗中从对人的关系世界的认识出发来理解病人的存在，这种观点在一定程度上推动了心理治疗实践的进步，丰富了心理学对人类本性的了解。</a:t>
            </a:r>
          </a:p>
        </p:txBody>
      </p:sp>
    </p:spTree>
    <p:extLst>
      <p:ext uri="{BB962C8B-B14F-4D97-AF65-F5344CB8AC3E}">
        <p14:creationId xmlns:p14="http://schemas.microsoft.com/office/powerpoint/2010/main" val="2292425101"/>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815882"/>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罗洛</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梅的存在心理学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4" y="1210310"/>
            <a:ext cx="10983583" cy="3104761"/>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五、对罗洛</a:t>
            </a:r>
            <a:r>
              <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梅存在心理学的评价</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罗洛</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梅的存在心理学理论的局限性在于： </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他的理论中有许多概念和命题直接源于存在哲学，因此，其理论看起来更多是属于哲学而不是心理学的。</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另外在术语和观点的表述上，也由于缺乏清晰性和明确性而给后人的把握和理解带来了一定的难度。</a:t>
            </a:r>
          </a:p>
        </p:txBody>
      </p:sp>
    </p:spTree>
    <p:extLst>
      <p:ext uri="{BB962C8B-B14F-4D97-AF65-F5344CB8AC3E}">
        <p14:creationId xmlns:p14="http://schemas.microsoft.com/office/powerpoint/2010/main" val="3884212027"/>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70667" y="1600730"/>
            <a:ext cx="4183774" cy="1323439"/>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05</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1823559" y="2432315"/>
            <a:ext cx="3877985" cy="1569660"/>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第五节</a:t>
            </a: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超个人心理学</a:t>
            </a:r>
          </a:p>
        </p:txBody>
      </p:sp>
      <p:sp>
        <p:nvSpPr>
          <p:cNvPr id="13" name="TextBox 6"/>
          <p:cNvSpPr txBox="1"/>
          <p:nvPr/>
        </p:nvSpPr>
        <p:spPr>
          <a:xfrm>
            <a:off x="9701984" y="2168473"/>
            <a:ext cx="2137124" cy="2646878"/>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05</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extLst>
      <p:ext uri="{BB962C8B-B14F-4D97-AF65-F5344CB8AC3E}">
        <p14:creationId xmlns:p14="http://schemas.microsoft.com/office/powerpoint/2010/main" val="208133293"/>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2246769"/>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超个人心理学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4" y="1210310"/>
            <a:ext cx="10983583" cy="504375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一、超个人心理学的产生</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超个人心理学是现代科学和古代智慧、西方理性主义和东方神秘主义相结合的产物，它在思想源头上融合了西方文化传统和东方精神传统。荣格在</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1917</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年发表的一篇论文</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无意识结构</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中，把“集体无意识”看作是一种超个人的无意识活动。当代超个人心理学的主要创建者和代表人物有马斯洛、苏蒂奇（</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Anthony J. </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Sutich</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）、格罗夫（</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S. </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Grof</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）、维尔伯（</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K. Wilber</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）、塔特（</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C. Tart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）等人。</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超个人心理学的兴起，与美国当时的文化价值取向以及生活方式的变迁有着紧密的联系。</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马斯洛是最早从人本主义过渡到超个人心理学的学者，他在需要层次理论中曾提出了超个人的动机概念，其自我实现学说也强调，人的高级的自我实现带有更多的超越特征，或个人的超越性动机。</a:t>
            </a:r>
          </a:p>
        </p:txBody>
      </p:sp>
    </p:spTree>
    <p:extLst>
      <p:ext uri="{BB962C8B-B14F-4D97-AF65-F5344CB8AC3E}">
        <p14:creationId xmlns:p14="http://schemas.microsoft.com/office/powerpoint/2010/main" val="4140588020"/>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2246769"/>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超个人心理学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4" y="1210310"/>
            <a:ext cx="10983583" cy="3681842"/>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二、超个人心理学的基本主张</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在人性问题上，强调人的本性主要是精神性</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人是身、心、灵的统一体，其中精神性层面处于统帅地位，为意识自我提供支撑性框架。人对精神的寻求应该成为生命的中心，因此，心理健康的定义必须包括精神的维度，只有这样才能形成对人性的完整的理解。</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超个人心理学的重要代表塔特指出，所谓“超个人的”也就是“精神的”。因此，强调精神训练的重要性，提升精神成长和人的意识品质，便成为超个人心理学研究的一大核心内容。</a:t>
            </a:r>
          </a:p>
        </p:txBody>
      </p:sp>
    </p:spTree>
    <p:extLst>
      <p:ext uri="{BB962C8B-B14F-4D97-AF65-F5344CB8AC3E}">
        <p14:creationId xmlns:p14="http://schemas.microsoft.com/office/powerpoint/2010/main" val="4147930370"/>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2246769"/>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超个人心理学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4" y="1210310"/>
            <a:ext cx="10983583" cy="3197094"/>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二、超个人心理学的基本主张</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在研究对象上</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超个人心理学十分重视意识状态、超越性经验、最高潜能和终极价值问题这些问题曾被西方主流心理学轻视，但对个体的发展又是十分重要的。超个人心理学将人视为一种“身、心、魂、神”的整体，并试图从“生物</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心理</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社会</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精神”这四个层面建立起一种广泛的医学模式，即具有统摄性的一种人性理论或意识模型。</a:t>
            </a:r>
          </a:p>
        </p:txBody>
      </p:sp>
    </p:spTree>
    <p:extLst>
      <p:ext uri="{BB962C8B-B14F-4D97-AF65-F5344CB8AC3E}">
        <p14:creationId xmlns:p14="http://schemas.microsoft.com/office/powerpoint/2010/main" val="2213856375"/>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2246769"/>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超个人心理学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4" y="1210310"/>
            <a:ext cx="10983583" cy="4651338"/>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二、超个人心理学的基本主张</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（三） 在研究方法上，提倡开放性的多学科、多元化研究原则</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超个人体验具有生理、心理、社会和精神的属性，只要有助于解决超个人心理问题，实证定量的方法、质的定性研究、客观的测量数据、主观的自我报告等，都可以被心理学研究所采用。心理学的研究不仅要吸收自然科学的研究方法，而且特别要借鉴人文科学和社会科学的研究方法。</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同时，超个人心理学倡导跨文化的方法，特别重视东方传统哲学和宗教。他们认为，像印度教、佛教、伊斯兰教和中国古代道教的人性理论和践行策略等思想资源，都具有增进对人性的理解、提升人的精神品质、解决各种病痛等方面的知识和智慧。</a:t>
            </a:r>
          </a:p>
        </p:txBody>
      </p:sp>
    </p:spTree>
    <p:extLst>
      <p:ext uri="{BB962C8B-B14F-4D97-AF65-F5344CB8AC3E}">
        <p14:creationId xmlns:p14="http://schemas.microsoft.com/office/powerpoint/2010/main" val="4269758417"/>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人本主义心理学形成与发展历程</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4166590"/>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一、人本主义心理学产生的历史必然性和历史条件</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哲学基础</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存在主义对人本主义心理学的影响</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存在主义为人本主义心理学提供了哲学基础和理论前提。</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存在主义为人本主义心理学家提供了一个认识人的重要突破口： 运用非理性的内心体验或内省直观。</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存在主义对人特有的选择性的重视，启发人本主义心理学家们从人的存在出发，关注正常人，倡导个体关注自己的存在。</a:t>
            </a:r>
          </a:p>
        </p:txBody>
      </p:sp>
    </p:spTree>
    <p:extLst>
      <p:ext uri="{BB962C8B-B14F-4D97-AF65-F5344CB8AC3E}">
        <p14:creationId xmlns:p14="http://schemas.microsoft.com/office/powerpoint/2010/main" val="1357541854"/>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2246769"/>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超个人心理学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4" y="1210310"/>
            <a:ext cx="10983583" cy="271234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二、超个人心理学的基本主张</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（四） 在研究任务方面，他们重视对不同的心理学理论体系的整合</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超个人心理学重视科学实证与理性思维的整合；内省观察、现象学分析和动力心理学的整合；东方智慧与西方超个人研究的整合。超个人心理学认为，通过这几种方式的整合可以增强心理学知识领域的重要性和有效性。</a:t>
            </a:r>
          </a:p>
        </p:txBody>
      </p:sp>
    </p:spTree>
    <p:extLst>
      <p:ext uri="{BB962C8B-B14F-4D97-AF65-F5344CB8AC3E}">
        <p14:creationId xmlns:p14="http://schemas.microsoft.com/office/powerpoint/2010/main" val="2781722821"/>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2246769"/>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超个人心理学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4" y="1210310"/>
            <a:ext cx="10983583" cy="513608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三、超个人心理学的主要理论及应用</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意识理论</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超个人心理学研究的理论核心是意识论。超个人心理学认为，人们日常的意识状态通常属于低层次的意识水平，许多高级的意识状态远远没有得到研究；人类的意识是多维的，将意识的这些维度中的任何一个排除于心理学之外都会导致意识理论的贫乏，所以应当全面重视对人的各种意识状态的研究。</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维尔伯（</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Kenneth Earl Wilber</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1949—</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）于</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1977</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年提出了著名的意识谱理论（</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spectrum of consciousness</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），把人的意识划分为心灵层、存在层、自我层和阴影层</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4</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个层次，这些不同水平的意识共同构成了一个意识谱。维尔伯认为，意识各层面之间的关系不是阶梯式的，而是类似于连续的光谱谱系并可以创造性地综合。</a:t>
            </a:r>
          </a:p>
        </p:txBody>
      </p:sp>
    </p:spTree>
    <p:extLst>
      <p:ext uri="{BB962C8B-B14F-4D97-AF65-F5344CB8AC3E}">
        <p14:creationId xmlns:p14="http://schemas.microsoft.com/office/powerpoint/2010/main" val="1985613345"/>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2246769"/>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超个人心理学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4" y="1210310"/>
            <a:ext cx="10983583" cy="5133841"/>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三、超个人心理学的主要理论及应用</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超个人心理治疗</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超个人心理治疗的根本目的是扩展超自我的意识状态，实现完满人性。</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超个人心理治疗不是直接解决问题，而是通过意识状态的改变使问题自然得到解决。</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在心理治疗实践过程中，超个人心理学家特别注重三个方面的问题： 一是建立良好的心理环境，帮助病人消除意识障碍，扩大自己的意识状态；二是注重对超个人心理内容的体验和探索，要求心理治疗者帮助患者通过对超个人经验和体验的探索内容来解决各种心理冲突与意识危机问题；三是强调要针对“认同、去认同和自我超越”这三个不同阶段，开展相应的实施过程，使患者最终达到人性与宇宙、自然、世间万物合一的“无我”境界。</a:t>
            </a: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045036646"/>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2246769"/>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超个人心理学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4" y="1210310"/>
            <a:ext cx="10983583" cy="4166590"/>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三、超个人心理学的主要理论及应用</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超个人心理治疗</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意识训练是一种超个人心理治疗的技术，其目的是寻求改变意识状态、达到自我超越境界。他们总结出来的意识训练（</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training of consciousness</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）的方法很多，其中，参照印度瑜伽并结合西方现代科学中的行为改变和生物反馈技术研究出的一种简便易行的意识状态改变的方法，就是超觉静坐即超觉沉思（</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transcendental meditation</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，简称</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TM</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）方法。</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另外，致幻剂的使用也是超个人心理治疗的一种方式。但由于服用致幻剂会导致一些不良后果，如上瘾、伤害健康等，因此争议很大。目前，致幻剂的使用受到了法律的限制。</a:t>
            </a:r>
          </a:p>
        </p:txBody>
      </p:sp>
    </p:spTree>
    <p:extLst>
      <p:ext uri="{BB962C8B-B14F-4D97-AF65-F5344CB8AC3E}">
        <p14:creationId xmlns:p14="http://schemas.microsoft.com/office/powerpoint/2010/main" val="158599689"/>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2246769"/>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超个人心理学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4" y="1210310"/>
            <a:ext cx="10983583" cy="3589509"/>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四、对超个人心理学的简要评价</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第一，超个人心理学进一步拓展了心理学的研究领域。</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第二，促进东西方文化的融合。</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第三，超个人心理学促进了心理学的实践应用。</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不过，超个人心理学理论具有神秘主义色彩，它的许多观点和主题似乎晦涩深奥，让人难以理解和接受，在超个人心理学的意识理论中也存在着明显的意识决定论、意识万能论倾向，因此，它所面临的深刻的理论危机与发展困境是十分严峻的。</a:t>
            </a:r>
          </a:p>
        </p:txBody>
      </p:sp>
    </p:spTree>
    <p:extLst>
      <p:ext uri="{BB962C8B-B14F-4D97-AF65-F5344CB8AC3E}">
        <p14:creationId xmlns:p14="http://schemas.microsoft.com/office/powerpoint/2010/main" val="1682348824"/>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70667" y="1600730"/>
            <a:ext cx="4183774" cy="1323439"/>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06</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1208003" y="2432315"/>
            <a:ext cx="5109091" cy="2308324"/>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第六节</a:t>
            </a: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人本主义心理学的</a:t>
            </a:r>
            <a:endParaRPr lang="en-US" altLang="zh-CN"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历史地位</a:t>
            </a:r>
          </a:p>
        </p:txBody>
      </p:sp>
      <p:sp>
        <p:nvSpPr>
          <p:cNvPr id="13" name="TextBox 6"/>
          <p:cNvSpPr txBox="1"/>
          <p:nvPr/>
        </p:nvSpPr>
        <p:spPr>
          <a:xfrm>
            <a:off x="9701984" y="2168473"/>
            <a:ext cx="2164375" cy="2646878"/>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06</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extLst>
      <p:ext uri="{BB962C8B-B14F-4D97-AF65-F5344CB8AC3E}">
        <p14:creationId xmlns:p14="http://schemas.microsoft.com/office/powerpoint/2010/main" val="2713170275"/>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2246769"/>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第六节  人本主义心理学的历史地位</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4" y="1210310"/>
            <a:ext cx="10983583" cy="4074257"/>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一、人本主义心理学的贡献</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首先，人本主义心理学把人的本性与价值提到心理学研究对象的首要地位，认为心理学研究应该贴近人的心理特点，探讨与人类生活息息相关的心理问题，开拓了心理学研究人类诸多高级精神生活的新领域。</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其次，人本主义心理学促进了心理学的学科建设。</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再次，人本主义心理学在方法论上的积极意义是，它反对以方法为中心，强调以问题为中心来选择方法。</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最后，人本主义心理学理论在组织管理、教育改革和心理治疗等领域均有重要的应用价值。</a:t>
            </a:r>
          </a:p>
        </p:txBody>
      </p:sp>
    </p:spTree>
    <p:extLst>
      <p:ext uri="{BB962C8B-B14F-4D97-AF65-F5344CB8AC3E}">
        <p14:creationId xmlns:p14="http://schemas.microsoft.com/office/powerpoint/2010/main" val="2576289706"/>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2246769"/>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第六节  人本主义心理学的历史地位</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4" y="1210310"/>
            <a:ext cx="10983583" cy="4166590"/>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二、人本主义心理学的局限</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具有人性论和生物本能决定论倾向</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马斯洛等人的人本主义心理学思想，较之于传统哲学、伦理学和宗教的思辨推理和道德说教，的确能给我们提供许多具体的资料，但由于缺乏深刻的理论基础，不仅难以经受得住社会实践的检验和批判，而且也经不起科学理性的反思和论证。</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同时，在人的需要问题的理解上，人本主义心理学以“潜能”或“似本能”的观点看待人的需要，脱离了社会环境和满足人的需要的手段而抽象地谈论人的需要、动机问题，这在理论前提和方法上与真正理解人的经验方面存在着明显的不一致。</a:t>
            </a:r>
          </a:p>
        </p:txBody>
      </p:sp>
    </p:spTree>
    <p:extLst>
      <p:ext uri="{BB962C8B-B14F-4D97-AF65-F5344CB8AC3E}">
        <p14:creationId xmlns:p14="http://schemas.microsoft.com/office/powerpoint/2010/main" val="407138151"/>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2246769"/>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第六节  人本主义心理学的历史地位</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4" y="1210310"/>
            <a:ext cx="10983583" cy="4166590"/>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二、人本主义心理学的局限</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个人潜能价值决定论倾向</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人本主义心理学虽没有否认社会环境对人的自我实现、自我超越的影响作用，但许多人本主义心理学家所理解的社会多指“抽象的社会”，或者是指“富人的社会”。马斯洛等人所讲的健康人格、自我实现，也多是指在富裕条件下成为人们的关心的内容。</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因此，需要是同满足需要的手段一同发展的。人的高级心理需要、人格等必须确立在真实的价值来源的基础上才有意义，离开了社会客观限度约束的主观超越性，所谓人的自我实现、主观超越性以及个人的自我完善途径，则可能会走向意识决定论和个人决定论。</a:t>
            </a:r>
          </a:p>
        </p:txBody>
      </p:sp>
    </p:spTree>
    <p:extLst>
      <p:ext uri="{BB962C8B-B14F-4D97-AF65-F5344CB8AC3E}">
        <p14:creationId xmlns:p14="http://schemas.microsoft.com/office/powerpoint/2010/main" val="82791218"/>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2246769"/>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第六节  人本主义心理学的历史地位</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4" y="1210310"/>
            <a:ext cx="10983583" cy="3681842"/>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二、人本主义心理学的局限</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（三） 神秘主义倾向</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人本主义心理学没有摆脱使用传统哲学方法的色彩，他们所提出的一些内省的生物学、解释学方法以及量化的方法，难以为多数人接受。这在超个人心理学中更是走向极端。</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由于浓烈的神秘主义色彩，加上现象学研究方法的模糊性，因而使得不少主流心理学家认为人本主义心理学不过是一种哲学研究而已。这说明人本主义心理学的研究范式由于科学含量不高，因此，在一定程度上影响了其应有的学术地位。</a:t>
            </a:r>
          </a:p>
        </p:txBody>
      </p:sp>
    </p:spTree>
    <p:extLst>
      <p:ext uri="{BB962C8B-B14F-4D97-AF65-F5344CB8AC3E}">
        <p14:creationId xmlns:p14="http://schemas.microsoft.com/office/powerpoint/2010/main" val="1138815497"/>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人本主义心理学形成与发展历程</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5620834"/>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一、人本主义心理学产生的历史必然性和历史条件</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（三） 心理学背景</a:t>
            </a:r>
          </a:p>
          <a:p>
            <a:pPr marL="457200" indent="-457200">
              <a:lnSpc>
                <a:spcPct val="150000"/>
              </a:lnSpc>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心理学发展奠定了基础</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① 在伏尔泰人文主义思想和解释心理学的影响下，德国心理学家斯特恩（</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W. Stern</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）和斯普兰格（</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E. </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Spranger</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）把心理学作为一门关于具有体验的个人的科学，并从社会文化视角对人格进行了研究，斯普兰格依据人的社会价值取向将人格分为六种类型；② 受斯特恩和斯普兰格等人的影响，奥尔波特提出了人格特质论，非常重视对人格特质的组织研究；③ 格式塔心理学重视对人的主观经验的实验研究，要求依据人的整体经验理解意识经验现象。</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已有心理学尤其是行为主义和精神分析存在的问题需要解决</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行为主义的危机与人本主义的兴起。（</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精神分析的局限与人本主义的兴起。</a:t>
            </a:r>
          </a:p>
        </p:txBody>
      </p:sp>
    </p:spTree>
    <p:extLst>
      <p:ext uri="{BB962C8B-B14F-4D97-AF65-F5344CB8AC3E}">
        <p14:creationId xmlns:p14="http://schemas.microsoft.com/office/powerpoint/2010/main" val="2577153597"/>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6930912" y="1412776"/>
            <a:ext cx="5291455" cy="3936365"/>
          </a:xfrm>
          <a:custGeom>
            <a:avLst/>
            <a:gdLst>
              <a:gd name="connsiteX0" fmla="*/ 0 w 8333"/>
              <a:gd name="connsiteY0" fmla="*/ 0 h 6199"/>
              <a:gd name="connsiteX1" fmla="*/ 8333 w 8333"/>
              <a:gd name="connsiteY1" fmla="*/ 25 h 6199"/>
              <a:gd name="connsiteX2" fmla="*/ 8303 w 8333"/>
              <a:gd name="connsiteY2" fmla="*/ 6190 h 6199"/>
              <a:gd name="connsiteX3" fmla="*/ 0 w 8333"/>
              <a:gd name="connsiteY3" fmla="*/ 6199 h 6199"/>
              <a:gd name="connsiteX4" fmla="*/ 0 w 8333"/>
              <a:gd name="connsiteY4" fmla="*/ 0 h 61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33" h="6199">
                <a:moveTo>
                  <a:pt x="0" y="0"/>
                </a:moveTo>
                <a:lnTo>
                  <a:pt x="8333" y="25"/>
                </a:lnTo>
                <a:lnTo>
                  <a:pt x="8303" y="6190"/>
                </a:lnTo>
                <a:lnTo>
                  <a:pt x="0" y="6199"/>
                </a:lnTo>
                <a:lnTo>
                  <a:pt x="0" y="0"/>
                </a:ln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4" name="矩形 4"/>
          <p:cNvSpPr/>
          <p:nvPr/>
        </p:nvSpPr>
        <p:spPr>
          <a:xfrm>
            <a:off x="-19050" y="1400077"/>
            <a:ext cx="8611870" cy="3951605"/>
          </a:xfrm>
          <a:custGeom>
            <a:avLst/>
            <a:gdLst>
              <a:gd name="connsiteX0" fmla="*/ 0 w 13562"/>
              <a:gd name="connsiteY0" fmla="*/ 0 h 6223"/>
              <a:gd name="connsiteX1" fmla="*/ 13562 w 13562"/>
              <a:gd name="connsiteY1" fmla="*/ 15 h 6223"/>
              <a:gd name="connsiteX2" fmla="*/ 11003 w 13562"/>
              <a:gd name="connsiteY2" fmla="*/ 6223 h 6223"/>
              <a:gd name="connsiteX3" fmla="*/ 26 w 13562"/>
              <a:gd name="connsiteY3" fmla="*/ 6150 h 6223"/>
              <a:gd name="connsiteX4" fmla="*/ 0 w 13562"/>
              <a:gd name="connsiteY4" fmla="*/ 0 h 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2" h="6223">
                <a:moveTo>
                  <a:pt x="0" y="0"/>
                </a:moveTo>
                <a:lnTo>
                  <a:pt x="13562" y="15"/>
                </a:lnTo>
                <a:lnTo>
                  <a:pt x="11003" y="6223"/>
                </a:lnTo>
                <a:lnTo>
                  <a:pt x="26" y="6150"/>
                </a:lnTo>
                <a:lnTo>
                  <a:pt x="0" y="0"/>
                </a:lnTo>
                <a:close/>
              </a:path>
            </a:pathLst>
          </a:cu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cxnSp>
        <p:nvCxnSpPr>
          <p:cNvPr id="5" name="直接连接符 4"/>
          <p:cNvCxnSpPr/>
          <p:nvPr/>
        </p:nvCxnSpPr>
        <p:spPr>
          <a:xfrm flipH="1">
            <a:off x="6765248" y="3754395"/>
            <a:ext cx="675564" cy="1600335"/>
          </a:xfrm>
          <a:prstGeom prst="line">
            <a:avLst/>
          </a:prstGeom>
          <a:ln w="28575">
            <a:solidFill>
              <a:srgbClr val="FCE1B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826824" y="1394561"/>
            <a:ext cx="1406363" cy="3410961"/>
          </a:xfrm>
          <a:prstGeom prst="line">
            <a:avLst/>
          </a:prstGeom>
          <a:ln w="12700">
            <a:solidFill>
              <a:srgbClr val="FCE1B0"/>
            </a:solidFill>
          </a:ln>
        </p:spPr>
        <p:style>
          <a:lnRef idx="1">
            <a:schemeClr val="accent1"/>
          </a:lnRef>
          <a:fillRef idx="0">
            <a:schemeClr val="accent1"/>
          </a:fillRef>
          <a:effectRef idx="0">
            <a:schemeClr val="accent1"/>
          </a:effectRef>
          <a:fontRef idx="minor">
            <a:schemeClr val="tx1"/>
          </a:fontRef>
        </p:style>
      </p:cxnSp>
      <p:sp>
        <p:nvSpPr>
          <p:cNvPr id="7" name="TextBox 9"/>
          <p:cNvSpPr txBox="1"/>
          <p:nvPr/>
        </p:nvSpPr>
        <p:spPr>
          <a:xfrm>
            <a:off x="1965021" y="2277561"/>
            <a:ext cx="4008755" cy="1476375"/>
          </a:xfrm>
          <a:prstGeom prst="rect">
            <a:avLst/>
          </a:prstGeom>
          <a:noFill/>
        </p:spPr>
        <p:txBody>
          <a:bodyPr wrap="none" rtlCol="0">
            <a:spAutoFit/>
          </a:bodyPr>
          <a:lstStyle/>
          <a:p>
            <a:pPr algn="l" defTabSz="1219200" fontAlgn="auto">
              <a:lnSpc>
                <a:spcPct val="150000"/>
              </a:lnSpc>
            </a:pPr>
            <a:r>
              <a:rPr lang="zh-CN" altLang="en-US" sz="6000" b="1" dirty="0">
                <a:solidFill>
                  <a:prstClr val="white"/>
                </a:solidFill>
                <a:latin typeface="楷体" panose="02010609060101010101" charset="-122"/>
                <a:ea typeface="楷体" panose="02010609060101010101" charset="-122"/>
                <a:cs typeface="楷体" panose="02010609060101010101" charset="-122"/>
                <a:sym typeface="+mn-lt"/>
              </a:rPr>
              <a:t>谢谢欣赏！</a:t>
            </a:r>
          </a:p>
        </p:txBody>
      </p:sp>
      <p:grpSp>
        <p:nvGrpSpPr>
          <p:cNvPr id="11" name="组合 10"/>
          <p:cNvGrpSpPr/>
          <p:nvPr/>
        </p:nvGrpSpPr>
        <p:grpSpPr>
          <a:xfrm>
            <a:off x="10199065" y="5814773"/>
            <a:ext cx="1528719" cy="302527"/>
            <a:chOff x="5796136" y="4189567"/>
            <a:chExt cx="1146539" cy="226895"/>
          </a:xfrm>
          <a:effectLst>
            <a:outerShdw blurRad="254000" dist="63500" dir="2700000" algn="tl" rotWithShape="0">
              <a:prstClr val="black">
                <a:alpha val="30000"/>
              </a:prstClr>
            </a:outerShdw>
          </a:effectLst>
        </p:grpSpPr>
        <p:sp>
          <p:nvSpPr>
            <p:cNvPr id="12" name="流程图: 数据 9"/>
            <p:cNvSpPr/>
            <p:nvPr/>
          </p:nvSpPr>
          <p:spPr>
            <a:xfrm>
              <a:off x="579613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3" name="流程图: 数据 9"/>
            <p:cNvSpPr/>
            <p:nvPr/>
          </p:nvSpPr>
          <p:spPr>
            <a:xfrm>
              <a:off x="593750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4" name="流程图: 数据 9"/>
            <p:cNvSpPr/>
            <p:nvPr/>
          </p:nvSpPr>
          <p:spPr>
            <a:xfrm>
              <a:off x="607887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5" name="流程图: 数据 9"/>
            <p:cNvSpPr/>
            <p:nvPr/>
          </p:nvSpPr>
          <p:spPr>
            <a:xfrm>
              <a:off x="622024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6" name="流程图: 数据 9"/>
            <p:cNvSpPr/>
            <p:nvPr/>
          </p:nvSpPr>
          <p:spPr>
            <a:xfrm>
              <a:off x="636161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7" name="流程图: 数据 9"/>
            <p:cNvSpPr/>
            <p:nvPr/>
          </p:nvSpPr>
          <p:spPr>
            <a:xfrm>
              <a:off x="650298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8" name="流程图: 数据 9"/>
            <p:cNvSpPr/>
            <p:nvPr/>
          </p:nvSpPr>
          <p:spPr>
            <a:xfrm>
              <a:off x="664435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9" name="流程图: 数据 9"/>
            <p:cNvSpPr/>
            <p:nvPr/>
          </p:nvSpPr>
          <p:spPr>
            <a:xfrm>
              <a:off x="6785729"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grpSp>
      <p:cxnSp>
        <p:nvCxnSpPr>
          <p:cNvPr id="20" name="直接连接符 19"/>
          <p:cNvCxnSpPr/>
          <p:nvPr/>
        </p:nvCxnSpPr>
        <p:spPr>
          <a:xfrm>
            <a:off x="4794136" y="5961939"/>
            <a:ext cx="5189619" cy="0"/>
          </a:xfrm>
          <a:prstGeom prst="line">
            <a:avLst/>
          </a:prstGeom>
          <a:ln w="38100">
            <a:solidFill>
              <a:srgbClr val="4F4D50"/>
            </a:solidFill>
          </a:ln>
          <a:effectLst>
            <a:outerShdw blurRad="254000" dist="635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sp>
        <p:nvSpPr>
          <p:cNvPr id="28" name="圆角矩形 27"/>
          <p:cNvSpPr/>
          <p:nvPr/>
        </p:nvSpPr>
        <p:spPr>
          <a:xfrm>
            <a:off x="1121410" y="5858510"/>
            <a:ext cx="2914650" cy="438785"/>
          </a:xfrm>
          <a:prstGeom prst="roundRect">
            <a:avLst/>
          </a:prstGeom>
          <a:solidFill>
            <a:sysClr val="window" lastClr="FFFFFF">
              <a:alpha val="70000"/>
            </a:sysClr>
          </a:solidFill>
          <a:ln w="25400" cap="flat" cmpd="sng" algn="ctr">
            <a:noFill/>
            <a:prstDash val="solid"/>
          </a:ln>
          <a:effectLst>
            <a:softEdge rad="63500"/>
          </a:effectLst>
        </p:spPr>
        <p:style>
          <a:lnRef idx="2">
            <a:srgbClr val="629DD1">
              <a:shade val="50000"/>
            </a:srgbClr>
          </a:lnRef>
          <a:fillRef idx="1">
            <a:srgbClr val="629DD1"/>
          </a:fillRef>
          <a:effectRef idx="0">
            <a:srgbClr val="629DD1"/>
          </a:effectRef>
          <a:fontRef idx="minor">
            <a:sysClr val="window" lastClr="FFFFFF"/>
          </a:fontRef>
        </p:style>
        <p:txBody>
          <a:bodyPr rtlCol="0" anchor="ctr"/>
          <a:lstStyle>
            <a:defPPr>
              <a:defRPr lang="zh-CN"/>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algn="ctr"/>
            <a:r>
              <a:rPr lang="en-US" altLang="zh-CN" dirty="0"/>
              <a:t> </a:t>
            </a:r>
            <a:endParaRPr lang="zh-CN" altLang="en-US" dirty="0"/>
          </a:p>
        </p:txBody>
      </p:sp>
      <p:pic>
        <p:nvPicPr>
          <p:cNvPr id="29" name="图片 28"/>
          <p:cNvPicPr>
            <a:picLocks noChangeAspect="1"/>
          </p:cNvPicPr>
          <p:nvPr/>
        </p:nvPicPr>
        <p:blipFill>
          <a:blip r:embed="rId4"/>
          <a:stretch>
            <a:fillRect/>
          </a:stretch>
        </p:blipFill>
        <p:spPr>
          <a:xfrm>
            <a:off x="1171575" y="5869305"/>
            <a:ext cx="2699385" cy="41973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6" presetClass="entr" presetSubtype="21"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par>
                                <p:cTn id="14" presetID="16" presetClass="entr" presetSubtype="2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par>
                                <p:cTn id="17" presetID="2" presetClass="entr" presetSubtype="2"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7"/>
                                        </p:tgtEl>
                                        <p:attrNameLst>
                                          <p:attrName>ppt_y</p:attrName>
                                        </p:attrNameLst>
                                      </p:cBhvr>
                                      <p:tavLst>
                                        <p:tav tm="0">
                                          <p:val>
                                            <p:strVal val="#ppt_y"/>
                                          </p:val>
                                        </p:tav>
                                        <p:tav tm="100000">
                                          <p:val>
                                            <p:strVal val="#ppt_y"/>
                                          </p:val>
                                        </p:tav>
                                      </p:tavLst>
                                    </p:anim>
                                    <p:anim calcmode="lin" valueType="num">
                                      <p:cBhvr>
                                        <p:cTn id="2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 grpId="0" bldLvl="0" animBg="1"/>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人本主义心理学形成与发展历程</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513608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二、人本主义心理学的产生和建立</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人本主义心理学的崛起时期</a:t>
            </a: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世纪</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50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年代是人本主义心理学的兴起时期。</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50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年代初，马斯洛担任布兰迪斯大学的心理学系主任，从而为人本主义心理学的产生提供了一定的有利条件。</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1954</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年，马斯洛出版了</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动机与人格</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，这是人本主义心理学的奠基之作。</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1956</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4</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月，马斯洛等人发起并创立了人本主义研究会，讨论了人类价值的研究范围问题。</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1958</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年，英国学者约翰</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库亨（</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J. Cohen</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）在其著作</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人本主义心理学</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中首次阐述了人本主义心理学的基本主张。</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1959</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年，马斯洛主编了</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人类价值的新知识</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一书，成为人本主义心理学发展史上的重要文献。这些重要事件和学术活动，有力地促成了人本主义心理学运动的到来。</a:t>
            </a:r>
          </a:p>
        </p:txBody>
      </p:sp>
    </p:spTree>
    <p:extLst>
      <p:ext uri="{BB962C8B-B14F-4D97-AF65-F5344CB8AC3E}">
        <p14:creationId xmlns:p14="http://schemas.microsoft.com/office/powerpoint/2010/main" val="2631491083"/>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EDF4BCF6-8C2B-4CE8-82CE-58DA199F12C3"/>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物业"/>
  <p:tag name="ISPRING_SCORM_ENDPOINT" val="&lt;endpoint&gt;&lt;enable&gt;0&lt;/enable&gt;&lt;lrs&gt;http://&lt;/lrs&gt;&lt;auth&gt;0&lt;/auth&gt;&lt;login&gt;&lt;/login&gt;&lt;password&gt;&lt;/password&gt;&lt;key&gt;&lt;/key&gt;&lt;name&gt;&lt;/name&gt;&lt;email&gt;&lt;/email&gt;&lt;/endpoint&gt;&#10;"/>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51vaecdp">
      <a:majorFont>
        <a:latin typeface="FZHei-B01S"/>
        <a:ea typeface="FZHei-B01S"/>
        <a:cs typeface=""/>
      </a:majorFont>
      <a:minorFont>
        <a:latin typeface="FZHei-B01S"/>
        <a:ea typeface="FZHei-B01S"/>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9400</Words>
  <Application>Microsoft Office PowerPoint</Application>
  <PresentationFormat>宽屏</PresentationFormat>
  <Paragraphs>474</Paragraphs>
  <Slides>80</Slides>
  <Notes>10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80</vt:i4>
      </vt:variant>
    </vt:vector>
  </HeadingPairs>
  <TitlesOfParts>
    <vt:vector size="89" baseType="lpstr">
      <vt:lpstr>FZHei-B01S</vt:lpstr>
      <vt:lpstr>等线</vt:lpstr>
      <vt:lpstr>方正黑体简体</vt:lpstr>
      <vt:lpstr>楷体</vt:lpstr>
      <vt:lpstr>微软雅黑</vt:lpstr>
      <vt:lpstr>Agency FB</vt:lpstr>
      <vt:lpstr>Arial</vt:lpstr>
      <vt:lpstr>Calibri</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dc:description>http://www.ypppt.com/</dc:description>
  <cp:lastModifiedBy/>
  <cp:revision>24</cp:revision>
  <dcterms:created xsi:type="dcterms:W3CDTF">2019-01-02T04:14:00Z</dcterms:created>
  <dcterms:modified xsi:type="dcterms:W3CDTF">2022-08-06T01:26:22Z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2052-11.1.0.9999</vt:lpwstr>
  </property>
</Properties>
</file>