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37"/>
  </p:notesMasterIdLst>
  <p:handoutMasterIdLst>
    <p:handoutMasterId r:id="rId38"/>
  </p:handoutMasterIdLst>
  <p:sldIdLst>
    <p:sldId id="626" r:id="rId2"/>
    <p:sldId id="410" r:id="rId3"/>
    <p:sldId id="258" r:id="rId4"/>
    <p:sldId id="554" r:id="rId5"/>
    <p:sldId id="477" r:id="rId6"/>
    <p:sldId id="743" r:id="rId7"/>
    <p:sldId id="744" r:id="rId8"/>
    <p:sldId id="595" r:id="rId9"/>
    <p:sldId id="727" r:id="rId10"/>
    <p:sldId id="746" r:id="rId11"/>
    <p:sldId id="747" r:id="rId12"/>
    <p:sldId id="748" r:id="rId13"/>
    <p:sldId id="749" r:id="rId14"/>
    <p:sldId id="750" r:id="rId15"/>
    <p:sldId id="751" r:id="rId16"/>
    <p:sldId id="754" r:id="rId17"/>
    <p:sldId id="752" r:id="rId18"/>
    <p:sldId id="753" r:id="rId19"/>
    <p:sldId id="606" r:id="rId20"/>
    <p:sldId id="732" r:id="rId21"/>
    <p:sldId id="755" r:id="rId22"/>
    <p:sldId id="756" r:id="rId23"/>
    <p:sldId id="757" r:id="rId24"/>
    <p:sldId id="758" r:id="rId25"/>
    <p:sldId id="759" r:id="rId26"/>
    <p:sldId id="760" r:id="rId27"/>
    <p:sldId id="761" r:id="rId28"/>
    <p:sldId id="762" r:id="rId29"/>
    <p:sldId id="763" r:id="rId30"/>
    <p:sldId id="645" r:id="rId31"/>
    <p:sldId id="764" r:id="rId32"/>
    <p:sldId id="765" r:id="rId33"/>
    <p:sldId id="766" r:id="rId34"/>
    <p:sldId id="767" r:id="rId35"/>
    <p:sldId id="577" r:id="rId36"/>
  </p:sldIdLst>
  <p:sldSz cx="12192000" cy="6858000"/>
  <p:notesSz cx="6858000" cy="9144000"/>
  <p:custDataLst>
    <p:tags r:id="rId3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8AF00"/>
    <a:srgbClr val="F5B70C"/>
    <a:srgbClr val="88745B"/>
    <a:srgbClr val="4F4D50"/>
    <a:srgbClr val="002434"/>
    <a:srgbClr val="C8B08A"/>
    <a:srgbClr val="F7DCAC"/>
    <a:srgbClr val="FCE1B0"/>
    <a:srgbClr val="FEFCF0"/>
    <a:srgbClr val="7673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314" autoAdjust="0"/>
  </p:normalViewPr>
  <p:slideViewPr>
    <p:cSldViewPr snapToGrid="0">
      <p:cViewPr varScale="1">
        <p:scale>
          <a:sx n="62" d="100"/>
          <a:sy n="62" d="100"/>
        </p:scale>
        <p:origin x="828" y="52"/>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6" d="100"/>
          <a:sy n="56" d="100"/>
        </p:scale>
        <p:origin x="2028"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gs" Target="tags/tag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FA756A-9CED-45B2-A3E2-1B38ACB53DA9}" type="datetimeFigureOut">
              <a:rPr lang="zh-CN" altLang="en-US" smtClean="0"/>
              <a:t>2022/7/30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677230-6F38-445E-BCCA-CE113461A249}"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A86506-327F-4788-BAF0-4B794890C8AC}" type="datetimeFigureOut">
              <a:rPr lang="zh-CN" altLang="en-US" smtClean="0"/>
              <a:t>2022/7/30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31F724-51D9-486B-9BFF-C542D0E12BC5}"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1</a:t>
            </a:fld>
            <a:endParaRPr lang="zh-CN" altLang="en-US"/>
          </a:p>
        </p:txBody>
      </p:sp>
    </p:spTree>
    <p:extLst>
      <p:ext uri="{BB962C8B-B14F-4D97-AF65-F5344CB8AC3E}">
        <p14:creationId xmlns:p14="http://schemas.microsoft.com/office/powerpoint/2010/main" val="18534728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7D66D20-C27E-4F88-8B09-303578CD2AE1}"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a:t>
            </a:fld>
            <a:endParaRPr lang="zh-CN" altLang="en-US">
              <a:solidFill>
                <a:prstClr val="black"/>
              </a:solidFill>
              <a:latin typeface="等线" panose="02010600030101010101"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4</a:t>
            </a:fld>
            <a:endParaRPr lang="zh-CN" altLang="en-US">
              <a:solidFill>
                <a:prstClr val="black"/>
              </a:solidFill>
              <a:latin typeface="等线" panose="02010600030101010101"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8</a:t>
            </a:fld>
            <a:endParaRPr lang="zh-CN" altLang="en-US">
              <a:solidFill>
                <a:prstClr val="black"/>
              </a:solidFill>
              <a:latin typeface="等线" panose="02010600030101010101"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19</a:t>
            </a:fld>
            <a:endParaRPr lang="zh-CN" altLang="en-US">
              <a:solidFill>
                <a:prstClr val="black"/>
              </a:solidFill>
              <a:latin typeface="等线" panose="02010600030101010101"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30</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11802689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35</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272049" y="925733"/>
            <a:ext cx="5147868" cy="5006854"/>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0"/>
            <a:ext cx="12192000" cy="685799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14:prism/>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1999"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内容与标题">
    <p:spTree>
      <p:nvGrpSpPr>
        <p:cNvPr id="1" name=""/>
        <p:cNvGrpSpPr/>
        <p:nvPr/>
      </p:nvGrpSpPr>
      <p:grpSpPr>
        <a:xfrm>
          <a:off x="0" y="0"/>
          <a:ext cx="0" cy="0"/>
          <a:chOff x="0" y="0"/>
          <a:chExt cx="0" cy="0"/>
        </a:xfrm>
      </p:grpSpPr>
    </p:spTree>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2"/>
            <a:ext cx="2743200" cy="365125"/>
          </a:xfrm>
          <a:prstGeom prst="rect">
            <a:avLst/>
          </a:prstGeom>
        </p:spPr>
        <p:txBody>
          <a:bodyPr/>
          <a:lstStyle/>
          <a:p>
            <a:fld id="{FE158B01-1B94-410B-955F-6A222A70BFA3}" type="datetimeFigureOut">
              <a:rPr lang="zh-CN" altLang="en-US" smtClean="0">
                <a:solidFill>
                  <a:prstClr val="black">
                    <a:tint val="75000"/>
                  </a:prstClr>
                </a:solidFill>
              </a:rPr>
              <a:t>2022/7/30</a:t>
            </a:fld>
            <a:endParaRPr lang="zh-CN" altLang="en-US">
              <a:solidFill>
                <a:prstClr val="black">
                  <a:tint val="75000"/>
                </a:prstClr>
              </a:solidFill>
            </a:endParaRPr>
          </a:p>
        </p:txBody>
      </p:sp>
      <p:sp>
        <p:nvSpPr>
          <p:cNvPr id="3" name="页脚占位符 2"/>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610600" y="6356352"/>
            <a:ext cx="2743200" cy="365125"/>
          </a:xfrm>
          <a:prstGeom prst="rect">
            <a:avLst/>
          </a:prstGeom>
        </p:spPr>
        <p:txBody>
          <a:bodyPr/>
          <a:lstStyle/>
          <a:p>
            <a:fld id="{8A3A7E1F-F86D-4EC0-8623-A67CB04E396F}"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FCFCF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prstClr val="white"/>
              </a:solidFill>
              <a:latin typeface="方正黑体简体" panose="02010601030101010101" pitchFamily="2" charset="-122"/>
              <a:ea typeface="方正黑体简体" panose="02010601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8"/>
          <a:stretch>
            <a:fillRect/>
          </a:stretch>
        </p:blipFill>
        <p:spPr>
          <a:xfrm>
            <a:off x="0" y="0"/>
            <a:ext cx="12192000" cy="68579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478914" y="1914139"/>
            <a:ext cx="5591595" cy="2060179"/>
          </a:xfrm>
          <a:prstGeom prst="rect">
            <a:avLst/>
          </a:prstGeom>
          <a:noFill/>
        </p:spPr>
        <p:txBody>
          <a:bodyPr wrap="none" rtlCol="0">
            <a:spAutoFit/>
          </a:bodyPr>
          <a:lstStyle/>
          <a:p>
            <a:pPr algn="l" defTabSz="1219200" fontAlgn="auto">
              <a:lnSpc>
                <a:spcPct val="150000"/>
              </a:lnSpc>
            </a:pPr>
            <a:r>
              <a:rPr lang="zh-CN" altLang="en-US" sz="6500" b="1" dirty="0">
                <a:solidFill>
                  <a:prstClr val="white"/>
                </a:solidFill>
                <a:latin typeface="楷体" panose="02010609060101010101" charset="-122"/>
                <a:ea typeface="楷体" panose="02010609060101010101" charset="-122"/>
                <a:cs typeface="微软雅黑" panose="020B0503020204020204" pitchFamily="34" charset="-122"/>
                <a:sym typeface="+mn-lt"/>
              </a:rPr>
              <a:t>心理学史</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r>
              <a:rPr lang="zh-CN" altLang="en-US" sz="4000" b="1" dirty="0">
                <a:solidFill>
                  <a:prstClr val="white"/>
                </a:solidFill>
                <a:latin typeface="楷体" panose="02010609060101010101" charset="-122"/>
                <a:ea typeface="楷体" panose="02010609060101010101" charset="-122"/>
                <a:cs typeface="楷体" panose="02010609060101010101" charset="-122"/>
                <a:sym typeface="+mn-lt"/>
              </a:rPr>
              <a:t>第二版</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p>
          <a:p>
            <a:pPr algn="l" defTabSz="1219200" fontAlgn="auto">
              <a:lnSpc>
                <a:spcPct val="150000"/>
              </a:lnSpc>
            </a:pPr>
            <a:r>
              <a:rPr lang="zh-CN" altLang="en-US" sz="2400" b="1" dirty="0">
                <a:solidFill>
                  <a:prstClr val="white"/>
                </a:solidFill>
                <a:latin typeface="楷体" panose="02010609060101010101" charset="-122"/>
                <a:ea typeface="楷体" panose="02010609060101010101" charset="-122"/>
                <a:cs typeface="楷体" panose="02010609060101010101" charset="-122"/>
                <a:sym typeface="+mn-lt"/>
              </a:rPr>
              <a:t>主编 叶浩生 杨莉萍</a:t>
            </a:r>
            <a:endParaRPr lang="en-US" altLang="zh-CN" sz="2400" b="1" dirty="0">
              <a:solidFill>
                <a:prstClr val="white"/>
              </a:solidFill>
              <a:latin typeface="楷体" panose="02010609060101010101" charset="-122"/>
              <a:ea typeface="楷体" panose="02010609060101010101" charset="-122"/>
              <a:cs typeface="楷体" panose="02010609060101010101" charset="-122"/>
              <a:sym typeface="+mn-lt"/>
            </a:endParaRP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芝加哥大学的机能主义</a:t>
            </a:r>
          </a:p>
        </p:txBody>
      </p:sp>
      <p:sp>
        <p:nvSpPr>
          <p:cNvPr id="100" name="文本框 99"/>
          <p:cNvSpPr txBox="1"/>
          <p:nvPr/>
        </p:nvSpPr>
        <p:spPr>
          <a:xfrm>
            <a:off x="970915" y="1210310"/>
            <a:ext cx="10483850" cy="464909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一、杜威</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杜威的心理学思想</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杜威创建了美国本土意义上的第一个自觉性的心理学流派，即芝加哥机能主义心理学。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1896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年杜威在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心理学评论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上发表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心理学中的反射弧概念</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一文，以反对构造心理学的元素主义为起点，提出机能主义的基本概念和理论基础。这篇文章成为机能心理学诞生的标志性事件，被认为是美国机能心理学的独立宣言。</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在杜威的反射弧概念中，“协调”“功效”等观念尤为重要，他特别强调有机体与环境的关系，认为有机体必须适应环境。</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925036123"/>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芝加哥大学的机能主义</a:t>
            </a:r>
          </a:p>
        </p:txBody>
      </p:sp>
      <p:sp>
        <p:nvSpPr>
          <p:cNvPr id="100" name="文本框 99"/>
          <p:cNvSpPr txBox="1"/>
          <p:nvPr/>
        </p:nvSpPr>
        <p:spPr>
          <a:xfrm>
            <a:off x="970915" y="1210310"/>
            <a:ext cx="10483850" cy="319484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一、杜威</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杜威的心理学思想</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杜威重新界定心理学的研究对象，认为</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可以根据行为对环境的有意义适应而研究行为</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，心理学的适当课题是研究有机体在环境中所引起的作用，人类的心理活动就是对那些能使有机体生存、进步、起作用的适当行为作出有意识的反应。</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79673025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芝加哥大学的机能主义</a:t>
            </a:r>
          </a:p>
        </p:txBody>
      </p:sp>
      <p:sp>
        <p:nvSpPr>
          <p:cNvPr id="100" name="文本框 99"/>
          <p:cNvSpPr txBox="1"/>
          <p:nvPr/>
        </p:nvSpPr>
        <p:spPr>
          <a:xfrm>
            <a:off x="970915" y="1210310"/>
            <a:ext cx="8666245" cy="562083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二、安吉尔</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安吉尔生平</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詹姆斯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罗兰德</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安吉尔（</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J.R. Angell</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1869—1949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）在杜威离开芝加哥大学后，成为机能主义芝加哥学派的又一位领袖，在他的努力下，芝加哥大学成为当时美国最有影响力的心理学阵营。</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安吉尔在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教科书以及</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机能心理学的领域</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的演说词中，系统地阐明了芝加哥机能心理学的基本主张，明确界定了构造主义与机能主义的三大区别，将机能主义的精神推进到一个新的发展阶段。</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1894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年，安吉尔与杜威相继来到芝加哥大学，两人并肩作战，代表芝加哥机能主义与构造主义展开激烈的争论，成为机能主义芝加哥学派的主要代表人。</a:t>
            </a:r>
          </a:p>
        </p:txBody>
      </p:sp>
      <p:pic>
        <p:nvPicPr>
          <p:cNvPr id="5" name="图片 4">
            <a:extLst>
              <a:ext uri="{FF2B5EF4-FFF2-40B4-BE49-F238E27FC236}">
                <a16:creationId xmlns:a16="http://schemas.microsoft.com/office/drawing/2014/main" id="{B471328D-EA0E-4AD8-923B-0363B859B77B}"/>
              </a:ext>
            </a:extLst>
          </p:cNvPr>
          <p:cNvPicPr>
            <a:picLocks noChangeAspect="1"/>
          </p:cNvPicPr>
          <p:nvPr/>
        </p:nvPicPr>
        <p:blipFill>
          <a:blip r:embed="rId3"/>
          <a:stretch>
            <a:fillRect/>
          </a:stretch>
        </p:blipFill>
        <p:spPr>
          <a:xfrm>
            <a:off x="9837773" y="2570359"/>
            <a:ext cx="2162443" cy="2931084"/>
          </a:xfrm>
          <a:prstGeom prst="rect">
            <a:avLst/>
          </a:prstGeom>
        </p:spPr>
      </p:pic>
    </p:spTree>
    <p:extLst>
      <p:ext uri="{BB962C8B-B14F-4D97-AF65-F5344CB8AC3E}">
        <p14:creationId xmlns:p14="http://schemas.microsoft.com/office/powerpoint/2010/main" val="3554114647"/>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芝加哥大学的机能主义</a:t>
            </a:r>
          </a:p>
        </p:txBody>
      </p:sp>
      <p:sp>
        <p:nvSpPr>
          <p:cNvPr id="100" name="文本框 99"/>
          <p:cNvSpPr txBox="1"/>
          <p:nvPr/>
        </p:nvSpPr>
        <p:spPr>
          <a:xfrm>
            <a:off x="970915" y="1210310"/>
            <a:ext cx="10483850"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二、安吉尔</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安吉尔的心理学思想</a:t>
            </a: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1904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年，安吉尔出版名为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的教科书，更加系统地提出了机能心理学的基本主张，认为心理学应研究心理事实和意识事实，意识的基本机能是改善有机体的适应活动。</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安吉尔提出机能心理学不同于构造主义的</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三个命题</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第一，机能心理学对心理操作感兴趣，而不是对心理元素的分析感兴趣。</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第二，机能心理学把意识看作是有机体适应环境以满足自身生物学需要的过程，认为意识在有机体和环境之间起调节作用。</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第三，机能心理学是心理物理关系（心</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身关系）的心理学，它关注有机体与环境的整体关系，认为心</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身没有真正的区别，两者之间可以很容易地进行沟通。</a:t>
            </a:r>
          </a:p>
        </p:txBody>
      </p:sp>
    </p:spTree>
    <p:extLst>
      <p:ext uri="{BB962C8B-B14F-4D97-AF65-F5344CB8AC3E}">
        <p14:creationId xmlns:p14="http://schemas.microsoft.com/office/powerpoint/2010/main" val="134640220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芝加哥大学的机能主义</a:t>
            </a:r>
          </a:p>
        </p:txBody>
      </p:sp>
      <p:sp>
        <p:nvSpPr>
          <p:cNvPr id="100" name="文本框 99"/>
          <p:cNvSpPr txBox="1"/>
          <p:nvPr/>
        </p:nvSpPr>
        <p:spPr>
          <a:xfrm>
            <a:off x="970915" y="1210310"/>
            <a:ext cx="10483850" cy="416659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二、安吉尔</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安吉尔的心理学思想</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安吉尔的心理学观点标志着芝加哥机能心理学思想体系的形成。</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除了以上三个命题，安吉尔还极力拓展心理学的研究领域，认为机能心理学对一切心理过程、生理基础及其外部行为感兴趣，它既研究普通人的正常心理，也研究动物心理、儿童心理、变态心理以及教育心理学、工业心理学、临床心理学等应用领域。所有这些都体现着机能主义的精神实质。</a:t>
            </a:r>
          </a:p>
        </p:txBody>
      </p:sp>
    </p:spTree>
    <p:extLst>
      <p:ext uri="{BB962C8B-B14F-4D97-AF65-F5344CB8AC3E}">
        <p14:creationId xmlns:p14="http://schemas.microsoft.com/office/powerpoint/2010/main" val="173192634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芝加哥大学的机能主义</a:t>
            </a:r>
          </a:p>
        </p:txBody>
      </p:sp>
      <p:sp>
        <p:nvSpPr>
          <p:cNvPr id="100" name="文本框 99"/>
          <p:cNvSpPr txBox="1"/>
          <p:nvPr/>
        </p:nvSpPr>
        <p:spPr>
          <a:xfrm>
            <a:off x="970915" y="1210310"/>
            <a:ext cx="8388842"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三、卡尔</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卡尔生平</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哈维</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卡尔（</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H. </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Carr</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1873—1954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）是安吉尔的学生和继承人。从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1908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年直至</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1938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年退休，卡尔一直在芝加哥大学工作，是芝加哥机能心理学的第三位领导人。</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1926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他被选为美国心理学会主席。卡尔阶段的机能主义已经停止了与构造主义的论战，因为此时的构造主义已经随着铁钦纳的去世而衰亡，卡尔的心理学体系代表着芝加哥机能主义的晚期倾向或成熟形态。在卡尔的领导下，芝加哥机能主义达到了颠峰。</a:t>
            </a:r>
          </a:p>
        </p:txBody>
      </p:sp>
      <p:pic>
        <p:nvPicPr>
          <p:cNvPr id="5" name="图片 4">
            <a:extLst>
              <a:ext uri="{FF2B5EF4-FFF2-40B4-BE49-F238E27FC236}">
                <a16:creationId xmlns:a16="http://schemas.microsoft.com/office/drawing/2014/main" id="{6E63DD05-552D-422F-AF3C-6D6EC6967B32}"/>
              </a:ext>
            </a:extLst>
          </p:cNvPr>
          <p:cNvPicPr>
            <a:picLocks noChangeAspect="1"/>
          </p:cNvPicPr>
          <p:nvPr/>
        </p:nvPicPr>
        <p:blipFill>
          <a:blip r:embed="rId3"/>
          <a:stretch>
            <a:fillRect/>
          </a:stretch>
        </p:blipFill>
        <p:spPr>
          <a:xfrm>
            <a:off x="9359757" y="2597917"/>
            <a:ext cx="2266950" cy="2771775"/>
          </a:xfrm>
          <a:prstGeom prst="rect">
            <a:avLst/>
          </a:prstGeom>
        </p:spPr>
      </p:pic>
    </p:spTree>
    <p:extLst>
      <p:ext uri="{BB962C8B-B14F-4D97-AF65-F5344CB8AC3E}">
        <p14:creationId xmlns:p14="http://schemas.microsoft.com/office/powerpoint/2010/main" val="120208176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芝加哥大学的机能主义</a:t>
            </a:r>
          </a:p>
        </p:txBody>
      </p:sp>
      <p:sp>
        <p:nvSpPr>
          <p:cNvPr id="100" name="文本框 99"/>
          <p:cNvSpPr txBox="1"/>
          <p:nvPr/>
        </p:nvSpPr>
        <p:spPr>
          <a:xfrm>
            <a:off x="970915" y="1210310"/>
            <a:ext cx="10483850"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三、卡尔</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卡尔的心理学思想</a:t>
            </a: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1925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年，卡尔出版</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心理学： 心理活动的研究</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，这是机能心理学完成形式的代表著作。在书中卡尔讨论了心理学的研究对象、研究方法、心理活动的心理物理性质，以及从机能主义者的观点来看心理学同其他科学的关系。</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关于心理学理论与应用之间的关系，卡尔认为纯科学与应用科学都可以坚持同样严格的科学程序，在工厂、办公室、课堂和实验室进行的心理学研究具有同样的效度和价值。与安吉尔一样，卡尔极力倡导扩大心理学范畴，认为学习、动机、病理心理、教育心理、儿童心理等都应该成为心理学研究的领域。</a:t>
            </a:r>
          </a:p>
        </p:txBody>
      </p:sp>
    </p:spTree>
    <p:extLst>
      <p:ext uri="{BB962C8B-B14F-4D97-AF65-F5344CB8AC3E}">
        <p14:creationId xmlns:p14="http://schemas.microsoft.com/office/powerpoint/2010/main" val="249914929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芝加哥大学的机能主义</a:t>
            </a:r>
          </a:p>
        </p:txBody>
      </p:sp>
      <p:sp>
        <p:nvSpPr>
          <p:cNvPr id="100" name="文本框 99"/>
          <p:cNvSpPr txBox="1"/>
          <p:nvPr/>
        </p:nvSpPr>
        <p:spPr>
          <a:xfrm>
            <a:off x="970915" y="1210310"/>
            <a:ext cx="10483850" cy="552850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四、对机能主义芝加哥学派的简评</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纵观机能主义芝加哥学派的发展，正如一些心理学史家指出的，它历经三个阶段：</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一是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1896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年杜威发表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心理学中的反射弧概念</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，成为美国机能心理学的独立宣言；</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二是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1907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年安吉尔发表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机能心理学的领域</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，第一次对机能心理学的理论观点作了明确、清晰的表述；</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三是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1925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年卡尔出版</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心理学： 心理活动的研究</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系统地阐述了机能心理学的理论体系，使机能心理学趋于成熟和完善。此时，机能主义的心理学观点已经深入人心，这一学派获得了公认的地位而成为美国心理学的主流，与构造主义曾经的纷争、舌战也成为历史。虽然芝加哥机能主义在构造主义消亡后，作为一个狭义的学派慢慢退出了历史舞台，但作为一种研究倾向，它并没有消失，其精神实质已经被吸收，成为美国心理学的核心概念。</a:t>
            </a:r>
          </a:p>
        </p:txBody>
      </p:sp>
    </p:spTree>
    <p:extLst>
      <p:ext uri="{BB962C8B-B14F-4D97-AF65-F5344CB8AC3E}">
        <p14:creationId xmlns:p14="http://schemas.microsoft.com/office/powerpoint/2010/main" val="250135062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芝加哥大学的机能主义</a:t>
            </a:r>
          </a:p>
        </p:txBody>
      </p:sp>
      <p:sp>
        <p:nvSpPr>
          <p:cNvPr id="100" name="文本框 99"/>
          <p:cNvSpPr txBox="1"/>
          <p:nvPr/>
        </p:nvSpPr>
        <p:spPr>
          <a:xfrm>
            <a:off x="970915" y="1210310"/>
            <a:ext cx="10483850" cy="455900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四、对机能主义芝加哥学派的简评</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心理学研究领域</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方面，芝加哥机能心理学将动物心理学、儿童心理学、变态心理学、教育心理学、临床心理学等纳入到心理学的研究范畴中，使心理学不再局限于实验室。</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研究方法</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方面，机能主义芝加哥学派虽然提倡心理学研究方法的多元化，反对采取单一的研究方法，但实际运用中他们都强调方法的客观性，即便在使用内省法时，心理学也应该尽可能地进行客观控制。</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心理学研究对象</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方面，机能主义芝加哥学派促进了心理学研究客观的、外显的行为，抛弃了主观的意识状态研究。某种意义上，机能主义为美国心理学的下一次革命</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行为主义及其研究的客观主义开拓了道路。</a:t>
            </a:r>
          </a:p>
        </p:txBody>
      </p:sp>
    </p:spTree>
    <p:extLst>
      <p:ext uri="{BB962C8B-B14F-4D97-AF65-F5344CB8AC3E}">
        <p14:creationId xmlns:p14="http://schemas.microsoft.com/office/powerpoint/2010/main" val="2361721593"/>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14666" y="1600730"/>
            <a:ext cx="42957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03</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84679" y="2432315"/>
            <a:ext cx="6955751"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第三节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哥伦比亚大学的机能主义</a:t>
            </a:r>
          </a:p>
        </p:txBody>
      </p:sp>
      <p:sp>
        <p:nvSpPr>
          <p:cNvPr id="13" name="TextBox 6"/>
          <p:cNvSpPr txBox="1"/>
          <p:nvPr/>
        </p:nvSpPr>
        <p:spPr>
          <a:xfrm>
            <a:off x="9701984" y="2168473"/>
            <a:ext cx="21399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03</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2"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15719" r="15719"/>
          <a:stretch>
            <a:fillRect/>
          </a:stretch>
        </p:blipFill>
        <p:spPr>
          <a:xfrm>
            <a:off x="0" y="0"/>
            <a:ext cx="705993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pic>
        <p:nvPicPr>
          <p:cNvPr id="13"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34269" r="15719"/>
          <a:stretch>
            <a:fillRect/>
          </a:stretch>
        </p:blipFill>
        <p:spPr>
          <a:xfrm flipH="1">
            <a:off x="7059930" y="-3175"/>
            <a:ext cx="514985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sp>
        <p:nvSpPr>
          <p:cNvPr id="14" name="矩形 13"/>
          <p:cNvSpPr/>
          <p:nvPr/>
        </p:nvSpPr>
        <p:spPr>
          <a:xfrm>
            <a:off x="635" y="-3810"/>
            <a:ext cx="12208510" cy="6880860"/>
          </a:xfrm>
          <a:prstGeom prst="rect">
            <a:avLst/>
          </a:prstGeom>
          <a:solidFill>
            <a:srgbClr val="88745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478915" y="802640"/>
            <a:ext cx="9251950" cy="527304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sp>
        <p:nvSpPr>
          <p:cNvPr id="10" name="矩形 9"/>
          <p:cNvSpPr/>
          <p:nvPr/>
        </p:nvSpPr>
        <p:spPr>
          <a:xfrm>
            <a:off x="1746568" y="1057275"/>
            <a:ext cx="8716645" cy="4763770"/>
          </a:xfrm>
          <a:prstGeom prst="rect">
            <a:avLst/>
          </a:prstGeom>
          <a:noFill/>
          <a:ln>
            <a:solidFill>
              <a:srgbClr val="8874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pic>
        <p:nvPicPr>
          <p:cNvPr id="18" name="图片占位符 4"/>
          <p:cNvPicPr>
            <a:picLocks noGrp="1" noChangeAspect="1"/>
          </p:cNvPicPr>
          <p:nvPr/>
        </p:nvPicPr>
        <p:blipFill>
          <a:blip r:embed="rId4" cstate="print">
            <a:extLst>
              <a:ext uri="{28A0092B-C50C-407E-A947-70E740481C1C}">
                <a14:useLocalDpi xmlns:a14="http://schemas.microsoft.com/office/drawing/2010/main" val="0"/>
              </a:ext>
            </a:extLst>
          </a:blip>
          <a:srcRect l="16873" t="42" r="16507"/>
          <a:stretch>
            <a:fillRect/>
          </a:stretch>
        </p:blipFill>
        <p:spPr>
          <a:xfrm>
            <a:off x="5384483" y="1546860"/>
            <a:ext cx="1440815" cy="1440815"/>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2366" h="2366">
                <a:moveTo>
                  <a:pt x="1183" y="0"/>
                </a:moveTo>
                <a:cubicBezTo>
                  <a:pt x="1836" y="0"/>
                  <a:pt x="2366" y="530"/>
                  <a:pt x="2366" y="1183"/>
                </a:cubicBezTo>
                <a:cubicBezTo>
                  <a:pt x="2366" y="1836"/>
                  <a:pt x="1836" y="2366"/>
                  <a:pt x="1183" y="2366"/>
                </a:cubicBezTo>
                <a:cubicBezTo>
                  <a:pt x="530" y="2366"/>
                  <a:pt x="0" y="1836"/>
                  <a:pt x="0" y="1183"/>
                </a:cubicBezTo>
                <a:cubicBezTo>
                  <a:pt x="0" y="530"/>
                  <a:pt x="530" y="0"/>
                  <a:pt x="1183" y="0"/>
                </a:cubicBezTo>
                <a:close/>
              </a:path>
            </a:pathLst>
          </a:custGeom>
          <a:pattFill prst="ltUpDiag">
            <a:fgClr>
              <a:schemeClr val="bg1">
                <a:lumMod val="75000"/>
              </a:schemeClr>
            </a:fgClr>
            <a:bgClr>
              <a:schemeClr val="bg1">
                <a:lumMod val="95000"/>
              </a:schemeClr>
            </a:bgClr>
          </a:pattFill>
          <a:effectLst>
            <a:outerShdw blurRad="50800" dist="38100" dir="2700000" algn="tl" rotWithShape="0">
              <a:prstClr val="black">
                <a:alpha val="40000"/>
              </a:prstClr>
            </a:outerShdw>
          </a:effectLst>
        </p:spPr>
      </p:pic>
      <p:sp>
        <p:nvSpPr>
          <p:cNvPr id="7" name="文本框 6"/>
          <p:cNvSpPr txBox="1"/>
          <p:nvPr/>
        </p:nvSpPr>
        <p:spPr>
          <a:xfrm>
            <a:off x="1746250" y="3115310"/>
            <a:ext cx="8717280" cy="2047420"/>
          </a:xfrm>
          <a:prstGeom prst="rect">
            <a:avLst/>
          </a:prstGeom>
          <a:noFill/>
        </p:spPr>
        <p:txBody>
          <a:bodyPr wrap="square" rtlCol="0">
            <a:spAutoFit/>
          </a:bodyPr>
          <a:lstStyle/>
          <a:p>
            <a:pPr algn="ctr" fontAlgn="auto">
              <a:lnSpc>
                <a:spcPct val="150000"/>
              </a:lnSpc>
            </a:pPr>
            <a:r>
              <a:rPr lang="zh-CN" altLang="en-US" sz="4500" b="1" dirty="0">
                <a:solidFill>
                  <a:srgbClr val="88745B"/>
                </a:solidFill>
                <a:latin typeface="微软雅黑" panose="020B0503020204020204" pitchFamily="34" charset="-122"/>
                <a:ea typeface="微软雅黑" panose="020B0503020204020204" pitchFamily="34" charset="-122"/>
              </a:rPr>
              <a:t>第五章</a:t>
            </a:r>
          </a:p>
          <a:p>
            <a:pPr algn="ctr" fontAlgn="auto">
              <a:lnSpc>
                <a:spcPct val="150000"/>
              </a:lnSpc>
            </a:pPr>
            <a:r>
              <a:rPr lang="zh-CN" altLang="en-US" sz="4500" b="1" dirty="0">
                <a:latin typeface="微软雅黑" panose="020B0503020204020204" pitchFamily="34" charset="-122"/>
                <a:ea typeface="微软雅黑" panose="020B0503020204020204" pitchFamily="34" charset="-122"/>
              </a:rPr>
              <a:t>美国的机能主义心理学</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4774" y="364047"/>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哥伦比亚大学的机能主义</a:t>
            </a:r>
          </a:p>
        </p:txBody>
      </p:sp>
      <p:sp>
        <p:nvSpPr>
          <p:cNvPr id="100" name="文本框 99"/>
          <p:cNvSpPr txBox="1"/>
          <p:nvPr/>
        </p:nvSpPr>
        <p:spPr>
          <a:xfrm>
            <a:off x="970915" y="1210310"/>
            <a:ext cx="8974469"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一、卡特尔</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卡特尔生平</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詹姆斯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麦基恩</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卡特尔（</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G.M. Cattell</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1860—1949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）既是美国心理学的先驱人物，又是</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哥伦比亚机能心理学的创始人</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1890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年，他首先提出“心理测验”的概念和心理测验标准化的思想，并在心理测验的编制方面做过许多尝试，为美国后来的心理测验运动热潮作了铺垫。</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1888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年，卡特尔被任命为宾夕法尼亚大学心理学教授，据说这是世界上第一个心理学教授职位。</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1891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年，他来到哥伦比亚大学任心理系主任，并在该校创建了一个心理实验室，主持实验室工作达</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年之久。</a:t>
            </a:r>
          </a:p>
        </p:txBody>
      </p:sp>
      <p:pic>
        <p:nvPicPr>
          <p:cNvPr id="5" name="图片 4">
            <a:extLst>
              <a:ext uri="{FF2B5EF4-FFF2-40B4-BE49-F238E27FC236}">
                <a16:creationId xmlns:a16="http://schemas.microsoft.com/office/drawing/2014/main" id="{FDF1CB86-122E-46F3-9B54-1AB690BCE4CA}"/>
              </a:ext>
            </a:extLst>
          </p:cNvPr>
          <p:cNvPicPr>
            <a:picLocks noChangeAspect="1"/>
          </p:cNvPicPr>
          <p:nvPr/>
        </p:nvPicPr>
        <p:blipFill>
          <a:blip r:embed="rId3"/>
          <a:stretch>
            <a:fillRect/>
          </a:stretch>
        </p:blipFill>
        <p:spPr>
          <a:xfrm>
            <a:off x="9945384" y="2560565"/>
            <a:ext cx="2038350" cy="2867025"/>
          </a:xfrm>
          <a:prstGeom prst="rect">
            <a:avLst/>
          </a:prstGeom>
        </p:spPr>
      </p:pic>
    </p:spTree>
    <p:extLst>
      <p:ext uri="{BB962C8B-B14F-4D97-AF65-F5344CB8AC3E}">
        <p14:creationId xmlns:p14="http://schemas.microsoft.com/office/powerpoint/2010/main" val="224796971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4774" y="364047"/>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哥伦比亚大学的机能主义</a:t>
            </a:r>
          </a:p>
        </p:txBody>
      </p:sp>
      <p:sp>
        <p:nvSpPr>
          <p:cNvPr id="100" name="文本框 99"/>
          <p:cNvSpPr txBox="1"/>
          <p:nvPr/>
        </p:nvSpPr>
        <p:spPr>
          <a:xfrm>
            <a:off x="970915" y="1210310"/>
            <a:ext cx="10483850"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一、卡特尔</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卡特尔的心理学思想</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卡特尔对机能主义心理学的突出贡献表现在，他使</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个别差异</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研究的主题和</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心理测验</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的方法获得日益重要的地位，将实验方法和心理测量技术带到哥伦比亚大学，并将建立心理实验室与新兴的测验运动结合起来，为哥伦比亚机能心理学奠定了基础。</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心理测验与测量</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篇文章中，卡特尔还提出一个重要的测量问题，即心理测验必须建立普遍的统一标准，并要与常模作比较。这种测验标准化的思想为现代心理测量的科学化和客观化奠定了基础。卡特尔堪称美国心理测验运动的先驱人物。</a:t>
            </a:r>
          </a:p>
        </p:txBody>
      </p:sp>
    </p:spTree>
    <p:extLst>
      <p:ext uri="{BB962C8B-B14F-4D97-AF65-F5344CB8AC3E}">
        <p14:creationId xmlns:p14="http://schemas.microsoft.com/office/powerpoint/2010/main" val="201606674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4774" y="364047"/>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哥伦比亚大学的机能主义</a:t>
            </a:r>
          </a:p>
        </p:txBody>
      </p:sp>
      <p:sp>
        <p:nvSpPr>
          <p:cNvPr id="100" name="文本框 99"/>
          <p:cNvSpPr txBox="1"/>
          <p:nvPr/>
        </p:nvSpPr>
        <p:spPr>
          <a:xfrm>
            <a:off x="970915" y="1210310"/>
            <a:ext cx="10483850" cy="319484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一、卡特尔</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卡特尔的心理学思想</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卡特尔的另一个重要贡献，是从应用心理学的层面推动了美国机能主义的发展，培养了一批美国著名的心理学家。卡特尔坚持以</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实用主义</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的观点看待心理学，认为心理学的生命力在于社会应用。</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31626755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4774" y="364047"/>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哥伦比亚大学的机能主义</a:t>
            </a:r>
          </a:p>
        </p:txBody>
      </p:sp>
      <p:sp>
        <p:nvSpPr>
          <p:cNvPr id="100" name="文本框 99"/>
          <p:cNvSpPr txBox="1"/>
          <p:nvPr/>
        </p:nvSpPr>
        <p:spPr>
          <a:xfrm>
            <a:off x="970915" y="1210310"/>
            <a:ext cx="8649644" cy="562083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二、武德沃斯</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武德沃斯生平</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罗伯特</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塞钦斯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武德沃斯（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R.S. Woodworth</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1869—1962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）出生于马萨诸塞州，父亲是一位基督教牧师。</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1895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年，武德沃斯前往哈佛大学学习，受到詹姆斯的指导。后来转到哥伦比亚大学学习，</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1899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年在卡特尔的指导下获得博士学位。</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年，武德沃斯当选为美国心理学会主席。</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年，他接替卡特尔成为哥伦比亚大学心理学的带头人。武德沃斯一生著作颇丰，主要代表作包括：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论运动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1903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动力心理学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1921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现代心理学派别</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1931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实验心理学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1938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行为动力学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1958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）等。</a:t>
            </a:r>
          </a:p>
        </p:txBody>
      </p:sp>
      <p:pic>
        <p:nvPicPr>
          <p:cNvPr id="5" name="图片 4">
            <a:extLst>
              <a:ext uri="{FF2B5EF4-FFF2-40B4-BE49-F238E27FC236}">
                <a16:creationId xmlns:a16="http://schemas.microsoft.com/office/drawing/2014/main" id="{D6CF0B27-554A-4266-8325-8F61161274A1}"/>
              </a:ext>
            </a:extLst>
          </p:cNvPr>
          <p:cNvPicPr>
            <a:picLocks noChangeAspect="1"/>
          </p:cNvPicPr>
          <p:nvPr/>
        </p:nvPicPr>
        <p:blipFill>
          <a:blip r:embed="rId3"/>
          <a:stretch>
            <a:fillRect/>
          </a:stretch>
        </p:blipFill>
        <p:spPr>
          <a:xfrm>
            <a:off x="9620559" y="2451564"/>
            <a:ext cx="2066925" cy="2838450"/>
          </a:xfrm>
          <a:prstGeom prst="rect">
            <a:avLst/>
          </a:prstGeom>
        </p:spPr>
      </p:pic>
    </p:spTree>
    <p:extLst>
      <p:ext uri="{BB962C8B-B14F-4D97-AF65-F5344CB8AC3E}">
        <p14:creationId xmlns:p14="http://schemas.microsoft.com/office/powerpoint/2010/main" val="101701830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4774" y="364047"/>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哥伦比亚大学的机能主义</a:t>
            </a:r>
          </a:p>
        </p:txBody>
      </p:sp>
      <p:sp>
        <p:nvSpPr>
          <p:cNvPr id="100" name="文本框 99"/>
          <p:cNvSpPr txBox="1"/>
          <p:nvPr/>
        </p:nvSpPr>
        <p:spPr>
          <a:xfrm>
            <a:off x="970915" y="1210310"/>
            <a:ext cx="10483850"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二、武德沃斯</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武德沃斯的心理学思想</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第一，武德沃斯提出心理学的研究对象是人的全部活动，包括意识和行为两方面。</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第二，武德沃斯将心理动力观引入心理学，这可谓是他对心理学的最大贡献。</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第三，武德沃斯因为编制了世界上第一个较为规范的人格测验</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个人资料调查表而载入史册。</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对于当时纷繁复杂的心理学派别之争，武德沃斯始终采取调整的、折中的立场，既不追随或者抨击任何一种思想体系，也无意建立一种严格意义上的心理学学派，他主张发展和综合心理学的各种研究，这种观点集中反映在他的</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现代心理学派别</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一书中。这一特点也正彰显了机能主义哥伦比亚学派的学术自由、兼容并蓄的精神实质。</a:t>
            </a:r>
          </a:p>
        </p:txBody>
      </p:sp>
    </p:spTree>
    <p:extLst>
      <p:ext uri="{BB962C8B-B14F-4D97-AF65-F5344CB8AC3E}">
        <p14:creationId xmlns:p14="http://schemas.microsoft.com/office/powerpoint/2010/main" val="295575346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4774" y="364047"/>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哥伦比亚大学的机能主义</a:t>
            </a:r>
          </a:p>
        </p:txBody>
      </p:sp>
      <p:sp>
        <p:nvSpPr>
          <p:cNvPr id="100" name="文本框 99"/>
          <p:cNvSpPr txBox="1"/>
          <p:nvPr/>
        </p:nvSpPr>
        <p:spPr>
          <a:xfrm>
            <a:off x="970915" y="1210310"/>
            <a:ext cx="9144454"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三、桑代克</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桑代克生平</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桑代克（</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E.L. Thorndike</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1874—1949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）既是“教育心理学之父”，确立了西方教育心理学的名称和学科体系，同时又是美国机能主义哥伦比亚学派的主要代表。他的学习试误说以及学习的三大定律对后世的心理学产生了深远影响。</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桑代克所涉足的心理学领域颇为宽泛，如动物心理学、教育心理学、学习理论、教育测量、智力测验、训练迁移等。</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他一生著作丰硕，包括：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教育心理学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1903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年扩展为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卷本）、</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动物的智慧</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智力测量</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1927</a:t>
            </a:r>
            <a:r>
              <a:rPr lang="zh-CN" altLang="en-US" sz="2100">
                <a:solidFill>
                  <a:schemeClr val="tx1">
                    <a:lumMod val="75000"/>
                    <a:lumOff val="25000"/>
                  </a:schemeClr>
                </a:solidFill>
                <a:latin typeface="Arial" panose="020B0604020202020204" pitchFamily="34" charset="0"/>
                <a:ea typeface="微软雅黑" panose="020B0503020204020204" pitchFamily="34" charset="-122"/>
              </a:rPr>
              <a:t>）等。</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5" name="图片 4">
            <a:extLst>
              <a:ext uri="{FF2B5EF4-FFF2-40B4-BE49-F238E27FC236}">
                <a16:creationId xmlns:a16="http://schemas.microsoft.com/office/drawing/2014/main" id="{3665367A-5D49-4CE7-977A-81DB1FBD3565}"/>
              </a:ext>
            </a:extLst>
          </p:cNvPr>
          <p:cNvPicPr>
            <a:picLocks noChangeAspect="1"/>
          </p:cNvPicPr>
          <p:nvPr/>
        </p:nvPicPr>
        <p:blipFill>
          <a:blip r:embed="rId3"/>
          <a:stretch>
            <a:fillRect/>
          </a:stretch>
        </p:blipFill>
        <p:spPr>
          <a:xfrm>
            <a:off x="9991136" y="2529476"/>
            <a:ext cx="1990725" cy="2990850"/>
          </a:xfrm>
          <a:prstGeom prst="rect">
            <a:avLst/>
          </a:prstGeom>
        </p:spPr>
      </p:pic>
    </p:spTree>
    <p:extLst>
      <p:ext uri="{BB962C8B-B14F-4D97-AF65-F5344CB8AC3E}">
        <p14:creationId xmlns:p14="http://schemas.microsoft.com/office/powerpoint/2010/main" val="2363239363"/>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4774" y="364047"/>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哥伦比亚大学的机能主义</a:t>
            </a:r>
          </a:p>
        </p:txBody>
      </p:sp>
      <p:sp>
        <p:nvSpPr>
          <p:cNvPr id="100" name="文本框 99"/>
          <p:cNvSpPr txBox="1"/>
          <p:nvPr/>
        </p:nvSpPr>
        <p:spPr>
          <a:xfrm>
            <a:off x="970915" y="1210310"/>
            <a:ext cx="10483850" cy="416659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三、桑代克</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桑代克的心理学思想</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桑代克是美国心理学由机能主义向行为主义过渡阶段的代表人物，不少学者将他的理论放在行为主义部分论述。但究其实质，他还是一个机能主义者，他的研究取向代表着哥伦比亚大学广义的机能主义倾向。</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桑代克在学习理论方面作出了重要贡献，他的经典实验和理论至今还在被世界各地的教育心理学教科书引用。在他的学习理论中，有两个堪称经典： 一是</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学习的试误说</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，二是</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学习的三大定律</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。这些理论或定律的提出都是通过动物实验而获得的。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487970727"/>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4774" y="364047"/>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哥伦比亚大学的机能主义</a:t>
            </a:r>
          </a:p>
        </p:txBody>
      </p:sp>
      <p:sp>
        <p:nvSpPr>
          <p:cNvPr id="100" name="文本框 99"/>
          <p:cNvSpPr txBox="1"/>
          <p:nvPr/>
        </p:nvSpPr>
        <p:spPr>
          <a:xfrm>
            <a:off x="970915" y="1210310"/>
            <a:ext cx="10483850"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三、桑代克</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桑代克的心理学思想</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除了在学习理论上的突出贡献，桑代克还被称为“教育心理学之父”，他于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1903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年出版了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教育心理学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，这是</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西方第一本以教育心理学命名</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的专著。</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1913—1914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年，这本书又扩展成三卷本的</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教育心理大纲</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，包括“人的本性”“学习心理学”“个别差异及其原因”三个部分。这本著作开创性地勾画了教育心理学的基本框架，西方教育心理学的名称和学科体系由此确立。</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桑代克对教育心理的精确测量非常感兴趣，他的经典名言是“凡客观存在的事物都有其数量”，他设计过许多种心理测验和教育测验，堪称</a:t>
            </a:r>
            <a:r>
              <a:rPr lang="zh-CN" altLang="en-US" sz="2100" b="1" dirty="0">
                <a:solidFill>
                  <a:schemeClr val="accent6">
                    <a:lumMod val="75000"/>
                  </a:schemeClr>
                </a:solidFill>
                <a:latin typeface="Arial" panose="020B0604020202020204" pitchFamily="34" charset="0"/>
                <a:ea typeface="微软雅黑" panose="020B0503020204020204" pitchFamily="34" charset="-122"/>
              </a:rPr>
              <a:t>现代教育测量的鼻祖</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，成为美国当时心理测验运动的领袖之一。</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423157081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4774" y="364047"/>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哥伦比亚大学的机能主义</a:t>
            </a:r>
          </a:p>
        </p:txBody>
      </p:sp>
      <p:sp>
        <p:nvSpPr>
          <p:cNvPr id="100" name="文本框 99"/>
          <p:cNvSpPr txBox="1"/>
          <p:nvPr/>
        </p:nvSpPr>
        <p:spPr>
          <a:xfrm>
            <a:off x="970915" y="1210310"/>
            <a:ext cx="10483850" cy="310476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四、对机能主义哥伦比亚学派的简评</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与机能主义芝加哥学派不同，机能主义哥伦比亚学派具有两个鲜明的特点： </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一是注重</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个体差异</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的研究，尤其是运用心理测验法考察个体的智力、能力、人格等方面的差异。卡特尔、桑代克、武德沃斯都在心理测验领域作出了开拓性贡献。</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二是更加重视</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心理学的社会应用</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，主张将心理学从“纯”科学转向应用科学，并身体力行地将心理学研究服务于社会生活，使之成为影响人们日常生活的力量。</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22302298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4774" y="364047"/>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哥伦比亚大学的机能主义</a:t>
            </a:r>
          </a:p>
        </p:txBody>
      </p:sp>
      <p:sp>
        <p:nvSpPr>
          <p:cNvPr id="100" name="文本框 99"/>
          <p:cNvSpPr txBox="1"/>
          <p:nvPr/>
        </p:nvSpPr>
        <p:spPr>
          <a:xfrm>
            <a:off x="970915" y="1210310"/>
            <a:ext cx="10483850" cy="407425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四、对机能主义哥伦比亚学派的简评</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相比于机能主义哥伦比亚学派在应用心理学方面的贡献，它在</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基础研究</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和</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理论研究</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方面则显得较为薄弱。</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其一，这一学派对许多概念的界定不清晰（这一现象在芝加哥学派同样存在），甚至对“机能”一词的使用也多有歧义；</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其二，这一学派的理论观点较为零散，缺乏系统、明确的主张，大多是采取兼容并蓄的折中主义立场。</a:t>
            </a:r>
          </a:p>
        </p:txBody>
      </p:sp>
    </p:spTree>
    <p:extLst>
      <p:ext uri="{BB962C8B-B14F-4D97-AF65-F5344CB8AC3E}">
        <p14:creationId xmlns:p14="http://schemas.microsoft.com/office/powerpoint/2010/main" val="645032397"/>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F4D50"/>
        </a:solidFill>
        <a:effectLst/>
      </p:bgPr>
    </p:bg>
    <p:spTree>
      <p:nvGrpSpPr>
        <p:cNvPr id="1" name=""/>
        <p:cNvGrpSpPr/>
        <p:nvPr/>
      </p:nvGrpSpPr>
      <p:grpSpPr>
        <a:xfrm>
          <a:off x="0" y="0"/>
          <a:ext cx="0" cy="0"/>
          <a:chOff x="0" y="0"/>
          <a:chExt cx="0" cy="0"/>
        </a:xfrm>
      </p:grpSpPr>
      <p:sp>
        <p:nvSpPr>
          <p:cNvPr id="2" name="矩形 1"/>
          <p:cNvSpPr/>
          <p:nvPr/>
        </p:nvSpPr>
        <p:spPr>
          <a:xfrm>
            <a:off x="4735830" y="0"/>
            <a:ext cx="7488555" cy="6874510"/>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defTabSz="1219200">
              <a:buClrTx/>
              <a:buSzTx/>
              <a:buFontTx/>
            </a:pPr>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ea"/>
            </a:endParaRPr>
          </a:p>
        </p:txBody>
      </p:sp>
      <p:pic>
        <p:nvPicPr>
          <p:cNvPr id="2051" name="Picture 3" descr="E:\LJR\JZ\PPT\01-融资计划\02-切图\矩形 2.png"/>
          <p:cNvPicPr>
            <a:picLocks noChangeAspect="1" noChangeArrowheads="1"/>
          </p:cNvPicPr>
          <p:nvPr/>
        </p:nvPicPr>
        <p:blipFill>
          <a:blip r:embed="rId3" cstate="print"/>
          <a:srcRect/>
          <a:stretch>
            <a:fillRect/>
          </a:stretch>
        </p:blipFill>
        <p:spPr bwMode="auto">
          <a:xfrm>
            <a:off x="4521200" y="384175"/>
            <a:ext cx="7336790" cy="6309360"/>
          </a:xfrm>
          <a:prstGeom prst="rect">
            <a:avLst/>
          </a:prstGeom>
          <a:noFill/>
        </p:spPr>
      </p:pic>
      <p:pic>
        <p:nvPicPr>
          <p:cNvPr id="2050" name="Picture 2" descr="E:\LJR\JZ\PPT\01-融资计划\02-切图\dsfdsf.png"/>
          <p:cNvPicPr>
            <a:picLocks noChangeAspect="1" noChangeArrowheads="1"/>
          </p:cNvPicPr>
          <p:nvPr/>
        </p:nvPicPr>
        <p:blipFill>
          <a:blip r:embed="rId4" cstate="print"/>
          <a:srcRect/>
          <a:stretch>
            <a:fillRect/>
          </a:stretch>
        </p:blipFill>
        <p:spPr bwMode="auto">
          <a:xfrm>
            <a:off x="0" y="0"/>
            <a:ext cx="7632171" cy="6875339"/>
          </a:xfrm>
          <a:prstGeom prst="rect">
            <a:avLst/>
          </a:prstGeom>
          <a:noFill/>
        </p:spPr>
      </p:pic>
      <p:sp>
        <p:nvSpPr>
          <p:cNvPr id="7" name="TextBox 6"/>
          <p:cNvSpPr txBox="1"/>
          <p:nvPr/>
        </p:nvSpPr>
        <p:spPr>
          <a:xfrm>
            <a:off x="589838" y="2194643"/>
            <a:ext cx="5048250" cy="1168400"/>
          </a:xfrm>
          <a:prstGeom prst="rect">
            <a:avLst/>
          </a:prstGeom>
          <a:noFill/>
        </p:spPr>
        <p:txBody>
          <a:bodyPr wrap="none" rtlCol="0">
            <a:spAutoFit/>
          </a:bodyPr>
          <a:lstStyle/>
          <a:p>
            <a:pPr defTabSz="1219200"/>
            <a:r>
              <a:rPr lang="en-US" altLang="zh-CN" sz="7000" dirty="0">
                <a:solidFill>
                  <a:srgbClr val="E1E0D8"/>
                </a:solidFill>
                <a:latin typeface="方正黑体简体" panose="02010601030101010101" pitchFamily="2" charset="-122"/>
                <a:ea typeface="方正黑体简体" panose="02010601030101010101" pitchFamily="2" charset="-122"/>
                <a:cs typeface="+mn-ea"/>
                <a:sym typeface="+mn-lt"/>
              </a:rPr>
              <a:t>CONTENTS</a:t>
            </a:r>
            <a:endParaRPr lang="zh-CN" altLang="en-US" sz="7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8" name="TextBox 7"/>
          <p:cNvSpPr txBox="1"/>
          <p:nvPr/>
        </p:nvSpPr>
        <p:spPr>
          <a:xfrm>
            <a:off x="2329133" y="2978681"/>
            <a:ext cx="1569660" cy="923330"/>
          </a:xfrm>
          <a:prstGeom prst="rect">
            <a:avLst/>
          </a:prstGeom>
          <a:noFill/>
        </p:spPr>
        <p:txBody>
          <a:bodyPr wrap="none" rtlCol="0">
            <a:spAutoFit/>
          </a:bodyPr>
          <a:lstStyle/>
          <a:p>
            <a:pPr defTabSz="1219200"/>
            <a:r>
              <a:rPr lang="zh-CN" altLang="en-US" sz="5400" dirty="0">
                <a:solidFill>
                  <a:srgbClr val="4F4D50"/>
                </a:solidFill>
                <a:latin typeface="方正黑体简体" panose="02010601030101010101" pitchFamily="2" charset="-122"/>
                <a:ea typeface="方正黑体简体" panose="02010601030101010101" pitchFamily="2" charset="-122"/>
                <a:cs typeface="+mn-ea"/>
                <a:sym typeface="+mn-lt"/>
              </a:rPr>
              <a:t>目录</a:t>
            </a:r>
            <a:endParaRPr lang="en-US" altLang="zh-CN" sz="5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9" name="TextBox 8"/>
          <p:cNvSpPr txBox="1"/>
          <p:nvPr/>
        </p:nvSpPr>
        <p:spPr>
          <a:xfrm>
            <a:off x="7325995" y="2079625"/>
            <a:ext cx="3949700" cy="429895"/>
          </a:xfrm>
          <a:prstGeom prst="rect">
            <a:avLst/>
          </a:prstGeom>
          <a:noFill/>
        </p:spPr>
        <p:txBody>
          <a:bodyPr wrap="square" rtlCol="0">
            <a:spAutoFit/>
          </a:bodyPr>
          <a:lstStyle/>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美国机能主义心理学的产生</a:t>
            </a:r>
          </a:p>
        </p:txBody>
      </p:sp>
      <p:sp>
        <p:nvSpPr>
          <p:cNvPr id="12" name="TextBox 11"/>
          <p:cNvSpPr txBox="1"/>
          <p:nvPr/>
        </p:nvSpPr>
        <p:spPr>
          <a:xfrm>
            <a:off x="6765290" y="1937385"/>
            <a:ext cx="598170" cy="783590"/>
          </a:xfrm>
          <a:prstGeom prst="rect">
            <a:avLst/>
          </a:prstGeom>
          <a:noFill/>
        </p:spPr>
        <p:txBody>
          <a:bodyPr wrap="square" rtlCol="0">
            <a:spAutoFit/>
          </a:bodyPr>
          <a:lstStyle/>
          <a:p>
            <a:pPr defTabSz="1219200"/>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1</a:t>
            </a:r>
          </a:p>
        </p:txBody>
      </p:sp>
      <p:sp>
        <p:nvSpPr>
          <p:cNvPr id="13" name="TextBox 12"/>
          <p:cNvSpPr txBox="1"/>
          <p:nvPr/>
        </p:nvSpPr>
        <p:spPr>
          <a:xfrm>
            <a:off x="7325995" y="3006090"/>
            <a:ext cx="3949700"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芝加哥大学的机能主义</a:t>
            </a:r>
          </a:p>
        </p:txBody>
      </p:sp>
      <p:sp>
        <p:nvSpPr>
          <p:cNvPr id="15" name="TextBox 14"/>
          <p:cNvSpPr txBox="1"/>
          <p:nvPr/>
        </p:nvSpPr>
        <p:spPr>
          <a:xfrm>
            <a:off x="6765290" y="2863850"/>
            <a:ext cx="598170" cy="78359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2</a:t>
            </a:r>
          </a:p>
        </p:txBody>
      </p:sp>
      <p:sp>
        <p:nvSpPr>
          <p:cNvPr id="19" name="TextBox 18"/>
          <p:cNvSpPr txBox="1"/>
          <p:nvPr/>
        </p:nvSpPr>
        <p:spPr>
          <a:xfrm>
            <a:off x="7325995" y="3931920"/>
            <a:ext cx="3949065"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哥伦比亚大学的机能主义</a:t>
            </a:r>
          </a:p>
        </p:txBody>
      </p:sp>
      <p:sp>
        <p:nvSpPr>
          <p:cNvPr id="21" name="TextBox 20"/>
          <p:cNvSpPr txBox="1"/>
          <p:nvPr/>
        </p:nvSpPr>
        <p:spPr>
          <a:xfrm>
            <a:off x="6765290" y="3789680"/>
            <a:ext cx="598170" cy="1477328"/>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3</a:t>
            </a:r>
          </a:p>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4</a:t>
            </a:r>
          </a:p>
        </p:txBody>
      </p:sp>
      <p:sp>
        <p:nvSpPr>
          <p:cNvPr id="14" name="文本框 13">
            <a:extLst>
              <a:ext uri="{FF2B5EF4-FFF2-40B4-BE49-F238E27FC236}">
                <a16:creationId xmlns:a16="http://schemas.microsoft.com/office/drawing/2014/main" id="{C7564329-9AC0-45B6-9DF5-AF6E53C00787}"/>
              </a:ext>
            </a:extLst>
          </p:cNvPr>
          <p:cNvSpPr txBox="1"/>
          <p:nvPr/>
        </p:nvSpPr>
        <p:spPr>
          <a:xfrm>
            <a:off x="7363460" y="4646409"/>
            <a:ext cx="6267236" cy="430887"/>
          </a:xfrm>
          <a:prstGeom prst="rect">
            <a:avLst/>
          </a:prstGeom>
          <a:noFill/>
        </p:spPr>
        <p:txBody>
          <a:bodyPr wrap="square">
            <a:spAutoFit/>
          </a:bodyPr>
          <a:lstStyle/>
          <a:p>
            <a:r>
              <a:rPr lang="zh-CN" altLang="zh-CN" sz="2200" b="1" dirty="0">
                <a:solidFill>
                  <a:prstClr val="white"/>
                </a:solidFill>
                <a:latin typeface="微软雅黑" panose="020B0503020204020204" pitchFamily="34" charset="-122"/>
                <a:ea typeface="微软雅黑" panose="020B0503020204020204" pitchFamily="34" charset="-122"/>
                <a:cs typeface="+mn-ea"/>
              </a:rPr>
              <a:t>对机能主义哥伦比亚学派的简评</a:t>
            </a:r>
            <a:endParaRPr lang="zh-CN" altLang="en-US" sz="2200" b="1" dirty="0">
              <a:solidFill>
                <a:prstClr val="white"/>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70667" y="1600730"/>
            <a:ext cx="4183774"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04</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592455" y="2432315"/>
            <a:ext cx="6340197"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第四节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美国应用心理学的发展</a:t>
            </a:r>
          </a:p>
        </p:txBody>
      </p:sp>
      <p:sp>
        <p:nvSpPr>
          <p:cNvPr id="13" name="TextBox 6"/>
          <p:cNvSpPr txBox="1"/>
          <p:nvPr/>
        </p:nvSpPr>
        <p:spPr>
          <a:xfrm>
            <a:off x="9701984" y="2168473"/>
            <a:ext cx="2076209"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04</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207208817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4774" y="364047"/>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美国应用心理学的发展</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55900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一、霍尔与儿童心理学的发展</a:t>
            </a: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虽然德国心理学家普莱尔被认为是儿童心理学的创始人，但真正推动儿童心理研究的却是美国心理学的先驱</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霍尔，他将心理学研究方法运用到真实世界中的儿童身上，“儿童成为霍尔的实验室”，并以此为基点建立了真正属于美国人的心理学。</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霍尔被称为“心理学界的达尔文”，他在儿童与教育心理学方面提出了一个理论假说</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复演论</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霍尔认为，个体心理的发展复演着人类种系心理进化的历史，对种族进化的复演是个体心理发展的动力。</a:t>
            </a:r>
          </a:p>
        </p:txBody>
      </p:sp>
    </p:spTree>
    <p:extLst>
      <p:ext uri="{BB962C8B-B14F-4D97-AF65-F5344CB8AC3E}">
        <p14:creationId xmlns:p14="http://schemas.microsoft.com/office/powerpoint/2010/main" val="18850604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4774" y="364047"/>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美国应用心理学的发展</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一、霍尔与儿童心理学的发展</a:t>
            </a: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在研究方法方面，霍尔广泛使用了</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问卷法</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。他和克拉克大学的同事共同编制了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种问卷，内容包括儿童心理和行为的各个方面。霍尔使用这些问卷对儿童青少年的行为、态度、兴趣等作了广泛、系统的调查，并掀起了“儿童研究运动”，极大地推动了儿童发展心理学的学科发展。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霍尔的经典名著</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青春期： 心理学及其与生理学、人类学、社会学、性别、犯罪、宗教和教育的关系</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，将儿童发展心理学的研究范围</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从生命早期拓展到青春期</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，晚年还探讨了老年心理的问题，出版了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衰老</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一书，既从宏观的国家政策角度谈了政府对老年人的保障体系，也从具体而微的角度讨论了老年心理的特征。</a:t>
            </a:r>
          </a:p>
        </p:txBody>
      </p:sp>
    </p:spTree>
    <p:extLst>
      <p:ext uri="{BB962C8B-B14F-4D97-AF65-F5344CB8AC3E}">
        <p14:creationId xmlns:p14="http://schemas.microsoft.com/office/powerpoint/2010/main" val="336362765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4774" y="364047"/>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美国应用心理学的发展</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二、闵斯特伯格与工业心理学的发展</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美国心理学的另一个先驱雨果</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闵斯特伯格开启了工业心理学的研究，因此被誉为</a:t>
            </a:r>
            <a:r>
              <a:rPr lang="zh-CN" altLang="en-US" sz="2100" b="1" dirty="0">
                <a:solidFill>
                  <a:schemeClr val="accent6">
                    <a:lumMod val="75000"/>
                  </a:schemeClr>
                </a:solidFill>
                <a:latin typeface="Arial" panose="020B0604020202020204" pitchFamily="34" charset="0"/>
                <a:ea typeface="微软雅黑" panose="020B0503020204020204" pitchFamily="34" charset="-122"/>
              </a:rPr>
              <a:t>“工业心理学之父”</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在所有领域中，闵斯特伯格对工业心理学的贡献最为显著，是这一领域最早的推动者。</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年，闵斯特伯格出版了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心理学与工业效率</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书，该书是他对几个公司进行一系列实用研究后的成果体现。在书中，他对人员甄选、职业伦理、工作绩效的心理因素以及广告心理进行了深入探讨，并提出工业心理学的三个目标，即寻求“最合适的人、最合适的工作、最理想的效果”。</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心理学与工业效率</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一书十分畅销，影响很大，正是这本书奠定了闵斯特伯格作为现代工业心理学创始人的地位。</a:t>
            </a:r>
          </a:p>
        </p:txBody>
      </p:sp>
    </p:spTree>
    <p:extLst>
      <p:ext uri="{BB962C8B-B14F-4D97-AF65-F5344CB8AC3E}">
        <p14:creationId xmlns:p14="http://schemas.microsoft.com/office/powerpoint/2010/main" val="235428739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4774" y="364047"/>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美国应用心理学的发展</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55900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三、威特默与临床心理学的发展</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莱特</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威特默（</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Lightner Witmer</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1867—1956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）出生于美国宾夕法尼亚州的费城。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1896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年，他在宾夕法尼亚大学开设了世界上</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第一个心理诊所</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，这成为临床心理学产生的标志。</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1907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年，威特默还创办了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心理诊所</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杂志，在这本杂志的第一期里，威特默宣告心理学的一个新兴领域诞生了，他将之称为“临床心理学”。</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作为第一个临床心理学家，威特默没有多少可以从前辈那里借鉴的经验，他的许多工作必须是开创性的。</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此外，威特默和他的同事们还探讨了心理与行为障碍的一些成因，认为遗传和环境因素是导致行为和认知障碍的主要原因，其中环境的作用更重要。</a:t>
            </a:r>
          </a:p>
        </p:txBody>
      </p:sp>
    </p:spTree>
    <p:extLst>
      <p:ext uri="{BB962C8B-B14F-4D97-AF65-F5344CB8AC3E}">
        <p14:creationId xmlns:p14="http://schemas.microsoft.com/office/powerpoint/2010/main" val="7330740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1965021" y="2277561"/>
            <a:ext cx="4008755" cy="1476375"/>
          </a:xfrm>
          <a:prstGeom prst="rect">
            <a:avLst/>
          </a:prstGeom>
          <a:noFill/>
        </p:spPr>
        <p:txBody>
          <a:bodyPr wrap="none" rtlCol="0">
            <a:spAutoFit/>
          </a:bodyPr>
          <a:lstStyle/>
          <a:p>
            <a:pPr algn="l" defTabSz="1219200" fontAlgn="auto">
              <a:lnSpc>
                <a:spcPct val="150000"/>
              </a:lnSpc>
            </a:pPr>
            <a:r>
              <a:rPr lang="zh-CN" altLang="en-US" sz="6000" b="1" dirty="0">
                <a:solidFill>
                  <a:prstClr val="white"/>
                </a:solidFill>
                <a:latin typeface="楷体" panose="02010609060101010101" charset="-122"/>
                <a:ea typeface="楷体" panose="02010609060101010101" charset="-122"/>
                <a:cs typeface="楷体" panose="02010609060101010101" charset="-122"/>
                <a:sym typeface="+mn-lt"/>
              </a:rPr>
              <a:t>谢谢欣赏！</a:t>
            </a: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597538" y="1600730"/>
            <a:ext cx="4330032"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01</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592456" y="2432315"/>
            <a:ext cx="6340197" cy="2308324"/>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第一节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美国机能主义心理学的</a:t>
            </a:r>
            <a:endParaRPr lang="en-US" altLang="zh-CN"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产生</a:t>
            </a:r>
          </a:p>
        </p:txBody>
      </p:sp>
      <p:sp>
        <p:nvSpPr>
          <p:cNvPr id="13" name="TextBox 6"/>
          <p:cNvSpPr txBox="1"/>
          <p:nvPr/>
        </p:nvSpPr>
        <p:spPr>
          <a:xfrm>
            <a:off x="9701984" y="2168473"/>
            <a:ext cx="1694695"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01</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美国机能主义心理学的产生</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55900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一、美国机能主义心理学的理论渊源</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达尔文的进化论思想：它为机能主义心理学指明了方向</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研究意识的作用或功能。</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美国实用主义哲学：被誉为“美国心理学之父”的詹姆斯积极倡导实用主义哲学。</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除詹姆斯外，霍尔、赖德、鲍德温、闵斯特伯格等人都对早期机能主义心理学的发展作出了积极贡献。正是在这些心理学家的共同努力下，</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世纪末</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世纪初，美国心理学蓬勃发展起来，其中机能主义心理学代表着当时美国心理学发展的主流势力。</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机能主义心理学更契合美国人的民族性格，更符合美国当时的时代精神</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讲求实际、寻求解决问题的方法、注重效用和功能</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美国机能主义心理学的产生</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358726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二、历史的硝烟：构造主义与机能主义的论战</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构造主义与机能主义论战的核心，不外乎围绕着心理学的四个基本问题展开： </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第一，心理学应该研究什么？是研究意识及其结构，还是研究意识的作用和功能？</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第二，心理学研究应该采取什么样的方法？是纯粹的实验内省法，还是除此之外采用更为广泛的方法？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第三，心理学的目的是纯粹的理论研究，还是在理论研究之外关注心理学的社会应用？</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第四，心理学旨在研究心理的共同特征和一般规律，还是关注心理的个体差异及其测量？</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69205536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美国机能主义心理学的产生</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55900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二、历史的硝烟：构造主义与机能主义的论战</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以今天的观点来看，构造主义与机能主义之间貌似存在水火不容的鸿沟，但其实并非那样距离遥远。</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一方面，因为心理的构造与心理的机能对于人类的自我探察同样重要，它们是密不可分的一个事物的两个方面，今天的心理学研究正在努力将心理的构造和机能整合起来。</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但另一方面，在心理学的研究方法、理论研究与实际应用的关系以及心理学的研究领域方面，以今天的发展趋向来看，应该说机能主义取得了绝对胜利，因为当今心理学的发展正是顺应机能主义所指引的方向进行的，即重视研究方法的多元化，强调基础研究与应用研究相结合。</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89388234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14666" y="1600730"/>
            <a:ext cx="42957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02</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592454" y="2432315"/>
            <a:ext cx="6340197"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第二节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芝加哥大学的机能主义</a:t>
            </a:r>
          </a:p>
        </p:txBody>
      </p:sp>
      <p:sp>
        <p:nvSpPr>
          <p:cNvPr id="13" name="TextBox 6"/>
          <p:cNvSpPr txBox="1"/>
          <p:nvPr/>
        </p:nvSpPr>
        <p:spPr>
          <a:xfrm>
            <a:off x="9701984" y="2168473"/>
            <a:ext cx="207264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02</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芝加哥大学的机能主义</a:t>
            </a:r>
          </a:p>
        </p:txBody>
      </p:sp>
      <p:sp>
        <p:nvSpPr>
          <p:cNvPr id="100" name="文本框 99"/>
          <p:cNvSpPr txBox="1"/>
          <p:nvPr/>
        </p:nvSpPr>
        <p:spPr>
          <a:xfrm>
            <a:off x="970915" y="1210310"/>
            <a:ext cx="8378568" cy="610333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一、杜威</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杜威生平</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约翰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杜威（</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John Dewey</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1859—1952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世纪西方著名的哲学家和教育学家，同时也是机能主义芝加哥学派的创始人，被誉为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世纪对东西方文化最具影响力的人物之一。</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1919—1921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年，杜威曾由其弟子胡适陪同，来到中国各地演讲，足迹遍及十一个省份，宣传他的实用主义哲学和教育学思想，对我国的现代教育改革产生过深远影响。</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1894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年，杜威来到新成立的芝加哥大学，担任哲学系系主任，当时的哲学系涵盖心理学和教育学。在芝加哥大学任教期间，他与另一位心理学家安吉尔极力倡导机能主义，使该校成为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世纪初美国机能主义心理学的中心。</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5" name="图片 4">
            <a:extLst>
              <a:ext uri="{FF2B5EF4-FFF2-40B4-BE49-F238E27FC236}">
                <a16:creationId xmlns:a16="http://schemas.microsoft.com/office/drawing/2014/main" id="{C298E7F4-7524-4994-87D5-BB068C25B224}"/>
              </a:ext>
            </a:extLst>
          </p:cNvPr>
          <p:cNvPicPr>
            <a:picLocks noChangeAspect="1"/>
          </p:cNvPicPr>
          <p:nvPr/>
        </p:nvPicPr>
        <p:blipFill>
          <a:blip r:embed="rId3"/>
          <a:stretch>
            <a:fillRect/>
          </a:stretch>
        </p:blipFill>
        <p:spPr>
          <a:xfrm>
            <a:off x="9629293" y="2653301"/>
            <a:ext cx="2040392" cy="2894744"/>
          </a:xfrm>
          <a:prstGeom prst="rect">
            <a:avLst/>
          </a:prstGeom>
        </p:spPr>
      </p:pic>
    </p:spTree>
    <p:extLst>
      <p:ext uri="{BB962C8B-B14F-4D97-AF65-F5344CB8AC3E}">
        <p14:creationId xmlns:p14="http://schemas.microsoft.com/office/powerpoint/2010/main" val="330164133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DF4BCF6-8C2B-4CE8-82CE-58DA199F12C3"/>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物业"/>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51vaecdp">
      <a:majorFont>
        <a:latin typeface="FZHei-B01S"/>
        <a:ea typeface="FZHei-B01S"/>
        <a:cs typeface=""/>
      </a:majorFont>
      <a:minorFont>
        <a:latin typeface="FZHei-B01S"/>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3748</Words>
  <Application>Microsoft Office PowerPoint</Application>
  <PresentationFormat>宽屏</PresentationFormat>
  <Paragraphs>194</Paragraphs>
  <Slides>35</Slides>
  <Notes>8</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35</vt:i4>
      </vt:variant>
    </vt:vector>
  </HeadingPairs>
  <TitlesOfParts>
    <vt:vector size="44" baseType="lpstr">
      <vt:lpstr>FZHei-B01S</vt:lpstr>
      <vt:lpstr>等线</vt:lpstr>
      <vt:lpstr>方正黑体简体</vt:lpstr>
      <vt:lpstr>楷体</vt:lpstr>
      <vt:lpstr>微软雅黑</vt:lpstr>
      <vt:lpstr>Agency FB</vt:lpstr>
      <vt:lpstr>Arial</vt:lpstr>
      <vt:lpstr>Calibri</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
  <cp:revision>24</cp:revision>
  <dcterms:created xsi:type="dcterms:W3CDTF">2019-01-02T04:14:00Z</dcterms:created>
  <dcterms:modified xsi:type="dcterms:W3CDTF">2022-07-30T11:51:05Z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2052-11.1.0.9999</vt:lpwstr>
  </property>
</Properties>
</file>