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720" r:id="rId3"/>
    <p:sldId id="722" r:id="rId4"/>
    <p:sldId id="723" r:id="rId5"/>
    <p:sldId id="730" r:id="rId6"/>
    <p:sldId id="754" r:id="rId7"/>
    <p:sldId id="731" r:id="rId8"/>
    <p:sldId id="756" r:id="rId9"/>
    <p:sldId id="757" r:id="rId10"/>
    <p:sldId id="724" r:id="rId11"/>
    <p:sldId id="735" r:id="rId12"/>
    <p:sldId id="761" r:id="rId13"/>
    <p:sldId id="762" r:id="rId14"/>
    <p:sldId id="763" r:id="rId15"/>
    <p:sldId id="764" r:id="rId16"/>
    <p:sldId id="765" r:id="rId17"/>
    <p:sldId id="768" r:id="rId18"/>
    <p:sldId id="770" r:id="rId19"/>
    <p:sldId id="725" r:id="rId20"/>
    <p:sldId id="747" r:id="rId21"/>
    <p:sldId id="721" r:id="rId22"/>
  </p:sldIdLst>
  <p:sldSz cx="12192000" cy="6858000"/>
  <p:notesSz cx="6858000" cy="9144000"/>
  <p:embeddedFontLst>
    <p:embeddedFont>
      <p:font typeface="微软雅黑" panose="020B0503020204020204" charset="-122"/>
      <p:regular r:id="rId28"/>
    </p:embeddedFont>
  </p:embeddedFontLst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1171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67.xml"/><Relationship Id="rId28" Type="http://schemas.openxmlformats.org/officeDocument/2006/relationships/font" Target="fonts/font1.fntdata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10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3782291" cy="6857999"/>
          </a:xfrm>
          <a:custGeom>
            <a:avLst/>
            <a:gdLst>
              <a:gd name="connsiteX0" fmla="*/ 0 w 3782291"/>
              <a:gd name="connsiteY0" fmla="*/ 0 h 6857999"/>
              <a:gd name="connsiteX1" fmla="*/ 3782291 w 3782291"/>
              <a:gd name="connsiteY1" fmla="*/ 0 h 6857999"/>
              <a:gd name="connsiteX2" fmla="*/ 3782291 w 3782291"/>
              <a:gd name="connsiteY2" fmla="*/ 6857999 h 6857999"/>
              <a:gd name="connsiteX3" fmla="*/ 0 w 3782291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2291" h="6857999">
                <a:moveTo>
                  <a:pt x="0" y="0"/>
                </a:moveTo>
                <a:lnTo>
                  <a:pt x="3782291" y="0"/>
                </a:lnTo>
                <a:lnTo>
                  <a:pt x="3782291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1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9767456" y="3428999"/>
            <a:ext cx="2424545" cy="2493818"/>
          </a:xfrm>
          <a:custGeom>
            <a:avLst/>
            <a:gdLst>
              <a:gd name="connsiteX0" fmla="*/ 0 w 2424545"/>
              <a:gd name="connsiteY0" fmla="*/ 0 h 2493818"/>
              <a:gd name="connsiteX1" fmla="*/ 2424545 w 2424545"/>
              <a:gd name="connsiteY1" fmla="*/ 0 h 2493818"/>
              <a:gd name="connsiteX2" fmla="*/ 2424545 w 2424545"/>
              <a:gd name="connsiteY2" fmla="*/ 2493818 h 2493818"/>
              <a:gd name="connsiteX3" fmla="*/ 0 w 2424545"/>
              <a:gd name="connsiteY3" fmla="*/ 2493818 h 249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545" h="2493818">
                <a:moveTo>
                  <a:pt x="0" y="0"/>
                </a:moveTo>
                <a:lnTo>
                  <a:pt x="2424545" y="0"/>
                </a:lnTo>
                <a:lnTo>
                  <a:pt x="2424545" y="2493818"/>
                </a:lnTo>
                <a:lnTo>
                  <a:pt x="0" y="24938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731820" y="3428999"/>
            <a:ext cx="3823855" cy="2493818"/>
          </a:xfrm>
          <a:custGeom>
            <a:avLst/>
            <a:gdLst>
              <a:gd name="connsiteX0" fmla="*/ 0 w 3823855"/>
              <a:gd name="connsiteY0" fmla="*/ 0 h 2493818"/>
              <a:gd name="connsiteX1" fmla="*/ 3823855 w 3823855"/>
              <a:gd name="connsiteY1" fmla="*/ 0 h 2493818"/>
              <a:gd name="connsiteX2" fmla="*/ 3823855 w 3823855"/>
              <a:gd name="connsiteY2" fmla="*/ 2493818 h 2493818"/>
              <a:gd name="connsiteX3" fmla="*/ 0 w 3823855"/>
              <a:gd name="connsiteY3" fmla="*/ 2493818 h 249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3855" h="2493818">
                <a:moveTo>
                  <a:pt x="0" y="0"/>
                </a:moveTo>
                <a:lnTo>
                  <a:pt x="3823855" y="0"/>
                </a:lnTo>
                <a:lnTo>
                  <a:pt x="3823855" y="2493818"/>
                </a:lnTo>
                <a:lnTo>
                  <a:pt x="0" y="24938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5960" y="360000"/>
            <a:ext cx="10800000" cy="720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</p:spPr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53983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1282243" y="756249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786243" y="756249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547843" y="756249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2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3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217230" y="0"/>
            <a:ext cx="4974771" cy="6858000"/>
          </a:xfrm>
          <a:custGeom>
            <a:avLst/>
            <a:gdLst>
              <a:gd name="connsiteX0" fmla="*/ 0 w 4974771"/>
              <a:gd name="connsiteY0" fmla="*/ 0 h 6858000"/>
              <a:gd name="connsiteX1" fmla="*/ 4974771 w 4974771"/>
              <a:gd name="connsiteY1" fmla="*/ 0 h 6858000"/>
              <a:gd name="connsiteX2" fmla="*/ 4974771 w 4974771"/>
              <a:gd name="connsiteY2" fmla="*/ 6858000 h 6858000"/>
              <a:gd name="connsiteX3" fmla="*/ 0 w 49747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4771" h="6858000">
                <a:moveTo>
                  <a:pt x="0" y="0"/>
                </a:moveTo>
                <a:lnTo>
                  <a:pt x="4974771" y="0"/>
                </a:lnTo>
                <a:lnTo>
                  <a:pt x="497477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4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835648" cy="4686300"/>
          </a:xfrm>
          <a:custGeom>
            <a:avLst/>
            <a:gdLst>
              <a:gd name="connsiteX0" fmla="*/ 0 w 2835648"/>
              <a:gd name="connsiteY0" fmla="*/ 0 h 4686300"/>
              <a:gd name="connsiteX1" fmla="*/ 2835648 w 2835648"/>
              <a:gd name="connsiteY1" fmla="*/ 0 h 4686300"/>
              <a:gd name="connsiteX2" fmla="*/ 2835648 w 2835648"/>
              <a:gd name="connsiteY2" fmla="*/ 4686300 h 4686300"/>
              <a:gd name="connsiteX3" fmla="*/ 0 w 2835648"/>
              <a:gd name="connsiteY3" fmla="*/ 4686300 h 468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648" h="4686300">
                <a:moveTo>
                  <a:pt x="0" y="0"/>
                </a:moveTo>
                <a:lnTo>
                  <a:pt x="2835648" y="0"/>
                </a:lnTo>
                <a:lnTo>
                  <a:pt x="2835648" y="4686300"/>
                </a:lnTo>
                <a:lnTo>
                  <a:pt x="0" y="4686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2993572" y="2171700"/>
            <a:ext cx="2835649" cy="4686301"/>
          </a:xfrm>
          <a:custGeom>
            <a:avLst/>
            <a:gdLst>
              <a:gd name="connsiteX0" fmla="*/ 0 w 2835649"/>
              <a:gd name="connsiteY0" fmla="*/ 0 h 4686301"/>
              <a:gd name="connsiteX1" fmla="*/ 2835649 w 2835649"/>
              <a:gd name="connsiteY1" fmla="*/ 0 h 4686301"/>
              <a:gd name="connsiteX2" fmla="*/ 2835649 w 2835649"/>
              <a:gd name="connsiteY2" fmla="*/ 4686301 h 4686301"/>
              <a:gd name="connsiteX3" fmla="*/ 0 w 2835649"/>
              <a:gd name="connsiteY3" fmla="*/ 4686301 h 468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649" h="4686301">
                <a:moveTo>
                  <a:pt x="0" y="0"/>
                </a:moveTo>
                <a:lnTo>
                  <a:pt x="2835649" y="0"/>
                </a:lnTo>
                <a:lnTo>
                  <a:pt x="2835649" y="4686301"/>
                </a:lnTo>
                <a:lnTo>
                  <a:pt x="0" y="46863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5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16830" y="0"/>
            <a:ext cx="2759527" cy="6858000"/>
          </a:xfrm>
          <a:custGeom>
            <a:avLst/>
            <a:gdLst>
              <a:gd name="connsiteX0" fmla="*/ 0 w 2759527"/>
              <a:gd name="connsiteY0" fmla="*/ 0 h 6858000"/>
              <a:gd name="connsiteX1" fmla="*/ 2759527 w 2759527"/>
              <a:gd name="connsiteY1" fmla="*/ 0 h 6858000"/>
              <a:gd name="connsiteX2" fmla="*/ 2759527 w 2759527"/>
              <a:gd name="connsiteY2" fmla="*/ 6858000 h 6858000"/>
              <a:gd name="connsiteX3" fmla="*/ 0 w 275952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527" h="6858000">
                <a:moveTo>
                  <a:pt x="0" y="0"/>
                </a:moveTo>
                <a:lnTo>
                  <a:pt x="2759527" y="0"/>
                </a:lnTo>
                <a:lnTo>
                  <a:pt x="275952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6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15539" y="439840"/>
            <a:ext cx="2760925" cy="2095016"/>
          </a:xfrm>
          <a:custGeom>
            <a:avLst/>
            <a:gdLst>
              <a:gd name="connsiteX0" fmla="*/ 0 w 2982683"/>
              <a:gd name="connsiteY0" fmla="*/ 0 h 2302329"/>
              <a:gd name="connsiteX1" fmla="*/ 2982683 w 2982683"/>
              <a:gd name="connsiteY1" fmla="*/ 0 h 2302329"/>
              <a:gd name="connsiteX2" fmla="*/ 2982683 w 2982683"/>
              <a:gd name="connsiteY2" fmla="*/ 2302329 h 2302329"/>
              <a:gd name="connsiteX3" fmla="*/ 0 w 2982683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2683" h="2302329">
                <a:moveTo>
                  <a:pt x="0" y="0"/>
                </a:moveTo>
                <a:lnTo>
                  <a:pt x="2982683" y="0"/>
                </a:lnTo>
                <a:lnTo>
                  <a:pt x="2982683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2423713" y="439840"/>
            <a:ext cx="2131155" cy="2095016"/>
          </a:xfrm>
          <a:custGeom>
            <a:avLst/>
            <a:gdLst>
              <a:gd name="connsiteX0" fmla="*/ 0 w 2302330"/>
              <a:gd name="connsiteY0" fmla="*/ 0 h 2302329"/>
              <a:gd name="connsiteX1" fmla="*/ 2302330 w 2302330"/>
              <a:gd name="connsiteY1" fmla="*/ 0 h 2302329"/>
              <a:gd name="connsiteX2" fmla="*/ 2302330 w 2302330"/>
              <a:gd name="connsiteY2" fmla="*/ 2302329 h 2302329"/>
              <a:gd name="connsiteX3" fmla="*/ 0 w 2302330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30" h="2302329">
                <a:moveTo>
                  <a:pt x="0" y="0"/>
                </a:moveTo>
                <a:lnTo>
                  <a:pt x="2302330" y="0"/>
                </a:lnTo>
                <a:lnTo>
                  <a:pt x="2302330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1887" y="439840"/>
            <a:ext cx="2131154" cy="2095016"/>
          </a:xfrm>
          <a:custGeom>
            <a:avLst/>
            <a:gdLst>
              <a:gd name="connsiteX0" fmla="*/ 0 w 2302329"/>
              <a:gd name="connsiteY0" fmla="*/ 0 h 2302329"/>
              <a:gd name="connsiteX1" fmla="*/ 2302329 w 2302329"/>
              <a:gd name="connsiteY1" fmla="*/ 0 h 2302329"/>
              <a:gd name="connsiteX2" fmla="*/ 2302329 w 2302329"/>
              <a:gd name="connsiteY2" fmla="*/ 2302329 h 2302329"/>
              <a:gd name="connsiteX3" fmla="*/ 0 w 2302329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29" h="2302329">
                <a:moveTo>
                  <a:pt x="0" y="0"/>
                </a:moveTo>
                <a:lnTo>
                  <a:pt x="2302329" y="0"/>
                </a:lnTo>
                <a:lnTo>
                  <a:pt x="2302329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7637134" y="439840"/>
            <a:ext cx="2131154" cy="2087587"/>
          </a:xfrm>
          <a:custGeom>
            <a:avLst/>
            <a:gdLst>
              <a:gd name="connsiteX0" fmla="*/ 0 w 2302329"/>
              <a:gd name="connsiteY0" fmla="*/ 0 h 2294165"/>
              <a:gd name="connsiteX1" fmla="*/ 2302329 w 2302329"/>
              <a:gd name="connsiteY1" fmla="*/ 0 h 2294165"/>
              <a:gd name="connsiteX2" fmla="*/ 2302329 w 2302329"/>
              <a:gd name="connsiteY2" fmla="*/ 2294165 h 2294165"/>
              <a:gd name="connsiteX3" fmla="*/ 0 w 2302329"/>
              <a:gd name="connsiteY3" fmla="*/ 2294165 h 2294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29" h="2294165">
                <a:moveTo>
                  <a:pt x="0" y="0"/>
                </a:moveTo>
                <a:lnTo>
                  <a:pt x="2302329" y="0"/>
                </a:lnTo>
                <a:lnTo>
                  <a:pt x="2302329" y="2294165"/>
                </a:lnTo>
                <a:lnTo>
                  <a:pt x="0" y="22941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9928958" y="439840"/>
            <a:ext cx="2131154" cy="2095016"/>
          </a:xfrm>
          <a:custGeom>
            <a:avLst/>
            <a:gdLst>
              <a:gd name="connsiteX0" fmla="*/ 0 w 2302329"/>
              <a:gd name="connsiteY0" fmla="*/ 0 h 2302329"/>
              <a:gd name="connsiteX1" fmla="*/ 2302329 w 2302329"/>
              <a:gd name="connsiteY1" fmla="*/ 0 h 2302329"/>
              <a:gd name="connsiteX2" fmla="*/ 2302329 w 2302329"/>
              <a:gd name="connsiteY2" fmla="*/ 2302329 h 2302329"/>
              <a:gd name="connsiteX3" fmla="*/ 0 w 2302329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29" h="2302329">
                <a:moveTo>
                  <a:pt x="0" y="0"/>
                </a:moveTo>
                <a:lnTo>
                  <a:pt x="2302329" y="0"/>
                </a:lnTo>
                <a:lnTo>
                  <a:pt x="2302329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7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06188" y="595992"/>
            <a:ext cx="1796144" cy="3380016"/>
          </a:xfrm>
          <a:custGeom>
            <a:avLst/>
            <a:gdLst>
              <a:gd name="connsiteX0" fmla="*/ 0 w 1796144"/>
              <a:gd name="connsiteY0" fmla="*/ 0 h 3380016"/>
              <a:gd name="connsiteX1" fmla="*/ 1796144 w 1796144"/>
              <a:gd name="connsiteY1" fmla="*/ 0 h 3380016"/>
              <a:gd name="connsiteX2" fmla="*/ 1796144 w 1796144"/>
              <a:gd name="connsiteY2" fmla="*/ 3380016 h 3380016"/>
              <a:gd name="connsiteX3" fmla="*/ 0 w 1796144"/>
              <a:gd name="connsiteY3" fmla="*/ 3380016 h 338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144" h="3380016">
                <a:moveTo>
                  <a:pt x="0" y="0"/>
                </a:moveTo>
                <a:lnTo>
                  <a:pt x="1796144" y="0"/>
                </a:lnTo>
                <a:lnTo>
                  <a:pt x="1796144" y="3380016"/>
                </a:lnTo>
                <a:lnTo>
                  <a:pt x="0" y="33800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462894" y="595993"/>
            <a:ext cx="1796144" cy="5608865"/>
          </a:xfrm>
          <a:custGeom>
            <a:avLst/>
            <a:gdLst>
              <a:gd name="connsiteX0" fmla="*/ 0 w 1796144"/>
              <a:gd name="connsiteY0" fmla="*/ 0 h 5608865"/>
              <a:gd name="connsiteX1" fmla="*/ 1796144 w 1796144"/>
              <a:gd name="connsiteY1" fmla="*/ 0 h 5608865"/>
              <a:gd name="connsiteX2" fmla="*/ 1796144 w 1796144"/>
              <a:gd name="connsiteY2" fmla="*/ 5608865 h 5608865"/>
              <a:gd name="connsiteX3" fmla="*/ 0 w 1796144"/>
              <a:gd name="connsiteY3" fmla="*/ 5608865 h 560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144" h="5608865">
                <a:moveTo>
                  <a:pt x="0" y="0"/>
                </a:moveTo>
                <a:lnTo>
                  <a:pt x="1796144" y="0"/>
                </a:lnTo>
                <a:lnTo>
                  <a:pt x="1796144" y="5608865"/>
                </a:lnTo>
                <a:lnTo>
                  <a:pt x="0" y="56088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4419600" y="595992"/>
            <a:ext cx="1796144" cy="3380016"/>
          </a:xfrm>
          <a:custGeom>
            <a:avLst/>
            <a:gdLst>
              <a:gd name="connsiteX0" fmla="*/ 0 w 1796144"/>
              <a:gd name="connsiteY0" fmla="*/ 0 h 3380016"/>
              <a:gd name="connsiteX1" fmla="*/ 1796144 w 1796144"/>
              <a:gd name="connsiteY1" fmla="*/ 0 h 3380016"/>
              <a:gd name="connsiteX2" fmla="*/ 1796144 w 1796144"/>
              <a:gd name="connsiteY2" fmla="*/ 3380016 h 3380016"/>
              <a:gd name="connsiteX3" fmla="*/ 0 w 1796144"/>
              <a:gd name="connsiteY3" fmla="*/ 3380016 h 338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144" h="3380016">
                <a:moveTo>
                  <a:pt x="0" y="0"/>
                </a:moveTo>
                <a:lnTo>
                  <a:pt x="1796144" y="0"/>
                </a:lnTo>
                <a:lnTo>
                  <a:pt x="1796144" y="3380016"/>
                </a:lnTo>
                <a:lnTo>
                  <a:pt x="0" y="33800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8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334002" y="1"/>
            <a:ext cx="6857999" cy="6857999"/>
          </a:xfrm>
          <a:custGeom>
            <a:avLst/>
            <a:gdLst>
              <a:gd name="connsiteX0" fmla="*/ 0 w 6857999"/>
              <a:gd name="connsiteY0" fmla="*/ 0 h 6857999"/>
              <a:gd name="connsiteX1" fmla="*/ 6857999 w 6857999"/>
              <a:gd name="connsiteY1" fmla="*/ 0 h 6857999"/>
              <a:gd name="connsiteX2" fmla="*/ 6857999 w 6857999"/>
              <a:gd name="connsiteY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7999" h="6857999">
                <a:moveTo>
                  <a:pt x="0" y="0"/>
                </a:moveTo>
                <a:lnTo>
                  <a:pt x="6857999" y="0"/>
                </a:lnTo>
                <a:lnTo>
                  <a:pt x="6857999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9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233324" y="897248"/>
            <a:ext cx="4239490" cy="5063503"/>
          </a:xfrm>
          <a:custGeom>
            <a:avLst/>
            <a:gdLst>
              <a:gd name="connsiteX0" fmla="*/ 0 w 4239490"/>
              <a:gd name="connsiteY0" fmla="*/ 0 h 5063503"/>
              <a:gd name="connsiteX1" fmla="*/ 4239490 w 4239490"/>
              <a:gd name="connsiteY1" fmla="*/ 0 h 5063503"/>
              <a:gd name="connsiteX2" fmla="*/ 4239490 w 4239490"/>
              <a:gd name="connsiteY2" fmla="*/ 5063503 h 5063503"/>
              <a:gd name="connsiteX3" fmla="*/ 0 w 4239490"/>
              <a:gd name="connsiteY3" fmla="*/ 5063503 h 506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9490" h="5063503">
                <a:moveTo>
                  <a:pt x="0" y="0"/>
                </a:moveTo>
                <a:lnTo>
                  <a:pt x="4239490" y="0"/>
                </a:lnTo>
                <a:lnTo>
                  <a:pt x="4239490" y="5063503"/>
                </a:lnTo>
                <a:lnTo>
                  <a:pt x="0" y="50635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66.xml"/><Relationship Id="rId3" Type="http://schemas.openxmlformats.org/officeDocument/2006/relationships/image" Target="../media/image10.png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tags" Target="../tags/tag20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25.xml"/><Relationship Id="rId5" Type="http://schemas.openxmlformats.org/officeDocument/2006/relationships/image" Target="../media/image4.png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21" name="雨森出品-5"/>
          <p:cNvSpPr txBox="1"/>
          <p:nvPr/>
        </p:nvSpPr>
        <p:spPr>
          <a:xfrm>
            <a:off x="1483360" y="2141855"/>
            <a:ext cx="5186680" cy="1892935"/>
          </a:xfrm>
          <a:prstGeom prst="rect">
            <a:avLst/>
          </a:prstGeom>
          <a:noFill/>
        </p:spPr>
        <p:txBody>
          <a:bodyPr wrap="none" lIns="90000" tIns="46800" rIns="90000" bIns="46800" rtlCol="0"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 dirty="0">
                <a:solidFill>
                  <a:schemeClr val="bg1"/>
                </a:solidFill>
                <a:latin typeface="+mj-ea"/>
                <a:ea typeface="+mj-ea"/>
              </a:rPr>
              <a:t>主题</a:t>
            </a:r>
            <a:r>
              <a:rPr lang="en-US" altLang="zh-CN" sz="4400" b="1" dirty="0">
                <a:solidFill>
                  <a:schemeClr val="bg1"/>
                </a:solidFill>
                <a:latin typeface="+mj-ea"/>
                <a:ea typeface="+mj-ea"/>
              </a:rPr>
              <a:t> 4</a:t>
            </a:r>
            <a:endParaRPr lang="en-US" altLang="zh-CN" sz="4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多模态实践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378324" y="676634"/>
            <a:ext cx="343535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声音的数字化</a:t>
            </a:r>
            <a:r>
              <a:rPr lang="zh-CN" altLang="en-US" b="1" dirty="0">
                <a:sym typeface="+mn-lt"/>
              </a:rPr>
              <a:t>表示</a:t>
            </a:r>
            <a:endParaRPr lang="zh-CN" altLang="en-US" b="1" dirty="0">
              <a:sym typeface="+mn-lt"/>
            </a:endParaRPr>
          </a:p>
        </p:txBody>
      </p:sp>
      <p:grpSp>
        <p:nvGrpSpPr>
          <p:cNvPr id="4" name="组合 3" descr="7b0a202020202274657874626f78223a2022220a7d0a"/>
          <p:cNvGrpSpPr/>
          <p:nvPr/>
        </p:nvGrpSpPr>
        <p:grpSpPr>
          <a:xfrm>
            <a:off x="970915" y="1836420"/>
            <a:ext cx="10260330" cy="4436745"/>
            <a:chOff x="3067050" y="2189797"/>
            <a:chExt cx="6057900" cy="2687954"/>
          </a:xfrm>
        </p:grpSpPr>
        <p:grpSp>
          <p:nvGrpSpPr>
            <p:cNvPr id="5" name="组合 4"/>
            <p:cNvGrpSpPr/>
            <p:nvPr/>
          </p:nvGrpSpPr>
          <p:grpSpPr>
            <a:xfrm>
              <a:off x="3067050" y="2189797"/>
              <a:ext cx="6057900" cy="2687954"/>
              <a:chOff x="3067050" y="2189797"/>
              <a:chExt cx="6057900" cy="2687954"/>
            </a:xfrm>
          </p:grpSpPr>
          <p:sp>
            <p:nvSpPr>
              <p:cNvPr id="6" name="任意多边形: 形状 4"/>
              <p:cNvSpPr/>
              <p:nvPr/>
            </p:nvSpPr>
            <p:spPr>
              <a:xfrm>
                <a:off x="3067050" y="2189797"/>
                <a:ext cx="6057900" cy="125799"/>
              </a:xfrm>
              <a:custGeom>
                <a:avLst/>
                <a:gdLst>
                  <a:gd name="connsiteX0" fmla="*/ 0 w 4543424"/>
                  <a:gd name="connsiteY0" fmla="*/ 0 h 9525"/>
                  <a:gd name="connsiteX1" fmla="*/ 4543425 w 4543424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43424" h="9525">
                    <a:moveTo>
                      <a:pt x="0" y="0"/>
                    </a:moveTo>
                    <a:lnTo>
                      <a:pt x="4543425" y="0"/>
                    </a:lnTo>
                  </a:path>
                </a:pathLst>
              </a:custGeom>
              <a:ln w="19050" cap="flat">
                <a:solidFill>
                  <a:srgbClr val="3F8BE8"/>
                </a:solidFill>
                <a:prstDash val="solid"/>
                <a:miter/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" name="任意多边形: 形状 5"/>
              <p:cNvSpPr/>
              <p:nvPr/>
            </p:nvSpPr>
            <p:spPr>
              <a:xfrm>
                <a:off x="3067050" y="4832032"/>
                <a:ext cx="6057900" cy="45719"/>
              </a:xfrm>
              <a:custGeom>
                <a:avLst/>
                <a:gdLst>
                  <a:gd name="connsiteX0" fmla="*/ 0 w 5274309"/>
                  <a:gd name="connsiteY0" fmla="*/ 0 h 8255"/>
                  <a:gd name="connsiteX1" fmla="*/ 5274310 w 5274309"/>
                  <a:gd name="connsiteY1" fmla="*/ 0 h 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74309" h="8255">
                    <a:moveTo>
                      <a:pt x="0" y="0"/>
                    </a:moveTo>
                    <a:lnTo>
                      <a:pt x="5274310" y="0"/>
                    </a:lnTo>
                  </a:path>
                </a:pathLst>
              </a:custGeom>
              <a:ln w="16564" cap="flat">
                <a:solidFill>
                  <a:srgbClr val="3F8BE8"/>
                </a:solidFill>
                <a:prstDash val="solid"/>
                <a:miter/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3118414" y="2315596"/>
              <a:ext cx="5948049" cy="2396345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just">
                <a:lnSpc>
                  <a:spcPct val="170000"/>
                </a:lnSpc>
              </a:pPr>
              <a:r>
                <a:rPr lang="en-US" altLang="zh-CN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       </a:t>
              </a:r>
              <a:r>
                <a:rPr lang="zh-CN" altLang="en-US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数字音频是一种用离散的数值序列来表示声音信号的方法。与我们周围真实的、连续不断的声波不同，数字音频是由一系列在时间上和幅度上都被离散化的数据点构成的。它本质上是真实声音的一个</a:t>
              </a:r>
              <a:r>
                <a:rPr lang="en-US" altLang="zh-CN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r>
                <a:rPr lang="zh-CN" altLang="en-US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近似样本</a:t>
              </a:r>
              <a:r>
                <a:rPr lang="en-US" altLang="zh-CN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”</a:t>
              </a:r>
              <a:r>
                <a:rPr lang="zh-CN" altLang="en-US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，通过将连续的模拟信号转换为计算机可以存储和处理的二进制数字（</a:t>
              </a:r>
              <a:r>
                <a:rPr lang="en-US" altLang="zh-CN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r>
                <a:rPr lang="zh-CN" altLang="en-US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和</a:t>
              </a:r>
              <a:r>
                <a:rPr lang="en-US" altLang="zh-CN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）而得到。</a:t>
              </a:r>
              <a:endParaRPr lang="zh-CN" altLang="en-US" dirty="0"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lnSpc>
                  <a:spcPct val="170000"/>
                </a:lnSpc>
              </a:pPr>
              <a:r>
                <a:rPr lang="en-US" altLang="zh-CN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       </a:t>
              </a:r>
              <a:r>
                <a:rPr lang="zh-CN" altLang="en-US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为了更好地理解，我们需要深入了解其创建过程，即数字化记录。将现实世界中的声波（模拟信号）转换为数字音频，需要通过一个称为模数转换的过程。这个过程主要由三个关键步骤完成：采样、量化和编码。</a:t>
              </a:r>
              <a:endParaRPr lang="zh-CN" altLang="en-US" dirty="0"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378324" y="676634"/>
            <a:ext cx="343535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声音的数字化</a:t>
            </a:r>
            <a:r>
              <a:rPr lang="zh-CN" altLang="en-US" b="1" dirty="0">
                <a:sym typeface="+mn-lt"/>
              </a:rPr>
              <a:t>表示</a:t>
            </a:r>
            <a:endParaRPr lang="zh-CN" altLang="en-US" b="1" dirty="0"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44855" y="1708785"/>
            <a:ext cx="589915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10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53783" y="184816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第一步</a:t>
            </a:r>
            <a:r>
              <a:rPr lang="en-US" altLang="zh-CN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：</a:t>
            </a: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采样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10298" y="272065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54100" y="2875280"/>
            <a:ext cx="534987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  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采样是在时间轴上对连续的声波进行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测量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”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的过程。它以固定的时间间隔，快速地对声波的瞬时振幅进行捕捉。采样率定义了每秒拍摄多少张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快照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”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，单位是赫兹（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Hz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）。例如，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CD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音质的采样率是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44,100 Hz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，意味着每秒对声波进行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44,100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次测量。采样率决定了数字音频能记录的最高频率。根据奈奎斯特采样定理，要无损地记录一个频率，采样率必须至少是该频率的两倍。人耳的听觉范围大约是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20Hz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到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20,000Hz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，因此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44.1kHz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的采样率（能记录最高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22.05kHz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的频率）足以覆盖人类的听觉范围。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9750" y="2248535"/>
            <a:ext cx="4940300" cy="32131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378324" y="676634"/>
            <a:ext cx="343535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声音的数字化</a:t>
            </a:r>
            <a:r>
              <a:rPr lang="zh-CN" altLang="en-US" b="1" dirty="0">
                <a:sym typeface="+mn-lt"/>
              </a:rPr>
              <a:t>表示</a:t>
            </a:r>
            <a:endParaRPr lang="zh-CN" altLang="en-US" b="1" dirty="0"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44855" y="1708785"/>
            <a:ext cx="589915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10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53783" y="184816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第二步</a:t>
            </a:r>
            <a:r>
              <a:rPr lang="en-US" altLang="zh-CN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：</a:t>
            </a: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量化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10298" y="272065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54100" y="2875280"/>
            <a:ext cx="534987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  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量化是在幅度轴上对每个采样点的振幅值进行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取整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”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的过程。由于计算机的精度有限，它无法处理无限多个可能的振幅值，因此需要将连续的振幅映射到有限个离散的级别上。想象一把具有特定刻度的尺子。对于每个采样点测得的振幅，你用它来找到最接近的刻度值。位深度决定了这把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尺子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”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有多少个刻度，即每个样本可以用多少个二进制位来表示。例如，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CD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音质的位深度是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16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位，这意味着每个样本的振幅可以被表示为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2^16 = 65,536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个可能的离散值之一。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1200" y="1974850"/>
            <a:ext cx="4479925" cy="36029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378324" y="676634"/>
            <a:ext cx="343535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声音的数字化</a:t>
            </a:r>
            <a:r>
              <a:rPr lang="zh-CN" altLang="en-US" b="1" dirty="0">
                <a:sym typeface="+mn-lt"/>
              </a:rPr>
              <a:t>表示</a:t>
            </a:r>
            <a:endParaRPr lang="zh-CN" altLang="en-US" b="1" dirty="0"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44855" y="1708785"/>
            <a:ext cx="589915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10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53783" y="184816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第三步</a:t>
            </a:r>
            <a:r>
              <a:rPr lang="en-US" altLang="zh-CN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：</a:t>
            </a: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编码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10298" y="272065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54100" y="2875280"/>
            <a:ext cx="534987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  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编码是将经过采样和量化后得到的数值序列（一系列数字），按照特定的格式和规则，转换成二进制数据流，并最终存储为计算机文件的过程。最简单的编码方式是脉冲编码调制，即直接记录每个样本的量化值。此外，为了减小文件体积，还会使用各种压缩编码格式（如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MP3, AAC, FLAC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等）。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MP3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是一种有损压缩，它会舍弃一些人耳不敏感的声音信息；而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FLAC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是一种无损压缩，能完全还原原始数据。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6250" y="2673985"/>
            <a:ext cx="5191125" cy="22542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988876" y="676634"/>
            <a:ext cx="2214245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语音</a:t>
            </a:r>
            <a:r>
              <a:rPr lang="zh-CN" altLang="en-US" b="1" dirty="0">
                <a:sym typeface="+mn-lt"/>
              </a:rPr>
              <a:t>转文字</a:t>
            </a:r>
            <a:endParaRPr lang="zh-CN" altLang="en-US" b="1" dirty="0"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8000" y="150177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/>
              <a:t>https://bailian.console.aliyun.com/</a:t>
            </a:r>
            <a:endParaRPr lang="zh-CN" altLang="en-US"/>
          </a:p>
        </p:txBody>
      </p:sp>
      <p:pic>
        <p:nvPicPr>
          <p:cNvPr id="1781622877" name="图片 1" descr="/Users/subin/Library/Containers/com.kingsoft.wpsoffice.mac/Data/tmp/picturecompress_20260212221239/output_1.pn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7085" y="2148205"/>
            <a:ext cx="8036560" cy="39382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3971289" y="676634"/>
            <a:ext cx="424942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语音转文字</a:t>
            </a:r>
            <a:r>
              <a:rPr lang="en-US" altLang="zh-CN" b="1" dirty="0">
                <a:sym typeface="+mn-lt"/>
              </a:rPr>
              <a:t>：</a:t>
            </a:r>
            <a:r>
              <a:rPr lang="zh-CN" altLang="en-US" b="1" dirty="0">
                <a:sym typeface="+mn-lt"/>
              </a:rPr>
              <a:t>基本</a:t>
            </a:r>
            <a:r>
              <a:rPr lang="zh-CN" altLang="en-US" b="1" dirty="0">
                <a:sym typeface="+mn-lt"/>
              </a:rPr>
              <a:t>原理</a:t>
            </a:r>
            <a:endParaRPr lang="zh-CN" altLang="en-US" b="1" dirty="0">
              <a:sym typeface="+mn-lt"/>
            </a:endParaRPr>
          </a:p>
        </p:txBody>
      </p:sp>
      <p:sp>
        <p:nvSpPr>
          <p:cNvPr id="57" name="平行四边形 56"/>
          <p:cNvSpPr/>
          <p:nvPr>
            <p:custDataLst>
              <p:tags r:id="rId1"/>
            </p:custDataLst>
          </p:nvPr>
        </p:nvSpPr>
        <p:spPr>
          <a:xfrm>
            <a:off x="696913" y="1789430"/>
            <a:ext cx="10798176" cy="1425093"/>
          </a:xfrm>
          <a:prstGeom prst="parallelogram">
            <a:avLst/>
          </a:prstGeom>
          <a:solidFill>
            <a:srgbClr val="EBEE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71755" rtlCol="0" anchor="ctr">
            <a:noAutofit/>
          </a:bodyPr>
          <a:p>
            <a:pPr indent="0" algn="just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系统对输入的原始音频进行预处理与特征提取。该步骤将音频流切割成短时帧，并提取梅尔频率、倒谱系数等关键声学特征。这一过程旨在构建一个能够有效表征声音内容、并尽可能排除说话人音色和背景噪声干扰的数值化序列，为后续分析奠定基础。</a:t>
            </a:r>
            <a:endParaRPr lang="zh-CN" altLang="en-US" sz="1400" kern="1200" dirty="0">
              <a:solidFill>
                <a:schemeClr val="dk1">
                  <a:lumMod val="85000"/>
                  <a:lumOff val="15000"/>
                </a:schemeClr>
              </a:solidFill>
              <a:effectLst/>
              <a:latin typeface="+mn-ea"/>
              <a:cs typeface="微软雅黑" panose="020B0503020204020204" charset="-122"/>
            </a:endParaRPr>
          </a:p>
        </p:txBody>
      </p:sp>
      <p:sp>
        <p:nvSpPr>
          <p:cNvPr id="58" name="平行四边形 57"/>
          <p:cNvSpPr/>
          <p:nvPr>
            <p:custDataLst>
              <p:tags r:id="rId2"/>
            </p:custDataLst>
          </p:nvPr>
        </p:nvSpPr>
        <p:spPr>
          <a:xfrm>
            <a:off x="696913" y="5133340"/>
            <a:ext cx="10798176" cy="1425093"/>
          </a:xfrm>
          <a:prstGeom prst="parallelogram">
            <a:avLst/>
          </a:prstGeom>
          <a:solidFill>
            <a:srgbClr val="EBEE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71755" rtlCol="0" anchor="ctr">
            <a:noAutofit/>
          </a:bodyPr>
          <a:p>
            <a:pPr indent="0" algn="just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最后，解码器作为系统的决策中心，会执行一个复杂的搜索过程。它综合声学模型提供的</a:t>
            </a:r>
            <a:r>
              <a:rPr lang="en-US" altLang="zh-CN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“</a:t>
            </a:r>
            <a:r>
              <a:rPr lang="zh-CN" altLang="en-US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听觉证据</a:t>
            </a:r>
            <a:r>
              <a:rPr lang="en-US" altLang="zh-CN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”</a:t>
            </a:r>
            <a:r>
              <a:rPr lang="zh-CN" altLang="en-US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与语言模型提供的</a:t>
            </a:r>
            <a:r>
              <a:rPr lang="en-US" altLang="zh-CN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“</a:t>
            </a:r>
            <a:r>
              <a:rPr lang="zh-CN" altLang="en-US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语言先验知识</a:t>
            </a:r>
            <a:r>
              <a:rPr lang="en-US" altLang="zh-CN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”</a:t>
            </a:r>
            <a:r>
              <a:rPr lang="zh-CN" altLang="en-US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，在亿万种可能的词序列组合中，快速搜索出整体概率最高的那个序列作为最终输出。值得注意的是，当前主流的端到端模型正致力于将声学、语言模型深度融合，简化流程，直接实现从音频特征到文本序列的映射，代表了该技术的未来发展方向。</a:t>
            </a:r>
            <a:endParaRPr lang="zh-CN" altLang="en-US" sz="1400" kern="1200" dirty="0">
              <a:solidFill>
                <a:schemeClr val="dk1">
                  <a:lumMod val="85000"/>
                  <a:lumOff val="15000"/>
                </a:schemeClr>
              </a:solidFill>
              <a:effectLst/>
              <a:latin typeface="+mn-ea"/>
              <a:cs typeface="微软雅黑" panose="020B0503020204020204" charset="-122"/>
            </a:endParaRPr>
          </a:p>
        </p:txBody>
      </p:sp>
      <p:sp>
        <p:nvSpPr>
          <p:cNvPr id="59" name="平行四边形 58"/>
          <p:cNvSpPr/>
          <p:nvPr>
            <p:custDataLst>
              <p:tags r:id="rId3"/>
            </p:custDataLst>
          </p:nvPr>
        </p:nvSpPr>
        <p:spPr>
          <a:xfrm>
            <a:off x="696913" y="3461385"/>
            <a:ext cx="10798176" cy="1425093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71755" rtlCol="0" anchor="ctr">
            <a:noAutofit/>
          </a:bodyPr>
          <a:p>
            <a:pPr indent="0" algn="just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声学模型负责分析声学特征序列，其核心作用是计算音频信号与语言学基本单位（如音素或子词单元）之间的概率关系。该模型通过海量数据训练，学会了判断</a:t>
            </a:r>
            <a:r>
              <a:rPr lang="en-US" altLang="zh-CN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“</a:t>
            </a:r>
            <a:r>
              <a:rPr lang="zh-CN" altLang="en-US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当前声音最可能对应哪个发音</a:t>
            </a:r>
            <a:r>
              <a:rPr lang="en-US" altLang="zh-CN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”</a:t>
            </a:r>
            <a:r>
              <a:rPr lang="zh-CN" altLang="en-US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。与此同时，语言模型则基于纯文本大数据进行训练，它掌握了人类语言的统计规律，能够评估一个词序列出现的可能性，其作用是确保识别出的文本合乎语法与常理，即判断</a:t>
            </a:r>
            <a:r>
              <a:rPr lang="en-US" altLang="zh-CN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“</a:t>
            </a:r>
            <a:r>
              <a:rPr lang="zh-CN" altLang="en-US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这个词串是否通顺合理</a:t>
            </a:r>
            <a:r>
              <a:rPr lang="en-US" altLang="zh-CN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”</a:t>
            </a:r>
            <a:r>
              <a:rPr lang="zh-CN" altLang="en-US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。</a:t>
            </a:r>
            <a:endParaRPr lang="zh-CN" altLang="en-US" sz="1400" kern="1200" dirty="0">
              <a:solidFill>
                <a:srgbClr val="FFFFFF"/>
              </a:solidFill>
              <a:effectLst/>
              <a:latin typeface="+mn-ea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988876" y="676634"/>
            <a:ext cx="2214245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文本转</a:t>
            </a:r>
            <a:r>
              <a:rPr lang="zh-CN" altLang="en-US" b="1" dirty="0">
                <a:sym typeface="+mn-lt"/>
              </a:rPr>
              <a:t>语音</a:t>
            </a:r>
            <a:endParaRPr lang="zh-CN" altLang="en-US" b="1" dirty="0">
              <a:sym typeface="+mn-lt"/>
            </a:endParaRPr>
          </a:p>
        </p:txBody>
      </p:sp>
      <p:grpSp>
        <p:nvGrpSpPr>
          <p:cNvPr id="4" name="组合 3" descr="7b0a202020202274657874626f78223a2022220a7d0a"/>
          <p:cNvGrpSpPr/>
          <p:nvPr/>
        </p:nvGrpSpPr>
        <p:grpSpPr>
          <a:xfrm>
            <a:off x="970915" y="1836420"/>
            <a:ext cx="4886325" cy="4210685"/>
            <a:chOff x="3067050" y="2189797"/>
            <a:chExt cx="6058687" cy="2687954"/>
          </a:xfrm>
        </p:grpSpPr>
        <p:grpSp>
          <p:nvGrpSpPr>
            <p:cNvPr id="5" name="组合 4"/>
            <p:cNvGrpSpPr/>
            <p:nvPr/>
          </p:nvGrpSpPr>
          <p:grpSpPr>
            <a:xfrm>
              <a:off x="3067050" y="2189797"/>
              <a:ext cx="6057900" cy="2687954"/>
              <a:chOff x="3067050" y="2189797"/>
              <a:chExt cx="6057900" cy="2687954"/>
            </a:xfrm>
          </p:grpSpPr>
          <p:sp>
            <p:nvSpPr>
              <p:cNvPr id="6" name="任意多边形: 形状 4"/>
              <p:cNvSpPr/>
              <p:nvPr/>
            </p:nvSpPr>
            <p:spPr>
              <a:xfrm>
                <a:off x="3067050" y="2189797"/>
                <a:ext cx="6057900" cy="125799"/>
              </a:xfrm>
              <a:custGeom>
                <a:avLst/>
                <a:gdLst>
                  <a:gd name="connsiteX0" fmla="*/ 0 w 4543424"/>
                  <a:gd name="connsiteY0" fmla="*/ 0 h 9525"/>
                  <a:gd name="connsiteX1" fmla="*/ 4543425 w 4543424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43424" h="9525">
                    <a:moveTo>
                      <a:pt x="0" y="0"/>
                    </a:moveTo>
                    <a:lnTo>
                      <a:pt x="4543425" y="0"/>
                    </a:lnTo>
                  </a:path>
                </a:pathLst>
              </a:custGeom>
              <a:ln w="19050" cap="flat">
                <a:solidFill>
                  <a:srgbClr val="3F8BE8"/>
                </a:solidFill>
                <a:prstDash val="solid"/>
                <a:miter/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" name="任意多边形: 形状 5"/>
              <p:cNvSpPr/>
              <p:nvPr/>
            </p:nvSpPr>
            <p:spPr>
              <a:xfrm>
                <a:off x="3067050" y="4832032"/>
                <a:ext cx="6057900" cy="45719"/>
              </a:xfrm>
              <a:custGeom>
                <a:avLst/>
                <a:gdLst>
                  <a:gd name="connsiteX0" fmla="*/ 0 w 5274309"/>
                  <a:gd name="connsiteY0" fmla="*/ 0 h 8255"/>
                  <a:gd name="connsiteX1" fmla="*/ 5274310 w 5274309"/>
                  <a:gd name="connsiteY1" fmla="*/ 0 h 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74309" h="8255">
                    <a:moveTo>
                      <a:pt x="0" y="0"/>
                    </a:moveTo>
                    <a:lnTo>
                      <a:pt x="5274310" y="0"/>
                    </a:lnTo>
                  </a:path>
                </a:pathLst>
              </a:custGeom>
              <a:ln w="16564" cap="flat">
                <a:solidFill>
                  <a:srgbClr val="3F8BE8"/>
                </a:solidFill>
                <a:prstDash val="solid"/>
                <a:miter/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3118228" y="2315459"/>
              <a:ext cx="6007509" cy="239649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just">
                <a:lnSpc>
                  <a:spcPct val="170000"/>
                </a:lnSpc>
              </a:pPr>
              <a:r>
                <a:rPr lang="en-US" altLang="zh-CN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       </a:t>
              </a:r>
              <a:r>
                <a:rPr lang="zh-CN" altLang="en-US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文字转语音，又称语音合成，是人工智能中实现机器</a:t>
              </a:r>
              <a:r>
                <a:rPr lang="en-US" altLang="zh-CN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r>
                <a:rPr lang="zh-CN" altLang="en-US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开口说话</a:t>
              </a:r>
              <a:r>
                <a:rPr lang="en-US" altLang="zh-CN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”</a:t>
              </a:r>
              <a:r>
                <a:rPr lang="zh-CN" altLang="en-US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的关键技术。其目标是将文本信息转换为清晰、流畅、自然的可懂语音。现代基于深度学习的</a:t>
              </a:r>
              <a:r>
                <a:rPr lang="en-US" altLang="zh-CN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TTS</a:t>
              </a:r>
              <a:r>
                <a:rPr lang="zh-CN" altLang="en-US" dirty="0">
                  <a:effectLst/>
                  <a:latin typeface="微软雅黑" panose="020B0503020204020204" charset="-122"/>
                  <a:ea typeface="微软雅黑" panose="020B0503020204020204" charset="-122"/>
                </a:rPr>
                <a:t>系统已形成一套成熟的处理流程。</a:t>
              </a:r>
              <a:endParaRPr lang="zh-CN" altLang="en-US" dirty="0"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1980" y="2318385"/>
            <a:ext cx="4180205" cy="31832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3971289" y="676634"/>
            <a:ext cx="424942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文本转语音</a:t>
            </a:r>
            <a:r>
              <a:rPr lang="en-US" altLang="zh-CN" b="1" dirty="0">
                <a:sym typeface="+mn-lt"/>
              </a:rPr>
              <a:t>：</a:t>
            </a:r>
            <a:r>
              <a:rPr lang="zh-CN" altLang="en-US" b="1" dirty="0">
                <a:sym typeface="+mn-lt"/>
              </a:rPr>
              <a:t>基本原理</a:t>
            </a:r>
            <a:endParaRPr lang="zh-CN" altLang="en-US" b="1" dirty="0">
              <a:sym typeface="+mn-lt"/>
            </a:endParaRPr>
          </a:p>
        </p:txBody>
      </p:sp>
      <p:sp>
        <p:nvSpPr>
          <p:cNvPr id="57" name="平行四边形 56"/>
          <p:cNvSpPr/>
          <p:nvPr>
            <p:custDataLst>
              <p:tags r:id="rId1"/>
            </p:custDataLst>
          </p:nvPr>
        </p:nvSpPr>
        <p:spPr>
          <a:xfrm>
            <a:off x="696913" y="1789430"/>
            <a:ext cx="10798176" cy="1425093"/>
          </a:xfrm>
          <a:prstGeom prst="parallelogram">
            <a:avLst/>
          </a:prstGeom>
          <a:solidFill>
            <a:srgbClr val="EBEE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71755" rtlCol="0" anchor="ctr">
            <a:noAutofit/>
          </a:bodyPr>
          <a:p>
            <a:pPr indent="0" algn="just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系统首先进行文本分析与前端处理，旨在深度理解与解析输入文本。此阶段执行文本正则化（处理数字、缩写等）、分词与词性标注，并预测文本中的韵律结构（包括停顿、重音与语调变化），为后续的语音生成提供富含语言学信息的结构化序列。</a:t>
            </a:r>
            <a:endParaRPr lang="zh-CN" altLang="en-US" sz="1400" kern="1200" dirty="0">
              <a:solidFill>
                <a:schemeClr val="dk1">
                  <a:lumMod val="85000"/>
                  <a:lumOff val="15000"/>
                </a:schemeClr>
              </a:solidFill>
              <a:effectLst/>
              <a:latin typeface="+mn-ea"/>
              <a:cs typeface="微软雅黑" panose="020B0503020204020204" charset="-122"/>
            </a:endParaRPr>
          </a:p>
        </p:txBody>
      </p:sp>
      <p:sp>
        <p:nvSpPr>
          <p:cNvPr id="58" name="平行四边形 57"/>
          <p:cNvSpPr/>
          <p:nvPr>
            <p:custDataLst>
              <p:tags r:id="rId2"/>
            </p:custDataLst>
          </p:nvPr>
        </p:nvSpPr>
        <p:spPr>
          <a:xfrm>
            <a:off x="696913" y="5133340"/>
            <a:ext cx="10798176" cy="1425093"/>
          </a:xfrm>
          <a:prstGeom prst="parallelogram">
            <a:avLst/>
          </a:prstGeom>
          <a:solidFill>
            <a:srgbClr val="EBEE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71755" rtlCol="0" anchor="ctr">
            <a:noAutofit/>
          </a:bodyPr>
          <a:p>
            <a:pPr indent="0" algn="just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最后，神经声码器（如</a:t>
            </a:r>
            <a:r>
              <a:rPr lang="en-US" altLang="zh-CN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HiFi-GAN</a:t>
            </a:r>
            <a:r>
              <a:rPr lang="zh-CN" altLang="en-US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或</a:t>
            </a:r>
            <a:r>
              <a:rPr lang="en-US" altLang="zh-CN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WaveNet</a:t>
            </a:r>
            <a:r>
              <a:rPr lang="zh-CN" altLang="en-US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）扮演波形生成器的角色。它将声学模型输出的声学特征（频谱图）转换为最终的时域音频波形。基于生成式模型（如</a:t>
            </a:r>
            <a:r>
              <a:rPr lang="en-US" altLang="zh-CN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GAN</a:t>
            </a:r>
            <a:r>
              <a:rPr lang="zh-CN" altLang="en-US" sz="1400" kern="1200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+mn-ea"/>
                <a:cs typeface="微软雅黑" panose="020B0503020204020204" charset="-122"/>
              </a:rPr>
              <a:t>或扩散模型）的现代声码器，能够高效地合成出高保真、高自然度的语音，从而完成从文本到声音的端到端合成。</a:t>
            </a:r>
            <a:endParaRPr lang="zh-CN" altLang="en-US" sz="1400" kern="1200" dirty="0">
              <a:solidFill>
                <a:schemeClr val="dk1">
                  <a:lumMod val="85000"/>
                  <a:lumOff val="15000"/>
                </a:schemeClr>
              </a:solidFill>
              <a:effectLst/>
              <a:latin typeface="+mn-ea"/>
              <a:cs typeface="微软雅黑" panose="020B0503020204020204" charset="-122"/>
            </a:endParaRPr>
          </a:p>
        </p:txBody>
      </p:sp>
      <p:sp>
        <p:nvSpPr>
          <p:cNvPr id="59" name="平行四边形 58"/>
          <p:cNvSpPr/>
          <p:nvPr>
            <p:custDataLst>
              <p:tags r:id="rId3"/>
            </p:custDataLst>
          </p:nvPr>
        </p:nvSpPr>
        <p:spPr>
          <a:xfrm>
            <a:off x="696913" y="3461385"/>
            <a:ext cx="10798176" cy="1425093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71755" rtlCol="0" anchor="ctr">
            <a:noAutofit/>
          </a:bodyPr>
          <a:p>
            <a:pPr indent="0" algn="just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随后，声学模型（如基于</a:t>
            </a:r>
            <a:r>
              <a:rPr lang="en-US" altLang="zh-CN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Transformer</a:t>
            </a:r>
            <a:r>
              <a:rPr lang="zh-CN" altLang="en-US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或</a:t>
            </a:r>
            <a:r>
              <a:rPr lang="en-US" altLang="zh-CN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FastSpeech</a:t>
            </a:r>
            <a:r>
              <a:rPr lang="zh-CN" altLang="en-US" sz="1400" kern="12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</a:rPr>
              <a:t>的架构）负责将前端处理得到的音素与韵律序列，映射为对应的声学特征（如梅尔频谱图）。该模型通过注意力机制学习文本与声学特征之间的对齐关系，生成能够控制语音节奏和语调的详细声学蓝图。</a:t>
            </a:r>
            <a:endParaRPr lang="zh-CN" altLang="en-US" sz="1400" kern="1200" dirty="0">
              <a:solidFill>
                <a:srgbClr val="FFFFFF"/>
              </a:solidFill>
              <a:effectLst/>
              <a:latin typeface="+mn-ea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8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03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2849245" cy="64643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融合与</a:t>
            </a:r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创造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539750" y="1932305"/>
            <a:ext cx="8603615" cy="2784475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- AI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生成图片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（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豆包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、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通义万相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、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即梦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，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等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）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- AI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生成音乐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（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豆包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、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网易天音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，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等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）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- AI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生成视频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（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通义万相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、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即梦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，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等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）</a:t>
            </a:r>
            <a:endParaRPr lang="en-US" altLang="zh-CN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724506" y="1750695"/>
            <a:ext cx="562986" cy="6980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雨森出品-2"/>
          <p:cNvSpPr txBox="1"/>
          <p:nvPr/>
        </p:nvSpPr>
        <p:spPr>
          <a:xfrm>
            <a:off x="4521835" y="676634"/>
            <a:ext cx="314833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b="1" dirty="0">
                <a:sym typeface="+mn-lt"/>
              </a:rPr>
              <a:t>AI </a:t>
            </a:r>
            <a:r>
              <a:rPr lang="zh-CN" altLang="en-US" b="1" dirty="0">
                <a:sym typeface="+mn-lt"/>
              </a:rPr>
              <a:t>文献</a:t>
            </a:r>
            <a:r>
              <a:rPr lang="zh-CN" altLang="en-US" b="1" dirty="0">
                <a:sym typeface="+mn-lt"/>
              </a:rPr>
              <a:t>阅读助手</a:t>
            </a:r>
            <a:endParaRPr lang="zh-CN" altLang="en-US" b="1" dirty="0">
              <a:sym typeface="+mn-lt"/>
            </a:endParaRPr>
          </a:p>
        </p:txBody>
      </p:sp>
      <p:pic>
        <p:nvPicPr>
          <p:cNvPr id="4" name="图片 3" descr="阅读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7380" y="1983740"/>
            <a:ext cx="2430780" cy="24364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雨森出品-2"/>
          <p:cNvGrpSpPr/>
          <p:nvPr/>
        </p:nvGrpSpPr>
        <p:grpSpPr>
          <a:xfrm flipH="1">
            <a:off x="-164385" y="877072"/>
            <a:ext cx="4867122" cy="6578742"/>
            <a:chOff x="7324436" y="877072"/>
            <a:chExt cx="4867122" cy="6578742"/>
          </a:xfrm>
        </p:grpSpPr>
        <p:sp>
          <p:nvSpPr>
            <p:cNvPr id="3" name="雨森出品-2-1"/>
            <p:cNvSpPr/>
            <p:nvPr/>
          </p:nvSpPr>
          <p:spPr>
            <a:xfrm>
              <a:off x="7353647" y="4772647"/>
              <a:ext cx="4837911" cy="2683167"/>
            </a:xfrm>
            <a:custGeom>
              <a:avLst/>
              <a:gdLst>
                <a:gd name="connsiteX0" fmla="*/ 0 w 4837911"/>
                <a:gd name="connsiteY0" fmla="*/ 99769 h 2683167"/>
                <a:gd name="connsiteX1" fmla="*/ 326236 w 4837911"/>
                <a:gd name="connsiteY1" fmla="*/ 371264 h 2683167"/>
                <a:gd name="connsiteX2" fmla="*/ 704563 w 4837911"/>
                <a:gd name="connsiteY2" fmla="*/ 470150 h 2683167"/>
                <a:gd name="connsiteX3" fmla="*/ 2949806 w 4837911"/>
                <a:gd name="connsiteY3" fmla="*/ 2683167 h 2683167"/>
                <a:gd name="connsiteX4" fmla="*/ 4837912 w 4837911"/>
                <a:gd name="connsiteY4" fmla="*/ 2683167 h 2683167"/>
                <a:gd name="connsiteX5" fmla="*/ 4837912 w 4837911"/>
                <a:gd name="connsiteY5" fmla="*/ 2092500 h 2683167"/>
                <a:gd name="connsiteX6" fmla="*/ 2555145 w 4837911"/>
                <a:gd name="connsiteY6" fmla="*/ 310785 h 2683167"/>
                <a:gd name="connsiteX7" fmla="*/ 2596200 w 4837911"/>
                <a:gd name="connsiteY7" fmla="*/ 125815 h 2683167"/>
                <a:gd name="connsiteX8" fmla="*/ 2432862 w 4837911"/>
                <a:gd name="connsiteY8" fmla="*/ 0 h 268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37911" h="2683167">
                  <a:moveTo>
                    <a:pt x="0" y="99769"/>
                  </a:moveTo>
                  <a:lnTo>
                    <a:pt x="326236" y="371264"/>
                  </a:lnTo>
                  <a:lnTo>
                    <a:pt x="704563" y="470150"/>
                  </a:lnTo>
                  <a:lnTo>
                    <a:pt x="2949806" y="2683167"/>
                  </a:lnTo>
                  <a:lnTo>
                    <a:pt x="4837912" y="2683167"/>
                  </a:lnTo>
                  <a:lnTo>
                    <a:pt x="4837912" y="2092500"/>
                  </a:lnTo>
                  <a:lnTo>
                    <a:pt x="2555145" y="310785"/>
                  </a:lnTo>
                  <a:lnTo>
                    <a:pt x="2596200" y="125815"/>
                  </a:lnTo>
                  <a:lnTo>
                    <a:pt x="2432862" y="0"/>
                  </a:lnTo>
                  <a:close/>
                </a:path>
              </a:pathLst>
            </a:custGeom>
            <a:gradFill>
              <a:gsLst>
                <a:gs pos="0">
                  <a:srgbClr val="002060">
                    <a:alpha val="60000"/>
                  </a:srgbClr>
                </a:gs>
                <a:gs pos="100000">
                  <a:srgbClr val="002060">
                    <a:alpha val="0"/>
                  </a:srgbClr>
                </a:gs>
              </a:gsLst>
              <a:lin ang="2700000" scaled="1"/>
            </a:gradFill>
            <a:ln w="44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4" name="雨森出品-2-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24436" y="877072"/>
              <a:ext cx="2471922" cy="4213253"/>
            </a:xfrm>
            <a:prstGeom prst="rect">
              <a:avLst/>
            </a:prstGeom>
          </p:spPr>
        </p:pic>
      </p:grpSp>
      <p:sp>
        <p:nvSpPr>
          <p:cNvPr id="6" name="雨森出品-3"/>
          <p:cNvSpPr txBox="1"/>
          <p:nvPr>
            <p:custDataLst>
              <p:tags r:id="rId2"/>
            </p:custDataLst>
          </p:nvPr>
        </p:nvSpPr>
        <p:spPr>
          <a:xfrm>
            <a:off x="6151326" y="1705748"/>
            <a:ext cx="1212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en-US" altLang="zh-CN" sz="1800" dirty="0">
                <a:latin typeface="+mj-lt"/>
              </a:rPr>
              <a:t>CONTENTS</a:t>
            </a:r>
            <a:endParaRPr lang="en-US" sz="1800" dirty="0">
              <a:latin typeface="+mj-lt"/>
            </a:endParaRPr>
          </a:p>
        </p:txBody>
      </p:sp>
      <p:sp>
        <p:nvSpPr>
          <p:cNvPr id="7" name="雨森出品-4"/>
          <p:cNvSpPr txBox="1"/>
          <p:nvPr>
            <p:custDataLst>
              <p:tags r:id="rId3"/>
            </p:custDataLst>
          </p:nvPr>
        </p:nvSpPr>
        <p:spPr>
          <a:xfrm>
            <a:off x="6151326" y="995681"/>
            <a:ext cx="1207681" cy="710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/>
              <a:t>目录</a:t>
            </a:r>
            <a:endParaRPr lang="en-US" dirty="0"/>
          </a:p>
        </p:txBody>
      </p:sp>
      <p:grpSp>
        <p:nvGrpSpPr>
          <p:cNvPr id="8" name="雨森出品-5"/>
          <p:cNvGrpSpPr/>
          <p:nvPr/>
        </p:nvGrpSpPr>
        <p:grpSpPr>
          <a:xfrm>
            <a:off x="6151413" y="2474059"/>
            <a:ext cx="1947759" cy="523220"/>
            <a:chOff x="6697774" y="1969096"/>
            <a:chExt cx="1947759" cy="523220"/>
          </a:xfrm>
        </p:grpSpPr>
        <p:sp>
          <p:nvSpPr>
            <p:cNvPr id="12" name="雨森出品-5-2"/>
            <p:cNvSpPr txBox="1"/>
            <p:nvPr>
              <p:custDataLst>
                <p:tags r:id="rId4"/>
              </p:custDataLst>
            </p:nvPr>
          </p:nvSpPr>
          <p:spPr>
            <a:xfrm>
              <a:off x="7446653" y="2037269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视觉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智能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雨森出品-5-3"/>
            <p:cNvSpPr txBox="1"/>
            <p:nvPr>
              <p:custDataLst>
                <p:tags r:id="rId5"/>
              </p:custDataLst>
            </p:nvPr>
          </p:nvSpPr>
          <p:spPr>
            <a:xfrm>
              <a:off x="6697774" y="1969096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01.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  <p:grpSp>
        <p:nvGrpSpPr>
          <p:cNvPr id="13" name="雨森出品-6"/>
          <p:cNvGrpSpPr/>
          <p:nvPr/>
        </p:nvGrpSpPr>
        <p:grpSpPr>
          <a:xfrm>
            <a:off x="6151413" y="3175748"/>
            <a:ext cx="1947759" cy="523220"/>
            <a:chOff x="6697774" y="1969096"/>
            <a:chExt cx="1947759" cy="523220"/>
          </a:xfrm>
        </p:grpSpPr>
        <p:sp>
          <p:nvSpPr>
            <p:cNvPr id="17" name="雨森出品-6-2"/>
            <p:cNvSpPr txBox="1"/>
            <p:nvPr>
              <p:custDataLst>
                <p:tags r:id="rId6"/>
              </p:custDataLst>
            </p:nvPr>
          </p:nvSpPr>
          <p:spPr>
            <a:xfrm>
              <a:off x="7446653" y="2025839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听觉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智能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雨森出品-6-3"/>
            <p:cNvSpPr txBox="1"/>
            <p:nvPr>
              <p:custDataLst>
                <p:tags r:id="rId7"/>
              </p:custDataLst>
            </p:nvPr>
          </p:nvSpPr>
          <p:spPr>
            <a:xfrm>
              <a:off x="6697774" y="1969096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02.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  <p:grpSp>
        <p:nvGrpSpPr>
          <p:cNvPr id="18" name="雨森出品-7"/>
          <p:cNvGrpSpPr/>
          <p:nvPr/>
        </p:nvGrpSpPr>
        <p:grpSpPr>
          <a:xfrm>
            <a:off x="6152048" y="3923157"/>
            <a:ext cx="2201759" cy="523220"/>
            <a:chOff x="6697774" y="1969096"/>
            <a:chExt cx="2201759" cy="523220"/>
          </a:xfrm>
        </p:grpSpPr>
        <p:sp>
          <p:nvSpPr>
            <p:cNvPr id="22" name="雨森出品-7-2"/>
            <p:cNvSpPr txBox="1"/>
            <p:nvPr>
              <p:custDataLst>
                <p:tags r:id="rId8"/>
              </p:custDataLst>
            </p:nvPr>
          </p:nvSpPr>
          <p:spPr>
            <a:xfrm>
              <a:off x="7446653" y="2037269"/>
              <a:ext cx="1452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融合与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创造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雨森出品-7-3"/>
            <p:cNvSpPr txBox="1"/>
            <p:nvPr>
              <p:custDataLst>
                <p:tags r:id="rId9"/>
              </p:custDataLst>
            </p:nvPr>
          </p:nvSpPr>
          <p:spPr>
            <a:xfrm>
              <a:off x="6697774" y="1969096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03.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21" name="雨森出品-5"/>
          <p:cNvSpPr txBox="1"/>
          <p:nvPr/>
        </p:nvSpPr>
        <p:spPr>
          <a:xfrm>
            <a:off x="1483462" y="2491795"/>
            <a:ext cx="1551940" cy="92329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谢谢</a:t>
            </a:r>
            <a:endParaRPr 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9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01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2315210" cy="64643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视觉</a:t>
            </a:r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智能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1471930" y="1601470"/>
            <a:ext cx="8603615" cy="1244600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一张图像文件是由众多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“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像素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”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组成的，每个像素存储着灰度信息（灰度图像）或者颜色信息（彩色图像）。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1656686" y="1419631"/>
            <a:ext cx="562986" cy="6980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471930" y="3348355"/>
            <a:ext cx="8603615" cy="1378585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例如灰度图像中，每个像素通过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1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个字节来存储当前像素的灰度值，表示其明暗程度。十进制下灰度值的范围为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0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～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255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，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0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代表纯黑、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255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代表纯白，中间值为过渡色。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1655922" y="3138876"/>
            <a:ext cx="562986" cy="6980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雨森出品-2"/>
          <p:cNvSpPr txBox="1"/>
          <p:nvPr/>
        </p:nvSpPr>
        <p:spPr>
          <a:xfrm>
            <a:off x="5192395" y="676634"/>
            <a:ext cx="180721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数字图像</a:t>
            </a:r>
            <a:endParaRPr lang="zh-CN" altLang="en-US" b="1" dirty="0"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9960" y="4923790"/>
            <a:ext cx="1393190" cy="1879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3885" y="4889500"/>
            <a:ext cx="4572000" cy="18796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1471930" y="1601470"/>
            <a:ext cx="8603615" cy="736600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而彩色图像一般由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3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个图层叠加而成：红色、绿色和蓝色，也称作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RGB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图像。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1656686" y="1419631"/>
            <a:ext cx="562986" cy="6980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471930" y="2811780"/>
            <a:ext cx="8603615" cy="1155065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数字图像是将连续的模拟视觉信息（如我们眼睛看到的场景）进行采样和量化后，得到的离散化数字信号，以便计算机能够存储、处理和传输。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1655922" y="2602301"/>
            <a:ext cx="562986" cy="6980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雨森出品-2"/>
          <p:cNvSpPr txBox="1"/>
          <p:nvPr/>
        </p:nvSpPr>
        <p:spPr>
          <a:xfrm>
            <a:off x="5192395" y="676634"/>
            <a:ext cx="180721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数字图像</a:t>
            </a:r>
            <a:endParaRPr lang="zh-CN" altLang="en-US" b="1" dirty="0">
              <a:sym typeface="+mn-lt"/>
            </a:endParaRPr>
          </a:p>
        </p:txBody>
      </p:sp>
      <p:pic>
        <p:nvPicPr>
          <p:cNvPr id="386603145" name="图片 1" descr="图示&#10;&#10;AI 生成的内容可能不正确。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8950" y="4174173"/>
            <a:ext cx="5274310" cy="240347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3767772" y="676634"/>
            <a:ext cx="4656455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pPr algn="ctr"/>
            <a:r>
              <a:rPr lang="zh-CN" altLang="en-US" b="1" dirty="0">
                <a:sym typeface="+mn-lt"/>
              </a:rPr>
              <a:t>预训练模型实现图像识别</a:t>
            </a:r>
            <a:endParaRPr lang="zh-CN" altLang="en-US" b="1" dirty="0"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44855" y="1708785"/>
            <a:ext cx="10380345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10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53783" y="184816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预训练</a:t>
            </a:r>
            <a:r>
              <a:rPr lang="en-US" altLang="zh-CN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：</a:t>
            </a: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知识的</a:t>
            </a: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积累阶段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10298" y="272065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54100" y="2875280"/>
            <a:ext cx="9649460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  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预训练的核心思想是与其让一个模型从零开始学习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什么是猫、什么是狗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”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，不如直接让它从一个已经见过数百万张、涵盖数千种物体类别的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博学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”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模型中开始学习。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 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研究人员使用一个庞大的神经网络（如卷积神经网络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CNN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或视觉变换器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ViT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），在诸如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ImageNet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（包含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1400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多万张标注图像）这样的海量数据集上进行训练。在这个阶段，模型的核心任务是学习一个最根本的能力：如何将输入的图像像素，转换为一组高度抽象且富有语义信息的特征表示。通过这个过程，模型的底层学会了识别边缘、角点、颜色纹理等基础视觉元素；中层学会了组合这些元素，形成更复杂的图案、部件（如眼睛、轮子）；而高层则学会了识别完整的物体、场景和它们的组合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 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这个训练完成后的模型，就是一个预训练模型。它内部包含了通过海量数据学习到的、关于视觉世界的通用知识库和一套高效的特征提取方法。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3767772" y="676634"/>
            <a:ext cx="4656455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pPr algn="ctr"/>
            <a:r>
              <a:rPr lang="zh-CN" altLang="en-US" b="1" dirty="0">
                <a:sym typeface="+mn-lt"/>
              </a:rPr>
              <a:t>预训练模型实现图像识别</a:t>
            </a:r>
            <a:endParaRPr lang="zh-CN" altLang="en-US" b="1" dirty="0"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44855" y="1708785"/>
            <a:ext cx="10380345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10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53783" y="184816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模型</a:t>
            </a:r>
            <a:r>
              <a:rPr lang="en-US" altLang="zh-CN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：</a:t>
            </a: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通用视觉知识的</a:t>
            </a: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载体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10298" y="272065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54100" y="2875280"/>
            <a:ext cx="9649460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  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预训练模型本身就是一个功能强大的工具。我们可以将其视为一个复杂的、多层的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特征加工厂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”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：输入为原始图像像素，输出为一组高度浓缩的、能够代表图像核心内容的特征向量（或称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嵌入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”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）。这个向量远比原始像素更能表达图像的语义信息。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3767772" y="676634"/>
            <a:ext cx="4656455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pPr algn="ctr"/>
            <a:r>
              <a:rPr lang="zh-CN" altLang="en-US" b="1" dirty="0">
                <a:sym typeface="+mn-lt"/>
              </a:rPr>
              <a:t>预训练模型实现图像识别</a:t>
            </a:r>
            <a:endParaRPr lang="zh-CN" altLang="en-US" b="1" dirty="0"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44855" y="1708785"/>
            <a:ext cx="10380345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10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54100" y="1848485"/>
            <a:ext cx="5041900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实现图像理解</a:t>
            </a:r>
            <a:r>
              <a:rPr lang="en-US" altLang="zh-CN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：</a:t>
            </a: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知识的应用</a:t>
            </a: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与微调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10298" y="272065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54100" y="2875280"/>
            <a:ext cx="9649460" cy="5848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  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拥有了这个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博学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”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的预训练模型后，我们可以通过以下两种主要方式来实现具体的图像理解任务：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1" name="矩形: 圆角 44"/>
          <p:cNvSpPr/>
          <p:nvPr>
            <p:custDataLst>
              <p:tags r:id="rId5"/>
            </p:custDataLst>
          </p:nvPr>
        </p:nvSpPr>
        <p:spPr>
          <a:xfrm>
            <a:off x="943610" y="3411855"/>
            <a:ext cx="9902937" cy="1350824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100000"/>
                  </a:schemeClr>
                </a:gs>
                <a:gs pos="100000">
                  <a:schemeClr val="accent1">
                    <a:lumMod val="60000"/>
                    <a:lumOff val="40000"/>
                    <a:alpha val="10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1164865" y="3412437"/>
            <a:ext cx="2083297" cy="135024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特征提取器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3581210" y="3412437"/>
            <a:ext cx="7265335" cy="135024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将预训练模型（通常去掉最后的分类层）作为一个固定的特征提取器。对于任何一张新的图像，我们将其输入这个模型，得到它的特征向量。这个特征向量可以作为输入，送给一个简单的、针对特定任务新训练的分类器。这个分类器只需要学习如何根据这些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高质量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的特征进行决策，而无需再从像素开始学习。这种方法计算成本低，适合数据量较小的任务。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>
            <a:off x="3393725" y="3668045"/>
            <a:ext cx="0" cy="83902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>
                    <a:alpha val="10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44"/>
          <p:cNvSpPr/>
          <p:nvPr>
            <p:custDataLst>
              <p:tags r:id="rId9"/>
            </p:custDataLst>
          </p:nvPr>
        </p:nvSpPr>
        <p:spPr>
          <a:xfrm>
            <a:off x="943610" y="4990921"/>
            <a:ext cx="9902937" cy="1350824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2">
                  <a:lumMod val="5000"/>
                  <a:lumOff val="95000"/>
                  <a:alpha val="0"/>
                </a:schemeClr>
              </a:gs>
              <a:gs pos="100000">
                <a:schemeClr val="accent2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2">
                    <a:lumMod val="20000"/>
                    <a:lumOff val="80000"/>
                    <a:alpha val="100000"/>
                  </a:schemeClr>
                </a:gs>
                <a:gs pos="100000">
                  <a:schemeClr val="accent2">
                    <a:lumMod val="60000"/>
                    <a:lumOff val="40000"/>
                    <a:alpha val="10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>
            <p:custDataLst>
              <p:tags r:id="rId10"/>
            </p:custDataLst>
          </p:nvPr>
        </p:nvSpPr>
        <p:spPr>
          <a:xfrm>
            <a:off x="3581210" y="4991503"/>
            <a:ext cx="7265334" cy="135024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一种更强大和常用的方法。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对预训练模型后，不固定其参数，而是在自己的、较小的特定任务数据集（例如某个医院的医学影像数据集）上，对整个模型进行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再训练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。模型已经具备了通用的视觉知识（知道形状、纹理、物体结构），现在用特定领域的数据（如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X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光片）来调整和细化它的知识，让它从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通才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转变为精通某一领域的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专家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8" name="直接连接符 17"/>
          <p:cNvCxnSpPr/>
          <p:nvPr>
            <p:custDataLst>
              <p:tags r:id="rId11"/>
            </p:custDataLst>
          </p:nvPr>
        </p:nvCxnSpPr>
        <p:spPr>
          <a:xfrm>
            <a:off x="3393725" y="5247112"/>
            <a:ext cx="0" cy="83902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3000">
                  <a:schemeClr val="accent2">
                    <a:alpha val="10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1164865" y="4991503"/>
            <a:ext cx="2083297" cy="135024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+mn-ea"/>
                <a:cs typeface="+mn-ea"/>
              </a:rPr>
              <a:t>微调</a:t>
            </a:r>
            <a:endParaRPr lang="zh-CN" altLang="en-US" sz="20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8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02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2315210" cy="64643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听觉</a:t>
            </a:r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智能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.xml><?xml version="1.0" encoding="utf-8"?>
<p:tagLst xmlns:p="http://schemas.openxmlformats.org/presentationml/2006/main">
  <p:tag name="PA" val="v5.2.5"/>
</p:tagLst>
</file>

<file path=ppt/tags/tag11.xml><?xml version="1.0" encoding="utf-8"?>
<p:tagLst xmlns:p="http://schemas.openxmlformats.org/presentationml/2006/main">
  <p:tag name="PA" val="v5.2.5"/>
</p:tagLst>
</file>

<file path=ppt/tags/tag12.xml><?xml version="1.0" encoding="utf-8"?>
<p:tagLst xmlns:p="http://schemas.openxmlformats.org/presentationml/2006/main">
  <p:tag name="PA" val="v5.2.5"/>
</p:tagLst>
</file>

<file path=ppt/tags/tag13.xml><?xml version="1.0" encoding="utf-8"?>
<p:tagLst xmlns:p="http://schemas.openxmlformats.org/presentationml/2006/main">
  <p:tag name="PA" val="v5.2.5"/>
</p:tagLst>
</file>

<file path=ppt/tags/tag14.xml><?xml version="1.0" encoding="utf-8"?>
<p:tagLst xmlns:p="http://schemas.openxmlformats.org/presentationml/2006/main">
  <p:tag name="PA" val="v5.2.5"/>
</p:tagLst>
</file>

<file path=ppt/tags/tag15.xml><?xml version="1.0" encoding="utf-8"?>
<p:tagLst xmlns:p="http://schemas.openxmlformats.org/presentationml/2006/main">
  <p:tag name="PA" val="v5.2.5"/>
</p:tagLst>
</file>

<file path=ppt/tags/tag16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5146_2*l_h_f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280.75,&quot;left&quot;:40.049993896484374,&quot;top&quot;:108.05,&quot;width&quot;:753.3000061035157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5146_2*l_h_i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80.75,&quot;left&quot;:40.049993896484374,&quot;top&quot;:108.05,&quot;width&quot;:753.3000061035157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18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5146_2*l_h_f*1_2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280.75,&quot;left&quot;:40.049993896484374,&quot;top&quot;:108.05,&quot;width&quot;:753.3000061035157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USESOURCEFORMAT_APPLY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5146_2*l_h_i*1_2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80.75,&quot;left&quot;:40.049993896484374,&quot;top&quot;:108.05,&quot;width&quot;:753.3000061035157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SLIDE_ID" val="diagram20235146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5146"/>
  <p:tag name="KSO_WM_SLIDE_TYPE" val="text"/>
  <p:tag name="KSO_WM_SLIDE_SUBTYPE" val="diag"/>
  <p:tag name="KSO_WM_SLIDE_SIZE" val="850.45*388.8"/>
  <p:tag name="KSO_WM_SLIDE_POSITION" val="54.75*112.6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1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5146_2*l_h_f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229.95,&quot;left&quot;:40.049993896484374,&quot;top&quot;:108.05,&quot;width&quot;:753.3000061035157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USESOURCEFORMAT_APPLY" val="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5146_2*l_h_i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29.95,&quot;left&quot;:40.049993896484374,&quot;top&quot;:108.05,&quot;width&quot;:753.3000061035157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23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5146_2*l_h_f*1_2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229.95,&quot;left&quot;:40.049993896484374,&quot;top&quot;:108.05,&quot;width&quot;:753.3000061035157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USESOURCEFORMAT_APPLY" val="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5146_2*l_h_i*1_2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29.95,&quot;left&quot;:40.049993896484374,&quot;top&quot;:108.05,&quot;width&quot;:753.3000061035157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25.xml><?xml version="1.0" encoding="utf-8"?>
<p:tagLst xmlns:p="http://schemas.openxmlformats.org/presentationml/2006/main">
  <p:tag name="KSO_WM_SLIDE_ID" val="diagram20235146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5146"/>
  <p:tag name="KSO_WM_SLIDE_TYPE" val="text"/>
  <p:tag name="KSO_WM_SLIDE_SUBTYPE" val="diag"/>
  <p:tag name="KSO_WM_SLIDE_SIZE" val="850.45*388.8"/>
  <p:tag name="KSO_WM_SLIDE_POSITION" val="54.75*112.6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848.24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848.2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848.24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5,6,5,6,5,6]}"/>
</p:tagLst>
</file>

<file path=ppt/tags/tag29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848.2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848.24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848.2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848.24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5,6,5,6,5,6]}"/>
</p:tagLst>
</file>

<file path=ppt/tags/tag33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848.2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848.24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848.2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848.24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5,6,5,6,5,6]}"/>
</p:tagLst>
</file>

<file path=ppt/tags/tag37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848.2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638_2*l_h_i*1_1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231.6001153612512,&quot;left&quot;:74.29998779296875,&quot;top&quot;:267.7499633789063,&quot;width&quot;:811.050024414062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5,6,5,6,5,6]}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38_2*l_h_a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231.6001153612512,&quot;left&quot;:74.29998779296875,&quot;top&quot;:267.7499633789063,&quot;width&quot;:811.0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38_2*l_h_f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231.6001153612512,&quot;left&quot;:74.29998779296875,&quot;top&quot;:267.7499633789063,&quot;width&quot;:811.0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38_2*l_h_i*1_1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231.6001153612512,&quot;left&quot;:74.29998779296875,&quot;top&quot;:267.7499633789063,&quot;width&quot;:811.05002441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5,6,5,6,5,6]}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638_2*l_h_i*1_2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231.6001153612512,&quot;left&quot;:74.29998779296875,&quot;top&quot;:267.7499633789063,&quot;width&quot;:811.050024414062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5,6,5,6,5,6]}"/>
</p:tagLst>
</file>

<file path=ppt/tags/tag4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38_2*l_h_f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231.6001153612512,&quot;left&quot;:74.29998779296875,&quot;top&quot;:267.7499633789063,&quot;width&quot;:811.0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38_2*l_h_i*1_2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231.6001153612512,&quot;left&quot;:74.29998779296875,&quot;top&quot;:267.7499633789063,&quot;width&quot;:811.05002441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5,6,5,6,5,6]}"/>
</p:tagLst>
</file>

<file path=ppt/tags/tag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38_2*l_h_a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231.6001153612512,&quot;left&quot;:74.29998779296875,&quot;top&quot;:267.7499633789063,&quot;width&quot;:811.0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472.1999877929687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472.19998779296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472.1999877929687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5,6,5,6,5,6]}"/>
</p:tagLst>
</file>

<file path=ppt/tags/tag49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472.19998779296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472.1999877929687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472.19998779296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472.1999877929687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5,6,5,6,5,6]}"/>
</p:tagLst>
</file>

<file path=ppt/tags/tag53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472.19998779296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472.1999877929687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472.19998779296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472.1999877929687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5,6,5,6,5,6]}"/>
</p:tagLst>
</file>

<file path=ppt/tags/tag57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749969482422,&quot;left&quot;:58.100006103515625,&quot;top&quot;:134.5250030517578,&quot;width&quot;:472.19998779296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8.xml><?xml version="1.0" encoding="utf-8"?>
<p:tagLst xmlns:p="http://schemas.openxmlformats.org/presentationml/2006/main">
  <p:tag name="KSO_WM_UNIT_COMPATIBLE" val="0"/>
  <p:tag name="KSO_WM_UNIT_DIAGRAM_ISREFERUNIT" val="0"/>
  <p:tag name="KSO_WM_TEMPLATE_INDEX" val="20231869"/>
  <p:tag name="KSO_WM_TAG_VERSION" val="3.0"/>
  <p:tag name="KSO_WM_DIAGRAM_VERSION" val="3"/>
  <p:tag name="KSO_WM_DIAGRAM_COLOR_TEXT_CAN_REMOVE" val="n"/>
  <p:tag name="KSO_WM_UNIT_INDEX" val="1_1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869_2*l_h_f*1_1_1"/>
  <p:tag name="KSO_WM_TEMPLATE_CATEGORY" val="diagram"/>
  <p:tag name="KSO_WM_UNIT_LAYERLEVEL" val="1_1_1"/>
  <p:tag name="KSO_WM_DIAGRAM_GROUP_CODE" val="l1-1"/>
  <p:tag name="KSO_WM_DIAGRAM_COLOR_TRICK" val="1"/>
  <p:tag name="KSO_WM_DIAGRAM_MAX_ITEMCNT" val="3"/>
  <p:tag name="KSO_WM_DIAGRAM_VIRTUALLY_FRAME" val="{&quot;height&quot;:375.51807446577425,&quot;left&quot;:54.819366455078125,&quot;top&quot;:140.89397277832032,&quot;width&quot;:850.3612670898438}"/>
  <p:tag name="KSO_WM_DIAGRAM_COLOR_MATCH_VALUE" val="{&quot;shape&quot;:{&quot;fill&quot;:{&quot;solid&quot;:{&quot;brightness&quot;:0,&quot;colorType&quot;:2,&quot;rgb&quot;:&quot;#ebeeee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9.xml><?xml version="1.0" encoding="utf-8"?>
<p:tagLst xmlns:p="http://schemas.openxmlformats.org/presentationml/2006/main">
  <p:tag name="KSO_WM_UNIT_COMPATIBLE" val="0"/>
  <p:tag name="KSO_WM_UNIT_DIAGRAM_ISREFERUNIT" val="0"/>
  <p:tag name="KSO_WM_TEMPLATE_INDEX" val="20231869"/>
  <p:tag name="KSO_WM_TAG_VERSION" val="3.0"/>
  <p:tag name="KSO_WM_DIAGRAM_VERSION" val="3"/>
  <p:tag name="KSO_WM_DIAGRAM_COLOR_TEXT_CAN_REMOVE" val="n"/>
  <p:tag name="KSO_WM_UNIT_INDEX" val="1_3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869_2*l_h_f*1_3_1"/>
  <p:tag name="KSO_WM_TEMPLATE_CATEGORY" val="diagram"/>
  <p:tag name="KSO_WM_UNIT_LAYERLEVEL" val="1_1_1"/>
  <p:tag name="KSO_WM_DIAGRAM_GROUP_CODE" val="l1-1"/>
  <p:tag name="KSO_WM_DIAGRAM_COLOR_TRICK" val="1"/>
  <p:tag name="KSO_WM_DIAGRAM_MAX_ITEMCNT" val="3"/>
  <p:tag name="KSO_WM_DIAGRAM_VIRTUALLY_FRAME" val="{&quot;height&quot;:375.51807446577425,&quot;left&quot;:54.819366455078125,&quot;top&quot;:140.89397277832032,&quot;width&quot;:850.3612670898438}"/>
  <p:tag name="KSO_WM_DIAGRAM_COLOR_MATCH_VALUE" val="{&quot;shape&quot;:{&quot;fill&quot;:{&quot;solid&quot;:{&quot;brightness&quot;:0,&quot;colorType&quot;:2,&quot;rgb&quot;:&quot;#ebeeee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COMPATIBLE" val="0"/>
  <p:tag name="KSO_WM_UNIT_DIAGRAM_ISREFERUNIT" val="0"/>
  <p:tag name="KSO_WM_TEMPLATE_INDEX" val="20231869"/>
  <p:tag name="KSO_WM_TAG_VERSION" val="3.0"/>
  <p:tag name="KSO_WM_DIAGRAM_VERSION" val="3"/>
  <p:tag name="KSO_WM_DIAGRAM_COLOR_TEXT_CAN_REMOVE" val="n"/>
  <p:tag name="KSO_WM_UNIT_INDEX" val="1_2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869_2*l_h_f*1_2_1"/>
  <p:tag name="KSO_WM_TEMPLATE_CATEGORY" val="diagram"/>
  <p:tag name="KSO_WM_UNIT_LAYERLEVEL" val="1_1_1"/>
  <p:tag name="KSO_WM_DIAGRAM_GROUP_CODE" val="l1-1"/>
  <p:tag name="KSO_WM_DIAGRAM_COLOR_TRICK" val="1"/>
  <p:tag name="KSO_WM_DIAGRAM_MAX_ITEMCNT" val="3"/>
  <p:tag name="KSO_WM_DIAGRAM_VIRTUALLY_FRAME" val="{&quot;height&quot;:375.51807446577425,&quot;left&quot;:54.819366455078125,&quot;top&quot;:140.89397277832032,&quot;width&quot;:850.36126708984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单击此处添加文本具体内容，简明扼要地阐述您的观点。根据需要可酌情增减文字，以便观者准确地理解您传达的思想。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1.xml><?xml version="1.0" encoding="utf-8"?>
<p:tagLst xmlns:p="http://schemas.openxmlformats.org/presentationml/2006/main">
  <p:tag name="KSO_WM_UNIT_COMPATIBLE" val="0"/>
  <p:tag name="KSO_WM_UNIT_DIAGRAM_ISREFERUNIT" val="0"/>
  <p:tag name="KSO_WM_TEMPLATE_INDEX" val="20231869"/>
  <p:tag name="KSO_WM_TAG_VERSION" val="3.0"/>
  <p:tag name="KSO_WM_DIAGRAM_VERSION" val="3"/>
  <p:tag name="KSO_WM_DIAGRAM_COLOR_TEXT_CAN_REMOVE" val="n"/>
  <p:tag name="KSO_WM_UNIT_INDEX" val="1_1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869_2*l_h_f*1_1_1"/>
  <p:tag name="KSO_WM_TEMPLATE_CATEGORY" val="diagram"/>
  <p:tag name="KSO_WM_UNIT_LAYERLEVEL" val="1_1_1"/>
  <p:tag name="KSO_WM_DIAGRAM_GROUP_CODE" val="l1-1"/>
  <p:tag name="KSO_WM_DIAGRAM_COLOR_TRICK" val="1"/>
  <p:tag name="KSO_WM_DIAGRAM_MAX_ITEMCNT" val="3"/>
  <p:tag name="KSO_WM_DIAGRAM_VIRTUALLY_FRAME" val="{&quot;height&quot;:375.51807446577425,&quot;left&quot;:54.819366455078125,&quot;top&quot;:140.89397277832032,&quot;width&quot;:850.3612670898438}"/>
  <p:tag name="KSO_WM_DIAGRAM_COLOR_MATCH_VALUE" val="{&quot;shape&quot;:{&quot;fill&quot;:{&quot;solid&quot;:{&quot;brightness&quot;:0,&quot;colorType&quot;:2,&quot;rgb&quot;:&quot;#ebeeee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2.xml><?xml version="1.0" encoding="utf-8"?>
<p:tagLst xmlns:p="http://schemas.openxmlformats.org/presentationml/2006/main">
  <p:tag name="KSO_WM_UNIT_COMPATIBLE" val="0"/>
  <p:tag name="KSO_WM_UNIT_DIAGRAM_ISREFERUNIT" val="0"/>
  <p:tag name="KSO_WM_TEMPLATE_INDEX" val="20231869"/>
  <p:tag name="KSO_WM_TAG_VERSION" val="3.0"/>
  <p:tag name="KSO_WM_DIAGRAM_VERSION" val="3"/>
  <p:tag name="KSO_WM_DIAGRAM_COLOR_TEXT_CAN_REMOVE" val="n"/>
  <p:tag name="KSO_WM_UNIT_INDEX" val="1_3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869_2*l_h_f*1_3_1"/>
  <p:tag name="KSO_WM_TEMPLATE_CATEGORY" val="diagram"/>
  <p:tag name="KSO_WM_UNIT_LAYERLEVEL" val="1_1_1"/>
  <p:tag name="KSO_WM_DIAGRAM_GROUP_CODE" val="l1-1"/>
  <p:tag name="KSO_WM_DIAGRAM_COLOR_TRICK" val="1"/>
  <p:tag name="KSO_WM_DIAGRAM_MAX_ITEMCNT" val="3"/>
  <p:tag name="KSO_WM_DIAGRAM_VIRTUALLY_FRAME" val="{&quot;height&quot;:375.51807446577425,&quot;left&quot;:54.819366455078125,&quot;top&quot;:140.89397277832032,&quot;width&quot;:850.3612670898438}"/>
  <p:tag name="KSO_WM_DIAGRAM_COLOR_MATCH_VALUE" val="{&quot;shape&quot;:{&quot;fill&quot;:{&quot;solid&quot;:{&quot;brightness&quot;:0,&quot;colorType&quot;:2,&quot;rgb&quot;:&quot;#ebeeee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3.xml><?xml version="1.0" encoding="utf-8"?>
<p:tagLst xmlns:p="http://schemas.openxmlformats.org/presentationml/2006/main">
  <p:tag name="KSO_WM_UNIT_COMPATIBLE" val="0"/>
  <p:tag name="KSO_WM_UNIT_DIAGRAM_ISREFERUNIT" val="0"/>
  <p:tag name="KSO_WM_TEMPLATE_INDEX" val="20231869"/>
  <p:tag name="KSO_WM_TAG_VERSION" val="3.0"/>
  <p:tag name="KSO_WM_DIAGRAM_VERSION" val="3"/>
  <p:tag name="KSO_WM_DIAGRAM_COLOR_TEXT_CAN_REMOVE" val="n"/>
  <p:tag name="KSO_WM_UNIT_INDEX" val="1_2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869_2*l_h_f*1_2_1"/>
  <p:tag name="KSO_WM_TEMPLATE_CATEGORY" val="diagram"/>
  <p:tag name="KSO_WM_UNIT_LAYERLEVEL" val="1_1_1"/>
  <p:tag name="KSO_WM_DIAGRAM_GROUP_CODE" val="l1-1"/>
  <p:tag name="KSO_WM_DIAGRAM_COLOR_TRICK" val="1"/>
  <p:tag name="KSO_WM_DIAGRAM_MAX_ITEMCNT" val="3"/>
  <p:tag name="KSO_WM_DIAGRAM_VIRTUALLY_FRAME" val="{&quot;height&quot;:375.51807446577425,&quot;left&quot;:54.819366455078125,&quot;top&quot;:140.89397277832032,&quot;width&quot;:850.36126708984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单击此处添加文本具体内容，简明扼要地阐述您的观点。根据需要可酌情增减文字，以便观者准确地理解您传达的思想。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4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5146_2*l_h_f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01.3,&quot;left&quot;:42.499993896484376,&quot;top&quot;:137.85,&quot;width&quot;:677.4500122070319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USESOURCEFORMAT_APPLY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5146_2*l_h_i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301.3,&quot;left&quot;:42.499993896484376,&quot;top&quot;:137.85,&quot;width&quot;:677.4500122070319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66.xml><?xml version="1.0" encoding="utf-8"?>
<p:tagLst xmlns:p="http://schemas.openxmlformats.org/presentationml/2006/main">
  <p:tag name="KSO_WM_SLIDE_ID" val="diagram20235146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5146"/>
  <p:tag name="KSO_WM_SLIDE_TYPE" val="text"/>
  <p:tag name="KSO_WM_SLIDE_SUBTYPE" val="diag"/>
  <p:tag name="KSO_WM_SLIDE_SIZE" val="850.45*388.8"/>
  <p:tag name="KSO_WM_SLIDE_POSITION" val="54.75*112.6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67.xml><?xml version="1.0" encoding="utf-8"?>
<p:tagLst xmlns:p="http://schemas.openxmlformats.org/presentationml/2006/main">
  <p:tag name="resource_record_key" val="{&quot;19&quot;:[20348552,20342119,20348541],&quot;70&quot;:[3321782,3315855,3318869,3312417,3312359,3322207,3323868,3321478,3318990,3312387,3322019]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PA" val="v5.2.5"/>
</p:tagLst>
</file>

<file path=ppt/tags/tag9.xml><?xml version="1.0" encoding="utf-8"?>
<p:tagLst xmlns:p="http://schemas.openxmlformats.org/presentationml/2006/main">
  <p:tag name="PA" val="v5.2.5"/>
</p:tagLst>
</file>

<file path=ppt/theme/theme1.xml><?xml version="1.0" encoding="utf-8"?>
<a:theme xmlns:a="http://schemas.openxmlformats.org/drawingml/2006/main" name="Office Theme">
  <a:themeElements>
    <a:clrScheme name="Custom 3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F6AA2"/>
      </a:accent1>
      <a:accent2>
        <a:srgbClr val="84D4E6"/>
      </a:accent2>
      <a:accent3>
        <a:srgbClr val="263972"/>
      </a:accent3>
      <a:accent4>
        <a:srgbClr val="253F84"/>
      </a:accent4>
      <a:accent5>
        <a:srgbClr val="3E95BE"/>
      </a:accent5>
      <a:accent6>
        <a:srgbClr val="5BC6BF"/>
      </a:accent6>
      <a:hlink>
        <a:srgbClr val="0563C1"/>
      </a:hlink>
      <a:folHlink>
        <a:srgbClr val="954F72"/>
      </a:folHlink>
    </a:clrScheme>
    <a:fontScheme name="Calibri和微软雅黑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3241</Words>
  <Application>WPS 演示</Application>
  <PresentationFormat>Widescreen</PresentationFormat>
  <Paragraphs>126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</vt:lpstr>
      <vt:lpstr>Helvetica Neue</vt:lpstr>
      <vt:lpstr>宋体</vt:lpstr>
      <vt:lpstr>Arial Unicode MS</vt:lpstr>
      <vt:lpstr>汉仪书宋二KW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fs w</dc:creator>
  <cp:lastModifiedBy>苏斌</cp:lastModifiedBy>
  <cp:revision>28</cp:revision>
  <dcterms:created xsi:type="dcterms:W3CDTF">2026-02-12T14:30:38Z</dcterms:created>
  <dcterms:modified xsi:type="dcterms:W3CDTF">2026-02-12T14:30:38Z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2052-12.1.24031.24031</vt:lpwstr>
  </property>
  <property fmtid="{D5CDD505-2E9C-101B-9397-08002B2CF9AE}" pid="3" name="KSOTemplateUUID">
    <vt:lpwstr>v1.0_mb_aT518a2eHcJCFRywER4zOw==</vt:lpwstr>
  </property>
  <property fmtid="{D5CDD505-2E9C-101B-9397-08002B2CF9AE}" pid="4" name="ICV">
    <vt:lpwstr>9BCDEE87BC7C9FE297627869A624AA7B_41</vt:lpwstr>
  </property>
</Properties>
</file>