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855" r:id="rId3"/>
    <p:sldId id="722" r:id="rId4"/>
    <p:sldId id="721" r:id="rId5"/>
    <p:sldId id="736" r:id="rId6"/>
    <p:sldId id="804" r:id="rId7"/>
    <p:sldId id="806" r:id="rId8"/>
    <p:sldId id="807" r:id="rId9"/>
    <p:sldId id="808" r:id="rId10"/>
    <p:sldId id="811" r:id="rId11"/>
    <p:sldId id="809" r:id="rId12"/>
    <p:sldId id="810" r:id="rId13"/>
    <p:sldId id="812" r:id="rId14"/>
    <p:sldId id="814" r:id="rId15"/>
    <p:sldId id="815" r:id="rId16"/>
    <p:sldId id="817" r:id="rId17"/>
    <p:sldId id="816" r:id="rId18"/>
    <p:sldId id="818" r:id="rId19"/>
    <p:sldId id="740" r:id="rId20"/>
    <p:sldId id="793" r:id="rId21"/>
    <p:sldId id="794" r:id="rId22"/>
    <p:sldId id="820" r:id="rId23"/>
    <p:sldId id="789" r:id="rId24"/>
    <p:sldId id="790" r:id="rId25"/>
    <p:sldId id="792" r:id="rId26"/>
    <p:sldId id="795" r:id="rId27"/>
    <p:sldId id="796" r:id="rId28"/>
    <p:sldId id="798" r:id="rId29"/>
    <p:sldId id="800" r:id="rId30"/>
    <p:sldId id="799" r:id="rId31"/>
    <p:sldId id="802" r:id="rId32"/>
    <p:sldId id="822" r:id="rId33"/>
    <p:sldId id="824" r:id="rId34"/>
    <p:sldId id="825" r:id="rId35"/>
    <p:sldId id="826" r:id="rId36"/>
    <p:sldId id="827" r:id="rId37"/>
    <p:sldId id="829" r:id="rId38"/>
    <p:sldId id="830" r:id="rId39"/>
    <p:sldId id="831" r:id="rId40"/>
    <p:sldId id="834" r:id="rId41"/>
    <p:sldId id="835" r:id="rId42"/>
    <p:sldId id="836" r:id="rId43"/>
    <p:sldId id="837" r:id="rId44"/>
    <p:sldId id="839" r:id="rId45"/>
    <p:sldId id="840" r:id="rId46"/>
    <p:sldId id="841" r:id="rId47"/>
    <p:sldId id="842" r:id="rId48"/>
    <p:sldId id="843" r:id="rId49"/>
    <p:sldId id="845" r:id="rId50"/>
    <p:sldId id="847" r:id="rId51"/>
    <p:sldId id="832" r:id="rId52"/>
    <p:sldId id="849" r:id="rId53"/>
    <p:sldId id="848" r:id="rId54"/>
    <p:sldId id="850" r:id="rId55"/>
    <p:sldId id="851" r:id="rId56"/>
    <p:sldId id="852" r:id="rId57"/>
    <p:sldId id="853" r:id="rId58"/>
    <p:sldId id="854" r:id="rId59"/>
  </p:sldIdLst>
  <p:sldSz cx="12192000" cy="6858000"/>
  <p:notesSz cx="6858000" cy="9144000"/>
  <p:embeddedFontLst>
    <p:embeddedFont>
      <p:font typeface="微软雅黑" panose="020B0503020204020204" charset="-122"/>
      <p:regular r:id="rId64"/>
    </p:embeddedFont>
    <p:embeddedFont>
      <p:font typeface="DejaVu Math TeX Gyre" panose="02000503000000000000" charset="0"/>
      <p:regular r:id="rId65"/>
    </p:embeddedFont>
    <p:embeddedFont>
      <p:font typeface="方正仿宋_GBK" panose="02000000000000000000" charset="-122"/>
      <p:regular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66" d="100"/>
          <a:sy n="66" d="100"/>
        </p:scale>
        <p:origin x="1171" y="42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matchingName="雨森出品-1">
  <p:cSld name="1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matchingName="雨森出品-10">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1"/>
            <a:ext cx="3782291" cy="6857999"/>
          </a:xfrm>
          <a:custGeom>
            <a:avLst/>
            <a:gdLst>
              <a:gd name="connsiteX0" fmla="*/ 0 w 3782291"/>
              <a:gd name="connsiteY0" fmla="*/ 0 h 6857999"/>
              <a:gd name="connsiteX1" fmla="*/ 3782291 w 3782291"/>
              <a:gd name="connsiteY1" fmla="*/ 0 h 6857999"/>
              <a:gd name="connsiteX2" fmla="*/ 3782291 w 3782291"/>
              <a:gd name="connsiteY2" fmla="*/ 6857999 h 6857999"/>
              <a:gd name="connsiteX3" fmla="*/ 0 w 378229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782291" h="6857999">
                <a:moveTo>
                  <a:pt x="0" y="0"/>
                </a:moveTo>
                <a:lnTo>
                  <a:pt x="3782291" y="0"/>
                </a:lnTo>
                <a:lnTo>
                  <a:pt x="3782291" y="6857999"/>
                </a:lnTo>
                <a:lnTo>
                  <a:pt x="0" y="6857999"/>
                </a:lnTo>
                <a:close/>
              </a:path>
            </a:pathLst>
          </a:custGeom>
        </p:spPr>
        <p:txBody>
          <a:bodyPr wrap="square">
            <a:noAutofit/>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matchingName="雨森出品-11">
  <p:cSld name="3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767456" y="3428999"/>
            <a:ext cx="2424545" cy="2493818"/>
          </a:xfrm>
          <a:custGeom>
            <a:avLst/>
            <a:gdLst>
              <a:gd name="connsiteX0" fmla="*/ 0 w 2424545"/>
              <a:gd name="connsiteY0" fmla="*/ 0 h 2493818"/>
              <a:gd name="connsiteX1" fmla="*/ 2424545 w 2424545"/>
              <a:gd name="connsiteY1" fmla="*/ 0 h 2493818"/>
              <a:gd name="connsiteX2" fmla="*/ 2424545 w 2424545"/>
              <a:gd name="connsiteY2" fmla="*/ 2493818 h 2493818"/>
              <a:gd name="connsiteX3" fmla="*/ 0 w 2424545"/>
              <a:gd name="connsiteY3" fmla="*/ 2493818 h 2493818"/>
            </a:gdLst>
            <a:ahLst/>
            <a:cxnLst>
              <a:cxn ang="0">
                <a:pos x="connsiteX0" y="connsiteY0"/>
              </a:cxn>
              <a:cxn ang="0">
                <a:pos x="connsiteX1" y="connsiteY1"/>
              </a:cxn>
              <a:cxn ang="0">
                <a:pos x="connsiteX2" y="connsiteY2"/>
              </a:cxn>
              <a:cxn ang="0">
                <a:pos x="connsiteX3" y="connsiteY3"/>
              </a:cxn>
            </a:cxnLst>
            <a:rect l="l" t="t" r="r" b="b"/>
            <a:pathLst>
              <a:path w="2424545" h="2493818">
                <a:moveTo>
                  <a:pt x="0" y="0"/>
                </a:moveTo>
                <a:lnTo>
                  <a:pt x="2424545" y="0"/>
                </a:lnTo>
                <a:lnTo>
                  <a:pt x="2424545" y="2493818"/>
                </a:lnTo>
                <a:lnTo>
                  <a:pt x="0" y="2493818"/>
                </a:lnTo>
                <a:close/>
              </a:path>
            </a:pathLst>
          </a:custGeom>
        </p:spPr>
        <p:txBody>
          <a:bodyPr wrap="square">
            <a:noAutofit/>
          </a:bodyPr>
          <a:lstStyle/>
          <a:p>
            <a:endParaRPr lang="en-US"/>
          </a:p>
        </p:txBody>
      </p:sp>
      <p:sp>
        <p:nvSpPr>
          <p:cNvPr id="7" name="Picture Placeholder 6"/>
          <p:cNvSpPr>
            <a:spLocks noGrp="1"/>
          </p:cNvSpPr>
          <p:nvPr>
            <p:ph type="pic" sz="quarter" idx="11"/>
          </p:nvPr>
        </p:nvSpPr>
        <p:spPr>
          <a:xfrm>
            <a:off x="1731820" y="3428999"/>
            <a:ext cx="3823855" cy="2493818"/>
          </a:xfrm>
          <a:custGeom>
            <a:avLst/>
            <a:gdLst>
              <a:gd name="connsiteX0" fmla="*/ 0 w 3823855"/>
              <a:gd name="connsiteY0" fmla="*/ 0 h 2493818"/>
              <a:gd name="connsiteX1" fmla="*/ 3823855 w 3823855"/>
              <a:gd name="connsiteY1" fmla="*/ 0 h 2493818"/>
              <a:gd name="connsiteX2" fmla="*/ 3823855 w 3823855"/>
              <a:gd name="connsiteY2" fmla="*/ 2493818 h 2493818"/>
              <a:gd name="connsiteX3" fmla="*/ 0 w 3823855"/>
              <a:gd name="connsiteY3" fmla="*/ 2493818 h 2493818"/>
            </a:gdLst>
            <a:ahLst/>
            <a:cxnLst>
              <a:cxn ang="0">
                <a:pos x="connsiteX0" y="connsiteY0"/>
              </a:cxn>
              <a:cxn ang="0">
                <a:pos x="connsiteX1" y="connsiteY1"/>
              </a:cxn>
              <a:cxn ang="0">
                <a:pos x="connsiteX2" y="connsiteY2"/>
              </a:cxn>
              <a:cxn ang="0">
                <a:pos x="connsiteX3" y="connsiteY3"/>
              </a:cxn>
            </a:cxnLst>
            <a:rect l="l" t="t" r="r" b="b"/>
            <a:pathLst>
              <a:path w="3823855" h="2493818">
                <a:moveTo>
                  <a:pt x="0" y="0"/>
                </a:moveTo>
                <a:lnTo>
                  <a:pt x="3823855" y="0"/>
                </a:lnTo>
                <a:lnTo>
                  <a:pt x="3823855" y="2493818"/>
                </a:lnTo>
                <a:lnTo>
                  <a:pt x="0" y="2493818"/>
                </a:lnTo>
                <a:close/>
              </a:path>
            </a:pathLst>
          </a:custGeom>
        </p:spPr>
        <p:txBody>
          <a:bodyPr wrap="square">
            <a:noAutofit/>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matchingName="雨森出品-2">
  <p:cSld name="Default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matchingName="雨森出品-3">
  <p:cSld name="9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7217230" y="0"/>
            <a:ext cx="4974771" cy="6858000"/>
          </a:xfrm>
          <a:custGeom>
            <a:avLst/>
            <a:gdLst>
              <a:gd name="connsiteX0" fmla="*/ 0 w 4974771"/>
              <a:gd name="connsiteY0" fmla="*/ 0 h 6858000"/>
              <a:gd name="connsiteX1" fmla="*/ 4974771 w 4974771"/>
              <a:gd name="connsiteY1" fmla="*/ 0 h 6858000"/>
              <a:gd name="connsiteX2" fmla="*/ 4974771 w 4974771"/>
              <a:gd name="connsiteY2" fmla="*/ 6858000 h 6858000"/>
              <a:gd name="connsiteX3" fmla="*/ 0 w 49747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974771" h="6858000">
                <a:moveTo>
                  <a:pt x="0" y="0"/>
                </a:moveTo>
                <a:lnTo>
                  <a:pt x="4974771" y="0"/>
                </a:lnTo>
                <a:lnTo>
                  <a:pt x="4974771"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matchingName="雨森出品-4">
  <p:cSld name="10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835648" cy="4686300"/>
          </a:xfrm>
          <a:custGeom>
            <a:avLst/>
            <a:gdLst>
              <a:gd name="connsiteX0" fmla="*/ 0 w 2835648"/>
              <a:gd name="connsiteY0" fmla="*/ 0 h 4686300"/>
              <a:gd name="connsiteX1" fmla="*/ 2835648 w 2835648"/>
              <a:gd name="connsiteY1" fmla="*/ 0 h 4686300"/>
              <a:gd name="connsiteX2" fmla="*/ 2835648 w 2835648"/>
              <a:gd name="connsiteY2" fmla="*/ 4686300 h 4686300"/>
              <a:gd name="connsiteX3" fmla="*/ 0 w 2835648"/>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2835648" h="4686300">
                <a:moveTo>
                  <a:pt x="0" y="0"/>
                </a:moveTo>
                <a:lnTo>
                  <a:pt x="2835648" y="0"/>
                </a:lnTo>
                <a:lnTo>
                  <a:pt x="2835648" y="4686300"/>
                </a:lnTo>
                <a:lnTo>
                  <a:pt x="0" y="4686300"/>
                </a:lnTo>
                <a:close/>
              </a:path>
            </a:pathLst>
          </a:custGeom>
        </p:spPr>
        <p:txBody>
          <a:bodyPr wrap="square">
            <a:noAutofit/>
          </a:bodyPr>
          <a:lstStyle/>
          <a:p>
            <a:endParaRPr lang="en-US"/>
          </a:p>
        </p:txBody>
      </p:sp>
      <p:sp>
        <p:nvSpPr>
          <p:cNvPr id="8" name="Picture Placeholder 7"/>
          <p:cNvSpPr>
            <a:spLocks noGrp="1"/>
          </p:cNvSpPr>
          <p:nvPr>
            <p:ph type="pic" sz="quarter" idx="11"/>
          </p:nvPr>
        </p:nvSpPr>
        <p:spPr>
          <a:xfrm>
            <a:off x="2993572" y="2171700"/>
            <a:ext cx="2835649" cy="4686301"/>
          </a:xfrm>
          <a:custGeom>
            <a:avLst/>
            <a:gdLst>
              <a:gd name="connsiteX0" fmla="*/ 0 w 2835649"/>
              <a:gd name="connsiteY0" fmla="*/ 0 h 4686301"/>
              <a:gd name="connsiteX1" fmla="*/ 2835649 w 2835649"/>
              <a:gd name="connsiteY1" fmla="*/ 0 h 4686301"/>
              <a:gd name="connsiteX2" fmla="*/ 2835649 w 2835649"/>
              <a:gd name="connsiteY2" fmla="*/ 4686301 h 4686301"/>
              <a:gd name="connsiteX3" fmla="*/ 0 w 2835649"/>
              <a:gd name="connsiteY3" fmla="*/ 4686301 h 4686301"/>
            </a:gdLst>
            <a:ahLst/>
            <a:cxnLst>
              <a:cxn ang="0">
                <a:pos x="connsiteX0" y="connsiteY0"/>
              </a:cxn>
              <a:cxn ang="0">
                <a:pos x="connsiteX1" y="connsiteY1"/>
              </a:cxn>
              <a:cxn ang="0">
                <a:pos x="connsiteX2" y="connsiteY2"/>
              </a:cxn>
              <a:cxn ang="0">
                <a:pos x="connsiteX3" y="connsiteY3"/>
              </a:cxn>
            </a:cxnLst>
            <a:rect l="l" t="t" r="r" b="b"/>
            <a:pathLst>
              <a:path w="2835649" h="4686301">
                <a:moveTo>
                  <a:pt x="0" y="0"/>
                </a:moveTo>
                <a:lnTo>
                  <a:pt x="2835649" y="0"/>
                </a:lnTo>
                <a:lnTo>
                  <a:pt x="2835649" y="4686301"/>
                </a:lnTo>
                <a:lnTo>
                  <a:pt x="0" y="4686301"/>
                </a:lnTo>
                <a:close/>
              </a:path>
            </a:pathLst>
          </a:custGeom>
        </p:spPr>
        <p:txBody>
          <a:bodyPr wrap="square">
            <a:noAutofit/>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matchingName="雨森出品-5">
  <p:cSld name="11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16830" y="0"/>
            <a:ext cx="2759527" cy="6858000"/>
          </a:xfrm>
          <a:custGeom>
            <a:avLst/>
            <a:gdLst>
              <a:gd name="connsiteX0" fmla="*/ 0 w 2759527"/>
              <a:gd name="connsiteY0" fmla="*/ 0 h 6858000"/>
              <a:gd name="connsiteX1" fmla="*/ 2759527 w 2759527"/>
              <a:gd name="connsiteY1" fmla="*/ 0 h 6858000"/>
              <a:gd name="connsiteX2" fmla="*/ 2759527 w 2759527"/>
              <a:gd name="connsiteY2" fmla="*/ 6858000 h 6858000"/>
              <a:gd name="connsiteX3" fmla="*/ 0 w 27595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59527" h="6858000">
                <a:moveTo>
                  <a:pt x="0" y="0"/>
                </a:moveTo>
                <a:lnTo>
                  <a:pt x="2759527" y="0"/>
                </a:lnTo>
                <a:lnTo>
                  <a:pt x="2759527"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matchingName="雨森出品-6">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15539" y="439840"/>
            <a:ext cx="2760925" cy="2095016"/>
          </a:xfrm>
          <a:custGeom>
            <a:avLst/>
            <a:gdLst>
              <a:gd name="connsiteX0" fmla="*/ 0 w 2982683"/>
              <a:gd name="connsiteY0" fmla="*/ 0 h 2302329"/>
              <a:gd name="connsiteX1" fmla="*/ 2982683 w 2982683"/>
              <a:gd name="connsiteY1" fmla="*/ 0 h 2302329"/>
              <a:gd name="connsiteX2" fmla="*/ 2982683 w 2982683"/>
              <a:gd name="connsiteY2" fmla="*/ 2302329 h 2302329"/>
              <a:gd name="connsiteX3" fmla="*/ 0 w 2982683"/>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982683" h="2302329">
                <a:moveTo>
                  <a:pt x="0" y="0"/>
                </a:moveTo>
                <a:lnTo>
                  <a:pt x="2982683" y="0"/>
                </a:lnTo>
                <a:lnTo>
                  <a:pt x="2982683" y="2302329"/>
                </a:lnTo>
                <a:lnTo>
                  <a:pt x="0" y="2302329"/>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2423713" y="439840"/>
            <a:ext cx="2131155" cy="2095016"/>
          </a:xfrm>
          <a:custGeom>
            <a:avLst/>
            <a:gdLst>
              <a:gd name="connsiteX0" fmla="*/ 0 w 2302330"/>
              <a:gd name="connsiteY0" fmla="*/ 0 h 2302329"/>
              <a:gd name="connsiteX1" fmla="*/ 2302330 w 2302330"/>
              <a:gd name="connsiteY1" fmla="*/ 0 h 2302329"/>
              <a:gd name="connsiteX2" fmla="*/ 2302330 w 2302330"/>
              <a:gd name="connsiteY2" fmla="*/ 2302329 h 2302329"/>
              <a:gd name="connsiteX3" fmla="*/ 0 w 2302330"/>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30" h="2302329">
                <a:moveTo>
                  <a:pt x="0" y="0"/>
                </a:moveTo>
                <a:lnTo>
                  <a:pt x="2302330" y="0"/>
                </a:lnTo>
                <a:lnTo>
                  <a:pt x="2302330" y="2302329"/>
                </a:lnTo>
                <a:lnTo>
                  <a:pt x="0" y="2302329"/>
                </a:lnTo>
                <a:close/>
              </a:path>
            </a:pathLst>
          </a:custGeom>
        </p:spPr>
        <p:txBody>
          <a:bodyPr wrap="square">
            <a:noAutofit/>
          </a:bodyPr>
          <a:lstStyle/>
          <a:p>
            <a:endParaRPr lang="en-US"/>
          </a:p>
        </p:txBody>
      </p:sp>
      <p:sp>
        <p:nvSpPr>
          <p:cNvPr id="13" name="Picture Placeholder 12"/>
          <p:cNvSpPr>
            <a:spLocks noGrp="1"/>
          </p:cNvSpPr>
          <p:nvPr>
            <p:ph type="pic" sz="quarter" idx="12"/>
          </p:nvPr>
        </p:nvSpPr>
        <p:spPr>
          <a:xfrm>
            <a:off x="131887" y="439840"/>
            <a:ext cx="2131154" cy="2095016"/>
          </a:xfrm>
          <a:custGeom>
            <a:avLst/>
            <a:gdLst>
              <a:gd name="connsiteX0" fmla="*/ 0 w 2302329"/>
              <a:gd name="connsiteY0" fmla="*/ 0 h 2302329"/>
              <a:gd name="connsiteX1" fmla="*/ 2302329 w 2302329"/>
              <a:gd name="connsiteY1" fmla="*/ 0 h 2302329"/>
              <a:gd name="connsiteX2" fmla="*/ 2302329 w 2302329"/>
              <a:gd name="connsiteY2" fmla="*/ 2302329 h 2302329"/>
              <a:gd name="connsiteX3" fmla="*/ 0 w 2302329"/>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29" h="2302329">
                <a:moveTo>
                  <a:pt x="0" y="0"/>
                </a:moveTo>
                <a:lnTo>
                  <a:pt x="2302329" y="0"/>
                </a:lnTo>
                <a:lnTo>
                  <a:pt x="2302329" y="2302329"/>
                </a:lnTo>
                <a:lnTo>
                  <a:pt x="0" y="2302329"/>
                </a:lnTo>
                <a:close/>
              </a:path>
            </a:pathLst>
          </a:custGeom>
        </p:spPr>
        <p:txBody>
          <a:bodyPr wrap="square">
            <a:noAutofit/>
          </a:bodyPr>
          <a:lstStyle/>
          <a:p>
            <a:endParaRPr lang="en-US"/>
          </a:p>
        </p:txBody>
      </p:sp>
      <p:sp>
        <p:nvSpPr>
          <p:cNvPr id="15" name="Picture Placeholder 14"/>
          <p:cNvSpPr>
            <a:spLocks noGrp="1"/>
          </p:cNvSpPr>
          <p:nvPr>
            <p:ph type="pic" sz="quarter" idx="13"/>
          </p:nvPr>
        </p:nvSpPr>
        <p:spPr>
          <a:xfrm>
            <a:off x="7637134" y="439840"/>
            <a:ext cx="2131154" cy="2087587"/>
          </a:xfrm>
          <a:custGeom>
            <a:avLst/>
            <a:gdLst>
              <a:gd name="connsiteX0" fmla="*/ 0 w 2302329"/>
              <a:gd name="connsiteY0" fmla="*/ 0 h 2294165"/>
              <a:gd name="connsiteX1" fmla="*/ 2302329 w 2302329"/>
              <a:gd name="connsiteY1" fmla="*/ 0 h 2294165"/>
              <a:gd name="connsiteX2" fmla="*/ 2302329 w 2302329"/>
              <a:gd name="connsiteY2" fmla="*/ 2294165 h 2294165"/>
              <a:gd name="connsiteX3" fmla="*/ 0 w 2302329"/>
              <a:gd name="connsiteY3" fmla="*/ 2294165 h 2294165"/>
            </a:gdLst>
            <a:ahLst/>
            <a:cxnLst>
              <a:cxn ang="0">
                <a:pos x="connsiteX0" y="connsiteY0"/>
              </a:cxn>
              <a:cxn ang="0">
                <a:pos x="connsiteX1" y="connsiteY1"/>
              </a:cxn>
              <a:cxn ang="0">
                <a:pos x="connsiteX2" y="connsiteY2"/>
              </a:cxn>
              <a:cxn ang="0">
                <a:pos x="connsiteX3" y="connsiteY3"/>
              </a:cxn>
            </a:cxnLst>
            <a:rect l="l" t="t" r="r" b="b"/>
            <a:pathLst>
              <a:path w="2302329" h="2294165">
                <a:moveTo>
                  <a:pt x="0" y="0"/>
                </a:moveTo>
                <a:lnTo>
                  <a:pt x="2302329" y="0"/>
                </a:lnTo>
                <a:lnTo>
                  <a:pt x="2302329" y="2294165"/>
                </a:lnTo>
                <a:lnTo>
                  <a:pt x="0" y="2294165"/>
                </a:lnTo>
                <a:close/>
              </a:path>
            </a:pathLst>
          </a:custGeom>
        </p:spPr>
        <p:txBody>
          <a:bodyPr wrap="square">
            <a:noAutofit/>
          </a:bodyPr>
          <a:lstStyle/>
          <a:p>
            <a:endParaRPr lang="en-US"/>
          </a:p>
        </p:txBody>
      </p:sp>
      <p:sp>
        <p:nvSpPr>
          <p:cNvPr id="17" name="Picture Placeholder 16"/>
          <p:cNvSpPr>
            <a:spLocks noGrp="1"/>
          </p:cNvSpPr>
          <p:nvPr>
            <p:ph type="pic" sz="quarter" idx="14"/>
          </p:nvPr>
        </p:nvSpPr>
        <p:spPr>
          <a:xfrm>
            <a:off x="9928958" y="439840"/>
            <a:ext cx="2131154" cy="2095016"/>
          </a:xfrm>
          <a:custGeom>
            <a:avLst/>
            <a:gdLst>
              <a:gd name="connsiteX0" fmla="*/ 0 w 2302329"/>
              <a:gd name="connsiteY0" fmla="*/ 0 h 2302329"/>
              <a:gd name="connsiteX1" fmla="*/ 2302329 w 2302329"/>
              <a:gd name="connsiteY1" fmla="*/ 0 h 2302329"/>
              <a:gd name="connsiteX2" fmla="*/ 2302329 w 2302329"/>
              <a:gd name="connsiteY2" fmla="*/ 2302329 h 2302329"/>
              <a:gd name="connsiteX3" fmla="*/ 0 w 2302329"/>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29" h="2302329">
                <a:moveTo>
                  <a:pt x="0" y="0"/>
                </a:moveTo>
                <a:lnTo>
                  <a:pt x="2302329" y="0"/>
                </a:lnTo>
                <a:lnTo>
                  <a:pt x="2302329" y="2302329"/>
                </a:lnTo>
                <a:lnTo>
                  <a:pt x="0" y="2302329"/>
                </a:lnTo>
                <a:close/>
              </a:path>
            </a:pathLst>
          </a:custGeom>
        </p:spPr>
        <p:txBody>
          <a:bodyPr wrap="square">
            <a:noAutofit/>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matchingName="雨森出品-7">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06188" y="595992"/>
            <a:ext cx="1796144" cy="3380016"/>
          </a:xfrm>
          <a:custGeom>
            <a:avLst/>
            <a:gdLst>
              <a:gd name="connsiteX0" fmla="*/ 0 w 1796144"/>
              <a:gd name="connsiteY0" fmla="*/ 0 h 3380016"/>
              <a:gd name="connsiteX1" fmla="*/ 1796144 w 1796144"/>
              <a:gd name="connsiteY1" fmla="*/ 0 h 3380016"/>
              <a:gd name="connsiteX2" fmla="*/ 1796144 w 1796144"/>
              <a:gd name="connsiteY2" fmla="*/ 3380016 h 3380016"/>
              <a:gd name="connsiteX3" fmla="*/ 0 w 1796144"/>
              <a:gd name="connsiteY3" fmla="*/ 3380016 h 3380016"/>
            </a:gdLst>
            <a:ahLst/>
            <a:cxnLst>
              <a:cxn ang="0">
                <a:pos x="connsiteX0" y="connsiteY0"/>
              </a:cxn>
              <a:cxn ang="0">
                <a:pos x="connsiteX1" y="connsiteY1"/>
              </a:cxn>
              <a:cxn ang="0">
                <a:pos x="connsiteX2" y="connsiteY2"/>
              </a:cxn>
              <a:cxn ang="0">
                <a:pos x="connsiteX3" y="connsiteY3"/>
              </a:cxn>
            </a:cxnLst>
            <a:rect l="l" t="t" r="r" b="b"/>
            <a:pathLst>
              <a:path w="1796144" h="3380016">
                <a:moveTo>
                  <a:pt x="0" y="0"/>
                </a:moveTo>
                <a:lnTo>
                  <a:pt x="1796144" y="0"/>
                </a:lnTo>
                <a:lnTo>
                  <a:pt x="1796144" y="3380016"/>
                </a:lnTo>
                <a:lnTo>
                  <a:pt x="0" y="3380016"/>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2462894" y="595993"/>
            <a:ext cx="1796144" cy="5608865"/>
          </a:xfrm>
          <a:custGeom>
            <a:avLst/>
            <a:gdLst>
              <a:gd name="connsiteX0" fmla="*/ 0 w 1796144"/>
              <a:gd name="connsiteY0" fmla="*/ 0 h 5608865"/>
              <a:gd name="connsiteX1" fmla="*/ 1796144 w 1796144"/>
              <a:gd name="connsiteY1" fmla="*/ 0 h 5608865"/>
              <a:gd name="connsiteX2" fmla="*/ 1796144 w 1796144"/>
              <a:gd name="connsiteY2" fmla="*/ 5608865 h 5608865"/>
              <a:gd name="connsiteX3" fmla="*/ 0 w 1796144"/>
              <a:gd name="connsiteY3" fmla="*/ 5608865 h 5608865"/>
            </a:gdLst>
            <a:ahLst/>
            <a:cxnLst>
              <a:cxn ang="0">
                <a:pos x="connsiteX0" y="connsiteY0"/>
              </a:cxn>
              <a:cxn ang="0">
                <a:pos x="connsiteX1" y="connsiteY1"/>
              </a:cxn>
              <a:cxn ang="0">
                <a:pos x="connsiteX2" y="connsiteY2"/>
              </a:cxn>
              <a:cxn ang="0">
                <a:pos x="connsiteX3" y="connsiteY3"/>
              </a:cxn>
            </a:cxnLst>
            <a:rect l="l" t="t" r="r" b="b"/>
            <a:pathLst>
              <a:path w="1796144" h="5608865">
                <a:moveTo>
                  <a:pt x="0" y="0"/>
                </a:moveTo>
                <a:lnTo>
                  <a:pt x="1796144" y="0"/>
                </a:lnTo>
                <a:lnTo>
                  <a:pt x="1796144" y="5608865"/>
                </a:lnTo>
                <a:lnTo>
                  <a:pt x="0" y="5608865"/>
                </a:lnTo>
                <a:close/>
              </a:path>
            </a:pathLst>
          </a:custGeom>
        </p:spPr>
        <p:txBody>
          <a:bodyPr wrap="square">
            <a:noAutofit/>
          </a:bodyPr>
          <a:lstStyle/>
          <a:p>
            <a:endParaRPr lang="en-US"/>
          </a:p>
        </p:txBody>
      </p:sp>
      <p:sp>
        <p:nvSpPr>
          <p:cNvPr id="11" name="Picture Placeholder 10"/>
          <p:cNvSpPr>
            <a:spLocks noGrp="1"/>
          </p:cNvSpPr>
          <p:nvPr>
            <p:ph type="pic" sz="quarter" idx="12"/>
          </p:nvPr>
        </p:nvSpPr>
        <p:spPr>
          <a:xfrm>
            <a:off x="4419600" y="595992"/>
            <a:ext cx="1796144" cy="3380016"/>
          </a:xfrm>
          <a:custGeom>
            <a:avLst/>
            <a:gdLst>
              <a:gd name="connsiteX0" fmla="*/ 0 w 1796144"/>
              <a:gd name="connsiteY0" fmla="*/ 0 h 3380016"/>
              <a:gd name="connsiteX1" fmla="*/ 1796144 w 1796144"/>
              <a:gd name="connsiteY1" fmla="*/ 0 h 3380016"/>
              <a:gd name="connsiteX2" fmla="*/ 1796144 w 1796144"/>
              <a:gd name="connsiteY2" fmla="*/ 3380016 h 3380016"/>
              <a:gd name="connsiteX3" fmla="*/ 0 w 1796144"/>
              <a:gd name="connsiteY3" fmla="*/ 3380016 h 3380016"/>
            </a:gdLst>
            <a:ahLst/>
            <a:cxnLst>
              <a:cxn ang="0">
                <a:pos x="connsiteX0" y="connsiteY0"/>
              </a:cxn>
              <a:cxn ang="0">
                <a:pos x="connsiteX1" y="connsiteY1"/>
              </a:cxn>
              <a:cxn ang="0">
                <a:pos x="connsiteX2" y="connsiteY2"/>
              </a:cxn>
              <a:cxn ang="0">
                <a:pos x="connsiteX3" y="connsiteY3"/>
              </a:cxn>
            </a:cxnLst>
            <a:rect l="l" t="t" r="r" b="b"/>
            <a:pathLst>
              <a:path w="1796144" h="3380016">
                <a:moveTo>
                  <a:pt x="0" y="0"/>
                </a:moveTo>
                <a:lnTo>
                  <a:pt x="1796144" y="0"/>
                </a:lnTo>
                <a:lnTo>
                  <a:pt x="1796144" y="3380016"/>
                </a:lnTo>
                <a:lnTo>
                  <a:pt x="0" y="3380016"/>
                </a:lnTo>
                <a:close/>
              </a:path>
            </a:pathLst>
          </a:custGeom>
        </p:spPr>
        <p:txBody>
          <a:bodyPr wrap="square">
            <a:noAutofit/>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matchingName="雨森出品-8">
  <p:cSld name="17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334002" y="1"/>
            <a:ext cx="6857999" cy="6857999"/>
          </a:xfrm>
          <a:custGeom>
            <a:avLst/>
            <a:gdLst>
              <a:gd name="connsiteX0" fmla="*/ 0 w 6857999"/>
              <a:gd name="connsiteY0" fmla="*/ 0 h 6857999"/>
              <a:gd name="connsiteX1" fmla="*/ 6857999 w 6857999"/>
              <a:gd name="connsiteY1" fmla="*/ 0 h 6857999"/>
              <a:gd name="connsiteX2" fmla="*/ 6857999 w 6857999"/>
              <a:gd name="connsiteY2" fmla="*/ 6857999 h 6857999"/>
            </a:gdLst>
            <a:ahLst/>
            <a:cxnLst>
              <a:cxn ang="0">
                <a:pos x="connsiteX0" y="connsiteY0"/>
              </a:cxn>
              <a:cxn ang="0">
                <a:pos x="connsiteX1" y="connsiteY1"/>
              </a:cxn>
              <a:cxn ang="0">
                <a:pos x="connsiteX2" y="connsiteY2"/>
              </a:cxn>
            </a:cxnLst>
            <a:rect l="l" t="t" r="r" b="b"/>
            <a:pathLst>
              <a:path w="6857999" h="6857999">
                <a:moveTo>
                  <a:pt x="0" y="0"/>
                </a:moveTo>
                <a:lnTo>
                  <a:pt x="6857999" y="0"/>
                </a:lnTo>
                <a:lnTo>
                  <a:pt x="6857999" y="6857999"/>
                </a:lnTo>
                <a:close/>
              </a:path>
            </a:pathLst>
          </a:custGeom>
        </p:spPr>
        <p:txBody>
          <a:bodyPr wrap="square">
            <a:noAutofit/>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matchingName="雨森出品-9">
  <p:cSld name="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233324" y="897248"/>
            <a:ext cx="4239490" cy="5063503"/>
          </a:xfrm>
          <a:custGeom>
            <a:avLst/>
            <a:gdLst>
              <a:gd name="connsiteX0" fmla="*/ 0 w 4239490"/>
              <a:gd name="connsiteY0" fmla="*/ 0 h 5063503"/>
              <a:gd name="connsiteX1" fmla="*/ 4239490 w 4239490"/>
              <a:gd name="connsiteY1" fmla="*/ 0 h 5063503"/>
              <a:gd name="connsiteX2" fmla="*/ 4239490 w 4239490"/>
              <a:gd name="connsiteY2" fmla="*/ 5063503 h 5063503"/>
              <a:gd name="connsiteX3" fmla="*/ 0 w 4239490"/>
              <a:gd name="connsiteY3" fmla="*/ 5063503 h 5063503"/>
            </a:gdLst>
            <a:ahLst/>
            <a:cxnLst>
              <a:cxn ang="0">
                <a:pos x="connsiteX0" y="connsiteY0"/>
              </a:cxn>
              <a:cxn ang="0">
                <a:pos x="connsiteX1" y="connsiteY1"/>
              </a:cxn>
              <a:cxn ang="0">
                <a:pos x="connsiteX2" y="connsiteY2"/>
              </a:cxn>
              <a:cxn ang="0">
                <a:pos x="connsiteX3" y="connsiteY3"/>
              </a:cxn>
            </a:cxnLst>
            <a:rect l="l" t="t" r="r" b="b"/>
            <a:pathLst>
              <a:path w="4239490" h="5063503">
                <a:moveTo>
                  <a:pt x="0" y="0"/>
                </a:moveTo>
                <a:lnTo>
                  <a:pt x="4239490" y="0"/>
                </a:lnTo>
                <a:lnTo>
                  <a:pt x="4239490" y="5063503"/>
                </a:lnTo>
                <a:lnTo>
                  <a:pt x="0" y="5063503"/>
                </a:lnTo>
                <a:close/>
              </a:path>
            </a:pathLst>
          </a:custGeom>
        </p:spPr>
        <p:txBody>
          <a:bodyPr wrap="square">
            <a:noAutofit/>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slideLayout" Target="../slideLayouts/slideLayout2.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34.png"/><Relationship Id="rId1" Type="http://schemas.openxmlformats.org/officeDocument/2006/relationships/image" Target="../media/image33.png"/></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21" name="雨森出品-5"/>
          <p:cNvSpPr txBox="1"/>
          <p:nvPr/>
        </p:nvSpPr>
        <p:spPr>
          <a:xfrm>
            <a:off x="1483360" y="2141855"/>
            <a:ext cx="5186680" cy="1892935"/>
          </a:xfrm>
          <a:prstGeom prst="rect">
            <a:avLst/>
          </a:prstGeom>
          <a:noFill/>
        </p:spPr>
        <p:txBody>
          <a:bodyPr wrap="none" lIns="90000" tIns="46800" rIns="90000" bIns="46800" rtlCol="0">
            <a:noAutofit/>
          </a:bodyPr>
          <a:lstStyle/>
          <a:p>
            <a:pPr>
              <a:lnSpc>
                <a:spcPct val="120000"/>
              </a:lnSpc>
              <a:spcBef>
                <a:spcPts val="0"/>
              </a:spcBef>
              <a:spcAft>
                <a:spcPts val="0"/>
              </a:spcAft>
            </a:pPr>
            <a:r>
              <a:rPr lang="zh-CN" altLang="en-US" sz="4400" b="1" dirty="0">
                <a:solidFill>
                  <a:schemeClr val="bg1"/>
                </a:solidFill>
                <a:latin typeface="+mj-ea"/>
                <a:ea typeface="+mj-ea"/>
              </a:rPr>
              <a:t>主题</a:t>
            </a:r>
            <a:r>
              <a:rPr lang="en-US" altLang="zh-CN" sz="4400" b="1" dirty="0">
                <a:solidFill>
                  <a:schemeClr val="bg1"/>
                </a:solidFill>
                <a:latin typeface="+mj-ea"/>
                <a:ea typeface="+mj-ea"/>
              </a:rPr>
              <a:t>5</a:t>
            </a:r>
            <a:endParaRPr lang="en-US" altLang="zh-CN" sz="4400" b="1" dirty="0">
              <a:solidFill>
                <a:schemeClr val="bg1"/>
              </a:solidFill>
              <a:latin typeface="+mj-ea"/>
              <a:ea typeface="+mj-ea"/>
            </a:endParaRPr>
          </a:p>
          <a:p>
            <a:pPr>
              <a:lnSpc>
                <a:spcPct val="120000"/>
              </a:lnSpc>
              <a:spcBef>
                <a:spcPts val="0"/>
              </a:spcBef>
              <a:spcAft>
                <a:spcPts val="0"/>
              </a:spcAft>
            </a:pPr>
            <a:r>
              <a:rPr lang="zh-CN" altLang="en-US" sz="4400" b="1" dirty="0">
                <a:solidFill>
                  <a:schemeClr val="bg1"/>
                </a:solidFill>
                <a:latin typeface="+mj-ea"/>
                <a:ea typeface="+mj-ea"/>
              </a:rPr>
              <a:t>经典机器学习算法实践</a:t>
            </a:r>
            <a:endParaRPr lang="zh-CN" altLang="en-US" sz="4400" b="1" dirty="0">
              <a:solidFill>
                <a:schemeClr val="bg1"/>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2076449" y="676634"/>
            <a:ext cx="803910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5.1.3 </a:t>
            </a:r>
            <a:r>
              <a:rPr lang="zh-CN" altLang="en-US" sz="4000" b="1" dirty="0">
                <a:solidFill>
                  <a:schemeClr val="tx1"/>
                </a:solidFill>
                <a:sym typeface="+mn-lt"/>
              </a:rPr>
              <a:t>机器学习工作流程与数据基础</a:t>
            </a:r>
            <a:endParaRPr lang="zh-CN" altLang="en-US" sz="4000" b="1" dirty="0">
              <a:solidFill>
                <a:schemeClr val="tx1"/>
              </a:solidFill>
              <a:sym typeface="+mn-lt"/>
            </a:endParaRPr>
          </a:p>
        </p:txBody>
      </p:sp>
      <p:sp>
        <p:nvSpPr>
          <p:cNvPr id="2" name="雨森出品-2"/>
          <p:cNvSpPr txBox="1"/>
          <p:nvPr/>
        </p:nvSpPr>
        <p:spPr>
          <a:xfrm>
            <a:off x="695960" y="1895475"/>
            <a:ext cx="10535285" cy="411861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sz="3600" b="1" dirty="0">
                <a:solidFill>
                  <a:schemeClr val="tx1"/>
                </a:solidFill>
                <a:sym typeface="+mn-lt"/>
              </a:rPr>
              <a:t>1. </a:t>
            </a:r>
            <a:r>
              <a:rPr lang="zh-CN" altLang="en-US" sz="3600" b="1" dirty="0">
                <a:solidFill>
                  <a:schemeClr val="tx1"/>
                </a:solidFill>
                <a:sym typeface="+mn-lt"/>
              </a:rPr>
              <a:t>典型机器学习工作流程</a:t>
            </a:r>
            <a:endParaRPr lang="zh-CN" altLang="en-US" sz="3600" b="1" dirty="0">
              <a:solidFill>
                <a:schemeClr val="tx1"/>
              </a:solidFill>
              <a:sym typeface="+mn-lt"/>
            </a:endParaRPr>
          </a:p>
          <a:p>
            <a:pPr algn="l"/>
            <a:endParaRPr lang="zh-CN" altLang="en-US" sz="3600" b="1" dirty="0">
              <a:solidFill>
                <a:schemeClr val="tx1"/>
              </a:solidFill>
              <a:sym typeface="+mn-lt"/>
            </a:endParaRPr>
          </a:p>
          <a:p>
            <a:pPr algn="l"/>
            <a:r>
              <a:rPr lang="en-US" altLang="zh-CN" sz="3600" b="1" dirty="0">
                <a:solidFill>
                  <a:schemeClr val="tx1"/>
                </a:solidFill>
                <a:sym typeface="+mn-lt"/>
              </a:rPr>
              <a:t>2</a:t>
            </a:r>
            <a:r>
              <a:rPr lang="x-none" altLang="en-US" sz="3600" b="1" dirty="0">
                <a:solidFill>
                  <a:schemeClr val="tx1"/>
                </a:solidFill>
                <a:sym typeface="+mn-lt"/>
              </a:rPr>
              <a:t>.</a:t>
            </a:r>
            <a:r>
              <a:rPr lang="en-US" altLang="x-none" sz="3600" b="1" dirty="0">
                <a:solidFill>
                  <a:schemeClr val="tx1"/>
                </a:solidFill>
                <a:sym typeface="+mn-lt"/>
              </a:rPr>
              <a:t> </a:t>
            </a:r>
            <a:r>
              <a:rPr lang="zh-CN" altLang="en-US" sz="3600" b="1" dirty="0">
                <a:solidFill>
                  <a:schemeClr val="tx1"/>
                </a:solidFill>
                <a:sym typeface="+mn-lt"/>
              </a:rPr>
              <a:t>数据基础</a:t>
            </a:r>
            <a:endParaRPr lang="zh-CN" altLang="en-US" sz="3600" b="1" dirty="0">
              <a:solidFill>
                <a:schemeClr val="tx1"/>
              </a:solidFill>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971924" y="676634"/>
            <a:ext cx="424815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机器学习工作流程</a:t>
            </a:r>
            <a:endParaRPr lang="zh-CN" altLang="en-US" sz="4000" b="1" dirty="0">
              <a:solidFill>
                <a:schemeClr val="tx1"/>
              </a:solidFill>
              <a:sym typeface="+mn-lt"/>
            </a:endParaRPr>
          </a:p>
        </p:txBody>
      </p:sp>
      <p:sp>
        <p:nvSpPr>
          <p:cNvPr id="2" name="雨森出品-2"/>
          <p:cNvSpPr txBox="1"/>
          <p:nvPr/>
        </p:nvSpPr>
        <p:spPr>
          <a:xfrm>
            <a:off x="695960" y="1645285"/>
            <a:ext cx="10535285" cy="455041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marL="457200" indent="-457200" algn="l" fontAlgn="auto">
              <a:lnSpc>
                <a:spcPct val="150000"/>
              </a:lnSpc>
              <a:buFont typeface="Wingdings" panose="05000000000000000000" charset="0"/>
              <a:buChar char=""/>
            </a:pPr>
            <a:r>
              <a:rPr lang="zh-CN" altLang="en-US" sz="2800" b="1" dirty="0">
                <a:solidFill>
                  <a:schemeClr val="tx1"/>
                </a:solidFill>
                <a:sym typeface="+mn-lt"/>
              </a:rPr>
              <a:t>收集数据与理解</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数据预处理与特征工程</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选择模型与算法</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训练模型</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模型评估与调参</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模型最终评估</a:t>
            </a:r>
            <a:endParaRPr lang="zh-CN" altLang="en-US" sz="2800" b="1" dirty="0">
              <a:solidFill>
                <a:schemeClr val="tx1"/>
              </a:solidFill>
              <a:sym typeface="+mn-lt"/>
            </a:endParaRPr>
          </a:p>
          <a:p>
            <a:pPr marL="457200" indent="-457200" algn="l" fontAlgn="auto">
              <a:lnSpc>
                <a:spcPct val="150000"/>
              </a:lnSpc>
              <a:buFont typeface="Wingdings" panose="05000000000000000000" charset="0"/>
              <a:buChar char=""/>
            </a:pPr>
            <a:r>
              <a:rPr lang="zh-CN" altLang="en-US" sz="2800" b="1" dirty="0">
                <a:solidFill>
                  <a:schemeClr val="tx1"/>
                </a:solidFill>
                <a:sym typeface="+mn-lt"/>
              </a:rPr>
              <a:t>模型部署与模型监控与维护等</a:t>
            </a:r>
            <a:endParaRPr lang="zh-CN" altLang="en-US" sz="2800" b="1" dirty="0">
              <a:solidFill>
                <a:schemeClr val="tx1"/>
              </a:solidFill>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463289" y="676634"/>
            <a:ext cx="526542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样本数据：特征与标签</a:t>
            </a:r>
            <a:endParaRPr lang="zh-CN" altLang="en-US" sz="4000" b="1" dirty="0">
              <a:solidFill>
                <a:schemeClr val="tx1"/>
              </a:solidFill>
              <a:sym typeface="+mn-lt"/>
            </a:endParaRPr>
          </a:p>
        </p:txBody>
      </p:sp>
      <p:sp>
        <p:nvSpPr>
          <p:cNvPr id="2" name="雨森出品-2"/>
          <p:cNvSpPr txBox="1"/>
          <p:nvPr/>
        </p:nvSpPr>
        <p:spPr>
          <a:xfrm>
            <a:off x="695960" y="1895475"/>
            <a:ext cx="10535285" cy="411861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sz="3600" b="1" dirty="0">
                <a:solidFill>
                  <a:schemeClr val="tx1"/>
                </a:solidFill>
                <a:sym typeface="+mn-lt"/>
              </a:rPr>
              <a:t>样本：收集的数据</a:t>
            </a:r>
            <a:endParaRPr lang="zh-CN" altLang="en-US" sz="3600" b="1" dirty="0">
              <a:solidFill>
                <a:schemeClr val="tx1"/>
              </a:solidFill>
              <a:sym typeface="+mn-lt"/>
            </a:endParaRPr>
          </a:p>
          <a:p>
            <a:pPr algn="l"/>
            <a:endParaRPr lang="zh-CN" altLang="en-US" sz="3600" b="1" dirty="0">
              <a:solidFill>
                <a:schemeClr val="tx1"/>
              </a:solidFill>
              <a:sym typeface="+mn-lt"/>
            </a:endParaRPr>
          </a:p>
          <a:p>
            <a:pPr algn="l"/>
            <a:r>
              <a:rPr lang="zh-CN" altLang="en-US" sz="3600" b="1" dirty="0">
                <a:solidFill>
                  <a:schemeClr val="tx1"/>
                </a:solidFill>
                <a:sym typeface="+mn-lt"/>
              </a:rPr>
              <a:t>向量化：把收集的数据转化为数值化数据的过程</a:t>
            </a:r>
            <a:endParaRPr lang="zh-CN" altLang="en-US" sz="3600" b="1" dirty="0">
              <a:solidFill>
                <a:schemeClr val="tx1"/>
              </a:solidFill>
              <a:sym typeface="+mn-lt"/>
            </a:endParaRPr>
          </a:p>
        </p:txBody>
      </p:sp>
      <p:sp>
        <p:nvSpPr>
          <p:cNvPr id="5" name="雨森出品-2"/>
          <p:cNvSpPr txBox="1"/>
          <p:nvPr/>
        </p:nvSpPr>
        <p:spPr>
          <a:xfrm>
            <a:off x="10838814" y="68304"/>
            <a:ext cx="1197610" cy="400050"/>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2000" b="1" dirty="0">
                <a:solidFill>
                  <a:schemeClr val="tx1"/>
                </a:solidFill>
                <a:sym typeface="+mn-lt"/>
              </a:rPr>
              <a:t>数据基础</a:t>
            </a:r>
            <a:endParaRPr lang="zh-CN" altLang="en-US" sz="2000" b="1" dirty="0">
              <a:solidFill>
                <a:schemeClr val="tx1"/>
              </a:solidFill>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208971" y="676634"/>
            <a:ext cx="577405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训练集、验证集与测试集</a:t>
            </a:r>
            <a:endParaRPr lang="zh-CN" altLang="en-US" sz="4000" b="1" dirty="0">
              <a:solidFill>
                <a:schemeClr val="tx1"/>
              </a:solidFill>
              <a:sym typeface="+mn-lt"/>
            </a:endParaRPr>
          </a:p>
        </p:txBody>
      </p:sp>
      <p:sp>
        <p:nvSpPr>
          <p:cNvPr id="2" name="雨森出品-2"/>
          <p:cNvSpPr txBox="1"/>
          <p:nvPr/>
        </p:nvSpPr>
        <p:spPr>
          <a:xfrm>
            <a:off x="695960" y="1779905"/>
            <a:ext cx="10535285" cy="411861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marL="457200" indent="-457200" algn="l" fontAlgn="auto">
              <a:lnSpc>
                <a:spcPct val="150000"/>
              </a:lnSpc>
              <a:buFont typeface="Wingdings" panose="05000000000000000000" charset="0"/>
              <a:buChar char=""/>
            </a:pPr>
            <a:r>
              <a:rPr lang="zh-CN" altLang="en-US" sz="2800" dirty="0">
                <a:solidFill>
                  <a:schemeClr val="tx1"/>
                </a:solidFill>
                <a:sym typeface="+mn-ea"/>
              </a:rPr>
              <a:t>训练集：用于模型学习的数据样本</a:t>
            </a:r>
            <a:endParaRPr lang="en-US" altLang="zh-CN" sz="2800" dirty="0">
              <a:solidFill>
                <a:schemeClr val="tx1"/>
              </a:solidFill>
            </a:endParaRPr>
          </a:p>
          <a:p>
            <a:pPr marL="457200" indent="-457200" algn="l" fontAlgn="auto">
              <a:lnSpc>
                <a:spcPct val="150000"/>
              </a:lnSpc>
              <a:buFont typeface="Wingdings" panose="05000000000000000000" charset="0"/>
              <a:buChar char=""/>
            </a:pPr>
            <a:r>
              <a:rPr lang="zh-CN" altLang="en-US" sz="2800" dirty="0">
                <a:solidFill>
                  <a:schemeClr val="tx1"/>
                </a:solidFill>
                <a:sym typeface="+mn-ea"/>
              </a:rPr>
              <a:t>验证集：基本是在每个训练轮次完成后，用来测试一下当前模型的准确率，验证集用来评估模模型的泛化能力，验证集虽然不参与训练，根据验证集的测试结果，决定模型的迭代次数，即是否终止训练</a:t>
            </a:r>
            <a:endParaRPr lang="en-US" altLang="zh-CN" sz="2800" dirty="0">
              <a:solidFill>
                <a:schemeClr val="tx1"/>
              </a:solidFill>
            </a:endParaRPr>
          </a:p>
          <a:p>
            <a:pPr marL="457200" indent="-457200" algn="l" fontAlgn="auto">
              <a:lnSpc>
                <a:spcPct val="150000"/>
              </a:lnSpc>
              <a:buFont typeface="Wingdings" panose="05000000000000000000" charset="0"/>
              <a:buChar char=""/>
            </a:pPr>
            <a:r>
              <a:rPr lang="zh-CN" altLang="en-US" sz="2800" dirty="0">
                <a:solidFill>
                  <a:schemeClr val="tx1"/>
                </a:solidFill>
                <a:sym typeface="+mn-ea"/>
              </a:rPr>
              <a:t>测试集：模型训练过程中单独留出的样本集，它可以用于调整模型的超参数和用于对模型的能力进行初步评估</a:t>
            </a:r>
            <a:endParaRPr lang="zh-CN" altLang="en-US" sz="2800" b="1" dirty="0">
              <a:solidFill>
                <a:schemeClr val="tx1"/>
              </a:solidFill>
              <a:sym typeface="+mn-ea"/>
            </a:endParaRPr>
          </a:p>
        </p:txBody>
      </p:sp>
      <p:sp>
        <p:nvSpPr>
          <p:cNvPr id="5" name="雨森出品-2"/>
          <p:cNvSpPr txBox="1"/>
          <p:nvPr/>
        </p:nvSpPr>
        <p:spPr>
          <a:xfrm>
            <a:off x="10838814" y="68304"/>
            <a:ext cx="1197610" cy="400050"/>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2000" b="1" dirty="0">
                <a:solidFill>
                  <a:schemeClr val="tx1"/>
                </a:solidFill>
                <a:sym typeface="+mn-lt"/>
              </a:rPr>
              <a:t>数据基础</a:t>
            </a:r>
            <a:endParaRPr lang="zh-CN" altLang="en-US" sz="2000" b="1" dirty="0">
              <a:solidFill>
                <a:schemeClr val="tx1"/>
              </a:solidFill>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208971" y="676634"/>
            <a:ext cx="577405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训练集、验证集与测试集</a:t>
            </a:r>
            <a:endParaRPr lang="zh-CN" altLang="en-US" sz="4000" b="1" dirty="0">
              <a:solidFill>
                <a:schemeClr val="tx1"/>
              </a:solidFill>
              <a:sym typeface="+mn-lt"/>
            </a:endParaRPr>
          </a:p>
        </p:txBody>
      </p:sp>
      <p:graphicFrame>
        <p:nvGraphicFramePr>
          <p:cNvPr id="6" name="表格 5"/>
          <p:cNvGraphicFramePr>
            <a:graphicFrameLocks noGrp="1"/>
          </p:cNvGraphicFramePr>
          <p:nvPr/>
        </p:nvGraphicFramePr>
        <p:xfrm>
          <a:off x="1263650" y="1807845"/>
          <a:ext cx="9664700" cy="4601210"/>
        </p:xfrm>
        <a:graphic>
          <a:graphicData uri="http://schemas.openxmlformats.org/drawingml/2006/table">
            <a:tbl>
              <a:tblPr firstRow="1" bandRow="1">
                <a:tableStyleId>{5C22544A-7EE6-4342-B048-85BDC9FD1C3A}</a:tableStyleId>
              </a:tblPr>
              <a:tblGrid>
                <a:gridCol w="2006600"/>
                <a:gridCol w="5398770"/>
                <a:gridCol w="2259330"/>
              </a:tblGrid>
              <a:tr h="587375">
                <a:tc>
                  <a:txBody>
                    <a:bodyPr/>
                    <a:lstStyle/>
                    <a:p>
                      <a:r>
                        <a:rPr lang="zh-CN" altLang="en-US" sz="2000" dirty="0">
                          <a:latin typeface="+mj-ea"/>
                          <a:ea typeface="+mj-ea"/>
                        </a:rPr>
                        <a:t>类别</a:t>
                      </a:r>
                      <a:endParaRPr lang="zh-CN" altLang="en-US" sz="2000" dirty="0">
                        <a:latin typeface="+mj-ea"/>
                        <a:ea typeface="+mj-ea"/>
                      </a:endParaRPr>
                    </a:p>
                  </a:txBody>
                  <a:tcPr/>
                </a:tc>
                <a:tc>
                  <a:txBody>
                    <a:bodyPr/>
                    <a:lstStyle/>
                    <a:p>
                      <a:r>
                        <a:rPr lang="zh-CN" altLang="en-US" sz="2000" dirty="0">
                          <a:latin typeface="+mj-ea"/>
                          <a:ea typeface="+mj-ea"/>
                        </a:rPr>
                        <a:t>验证集</a:t>
                      </a:r>
                      <a:endParaRPr lang="zh-CN" altLang="en-US" sz="2000" dirty="0">
                        <a:latin typeface="+mj-ea"/>
                        <a:ea typeface="+mj-ea"/>
                      </a:endParaRPr>
                    </a:p>
                  </a:txBody>
                  <a:tcPr/>
                </a:tc>
                <a:tc>
                  <a:txBody>
                    <a:bodyPr/>
                    <a:lstStyle/>
                    <a:p>
                      <a:r>
                        <a:rPr lang="zh-CN" altLang="en-US" sz="2000" dirty="0">
                          <a:latin typeface="+mj-ea"/>
                          <a:ea typeface="+mj-ea"/>
                        </a:rPr>
                        <a:t>测试集</a:t>
                      </a:r>
                      <a:endParaRPr lang="zh-CN" altLang="en-US" sz="2000" dirty="0">
                        <a:latin typeface="+mj-ea"/>
                        <a:ea typeface="+mj-ea"/>
                      </a:endParaRPr>
                    </a:p>
                  </a:txBody>
                  <a:tcPr/>
                </a:tc>
              </a:tr>
              <a:tr h="405765">
                <a:tc>
                  <a:txBody>
                    <a:bodyPr/>
                    <a:lstStyle/>
                    <a:p>
                      <a:r>
                        <a:rPr lang="zh-CN" altLang="en-US" sz="2000" dirty="0">
                          <a:latin typeface="+mj-ea"/>
                          <a:ea typeface="+mj-ea"/>
                        </a:rPr>
                        <a:t>是否被训练到</a:t>
                      </a:r>
                      <a:endParaRPr lang="zh-CN" altLang="en-US" sz="2000" dirty="0">
                        <a:latin typeface="+mj-ea"/>
                        <a:ea typeface="+mj-ea"/>
                      </a:endParaRPr>
                    </a:p>
                  </a:txBody>
                  <a:tcPr/>
                </a:tc>
                <a:tc>
                  <a:txBody>
                    <a:bodyPr/>
                    <a:lstStyle/>
                    <a:p>
                      <a:r>
                        <a:rPr lang="zh-CN" altLang="en-US" sz="2000" dirty="0">
                          <a:latin typeface="+mj-ea"/>
                          <a:ea typeface="+mj-ea"/>
                        </a:rPr>
                        <a:t>否</a:t>
                      </a:r>
                      <a:endParaRPr lang="zh-CN" altLang="en-US" sz="2000" dirty="0">
                        <a:latin typeface="+mj-ea"/>
                        <a:ea typeface="+mj-ea"/>
                      </a:endParaRPr>
                    </a:p>
                  </a:txBody>
                  <a:tcPr/>
                </a:tc>
                <a:tc>
                  <a:txBody>
                    <a:bodyPr/>
                    <a:lstStyle/>
                    <a:p>
                      <a:r>
                        <a:rPr lang="zh-CN" altLang="en-US" sz="2000" dirty="0">
                          <a:latin typeface="+mj-ea"/>
                          <a:ea typeface="+mj-ea"/>
                        </a:rPr>
                        <a:t>否</a:t>
                      </a:r>
                      <a:endParaRPr lang="zh-CN" altLang="en-US" sz="2000" dirty="0">
                        <a:latin typeface="+mj-ea"/>
                        <a:ea typeface="+mj-ea"/>
                      </a:endParaRPr>
                    </a:p>
                  </a:txBody>
                  <a:tcPr/>
                </a:tc>
              </a:tr>
              <a:tr h="1000760">
                <a:tc>
                  <a:txBody>
                    <a:bodyPr/>
                    <a:lstStyle/>
                    <a:p>
                      <a:r>
                        <a:rPr lang="zh-CN" altLang="en-US" sz="2000" dirty="0">
                          <a:latin typeface="+mj-ea"/>
                          <a:ea typeface="+mj-ea"/>
                        </a:rPr>
                        <a:t>作用</a:t>
                      </a:r>
                      <a:endParaRPr lang="zh-CN" altLang="en-US" sz="2000" dirty="0">
                        <a:latin typeface="+mj-ea"/>
                        <a:ea typeface="+mj-ea"/>
                      </a:endParaRPr>
                    </a:p>
                  </a:txBody>
                  <a:tcPr/>
                </a:tc>
                <a:tc>
                  <a:txBody>
                    <a:bodyPr/>
                    <a:lstStyle/>
                    <a:p>
                      <a:r>
                        <a:rPr lang="zh-CN" altLang="en-US" sz="2000" dirty="0">
                          <a:latin typeface="+mj-ea"/>
                          <a:ea typeface="+mj-ea"/>
                        </a:rPr>
                        <a:t>用于调超参数，监控模型是否过拟合，用来决定是否终止训练</a:t>
                      </a:r>
                      <a:endParaRPr lang="zh-CN" altLang="en-US" sz="2000" dirty="0">
                        <a:latin typeface="+mj-ea"/>
                        <a:ea typeface="+mj-ea"/>
                      </a:endParaRPr>
                    </a:p>
                  </a:txBody>
                  <a:tcPr/>
                </a:tc>
                <a:tc>
                  <a:txBody>
                    <a:bodyPr/>
                    <a:lstStyle/>
                    <a:p>
                      <a:r>
                        <a:rPr lang="zh-CN" altLang="en-US" sz="2000" dirty="0">
                          <a:latin typeface="+mj-ea"/>
                          <a:ea typeface="+mj-ea"/>
                        </a:rPr>
                        <a:t>用来评估模型最终的泛化能力</a:t>
                      </a:r>
                      <a:endParaRPr lang="zh-CN" altLang="en-US" sz="2000" dirty="0">
                        <a:latin typeface="+mj-ea"/>
                        <a:ea typeface="+mj-ea"/>
                      </a:endParaRPr>
                    </a:p>
                  </a:txBody>
                  <a:tcPr/>
                </a:tc>
              </a:tr>
              <a:tr h="405765">
                <a:tc>
                  <a:txBody>
                    <a:bodyPr/>
                    <a:lstStyle/>
                    <a:p>
                      <a:r>
                        <a:rPr lang="zh-CN" altLang="en-US" sz="2000" dirty="0">
                          <a:latin typeface="+mj-ea"/>
                          <a:ea typeface="+mj-ea"/>
                        </a:rPr>
                        <a:t>使用次数</a:t>
                      </a:r>
                      <a:endParaRPr lang="zh-CN" altLang="en-US" sz="2000" dirty="0">
                        <a:latin typeface="+mj-ea"/>
                        <a:ea typeface="+mj-ea"/>
                      </a:endParaRPr>
                    </a:p>
                  </a:txBody>
                  <a:tcPr/>
                </a:tc>
                <a:tc>
                  <a:txBody>
                    <a:bodyPr/>
                    <a:lstStyle/>
                    <a:p>
                      <a:r>
                        <a:rPr lang="zh-CN" altLang="en-US" sz="2000" dirty="0">
                          <a:latin typeface="+mj-ea"/>
                          <a:ea typeface="+mj-ea"/>
                        </a:rPr>
                        <a:t>多次使用，不断调参</a:t>
                      </a:r>
                      <a:endParaRPr lang="zh-CN" altLang="en-US" sz="2000" dirty="0">
                        <a:latin typeface="+mj-ea"/>
                        <a:ea typeface="+mj-ea"/>
                      </a:endParaRPr>
                    </a:p>
                  </a:txBody>
                  <a:tcPr/>
                </a:tc>
                <a:tc>
                  <a:txBody>
                    <a:bodyPr/>
                    <a:lstStyle/>
                    <a:p>
                      <a:r>
                        <a:rPr lang="zh-CN" altLang="en-US" sz="2000" dirty="0">
                          <a:latin typeface="+mj-ea"/>
                          <a:ea typeface="+mj-ea"/>
                        </a:rPr>
                        <a:t>使用一次</a:t>
                      </a:r>
                      <a:endParaRPr lang="zh-CN" altLang="en-US" sz="2000" dirty="0">
                        <a:latin typeface="+mj-ea"/>
                        <a:ea typeface="+mj-ea"/>
                      </a:endParaRPr>
                    </a:p>
                  </a:txBody>
                  <a:tcPr/>
                </a:tc>
              </a:tr>
              <a:tr h="2201545">
                <a:tc>
                  <a:txBody>
                    <a:bodyPr/>
                    <a:lstStyle/>
                    <a:p>
                      <a:r>
                        <a:rPr lang="zh-CN" altLang="en-US" sz="2000" dirty="0">
                          <a:latin typeface="+mj-ea"/>
                          <a:ea typeface="+mj-ea"/>
                        </a:rPr>
                        <a:t>问题点</a:t>
                      </a:r>
                      <a:endParaRPr lang="zh-CN" altLang="en-US" sz="2000" dirty="0">
                        <a:latin typeface="+mj-ea"/>
                        <a:ea typeface="+mj-ea"/>
                      </a:endParaRPr>
                    </a:p>
                  </a:txBody>
                  <a:tcPr/>
                </a:tc>
                <a:tc>
                  <a:txBody>
                    <a:bodyPr/>
                    <a:lstStyle/>
                    <a:p>
                      <a:r>
                        <a:rPr lang="en-US" altLang="zh-CN" sz="2000" b="0" i="0" kern="1200" dirty="0">
                          <a:solidFill>
                            <a:schemeClr val="dk1"/>
                          </a:solidFill>
                          <a:effectLst/>
                          <a:latin typeface="+mj-ea"/>
                          <a:ea typeface="+mj-ea"/>
                          <a:cs typeface="+mj-ea"/>
                        </a:rPr>
                        <a:t>1 </a:t>
                      </a:r>
                      <a:r>
                        <a:rPr lang="zh-CN" altLang="en-US" sz="2000" b="0" i="0" kern="1200" dirty="0">
                          <a:solidFill>
                            <a:schemeClr val="dk1"/>
                          </a:solidFill>
                          <a:effectLst/>
                          <a:latin typeface="+mj-ea"/>
                          <a:ea typeface="+mj-ea"/>
                          <a:cs typeface="+mj-ea"/>
                        </a:rPr>
                        <a:t>训练得到的模型，用验证集测试模型，希望结果误差越小越好</a:t>
                      </a:r>
                      <a:endParaRPr lang="en-US" altLang="zh-CN" sz="2000" b="0" i="0" kern="1200" dirty="0">
                        <a:solidFill>
                          <a:schemeClr val="dk1"/>
                        </a:solidFill>
                        <a:effectLst/>
                        <a:latin typeface="+mj-ea"/>
                        <a:ea typeface="+mj-ea"/>
                        <a:cs typeface="+mj-ea"/>
                      </a:endParaRPr>
                    </a:p>
                    <a:p>
                      <a:r>
                        <a:rPr lang="en-US" altLang="zh-CN" sz="2000" b="0" i="0" kern="1200" dirty="0">
                          <a:solidFill>
                            <a:schemeClr val="dk1"/>
                          </a:solidFill>
                          <a:effectLst/>
                          <a:latin typeface="+mj-ea"/>
                          <a:ea typeface="+mj-ea"/>
                          <a:cs typeface="+mj-ea"/>
                        </a:rPr>
                        <a:t>2 </a:t>
                      </a:r>
                      <a:r>
                        <a:rPr lang="zh-CN" altLang="en-US" sz="2000" b="0" i="0" kern="1200" dirty="0">
                          <a:solidFill>
                            <a:schemeClr val="dk1"/>
                          </a:solidFill>
                          <a:effectLst/>
                          <a:latin typeface="+mj-ea"/>
                          <a:ea typeface="+mj-ea"/>
                          <a:cs typeface="+mj-ea"/>
                        </a:rPr>
                        <a:t>迭代次数多了，用验证集测试模型得到误差越小，可能导致最终训练好的模型泛化性能不强</a:t>
                      </a:r>
                      <a:endParaRPr lang="zh-CN" altLang="en-US" sz="2000" b="0" i="0" kern="1200" dirty="0">
                        <a:solidFill>
                          <a:schemeClr val="dk1"/>
                        </a:solidFill>
                        <a:effectLst/>
                        <a:latin typeface="+mj-ea"/>
                        <a:ea typeface="+mj-ea"/>
                        <a:cs typeface="+mj-ea"/>
                      </a:endParaRPr>
                    </a:p>
                  </a:txBody>
                  <a:tcPr/>
                </a:tc>
                <a:tc>
                  <a:txBody>
                    <a:bodyPr/>
                    <a:lstStyle/>
                    <a:p>
                      <a:r>
                        <a:rPr lang="zh-CN" altLang="en-US" sz="2000" b="0" i="0" kern="1200" dirty="0">
                          <a:solidFill>
                            <a:schemeClr val="dk1"/>
                          </a:solidFill>
                          <a:effectLst/>
                          <a:latin typeface="+mj-ea"/>
                          <a:ea typeface="+mj-ea"/>
                          <a:cs typeface="+mn-cs"/>
                        </a:rPr>
                        <a:t>测试集为了具有泛化代表性，往往数据量比较大，测试一轮要很久</a:t>
                      </a:r>
                      <a:endParaRPr lang="zh-CN" altLang="en-US" sz="2000" b="0" i="0" kern="1200" dirty="0">
                        <a:solidFill>
                          <a:schemeClr val="dk1"/>
                        </a:solidFill>
                        <a:effectLst/>
                        <a:latin typeface="+mj-ea"/>
                        <a:ea typeface="+mj-ea"/>
                        <a:cs typeface="+mn-cs"/>
                      </a:endParaRPr>
                    </a:p>
                  </a:txBody>
                  <a:tcPr/>
                </a:tc>
              </a:tr>
            </a:tbl>
          </a:graphicData>
        </a:graphic>
      </p:graphicFrame>
      <p:sp>
        <p:nvSpPr>
          <p:cNvPr id="5" name="雨森出品-2"/>
          <p:cNvSpPr txBox="1"/>
          <p:nvPr/>
        </p:nvSpPr>
        <p:spPr>
          <a:xfrm>
            <a:off x="10838814" y="68304"/>
            <a:ext cx="1197610" cy="400050"/>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2000" b="1" dirty="0">
                <a:solidFill>
                  <a:schemeClr val="tx1"/>
                </a:solidFill>
                <a:sym typeface="+mn-lt"/>
              </a:rPr>
              <a:t>数据基础</a:t>
            </a:r>
            <a:endParaRPr lang="zh-CN" altLang="en-US" sz="2000" b="1" dirty="0">
              <a:solidFill>
                <a:schemeClr val="tx1"/>
              </a:solidFill>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工具介绍：</a:t>
            </a:r>
            <a:r>
              <a:rPr lang="en-US" altLang="zh-CN" dirty="0">
                <a:solidFill>
                  <a:schemeClr val="tx1"/>
                </a:solidFill>
              </a:rPr>
              <a:t>scikit-learn</a:t>
            </a:r>
            <a:endParaRPr lang="en-US" altLang="zh-CN" dirty="0">
              <a:solidFill>
                <a:schemeClr val="tx1"/>
              </a:solidFill>
            </a:endParaRPr>
          </a:p>
        </p:txBody>
      </p:sp>
      <p:sp>
        <p:nvSpPr>
          <p:cNvPr id="5" name="内容占位符 2"/>
          <p:cNvSpPr>
            <a:spLocks noGrp="1"/>
          </p:cNvSpPr>
          <p:nvPr/>
        </p:nvSpPr>
        <p:spPr>
          <a:xfrm>
            <a:off x="838200" y="1433195"/>
            <a:ext cx="10515600" cy="4351338"/>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主要功能模块：</a:t>
            </a:r>
            <a:endParaRPr lang="zh-CN" altLang="en-US" dirty="0">
              <a:solidFill>
                <a:schemeClr val="tx1"/>
              </a:solidFill>
            </a:endParaRPr>
          </a:p>
          <a:p>
            <a:r>
              <a:rPr lang="en-US" altLang="zh-CN" dirty="0">
                <a:solidFill>
                  <a:schemeClr val="tx1"/>
                </a:solidFill>
              </a:rPr>
              <a:t>        sklearn.datasets: </a:t>
            </a:r>
            <a:r>
              <a:rPr lang="zh-CN" altLang="en-US" dirty="0">
                <a:solidFill>
                  <a:schemeClr val="tx1"/>
                </a:solidFill>
              </a:rPr>
              <a:t>提供示例数据集和加载数据的工具。</a:t>
            </a:r>
            <a:endParaRPr lang="zh-CN" altLang="en-US" dirty="0">
              <a:solidFill>
                <a:schemeClr val="tx1"/>
              </a:solidFill>
            </a:endParaRPr>
          </a:p>
          <a:p>
            <a:r>
              <a:rPr lang="en-US" altLang="zh-CN" dirty="0">
                <a:solidFill>
                  <a:schemeClr val="tx1"/>
                </a:solidFill>
              </a:rPr>
              <a:t>        sklearn.preprocessing: </a:t>
            </a:r>
            <a:r>
              <a:rPr lang="zh-CN" altLang="en-US" dirty="0">
                <a:solidFill>
                  <a:schemeClr val="tx1"/>
                </a:solidFill>
              </a:rPr>
              <a:t>数据预处理工具，如标准化、归一化、编码等。</a:t>
            </a:r>
            <a:endParaRPr lang="zh-CN" altLang="en-US" dirty="0">
              <a:solidFill>
                <a:schemeClr val="tx1"/>
              </a:solidFill>
            </a:endParaRPr>
          </a:p>
          <a:p>
            <a:r>
              <a:rPr lang="en-US" altLang="zh-CN" dirty="0">
                <a:solidFill>
                  <a:schemeClr val="tx1"/>
                </a:solidFill>
              </a:rPr>
              <a:t>        sklearn.model_selection: </a:t>
            </a:r>
            <a:r>
              <a:rPr lang="zh-CN" altLang="en-US" dirty="0">
                <a:solidFill>
                  <a:schemeClr val="tx1"/>
                </a:solidFill>
              </a:rPr>
              <a:t>数据划分、交叉验证、参数调优等。</a:t>
            </a:r>
            <a:endParaRPr lang="zh-CN" altLang="en-US" dirty="0">
              <a:solidFill>
                <a:schemeClr val="tx1"/>
              </a:solidFill>
            </a:endParaRPr>
          </a:p>
          <a:p>
            <a:r>
              <a:rPr lang="en-US" altLang="zh-CN" dirty="0">
                <a:solidFill>
                  <a:schemeClr val="tx1"/>
                </a:solidFill>
              </a:rPr>
              <a:t>        sklearn.feature_selection: </a:t>
            </a:r>
            <a:r>
              <a:rPr lang="zh-CN" altLang="en-US" dirty="0">
                <a:solidFill>
                  <a:schemeClr val="tx1"/>
                </a:solidFill>
              </a:rPr>
              <a:t>特征选择工具。</a:t>
            </a:r>
            <a:endParaRPr lang="zh-CN" altLang="en-US" dirty="0">
              <a:solidFill>
                <a:schemeClr val="tx1"/>
              </a:solidFill>
            </a:endParaRPr>
          </a:p>
          <a:p>
            <a:r>
              <a:rPr lang="en-US" altLang="zh-CN" dirty="0">
                <a:solidFill>
                  <a:schemeClr val="tx1"/>
                </a:solidFill>
              </a:rPr>
              <a:t>        sklearn.linear_model, sklearn.tree, sklearn.svm</a:t>
            </a:r>
            <a:r>
              <a:rPr lang="zh-CN" altLang="en-US" dirty="0">
                <a:solidFill>
                  <a:schemeClr val="tx1"/>
                </a:solidFill>
              </a:rPr>
              <a:t>等：各种机器学习算法。</a:t>
            </a:r>
            <a:endParaRPr lang="zh-CN" altLang="en-US" dirty="0">
              <a:solidFill>
                <a:schemeClr val="tx1"/>
              </a:solidFill>
            </a:endParaRPr>
          </a:p>
          <a:p>
            <a:r>
              <a:rPr lang="en-US" altLang="zh-CN" dirty="0">
                <a:solidFill>
                  <a:schemeClr val="tx1"/>
                </a:solidFill>
              </a:rPr>
              <a:t>        sklearn.metrics: </a:t>
            </a:r>
            <a:r>
              <a:rPr lang="zh-CN" altLang="en-US" dirty="0">
                <a:solidFill>
                  <a:schemeClr val="tx1"/>
                </a:solidFill>
              </a:rPr>
              <a:t>评估指标，如准确率、均方误差等。</a:t>
            </a:r>
            <a:endParaRPr lang="zh-CN" altLang="en-US" dirty="0">
              <a:solidFill>
                <a:schemeClr val="tx1"/>
              </a:solidFill>
            </a:endParaRPr>
          </a:p>
          <a:p>
            <a:r>
              <a:rPr lang="en-US" altLang="zh-CN" dirty="0">
                <a:solidFill>
                  <a:schemeClr val="tx1"/>
                </a:solidFill>
              </a:rPr>
              <a:t>        sklearn.pipeline: </a:t>
            </a:r>
            <a:r>
              <a:rPr lang="zh-CN" altLang="en-US" dirty="0">
                <a:solidFill>
                  <a:schemeClr val="tx1"/>
                </a:solidFill>
              </a:rPr>
              <a:t>将多个处理步骤组合成流水线，方便流程化管理。</a:t>
            </a:r>
            <a:endParaRPr lang="zh-CN" altLang="en-US" dirty="0">
              <a:solidFill>
                <a:schemeClr val="tx1"/>
              </a:solidFill>
            </a:endParaRPr>
          </a:p>
        </p:txBody>
      </p:sp>
      <p:sp>
        <p:nvSpPr>
          <p:cNvPr id="7" name="文本框 6"/>
          <p:cNvSpPr txBox="1"/>
          <p:nvPr/>
        </p:nvSpPr>
        <p:spPr>
          <a:xfrm>
            <a:off x="646430" y="5699125"/>
            <a:ext cx="9719945" cy="460375"/>
          </a:xfrm>
          <a:prstGeom prst="rect">
            <a:avLst/>
          </a:prstGeom>
        </p:spPr>
        <p:txBody>
          <a:bodyPr wrap="square">
            <a:spAutoFit/>
          </a:bodyPr>
          <a:p>
            <a:pPr defTabSz="266700"/>
            <a:r>
              <a:rPr lang="zh-CN" altLang="en-US" sz="2400">
                <a:solidFill>
                  <a:schemeClr val="tx1"/>
                </a:solidFill>
                <a:latin typeface="宋体"/>
                <a:ea typeface="宋体"/>
              </a:rPr>
              <a:t>例</a:t>
            </a:r>
            <a:r>
              <a:rPr lang="x-none" altLang="zh-CN" sz="2400">
                <a:solidFill>
                  <a:schemeClr val="tx1"/>
                </a:solidFill>
                <a:latin typeface="宋体"/>
                <a:ea typeface="宋体"/>
              </a:rPr>
              <a:t>1</a:t>
            </a:r>
            <a:r>
              <a:rPr lang="zh-CN" altLang="en-US" sz="2400">
                <a:solidFill>
                  <a:schemeClr val="tx1"/>
                </a:solidFill>
                <a:latin typeface="宋体"/>
                <a:ea typeface="宋体"/>
              </a:rPr>
              <a:t>：从</a:t>
            </a:r>
            <a:r>
              <a:rPr lang="en-US" altLang="zh-CN" sz="2400">
                <a:solidFill>
                  <a:schemeClr val="tx1"/>
                </a:solidFill>
                <a:latin typeface="宋体"/>
                <a:ea typeface="宋体"/>
              </a:rPr>
              <a:t>sklearn.datasets</a:t>
            </a:r>
            <a:r>
              <a:rPr lang="zh-CN" altLang="en-US" sz="2400">
                <a:solidFill>
                  <a:schemeClr val="tx1"/>
                </a:solidFill>
                <a:latin typeface="宋体"/>
                <a:ea typeface="宋体"/>
              </a:rPr>
              <a:t>模块加利福尼亚房价数据集和波士顿数据集</a:t>
            </a:r>
            <a:endParaRPr lang="zh-CN" altLang="en-US" sz="2400">
              <a:solidFill>
                <a:schemeClr val="tx1"/>
              </a:solidFill>
              <a:latin typeface="宋体"/>
              <a:ea typeface="宋体"/>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训练集、测试集划分</a:t>
            </a:r>
            <a:endParaRPr lang="zh-CN" altLang="en-US" dirty="0">
              <a:solidFill>
                <a:schemeClr val="tx1"/>
              </a:solidFill>
            </a:endParaRPr>
          </a:p>
        </p:txBody>
      </p:sp>
      <p:sp>
        <p:nvSpPr>
          <p:cNvPr id="5" name="内容占位符 2"/>
          <p:cNvSpPr>
            <a:spLocks noGrp="1"/>
          </p:cNvSpPr>
          <p:nvPr/>
        </p:nvSpPr>
        <p:spPr>
          <a:xfrm>
            <a:off x="838200" y="143319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pPr lvl="1">
              <a:defRPr/>
            </a:pPr>
            <a:r>
              <a:rPr lang="en-US" altLang="zh-CN" dirty="0">
                <a:solidFill>
                  <a:schemeClr val="tx1"/>
                </a:solidFill>
              </a:rPr>
              <a:t>from </a:t>
            </a:r>
            <a:r>
              <a:rPr lang="en-US" altLang="zh-CN" dirty="0" err="1">
                <a:solidFill>
                  <a:schemeClr val="tx1"/>
                </a:solidFill>
              </a:rPr>
              <a:t>sklearn.model_selection</a:t>
            </a:r>
            <a:r>
              <a:rPr lang="en-US" altLang="zh-CN" dirty="0">
                <a:solidFill>
                  <a:schemeClr val="tx1"/>
                </a:solidFill>
              </a:rPr>
              <a:t> import </a:t>
            </a:r>
            <a:r>
              <a:rPr lang="en-US" altLang="zh-CN" dirty="0" err="1">
                <a:solidFill>
                  <a:schemeClr val="tx1"/>
                </a:solidFill>
              </a:rPr>
              <a:t>train_test_split</a:t>
            </a:r>
            <a:endParaRPr lang="en-US" altLang="zh-CN" dirty="0">
              <a:solidFill>
                <a:schemeClr val="tx1"/>
              </a:solidFill>
            </a:endParaRPr>
          </a:p>
          <a:p>
            <a:pPr lvl="1">
              <a:defRPr/>
            </a:pPr>
            <a:r>
              <a:rPr lang="en-US" altLang="zh-CN" dirty="0" err="1">
                <a:solidFill>
                  <a:schemeClr val="tx1"/>
                </a:solidFill>
              </a:rPr>
              <a:t>X_train</a:t>
            </a:r>
            <a:r>
              <a:rPr lang="en-US" altLang="zh-CN" dirty="0">
                <a:solidFill>
                  <a:schemeClr val="tx1"/>
                </a:solidFill>
              </a:rPr>
              <a:t>, </a:t>
            </a:r>
            <a:r>
              <a:rPr lang="en-US" altLang="zh-CN" dirty="0" err="1">
                <a:solidFill>
                  <a:schemeClr val="tx1"/>
                </a:solidFill>
              </a:rPr>
              <a:t>X_test</a:t>
            </a:r>
            <a:r>
              <a:rPr lang="en-US" altLang="zh-CN" dirty="0">
                <a:solidFill>
                  <a:schemeClr val="tx1"/>
                </a:solidFill>
              </a:rPr>
              <a:t>, </a:t>
            </a:r>
            <a:r>
              <a:rPr lang="en-US" altLang="zh-CN" dirty="0" err="1">
                <a:solidFill>
                  <a:schemeClr val="tx1"/>
                </a:solidFill>
              </a:rPr>
              <a:t>y_train</a:t>
            </a:r>
            <a:r>
              <a:rPr lang="en-US" altLang="zh-CN" dirty="0">
                <a:solidFill>
                  <a:schemeClr val="tx1"/>
                </a:solidFill>
              </a:rPr>
              <a:t>, </a:t>
            </a:r>
            <a:r>
              <a:rPr lang="en-US" altLang="zh-CN" dirty="0" err="1">
                <a:solidFill>
                  <a:schemeClr val="tx1"/>
                </a:solidFill>
              </a:rPr>
              <a:t>y_test</a:t>
            </a:r>
            <a:r>
              <a:rPr lang="en-US" altLang="zh-CN" dirty="0">
                <a:solidFill>
                  <a:schemeClr val="tx1"/>
                </a:solidFill>
              </a:rPr>
              <a:t> = </a:t>
            </a:r>
            <a:r>
              <a:rPr lang="en-US" altLang="zh-CN" dirty="0" err="1">
                <a:solidFill>
                  <a:schemeClr val="tx1"/>
                </a:solidFill>
              </a:rPr>
              <a:t>train_test_split</a:t>
            </a:r>
            <a:r>
              <a:rPr lang="en-US" altLang="zh-CN" dirty="0">
                <a:solidFill>
                  <a:schemeClr val="tx1"/>
                </a:solidFill>
              </a:rPr>
              <a:t>(X, y, </a:t>
            </a:r>
            <a:r>
              <a:rPr lang="en-US" altLang="zh-CN" dirty="0" err="1">
                <a:solidFill>
                  <a:schemeClr val="tx1"/>
                </a:solidFill>
              </a:rPr>
              <a:t>test_size</a:t>
            </a:r>
            <a:r>
              <a:rPr lang="en-US" altLang="zh-CN" dirty="0">
                <a:solidFill>
                  <a:schemeClr val="tx1"/>
                </a:solidFill>
              </a:rPr>
              <a:t>, </a:t>
            </a:r>
            <a:r>
              <a:rPr lang="en-US" altLang="zh-CN" dirty="0" err="1">
                <a:solidFill>
                  <a:schemeClr val="tx1"/>
                </a:solidFill>
              </a:rPr>
              <a:t>random_state</a:t>
            </a:r>
            <a:r>
              <a:rPr lang="en-US" altLang="zh-CN" dirty="0">
                <a:solidFill>
                  <a:schemeClr val="tx1"/>
                </a:solidFill>
              </a:rPr>
              <a:t>, shuffle)</a:t>
            </a:r>
            <a:endParaRPr lang="en-US" altLang="zh-CN" dirty="0">
              <a:solidFill>
                <a:schemeClr val="tx1"/>
              </a:solidFill>
            </a:endParaRPr>
          </a:p>
          <a:p>
            <a:pPr lvl="1">
              <a:defRPr/>
            </a:pPr>
            <a:r>
              <a:rPr lang="zh-CN" altLang="zh-CN" dirty="0">
                <a:solidFill>
                  <a:schemeClr val="tx1"/>
                </a:solidFill>
              </a:rPr>
              <a:t>其中</a:t>
            </a:r>
            <a:endParaRPr lang="en-US" altLang="zh-CN" dirty="0">
              <a:solidFill>
                <a:schemeClr val="tx1"/>
              </a:solidFill>
            </a:endParaRPr>
          </a:p>
          <a:p>
            <a:pPr lvl="1">
              <a:defRPr/>
            </a:pPr>
            <a:r>
              <a:rPr lang="en-US" altLang="zh-CN" dirty="0">
                <a:solidFill>
                  <a:schemeClr val="tx1"/>
                </a:solidFill>
              </a:rPr>
              <a:t>X</a:t>
            </a:r>
            <a:r>
              <a:rPr lang="zh-CN" altLang="zh-CN" dirty="0">
                <a:solidFill>
                  <a:schemeClr val="tx1"/>
                </a:solidFill>
              </a:rPr>
              <a:t>是特征集，</a:t>
            </a:r>
            <a:r>
              <a:rPr lang="en-US" altLang="zh-CN" dirty="0">
                <a:solidFill>
                  <a:schemeClr val="tx1"/>
                </a:solidFill>
              </a:rPr>
              <a:t>y</a:t>
            </a:r>
            <a:r>
              <a:rPr lang="zh-CN" altLang="zh-CN" dirty="0">
                <a:solidFill>
                  <a:schemeClr val="tx1"/>
                </a:solidFill>
              </a:rPr>
              <a:t>是标签集</a:t>
            </a:r>
            <a:endParaRPr lang="en-US" altLang="zh-CN" dirty="0">
              <a:solidFill>
                <a:schemeClr val="tx1"/>
              </a:solidFill>
            </a:endParaRPr>
          </a:p>
          <a:p>
            <a:pPr lvl="1">
              <a:defRPr/>
            </a:pPr>
            <a:r>
              <a:rPr lang="en-US" altLang="zh-CN" dirty="0" err="1">
                <a:solidFill>
                  <a:schemeClr val="tx1"/>
                </a:solidFill>
              </a:rPr>
              <a:t>X_train</a:t>
            </a:r>
            <a:r>
              <a:rPr lang="zh-CN" altLang="zh-CN" dirty="0">
                <a:solidFill>
                  <a:schemeClr val="tx1"/>
                </a:solidFill>
              </a:rPr>
              <a:t>和</a:t>
            </a:r>
            <a:r>
              <a:rPr lang="en-US" altLang="zh-CN" dirty="0" err="1">
                <a:solidFill>
                  <a:schemeClr val="tx1"/>
                </a:solidFill>
              </a:rPr>
              <a:t>y_train</a:t>
            </a:r>
            <a:r>
              <a:rPr lang="zh-CN" altLang="zh-CN" dirty="0">
                <a:solidFill>
                  <a:schemeClr val="tx1"/>
                </a:solidFill>
              </a:rPr>
              <a:t>分别代表训练集的特征和标签</a:t>
            </a:r>
            <a:endParaRPr lang="en-US" altLang="zh-CN" dirty="0">
              <a:solidFill>
                <a:schemeClr val="tx1"/>
              </a:solidFill>
            </a:endParaRPr>
          </a:p>
          <a:p>
            <a:pPr lvl="1">
              <a:defRPr/>
            </a:pPr>
            <a:r>
              <a:rPr lang="en-US" altLang="zh-CN" dirty="0" err="1">
                <a:solidFill>
                  <a:schemeClr val="tx1"/>
                </a:solidFill>
              </a:rPr>
              <a:t>X_test</a:t>
            </a:r>
            <a:r>
              <a:rPr lang="zh-CN" altLang="zh-CN" dirty="0">
                <a:solidFill>
                  <a:schemeClr val="tx1"/>
                </a:solidFill>
              </a:rPr>
              <a:t>和</a:t>
            </a:r>
            <a:r>
              <a:rPr lang="en-US" altLang="zh-CN" dirty="0" err="1">
                <a:solidFill>
                  <a:schemeClr val="tx1"/>
                </a:solidFill>
              </a:rPr>
              <a:t>y_test</a:t>
            </a:r>
            <a:r>
              <a:rPr lang="zh-CN" altLang="zh-CN" dirty="0">
                <a:solidFill>
                  <a:schemeClr val="tx1"/>
                </a:solidFill>
              </a:rPr>
              <a:t>分别代表测试集的特征和标签</a:t>
            </a:r>
            <a:endParaRPr lang="en-US" altLang="zh-CN" dirty="0">
              <a:solidFill>
                <a:schemeClr val="tx1"/>
              </a:solidFill>
            </a:endParaRPr>
          </a:p>
          <a:p>
            <a:pPr lvl="1">
              <a:defRPr/>
            </a:pPr>
            <a:r>
              <a:rPr lang="en-US" altLang="zh-CN" dirty="0" err="1">
                <a:solidFill>
                  <a:schemeClr val="tx1"/>
                </a:solidFill>
              </a:rPr>
              <a:t>test_size</a:t>
            </a:r>
            <a:r>
              <a:rPr lang="zh-CN" altLang="zh-CN" dirty="0">
                <a:solidFill>
                  <a:schemeClr val="tx1"/>
                </a:solidFill>
              </a:rPr>
              <a:t>表示测试集所占数据集的比例，取值范围为</a:t>
            </a:r>
            <a:r>
              <a:rPr lang="en-US" altLang="zh-CN" dirty="0">
                <a:solidFill>
                  <a:schemeClr val="tx1"/>
                </a:solidFill>
              </a:rPr>
              <a:t>0~1</a:t>
            </a:r>
            <a:r>
              <a:rPr lang="zh-CN" altLang="zh-CN" dirty="0">
                <a:solidFill>
                  <a:schemeClr val="tx1"/>
                </a:solidFill>
              </a:rPr>
              <a:t>，</a:t>
            </a:r>
            <a:endParaRPr lang="en-US" altLang="zh-CN" dirty="0">
              <a:solidFill>
                <a:schemeClr val="tx1"/>
              </a:solidFill>
            </a:endParaRPr>
          </a:p>
          <a:p>
            <a:pPr lvl="1">
              <a:defRPr/>
            </a:pPr>
            <a:r>
              <a:rPr lang="en-US" altLang="zh-CN" dirty="0" err="1">
                <a:solidFill>
                  <a:schemeClr val="tx1"/>
                </a:solidFill>
              </a:rPr>
              <a:t>random_state</a:t>
            </a:r>
            <a:r>
              <a:rPr lang="zh-CN" altLang="zh-CN" dirty="0">
                <a:solidFill>
                  <a:schemeClr val="tx1"/>
                </a:solidFill>
              </a:rPr>
              <a:t>表示随机数种子</a:t>
            </a:r>
            <a:endParaRPr lang="en-US" altLang="zh-CN" dirty="0">
              <a:solidFill>
                <a:schemeClr val="tx1"/>
              </a:solidFill>
            </a:endParaRPr>
          </a:p>
          <a:p>
            <a:pPr lvl="1">
              <a:defRPr/>
            </a:pPr>
            <a:r>
              <a:rPr lang="en-US" altLang="zh-CN" dirty="0">
                <a:solidFill>
                  <a:schemeClr val="tx1"/>
                </a:solidFill>
              </a:rPr>
              <a:t>shuffle</a:t>
            </a:r>
            <a:r>
              <a:rPr lang="zh-CN" altLang="zh-CN" dirty="0">
                <a:solidFill>
                  <a:schemeClr val="tx1"/>
                </a:solidFill>
              </a:rPr>
              <a:t>表示数据集在切分前是否需要重排，默认</a:t>
            </a:r>
            <a:r>
              <a:rPr lang="en-US" altLang="zh-CN" dirty="0">
                <a:solidFill>
                  <a:schemeClr val="tx1"/>
                </a:solidFill>
              </a:rPr>
              <a:t>True</a:t>
            </a:r>
            <a:r>
              <a:rPr lang="zh-CN" altLang="zh-CN" dirty="0">
                <a:solidFill>
                  <a:schemeClr val="tx1"/>
                </a:solidFill>
              </a:rPr>
              <a:t>。</a:t>
            </a:r>
            <a:endParaRPr lang="zh-CN" altLang="zh-CN" dirty="0">
              <a:solidFill>
                <a:schemeClr val="tx1"/>
              </a:solidFill>
            </a:endParaRPr>
          </a:p>
          <a:p>
            <a:endParaRPr lang="zh-CN" altLang="zh-CN" dirty="0">
              <a:solidFill>
                <a:schemeClr val="tx1"/>
              </a:solidFill>
            </a:endParaRPr>
          </a:p>
        </p:txBody>
      </p:sp>
      <p:sp>
        <p:nvSpPr>
          <p:cNvPr id="7" name="文本框 6"/>
          <p:cNvSpPr txBox="1"/>
          <p:nvPr/>
        </p:nvSpPr>
        <p:spPr>
          <a:xfrm>
            <a:off x="646430" y="5699125"/>
            <a:ext cx="9201150" cy="829945"/>
          </a:xfrm>
          <a:prstGeom prst="rect">
            <a:avLst/>
          </a:prstGeom>
        </p:spPr>
        <p:txBody>
          <a:bodyPr wrap="square">
            <a:spAutoFit/>
          </a:bodyPr>
          <a:p>
            <a:pPr defTabSz="266700"/>
            <a:r>
              <a:rPr lang="zh-CN" altLang="en-US" sz="2400">
                <a:solidFill>
                  <a:schemeClr val="tx1"/>
                </a:solidFill>
                <a:latin typeface="+mj-ea"/>
                <a:ea typeface="+mj-ea"/>
                <a:cs typeface="+mj-ea"/>
              </a:rPr>
              <a:t>例</a:t>
            </a:r>
            <a:r>
              <a:rPr lang="en-US" altLang="zh-CN" sz="2400">
                <a:solidFill>
                  <a:schemeClr val="tx1"/>
                </a:solidFill>
                <a:latin typeface="+mj-ea"/>
                <a:ea typeface="+mj-ea"/>
                <a:cs typeface="+mj-ea"/>
              </a:rPr>
              <a:t>2</a:t>
            </a:r>
            <a:r>
              <a:rPr lang="zh-CN" altLang="en-US" sz="2400">
                <a:solidFill>
                  <a:schemeClr val="tx1"/>
                </a:solidFill>
                <a:latin typeface="+mj-ea"/>
                <a:ea typeface="+mj-ea"/>
                <a:cs typeface="+mj-ea"/>
              </a:rPr>
              <a:t>：从</a:t>
            </a:r>
            <a:r>
              <a:rPr lang="en-US" altLang="zh-CN" sz="2400">
                <a:solidFill>
                  <a:schemeClr val="tx1"/>
                </a:solidFill>
                <a:latin typeface="+mj-ea"/>
                <a:ea typeface="+mj-ea"/>
                <a:cs typeface="+mj-ea"/>
              </a:rPr>
              <a:t>sklearn.datasets</a:t>
            </a:r>
            <a:r>
              <a:rPr lang="zh-CN" altLang="en-US" sz="2400">
                <a:solidFill>
                  <a:schemeClr val="tx1"/>
                </a:solidFill>
                <a:latin typeface="+mj-ea"/>
                <a:ea typeface="+mj-ea"/>
                <a:cs typeface="+mj-ea"/>
              </a:rPr>
              <a:t>加载鸢尾花数据集，并按</a:t>
            </a:r>
            <a:r>
              <a:rPr lang="en-US" altLang="zh-CN" sz="2400">
                <a:solidFill>
                  <a:schemeClr val="tx1"/>
                </a:solidFill>
                <a:latin typeface="+mj-ea"/>
                <a:ea typeface="+mj-ea"/>
                <a:cs typeface="+mj-ea"/>
              </a:rPr>
              <a:t>4:1</a:t>
            </a:r>
            <a:r>
              <a:rPr lang="zh-CN" altLang="en-US" sz="2400">
                <a:solidFill>
                  <a:schemeClr val="tx1"/>
                </a:solidFill>
                <a:latin typeface="+mj-ea"/>
                <a:ea typeface="+mj-ea"/>
                <a:cs typeface="+mj-ea"/>
              </a:rPr>
              <a:t>的比例划分数据集为训练集和测试集</a:t>
            </a:r>
            <a:endParaRPr lang="zh-CN" altLang="en-US" sz="2400">
              <a:solidFill>
                <a:schemeClr val="tx1"/>
              </a:solidFill>
              <a:latin typeface="+mj-ea"/>
              <a:ea typeface="+mj-ea"/>
              <a:cs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4110989" y="676634"/>
            <a:ext cx="397002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a:t>
            </a:r>
            <a:r>
              <a:rPr lang="x-none" altLang="en-US" sz="4000" b="1" dirty="0">
                <a:solidFill>
                  <a:schemeClr val="tx1"/>
                </a:solidFill>
                <a:sym typeface="+mn-lt"/>
              </a:rPr>
              <a:t>4</a:t>
            </a:r>
            <a:r>
              <a:rPr lang="en-US" altLang="zh-CN" sz="4000" b="1" dirty="0">
                <a:solidFill>
                  <a:schemeClr val="tx1"/>
                </a:solidFill>
                <a:sym typeface="+mn-lt"/>
              </a:rPr>
              <a:t> </a:t>
            </a:r>
            <a:r>
              <a:rPr lang="zh-CN" altLang="en-US" sz="4000" b="1" dirty="0">
                <a:solidFill>
                  <a:schemeClr val="tx1"/>
                </a:solidFill>
                <a:sym typeface="+mn-lt"/>
              </a:rPr>
              <a:t>数据预处理</a:t>
            </a:r>
            <a:endParaRPr lang="zh-CN" altLang="en-US" sz="4000" b="1" dirty="0">
              <a:solidFill>
                <a:schemeClr val="tx1"/>
              </a:solidFill>
              <a:sym typeface="+mn-lt"/>
            </a:endParaRPr>
          </a:p>
        </p:txBody>
      </p:sp>
      <mc:AlternateContent xmlns:mc="http://schemas.openxmlformats.org/markup-compatibility/2006" xmlns:a14="http://schemas.microsoft.com/office/drawing/2010/main">
        <mc:Choice Requires="a14">
          <p:graphicFrame>
            <p:nvGraphicFramePr>
              <p:cNvPr id="4" name="表格 3"/>
              <p:cNvGraphicFramePr/>
              <p:nvPr/>
            </p:nvGraphicFramePr>
            <p:xfrm>
              <a:off x="933450" y="2336800"/>
              <a:ext cx="10690225" cy="3714750"/>
            </p:xfrm>
            <a:graphic>
              <a:graphicData uri="http://schemas.openxmlformats.org/drawingml/2006/table">
                <a:tbl>
                  <a:tblPr/>
                  <a:tblGrid>
                    <a:gridCol w="2426335"/>
                    <a:gridCol w="3307080"/>
                    <a:gridCol w="4956810"/>
                  </a:tblGrid>
                  <a:tr h="742950">
                    <a:tc>
                      <a:txBody>
                        <a:bodyPr/>
                        <a:p>
                          <a:r>
                            <a:rPr lang="zh-CN" altLang="en-US" sz="2400">
                              <a:latin typeface="+mj-ea"/>
                              <a:ea typeface="+mj-ea"/>
                            </a:rPr>
                            <a:t>方法</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说明</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公式</a:t>
                          </a:r>
                          <a:endParaRPr lang="zh-CN" altLang="en-US" sz="2400">
                            <a:latin typeface="+mj-ea"/>
                            <a:ea typeface="+mj-ea"/>
                          </a:endParaRPr>
                        </a:p>
                      </a:txBody>
                      <a:tcPr marL="0" marR="0" marT="0" marB="0" anchor="ctr" anchorCtr="0">
                        <a:lnL>
                          <a:noFill/>
                        </a:lnL>
                        <a:lnR>
                          <a:noFill/>
                        </a:lnR>
                        <a:lnT>
                          <a:noFill/>
                        </a:lnT>
                        <a:lnB>
                          <a:noFill/>
                        </a:lnB>
                        <a:noFill/>
                      </a:tcPr>
                    </a:tc>
                  </a:tr>
                  <a:tr h="742950">
                    <a:tc>
                      <a:txBody>
                        <a:bodyPr/>
                        <a:p>
                          <a:r>
                            <a:rPr lang="en-US" altLang="zh-CN" sz="2400">
                              <a:latin typeface="+mj-ea"/>
                              <a:ea typeface="+mj-ea"/>
                              <a:cs typeface="+mj-ea"/>
                            </a:rPr>
                            <a:t>Min-Max</a:t>
                          </a:r>
                          <a:r>
                            <a:rPr lang="zh-CN" altLang="en-US" sz="2400">
                              <a:latin typeface="+mj-ea"/>
                              <a:ea typeface="+mj-ea"/>
                              <a:cs typeface="+mj-ea"/>
                            </a:rPr>
                            <a:t>标准化</a:t>
                          </a:r>
                          <a:endParaRPr lang="zh-CN" altLang="en-US" sz="2400">
                            <a:latin typeface="+mj-ea"/>
                            <a:ea typeface="+mj-ea"/>
                            <a:cs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缩放到 </a:t>
                          </a:r>
                          <a:r>
                            <a:rPr lang="en-US" altLang="zh-CN" sz="2400">
                              <a:latin typeface="+mj-ea"/>
                              <a:ea typeface="+mj-ea"/>
                              <a:cs typeface="+mj-ea"/>
                            </a:rPr>
                            <a:t>[0,1] </a:t>
                          </a:r>
                          <a:r>
                            <a:rPr lang="zh-CN" altLang="en-US" sz="2400">
                              <a:latin typeface="+mj-ea"/>
                              <a:ea typeface="+mj-ea"/>
                              <a:cs typeface="+mj-ea"/>
                            </a:rPr>
                            <a:t>区间</a:t>
                          </a:r>
                          <a:endParaRPr lang="zh-CN" altLang="en-US" sz="2400">
                            <a:latin typeface="+mj-ea"/>
                            <a:ea typeface="+mj-ea"/>
                            <a:cs typeface="+mj-ea"/>
                          </a:endParaRPr>
                        </a:p>
                      </a:txBody>
                      <a:tcPr marL="0" marR="0" marT="0" marB="0" anchor="ctr" anchorCtr="0">
                        <a:lnL>
                          <a:noFill/>
                        </a:lnL>
                        <a:lnR>
                          <a:noFill/>
                        </a:lnR>
                        <a:lnT>
                          <a:noFill/>
                        </a:lnT>
                        <a:lnB>
                          <a:noFill/>
                        </a:lnB>
                        <a:noFill/>
                      </a:tcPr>
                    </a:tc>
                    <a:tc>
                      <a:txBody>
                        <a:bodyPr/>
                        <a:p>
                          <a14:m>
                            <m:oMath xmlns:m="http://schemas.openxmlformats.org/officeDocument/2006/math">
                              <m:acc>
                                <m:accPr>
                                  <m:ctrlPr>
                                    <a:rPr lang="en-US" altLang="zh-CN" sz="2400" i="1">
                                      <a:latin typeface="DejaVu Math TeX Gyre" panose="02000503000000000000" charset="0"/>
                                      <a:cs typeface="DejaVu Math TeX Gyre" panose="02000503000000000000" charset="0"/>
                                    </a:rPr>
                                  </m:ctrlPr>
                                </m:accPr>
                                <m:e>
                                  <m:r>
                                    <a:rPr lang="en-US" altLang="zh-CN" sz="2400" i="1">
                                      <a:latin typeface="DejaVu Math TeX Gyre" panose="02000503000000000000" charset="0"/>
                                      <a:cs typeface="DejaVu Math TeX Gyre" panose="02000503000000000000" charset="0"/>
                                    </a:rPr>
                                    <m:t>𝑥</m:t>
                                  </m:r>
                                </m:e>
                              </m:acc>
                              <m:r>
                                <a:rPr lang="en-US" altLang="zh-CN" sz="2400" i="1">
                                  <a:latin typeface="DejaVu Math TeX Gyre" panose="02000503000000000000" charset="0"/>
                                  <a:cs typeface="DejaVu Math TeX Gyre" panose="02000503000000000000" charset="0"/>
                                </a:rPr>
                                <m:t>=</m:t>
                              </m:r>
                              <m:f>
                                <m:fPr>
                                  <m:ctrlPr>
                                    <a:rPr lang="en-US" altLang="zh-CN" sz="2400" i="1">
                                      <a:latin typeface="DejaVu Math TeX Gyre" panose="02000503000000000000" charset="0"/>
                                      <a:cs typeface="DejaVu Math TeX Gyre" panose="02000503000000000000" charset="0"/>
                                    </a:rPr>
                                  </m:ctrlPr>
                                </m:fPr>
                                <m:num>
                                  <m:r>
                                    <a:rPr lang="en-US" altLang="zh-CN" sz="2400" i="1">
                                      <a:latin typeface="DejaVu Math TeX Gyre" panose="02000503000000000000" charset="0"/>
                                      <a:cs typeface="DejaVu Math TeX Gyre" panose="02000503000000000000" charset="0"/>
                                    </a:rPr>
                                    <m:t>𝑥</m:t>
                                  </m:r>
                                  <m:r>
                                    <a:rPr lang="en-US" altLang="zh-CN" sz="2400" i="1">
                                      <a:latin typeface="DejaVu Math TeX Gyre" panose="02000503000000000000" charset="0"/>
                                      <a:cs typeface="DejaVu Math TeX Gyre" panose="02000503000000000000" charset="0"/>
                                    </a:rPr>
                                    <m:t>−</m:t>
                                  </m:r>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𝑚𝑖𝑛</m:t>
                                      </m:r>
                                    </m:sub>
                                  </m:sSub>
                                </m:num>
                                <m:den>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𝑚𝑎𝑥</m:t>
                                      </m:r>
                                    </m:sub>
                                  </m:sSub>
                                  <m:r>
                                    <a:rPr lang="en-US" altLang="zh-CN" sz="2400" i="1">
                                      <a:latin typeface="DejaVu Math TeX Gyre" panose="02000503000000000000" charset="0"/>
                                      <a:cs typeface="DejaVu Math TeX Gyre" panose="02000503000000000000" charset="0"/>
                                    </a:rPr>
                                    <m:t>−</m:t>
                                  </m:r>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𝑚𝑖𝑛</m:t>
                                      </m:r>
                                    </m:sub>
                                  </m:sSub>
                                </m:den>
                              </m:f>
                            </m:oMath>
                          </a14:m>
                          <a:r>
                            <a:rPr lang="en-US" altLang="zh-CN" sz="2400">
                              <a:latin typeface="+mj-ea"/>
                              <a:ea typeface="+mj-ea"/>
                            </a:rPr>
                            <a:t>​</a:t>
                          </a:r>
                          <a:endParaRPr lang="en-US" altLang="zh-CN" sz="2400">
                            <a:latin typeface="+mj-ea"/>
                            <a:ea typeface="+mj-ea"/>
                          </a:endParaRPr>
                        </a:p>
                      </a:txBody>
                      <a:tcPr marL="0" marR="0" marT="0" marB="0" anchor="ctr" anchorCtr="0">
                        <a:lnL>
                          <a:noFill/>
                        </a:lnL>
                        <a:lnR>
                          <a:noFill/>
                        </a:lnR>
                        <a:lnT>
                          <a:noFill/>
                        </a:lnT>
                        <a:lnB>
                          <a:noFill/>
                        </a:lnB>
                        <a:noFill/>
                      </a:tcPr>
                    </a:tc>
                  </a:tr>
                  <a:tr h="742950">
                    <a:tc>
                      <a:txBody>
                        <a:bodyPr/>
                        <a:p>
                          <a:r>
                            <a:rPr lang="zh-CN" altLang="en-US" sz="2400">
                              <a:latin typeface="+mj-ea"/>
                              <a:ea typeface="+mj-ea"/>
                            </a:rPr>
                            <a:t>标准差标准化</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均值为</a:t>
                          </a:r>
                          <a:r>
                            <a:rPr lang="en-US" altLang="zh-CN" sz="2400">
                              <a:latin typeface="+mj-ea"/>
                              <a:ea typeface="+mj-ea"/>
                              <a:cs typeface="+mj-ea"/>
                            </a:rPr>
                            <a:t>0</a:t>
                          </a:r>
                          <a:r>
                            <a:rPr lang="zh-CN" altLang="en-US" sz="2400">
                              <a:latin typeface="+mj-ea"/>
                              <a:ea typeface="+mj-ea"/>
                              <a:cs typeface="+mj-ea"/>
                            </a:rPr>
                            <a:t>，标准差为</a:t>
                          </a:r>
                          <a:r>
                            <a:rPr lang="en-US" altLang="zh-CN" sz="2400">
                              <a:latin typeface="+mj-ea"/>
                              <a:ea typeface="+mj-ea"/>
                              <a:cs typeface="+mj-ea"/>
                            </a:rPr>
                            <a:t>1</a:t>
                          </a:r>
                          <a:endParaRPr lang="en-US" altLang="zh-CN" sz="2400">
                            <a:latin typeface="+mj-ea"/>
                            <a:ea typeface="+mj-ea"/>
                            <a:cs typeface="+mj-ea"/>
                          </a:endParaRPr>
                        </a:p>
                      </a:txBody>
                      <a:tcPr marL="0" marR="0" marT="0" marB="0" anchor="ctr" anchorCtr="0">
                        <a:lnL>
                          <a:noFill/>
                        </a:lnL>
                        <a:lnR>
                          <a:noFill/>
                        </a:lnR>
                        <a:lnT>
                          <a:noFill/>
                        </a:lnT>
                        <a:lnB>
                          <a:noFill/>
                        </a:lnB>
                        <a:noFill/>
                      </a:tcPr>
                    </a:tc>
                    <a:tc>
                      <a:txBody>
                        <a:bodyPr/>
                        <a:p>
                          <a:pPr algn="l"/>
                          <a:r>
                            <a:rPr lang="en-US" altLang="zh-CN" sz="2400">
                              <a:latin typeface="+mj-ea"/>
                              <a:ea typeface="+mj-ea"/>
                            </a:rPr>
                            <a:t>​</a:t>
                          </a:r>
                          <a14:m>
                            <m:oMath xmlns:m="http://schemas.openxmlformats.org/officeDocument/2006/math">
                              <m:acc>
                                <m:accPr>
                                  <m:ctrlPr>
                                    <a:rPr lang="en-US" altLang="zh-CN" sz="2400" i="1">
                                      <a:latin typeface="DejaVu Math TeX Gyre" panose="02000503000000000000" charset="0"/>
                                      <a:cs typeface="DejaVu Math TeX Gyre" panose="02000503000000000000" charset="0"/>
                                    </a:rPr>
                                  </m:ctrlPr>
                                </m:accPr>
                                <m:e>
                                  <m:r>
                                    <a:rPr lang="en-US" altLang="zh-CN" sz="2400" i="1">
                                      <a:latin typeface="DejaVu Math TeX Gyre" panose="02000503000000000000" charset="0"/>
                                      <a:cs typeface="DejaVu Math TeX Gyre" panose="02000503000000000000" charset="0"/>
                                    </a:rPr>
                                    <m:t>𝑥</m:t>
                                  </m:r>
                                </m:e>
                              </m:acc>
                              <m:r>
                                <a:rPr lang="en-US" altLang="zh-CN" sz="2400" i="1">
                                  <a:latin typeface="DejaVu Math TeX Gyre" panose="02000503000000000000" charset="0"/>
                                  <a:cs typeface="DejaVu Math TeX Gyre" panose="02000503000000000000" charset="0"/>
                                </a:rPr>
                                <m:t>=</m:t>
                              </m:r>
                              <m:f>
                                <m:fPr>
                                  <m:ctrlPr>
                                    <a:rPr lang="en-US" altLang="zh-CN" sz="2400" i="1">
                                      <a:latin typeface="DejaVu Math TeX Gyre" panose="02000503000000000000" charset="0"/>
                                      <a:cs typeface="DejaVu Math TeX Gyre" panose="02000503000000000000" charset="0"/>
                                    </a:rPr>
                                  </m:ctrlPr>
                                </m:fPr>
                                <m:num>
                                  <m:r>
                                    <a:rPr lang="en-US" altLang="zh-CN" sz="2400" i="1">
                                      <a:latin typeface="DejaVu Math TeX Gyre" panose="02000503000000000000" charset="0"/>
                                      <a:cs typeface="DejaVu Math TeX Gyre" panose="02000503000000000000" charset="0"/>
                                    </a:rPr>
                                    <m:t>𝑥</m:t>
                                  </m:r>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𝜇</m:t>
                                  </m:r>
                                </m:num>
                                <m:den>
                                  <m:r>
                                    <a:rPr lang="en-US" altLang="zh-CN" sz="2400" i="1">
                                      <a:latin typeface="DejaVu Math TeX Gyre" panose="02000503000000000000" charset="0"/>
                                      <a:cs typeface="DejaVu Math TeX Gyre" panose="02000503000000000000" charset="0"/>
                                    </a:rPr>
                                    <m:t>𝜎</m:t>
                                  </m:r>
                                </m:den>
                              </m:f>
                            </m:oMath>
                          </a14:m>
                          <a:endParaRPr lang="en-US" altLang="zh-CN" sz="2400">
                            <a:latin typeface="+mj-ea"/>
                            <a:ea typeface="+mj-ea"/>
                          </a:endParaRPr>
                        </a:p>
                      </a:txBody>
                      <a:tcPr marL="0" marR="0" marT="0" marB="0" anchor="ctr" anchorCtr="0">
                        <a:lnL>
                          <a:noFill/>
                        </a:lnL>
                        <a:lnR>
                          <a:noFill/>
                        </a:lnR>
                        <a:lnT>
                          <a:noFill/>
                        </a:lnT>
                        <a:lnB>
                          <a:noFill/>
                        </a:lnB>
                        <a:noFill/>
                      </a:tcPr>
                    </a:tc>
                  </a:tr>
                  <a:tr h="742950">
                    <a:tc>
                      <a:txBody>
                        <a:bodyPr/>
                        <a:p>
                          <a:r>
                            <a:rPr lang="zh-CN" altLang="en-US" sz="2400">
                              <a:latin typeface="+mj-ea"/>
                              <a:ea typeface="+mj-ea"/>
                            </a:rPr>
                            <a:t>标签编码</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类别转整数</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如：猫</a:t>
                          </a:r>
                          <a:r>
                            <a:rPr lang="en-US" altLang="zh-CN" sz="2400">
                              <a:latin typeface="+mj-ea"/>
                              <a:ea typeface="+mj-ea"/>
                              <a:cs typeface="+mj-ea"/>
                            </a:rPr>
                            <a:t>→0</a:t>
                          </a:r>
                          <a:r>
                            <a:rPr lang="zh-CN" altLang="en-US" sz="2400">
                              <a:latin typeface="+mj-ea"/>
                              <a:ea typeface="+mj-ea"/>
                              <a:cs typeface="+mj-ea"/>
                            </a:rPr>
                            <a:t>，狗</a:t>
                          </a:r>
                          <a:r>
                            <a:rPr lang="en-US" altLang="zh-CN" sz="2400">
                              <a:latin typeface="+mj-ea"/>
                              <a:ea typeface="+mj-ea"/>
                              <a:cs typeface="+mj-ea"/>
                            </a:rPr>
                            <a:t>→1</a:t>
                          </a:r>
                          <a:endParaRPr lang="en-US" altLang="zh-CN" sz="2400">
                            <a:latin typeface="+mj-ea"/>
                            <a:ea typeface="+mj-ea"/>
                            <a:cs typeface="+mj-ea"/>
                          </a:endParaRPr>
                        </a:p>
                      </a:txBody>
                      <a:tcPr marL="0" marR="0" marT="0" marB="0" anchor="ctr" anchorCtr="0">
                        <a:lnL>
                          <a:noFill/>
                        </a:lnL>
                        <a:lnR>
                          <a:noFill/>
                        </a:lnR>
                        <a:lnT>
                          <a:noFill/>
                        </a:lnT>
                        <a:lnB>
                          <a:noFill/>
                        </a:lnB>
                        <a:noFill/>
                      </a:tcPr>
                    </a:tc>
                  </a:tr>
                  <a:tr h="742950">
                    <a:tc>
                      <a:txBody>
                        <a:bodyPr/>
                        <a:p>
                          <a:r>
                            <a:rPr lang="zh-CN" altLang="en-US" sz="2400">
                              <a:latin typeface="+mj-ea"/>
                              <a:ea typeface="+mj-ea"/>
                            </a:rPr>
                            <a:t>独热编码</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类别转二进制向量</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如：猫</a:t>
                          </a:r>
                          <a:r>
                            <a:rPr lang="en-US" altLang="zh-CN" sz="2400">
                              <a:latin typeface="+mj-ea"/>
                              <a:ea typeface="+mj-ea"/>
                              <a:cs typeface="+mj-ea"/>
                            </a:rPr>
                            <a:t>→[1,0]</a:t>
                          </a:r>
                          <a:r>
                            <a:rPr lang="zh-CN" altLang="en-US" sz="2400">
                              <a:latin typeface="+mj-ea"/>
                              <a:ea typeface="+mj-ea"/>
                              <a:cs typeface="+mj-ea"/>
                            </a:rPr>
                            <a:t>，狗</a:t>
                          </a:r>
                          <a:r>
                            <a:rPr lang="en-US" altLang="zh-CN" sz="2400">
                              <a:latin typeface="+mj-ea"/>
                              <a:ea typeface="+mj-ea"/>
                              <a:cs typeface="+mj-ea"/>
                            </a:rPr>
                            <a:t>→[0,1]</a:t>
                          </a:r>
                          <a:endParaRPr lang="en-US" altLang="zh-CN" sz="2400">
                            <a:latin typeface="+mj-ea"/>
                            <a:ea typeface="+mj-ea"/>
                            <a:cs typeface="+mj-ea"/>
                          </a:endParaRPr>
                        </a:p>
                      </a:txBody>
                      <a:tcPr marL="0" marR="0" marT="0" marB="0" anchor="ctr" anchorCtr="0">
                        <a:lnL>
                          <a:noFill/>
                        </a:lnL>
                        <a:lnR>
                          <a:noFill/>
                        </a:lnR>
                        <a:lnT>
                          <a:noFill/>
                        </a:lnT>
                        <a:lnB>
                          <a:noFill/>
                        </a:lnB>
                        <a:noFill/>
                      </a:tcPr>
                    </a:tc>
                  </a:tr>
                </a:tbl>
              </a:graphicData>
            </a:graphic>
          </p:graphicFrame>
        </mc:Choice>
        <mc:Fallback xmlns="">
          <p:graphicFrame>
            <p:nvGraphicFramePr>
              <p:cNvPr id="4" name="表格 3"/>
              <p:cNvGraphicFramePr/>
              <p:nvPr/>
            </p:nvGraphicFramePr>
            <p:xfrm>
              <a:off x="933450" y="2336800"/>
              <a:ext cx="10690225" cy="3714750"/>
            </p:xfrm>
            <a:graphic>
              <a:graphicData uri="http://schemas.openxmlformats.org/drawingml/2006/table">
                <a:tbl>
                  <a:tblPr/>
                  <a:tblGrid>
                    <a:gridCol w="2426335"/>
                    <a:gridCol w="3307080"/>
                    <a:gridCol w="4956810"/>
                  </a:tblGrid>
                  <a:tr h="742950">
                    <a:tc>
                      <a:txBody>
                        <a:bodyPr/>
                        <a:p>
                          <a:r>
                            <a:rPr lang="zh-CN" altLang="en-US" sz="2400">
                              <a:latin typeface="+mj-ea"/>
                              <a:ea typeface="+mj-ea"/>
                            </a:rPr>
                            <a:t>方法</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说明</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公式</a:t>
                          </a:r>
                          <a:endParaRPr lang="zh-CN" altLang="en-US" sz="2400">
                            <a:latin typeface="+mj-ea"/>
                            <a:ea typeface="+mj-ea"/>
                          </a:endParaRPr>
                        </a:p>
                      </a:txBody>
                      <a:tcPr marL="0" marR="0" marT="0" marB="0" anchor="ctr" anchorCtr="0">
                        <a:lnL>
                          <a:noFill/>
                        </a:lnL>
                        <a:lnR>
                          <a:noFill/>
                        </a:lnR>
                        <a:lnT>
                          <a:noFill/>
                        </a:lnT>
                        <a:lnB>
                          <a:noFill/>
                        </a:lnB>
                        <a:noFill/>
                      </a:tcPr>
                    </a:tc>
                  </a:tr>
                  <a:tr h="742950">
                    <a:tc>
                      <a:txBody>
                        <a:bodyPr/>
                        <a:p>
                          <a:r>
                            <a:rPr lang="en-US" altLang="zh-CN" sz="2400">
                              <a:latin typeface="+mj-ea"/>
                              <a:ea typeface="+mj-ea"/>
                              <a:cs typeface="+mj-ea"/>
                            </a:rPr>
                            <a:t>Min-Max</a:t>
                          </a:r>
                          <a:r>
                            <a:rPr lang="zh-CN" altLang="en-US" sz="2400">
                              <a:latin typeface="+mj-ea"/>
                              <a:ea typeface="+mj-ea"/>
                              <a:cs typeface="+mj-ea"/>
                            </a:rPr>
                            <a:t>标准化</a:t>
                          </a:r>
                          <a:endParaRPr lang="zh-CN" altLang="en-US" sz="2400">
                            <a:latin typeface="+mj-ea"/>
                            <a:ea typeface="+mj-ea"/>
                            <a:cs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缩放到 </a:t>
                          </a:r>
                          <a:r>
                            <a:rPr lang="en-US" altLang="zh-CN" sz="2400">
                              <a:latin typeface="+mj-ea"/>
                              <a:ea typeface="+mj-ea"/>
                              <a:cs typeface="+mj-ea"/>
                            </a:rPr>
                            <a:t>[0,1] </a:t>
                          </a:r>
                          <a:r>
                            <a:rPr lang="zh-CN" altLang="en-US" sz="2400">
                              <a:latin typeface="+mj-ea"/>
                              <a:ea typeface="+mj-ea"/>
                              <a:cs typeface="+mj-ea"/>
                            </a:rPr>
                            <a:t>区间</a:t>
                          </a:r>
                          <a:endParaRPr lang="zh-CN" altLang="en-US" sz="2400">
                            <a:latin typeface="+mj-ea"/>
                            <a:ea typeface="+mj-ea"/>
                            <a:cs typeface="+mj-ea"/>
                          </a:endParaRPr>
                        </a:p>
                      </a:txBody>
                      <a:tcPr marL="0" marR="0" marT="0" marB="0" anchor="ctr" anchorCtr="0">
                        <a:lnL>
                          <a:noFill/>
                        </a:lnL>
                        <a:lnR>
                          <a:noFill/>
                        </a:lnR>
                        <a:lnT>
                          <a:noFill/>
                        </a:lnT>
                        <a:lnB>
                          <a:noFill/>
                        </a:lnB>
                        <a:noFill/>
                      </a:tcPr>
                    </a:tc>
                    <a:tc>
                      <a:txBody>
                        <a:bodyPr/>
                        <a:lstStyle/>
                        <a:p>
                          <a:endParaRPr lang="zh-CN"/>
                        </a:p>
                      </a:txBody>
                      <a:tcPr marL="0" marR="0" marT="0" marB="0" anchor="ctr" anchorCtr="0">
                        <a:lnL>
                          <a:noFill/>
                        </a:lnL>
                        <a:lnR>
                          <a:noFill/>
                        </a:lnR>
                        <a:lnT>
                          <a:noFill/>
                        </a:lnT>
                        <a:lnB>
                          <a:noFill/>
                        </a:lnB>
                        <a:blipFill>
                          <a:blip r:embed="rId1"/>
                        </a:blipFill>
                      </a:tcPr>
                    </a:tc>
                  </a:tr>
                  <a:tr h="742950">
                    <a:tc>
                      <a:txBody>
                        <a:bodyPr/>
                        <a:p>
                          <a:r>
                            <a:rPr lang="zh-CN" altLang="en-US" sz="2400">
                              <a:latin typeface="+mj-ea"/>
                              <a:ea typeface="+mj-ea"/>
                            </a:rPr>
                            <a:t>标准差标准化</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均值为</a:t>
                          </a:r>
                          <a:r>
                            <a:rPr lang="en-US" altLang="zh-CN" sz="2400">
                              <a:latin typeface="+mj-ea"/>
                              <a:ea typeface="+mj-ea"/>
                              <a:cs typeface="+mj-ea"/>
                            </a:rPr>
                            <a:t>0</a:t>
                          </a:r>
                          <a:r>
                            <a:rPr lang="zh-CN" altLang="en-US" sz="2400">
                              <a:latin typeface="+mj-ea"/>
                              <a:ea typeface="+mj-ea"/>
                              <a:cs typeface="+mj-ea"/>
                            </a:rPr>
                            <a:t>，标准差为</a:t>
                          </a:r>
                          <a:r>
                            <a:rPr lang="en-US" altLang="zh-CN" sz="2400">
                              <a:latin typeface="+mj-ea"/>
                              <a:ea typeface="+mj-ea"/>
                              <a:cs typeface="+mj-ea"/>
                            </a:rPr>
                            <a:t>1</a:t>
                          </a:r>
                          <a:endParaRPr lang="en-US" altLang="zh-CN" sz="2400">
                            <a:latin typeface="+mj-ea"/>
                            <a:ea typeface="+mj-ea"/>
                            <a:cs typeface="+mj-ea"/>
                          </a:endParaRPr>
                        </a:p>
                      </a:txBody>
                      <a:tcPr marL="0" marR="0" marT="0" marB="0" anchor="ctr" anchorCtr="0">
                        <a:lnL>
                          <a:noFill/>
                        </a:lnL>
                        <a:lnR>
                          <a:noFill/>
                        </a:lnR>
                        <a:lnT>
                          <a:noFill/>
                        </a:lnT>
                        <a:lnB>
                          <a:noFill/>
                        </a:lnB>
                        <a:noFill/>
                      </a:tcPr>
                    </a:tc>
                    <a:tc>
                      <a:txBody>
                        <a:bodyPr/>
                        <a:lstStyle/>
                        <a:p>
                          <a:endParaRPr lang="zh-CN"/>
                        </a:p>
                      </a:txBody>
                      <a:tcPr marL="0" marR="0" marT="0" marB="0" anchor="ctr" anchorCtr="0">
                        <a:lnL>
                          <a:noFill/>
                        </a:lnL>
                        <a:lnR>
                          <a:noFill/>
                        </a:lnR>
                        <a:lnT>
                          <a:noFill/>
                        </a:lnT>
                        <a:lnB>
                          <a:noFill/>
                        </a:lnB>
                        <a:blipFill>
                          <a:blip r:embed="rId1"/>
                        </a:blipFill>
                      </a:tcPr>
                    </a:tc>
                  </a:tr>
                  <a:tr h="742950">
                    <a:tc>
                      <a:txBody>
                        <a:bodyPr/>
                        <a:p>
                          <a:r>
                            <a:rPr lang="zh-CN" altLang="en-US" sz="2400">
                              <a:latin typeface="+mj-ea"/>
                              <a:ea typeface="+mj-ea"/>
                            </a:rPr>
                            <a:t>标签编码</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类别转整数</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如：猫</a:t>
                          </a:r>
                          <a:r>
                            <a:rPr lang="en-US" altLang="zh-CN" sz="2400">
                              <a:latin typeface="+mj-ea"/>
                              <a:ea typeface="+mj-ea"/>
                              <a:cs typeface="+mj-ea"/>
                            </a:rPr>
                            <a:t>→0</a:t>
                          </a:r>
                          <a:r>
                            <a:rPr lang="zh-CN" altLang="en-US" sz="2400">
                              <a:latin typeface="+mj-ea"/>
                              <a:ea typeface="+mj-ea"/>
                              <a:cs typeface="+mj-ea"/>
                            </a:rPr>
                            <a:t>，狗</a:t>
                          </a:r>
                          <a:r>
                            <a:rPr lang="en-US" altLang="zh-CN" sz="2400">
                              <a:latin typeface="+mj-ea"/>
                              <a:ea typeface="+mj-ea"/>
                              <a:cs typeface="+mj-ea"/>
                            </a:rPr>
                            <a:t>→1</a:t>
                          </a:r>
                          <a:endParaRPr lang="en-US" altLang="zh-CN" sz="2400">
                            <a:latin typeface="+mj-ea"/>
                            <a:ea typeface="+mj-ea"/>
                            <a:cs typeface="+mj-ea"/>
                          </a:endParaRPr>
                        </a:p>
                      </a:txBody>
                      <a:tcPr marL="0" marR="0" marT="0" marB="0" anchor="ctr" anchorCtr="0">
                        <a:lnL>
                          <a:noFill/>
                        </a:lnL>
                        <a:lnR>
                          <a:noFill/>
                        </a:lnR>
                        <a:lnT>
                          <a:noFill/>
                        </a:lnT>
                        <a:lnB>
                          <a:noFill/>
                        </a:lnB>
                        <a:noFill/>
                      </a:tcPr>
                    </a:tc>
                  </a:tr>
                  <a:tr h="742950">
                    <a:tc>
                      <a:txBody>
                        <a:bodyPr/>
                        <a:p>
                          <a:r>
                            <a:rPr lang="zh-CN" altLang="en-US" sz="2400">
                              <a:latin typeface="+mj-ea"/>
                              <a:ea typeface="+mj-ea"/>
                            </a:rPr>
                            <a:t>独热编码</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rPr>
                            <a:t>类别转二进制向量</a:t>
                          </a:r>
                          <a:endParaRPr lang="zh-CN" altLang="en-US" sz="2400">
                            <a:latin typeface="+mj-ea"/>
                            <a:ea typeface="+mj-ea"/>
                          </a:endParaRPr>
                        </a:p>
                      </a:txBody>
                      <a:tcPr marL="0" marR="0" marT="0" marB="0" anchor="ctr" anchorCtr="0">
                        <a:lnL>
                          <a:noFill/>
                        </a:lnL>
                        <a:lnR>
                          <a:noFill/>
                        </a:lnR>
                        <a:lnT>
                          <a:noFill/>
                        </a:lnT>
                        <a:lnB>
                          <a:noFill/>
                        </a:lnB>
                        <a:noFill/>
                      </a:tcPr>
                    </a:tc>
                    <a:tc>
                      <a:txBody>
                        <a:bodyPr/>
                        <a:p>
                          <a:r>
                            <a:rPr lang="zh-CN" altLang="en-US" sz="2400">
                              <a:latin typeface="+mj-ea"/>
                              <a:ea typeface="+mj-ea"/>
                              <a:cs typeface="+mj-ea"/>
                            </a:rPr>
                            <a:t>如：猫</a:t>
                          </a:r>
                          <a:r>
                            <a:rPr lang="en-US" altLang="zh-CN" sz="2400">
                              <a:latin typeface="+mj-ea"/>
                              <a:ea typeface="+mj-ea"/>
                              <a:cs typeface="+mj-ea"/>
                            </a:rPr>
                            <a:t>→[1,0]</a:t>
                          </a:r>
                          <a:r>
                            <a:rPr lang="zh-CN" altLang="en-US" sz="2400">
                              <a:latin typeface="+mj-ea"/>
                              <a:ea typeface="+mj-ea"/>
                              <a:cs typeface="+mj-ea"/>
                            </a:rPr>
                            <a:t>，狗</a:t>
                          </a:r>
                          <a:r>
                            <a:rPr lang="en-US" altLang="zh-CN" sz="2400">
                              <a:latin typeface="+mj-ea"/>
                              <a:ea typeface="+mj-ea"/>
                              <a:cs typeface="+mj-ea"/>
                            </a:rPr>
                            <a:t>→[0,1]</a:t>
                          </a:r>
                          <a:endParaRPr lang="en-US" altLang="zh-CN" sz="2400">
                            <a:latin typeface="+mj-ea"/>
                            <a:ea typeface="+mj-ea"/>
                            <a:cs typeface="+mj-ea"/>
                          </a:endParaRPr>
                        </a:p>
                      </a:txBody>
                      <a:tcPr marL="0" marR="0" marT="0" marB="0" anchor="ctr" anchorCtr="0">
                        <a:lnL>
                          <a:noFill/>
                        </a:lnL>
                        <a:lnR>
                          <a:noFill/>
                        </a:lnR>
                        <a:lnT>
                          <a:noFill/>
                        </a:lnT>
                        <a:lnB>
                          <a:noFill/>
                        </a:lnB>
                        <a:noFill/>
                      </a:tcPr>
                    </a:tc>
                  </a:tr>
                </a:tbl>
              </a:graphicData>
            </a:graphic>
          </p:graphicFrame>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4227194" y="676634"/>
            <a:ext cx="373761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min-max</a:t>
            </a:r>
            <a:r>
              <a:rPr lang="zh-CN" altLang="en-US" sz="4000" b="1" dirty="0">
                <a:solidFill>
                  <a:schemeClr val="tx1"/>
                </a:solidFill>
                <a:sym typeface="+mn-lt"/>
              </a:rPr>
              <a:t>标准化</a:t>
            </a:r>
            <a:endParaRPr lang="zh-CN" altLang="en-US" sz="4000" b="1" dirty="0">
              <a:solidFill>
                <a:schemeClr val="tx1"/>
              </a:solidFill>
              <a:sym typeface="+mn-lt"/>
            </a:endParaRPr>
          </a:p>
        </p:txBody>
      </p:sp>
      <p:sp>
        <p:nvSpPr>
          <p:cNvPr id="2" name="雨森出品-2"/>
          <p:cNvSpPr txBox="1"/>
          <p:nvPr/>
        </p:nvSpPr>
        <p:spPr>
          <a:xfrm>
            <a:off x="695960" y="4506595"/>
            <a:ext cx="10535285" cy="87439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sz="3600" b="1" dirty="0">
                <a:solidFill>
                  <a:schemeClr val="tx1"/>
                </a:solidFill>
                <a:sym typeface="+mn-lt"/>
              </a:rPr>
              <a:t>例</a:t>
            </a:r>
            <a:r>
              <a:rPr lang="en-US" altLang="zh-CN" sz="3600" b="1" dirty="0">
                <a:solidFill>
                  <a:schemeClr val="tx1"/>
                </a:solidFill>
                <a:sym typeface="+mn-lt"/>
              </a:rPr>
              <a:t>3</a:t>
            </a:r>
            <a:r>
              <a:rPr lang="zh-CN" altLang="en-US" sz="3600" b="1" dirty="0">
                <a:solidFill>
                  <a:schemeClr val="tx1"/>
                </a:solidFill>
                <a:sym typeface="+mn-lt"/>
              </a:rPr>
              <a:t>：样本特征值的归一化处理示例。</a:t>
            </a:r>
            <a:endParaRPr lang="zh-CN" altLang="en-US" sz="3600" b="1" dirty="0">
              <a:solidFill>
                <a:schemeClr val="tx1"/>
              </a:solidFill>
              <a:sym typeface="+mn-lt"/>
            </a:endParaRPr>
          </a:p>
        </p:txBody>
      </p:sp>
      <p:sp>
        <p:nvSpPr>
          <p:cNvPr id="5" name="文本框 4"/>
          <p:cNvSpPr txBox="1"/>
          <p:nvPr/>
        </p:nvSpPr>
        <p:spPr>
          <a:xfrm>
            <a:off x="3556000" y="2904966"/>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8" name="文本框 7"/>
          <p:cNvSpPr txBox="1"/>
          <p:nvPr/>
        </p:nvSpPr>
        <p:spPr>
          <a:xfrm>
            <a:off x="937895" y="3503295"/>
            <a:ext cx="9632315" cy="583565"/>
          </a:xfrm>
          <a:prstGeom prst="rect">
            <a:avLst/>
          </a:prstGeom>
        </p:spPr>
        <p:txBody>
          <a:bodyPr wrap="square">
            <a:spAutoFit/>
          </a:bodyPr>
          <a:p>
            <a:pPr defTabSz="266700"/>
            <a:r>
              <a:rPr lang="en-US" altLang="zh-CN" sz="3200" i="1">
                <a:solidFill>
                  <a:schemeClr val="tx1"/>
                </a:solidFill>
                <a:latin typeface="Times New Roman" panose="02020603050405020304"/>
                <a:ea typeface="宋体"/>
              </a:rPr>
              <a:t>x</a:t>
            </a:r>
            <a:r>
              <a:rPr lang="en-US" altLang="zh-CN" sz="3200" baseline="-25000">
                <a:solidFill>
                  <a:schemeClr val="tx1"/>
                </a:solidFill>
                <a:latin typeface="Times New Roman" panose="02020603050405020304"/>
                <a:ea typeface="宋体"/>
              </a:rPr>
              <a:t>max</a:t>
            </a:r>
            <a:r>
              <a:rPr lang="zh-CN" altLang="en-US" sz="3200">
                <a:solidFill>
                  <a:schemeClr val="tx1"/>
                </a:solidFill>
                <a:latin typeface="宋体"/>
                <a:ea typeface="宋体"/>
              </a:rPr>
              <a:t>是特征数据的最大值，</a:t>
            </a:r>
            <a:r>
              <a:rPr lang="en-US" altLang="zh-CN" sz="3200" i="1">
                <a:solidFill>
                  <a:schemeClr val="tx1"/>
                </a:solidFill>
                <a:latin typeface="Times New Roman" panose="02020603050405020304"/>
                <a:ea typeface="宋体"/>
              </a:rPr>
              <a:t>x</a:t>
            </a:r>
            <a:r>
              <a:rPr lang="en-US" altLang="zh-CN" sz="3200" baseline="-25000">
                <a:solidFill>
                  <a:schemeClr val="tx1"/>
                </a:solidFill>
                <a:latin typeface="Times New Roman" panose="02020603050405020304"/>
                <a:ea typeface="宋体"/>
              </a:rPr>
              <a:t>m</a:t>
            </a:r>
            <a:r>
              <a:rPr lang="en-US" altLang="zh-CN" sz="3200" baseline="-25000">
                <a:solidFill>
                  <a:schemeClr val="tx1"/>
                </a:solidFill>
                <a:latin typeface="Times New Roman" panose="02020603050405020304"/>
                <a:ea typeface="Times New Roman" panose="02020603050405020304"/>
              </a:rPr>
              <a:t>in</a:t>
            </a:r>
            <a:r>
              <a:rPr lang="zh-CN" altLang="en-US" sz="3200">
                <a:solidFill>
                  <a:schemeClr val="tx1"/>
                </a:solidFill>
                <a:latin typeface="宋体"/>
                <a:ea typeface="宋体"/>
              </a:rPr>
              <a:t>是特征数据的最小值</a:t>
            </a:r>
            <a:endParaRPr lang="zh-CN" altLang="en-US" sz="3200">
              <a:solidFill>
                <a:schemeClr val="tx1"/>
              </a:solidFill>
              <a:latin typeface="宋体"/>
              <a:ea typeface="宋体"/>
            </a:endParaRPr>
          </a:p>
        </p:txBody>
      </p:sp>
      <mc:AlternateContent xmlns:mc="http://schemas.openxmlformats.org/markup-compatibility/2006">
        <mc:Choice xmlns:a14="http://schemas.microsoft.com/office/drawing/2010/main" Requires="a14">
          <p:sp>
            <p:nvSpPr>
              <p:cNvPr id="4" name="文本框 3"/>
              <p:cNvSpPr txBox="1"/>
              <p:nvPr/>
            </p:nvSpPr>
            <p:spPr>
              <a:xfrm>
                <a:off x="4486212" y="2047494"/>
                <a:ext cx="2728595" cy="79375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acc>
                        <m:accPr>
                          <m:ctrlPr>
                            <a:rPr lang="en-US" altLang="zh-CN" sz="2400" i="1">
                              <a:latin typeface="DejaVu Math TeX Gyre" panose="02000503000000000000" charset="0"/>
                              <a:cs typeface="DejaVu Math TeX Gyre" panose="02000503000000000000" charset="0"/>
                            </a:rPr>
                          </m:ctrlPr>
                        </m:accPr>
                        <m:e>
                          <m:r>
                            <a:rPr lang="en-US" altLang="zh-CN" sz="2400" i="1">
                              <a:latin typeface="DejaVu Math TeX Gyre" panose="02000503000000000000" charset="0"/>
                              <a:cs typeface="DejaVu Math TeX Gyre" panose="02000503000000000000" charset="0"/>
                            </a:rPr>
                            <m:t>𝑥</m:t>
                          </m:r>
                        </m:e>
                      </m:acc>
                      <m:r>
                        <a:rPr lang="en-US" altLang="zh-CN" sz="2400" i="1">
                          <a:latin typeface="DejaVu Math TeX Gyre" panose="02000503000000000000" charset="0"/>
                          <a:cs typeface="DejaVu Math TeX Gyre" panose="02000503000000000000" charset="0"/>
                        </a:rPr>
                        <m:t>=</m:t>
                      </m:r>
                      <m:f>
                        <m:fPr>
                          <m:ctrlPr>
                            <a:rPr lang="en-US" altLang="zh-CN" sz="2400" i="1">
                              <a:latin typeface="DejaVu Math TeX Gyre" panose="02000503000000000000" charset="0"/>
                              <a:cs typeface="DejaVu Math TeX Gyre" panose="02000503000000000000" charset="0"/>
                            </a:rPr>
                          </m:ctrlPr>
                        </m:fPr>
                        <m:num>
                          <m:r>
                            <a:rPr lang="en-US" altLang="zh-CN" sz="2400" i="1">
                              <a:latin typeface="DejaVu Math TeX Gyre" panose="02000503000000000000" charset="0"/>
                              <a:cs typeface="DejaVu Math TeX Gyre" panose="02000503000000000000" charset="0"/>
                            </a:rPr>
                            <m:t>𝑥</m:t>
                          </m:r>
                          <m:r>
                            <a:rPr lang="en-US" altLang="zh-CN" sz="2400" i="1">
                              <a:latin typeface="DejaVu Math TeX Gyre" panose="02000503000000000000" charset="0"/>
                              <a:cs typeface="DejaVu Math TeX Gyre" panose="02000503000000000000" charset="0"/>
                            </a:rPr>
                            <m:t>−</m:t>
                          </m:r>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𝑚𝑖𝑛</m:t>
                              </m:r>
                            </m:sub>
                          </m:sSub>
                        </m:num>
                        <m:den>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𝑚𝑎𝑥</m:t>
                              </m:r>
                            </m:sub>
                          </m:sSub>
                          <m:r>
                            <a:rPr lang="en-US" altLang="zh-CN" sz="2400" i="1">
                              <a:latin typeface="DejaVu Math TeX Gyre" panose="02000503000000000000" charset="0"/>
                              <a:cs typeface="DejaVu Math TeX Gyre" panose="02000503000000000000" charset="0"/>
                            </a:rPr>
                            <m:t>−</m:t>
                          </m:r>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𝑥</m:t>
                              </m:r>
                            </m:e>
                            <m:sub>
                              <m:r>
                                <a:rPr lang="en-US" altLang="zh-CN" sz="2400" i="1">
                                  <a:latin typeface="DejaVu Math TeX Gyre" panose="02000503000000000000" charset="0"/>
                                  <a:cs typeface="DejaVu Math TeX Gyre" panose="02000503000000000000" charset="0"/>
                                </a:rPr>
                                <m:t>𝑚𝑖𝑛</m:t>
                              </m:r>
                            </m:sub>
                          </m:sSub>
                        </m:den>
                      </m:f>
                    </m:oMath>
                  </m:oMathPara>
                </a14:m>
                <a:endParaRPr lang="zh-CN" altLang="en-US" sz="2400"/>
              </a:p>
            </p:txBody>
          </p:sp>
        </mc:Choice>
        <mc:Fallback>
          <p:sp>
            <p:nvSpPr>
              <p:cNvPr id="4" name="文本框 3"/>
              <p:cNvSpPr txBox="1">
                <a:spLocks noRot="1" noChangeAspect="1" noMove="1" noResize="1" noEditPoints="1" noAdjustHandles="1" noChangeArrowheads="1" noChangeShapeType="1" noTextEdit="1"/>
              </p:cNvSpPr>
              <p:nvPr/>
            </p:nvSpPr>
            <p:spPr>
              <a:xfrm>
                <a:off x="4486212" y="2047494"/>
                <a:ext cx="2728595" cy="793750"/>
              </a:xfrm>
              <a:prstGeom prst="rect">
                <a:avLst/>
              </a:prstGeom>
              <a:blipFill rotWithShape="1">
                <a:blip r:embed="rId1"/>
                <a:stretch>
                  <a:fillRect l="-21" t="-32" r="21" b="32"/>
                </a:stretch>
              </a:blipFill>
            </p:spPr>
            <p:txBody>
              <a:bodyPr/>
              <a:lstStyle/>
              <a:p>
                <a:r>
                  <a:rPr lang="zh-CN" altLang="en-US">
                    <a:noFill/>
                  </a:rPr>
                  <a:t> </a:t>
                </a:r>
              </a:p>
            </p:txBody>
          </p:sp>
        </mc:Fallback>
      </mc:AlternateContent>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4480560" y="676634"/>
            <a:ext cx="323088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标准差标准化</a:t>
            </a:r>
            <a:endParaRPr lang="zh-CN" altLang="en-US" sz="4000" b="1" dirty="0">
              <a:solidFill>
                <a:schemeClr val="tx1"/>
              </a:solidFill>
              <a:sym typeface="+mn-lt"/>
            </a:endParaRPr>
          </a:p>
        </p:txBody>
      </p:sp>
      <p:sp>
        <p:nvSpPr>
          <p:cNvPr id="2" name="雨森出品-2"/>
          <p:cNvSpPr txBox="1"/>
          <p:nvPr/>
        </p:nvSpPr>
        <p:spPr>
          <a:xfrm>
            <a:off x="695960" y="4908550"/>
            <a:ext cx="10535285" cy="110553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sz="3600" b="1" dirty="0">
                <a:solidFill>
                  <a:schemeClr val="tx1"/>
                </a:solidFill>
                <a:sym typeface="+mn-lt"/>
              </a:rPr>
              <a:t>例</a:t>
            </a:r>
            <a:r>
              <a:rPr lang="en-US" altLang="zh-CN" sz="3600" b="1" dirty="0">
                <a:solidFill>
                  <a:schemeClr val="tx1"/>
                </a:solidFill>
                <a:sym typeface="+mn-lt"/>
              </a:rPr>
              <a:t>4</a:t>
            </a:r>
            <a:r>
              <a:rPr lang="zh-CN" altLang="en-US" sz="3600" b="1" dirty="0">
                <a:solidFill>
                  <a:schemeClr val="tx1"/>
                </a:solidFill>
                <a:sym typeface="+mn-lt"/>
              </a:rPr>
              <a:t>：样本特征值的标准化处理示例</a:t>
            </a:r>
            <a:endParaRPr lang="zh-CN" altLang="en-US" sz="3600" b="1" dirty="0">
              <a:solidFill>
                <a:schemeClr val="tx1"/>
              </a:solidFill>
              <a:sym typeface="+mn-lt"/>
            </a:endParaRPr>
          </a:p>
        </p:txBody>
      </p:sp>
      <p:sp>
        <p:nvSpPr>
          <p:cNvPr id="5" name="文本框 4"/>
          <p:cNvSpPr txBox="1"/>
          <p:nvPr/>
        </p:nvSpPr>
        <p:spPr>
          <a:xfrm>
            <a:off x="3556000" y="2920206"/>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7" name="文本框 6"/>
          <p:cNvSpPr txBox="1"/>
          <p:nvPr/>
        </p:nvSpPr>
        <p:spPr>
          <a:xfrm>
            <a:off x="3556000" y="3566318"/>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8" name="文本框 7"/>
          <p:cNvSpPr txBox="1"/>
          <p:nvPr/>
        </p:nvSpPr>
        <p:spPr>
          <a:xfrm>
            <a:off x="3648710" y="3538538"/>
            <a:ext cx="5080000" cy="583565"/>
          </a:xfrm>
          <a:prstGeom prst="rect">
            <a:avLst/>
          </a:prstGeom>
        </p:spPr>
        <p:txBody>
          <a:bodyPr>
            <a:spAutoFit/>
          </a:bodyPr>
          <a:p>
            <a:pPr defTabSz="266700"/>
            <a:r>
              <a:rPr lang="en-US" altLang="zh-CN" sz="3200" i="1">
                <a:solidFill>
                  <a:schemeClr val="tx1"/>
                </a:solidFill>
                <a:latin typeface="宋体"/>
                <a:ea typeface="宋体"/>
              </a:rPr>
              <a:t>μ</a:t>
            </a:r>
            <a:r>
              <a:rPr lang="zh-CN" altLang="en-US" sz="3200">
                <a:solidFill>
                  <a:schemeClr val="tx1"/>
                </a:solidFill>
                <a:latin typeface="宋体"/>
                <a:ea typeface="宋体"/>
              </a:rPr>
              <a:t>表示均值，</a:t>
            </a:r>
            <a:r>
              <a:rPr lang="en-US" altLang="zh-CN" sz="3200" i="1">
                <a:solidFill>
                  <a:schemeClr val="tx1"/>
                </a:solidFill>
                <a:latin typeface="宋体"/>
                <a:ea typeface="宋体"/>
              </a:rPr>
              <a:t>σ</a:t>
            </a:r>
            <a:r>
              <a:rPr lang="zh-CN" altLang="en-US" sz="3200">
                <a:solidFill>
                  <a:schemeClr val="tx1"/>
                </a:solidFill>
                <a:latin typeface="宋体"/>
                <a:ea typeface="宋体"/>
              </a:rPr>
              <a:t>表示标准差。</a:t>
            </a:r>
            <a:endParaRPr lang="zh-CN" altLang="en-US" sz="3200">
              <a:solidFill>
                <a:schemeClr val="tx1"/>
              </a:solidFill>
              <a:latin typeface="宋体"/>
              <a:ea typeface="宋体"/>
            </a:endParaRPr>
          </a:p>
        </p:txBody>
      </p:sp>
      <mc:AlternateContent xmlns:mc="http://schemas.openxmlformats.org/markup-compatibility/2006">
        <mc:Choice xmlns:a14="http://schemas.microsoft.com/office/drawing/2010/main" Requires="a14">
          <p:sp>
            <p:nvSpPr>
              <p:cNvPr id="4" name="文本框 3"/>
              <p:cNvSpPr txBox="1"/>
              <p:nvPr/>
            </p:nvSpPr>
            <p:spPr>
              <a:xfrm>
                <a:off x="4486212" y="2047494"/>
                <a:ext cx="2096135" cy="94742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acc>
                        <m:accPr>
                          <m:ctrlPr>
                            <a:rPr lang="en-US" altLang="zh-CN" sz="3200" i="1">
                              <a:latin typeface="DejaVu Math TeX Gyre" panose="02000503000000000000" charset="0"/>
                              <a:cs typeface="DejaVu Math TeX Gyre" panose="02000503000000000000" charset="0"/>
                            </a:rPr>
                          </m:ctrlPr>
                        </m:accPr>
                        <m:e>
                          <m:r>
                            <a:rPr lang="en-US" altLang="zh-CN" sz="3200" i="1">
                              <a:latin typeface="DejaVu Math TeX Gyre" panose="02000503000000000000" charset="0"/>
                              <a:cs typeface="DejaVu Math TeX Gyre" panose="02000503000000000000" charset="0"/>
                            </a:rPr>
                            <m:t>𝑥</m:t>
                          </m:r>
                        </m:e>
                      </m:acc>
                      <m:r>
                        <a:rPr lang="en-US" altLang="zh-CN" sz="3200" i="1">
                          <a:latin typeface="DejaVu Math TeX Gyre" panose="02000503000000000000" charset="0"/>
                          <a:cs typeface="DejaVu Math TeX Gyre" panose="02000503000000000000" charset="0"/>
                        </a:rPr>
                        <m:t>=</m:t>
                      </m:r>
                      <m:f>
                        <m:fPr>
                          <m:ctrlPr>
                            <a:rPr lang="en-US" altLang="zh-CN" sz="3200" i="1">
                              <a:latin typeface="DejaVu Math TeX Gyre" panose="02000503000000000000" charset="0"/>
                              <a:cs typeface="DejaVu Math TeX Gyre" panose="02000503000000000000" charset="0"/>
                            </a:rPr>
                          </m:ctrlPr>
                        </m:fPr>
                        <m:num>
                          <m:r>
                            <a:rPr lang="en-US" altLang="zh-CN" sz="3200" i="1">
                              <a:latin typeface="DejaVu Math TeX Gyre" panose="02000503000000000000" charset="0"/>
                              <a:cs typeface="DejaVu Math TeX Gyre" panose="02000503000000000000" charset="0"/>
                            </a:rPr>
                            <m:t>𝑥</m:t>
                          </m:r>
                          <m:r>
                            <a:rPr lang="en-US" altLang="zh-CN" sz="3200" i="1">
                              <a:latin typeface="DejaVu Math TeX Gyre" panose="02000503000000000000" charset="0"/>
                              <a:cs typeface="DejaVu Math TeX Gyre" panose="02000503000000000000" charset="0"/>
                            </a:rPr>
                            <m:t>−</m:t>
                          </m:r>
                          <m:r>
                            <a:rPr lang="en-US" altLang="zh-CN" sz="3200" i="1">
                              <a:latin typeface="DejaVu Math TeX Gyre" panose="02000503000000000000" charset="0"/>
                              <a:cs typeface="DejaVu Math TeX Gyre" panose="02000503000000000000" charset="0"/>
                            </a:rPr>
                            <m:t>𝜇</m:t>
                          </m:r>
                        </m:num>
                        <m:den>
                          <m:r>
                            <a:rPr lang="en-US" altLang="zh-CN" sz="3200" i="1">
                              <a:latin typeface="DejaVu Math TeX Gyre" panose="02000503000000000000" charset="0"/>
                              <a:cs typeface="DejaVu Math TeX Gyre" panose="02000503000000000000" charset="0"/>
                            </a:rPr>
                            <m:t>𝜎</m:t>
                          </m:r>
                        </m:den>
                      </m:f>
                    </m:oMath>
                  </m:oMathPara>
                </a14:m>
                <a:endParaRPr lang="zh-CN" altLang="en-US" sz="3200"/>
              </a:p>
            </p:txBody>
          </p:sp>
        </mc:Choice>
        <mc:Fallback>
          <p:sp>
            <p:nvSpPr>
              <p:cNvPr id="4" name="文本框 3"/>
              <p:cNvSpPr txBox="1">
                <a:spLocks noRot="1" noChangeAspect="1" noMove="1" noResize="1" noEditPoints="1" noAdjustHandles="1" noChangeArrowheads="1" noChangeShapeType="1" noTextEdit="1"/>
              </p:cNvSpPr>
              <p:nvPr/>
            </p:nvSpPr>
            <p:spPr>
              <a:xfrm>
                <a:off x="4486212" y="2047494"/>
                <a:ext cx="2096135" cy="947420"/>
              </a:xfrm>
              <a:prstGeom prst="rect">
                <a:avLst/>
              </a:prstGeom>
              <a:blipFill rotWithShape="1">
                <a:blip r:embed="rId1"/>
                <a:stretch>
                  <a:fillRect l="-27" t="-27" r="27" b="27"/>
                </a:stretch>
              </a:blipFill>
            </p:spPr>
            <p:txBody>
              <a:bodyPr/>
              <a:lstStyle/>
              <a:p>
                <a:r>
                  <a:rPr lang="zh-CN" altLang="en-US">
                    <a:noFill/>
                  </a:rPr>
                  <a:t> </a:t>
                </a:r>
              </a:p>
            </p:txBody>
          </p:sp>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grpSp>
        <p:nvGrpSpPr>
          <p:cNvPr id="5" name="雨森出品-2"/>
          <p:cNvGrpSpPr/>
          <p:nvPr/>
        </p:nvGrpSpPr>
        <p:grpSpPr>
          <a:xfrm flipH="1">
            <a:off x="-164385" y="877072"/>
            <a:ext cx="4867122" cy="6578742"/>
            <a:chOff x="7324436" y="877072"/>
            <a:chExt cx="4867122" cy="6578742"/>
          </a:xfrm>
        </p:grpSpPr>
        <p:sp>
          <p:nvSpPr>
            <p:cNvPr id="3" name="雨森出品-2-1"/>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4" name="雨森出品-2-2"/>
            <p:cNvPicPr>
              <a:picLocks noChangeAspect="1"/>
            </p:cNvPicPr>
            <p:nvPr/>
          </p:nvPicPr>
          <p:blipFill>
            <a:blip r:embed="rId1"/>
            <a:stretch>
              <a:fillRect/>
            </a:stretch>
          </p:blipFill>
          <p:spPr>
            <a:xfrm>
              <a:off x="7324436" y="877072"/>
              <a:ext cx="2471922" cy="4213253"/>
            </a:xfrm>
            <a:prstGeom prst="rect">
              <a:avLst/>
            </a:prstGeom>
          </p:spPr>
        </p:pic>
      </p:grpSp>
      <p:sp>
        <p:nvSpPr>
          <p:cNvPr id="6" name="雨森出品-3"/>
          <p:cNvSpPr txBox="1"/>
          <p:nvPr>
            <p:custDataLst>
              <p:tags r:id="rId2"/>
            </p:custDataLst>
          </p:nvPr>
        </p:nvSpPr>
        <p:spPr>
          <a:xfrm>
            <a:off x="5943600" y="1721485"/>
            <a:ext cx="1744980" cy="368300"/>
          </a:xfrm>
          <a:prstGeom prst="rect">
            <a:avLst/>
          </a:prstGeom>
          <a:noFill/>
        </p:spPr>
        <p:txBody>
          <a:bodyPr wrap="square" rtlCol="0">
            <a:spAutoFit/>
          </a:bodyPr>
          <a:lstStyle>
            <a:defPPr>
              <a:defRPr lang="en-US"/>
            </a:defPPr>
            <a:lvl1pPr algn="ctr">
              <a:defRPr sz="4000" b="1">
                <a:solidFill>
                  <a:schemeClr val="bg1"/>
                </a:solidFill>
                <a:latin typeface="+mj-ea"/>
                <a:ea typeface="+mj-ea"/>
              </a:defRPr>
            </a:lvl1pPr>
          </a:lstStyle>
          <a:p>
            <a:pPr algn="l"/>
            <a:r>
              <a:rPr lang="en-US" altLang="zh-CN" sz="1800" dirty="0">
                <a:latin typeface="+mj-lt"/>
              </a:rPr>
              <a:t>CONTENTS</a:t>
            </a:r>
            <a:endParaRPr lang="en-US" sz="1800" dirty="0">
              <a:latin typeface="+mj-lt"/>
            </a:endParaRPr>
          </a:p>
        </p:txBody>
      </p:sp>
      <p:sp>
        <p:nvSpPr>
          <p:cNvPr id="7" name="雨森出品-4"/>
          <p:cNvSpPr txBox="1"/>
          <p:nvPr>
            <p:custDataLst>
              <p:tags r:id="rId3"/>
            </p:custDataLst>
          </p:nvPr>
        </p:nvSpPr>
        <p:spPr>
          <a:xfrm>
            <a:off x="5815411" y="995681"/>
            <a:ext cx="1207681" cy="710067"/>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zh-CN" altLang="en-US" dirty="0"/>
              <a:t>目录</a:t>
            </a:r>
            <a:endParaRPr lang="en-US" dirty="0"/>
          </a:p>
        </p:txBody>
      </p:sp>
      <p:grpSp>
        <p:nvGrpSpPr>
          <p:cNvPr id="8" name="雨森出品-5"/>
          <p:cNvGrpSpPr/>
          <p:nvPr>
            <p:custDataLst>
              <p:tags r:id="rId4"/>
            </p:custDataLst>
          </p:nvPr>
        </p:nvGrpSpPr>
        <p:grpSpPr>
          <a:xfrm>
            <a:off x="5936783" y="2548354"/>
            <a:ext cx="2963545" cy="522833"/>
            <a:chOff x="6697774" y="1969096"/>
            <a:chExt cx="2963545" cy="522833"/>
          </a:xfrm>
        </p:grpSpPr>
        <p:sp>
          <p:nvSpPr>
            <p:cNvPr id="12" name="雨森出品-5-2"/>
            <p:cNvSpPr txBox="1"/>
            <p:nvPr>
              <p:custDataLst>
                <p:tags r:id="rId5"/>
              </p:custDataLst>
            </p:nvPr>
          </p:nvSpPr>
          <p:spPr>
            <a:xfrm>
              <a:off x="7446439" y="2048699"/>
              <a:ext cx="2214880" cy="443230"/>
            </a:xfrm>
            <a:prstGeom prst="rect">
              <a:avLst/>
            </a:prstGeom>
            <a:noFill/>
          </p:spPr>
          <p:txBody>
            <a:bodyPr wrap="none" rtlCol="0">
              <a:noAutofit/>
            </a:bodyPr>
            <a:lstStyle/>
            <a:p>
              <a:r>
                <a:rPr lang="zh-CN" altLang="en-US" sz="2000" dirty="0">
                  <a:solidFill>
                    <a:schemeClr val="bg1"/>
                  </a:solidFill>
                  <a:latin typeface="+mj-ea"/>
                  <a:ea typeface="+mj-ea"/>
                </a:rPr>
                <a:t>机器学习基础知识</a:t>
              </a:r>
              <a:endParaRPr lang="zh-CN" altLang="en-US" sz="2000" dirty="0">
                <a:solidFill>
                  <a:schemeClr val="bg1"/>
                </a:solidFill>
                <a:latin typeface="+mj-ea"/>
                <a:ea typeface="+mj-ea"/>
              </a:endParaRPr>
            </a:p>
          </p:txBody>
        </p:sp>
        <p:sp>
          <p:nvSpPr>
            <p:cNvPr id="10" name="雨森出品-5-3"/>
            <p:cNvSpPr txBox="1"/>
            <p:nvPr>
              <p:custDataLst>
                <p:tags r:id="rId6"/>
              </p:custDataLst>
            </p:nvPr>
          </p:nvSpPr>
          <p:spPr>
            <a:xfrm>
              <a:off x="6697774" y="1969096"/>
              <a:ext cx="629285" cy="52197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5.1</a:t>
              </a:r>
              <a:endParaRPr lang="en-US" sz="2800" dirty="0">
                <a:latin typeface="+mn-lt"/>
                <a:ea typeface="+mn-ea"/>
              </a:endParaRPr>
            </a:p>
          </p:txBody>
        </p:sp>
      </p:grpSp>
      <p:grpSp>
        <p:nvGrpSpPr>
          <p:cNvPr id="13" name="雨森出品-6"/>
          <p:cNvGrpSpPr/>
          <p:nvPr>
            <p:custDataLst>
              <p:tags r:id="rId7"/>
            </p:custDataLst>
          </p:nvPr>
        </p:nvGrpSpPr>
        <p:grpSpPr>
          <a:xfrm>
            <a:off x="5936783" y="3326471"/>
            <a:ext cx="4381079" cy="522377"/>
            <a:chOff x="6697774" y="1968689"/>
            <a:chExt cx="4381079" cy="522377"/>
          </a:xfrm>
        </p:grpSpPr>
        <p:sp>
          <p:nvSpPr>
            <p:cNvPr id="17" name="雨森出品-6-2"/>
            <p:cNvSpPr txBox="1"/>
            <p:nvPr>
              <p:custDataLst>
                <p:tags r:id="rId8"/>
              </p:custDataLst>
            </p:nvPr>
          </p:nvSpPr>
          <p:spPr>
            <a:xfrm>
              <a:off x="7446653" y="1968689"/>
              <a:ext cx="3632200" cy="398780"/>
            </a:xfrm>
            <a:prstGeom prst="rect">
              <a:avLst/>
            </a:prstGeom>
            <a:noFill/>
          </p:spPr>
          <p:txBody>
            <a:bodyPr wrap="none" rtlCol="0">
              <a:spAutoFit/>
            </a:bodyPr>
            <a:lstStyle/>
            <a:p>
              <a:pPr algn="l"/>
              <a:r>
                <a:rPr lang="zh-CN" altLang="en-US" sz="2000" dirty="0">
                  <a:solidFill>
                    <a:schemeClr val="bg1"/>
                  </a:solidFill>
                  <a:latin typeface="+mj-ea"/>
                  <a:ea typeface="+mj-ea"/>
                </a:rPr>
                <a:t>基于</a:t>
              </a:r>
              <a:r>
                <a:rPr lang="en-US" altLang="zh-CN" sz="2000" dirty="0">
                  <a:solidFill>
                    <a:schemeClr val="bg1"/>
                  </a:solidFill>
                  <a:latin typeface="+mj-ea"/>
                  <a:ea typeface="+mj-ea"/>
                </a:rPr>
                <a:t>K</a:t>
              </a:r>
              <a:r>
                <a:rPr lang="zh-CN" altLang="en-US" sz="2000" dirty="0">
                  <a:solidFill>
                    <a:schemeClr val="bg1"/>
                  </a:solidFill>
                  <a:latin typeface="+mj-ea"/>
                  <a:ea typeface="+mj-ea"/>
                </a:rPr>
                <a:t>近邻的电商平台客户细分</a:t>
              </a:r>
              <a:endParaRPr lang="zh-CN" altLang="en-US" sz="2000" dirty="0">
                <a:solidFill>
                  <a:schemeClr val="bg1"/>
                </a:solidFill>
                <a:latin typeface="+mj-ea"/>
                <a:ea typeface="+mj-ea"/>
              </a:endParaRPr>
            </a:p>
          </p:txBody>
        </p:sp>
        <p:sp>
          <p:nvSpPr>
            <p:cNvPr id="15" name="雨森出品-6-3"/>
            <p:cNvSpPr txBox="1"/>
            <p:nvPr>
              <p:custDataLst>
                <p:tags r:id="rId9"/>
              </p:custDataLst>
            </p:nvPr>
          </p:nvSpPr>
          <p:spPr>
            <a:xfrm>
              <a:off x="6697774" y="1969096"/>
              <a:ext cx="629285" cy="52197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5.2</a:t>
              </a:r>
              <a:endParaRPr lang="en-US" sz="2800" dirty="0">
                <a:latin typeface="+mn-lt"/>
                <a:ea typeface="+mn-ea"/>
              </a:endParaRPr>
            </a:p>
          </p:txBody>
        </p:sp>
      </p:grpSp>
      <p:grpSp>
        <p:nvGrpSpPr>
          <p:cNvPr id="18" name="雨森出品-7"/>
          <p:cNvGrpSpPr/>
          <p:nvPr>
            <p:custDataLst>
              <p:tags r:id="rId10"/>
            </p:custDataLst>
          </p:nvPr>
        </p:nvGrpSpPr>
        <p:grpSpPr>
          <a:xfrm>
            <a:off x="5943768" y="4190720"/>
            <a:ext cx="5503759" cy="522377"/>
            <a:chOff x="6697774" y="1968689"/>
            <a:chExt cx="5503759" cy="522377"/>
          </a:xfrm>
        </p:grpSpPr>
        <p:sp>
          <p:nvSpPr>
            <p:cNvPr id="22" name="雨森出品-7-2"/>
            <p:cNvSpPr txBox="1"/>
            <p:nvPr>
              <p:custDataLst>
                <p:tags r:id="rId11"/>
              </p:custDataLst>
            </p:nvPr>
          </p:nvSpPr>
          <p:spPr>
            <a:xfrm>
              <a:off x="7446653" y="1968689"/>
              <a:ext cx="4754880" cy="398780"/>
            </a:xfrm>
            <a:prstGeom prst="rect">
              <a:avLst/>
            </a:prstGeom>
            <a:noFill/>
          </p:spPr>
          <p:txBody>
            <a:bodyPr wrap="none" rtlCol="0">
              <a:spAutoFit/>
            </a:bodyPr>
            <a:lstStyle/>
            <a:p>
              <a:pPr algn="l"/>
              <a:r>
                <a:rPr lang="zh-CN" altLang="en-US" sz="2000" dirty="0">
                  <a:solidFill>
                    <a:schemeClr val="bg1"/>
                  </a:solidFill>
                  <a:latin typeface="+mj-ea"/>
                  <a:ea typeface="+mj-ea"/>
                </a:rPr>
                <a:t>基于线性回归的高校连锁店月销售额预测</a:t>
              </a:r>
              <a:endParaRPr lang="zh-CN" altLang="en-US" sz="2000" dirty="0">
                <a:solidFill>
                  <a:schemeClr val="bg1"/>
                </a:solidFill>
                <a:latin typeface="+mj-ea"/>
                <a:ea typeface="+mj-ea"/>
              </a:endParaRPr>
            </a:p>
          </p:txBody>
        </p:sp>
        <p:sp>
          <p:nvSpPr>
            <p:cNvPr id="20" name="雨森出品-7-3"/>
            <p:cNvSpPr txBox="1"/>
            <p:nvPr>
              <p:custDataLst>
                <p:tags r:id="rId12"/>
              </p:custDataLst>
            </p:nvPr>
          </p:nvSpPr>
          <p:spPr>
            <a:xfrm>
              <a:off x="6697774" y="1969096"/>
              <a:ext cx="629285" cy="52197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5.3</a:t>
              </a:r>
              <a:endParaRPr lang="en-US" sz="2800" dirty="0">
                <a:latin typeface="+mn-lt"/>
                <a:ea typeface="+mn-ea"/>
              </a:endParaRPr>
            </a:p>
          </p:txBody>
        </p:sp>
      </p:grpSp>
      <p:grpSp>
        <p:nvGrpSpPr>
          <p:cNvPr id="23" name="雨森出品-8"/>
          <p:cNvGrpSpPr/>
          <p:nvPr>
            <p:custDataLst>
              <p:tags r:id="rId13"/>
            </p:custDataLst>
          </p:nvPr>
        </p:nvGrpSpPr>
        <p:grpSpPr>
          <a:xfrm>
            <a:off x="5943768" y="4972826"/>
            <a:ext cx="5288494" cy="521970"/>
            <a:chOff x="6697774" y="1969096"/>
            <a:chExt cx="5288494" cy="521970"/>
          </a:xfrm>
        </p:grpSpPr>
        <p:sp>
          <p:nvSpPr>
            <p:cNvPr id="27" name="雨森出品-8-2"/>
            <p:cNvSpPr txBox="1"/>
            <p:nvPr>
              <p:custDataLst>
                <p:tags r:id="rId14"/>
              </p:custDataLst>
            </p:nvPr>
          </p:nvSpPr>
          <p:spPr>
            <a:xfrm>
              <a:off x="7446653" y="1983929"/>
              <a:ext cx="4539615" cy="398780"/>
            </a:xfrm>
            <a:prstGeom prst="rect">
              <a:avLst/>
            </a:prstGeom>
            <a:noFill/>
          </p:spPr>
          <p:txBody>
            <a:bodyPr wrap="none" rtlCol="0">
              <a:spAutoFit/>
            </a:bodyPr>
            <a:lstStyle/>
            <a:p>
              <a:pPr algn="l"/>
              <a:r>
                <a:rPr lang="zh-CN" altLang="en-US" sz="2000" dirty="0">
                  <a:solidFill>
                    <a:schemeClr val="bg1"/>
                  </a:solidFill>
                  <a:latin typeface="+mj-ea"/>
                  <a:ea typeface="+mj-ea"/>
                </a:rPr>
                <a:t>基于</a:t>
              </a:r>
              <a:r>
                <a:rPr lang="en-US" altLang="zh-CN" sz="2000" dirty="0">
                  <a:solidFill>
                    <a:schemeClr val="bg1"/>
                  </a:solidFill>
                  <a:latin typeface="+mj-ea"/>
                  <a:ea typeface="+mj-ea"/>
                </a:rPr>
                <a:t>k-</a:t>
              </a:r>
              <a:r>
                <a:rPr lang="en-US" altLang="zh-CN" sz="2000" dirty="0">
                  <a:solidFill>
                    <a:schemeClr val="bg1"/>
                  </a:solidFill>
                  <a:latin typeface="+mj-ea"/>
                  <a:ea typeface="+mj-ea"/>
                </a:rPr>
                <a:t>Means</a:t>
              </a:r>
              <a:r>
                <a:rPr lang="zh-CN" altLang="en-US" sz="2000" dirty="0">
                  <a:solidFill>
                    <a:schemeClr val="bg1"/>
                  </a:solidFill>
                  <a:latin typeface="+mj-ea"/>
                  <a:ea typeface="+mj-ea"/>
                </a:rPr>
                <a:t>的电商平台客户分群算法</a:t>
              </a:r>
              <a:endParaRPr lang="zh-CN" altLang="en-US" sz="2000" dirty="0">
                <a:solidFill>
                  <a:schemeClr val="bg1"/>
                </a:solidFill>
                <a:latin typeface="+mj-ea"/>
                <a:ea typeface="+mj-ea"/>
              </a:endParaRPr>
            </a:p>
          </p:txBody>
        </p:sp>
        <p:sp>
          <p:nvSpPr>
            <p:cNvPr id="25" name="雨森出品-8-3"/>
            <p:cNvSpPr txBox="1"/>
            <p:nvPr>
              <p:custDataLst>
                <p:tags r:id="rId15"/>
              </p:custDataLst>
            </p:nvPr>
          </p:nvSpPr>
          <p:spPr>
            <a:xfrm>
              <a:off x="6697774" y="1969096"/>
              <a:ext cx="629285" cy="52197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5.4</a:t>
              </a:r>
              <a:endParaRPr lang="en-US" sz="2800" dirty="0">
                <a:latin typeface="+mn-lt"/>
                <a:ea typeface="+mn-ea"/>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840230" y="676910"/>
            <a:ext cx="8724900"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x-none" sz="4000" b="1" dirty="0">
                <a:solidFill>
                  <a:schemeClr val="tx1"/>
                </a:solidFill>
                <a:sym typeface="+mn-lt"/>
              </a:rPr>
              <a:t>标签编码</a:t>
            </a:r>
            <a:endParaRPr lang="zh-CN" altLang="x-none" sz="4000" b="1" dirty="0">
              <a:solidFill>
                <a:schemeClr val="tx1"/>
              </a:solidFill>
              <a:sym typeface="+mn-lt"/>
            </a:endParaRPr>
          </a:p>
        </p:txBody>
      </p:sp>
      <p:sp>
        <p:nvSpPr>
          <p:cNvPr id="2" name="雨森出品-2"/>
          <p:cNvSpPr txBox="1"/>
          <p:nvPr/>
        </p:nvSpPr>
        <p:spPr>
          <a:xfrm>
            <a:off x="909320" y="2833370"/>
            <a:ext cx="10586720" cy="267652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dirty="0">
                <a:solidFill>
                  <a:schemeClr val="tx1"/>
                </a:solidFill>
                <a:sym typeface="+mn-lt"/>
              </a:rPr>
              <a:t>例</a:t>
            </a:r>
            <a:r>
              <a:rPr lang="en-US" altLang="zh-CN" dirty="0">
                <a:solidFill>
                  <a:schemeClr val="tx1"/>
                </a:solidFill>
                <a:sym typeface="+mn-lt"/>
              </a:rPr>
              <a:t>5</a:t>
            </a:r>
            <a:r>
              <a:rPr lang="zh-CN" altLang="en-US" dirty="0">
                <a:solidFill>
                  <a:schemeClr val="tx1"/>
                </a:solidFill>
                <a:sym typeface="+mn-lt"/>
              </a:rPr>
              <a:t>：从文件</a:t>
            </a:r>
            <a:r>
              <a:rPr lang="en-US" altLang="zh-CN" dirty="0">
                <a:solidFill>
                  <a:schemeClr val="tx1"/>
                </a:solidFill>
                <a:sym typeface="+mn-lt"/>
              </a:rPr>
              <a:t>iris.csv</a:t>
            </a:r>
            <a:r>
              <a:rPr lang="zh-CN" altLang="en-US" dirty="0">
                <a:solidFill>
                  <a:schemeClr val="tx1"/>
                </a:solidFill>
                <a:sym typeface="+mn-lt"/>
              </a:rPr>
              <a:t>读入鸢尾花数据，并对鸢尾花品种</a:t>
            </a:r>
            <a:r>
              <a:rPr lang="en-US" altLang="zh-CN" dirty="0">
                <a:solidFill>
                  <a:schemeClr val="tx1"/>
                </a:solidFill>
                <a:sym typeface="+mn-lt"/>
              </a:rPr>
              <a:t>Species</a:t>
            </a:r>
            <a:r>
              <a:rPr lang="zh-CN" altLang="en-US" dirty="0">
                <a:solidFill>
                  <a:schemeClr val="tx1"/>
                </a:solidFill>
                <a:sym typeface="+mn-lt"/>
              </a:rPr>
              <a:t>进行标签编码。</a:t>
            </a:r>
            <a:endParaRPr lang="zh-CN" altLang="en-US" dirty="0">
              <a:solidFill>
                <a:schemeClr val="tx1"/>
              </a:solidFill>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840230" y="676910"/>
            <a:ext cx="8724900"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altLang="en-US" sz="4000" b="1" dirty="0">
                <a:solidFill>
                  <a:schemeClr val="tx1"/>
                </a:solidFill>
                <a:sym typeface="+mn-lt"/>
              </a:rPr>
              <a:t>独热编码</a:t>
            </a:r>
            <a:endParaRPr lang="zh-CN" altLang="en-US" sz="4000" b="1" dirty="0">
              <a:solidFill>
                <a:schemeClr val="tx1"/>
              </a:solidFill>
              <a:sym typeface="+mn-lt"/>
            </a:endParaRPr>
          </a:p>
        </p:txBody>
      </p:sp>
      <p:sp>
        <p:nvSpPr>
          <p:cNvPr id="2" name="雨森出品-2"/>
          <p:cNvSpPr txBox="1"/>
          <p:nvPr/>
        </p:nvSpPr>
        <p:spPr>
          <a:xfrm>
            <a:off x="802640" y="2593975"/>
            <a:ext cx="10586720" cy="267652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sz="3600" dirty="0">
                <a:solidFill>
                  <a:schemeClr val="tx1"/>
                </a:solidFill>
                <a:sym typeface="+mn-lt"/>
              </a:rPr>
              <a:t>例</a:t>
            </a:r>
            <a:r>
              <a:rPr lang="en-US" altLang="zh-CN" sz="3600" dirty="0">
                <a:solidFill>
                  <a:schemeClr val="tx1"/>
                </a:solidFill>
                <a:sym typeface="+mn-lt"/>
              </a:rPr>
              <a:t>6</a:t>
            </a:r>
            <a:r>
              <a:rPr lang="zh-CN" altLang="en-US" sz="3600" dirty="0">
                <a:solidFill>
                  <a:schemeClr val="tx1"/>
                </a:solidFill>
                <a:sym typeface="+mn-lt"/>
              </a:rPr>
              <a:t>：从文件</a:t>
            </a:r>
            <a:r>
              <a:rPr lang="en-US" altLang="zh-CN" sz="3600" dirty="0">
                <a:solidFill>
                  <a:schemeClr val="tx1"/>
                </a:solidFill>
                <a:sym typeface="+mn-lt"/>
              </a:rPr>
              <a:t>iris.csv</a:t>
            </a:r>
            <a:r>
              <a:rPr lang="zh-CN" altLang="en-US" sz="3600" dirty="0">
                <a:solidFill>
                  <a:schemeClr val="tx1"/>
                </a:solidFill>
                <a:sym typeface="+mn-lt"/>
              </a:rPr>
              <a:t>读入鸢尾花数据，并对鸢尾花品种</a:t>
            </a:r>
            <a:r>
              <a:rPr lang="en-US" altLang="zh-CN" sz="3600" dirty="0">
                <a:solidFill>
                  <a:schemeClr val="tx1"/>
                </a:solidFill>
                <a:sym typeface="+mn-lt"/>
              </a:rPr>
              <a:t>Species</a:t>
            </a:r>
            <a:r>
              <a:rPr lang="zh-CN" altLang="en-US" sz="3600" dirty="0">
                <a:solidFill>
                  <a:schemeClr val="tx1"/>
                </a:solidFill>
                <a:sym typeface="+mn-lt"/>
              </a:rPr>
              <a:t>进行独热编码</a:t>
            </a:r>
            <a:endParaRPr lang="zh-CN" altLang="en-US" sz="3600" dirty="0">
              <a:solidFill>
                <a:schemeClr val="tx1"/>
              </a:solidFill>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602354" y="676634"/>
            <a:ext cx="498729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5.1.5 </a:t>
            </a:r>
            <a:r>
              <a:rPr lang="zh-CN" altLang="en-US" sz="4000" b="1" dirty="0">
                <a:solidFill>
                  <a:schemeClr val="tx1"/>
                </a:solidFill>
                <a:sym typeface="+mn-lt"/>
              </a:rPr>
              <a:t>模型训练与评估</a:t>
            </a:r>
            <a:endParaRPr lang="zh-CN" altLang="en-US" sz="4000" b="1" dirty="0">
              <a:solidFill>
                <a:schemeClr val="tx1"/>
              </a:solidFill>
              <a:sym typeface="+mn-lt"/>
            </a:endParaRPr>
          </a:p>
        </p:txBody>
      </p:sp>
      <p:sp>
        <p:nvSpPr>
          <p:cNvPr id="2" name="雨森出品-2"/>
          <p:cNvSpPr txBox="1"/>
          <p:nvPr/>
        </p:nvSpPr>
        <p:spPr>
          <a:xfrm>
            <a:off x="704215" y="1692275"/>
            <a:ext cx="10535285" cy="451167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b="1" dirty="0">
                <a:solidFill>
                  <a:schemeClr val="tx1"/>
                </a:solidFill>
                <a:sym typeface="+mn-lt"/>
              </a:rPr>
              <a:t>模型训练步骤</a:t>
            </a:r>
            <a:endParaRPr lang="zh-CN" altLang="en-US" b="1" dirty="0">
              <a:solidFill>
                <a:schemeClr val="tx1"/>
              </a:solidFill>
              <a:sym typeface="+mn-lt"/>
            </a:endParaRPr>
          </a:p>
          <a:p>
            <a:pPr algn="l"/>
            <a:r>
              <a:rPr lang="en-US" altLang="zh-CN" sz="2400" b="1" dirty="0">
                <a:solidFill>
                  <a:schemeClr val="tx1"/>
                </a:solidFill>
                <a:sym typeface="+mn-lt"/>
              </a:rPr>
              <a:t>1. </a:t>
            </a:r>
            <a:r>
              <a:rPr lang="zh-CN" altLang="en-US" sz="2400" b="1" dirty="0">
                <a:solidFill>
                  <a:schemeClr val="tx1"/>
                </a:solidFill>
                <a:sym typeface="+mn-lt"/>
              </a:rPr>
              <a:t>选择模型</a:t>
            </a:r>
            <a:endParaRPr lang="zh-CN" altLang="en-US" sz="2400" b="1" dirty="0">
              <a:solidFill>
                <a:schemeClr val="tx1"/>
              </a:solidFill>
              <a:sym typeface="+mn-lt"/>
            </a:endParaRPr>
          </a:p>
          <a:p>
            <a:pPr algn="l"/>
            <a:r>
              <a:rPr lang="en-US" altLang="zh-CN" sz="2400" b="1" dirty="0">
                <a:solidFill>
                  <a:schemeClr val="tx1"/>
                </a:solidFill>
                <a:sym typeface="+mn-lt"/>
              </a:rPr>
              <a:t>2. </a:t>
            </a:r>
            <a:r>
              <a:rPr lang="zh-CN" altLang="en-US" sz="2400" b="1" dirty="0">
                <a:solidFill>
                  <a:schemeClr val="tx1"/>
                </a:solidFill>
                <a:sym typeface="+mn-lt"/>
              </a:rPr>
              <a:t>定义损失函数</a:t>
            </a:r>
            <a:endParaRPr lang="zh-CN" altLang="en-US" sz="2400" b="1" dirty="0">
              <a:solidFill>
                <a:schemeClr val="tx1"/>
              </a:solidFill>
              <a:sym typeface="+mn-lt"/>
            </a:endParaRPr>
          </a:p>
          <a:p>
            <a:pPr algn="l"/>
            <a:r>
              <a:rPr lang="en-US" altLang="zh-CN" sz="2400" b="1" dirty="0">
                <a:solidFill>
                  <a:schemeClr val="tx1"/>
                </a:solidFill>
                <a:sym typeface="+mn-lt"/>
              </a:rPr>
              <a:t>3. </a:t>
            </a:r>
            <a:r>
              <a:rPr lang="zh-CN" altLang="en-US" sz="2400" b="1" dirty="0">
                <a:solidFill>
                  <a:schemeClr val="tx1"/>
                </a:solidFill>
                <a:sym typeface="+mn-lt"/>
              </a:rPr>
              <a:t>优化参数（如梯度下降）</a:t>
            </a:r>
            <a:endParaRPr lang="zh-CN" altLang="en-US" sz="2400" b="1" dirty="0">
              <a:solidFill>
                <a:schemeClr val="tx1"/>
              </a:solidFill>
              <a:sym typeface="+mn-lt"/>
            </a:endParaRPr>
          </a:p>
          <a:p>
            <a:pPr algn="l"/>
            <a:endParaRPr lang="en-US" altLang="zh-CN" b="1" dirty="0">
              <a:solidFill>
                <a:schemeClr val="tx1"/>
              </a:solidFill>
              <a:sym typeface="+mn-lt"/>
            </a:endParaRPr>
          </a:p>
          <a:p>
            <a:pPr algn="l"/>
            <a:r>
              <a:rPr lang="zh-CN" altLang="en-US" b="1" dirty="0">
                <a:solidFill>
                  <a:schemeClr val="tx1"/>
                </a:solidFill>
                <a:sym typeface="+mn-lt"/>
              </a:rPr>
              <a:t>评估指标</a:t>
            </a:r>
            <a:endParaRPr lang="zh-CN" altLang="en-US" b="1" dirty="0">
              <a:solidFill>
                <a:schemeClr val="tx1"/>
              </a:solidFill>
              <a:sym typeface="+mn-lt"/>
            </a:endParaRPr>
          </a:p>
          <a:p>
            <a:pPr algn="l"/>
            <a:r>
              <a:rPr lang="zh-CN" altLang="en-US" sz="2400" b="1" dirty="0">
                <a:solidFill>
                  <a:schemeClr val="tx1"/>
                </a:solidFill>
                <a:sym typeface="+mn-lt"/>
              </a:rPr>
              <a:t>分类：准确率、精确率、召回率、</a:t>
            </a:r>
            <a:r>
              <a:rPr lang="en-US" altLang="zh-CN" sz="2400" b="1" dirty="0">
                <a:solidFill>
                  <a:schemeClr val="tx1"/>
                </a:solidFill>
                <a:sym typeface="+mn-lt"/>
              </a:rPr>
              <a:t>F1-score</a:t>
            </a:r>
            <a:endParaRPr lang="en-US" altLang="zh-CN" sz="2400" b="1" dirty="0">
              <a:solidFill>
                <a:schemeClr val="tx1"/>
              </a:solidFill>
              <a:sym typeface="+mn-lt"/>
            </a:endParaRPr>
          </a:p>
          <a:p>
            <a:pPr algn="l"/>
            <a:r>
              <a:rPr lang="zh-CN" altLang="en-US" sz="2400" b="1" dirty="0">
                <a:solidFill>
                  <a:schemeClr val="tx1"/>
                </a:solidFill>
                <a:sym typeface="+mn-lt"/>
              </a:rPr>
              <a:t>回归：</a:t>
            </a:r>
            <a:r>
              <a:rPr lang="en-US" altLang="zh-CN" sz="2400" b="1" dirty="0">
                <a:solidFill>
                  <a:schemeClr val="tx1"/>
                </a:solidFill>
                <a:sym typeface="+mn-lt"/>
              </a:rPr>
              <a:t>MSE</a:t>
            </a:r>
            <a:r>
              <a:rPr lang="zh-CN" altLang="en-US" sz="2400" b="1" dirty="0">
                <a:solidFill>
                  <a:schemeClr val="tx1"/>
                </a:solidFill>
                <a:sym typeface="+mn-lt"/>
              </a:rPr>
              <a:t>、</a:t>
            </a:r>
            <a:r>
              <a:rPr lang="en-US" altLang="zh-CN" sz="2400" b="1" dirty="0">
                <a:solidFill>
                  <a:schemeClr val="tx1"/>
                </a:solidFill>
                <a:sym typeface="+mn-lt"/>
              </a:rPr>
              <a:t>RMSE</a:t>
            </a:r>
            <a:r>
              <a:rPr lang="zh-CN" altLang="en-US" sz="2400" b="1" dirty="0">
                <a:solidFill>
                  <a:schemeClr val="tx1"/>
                </a:solidFill>
                <a:sym typeface="+mn-lt"/>
              </a:rPr>
              <a:t>、</a:t>
            </a:r>
            <a:r>
              <a:rPr lang="en-US" altLang="zh-CN" sz="2400" b="1" dirty="0">
                <a:solidFill>
                  <a:schemeClr val="tx1"/>
                </a:solidFill>
                <a:sym typeface="+mn-lt"/>
              </a:rPr>
              <a:t>MAE</a:t>
            </a:r>
            <a:endParaRPr lang="en-US" altLang="zh-CN" sz="2400" b="1" dirty="0">
              <a:solidFill>
                <a:schemeClr val="tx1"/>
              </a:solidFill>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377952" y="62405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混淆矩阵</a:t>
            </a:r>
            <a:endParaRPr lang="zh-CN" altLang="en-US" dirty="0">
              <a:solidFill>
                <a:schemeClr val="tx1"/>
              </a:solidFill>
            </a:endParaRPr>
          </a:p>
        </p:txBody>
      </p:sp>
      <p:sp>
        <p:nvSpPr>
          <p:cNvPr id="7" name="内容占位符 6"/>
          <p:cNvSpPr>
            <a:spLocks noGrp="1"/>
          </p:cNvSpPr>
          <p:nvPr/>
        </p:nvSpPr>
        <p:spPr>
          <a:xfrm>
            <a:off x="6172200" y="1825625"/>
            <a:ext cx="5181600" cy="11029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真实值</a:t>
            </a:r>
            <a:r>
              <a:rPr lang="en-US" altLang="zh-CN" dirty="0">
                <a:solidFill>
                  <a:schemeClr val="tx1"/>
                </a:solidFill>
              </a:rPr>
              <a:t>[0,1,1,0,1,0]</a:t>
            </a:r>
            <a:endParaRPr lang="en-US" altLang="zh-CN" dirty="0">
              <a:solidFill>
                <a:schemeClr val="tx1"/>
              </a:solidFill>
            </a:endParaRPr>
          </a:p>
          <a:p>
            <a:r>
              <a:rPr lang="zh-CN" altLang="en-US" dirty="0">
                <a:solidFill>
                  <a:schemeClr val="tx1"/>
                </a:solidFill>
              </a:rPr>
              <a:t>预测值</a:t>
            </a:r>
            <a:r>
              <a:rPr lang="en-US" altLang="zh-CN" dirty="0">
                <a:solidFill>
                  <a:schemeClr val="tx1"/>
                </a:solidFill>
              </a:rPr>
              <a:t>[1,1,1,0,0,1]</a:t>
            </a:r>
            <a:endParaRPr lang="en-US" altLang="zh-CN" dirty="0">
              <a:solidFill>
                <a:schemeClr val="tx1"/>
              </a:solidFill>
            </a:endParaRPr>
          </a:p>
          <a:p>
            <a:endParaRPr lang="en-US" altLang="zh-CN" dirty="0">
              <a:solidFill>
                <a:schemeClr val="tx1"/>
              </a:solidFill>
            </a:endParaRPr>
          </a:p>
        </p:txBody>
      </p:sp>
      <p:graphicFrame>
        <p:nvGraphicFramePr>
          <p:cNvPr id="8" name="表格 7"/>
          <p:cNvGraphicFramePr>
            <a:graphicFrameLocks noGrp="1"/>
          </p:cNvGraphicFramePr>
          <p:nvPr/>
        </p:nvGraphicFramePr>
        <p:xfrm>
          <a:off x="5854193" y="3291840"/>
          <a:ext cx="3847590" cy="1699526"/>
        </p:xfrm>
        <a:graphic>
          <a:graphicData uri="http://schemas.openxmlformats.org/drawingml/2006/table">
            <a:tbl>
              <a:tblPr firstRow="1" bandRow="1">
                <a:tableStyleId>{5940675A-B579-460E-94D1-54222C63F5DA}</a:tableStyleId>
              </a:tblPr>
              <a:tblGrid>
                <a:gridCol w="1282530"/>
                <a:gridCol w="1282530"/>
                <a:gridCol w="1282530"/>
              </a:tblGrid>
              <a:tr h="522466">
                <a:tc>
                  <a:txBody>
                    <a:bodyPr/>
                    <a:lstStyle/>
                    <a:p>
                      <a:r>
                        <a:rPr lang="zh-CN" altLang="en-US" dirty="0">
                          <a:solidFill>
                            <a:schemeClr val="bg1"/>
                          </a:solidFill>
                        </a:rPr>
                        <a:t>          预测</a:t>
                      </a:r>
                      <a:endParaRPr lang="en-US" altLang="zh-CN" dirty="0">
                        <a:solidFill>
                          <a:schemeClr val="bg1"/>
                        </a:solidFill>
                      </a:endParaRPr>
                    </a:p>
                    <a:p>
                      <a:r>
                        <a:rPr lang="zh-CN" altLang="en-US" dirty="0">
                          <a:solidFill>
                            <a:schemeClr val="bg1"/>
                          </a:solidFill>
                        </a:rPr>
                        <a:t>真实</a:t>
                      </a:r>
                      <a:endParaRPr lang="zh-CN" altLang="en-US" dirty="0">
                        <a:solidFill>
                          <a:schemeClr val="bg1"/>
                        </a:solidFill>
                      </a:endParaRPr>
                    </a:p>
                  </a:txBody>
                  <a:tcPr/>
                </a:tc>
                <a:tc>
                  <a:txBody>
                    <a:bodyPr/>
                    <a:lstStyle/>
                    <a:p>
                      <a:pPr algn="ctr"/>
                      <a:r>
                        <a:rPr lang="en-US" altLang="zh-CN" dirty="0">
                          <a:solidFill>
                            <a:schemeClr val="bg1"/>
                          </a:solidFill>
                        </a:rPr>
                        <a:t>0</a:t>
                      </a:r>
                      <a:endParaRPr lang="en-US" altLang="zh-CN" dirty="0">
                        <a:solidFill>
                          <a:schemeClr val="bg1"/>
                        </a:solidFill>
                      </a:endParaRPr>
                    </a:p>
                  </a:txBody>
                  <a:tcPr anchor="ctr"/>
                </a:tc>
                <a:tc>
                  <a:txBody>
                    <a:bodyPr/>
                    <a:lstStyle/>
                    <a:p>
                      <a:pPr algn="ctr"/>
                      <a:r>
                        <a:rPr lang="en-US" altLang="zh-CN" dirty="0">
                          <a:solidFill>
                            <a:schemeClr val="bg1"/>
                          </a:solidFill>
                        </a:rPr>
                        <a:t>1</a:t>
                      </a:r>
                      <a:endParaRPr lang="en-US" altLang="zh-CN" dirty="0">
                        <a:solidFill>
                          <a:schemeClr val="bg1"/>
                        </a:solidFill>
                      </a:endParaRPr>
                    </a:p>
                  </a:txBody>
                  <a:tcPr anchor="ctr"/>
                </a:tc>
              </a:tr>
              <a:tr h="529723">
                <a:tc>
                  <a:txBody>
                    <a:bodyPr/>
                    <a:lstStyle/>
                    <a:p>
                      <a:pPr algn="ctr"/>
                      <a:r>
                        <a:rPr lang="en-US" altLang="zh-CN" dirty="0">
                          <a:solidFill>
                            <a:schemeClr val="bg1"/>
                          </a:solidFill>
                        </a:rPr>
                        <a:t>0</a:t>
                      </a:r>
                      <a:endParaRPr lang="en-US" altLang="zh-CN" dirty="0">
                        <a:solidFill>
                          <a:schemeClr val="bg1"/>
                        </a:solidFill>
                      </a:endParaRPr>
                    </a:p>
                  </a:txBody>
                  <a:tcPr anchor="ctr"/>
                </a:tc>
                <a:tc>
                  <a:txBody>
                    <a:bodyPr/>
                    <a:lstStyle/>
                    <a:p>
                      <a:pPr algn="ctr"/>
                      <a:r>
                        <a:rPr lang="en-US" altLang="zh-CN" dirty="0">
                          <a:solidFill>
                            <a:schemeClr val="tx1"/>
                          </a:solidFill>
                        </a:rPr>
                        <a:t>1</a:t>
                      </a:r>
                      <a:endParaRPr lang="en-US" altLang="zh-CN" dirty="0">
                        <a:solidFill>
                          <a:schemeClr val="tx1"/>
                        </a:solidFill>
                      </a:endParaRPr>
                    </a:p>
                  </a:txBody>
                  <a:tcPr anchor="ctr">
                    <a:solidFill>
                      <a:schemeClr val="bg2"/>
                    </a:solidFill>
                  </a:tcPr>
                </a:tc>
                <a:tc>
                  <a:txBody>
                    <a:bodyPr/>
                    <a:lstStyle/>
                    <a:p>
                      <a:pPr algn="ctr"/>
                      <a:r>
                        <a:rPr lang="en-US" altLang="zh-CN" dirty="0">
                          <a:solidFill>
                            <a:schemeClr val="bg1"/>
                          </a:solidFill>
                        </a:rPr>
                        <a:t>2</a:t>
                      </a:r>
                      <a:endParaRPr lang="en-US" altLang="zh-CN" dirty="0">
                        <a:solidFill>
                          <a:schemeClr val="bg1"/>
                        </a:solidFill>
                      </a:endParaRPr>
                    </a:p>
                  </a:txBody>
                  <a:tcPr anchor="ctr"/>
                </a:tc>
              </a:tr>
              <a:tr h="529723">
                <a:tc>
                  <a:txBody>
                    <a:bodyPr/>
                    <a:lstStyle/>
                    <a:p>
                      <a:pPr algn="ctr"/>
                      <a:r>
                        <a:rPr lang="en-US" altLang="zh-CN" dirty="0">
                          <a:solidFill>
                            <a:schemeClr val="bg1"/>
                          </a:solidFill>
                        </a:rPr>
                        <a:t>1</a:t>
                      </a:r>
                      <a:endParaRPr lang="en-US" altLang="zh-CN" dirty="0">
                        <a:solidFill>
                          <a:schemeClr val="bg1"/>
                        </a:solidFill>
                      </a:endParaRPr>
                    </a:p>
                  </a:txBody>
                  <a:tcPr anchor="ctr"/>
                </a:tc>
                <a:tc>
                  <a:txBody>
                    <a:bodyPr/>
                    <a:lstStyle/>
                    <a:p>
                      <a:pPr algn="ctr"/>
                      <a:r>
                        <a:rPr lang="en-US" altLang="zh-CN" dirty="0">
                          <a:solidFill>
                            <a:schemeClr val="bg1"/>
                          </a:solidFill>
                        </a:rPr>
                        <a:t>1</a:t>
                      </a:r>
                      <a:endParaRPr lang="en-US" altLang="zh-CN" dirty="0">
                        <a:solidFill>
                          <a:schemeClr val="bg1"/>
                        </a:solidFill>
                      </a:endParaRPr>
                    </a:p>
                  </a:txBody>
                  <a:tcPr anchor="ctr"/>
                </a:tc>
                <a:tc>
                  <a:txBody>
                    <a:bodyPr/>
                    <a:lstStyle/>
                    <a:p>
                      <a:pPr algn="ctr"/>
                      <a:r>
                        <a:rPr lang="en-US" altLang="zh-CN" dirty="0">
                          <a:solidFill>
                            <a:schemeClr val="tx1"/>
                          </a:solidFill>
                        </a:rPr>
                        <a:t>2</a:t>
                      </a:r>
                      <a:endParaRPr lang="en-US" altLang="zh-CN" dirty="0">
                        <a:solidFill>
                          <a:schemeClr val="tx1"/>
                        </a:solidFill>
                      </a:endParaRPr>
                    </a:p>
                  </a:txBody>
                  <a:tcPr anchor="ctr">
                    <a:solidFill>
                      <a:schemeClr val="bg2"/>
                    </a:solidFill>
                  </a:tcPr>
                </a:tc>
              </a:tr>
            </a:tbl>
          </a:graphicData>
        </a:graphic>
      </p:graphicFrame>
      <p:cxnSp>
        <p:nvCxnSpPr>
          <p:cNvPr id="6" name="直接连接符 5"/>
          <p:cNvCxnSpPr/>
          <p:nvPr/>
        </p:nvCxnSpPr>
        <p:spPr>
          <a:xfrm>
            <a:off x="5852160" y="3291840"/>
            <a:ext cx="1261872" cy="6309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003536" y="118872"/>
            <a:ext cx="1569660" cy="369332"/>
          </a:xfrm>
          <a:prstGeom prst="rect">
            <a:avLst/>
          </a:prstGeom>
          <a:noFill/>
        </p:spPr>
        <p:txBody>
          <a:bodyPr wrap="none" rtlCol="0">
            <a:spAutoFit/>
          </a:bodyPr>
          <a:lstStyle/>
          <a:p>
            <a:r>
              <a:rPr lang="zh-CN" altLang="en-US" dirty="0">
                <a:solidFill>
                  <a:schemeClr val="tx1"/>
                </a:solidFill>
              </a:rPr>
              <a:t>分类问题评估</a:t>
            </a:r>
            <a:endParaRPr lang="zh-CN" altLang="en-US" dirty="0">
              <a:solidFill>
                <a:schemeClr val="tx1"/>
              </a:solidFill>
            </a:endParaRPr>
          </a:p>
        </p:txBody>
      </p:sp>
      <p:pic>
        <p:nvPicPr>
          <p:cNvPr id="9" name="内容占位符 4"/>
          <p:cNvPicPr>
            <a:picLocks noGrp="1" noChangeAspect="1"/>
          </p:cNvPicPr>
          <p:nvPr/>
        </p:nvPicPr>
        <p:blipFill>
          <a:blip r:embed="rId1"/>
          <a:stretch>
            <a:fillRect/>
          </a:stretch>
        </p:blipFill>
        <p:spPr>
          <a:xfrm>
            <a:off x="1028319" y="3219704"/>
            <a:ext cx="4352925" cy="2238375"/>
          </a:xfrm>
          <a:prstGeom prst="rect">
            <a:avLst/>
          </a:prstGeom>
        </p:spPr>
      </p:pic>
      <p:sp>
        <p:nvSpPr>
          <p:cNvPr id="10" name="圆角矩形 9"/>
          <p:cNvSpPr/>
          <p:nvPr/>
        </p:nvSpPr>
        <p:spPr>
          <a:xfrm>
            <a:off x="7114032" y="3922776"/>
            <a:ext cx="2587751" cy="1068590"/>
          </a:xfrm>
          <a:prstGeom prst="round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 name="直接箭头连接符 12"/>
          <p:cNvCxnSpPr>
            <a:stCxn id="10" idx="3"/>
          </p:cNvCxnSpPr>
          <p:nvPr/>
        </p:nvCxnSpPr>
        <p:spPr>
          <a:xfrm flipV="1">
            <a:off x="9701783" y="4453128"/>
            <a:ext cx="557785" cy="39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0369296" y="4272153"/>
            <a:ext cx="1338828" cy="369332"/>
          </a:xfrm>
          <a:prstGeom prst="rect">
            <a:avLst/>
          </a:prstGeom>
          <a:noFill/>
        </p:spPr>
        <p:txBody>
          <a:bodyPr wrap="none" rtlCol="0">
            <a:spAutoFit/>
          </a:bodyPr>
          <a:lstStyle/>
          <a:p>
            <a:r>
              <a:rPr lang="zh-CN" altLang="en-US" dirty="0">
                <a:solidFill>
                  <a:schemeClr val="tx1"/>
                </a:solidFill>
              </a:rPr>
              <a:t>混淆矩阵值</a:t>
            </a:r>
            <a:endParaRPr lang="zh-CN" altLang="en-US" dirty="0">
              <a:solidFill>
                <a:schemeClr val="tx1"/>
              </a:solidFill>
            </a:endParaRPr>
          </a:p>
        </p:txBody>
      </p:sp>
      <p:sp>
        <p:nvSpPr>
          <p:cNvPr id="15" name="矩形 14"/>
          <p:cNvSpPr/>
          <p:nvPr/>
        </p:nvSpPr>
        <p:spPr>
          <a:xfrm>
            <a:off x="327660" y="1858645"/>
            <a:ext cx="5182870" cy="1198880"/>
          </a:xfrm>
          <a:prstGeom prst="rect">
            <a:avLst/>
          </a:prstGeom>
        </p:spPr>
        <p:txBody>
          <a:bodyPr wrap="square">
            <a:spAutoFit/>
          </a:bodyPr>
          <a:lstStyle/>
          <a:p>
            <a:r>
              <a:rPr lang="zh-CN" altLang="en-US" sz="2400" b="0" dirty="0">
                <a:solidFill>
                  <a:schemeClr val="tx1"/>
                </a:solidFill>
                <a:effectLst/>
                <a:latin typeface="Consolas" panose="020B0609020204030204" pitchFamily="49" charset="0"/>
              </a:rPr>
              <a:t>混淆矩阵又称可能性表格或错误矩阵</a:t>
            </a:r>
            <a:endParaRPr lang="en-US" altLang="zh-CN" sz="2400" b="0" dirty="0">
              <a:solidFill>
                <a:schemeClr val="tx1"/>
              </a:solidFill>
              <a:effectLst/>
              <a:latin typeface="Consolas" panose="020B0609020204030204" pitchFamily="49" charset="0"/>
            </a:endParaRPr>
          </a:p>
          <a:p>
            <a:r>
              <a:rPr lang="zh-CN" altLang="en-US" sz="2400" b="0" dirty="0">
                <a:solidFill>
                  <a:schemeClr val="tx1"/>
                </a:solidFill>
                <a:effectLst/>
                <a:latin typeface="Consolas" panose="020B0609020204030204" pitchFamily="49" charset="0"/>
              </a:rPr>
              <a:t>它是一种特殊矩阵，用来呈现算法性能的可视化效果</a:t>
            </a:r>
            <a:endParaRPr lang="zh-CN" altLang="en-US" sz="2400" b="0" dirty="0">
              <a:solidFill>
                <a:schemeClr val="tx1"/>
              </a:solidFill>
              <a:effectLst/>
              <a:latin typeface="Consolas" panose="020B0609020204030204" pitchFamily="49"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混淆矩阵</a:t>
            </a:r>
            <a:endParaRPr lang="zh-CN" altLang="en-US" dirty="0">
              <a:solidFill>
                <a:schemeClr val="tx1"/>
              </a:solidFill>
            </a:endParaRPr>
          </a:p>
        </p:txBody>
      </p:sp>
      <p:sp>
        <p:nvSpPr>
          <p:cNvPr id="6" name="内容占位符 2"/>
          <p:cNvSpPr>
            <a:spLocks noGrp="1"/>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pPr fontAlgn="auto">
              <a:lnSpc>
                <a:spcPct val="150000"/>
              </a:lnSpc>
            </a:pPr>
            <a:r>
              <a:rPr lang="en-US" altLang="zh-CN" dirty="0">
                <a:solidFill>
                  <a:schemeClr val="tx1"/>
                </a:solidFill>
              </a:rPr>
              <a:t>TP</a:t>
            </a:r>
            <a:r>
              <a:rPr lang="zh-CN" altLang="en-US" dirty="0">
                <a:solidFill>
                  <a:schemeClr val="tx1"/>
                </a:solidFill>
              </a:rPr>
              <a:t>（</a:t>
            </a:r>
            <a:r>
              <a:rPr lang="en-US" altLang="zh-CN" dirty="0">
                <a:solidFill>
                  <a:schemeClr val="tx1"/>
                </a:solidFill>
              </a:rPr>
              <a:t>true positive</a:t>
            </a:r>
            <a:r>
              <a:rPr lang="zh-CN" altLang="en-US" dirty="0">
                <a:solidFill>
                  <a:schemeClr val="tx1"/>
                </a:solidFill>
              </a:rPr>
              <a:t>）：真实值是正的，预测值是正的样本个数</a:t>
            </a:r>
            <a:endParaRPr lang="en-US" altLang="zh-CN" dirty="0">
              <a:solidFill>
                <a:schemeClr val="tx1"/>
              </a:solidFill>
            </a:endParaRPr>
          </a:p>
          <a:p>
            <a:pPr fontAlgn="auto">
              <a:lnSpc>
                <a:spcPct val="150000"/>
              </a:lnSpc>
            </a:pPr>
            <a:r>
              <a:rPr lang="en-US" altLang="zh-CN" dirty="0">
                <a:solidFill>
                  <a:schemeClr val="tx1"/>
                </a:solidFill>
              </a:rPr>
              <a:t>FN</a:t>
            </a:r>
            <a:r>
              <a:rPr lang="zh-CN" altLang="en-US" dirty="0">
                <a:solidFill>
                  <a:schemeClr val="tx1"/>
                </a:solidFill>
              </a:rPr>
              <a:t>（</a:t>
            </a:r>
            <a:r>
              <a:rPr lang="en-US" altLang="zh-CN" dirty="0">
                <a:solidFill>
                  <a:schemeClr val="tx1"/>
                </a:solidFill>
              </a:rPr>
              <a:t>false negative</a:t>
            </a:r>
            <a:r>
              <a:rPr lang="zh-CN" altLang="en-US" dirty="0">
                <a:solidFill>
                  <a:schemeClr val="tx1"/>
                </a:solidFill>
              </a:rPr>
              <a:t>）：真实值是整的，预测值是负的样本个数</a:t>
            </a:r>
            <a:endParaRPr lang="en-US" altLang="zh-CN" dirty="0">
              <a:solidFill>
                <a:schemeClr val="tx1"/>
              </a:solidFill>
            </a:endParaRPr>
          </a:p>
          <a:p>
            <a:pPr fontAlgn="auto">
              <a:lnSpc>
                <a:spcPct val="150000"/>
              </a:lnSpc>
            </a:pPr>
            <a:r>
              <a:rPr lang="en-US" altLang="zh-CN" dirty="0">
                <a:solidFill>
                  <a:schemeClr val="tx1"/>
                </a:solidFill>
              </a:rPr>
              <a:t>FP</a:t>
            </a:r>
            <a:r>
              <a:rPr lang="zh-CN" altLang="en-US" dirty="0">
                <a:solidFill>
                  <a:schemeClr val="tx1"/>
                </a:solidFill>
              </a:rPr>
              <a:t>（</a:t>
            </a:r>
            <a:r>
              <a:rPr lang="en-US" altLang="zh-CN" dirty="0">
                <a:solidFill>
                  <a:schemeClr val="tx1"/>
                </a:solidFill>
              </a:rPr>
              <a:t>false positive</a:t>
            </a:r>
            <a:r>
              <a:rPr lang="zh-CN" altLang="en-US" dirty="0">
                <a:solidFill>
                  <a:schemeClr val="tx1"/>
                </a:solidFill>
              </a:rPr>
              <a:t>）：真实值是负的，预测值是正的样本个数</a:t>
            </a:r>
            <a:endParaRPr lang="en-US" altLang="zh-CN" dirty="0">
              <a:solidFill>
                <a:schemeClr val="tx1"/>
              </a:solidFill>
            </a:endParaRPr>
          </a:p>
          <a:p>
            <a:pPr fontAlgn="auto">
              <a:lnSpc>
                <a:spcPct val="150000"/>
              </a:lnSpc>
            </a:pPr>
            <a:r>
              <a:rPr lang="en-US" altLang="zh-CN" dirty="0">
                <a:solidFill>
                  <a:schemeClr val="tx1"/>
                </a:solidFill>
              </a:rPr>
              <a:t>TN</a:t>
            </a:r>
            <a:r>
              <a:rPr lang="zh-CN" altLang="en-US" dirty="0">
                <a:solidFill>
                  <a:schemeClr val="tx1"/>
                </a:solidFill>
              </a:rPr>
              <a:t>（</a:t>
            </a:r>
            <a:r>
              <a:rPr lang="en-US" altLang="zh-CN" dirty="0">
                <a:solidFill>
                  <a:schemeClr val="tx1"/>
                </a:solidFill>
              </a:rPr>
              <a:t>true negative</a:t>
            </a:r>
            <a:r>
              <a:rPr lang="zh-CN" altLang="en-US" dirty="0">
                <a:solidFill>
                  <a:schemeClr val="tx1"/>
                </a:solidFill>
              </a:rPr>
              <a:t>）</a:t>
            </a:r>
            <a:r>
              <a:rPr lang="en-US" altLang="zh-CN" dirty="0">
                <a:solidFill>
                  <a:schemeClr val="tx1"/>
                </a:solidFill>
              </a:rPr>
              <a:t>:  </a:t>
            </a:r>
            <a:r>
              <a:rPr lang="zh-CN" altLang="en-US" dirty="0">
                <a:solidFill>
                  <a:schemeClr val="tx1"/>
                </a:solidFill>
              </a:rPr>
              <a:t>真实值是负的，预测值是负的样本个数</a:t>
            </a:r>
            <a:endParaRPr lang="en-US" altLang="zh-CN" dirty="0">
              <a:solidFill>
                <a:schemeClr val="tx1"/>
              </a:solidFill>
            </a:endParaRPr>
          </a:p>
          <a:p>
            <a:endParaRPr lang="en-US" altLang="zh-CN" dirty="0">
              <a:solidFill>
                <a:schemeClr val="tx1"/>
              </a:solidFill>
            </a:endParaRPr>
          </a:p>
        </p:txBody>
      </p:sp>
      <p:sp>
        <p:nvSpPr>
          <p:cNvPr id="7" name="文本框 6"/>
          <p:cNvSpPr txBox="1"/>
          <p:nvPr/>
        </p:nvSpPr>
        <p:spPr>
          <a:xfrm>
            <a:off x="10003536" y="118872"/>
            <a:ext cx="1569660" cy="369332"/>
          </a:xfrm>
          <a:prstGeom prst="rect">
            <a:avLst/>
          </a:prstGeom>
          <a:noFill/>
        </p:spPr>
        <p:txBody>
          <a:bodyPr wrap="none" rtlCol="0">
            <a:spAutoFit/>
          </a:bodyPr>
          <a:lstStyle/>
          <a:p>
            <a:r>
              <a:rPr lang="zh-CN" altLang="en-US" dirty="0">
                <a:solidFill>
                  <a:schemeClr val="tx1"/>
                </a:solidFill>
              </a:rPr>
              <a:t>分类问题评估</a:t>
            </a:r>
            <a:endParaRPr lang="zh-CN" altLang="en-US"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评价指标</a:t>
            </a:r>
            <a:endParaRPr lang="zh-CN" altLang="en-US" dirty="0">
              <a:solidFill>
                <a:schemeClr val="tx1"/>
              </a:solidFill>
            </a:endParaRPr>
          </a:p>
        </p:txBody>
      </p:sp>
      <p:sp>
        <p:nvSpPr>
          <p:cNvPr id="3" name="内容占位符 2"/>
          <p:cNvSpPr>
            <a:spLocks noGrp="1"/>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正确率</a:t>
            </a:r>
            <a:endParaRPr lang="en-US" altLang="zh-CN" dirty="0">
              <a:solidFill>
                <a:schemeClr val="tx1"/>
              </a:solidFill>
            </a:endParaRPr>
          </a:p>
          <a:p>
            <a:endParaRPr lang="en-US" altLang="zh-CN" dirty="0">
              <a:solidFill>
                <a:schemeClr val="tx1"/>
              </a:solidFill>
            </a:endParaRPr>
          </a:p>
        </p:txBody>
      </p:sp>
      <p:sp>
        <p:nvSpPr>
          <p:cNvPr id="9" name="文本框 8"/>
          <p:cNvSpPr txBox="1"/>
          <p:nvPr/>
        </p:nvSpPr>
        <p:spPr>
          <a:xfrm>
            <a:off x="10003536" y="118872"/>
            <a:ext cx="1569660" cy="369332"/>
          </a:xfrm>
          <a:prstGeom prst="rect">
            <a:avLst/>
          </a:prstGeom>
          <a:noFill/>
        </p:spPr>
        <p:txBody>
          <a:bodyPr wrap="none" rtlCol="0">
            <a:spAutoFit/>
          </a:bodyPr>
          <a:lstStyle/>
          <a:p>
            <a:r>
              <a:rPr lang="zh-CN" altLang="en-US" dirty="0">
                <a:solidFill>
                  <a:schemeClr val="tx1"/>
                </a:solidFill>
              </a:rPr>
              <a:t>分类问题评估</a:t>
            </a:r>
            <a:endParaRPr lang="zh-CN" altLang="en-US" dirty="0">
              <a:solidFill>
                <a:schemeClr val="tx1"/>
              </a:solidFill>
            </a:endParaRPr>
          </a:p>
        </p:txBody>
      </p:sp>
      <p:sp>
        <p:nvSpPr>
          <p:cNvPr id="10" name="文本框 9"/>
          <p:cNvSpPr txBox="1"/>
          <p:nvPr/>
        </p:nvSpPr>
        <p:spPr>
          <a:xfrm>
            <a:off x="3556000" y="3098324"/>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mc:AlternateContent xmlns:mc="http://schemas.openxmlformats.org/markup-compatibility/2006">
        <mc:Choice xmlns:a14="http://schemas.microsoft.com/office/drawing/2010/main" Requires="a14">
          <p:sp>
            <p:nvSpPr>
              <p:cNvPr id="4" name="文本框 3"/>
              <p:cNvSpPr txBox="1"/>
              <p:nvPr/>
            </p:nvSpPr>
            <p:spPr>
              <a:xfrm>
                <a:off x="2790825" y="2854960"/>
                <a:ext cx="4335780" cy="971550"/>
              </a:xfrm>
              <a:prstGeom prst="rect">
                <a:avLst/>
              </a:prstGeom>
              <a:noFill/>
            </p:spPr>
            <p:txBody>
              <a:bodyPr wrap="none" rtlCol="0" anchor="t">
                <a:noAutofit/>
              </a:bodyPr>
              <a:p>
                <a:pPr algn="l"/>
                <a:r>
                  <a:rPr lang="x-none" altLang="zh-CN" sz="3200">
                    <a:cs typeface="+mn-lt"/>
                  </a:rPr>
                  <a:t>=</a:t>
                </a:r>
                <a14:m>
                  <m:oMath xmlns:m="http://schemas.openxmlformats.org/officeDocument/2006/math">
                    <m:f>
                      <m:fPr>
                        <m:ctrlPr>
                          <a:rPr lang="en-US" altLang="x-none" sz="3200" i="1">
                            <a:latin typeface="DejaVu Math TeX Gyre" panose="02000503000000000000" charset="0"/>
                            <a:cs typeface="DejaVu Math TeX Gyre" panose="02000503000000000000" charset="0"/>
                          </a:rPr>
                        </m:ctrlPr>
                      </m:fPr>
                      <m:num>
                        <m:r>
                          <a:rPr lang="x-none" altLang="zh-CN" sz="3200">
                            <a:latin typeface="DejaVu Math TeX Gyre" panose="02000503000000000000" charset="0"/>
                            <a:cs typeface="DejaVu Math TeX Gyre" panose="02000503000000000000" charset="0"/>
                            <a:sym typeface="+mn-ea"/>
                          </a:rPr>
                          <m:t>(</m:t>
                        </m:r>
                        <m:r>
                          <a:rPr lang="x-none" altLang="zh-CN" sz="3200">
                            <a:latin typeface="DejaVu Math TeX Gyre" panose="02000503000000000000" charset="0"/>
                            <a:cs typeface="DejaVu Math TeX Gyre" panose="02000503000000000000" charset="0"/>
                            <a:sym typeface="+mn-ea"/>
                          </a:rPr>
                          <m:t>𝑇𝑃</m:t>
                        </m:r>
                        <m:r>
                          <a:rPr lang="x-none" altLang="zh-CN" sz="3200">
                            <a:latin typeface="DejaVu Math TeX Gyre" panose="02000503000000000000" charset="0"/>
                            <a:cs typeface="DejaVu Math TeX Gyre" panose="02000503000000000000" charset="0"/>
                            <a:sym typeface="+mn-ea"/>
                          </a:rPr>
                          <m:t>+</m:t>
                        </m:r>
                        <m:r>
                          <a:rPr lang="x-none" altLang="zh-CN" sz="3200">
                            <a:latin typeface="DejaVu Math TeX Gyre" panose="02000503000000000000" charset="0"/>
                            <a:cs typeface="DejaVu Math TeX Gyre" panose="02000503000000000000" charset="0"/>
                            <a:sym typeface="+mn-ea"/>
                          </a:rPr>
                          <m:t>𝑇𝑁</m:t>
                        </m:r>
                        <m:r>
                          <a:rPr lang="x-none" altLang="zh-CN" sz="3200">
                            <a:latin typeface="DejaVu Math TeX Gyre" panose="02000503000000000000" charset="0"/>
                            <a:cs typeface="DejaVu Math TeX Gyre" panose="02000503000000000000" charset="0"/>
                            <a:sym typeface="+mn-ea"/>
                          </a:rPr>
                          <m:t>)</m:t>
                        </m:r>
                      </m:num>
                      <m:den>
                        <m:r>
                          <a:rPr lang="en-US" altLang="x-none" sz="3200" i="1">
                            <a:latin typeface="DejaVu Math TeX Gyre" panose="02000503000000000000" charset="0"/>
                            <a:ea typeface="MS Mincho" charset="0"/>
                            <a:cs typeface="DejaVu Math TeX Gyre" panose="02000503000000000000" charset="0"/>
                          </a:rPr>
                          <m:t>(</m:t>
                        </m:r>
                        <m:r>
                          <a:rPr lang="en-US" altLang="x-none" sz="3200" i="1">
                            <a:latin typeface="DejaVu Math TeX Gyre" panose="02000503000000000000" charset="0"/>
                            <a:cs typeface="DejaVu Math TeX Gyre" panose="02000503000000000000" charset="0"/>
                          </a:rPr>
                          <m:t>𝑇𝑃</m:t>
                        </m:r>
                        <m:r>
                          <a:rPr lang="en-US" altLang="x-none" sz="3200" i="1">
                            <a:latin typeface="DejaVu Math TeX Gyre" panose="02000503000000000000" charset="0"/>
                            <a:ea typeface="MS Mincho" charset="0"/>
                            <a:cs typeface="DejaVu Math TeX Gyre" panose="02000503000000000000" charset="0"/>
                          </a:rPr>
                          <m:t>+</m:t>
                        </m:r>
                        <m:r>
                          <a:rPr lang="en-US" altLang="x-none" sz="3200" i="1">
                            <a:latin typeface="DejaVu Math TeX Gyre" panose="02000503000000000000" charset="0"/>
                            <a:cs typeface="DejaVu Math TeX Gyre" panose="02000503000000000000" charset="0"/>
                          </a:rPr>
                          <m:t>𝐹𝑁</m:t>
                        </m:r>
                        <m:r>
                          <a:rPr lang="en-US" altLang="x-none" sz="3200" i="1">
                            <a:latin typeface="DejaVu Math TeX Gyre" panose="02000503000000000000" charset="0"/>
                            <a:ea typeface="MS Mincho" charset="0"/>
                            <a:cs typeface="DejaVu Math TeX Gyre" panose="02000503000000000000" charset="0"/>
                          </a:rPr>
                          <m:t>+</m:t>
                        </m:r>
                        <m:r>
                          <a:rPr lang="en-US" altLang="x-none" sz="3200" i="1">
                            <a:latin typeface="DejaVu Math TeX Gyre" panose="02000503000000000000" charset="0"/>
                            <a:cs typeface="DejaVu Math TeX Gyre" panose="02000503000000000000" charset="0"/>
                          </a:rPr>
                          <m:t>𝐹𝑃</m:t>
                        </m:r>
                        <m:r>
                          <a:rPr lang="en-US" altLang="x-none" sz="3200" i="1">
                            <a:latin typeface="DejaVu Math TeX Gyre" panose="02000503000000000000" charset="0"/>
                            <a:ea typeface="MS Mincho" charset="0"/>
                            <a:cs typeface="DejaVu Math TeX Gyre" panose="02000503000000000000" charset="0"/>
                          </a:rPr>
                          <m:t>+</m:t>
                        </m:r>
                        <m:r>
                          <a:rPr lang="en-US" altLang="x-none" sz="3200" i="1">
                            <a:latin typeface="DejaVu Math TeX Gyre" panose="02000503000000000000" charset="0"/>
                            <a:cs typeface="DejaVu Math TeX Gyre" panose="02000503000000000000" charset="0"/>
                          </a:rPr>
                          <m:t>𝑇𝑁</m:t>
                        </m:r>
                        <m:r>
                          <a:rPr lang="en-US" altLang="x-none" sz="3200" i="1">
                            <a:latin typeface="DejaVu Math TeX Gyre" panose="02000503000000000000" charset="0"/>
                            <a:ea typeface="MS Mincho" charset="0"/>
                            <a:cs typeface="DejaVu Math TeX Gyre" panose="02000503000000000000" charset="0"/>
                          </a:rPr>
                          <m:t>)</m:t>
                        </m:r>
                      </m:den>
                    </m:f>
                  </m:oMath>
                </a14:m>
                <a:endParaRPr lang="zh-CN" altLang="en-US" sz="3200">
                  <a:cs typeface="+mn-lt"/>
                </a:endParaRPr>
              </a:p>
            </p:txBody>
          </p:sp>
        </mc:Choice>
        <mc:Fallback>
          <p:sp>
            <p:nvSpPr>
              <p:cNvPr id="4" name="文本框 3"/>
              <p:cNvSpPr txBox="1">
                <a:spLocks noRot="1" noChangeAspect="1" noMove="1" noResize="1" noEditPoints="1" noAdjustHandles="1" noChangeArrowheads="1" noChangeShapeType="1" noTextEdit="1"/>
              </p:cNvSpPr>
              <p:nvPr/>
            </p:nvSpPr>
            <p:spPr>
              <a:xfrm>
                <a:off x="2790825" y="2854960"/>
                <a:ext cx="4335780" cy="97155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56000" y="3098324"/>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5" name="标题 1"/>
          <p:cNvSpPr>
            <a:spLocks noGrp="1"/>
          </p:cNvSpPr>
          <p:nvPr/>
        </p:nvSpPr>
        <p:spPr>
          <a:xfrm>
            <a:off x="839788"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评价指标</a:t>
            </a:r>
            <a:endParaRPr lang="zh-CN" altLang="en-US" dirty="0">
              <a:solidFill>
                <a:schemeClr val="tx1"/>
              </a:solidFill>
            </a:endParaRPr>
          </a:p>
        </p:txBody>
      </p:sp>
      <p:sp>
        <p:nvSpPr>
          <p:cNvPr id="6" name="文本占位符 4"/>
          <p:cNvSpPr>
            <a:spLocks noGrp="1"/>
          </p:cNvSpPr>
          <p:nvPr/>
        </p:nvSpPr>
        <p:spPr>
          <a:xfrm>
            <a:off x="839788" y="1681163"/>
            <a:ext cx="5157787"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dirty="0">
                <a:solidFill>
                  <a:schemeClr val="tx1"/>
                </a:solidFill>
              </a:rPr>
              <a:t>精确率：指全部预测为正的样本中实际为正样本的概率</a:t>
            </a:r>
            <a:endParaRPr lang="x-none" altLang="zh-CN" dirty="0">
              <a:solidFill>
                <a:schemeClr val="tx1"/>
              </a:solidFill>
            </a:endParaRPr>
          </a:p>
        </p:txBody>
      </p:sp>
      <p:sp>
        <p:nvSpPr>
          <p:cNvPr id="8" name="文本占位符 6"/>
          <p:cNvSpPr>
            <a:spLocks noGrp="1"/>
          </p:cNvSpPr>
          <p:nvPr/>
        </p:nvSpPr>
        <p:spPr>
          <a:xfrm>
            <a:off x="6172200" y="1681163"/>
            <a:ext cx="5183188"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dirty="0">
                <a:solidFill>
                  <a:schemeClr val="tx1"/>
                </a:solidFill>
              </a:rPr>
              <a:t>召回率：指实际为正的样本中被模型预测为正样本的概率</a:t>
            </a:r>
            <a:endParaRPr lang="zh-CN" altLang="en-US" dirty="0">
              <a:solidFill>
                <a:schemeClr val="tx1"/>
              </a:solidFill>
            </a:endParaRPr>
          </a:p>
        </p:txBody>
      </p:sp>
      <p:pic>
        <p:nvPicPr>
          <p:cNvPr id="13" name="图片 12"/>
          <p:cNvPicPr>
            <a:picLocks noChangeAspect="1"/>
          </p:cNvPicPr>
          <p:nvPr/>
        </p:nvPicPr>
        <p:blipFill>
          <a:blip r:embed="rId1"/>
          <a:stretch>
            <a:fillRect/>
          </a:stretch>
        </p:blipFill>
        <p:spPr>
          <a:xfrm>
            <a:off x="915035" y="3850005"/>
            <a:ext cx="3576320" cy="2865755"/>
          </a:xfrm>
          <a:prstGeom prst="rect">
            <a:avLst/>
          </a:prstGeom>
        </p:spPr>
      </p:pic>
      <p:sp>
        <p:nvSpPr>
          <p:cNvPr id="14" name="文本框 13"/>
          <p:cNvSpPr txBox="1"/>
          <p:nvPr/>
        </p:nvSpPr>
        <p:spPr>
          <a:xfrm>
            <a:off x="5777865" y="5506339"/>
            <a:ext cx="4389120" cy="646331"/>
          </a:xfrm>
          <a:prstGeom prst="rect">
            <a:avLst/>
          </a:prstGeom>
          <a:noFill/>
        </p:spPr>
        <p:txBody>
          <a:bodyPr wrap="square" rtlCol="0">
            <a:spAutoFit/>
          </a:bodyPr>
          <a:lstStyle/>
          <a:p>
            <a:r>
              <a:rPr lang="en-US" altLang="zh-CN" dirty="0">
                <a:solidFill>
                  <a:schemeClr val="tx1"/>
                </a:solidFill>
              </a:rPr>
              <a:t>P=2/(2+2)=50%</a:t>
            </a:r>
            <a:endParaRPr lang="en-US" altLang="zh-CN" dirty="0">
              <a:solidFill>
                <a:schemeClr val="tx1"/>
              </a:solidFill>
            </a:endParaRPr>
          </a:p>
          <a:p>
            <a:r>
              <a:rPr lang="en-US" altLang="zh-CN" dirty="0">
                <a:solidFill>
                  <a:schemeClr val="tx1"/>
                </a:solidFill>
              </a:rPr>
              <a:t>R=2/(1+2)=66.67%</a:t>
            </a:r>
            <a:endParaRPr lang="en-US" altLang="zh-CN" dirty="0">
              <a:solidFill>
                <a:schemeClr val="tx1"/>
              </a:solidFill>
            </a:endParaRPr>
          </a:p>
        </p:txBody>
      </p:sp>
      <p:sp>
        <p:nvSpPr>
          <p:cNvPr id="15" name="文本框 14"/>
          <p:cNvSpPr txBox="1"/>
          <p:nvPr/>
        </p:nvSpPr>
        <p:spPr>
          <a:xfrm>
            <a:off x="10003536" y="118872"/>
            <a:ext cx="1569660" cy="369332"/>
          </a:xfrm>
          <a:prstGeom prst="rect">
            <a:avLst/>
          </a:prstGeom>
          <a:noFill/>
        </p:spPr>
        <p:txBody>
          <a:bodyPr wrap="none" rtlCol="0">
            <a:spAutoFit/>
          </a:bodyPr>
          <a:lstStyle/>
          <a:p>
            <a:r>
              <a:rPr lang="zh-CN" altLang="en-US" dirty="0">
                <a:solidFill>
                  <a:schemeClr val="tx1"/>
                </a:solidFill>
              </a:rPr>
              <a:t>分类问题评估</a:t>
            </a:r>
            <a:endParaRPr lang="zh-CN" altLang="en-US" dirty="0">
              <a:solidFill>
                <a:schemeClr val="tx1"/>
              </a:solidFill>
            </a:endParaRPr>
          </a:p>
        </p:txBody>
      </p:sp>
      <mc:AlternateContent xmlns:mc="http://schemas.openxmlformats.org/markup-compatibility/2006">
        <mc:Choice xmlns:a14="http://schemas.microsoft.com/office/drawing/2010/main" Requires="a14">
          <p:sp>
            <p:nvSpPr>
              <p:cNvPr id="3" name="文本框 2"/>
              <p:cNvSpPr txBox="1"/>
              <p:nvPr/>
            </p:nvSpPr>
            <p:spPr>
              <a:xfrm>
                <a:off x="1640777" y="2761869"/>
                <a:ext cx="1794510" cy="62674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i="1">
                          <a:latin typeface="DejaVu Math TeX Gyre" panose="02000503000000000000" charset="0"/>
                          <a:cs typeface="DejaVu Math TeX Gyre" panose="02000503000000000000" charset="0"/>
                        </a:rPr>
                        <m:t>𝑃</m:t>
                      </m:r>
                      <m:r>
                        <a:rPr lang="en-US" altLang="zh-CN" i="1">
                          <a:latin typeface="DejaVu Math TeX Gyre" panose="02000503000000000000" charset="0"/>
                          <a:cs typeface="DejaVu Math TeX Gyre" panose="02000503000000000000" charset="0"/>
                        </a:rPr>
                        <m:t>=</m:t>
                      </m:r>
                      <m:f>
                        <m:fPr>
                          <m:ctrlPr>
                            <a:rPr lang="en-US" altLang="zh-CN" i="1">
                              <a:latin typeface="DejaVu Math TeX Gyre" panose="02000503000000000000" charset="0"/>
                              <a:cs typeface="DejaVu Math TeX Gyre" panose="02000503000000000000" charset="0"/>
                            </a:rPr>
                          </m:ctrlPr>
                        </m:fPr>
                        <m:num>
                          <m:r>
                            <a:rPr lang="en-US" altLang="zh-CN" i="1">
                              <a:latin typeface="DejaVu Math TeX Gyre" panose="02000503000000000000" charset="0"/>
                              <a:cs typeface="DejaVu Math TeX Gyre" panose="02000503000000000000" charset="0"/>
                            </a:rPr>
                            <m:t>𝑇𝑃</m:t>
                          </m:r>
                        </m:num>
                        <m:den>
                          <m:r>
                            <a:rPr lang="en-US" altLang="zh-CN" i="1">
                              <a:latin typeface="DejaVu Math TeX Gyre" panose="02000503000000000000" charset="0"/>
                              <a:cs typeface="DejaVu Math TeX Gyre" panose="02000503000000000000" charset="0"/>
                            </a:rPr>
                            <m:t>𝑇𝑃</m:t>
                          </m:r>
                          <m:r>
                            <a:rPr lang="en-US" altLang="zh-CN" i="1">
                              <a:latin typeface="DejaVu Math TeX Gyre" panose="02000503000000000000" charset="0"/>
                              <a:cs typeface="DejaVu Math TeX Gyre" panose="02000503000000000000" charset="0"/>
                            </a:rPr>
                            <m:t>+</m:t>
                          </m:r>
                          <m:r>
                            <a:rPr lang="en-US" altLang="zh-CN" i="1">
                              <a:latin typeface="DejaVu Math TeX Gyre" panose="02000503000000000000" charset="0"/>
                              <a:cs typeface="DejaVu Math TeX Gyre" panose="02000503000000000000" charset="0"/>
                            </a:rPr>
                            <m:t>𝑇𝑁</m:t>
                          </m:r>
                        </m:den>
                      </m:f>
                    </m:oMath>
                  </m:oMathPara>
                </a14:m>
                <a:endParaRPr lang="zh-CN" altLang="en-US"/>
              </a:p>
            </p:txBody>
          </p:sp>
        </mc:Choice>
        <mc:Fallback>
          <p:sp>
            <p:nvSpPr>
              <p:cNvPr id="3" name="文本框 2"/>
              <p:cNvSpPr txBox="1">
                <a:spLocks noRot="1" noChangeAspect="1" noMove="1" noResize="1" noEditPoints="1" noAdjustHandles="1" noChangeArrowheads="1" noChangeShapeType="1" noTextEdit="1"/>
              </p:cNvSpPr>
              <p:nvPr/>
            </p:nvSpPr>
            <p:spPr>
              <a:xfrm>
                <a:off x="1640777" y="2761869"/>
                <a:ext cx="1794510" cy="626745"/>
              </a:xfrm>
              <a:prstGeom prst="rect">
                <a:avLst/>
              </a:prstGeom>
              <a:blipFill rotWithShape="1">
                <a:blip r:embed="rId2"/>
                <a:stretch>
                  <a:fillRect l="-32" t="-41" r="32" b="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p:cNvSpPr txBox="1"/>
              <p:nvPr/>
            </p:nvSpPr>
            <p:spPr>
              <a:xfrm>
                <a:off x="7289102" y="2888869"/>
                <a:ext cx="1807845" cy="62674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i="1">
                          <a:latin typeface="DejaVu Math TeX Gyre" panose="02000503000000000000" charset="0"/>
                          <a:cs typeface="DejaVu Math TeX Gyre" panose="02000503000000000000" charset="0"/>
                        </a:rPr>
                        <m:t>𝑃</m:t>
                      </m:r>
                      <m:r>
                        <a:rPr lang="en-US" altLang="zh-CN" i="1">
                          <a:latin typeface="DejaVu Math TeX Gyre" panose="02000503000000000000" charset="0"/>
                          <a:cs typeface="DejaVu Math TeX Gyre" panose="02000503000000000000" charset="0"/>
                        </a:rPr>
                        <m:t>=</m:t>
                      </m:r>
                      <m:f>
                        <m:fPr>
                          <m:ctrlPr>
                            <a:rPr lang="en-US" altLang="zh-CN" i="1">
                              <a:latin typeface="DejaVu Math TeX Gyre" panose="02000503000000000000" charset="0"/>
                              <a:cs typeface="DejaVu Math TeX Gyre" panose="02000503000000000000" charset="0"/>
                            </a:rPr>
                          </m:ctrlPr>
                        </m:fPr>
                        <m:num>
                          <m:r>
                            <a:rPr lang="en-US" altLang="zh-CN" i="1">
                              <a:latin typeface="DejaVu Math TeX Gyre" panose="02000503000000000000" charset="0"/>
                              <a:cs typeface="DejaVu Math TeX Gyre" panose="02000503000000000000" charset="0"/>
                            </a:rPr>
                            <m:t>𝑇𝑃</m:t>
                          </m:r>
                        </m:num>
                        <m:den>
                          <m:r>
                            <a:rPr lang="en-US" altLang="zh-CN" i="1">
                              <a:latin typeface="DejaVu Math TeX Gyre" panose="02000503000000000000" charset="0"/>
                              <a:cs typeface="DejaVu Math TeX Gyre" panose="02000503000000000000" charset="0"/>
                            </a:rPr>
                            <m:t>𝑇𝑃</m:t>
                          </m:r>
                          <m:r>
                            <a:rPr lang="en-US" altLang="zh-CN" i="1">
                              <a:latin typeface="DejaVu Math TeX Gyre" panose="02000503000000000000" charset="0"/>
                              <a:cs typeface="DejaVu Math TeX Gyre" panose="02000503000000000000" charset="0"/>
                            </a:rPr>
                            <m:t>+</m:t>
                          </m:r>
                          <m:r>
                            <a:rPr lang="en-US" altLang="zh-CN" i="1">
                              <a:latin typeface="DejaVu Math TeX Gyre" panose="02000503000000000000" charset="0"/>
                              <a:cs typeface="DejaVu Math TeX Gyre" panose="02000503000000000000" charset="0"/>
                            </a:rPr>
                            <m:t>𝐹</m:t>
                          </m:r>
                          <m:r>
                            <a:rPr lang="en-US" altLang="zh-CN" i="1">
                              <a:latin typeface="DejaVu Math TeX Gyre" panose="02000503000000000000" charset="0"/>
                              <a:cs typeface="DejaVu Math TeX Gyre" panose="02000503000000000000" charset="0"/>
                            </a:rPr>
                            <m:t>𝑁</m:t>
                          </m:r>
                        </m:den>
                      </m:f>
                    </m:oMath>
                  </m:oMathPara>
                </a14:m>
                <a:endParaRPr lang="zh-CN" altLang="en-US"/>
              </a:p>
            </p:txBody>
          </p:sp>
        </mc:Choice>
        <mc:Fallback>
          <p:sp>
            <p:nvSpPr>
              <p:cNvPr id="4" name="文本框 3"/>
              <p:cNvSpPr txBox="1">
                <a:spLocks noRot="1" noChangeAspect="1" noMove="1" noResize="1" noEditPoints="1" noAdjustHandles="1" noChangeArrowheads="1" noChangeShapeType="1" noTextEdit="1"/>
              </p:cNvSpPr>
              <p:nvPr/>
            </p:nvSpPr>
            <p:spPr>
              <a:xfrm>
                <a:off x="7289102" y="2888869"/>
                <a:ext cx="1807845" cy="626745"/>
              </a:xfrm>
              <a:prstGeom prst="rect">
                <a:avLst/>
              </a:prstGeom>
              <a:blipFill rotWithShape="1">
                <a:blip r:embed="rId3"/>
                <a:stretch>
                  <a:fillRect l="-32" t="-41" r="32" b="41"/>
                </a:stretch>
              </a:blipFill>
            </p:spPr>
            <p:txBody>
              <a:bodyPr/>
              <a:lstStyle/>
              <a:p>
                <a:r>
                  <a:rPr lang="zh-CN" altLang="en-US">
                    <a:noFill/>
                  </a:rPr>
                  <a:t> </a:t>
                </a:r>
              </a:p>
            </p:txBody>
          </p:sp>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56000" y="3098324"/>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7" name="标题 6"/>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a:solidFill>
                  <a:schemeClr val="tx1"/>
                </a:solidFill>
              </a:rPr>
              <a:t>F-score</a:t>
            </a:r>
            <a:endParaRPr lang="en-US" altLang="zh-CN" dirty="0">
              <a:solidFill>
                <a:schemeClr val="tx1"/>
              </a:solidFill>
            </a:endParaRPr>
          </a:p>
        </p:txBody>
      </p:sp>
      <mc:AlternateContent xmlns:mc="http://schemas.openxmlformats.org/markup-compatibility/2006">
        <mc:Choice xmlns:a14="http://schemas.microsoft.com/office/drawing/2010/main" Requires="a14">
          <p:sp>
            <p:nvSpPr>
              <p:cNvPr id="6" name="内容占位符 8"/>
              <p:cNvSpPr>
                <a:spLocks noGrp="1"/>
              </p:cNvSpPr>
              <p:nvPr/>
            </p:nvSpPr>
            <p:spPr>
              <a:xfrm>
                <a:off x="6172200" y="1825625"/>
                <a:ext cx="5181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当</a:t>
                </a:r>
                <a:r>
                  <a:rPr lang="en-US" altLang="zh-CN" dirty="0">
                    <a:solidFill>
                      <a:schemeClr val="tx1"/>
                    </a:solidFill>
                  </a:rPr>
                  <a:t>a</a:t>
                </a:r>
                <a:r>
                  <a:rPr lang="en-US" altLang="zh-CN" dirty="0">
                    <a:solidFill>
                      <a:schemeClr val="tx1"/>
                    </a:solidFill>
                    <a:sym typeface="Wingdings" panose="05000000000000000000" pitchFamily="2" charset="2"/>
                  </a:rPr>
                  <a:t>  </a:t>
                </a:r>
                <a:r>
                  <a:rPr lang="en-US" altLang="zh-CN" dirty="0">
                    <a:solidFill>
                      <a:schemeClr val="tx1"/>
                    </a:solidFill>
                  </a:rPr>
                  <a:t>0  F-score=P</a:t>
                </a:r>
                <a:endParaRPr lang="en-US" altLang="zh-CN" dirty="0">
                  <a:solidFill>
                    <a:schemeClr val="tx1"/>
                  </a:solidFill>
                </a:endParaRPr>
              </a:p>
              <a:p>
                <a:r>
                  <a:rPr lang="zh-CN" altLang="en-US" dirty="0">
                    <a:solidFill>
                      <a:schemeClr val="tx1"/>
                    </a:solidFill>
                  </a:rPr>
                  <a:t>当</a:t>
                </a:r>
                <a:r>
                  <a:rPr lang="en-US" altLang="zh-CN" dirty="0">
                    <a:solidFill>
                      <a:schemeClr val="tx1"/>
                    </a:solidFill>
                  </a:rPr>
                  <a:t>a</a:t>
                </a:r>
                <a:r>
                  <a:rPr lang="en-US" altLang="zh-CN" dirty="0">
                    <a:solidFill>
                      <a:schemeClr val="tx1"/>
                    </a:solidFill>
                    <a:sym typeface="Wingdings" panose="05000000000000000000" pitchFamily="2" charset="2"/>
                  </a:rPr>
                  <a:t></a:t>
                </a:r>
                <a14:m>
                  <m:oMath xmlns:m="http://schemas.openxmlformats.org/officeDocument/2006/math">
                    <m:r>
                      <a:rPr lang="en-US" altLang="zh-CN" i="1" smtClean="0">
                        <a:solidFill>
                          <a:schemeClr val="tx1"/>
                        </a:solidFill>
                        <a:latin typeface="Cambria Math" panose="02040503050406030204" pitchFamily="18" charset="0"/>
                        <a:ea typeface="Cambria Math" panose="02040503050406030204" pitchFamily="18" charset="0"/>
                        <a:sym typeface="Wingdings" panose="05000000000000000000" pitchFamily="2" charset="2"/>
                      </a:rPr>
                      <m:t>∞</m:t>
                    </m:r>
                  </m:oMath>
                </a14:m>
                <a:r>
                  <a:rPr lang="zh-CN" altLang="en-US" dirty="0">
                    <a:solidFill>
                      <a:schemeClr val="tx1"/>
                    </a:solidFill>
                  </a:rPr>
                  <a:t>   </a:t>
                </a:r>
                <a:r>
                  <a:rPr lang="en-US" altLang="zh-CN" dirty="0">
                    <a:solidFill>
                      <a:schemeClr val="tx1"/>
                    </a:solidFill>
                  </a:rPr>
                  <a:t>F-score=</a:t>
                </a:r>
                <a14:m>
                  <m:oMath xmlns:m="http://schemas.openxmlformats.org/officeDocument/2006/math">
                    <m:f>
                      <m:fPr>
                        <m:ctrlPr>
                          <a:rPr lang="en-US" altLang="zh-CN" i="1" smtClean="0">
                            <a:solidFill>
                              <a:schemeClr val="tx1"/>
                            </a:solidFill>
                            <a:latin typeface="Cambria Math" panose="02040503050406030204" pitchFamily="18" charset="0"/>
                          </a:rPr>
                        </m:ctrlPr>
                      </m:fPr>
                      <m:num>
                        <m:sSup>
                          <m:sSupPr>
                            <m:ctrlPr>
                              <a:rPr lang="en-US" altLang="zh-CN" i="1" smtClean="0">
                                <a:solidFill>
                                  <a:schemeClr val="tx1"/>
                                </a:solidFill>
                                <a:latin typeface="Cambria Math" panose="02040503050406030204" pitchFamily="18" charset="0"/>
                              </a:rPr>
                            </m:ctrlPr>
                          </m:sSupPr>
                          <m:e>
                            <m:r>
                              <a:rPr lang="en-US" altLang="zh-CN" b="0" i="1" smtClean="0">
                                <a:solidFill>
                                  <a:schemeClr val="tx1"/>
                                </a:solidFill>
                                <a:latin typeface="Cambria Math" panose="02040503050406030204" pitchFamily="18" charset="0"/>
                              </a:rPr>
                              <m:t>𝑎</m:t>
                            </m:r>
                          </m:e>
                          <m:sup>
                            <m:r>
                              <a:rPr lang="en-US" altLang="zh-CN" b="0" i="1" smtClean="0">
                                <a:solidFill>
                                  <a:schemeClr val="tx1"/>
                                </a:solidFill>
                                <a:latin typeface="Cambria Math" panose="02040503050406030204" pitchFamily="18" charset="0"/>
                              </a:rPr>
                              <m:t>2</m:t>
                            </m:r>
                          </m:sup>
                        </m:sSup>
                        <m:r>
                          <a:rPr lang="en-US" altLang="zh-CN" b="0" i="1" smtClean="0">
                            <a:solidFill>
                              <a:schemeClr val="tx1"/>
                            </a:solidFill>
                            <a:latin typeface="Cambria Math" panose="02040503050406030204" pitchFamily="18" charset="0"/>
                          </a:rPr>
                          <m:t>𝑃𝑅</m:t>
                        </m:r>
                      </m:num>
                      <m:den>
                        <m:sSup>
                          <m:sSupPr>
                            <m:ctrlPr>
                              <a:rPr lang="en-US" altLang="zh-CN" i="1" smtClean="0">
                                <a:solidFill>
                                  <a:schemeClr val="tx1"/>
                                </a:solidFill>
                                <a:latin typeface="Cambria Math" panose="02040503050406030204" pitchFamily="18" charset="0"/>
                              </a:rPr>
                            </m:ctrlPr>
                          </m:sSupPr>
                          <m:e>
                            <m:r>
                              <a:rPr lang="en-US" altLang="zh-CN" b="0" i="1" smtClean="0">
                                <a:solidFill>
                                  <a:schemeClr val="tx1"/>
                                </a:solidFill>
                                <a:latin typeface="Cambria Math" panose="02040503050406030204" pitchFamily="18" charset="0"/>
                              </a:rPr>
                              <m:t>𝑎</m:t>
                            </m:r>
                          </m:e>
                          <m:sup>
                            <m:r>
                              <a:rPr lang="en-US" altLang="zh-CN" b="0" i="1" smtClean="0">
                                <a:solidFill>
                                  <a:schemeClr val="tx1"/>
                                </a:solidFill>
                                <a:latin typeface="Cambria Math" panose="02040503050406030204" pitchFamily="18" charset="0"/>
                              </a:rPr>
                              <m:t>2</m:t>
                            </m:r>
                          </m:sup>
                        </m:sSup>
                        <m:r>
                          <a:rPr lang="en-US" altLang="zh-CN" b="0" i="1" smtClean="0">
                            <a:solidFill>
                              <a:schemeClr val="tx1"/>
                            </a:solidFill>
                            <a:latin typeface="Cambria Math" panose="02040503050406030204" pitchFamily="18" charset="0"/>
                          </a:rPr>
                          <m:t>𝑃</m:t>
                        </m:r>
                      </m:den>
                    </m:f>
                  </m:oMath>
                </a14:m>
                <a:r>
                  <a:rPr lang="en-US" altLang="zh-CN" dirty="0">
                    <a:solidFill>
                      <a:schemeClr val="tx1"/>
                    </a:solidFill>
                  </a:rPr>
                  <a:t>=R</a:t>
                </a:r>
                <a:endParaRPr lang="en-US" altLang="zh-CN" dirty="0">
                  <a:solidFill>
                    <a:schemeClr val="tx1"/>
                  </a:solidFill>
                </a:endParaRPr>
              </a:p>
              <a:p>
                <a:r>
                  <a:rPr lang="zh-CN" altLang="en-US" dirty="0">
                    <a:solidFill>
                      <a:schemeClr val="tx1"/>
                    </a:solidFill>
                  </a:rPr>
                  <a:t>当</a:t>
                </a:r>
                <a:r>
                  <a:rPr lang="en-US" altLang="zh-CN" dirty="0">
                    <a:solidFill>
                      <a:schemeClr val="tx1"/>
                    </a:solidFill>
                  </a:rPr>
                  <a:t>a=1       </a:t>
                </a:r>
                <a:r>
                  <a:rPr lang="en-US" altLang="zh-CN" dirty="0" err="1">
                    <a:solidFill>
                      <a:schemeClr val="tx1"/>
                    </a:solidFill>
                  </a:rPr>
                  <a:t>F1</a:t>
                </a:r>
                <a:r>
                  <a:rPr lang="en-US" altLang="zh-CN" dirty="0">
                    <a:solidFill>
                      <a:schemeClr val="tx1"/>
                    </a:solidFill>
                  </a:rPr>
                  <a:t>=</a:t>
                </a:r>
                <a14:m>
                  <m:oMath xmlns:m="http://schemas.openxmlformats.org/officeDocument/2006/math">
                    <m:f>
                      <m:fPr>
                        <m:ctrlPr>
                          <a:rPr lang="en-US" altLang="zh-CN" i="1" smtClean="0">
                            <a:solidFill>
                              <a:schemeClr val="tx1"/>
                            </a:solidFill>
                            <a:latin typeface="Cambria Math" panose="02040503050406030204" pitchFamily="18" charset="0"/>
                          </a:rPr>
                        </m:ctrlPr>
                      </m:fPr>
                      <m:num>
                        <m:r>
                          <a:rPr lang="en-US" altLang="zh-CN" b="0" i="1" smtClean="0">
                            <a:solidFill>
                              <a:schemeClr val="tx1"/>
                            </a:solidFill>
                            <a:latin typeface="Cambria Math" panose="02040503050406030204" pitchFamily="18" charset="0"/>
                          </a:rPr>
                          <m:t>2</m:t>
                        </m:r>
                        <m:r>
                          <m:rPr>
                            <m:sty m:val="p"/>
                          </m:rPr>
                          <a:rPr lang="en-US" altLang="zh-CN" i="1">
                            <a:solidFill>
                              <a:schemeClr val="tx1"/>
                            </a:solidFill>
                            <a:latin typeface="Cambria Math" panose="02040503050406030204" pitchFamily="18" charset="0"/>
                          </a:rPr>
                          <m:t>PR</m:t>
                        </m:r>
                      </m:num>
                      <m:den>
                        <m:r>
                          <a:rPr lang="en-US" altLang="zh-CN" b="0" i="1" smtClean="0">
                            <a:solidFill>
                              <a:schemeClr val="tx1"/>
                            </a:solidFill>
                            <a:latin typeface="Cambria Math" panose="02040503050406030204" pitchFamily="18" charset="0"/>
                          </a:rPr>
                          <m:t>𝑃</m:t>
                        </m:r>
                        <m:r>
                          <a:rPr lang="en-US" altLang="zh-CN" b="0" i="1" smtClean="0">
                            <a:solidFill>
                              <a:schemeClr val="tx1"/>
                            </a:solidFill>
                            <a:latin typeface="Cambria Math" panose="02040503050406030204" pitchFamily="18" charset="0"/>
                          </a:rPr>
                          <m:t>+</m:t>
                        </m:r>
                        <m:r>
                          <a:rPr lang="en-US" altLang="zh-CN" b="0" i="1" smtClean="0">
                            <a:solidFill>
                              <a:schemeClr val="tx1"/>
                            </a:solidFill>
                            <a:latin typeface="Cambria Math" panose="02040503050406030204" pitchFamily="18" charset="0"/>
                          </a:rPr>
                          <m:t>𝑅</m:t>
                        </m:r>
                      </m:den>
                    </m:f>
                  </m:oMath>
                </a14:m>
                <a:endParaRPr lang="en-US" altLang="zh-CN" b="0" i="1" dirty="0" smtClean="0">
                  <a:solidFill>
                    <a:schemeClr val="tx1"/>
                  </a:solidFill>
                  <a:latin typeface="DejaVu Math TeX Gyre" panose="02000503000000000000" charset="0"/>
                  <a:cs typeface="DejaVu Math TeX Gyre" panose="02000503000000000000" charset="0"/>
                </a:endParaRPr>
              </a:p>
            </p:txBody>
          </p:sp>
        </mc:Choice>
        <mc:Fallback>
          <p:sp>
            <p:nvSpPr>
              <p:cNvPr id="6" name="内容占位符 8"/>
              <p:cNvSpPr>
                <a:spLocks noRot="1" noChangeAspect="1" noMove="1" noResize="1" noEditPoints="1" noAdjustHandles="1" noChangeArrowheads="1" noChangeShapeType="1" noTextEdit="1"/>
              </p:cNvSpPr>
              <p:nvPr/>
            </p:nvSpPr>
            <p:spPr>
              <a:xfrm>
                <a:off x="6172200" y="1825625"/>
                <a:ext cx="5181600" cy="4351338"/>
              </a:xfrm>
              <a:prstGeom prst="rect">
                <a:avLst/>
              </a:prstGeom>
              <a:blipFill rotWithShape="1">
                <a:blip r:embed="rId1"/>
                <a:stretch>
                  <a:fillRect t="-467" b="7"/>
                </a:stretch>
              </a:blipFill>
            </p:spPr>
            <p:txBody>
              <a:bodyPr/>
              <a:lstStyle/>
              <a:p>
                <a:r>
                  <a:rPr lang="zh-CN" altLang="en-US">
                    <a:noFill/>
                  </a:rPr>
                  <a:t> </a:t>
                </a:r>
              </a:p>
            </p:txBody>
          </p:sp>
        </mc:Fallback>
      </mc:AlternateContent>
      <p:sp>
        <p:nvSpPr>
          <p:cNvPr id="8" name="文本框 7"/>
          <p:cNvSpPr txBox="1"/>
          <p:nvPr/>
        </p:nvSpPr>
        <p:spPr>
          <a:xfrm>
            <a:off x="10003536" y="118872"/>
            <a:ext cx="1569660" cy="369332"/>
          </a:xfrm>
          <a:prstGeom prst="rect">
            <a:avLst/>
          </a:prstGeom>
          <a:noFill/>
        </p:spPr>
        <p:txBody>
          <a:bodyPr wrap="none" rtlCol="0">
            <a:spAutoFit/>
          </a:bodyPr>
          <a:lstStyle/>
          <a:p>
            <a:r>
              <a:rPr lang="zh-CN" altLang="en-US" dirty="0">
                <a:solidFill>
                  <a:schemeClr val="tx1"/>
                </a:solidFill>
              </a:rPr>
              <a:t>分类问题评估</a:t>
            </a:r>
            <a:endParaRPr lang="zh-CN" altLang="en-US" dirty="0">
              <a:solidFill>
                <a:schemeClr val="tx1"/>
              </a:solidFill>
            </a:endParaRPr>
          </a:p>
        </p:txBody>
      </p:sp>
      <p:sp>
        <p:nvSpPr>
          <p:cNvPr id="12" name="内容占位符 8"/>
          <p:cNvSpPr txBox="1"/>
          <p:nvPr/>
        </p:nvSpPr>
        <p:spPr>
          <a:xfrm>
            <a:off x="1165697" y="3702995"/>
            <a:ext cx="5181600" cy="13813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endParaRPr lang="zh-CN" altLang="en-US" dirty="0">
              <a:solidFill>
                <a:schemeClr val="tx1"/>
              </a:solidFill>
            </a:endParaRPr>
          </a:p>
        </p:txBody>
      </p:sp>
      <p:sp>
        <p:nvSpPr>
          <p:cNvPr id="13" name="文本框 12"/>
          <p:cNvSpPr txBox="1"/>
          <p:nvPr/>
        </p:nvSpPr>
        <p:spPr>
          <a:xfrm>
            <a:off x="1977956" y="4503746"/>
            <a:ext cx="5479915" cy="523220"/>
          </a:xfrm>
          <a:prstGeom prst="rect">
            <a:avLst/>
          </a:prstGeom>
          <a:noFill/>
        </p:spPr>
        <p:txBody>
          <a:bodyPr wrap="square" rtlCol="0">
            <a:spAutoFit/>
          </a:bodyPr>
          <a:lstStyle/>
          <a:p>
            <a:r>
              <a:rPr lang="zh-CN" altLang="en-US" sz="2800" dirty="0">
                <a:solidFill>
                  <a:srgbClr val="FF0000"/>
                </a:solidFill>
              </a:rPr>
              <a:t>其中，</a:t>
            </a:r>
            <a:r>
              <a:rPr lang="en-US" altLang="zh-CN" sz="2800" dirty="0">
                <a:solidFill>
                  <a:srgbClr val="FF0000"/>
                </a:solidFill>
              </a:rPr>
              <a:t>F1</a:t>
            </a:r>
            <a:r>
              <a:rPr lang="zh-CN" altLang="en-US" sz="2800" dirty="0">
                <a:solidFill>
                  <a:srgbClr val="FF0000"/>
                </a:solidFill>
              </a:rPr>
              <a:t>指标是最常用的</a:t>
            </a:r>
            <a:endParaRPr lang="zh-CN" altLang="en-US" sz="2800" dirty="0">
              <a:solidFill>
                <a:srgbClr val="FF0000"/>
              </a:solidFill>
            </a:endParaRPr>
          </a:p>
        </p:txBody>
      </p:sp>
      <mc:AlternateContent xmlns:mc="http://schemas.openxmlformats.org/markup-compatibility/2006">
        <mc:Choice xmlns:a14="http://schemas.microsoft.com/office/drawing/2010/main" Requires="a14">
          <p:sp>
            <p:nvSpPr>
              <p:cNvPr id="3" name="文本框 2"/>
              <p:cNvSpPr txBox="1"/>
              <p:nvPr/>
            </p:nvSpPr>
            <p:spPr>
              <a:xfrm>
                <a:off x="991807" y="2420239"/>
                <a:ext cx="4678680" cy="93472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400" i="1">
                          <a:latin typeface="DejaVu Math TeX Gyre" panose="02000503000000000000" charset="0"/>
                          <a:cs typeface="DejaVu Math TeX Gyre" panose="02000503000000000000" charset="0"/>
                        </a:rPr>
                        <m:t>𝐹</m:t>
                      </m:r>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𝑠𝑐𝑜𝑟𝑒</m:t>
                      </m:r>
                      <m:r>
                        <a:rPr lang="en-US" altLang="zh-CN" sz="2400" i="1">
                          <a:latin typeface="DejaVu Math TeX Gyre" panose="02000503000000000000" charset="0"/>
                          <a:cs typeface="DejaVu Math TeX Gyre" panose="02000503000000000000" charset="0"/>
                        </a:rPr>
                        <m:t>=</m:t>
                      </m:r>
                      <m:f>
                        <m:fPr>
                          <m:ctrlPr>
                            <a:rPr lang="en-US" altLang="zh-CN" sz="2400" i="1">
                              <a:latin typeface="DejaVu Math TeX Gyre" panose="02000503000000000000" charset="0"/>
                              <a:cs typeface="DejaVu Math TeX Gyre" panose="02000503000000000000" charset="0"/>
                            </a:rPr>
                          </m:ctrlPr>
                        </m:fPr>
                        <m:num>
                          <m:r>
                            <a:rPr lang="en-US" altLang="zh-CN" sz="2400" i="1">
                              <a:latin typeface="DejaVu Math TeX Gyre" panose="02000503000000000000" charset="0"/>
                              <a:cs typeface="DejaVu Math TeX Gyre" panose="02000503000000000000" charset="0"/>
                            </a:rPr>
                            <m:t>(</m:t>
                          </m:r>
                          <m:sSup>
                            <m:sSupPr>
                              <m:ctrlPr>
                                <a:rPr lang="en-US" altLang="zh-CN" sz="2400" i="1">
                                  <a:latin typeface="DejaVu Math TeX Gyre" panose="02000503000000000000" charset="0"/>
                                  <a:cs typeface="DejaVu Math TeX Gyre" panose="02000503000000000000" charset="0"/>
                                </a:rPr>
                              </m:ctrlPr>
                            </m:sSupPr>
                            <m:e>
                              <m:r>
                                <a:rPr lang="en-US" altLang="zh-CN" sz="2400" i="1">
                                  <a:latin typeface="DejaVu Math TeX Gyre" panose="02000503000000000000" charset="0"/>
                                  <a:cs typeface="DejaVu Math TeX Gyre" panose="02000503000000000000" charset="0"/>
                                </a:rPr>
                                <m:t>𝛼</m:t>
                              </m:r>
                            </m:e>
                            <m:sup>
                              <m:r>
                                <a:rPr lang="en-US" altLang="zh-CN" sz="2400" i="1">
                                  <a:latin typeface="DejaVu Math TeX Gyre" panose="02000503000000000000" charset="0"/>
                                  <a:cs typeface="DejaVu Math TeX Gyre" panose="02000503000000000000" charset="0"/>
                                </a:rPr>
                                <m:t>2</m:t>
                              </m:r>
                            </m:sup>
                          </m:sSup>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1</m:t>
                          </m:r>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𝑃</m:t>
                          </m:r>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𝑅</m:t>
                          </m:r>
                        </m:num>
                        <m:den>
                          <m:r>
                            <a:rPr lang="en-US" altLang="zh-CN" sz="2400" i="1">
                              <a:latin typeface="DejaVu Math TeX Gyre" panose="02000503000000000000" charset="0"/>
                              <a:cs typeface="DejaVu Math TeX Gyre" panose="02000503000000000000" charset="0"/>
                            </a:rPr>
                            <m:t>(</m:t>
                          </m:r>
                          <m:sSup>
                            <m:sSupPr>
                              <m:ctrlPr>
                                <a:rPr lang="en-US" altLang="zh-CN" sz="2400" i="1">
                                  <a:latin typeface="DejaVu Math TeX Gyre" panose="02000503000000000000" charset="0"/>
                                  <a:cs typeface="DejaVu Math TeX Gyre" panose="02000503000000000000" charset="0"/>
                                </a:rPr>
                              </m:ctrlPr>
                            </m:sSupPr>
                            <m:e>
                              <m:r>
                                <a:rPr lang="en-US" altLang="zh-CN" sz="2400" i="1">
                                  <a:latin typeface="DejaVu Math TeX Gyre" panose="02000503000000000000" charset="0"/>
                                  <a:cs typeface="DejaVu Math TeX Gyre" panose="02000503000000000000" charset="0"/>
                                </a:rPr>
                                <m:t>𝛼</m:t>
                              </m:r>
                            </m:e>
                            <m:sup>
                              <m:r>
                                <a:rPr lang="en-US" altLang="zh-CN" sz="2400" i="1">
                                  <a:latin typeface="DejaVu Math TeX Gyre" panose="02000503000000000000" charset="0"/>
                                  <a:cs typeface="DejaVu Math TeX Gyre" panose="02000503000000000000" charset="0"/>
                                </a:rPr>
                                <m:t>2</m:t>
                              </m:r>
                            </m:sup>
                          </m:sSup>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𝑃</m:t>
                          </m:r>
                          <m:r>
                            <a:rPr lang="en-US" altLang="zh-CN" sz="2400" i="1">
                              <a:latin typeface="DejaVu Math TeX Gyre" panose="02000503000000000000" charset="0"/>
                              <a:cs typeface="DejaVu Math TeX Gyre" panose="02000503000000000000" charset="0"/>
                            </a:rPr>
                            <m:t>)+</m:t>
                          </m:r>
                          <m:r>
                            <a:rPr lang="en-US" altLang="zh-CN" sz="2400" i="1">
                              <a:latin typeface="DejaVu Math TeX Gyre" panose="02000503000000000000" charset="0"/>
                              <a:cs typeface="DejaVu Math TeX Gyre" panose="02000503000000000000" charset="0"/>
                            </a:rPr>
                            <m:t>𝑅</m:t>
                          </m:r>
                        </m:den>
                      </m:f>
                    </m:oMath>
                  </m:oMathPara>
                </a14:m>
                <a:endParaRPr lang="zh-CN" altLang="en-US" sz="2400"/>
              </a:p>
            </p:txBody>
          </p:sp>
        </mc:Choice>
        <mc:Fallback>
          <p:sp>
            <p:nvSpPr>
              <p:cNvPr id="3" name="文本框 2"/>
              <p:cNvSpPr txBox="1">
                <a:spLocks noRot="1" noChangeAspect="1" noMove="1" noResize="1" noEditPoints="1" noAdjustHandles="1" noChangeArrowheads="1" noChangeShapeType="1" noTextEdit="1"/>
              </p:cNvSpPr>
              <p:nvPr/>
            </p:nvSpPr>
            <p:spPr>
              <a:xfrm>
                <a:off x="991807" y="2420239"/>
                <a:ext cx="4678680" cy="934720"/>
              </a:xfrm>
              <a:prstGeom prst="rect">
                <a:avLst/>
              </a:prstGeom>
              <a:blipFill rotWithShape="1">
                <a:blip r:embed="rId2"/>
                <a:stretch>
                  <a:fillRect l="-12" t="-27" r="12" b="27"/>
                </a:stretch>
              </a:blipFill>
            </p:spPr>
            <p:txBody>
              <a:bodyPr/>
              <a:lstStyle/>
              <a:p>
                <a:r>
                  <a:rPr lang="zh-CN" altLang="en-US">
                    <a:noFill/>
                  </a:rPr>
                  <a:t> </a:t>
                </a:r>
              </a:p>
            </p:txBody>
          </p:sp>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56000" y="3098324"/>
            <a:ext cx="5080000" cy="371475"/>
          </a:xfrm>
          <a:prstGeom prst="rect">
            <a:avLst/>
          </a:prstGeom>
        </p:spPr>
        <p:txBody>
          <a:bodyPr>
            <a:sp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sp>
        <p:nvSpPr>
          <p:cNvPr id="5" name="标题 4"/>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评价指标的计算</a:t>
            </a:r>
            <a:endParaRPr lang="zh-CN" altLang="en-US" dirty="0">
              <a:solidFill>
                <a:schemeClr val="tx1"/>
              </a:solidFill>
            </a:endParaRPr>
          </a:p>
        </p:txBody>
      </p:sp>
      <p:sp>
        <p:nvSpPr>
          <p:cNvPr id="2" name="文本框 1"/>
          <p:cNvSpPr txBox="1"/>
          <p:nvPr/>
        </p:nvSpPr>
        <p:spPr>
          <a:xfrm>
            <a:off x="1549939" y="4433192"/>
            <a:ext cx="6310009" cy="521970"/>
          </a:xfrm>
          <a:prstGeom prst="rect">
            <a:avLst/>
          </a:prstGeom>
          <a:noFill/>
        </p:spPr>
        <p:txBody>
          <a:bodyPr wrap="square" rtlCol="0">
            <a:spAutoFit/>
          </a:bodyPr>
          <a:lstStyle/>
          <a:p>
            <a:r>
              <a:rPr lang="zh-CN" altLang="en-US" sz="2800" dirty="0">
                <a:solidFill>
                  <a:schemeClr val="tx1"/>
                </a:solidFill>
              </a:rPr>
              <a:t>例题</a:t>
            </a:r>
            <a:r>
              <a:rPr lang="en-US" altLang="zh-CN" sz="2800" dirty="0">
                <a:solidFill>
                  <a:schemeClr val="tx1"/>
                </a:solidFill>
              </a:rPr>
              <a:t>8</a:t>
            </a:r>
            <a:r>
              <a:rPr lang="zh-CN" altLang="en-US" sz="2800" dirty="0">
                <a:solidFill>
                  <a:schemeClr val="tx1"/>
                </a:solidFill>
              </a:rPr>
              <a:t>：分类问题的评价指标计算</a:t>
            </a:r>
            <a:endParaRPr lang="zh-CN" altLang="en-US" sz="2800" dirty="0">
              <a:solidFill>
                <a:schemeClr val="tx1"/>
              </a:solidFill>
            </a:endParaRPr>
          </a:p>
        </p:txBody>
      </p:sp>
      <p:sp>
        <p:nvSpPr>
          <p:cNvPr id="3" name="文本框 2"/>
          <p:cNvSpPr txBox="1"/>
          <p:nvPr/>
        </p:nvSpPr>
        <p:spPr>
          <a:xfrm>
            <a:off x="1180370" y="2165702"/>
            <a:ext cx="6310009" cy="1506855"/>
          </a:xfrm>
          <a:prstGeom prst="rect">
            <a:avLst/>
          </a:prstGeom>
          <a:noFill/>
        </p:spPr>
        <p:txBody>
          <a:bodyPr wrap="square" rtlCol="0">
            <a:spAutoFit/>
          </a:bodyPr>
          <a:lstStyle/>
          <a:p>
            <a:r>
              <a:rPr lang="en-US" altLang="zh-CN" sz="3600" dirty="0" err="1">
                <a:solidFill>
                  <a:schemeClr val="tx1"/>
                </a:solidFill>
              </a:rPr>
              <a:t>Sklearn.metrics</a:t>
            </a:r>
            <a:endParaRPr lang="en-US" altLang="zh-CN" sz="2800" dirty="0" err="1">
              <a:solidFill>
                <a:schemeClr val="tx1"/>
              </a:solidFill>
            </a:endParaRPr>
          </a:p>
          <a:p>
            <a:r>
              <a:rPr lang="en-US" altLang="zh-CN" sz="2800" dirty="0" err="1">
                <a:solidFill>
                  <a:schemeClr val="tx1"/>
                </a:solidFill>
              </a:rPr>
              <a:t>accuracy_score</a:t>
            </a:r>
            <a:r>
              <a:rPr lang="zh-CN" altLang="en-US" sz="2800" dirty="0" err="1">
                <a:solidFill>
                  <a:schemeClr val="tx1"/>
                </a:solidFill>
              </a:rPr>
              <a:t>、</a:t>
            </a:r>
            <a:r>
              <a:rPr lang="en-US" altLang="zh-CN" sz="2800" dirty="0" err="1">
                <a:solidFill>
                  <a:schemeClr val="tx1"/>
                </a:solidFill>
              </a:rPr>
              <a:t>precision_score</a:t>
            </a:r>
            <a:r>
              <a:rPr lang="zh-CN" altLang="en-US" sz="2800" dirty="0" err="1">
                <a:solidFill>
                  <a:schemeClr val="tx1"/>
                </a:solidFill>
              </a:rPr>
              <a:t>、</a:t>
            </a:r>
            <a:r>
              <a:rPr lang="en-US" altLang="zh-CN" sz="2800" dirty="0" err="1">
                <a:solidFill>
                  <a:schemeClr val="tx1"/>
                </a:solidFill>
              </a:rPr>
              <a:t>recall_score</a:t>
            </a:r>
            <a:r>
              <a:rPr lang="zh-CN" altLang="en-US" sz="2800" dirty="0" err="1">
                <a:solidFill>
                  <a:schemeClr val="tx1"/>
                </a:solidFill>
              </a:rPr>
              <a:t>和</a:t>
            </a:r>
            <a:r>
              <a:rPr lang="en-US" altLang="zh-CN" sz="2800" dirty="0" err="1">
                <a:solidFill>
                  <a:schemeClr val="tx1"/>
                </a:solidFill>
              </a:rPr>
              <a:t>F1</a:t>
            </a:r>
            <a:r>
              <a:rPr lang="zh-CN" altLang="en-US" sz="2800" dirty="0" err="1">
                <a:solidFill>
                  <a:schemeClr val="tx1"/>
                </a:solidFill>
              </a:rPr>
              <a:t>分别对应上述四个指标。</a:t>
            </a:r>
            <a:endParaRPr lang="zh-CN" altLang="en-US" sz="2800" dirty="0" err="1">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回归问题的评价指标</a:t>
            </a:r>
            <a:endParaRPr lang="zh-CN" altLang="en-US" dirty="0">
              <a:solidFill>
                <a:schemeClr val="tx1"/>
              </a:solidFill>
            </a:endParaRPr>
          </a:p>
        </p:txBody>
      </p:sp>
      <p:sp>
        <p:nvSpPr>
          <p:cNvPr id="7" name="文本框 6"/>
          <p:cNvSpPr txBox="1"/>
          <p:nvPr/>
        </p:nvSpPr>
        <p:spPr>
          <a:xfrm>
            <a:off x="654685" y="1898015"/>
            <a:ext cx="5691505" cy="460375"/>
          </a:xfrm>
          <a:prstGeom prst="rect">
            <a:avLst/>
          </a:prstGeom>
        </p:spPr>
        <p:txBody>
          <a:bodyPr wrap="square">
            <a:spAutoFit/>
          </a:bodyPr>
          <a:p>
            <a:pPr defTabSz="266700"/>
            <a:r>
              <a:rPr lang="zh-CN" altLang="en-US" sz="2400">
                <a:solidFill>
                  <a:schemeClr val="tx1"/>
                </a:solidFill>
                <a:latin typeface="宋体"/>
                <a:ea typeface="宋体"/>
              </a:rPr>
              <a:t>均方误差（</a:t>
            </a:r>
            <a:r>
              <a:rPr lang="en-US" altLang="zh-CN" sz="2400">
                <a:solidFill>
                  <a:schemeClr val="tx1"/>
                </a:solidFill>
                <a:latin typeface="宋体"/>
                <a:ea typeface="宋体"/>
              </a:rPr>
              <a:t>mean-square error,MSE</a:t>
            </a:r>
            <a:r>
              <a:rPr lang="zh-CN" altLang="en-US" sz="2400">
                <a:solidFill>
                  <a:schemeClr val="tx1"/>
                </a:solidFill>
                <a:latin typeface="宋体"/>
                <a:ea typeface="宋体"/>
              </a:rPr>
              <a:t>）</a:t>
            </a:r>
            <a:endParaRPr lang="zh-CN" altLang="en-US" sz="2400">
              <a:solidFill>
                <a:schemeClr val="tx1"/>
              </a:solidFill>
              <a:latin typeface="宋体"/>
              <a:ea typeface="宋体"/>
            </a:endParaRPr>
          </a:p>
        </p:txBody>
      </p:sp>
      <p:pic>
        <p:nvPicPr>
          <p:cNvPr id="12" name="图片 11"/>
          <p:cNvPicPr/>
          <p:nvPr/>
        </p:nvPicPr>
        <p:blipFill>
          <a:blip r:embed="rId1"/>
          <a:stretch>
            <a:fillRect/>
          </a:stretch>
        </p:blipFill>
        <p:spPr>
          <a:xfrm>
            <a:off x="7065645" y="1575435"/>
            <a:ext cx="3197225" cy="782955"/>
          </a:xfrm>
          <a:prstGeom prst="rect">
            <a:avLst/>
          </a:prstGeom>
        </p:spPr>
      </p:pic>
      <p:sp>
        <p:nvSpPr>
          <p:cNvPr id="13" name="文本框 12"/>
          <p:cNvSpPr txBox="1"/>
          <p:nvPr/>
        </p:nvSpPr>
        <p:spPr>
          <a:xfrm>
            <a:off x="531495" y="3199130"/>
            <a:ext cx="5691505" cy="829945"/>
          </a:xfrm>
          <a:prstGeom prst="rect">
            <a:avLst/>
          </a:prstGeom>
        </p:spPr>
        <p:txBody>
          <a:bodyPr wrap="square">
            <a:spAutoFit/>
          </a:bodyPr>
          <a:p>
            <a:pPr defTabSz="266700"/>
            <a:r>
              <a:rPr lang="zh-CN" altLang="en-US" sz="2400">
                <a:solidFill>
                  <a:schemeClr val="tx1"/>
                </a:solidFill>
                <a:latin typeface="宋体"/>
                <a:ea typeface="宋体"/>
              </a:rPr>
              <a:t>均方根误差（</a:t>
            </a:r>
            <a:r>
              <a:rPr lang="en-US" altLang="zh-CN" sz="2400">
                <a:solidFill>
                  <a:schemeClr val="tx1"/>
                </a:solidFill>
                <a:latin typeface="宋体"/>
                <a:ea typeface="宋体"/>
              </a:rPr>
              <a:t>root mean square error</a:t>
            </a:r>
            <a:r>
              <a:rPr lang="zh-CN" altLang="en-US" sz="2400">
                <a:solidFill>
                  <a:schemeClr val="tx1"/>
                </a:solidFill>
                <a:latin typeface="宋体"/>
                <a:ea typeface="宋体"/>
              </a:rPr>
              <a:t>，</a:t>
            </a:r>
            <a:r>
              <a:rPr lang="en-US" altLang="zh-CN" sz="2400">
                <a:solidFill>
                  <a:schemeClr val="tx1"/>
                </a:solidFill>
                <a:latin typeface="宋体"/>
                <a:ea typeface="宋体"/>
              </a:rPr>
              <a:t>RMSE</a:t>
            </a:r>
            <a:r>
              <a:rPr lang="zh-CN" altLang="en-US" sz="2400">
                <a:solidFill>
                  <a:schemeClr val="tx1"/>
                </a:solidFill>
                <a:latin typeface="宋体"/>
                <a:ea typeface="宋体"/>
              </a:rPr>
              <a:t>）</a:t>
            </a:r>
            <a:endParaRPr lang="zh-CN" altLang="en-US" sz="2400">
              <a:solidFill>
                <a:schemeClr val="tx1"/>
              </a:solidFill>
              <a:latin typeface="宋体"/>
              <a:ea typeface="宋体"/>
            </a:endParaRPr>
          </a:p>
        </p:txBody>
      </p:sp>
      <p:sp>
        <p:nvSpPr>
          <p:cNvPr id="14" name="文本框 13"/>
          <p:cNvSpPr txBox="1"/>
          <p:nvPr/>
        </p:nvSpPr>
        <p:spPr>
          <a:xfrm>
            <a:off x="531495" y="4500245"/>
            <a:ext cx="5691505" cy="829945"/>
          </a:xfrm>
          <a:prstGeom prst="rect">
            <a:avLst/>
          </a:prstGeom>
        </p:spPr>
        <p:txBody>
          <a:bodyPr wrap="square">
            <a:spAutoFit/>
          </a:bodyPr>
          <a:p>
            <a:pPr defTabSz="266700"/>
            <a:r>
              <a:rPr lang="zh-CN" altLang="en-US" sz="2400">
                <a:solidFill>
                  <a:schemeClr val="tx1"/>
                </a:solidFill>
                <a:latin typeface="宋体"/>
                <a:ea typeface="宋体"/>
              </a:rPr>
              <a:t>平均绝对误差（</a:t>
            </a:r>
            <a:r>
              <a:rPr lang="en-US" altLang="zh-CN" sz="2400">
                <a:solidFill>
                  <a:schemeClr val="tx1"/>
                </a:solidFill>
                <a:latin typeface="宋体"/>
                <a:ea typeface="宋体"/>
              </a:rPr>
              <a:t>mean absolute error,MAE</a:t>
            </a:r>
            <a:r>
              <a:rPr lang="zh-CN" altLang="en-US" sz="2400">
                <a:solidFill>
                  <a:schemeClr val="tx1"/>
                </a:solidFill>
                <a:latin typeface="宋体"/>
                <a:ea typeface="宋体"/>
              </a:rPr>
              <a:t>）</a:t>
            </a:r>
            <a:endParaRPr lang="zh-CN" altLang="en-US" sz="2400">
              <a:solidFill>
                <a:schemeClr val="tx1"/>
              </a:solidFill>
              <a:latin typeface="宋体"/>
              <a:ea typeface="宋体"/>
            </a:endParaRPr>
          </a:p>
        </p:txBody>
      </p:sp>
      <p:pic>
        <p:nvPicPr>
          <p:cNvPr id="16" name="图片 15"/>
          <p:cNvPicPr/>
          <p:nvPr/>
        </p:nvPicPr>
        <p:blipFill>
          <a:blip r:embed="rId2"/>
          <a:stretch>
            <a:fillRect/>
          </a:stretch>
        </p:blipFill>
        <p:spPr>
          <a:xfrm>
            <a:off x="6978015" y="2796540"/>
            <a:ext cx="3361690" cy="787400"/>
          </a:xfrm>
          <a:prstGeom prst="rect">
            <a:avLst/>
          </a:prstGeom>
        </p:spPr>
      </p:pic>
      <p:sp>
        <p:nvSpPr>
          <p:cNvPr id="17" name="文本框 16"/>
          <p:cNvSpPr txBox="1"/>
          <p:nvPr/>
        </p:nvSpPr>
        <p:spPr>
          <a:xfrm>
            <a:off x="6096000" y="4789170"/>
            <a:ext cx="11431905" cy="1322705"/>
          </a:xfrm>
          <a:prstGeom prst="rect">
            <a:avLst/>
          </a:prstGeom>
        </p:spPr>
        <p:txBody>
          <a:bodyPr>
            <a:noAutofit/>
          </a:bodyPr>
          <a:p>
            <a:pPr defTabSz="266700">
              <a:lnSpc>
                <a:spcPct val="114000"/>
              </a:lnSpc>
              <a:spcAft>
                <a:spcPts val="1000"/>
              </a:spcAft>
            </a:pPr>
            <a:r>
              <a:rPr lang="en-US" altLang="zh-CN" sz="1600">
                <a:solidFill>
                  <a:schemeClr val="tx1"/>
                </a:solidFill>
                <a:latin typeface="宋体"/>
                <a:ea typeface="宋体"/>
              </a:rPr>
              <a:t> </a:t>
            </a:r>
            <a:endParaRPr lang="en-US" altLang="zh-CN" sz="1600">
              <a:solidFill>
                <a:schemeClr val="tx1"/>
              </a:solidFill>
              <a:latin typeface="宋体"/>
              <a:ea typeface="宋体"/>
            </a:endParaRPr>
          </a:p>
        </p:txBody>
      </p:sp>
      <p:pic>
        <p:nvPicPr>
          <p:cNvPr id="18" name="图片 17"/>
          <p:cNvPicPr/>
          <p:nvPr/>
        </p:nvPicPr>
        <p:blipFill>
          <a:blip r:embed="rId3"/>
          <a:stretch>
            <a:fillRect/>
          </a:stretch>
        </p:blipFill>
        <p:spPr>
          <a:xfrm>
            <a:off x="6830695" y="4196080"/>
            <a:ext cx="4523105" cy="10312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536314" y="676634"/>
            <a:ext cx="51193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 </a:t>
            </a:r>
            <a:r>
              <a:rPr lang="zh-CN" altLang="en-US" sz="4000" b="1" dirty="0">
                <a:solidFill>
                  <a:schemeClr val="tx1"/>
                </a:solidFill>
                <a:sym typeface="+mn-lt"/>
              </a:rPr>
              <a:t>机器学习基础知识</a:t>
            </a:r>
            <a:endParaRPr lang="zh-CN" altLang="en-US" sz="4000" b="1" dirty="0">
              <a:solidFill>
                <a:schemeClr val="tx1"/>
              </a:solidFill>
              <a:sym typeface="+mn-lt"/>
            </a:endParaRPr>
          </a:p>
        </p:txBody>
      </p:sp>
      <p:sp>
        <p:nvSpPr>
          <p:cNvPr id="2" name="雨森出品-2"/>
          <p:cNvSpPr txBox="1"/>
          <p:nvPr/>
        </p:nvSpPr>
        <p:spPr>
          <a:xfrm>
            <a:off x="704215" y="1692275"/>
            <a:ext cx="10535285" cy="3828415"/>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indent="0" algn="l" fontAlgn="auto">
              <a:lnSpc>
                <a:spcPct val="150000"/>
              </a:lnSpc>
            </a:pPr>
            <a:r>
              <a:rPr lang="en-US" altLang="zh-CN" b="1" dirty="0">
                <a:solidFill>
                  <a:schemeClr val="tx1"/>
                </a:solidFill>
                <a:sym typeface="+mn-lt"/>
              </a:rPr>
              <a:t>5.1.1 </a:t>
            </a:r>
            <a:r>
              <a:rPr lang="zh-CN" altLang="en-US" b="1" dirty="0">
                <a:solidFill>
                  <a:schemeClr val="tx1"/>
                </a:solidFill>
                <a:sym typeface="+mn-lt"/>
              </a:rPr>
              <a:t>机器学习概述</a:t>
            </a:r>
            <a:r>
              <a:rPr lang="en-US" altLang="zh-CN" b="1" dirty="0">
                <a:solidFill>
                  <a:schemeClr val="tx1"/>
                </a:solidFill>
                <a:sym typeface="+mn-lt"/>
              </a:rPr>
              <a:t>		</a:t>
            </a:r>
            <a:endParaRPr lang="en-US" altLang="zh-CN" b="1" dirty="0">
              <a:solidFill>
                <a:schemeClr val="tx1"/>
              </a:solidFill>
              <a:sym typeface="+mn-lt"/>
            </a:endParaRPr>
          </a:p>
          <a:p>
            <a:pPr indent="0" algn="l" fontAlgn="auto">
              <a:lnSpc>
                <a:spcPct val="150000"/>
              </a:lnSpc>
            </a:pPr>
            <a:r>
              <a:rPr lang="en-US" altLang="zh-CN" b="1" dirty="0">
                <a:solidFill>
                  <a:schemeClr val="tx1"/>
                </a:solidFill>
                <a:sym typeface="+mn-lt"/>
              </a:rPr>
              <a:t>5.1.2 </a:t>
            </a:r>
            <a:r>
              <a:rPr lang="zh-CN" altLang="en-US" b="1" dirty="0">
                <a:solidFill>
                  <a:schemeClr val="tx1"/>
                </a:solidFill>
                <a:sym typeface="+mn-lt"/>
              </a:rPr>
              <a:t>机器学习的基本范式</a:t>
            </a:r>
            <a:endParaRPr lang="zh-CN" altLang="en-US" b="1" dirty="0">
              <a:solidFill>
                <a:schemeClr val="tx1"/>
              </a:solidFill>
              <a:sym typeface="+mn-lt"/>
            </a:endParaRPr>
          </a:p>
          <a:p>
            <a:pPr indent="0" algn="l" fontAlgn="auto">
              <a:lnSpc>
                <a:spcPct val="150000"/>
              </a:lnSpc>
            </a:pPr>
            <a:r>
              <a:rPr lang="en-US" altLang="zh-CN" b="1" dirty="0">
                <a:solidFill>
                  <a:schemeClr val="tx1"/>
                </a:solidFill>
                <a:sym typeface="+mn-lt"/>
              </a:rPr>
              <a:t>5.1.3 </a:t>
            </a:r>
            <a:r>
              <a:rPr lang="zh-CN" altLang="en-US" b="1" dirty="0">
                <a:solidFill>
                  <a:schemeClr val="tx1"/>
                </a:solidFill>
                <a:sym typeface="+mn-lt"/>
              </a:rPr>
              <a:t>机器学习工作流程与数据基础</a:t>
            </a:r>
            <a:endParaRPr lang="zh-CN" altLang="en-US" b="1" dirty="0">
              <a:solidFill>
                <a:schemeClr val="tx1"/>
              </a:solidFill>
              <a:sym typeface="+mn-lt"/>
            </a:endParaRPr>
          </a:p>
          <a:p>
            <a:pPr indent="0" algn="l" fontAlgn="auto">
              <a:lnSpc>
                <a:spcPct val="150000"/>
              </a:lnSpc>
            </a:pPr>
            <a:r>
              <a:rPr lang="en-US" altLang="zh-CN" b="1" dirty="0">
                <a:solidFill>
                  <a:schemeClr val="tx1"/>
                </a:solidFill>
                <a:sym typeface="+mn-lt"/>
              </a:rPr>
              <a:t>5.1.4 </a:t>
            </a:r>
            <a:r>
              <a:rPr lang="zh-CN" altLang="en-US" b="1" dirty="0">
                <a:solidFill>
                  <a:schemeClr val="tx1"/>
                </a:solidFill>
                <a:sym typeface="+mn-lt"/>
              </a:rPr>
              <a:t>数据预处理</a:t>
            </a:r>
            <a:endParaRPr lang="zh-CN" altLang="en-US" b="1" dirty="0">
              <a:solidFill>
                <a:schemeClr val="tx1"/>
              </a:solidFill>
              <a:sym typeface="+mn-lt"/>
            </a:endParaRPr>
          </a:p>
          <a:p>
            <a:pPr indent="0" algn="l" fontAlgn="auto">
              <a:lnSpc>
                <a:spcPct val="150000"/>
              </a:lnSpc>
            </a:pPr>
            <a:r>
              <a:rPr lang="en-US" altLang="zh-CN" b="1" dirty="0">
                <a:solidFill>
                  <a:schemeClr val="tx1"/>
                </a:solidFill>
                <a:sym typeface="+mn-lt"/>
              </a:rPr>
              <a:t>5.1.5 </a:t>
            </a:r>
            <a:r>
              <a:rPr lang="zh-CN" altLang="en-US" b="1" dirty="0">
                <a:solidFill>
                  <a:schemeClr val="tx1"/>
                </a:solidFill>
                <a:sym typeface="+mn-lt"/>
              </a:rPr>
              <a:t>模型训练与评估</a:t>
            </a:r>
            <a:endParaRPr lang="zh-CN" altLang="en-US" b="1" dirty="0">
              <a:solidFill>
                <a:schemeClr val="tx1"/>
              </a:solidFill>
              <a:sym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回归模型评价指标的计算</a:t>
            </a:r>
            <a:endParaRPr lang="zh-CN" altLang="en-US" dirty="0">
              <a:solidFill>
                <a:schemeClr val="tx1"/>
              </a:solidFill>
            </a:endParaRPr>
          </a:p>
        </p:txBody>
      </p:sp>
      <p:sp>
        <p:nvSpPr>
          <p:cNvPr id="3" name="文本框 2"/>
          <p:cNvSpPr txBox="1"/>
          <p:nvPr/>
        </p:nvSpPr>
        <p:spPr>
          <a:xfrm>
            <a:off x="1180370" y="2165702"/>
            <a:ext cx="6310009" cy="521970"/>
          </a:xfrm>
          <a:prstGeom prst="rect">
            <a:avLst/>
          </a:prstGeom>
          <a:noFill/>
        </p:spPr>
        <p:txBody>
          <a:bodyPr wrap="square" rtlCol="0">
            <a:spAutoFit/>
          </a:bodyPr>
          <a:lstStyle/>
          <a:p>
            <a:r>
              <a:rPr lang="zh-CN" altLang="en-US" sz="2800" dirty="0">
                <a:solidFill>
                  <a:schemeClr val="tx1"/>
                </a:solidFill>
                <a:sym typeface="+mn-ea"/>
              </a:rPr>
              <a:t>例</a:t>
            </a:r>
            <a:r>
              <a:rPr lang="en-US" altLang="zh-CN" sz="2800" dirty="0">
                <a:solidFill>
                  <a:schemeClr val="tx1"/>
                </a:solidFill>
                <a:sym typeface="+mn-ea"/>
              </a:rPr>
              <a:t>9 </a:t>
            </a:r>
            <a:r>
              <a:rPr lang="zh-CN" altLang="en-US" sz="2800" dirty="0">
                <a:solidFill>
                  <a:schemeClr val="tx1"/>
                </a:solidFill>
                <a:sym typeface="+mn-ea"/>
              </a:rPr>
              <a:t>计算各种回归问题的评价指标</a:t>
            </a:r>
            <a:endParaRPr lang="zh-CN" altLang="en-US" sz="2800" dirty="0">
              <a:solidFill>
                <a:schemeClr val="tx1"/>
              </a:solidFill>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2137727" y="676634"/>
            <a:ext cx="791654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a:t>
            </a:r>
            <a:r>
              <a:rPr lang="x-none" altLang="en-US" sz="4000" b="1" dirty="0">
                <a:solidFill>
                  <a:schemeClr val="tx1"/>
                </a:solidFill>
                <a:sym typeface="+mn-lt"/>
              </a:rPr>
              <a:t>2</a:t>
            </a:r>
            <a:r>
              <a:rPr lang="en-US" altLang="zh-CN" sz="4000" b="1" dirty="0">
                <a:solidFill>
                  <a:schemeClr val="tx1"/>
                </a:solidFill>
                <a:sym typeface="+mn-lt"/>
              </a:rPr>
              <a:t> </a:t>
            </a:r>
            <a:r>
              <a:rPr lang="zh-CN" altLang="en-US" sz="4000" b="1" dirty="0">
                <a:solidFill>
                  <a:schemeClr val="tx1"/>
                </a:solidFill>
                <a:sym typeface="+mn-lt"/>
              </a:rPr>
              <a:t>基于</a:t>
            </a:r>
            <a:r>
              <a:rPr lang="en-US" altLang="zh-CN" sz="4000" b="1" dirty="0">
                <a:solidFill>
                  <a:schemeClr val="tx1"/>
                </a:solidFill>
                <a:sym typeface="+mn-lt"/>
              </a:rPr>
              <a:t>K</a:t>
            </a:r>
            <a:r>
              <a:rPr lang="zh-CN" altLang="en-US" sz="4000" b="1" dirty="0">
                <a:solidFill>
                  <a:schemeClr val="tx1"/>
                </a:solidFill>
                <a:sym typeface="+mn-lt"/>
              </a:rPr>
              <a:t>近邻的电商平台客户细分</a:t>
            </a:r>
            <a:endParaRPr lang="zh-CN" altLang="en-US" sz="4000" b="1" dirty="0">
              <a:solidFill>
                <a:schemeClr val="tx1"/>
              </a:solidFill>
              <a:sym typeface="+mn-lt"/>
            </a:endParaRPr>
          </a:p>
        </p:txBody>
      </p:sp>
      <p:sp>
        <p:nvSpPr>
          <p:cNvPr id="2" name="雨森出品-2"/>
          <p:cNvSpPr txBox="1"/>
          <p:nvPr/>
        </p:nvSpPr>
        <p:spPr>
          <a:xfrm>
            <a:off x="704215" y="1692275"/>
            <a:ext cx="10535285" cy="3828415"/>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cs typeface="+mj-ea"/>
                <a:sym typeface="+mn-lt"/>
              </a:rPr>
              <a:t>5.2.1 K</a:t>
            </a:r>
            <a:r>
              <a:rPr lang="zh-CN" altLang="en-US" b="1" dirty="0">
                <a:solidFill>
                  <a:schemeClr val="tx1"/>
                </a:solidFill>
                <a:cs typeface="+mj-ea"/>
                <a:sym typeface="+mn-lt"/>
              </a:rPr>
              <a:t>近邻算法原理</a:t>
            </a:r>
            <a:r>
              <a:rPr lang="en-US" altLang="zh-CN" b="1" dirty="0">
                <a:solidFill>
                  <a:schemeClr val="tx1"/>
                </a:solidFill>
                <a:cs typeface="+mj-ea"/>
                <a:sym typeface="+mn-lt"/>
              </a:rPr>
              <a:t>		</a:t>
            </a:r>
            <a:endParaRPr lang="en-US" altLang="zh-CN" b="1" dirty="0">
              <a:solidFill>
                <a:schemeClr val="tx1"/>
              </a:solidFill>
              <a:cs typeface="+mj-ea"/>
              <a:sym typeface="+mn-lt"/>
            </a:endParaRPr>
          </a:p>
          <a:p>
            <a:pPr algn="l"/>
            <a:endParaRPr lang="en-US" altLang="zh-CN" b="1" dirty="0">
              <a:solidFill>
                <a:schemeClr val="tx1"/>
              </a:solidFill>
              <a:cs typeface="+mj-ea"/>
              <a:sym typeface="+mn-lt"/>
            </a:endParaRPr>
          </a:p>
          <a:p>
            <a:pPr algn="l"/>
            <a:r>
              <a:rPr lang="en-US" altLang="zh-CN" b="1" dirty="0">
                <a:solidFill>
                  <a:schemeClr val="tx1"/>
                </a:solidFill>
                <a:cs typeface="+mj-ea"/>
                <a:sym typeface="+mn-lt"/>
              </a:rPr>
              <a:t>5.2.2 K</a:t>
            </a:r>
            <a:r>
              <a:rPr lang="zh-CN" altLang="en-US" b="1" dirty="0">
                <a:solidFill>
                  <a:schemeClr val="tx1"/>
                </a:solidFill>
                <a:cs typeface="+mj-ea"/>
                <a:sym typeface="+mn-lt"/>
              </a:rPr>
              <a:t>近邻算法的实现</a:t>
            </a:r>
            <a:endParaRPr lang="zh-CN" altLang="en-US" b="1" dirty="0">
              <a:solidFill>
                <a:schemeClr val="tx1"/>
              </a:solidFill>
              <a:cs typeface="+mj-ea"/>
              <a:sym typeface="+mn-lt"/>
            </a:endParaRPr>
          </a:p>
          <a:p>
            <a:pPr algn="l"/>
            <a:endParaRPr lang="en-US" altLang="zh-CN" b="1" dirty="0">
              <a:solidFill>
                <a:schemeClr val="tx1"/>
              </a:solidFill>
              <a:cs typeface="+mj-ea"/>
              <a:sym typeface="+mn-lt"/>
            </a:endParaRPr>
          </a:p>
          <a:p>
            <a:pPr algn="l"/>
            <a:r>
              <a:rPr lang="en-US" altLang="zh-CN" b="1" dirty="0">
                <a:solidFill>
                  <a:schemeClr val="tx1"/>
                </a:solidFill>
                <a:cs typeface="+mj-ea"/>
                <a:sym typeface="+mn-lt"/>
              </a:rPr>
              <a:t>5.2.3 </a:t>
            </a:r>
            <a:r>
              <a:rPr lang="zh-CN" altLang="en-US" b="1" dirty="0">
                <a:solidFill>
                  <a:schemeClr val="tx1"/>
                </a:solidFill>
                <a:cs typeface="+mj-ea"/>
                <a:sym typeface="+mn-lt"/>
              </a:rPr>
              <a:t>基于</a:t>
            </a:r>
            <a:r>
              <a:rPr lang="en-US" altLang="zh-CN" b="1" dirty="0">
                <a:solidFill>
                  <a:schemeClr val="tx1"/>
                </a:solidFill>
                <a:cs typeface="+mj-ea"/>
                <a:sym typeface="+mn-lt"/>
              </a:rPr>
              <a:t>KNN</a:t>
            </a:r>
            <a:r>
              <a:rPr lang="zh-CN" altLang="en-US" b="1" dirty="0">
                <a:solidFill>
                  <a:schemeClr val="tx1"/>
                </a:solidFill>
                <a:cs typeface="+mj-ea"/>
                <a:sym typeface="+mn-lt"/>
              </a:rPr>
              <a:t>模型的电商平台客户细分算法实现</a:t>
            </a:r>
            <a:endParaRPr lang="zh-CN" altLang="en-US" b="1" dirty="0">
              <a:solidFill>
                <a:schemeClr val="tx1"/>
              </a:solidFill>
              <a:cs typeface="+mj-ea"/>
              <a:sym typeface="+mn-lt"/>
            </a:endParaRPr>
          </a:p>
          <a:p>
            <a:pPr algn="l"/>
            <a:endParaRPr lang="en-US" altLang="zh-CN" b="1" dirty="0">
              <a:solidFill>
                <a:schemeClr val="tx1"/>
              </a:solidFill>
              <a:cs typeface="+mj-ea"/>
              <a:sym typeface="+mn-lt"/>
            </a:endParaRPr>
          </a:p>
          <a:p>
            <a:pPr algn="l"/>
            <a:r>
              <a:rPr lang="en-US" altLang="zh-CN" b="1" dirty="0">
                <a:solidFill>
                  <a:schemeClr val="tx1"/>
                </a:solidFill>
                <a:cs typeface="+mj-ea"/>
                <a:sym typeface="+mn-lt"/>
              </a:rPr>
              <a:t>5.2.4 </a:t>
            </a:r>
            <a:r>
              <a:rPr lang="zh-CN" altLang="en-US" b="1" dirty="0">
                <a:solidFill>
                  <a:schemeClr val="tx1"/>
                </a:solidFill>
                <a:cs typeface="+mj-ea"/>
                <a:sym typeface="+mn-lt"/>
              </a:rPr>
              <a:t>最佳</a:t>
            </a:r>
            <a:r>
              <a:rPr lang="en-US" altLang="zh-CN" b="1" dirty="0">
                <a:solidFill>
                  <a:schemeClr val="tx1"/>
                </a:solidFill>
                <a:cs typeface="+mj-ea"/>
                <a:sym typeface="+mn-lt"/>
              </a:rPr>
              <a:t>K</a:t>
            </a:r>
            <a:r>
              <a:rPr lang="zh-CN" altLang="en-US" b="1" dirty="0">
                <a:solidFill>
                  <a:schemeClr val="tx1"/>
                </a:solidFill>
                <a:cs typeface="+mj-ea"/>
                <a:sym typeface="+mn-lt"/>
              </a:rPr>
              <a:t>的选择</a:t>
            </a:r>
            <a:endParaRPr lang="zh-CN" altLang="en-US" b="1" dirty="0">
              <a:solidFill>
                <a:schemeClr val="tx1"/>
              </a:solidFill>
              <a:cs typeface="+mj-ea"/>
              <a:sym typeface="+mn-lt"/>
            </a:endParaRPr>
          </a:p>
          <a:p>
            <a:pPr algn="l"/>
            <a:endParaRPr lang="zh-CN" altLang="en-US" b="1" dirty="0">
              <a:solidFill>
                <a:schemeClr val="tx1"/>
              </a:solidFill>
              <a:cs typeface="+mj-ea"/>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709352" y="676634"/>
            <a:ext cx="477329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a:t>
            </a:r>
            <a:r>
              <a:rPr lang="x-none" altLang="en-US" sz="4000" b="1" dirty="0">
                <a:solidFill>
                  <a:schemeClr val="tx1"/>
                </a:solidFill>
                <a:sym typeface="+mn-lt"/>
              </a:rPr>
              <a:t>2.1</a:t>
            </a:r>
            <a:r>
              <a:rPr lang="en-US" altLang="zh-CN" sz="4000" b="1" dirty="0">
                <a:solidFill>
                  <a:schemeClr val="tx1"/>
                </a:solidFill>
                <a:sym typeface="+mn-lt"/>
              </a:rPr>
              <a:t> K</a:t>
            </a:r>
            <a:r>
              <a:rPr lang="zh-CN" altLang="en-US" sz="4000" b="1" dirty="0">
                <a:solidFill>
                  <a:schemeClr val="tx1"/>
                </a:solidFill>
                <a:sym typeface="+mn-lt"/>
              </a:rPr>
              <a:t>近邻算法原理</a:t>
            </a:r>
            <a:endParaRPr lang="zh-CN" altLang="en-US" sz="4000" b="1" dirty="0">
              <a:solidFill>
                <a:schemeClr val="tx1"/>
              </a:solidFill>
              <a:sym typeface="+mn-lt"/>
            </a:endParaRPr>
          </a:p>
        </p:txBody>
      </p:sp>
      <p:sp>
        <p:nvSpPr>
          <p:cNvPr id="2" name="雨森出品-2"/>
          <p:cNvSpPr txBox="1"/>
          <p:nvPr/>
        </p:nvSpPr>
        <p:spPr>
          <a:xfrm>
            <a:off x="704215" y="1692275"/>
            <a:ext cx="10535285" cy="101092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sz="2800" b="1" dirty="0">
                <a:solidFill>
                  <a:schemeClr val="tx1"/>
                </a:solidFill>
                <a:sym typeface="+mn-lt"/>
              </a:rPr>
              <a:t>“</a:t>
            </a:r>
            <a:r>
              <a:rPr lang="zh-CN" altLang="en-US" sz="2800" b="1" dirty="0">
                <a:solidFill>
                  <a:schemeClr val="tx1"/>
                </a:solidFill>
                <a:sym typeface="+mn-lt"/>
              </a:rPr>
              <a:t>近朱者赤，近墨者黑</a:t>
            </a:r>
            <a:r>
              <a:rPr lang="en-US" altLang="zh-CN" sz="2800" b="1" dirty="0">
                <a:solidFill>
                  <a:schemeClr val="tx1"/>
                </a:solidFill>
                <a:sym typeface="+mn-lt"/>
              </a:rPr>
              <a:t>”</a:t>
            </a:r>
            <a:endParaRPr lang="en-US" altLang="zh-CN" sz="2800" b="1" dirty="0">
              <a:solidFill>
                <a:schemeClr val="tx1"/>
              </a:solidFill>
              <a:sym typeface="+mn-lt"/>
            </a:endParaRPr>
          </a:p>
          <a:p>
            <a:pPr algn="l"/>
            <a:r>
              <a:rPr lang="zh-CN" altLang="en-US" sz="2800" b="1" dirty="0">
                <a:solidFill>
                  <a:schemeClr val="tx1"/>
                </a:solidFill>
                <a:sym typeface="+mn-lt"/>
              </a:rPr>
              <a:t>选择</a:t>
            </a:r>
            <a:r>
              <a:rPr lang="en-US" altLang="zh-CN" sz="2800" b="1" dirty="0">
                <a:solidFill>
                  <a:schemeClr val="tx1"/>
                </a:solidFill>
                <a:sym typeface="+mn-lt"/>
              </a:rPr>
              <a:t>K</a:t>
            </a:r>
            <a:r>
              <a:rPr lang="zh-CN" altLang="en-US" sz="2800" b="1" dirty="0">
                <a:solidFill>
                  <a:schemeClr val="tx1"/>
                </a:solidFill>
                <a:sym typeface="+mn-lt"/>
              </a:rPr>
              <a:t>个最近邻样本，多数表决决定类别。</a:t>
            </a:r>
            <a:endParaRPr lang="zh-CN" altLang="en-US" sz="2800" b="1" dirty="0">
              <a:solidFill>
                <a:schemeClr val="tx1"/>
              </a:solidFill>
              <a:sym typeface="+mn-lt"/>
            </a:endParaRPr>
          </a:p>
        </p:txBody>
      </p:sp>
      <p:pic>
        <p:nvPicPr>
          <p:cNvPr id="27" name="图片 27"/>
          <p:cNvPicPr>
            <a:picLocks noChangeAspect="1"/>
          </p:cNvPicPr>
          <p:nvPr/>
        </p:nvPicPr>
        <p:blipFill>
          <a:blip r:embed="rId1"/>
          <a:stretch>
            <a:fillRect/>
          </a:stretch>
        </p:blipFill>
        <p:spPr>
          <a:xfrm>
            <a:off x="1168400" y="3016885"/>
            <a:ext cx="4719955" cy="3385820"/>
          </a:xfrm>
          <a:prstGeom prst="rect">
            <a:avLst/>
          </a:prstGeom>
        </p:spPr>
      </p:pic>
      <p:sp>
        <p:nvSpPr>
          <p:cNvPr id="5" name="雨森出品-2"/>
          <p:cNvSpPr txBox="1"/>
          <p:nvPr/>
        </p:nvSpPr>
        <p:spPr>
          <a:xfrm>
            <a:off x="6865620" y="3417570"/>
            <a:ext cx="4536440" cy="174561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sz="2000" b="1" dirty="0">
                <a:solidFill>
                  <a:schemeClr val="tx1"/>
                </a:solidFill>
                <a:sym typeface="+mn-lt"/>
              </a:rPr>
              <a:t>取</a:t>
            </a:r>
            <a:r>
              <a:rPr lang="en-US" altLang="zh-CN" sz="2000" b="1" dirty="0">
                <a:solidFill>
                  <a:schemeClr val="tx1"/>
                </a:solidFill>
                <a:sym typeface="+mn-lt"/>
              </a:rPr>
              <a:t>K=5</a:t>
            </a:r>
            <a:r>
              <a:rPr lang="zh-CN" altLang="en-US" sz="2000" b="1" dirty="0">
                <a:solidFill>
                  <a:schemeClr val="tx1"/>
                </a:solidFill>
                <a:sym typeface="+mn-lt"/>
              </a:rPr>
              <a:t>，利用欧式距离找出离已知样本最近的</a:t>
            </a:r>
            <a:r>
              <a:rPr lang="en-US" altLang="zh-CN" sz="2000" b="1" dirty="0">
                <a:solidFill>
                  <a:schemeClr val="tx1"/>
                </a:solidFill>
                <a:sym typeface="+mn-lt"/>
              </a:rPr>
              <a:t>5</a:t>
            </a:r>
            <a:r>
              <a:rPr lang="zh-CN" altLang="en-US" sz="2000" b="1" dirty="0">
                <a:solidFill>
                  <a:schemeClr val="tx1"/>
                </a:solidFill>
                <a:sym typeface="+mn-lt"/>
              </a:rPr>
              <a:t>个样本，如图所示。这</a:t>
            </a:r>
            <a:r>
              <a:rPr lang="en-US" altLang="zh-CN" sz="2000" b="1" dirty="0">
                <a:solidFill>
                  <a:schemeClr val="tx1"/>
                </a:solidFill>
                <a:sym typeface="+mn-lt"/>
              </a:rPr>
              <a:t>5</a:t>
            </a:r>
            <a:r>
              <a:rPr lang="zh-CN" altLang="en-US" sz="2000" b="1" dirty="0">
                <a:solidFill>
                  <a:schemeClr val="tx1"/>
                </a:solidFill>
                <a:sym typeface="+mn-lt"/>
              </a:rPr>
              <a:t>个样本中有</a:t>
            </a:r>
            <a:r>
              <a:rPr lang="en-US" altLang="zh-CN" sz="2000" b="1" dirty="0">
                <a:solidFill>
                  <a:schemeClr val="tx1"/>
                </a:solidFill>
                <a:sym typeface="+mn-lt"/>
              </a:rPr>
              <a:t>4</a:t>
            </a:r>
            <a:r>
              <a:rPr lang="zh-CN" altLang="en-US" sz="2000" b="1" dirty="0">
                <a:solidFill>
                  <a:schemeClr val="tx1"/>
                </a:solidFill>
                <a:sym typeface="+mn-lt"/>
              </a:rPr>
              <a:t>个是圆点，</a:t>
            </a:r>
            <a:r>
              <a:rPr lang="en-US" altLang="zh-CN" sz="2000" b="1" dirty="0">
                <a:solidFill>
                  <a:schemeClr val="tx1"/>
                </a:solidFill>
                <a:sym typeface="+mn-lt"/>
              </a:rPr>
              <a:t>1</a:t>
            </a:r>
            <a:r>
              <a:rPr lang="zh-CN" altLang="en-US" sz="2000" b="1" dirty="0">
                <a:solidFill>
                  <a:schemeClr val="tx1"/>
                </a:solidFill>
                <a:sym typeface="+mn-lt"/>
              </a:rPr>
              <a:t>个是正方形，所以预测这个位置样本Ｘ属于圆点这一类。</a:t>
            </a:r>
            <a:endParaRPr lang="zh-CN" altLang="en-US" sz="2000" b="1" dirty="0">
              <a:solidFill>
                <a:schemeClr val="tx1"/>
              </a:solidFill>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570287" y="676634"/>
            <a:ext cx="505142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K</a:t>
            </a:r>
            <a:r>
              <a:rPr lang="zh-CN" altLang="en-US" sz="4000" b="1" dirty="0">
                <a:solidFill>
                  <a:schemeClr val="tx1"/>
                </a:solidFill>
                <a:sym typeface="+mn-lt"/>
              </a:rPr>
              <a:t>近邻算法的实现步骤</a:t>
            </a:r>
            <a:endParaRPr lang="zh-CN" altLang="en-US" sz="4000" b="1" dirty="0">
              <a:solidFill>
                <a:schemeClr val="tx1"/>
              </a:solidFill>
              <a:sym typeface="+mn-lt"/>
            </a:endParaRPr>
          </a:p>
        </p:txBody>
      </p:sp>
      <p:sp>
        <p:nvSpPr>
          <p:cNvPr id="2" name="雨森出品-2"/>
          <p:cNvSpPr txBox="1"/>
          <p:nvPr/>
        </p:nvSpPr>
        <p:spPr>
          <a:xfrm>
            <a:off x="704215" y="1692275"/>
            <a:ext cx="10535285" cy="498919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sz="2400" b="1" dirty="0">
                <a:solidFill>
                  <a:schemeClr val="tx1"/>
                </a:solidFill>
                <a:sym typeface="+mn-lt"/>
              </a:rPr>
              <a:t>1. </a:t>
            </a:r>
            <a:r>
              <a:rPr lang="zh-CN" altLang="en-US" sz="2400" b="1" dirty="0">
                <a:solidFill>
                  <a:schemeClr val="tx1"/>
                </a:solidFill>
                <a:sym typeface="+mn-lt"/>
              </a:rPr>
              <a:t>选择近邻数</a:t>
            </a:r>
            <a:r>
              <a:rPr lang="en-US" altLang="zh-CN" sz="2400" b="1" dirty="0">
                <a:solidFill>
                  <a:schemeClr val="tx1"/>
                </a:solidFill>
                <a:sym typeface="+mn-lt"/>
              </a:rPr>
              <a:t>K</a:t>
            </a:r>
            <a:r>
              <a:rPr lang="zh-CN" altLang="en-US" sz="2400" b="1" dirty="0">
                <a:solidFill>
                  <a:schemeClr val="tx1"/>
                </a:solidFill>
                <a:sym typeface="+mn-lt"/>
              </a:rPr>
              <a:t>：</a:t>
            </a:r>
            <a:r>
              <a:rPr lang="en-US" altLang="zh-CN" sz="2400" b="1" dirty="0">
                <a:solidFill>
                  <a:schemeClr val="tx1"/>
                </a:solidFill>
                <a:sym typeface="+mn-lt"/>
              </a:rPr>
              <a:t>k</a:t>
            </a:r>
            <a:r>
              <a:rPr lang="zh-CN" altLang="en-US" sz="2400" b="1" dirty="0">
                <a:solidFill>
                  <a:schemeClr val="tx1"/>
                </a:solidFill>
                <a:sym typeface="+mn-lt"/>
              </a:rPr>
              <a:t>值通常需要通过交叉验证等方法来确定最优值。</a:t>
            </a:r>
            <a:r>
              <a:rPr lang="en-US" altLang="zh-CN" sz="2400" b="1" dirty="0">
                <a:solidFill>
                  <a:schemeClr val="tx1"/>
                </a:solidFill>
                <a:sym typeface="+mn-lt"/>
              </a:rPr>
              <a:t> </a:t>
            </a:r>
            <a:endParaRPr lang="en-US" altLang="zh-CN" sz="2400" b="1" dirty="0">
              <a:solidFill>
                <a:schemeClr val="tx1"/>
              </a:solidFill>
              <a:sym typeface="+mn-lt"/>
            </a:endParaRPr>
          </a:p>
          <a:p>
            <a:pPr algn="l"/>
            <a:endParaRPr lang="en-US" altLang="zh-CN" sz="2400" b="1" dirty="0">
              <a:solidFill>
                <a:schemeClr val="tx1"/>
              </a:solidFill>
              <a:sym typeface="+mn-lt"/>
            </a:endParaRPr>
          </a:p>
          <a:p>
            <a:pPr algn="l"/>
            <a:r>
              <a:rPr lang="en-US" altLang="zh-CN" sz="2400" b="1" dirty="0">
                <a:solidFill>
                  <a:schemeClr val="tx1"/>
                </a:solidFill>
                <a:sym typeface="+mn-lt"/>
              </a:rPr>
              <a:t>2. </a:t>
            </a:r>
            <a:r>
              <a:rPr lang="zh-CN" altLang="en-US" sz="2400" b="1" dirty="0">
                <a:solidFill>
                  <a:schemeClr val="tx1"/>
                </a:solidFill>
                <a:sym typeface="+mn-lt"/>
              </a:rPr>
              <a:t>计算距离：对于给定的测试样本，要计算它与训练集中每个样本的距离。</a:t>
            </a:r>
            <a:r>
              <a:rPr lang="en-US" altLang="zh-CN" sz="2400" b="1" dirty="0">
                <a:solidFill>
                  <a:schemeClr val="tx1"/>
                </a:solidFill>
                <a:sym typeface="+mn-lt"/>
              </a:rPr>
              <a:t> </a:t>
            </a:r>
            <a:endParaRPr lang="en-US" altLang="zh-CN" sz="2400" b="1" dirty="0">
              <a:solidFill>
                <a:schemeClr val="tx1"/>
              </a:solidFill>
              <a:sym typeface="+mn-lt"/>
            </a:endParaRPr>
          </a:p>
          <a:p>
            <a:pPr algn="l"/>
            <a:endParaRPr lang="en-US" altLang="zh-CN" sz="2400" b="1" dirty="0">
              <a:solidFill>
                <a:schemeClr val="tx1"/>
              </a:solidFill>
              <a:sym typeface="+mn-lt"/>
            </a:endParaRPr>
          </a:p>
          <a:p>
            <a:pPr algn="l"/>
            <a:r>
              <a:rPr lang="en-US" altLang="zh-CN" sz="2400" b="1" dirty="0">
                <a:solidFill>
                  <a:schemeClr val="tx1"/>
                </a:solidFill>
                <a:sym typeface="+mn-lt"/>
              </a:rPr>
              <a:t>3. </a:t>
            </a:r>
            <a:r>
              <a:rPr lang="zh-CN" altLang="en-US" sz="2400" b="1" dirty="0">
                <a:solidFill>
                  <a:schemeClr val="tx1"/>
                </a:solidFill>
                <a:sym typeface="+mn-lt"/>
              </a:rPr>
              <a:t>选择最近邻：根据计算出的距离，选择距离测试样本最近的</a:t>
            </a:r>
            <a:r>
              <a:rPr lang="en-US" altLang="zh-CN" sz="2400" b="1" dirty="0">
                <a:solidFill>
                  <a:schemeClr val="tx1"/>
                </a:solidFill>
                <a:sym typeface="+mn-lt"/>
              </a:rPr>
              <a:t>K</a:t>
            </a:r>
            <a:r>
              <a:rPr lang="zh-CN" altLang="en-US" sz="2400" b="1" dirty="0">
                <a:solidFill>
                  <a:schemeClr val="tx1"/>
                </a:solidFill>
                <a:sym typeface="+mn-lt"/>
              </a:rPr>
              <a:t>个训练样本作为最近邻。</a:t>
            </a:r>
            <a:r>
              <a:rPr lang="en-US" altLang="zh-CN" sz="2400" b="1" dirty="0">
                <a:solidFill>
                  <a:schemeClr val="tx1"/>
                </a:solidFill>
                <a:sym typeface="+mn-lt"/>
              </a:rPr>
              <a:t> </a:t>
            </a:r>
            <a:endParaRPr lang="en-US" altLang="zh-CN" sz="2400" b="1" dirty="0">
              <a:solidFill>
                <a:schemeClr val="tx1"/>
              </a:solidFill>
              <a:sym typeface="+mn-lt"/>
            </a:endParaRPr>
          </a:p>
          <a:p>
            <a:pPr algn="l"/>
            <a:endParaRPr lang="en-US" altLang="zh-CN" sz="2400" b="1" dirty="0">
              <a:solidFill>
                <a:schemeClr val="tx1"/>
              </a:solidFill>
              <a:sym typeface="+mn-lt"/>
            </a:endParaRPr>
          </a:p>
          <a:p>
            <a:pPr algn="l"/>
            <a:r>
              <a:rPr lang="en-US" altLang="zh-CN" sz="2400" b="1" dirty="0">
                <a:solidFill>
                  <a:schemeClr val="tx1"/>
                </a:solidFill>
                <a:sym typeface="+mn-lt"/>
              </a:rPr>
              <a:t>4. </a:t>
            </a:r>
            <a:r>
              <a:rPr lang="zh-CN" altLang="en-US" sz="2400" b="1" dirty="0">
                <a:solidFill>
                  <a:schemeClr val="tx1"/>
                </a:solidFill>
                <a:sym typeface="+mn-lt"/>
              </a:rPr>
              <a:t>投票决定类别：根据最近邻的类别标签，通过投票机制（多数表决）来确定测试样本的类别。对于回归问题，可能使用平均或加权平均的方法来预测测试样本的输出值。</a:t>
            </a:r>
            <a:r>
              <a:rPr lang="en-US" altLang="zh-CN" sz="2400" b="1" dirty="0">
                <a:solidFill>
                  <a:schemeClr val="tx1"/>
                </a:solidFill>
                <a:sym typeface="+mn-lt"/>
              </a:rPr>
              <a:t> </a:t>
            </a:r>
            <a:endParaRPr lang="en-US" altLang="zh-CN" sz="2400" b="1" dirty="0">
              <a:solidFill>
                <a:schemeClr val="tx1"/>
              </a:solidFill>
              <a:sym typeface="+mn-lt"/>
            </a:endParaRPr>
          </a:p>
          <a:p>
            <a:pPr algn="l"/>
            <a:endParaRPr lang="en-US" altLang="zh-CN" sz="2400" b="1" dirty="0">
              <a:solidFill>
                <a:schemeClr val="tx1"/>
              </a:solidFill>
              <a:sym typeface="+mn-lt"/>
            </a:endParaRPr>
          </a:p>
          <a:p>
            <a:pPr algn="l"/>
            <a:r>
              <a:rPr lang="en-US" altLang="zh-CN" sz="2400" b="1" dirty="0">
                <a:solidFill>
                  <a:schemeClr val="tx1"/>
                </a:solidFill>
                <a:sym typeface="+mn-lt"/>
              </a:rPr>
              <a:t>5. </a:t>
            </a:r>
            <a:r>
              <a:rPr lang="zh-CN" altLang="en-US" sz="2400" b="1" dirty="0">
                <a:solidFill>
                  <a:schemeClr val="tx1"/>
                </a:solidFill>
                <a:sym typeface="+mn-lt"/>
              </a:rPr>
              <a:t>评估模型：使用验证集或测试集来评估模型的性能，并根据评估结果调整模型参数（如</a:t>
            </a:r>
            <a:r>
              <a:rPr lang="en-US" altLang="zh-CN" sz="2400" b="1" dirty="0">
                <a:solidFill>
                  <a:schemeClr val="tx1"/>
                </a:solidFill>
                <a:sym typeface="+mn-lt"/>
              </a:rPr>
              <a:t>K</a:t>
            </a:r>
            <a:r>
              <a:rPr lang="zh-CN" altLang="en-US" sz="2400" b="1" dirty="0">
                <a:solidFill>
                  <a:schemeClr val="tx1"/>
                </a:solidFill>
                <a:sym typeface="+mn-lt"/>
              </a:rPr>
              <a:t>值）。</a:t>
            </a:r>
            <a:r>
              <a:rPr lang="en-US" altLang="zh-CN" sz="2400" b="1" dirty="0">
                <a:solidFill>
                  <a:schemeClr val="tx1"/>
                </a:solidFill>
                <a:sym typeface="+mn-lt"/>
              </a:rPr>
              <a:t> </a:t>
            </a:r>
            <a:endParaRPr lang="en-US" altLang="zh-CN" sz="2400" b="1" dirty="0">
              <a:solidFill>
                <a:schemeClr val="tx1"/>
              </a:solidFill>
              <a:sym typeface="+mn-l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455034" y="676634"/>
            <a:ext cx="528193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a:t>
            </a:r>
            <a:r>
              <a:rPr lang="x-none" altLang="en-US" sz="4000" b="1" dirty="0">
                <a:solidFill>
                  <a:schemeClr val="tx1"/>
                </a:solidFill>
                <a:sym typeface="+mn-lt"/>
              </a:rPr>
              <a:t>2.</a:t>
            </a:r>
            <a:r>
              <a:rPr lang="en-US" altLang="zh-CN" sz="4000" b="1" dirty="0">
                <a:solidFill>
                  <a:schemeClr val="tx1"/>
                </a:solidFill>
                <a:sym typeface="+mn-lt"/>
              </a:rPr>
              <a:t>2 K</a:t>
            </a:r>
            <a:r>
              <a:rPr lang="zh-CN" altLang="en-US" sz="4000" b="1" dirty="0">
                <a:solidFill>
                  <a:schemeClr val="tx1"/>
                </a:solidFill>
                <a:sym typeface="+mn-lt"/>
              </a:rPr>
              <a:t>近邻算法的实现</a:t>
            </a:r>
            <a:endParaRPr lang="zh-CN" altLang="en-US" sz="4000" b="1" dirty="0">
              <a:solidFill>
                <a:schemeClr val="tx1"/>
              </a:solidFill>
              <a:sym typeface="+mn-lt"/>
            </a:endParaRPr>
          </a:p>
        </p:txBody>
      </p:sp>
      <p:sp>
        <p:nvSpPr>
          <p:cNvPr id="2" name="雨森出品-2"/>
          <p:cNvSpPr txBox="1"/>
          <p:nvPr/>
        </p:nvSpPr>
        <p:spPr>
          <a:xfrm>
            <a:off x="704215" y="1692275"/>
            <a:ext cx="10535285" cy="136969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sym typeface="+mn-lt"/>
              </a:rPr>
              <a:t>sklearn.neighbors</a:t>
            </a:r>
            <a:r>
              <a:rPr lang="zh-CN" altLang="en-US" b="1" dirty="0">
                <a:solidFill>
                  <a:schemeClr val="tx1"/>
                </a:solidFill>
                <a:sym typeface="+mn-lt"/>
              </a:rPr>
              <a:t>的</a:t>
            </a:r>
            <a:r>
              <a:rPr lang="en-US" altLang="zh-CN" b="1" dirty="0">
                <a:solidFill>
                  <a:schemeClr val="tx1"/>
                </a:solidFill>
                <a:sym typeface="+mn-lt"/>
              </a:rPr>
              <a:t>KNeighborsClassifier</a:t>
            </a:r>
            <a:r>
              <a:rPr lang="zh-CN" altLang="en-US" b="1" dirty="0">
                <a:solidFill>
                  <a:schemeClr val="tx1"/>
                </a:solidFill>
                <a:sym typeface="+mn-lt"/>
              </a:rPr>
              <a:t>类中给出了</a:t>
            </a:r>
            <a:r>
              <a:rPr lang="en-US" altLang="zh-CN" b="1" dirty="0">
                <a:solidFill>
                  <a:schemeClr val="tx1"/>
                </a:solidFill>
                <a:sym typeface="+mn-lt"/>
              </a:rPr>
              <a:t>K</a:t>
            </a:r>
            <a:r>
              <a:rPr lang="zh-CN" altLang="en-US" b="1" dirty="0">
                <a:solidFill>
                  <a:schemeClr val="tx1"/>
                </a:solidFill>
                <a:sym typeface="+mn-lt"/>
              </a:rPr>
              <a:t>近邻算法的实现</a:t>
            </a:r>
            <a:endParaRPr lang="zh-CN" altLang="en-US" b="1" dirty="0">
              <a:solidFill>
                <a:schemeClr val="tx1"/>
              </a:solidFill>
              <a:sym typeface="+mn-lt"/>
            </a:endParaRPr>
          </a:p>
        </p:txBody>
      </p:sp>
      <p:sp>
        <p:nvSpPr>
          <p:cNvPr id="9" name="雨森出品-2"/>
          <p:cNvSpPr txBox="1"/>
          <p:nvPr/>
        </p:nvSpPr>
        <p:spPr>
          <a:xfrm>
            <a:off x="704215" y="3369310"/>
            <a:ext cx="10535285" cy="2825750"/>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sym typeface="+mn-lt"/>
              </a:rPr>
              <a:t>1.</a:t>
            </a:r>
            <a:r>
              <a:rPr lang="zh-CN" altLang="en-US" b="1" dirty="0">
                <a:solidFill>
                  <a:schemeClr val="tx1"/>
                </a:solidFill>
                <a:sym typeface="+mn-lt"/>
              </a:rPr>
              <a:t>创建</a:t>
            </a:r>
            <a:r>
              <a:rPr lang="en-US" altLang="zh-CN" b="1" dirty="0">
                <a:solidFill>
                  <a:schemeClr val="tx1"/>
                </a:solidFill>
                <a:sym typeface="+mn-lt"/>
              </a:rPr>
              <a:t>KNeighborsClassifier</a:t>
            </a:r>
            <a:r>
              <a:rPr lang="zh-CN" altLang="en-US" b="1" dirty="0">
                <a:solidFill>
                  <a:schemeClr val="tx1"/>
                </a:solidFill>
                <a:sym typeface="+mn-lt"/>
              </a:rPr>
              <a:t>对象</a:t>
            </a:r>
            <a:endParaRPr lang="zh-CN" altLang="en-US" b="1" dirty="0">
              <a:solidFill>
                <a:schemeClr val="tx1"/>
              </a:solidFill>
              <a:sym typeface="+mn-lt"/>
            </a:endParaRPr>
          </a:p>
          <a:p>
            <a:pPr algn="l"/>
            <a:endParaRPr lang="zh-CN" altLang="en-US" b="1" dirty="0">
              <a:solidFill>
                <a:schemeClr val="tx1"/>
              </a:solidFill>
              <a:sym typeface="+mn-lt"/>
            </a:endParaRPr>
          </a:p>
          <a:p>
            <a:pPr algn="l"/>
            <a:r>
              <a:rPr lang="en-US" altLang="zh-CN" b="1" dirty="0">
                <a:solidFill>
                  <a:schemeClr val="tx1"/>
                </a:solidFill>
                <a:sym typeface="+mn-lt"/>
              </a:rPr>
              <a:t>2.</a:t>
            </a:r>
            <a:r>
              <a:rPr lang="zh-CN" altLang="en-US" b="1" dirty="0">
                <a:solidFill>
                  <a:schemeClr val="tx1"/>
                </a:solidFill>
                <a:sym typeface="+mn-lt"/>
              </a:rPr>
              <a:t>模型训练</a:t>
            </a:r>
            <a:endParaRPr lang="zh-CN" altLang="en-US" b="1" dirty="0">
              <a:solidFill>
                <a:schemeClr val="tx1"/>
              </a:solidFill>
              <a:sym typeface="+mn-lt"/>
            </a:endParaRPr>
          </a:p>
          <a:p>
            <a:pPr algn="l"/>
            <a:endParaRPr lang="zh-CN" altLang="en-US" b="1" dirty="0">
              <a:solidFill>
                <a:schemeClr val="tx1"/>
              </a:solidFill>
              <a:sym typeface="+mn-lt"/>
            </a:endParaRPr>
          </a:p>
          <a:p>
            <a:pPr algn="l"/>
            <a:r>
              <a:rPr lang="en-US" altLang="zh-CN" b="1" dirty="0">
                <a:solidFill>
                  <a:schemeClr val="tx1"/>
                </a:solidFill>
                <a:sym typeface="+mn-lt"/>
              </a:rPr>
              <a:t>3.</a:t>
            </a:r>
            <a:r>
              <a:rPr lang="zh-CN" altLang="en-US" b="1" dirty="0">
                <a:solidFill>
                  <a:schemeClr val="tx1"/>
                </a:solidFill>
                <a:sym typeface="+mn-lt"/>
              </a:rPr>
              <a:t>预测</a:t>
            </a:r>
            <a:endParaRPr lang="zh-CN" altLang="en-US" b="1" dirty="0">
              <a:solidFill>
                <a:schemeClr val="tx1"/>
              </a:solidFill>
              <a:sym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541019" y="676634"/>
            <a:ext cx="1110996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a:t>
            </a:r>
            <a:r>
              <a:rPr lang="x-none" altLang="en-US" sz="4000" b="1" dirty="0">
                <a:solidFill>
                  <a:schemeClr val="tx1"/>
                </a:solidFill>
                <a:sym typeface="+mn-lt"/>
              </a:rPr>
              <a:t>2.3</a:t>
            </a:r>
            <a:r>
              <a:rPr lang="en-US" altLang="zh-CN" sz="4000" b="1" dirty="0">
                <a:solidFill>
                  <a:schemeClr val="tx1"/>
                </a:solidFill>
                <a:sym typeface="+mn-lt"/>
              </a:rPr>
              <a:t> </a:t>
            </a:r>
            <a:r>
              <a:rPr lang="zh-CN" altLang="en-US" sz="4000" b="1" dirty="0">
                <a:solidFill>
                  <a:schemeClr val="tx1"/>
                </a:solidFill>
                <a:sym typeface="+mn-lt"/>
              </a:rPr>
              <a:t>基于</a:t>
            </a:r>
            <a:r>
              <a:rPr lang="en-US" altLang="zh-CN" sz="4000" b="1" dirty="0">
                <a:solidFill>
                  <a:schemeClr val="tx1"/>
                </a:solidFill>
                <a:sym typeface="+mn-lt"/>
              </a:rPr>
              <a:t>KNN</a:t>
            </a:r>
            <a:r>
              <a:rPr lang="zh-CN" altLang="en-US" sz="4000" b="1" dirty="0">
                <a:solidFill>
                  <a:schemeClr val="tx1"/>
                </a:solidFill>
                <a:sym typeface="+mn-lt"/>
              </a:rPr>
              <a:t>模型的电商平台客户细分算法实现</a:t>
            </a:r>
            <a:endParaRPr lang="zh-CN" altLang="en-US" sz="4000" b="1" dirty="0">
              <a:solidFill>
                <a:schemeClr val="tx1"/>
              </a:solidFill>
              <a:sym typeface="+mn-lt"/>
            </a:endParaRPr>
          </a:p>
        </p:txBody>
      </p:sp>
      <p:sp>
        <p:nvSpPr>
          <p:cNvPr id="2" name="雨森出品-2"/>
          <p:cNvSpPr txBox="1"/>
          <p:nvPr/>
        </p:nvSpPr>
        <p:spPr>
          <a:xfrm>
            <a:off x="704215" y="2512060"/>
            <a:ext cx="10535285" cy="136969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x-none" b="1" dirty="0">
                <a:solidFill>
                  <a:schemeClr val="tx1"/>
                </a:solidFill>
                <a:sym typeface="+mn-lt"/>
              </a:rPr>
              <a:t>实现代码参考书提供代码</a:t>
            </a:r>
            <a:endParaRPr lang="zh-CN" altLang="x-none" b="1" dirty="0">
              <a:solidFill>
                <a:schemeClr val="tx1"/>
              </a:solidFill>
              <a:sym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963669" y="676634"/>
            <a:ext cx="426466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5.2.4 </a:t>
            </a:r>
            <a:r>
              <a:rPr lang="zh-CN" altLang="en-US" sz="4000" b="1" dirty="0">
                <a:solidFill>
                  <a:schemeClr val="tx1"/>
                </a:solidFill>
                <a:sym typeface="+mn-lt"/>
              </a:rPr>
              <a:t>最佳</a:t>
            </a:r>
            <a:r>
              <a:rPr lang="en-US" altLang="zh-CN" sz="4000" b="1" dirty="0">
                <a:solidFill>
                  <a:schemeClr val="tx1"/>
                </a:solidFill>
                <a:sym typeface="+mn-lt"/>
              </a:rPr>
              <a:t>K</a:t>
            </a:r>
            <a:r>
              <a:rPr lang="zh-CN" altLang="en-US" sz="4000" b="1" dirty="0">
                <a:solidFill>
                  <a:schemeClr val="tx1"/>
                </a:solidFill>
                <a:sym typeface="+mn-lt"/>
              </a:rPr>
              <a:t>的选择</a:t>
            </a:r>
            <a:endParaRPr lang="zh-CN" altLang="en-US" sz="4000" b="1" dirty="0">
              <a:solidFill>
                <a:schemeClr val="tx1"/>
              </a:solidFill>
              <a:sym typeface="+mn-lt"/>
            </a:endParaRPr>
          </a:p>
        </p:txBody>
      </p:sp>
      <p:sp>
        <p:nvSpPr>
          <p:cNvPr id="2" name="雨森出品-2"/>
          <p:cNvSpPr txBox="1"/>
          <p:nvPr/>
        </p:nvSpPr>
        <p:spPr>
          <a:xfrm>
            <a:off x="704215" y="2512060"/>
            <a:ext cx="10535285" cy="279209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b="1" dirty="0">
                <a:solidFill>
                  <a:schemeClr val="tx1"/>
                </a:solidFill>
                <a:sym typeface="+mn-lt"/>
              </a:rPr>
              <a:t>方法：使用交叉验证来评估不同</a:t>
            </a:r>
            <a:r>
              <a:rPr lang="en-US" altLang="zh-CN" b="1" dirty="0">
                <a:solidFill>
                  <a:schemeClr val="tx1"/>
                </a:solidFill>
                <a:sym typeface="+mn-lt"/>
              </a:rPr>
              <a:t>K</a:t>
            </a:r>
            <a:r>
              <a:rPr lang="zh-CN" altLang="en-US" b="1" dirty="0">
                <a:solidFill>
                  <a:schemeClr val="tx1"/>
                </a:solidFill>
                <a:sym typeface="+mn-lt"/>
              </a:rPr>
              <a:t>值的性能</a:t>
            </a:r>
            <a:endParaRPr lang="zh-CN" altLang="en-US" b="1" dirty="0">
              <a:solidFill>
                <a:schemeClr val="tx1"/>
              </a:solidFill>
              <a:sym typeface="+mn-lt"/>
            </a:endParaRPr>
          </a:p>
          <a:p>
            <a:pPr algn="l"/>
            <a:endParaRPr lang="zh-CN" altLang="en-US" b="1" dirty="0">
              <a:solidFill>
                <a:schemeClr val="tx1"/>
              </a:solidFill>
              <a:sym typeface="+mn-lt"/>
            </a:endParaRPr>
          </a:p>
          <a:p>
            <a:pPr algn="l"/>
            <a:r>
              <a:rPr lang="zh-CN" altLang="en-US" b="1" dirty="0">
                <a:solidFill>
                  <a:schemeClr val="tx1"/>
                </a:solidFill>
                <a:sym typeface="+mn-lt"/>
              </a:rPr>
              <a:t>工具：</a:t>
            </a:r>
            <a:r>
              <a:rPr lang="en-US" altLang="zh-CN" b="1" dirty="0">
                <a:solidFill>
                  <a:schemeClr val="tx1"/>
                </a:solidFill>
                <a:sym typeface="+mn-lt"/>
              </a:rPr>
              <a:t>sklearn</a:t>
            </a:r>
            <a:r>
              <a:rPr lang="zh-CN" altLang="en-US" b="1" dirty="0">
                <a:solidFill>
                  <a:schemeClr val="tx1"/>
                </a:solidFill>
                <a:sym typeface="+mn-lt"/>
              </a:rPr>
              <a:t>的</a:t>
            </a:r>
            <a:r>
              <a:rPr lang="en-US" altLang="zh-CN" b="1" dirty="0">
                <a:solidFill>
                  <a:schemeClr val="tx1"/>
                </a:solidFill>
                <a:sym typeface="+mn-lt"/>
              </a:rPr>
              <a:t>model_selection</a:t>
            </a:r>
            <a:r>
              <a:rPr lang="zh-CN" altLang="en-US" b="1" dirty="0">
                <a:solidFill>
                  <a:schemeClr val="tx1"/>
                </a:solidFill>
                <a:sym typeface="+mn-lt"/>
              </a:rPr>
              <a:t>模块中提供的类</a:t>
            </a:r>
            <a:r>
              <a:rPr lang="en-US" altLang="zh-CN" b="1" dirty="0">
                <a:solidFill>
                  <a:schemeClr val="tx1"/>
                </a:solidFill>
                <a:sym typeface="+mn-lt"/>
              </a:rPr>
              <a:t>GridSearchCVGridSearchCV </a:t>
            </a:r>
            <a:endParaRPr lang="en-US" altLang="zh-CN" b="1" dirty="0">
              <a:solidFill>
                <a:schemeClr val="tx1"/>
              </a:solidFill>
              <a:sym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13459" y="676634"/>
            <a:ext cx="1016508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 </a:t>
            </a:r>
            <a:r>
              <a:rPr lang="zh-CN" altLang="en-US" sz="4000" b="1" dirty="0">
                <a:solidFill>
                  <a:schemeClr val="tx1"/>
                </a:solidFill>
                <a:sym typeface="+mn-lt"/>
              </a:rPr>
              <a:t>基于线性回归的高校连锁店月销售额预测</a:t>
            </a:r>
            <a:endParaRPr lang="zh-CN" altLang="en-US" sz="4000" b="1" dirty="0">
              <a:solidFill>
                <a:schemeClr val="tx1"/>
              </a:solidFill>
              <a:sym typeface="+mn-lt"/>
            </a:endParaRPr>
          </a:p>
        </p:txBody>
      </p:sp>
      <p:sp>
        <p:nvSpPr>
          <p:cNvPr id="2" name="雨森出品-2"/>
          <p:cNvSpPr txBox="1"/>
          <p:nvPr/>
        </p:nvSpPr>
        <p:spPr>
          <a:xfrm>
            <a:off x="704215" y="1692275"/>
            <a:ext cx="10535285" cy="3828415"/>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sym typeface="+mn-lt"/>
              </a:rPr>
              <a:t>5.3.1 </a:t>
            </a:r>
            <a:r>
              <a:rPr lang="zh-CN" altLang="en-US" b="1" dirty="0">
                <a:solidFill>
                  <a:schemeClr val="tx1"/>
                </a:solidFill>
                <a:sym typeface="+mn-lt"/>
              </a:rPr>
              <a:t>线性回归中最小二乘法实现原理</a:t>
            </a:r>
            <a:r>
              <a:rPr lang="en-US" altLang="zh-CN" b="1" dirty="0">
                <a:solidFill>
                  <a:schemeClr val="tx1"/>
                </a:solidFill>
                <a:sym typeface="+mn-lt"/>
              </a:rPr>
              <a:t>		</a:t>
            </a:r>
            <a:endParaRPr lang="en-US" altLang="zh-CN" b="1" dirty="0">
              <a:solidFill>
                <a:schemeClr val="tx1"/>
              </a:solidFill>
              <a:sym typeface="+mn-lt"/>
            </a:endParaRPr>
          </a:p>
          <a:p>
            <a:pPr algn="l"/>
            <a:endParaRPr lang="en-US" altLang="zh-CN" b="1" dirty="0">
              <a:solidFill>
                <a:schemeClr val="tx1"/>
              </a:solidFill>
              <a:sym typeface="+mn-lt"/>
            </a:endParaRPr>
          </a:p>
          <a:p>
            <a:pPr algn="l"/>
            <a:r>
              <a:rPr lang="en-US" altLang="zh-CN" b="1" dirty="0">
                <a:solidFill>
                  <a:schemeClr val="tx1"/>
                </a:solidFill>
                <a:sym typeface="+mn-lt"/>
              </a:rPr>
              <a:t>5.3.2 </a:t>
            </a:r>
            <a:r>
              <a:rPr lang="zh-CN" altLang="en-US" b="1" dirty="0">
                <a:solidFill>
                  <a:schemeClr val="tx1"/>
                </a:solidFill>
                <a:sym typeface="+mn-lt"/>
              </a:rPr>
              <a:t>线性回归的最小二乘法算法实现</a:t>
            </a:r>
            <a:endParaRPr lang="zh-CN" altLang="en-US" b="1" dirty="0">
              <a:solidFill>
                <a:schemeClr val="tx1"/>
              </a:solidFill>
              <a:sym typeface="+mn-lt"/>
            </a:endParaRPr>
          </a:p>
          <a:p>
            <a:pPr algn="l"/>
            <a:endParaRPr lang="en-US" altLang="zh-CN" b="1" dirty="0">
              <a:solidFill>
                <a:schemeClr val="tx1"/>
              </a:solidFill>
              <a:sym typeface="+mn-lt"/>
            </a:endParaRPr>
          </a:p>
          <a:p>
            <a:pPr algn="l"/>
            <a:r>
              <a:rPr lang="en-US" altLang="zh-CN" b="1" dirty="0">
                <a:solidFill>
                  <a:schemeClr val="tx1"/>
                </a:solidFill>
                <a:sym typeface="+mn-lt"/>
              </a:rPr>
              <a:t>5.3.3 </a:t>
            </a:r>
            <a:r>
              <a:rPr lang="zh-CN" altLang="en-US" b="1" dirty="0">
                <a:solidFill>
                  <a:schemeClr val="tx1"/>
                </a:solidFill>
                <a:sym typeface="+mn-lt"/>
              </a:rPr>
              <a:t>基于线性回归的高校咖啡连锁店的月销售额预测算法</a:t>
            </a:r>
            <a:endParaRPr lang="zh-CN" altLang="en-US" b="1" dirty="0">
              <a:solidFill>
                <a:schemeClr val="tx1"/>
              </a:solidFill>
              <a:sym typeface="+mn-lt"/>
            </a:endParaRPr>
          </a:p>
          <a:p>
            <a:pPr algn="l"/>
            <a:endParaRPr lang="zh-CN" altLang="en-US" b="1" dirty="0">
              <a:solidFill>
                <a:schemeClr val="tx1"/>
              </a:solidFill>
              <a:sym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nvGraphicFramePr>
        <p:xfrm>
          <a:off x="2070417" y="1577658"/>
          <a:ext cx="5751195" cy="2200275"/>
        </p:xfrm>
        <a:graphic>
          <a:graphicData uri="http://schemas.openxmlformats.org/drawingml/2006/table">
            <a:tbl>
              <a:tblPr/>
              <a:tblGrid>
                <a:gridCol w="974725"/>
                <a:gridCol w="2517140"/>
                <a:gridCol w="2259330"/>
              </a:tblGrid>
              <a:tr h="314325">
                <a:tc>
                  <a:txBody>
                    <a:bodyPr/>
                    <a:p>
                      <a:pPr marL="59055" indent="0">
                        <a:lnSpc>
                          <a:spcPct val="150000"/>
                        </a:lnSpc>
                        <a:spcBef>
                          <a:spcPts val="1200"/>
                        </a:spcBef>
                        <a:spcAft>
                          <a:spcPts val="200"/>
                        </a:spcAft>
                      </a:pPr>
                      <a:r>
                        <a:rPr lang="zh-CN" sz="2000">
                          <a:solidFill>
                            <a:schemeClr val="tx1"/>
                          </a:solidFill>
                          <a:latin typeface="宋体"/>
                          <a:ea typeface="宋体"/>
                        </a:rPr>
                        <a:t>代号</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高校大学生人数</a:t>
                      </a:r>
                      <a:r>
                        <a:rPr lang="en-US" altLang="zh-CN" sz="2000">
                          <a:solidFill>
                            <a:schemeClr val="tx1"/>
                          </a:solidFill>
                          <a:latin typeface="宋体"/>
                          <a:ea typeface="宋体"/>
                        </a:rPr>
                        <a:t>/</a:t>
                      </a:r>
                      <a:r>
                        <a:rPr lang="zh-CN" sz="2000">
                          <a:solidFill>
                            <a:schemeClr val="tx1"/>
                          </a:solidFill>
                          <a:latin typeface="宋体"/>
                          <a:ea typeface="宋体"/>
                        </a:rPr>
                        <a:t>千人</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销售额</a:t>
                      </a:r>
                      <a:r>
                        <a:rPr lang="en-US" altLang="zh-CN" sz="2000">
                          <a:solidFill>
                            <a:schemeClr val="tx1"/>
                          </a:solidFill>
                          <a:latin typeface="宋体"/>
                          <a:ea typeface="宋体"/>
                        </a:rPr>
                        <a:t>/</a:t>
                      </a:r>
                      <a:r>
                        <a:rPr lang="zh-CN" sz="2000">
                          <a:solidFill>
                            <a:schemeClr val="tx1"/>
                          </a:solidFill>
                          <a:latin typeface="宋体"/>
                          <a:ea typeface="宋体"/>
                        </a:rPr>
                        <a:t>千元</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1</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2</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8.3</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80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3</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9.5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105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4</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12</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119</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17.5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196</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314325">
                <a:tc>
                  <a:txBody>
                    <a:bodyPr/>
                    <a:p>
                      <a:pPr marL="59055" indent="0">
                        <a:lnSpc>
                          <a:spcPct val="150000"/>
                        </a:lnSpc>
                        <a:spcBef>
                          <a:spcPts val="1200"/>
                        </a:spcBef>
                        <a:spcAft>
                          <a:spcPts val="200"/>
                        </a:spcAft>
                      </a:pPr>
                      <a:r>
                        <a:rPr lang="en-US" altLang="zh-CN" sz="2000">
                          <a:solidFill>
                            <a:schemeClr val="tx1"/>
                          </a:solidFill>
                          <a:latin typeface="宋体"/>
                          <a:ea typeface="宋体"/>
                        </a:rPr>
                        <a:t>6</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20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altLang="en-US" sz="2000">
                          <a:solidFill>
                            <a:schemeClr val="tx1"/>
                          </a:solidFill>
                          <a:latin typeface="宋体"/>
                          <a:ea typeface="宋体"/>
                        </a:rPr>
                        <a:t>？</a:t>
                      </a:r>
                      <a:endParaRPr lang="zh-CN" altLang="en-US"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bl>
          </a:graphicData>
        </a:graphic>
      </p:graphicFrame>
      <p:sp>
        <p:nvSpPr>
          <p:cNvPr id="6" name="文本框 5"/>
          <p:cNvSpPr txBox="1"/>
          <p:nvPr/>
        </p:nvSpPr>
        <p:spPr>
          <a:xfrm>
            <a:off x="1564005" y="734695"/>
            <a:ext cx="8050530" cy="521970"/>
          </a:xfrm>
          <a:prstGeom prst="rect">
            <a:avLst/>
          </a:prstGeom>
        </p:spPr>
        <p:txBody>
          <a:bodyPr wrap="square">
            <a:spAutoFit/>
          </a:bodyPr>
          <a:p>
            <a:pPr defTabSz="266700"/>
            <a:r>
              <a:rPr lang="zh-CN" altLang="en-US" sz="2800">
                <a:solidFill>
                  <a:schemeClr val="tx1"/>
                </a:solidFill>
                <a:latin typeface="宋体"/>
                <a:ea typeface="宋体"/>
              </a:rPr>
              <a:t>表中高校大学生人数与连锁店月销售额的关系</a:t>
            </a:r>
            <a:endParaRPr lang="zh-CN" altLang="en-US" sz="2800">
              <a:solidFill>
                <a:schemeClr val="tx1"/>
              </a:solidFill>
              <a:latin typeface="宋体"/>
              <a:ea typeface="宋体"/>
            </a:endParaRPr>
          </a:p>
        </p:txBody>
      </p:sp>
      <p:sp>
        <p:nvSpPr>
          <p:cNvPr id="7" name="文本框 6"/>
          <p:cNvSpPr txBox="1"/>
          <p:nvPr/>
        </p:nvSpPr>
        <p:spPr>
          <a:xfrm>
            <a:off x="1656715" y="5599430"/>
            <a:ext cx="8050530" cy="521970"/>
          </a:xfrm>
          <a:prstGeom prst="rect">
            <a:avLst/>
          </a:prstGeom>
        </p:spPr>
        <p:txBody>
          <a:bodyPr wrap="square">
            <a:spAutoFit/>
          </a:bodyPr>
          <a:p>
            <a:pPr defTabSz="266700"/>
            <a:r>
              <a:rPr lang="zh-CN" altLang="en-US" sz="2800">
                <a:solidFill>
                  <a:schemeClr val="tx1"/>
                </a:solidFill>
                <a:latin typeface="宋体"/>
                <a:ea typeface="宋体"/>
              </a:rPr>
              <a:t>问代号</a:t>
            </a:r>
            <a:r>
              <a:rPr lang="en-US" altLang="zh-CN" sz="2800">
                <a:solidFill>
                  <a:schemeClr val="tx1"/>
                </a:solidFill>
                <a:latin typeface="宋体"/>
                <a:ea typeface="宋体"/>
              </a:rPr>
              <a:t>6</a:t>
            </a:r>
            <a:r>
              <a:rPr lang="zh-CN" altLang="en-US" sz="2800">
                <a:solidFill>
                  <a:schemeClr val="tx1"/>
                </a:solidFill>
                <a:latin typeface="宋体"/>
                <a:ea typeface="宋体"/>
              </a:rPr>
              <a:t>的高校，连锁店月销售额预测为多少？</a:t>
            </a:r>
            <a:endParaRPr lang="zh-CN" altLang="en-US" sz="2800">
              <a:solidFill>
                <a:schemeClr val="tx1"/>
              </a:solidFill>
              <a:latin typeface="宋体"/>
              <a:ea typeface="宋体"/>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nvSpPr>
            <p:spPr>
              <a:xfrm>
                <a:off x="1183005" y="2553335"/>
                <a:ext cx="9797415" cy="3910330"/>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a:lstStyle>
              <a:p>
                <a:pPr>
                  <a:lnSpc>
                    <a:spcPct val="150000"/>
                  </a:lnSpc>
                  <a:spcBef>
                    <a:spcPts val="0"/>
                  </a:spcBef>
                  <a:buFont typeface="Wingdings" panose="05000000000000000000" charset="0"/>
                  <a:buChar char=""/>
                </a:pPr>
                <a:r>
                  <a:rPr lang="zh-CN" altLang="en-US" sz="2800" dirty="0">
                    <a:solidFill>
                      <a:schemeClr val="tx1"/>
                    </a:solidFill>
                    <a:latin typeface="+mj-ea"/>
                    <a:ea typeface="+mj-ea"/>
                    <a:cs typeface="+mj-ea"/>
                  </a:rPr>
                  <a:t>学生人数：自变量</a:t>
                </a:r>
                <a:r>
                  <a:rPr lang="en-US" altLang="zh-CN" sz="2800" dirty="0">
                    <a:solidFill>
                      <a:schemeClr val="tx1"/>
                    </a:solidFill>
                    <a:latin typeface="+mj-ea"/>
                    <a:ea typeface="+mj-ea"/>
                    <a:cs typeface="+mj-ea"/>
                  </a:rPr>
                  <a:t>x</a:t>
                </a:r>
                <a:endParaRPr lang="en-US" altLang="zh-CN" sz="2800" dirty="0">
                  <a:solidFill>
                    <a:schemeClr val="tx1"/>
                  </a:solidFill>
                  <a:latin typeface="+mj-ea"/>
                  <a:ea typeface="+mj-ea"/>
                  <a:cs typeface="+mj-ea"/>
                </a:endParaRPr>
              </a:p>
              <a:p>
                <a:pPr>
                  <a:lnSpc>
                    <a:spcPct val="150000"/>
                  </a:lnSpc>
                  <a:spcBef>
                    <a:spcPts val="0"/>
                  </a:spcBef>
                  <a:buFont typeface="Wingdings" panose="05000000000000000000" charset="0"/>
                  <a:buChar char=""/>
                </a:pPr>
                <a:r>
                  <a:rPr lang="zh-CN" altLang="zh-CN" sz="2800" dirty="0">
                    <a:solidFill>
                      <a:schemeClr val="tx1"/>
                    </a:solidFill>
                    <a:latin typeface="+mj-ea"/>
                    <a:ea typeface="+mj-ea"/>
                    <a:cs typeface="+mj-ea"/>
                  </a:rPr>
                  <a:t>月销售额</a:t>
                </a:r>
                <a:r>
                  <a:rPr lang="zh-CN" altLang="en-US" sz="2800" dirty="0">
                    <a:solidFill>
                      <a:schemeClr val="tx1"/>
                    </a:solidFill>
                    <a:latin typeface="+mj-ea"/>
                    <a:ea typeface="+mj-ea"/>
                    <a:cs typeface="+mj-ea"/>
                  </a:rPr>
                  <a:t>：因变量</a:t>
                </a:r>
                <a:r>
                  <a:rPr lang="en-US" altLang="zh-CN" sz="2800" dirty="0">
                    <a:solidFill>
                      <a:schemeClr val="tx1"/>
                    </a:solidFill>
                    <a:latin typeface="+mj-ea"/>
                    <a:ea typeface="+mj-ea"/>
                    <a:cs typeface="+mj-ea"/>
                  </a:rPr>
                  <a:t>y</a:t>
                </a:r>
                <a:endParaRPr lang="en-US" altLang="zh-CN" sz="2800" dirty="0">
                  <a:solidFill>
                    <a:schemeClr val="tx1"/>
                  </a:solidFill>
                  <a:latin typeface="+mj-ea"/>
                  <a:ea typeface="+mj-ea"/>
                  <a:cs typeface="+mj-ea"/>
                </a:endParaRPr>
              </a:p>
              <a:p>
                <a:pPr>
                  <a:lnSpc>
                    <a:spcPct val="150000"/>
                  </a:lnSpc>
                  <a:spcBef>
                    <a:spcPts val="0"/>
                  </a:spcBef>
                  <a:buFont typeface="Wingdings" panose="05000000000000000000" charset="0"/>
                  <a:buChar char=""/>
                </a:pPr>
                <a:r>
                  <a:rPr lang="zh-CN" altLang="en-US" sz="2800" dirty="0">
                    <a:solidFill>
                      <a:schemeClr val="tx1"/>
                    </a:solidFill>
                    <a:latin typeface="+mj-ea"/>
                    <a:ea typeface="+mj-ea"/>
                    <a:cs typeface="+mj-ea"/>
                  </a:rPr>
                  <a:t>如果把</a:t>
                </a:r>
                <a:r>
                  <a:rPr lang="en-US" altLang="zh-CN" sz="2800" dirty="0">
                    <a:solidFill>
                      <a:schemeClr val="tx1"/>
                    </a:solidFill>
                    <a:latin typeface="+mj-ea"/>
                    <a:ea typeface="+mj-ea"/>
                    <a:cs typeface="+mj-ea"/>
                  </a:rPr>
                  <a:t>y</a:t>
                </a:r>
                <a:r>
                  <a:rPr lang="zh-CN" altLang="en-US" sz="2800" dirty="0">
                    <a:solidFill>
                      <a:schemeClr val="tx1"/>
                    </a:solidFill>
                    <a:latin typeface="+mj-ea"/>
                    <a:ea typeface="+mj-ea"/>
                    <a:cs typeface="+mj-ea"/>
                  </a:rPr>
                  <a:t>看作是</a:t>
                </a:r>
                <a:r>
                  <a:rPr lang="en-US" altLang="zh-CN" sz="2800" dirty="0">
                    <a:solidFill>
                      <a:schemeClr val="tx1"/>
                    </a:solidFill>
                    <a:latin typeface="+mj-ea"/>
                    <a:ea typeface="+mj-ea"/>
                    <a:cs typeface="+mj-ea"/>
                  </a:rPr>
                  <a:t>x</a:t>
                </a:r>
                <a:r>
                  <a:rPr lang="zh-CN" altLang="en-US" sz="2800" dirty="0">
                    <a:solidFill>
                      <a:schemeClr val="tx1"/>
                    </a:solidFill>
                    <a:latin typeface="+mj-ea"/>
                    <a:ea typeface="+mj-ea"/>
                    <a:cs typeface="+mj-ea"/>
                  </a:rPr>
                  <a:t>的一次函数，即</a:t>
                </a:r>
                <a:endParaRPr lang="en-US" altLang="zh-CN" sz="2800" dirty="0">
                  <a:solidFill>
                    <a:schemeClr val="tx1"/>
                  </a:solidFill>
                  <a:latin typeface="+mj-ea"/>
                  <a:ea typeface="+mj-ea"/>
                  <a:cs typeface="+mj-ea"/>
                </a:endParaRPr>
              </a:p>
              <a:p>
                <a:pPr>
                  <a:lnSpc>
                    <a:spcPct val="150000"/>
                  </a:lnSpc>
                  <a:spcBef>
                    <a:spcPts val="0"/>
                  </a:spcBef>
                  <a:buFont typeface="Wingdings" panose="05000000000000000000" charset="0"/>
                  <a:buChar char=""/>
                </a:pPr>
                <a14:m>
                  <m:oMath xmlns:m="http://schemas.openxmlformats.org/officeDocument/2006/math">
                    <m:r>
                      <a:rPr lang="en-US" altLang="zh-CN" sz="2800" b="0" i="1" smtClean="0">
                        <a:solidFill>
                          <a:schemeClr val="tx1"/>
                        </a:solidFill>
                        <a:latin typeface="DejaVu Math TeX Gyre" panose="02000503000000000000" charset="0"/>
                        <a:ea typeface="+mj-ea"/>
                        <a:cs typeface="DejaVu Math TeX Gyre" panose="02000503000000000000" charset="0"/>
                      </a:rPr>
                      <m:t>𝑦</m:t>
                    </m:r>
                    <m:r>
                      <a:rPr lang="en-US" altLang="zh-CN" sz="2800" b="0" i="1" smtClean="0">
                        <a:solidFill>
                          <a:schemeClr val="tx1"/>
                        </a:solidFill>
                        <a:latin typeface="DejaVu Math TeX Gyre" panose="02000503000000000000" charset="0"/>
                        <a:ea typeface="MS Mincho" charset="0"/>
                        <a:cs typeface="DejaVu Math TeX Gyre" panose="02000503000000000000" charset="0"/>
                      </a:rPr>
                      <m:t>=</m:t>
                    </m:r>
                    <m:sSub>
                      <m:sSubPr>
                        <m:ctrlPr>
                          <a:rPr lang="zh-CN" altLang="zh-CN" sz="2800" i="1">
                            <a:solidFill>
                              <a:schemeClr val="tx1"/>
                            </a:solidFill>
                            <a:latin typeface="DejaVu Math TeX Gyre" panose="02000503000000000000" charset="0"/>
                            <a:ea typeface="+mj-ea"/>
                            <a:cs typeface="DejaVu Math TeX Gyre" panose="02000503000000000000" charset="0"/>
                          </a:rPr>
                        </m:ctrlPr>
                      </m:sSubPr>
                      <m:e>
                        <m:r>
                          <a:rPr lang="en-US" altLang="zh-CN" sz="2800" i="1">
                            <a:solidFill>
                              <a:schemeClr val="tx1"/>
                            </a:solidFill>
                            <a:latin typeface="DejaVu Math TeX Gyre" panose="02000503000000000000" charset="0"/>
                            <a:ea typeface="+mj-ea"/>
                            <a:cs typeface="DejaVu Math TeX Gyre" panose="02000503000000000000" charset="0"/>
                          </a:rPr>
                          <m:t>ℎ</m:t>
                        </m:r>
                      </m:e>
                      <m:sub>
                        <m:r>
                          <a:rPr lang="en-US" altLang="zh-CN" sz="2800" i="1">
                            <a:solidFill>
                              <a:schemeClr val="tx1"/>
                            </a:solidFill>
                            <a:latin typeface="DejaVu Math TeX Gyre" panose="02000503000000000000" charset="0"/>
                            <a:ea typeface="MS Mincho" charset="0"/>
                            <a:cs typeface="DejaVu Math TeX Gyre" panose="02000503000000000000" charset="0"/>
                          </a:rPr>
                          <m:t>𝜃</m:t>
                        </m:r>
                      </m:sub>
                    </m:sSub>
                    <m:d>
                      <m:dPr>
                        <m:ctrlPr>
                          <a:rPr lang="en-US" altLang="zh-CN" sz="2800" i="1">
                            <a:solidFill>
                              <a:schemeClr val="tx1"/>
                            </a:solidFill>
                            <a:latin typeface="DejaVu Math TeX Gyre" panose="02000503000000000000" charset="0"/>
                            <a:ea typeface="+mj-ea"/>
                            <a:cs typeface="DejaVu Math TeX Gyre" panose="02000503000000000000" charset="0"/>
                          </a:rPr>
                        </m:ctrlPr>
                      </m:dPr>
                      <m:e>
                        <m:r>
                          <a:rPr lang="en-US" altLang="zh-CN" sz="2800" i="1">
                            <a:solidFill>
                              <a:schemeClr val="tx1"/>
                            </a:solidFill>
                            <a:latin typeface="DejaVu Math TeX Gyre" panose="02000503000000000000" charset="0"/>
                            <a:ea typeface="+mj-ea"/>
                            <a:cs typeface="DejaVu Math TeX Gyre" panose="02000503000000000000" charset="0"/>
                          </a:rPr>
                          <m:t>𝑥</m:t>
                        </m:r>
                      </m:e>
                    </m:d>
                    <m:r>
                      <a:rPr lang="en-US" altLang="zh-CN" sz="2800" i="1">
                        <a:solidFill>
                          <a:schemeClr val="tx1"/>
                        </a:solidFill>
                        <a:latin typeface="DejaVu Math TeX Gyre" panose="02000503000000000000" charset="0"/>
                        <a:ea typeface="MS Mincho" charset="0"/>
                        <a:cs typeface="DejaVu Math TeX Gyre" panose="02000503000000000000" charset="0"/>
                      </a:rPr>
                      <m:t>=</m:t>
                    </m:r>
                    <m:sSub>
                      <m:sSubPr>
                        <m:ctrlPr>
                          <a:rPr lang="zh-CN" altLang="zh-CN" sz="2800" i="1">
                            <a:solidFill>
                              <a:schemeClr val="tx1"/>
                            </a:solidFill>
                            <a:latin typeface="DejaVu Math TeX Gyre" panose="02000503000000000000" charset="0"/>
                            <a:ea typeface="+mj-ea"/>
                            <a:cs typeface="DejaVu Math TeX Gyre" panose="02000503000000000000" charset="0"/>
                          </a:rPr>
                        </m:ctrlPr>
                      </m:sSubPr>
                      <m:e>
                        <m:r>
                          <a:rPr lang="en-US" altLang="zh-CN"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0</m:t>
                        </m:r>
                      </m:sub>
                    </m:sSub>
                    <m:r>
                      <a:rPr lang="en-US" altLang="zh-CN" sz="2800" i="1">
                        <a:solidFill>
                          <a:schemeClr val="tx1"/>
                        </a:solidFill>
                        <a:latin typeface="DejaVu Math TeX Gyre" panose="02000503000000000000" charset="0"/>
                        <a:ea typeface="MS Mincho" charset="0"/>
                        <a:cs typeface="DejaVu Math TeX Gyre" panose="02000503000000000000" charset="0"/>
                      </a:rPr>
                      <m:t>+</m:t>
                    </m:r>
                    <m:sSub>
                      <m:sSubPr>
                        <m:ctrlPr>
                          <a:rPr lang="zh-CN" altLang="zh-CN" sz="2800" i="1">
                            <a:solidFill>
                              <a:schemeClr val="tx1"/>
                            </a:solidFill>
                            <a:latin typeface="DejaVu Math TeX Gyre" panose="02000503000000000000" charset="0"/>
                            <a:ea typeface="+mj-ea"/>
                            <a:cs typeface="DejaVu Math TeX Gyre" panose="02000503000000000000" charset="0"/>
                          </a:rPr>
                        </m:ctrlPr>
                      </m:sSubPr>
                      <m:e>
                        <m:r>
                          <a:rPr lang="en-US" altLang="zh-CN"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1</m:t>
                        </m:r>
                      </m:sub>
                    </m:sSub>
                    <m:r>
                      <a:rPr lang="en-US" altLang="zh-CN" sz="2800" i="1">
                        <a:solidFill>
                          <a:schemeClr val="tx1"/>
                        </a:solidFill>
                        <a:latin typeface="DejaVu Math TeX Gyre" panose="02000503000000000000" charset="0"/>
                        <a:ea typeface="+mj-ea"/>
                        <a:cs typeface="DejaVu Math TeX Gyre" panose="02000503000000000000" charset="0"/>
                      </a:rPr>
                      <m:t>𝑥</m:t>
                    </m:r>
                  </m:oMath>
                </a14:m>
                <a:endParaRPr lang="en-US" altLang="zh-CN" sz="2800" dirty="0">
                  <a:solidFill>
                    <a:schemeClr val="tx1"/>
                  </a:solidFill>
                  <a:latin typeface="+mj-ea"/>
                  <a:ea typeface="+mj-ea"/>
                  <a:cs typeface="+mj-ea"/>
                </a:endParaRPr>
              </a:p>
              <a:p>
                <a:pPr>
                  <a:lnSpc>
                    <a:spcPct val="150000"/>
                  </a:lnSpc>
                  <a:spcBef>
                    <a:spcPts val="0"/>
                  </a:spcBef>
                  <a:buFont typeface="Wingdings" panose="05000000000000000000" charset="0"/>
                  <a:buChar char=""/>
                </a:pPr>
                <a:r>
                  <a:rPr lang="zh-CN" altLang="en-US" sz="2800" dirty="0">
                    <a:solidFill>
                      <a:schemeClr val="tx1"/>
                    </a:solidFill>
                    <a:latin typeface="+mj-ea"/>
                    <a:ea typeface="+mj-ea"/>
                    <a:cs typeface="+mj-ea"/>
                  </a:rPr>
                  <a:t>那么，</a:t>
                </a:r>
                <a:r>
                  <a:rPr lang="en-US" altLang="zh-CN" sz="2800" dirty="0">
                    <a:solidFill>
                      <a:schemeClr val="tx1"/>
                    </a:solidFill>
                    <a:latin typeface="+mj-ea"/>
                    <a:ea typeface="+mj-ea"/>
                    <a:cs typeface="+mj-ea"/>
                  </a:rPr>
                  <a:t>(</a:t>
                </a:r>
                <a:r>
                  <a:rPr lang="en-US" altLang="zh-CN" sz="2800" dirty="0" err="1">
                    <a:solidFill>
                      <a:schemeClr val="tx1"/>
                    </a:solidFill>
                    <a:latin typeface="+mj-ea"/>
                    <a:ea typeface="+mj-ea"/>
                    <a:cs typeface="+mj-ea"/>
                  </a:rPr>
                  <a:t>x,y</a:t>
                </a:r>
                <a:r>
                  <a:rPr lang="en-US" altLang="zh-CN" sz="2800" dirty="0">
                    <a:solidFill>
                      <a:schemeClr val="tx1"/>
                    </a:solidFill>
                    <a:latin typeface="+mj-ea"/>
                    <a:ea typeface="+mj-ea"/>
                    <a:cs typeface="+mj-ea"/>
                  </a:rPr>
                  <a:t>)</a:t>
                </a:r>
                <a:r>
                  <a:rPr lang="zh-CN" altLang="en-US" sz="2800" dirty="0">
                    <a:solidFill>
                      <a:schemeClr val="tx1"/>
                    </a:solidFill>
                    <a:latin typeface="+mj-ea"/>
                    <a:ea typeface="+mj-ea"/>
                    <a:cs typeface="+mj-ea"/>
                  </a:rPr>
                  <a:t>点在平面直角坐标系中是一条直线</a:t>
                </a:r>
                <a:endParaRPr lang="en-US" altLang="zh-CN" sz="2800" dirty="0">
                  <a:solidFill>
                    <a:schemeClr val="tx1"/>
                  </a:solidFill>
                  <a:latin typeface="+mj-ea"/>
                  <a:ea typeface="+mj-ea"/>
                  <a:cs typeface="+mj-ea"/>
                </a:endParaRPr>
              </a:p>
              <a:p>
                <a:pPr>
                  <a:lnSpc>
                    <a:spcPct val="150000"/>
                  </a:lnSpc>
                  <a:spcBef>
                    <a:spcPts val="0"/>
                  </a:spcBef>
                  <a:buFont typeface="Wingdings" panose="05000000000000000000" charset="0"/>
                  <a:buChar char=""/>
                </a:pPr>
                <a14:m>
                  <m:oMath xmlns:m="http://schemas.openxmlformats.org/officeDocument/2006/math">
                    <m:sSub>
                      <m:sSubPr>
                        <m:ctrlPr>
                          <a:rPr lang="zh-CN" altLang="zh-CN" sz="2800" i="1">
                            <a:solidFill>
                              <a:schemeClr val="tx1"/>
                            </a:solidFill>
                            <a:latin typeface="DejaVu Math TeX Gyre" panose="02000503000000000000" charset="0"/>
                            <a:ea typeface="+mj-ea"/>
                            <a:cs typeface="DejaVu Math TeX Gyre" panose="02000503000000000000" charset="0"/>
                          </a:rPr>
                        </m:ctrlPr>
                      </m:sSubPr>
                      <m:e>
                        <m:r>
                          <a:rPr lang="en-US" altLang="zh-CN"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0</m:t>
                        </m:r>
                      </m:sub>
                    </m:sSub>
                  </m:oMath>
                </a14:m>
                <a:r>
                  <a:rPr lang="zh-CN" altLang="zh-CN" sz="2800" dirty="0">
                    <a:solidFill>
                      <a:schemeClr val="tx1"/>
                    </a:solidFill>
                    <a:latin typeface="+mj-ea"/>
                    <a:ea typeface="+mj-ea"/>
                    <a:cs typeface="+mj-ea"/>
                  </a:rPr>
                  <a:t>一般称之为截距或偏差，</a:t>
                </a:r>
                <a14:m>
                  <m:oMath xmlns:m="http://schemas.openxmlformats.org/officeDocument/2006/math">
                    <m:sSub>
                      <m:sSubPr>
                        <m:ctrlPr>
                          <a:rPr lang="zh-CN" altLang="zh-CN" sz="2800" i="1">
                            <a:solidFill>
                              <a:schemeClr val="tx1"/>
                            </a:solidFill>
                            <a:latin typeface="DejaVu Math TeX Gyre" panose="02000503000000000000" charset="0"/>
                            <a:ea typeface="+mj-ea"/>
                            <a:cs typeface="DejaVu Math TeX Gyre" panose="02000503000000000000" charset="0"/>
                          </a:rPr>
                        </m:ctrlPr>
                      </m:sSubPr>
                      <m:e>
                        <m:r>
                          <a:rPr lang="en-US" altLang="zh-CN"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1</m:t>
                        </m:r>
                      </m:sub>
                    </m:sSub>
                  </m:oMath>
                </a14:m>
                <a:r>
                  <a:rPr lang="zh-CN" altLang="zh-CN" sz="2800" dirty="0">
                    <a:solidFill>
                      <a:schemeClr val="tx1"/>
                    </a:solidFill>
                    <a:latin typeface="+mj-ea"/>
                    <a:ea typeface="+mj-ea"/>
                    <a:cs typeface="+mj-ea"/>
                  </a:rPr>
                  <a:t>是斜率</a:t>
                </a:r>
                <a:endParaRPr lang="en-US" altLang="zh-CN" sz="2800" dirty="0">
                  <a:solidFill>
                    <a:schemeClr val="tx1"/>
                  </a:solidFill>
                  <a:latin typeface="+mj-ea"/>
                  <a:ea typeface="+mj-ea"/>
                  <a:cs typeface="+mj-ea"/>
                </a:endParaRPr>
              </a:p>
              <a:p>
                <a:endParaRPr lang="en-US" altLang="zh-CN" sz="2800" dirty="0">
                  <a:solidFill>
                    <a:schemeClr val="tx1"/>
                  </a:solidFill>
                  <a:latin typeface="+mj-ea"/>
                  <a:ea typeface="+mj-ea"/>
                  <a:cs typeface="+mj-ea"/>
                </a:endParaRPr>
              </a:p>
            </p:txBody>
          </p:sp>
        </mc:Choice>
        <mc:Fallback>
          <p:sp>
            <p:nvSpPr>
              <p:cNvPr id="3" name="内容占位符 2"/>
              <p:cNvSpPr>
                <a:spLocks noRot="1" noChangeAspect="1" noMove="1" noResize="1" noEditPoints="1" noAdjustHandles="1" noChangeArrowheads="1" noChangeShapeType="1" noTextEdit="1"/>
              </p:cNvSpPr>
              <p:nvPr/>
            </p:nvSpPr>
            <p:spPr>
              <a:xfrm>
                <a:off x="1183005" y="2553335"/>
                <a:ext cx="9797415" cy="3910330"/>
              </a:xfrm>
              <a:prstGeom prst="rect">
                <a:avLst/>
              </a:prstGeom>
              <a:blipFill rotWithShape="1">
                <a:blip r:embed="rId1"/>
                <a:stretch>
                  <a:fillRect b="-12780"/>
                </a:stretch>
              </a:blipFill>
              <a:ln>
                <a:noFill/>
              </a:ln>
              <a:effectLst/>
            </p:spPr>
            <p:txBody>
              <a:bodyPr/>
              <a:lstStyle/>
              <a:p>
                <a:r>
                  <a:rPr lang="zh-CN" altLang="en-US">
                    <a:noFill/>
                  </a:rPr>
                  <a:t> </a:t>
                </a:r>
              </a:p>
            </p:txBody>
          </p:sp>
        </mc:Fallback>
      </mc:AlternateContent>
      <p:sp>
        <p:nvSpPr>
          <p:cNvPr id="2" name="雨森出品-2"/>
          <p:cNvSpPr txBox="1"/>
          <p:nvPr/>
        </p:nvSpPr>
        <p:spPr>
          <a:xfrm>
            <a:off x="1183004" y="43787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p:sp>
        <p:nvSpPr>
          <p:cNvPr id="4" name="文本框 3"/>
          <p:cNvSpPr txBox="1"/>
          <p:nvPr/>
        </p:nvSpPr>
        <p:spPr>
          <a:xfrm>
            <a:off x="1183005" y="1621155"/>
            <a:ext cx="9323705" cy="583565"/>
          </a:xfrm>
          <a:prstGeom prst="rect">
            <a:avLst/>
          </a:prstGeom>
        </p:spPr>
        <p:txBody>
          <a:bodyPr wrap="square">
            <a:spAutoFit/>
          </a:bodyPr>
          <a:p>
            <a:r>
              <a:rPr lang="zh-CN" altLang="en-US" sz="3200">
                <a:latin typeface="+mj-ea"/>
                <a:ea typeface="+mj-ea"/>
                <a:cs typeface="+mj-ea"/>
              </a:rPr>
              <a:t>寻找自变量</a:t>
            </a:r>
            <a:r>
              <a:rPr lang="en-US" altLang="zh-CN" sz="3200">
                <a:latin typeface="+mj-ea"/>
                <a:ea typeface="+mj-ea"/>
                <a:cs typeface="+mj-ea"/>
              </a:rPr>
              <a:t>x</a:t>
            </a:r>
            <a:r>
              <a:rPr lang="zh-CN" altLang="en-US" sz="3200">
                <a:latin typeface="+mj-ea"/>
                <a:ea typeface="+mj-ea"/>
                <a:cs typeface="+mj-ea"/>
              </a:rPr>
              <a:t>与因变量</a:t>
            </a:r>
            <a:r>
              <a:rPr lang="en-US" altLang="zh-CN" sz="3200">
                <a:latin typeface="+mj-ea"/>
                <a:ea typeface="+mj-ea"/>
                <a:cs typeface="+mj-ea"/>
              </a:rPr>
              <a:t>y</a:t>
            </a:r>
            <a:r>
              <a:rPr lang="zh-CN" altLang="en-US" sz="3200">
                <a:latin typeface="+mj-ea"/>
                <a:ea typeface="+mj-ea"/>
                <a:cs typeface="+mj-ea"/>
              </a:rPr>
              <a:t>之间的线性关系。</a:t>
            </a:r>
            <a:endParaRPr lang="zh-CN" altLang="en-US" sz="3200">
              <a:latin typeface="+mj-ea"/>
              <a:ea typeface="+mj-ea"/>
              <a:cs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856672" y="676634"/>
            <a:ext cx="447865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a:t>
            </a:r>
            <a:r>
              <a:rPr lang="x-none" altLang="en-US" sz="4000" b="1" dirty="0">
                <a:solidFill>
                  <a:schemeClr val="tx1"/>
                </a:solidFill>
                <a:sym typeface="+mn-lt"/>
              </a:rPr>
              <a:t>.</a:t>
            </a:r>
            <a:r>
              <a:rPr lang="en-US" altLang="zh-CN" sz="4000" b="1" dirty="0">
                <a:solidFill>
                  <a:schemeClr val="tx1"/>
                </a:solidFill>
                <a:sym typeface="+mn-lt"/>
              </a:rPr>
              <a:t>1 </a:t>
            </a:r>
            <a:r>
              <a:rPr lang="zh-CN" altLang="en-US" sz="4000" b="1" dirty="0">
                <a:solidFill>
                  <a:schemeClr val="tx1"/>
                </a:solidFill>
                <a:sym typeface="+mn-lt"/>
              </a:rPr>
              <a:t>机器学习概述</a:t>
            </a:r>
            <a:endParaRPr lang="zh-CN" altLang="en-US" sz="4000" b="1" dirty="0">
              <a:solidFill>
                <a:schemeClr val="tx1"/>
              </a:solidFill>
              <a:sym typeface="+mn-lt"/>
            </a:endParaRPr>
          </a:p>
        </p:txBody>
      </p:sp>
      <p:sp>
        <p:nvSpPr>
          <p:cNvPr id="2" name="雨森出品-2"/>
          <p:cNvSpPr txBox="1"/>
          <p:nvPr/>
        </p:nvSpPr>
        <p:spPr>
          <a:xfrm>
            <a:off x="704215" y="1692275"/>
            <a:ext cx="10830560" cy="382841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indent="0" algn="l" fontAlgn="auto">
              <a:lnSpc>
                <a:spcPct val="150000"/>
              </a:lnSpc>
            </a:pPr>
            <a:r>
              <a:rPr lang="en-US" altLang="zh-CN" b="1" dirty="0">
                <a:solidFill>
                  <a:schemeClr val="tx1"/>
                </a:solidFill>
                <a:sym typeface="+mn-lt"/>
              </a:rPr>
              <a:t>1.</a:t>
            </a:r>
            <a:r>
              <a:rPr lang="zh-CN" altLang="en-US" b="1" dirty="0">
                <a:solidFill>
                  <a:schemeClr val="tx1"/>
                </a:solidFill>
                <a:sym typeface="+mn-lt"/>
              </a:rPr>
              <a:t>什么是机器学习</a:t>
            </a:r>
            <a:endParaRPr lang="zh-CN" altLang="en-US" b="1" dirty="0">
              <a:solidFill>
                <a:schemeClr val="tx1"/>
              </a:solidFill>
              <a:sym typeface="+mn-lt"/>
            </a:endParaRPr>
          </a:p>
          <a:p>
            <a:pPr marL="457200" lvl="1" indent="0" algn="l" fontAlgn="auto">
              <a:lnSpc>
                <a:spcPct val="150000"/>
              </a:lnSpc>
            </a:pPr>
            <a:r>
              <a:rPr lang="zh-CN" altLang="en-US" sz="2800" b="1" dirty="0">
                <a:solidFill>
                  <a:schemeClr val="tx1"/>
                </a:solidFill>
                <a:latin typeface="+mj-ea"/>
                <a:ea typeface="+mj-ea"/>
                <a:cs typeface="+mj-ea"/>
                <a:sym typeface="+mn-lt"/>
              </a:rPr>
              <a:t>机器学习是一门研究计算机如何模拟或实现人类学习行为的学科。</a:t>
            </a:r>
            <a:endParaRPr lang="zh-CN" altLang="en-US" sz="2800" b="1" dirty="0">
              <a:solidFill>
                <a:schemeClr val="tx1"/>
              </a:solidFill>
              <a:latin typeface="+mj-ea"/>
              <a:ea typeface="+mj-ea"/>
              <a:cs typeface="+mj-ea"/>
              <a:sym typeface="+mn-lt"/>
            </a:endParaRPr>
          </a:p>
          <a:p>
            <a:pPr marL="457200" lvl="1" indent="0" algn="l" fontAlgn="auto">
              <a:lnSpc>
                <a:spcPct val="150000"/>
              </a:lnSpc>
            </a:pPr>
            <a:r>
              <a:rPr lang="zh-CN" altLang="en-US" sz="2800" b="1" dirty="0">
                <a:solidFill>
                  <a:schemeClr val="tx1"/>
                </a:solidFill>
                <a:latin typeface="+mj-ea"/>
                <a:ea typeface="+mj-ea"/>
                <a:cs typeface="+mj-ea"/>
                <a:sym typeface="+mn-lt"/>
              </a:rPr>
              <a:t>核心思想</a:t>
            </a:r>
            <a:r>
              <a:rPr lang="x-none" altLang="zh-CN" sz="2800" b="1" dirty="0">
                <a:solidFill>
                  <a:schemeClr val="tx1"/>
                </a:solidFill>
                <a:latin typeface="+mj-ea"/>
                <a:ea typeface="+mj-ea"/>
                <a:cs typeface="+mj-ea"/>
                <a:sym typeface="+mn-lt"/>
              </a:rPr>
              <a:t>:</a:t>
            </a:r>
            <a:r>
              <a:rPr lang="zh-CN" altLang="en-US" sz="2800" b="1" dirty="0">
                <a:solidFill>
                  <a:schemeClr val="tx1"/>
                </a:solidFill>
                <a:latin typeface="+mj-ea"/>
                <a:ea typeface="+mj-ea"/>
                <a:cs typeface="+mj-ea"/>
                <a:sym typeface="+mn-lt"/>
              </a:rPr>
              <a:t>数据</a:t>
            </a:r>
            <a:r>
              <a:rPr lang="en-US" altLang="zh-CN" sz="2800" b="1" dirty="0">
                <a:solidFill>
                  <a:schemeClr val="tx1"/>
                </a:solidFill>
                <a:latin typeface="+mj-ea"/>
                <a:ea typeface="+mj-ea"/>
                <a:cs typeface="+mj-ea"/>
                <a:sym typeface="+mn-lt"/>
              </a:rPr>
              <a:t> </a:t>
            </a:r>
            <a:r>
              <a:rPr lang="en-US" altLang="en-US" sz="2800" b="1" dirty="0">
                <a:solidFill>
                  <a:schemeClr val="tx1"/>
                </a:solidFill>
                <a:latin typeface="+mj-ea"/>
                <a:ea typeface="+mj-ea"/>
                <a:cs typeface="+mj-ea"/>
                <a:sym typeface="+mn-lt"/>
              </a:rPr>
              <a:t>→</a:t>
            </a:r>
            <a:r>
              <a:rPr lang="en-US" altLang="zh-CN" sz="2800" b="1" dirty="0">
                <a:solidFill>
                  <a:schemeClr val="tx1"/>
                </a:solidFill>
                <a:latin typeface="+mj-ea"/>
                <a:ea typeface="+mj-ea"/>
                <a:cs typeface="+mj-ea"/>
                <a:sym typeface="+mn-lt"/>
              </a:rPr>
              <a:t> </a:t>
            </a:r>
            <a:r>
              <a:rPr lang="zh-CN" altLang="en-US" sz="2800" b="1" dirty="0">
                <a:solidFill>
                  <a:schemeClr val="tx1"/>
                </a:solidFill>
                <a:latin typeface="+mj-ea"/>
                <a:ea typeface="+mj-ea"/>
                <a:cs typeface="+mj-ea"/>
                <a:sym typeface="+mn-lt"/>
              </a:rPr>
              <a:t>模型</a:t>
            </a:r>
            <a:r>
              <a:rPr lang="en-US" altLang="zh-CN" sz="2800" b="1" dirty="0">
                <a:solidFill>
                  <a:schemeClr val="tx1"/>
                </a:solidFill>
                <a:latin typeface="+mj-ea"/>
                <a:ea typeface="+mj-ea"/>
                <a:cs typeface="+mj-ea"/>
                <a:sym typeface="+mn-lt"/>
              </a:rPr>
              <a:t> </a:t>
            </a:r>
            <a:r>
              <a:rPr lang="en-US" altLang="en-US" sz="2800" b="1" dirty="0">
                <a:solidFill>
                  <a:schemeClr val="tx1"/>
                </a:solidFill>
                <a:latin typeface="+mj-ea"/>
                <a:ea typeface="+mj-ea"/>
                <a:cs typeface="+mj-ea"/>
                <a:sym typeface="+mn-lt"/>
              </a:rPr>
              <a:t>→</a:t>
            </a:r>
            <a:r>
              <a:rPr lang="en-US" altLang="zh-CN" sz="2800" b="1" dirty="0">
                <a:solidFill>
                  <a:schemeClr val="tx1"/>
                </a:solidFill>
                <a:latin typeface="+mj-ea"/>
                <a:ea typeface="+mj-ea"/>
                <a:cs typeface="+mj-ea"/>
                <a:sym typeface="+mn-lt"/>
              </a:rPr>
              <a:t> </a:t>
            </a:r>
            <a:r>
              <a:rPr lang="zh-CN" altLang="en-US" sz="2800" b="1" dirty="0">
                <a:solidFill>
                  <a:schemeClr val="tx1"/>
                </a:solidFill>
                <a:latin typeface="+mj-ea"/>
                <a:ea typeface="+mj-ea"/>
                <a:cs typeface="+mj-ea"/>
                <a:sym typeface="+mn-lt"/>
              </a:rPr>
              <a:t>预测</a:t>
            </a:r>
            <a:endParaRPr lang="zh-CN" altLang="en-US" sz="2800" b="1" dirty="0">
              <a:solidFill>
                <a:schemeClr val="tx1"/>
              </a:solidFill>
              <a:latin typeface="+mj-ea"/>
              <a:ea typeface="+mj-ea"/>
              <a:cs typeface="+mj-ea"/>
              <a:sym typeface="+mn-lt"/>
            </a:endParaRPr>
          </a:p>
          <a:p>
            <a:pPr marL="457200" lvl="1" indent="0" algn="l" fontAlgn="auto">
              <a:lnSpc>
                <a:spcPct val="150000"/>
              </a:lnSpc>
            </a:pPr>
            <a:r>
              <a:rPr lang="en-US" altLang="zh-CN" b="1" dirty="0">
                <a:solidFill>
                  <a:schemeClr val="tx1"/>
                </a:solidFill>
                <a:sym typeface="+mn-lt"/>
              </a:rPr>
              <a:t>	</a:t>
            </a:r>
            <a:endParaRPr lang="en-US" altLang="zh-CN" b="1" dirty="0">
              <a:solidFill>
                <a:schemeClr val="tx1"/>
              </a:solidFill>
              <a:sym typeface="+mn-lt"/>
            </a:endParaRPr>
          </a:p>
          <a:p>
            <a:pPr indent="0" algn="l" fontAlgn="auto">
              <a:lnSpc>
                <a:spcPct val="150000"/>
              </a:lnSpc>
            </a:pPr>
            <a:r>
              <a:rPr lang="en-US" altLang="zh-CN" b="1" dirty="0">
                <a:solidFill>
                  <a:schemeClr val="tx1"/>
                </a:solidFill>
                <a:sym typeface="+mn-lt"/>
              </a:rPr>
              <a:t>2.</a:t>
            </a:r>
            <a:r>
              <a:rPr lang="zh-CN" altLang="en-US" b="1" dirty="0">
                <a:solidFill>
                  <a:schemeClr val="tx1"/>
                </a:solidFill>
                <a:sym typeface="+mn-lt"/>
              </a:rPr>
              <a:t>机器学习任务</a:t>
            </a:r>
            <a:endParaRPr lang="zh-CN" altLang="en-US" b="1" dirty="0">
              <a:solidFill>
                <a:schemeClr val="tx1"/>
              </a:solidFill>
              <a:sym typeface="+mn-lt"/>
            </a:endParaRPr>
          </a:p>
          <a:p>
            <a:pPr marL="457200" lvl="1" indent="0" algn="l" fontAlgn="auto">
              <a:lnSpc>
                <a:spcPct val="150000"/>
              </a:lnSpc>
            </a:pPr>
            <a:r>
              <a:rPr lang="zh-CN" altLang="en-US" sz="2400" b="1" dirty="0">
                <a:solidFill>
                  <a:schemeClr val="tx1"/>
                </a:solidFill>
                <a:sym typeface="+mn-lt"/>
              </a:rPr>
              <a:t>机器学习任务，是指希望通过机器学习模型解决的特定类型的问题。它定义了问题的目标、输入数据的性质以及期望的输出。机器学习任务的算法包括分类、回归和聚类等。</a:t>
            </a:r>
            <a:endParaRPr lang="zh-CN" altLang="en-US" sz="2400" b="1" dirty="0">
              <a:solidFill>
                <a:schemeClr val="tx1"/>
              </a:solidFill>
              <a:sym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nvSpPr>
        <p:spPr>
          <a:xfrm>
            <a:off x="1183005" y="1403985"/>
            <a:ext cx="7190740" cy="476313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a:lstStyle>
          <a:p>
            <a:pPr>
              <a:buFont typeface="Wingdings" panose="05000000000000000000" charset="0"/>
              <a:buChar char=""/>
            </a:pPr>
            <a:r>
              <a:rPr lang="zh-CN" altLang="en-US" dirty="0">
                <a:solidFill>
                  <a:schemeClr val="tx1"/>
                </a:solidFill>
                <a:latin typeface="田氏保钓体简" panose="02010800040101010101" pitchFamily="2" charset="-122"/>
                <a:ea typeface="田氏保钓体简" panose="02010800040101010101" pitchFamily="2" charset="-122"/>
                <a:sym typeface="+mn-ea"/>
              </a:rPr>
              <a:t>回归</a:t>
            </a:r>
            <a:r>
              <a:rPr lang="en-US" altLang="zh-CN" dirty="0">
                <a:solidFill>
                  <a:schemeClr val="tx1"/>
                </a:solidFill>
                <a:latin typeface="田氏保钓体简" panose="02010800040101010101" pitchFamily="2" charset="-122"/>
                <a:ea typeface="田氏保钓体简" panose="02010800040101010101" pitchFamily="2" charset="-122"/>
                <a:sym typeface="+mn-ea"/>
              </a:rPr>
              <a:t>(Regression)</a:t>
            </a:r>
            <a:endParaRPr lang="en-US" altLang="zh-CN" dirty="0">
              <a:solidFill>
                <a:schemeClr val="tx1"/>
              </a:solidFill>
              <a:latin typeface="田氏保钓体简" panose="02010800040101010101" pitchFamily="2" charset="-122"/>
              <a:ea typeface="田氏保钓体简" panose="02010800040101010101" pitchFamily="2" charset="-122"/>
            </a:endParaRPr>
          </a:p>
          <a:p>
            <a:pPr>
              <a:buFont typeface="Wingdings" panose="05000000000000000000" charset="0"/>
              <a:buChar char=""/>
            </a:pPr>
            <a:r>
              <a:rPr lang="en-US" altLang="zh-CN" dirty="0">
                <a:solidFill>
                  <a:schemeClr val="tx1"/>
                </a:solidFill>
                <a:latin typeface="田氏保钓体简" panose="02010800040101010101" pitchFamily="2" charset="-122"/>
                <a:ea typeface="田氏保钓体简" panose="02010800040101010101" pitchFamily="2" charset="-122"/>
                <a:sym typeface="+mn-ea"/>
              </a:rPr>
              <a:t>   </a:t>
            </a:r>
            <a:r>
              <a:rPr lang="zh-CN" altLang="en-US" dirty="0">
                <a:solidFill>
                  <a:schemeClr val="tx1"/>
                </a:solidFill>
                <a:latin typeface="田氏保钓体简" panose="02010800040101010101" pitchFamily="2" charset="-122"/>
                <a:ea typeface="田氏保钓体简" panose="02010800040101010101" pitchFamily="2" charset="-122"/>
                <a:sym typeface="+mn-ea"/>
              </a:rPr>
              <a:t>就是寻找自变量</a:t>
            </a:r>
            <a:r>
              <a:rPr lang="en-US" altLang="zh-CN" dirty="0">
                <a:solidFill>
                  <a:schemeClr val="tx1"/>
                </a:solidFill>
                <a:latin typeface="田氏保钓体简" panose="02010800040101010101" pitchFamily="2" charset="-122"/>
                <a:ea typeface="田氏保钓体简" panose="02010800040101010101" pitchFamily="2" charset="-122"/>
                <a:sym typeface="+mn-ea"/>
              </a:rPr>
              <a:t>x</a:t>
            </a:r>
            <a:r>
              <a:rPr lang="zh-CN" altLang="en-US" dirty="0">
                <a:solidFill>
                  <a:schemeClr val="tx1"/>
                </a:solidFill>
                <a:latin typeface="田氏保钓体简" panose="02010800040101010101" pitchFamily="2" charset="-122"/>
                <a:ea typeface="田氏保钓体简" panose="02010800040101010101" pitchFamily="2" charset="-122"/>
                <a:sym typeface="+mn-ea"/>
              </a:rPr>
              <a:t>和因变量</a:t>
            </a:r>
            <a:r>
              <a:rPr lang="en-US" altLang="zh-CN" dirty="0">
                <a:solidFill>
                  <a:schemeClr val="tx1"/>
                </a:solidFill>
                <a:latin typeface="田氏保钓体简" panose="02010800040101010101" pitchFamily="2" charset="-122"/>
                <a:ea typeface="田氏保钓体简" panose="02010800040101010101" pitchFamily="2" charset="-122"/>
                <a:sym typeface="+mn-ea"/>
              </a:rPr>
              <a:t>y</a:t>
            </a:r>
            <a:r>
              <a:rPr lang="zh-CN" altLang="en-US" dirty="0">
                <a:solidFill>
                  <a:schemeClr val="tx1"/>
                </a:solidFill>
                <a:latin typeface="田氏保钓体简" panose="02010800040101010101" pitchFamily="2" charset="-122"/>
                <a:ea typeface="田氏保钓体简" panose="02010800040101010101" pitchFamily="2" charset="-122"/>
                <a:sym typeface="+mn-ea"/>
              </a:rPr>
              <a:t>之间的关系，通常称之为拟合</a:t>
            </a:r>
            <a:endParaRPr lang="en-US" altLang="zh-CN" dirty="0">
              <a:solidFill>
                <a:schemeClr val="tx1"/>
              </a:solidFill>
              <a:latin typeface="田氏保钓体简" panose="02010800040101010101" pitchFamily="2" charset="-122"/>
              <a:ea typeface="田氏保钓体简" panose="02010800040101010101" pitchFamily="2" charset="-122"/>
            </a:endParaRPr>
          </a:p>
          <a:p>
            <a:pPr>
              <a:buFont typeface="Wingdings" panose="05000000000000000000" charset="0"/>
              <a:buChar char=""/>
            </a:pPr>
            <a:endParaRPr lang="zh-CN" altLang="en-US" dirty="0">
              <a:solidFill>
                <a:schemeClr val="tx1"/>
              </a:solidFill>
              <a:latin typeface="田氏保钓体简" panose="02010800040101010101" pitchFamily="2" charset="-122"/>
              <a:ea typeface="田氏保钓体简" panose="02010800040101010101" pitchFamily="2" charset="-122"/>
              <a:sym typeface="+mn-ea"/>
            </a:endParaRPr>
          </a:p>
          <a:p>
            <a:pPr>
              <a:buFont typeface="Wingdings" panose="05000000000000000000" charset="0"/>
              <a:buChar char=""/>
            </a:pPr>
            <a:r>
              <a:rPr lang="zh-CN" altLang="en-US" dirty="0">
                <a:solidFill>
                  <a:schemeClr val="tx1"/>
                </a:solidFill>
                <a:latin typeface="田氏保钓体简" panose="02010800040101010101" pitchFamily="2" charset="-122"/>
                <a:ea typeface="田氏保钓体简" panose="02010800040101010101" pitchFamily="2" charset="-122"/>
                <a:sym typeface="+mn-ea"/>
              </a:rPr>
              <a:t>注意：平面坐标系中，两点决定一条直线</a:t>
            </a:r>
            <a:endParaRPr lang="en-US" altLang="zh-CN" dirty="0">
              <a:solidFill>
                <a:schemeClr val="tx1"/>
              </a:solidFill>
              <a:latin typeface="田氏保钓体简" panose="02010800040101010101" pitchFamily="2" charset="-122"/>
              <a:ea typeface="田氏保钓体简" panose="02010800040101010101" pitchFamily="2" charset="-122"/>
            </a:endParaRPr>
          </a:p>
          <a:p>
            <a:pPr>
              <a:buFont typeface="Wingdings" panose="05000000000000000000" charset="0"/>
              <a:buChar char=""/>
            </a:pPr>
            <a:r>
              <a:rPr lang="zh-CN" altLang="en-US" dirty="0">
                <a:solidFill>
                  <a:schemeClr val="tx1"/>
                </a:solidFill>
                <a:latin typeface="田氏保钓体简" panose="02010800040101010101" pitchFamily="2" charset="-122"/>
                <a:ea typeface="田氏保钓体简" panose="02010800040101010101" pitchFamily="2" charset="-122"/>
                <a:sym typeface="+mn-ea"/>
              </a:rPr>
              <a:t>如何确定一条直线，使得这条直线拟合效果好。？？？</a:t>
            </a:r>
            <a:endParaRPr lang="en-US" altLang="zh-CN" dirty="0">
              <a:solidFill>
                <a:schemeClr val="tx1"/>
              </a:solidFill>
              <a:latin typeface="田氏保钓体简" panose="02010800040101010101" pitchFamily="2" charset="-122"/>
              <a:ea typeface="田氏保钓体简" panose="02010800040101010101" pitchFamily="2" charset="-122"/>
            </a:endParaRPr>
          </a:p>
          <a:p>
            <a:endParaRPr lang="en-US" altLang="zh-CN" dirty="0">
              <a:solidFill>
                <a:schemeClr val="tx1"/>
              </a:solidFill>
              <a:latin typeface="田氏保钓体简" panose="02010800040101010101" pitchFamily="2" charset="-122"/>
              <a:ea typeface="田氏保钓体简" panose="02010800040101010101" pitchFamily="2" charset="-122"/>
            </a:endParaRPr>
          </a:p>
        </p:txBody>
      </p:sp>
      <p:sp>
        <p:nvSpPr>
          <p:cNvPr id="2" name="雨森出品-2"/>
          <p:cNvSpPr txBox="1"/>
          <p:nvPr/>
        </p:nvSpPr>
        <p:spPr>
          <a:xfrm>
            <a:off x="1183004" y="43787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p:pic>
        <p:nvPicPr>
          <p:cNvPr id="88" name="图片 88" descr="Figure_line-2"/>
          <p:cNvPicPr>
            <a:picLocks noChangeAspect="1"/>
          </p:cNvPicPr>
          <p:nvPr/>
        </p:nvPicPr>
        <p:blipFill>
          <a:blip r:embed="rId1"/>
          <a:stretch>
            <a:fillRect/>
          </a:stretch>
        </p:blipFill>
        <p:spPr>
          <a:xfrm>
            <a:off x="7743825" y="1254125"/>
            <a:ext cx="4058285" cy="269875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雨森出品-2"/>
          <p:cNvSpPr txBox="1"/>
          <p:nvPr/>
        </p:nvSpPr>
        <p:spPr>
          <a:xfrm>
            <a:off x="1183004" y="43787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p:sp>
        <p:nvSpPr>
          <p:cNvPr id="10" name="TextBox 5"/>
          <p:cNvSpPr txBox="1"/>
          <p:nvPr/>
        </p:nvSpPr>
        <p:spPr>
          <a:xfrm>
            <a:off x="481330" y="1454150"/>
            <a:ext cx="6715125" cy="1099185"/>
          </a:xfrm>
          <a:prstGeom prst="rect">
            <a:avLst/>
          </a:prstGeom>
          <a:noFill/>
        </p:spPr>
        <p:txBody>
          <a:bodyPr wrap="square" rtlCol="0">
            <a:noAutofit/>
          </a:bodyPr>
          <a:lstStyle/>
          <a:p>
            <a:r>
              <a:rPr lang="zh-CN" altLang="en-US" sz="2800" dirty="0">
                <a:solidFill>
                  <a:schemeClr val="tx1"/>
                </a:solidFill>
              </a:rPr>
              <a:t>损失函数又叫代价函数下面给出的是残差平方和（</a:t>
            </a:r>
            <a:r>
              <a:rPr lang="en-US" altLang="zh-CN" sz="2800" dirty="0">
                <a:solidFill>
                  <a:schemeClr val="tx1"/>
                </a:solidFill>
              </a:rPr>
              <a:t>RSS</a:t>
            </a:r>
            <a:r>
              <a:rPr lang="zh-CN" altLang="en-US" sz="2800">
                <a:solidFill>
                  <a:schemeClr val="tx1"/>
                </a:solidFill>
              </a:rPr>
              <a:t>）代价函数</a:t>
            </a:r>
            <a:endParaRPr lang="en-US" altLang="zh-CN" sz="2800" dirty="0">
              <a:solidFill>
                <a:schemeClr val="tx1"/>
              </a:solidFill>
            </a:endParaRPr>
          </a:p>
          <a:p>
            <a:endParaRPr lang="en-US" altLang="zh-CN" sz="2800" dirty="0">
              <a:solidFill>
                <a:schemeClr val="tx1"/>
              </a:solidFill>
            </a:endParaRPr>
          </a:p>
        </p:txBody>
      </p:sp>
      <mc:AlternateContent xmlns:mc="http://schemas.openxmlformats.org/markup-compatibility/2006">
        <mc:Choice xmlns:a14="http://schemas.microsoft.com/office/drawing/2010/main" Requires="a14">
          <p:sp>
            <p:nvSpPr>
              <p:cNvPr id="12" name="TextBox 5"/>
              <p:cNvSpPr txBox="1"/>
              <p:nvPr/>
            </p:nvSpPr>
            <p:spPr>
              <a:xfrm>
                <a:off x="1023620" y="4133215"/>
                <a:ext cx="7056755" cy="2271395"/>
              </a:xfrm>
              <a:prstGeom prst="rect">
                <a:avLst/>
              </a:prstGeom>
              <a:noFill/>
            </p:spPr>
            <p:txBody>
              <a:bodyPr wrap="square" rtlCol="0">
                <a:noAutofit/>
              </a:bodyPr>
              <a:lstStyle/>
              <a:p>
                <a:r>
                  <a:rPr lang="zh-CN" altLang="en-US" sz="2800" dirty="0">
                    <a:solidFill>
                      <a:schemeClr val="tx1"/>
                    </a:solidFill>
                  </a:rPr>
                  <a:t>我们期望利用给出的已知点</a:t>
                </a:r>
                <a14:m>
                  <m:oMath xmlns:m="http://schemas.openxmlformats.org/officeDocument/2006/math">
                    <m:sSubSup>
                      <m:sSubSupPr>
                        <m:ctrlPr>
                          <a:rPr lang="zh-CN" altLang="zh-CN" i="1">
                            <a:solidFill>
                              <a:schemeClr val="tx1"/>
                            </a:solidFill>
                            <a:latin typeface="Cambria Math" panose="02040503050406030204" pitchFamily="18" charset="0"/>
                          </a:rPr>
                        </m:ctrlPr>
                      </m:sSubSupPr>
                      <m:e>
                        <m:r>
                          <a:rPr lang="en-US" altLang="zh-CN" i="1">
                            <a:solidFill>
                              <a:schemeClr val="tx1"/>
                            </a:solidFill>
                            <a:latin typeface="Cambria Math" panose="02040503050406030204" pitchFamily="18" charset="0"/>
                          </a:rPr>
                          <m:t>{(</m:t>
                        </m:r>
                        <m:sSub>
                          <m:sSubPr>
                            <m:ctrlPr>
                              <a:rPr lang="zh-CN" altLang="zh-CN"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𝑥</m:t>
                            </m:r>
                          </m:e>
                          <m:sub>
                            <m:r>
                              <a:rPr lang="en-US" altLang="zh-CN" i="1">
                                <a:solidFill>
                                  <a:schemeClr val="tx1"/>
                                </a:solidFill>
                                <a:latin typeface="Cambria Math" panose="02040503050406030204" pitchFamily="18" charset="0"/>
                              </a:rPr>
                              <m:t>𝑖</m:t>
                            </m:r>
                          </m:sub>
                        </m:sSub>
                        <m:r>
                          <a:rPr lang="en-US" altLang="zh-CN" i="1">
                            <a:solidFill>
                              <a:schemeClr val="tx1"/>
                            </a:solidFill>
                            <a:latin typeface="Cambria Math" panose="02040503050406030204" pitchFamily="18" charset="0"/>
                          </a:rPr>
                          <m:t>,</m:t>
                        </m:r>
                        <m:sSub>
                          <m:sSubPr>
                            <m:ctrlPr>
                              <a:rPr lang="zh-CN" altLang="zh-CN"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𝑦</m:t>
                            </m:r>
                          </m:e>
                          <m:sub>
                            <m:r>
                              <a:rPr lang="en-US" altLang="zh-CN" i="1">
                                <a:solidFill>
                                  <a:schemeClr val="tx1"/>
                                </a:solidFill>
                                <a:latin typeface="Cambria Math" panose="02040503050406030204" pitchFamily="18" charset="0"/>
                              </a:rPr>
                              <m:t>𝑖</m:t>
                            </m:r>
                          </m:sub>
                        </m:sSub>
                        <m:r>
                          <a:rPr lang="en-US" altLang="zh-CN" i="1">
                            <a:solidFill>
                              <a:schemeClr val="tx1"/>
                            </a:solidFill>
                            <a:latin typeface="Cambria Math" panose="02040503050406030204" pitchFamily="18" charset="0"/>
                          </a:rPr>
                          <m:t>)|</m:t>
                        </m:r>
                        <m:sSub>
                          <m:sSubPr>
                            <m:ctrlPr>
                              <a:rPr lang="zh-CN" altLang="zh-CN"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𝑥</m:t>
                            </m:r>
                          </m:e>
                          <m:sub>
                            <m:r>
                              <a:rPr lang="en-US" altLang="zh-CN" i="1">
                                <a:solidFill>
                                  <a:schemeClr val="tx1"/>
                                </a:solidFill>
                                <a:latin typeface="Cambria Math" panose="02040503050406030204" pitchFamily="18" charset="0"/>
                              </a:rPr>
                              <m:t>𝑖</m:t>
                            </m:r>
                          </m:sub>
                        </m:sSub>
                        <m:r>
                          <a:rPr lang="en-US" altLang="zh-CN" i="1">
                            <a:solidFill>
                              <a:schemeClr val="tx1"/>
                            </a:solidFill>
                            <a:latin typeface="Cambria Math" panose="02040503050406030204" pitchFamily="18" charset="0"/>
                          </a:rPr>
                          <m:t>∈</m:t>
                        </m:r>
                        <m:r>
                          <a:rPr lang="en-US" altLang="zh-CN" i="1">
                            <a:solidFill>
                              <a:schemeClr val="tx1"/>
                            </a:solidFill>
                            <a:latin typeface="Cambria Math" panose="02040503050406030204" pitchFamily="18" charset="0"/>
                          </a:rPr>
                          <m:t>𝑅</m:t>
                        </m:r>
                        <m:r>
                          <a:rPr lang="en-US" altLang="zh-CN" i="1">
                            <a:solidFill>
                              <a:schemeClr val="tx1"/>
                            </a:solidFill>
                            <a:latin typeface="Cambria Math" panose="02040503050406030204" pitchFamily="18" charset="0"/>
                          </a:rPr>
                          <m:t>, </m:t>
                        </m:r>
                        <m:sSub>
                          <m:sSubPr>
                            <m:ctrlPr>
                              <a:rPr lang="zh-CN" altLang="zh-CN"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𝑦</m:t>
                            </m:r>
                          </m:e>
                          <m:sub>
                            <m:r>
                              <a:rPr lang="en-US" altLang="zh-CN" i="1">
                                <a:solidFill>
                                  <a:schemeClr val="tx1"/>
                                </a:solidFill>
                                <a:latin typeface="Cambria Math" panose="02040503050406030204" pitchFamily="18" charset="0"/>
                              </a:rPr>
                              <m:t>𝑖</m:t>
                            </m:r>
                          </m:sub>
                        </m:sSub>
                        <m:r>
                          <a:rPr lang="en-US" altLang="zh-CN" i="1">
                            <a:solidFill>
                              <a:schemeClr val="tx1"/>
                            </a:solidFill>
                            <a:latin typeface="Cambria Math" panose="02040503050406030204" pitchFamily="18" charset="0"/>
                          </a:rPr>
                          <m:t>∈</m:t>
                        </m:r>
                        <m:r>
                          <a:rPr lang="en-US" altLang="zh-CN" i="1">
                            <a:solidFill>
                              <a:schemeClr val="tx1"/>
                            </a:solidFill>
                            <a:latin typeface="Cambria Math" panose="02040503050406030204" pitchFamily="18" charset="0"/>
                          </a:rPr>
                          <m:t>𝑅</m:t>
                        </m:r>
                        <m:r>
                          <a:rPr lang="en-US" altLang="zh-CN" i="1">
                            <a:solidFill>
                              <a:schemeClr val="tx1"/>
                            </a:solidFill>
                            <a:latin typeface="Cambria Math" panose="02040503050406030204" pitchFamily="18" charset="0"/>
                          </a:rPr>
                          <m:t>}</m:t>
                        </m:r>
                      </m:e>
                      <m:sub>
                        <m:r>
                          <a:rPr lang="en-US" altLang="zh-CN" i="1">
                            <a:solidFill>
                              <a:schemeClr val="tx1"/>
                            </a:solidFill>
                            <a:latin typeface="Cambria Math" panose="02040503050406030204" pitchFamily="18" charset="0"/>
                          </a:rPr>
                          <m:t>𝑖</m:t>
                        </m:r>
                        <m:r>
                          <a:rPr lang="en-US" altLang="zh-CN" i="1">
                            <a:solidFill>
                              <a:schemeClr val="tx1"/>
                            </a:solidFill>
                            <a:latin typeface="Cambria Math" panose="02040503050406030204" pitchFamily="18" charset="0"/>
                          </a:rPr>
                          <m:t>=</m:t>
                        </m:r>
                        <m:r>
                          <a:rPr lang="en-US" altLang="zh-CN" i="1">
                            <a:solidFill>
                              <a:schemeClr val="tx1"/>
                            </a:solidFill>
                            <a:latin typeface="Cambria Math" panose="02040503050406030204" pitchFamily="18" charset="0"/>
                          </a:rPr>
                          <m:t>1</m:t>
                        </m:r>
                      </m:sub>
                      <m:sup>
                        <m:r>
                          <a:rPr lang="en-US" altLang="zh-CN" i="1">
                            <a:solidFill>
                              <a:schemeClr val="tx1"/>
                            </a:solidFill>
                            <a:latin typeface="Cambria Math" panose="02040503050406030204" pitchFamily="18" charset="0"/>
                          </a:rPr>
                          <m:t>𝑛</m:t>
                        </m:r>
                      </m:sup>
                    </m:sSubSup>
                  </m:oMath>
                </a14:m>
                <a:endParaRPr lang="en-US" altLang="zh-CN" dirty="0">
                  <a:solidFill>
                    <a:schemeClr val="tx1"/>
                  </a:solidFill>
                </a:endParaRPr>
              </a:p>
              <a:p>
                <a:r>
                  <a:rPr lang="zh-CN" altLang="en-US" sz="2800" dirty="0">
                    <a:solidFill>
                      <a:schemeClr val="tx1"/>
                    </a:solidFill>
                  </a:rPr>
                  <a:t>找</a:t>
                </a:r>
                <a14:m>
                  <m:oMath xmlns:m="http://schemas.openxmlformats.org/officeDocument/2006/math">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up>
                        <m:r>
                          <a:rPr lang="zh-CN" altLang="en-US" sz="2800" i="1">
                            <a:solidFill>
                              <a:schemeClr val="tx1"/>
                            </a:solidFill>
                            <a:latin typeface="Cambria Math" panose="02040503050406030204" pitchFamily="18" charset="0"/>
                          </a:rPr>
                          <m:t>∗</m:t>
                        </m:r>
                      </m:sup>
                    </m:sSubSup>
                  </m:oMath>
                </a14:m>
                <a:r>
                  <a:rPr lang="zh-CN" altLang="zh-CN" sz="2800" dirty="0">
                    <a:solidFill>
                      <a:schemeClr val="tx1"/>
                    </a:solidFill>
                  </a:rPr>
                  <a:t>和</a:t>
                </a:r>
                <a14:m>
                  <m:oMath xmlns:m="http://schemas.openxmlformats.org/officeDocument/2006/math">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up>
                        <m:r>
                          <a:rPr lang="zh-CN" altLang="en-US" sz="2800" i="1">
                            <a:solidFill>
                              <a:schemeClr val="tx1"/>
                            </a:solidFill>
                            <a:latin typeface="Cambria Math" panose="02040503050406030204" pitchFamily="18" charset="0"/>
                          </a:rPr>
                          <m:t>∗</m:t>
                        </m:r>
                      </m:sup>
                    </m:sSubSup>
                    <m:r>
                      <a:rPr lang="zh-CN" altLang="en-US" i="1">
                        <a:solidFill>
                          <a:schemeClr val="tx1"/>
                        </a:solidFill>
                        <a:latin typeface="Cambria Math" panose="02040503050406030204" pitchFamily="18" charset="0"/>
                      </a:rPr>
                      <m:t>，</m:t>
                    </m:r>
                  </m:oMath>
                </a14:m>
                <a:r>
                  <a:rPr lang="zh-CN" altLang="en-US" sz="2800" dirty="0">
                    <a:solidFill>
                      <a:schemeClr val="tx1"/>
                    </a:solidFill>
                  </a:rPr>
                  <a:t>使得上面值最小，这样有</a:t>
                </a:r>
                <a14:m>
                  <m:oMath xmlns:m="http://schemas.openxmlformats.org/officeDocument/2006/math">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up>
                        <m:r>
                          <a:rPr lang="zh-CN" altLang="en-US" sz="2800" i="1">
                            <a:solidFill>
                              <a:schemeClr val="tx1"/>
                            </a:solidFill>
                            <a:latin typeface="Cambria Math" panose="02040503050406030204" pitchFamily="18" charset="0"/>
                          </a:rPr>
                          <m:t>∗</m:t>
                        </m:r>
                      </m:sup>
                    </m:sSubSup>
                  </m:oMath>
                </a14:m>
                <a:r>
                  <a:rPr lang="zh-CN" altLang="zh-CN" sz="2800" dirty="0">
                    <a:solidFill>
                      <a:schemeClr val="tx1"/>
                    </a:solidFill>
                  </a:rPr>
                  <a:t>和</a:t>
                </a:r>
                <a14:m>
                  <m:oMath xmlns:m="http://schemas.openxmlformats.org/officeDocument/2006/math">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up>
                        <m:r>
                          <a:rPr lang="zh-CN" altLang="en-US" sz="2800" i="1">
                            <a:solidFill>
                              <a:schemeClr val="tx1"/>
                            </a:solidFill>
                            <a:latin typeface="Cambria Math" panose="02040503050406030204" pitchFamily="18" charset="0"/>
                          </a:rPr>
                          <m:t>∗</m:t>
                        </m:r>
                      </m:sup>
                    </m:sSubSup>
                  </m:oMath>
                </a14:m>
                <a:r>
                  <a:rPr lang="zh-CN" altLang="en-US" sz="2800" dirty="0">
                    <a:solidFill>
                      <a:schemeClr val="tx1"/>
                    </a:solidFill>
                  </a:rPr>
                  <a:t>决定的直线，拟合效果好。</a:t>
                </a:r>
                <a:endParaRPr lang="zh-CN" altLang="en-US" sz="2800" dirty="0">
                  <a:solidFill>
                    <a:schemeClr val="tx1"/>
                  </a:solidFill>
                </a:endParaRPr>
              </a:p>
            </p:txBody>
          </p:sp>
        </mc:Choice>
        <mc:Fallback>
          <p:sp>
            <p:nvSpPr>
              <p:cNvPr id="12" name="TextBox 5"/>
              <p:cNvSpPr txBox="1">
                <a:spLocks noRot="1" noChangeAspect="1" noMove="1" noResize="1" noEditPoints="1" noAdjustHandles="1" noChangeArrowheads="1" noChangeShapeType="1" noTextEdit="1"/>
              </p:cNvSpPr>
              <p:nvPr/>
            </p:nvSpPr>
            <p:spPr>
              <a:xfrm>
                <a:off x="1023620" y="4133215"/>
                <a:ext cx="7056755" cy="2271395"/>
              </a:xfrm>
              <a:prstGeom prst="rect">
                <a:avLst/>
              </a:prstGeom>
              <a:blipFill rotWithShape="1">
                <a:blip r:embed="rId1"/>
                <a:stretch>
                  <a:fillRect/>
                </a:stretch>
              </a:blipFill>
            </p:spPr>
            <p:txBody>
              <a:bodyPr/>
              <a:lstStyle/>
              <a:p>
                <a:r>
                  <a:rPr lang="zh-CN" altLang="en-US">
                    <a:noFill/>
                  </a:rPr>
                  <a:t> </a:t>
                </a:r>
              </a:p>
            </p:txBody>
          </p:sp>
        </mc:Fallback>
      </mc:AlternateContent>
      <p:pic>
        <p:nvPicPr>
          <p:cNvPr id="8" name="Picture 2" descr="https://pic2.zhimg.com/80/v2-51f744be7dd4ab17e5867f60137444d5_1440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1881" y="1580785"/>
            <a:ext cx="3497783" cy="281561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4" name="文本框 3"/>
              <p:cNvSpPr txBox="1"/>
              <p:nvPr/>
            </p:nvSpPr>
            <p:spPr>
              <a:xfrm>
                <a:off x="1344867" y="2679954"/>
                <a:ext cx="3301365" cy="965200"/>
              </a:xfrm>
              <a:prstGeom prst="rect">
                <a:avLst/>
              </a:prstGeom>
              <a:noFill/>
            </p:spPr>
            <p:txBody>
              <a:bodyPr wrap="none" rtlCol="0" anchor="t">
                <a:spAutoFit/>
              </a:bodyPr>
              <a:p>
                <a:pPr algn="l"/>
                <a:endParaRPr lang="en-US" altLang="zh-CN" sz="2400" i="1">
                  <a:latin typeface="DejaVu Math TeX Gyre" panose="02000503000000000000" charset="0"/>
                  <a:cs typeface="DejaVu Math TeX Gyre" panose="02000503000000000000" charset="0"/>
                </a:endParaRPr>
              </a:p>
              <a:p>
                <a:pPr algn="l"/>
                <a14:m>
                  <m:oMathPara xmlns:m="http://schemas.openxmlformats.org/officeDocument/2006/math">
                    <m:oMathParaPr>
                      <m:jc m:val="centerGroup"/>
                    </m:oMathParaPr>
                    <m:oMath xmlns:m="http://schemas.openxmlformats.org/officeDocument/2006/math">
                      <m:r>
                        <a:rPr lang="en-US" altLang="zh-CN" sz="2400" i="1">
                          <a:latin typeface="DejaVu Math TeX Gyre" panose="02000503000000000000" charset="0"/>
                          <a:cs typeface="DejaVu Math TeX Gyre" panose="02000503000000000000" charset="0"/>
                        </a:rPr>
                        <m:t>𝑅𝑅𝑆</m:t>
                      </m:r>
                      <m:r>
                        <a:rPr lang="en-US" altLang="zh-CN" sz="2400" i="1">
                          <a:latin typeface="DejaVu Math TeX Gyre" panose="02000503000000000000" charset="0"/>
                          <a:cs typeface="DejaVu Math TeX Gyre" panose="02000503000000000000" charset="0"/>
                        </a:rPr>
                        <m:t>=</m:t>
                      </m:r>
                      <m:nary>
                        <m:naryPr>
                          <m:chr m:val="∑"/>
                          <m:limLoc m:val="undOvr"/>
                          <m:subHide m:val="on"/>
                          <m:supHide m:val="on"/>
                          <m:ctrlPr>
                            <a:rPr lang="en-US" altLang="zh-CN" sz="2400" i="1">
                              <a:latin typeface="DejaVu Math TeX Gyre" panose="02000503000000000000" charset="0"/>
                              <a:cs typeface="DejaVu Math TeX Gyre" panose="02000503000000000000" charset="0"/>
                            </a:rPr>
                          </m:ctrlPr>
                        </m:naryPr>
                        <m:sub/>
                        <m:sup/>
                        <m:e>
                          <m:sSup>
                            <m:sSupPr>
                              <m:ctrlPr>
                                <a:rPr lang="en-US" altLang="zh-CN" sz="2400" i="1">
                                  <a:latin typeface="DejaVu Math TeX Gyre" panose="02000503000000000000" charset="0"/>
                                  <a:cs typeface="DejaVu Math TeX Gyre" panose="02000503000000000000" charset="0"/>
                                </a:rPr>
                              </m:ctrlPr>
                            </m:sSupPr>
                            <m:e>
                              <m:r>
                                <a:rPr lang="en-US" altLang="zh-CN" sz="2400" i="1">
                                  <a:latin typeface="DejaVu Math TeX Gyre" panose="02000503000000000000" charset="0"/>
                                  <a:cs typeface="DejaVu Math TeX Gyre" panose="02000503000000000000" charset="0"/>
                                </a:rPr>
                                <m:t>(</m:t>
                              </m:r>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𝑦</m:t>
                                  </m:r>
                                </m:e>
                                <m:sub>
                                  <m:r>
                                    <a:rPr lang="en-US" altLang="zh-CN" sz="2400" i="1">
                                      <a:latin typeface="DejaVu Math TeX Gyre" panose="02000503000000000000" charset="0"/>
                                      <a:cs typeface="DejaVu Math TeX Gyre" panose="02000503000000000000" charset="0"/>
                                    </a:rPr>
                                    <m:t>𝑖</m:t>
                                  </m:r>
                                </m:sub>
                              </m:sSub>
                              <m:r>
                                <a:rPr lang="en-US" altLang="zh-CN" sz="2400" i="1">
                                  <a:latin typeface="DejaVu Math TeX Gyre" panose="02000503000000000000" charset="0"/>
                                  <a:cs typeface="DejaVu Math TeX Gyre" panose="02000503000000000000" charset="0"/>
                                </a:rPr>
                                <m:t>−</m:t>
                              </m:r>
                              <m:acc>
                                <m:accPr>
                                  <m:ctrlPr>
                                    <a:rPr lang="en-US" altLang="zh-CN" sz="2400" i="1">
                                      <a:latin typeface="DejaVu Math TeX Gyre" panose="02000503000000000000" charset="0"/>
                                      <a:cs typeface="DejaVu Math TeX Gyre" panose="02000503000000000000" charset="0"/>
                                    </a:rPr>
                                  </m:ctrlPr>
                                </m:accPr>
                                <m:e>
                                  <m:sSub>
                                    <m:sSubPr>
                                      <m:ctrlPr>
                                        <a:rPr lang="en-US" altLang="zh-CN" sz="2400" i="1">
                                          <a:latin typeface="DejaVu Math TeX Gyre" panose="02000503000000000000" charset="0"/>
                                          <a:cs typeface="DejaVu Math TeX Gyre" panose="02000503000000000000" charset="0"/>
                                        </a:rPr>
                                      </m:ctrlPr>
                                    </m:sSubPr>
                                    <m:e>
                                      <m:r>
                                        <a:rPr lang="en-US" altLang="zh-CN" sz="2400" i="1">
                                          <a:latin typeface="DejaVu Math TeX Gyre" panose="02000503000000000000" charset="0"/>
                                          <a:cs typeface="DejaVu Math TeX Gyre" panose="02000503000000000000" charset="0"/>
                                        </a:rPr>
                                        <m:t>𝑦</m:t>
                                      </m:r>
                                    </m:e>
                                    <m:sub>
                                      <m:r>
                                        <a:rPr lang="en-US" altLang="zh-CN" sz="2400" i="1">
                                          <a:latin typeface="DejaVu Math TeX Gyre" panose="02000503000000000000" charset="0"/>
                                          <a:cs typeface="DejaVu Math TeX Gyre" panose="02000503000000000000" charset="0"/>
                                        </a:rPr>
                                        <m:t>𝑖</m:t>
                                      </m:r>
                                    </m:sub>
                                  </m:sSub>
                                </m:e>
                              </m:acc>
                              <m:r>
                                <a:rPr lang="en-US" altLang="zh-CN" sz="2400" i="1">
                                  <a:latin typeface="DejaVu Math TeX Gyre" panose="02000503000000000000" charset="0"/>
                                  <a:cs typeface="DejaVu Math TeX Gyre" panose="02000503000000000000" charset="0"/>
                                </a:rPr>
                                <m:t>)</m:t>
                              </m:r>
                            </m:e>
                            <m:sup>
                              <m:r>
                                <a:rPr lang="en-US" altLang="zh-CN" sz="2400" i="1">
                                  <a:latin typeface="DejaVu Math TeX Gyre" panose="02000503000000000000" charset="0"/>
                                  <a:cs typeface="DejaVu Math TeX Gyre" panose="02000503000000000000" charset="0"/>
                                </a:rPr>
                                <m:t>2</m:t>
                              </m:r>
                            </m:sup>
                          </m:sSup>
                        </m:e>
                      </m:nary>
                    </m:oMath>
                  </m:oMathPara>
                </a14:m>
                <a:endParaRPr lang="zh-CN" altLang="en-US" sz="2400"/>
              </a:p>
            </p:txBody>
          </p:sp>
        </mc:Choice>
        <mc:Fallback>
          <p:sp>
            <p:nvSpPr>
              <p:cNvPr id="4" name="文本框 3"/>
              <p:cNvSpPr txBox="1">
                <a:spLocks noRot="1" noChangeAspect="1" noMove="1" noResize="1" noEditPoints="1" noAdjustHandles="1" noChangeArrowheads="1" noChangeShapeType="1" noTextEdit="1"/>
              </p:cNvSpPr>
              <p:nvPr/>
            </p:nvSpPr>
            <p:spPr>
              <a:xfrm>
                <a:off x="1344867" y="2679954"/>
                <a:ext cx="3301365" cy="965200"/>
              </a:xfrm>
              <a:prstGeom prst="rect">
                <a:avLst/>
              </a:prstGeom>
              <a:blipFill rotWithShape="1">
                <a:blip r:embed="rId3"/>
                <a:stretch>
                  <a:fillRect l="-17" t="-26" r="17" b="26"/>
                </a:stretch>
              </a:blipFill>
            </p:spPr>
            <p:txBody>
              <a:bodyPr/>
              <a:lstStyle/>
              <a:p>
                <a:r>
                  <a:rPr lang="zh-CN" altLang="en-US">
                    <a:noFill/>
                  </a:rPr>
                  <a:t> </a:t>
                </a:r>
              </a:p>
            </p:txBody>
          </p:sp>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mc:AlternateContent xmlns:mc="http://schemas.openxmlformats.org/markup-compatibility/2006">
        <mc:Choice xmlns:a14="http://schemas.microsoft.com/office/drawing/2010/main" Requires="a14">
          <p:sp>
            <p:nvSpPr>
              <p:cNvPr id="5" name="标题 1"/>
              <p:cNvSpPr>
                <a:spLocks noGrp="1"/>
              </p:cNvSpPr>
              <p:nvPr/>
            </p:nvSpPr>
            <p:spPr>
              <a:xfrm>
                <a:off x="866458" y="1966913"/>
                <a:ext cx="7793037" cy="146208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804030504040204" pitchFamily="34" charset="0"/>
                    <a:ea typeface="宋体" pitchFamily="2" charset="-122"/>
                  </a:defRPr>
                </a:lvl2pPr>
                <a:lvl3pPr algn="l" rtl="0" eaLnBrk="0" fontAlgn="base" hangingPunct="0">
                  <a:spcBef>
                    <a:spcPct val="0"/>
                  </a:spcBef>
                  <a:spcAft>
                    <a:spcPct val="0"/>
                  </a:spcAft>
                  <a:defRPr sz="4400">
                    <a:solidFill>
                      <a:schemeClr val="tx2"/>
                    </a:solidFill>
                    <a:latin typeface="Tahoma" panose="020B0804030504040204" pitchFamily="34" charset="0"/>
                    <a:ea typeface="宋体" pitchFamily="2" charset="-122"/>
                  </a:defRPr>
                </a:lvl3pPr>
                <a:lvl4pPr algn="l" rtl="0" eaLnBrk="0" fontAlgn="base" hangingPunct="0">
                  <a:spcBef>
                    <a:spcPct val="0"/>
                  </a:spcBef>
                  <a:spcAft>
                    <a:spcPct val="0"/>
                  </a:spcAft>
                  <a:defRPr sz="4400">
                    <a:solidFill>
                      <a:schemeClr val="tx2"/>
                    </a:solidFill>
                    <a:latin typeface="Tahoma" panose="020B0804030504040204" pitchFamily="34" charset="0"/>
                    <a:ea typeface="宋体" pitchFamily="2" charset="-122"/>
                  </a:defRPr>
                </a:lvl4pPr>
                <a:lvl5pPr algn="l" rtl="0" eaLnBrk="0" fontAlgn="base" hangingPunct="0">
                  <a:spcBef>
                    <a:spcPct val="0"/>
                  </a:spcBef>
                  <a:spcAft>
                    <a:spcPct val="0"/>
                  </a:spcAft>
                  <a:defRPr sz="4400">
                    <a:solidFill>
                      <a:schemeClr val="tx2"/>
                    </a:solidFill>
                    <a:latin typeface="Tahoma" panose="020B0804030504040204" pitchFamily="34" charset="0"/>
                    <a:ea typeface="宋体" pitchFamily="2" charset="-122"/>
                  </a:defRPr>
                </a:lvl5pPr>
                <a:lvl6pPr marL="457200" algn="l" rtl="0" fontAlgn="base">
                  <a:spcBef>
                    <a:spcPct val="0"/>
                  </a:spcBef>
                  <a:spcAft>
                    <a:spcPct val="0"/>
                  </a:spcAft>
                  <a:defRPr sz="4400">
                    <a:solidFill>
                      <a:schemeClr val="tx2"/>
                    </a:solidFill>
                    <a:latin typeface="Tahoma" panose="020B0804030504040204" pitchFamily="34" charset="0"/>
                    <a:ea typeface="宋体" pitchFamily="2" charset="-122"/>
                  </a:defRPr>
                </a:lvl6pPr>
                <a:lvl7pPr marL="914400" algn="l" rtl="0" fontAlgn="base">
                  <a:spcBef>
                    <a:spcPct val="0"/>
                  </a:spcBef>
                  <a:spcAft>
                    <a:spcPct val="0"/>
                  </a:spcAft>
                  <a:defRPr sz="4400">
                    <a:solidFill>
                      <a:schemeClr val="tx2"/>
                    </a:solidFill>
                    <a:latin typeface="Tahoma" panose="020B0804030504040204" pitchFamily="34" charset="0"/>
                    <a:ea typeface="宋体" pitchFamily="2" charset="-122"/>
                  </a:defRPr>
                </a:lvl7pPr>
                <a:lvl8pPr marL="1371600" algn="l" rtl="0" fontAlgn="base">
                  <a:spcBef>
                    <a:spcPct val="0"/>
                  </a:spcBef>
                  <a:spcAft>
                    <a:spcPct val="0"/>
                  </a:spcAft>
                  <a:defRPr sz="4400">
                    <a:solidFill>
                      <a:schemeClr val="tx2"/>
                    </a:solidFill>
                    <a:latin typeface="Tahoma" panose="020B0804030504040204" pitchFamily="34" charset="0"/>
                    <a:ea typeface="宋体" pitchFamily="2" charset="-122"/>
                  </a:defRPr>
                </a:lvl8pPr>
                <a:lvl9pPr marL="1828800" algn="l" rtl="0" fontAlgn="base">
                  <a:spcBef>
                    <a:spcPct val="0"/>
                  </a:spcBef>
                  <a:spcAft>
                    <a:spcPct val="0"/>
                  </a:spcAft>
                  <a:defRPr sz="4400">
                    <a:solidFill>
                      <a:schemeClr val="tx2"/>
                    </a:solidFill>
                    <a:latin typeface="Tahoma" panose="020B0804030504040204" pitchFamily="34" charset="0"/>
                    <a:ea typeface="宋体" pitchFamily="2" charset="-122"/>
                  </a:defRPr>
                </a:lvl9pPr>
              </a:lstStyle>
              <a:p>
                <a:r>
                  <a:rPr lang="zh-CN" altLang="en-US" dirty="0">
                    <a:solidFill>
                      <a:schemeClr val="tx1"/>
                    </a:solidFill>
                  </a:rPr>
                  <a:t>如何求损失函数最小时的</a:t>
                </a:r>
                <a14:m>
                  <m:oMath xmlns:m="http://schemas.openxmlformats.org/officeDocument/2006/math">
                    <m:r>
                      <a:rPr lang="en-US" altLang="zh-CN" b="1" i="1">
                        <a:solidFill>
                          <a:schemeClr val="tx1"/>
                        </a:solidFill>
                        <a:latin typeface="DejaVu Math TeX Gyre" panose="02000503000000000000" charset="0"/>
                        <a:ea typeface="MS Mincho" charset="0"/>
                        <a:cs typeface="DejaVu Math TeX Gyre" panose="02000503000000000000" charset="0"/>
                      </a:rPr>
                      <m:t>𝜽</m:t>
                    </m:r>
                  </m:oMath>
                </a14:m>
                <a:endParaRPr lang="en-US" altLang="zh-CN" b="1" i="1" dirty="0">
                  <a:solidFill>
                    <a:schemeClr val="tx1"/>
                  </a:solidFill>
                  <a:latin typeface="DejaVu Math TeX Gyre" panose="02000503000000000000" charset="0"/>
                  <a:ea typeface="MS Mincho" charset="0"/>
                  <a:cs typeface="DejaVu Math TeX Gyre" panose="02000503000000000000" charset="0"/>
                </a:endParaRPr>
              </a:p>
            </p:txBody>
          </p:sp>
        </mc:Choice>
        <mc:Fallback>
          <p:sp>
            <p:nvSpPr>
              <p:cNvPr id="5" name="标题 1"/>
              <p:cNvSpPr>
                <a:spLocks noRot="1" noChangeAspect="1" noMove="1" noResize="1" noEditPoints="1" noAdjustHandles="1" noChangeArrowheads="1" noChangeShapeType="1" noTextEdit="1"/>
              </p:cNvSpPr>
              <p:nvPr/>
            </p:nvSpPr>
            <p:spPr>
              <a:xfrm>
                <a:off x="866458" y="1966913"/>
                <a:ext cx="7793037" cy="1462087"/>
              </a:xfrm>
              <a:prstGeom prst="rect">
                <a:avLst/>
              </a:prstGeom>
              <a:blipFill rotWithShape="1">
                <a:blip r:embed="rId1"/>
                <a:stretch>
                  <a:fillRect l="-4" t="-22"/>
                </a:stretch>
              </a:blipFill>
              <a:ln>
                <a:noFill/>
              </a:ln>
              <a:effectLst/>
            </p:spPr>
            <p:txBody>
              <a:bodyPr/>
              <a:lstStyle/>
              <a:p>
                <a:r>
                  <a:rPr lang="zh-CN" altLang="en-US">
                    <a:noFill/>
                  </a:rPr>
                  <a:t> </a:t>
                </a:r>
              </a:p>
            </p:txBody>
          </p:sp>
        </mc:Fallback>
      </mc:AlternateContent>
      <p:sp>
        <p:nvSpPr>
          <p:cNvPr id="6" name="内容占位符 2"/>
          <p:cNvSpPr>
            <a:spLocks noGrp="1"/>
          </p:cNvSpPr>
          <p:nvPr/>
        </p:nvSpPr>
        <p:spPr>
          <a:xfrm>
            <a:off x="1183005" y="4328795"/>
            <a:ext cx="7772400" cy="180403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a:lstStyle>
          <a:p>
            <a:r>
              <a:rPr lang="zh-CN" altLang="en-US" dirty="0">
                <a:solidFill>
                  <a:schemeClr val="tx1"/>
                </a:solidFill>
              </a:rPr>
              <a:t>参数求解：</a:t>
            </a:r>
            <a:endParaRPr lang="en-US" altLang="zh-CN" dirty="0">
              <a:solidFill>
                <a:schemeClr val="tx1"/>
              </a:solidFill>
            </a:endParaRPr>
          </a:p>
          <a:p>
            <a:pPr lvl="1"/>
            <a:r>
              <a:rPr lang="zh-CN" altLang="en-US" dirty="0">
                <a:solidFill>
                  <a:schemeClr val="tx1"/>
                </a:solidFill>
              </a:rPr>
              <a:t>最小二乘法</a:t>
            </a:r>
            <a:endParaRPr lang="en-US" altLang="zh-CN" dirty="0">
              <a:solidFill>
                <a:schemeClr val="tx1"/>
              </a:solidFill>
            </a:endParaRPr>
          </a:p>
          <a:p>
            <a:pPr lvl="1"/>
            <a:r>
              <a:rPr lang="zh-CN" altLang="en-US" dirty="0">
                <a:solidFill>
                  <a:schemeClr val="tx1"/>
                </a:solidFill>
              </a:rPr>
              <a:t>梯度下降法</a:t>
            </a:r>
            <a:endParaRPr lang="zh-CN" altLang="en-US" dirty="0">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mc:AlternateContent xmlns:mc="http://schemas.openxmlformats.org/markup-compatibility/2006">
        <mc:Choice xmlns:a14="http://schemas.microsoft.com/office/drawing/2010/main" Requires="a14">
          <p:sp>
            <p:nvSpPr>
              <p:cNvPr id="5" name="矩形 4"/>
              <p:cNvSpPr/>
              <p:nvPr/>
            </p:nvSpPr>
            <p:spPr>
              <a:xfrm>
                <a:off x="1434654" y="2139836"/>
                <a:ext cx="6480720" cy="4133215"/>
              </a:xfrm>
              <a:prstGeom prst="rect">
                <a:avLst/>
              </a:prstGeom>
            </p:spPr>
            <p:txBody>
              <a:bodyPr wrap="square">
                <a:spAutoFit/>
              </a:bodyPr>
              <a:lstStyle/>
              <a:p>
                <a14:m>
                  <m:oMathPara xmlns:m="http://schemas.openxmlformats.org/officeDocument/2006/math">
                    <m:oMathParaPr>
                      <m:jc m:val="left"/>
                    </m:oMathParaPr>
                    <m:oMath xmlns:m="http://schemas.openxmlformats.org/officeDocument/2006/math">
                      <m:r>
                        <a:rPr lang="en-US" altLang="zh-CN" sz="2800" i="1" smtClean="0">
                          <a:solidFill>
                            <a:schemeClr val="tx1"/>
                          </a:solidFill>
                          <a:latin typeface="Cambria Math" panose="02040503050406030204" pitchFamily="18" charset="0"/>
                        </a:rPr>
                        <m:t>𝐽</m:t>
                      </m:r>
                      <m:r>
                        <a:rPr lang="en-US" altLang="zh-CN" sz="2800" i="1" smtClean="0">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Sub>
                      <m:r>
                        <a:rPr lang="en-US" altLang="zh-CN" sz="2800" i="1">
                          <a:solidFill>
                            <a:schemeClr val="tx1"/>
                          </a:solidFill>
                          <a:latin typeface="Cambria Math" panose="02040503050406030204" pitchFamily="18" charset="0"/>
                        </a:rPr>
                        <m:t>)=</m:t>
                      </m:r>
                      <m:f>
                        <m:fPr>
                          <m:ctrlPr>
                            <a:rPr lang="zh-CN" altLang="zh-CN" sz="2800" i="1">
                              <a:solidFill>
                                <a:schemeClr val="tx1"/>
                              </a:solidFill>
                              <a:latin typeface="Cambria Math" panose="02040503050406030204" pitchFamily="18" charset="0"/>
                            </a:rPr>
                          </m:ctrlPr>
                        </m:fPr>
                        <m:num>
                          <m:r>
                            <a:rPr lang="en-US" altLang="zh-CN" sz="2800" i="1">
                              <a:solidFill>
                                <a:schemeClr val="tx1"/>
                              </a:solidFill>
                              <a:latin typeface="Cambria Math" panose="02040503050406030204" pitchFamily="18" charset="0"/>
                            </a:rPr>
                            <m:t>1</m:t>
                          </m:r>
                        </m:num>
                        <m:den>
                          <m:r>
                            <a:rPr lang="en-US" altLang="zh-CN" sz="2800" i="1">
                              <a:solidFill>
                                <a:schemeClr val="tx1"/>
                              </a:solidFill>
                              <a:latin typeface="Cambria Math" panose="02040503050406030204" pitchFamily="18" charset="0"/>
                            </a:rPr>
                            <m:t>2</m:t>
                          </m:r>
                        </m:den>
                      </m:f>
                      <m:nary>
                        <m:naryPr>
                          <m:chr m:val="∑"/>
                          <m:limLoc m:val="undOvr"/>
                          <m:ctrlPr>
                            <a:rPr lang="zh-CN" altLang="zh-CN" sz="2800" i="1">
                              <a:solidFill>
                                <a:schemeClr val="tx1"/>
                              </a:solidFill>
                              <a:latin typeface="Cambria Math" panose="02040503050406030204" pitchFamily="18" charset="0"/>
                            </a:rPr>
                          </m:ctrlPr>
                        </m:naryPr>
                        <m:sub>
                          <m:r>
                            <a:rPr lang="en-US" altLang="zh-CN" sz="2800" i="1">
                              <a:solidFill>
                                <a:schemeClr val="tx1"/>
                              </a:solidFill>
                              <a:latin typeface="Cambria Math" panose="02040503050406030204" pitchFamily="18" charset="0"/>
                            </a:rPr>
                            <m:t>𝑖</m:t>
                          </m:r>
                          <m:r>
                            <a:rPr lang="en-US" altLang="zh-CN" sz="2800" i="1">
                              <a:solidFill>
                                <a:schemeClr val="tx1"/>
                              </a:solidFill>
                              <a:latin typeface="Cambria Math" panose="02040503050406030204" pitchFamily="18" charset="0"/>
                            </a:rPr>
                            <m:t>=</m:t>
                          </m:r>
                          <m:r>
                            <a:rPr lang="en-US" altLang="zh-CN" sz="2800" i="1">
                              <a:solidFill>
                                <a:schemeClr val="tx1"/>
                              </a:solidFill>
                              <a:latin typeface="Cambria Math" panose="02040503050406030204" pitchFamily="18" charset="0"/>
                            </a:rPr>
                            <m:t>1</m:t>
                          </m:r>
                        </m:sub>
                        <m:sup>
                          <m:r>
                            <a:rPr lang="en-US" altLang="zh-CN" sz="2800" i="1">
                              <a:solidFill>
                                <a:schemeClr val="tx1"/>
                              </a:solidFill>
                              <a:latin typeface="Cambria Math" panose="02040503050406030204" pitchFamily="18" charset="0"/>
                            </a:rPr>
                            <m:t>𝑛</m:t>
                          </m:r>
                        </m:sup>
                        <m:e>
                          <m:sSup>
                            <m:sSupPr>
                              <m:ctrlPr>
                                <a:rPr lang="zh-CN" altLang="zh-CN" sz="2800" i="1">
                                  <a:solidFill>
                                    <a:schemeClr val="tx1"/>
                                  </a:solidFill>
                                  <a:latin typeface="Cambria Math" panose="02040503050406030204" pitchFamily="18" charset="0"/>
                                </a:rPr>
                              </m:ctrlPr>
                            </m:sSupPr>
                            <m:e>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ℎ</m:t>
                                  </m:r>
                                </m:e>
                                <m:sub>
                                  <m:r>
                                    <a:rPr lang="en-US" altLang="zh-CN" sz="2800" i="1">
                                      <a:solidFill>
                                        <a:schemeClr val="tx1"/>
                                      </a:solidFill>
                                      <a:latin typeface="Cambria Math" panose="02040503050406030204" pitchFamily="18" charset="0"/>
                                    </a:rPr>
                                    <m:t>𝜃</m:t>
                                  </m:r>
                                </m:sub>
                              </m:sSub>
                              <m:d>
                                <m:dPr>
                                  <m:ctrlPr>
                                    <a:rPr lang="zh-CN" altLang="zh-CN" sz="2800" i="1">
                                      <a:solidFill>
                                        <a:schemeClr val="tx1"/>
                                      </a:solidFill>
                                      <a:latin typeface="Cambria Math" panose="02040503050406030204" pitchFamily="18" charset="0"/>
                                    </a:rPr>
                                  </m:ctrlPr>
                                </m:dPr>
                                <m:e>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𝑥</m:t>
                                      </m:r>
                                    </m:e>
                                    <m:sub>
                                      <m:r>
                                        <a:rPr lang="en-US" altLang="zh-CN" sz="2800" i="1">
                                          <a:solidFill>
                                            <a:schemeClr val="tx1"/>
                                          </a:solidFill>
                                          <a:latin typeface="Cambria Math" panose="02040503050406030204" pitchFamily="18" charset="0"/>
                                        </a:rPr>
                                        <m:t>𝑖</m:t>
                                      </m:r>
                                    </m:sub>
                                  </m:sSub>
                                </m:e>
                              </m:d>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𝑦</m:t>
                                  </m:r>
                                </m:e>
                                <m:sub>
                                  <m:r>
                                    <a:rPr lang="en-US" altLang="zh-CN" sz="2800" i="1">
                                      <a:solidFill>
                                        <a:schemeClr val="tx1"/>
                                      </a:solidFill>
                                      <a:latin typeface="Cambria Math" panose="02040503050406030204" pitchFamily="18" charset="0"/>
                                    </a:rPr>
                                    <m:t>𝑖</m:t>
                                  </m:r>
                                </m:sub>
                              </m:sSub>
                              <m:r>
                                <a:rPr lang="en-US" altLang="zh-CN" sz="2800" i="1">
                                  <a:solidFill>
                                    <a:schemeClr val="tx1"/>
                                  </a:solidFill>
                                  <a:latin typeface="Cambria Math" panose="02040503050406030204" pitchFamily="18" charset="0"/>
                                </a:rPr>
                                <m:t>)</m:t>
                              </m:r>
                            </m:e>
                            <m:sup>
                              <m:r>
                                <a:rPr lang="en-US" altLang="zh-CN" sz="2800" i="1">
                                  <a:solidFill>
                                    <a:schemeClr val="tx1"/>
                                  </a:solidFill>
                                  <a:latin typeface="Cambria Math" panose="02040503050406030204" pitchFamily="18" charset="0"/>
                                </a:rPr>
                                <m:t>2</m:t>
                              </m:r>
                            </m:sup>
                          </m:sSup>
                        </m:e>
                      </m:nary>
                    </m:oMath>
                  </m:oMathPara>
                </a14:m>
                <a:endParaRPr lang="en-US" altLang="zh-CN" sz="2800" dirty="0">
                  <a:solidFill>
                    <a:schemeClr val="tx1"/>
                  </a:solidFill>
                  <a:latin typeface="田氏保钓体简" panose="02010800040101010101" pitchFamily="2" charset="-122"/>
                  <a:ea typeface="田氏保钓体简" panose="02010800040101010101" pitchFamily="2" charset="-122"/>
                </a:endParaRPr>
              </a:p>
              <a:p>
                <a:endParaRPr lang="en-US" altLang="zh-CN" sz="2800" dirty="0">
                  <a:solidFill>
                    <a:schemeClr val="tx1"/>
                  </a:solidFill>
                  <a:latin typeface="田氏保钓体简" panose="02010800040101010101" pitchFamily="2" charset="-122"/>
                  <a:ea typeface="田氏保钓体简" panose="02010800040101010101" pitchFamily="2" charset="-122"/>
                </a:endParaRPr>
              </a:p>
              <a:p>
                <a14:m>
                  <m:oMathPara xmlns:m="http://schemas.openxmlformats.org/officeDocument/2006/math">
                    <m:oMathParaPr>
                      <m:jc m:val="left"/>
                    </m:oMathParaPr>
                    <m:oMath xmlns:m="http://schemas.openxmlformats.org/officeDocument/2006/math">
                      <m:r>
                        <a:rPr lang="en-US" altLang="zh-CN" sz="2800" i="1">
                          <a:solidFill>
                            <a:schemeClr val="tx1"/>
                          </a:solidFill>
                          <a:latin typeface="Cambria Math" panose="02040503050406030204" pitchFamily="18" charset="0"/>
                        </a:rPr>
                        <m:t>𝐽</m:t>
                      </m:r>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Sub>
                      <m:r>
                        <a:rPr lang="en-US" altLang="zh-CN" sz="2800" i="1">
                          <a:solidFill>
                            <a:schemeClr val="tx1"/>
                          </a:solidFill>
                          <a:latin typeface="Cambria Math" panose="02040503050406030204" pitchFamily="18" charset="0"/>
                        </a:rPr>
                        <m:t>)=</m:t>
                      </m:r>
                      <m:f>
                        <m:fPr>
                          <m:ctrlPr>
                            <a:rPr lang="zh-CN" altLang="zh-CN" sz="2800" i="1">
                              <a:solidFill>
                                <a:schemeClr val="tx1"/>
                              </a:solidFill>
                              <a:latin typeface="Cambria Math" panose="02040503050406030204" pitchFamily="18" charset="0"/>
                            </a:rPr>
                          </m:ctrlPr>
                        </m:fPr>
                        <m:num>
                          <m:r>
                            <a:rPr lang="en-US" altLang="zh-CN" sz="2800" i="1">
                              <a:solidFill>
                                <a:schemeClr val="tx1"/>
                              </a:solidFill>
                              <a:latin typeface="Cambria Math" panose="02040503050406030204" pitchFamily="18" charset="0"/>
                            </a:rPr>
                            <m:t>1</m:t>
                          </m:r>
                        </m:num>
                        <m:den>
                          <m:r>
                            <a:rPr lang="en-US" altLang="zh-CN" sz="2800" i="1">
                              <a:solidFill>
                                <a:schemeClr val="tx1"/>
                              </a:solidFill>
                              <a:latin typeface="Cambria Math" panose="02040503050406030204" pitchFamily="18" charset="0"/>
                            </a:rPr>
                            <m:t>2</m:t>
                          </m:r>
                        </m:den>
                      </m:f>
                      <m:nary>
                        <m:naryPr>
                          <m:chr m:val="∑"/>
                          <m:limLoc m:val="undOvr"/>
                          <m:ctrlPr>
                            <a:rPr lang="zh-CN" altLang="zh-CN" sz="2800" i="1">
                              <a:solidFill>
                                <a:schemeClr val="tx1"/>
                              </a:solidFill>
                              <a:latin typeface="Cambria Math" panose="02040503050406030204" pitchFamily="18" charset="0"/>
                            </a:rPr>
                          </m:ctrlPr>
                        </m:naryPr>
                        <m:sub>
                          <m:r>
                            <a:rPr lang="en-US" altLang="zh-CN" sz="2800" i="1">
                              <a:solidFill>
                                <a:schemeClr val="tx1"/>
                              </a:solidFill>
                              <a:latin typeface="Cambria Math" panose="02040503050406030204" pitchFamily="18" charset="0"/>
                            </a:rPr>
                            <m:t>𝑖</m:t>
                          </m:r>
                          <m:r>
                            <a:rPr lang="en-US" altLang="zh-CN" sz="2800" i="1">
                              <a:solidFill>
                                <a:schemeClr val="tx1"/>
                              </a:solidFill>
                              <a:latin typeface="Cambria Math" panose="02040503050406030204" pitchFamily="18" charset="0"/>
                            </a:rPr>
                            <m:t>=</m:t>
                          </m:r>
                          <m:r>
                            <a:rPr lang="en-US" altLang="zh-CN" sz="2800" i="1">
                              <a:solidFill>
                                <a:schemeClr val="tx1"/>
                              </a:solidFill>
                              <a:latin typeface="Cambria Math" panose="02040503050406030204" pitchFamily="18" charset="0"/>
                            </a:rPr>
                            <m:t>1</m:t>
                          </m:r>
                        </m:sub>
                        <m:sup>
                          <m:r>
                            <a:rPr lang="en-US" altLang="zh-CN" sz="2800" i="1">
                              <a:solidFill>
                                <a:schemeClr val="tx1"/>
                              </a:solidFill>
                              <a:latin typeface="Cambria Math" panose="02040503050406030204" pitchFamily="18" charset="0"/>
                            </a:rPr>
                            <m:t>𝑛</m:t>
                          </m:r>
                        </m:sup>
                        <m:e>
                          <m:sSup>
                            <m:sSupPr>
                              <m:ctrlPr>
                                <a:rPr lang="zh-CN" altLang="zh-CN" sz="2800" i="1">
                                  <a:solidFill>
                                    <a:schemeClr val="tx1"/>
                                  </a:solidFill>
                                  <a:latin typeface="Cambria Math" panose="02040503050406030204" pitchFamily="18" charset="0"/>
                                </a:rPr>
                              </m:ctrlPr>
                            </m:sSupPr>
                            <m:e>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sSub>
                                    <m:sSubPr>
                                      <m:ctrlPr>
                                        <a:rPr lang="zh-CN" altLang="en-US"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zh-CN" altLang="en-US"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Sub>
                                  <m:sSub>
                                    <m:sSubPr>
                                      <m:ctrlPr>
                                        <a:rPr lang="en-US" altLang="zh-CN" sz="2800" i="1" smtClean="0">
                                          <a:solidFill>
                                            <a:schemeClr val="tx1"/>
                                          </a:solidFill>
                                          <a:latin typeface="Cambria Math" panose="02040503050406030204" pitchFamily="18" charset="0"/>
                                        </a:rPr>
                                      </m:ctrlPr>
                                    </m:sSubPr>
                                    <m:e>
                                      <m:r>
                                        <a:rPr lang="en-US" altLang="zh-CN" sz="2800" b="0" i="1" smtClean="0">
                                          <a:solidFill>
                                            <a:schemeClr val="tx1"/>
                                          </a:solidFill>
                                          <a:latin typeface="Cambria Math" panose="02040503050406030204" pitchFamily="18" charset="0"/>
                                        </a:rPr>
                                        <m:t>𝑥</m:t>
                                      </m:r>
                                    </m:e>
                                    <m:sub>
                                      <m:r>
                                        <a:rPr lang="en-US" altLang="zh-CN" sz="2800" b="0" i="1" smtClean="0">
                                          <a:solidFill>
                                            <a:schemeClr val="tx1"/>
                                          </a:solidFill>
                                          <a:latin typeface="Cambria Math" panose="02040503050406030204" pitchFamily="18" charset="0"/>
                                        </a:rPr>
                                        <m:t>𝑖</m:t>
                                      </m:r>
                                    </m:sub>
                                  </m:sSub>
                                </m:e>
                                <m:sub/>
                              </m:sSub>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𝑦</m:t>
                                  </m:r>
                                </m:e>
                                <m:sub>
                                  <m:r>
                                    <a:rPr lang="en-US" altLang="zh-CN" sz="2800" i="1">
                                      <a:solidFill>
                                        <a:schemeClr val="tx1"/>
                                      </a:solidFill>
                                      <a:latin typeface="Cambria Math" panose="02040503050406030204" pitchFamily="18" charset="0"/>
                                    </a:rPr>
                                    <m:t>𝑖</m:t>
                                  </m:r>
                                </m:sub>
                              </m:sSub>
                              <m:r>
                                <a:rPr lang="en-US" altLang="zh-CN" sz="2800" i="1">
                                  <a:solidFill>
                                    <a:schemeClr val="tx1"/>
                                  </a:solidFill>
                                  <a:latin typeface="Cambria Math" panose="02040503050406030204" pitchFamily="18" charset="0"/>
                                </a:rPr>
                                <m:t>)</m:t>
                              </m:r>
                            </m:e>
                            <m:sup>
                              <m:r>
                                <a:rPr lang="en-US" altLang="zh-CN" sz="2800" i="1">
                                  <a:solidFill>
                                    <a:schemeClr val="tx1"/>
                                  </a:solidFill>
                                  <a:latin typeface="Cambria Math" panose="02040503050406030204" pitchFamily="18" charset="0"/>
                                </a:rPr>
                                <m:t>2</m:t>
                              </m:r>
                            </m:sup>
                          </m:sSup>
                        </m:e>
                      </m:nary>
                    </m:oMath>
                  </m:oMathPara>
                </a14:m>
                <a:endParaRPr lang="en-US" altLang="zh-CN" sz="2800" dirty="0">
                  <a:solidFill>
                    <a:schemeClr val="tx1"/>
                  </a:solidFill>
                  <a:latin typeface="田氏保钓体简" panose="02010800040101010101" pitchFamily="2" charset="-122"/>
                  <a:ea typeface="田氏保钓体简" panose="02010800040101010101" pitchFamily="2" charset="-122"/>
                </a:endParaRPr>
              </a:p>
              <a:p>
                <a:endParaRPr lang="en-US" altLang="zh-CN" sz="2800" dirty="0">
                  <a:solidFill>
                    <a:schemeClr val="tx1"/>
                  </a:solidFill>
                  <a:latin typeface="田氏保钓体简" panose="02010800040101010101" pitchFamily="2" charset="-122"/>
                  <a:ea typeface="田氏保钓体简" panose="02010800040101010101" pitchFamily="2" charset="-122"/>
                </a:endParaRPr>
              </a:p>
              <a:p>
                <a:endParaRPr lang="en-US" altLang="zh-CN" sz="2800" dirty="0">
                  <a:solidFill>
                    <a:schemeClr val="tx1"/>
                  </a:solidFill>
                  <a:latin typeface="田氏保钓体简" panose="02010800040101010101" pitchFamily="2" charset="-122"/>
                  <a:ea typeface="田氏保钓体简" panose="02010800040101010101" pitchFamily="2" charset="-122"/>
                </a:endParaRPr>
              </a:p>
              <a:p>
                <a14:m>
                  <m:oMathPara xmlns:m="http://schemas.openxmlformats.org/officeDocument/2006/math">
                    <m:oMathParaPr>
                      <m:jc m:val="left"/>
                    </m:oMathParaPr>
                    <m:oMath xmlns:m="http://schemas.openxmlformats.org/officeDocument/2006/math">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up>
                          <m:r>
                            <a:rPr lang="zh-CN" altLang="en-US" sz="2800" i="1">
                              <a:solidFill>
                                <a:schemeClr val="tx1"/>
                              </a:solidFill>
                              <a:latin typeface="Cambria Math" panose="02040503050406030204" pitchFamily="18" charset="0"/>
                            </a:rPr>
                            <m:t>∗</m:t>
                          </m:r>
                        </m:sup>
                      </m:sSubSup>
                      <m:r>
                        <a:rPr lang="en-US" altLang="zh-CN" sz="2800" i="1">
                          <a:solidFill>
                            <a:schemeClr val="tx1"/>
                          </a:solidFill>
                          <a:latin typeface="Cambria Math" panose="02040503050406030204" pitchFamily="18" charset="0"/>
                        </a:rPr>
                        <m:t>,</m:t>
                      </m:r>
                      <m:sSubSup>
                        <m:sSubSupPr>
                          <m:ctrlPr>
                            <a:rPr lang="zh-CN" altLang="zh-CN" sz="2800" i="1">
                              <a:solidFill>
                                <a:schemeClr val="tx1"/>
                              </a:solidFill>
                              <a:latin typeface="Cambria Math" panose="02040503050406030204" pitchFamily="18" charset="0"/>
                            </a:rPr>
                          </m:ctrlPr>
                        </m:sSubSup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up>
                          <m:r>
                            <a:rPr lang="zh-CN" altLang="en-US" sz="2800" i="1">
                              <a:solidFill>
                                <a:schemeClr val="tx1"/>
                              </a:solidFill>
                              <a:latin typeface="Cambria Math" panose="02040503050406030204" pitchFamily="18" charset="0"/>
                            </a:rPr>
                            <m:t>∗</m:t>
                          </m:r>
                        </m:sup>
                      </m:sSubSup>
                      <m:r>
                        <a:rPr lang="en-US" altLang="zh-CN" sz="2800">
                          <a:solidFill>
                            <a:schemeClr val="tx1"/>
                          </a:solidFill>
                          <a:latin typeface="Cambria Math" panose="02040503050406030204" pitchFamily="18" charset="0"/>
                        </a:rPr>
                        <m:t>=</m:t>
                      </m:r>
                      <m:r>
                        <m:rPr>
                          <m:sty m:val="p"/>
                        </m:rPr>
                        <a:rPr lang="en-US" altLang="zh-CN" sz="2800">
                          <a:solidFill>
                            <a:schemeClr val="tx1"/>
                          </a:solidFill>
                          <a:latin typeface="Cambria Math" panose="02040503050406030204" pitchFamily="18" charset="0"/>
                        </a:rPr>
                        <m:t>arg</m:t>
                      </m:r>
                      <m:func>
                        <m:funcPr>
                          <m:ctrlPr>
                            <a:rPr lang="zh-CN" altLang="zh-CN" sz="2800" i="1">
                              <a:solidFill>
                                <a:schemeClr val="tx1"/>
                              </a:solidFill>
                              <a:latin typeface="Cambria Math" panose="02040503050406030204" pitchFamily="18" charset="0"/>
                            </a:rPr>
                          </m:ctrlPr>
                        </m:funcPr>
                        <m:fName>
                          <m:limLow>
                            <m:limLowPr>
                              <m:ctrlPr>
                                <a:rPr lang="zh-CN" altLang="zh-CN" sz="2800" i="1">
                                  <a:solidFill>
                                    <a:schemeClr val="tx1"/>
                                  </a:solidFill>
                                  <a:latin typeface="Cambria Math" panose="02040503050406030204" pitchFamily="18" charset="0"/>
                                </a:rPr>
                              </m:ctrlPr>
                            </m:limLowPr>
                            <m:e>
                              <m:r>
                                <m:rPr>
                                  <m:sty m:val="p"/>
                                </m:rPr>
                                <a:rPr lang="en-US" altLang="zh-CN" sz="2800">
                                  <a:solidFill>
                                    <a:schemeClr val="tx1"/>
                                  </a:solidFill>
                                  <a:latin typeface="Cambria Math" panose="02040503050406030204" pitchFamily="18" charset="0"/>
                                </a:rPr>
                                <m:t>min</m:t>
                              </m:r>
                            </m:e>
                            <m:lim>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Sub>
                            </m:lim>
                          </m:limLow>
                        </m:fName>
                        <m:e>
                          <m:r>
                            <a:rPr lang="en-US" altLang="zh-CN" sz="2800" i="1">
                              <a:solidFill>
                                <a:schemeClr val="tx1"/>
                              </a:solidFill>
                              <a:latin typeface="Cambria Math" panose="02040503050406030204" pitchFamily="18" charset="0"/>
                            </a:rPr>
                            <m:t>𝐽</m:t>
                          </m:r>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zh-CN" altLang="zh-CN" sz="2800" i="1">
                                  <a:solidFill>
                                    <a:schemeClr val="tx1"/>
                                  </a:solidFill>
                                  <a:latin typeface="Cambria Math" panose="02040503050406030204" pitchFamily="18" charset="0"/>
                                </a:rPr>
                              </m:ctrlPr>
                            </m:sSubPr>
                            <m:e>
                              <m:r>
                                <a:rPr lang="en-US" altLang="zh-CN" sz="2800" i="1">
                                  <a:solidFill>
                                    <a:schemeClr val="tx1"/>
                                  </a:solidFill>
                                  <a:latin typeface="Cambria Math" panose="02040503050406030204" pitchFamily="18" charset="0"/>
                                </a:rPr>
                                <m:t>𝜃</m:t>
                              </m:r>
                            </m:e>
                            <m:sub>
                              <m:r>
                                <a:rPr lang="en-US" altLang="zh-CN" sz="2800" i="1">
                                  <a:solidFill>
                                    <a:schemeClr val="tx1"/>
                                  </a:solidFill>
                                  <a:latin typeface="Cambria Math" panose="02040503050406030204" pitchFamily="18" charset="0"/>
                                </a:rPr>
                                <m:t>1</m:t>
                              </m:r>
                            </m:sub>
                          </m:sSub>
                          <m:r>
                            <a:rPr lang="en-US" altLang="zh-CN" sz="2800" i="1">
                              <a:solidFill>
                                <a:schemeClr val="tx1"/>
                              </a:solidFill>
                              <a:latin typeface="Cambria Math" panose="02040503050406030204" pitchFamily="18" charset="0"/>
                            </a:rPr>
                            <m:t>)</m:t>
                          </m:r>
                          <m:r>
                            <a:rPr lang="en-US" altLang="zh-CN" sz="2800">
                              <a:solidFill>
                                <a:schemeClr val="tx1"/>
                              </a:solidFill>
                              <a:latin typeface="Cambria Math" panose="02040503050406030204" pitchFamily="18" charset="0"/>
                            </a:rPr>
                            <m:t> </m:t>
                          </m:r>
                        </m:e>
                      </m:func>
                    </m:oMath>
                  </m:oMathPara>
                </a14:m>
                <a:endParaRPr lang="en-US" altLang="zh-CN" sz="2800" dirty="0">
                  <a:solidFill>
                    <a:schemeClr val="tx1"/>
                  </a:solidFill>
                  <a:latin typeface="DejaVu Math TeX Gyre" panose="02000503000000000000" charset="0"/>
                  <a:ea typeface="田氏保钓体简" panose="02010800040101010101" pitchFamily="2" charset="-122"/>
                  <a:cs typeface="DejaVu Math TeX Gyre" panose="02000503000000000000" charset="0"/>
                </a:endParaRPr>
              </a:p>
            </p:txBody>
          </p:sp>
        </mc:Choice>
        <mc:Fallback>
          <p:sp>
            <p:nvSpPr>
              <p:cNvPr id="5" name="矩形 4"/>
              <p:cNvSpPr>
                <a:spLocks noRot="1" noChangeAspect="1" noMove="1" noResize="1" noEditPoints="1" noAdjustHandles="1" noChangeArrowheads="1" noChangeShapeType="1" noTextEdit="1"/>
              </p:cNvSpPr>
              <p:nvPr/>
            </p:nvSpPr>
            <p:spPr>
              <a:xfrm>
                <a:off x="1434654" y="2139836"/>
                <a:ext cx="6480720" cy="4133215"/>
              </a:xfrm>
              <a:prstGeom prst="rect">
                <a:avLst/>
              </a:prstGeom>
              <a:blipFill rotWithShape="1">
                <a:blip r:embed="rId1"/>
                <a:stretch>
                  <a:fillRect l="-3" t="-13" r="2" b="13"/>
                </a:stretch>
              </a:blipFill>
            </p:spPr>
            <p:txBody>
              <a:bodyPr/>
              <a:lstStyle/>
              <a:p>
                <a:r>
                  <a:rPr lang="zh-CN" altLang="en-US">
                    <a:noFill/>
                  </a:rPr>
                  <a:t> </a:t>
                </a:r>
              </a:p>
            </p:txBody>
          </p:sp>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mc:AlternateContent xmlns:mc="http://schemas.openxmlformats.org/markup-compatibility/2006">
        <mc:Choice xmlns:a14="http://schemas.microsoft.com/office/drawing/2010/main" Requires="a14">
          <p:sp>
            <p:nvSpPr>
              <p:cNvPr id="5" name="矩形 4"/>
              <p:cNvSpPr/>
              <p:nvPr/>
            </p:nvSpPr>
            <p:spPr>
              <a:xfrm>
                <a:off x="1722755" y="2219960"/>
                <a:ext cx="8746490" cy="3877310"/>
              </a:xfrm>
              <a:prstGeom prst="rect">
                <a:avLst/>
              </a:prstGeom>
            </p:spPr>
            <p:txBody>
              <a:bodyPr wrap="square">
                <a:spAutoFit/>
              </a:bodyPr>
              <a:lstStyle/>
              <a:p>
                <a14:m>
                  <m:oMathPara xmlns:m="http://schemas.openxmlformats.org/officeDocument/2006/math">
                    <m:oMathParaPr>
                      <m:jc m:val="left"/>
                    </m:oMathParaPr>
                    <m:oMath xmlns:m="http://schemas.openxmlformats.org/officeDocument/2006/math">
                      <m:r>
                        <a:rPr lang="en-US" altLang="zh-CN" sz="2400" i="1" smtClean="0">
                          <a:solidFill>
                            <a:schemeClr val="tx1"/>
                          </a:solidFill>
                          <a:latin typeface="Cambria Math" panose="02040503050406030204" pitchFamily="18" charset="0"/>
                        </a:rPr>
                        <m:t>𝐽</m:t>
                      </m:r>
                      <m:r>
                        <a:rPr lang="en-US" altLang="zh-CN" sz="2400" i="1" smtClean="0">
                          <a:solidFill>
                            <a:schemeClr val="tx1"/>
                          </a:solidFill>
                          <a:latin typeface="Cambria Math" panose="02040503050406030204" pitchFamily="18" charset="0"/>
                        </a:rPr>
                        <m:t>(</m:t>
                      </m:r>
                      <m:sSub>
                        <m:sSubPr>
                          <m:ctrlPr>
                            <a:rPr lang="zh-CN" altLang="zh-CN" sz="2400" i="1">
                              <a:solidFill>
                                <a:schemeClr val="tx1"/>
                              </a:solidFill>
                              <a:latin typeface="Cambria Math" panose="02040503050406030204" pitchFamily="18" charset="0"/>
                            </a:rPr>
                          </m:ctrlPr>
                        </m:sSubPr>
                        <m:e>
                          <m:r>
                            <a:rPr lang="en-US" altLang="zh-CN" sz="2400" i="1">
                              <a:solidFill>
                                <a:schemeClr val="tx1"/>
                              </a:solidFill>
                              <a:latin typeface="Cambria Math" panose="02040503050406030204" pitchFamily="18" charset="0"/>
                            </a:rPr>
                            <m:t>𝜃</m:t>
                          </m:r>
                        </m:e>
                        <m:sub>
                          <m:r>
                            <a:rPr lang="en-US" altLang="zh-CN" sz="2400" i="1">
                              <a:solidFill>
                                <a:schemeClr val="tx1"/>
                              </a:solidFill>
                              <a:latin typeface="Cambria Math" panose="02040503050406030204" pitchFamily="18" charset="0"/>
                            </a:rPr>
                            <m:t>0</m:t>
                          </m:r>
                        </m:sub>
                      </m:sSub>
                      <m:r>
                        <a:rPr lang="en-US" altLang="zh-CN" sz="2400" i="1">
                          <a:solidFill>
                            <a:schemeClr val="tx1"/>
                          </a:solidFill>
                          <a:latin typeface="Cambria Math" panose="02040503050406030204" pitchFamily="18" charset="0"/>
                        </a:rPr>
                        <m:t>,</m:t>
                      </m:r>
                      <m:sSub>
                        <m:sSubPr>
                          <m:ctrlPr>
                            <a:rPr lang="zh-CN" altLang="zh-CN" sz="2400" i="1">
                              <a:solidFill>
                                <a:schemeClr val="tx1"/>
                              </a:solidFill>
                              <a:latin typeface="Cambria Math" panose="02040503050406030204" pitchFamily="18" charset="0"/>
                            </a:rPr>
                          </m:ctrlPr>
                        </m:sSubPr>
                        <m:e>
                          <m:r>
                            <a:rPr lang="en-US" altLang="zh-CN" sz="2400" i="1">
                              <a:solidFill>
                                <a:schemeClr val="tx1"/>
                              </a:solidFill>
                              <a:latin typeface="Cambria Math" panose="02040503050406030204" pitchFamily="18" charset="0"/>
                            </a:rPr>
                            <m:t>𝜃</m:t>
                          </m:r>
                        </m:e>
                        <m:sub>
                          <m:r>
                            <a:rPr lang="en-US" altLang="zh-CN" sz="2400" i="1">
                              <a:solidFill>
                                <a:schemeClr val="tx1"/>
                              </a:solidFill>
                              <a:latin typeface="Cambria Math" panose="02040503050406030204" pitchFamily="18" charset="0"/>
                            </a:rPr>
                            <m:t>1</m:t>
                          </m:r>
                        </m:sub>
                      </m:sSub>
                      <m:r>
                        <a:rPr lang="en-US" altLang="zh-CN" sz="2400" i="1">
                          <a:solidFill>
                            <a:schemeClr val="tx1"/>
                          </a:solidFill>
                          <a:latin typeface="Cambria Math" panose="02040503050406030204" pitchFamily="18" charset="0"/>
                        </a:rPr>
                        <m:t>)=</m:t>
                      </m:r>
                      <m:f>
                        <m:fPr>
                          <m:ctrlPr>
                            <a:rPr lang="zh-CN" altLang="zh-CN" sz="2400" i="1">
                              <a:solidFill>
                                <a:schemeClr val="tx1"/>
                              </a:solidFill>
                              <a:latin typeface="Cambria Math" panose="02040503050406030204" pitchFamily="18" charset="0"/>
                            </a:rPr>
                          </m:ctrlPr>
                        </m:fPr>
                        <m:num>
                          <m:r>
                            <a:rPr lang="en-US" altLang="zh-CN" sz="2400" i="1">
                              <a:solidFill>
                                <a:schemeClr val="tx1"/>
                              </a:solidFill>
                              <a:latin typeface="Cambria Math" panose="02040503050406030204" pitchFamily="18" charset="0"/>
                            </a:rPr>
                            <m:t>1</m:t>
                          </m:r>
                        </m:num>
                        <m:den>
                          <m:r>
                            <a:rPr lang="en-US" altLang="zh-CN" sz="2400" i="1">
                              <a:solidFill>
                                <a:schemeClr val="tx1"/>
                              </a:solidFill>
                              <a:latin typeface="Cambria Math" panose="02040503050406030204" pitchFamily="18" charset="0"/>
                            </a:rPr>
                            <m:t>2</m:t>
                          </m:r>
                        </m:den>
                      </m:f>
                      <m:nary>
                        <m:naryPr>
                          <m:chr m:val="∑"/>
                          <m:limLoc m:val="undOvr"/>
                          <m:ctrlPr>
                            <a:rPr lang="zh-CN" altLang="zh-CN" sz="2400" i="1">
                              <a:solidFill>
                                <a:schemeClr val="tx1"/>
                              </a:solidFill>
                              <a:latin typeface="Cambria Math" panose="02040503050406030204" pitchFamily="18" charset="0"/>
                            </a:rPr>
                          </m:ctrlPr>
                        </m:naryPr>
                        <m:sub>
                          <m:r>
                            <a:rPr lang="en-US" altLang="zh-CN" sz="2400" i="1">
                              <a:solidFill>
                                <a:schemeClr val="tx1"/>
                              </a:solidFill>
                              <a:latin typeface="Cambria Math" panose="02040503050406030204" pitchFamily="18" charset="0"/>
                            </a:rPr>
                            <m:t>𝑖</m:t>
                          </m:r>
                          <m:r>
                            <a:rPr lang="en-US" altLang="zh-CN" sz="2400" i="1">
                              <a:solidFill>
                                <a:schemeClr val="tx1"/>
                              </a:solidFill>
                              <a:latin typeface="Cambria Math" panose="02040503050406030204" pitchFamily="18" charset="0"/>
                            </a:rPr>
                            <m:t>=</m:t>
                          </m:r>
                          <m:r>
                            <a:rPr lang="en-US" altLang="zh-CN" sz="2400" i="1">
                              <a:solidFill>
                                <a:schemeClr val="tx1"/>
                              </a:solidFill>
                              <a:latin typeface="Cambria Math" panose="02040503050406030204" pitchFamily="18" charset="0"/>
                            </a:rPr>
                            <m:t>1</m:t>
                          </m:r>
                        </m:sub>
                        <m:sup>
                          <m:r>
                            <a:rPr lang="en-US" altLang="zh-CN" sz="2400" i="1">
                              <a:solidFill>
                                <a:schemeClr val="tx1"/>
                              </a:solidFill>
                              <a:latin typeface="Cambria Math" panose="02040503050406030204" pitchFamily="18" charset="0"/>
                            </a:rPr>
                            <m:t>𝑛</m:t>
                          </m:r>
                        </m:sup>
                        <m:e>
                          <m:sSup>
                            <m:sSupPr>
                              <m:ctrlPr>
                                <a:rPr lang="zh-CN" altLang="zh-CN" sz="2400" i="1">
                                  <a:solidFill>
                                    <a:schemeClr val="tx1"/>
                                  </a:solidFill>
                                  <a:latin typeface="Cambria Math" panose="02040503050406030204" pitchFamily="18" charset="0"/>
                                </a:rPr>
                              </m:ctrlPr>
                            </m:sSupPr>
                            <m:e>
                              <m:r>
                                <a:rPr lang="en-US" altLang="zh-CN" sz="2400" i="1">
                                  <a:solidFill>
                                    <a:schemeClr val="tx1"/>
                                  </a:solidFill>
                                  <a:latin typeface="Cambria Math" panose="02040503050406030204" pitchFamily="18" charset="0"/>
                                </a:rPr>
                                <m:t>(</m:t>
                              </m:r>
                              <m:sSub>
                                <m:sSubPr>
                                  <m:ctrlPr>
                                    <a:rPr lang="zh-CN" altLang="zh-CN" sz="2400" i="1">
                                      <a:solidFill>
                                        <a:schemeClr val="tx1"/>
                                      </a:solidFill>
                                      <a:latin typeface="Cambria Math" panose="02040503050406030204" pitchFamily="18" charset="0"/>
                                    </a:rPr>
                                  </m:ctrlPr>
                                </m:sSubPr>
                                <m:e>
                                  <m:sSub>
                                    <m:sSubPr>
                                      <m:ctrlPr>
                                        <a:rPr lang="zh-CN" altLang="en-US"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𝜃</m:t>
                                      </m:r>
                                    </m:e>
                                    <m:sub>
                                      <m:r>
                                        <a:rPr lang="en-US" altLang="zh-CN" i="1">
                                          <a:solidFill>
                                            <a:schemeClr val="tx1"/>
                                          </a:solidFill>
                                          <a:latin typeface="Cambria Math" panose="02040503050406030204" pitchFamily="18" charset="0"/>
                                        </a:rPr>
                                        <m:t>0</m:t>
                                      </m:r>
                                    </m:sub>
                                  </m:sSub>
                                  <m:r>
                                    <a:rPr lang="en-US" altLang="zh-CN" i="1">
                                      <a:solidFill>
                                        <a:schemeClr val="tx1"/>
                                      </a:solidFill>
                                      <a:latin typeface="Cambria Math" panose="02040503050406030204" pitchFamily="18" charset="0"/>
                                    </a:rPr>
                                    <m:t>+</m:t>
                                  </m:r>
                                  <m:sSub>
                                    <m:sSubPr>
                                      <m:ctrlPr>
                                        <a:rPr lang="zh-CN" altLang="en-US" i="1">
                                          <a:solidFill>
                                            <a:schemeClr val="tx1"/>
                                          </a:solidFill>
                                          <a:latin typeface="Cambria Math" panose="02040503050406030204" pitchFamily="18" charset="0"/>
                                        </a:rPr>
                                      </m:ctrlPr>
                                    </m:sSubPr>
                                    <m:e>
                                      <m:r>
                                        <a:rPr lang="en-US" altLang="zh-CN" i="1">
                                          <a:solidFill>
                                            <a:schemeClr val="tx1"/>
                                          </a:solidFill>
                                          <a:latin typeface="Cambria Math" panose="02040503050406030204" pitchFamily="18" charset="0"/>
                                        </a:rPr>
                                        <m:t>𝜃</m:t>
                                      </m:r>
                                    </m:e>
                                    <m:sub>
                                      <m:r>
                                        <a:rPr lang="en-US" altLang="zh-CN" i="1">
                                          <a:solidFill>
                                            <a:schemeClr val="tx1"/>
                                          </a:solidFill>
                                          <a:latin typeface="Cambria Math" panose="02040503050406030204" pitchFamily="18" charset="0"/>
                                        </a:rPr>
                                        <m:t>1</m:t>
                                      </m:r>
                                    </m:sub>
                                  </m:sSub>
                                  <m:sSub>
                                    <m:sSubPr>
                                      <m:ctrlPr>
                                        <a:rPr lang="en-US" altLang="zh-CN" i="1" smtClean="0">
                                          <a:solidFill>
                                            <a:schemeClr val="tx1"/>
                                          </a:solidFill>
                                          <a:latin typeface="Cambria Math" panose="02040503050406030204" pitchFamily="18" charset="0"/>
                                        </a:rPr>
                                      </m:ctrlPr>
                                    </m:sSubPr>
                                    <m:e>
                                      <m:r>
                                        <a:rPr lang="en-US" altLang="zh-CN" b="0" i="1" smtClean="0">
                                          <a:solidFill>
                                            <a:schemeClr val="tx1"/>
                                          </a:solidFill>
                                          <a:latin typeface="Cambria Math" panose="02040503050406030204" pitchFamily="18" charset="0"/>
                                        </a:rPr>
                                        <m:t>𝑥</m:t>
                                      </m:r>
                                    </m:e>
                                    <m:sub>
                                      <m:r>
                                        <a:rPr lang="en-US" altLang="zh-CN" b="0" i="1" smtClean="0">
                                          <a:solidFill>
                                            <a:schemeClr val="tx1"/>
                                          </a:solidFill>
                                          <a:latin typeface="Cambria Math" panose="02040503050406030204" pitchFamily="18" charset="0"/>
                                        </a:rPr>
                                        <m:t>𝑖</m:t>
                                      </m:r>
                                    </m:sub>
                                  </m:sSub>
                                </m:e>
                                <m:sub/>
                              </m:sSub>
                              <m:r>
                                <a:rPr lang="en-US" altLang="zh-CN" sz="2400" i="1">
                                  <a:solidFill>
                                    <a:schemeClr val="tx1"/>
                                  </a:solidFill>
                                  <a:latin typeface="Cambria Math" panose="02040503050406030204" pitchFamily="18" charset="0"/>
                                </a:rPr>
                                <m:t>−</m:t>
                              </m:r>
                              <m:sSub>
                                <m:sSubPr>
                                  <m:ctrlPr>
                                    <a:rPr lang="zh-CN" altLang="zh-CN" sz="2400" i="1">
                                      <a:solidFill>
                                        <a:schemeClr val="tx1"/>
                                      </a:solidFill>
                                      <a:latin typeface="Cambria Math" panose="02040503050406030204" pitchFamily="18" charset="0"/>
                                    </a:rPr>
                                  </m:ctrlPr>
                                </m:sSubPr>
                                <m:e>
                                  <m:r>
                                    <a:rPr lang="en-US" altLang="zh-CN" sz="2400" i="1">
                                      <a:solidFill>
                                        <a:schemeClr val="tx1"/>
                                      </a:solidFill>
                                      <a:latin typeface="Cambria Math" panose="02040503050406030204" pitchFamily="18" charset="0"/>
                                    </a:rPr>
                                    <m:t>𝑦</m:t>
                                  </m:r>
                                </m:e>
                                <m:sub>
                                  <m:r>
                                    <a:rPr lang="en-US" altLang="zh-CN" sz="2400" i="1">
                                      <a:solidFill>
                                        <a:schemeClr val="tx1"/>
                                      </a:solidFill>
                                      <a:latin typeface="Cambria Math" panose="02040503050406030204" pitchFamily="18" charset="0"/>
                                    </a:rPr>
                                    <m:t>𝑖</m:t>
                                  </m:r>
                                </m:sub>
                              </m:sSub>
                              <m:r>
                                <a:rPr lang="en-US" altLang="zh-CN" sz="2400" i="1">
                                  <a:solidFill>
                                    <a:schemeClr val="tx1"/>
                                  </a:solidFill>
                                  <a:latin typeface="Cambria Math" panose="02040503050406030204" pitchFamily="18" charset="0"/>
                                </a:rPr>
                                <m:t>)</m:t>
                              </m:r>
                            </m:e>
                            <m:sup>
                              <m:r>
                                <a:rPr lang="en-US" altLang="zh-CN" sz="2400" i="1">
                                  <a:solidFill>
                                    <a:schemeClr val="tx1"/>
                                  </a:solidFill>
                                  <a:latin typeface="Cambria Math" panose="02040503050406030204" pitchFamily="18" charset="0"/>
                                </a:rPr>
                                <m:t>2</m:t>
                              </m:r>
                            </m:sup>
                          </m:sSup>
                        </m:e>
                      </m:nary>
                    </m:oMath>
                  </m:oMathPara>
                </a14:m>
                <a:endParaRPr lang="en-US" altLang="zh-CN" sz="3200" dirty="0">
                  <a:solidFill>
                    <a:schemeClr val="tx1"/>
                  </a:solidFill>
                  <a:latin typeface="田氏保钓体简" panose="02010800040101010101" pitchFamily="2" charset="-122"/>
                  <a:ea typeface="田氏保钓体简" panose="02010800040101010101" pitchFamily="2" charset="-122"/>
                </a:endParaRPr>
              </a:p>
              <a:p>
                <a:endParaRPr lang="en-US" altLang="zh-CN" sz="2400" dirty="0">
                  <a:solidFill>
                    <a:schemeClr val="tx1"/>
                  </a:solidFill>
                  <a:latin typeface="田氏保钓体简" panose="02010800040101010101" pitchFamily="2" charset="-122"/>
                  <a:ea typeface="田氏保钓体简" panose="02010800040101010101" pitchFamily="2" charset="-122"/>
                </a:endParaRPr>
              </a:p>
              <a:p>
                <a:r>
                  <a:rPr lang="zh-CN" altLang="en-US" sz="2400" dirty="0">
                    <a:solidFill>
                      <a:schemeClr val="tx1"/>
                    </a:solidFill>
                    <a:latin typeface="田氏保钓体简" panose="02010800040101010101" pitchFamily="2" charset="-122"/>
                    <a:ea typeface="田氏保钓体简" panose="02010800040101010101" pitchFamily="2" charset="-122"/>
                  </a:rPr>
                  <a:t>最小值点偏导数为</a:t>
                </a:r>
                <a:r>
                  <a:rPr lang="en-US" altLang="zh-CN" sz="2400" dirty="0">
                    <a:solidFill>
                      <a:schemeClr val="tx1"/>
                    </a:solidFill>
                    <a:latin typeface="田氏保钓体简" panose="02010800040101010101" pitchFamily="2" charset="-122"/>
                    <a:ea typeface="田氏保钓体简" panose="02010800040101010101" pitchFamily="2" charset="-122"/>
                  </a:rPr>
                  <a:t>0</a:t>
                </a:r>
                <a:endParaRPr lang="en-US" altLang="zh-CN" sz="2400" dirty="0">
                  <a:solidFill>
                    <a:schemeClr val="tx1"/>
                  </a:solidFill>
                  <a:latin typeface="田氏保钓体简" panose="02010800040101010101" pitchFamily="2" charset="-122"/>
                  <a:ea typeface="田氏保钓体简" panose="02010800040101010101" pitchFamily="2" charset="-122"/>
                </a:endParaRPr>
              </a:p>
              <a:p>
                <a14:m>
                  <m:oMath xmlns:m="http://schemas.openxmlformats.org/officeDocument/2006/math">
                    <m:f>
                      <m:fPr>
                        <m:ctrlPr>
                          <a:rPr lang="en-US" altLang="zh-CN" sz="2400" i="1">
                            <a:solidFill>
                              <a:schemeClr val="tx1"/>
                            </a:solidFill>
                            <a:latin typeface="Cambria Math" panose="02040503050406030204" pitchFamily="18" charset="0"/>
                            <a:ea typeface="田氏保钓体简" panose="02010800040101010101" pitchFamily="2" charset="-122"/>
                          </a:rPr>
                        </m:ctrlPr>
                      </m:fPr>
                      <m:num>
                        <m:sSub>
                          <m:sSubPr>
                            <m:ctrlPr>
                              <a:rPr lang="en-US" altLang="zh-CN" sz="2400" i="1">
                                <a:solidFill>
                                  <a:schemeClr val="tx1"/>
                                </a:solidFill>
                                <a:latin typeface="Cambria Math" panose="02040503050406030204" pitchFamily="18" charset="0"/>
                                <a:ea typeface="田氏保钓体简" panose="02010800040101010101" pitchFamily="2" charset="-122"/>
                              </a:rPr>
                            </m:ctrlPr>
                          </m:sSubPr>
                          <m:e>
                            <m:r>
                              <a:rPr lang="zh-CN" altLang="en-US" sz="2400" i="1">
                                <a:solidFill>
                                  <a:schemeClr val="tx1"/>
                                </a:solidFill>
                                <a:latin typeface="Cambria Math" panose="02040503050406030204" pitchFamily="18" charset="0"/>
                                <a:ea typeface="田氏保钓体简" panose="02010800040101010101" pitchFamily="2" charset="-122"/>
                              </a:rPr>
                              <m:t>𝜕</m:t>
                            </m:r>
                          </m:e>
                          <m:sub>
                            <m:r>
                              <a:rPr lang="en-US" altLang="zh-CN" sz="2400" i="1">
                                <a:solidFill>
                                  <a:schemeClr val="tx1"/>
                                </a:solidFill>
                                <a:latin typeface="Cambria Math" panose="02040503050406030204" pitchFamily="18" charset="0"/>
                                <a:ea typeface="田氏保钓体简" panose="02010800040101010101" pitchFamily="2" charset="-122"/>
                              </a:rPr>
                              <m:t>𝑗</m:t>
                            </m:r>
                          </m:sub>
                        </m:sSub>
                      </m:num>
                      <m:den>
                        <m:sSub>
                          <m:sSubPr>
                            <m:ctrlPr>
                              <a:rPr lang="en-US" altLang="zh-CN" sz="2400" i="1">
                                <a:solidFill>
                                  <a:schemeClr val="tx1"/>
                                </a:solidFill>
                                <a:latin typeface="Cambria Math" panose="02040503050406030204" pitchFamily="18" charset="0"/>
                                <a:ea typeface="田氏保钓体简" panose="02010800040101010101" pitchFamily="2" charset="-122"/>
                              </a:rPr>
                            </m:ctrlPr>
                          </m:sSubPr>
                          <m:e>
                            <m:r>
                              <a:rPr lang="zh-CN" altLang="en-US" sz="2400" i="1">
                                <a:solidFill>
                                  <a:schemeClr val="tx1"/>
                                </a:solidFill>
                                <a:latin typeface="Cambria Math" panose="02040503050406030204" pitchFamily="18" charset="0"/>
                                <a:ea typeface="田氏保钓体简" panose="02010800040101010101" pitchFamily="2" charset="-122"/>
                              </a:rPr>
                              <m:t>𝜕</m:t>
                            </m:r>
                          </m:e>
                          <m:sub>
                            <m:r>
                              <a:rPr lang="zh-CN" altLang="en-US" sz="2400" i="1">
                                <a:solidFill>
                                  <a:schemeClr val="tx1"/>
                                </a:solidFill>
                                <a:latin typeface="Cambria Math" panose="02040503050406030204" pitchFamily="18" charset="0"/>
                                <a:ea typeface="田氏保钓体简" panose="02010800040101010101" pitchFamily="2" charset="-122"/>
                              </a:rPr>
                              <m:t>𝜃</m:t>
                            </m:r>
                            <m:r>
                              <a:rPr lang="en-US" altLang="zh-CN" sz="2400" i="1">
                                <a:solidFill>
                                  <a:schemeClr val="tx1"/>
                                </a:solidFill>
                                <a:latin typeface="Cambria Math" panose="02040503050406030204" pitchFamily="18" charset="0"/>
                                <a:ea typeface="田氏保钓体简" panose="02010800040101010101" pitchFamily="2" charset="-122"/>
                              </a:rPr>
                              <m:t>1</m:t>
                            </m:r>
                          </m:sub>
                        </m:sSub>
                      </m:den>
                    </m:f>
                    <m:r>
                      <a:rPr lang="en-US" altLang="zh-CN" sz="2400" i="1">
                        <a:solidFill>
                          <a:schemeClr val="tx1"/>
                        </a:solidFill>
                        <a:latin typeface="Cambria Math" panose="02040503050406030204" pitchFamily="18" charset="0"/>
                      </a:rPr>
                      <m:t>=</m:t>
                    </m:r>
                    <m:sSub>
                      <m:sSubPr>
                        <m:ctrlPr>
                          <a:rPr lang="en-US" altLang="zh-CN" sz="2400" i="1" smtClean="0">
                            <a:solidFill>
                              <a:schemeClr val="tx1"/>
                            </a:solidFill>
                            <a:latin typeface="Cambria Math" panose="02040503050406030204" pitchFamily="18" charset="0"/>
                          </a:rPr>
                        </m:ctrlPr>
                      </m:sSubPr>
                      <m:e>
                        <m:r>
                          <a:rPr lang="zh-CN" altLang="en-US" sz="2400" i="1" smtClean="0">
                            <a:solidFill>
                              <a:schemeClr val="tx1"/>
                            </a:solidFill>
                            <a:latin typeface="Cambria Math" panose="02040503050406030204" pitchFamily="18" charset="0"/>
                          </a:rPr>
                          <m:t>𝜃</m:t>
                        </m:r>
                      </m:e>
                      <m:sub>
                        <m:r>
                          <a:rPr lang="en-US" altLang="zh-CN" sz="2400" b="0" i="1" smtClean="0">
                            <a:solidFill>
                              <a:schemeClr val="tx1"/>
                            </a:solidFill>
                            <a:latin typeface="Cambria Math" panose="02040503050406030204" pitchFamily="18" charset="0"/>
                          </a:rPr>
                          <m:t>0</m:t>
                        </m:r>
                      </m:sub>
                    </m:sSub>
                    <m:nary>
                      <m:naryPr>
                        <m:chr m:val="∑"/>
                        <m:limLoc m:val="undOvr"/>
                        <m:ctrlPr>
                          <a:rPr lang="zh-CN" altLang="zh-CN" sz="2400" i="1">
                            <a:solidFill>
                              <a:schemeClr val="tx1"/>
                            </a:solidFill>
                            <a:latin typeface="Cambria Math" panose="02040503050406030204" pitchFamily="18" charset="0"/>
                          </a:rPr>
                        </m:ctrlPr>
                      </m:naryPr>
                      <m:sub>
                        <m:r>
                          <a:rPr lang="en-US" altLang="zh-CN" sz="2400" i="1">
                            <a:solidFill>
                              <a:schemeClr val="tx1"/>
                            </a:solidFill>
                            <a:latin typeface="Cambria Math" panose="02040503050406030204" pitchFamily="18" charset="0"/>
                          </a:rPr>
                          <m:t>𝑖</m:t>
                        </m:r>
                        <m:r>
                          <a:rPr lang="en-US" altLang="zh-CN" sz="2400" i="1">
                            <a:solidFill>
                              <a:schemeClr val="tx1"/>
                            </a:solidFill>
                            <a:latin typeface="Cambria Math" panose="02040503050406030204" pitchFamily="18" charset="0"/>
                          </a:rPr>
                          <m:t>=</m:t>
                        </m:r>
                        <m:r>
                          <a:rPr lang="en-US" altLang="zh-CN" sz="2400" i="1">
                            <a:solidFill>
                              <a:schemeClr val="tx1"/>
                            </a:solidFill>
                            <a:latin typeface="Cambria Math" panose="02040503050406030204" pitchFamily="18" charset="0"/>
                          </a:rPr>
                          <m:t>1</m:t>
                        </m:r>
                      </m:sub>
                      <m:sup>
                        <m:r>
                          <a:rPr lang="en-US" altLang="zh-CN" sz="2400" i="1">
                            <a:solidFill>
                              <a:schemeClr val="tx1"/>
                            </a:solidFill>
                            <a:latin typeface="Cambria Math" panose="02040503050406030204" pitchFamily="18" charset="0"/>
                          </a:rPr>
                          <m:t>𝑛</m:t>
                        </m:r>
                      </m:sup>
                      <m:e>
                        <m:sSub>
                          <m:sSubPr>
                            <m:ctrlPr>
                              <a:rPr lang="en-US" altLang="zh-CN" sz="2400" i="1" smtClean="0">
                                <a:solidFill>
                                  <a:schemeClr val="tx1"/>
                                </a:solidFill>
                                <a:latin typeface="Cambria Math" panose="02040503050406030204" pitchFamily="18" charset="0"/>
                              </a:rPr>
                            </m:ctrlPr>
                          </m:sSubPr>
                          <m:e>
                            <m:r>
                              <a:rPr lang="en-US" altLang="zh-CN" sz="2400" b="0" i="1" smtClean="0">
                                <a:solidFill>
                                  <a:schemeClr val="tx1"/>
                                </a:solidFill>
                                <a:latin typeface="Cambria Math" panose="02040503050406030204" pitchFamily="18" charset="0"/>
                              </a:rPr>
                              <m:t>𝑥</m:t>
                            </m:r>
                          </m:e>
                          <m:sub>
                            <m:r>
                              <a:rPr lang="en-US" altLang="zh-CN" sz="2400" b="0" i="1" smtClean="0">
                                <a:solidFill>
                                  <a:schemeClr val="tx1"/>
                                </a:solidFill>
                                <a:latin typeface="Cambria Math" panose="02040503050406030204" pitchFamily="18" charset="0"/>
                              </a:rPr>
                              <m:t>𝑖</m:t>
                            </m:r>
                          </m:sub>
                        </m:sSub>
                      </m:e>
                    </m:nary>
                    <m:r>
                      <a:rPr lang="en-US" altLang="zh-CN" sz="2400" b="0" i="1" smtClean="0">
                        <a:solidFill>
                          <a:schemeClr val="tx1"/>
                        </a:solidFill>
                        <a:latin typeface="Cambria Math" panose="02040503050406030204" pitchFamily="18" charset="0"/>
                      </a:rPr>
                      <m:t>+</m:t>
                    </m:r>
                    <m:sSub>
                      <m:sSubPr>
                        <m:ctrlPr>
                          <a:rPr lang="en-US" altLang="zh-CN" sz="3200" i="1">
                            <a:solidFill>
                              <a:schemeClr val="tx1"/>
                            </a:solidFill>
                            <a:latin typeface="Cambria Math" panose="02040503050406030204" pitchFamily="18" charset="0"/>
                          </a:rPr>
                        </m:ctrlPr>
                      </m:sSubPr>
                      <m:e>
                        <m:r>
                          <a:rPr lang="zh-CN" altLang="en-US" sz="3200" i="1">
                            <a:solidFill>
                              <a:schemeClr val="tx1"/>
                            </a:solidFill>
                            <a:latin typeface="Cambria Math" panose="02040503050406030204" pitchFamily="18" charset="0"/>
                          </a:rPr>
                          <m:t>𝜃</m:t>
                        </m:r>
                      </m:e>
                      <m:sub>
                        <m:r>
                          <a:rPr lang="en-US" altLang="zh-CN" sz="3200" b="0" i="1" smtClean="0">
                            <a:solidFill>
                              <a:schemeClr val="tx1"/>
                            </a:solidFill>
                            <a:latin typeface="Cambria Math" panose="02040503050406030204" pitchFamily="18" charset="0"/>
                          </a:rPr>
                          <m:t>1</m:t>
                        </m:r>
                      </m:sub>
                    </m:sSub>
                    <m:nary>
                      <m:naryPr>
                        <m:chr m:val="∑"/>
                        <m:limLoc m:val="undOvr"/>
                        <m:ctrlPr>
                          <a:rPr lang="zh-CN" altLang="zh-CN" sz="3200" i="1">
                            <a:solidFill>
                              <a:schemeClr val="tx1"/>
                            </a:solidFill>
                            <a:latin typeface="Cambria Math" panose="02040503050406030204" pitchFamily="18" charset="0"/>
                          </a:rPr>
                        </m:ctrlPr>
                      </m:naryPr>
                      <m:sub>
                        <m:r>
                          <a:rPr lang="en-US" altLang="zh-CN" sz="3200" i="1">
                            <a:solidFill>
                              <a:schemeClr val="tx1"/>
                            </a:solidFill>
                            <a:latin typeface="Cambria Math" panose="02040503050406030204" pitchFamily="18" charset="0"/>
                          </a:rPr>
                          <m:t>𝑖</m:t>
                        </m:r>
                        <m:r>
                          <a:rPr lang="en-US" altLang="zh-CN" sz="3200" i="1">
                            <a:solidFill>
                              <a:schemeClr val="tx1"/>
                            </a:solidFill>
                            <a:latin typeface="Cambria Math" panose="02040503050406030204" pitchFamily="18" charset="0"/>
                          </a:rPr>
                          <m:t>=</m:t>
                        </m:r>
                        <m:r>
                          <a:rPr lang="en-US" altLang="zh-CN" sz="3200" i="1">
                            <a:solidFill>
                              <a:schemeClr val="tx1"/>
                            </a:solidFill>
                            <a:latin typeface="Cambria Math" panose="02040503050406030204" pitchFamily="18" charset="0"/>
                          </a:rPr>
                          <m:t>1</m:t>
                        </m:r>
                      </m:sub>
                      <m:sup>
                        <m:r>
                          <a:rPr lang="en-US" altLang="zh-CN" sz="3200" i="1">
                            <a:solidFill>
                              <a:schemeClr val="tx1"/>
                            </a:solidFill>
                            <a:latin typeface="Cambria Math" panose="02040503050406030204" pitchFamily="18" charset="0"/>
                          </a:rPr>
                          <m:t>𝑛</m:t>
                        </m:r>
                      </m:sup>
                      <m:e>
                        <m:sSup>
                          <m:sSupPr>
                            <m:ctrlPr>
                              <a:rPr lang="en-US" altLang="zh-CN" sz="3200" i="1" smtClean="0">
                                <a:solidFill>
                                  <a:schemeClr val="tx1"/>
                                </a:solidFill>
                                <a:latin typeface="Cambria Math" panose="02040503050406030204" pitchFamily="18" charset="0"/>
                              </a:rPr>
                            </m:ctrlPr>
                          </m:sSupPr>
                          <m:e>
                            <m:sSub>
                              <m:sSubPr>
                                <m:ctrlPr>
                                  <a:rPr lang="en-US" altLang="zh-CN" sz="3200" i="1" smtClean="0">
                                    <a:solidFill>
                                      <a:schemeClr val="tx1"/>
                                    </a:solidFill>
                                    <a:latin typeface="Cambria Math" panose="02040503050406030204" pitchFamily="18" charset="0"/>
                                  </a:rPr>
                                </m:ctrlPr>
                              </m:sSubPr>
                              <m:e>
                                <m:r>
                                  <a:rPr lang="en-US" altLang="zh-CN" sz="3200" b="0" i="1" smtClean="0">
                                    <a:solidFill>
                                      <a:schemeClr val="tx1"/>
                                    </a:solidFill>
                                    <a:latin typeface="Cambria Math" panose="02040503050406030204" pitchFamily="18" charset="0"/>
                                  </a:rPr>
                                  <m:t>𝑥</m:t>
                                </m:r>
                              </m:e>
                              <m:sub>
                                <m:r>
                                  <a:rPr lang="en-US" altLang="zh-CN" sz="3200" b="0" i="1" smtClean="0">
                                    <a:solidFill>
                                      <a:schemeClr val="tx1"/>
                                    </a:solidFill>
                                    <a:latin typeface="Cambria Math" panose="02040503050406030204" pitchFamily="18" charset="0"/>
                                  </a:rPr>
                                  <m:t>𝑖</m:t>
                                </m:r>
                              </m:sub>
                            </m:sSub>
                          </m:e>
                          <m:sup>
                            <m:r>
                              <a:rPr lang="en-US" altLang="zh-CN" sz="3200" b="0" i="1" smtClean="0">
                                <a:solidFill>
                                  <a:schemeClr val="tx1"/>
                                </a:solidFill>
                                <a:latin typeface="Cambria Math" panose="02040503050406030204" pitchFamily="18" charset="0"/>
                              </a:rPr>
                              <m:t>2</m:t>
                            </m:r>
                          </m:sup>
                        </m:sSup>
                      </m:e>
                    </m:nary>
                  </m:oMath>
                </a14:m>
                <a:r>
                  <a:rPr lang="en-US" altLang="zh-CN" sz="3200" dirty="0">
                    <a:solidFill>
                      <a:schemeClr val="tx1"/>
                    </a:solidFill>
                    <a:latin typeface="田氏保钓体简" panose="02010800040101010101" pitchFamily="2" charset="-122"/>
                    <a:ea typeface="田氏保钓体简" panose="02010800040101010101" pitchFamily="2" charset="-122"/>
                  </a:rPr>
                  <a:t>-</a:t>
                </a:r>
                <a:r>
                  <a:rPr lang="en-US" altLang="zh-CN" sz="3200" dirty="0">
                    <a:solidFill>
                      <a:schemeClr val="tx1"/>
                    </a:solidFill>
                  </a:rPr>
                  <a:t> </a:t>
                </a:r>
                <a14:m>
                  <m:oMath xmlns:m="http://schemas.openxmlformats.org/officeDocument/2006/math">
                    <m:nary>
                      <m:naryPr>
                        <m:chr m:val="∑"/>
                        <m:limLoc m:val="undOvr"/>
                        <m:ctrlPr>
                          <a:rPr lang="zh-CN" altLang="zh-CN" sz="3200" i="1">
                            <a:solidFill>
                              <a:schemeClr val="tx1"/>
                            </a:solidFill>
                            <a:latin typeface="Cambria Math" panose="02040503050406030204" pitchFamily="18" charset="0"/>
                          </a:rPr>
                        </m:ctrlPr>
                      </m:naryPr>
                      <m:sub>
                        <m:r>
                          <a:rPr lang="en-US" altLang="zh-CN" sz="3200" i="1">
                            <a:solidFill>
                              <a:schemeClr val="tx1"/>
                            </a:solidFill>
                            <a:latin typeface="Cambria Math" panose="02040503050406030204" pitchFamily="18" charset="0"/>
                          </a:rPr>
                          <m:t>𝑖</m:t>
                        </m:r>
                        <m:r>
                          <a:rPr lang="en-US" altLang="zh-CN" sz="3200" i="1">
                            <a:solidFill>
                              <a:schemeClr val="tx1"/>
                            </a:solidFill>
                            <a:latin typeface="Cambria Math" panose="02040503050406030204" pitchFamily="18" charset="0"/>
                          </a:rPr>
                          <m:t>=</m:t>
                        </m:r>
                        <m:r>
                          <a:rPr lang="en-US" altLang="zh-CN" sz="3200" i="1">
                            <a:solidFill>
                              <a:schemeClr val="tx1"/>
                            </a:solidFill>
                            <a:latin typeface="Cambria Math" panose="02040503050406030204" pitchFamily="18" charset="0"/>
                          </a:rPr>
                          <m:t>1</m:t>
                        </m:r>
                      </m:sub>
                      <m:sup>
                        <m:r>
                          <a:rPr lang="en-US" altLang="zh-CN" sz="3200" i="1">
                            <a:solidFill>
                              <a:schemeClr val="tx1"/>
                            </a:solidFill>
                            <a:latin typeface="Cambria Math" panose="02040503050406030204" pitchFamily="18" charset="0"/>
                          </a:rPr>
                          <m:t>𝑛</m:t>
                        </m:r>
                      </m:sup>
                      <m:e>
                        <m:sSub>
                          <m:sSubPr>
                            <m:ctrlPr>
                              <a:rPr lang="en-US" altLang="zh-CN" sz="3200" i="1">
                                <a:solidFill>
                                  <a:schemeClr val="tx1"/>
                                </a:solidFill>
                                <a:latin typeface="Cambria Math" panose="02040503050406030204" pitchFamily="18" charset="0"/>
                              </a:rPr>
                            </m:ctrlPr>
                          </m:sSubPr>
                          <m:e>
                            <m:r>
                              <a:rPr lang="en-US" altLang="zh-CN" sz="3200" i="1">
                                <a:solidFill>
                                  <a:schemeClr val="tx1"/>
                                </a:solidFill>
                                <a:latin typeface="Cambria Math" panose="02040503050406030204" pitchFamily="18" charset="0"/>
                              </a:rPr>
                              <m:t>𝑥</m:t>
                            </m:r>
                          </m:e>
                          <m:sub>
                            <m:r>
                              <a:rPr lang="en-US" altLang="zh-CN" sz="3200" i="1">
                                <a:solidFill>
                                  <a:schemeClr val="tx1"/>
                                </a:solidFill>
                                <a:latin typeface="Cambria Math" panose="02040503050406030204" pitchFamily="18" charset="0"/>
                              </a:rPr>
                              <m:t>𝑖</m:t>
                            </m:r>
                          </m:sub>
                        </m:sSub>
                      </m:e>
                    </m:nary>
                    <m:sSub>
                      <m:sSubPr>
                        <m:ctrlPr>
                          <a:rPr lang="en-US" altLang="zh-CN" sz="3200" i="1">
                            <a:solidFill>
                              <a:schemeClr val="tx1"/>
                            </a:solidFill>
                            <a:latin typeface="Cambria Math" panose="02040503050406030204" pitchFamily="18" charset="0"/>
                          </a:rPr>
                        </m:ctrlPr>
                      </m:sSubPr>
                      <m:e>
                        <m:r>
                          <a:rPr lang="en-US" altLang="zh-CN" sz="3200" b="0" i="1" smtClean="0">
                            <a:solidFill>
                              <a:schemeClr val="tx1"/>
                            </a:solidFill>
                            <a:latin typeface="Cambria Math" panose="02040503050406030204" pitchFamily="18" charset="0"/>
                          </a:rPr>
                          <m:t>𝑦</m:t>
                        </m:r>
                      </m:e>
                      <m:sub>
                        <m:r>
                          <a:rPr lang="en-US" altLang="zh-CN" sz="3200" b="0" i="1" smtClean="0">
                            <a:solidFill>
                              <a:schemeClr val="tx1"/>
                            </a:solidFill>
                            <a:latin typeface="Cambria Math" panose="02040503050406030204" pitchFamily="18" charset="0"/>
                          </a:rPr>
                          <m:t>𝑖</m:t>
                        </m:r>
                      </m:sub>
                    </m:sSub>
                  </m:oMath>
                </a14:m>
                <a:r>
                  <a:rPr lang="en-US" altLang="zh-CN" sz="3200" dirty="0">
                    <a:solidFill>
                      <a:schemeClr val="tx1"/>
                    </a:solidFill>
                    <a:latin typeface="田氏保钓体简" panose="02010800040101010101" pitchFamily="2" charset="-122"/>
                    <a:ea typeface="田氏保钓体简" panose="02010800040101010101" pitchFamily="2" charset="-122"/>
                  </a:rPr>
                  <a:t> = 0</a:t>
                </a:r>
                <a:endParaRPr lang="en-US" altLang="zh-CN" sz="3200" dirty="0">
                  <a:solidFill>
                    <a:schemeClr val="tx1"/>
                  </a:solidFill>
                  <a:latin typeface="田氏保钓体简" panose="02010800040101010101" pitchFamily="2" charset="-122"/>
                  <a:ea typeface="田氏保钓体简" panose="02010800040101010101" pitchFamily="2" charset="-122"/>
                </a:endParaRPr>
              </a:p>
              <a:p>
                <a:endParaRPr lang="en-US" altLang="zh-CN" sz="2400" dirty="0">
                  <a:solidFill>
                    <a:schemeClr val="tx1"/>
                  </a:solidFill>
                  <a:latin typeface="田氏保钓体简" panose="02010800040101010101" pitchFamily="2" charset="-122"/>
                  <a:ea typeface="田氏保钓体简" panose="02010800040101010101" pitchFamily="2" charset="-122"/>
                </a:endParaRPr>
              </a:p>
              <a:p>
                <a14:m>
                  <m:oMath xmlns:m="http://schemas.openxmlformats.org/officeDocument/2006/math">
                    <m:f>
                      <m:fPr>
                        <m:ctrlPr>
                          <a:rPr lang="en-US" altLang="zh-CN" sz="2400" i="1">
                            <a:solidFill>
                              <a:schemeClr val="tx1"/>
                            </a:solidFill>
                            <a:latin typeface="Cambria Math" panose="02040503050406030204" pitchFamily="18" charset="0"/>
                            <a:ea typeface="田氏保钓体简" panose="02010800040101010101" pitchFamily="2" charset="-122"/>
                          </a:rPr>
                        </m:ctrlPr>
                      </m:fPr>
                      <m:num>
                        <m:sSub>
                          <m:sSubPr>
                            <m:ctrlPr>
                              <a:rPr lang="en-US" altLang="zh-CN" sz="2400" i="1">
                                <a:solidFill>
                                  <a:schemeClr val="tx1"/>
                                </a:solidFill>
                                <a:latin typeface="Cambria Math" panose="02040503050406030204" pitchFamily="18" charset="0"/>
                                <a:ea typeface="田氏保钓体简" panose="02010800040101010101" pitchFamily="2" charset="-122"/>
                              </a:rPr>
                            </m:ctrlPr>
                          </m:sSubPr>
                          <m:e>
                            <m:r>
                              <a:rPr lang="zh-CN" altLang="en-US" sz="2400" i="1">
                                <a:solidFill>
                                  <a:schemeClr val="tx1"/>
                                </a:solidFill>
                                <a:latin typeface="Cambria Math" panose="02040503050406030204" pitchFamily="18" charset="0"/>
                                <a:ea typeface="田氏保钓体简" panose="02010800040101010101" pitchFamily="2" charset="-122"/>
                              </a:rPr>
                              <m:t>𝜕</m:t>
                            </m:r>
                          </m:e>
                          <m:sub>
                            <m:r>
                              <a:rPr lang="en-US" altLang="zh-CN" sz="2400" i="1">
                                <a:solidFill>
                                  <a:schemeClr val="tx1"/>
                                </a:solidFill>
                                <a:latin typeface="Cambria Math" panose="02040503050406030204" pitchFamily="18" charset="0"/>
                                <a:ea typeface="田氏保钓体简" panose="02010800040101010101" pitchFamily="2" charset="-122"/>
                              </a:rPr>
                              <m:t>𝑗</m:t>
                            </m:r>
                          </m:sub>
                        </m:sSub>
                      </m:num>
                      <m:den>
                        <m:sSub>
                          <m:sSubPr>
                            <m:ctrlPr>
                              <a:rPr lang="en-US" altLang="zh-CN" sz="2400" i="1">
                                <a:solidFill>
                                  <a:schemeClr val="tx1"/>
                                </a:solidFill>
                                <a:latin typeface="Cambria Math" panose="02040503050406030204" pitchFamily="18" charset="0"/>
                                <a:ea typeface="田氏保钓体简" panose="02010800040101010101" pitchFamily="2" charset="-122"/>
                              </a:rPr>
                            </m:ctrlPr>
                          </m:sSubPr>
                          <m:e>
                            <m:r>
                              <a:rPr lang="zh-CN" altLang="en-US" sz="2400" i="1">
                                <a:solidFill>
                                  <a:schemeClr val="tx1"/>
                                </a:solidFill>
                                <a:latin typeface="Cambria Math" panose="02040503050406030204" pitchFamily="18" charset="0"/>
                                <a:ea typeface="田氏保钓体简" panose="02010800040101010101" pitchFamily="2" charset="-122"/>
                              </a:rPr>
                              <m:t>𝜕</m:t>
                            </m:r>
                          </m:e>
                          <m:sub>
                            <m:r>
                              <a:rPr lang="zh-CN" altLang="en-US" sz="2400" i="1">
                                <a:solidFill>
                                  <a:schemeClr val="tx1"/>
                                </a:solidFill>
                                <a:latin typeface="Cambria Math" panose="02040503050406030204" pitchFamily="18" charset="0"/>
                                <a:ea typeface="田氏保钓体简" panose="02010800040101010101" pitchFamily="2" charset="-122"/>
                              </a:rPr>
                              <m:t>𝜃</m:t>
                            </m:r>
                            <m:r>
                              <a:rPr lang="en-US" altLang="zh-CN" sz="2400" b="0" i="1" smtClean="0">
                                <a:solidFill>
                                  <a:schemeClr val="tx1"/>
                                </a:solidFill>
                                <a:latin typeface="Cambria Math" panose="02040503050406030204" pitchFamily="18" charset="0"/>
                                <a:ea typeface="田氏保钓体简" panose="02010800040101010101" pitchFamily="2" charset="-122"/>
                              </a:rPr>
                              <m:t>0</m:t>
                            </m:r>
                          </m:sub>
                        </m:sSub>
                      </m:den>
                    </m:f>
                    <m:r>
                      <a:rPr lang="en-US" altLang="zh-CN" sz="2400" i="1">
                        <a:solidFill>
                          <a:schemeClr val="tx1"/>
                        </a:solidFill>
                        <a:latin typeface="Cambria Math" panose="02040503050406030204" pitchFamily="18" charset="0"/>
                      </a:rPr>
                      <m:t>=</m:t>
                    </m:r>
                    <m:sSub>
                      <m:sSubPr>
                        <m:ctrlPr>
                          <a:rPr lang="en-US" altLang="zh-CN" sz="2400" i="1">
                            <a:solidFill>
                              <a:schemeClr val="tx1"/>
                            </a:solidFill>
                            <a:latin typeface="Cambria Math" panose="02040503050406030204" pitchFamily="18" charset="0"/>
                          </a:rPr>
                        </m:ctrlPr>
                      </m:sSubPr>
                      <m:e>
                        <m:r>
                          <a:rPr lang="en-US" altLang="zh-CN" sz="2400" b="0" i="1" smtClean="0">
                            <a:solidFill>
                              <a:schemeClr val="tx1"/>
                            </a:solidFill>
                            <a:latin typeface="Cambria Math" panose="02040503050406030204" pitchFamily="18" charset="0"/>
                          </a:rPr>
                          <m:t>𝑛</m:t>
                        </m:r>
                        <m:r>
                          <a:rPr lang="zh-CN" altLang="en-US" sz="2400" i="1">
                            <a:solidFill>
                              <a:schemeClr val="tx1"/>
                            </a:solidFill>
                            <a:latin typeface="Cambria Math" panose="02040503050406030204" pitchFamily="18" charset="0"/>
                          </a:rPr>
                          <m:t>𝜃</m:t>
                        </m:r>
                      </m:e>
                      <m:sub>
                        <m:r>
                          <a:rPr lang="en-US" altLang="zh-CN" sz="2400" i="1">
                            <a:solidFill>
                              <a:schemeClr val="tx1"/>
                            </a:solidFill>
                            <a:latin typeface="Cambria Math" panose="02040503050406030204" pitchFamily="18" charset="0"/>
                          </a:rPr>
                          <m:t>0</m:t>
                        </m:r>
                      </m:sub>
                    </m:sSub>
                    <m:r>
                      <a:rPr lang="en-US" altLang="zh-CN" sz="2400" i="1">
                        <a:solidFill>
                          <a:schemeClr val="tx1"/>
                        </a:solidFill>
                        <a:latin typeface="Cambria Math" panose="02040503050406030204" pitchFamily="18" charset="0"/>
                      </a:rPr>
                      <m:t>+</m:t>
                    </m:r>
                    <m:sSub>
                      <m:sSubPr>
                        <m:ctrlPr>
                          <a:rPr lang="en-US" altLang="zh-CN" sz="3200" i="1">
                            <a:solidFill>
                              <a:schemeClr val="tx1"/>
                            </a:solidFill>
                            <a:latin typeface="Cambria Math" panose="02040503050406030204" pitchFamily="18" charset="0"/>
                          </a:rPr>
                        </m:ctrlPr>
                      </m:sSubPr>
                      <m:e>
                        <m:r>
                          <a:rPr lang="zh-CN" altLang="en-US" sz="3200" i="1">
                            <a:solidFill>
                              <a:schemeClr val="tx1"/>
                            </a:solidFill>
                            <a:latin typeface="Cambria Math" panose="02040503050406030204" pitchFamily="18" charset="0"/>
                          </a:rPr>
                          <m:t>𝜃</m:t>
                        </m:r>
                      </m:e>
                      <m:sub>
                        <m:r>
                          <a:rPr lang="en-US" altLang="zh-CN" sz="3200" i="1">
                            <a:solidFill>
                              <a:schemeClr val="tx1"/>
                            </a:solidFill>
                            <a:latin typeface="Cambria Math" panose="02040503050406030204" pitchFamily="18" charset="0"/>
                          </a:rPr>
                          <m:t>1</m:t>
                        </m:r>
                      </m:sub>
                    </m:sSub>
                    <m:nary>
                      <m:naryPr>
                        <m:chr m:val="∑"/>
                        <m:limLoc m:val="undOvr"/>
                        <m:ctrlPr>
                          <a:rPr lang="zh-CN" altLang="zh-CN" sz="3200" i="1">
                            <a:solidFill>
                              <a:schemeClr val="tx1"/>
                            </a:solidFill>
                            <a:latin typeface="Cambria Math" panose="02040503050406030204" pitchFamily="18" charset="0"/>
                          </a:rPr>
                        </m:ctrlPr>
                      </m:naryPr>
                      <m:sub>
                        <m:r>
                          <a:rPr lang="en-US" altLang="zh-CN" sz="3200" i="1">
                            <a:solidFill>
                              <a:schemeClr val="tx1"/>
                            </a:solidFill>
                            <a:latin typeface="Cambria Math" panose="02040503050406030204" pitchFamily="18" charset="0"/>
                          </a:rPr>
                          <m:t>𝑖</m:t>
                        </m:r>
                        <m:r>
                          <a:rPr lang="en-US" altLang="zh-CN" sz="3200" i="1">
                            <a:solidFill>
                              <a:schemeClr val="tx1"/>
                            </a:solidFill>
                            <a:latin typeface="Cambria Math" panose="02040503050406030204" pitchFamily="18" charset="0"/>
                          </a:rPr>
                          <m:t>=</m:t>
                        </m:r>
                        <m:r>
                          <a:rPr lang="en-US" altLang="zh-CN" sz="3200" i="1">
                            <a:solidFill>
                              <a:schemeClr val="tx1"/>
                            </a:solidFill>
                            <a:latin typeface="Cambria Math" panose="02040503050406030204" pitchFamily="18" charset="0"/>
                          </a:rPr>
                          <m:t>1</m:t>
                        </m:r>
                      </m:sub>
                      <m:sup>
                        <m:r>
                          <a:rPr lang="en-US" altLang="zh-CN" sz="3200" i="1">
                            <a:solidFill>
                              <a:schemeClr val="tx1"/>
                            </a:solidFill>
                            <a:latin typeface="Cambria Math" panose="02040503050406030204" pitchFamily="18" charset="0"/>
                          </a:rPr>
                          <m:t>𝑛</m:t>
                        </m:r>
                      </m:sup>
                      <m:e>
                        <m:sSup>
                          <m:sSupPr>
                            <m:ctrlPr>
                              <a:rPr lang="en-US" altLang="zh-CN" sz="3200" i="1">
                                <a:solidFill>
                                  <a:schemeClr val="tx1"/>
                                </a:solidFill>
                                <a:latin typeface="Cambria Math" panose="02040503050406030204" pitchFamily="18" charset="0"/>
                              </a:rPr>
                            </m:ctrlPr>
                          </m:sSupPr>
                          <m:e>
                            <m:sSub>
                              <m:sSubPr>
                                <m:ctrlPr>
                                  <a:rPr lang="en-US" altLang="zh-CN" sz="3200" i="1">
                                    <a:solidFill>
                                      <a:schemeClr val="tx1"/>
                                    </a:solidFill>
                                    <a:latin typeface="Cambria Math" panose="02040503050406030204" pitchFamily="18" charset="0"/>
                                  </a:rPr>
                                </m:ctrlPr>
                              </m:sSubPr>
                              <m:e>
                                <m:r>
                                  <a:rPr lang="en-US" altLang="zh-CN" sz="3200" i="1">
                                    <a:solidFill>
                                      <a:schemeClr val="tx1"/>
                                    </a:solidFill>
                                    <a:latin typeface="Cambria Math" panose="02040503050406030204" pitchFamily="18" charset="0"/>
                                  </a:rPr>
                                  <m:t>𝑥</m:t>
                                </m:r>
                              </m:e>
                              <m:sub>
                                <m:r>
                                  <a:rPr lang="en-US" altLang="zh-CN" sz="3200" i="1">
                                    <a:solidFill>
                                      <a:schemeClr val="tx1"/>
                                    </a:solidFill>
                                    <a:latin typeface="Cambria Math" panose="02040503050406030204" pitchFamily="18" charset="0"/>
                                  </a:rPr>
                                  <m:t>𝑖</m:t>
                                </m:r>
                              </m:sub>
                            </m:sSub>
                          </m:e>
                          <m:sup/>
                        </m:sSup>
                      </m:e>
                    </m:nary>
                  </m:oMath>
                </a14:m>
                <a:r>
                  <a:rPr lang="en-US" altLang="zh-CN" sz="3200" dirty="0">
                    <a:solidFill>
                      <a:schemeClr val="tx1"/>
                    </a:solidFill>
                    <a:latin typeface="田氏保钓体简" panose="02010800040101010101" pitchFamily="2" charset="-122"/>
                    <a:ea typeface="田氏保钓体简" panose="02010800040101010101" pitchFamily="2" charset="-122"/>
                  </a:rPr>
                  <a:t>-</a:t>
                </a:r>
                <a:r>
                  <a:rPr lang="en-US" altLang="zh-CN" sz="3200" dirty="0">
                    <a:solidFill>
                      <a:schemeClr val="tx1"/>
                    </a:solidFill>
                  </a:rPr>
                  <a:t> </a:t>
                </a:r>
                <a14:m>
                  <m:oMath xmlns:m="http://schemas.openxmlformats.org/officeDocument/2006/math">
                    <m:nary>
                      <m:naryPr>
                        <m:chr m:val="∑"/>
                        <m:limLoc m:val="undOvr"/>
                        <m:ctrlPr>
                          <a:rPr lang="zh-CN" altLang="zh-CN" sz="3200" i="1">
                            <a:solidFill>
                              <a:schemeClr val="tx1"/>
                            </a:solidFill>
                            <a:latin typeface="Cambria Math" panose="02040503050406030204" pitchFamily="18" charset="0"/>
                          </a:rPr>
                        </m:ctrlPr>
                      </m:naryPr>
                      <m:sub>
                        <m:r>
                          <a:rPr lang="en-US" altLang="zh-CN" sz="3200" i="1">
                            <a:solidFill>
                              <a:schemeClr val="tx1"/>
                            </a:solidFill>
                            <a:latin typeface="Cambria Math" panose="02040503050406030204" pitchFamily="18" charset="0"/>
                          </a:rPr>
                          <m:t>𝑖</m:t>
                        </m:r>
                        <m:r>
                          <a:rPr lang="en-US" altLang="zh-CN" sz="3200" i="1">
                            <a:solidFill>
                              <a:schemeClr val="tx1"/>
                            </a:solidFill>
                            <a:latin typeface="Cambria Math" panose="02040503050406030204" pitchFamily="18" charset="0"/>
                          </a:rPr>
                          <m:t>=</m:t>
                        </m:r>
                        <m:r>
                          <a:rPr lang="en-US" altLang="zh-CN" sz="3200" i="1">
                            <a:solidFill>
                              <a:schemeClr val="tx1"/>
                            </a:solidFill>
                            <a:latin typeface="Cambria Math" panose="02040503050406030204" pitchFamily="18" charset="0"/>
                          </a:rPr>
                          <m:t>1</m:t>
                        </m:r>
                      </m:sub>
                      <m:sup>
                        <m:r>
                          <a:rPr lang="en-US" altLang="zh-CN" sz="3200" i="1">
                            <a:solidFill>
                              <a:schemeClr val="tx1"/>
                            </a:solidFill>
                            <a:latin typeface="Cambria Math" panose="02040503050406030204" pitchFamily="18" charset="0"/>
                          </a:rPr>
                          <m:t>𝑛</m:t>
                        </m:r>
                      </m:sup>
                      <m:e>
                        <m:sSub>
                          <m:sSubPr>
                            <m:ctrlPr>
                              <a:rPr lang="en-US" altLang="zh-CN" sz="3200" i="1">
                                <a:solidFill>
                                  <a:schemeClr val="tx1"/>
                                </a:solidFill>
                                <a:latin typeface="Cambria Math" panose="02040503050406030204" pitchFamily="18" charset="0"/>
                              </a:rPr>
                            </m:ctrlPr>
                          </m:sSubPr>
                          <m:e>
                            <m:r>
                              <a:rPr lang="en-US" altLang="zh-CN" sz="3200" i="1">
                                <a:solidFill>
                                  <a:schemeClr val="tx1"/>
                                </a:solidFill>
                                <a:latin typeface="Cambria Math" panose="02040503050406030204" pitchFamily="18" charset="0"/>
                              </a:rPr>
                              <m:t>𝑦</m:t>
                            </m:r>
                          </m:e>
                          <m:sub>
                            <m:r>
                              <a:rPr lang="en-US" altLang="zh-CN" sz="3200" i="1">
                                <a:solidFill>
                                  <a:schemeClr val="tx1"/>
                                </a:solidFill>
                                <a:latin typeface="Cambria Math" panose="02040503050406030204" pitchFamily="18" charset="0"/>
                              </a:rPr>
                              <m:t>𝑖</m:t>
                            </m:r>
                          </m:sub>
                        </m:sSub>
                      </m:e>
                    </m:nary>
                  </m:oMath>
                </a14:m>
                <a:r>
                  <a:rPr lang="en-US" altLang="zh-CN" sz="2400" dirty="0">
                    <a:solidFill>
                      <a:schemeClr val="tx1"/>
                    </a:solidFill>
                    <a:latin typeface="田氏保钓体简" panose="02010800040101010101" pitchFamily="2" charset="-122"/>
                    <a:ea typeface="田氏保钓体简" panose="02010800040101010101" pitchFamily="2" charset="-122"/>
                  </a:rPr>
                  <a:t> = 0</a:t>
                </a:r>
                <a:endParaRPr lang="en-US" altLang="zh-CN" sz="2400" dirty="0">
                  <a:solidFill>
                    <a:schemeClr val="tx1"/>
                  </a:solidFill>
                  <a:latin typeface="田氏保钓体简" panose="02010800040101010101" pitchFamily="2" charset="-122"/>
                  <a:ea typeface="田氏保钓体简" panose="02010800040101010101" pitchFamily="2" charset="-122"/>
                </a:endParaRPr>
              </a:p>
              <a:p>
                <a:endParaRPr lang="en-US" altLang="zh-CN" sz="2400" dirty="0">
                  <a:solidFill>
                    <a:schemeClr val="tx1"/>
                  </a:solidFill>
                  <a:latin typeface="田氏保钓体简" panose="02010800040101010101" pitchFamily="2" charset="-122"/>
                  <a:ea typeface="田氏保钓体简" panose="02010800040101010101" pitchFamily="2" charset="-122"/>
                </a:endParaRPr>
              </a:p>
            </p:txBody>
          </p:sp>
        </mc:Choice>
        <mc:Fallback>
          <p:sp>
            <p:nvSpPr>
              <p:cNvPr id="5" name="矩形 4"/>
              <p:cNvSpPr>
                <a:spLocks noRot="1" noChangeAspect="1" noMove="1" noResize="1" noEditPoints="1" noAdjustHandles="1" noChangeArrowheads="1" noChangeShapeType="1" noTextEdit="1"/>
              </p:cNvSpPr>
              <p:nvPr/>
            </p:nvSpPr>
            <p:spPr>
              <a:xfrm>
                <a:off x="1722755" y="2219960"/>
                <a:ext cx="8746490" cy="387731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mc:AlternateContent xmlns:mc="http://schemas.openxmlformats.org/markup-compatibility/2006">
        <mc:Choice xmlns:a14="http://schemas.microsoft.com/office/drawing/2010/main" Requires="a14">
          <p:sp>
            <p:nvSpPr>
              <p:cNvPr id="5" name="矩形 4"/>
              <p:cNvSpPr/>
              <p:nvPr/>
            </p:nvSpPr>
            <p:spPr>
              <a:xfrm>
                <a:off x="971550" y="1840865"/>
                <a:ext cx="9952990" cy="4350385"/>
              </a:xfrm>
              <a:prstGeom prst="rect">
                <a:avLst/>
              </a:prstGeom>
            </p:spPr>
            <p:txBody>
              <a:bodyPr wrap="square">
                <a:noAutofit/>
              </a:bodyPr>
              <a:lstStyle/>
              <a:p>
                <a:pPr indent="0" fontAlgn="auto">
                  <a:lnSpc>
                    <a:spcPct val="150000"/>
                  </a:lnSpc>
                </a:pP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令 </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a = </a:t>
                </a:r>
                <a14:m>
                  <m:oMath xmlns:m="http://schemas.openxmlformats.org/officeDocument/2006/math">
                    <m:nary>
                      <m:naryPr>
                        <m:chr m:val="∑"/>
                        <m:limLoc m:val="undOvr"/>
                        <m:ctrlPr>
                          <a:rPr lang="zh-CN"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naryPr>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r>
                          <a:rPr lang="en-US" altLang="zh-CN" sz="2800" i="1">
                            <a:solidFill>
                              <a:schemeClr val="tx1"/>
                            </a:solidFill>
                            <a:latin typeface="DejaVu Math TeX Gyre" panose="02000503000000000000" charset="0"/>
                            <a:ea typeface="MS Mincho" charset="0"/>
                            <a:cs typeface="DejaVu Math TeX Gyre" panose="02000503000000000000" charset="0"/>
                          </a:rPr>
                          <m:t>=</m:t>
                        </m:r>
                        <m:r>
                          <a:rPr lang="en-US" altLang="zh-CN" sz="2800" i="1">
                            <a:solidFill>
                              <a:schemeClr val="tx1"/>
                            </a:solidFill>
                            <a:latin typeface="DejaVu Math TeX Gyre" panose="02000503000000000000" charset="0"/>
                            <a:ea typeface="MS Mincho" charset="0"/>
                            <a:cs typeface="DejaVu Math TeX Gyre" panose="02000503000000000000" charset="0"/>
                          </a:rPr>
                          <m:t>1</m:t>
                        </m:r>
                      </m:sub>
                      <m:sup>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𝑛</m:t>
                        </m:r>
                      </m:sup>
                      <m:e>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𝑥</m:t>
                            </m:r>
                          </m:e>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sub>
                        </m:sSub>
                      </m:e>
                    </m:nary>
                    <m:r>
                      <a:rPr lang="en-US" altLang="zh-CN" sz="2800" b="0" i="0" smtClean="0">
                        <a:solidFill>
                          <a:schemeClr val="tx1"/>
                        </a:solidFill>
                        <a:latin typeface="DejaVu Math TeX Gyre" panose="02000503000000000000" charset="0"/>
                        <a:ea typeface="MS Mincho" charset="0"/>
                        <a:cs typeface="DejaVu Math TeX Gyre" panose="02000503000000000000" charset="0"/>
                      </a:rPr>
                      <m:t>     </m:t>
                    </m:r>
                    <m:r>
                      <m:rPr>
                        <m:sty m:val="p"/>
                      </m:rPr>
                      <a:rPr lang="en-US" altLang="zh-CN" sz="2800" b="0" i="0" smtClean="0">
                        <a:solidFill>
                          <a:schemeClr val="tx1"/>
                        </a:solidFill>
                        <a:latin typeface="DejaVu Math TeX Gyre" panose="02000503000000000000" charset="0"/>
                        <a:ea typeface="方正仿宋_GBK" panose="02000000000000000000" charset="-122"/>
                        <a:cs typeface="DejaVu Math TeX Gyre" panose="02000503000000000000" charset="0"/>
                      </a:rPr>
                      <m:t>b</m:t>
                    </m:r>
                    <m:r>
                      <a:rPr lang="en-US" altLang="zh-CN" sz="2800" b="0" i="0" smtClean="0">
                        <a:solidFill>
                          <a:schemeClr val="tx1"/>
                        </a:solidFill>
                        <a:latin typeface="DejaVu Math TeX Gyre" panose="02000503000000000000" charset="0"/>
                        <a:ea typeface="MS Mincho" charset="0"/>
                        <a:cs typeface="DejaVu Math TeX Gyre" panose="02000503000000000000" charset="0"/>
                      </a:rPr>
                      <m:t>=</m:t>
                    </m:r>
                    <m:nary>
                      <m:naryPr>
                        <m:chr m:val="∑"/>
                        <m:limLoc m:val="undOvr"/>
                        <m:ctrlPr>
                          <a:rPr lang="zh-CN"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naryPr>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r>
                          <a:rPr lang="en-US" altLang="zh-CN" sz="2800" i="1">
                            <a:solidFill>
                              <a:schemeClr val="tx1"/>
                            </a:solidFill>
                            <a:latin typeface="DejaVu Math TeX Gyre" panose="02000503000000000000" charset="0"/>
                            <a:ea typeface="MS Mincho" charset="0"/>
                            <a:cs typeface="DejaVu Math TeX Gyre" panose="02000503000000000000" charset="0"/>
                          </a:rPr>
                          <m:t>=</m:t>
                        </m:r>
                        <m:r>
                          <a:rPr lang="en-US" altLang="zh-CN" sz="2800" i="1">
                            <a:solidFill>
                              <a:schemeClr val="tx1"/>
                            </a:solidFill>
                            <a:latin typeface="DejaVu Math TeX Gyre" panose="02000503000000000000" charset="0"/>
                            <a:ea typeface="MS Mincho" charset="0"/>
                            <a:cs typeface="DejaVu Math TeX Gyre" panose="02000503000000000000" charset="0"/>
                          </a:rPr>
                          <m:t>1</m:t>
                        </m:r>
                      </m:sub>
                      <m:sup>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𝑛</m:t>
                        </m:r>
                      </m:sup>
                      <m:e>
                        <m:sSup>
                          <m:sSup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pPr>
                          <m:e>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𝑥</m:t>
                                </m:r>
                              </m:e>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sub>
                            </m:sSub>
                          </m:e>
                          <m:sup>
                            <m:r>
                              <a:rPr lang="en-US" altLang="zh-CN" sz="2800" i="1">
                                <a:solidFill>
                                  <a:schemeClr val="tx1"/>
                                </a:solidFill>
                                <a:latin typeface="DejaVu Math TeX Gyre" panose="02000503000000000000" charset="0"/>
                                <a:ea typeface="MS Mincho" charset="0"/>
                                <a:cs typeface="DejaVu Math TeX Gyre" panose="02000503000000000000" charset="0"/>
                              </a:rPr>
                              <m:t>2</m:t>
                            </m:r>
                          </m:sup>
                        </m:sSup>
                      </m:e>
                    </m:nary>
                  </m:oMath>
                </a14:m>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a:t>
                </a:r>
                <a:endPar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endParaRPr>
              </a:p>
              <a:p>
                <a:pPr indent="0" fontAlgn="auto">
                  <a:lnSpc>
                    <a:spcPct val="150000"/>
                  </a:lnSpc>
                </a:pP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a:t>
                </a:r>
                <a:r>
                  <a:rPr lang="x-none" altLang="en-US" sz="2800" dirty="0">
                    <a:solidFill>
                      <a:schemeClr val="tx1"/>
                    </a:solidFill>
                    <a:latin typeface="方正仿宋_GBK" panose="02000000000000000000" charset="-122"/>
                    <a:ea typeface="方正仿宋_GBK" panose="02000000000000000000" charset="-122"/>
                    <a:cs typeface="方正仿宋_GBK" panose="02000000000000000000" charset="-122"/>
                  </a:rPr>
                  <a:t> </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c = </a:t>
                </a:r>
                <a14:m>
                  <m:oMath xmlns:m="http://schemas.openxmlformats.org/officeDocument/2006/math">
                    <m:nary>
                      <m:naryPr>
                        <m:chr m:val="∑"/>
                        <m:limLoc m:val="undOvr"/>
                        <m:ctrlPr>
                          <a:rPr lang="zh-CN"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naryPr>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r>
                          <a:rPr lang="en-US" altLang="zh-CN" sz="2800" i="1">
                            <a:solidFill>
                              <a:schemeClr val="tx1"/>
                            </a:solidFill>
                            <a:latin typeface="DejaVu Math TeX Gyre" panose="02000503000000000000" charset="0"/>
                            <a:ea typeface="MS Mincho" charset="0"/>
                            <a:cs typeface="DejaVu Math TeX Gyre" panose="02000503000000000000" charset="0"/>
                          </a:rPr>
                          <m:t>=</m:t>
                        </m:r>
                        <m:r>
                          <a:rPr lang="en-US" altLang="zh-CN" sz="2800" i="1">
                            <a:solidFill>
                              <a:schemeClr val="tx1"/>
                            </a:solidFill>
                            <a:latin typeface="DejaVu Math TeX Gyre" panose="02000503000000000000" charset="0"/>
                            <a:ea typeface="MS Mincho" charset="0"/>
                            <a:cs typeface="DejaVu Math TeX Gyre" panose="02000503000000000000" charset="0"/>
                          </a:rPr>
                          <m:t>1</m:t>
                        </m:r>
                      </m:sub>
                      <m:sup>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𝑛</m:t>
                        </m:r>
                      </m:sup>
                      <m:e>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𝑥</m:t>
                            </m:r>
                          </m:e>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sub>
                        </m:sSub>
                      </m:e>
                    </m:nary>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𝑦</m:t>
                        </m:r>
                      </m:e>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sub>
                    </m:sSub>
                    <m:r>
                      <a:rPr lang="en-US" altLang="zh-CN" sz="2800" b="0" i="1" smtClean="0">
                        <a:solidFill>
                          <a:schemeClr val="tx1"/>
                        </a:solidFill>
                        <a:latin typeface="DejaVu Math TeX Gyre" panose="02000503000000000000" charset="0"/>
                        <a:ea typeface="MS Mincho" charset="0"/>
                        <a:cs typeface="DejaVu Math TeX Gyre" panose="02000503000000000000" charset="0"/>
                      </a:rPr>
                      <m:t> </m:t>
                    </m:r>
                  </m:oMath>
                </a14:m>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d = </a:t>
                </a:r>
                <a14:m>
                  <m:oMath xmlns:m="http://schemas.openxmlformats.org/officeDocument/2006/math">
                    <m:nary>
                      <m:naryPr>
                        <m:chr m:val="∑"/>
                        <m:limLoc m:val="undOvr"/>
                        <m:ctrlPr>
                          <a:rPr lang="zh-CN"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naryPr>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r>
                          <a:rPr lang="en-US" altLang="zh-CN" sz="2800" i="1">
                            <a:solidFill>
                              <a:schemeClr val="tx1"/>
                            </a:solidFill>
                            <a:latin typeface="DejaVu Math TeX Gyre" panose="02000503000000000000" charset="0"/>
                            <a:ea typeface="MS Mincho" charset="0"/>
                            <a:cs typeface="DejaVu Math TeX Gyre" panose="02000503000000000000" charset="0"/>
                          </a:rPr>
                          <m:t>=</m:t>
                        </m:r>
                        <m:r>
                          <a:rPr lang="en-US" altLang="zh-CN" sz="2800" i="1">
                            <a:solidFill>
                              <a:schemeClr val="tx1"/>
                            </a:solidFill>
                            <a:latin typeface="DejaVu Math TeX Gyre" panose="02000503000000000000" charset="0"/>
                            <a:ea typeface="MS Mincho" charset="0"/>
                            <a:cs typeface="DejaVu Math TeX Gyre" panose="02000503000000000000" charset="0"/>
                          </a:rPr>
                          <m:t>1</m:t>
                        </m:r>
                      </m:sub>
                      <m:sup>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𝑛</m:t>
                        </m:r>
                      </m:sup>
                      <m:e>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𝑦</m:t>
                            </m:r>
                          </m:e>
                          <m:sub>
                            <m: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t>𝑖</m:t>
                            </m:r>
                          </m:sub>
                        </m:sSub>
                      </m:e>
                    </m:nary>
                  </m:oMath>
                </a14:m>
                <a:endPar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endParaRPr>
              </a:p>
              <a:p>
                <a:pPr indent="0" fontAlgn="auto">
                  <a:lnSpc>
                    <a:spcPct val="150000"/>
                  </a:lnSpc>
                </a:pP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显然，</a:t>
                </a:r>
                <a:r>
                  <a:rPr lang="en-US" altLang="zh-CN" sz="2800" dirty="0" err="1">
                    <a:solidFill>
                      <a:schemeClr val="tx1"/>
                    </a:solidFill>
                    <a:latin typeface="方正仿宋_GBK" panose="02000000000000000000" charset="-122"/>
                    <a:ea typeface="方正仿宋_GBK" panose="02000000000000000000" charset="-122"/>
                    <a:cs typeface="方正仿宋_GBK" panose="02000000000000000000" charset="-122"/>
                  </a:rPr>
                  <a:t>a,b,c,d</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a:t>
                </a: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是可以由</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x</a:t>
                </a: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y</a:t>
                </a: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计算得出，那么</a:t>
                </a:r>
                <a:r>
                  <a:rPr lang="zh-CN" altLang="en-US" sz="2800" i="1" dirty="0">
                    <a:solidFill>
                      <a:schemeClr val="tx1"/>
                    </a:solidFill>
                    <a:latin typeface="方正仿宋_GBK" panose="02000000000000000000" charset="-122"/>
                    <a:ea typeface="方正仿宋_GBK" panose="02000000000000000000" charset="-122"/>
                    <a:cs typeface="方正仿宋_GBK" panose="02000000000000000000" charset="-122"/>
                  </a:rPr>
                  <a:t>有下式</a:t>
                </a:r>
                <a:endParaRPr lang="en-US" altLang="zh-CN" sz="2800" i="1" dirty="0">
                  <a:solidFill>
                    <a:schemeClr val="tx1"/>
                  </a:solidFill>
                  <a:latin typeface="方正仿宋_GBK" panose="02000000000000000000" charset="-122"/>
                  <a:ea typeface="方正仿宋_GBK" panose="02000000000000000000" charset="-122"/>
                  <a:cs typeface="方正仿宋_GBK" panose="02000000000000000000" charset="-122"/>
                </a:endParaRPr>
              </a:p>
              <a:p>
                <a:pPr indent="0" fontAlgn="auto">
                  <a:lnSpc>
                    <a:spcPct val="150000"/>
                  </a:lnSpc>
                </a:pPr>
                <a14:m>
                  <m:oMath xmlns:m="http://schemas.openxmlformats.org/officeDocument/2006/math">
                    <m:r>
                      <m:rPr>
                        <m:sty m:val="p"/>
                      </m:rPr>
                      <a:rPr lang="en-US" altLang="zh-CN" sz="2800" i="1" dirty="0">
                        <a:solidFill>
                          <a:schemeClr val="tx1"/>
                        </a:solidFill>
                        <a:latin typeface="DejaVu Math TeX Gyre" panose="02000503000000000000" charset="0"/>
                        <a:ea typeface="方正仿宋_GBK" panose="02000000000000000000" charset="-122"/>
                        <a:cs typeface="DejaVu Math TeX Gyre" panose="02000503000000000000" charset="0"/>
                      </a:rPr>
                      <m:t>a</m:t>
                    </m:r>
                    <m:sSub>
                      <m:sSubPr>
                        <m:ctrlPr>
                          <a:rPr lang="en-US" altLang="zh-CN" sz="2800" i="1" smtClean="0">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zh-CN" altLang="en-US" sz="2800" i="1" smtClean="0">
                            <a:solidFill>
                              <a:schemeClr val="tx1"/>
                            </a:solidFill>
                            <a:latin typeface="DejaVu Math TeX Gyre" panose="02000503000000000000" charset="0"/>
                            <a:ea typeface="MS Mincho" charset="0"/>
                            <a:cs typeface="DejaVu Math TeX Gyre" panose="02000503000000000000" charset="0"/>
                          </a:rPr>
                          <m:t>𝜃</m:t>
                        </m:r>
                      </m:e>
                      <m:sub>
                        <m:r>
                          <a:rPr lang="en-US" altLang="zh-CN" sz="2800" b="0" i="1" smtClean="0">
                            <a:solidFill>
                              <a:schemeClr val="tx1"/>
                            </a:solidFill>
                            <a:latin typeface="DejaVu Math TeX Gyre" panose="02000503000000000000" charset="0"/>
                            <a:ea typeface="MS Mincho" charset="0"/>
                            <a:cs typeface="DejaVu Math TeX Gyre" panose="02000503000000000000" charset="0"/>
                          </a:rPr>
                          <m:t>0</m:t>
                        </m:r>
                      </m:sub>
                    </m:sSub>
                    <m:r>
                      <a:rPr lang="en-US" altLang="zh-CN" sz="2800" b="0" i="1" smtClean="0">
                        <a:solidFill>
                          <a:schemeClr val="tx1"/>
                        </a:solidFill>
                        <a:latin typeface="DejaVu Math TeX Gyre" panose="02000503000000000000" charset="0"/>
                        <a:ea typeface="MS Mincho" charset="0"/>
                        <a:cs typeface="DejaVu Math TeX Gyre" panose="02000503000000000000" charset="0"/>
                      </a:rPr>
                      <m:t>+</m:t>
                    </m:r>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b="0" i="1" smtClean="0">
                            <a:solidFill>
                              <a:schemeClr val="tx1"/>
                            </a:solidFill>
                            <a:latin typeface="DejaVu Math TeX Gyre" panose="02000503000000000000" charset="0"/>
                            <a:ea typeface="方正仿宋_GBK" panose="02000000000000000000" charset="-122"/>
                            <a:cs typeface="DejaVu Math TeX Gyre" panose="02000503000000000000" charset="0"/>
                          </a:rPr>
                          <m:t>𝑏</m:t>
                        </m:r>
                        <m:r>
                          <a:rPr lang="zh-CN" altLang="en-US"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b="0" i="1" smtClean="0">
                            <a:solidFill>
                              <a:schemeClr val="tx1"/>
                            </a:solidFill>
                            <a:latin typeface="DejaVu Math TeX Gyre" panose="02000503000000000000" charset="0"/>
                            <a:ea typeface="MS Mincho" charset="0"/>
                            <a:cs typeface="DejaVu Math TeX Gyre" panose="02000503000000000000" charset="0"/>
                          </a:rPr>
                          <m:t>1</m:t>
                        </m:r>
                      </m:sub>
                    </m:sSub>
                  </m:oMath>
                </a14:m>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a:t>
                </a:r>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c = 0</a:t>
                </a:r>
                <a:endPar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endParaRPr>
              </a:p>
              <a:p>
                <a:pPr indent="0" fontAlgn="auto">
                  <a:lnSpc>
                    <a:spcPct val="150000"/>
                  </a:lnSpc>
                </a:pPr>
                <a14:m>
                  <m:oMath xmlns:m="http://schemas.openxmlformats.org/officeDocument/2006/math">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en-US" altLang="zh-CN" sz="2800" b="0" i="1" smtClean="0">
                            <a:solidFill>
                              <a:schemeClr val="tx1"/>
                            </a:solidFill>
                            <a:latin typeface="DejaVu Math TeX Gyre" panose="02000503000000000000" charset="0"/>
                            <a:ea typeface="方正仿宋_GBK" panose="02000000000000000000" charset="-122"/>
                            <a:cs typeface="DejaVu Math TeX Gyre" panose="02000503000000000000" charset="0"/>
                          </a:rPr>
                          <m:t>𝑛</m:t>
                        </m:r>
                        <m:r>
                          <a:rPr lang="zh-CN" altLang="en-US"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0</m:t>
                        </m:r>
                      </m:sub>
                    </m:sSub>
                    <m:r>
                      <a:rPr lang="en-US" altLang="zh-CN" sz="2800" i="1">
                        <a:solidFill>
                          <a:schemeClr val="tx1"/>
                        </a:solidFill>
                        <a:latin typeface="DejaVu Math TeX Gyre" panose="02000503000000000000" charset="0"/>
                        <a:ea typeface="MS Mincho" charset="0"/>
                        <a:cs typeface="DejaVu Math TeX Gyre" panose="02000503000000000000" charset="0"/>
                      </a:rPr>
                      <m:t>+</m:t>
                    </m:r>
                    <m:r>
                      <a:rPr lang="en-US" altLang="zh-CN" sz="2800" b="0" i="1" smtClean="0">
                        <a:solidFill>
                          <a:schemeClr val="tx1"/>
                        </a:solidFill>
                        <a:latin typeface="DejaVu Math TeX Gyre" panose="02000503000000000000" charset="0"/>
                        <a:ea typeface="方正仿宋_GBK" panose="02000000000000000000" charset="-122"/>
                        <a:cs typeface="DejaVu Math TeX Gyre" panose="02000503000000000000" charset="0"/>
                      </a:rPr>
                      <m:t>𝑎</m:t>
                    </m:r>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zh-CN" altLang="en-US"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1</m:t>
                        </m:r>
                      </m:sub>
                    </m:sSub>
                  </m:oMath>
                </a14:m>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d = 0 </a:t>
                </a:r>
                <a:endPar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endParaRPr>
              </a:p>
              <a:p>
                <a:pPr indent="0" fontAlgn="auto">
                  <a:lnSpc>
                    <a:spcPct val="150000"/>
                  </a:lnSpc>
                </a:pPr>
                <a:r>
                  <a:rPr lang="zh-CN" altLang="en-US" sz="2800" dirty="0">
                    <a:solidFill>
                      <a:schemeClr val="tx1"/>
                    </a:solidFill>
                    <a:latin typeface="方正仿宋_GBK" panose="02000000000000000000" charset="-122"/>
                    <a:ea typeface="方正仿宋_GBK" panose="02000000000000000000" charset="-122"/>
                    <a:cs typeface="方正仿宋_GBK" panose="02000000000000000000" charset="-122"/>
                  </a:rPr>
                  <a:t>可以求出</a:t>
                </a:r>
                <a14:m>
                  <m:oMath xmlns:m="http://schemas.openxmlformats.org/officeDocument/2006/math">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zh-CN" altLang="en-US"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b="0" i="1" smtClean="0">
                            <a:solidFill>
                              <a:schemeClr val="tx1"/>
                            </a:solidFill>
                            <a:latin typeface="DejaVu Math TeX Gyre" panose="02000503000000000000" charset="0"/>
                            <a:ea typeface="MS Mincho" charset="0"/>
                            <a:cs typeface="DejaVu Math TeX Gyre" panose="02000503000000000000" charset="0"/>
                          </a:rPr>
                          <m:t>0</m:t>
                        </m:r>
                      </m:sub>
                    </m:sSub>
                    <m:r>
                      <a:rPr lang="zh-CN" altLang="en-US" sz="2800" i="1" smtClean="0">
                        <a:solidFill>
                          <a:schemeClr val="tx1"/>
                        </a:solidFill>
                        <a:latin typeface="DejaVu Math TeX Gyre" panose="02000503000000000000" charset="0"/>
                        <a:ea typeface="MS Mincho" charset="0"/>
                        <a:cs typeface="DejaVu Math TeX Gyre" panose="02000503000000000000" charset="0"/>
                      </a:rPr>
                      <m:t>和</m:t>
                    </m:r>
                  </m:oMath>
                </a14:m>
                <a:r>
                  <a:rPr lang="en-US" altLang="zh-CN" sz="2800" dirty="0">
                    <a:solidFill>
                      <a:schemeClr val="tx1"/>
                    </a:solidFill>
                    <a:latin typeface="方正仿宋_GBK" panose="02000000000000000000" charset="-122"/>
                    <a:ea typeface="方正仿宋_GBK" panose="02000000000000000000" charset="-122"/>
                    <a:cs typeface="方正仿宋_GBK" panose="02000000000000000000" charset="-122"/>
                  </a:rPr>
                  <a:t> </a:t>
                </a:r>
                <a14:m>
                  <m:oMath xmlns:m="http://schemas.openxmlformats.org/officeDocument/2006/math">
                    <m:sSub>
                      <m:sSubPr>
                        <m:ctrlPr>
                          <a:rPr lang="en-US" altLang="zh-CN" sz="2800" i="1">
                            <a:solidFill>
                              <a:schemeClr val="tx1"/>
                            </a:solidFill>
                            <a:latin typeface="DejaVu Math TeX Gyre" panose="02000503000000000000" charset="0"/>
                            <a:ea typeface="方正仿宋_GBK" panose="02000000000000000000" charset="-122"/>
                            <a:cs typeface="DejaVu Math TeX Gyre" panose="02000503000000000000" charset="0"/>
                          </a:rPr>
                        </m:ctrlPr>
                      </m:sSubPr>
                      <m:e>
                        <m:r>
                          <a:rPr lang="zh-CN" altLang="en-US" sz="2800" i="1">
                            <a:solidFill>
                              <a:schemeClr val="tx1"/>
                            </a:solidFill>
                            <a:latin typeface="DejaVu Math TeX Gyre" panose="02000503000000000000" charset="0"/>
                            <a:ea typeface="MS Mincho" charset="0"/>
                            <a:cs typeface="DejaVu Math TeX Gyre" panose="02000503000000000000" charset="0"/>
                          </a:rPr>
                          <m:t>𝜃</m:t>
                        </m:r>
                      </m:e>
                      <m:sub>
                        <m:r>
                          <a:rPr lang="en-US" altLang="zh-CN" sz="2800" i="1">
                            <a:solidFill>
                              <a:schemeClr val="tx1"/>
                            </a:solidFill>
                            <a:latin typeface="DejaVu Math TeX Gyre" panose="02000503000000000000" charset="0"/>
                            <a:ea typeface="MS Mincho" charset="0"/>
                            <a:cs typeface="DejaVu Math TeX Gyre" panose="02000503000000000000" charset="0"/>
                          </a:rPr>
                          <m:t>1</m:t>
                        </m:r>
                      </m:sub>
                    </m:sSub>
                  </m:oMath>
                </a14:m>
                <a:endParaRPr lang="en-US" altLang="zh-CN" sz="2800" i="1" dirty="0">
                  <a:solidFill>
                    <a:schemeClr val="tx1"/>
                  </a:solidFill>
                  <a:latin typeface="方正仿宋_GBK" panose="02000000000000000000" charset="-122"/>
                  <a:ea typeface="方正仿宋_GBK" panose="02000000000000000000" charset="-122"/>
                  <a:cs typeface="方正仿宋_GBK" panose="02000000000000000000" charset="-122"/>
                </a:endParaRPr>
              </a:p>
            </p:txBody>
          </p:sp>
        </mc:Choice>
        <mc:Fallback>
          <p:sp>
            <p:nvSpPr>
              <p:cNvPr id="5" name="矩形 4"/>
              <p:cNvSpPr>
                <a:spLocks noRot="1" noChangeAspect="1" noMove="1" noResize="1" noEditPoints="1" noAdjustHandles="1" noChangeArrowheads="1" noChangeShapeType="1" noTextEdit="1"/>
              </p:cNvSpPr>
              <p:nvPr/>
            </p:nvSpPr>
            <p:spPr>
              <a:xfrm>
                <a:off x="971550" y="1840865"/>
                <a:ext cx="9952990" cy="435038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p:sp>
        <p:nvSpPr>
          <p:cNvPr id="2" name="雨森出品-2"/>
          <p:cNvSpPr txBox="1"/>
          <p:nvPr/>
        </p:nvSpPr>
        <p:spPr>
          <a:xfrm>
            <a:off x="545465" y="1555750"/>
            <a:ext cx="4217670" cy="595630"/>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zh-CN" dirty="0">
                <a:solidFill>
                  <a:schemeClr val="tx1"/>
                </a:solidFill>
                <a:latin typeface="Tahoma" panose="020B0804030504040204" pitchFamily="34" charset="0"/>
                <a:ea typeface="方正启体简体" pitchFamily="65" charset="-122"/>
                <a:cs typeface="+mn-cs"/>
                <a:sym typeface="+mn-ea"/>
              </a:rPr>
              <a:t>线性回归模型</a:t>
            </a:r>
            <a:r>
              <a:rPr lang="zh-CN" altLang="en-US" dirty="0">
                <a:solidFill>
                  <a:schemeClr val="tx1"/>
                </a:solidFill>
                <a:latin typeface="Tahoma" panose="020B0804030504040204" pitchFamily="34" charset="0"/>
                <a:ea typeface="方正启体简体" pitchFamily="65" charset="-122"/>
                <a:cs typeface="+mn-cs"/>
                <a:sym typeface="+mn-ea"/>
              </a:rPr>
              <a:t>矩阵表示</a:t>
            </a:r>
            <a:endParaRPr lang="zh-CN" altLang="en-US" b="1" dirty="0">
              <a:solidFill>
                <a:schemeClr val="tx1"/>
              </a:solidFill>
              <a:latin typeface="Tahoma" panose="020B0804030504040204" pitchFamily="34" charset="0"/>
              <a:ea typeface="方正启体简体" pitchFamily="65" charset="-122"/>
              <a:cs typeface="+mn-cs"/>
              <a:sym typeface="+mn-ea"/>
            </a:endParaRPr>
          </a:p>
        </p:txBody>
      </p:sp>
      <mc:AlternateContent xmlns:mc="http://schemas.openxmlformats.org/markup-compatibility/2006">
        <mc:Choice xmlns:a14="http://schemas.microsoft.com/office/drawing/2010/main" Requires="a14">
          <p:sp>
            <p:nvSpPr>
              <p:cNvPr id="5" name="矩形 4"/>
              <p:cNvSpPr/>
              <p:nvPr/>
            </p:nvSpPr>
            <p:spPr>
              <a:xfrm>
                <a:off x="5400968" y="2054662"/>
                <a:ext cx="3510280" cy="52387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800" i="1" smtClean="0">
                              <a:solidFill>
                                <a:schemeClr val="tx1"/>
                              </a:solidFill>
                              <a:latin typeface="Cambria Math" panose="02040503050406030204" pitchFamily="18" charset="0"/>
                            </a:rPr>
                          </m:ctrlPr>
                        </m:sSubPr>
                        <m:e>
                          <m:r>
                            <a:rPr lang="zh-CN" altLang="en-US" sz="2800" i="1">
                              <a:solidFill>
                                <a:schemeClr val="tx1"/>
                              </a:solidFill>
                              <a:latin typeface="Cambria Math" panose="02040503050406030204" pitchFamily="18" charset="0"/>
                            </a:rPr>
                            <m:t>ℎ</m:t>
                          </m:r>
                        </m:e>
                        <m:sub>
                          <m:r>
                            <a:rPr lang="zh-CN" altLang="en-US" sz="2800" i="1">
                              <a:solidFill>
                                <a:schemeClr val="tx1"/>
                              </a:solidFill>
                              <a:latin typeface="Cambria Math" panose="02040503050406030204" pitchFamily="18" charset="0"/>
                            </a:rPr>
                            <m:t>𝜃</m:t>
                          </m:r>
                        </m:sub>
                      </m:sSub>
                      <m:r>
                        <a:rPr lang="zh-CN" altLang="en-US" sz="2800" i="0">
                          <a:solidFill>
                            <a:schemeClr val="tx1"/>
                          </a:solidFill>
                          <a:latin typeface="Cambria Math" panose="02040503050406030204" pitchFamily="18" charset="0"/>
                        </a:rPr>
                        <m:t>(</m:t>
                      </m:r>
                      <m:r>
                        <a:rPr lang="zh-CN" altLang="en-US" sz="2800" b="1" i="1">
                          <a:solidFill>
                            <a:schemeClr val="tx1"/>
                          </a:solidFill>
                          <a:latin typeface="Cambria Math" panose="02040503050406030204" pitchFamily="18" charset="0"/>
                        </a:rPr>
                        <m:t>𝒙</m:t>
                      </m:r>
                      <m:r>
                        <a:rPr lang="zh-CN" altLang="en-US" sz="2800" b="0" i="0">
                          <a:solidFill>
                            <a:schemeClr val="tx1"/>
                          </a:solidFill>
                          <a:latin typeface="Cambria Math" panose="02040503050406030204" pitchFamily="18" charset="0"/>
                        </a:rPr>
                        <m:t>)=</m:t>
                      </m:r>
                      <m:sSub>
                        <m:sSubPr>
                          <m:ctrlPr>
                            <a:rPr lang="en-US" altLang="zh-CN" sz="2800" b="0" i="1" smtClean="0">
                              <a:solidFill>
                                <a:schemeClr val="tx1"/>
                              </a:solidFill>
                              <a:latin typeface="Cambria Math" panose="02040503050406030204" pitchFamily="18" charset="0"/>
                            </a:rPr>
                          </m:ctrlPr>
                        </m:sSubPr>
                        <m:e>
                          <m:r>
                            <a:rPr lang="zh-CN" altLang="en-US" sz="2800" b="0" i="1" smtClean="0">
                              <a:solidFill>
                                <a:schemeClr val="tx1"/>
                              </a:solidFill>
                              <a:latin typeface="Cambria Math" panose="02040503050406030204" pitchFamily="18" charset="0"/>
                            </a:rPr>
                            <m:t>𝜃</m:t>
                          </m:r>
                        </m:e>
                        <m:sub>
                          <m:r>
                            <a:rPr lang="en-US" altLang="zh-CN" sz="2800" b="0" i="1" smtClean="0">
                              <a:solidFill>
                                <a:schemeClr val="tx1"/>
                              </a:solidFill>
                              <a:latin typeface="Cambria Math" panose="02040503050406030204" pitchFamily="18" charset="0"/>
                            </a:rPr>
                            <m:t>0</m:t>
                          </m:r>
                        </m:sub>
                      </m:sSub>
                      <m:r>
                        <a:rPr lang="en-US" altLang="zh-CN" sz="2800" i="1">
                          <a:solidFill>
                            <a:schemeClr val="tx1"/>
                          </a:solidFill>
                          <a:latin typeface="Cambria Math" panose="02040503050406030204" pitchFamily="18" charset="0"/>
                        </a:rPr>
                        <m:t>+</m:t>
                      </m:r>
                      <m:sSub>
                        <m:sSubPr>
                          <m:ctrlPr>
                            <a:rPr lang="en-US" altLang="zh-CN" sz="2800" i="1">
                              <a:solidFill>
                                <a:schemeClr val="tx1"/>
                              </a:solidFill>
                              <a:latin typeface="Cambria Math" panose="02040503050406030204" pitchFamily="18" charset="0"/>
                            </a:rPr>
                          </m:ctrlPr>
                        </m:sSubPr>
                        <m:e>
                          <m:r>
                            <a:rPr lang="zh-CN" altLang="en-US" sz="2800" i="1">
                              <a:solidFill>
                                <a:schemeClr val="tx1"/>
                              </a:solidFill>
                              <a:latin typeface="Cambria Math" panose="02040503050406030204" pitchFamily="18" charset="0"/>
                            </a:rPr>
                            <m:t>𝜃</m:t>
                          </m:r>
                        </m:e>
                        <m:sub>
                          <m:r>
                            <a:rPr lang="en-US" altLang="zh-CN" sz="2800" b="0" i="1" smtClean="0">
                              <a:solidFill>
                                <a:schemeClr val="tx1"/>
                              </a:solidFill>
                              <a:latin typeface="Cambria Math" panose="02040503050406030204" pitchFamily="18" charset="0"/>
                            </a:rPr>
                            <m:t>1</m:t>
                          </m:r>
                        </m:sub>
                      </m:sSub>
                      <m:sSub>
                        <m:sSubPr>
                          <m:ctrlPr>
                            <a:rPr lang="en-US" altLang="zh-CN" sz="2800" i="1">
                              <a:solidFill>
                                <a:schemeClr val="tx1"/>
                              </a:solidFill>
                              <a:latin typeface="Cambria Math" panose="02040503050406030204" pitchFamily="18" charset="0"/>
                            </a:rPr>
                          </m:ctrlPr>
                        </m:sSubPr>
                        <m:e>
                          <m:r>
                            <a:rPr lang="en-US" altLang="zh-CN" sz="2800" b="0" i="1" smtClean="0">
                              <a:solidFill>
                                <a:schemeClr val="tx1"/>
                              </a:solidFill>
                              <a:latin typeface="Cambria Math" panose="02040503050406030204" pitchFamily="18" charset="0"/>
                            </a:rPr>
                            <m:t>𝑥</m:t>
                          </m:r>
                        </m:e>
                        <m:sub/>
                      </m:sSub>
                    </m:oMath>
                  </m:oMathPara>
                </a14:m>
                <a:endParaRPr lang="zh-CN" altLang="en-US" sz="2800" i="1" dirty="0">
                  <a:solidFill>
                    <a:schemeClr val="tx1"/>
                  </a:solidFill>
                  <a:latin typeface="DejaVu Math TeX Gyre" panose="02000503000000000000" charset="0"/>
                  <a:cs typeface="DejaVu Math TeX Gyre" panose="02000503000000000000" charset="0"/>
                </a:endParaRPr>
              </a:p>
            </p:txBody>
          </p:sp>
        </mc:Choice>
        <mc:Fallback>
          <p:sp>
            <p:nvSpPr>
              <p:cNvPr id="5" name="矩形 4"/>
              <p:cNvSpPr>
                <a:spLocks noRot="1" noChangeAspect="1" noMove="1" noResize="1" noEditPoints="1" noAdjustHandles="1" noChangeArrowheads="1" noChangeShapeType="1" noTextEdit="1"/>
              </p:cNvSpPr>
              <p:nvPr/>
            </p:nvSpPr>
            <p:spPr>
              <a:xfrm>
                <a:off x="5400968" y="2054662"/>
                <a:ext cx="3510280" cy="523875"/>
              </a:xfrm>
              <a:prstGeom prst="rect">
                <a:avLst/>
              </a:prstGeom>
              <a:blipFill rotWithShape="1">
                <a:blip r:embed="rId1"/>
                <a:stretch>
                  <a:fillRect l="-8" t="-83" r="8" b="-40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1907774" y="2792790"/>
                <a:ext cx="3423920" cy="1367155"/>
              </a:xfrm>
              <a:prstGeom prst="rect">
                <a:avLst/>
              </a:prstGeom>
            </p:spPr>
            <p:txBody>
              <a:bodyPr wrap="none">
                <a:spAutoFit/>
              </a:bodyPr>
              <a:lstStyle/>
              <a:p>
                <a14:m>
                  <m:oMath xmlns:m="http://schemas.openxmlformats.org/officeDocument/2006/math">
                    <m: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𝑿</m:t>
                    </m:r>
                    <m: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3"/>
                                  <m:mcJc m:val="center"/>
                                </m:mcPr>
                              </m:mc>
                            </m:mcs>
                            <m:ctrlPr>
                              <a:rPr lang="zh-CN" altLang="zh-CN" sz="2800" i="1" smtClean="0">
                                <a:solidFill>
                                  <a:schemeClr val="tx1"/>
                                </a:solidFill>
                                <a:effectLst/>
                                <a:latin typeface="Cambria Math" panose="02040503050406030204" pitchFamily="18" charset="0"/>
                                <a:ea typeface="Cambria Math" panose="02040503050406030204" pitchFamily="18" charset="0"/>
                              </a:rPr>
                            </m:ctrlPr>
                          </m:mP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e>
                            <m:e>
                              <m:sSub>
                                <m:sSubPr>
                                  <m:ctrlPr>
                                    <a:rPr lang="zh-CN" altLang="zh-CN" sz="2800" i="1">
                                      <a:solidFill>
                                        <a:schemeClr val="tx1"/>
                                      </a:solidFill>
                                      <a:effectLst/>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sub>
                              </m:sSub>
                            </m:e>
                          </m:m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m:t>
                              </m:r>
                            </m:e>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m:t>
                              </m:r>
                            </m:e>
                          </m:m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e>
                            <m:e>
                              <m:sSub>
                                <m:sSubPr>
                                  <m:ctrlPr>
                                    <a:rPr lang="zh-CN" altLang="zh-CN" sz="2800" i="1">
                                      <a:solidFill>
                                        <a:schemeClr val="tx1"/>
                                      </a:solidFill>
                                      <a:effectLst/>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𝑚</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6" name="矩形 5"/>
              <p:cNvSpPr>
                <a:spLocks noRot="1" noChangeAspect="1" noMove="1" noResize="1" noEditPoints="1" noAdjustHandles="1" noChangeArrowheads="1" noChangeShapeType="1" noTextEdit="1"/>
              </p:cNvSpPr>
              <p:nvPr/>
            </p:nvSpPr>
            <p:spPr>
              <a:xfrm>
                <a:off x="1907774" y="2792790"/>
                <a:ext cx="3423920" cy="1367155"/>
              </a:xfrm>
              <a:prstGeom prst="rect">
                <a:avLst/>
              </a:prstGeom>
              <a:blipFill rotWithShape="1">
                <a:blip r:embed="rId2"/>
                <a:stretch>
                  <a:fillRect l="-7" t="-4" r="7" b="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5932943" y="2966409"/>
                <a:ext cx="1929765" cy="1251585"/>
              </a:xfrm>
              <a:prstGeom prst="rect">
                <a:avLst/>
              </a:prstGeom>
            </p:spPr>
            <p:txBody>
              <a:bodyPr wrap="none">
                <a:spAutoFit/>
              </a:bodyPr>
              <a:lstStyle/>
              <a:p>
                <a14:m>
                  <m:oMath xmlns:m="http://schemas.openxmlformats.org/officeDocument/2006/math">
                    <m:r>
                      <m:rPr>
                        <m:sty m:val="p"/>
                      </m:rP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Y</m:t>
                    </m:r>
                    <m:r>
                      <a:rPr lang="en-US" altLang="zh-CN" sz="2800" b="1" i="1">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1"/>
                                  <m:mcJc m:val="center"/>
                                </m:mcPr>
                              </m:mc>
                            </m:mcs>
                            <m:ctrlPr>
                              <a:rPr lang="en-US" altLang="zh-CN" sz="2800" i="1" smtClean="0">
                                <a:solidFill>
                                  <a:schemeClr val="tx1"/>
                                </a:solidFill>
                                <a:effectLst/>
                                <a:latin typeface="Cambria Math" panose="02040503050406030204" pitchFamily="18" charset="0"/>
                                <a:ea typeface="Cambria Math" panose="02040503050406030204" pitchFamily="18" charset="0"/>
                              </a:rPr>
                            </m:ctrlPr>
                          </m:mP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en-US" altLang="zh-CN" sz="2800" b="0" i="1" smtClean="0">
                                      <a:solidFill>
                                        <a:schemeClr val="tx1"/>
                                      </a:solidFill>
                                      <a:effectLst/>
                                      <a:latin typeface="Cambria Math" panose="02040503050406030204" pitchFamily="18" charset="0"/>
                                      <a:ea typeface="Cambria Math" panose="02040503050406030204" pitchFamily="18" charset="0"/>
                                    </a:rPr>
                                    <m:t>𝑦</m:t>
                                  </m:r>
                                </m:e>
                                <m:sub>
                                  <m:r>
                                    <a:rPr lang="en-US" altLang="zh-CN" sz="2800" b="0" i="1" smtClean="0">
                                      <a:solidFill>
                                        <a:schemeClr val="tx1"/>
                                      </a:solidFill>
                                      <a:effectLst/>
                                      <a:latin typeface="Cambria Math" panose="02040503050406030204" pitchFamily="18" charset="0"/>
                                      <a:ea typeface="Cambria Math" panose="02040503050406030204" pitchFamily="18" charset="0"/>
                                    </a:rPr>
                                    <m:t>1</m:t>
                                  </m:r>
                                </m:sub>
                              </m:sSub>
                            </m:e>
                          </m:mr>
                          <m:mr>
                            <m:e>
                              <m:r>
                                <a:rPr lang="en-US" altLang="zh-CN" sz="2800" i="1" smtClean="0">
                                  <a:solidFill>
                                    <a:schemeClr val="tx1"/>
                                  </a:solidFill>
                                  <a:effectLst/>
                                  <a:latin typeface="Cambria Math" panose="02040503050406030204" pitchFamily="18" charset="0"/>
                                  <a:ea typeface="Cambria Math" panose="02040503050406030204" pitchFamily="18" charset="0"/>
                                </a:rPr>
                                <m:t>⋮</m:t>
                              </m:r>
                            </m:e>
                          </m:m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en-US" altLang="zh-CN" sz="2800" b="0" i="1" smtClean="0">
                                      <a:solidFill>
                                        <a:schemeClr val="tx1"/>
                                      </a:solidFill>
                                      <a:effectLst/>
                                      <a:latin typeface="Cambria Math" panose="02040503050406030204" pitchFamily="18" charset="0"/>
                                      <a:ea typeface="Cambria Math" panose="02040503050406030204" pitchFamily="18" charset="0"/>
                                    </a:rPr>
                                    <m:t>𝑦</m:t>
                                  </m:r>
                                </m:e>
                                <m:sub>
                                  <m:r>
                                    <a:rPr lang="en-US" altLang="zh-CN" sz="2800" b="0" i="1" smtClean="0">
                                      <a:solidFill>
                                        <a:schemeClr val="tx1"/>
                                      </a:solidFill>
                                      <a:effectLst/>
                                      <a:latin typeface="Cambria Math" panose="02040503050406030204" pitchFamily="18" charset="0"/>
                                      <a:ea typeface="Cambria Math" panose="02040503050406030204" pitchFamily="18" charset="0"/>
                                    </a:rPr>
                                    <m:t>𝑚</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7" name="矩形 6"/>
              <p:cNvSpPr>
                <a:spLocks noRot="1" noChangeAspect="1" noMove="1" noResize="1" noEditPoints="1" noAdjustHandles="1" noChangeArrowheads="1" noChangeShapeType="1" noTextEdit="1"/>
              </p:cNvSpPr>
              <p:nvPr/>
            </p:nvSpPr>
            <p:spPr>
              <a:xfrm>
                <a:off x="5932943" y="2966409"/>
                <a:ext cx="1929765" cy="1251585"/>
              </a:xfrm>
              <a:prstGeom prst="rect">
                <a:avLst/>
              </a:prstGeom>
              <a:blipFill rotWithShape="1">
                <a:blip r:embed="rId3"/>
                <a:stretch>
                  <a:fillRect l="-7" t="-26" r="7" b="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8667776" y="3000044"/>
                <a:ext cx="1831975" cy="953770"/>
              </a:xfrm>
              <a:prstGeom prst="rect">
                <a:avLst/>
              </a:prstGeom>
            </p:spPr>
            <p:txBody>
              <a:bodyPr wrap="none">
                <a:spAutoFit/>
              </a:bodyPr>
              <a:lstStyle/>
              <a:p>
                <a14:m>
                  <m:oMath xmlns:m="http://schemas.openxmlformats.org/officeDocument/2006/math">
                    <m:r>
                      <a:rPr lang="zh-CN" altLang="en-US" sz="2800" b="1" i="1" smtClean="0">
                        <a:solidFill>
                          <a:schemeClr val="tx1"/>
                        </a:solidFill>
                        <a:latin typeface="Cambria Math" panose="02040503050406030204" pitchFamily="18" charset="0"/>
                        <a:ea typeface="宋体" pitchFamily="2" charset="-122"/>
                        <a:cs typeface="Times New Roman" panose="02020603050405020304" pitchFamily="18" charset="0"/>
                      </a:rPr>
                      <m:t>𝜽</m:t>
                    </m:r>
                    <m:r>
                      <a:rPr lang="en-US" altLang="zh-CN" sz="2800" b="1" i="1">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1"/>
                                  <m:mcJc m:val="center"/>
                                </m:mcPr>
                              </m:mc>
                            </m:mcs>
                            <m:ctrlPr>
                              <a:rPr lang="en-US" altLang="zh-CN" sz="2800" i="1" smtClean="0">
                                <a:solidFill>
                                  <a:schemeClr val="tx1"/>
                                </a:solidFill>
                                <a:effectLst/>
                                <a:latin typeface="Cambria Math" panose="02040503050406030204" pitchFamily="18" charset="0"/>
                                <a:ea typeface="Cambria Math" panose="02040503050406030204" pitchFamily="18" charset="0"/>
                              </a:rPr>
                            </m:ctrlPr>
                          </m:mP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zh-CN" altLang="en-US" sz="2800" i="1" smtClean="0">
                                      <a:solidFill>
                                        <a:schemeClr val="tx1"/>
                                      </a:solidFill>
                                      <a:effectLst/>
                                      <a:latin typeface="Cambria Math" panose="02040503050406030204" pitchFamily="18" charset="0"/>
                                      <a:ea typeface="Cambria Math" panose="02040503050406030204" pitchFamily="18" charset="0"/>
                                    </a:rPr>
                                    <m:t>𝜃</m:t>
                                  </m:r>
                                </m:e>
                                <m:sub>
                                  <m:r>
                                    <a:rPr lang="en-US" altLang="zh-CN" sz="2800" b="0" i="1" smtClean="0">
                                      <a:solidFill>
                                        <a:schemeClr val="tx1"/>
                                      </a:solidFill>
                                      <a:effectLst/>
                                      <a:latin typeface="Cambria Math" panose="02040503050406030204" pitchFamily="18" charset="0"/>
                                      <a:ea typeface="Cambria Math" panose="02040503050406030204" pitchFamily="18" charset="0"/>
                                    </a:rPr>
                                    <m:t>0</m:t>
                                  </m:r>
                                </m:sub>
                              </m:sSub>
                            </m:e>
                          </m:m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zh-CN" altLang="en-US" sz="2800" i="1" smtClean="0">
                                      <a:solidFill>
                                        <a:schemeClr val="tx1"/>
                                      </a:solidFill>
                                      <a:effectLst/>
                                      <a:latin typeface="Cambria Math" panose="02040503050406030204" pitchFamily="18" charset="0"/>
                                      <a:ea typeface="Cambria Math" panose="02040503050406030204" pitchFamily="18" charset="0"/>
                                    </a:rPr>
                                    <m:t>𝜃</m:t>
                                  </m:r>
                                </m:e>
                                <m:sub>
                                  <m:r>
                                    <a:rPr lang="en-US" altLang="zh-CN" sz="2800" b="0" i="1" smtClean="0">
                                      <a:solidFill>
                                        <a:schemeClr val="tx1"/>
                                      </a:solidFill>
                                      <a:effectLst/>
                                      <a:latin typeface="Cambria Math" panose="02040503050406030204" pitchFamily="18" charset="0"/>
                                      <a:ea typeface="Cambria Math" panose="02040503050406030204" pitchFamily="18" charset="0"/>
                                    </a:rPr>
                                    <m:t>1</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8" name="矩形 7"/>
              <p:cNvSpPr>
                <a:spLocks noRot="1" noChangeAspect="1" noMove="1" noResize="1" noEditPoints="1" noAdjustHandles="1" noChangeArrowheads="1" noChangeShapeType="1" noTextEdit="1"/>
              </p:cNvSpPr>
              <p:nvPr/>
            </p:nvSpPr>
            <p:spPr>
              <a:xfrm>
                <a:off x="8667776" y="3000044"/>
                <a:ext cx="1831975" cy="953770"/>
              </a:xfrm>
              <a:prstGeom prst="rect">
                <a:avLst/>
              </a:prstGeom>
              <a:blipFill rotWithShape="1">
                <a:blip r:embed="rId4"/>
                <a:stretch>
                  <a:fillRect l="-1" t="-32" r="1" b="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7785749" y="5033501"/>
                <a:ext cx="1592580" cy="521970"/>
              </a:xfrm>
              <a:prstGeom prst="rect">
                <a:avLst/>
              </a:prstGeom>
            </p:spPr>
            <p:txBody>
              <a:bodyPr wrap="none">
                <a:spAutoFit/>
              </a:bodyPr>
              <a:lstStyle/>
              <a:p>
                <a14:m>
                  <m:oMath xmlns:m="http://schemas.openxmlformats.org/officeDocument/2006/math">
                    <m:r>
                      <a:rPr lang="en-US" altLang="zh-CN" sz="2800" b="0" i="1" smtClean="0">
                        <a:solidFill>
                          <a:schemeClr val="tx1"/>
                        </a:solidFill>
                        <a:latin typeface="Cambria Math" panose="02040503050406030204" pitchFamily="18" charset="0"/>
                      </a:rPr>
                      <m:t>𝑌</m:t>
                    </m:r>
                    <m:r>
                      <a:rPr lang="en-US" altLang="zh-CN" sz="2800" b="0" i="1" smtClean="0">
                        <a:solidFill>
                          <a:schemeClr val="tx1"/>
                        </a:solidFill>
                        <a:latin typeface="Cambria Math" panose="02040503050406030204" pitchFamily="18" charset="0"/>
                      </a:rPr>
                      <m:t>=</m:t>
                    </m:r>
                  </m:oMath>
                </a14:m>
                <a:r>
                  <a:rPr lang="en-US" altLang="zh-CN" sz="2800" b="1" dirty="0">
                    <a:solidFill>
                      <a:schemeClr val="tx1"/>
                    </a:solidFill>
                    <a:ea typeface="宋体" pitchFamily="2" charset="-122"/>
                    <a:cs typeface="Times New Roman" panose="02020603050405020304" pitchFamily="18" charset="0"/>
                  </a:rPr>
                  <a:t> </a:t>
                </a:r>
                <a14:m>
                  <m:oMath xmlns:m="http://schemas.openxmlformats.org/officeDocument/2006/math">
                    <m:r>
                      <a:rPr lang="en-US" altLang="zh-CN" sz="2800" b="1" i="1">
                        <a:solidFill>
                          <a:schemeClr val="tx1"/>
                        </a:solidFill>
                        <a:latin typeface="Cambria Math" panose="02040503050406030204" pitchFamily="18" charset="0"/>
                        <a:ea typeface="宋体" pitchFamily="2" charset="-122"/>
                        <a:cs typeface="Times New Roman" panose="02020603050405020304" pitchFamily="18" charset="0"/>
                      </a:rPr>
                      <m:t>𝑿</m:t>
                    </m:r>
                    <m:r>
                      <a:rPr lang="zh-CN" altLang="en-US" sz="2800" b="1" i="1" smtClean="0">
                        <a:solidFill>
                          <a:schemeClr val="tx1"/>
                        </a:solidFill>
                        <a:latin typeface="DejaVu Math TeX Gyre" panose="02000503000000000000" charset="0"/>
                        <a:ea typeface="MS Mincho" charset="0"/>
                        <a:cs typeface="DejaVu Math TeX Gyre" panose="02000503000000000000" charset="0"/>
                      </a:rPr>
                      <m:t>𝜽</m:t>
                    </m:r>
                  </m:oMath>
                </a14:m>
                <a:endParaRPr lang="zh-CN" altLang="en-US" sz="2800" b="1" i="1" dirty="0" smtClean="0">
                  <a:solidFill>
                    <a:schemeClr val="tx1"/>
                  </a:solidFill>
                  <a:latin typeface="DejaVu Math TeX Gyre" panose="02000503000000000000" charset="0"/>
                  <a:ea typeface="MS Mincho" charset="0"/>
                  <a:cs typeface="DejaVu Math TeX Gyre" panose="02000503000000000000" charset="0"/>
                </a:endParaRPr>
              </a:p>
            </p:txBody>
          </p:sp>
        </mc:Choice>
        <mc:Fallback>
          <p:sp>
            <p:nvSpPr>
              <p:cNvPr id="10" name="矩形 9"/>
              <p:cNvSpPr>
                <a:spLocks noRot="1" noChangeAspect="1" noMove="1" noResize="1" noEditPoints="1" noAdjustHandles="1" noChangeArrowheads="1" noChangeShapeType="1" noTextEdit="1"/>
              </p:cNvSpPr>
              <p:nvPr/>
            </p:nvSpPr>
            <p:spPr>
              <a:xfrm>
                <a:off x="7785749" y="5033501"/>
                <a:ext cx="1592580" cy="521970"/>
              </a:xfrm>
              <a:prstGeom prst="rect">
                <a:avLst/>
              </a:prstGeom>
              <a:blipFill rotWithShape="1">
                <a:blip r:embed="rId5"/>
                <a:stretch>
                  <a:fillRect l="-1" t="-94" r="1" b="-4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p:cNvSpPr/>
              <p:nvPr/>
            </p:nvSpPr>
            <p:spPr>
              <a:xfrm>
                <a:off x="2294252" y="4378161"/>
                <a:ext cx="3194050" cy="2268855"/>
              </a:xfrm>
              <a:prstGeom prst="rect">
                <a:avLst/>
              </a:prstGeom>
            </p:spPr>
            <p:txBody>
              <a:bodyPr wrap="none">
                <a:spAutoFit/>
              </a:bodyPr>
              <a:lstStyle/>
              <a:p>
                <a14:m>
                  <m:oMath xmlns:m="http://schemas.openxmlformats.org/officeDocument/2006/math">
                    <m:sSub>
                      <m:sSubPr>
                        <m:ctrlPr>
                          <a:rPr lang="en-US" altLang="zh-CN" sz="2800" i="1" smtClean="0">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Cambria Math" panose="02040503050406030204" pitchFamily="18" charset="0"/>
                          </a:rPr>
                          <m:t>𝑦</m:t>
                        </m:r>
                      </m:e>
                      <m:sub>
                        <m:r>
                          <a:rPr lang="en-US" altLang="zh-CN" sz="2800" i="1">
                            <a:solidFill>
                              <a:schemeClr val="tx1"/>
                            </a:solidFill>
                            <a:latin typeface="Cambria Math" panose="02040503050406030204" pitchFamily="18" charset="0"/>
                            <a:ea typeface="Cambria Math" panose="02040503050406030204" pitchFamily="18" charset="0"/>
                          </a:rPr>
                          <m:t>1</m:t>
                        </m:r>
                      </m:sub>
                    </m:sSub>
                    <m:r>
                      <a:rPr lang="en-US" altLang="zh-CN" sz="2800" b="0" i="1" smtClean="0">
                        <a:solidFill>
                          <a:schemeClr val="tx1"/>
                        </a:solidFill>
                        <a:latin typeface="Cambria Math" panose="02040503050406030204" pitchFamily="18" charset="0"/>
                      </a:rPr>
                      <m:t>=</m:t>
                    </m:r>
                  </m:oMath>
                </a14:m>
                <a:r>
                  <a:rPr lang="en-US" altLang="zh-CN" sz="2800" b="1" dirty="0">
                    <a:solidFill>
                      <a:schemeClr val="tx1"/>
                    </a:solidFill>
                    <a:ea typeface="宋体" pitchFamily="2" charset="-122"/>
                    <a:cs typeface="Times New Roman" panose="02020603050405020304" pitchFamily="18" charset="0"/>
                  </a:rPr>
                  <a:t> </a:t>
                </a:r>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1</m:t>
                        </m:r>
                      </m:sub>
                    </m:sSub>
                    <m:sSub>
                      <m:sSubPr>
                        <m:ctrlPr>
                          <a:rPr lang="zh-CN"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sub>
                    </m:s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 +</m:t>
                    </m:r>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0</m:t>
                        </m:r>
                      </m:sub>
                    </m:sSub>
                  </m:oMath>
                </a14:m>
                <a:endParaRPr lang="en-US" altLang="zh-CN" sz="2800" dirty="0">
                  <a:solidFill>
                    <a:schemeClr val="tx1"/>
                  </a:solidFill>
                  <a:ea typeface="Cambria Math" panose="02040503050406030204" pitchFamily="18" charset="0"/>
                </a:endParaRPr>
              </a:p>
              <a:p>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Cambria Math" panose="02040503050406030204" pitchFamily="18" charset="0"/>
                          </a:rPr>
                          <m:t>𝑦</m:t>
                        </m:r>
                      </m:e>
                      <m:sub>
                        <m:r>
                          <a:rPr lang="en-US" altLang="zh-CN" sz="2800" b="0" i="1" smtClean="0">
                            <a:solidFill>
                              <a:schemeClr val="tx1"/>
                            </a:solidFill>
                            <a:latin typeface="Cambria Math" panose="02040503050406030204" pitchFamily="18" charset="0"/>
                            <a:ea typeface="Cambria Math" panose="02040503050406030204" pitchFamily="18" charset="0"/>
                          </a:rPr>
                          <m:t>2</m:t>
                        </m:r>
                      </m:sub>
                    </m:sSub>
                    <m:r>
                      <a:rPr lang="en-US" altLang="zh-CN" sz="2800" i="1">
                        <a:solidFill>
                          <a:schemeClr val="tx1"/>
                        </a:solidFill>
                        <a:latin typeface="Cambria Math" panose="02040503050406030204" pitchFamily="18" charset="0"/>
                      </a:rPr>
                      <m:t>=</m:t>
                    </m:r>
                  </m:oMath>
                </a14:m>
                <a:r>
                  <a:rPr lang="en-US" altLang="zh-CN" sz="2800" b="1" dirty="0">
                    <a:solidFill>
                      <a:schemeClr val="tx1"/>
                    </a:solidFill>
                    <a:ea typeface="宋体" pitchFamily="2" charset="-122"/>
                    <a:cs typeface="Times New Roman" panose="02020603050405020304" pitchFamily="18" charset="0"/>
                  </a:rPr>
                  <a:t> </a:t>
                </a:r>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1</m:t>
                        </m:r>
                      </m:sub>
                    </m:sSub>
                    <m:sSub>
                      <m:sSubPr>
                        <m:ctrlPr>
                          <a:rPr lang="zh-CN"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2</m:t>
                        </m:r>
                      </m:sub>
                    </m:s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0</m:t>
                        </m:r>
                      </m:sub>
                    </m:sSub>
                  </m:oMath>
                </a14:m>
                <a:endParaRPr lang="en-US" altLang="zh-CN" sz="2800" dirty="0">
                  <a:solidFill>
                    <a:schemeClr val="tx1"/>
                  </a:solidFill>
                </a:endParaRPr>
              </a:p>
              <a:p>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Cambria Math" panose="02040503050406030204" pitchFamily="18" charset="0"/>
                          </a:rPr>
                          <m:t>𝑦</m:t>
                        </m:r>
                      </m:e>
                      <m:sub>
                        <m:r>
                          <a:rPr lang="en-US" altLang="zh-CN" sz="2800" b="0" i="1" smtClean="0">
                            <a:solidFill>
                              <a:schemeClr val="tx1"/>
                            </a:solidFill>
                            <a:latin typeface="Cambria Math" panose="02040503050406030204" pitchFamily="18" charset="0"/>
                            <a:ea typeface="Cambria Math" panose="02040503050406030204" pitchFamily="18" charset="0"/>
                          </a:rPr>
                          <m:t>3</m:t>
                        </m:r>
                      </m:sub>
                    </m:sSub>
                    <m:r>
                      <a:rPr lang="en-US" altLang="zh-CN" sz="2800" i="1">
                        <a:solidFill>
                          <a:schemeClr val="tx1"/>
                        </a:solidFill>
                        <a:latin typeface="Cambria Math" panose="02040503050406030204" pitchFamily="18" charset="0"/>
                      </a:rPr>
                      <m:t>=</m:t>
                    </m:r>
                  </m:oMath>
                </a14:m>
                <a:r>
                  <a:rPr lang="en-US" altLang="zh-CN" sz="2800" b="1" dirty="0">
                    <a:solidFill>
                      <a:schemeClr val="tx1"/>
                    </a:solidFill>
                    <a:ea typeface="宋体" pitchFamily="2" charset="-122"/>
                    <a:cs typeface="Times New Roman" panose="02020603050405020304" pitchFamily="18" charset="0"/>
                  </a:rPr>
                  <a:t> </a:t>
                </a:r>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1</m:t>
                        </m:r>
                      </m:sub>
                    </m:sSub>
                    <m:sSub>
                      <m:sSubPr>
                        <m:ctrlPr>
                          <a:rPr lang="zh-CN"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3</m:t>
                        </m:r>
                      </m:sub>
                    </m:s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0</m:t>
                        </m:r>
                      </m:sub>
                    </m:sSub>
                  </m:oMath>
                </a14:m>
                <a:endParaRPr lang="en-US" altLang="zh-CN" sz="2800" dirty="0">
                  <a:solidFill>
                    <a:schemeClr val="tx1"/>
                  </a:solidFill>
                  <a:ea typeface="Cambria Math" panose="02040503050406030204" pitchFamily="18" charset="0"/>
                </a:endParaRPr>
              </a:p>
              <a:p>
                <a:r>
                  <a:rPr lang="en-US" altLang="zh-CN" sz="2800" dirty="0">
                    <a:solidFill>
                      <a:schemeClr val="tx1"/>
                    </a:solidFill>
                  </a:rPr>
                  <a:t>… …</a:t>
                </a:r>
                <a:endParaRPr lang="en-US" altLang="zh-CN" sz="2800" dirty="0">
                  <a:solidFill>
                    <a:schemeClr val="tx1"/>
                  </a:solidFill>
                </a:endParaRPr>
              </a:p>
              <a:p>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Cambria Math" panose="02040503050406030204" pitchFamily="18" charset="0"/>
                          </a:rPr>
                          <m:t>𝑦</m:t>
                        </m:r>
                      </m:e>
                      <m:sub>
                        <m:r>
                          <a:rPr lang="en-US" altLang="zh-CN" sz="2800" b="0" i="1" smtClean="0">
                            <a:solidFill>
                              <a:schemeClr val="tx1"/>
                            </a:solidFill>
                            <a:latin typeface="Cambria Math" panose="02040503050406030204" pitchFamily="18" charset="0"/>
                            <a:ea typeface="Cambria Math" panose="02040503050406030204" pitchFamily="18" charset="0"/>
                          </a:rPr>
                          <m:t>𝑚</m:t>
                        </m:r>
                      </m:sub>
                    </m:sSub>
                    <m:r>
                      <a:rPr lang="en-US" altLang="zh-CN" sz="2800" i="1">
                        <a:solidFill>
                          <a:schemeClr val="tx1"/>
                        </a:solidFill>
                        <a:latin typeface="Cambria Math" panose="02040503050406030204" pitchFamily="18" charset="0"/>
                      </a:rPr>
                      <m:t>=</m:t>
                    </m:r>
                  </m:oMath>
                </a14:m>
                <a:r>
                  <a:rPr lang="en-US" altLang="zh-CN" sz="2800" b="1" dirty="0">
                    <a:solidFill>
                      <a:schemeClr val="tx1"/>
                    </a:solidFill>
                    <a:ea typeface="宋体" pitchFamily="2" charset="-122"/>
                    <a:cs typeface="Times New Roman" panose="02020603050405020304" pitchFamily="18" charset="0"/>
                  </a:rPr>
                  <a:t> </a:t>
                </a:r>
                <a14:m>
                  <m:oMath xmlns:m="http://schemas.openxmlformats.org/officeDocument/2006/math">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1</m:t>
                        </m:r>
                      </m:sub>
                    </m:sSub>
                    <m:sSub>
                      <m:sSubPr>
                        <m:ctrlPr>
                          <a:rPr lang="zh-CN" altLang="zh-CN" sz="2800" i="1">
                            <a:solidFill>
                              <a:schemeClr val="tx1"/>
                            </a:solidFill>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𝑚</m:t>
                        </m:r>
                      </m:sub>
                    </m:s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sSub>
                      <m:sSubPr>
                        <m:ctrlPr>
                          <a:rPr lang="en-US" altLang="zh-CN" sz="2800" i="1">
                            <a:solidFill>
                              <a:schemeClr val="tx1"/>
                            </a:solidFill>
                            <a:latin typeface="Cambria Math" panose="02040503050406030204" pitchFamily="18" charset="0"/>
                            <a:ea typeface="Cambria Math" panose="02040503050406030204" pitchFamily="18" charset="0"/>
                          </a:rPr>
                        </m:ctrlPr>
                      </m:sSubPr>
                      <m:e>
                        <m:r>
                          <a:rPr lang="zh-CN" altLang="en-US" sz="2800" i="1">
                            <a:solidFill>
                              <a:schemeClr val="tx1"/>
                            </a:solidFill>
                            <a:latin typeface="Cambria Math" panose="02040503050406030204" pitchFamily="18" charset="0"/>
                            <a:ea typeface="Cambria Math" panose="02040503050406030204" pitchFamily="18" charset="0"/>
                          </a:rPr>
                          <m:t>𝜃</m:t>
                        </m:r>
                      </m:e>
                      <m:sub>
                        <m:r>
                          <a:rPr lang="en-US" altLang="zh-CN" sz="2800" i="1">
                            <a:solidFill>
                              <a:schemeClr val="tx1"/>
                            </a:solidFill>
                            <a:latin typeface="Cambria Math" panose="02040503050406030204" pitchFamily="18" charset="0"/>
                            <a:ea typeface="Cambria Math" panose="02040503050406030204" pitchFamily="18" charset="0"/>
                          </a:rPr>
                          <m:t>0</m:t>
                        </m:r>
                      </m:sub>
                    </m:sSub>
                  </m:oMath>
                </a14:m>
                <a:endParaRPr lang="en-US" altLang="zh-CN" sz="2800" i="1" dirty="0">
                  <a:solidFill>
                    <a:schemeClr val="tx1"/>
                  </a:solidFill>
                  <a:latin typeface="DejaVu Math TeX Gyre" panose="02000503000000000000" charset="0"/>
                  <a:ea typeface="Cambria Math" panose="02040503050406030204" pitchFamily="18" charset="0"/>
                  <a:cs typeface="DejaVu Math TeX Gyre" panose="02000503000000000000" charset="0"/>
                </a:endParaRPr>
              </a:p>
            </p:txBody>
          </p:sp>
        </mc:Choice>
        <mc:Fallback>
          <p:sp>
            <p:nvSpPr>
              <p:cNvPr id="12" name="矩形 11"/>
              <p:cNvSpPr>
                <a:spLocks noRot="1" noChangeAspect="1" noMove="1" noResize="1" noEditPoints="1" noAdjustHandles="1" noChangeArrowheads="1" noChangeShapeType="1" noTextEdit="1"/>
              </p:cNvSpPr>
              <p:nvPr/>
            </p:nvSpPr>
            <p:spPr>
              <a:xfrm>
                <a:off x="2294252" y="4378161"/>
                <a:ext cx="3194050" cy="2268855"/>
              </a:xfrm>
              <a:prstGeom prst="rect">
                <a:avLst/>
              </a:prstGeom>
              <a:blipFill rotWithShape="1">
                <a:blip r:embed="rId6"/>
                <a:stretch>
                  <a:fillRect l="-20" t="-21" r="20" b="-8907"/>
                </a:stretch>
              </a:blipFill>
            </p:spPr>
            <p:txBody>
              <a:bodyPr/>
              <a:lstStyle/>
              <a:p>
                <a:r>
                  <a:rPr lang="zh-CN" altLang="en-US">
                    <a:noFill/>
                  </a:rPr>
                  <a:t> </a:t>
                </a:r>
              </a:p>
            </p:txBody>
          </p:sp>
        </mc:Fallback>
      </mc:AlternateContent>
      <p:sp>
        <p:nvSpPr>
          <p:cNvPr id="9" name="左大括号 8"/>
          <p:cNvSpPr/>
          <p:nvPr/>
        </p:nvSpPr>
        <p:spPr>
          <a:xfrm>
            <a:off x="1790065" y="4483100"/>
            <a:ext cx="504190" cy="2059940"/>
          </a:xfrm>
          <a:prstGeom prst="leftBrace">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13" name="右箭头 12"/>
          <p:cNvSpPr/>
          <p:nvPr/>
        </p:nvSpPr>
        <p:spPr>
          <a:xfrm>
            <a:off x="6428492" y="5125834"/>
            <a:ext cx="720080" cy="184666"/>
          </a:xfrm>
          <a:prstGeom prst="rightArrow">
            <a:avLst/>
          </a:prstGeom>
          <a:gradFill>
            <a:gsLst>
              <a:gs pos="0">
                <a:srgbClr val="14CD68"/>
              </a:gs>
              <a:gs pos="100000">
                <a:srgbClr val="0B6E38"/>
              </a:gs>
            </a:gsLst>
            <a:lin ang="5400000" scaled="0"/>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p:sp>
        <p:nvSpPr>
          <p:cNvPr id="2" name="雨森出品-2"/>
          <p:cNvSpPr txBox="1"/>
          <p:nvPr/>
        </p:nvSpPr>
        <p:spPr>
          <a:xfrm>
            <a:off x="704215" y="1692275"/>
            <a:ext cx="6232525" cy="607060"/>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zh-CN" dirty="0">
                <a:solidFill>
                  <a:schemeClr val="tx1"/>
                </a:solidFill>
                <a:latin typeface="Tahoma" panose="020B0804030504040204" pitchFamily="34" charset="0"/>
                <a:ea typeface="方正启体简体" pitchFamily="65" charset="-122"/>
                <a:cs typeface="+mn-cs"/>
                <a:sym typeface="+mn-ea"/>
              </a:rPr>
              <a:t>线性回归</a:t>
            </a:r>
            <a:r>
              <a:rPr lang="zh-CN" altLang="en-US" dirty="0">
                <a:solidFill>
                  <a:schemeClr val="tx1"/>
                </a:solidFill>
                <a:latin typeface="Tahoma" panose="020B0804030504040204" pitchFamily="34" charset="0"/>
                <a:ea typeface="方正启体简体" pitchFamily="65" charset="-122"/>
                <a:cs typeface="+mn-cs"/>
                <a:sym typeface="+mn-ea"/>
              </a:rPr>
              <a:t>损失函数矩阵形式</a:t>
            </a:r>
            <a:endParaRPr lang="zh-CN" altLang="en-US" b="1" dirty="0">
              <a:solidFill>
                <a:schemeClr val="tx1"/>
              </a:solidFill>
              <a:latin typeface="Tahoma" panose="020B0804030504040204" pitchFamily="34" charset="0"/>
              <a:ea typeface="方正启体简体" pitchFamily="65" charset="-122"/>
              <a:cs typeface="+mn-cs"/>
              <a:sym typeface="+mn-ea"/>
            </a:endParaRPr>
          </a:p>
        </p:txBody>
      </p:sp>
      <mc:AlternateContent xmlns:mc="http://schemas.openxmlformats.org/markup-compatibility/2006">
        <mc:Choice xmlns:a14="http://schemas.microsoft.com/office/drawing/2010/main" Requires="a14">
          <p:sp>
            <p:nvSpPr>
              <p:cNvPr id="5" name="矩形 4"/>
              <p:cNvSpPr/>
              <p:nvPr/>
            </p:nvSpPr>
            <p:spPr>
              <a:xfrm>
                <a:off x="2267744" y="2636912"/>
                <a:ext cx="5453380" cy="91503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zh-CN" altLang="en-US" sz="2800" i="1">
                          <a:solidFill>
                            <a:schemeClr val="tx1"/>
                          </a:solidFill>
                          <a:latin typeface="Cambria Math" panose="02040503050406030204" pitchFamily="18" charset="0"/>
                        </a:rPr>
                        <m:t>𝐽</m:t>
                      </m:r>
                      <m:r>
                        <a:rPr lang="zh-CN" altLang="en-US" sz="2800" i="0">
                          <a:solidFill>
                            <a:schemeClr val="tx1"/>
                          </a:solidFill>
                          <a:latin typeface="Cambria Math" panose="02040503050406030204" pitchFamily="18" charset="0"/>
                        </a:rPr>
                        <m:t>(</m:t>
                      </m:r>
                      <m:r>
                        <a:rPr lang="zh-CN" altLang="en-US" sz="2800" b="1" i="1">
                          <a:solidFill>
                            <a:schemeClr val="tx1"/>
                          </a:solidFill>
                          <a:latin typeface="Cambria Math" panose="02040503050406030204" pitchFamily="18" charset="0"/>
                        </a:rPr>
                        <m:t>𝜽</m:t>
                      </m:r>
                      <m:r>
                        <a:rPr lang="zh-CN" altLang="en-US" sz="2800" b="0" i="0">
                          <a:solidFill>
                            <a:schemeClr val="tx1"/>
                          </a:solidFill>
                          <a:latin typeface="Cambria Math" panose="02040503050406030204" pitchFamily="18" charset="0"/>
                        </a:rPr>
                        <m:t>)=</m:t>
                      </m:r>
                      <m:f>
                        <m:fPr>
                          <m:ctrlPr>
                            <a:rPr lang="zh-CN" altLang="en-US" sz="2800" b="0" i="1">
                              <a:solidFill>
                                <a:schemeClr val="tx1"/>
                              </a:solidFill>
                              <a:latin typeface="Cambria Math" panose="02040503050406030204" pitchFamily="18" charset="0"/>
                            </a:rPr>
                          </m:ctrlPr>
                        </m:fPr>
                        <m:num>
                          <m:r>
                            <a:rPr lang="zh-CN" altLang="en-US" sz="2800" b="0" i="0">
                              <a:solidFill>
                                <a:schemeClr val="tx1"/>
                              </a:solidFill>
                              <a:latin typeface="Cambria Math" panose="02040503050406030204" pitchFamily="18" charset="0"/>
                            </a:rPr>
                            <m:t>1</m:t>
                          </m:r>
                        </m:num>
                        <m:den>
                          <m:r>
                            <a:rPr lang="zh-CN" altLang="en-US" sz="2800" b="0" i="0">
                              <a:solidFill>
                                <a:schemeClr val="tx1"/>
                              </a:solidFill>
                              <a:latin typeface="Cambria Math" panose="02040503050406030204" pitchFamily="18" charset="0"/>
                            </a:rPr>
                            <m:t>2</m:t>
                          </m:r>
                        </m:den>
                      </m:f>
                      <m:sSup>
                        <m:sSupPr>
                          <m:ctrlPr>
                            <a:rPr lang="zh-CN" altLang="en-US" sz="2800" b="0" i="1">
                              <a:solidFill>
                                <a:schemeClr val="tx1"/>
                              </a:solidFill>
                              <a:latin typeface="Cambria Math" panose="02040503050406030204" pitchFamily="18" charset="0"/>
                            </a:rPr>
                          </m:ctrlPr>
                        </m:sSupPr>
                        <m:e>
                          <m:d>
                            <m:dPr>
                              <m:ctrlPr>
                                <a:rPr lang="zh-CN" altLang="en-US" sz="2800" b="0" i="1">
                                  <a:solidFill>
                                    <a:schemeClr val="tx1"/>
                                  </a:solidFill>
                                  <a:latin typeface="Cambria Math" panose="02040503050406030204" pitchFamily="18" charset="0"/>
                                </a:rPr>
                              </m:ctrlPr>
                            </m:dPr>
                            <m:e>
                              <m:r>
                                <a:rPr lang="zh-CN" altLang="en-US" sz="2800" b="1" i="1">
                                  <a:solidFill>
                                    <a:schemeClr val="tx1"/>
                                  </a:solidFill>
                                  <a:latin typeface="Cambria Math" panose="02040503050406030204" pitchFamily="18" charset="0"/>
                                </a:rPr>
                                <m:t>𝑿</m:t>
                              </m:r>
                              <m:r>
                                <a:rPr lang="zh-CN" altLang="en-US" sz="2800" b="1" i="1">
                                  <a:solidFill>
                                    <a:schemeClr val="tx1"/>
                                  </a:solidFill>
                                  <a:latin typeface="Cambria Math" panose="02040503050406030204" pitchFamily="18" charset="0"/>
                                </a:rPr>
                                <m:t>𝜽</m:t>
                              </m:r>
                              <m:r>
                                <a:rPr lang="zh-CN" altLang="en-US" sz="2800" b="0" i="0">
                                  <a:solidFill>
                                    <a:schemeClr val="tx1"/>
                                  </a:solidFill>
                                  <a:latin typeface="Cambria Math" panose="02040503050406030204" pitchFamily="18" charset="0"/>
                                </a:rPr>
                                <m:t>−</m:t>
                              </m:r>
                              <m:r>
                                <a:rPr lang="zh-CN" altLang="en-US" sz="2800" b="1" i="1">
                                  <a:solidFill>
                                    <a:schemeClr val="tx1"/>
                                  </a:solidFill>
                                  <a:latin typeface="Cambria Math" panose="02040503050406030204" pitchFamily="18" charset="0"/>
                                </a:rPr>
                                <m:t>𝒀</m:t>
                              </m:r>
                            </m:e>
                          </m:d>
                        </m:e>
                        <m:sup>
                          <m:r>
                            <a:rPr lang="zh-CN" altLang="en-US" sz="2800" b="0" i="1">
                              <a:solidFill>
                                <a:schemeClr val="tx1"/>
                              </a:solidFill>
                              <a:latin typeface="Cambria Math" panose="02040503050406030204" pitchFamily="18" charset="0"/>
                            </a:rPr>
                            <m:t>𝑇</m:t>
                          </m:r>
                        </m:sup>
                      </m:sSup>
                      <m:d>
                        <m:dPr>
                          <m:ctrlPr>
                            <a:rPr lang="zh-CN" altLang="en-US" sz="2800" b="0" i="1">
                              <a:solidFill>
                                <a:schemeClr val="tx1"/>
                              </a:solidFill>
                              <a:latin typeface="Cambria Math" panose="02040503050406030204" pitchFamily="18" charset="0"/>
                            </a:rPr>
                          </m:ctrlPr>
                        </m:dPr>
                        <m:e>
                          <m:r>
                            <a:rPr lang="zh-CN" altLang="en-US" sz="2800" b="1" i="1">
                              <a:solidFill>
                                <a:schemeClr val="tx1"/>
                              </a:solidFill>
                              <a:latin typeface="Cambria Math" panose="02040503050406030204" pitchFamily="18" charset="0"/>
                            </a:rPr>
                            <m:t>𝑿</m:t>
                          </m:r>
                          <m:r>
                            <a:rPr lang="zh-CN" altLang="en-US" sz="2800" b="1" i="1">
                              <a:solidFill>
                                <a:schemeClr val="tx1"/>
                              </a:solidFill>
                              <a:latin typeface="Cambria Math" panose="02040503050406030204" pitchFamily="18" charset="0"/>
                            </a:rPr>
                            <m:t>𝜽</m:t>
                          </m:r>
                          <m:r>
                            <a:rPr lang="zh-CN" altLang="en-US" sz="2800" b="0" i="0">
                              <a:solidFill>
                                <a:schemeClr val="tx1"/>
                              </a:solidFill>
                              <a:latin typeface="Cambria Math" panose="02040503050406030204" pitchFamily="18" charset="0"/>
                            </a:rPr>
                            <m:t>−</m:t>
                          </m:r>
                          <m:r>
                            <a:rPr lang="zh-CN" altLang="en-US" sz="2800" b="1" i="1">
                              <a:solidFill>
                                <a:schemeClr val="tx1"/>
                              </a:solidFill>
                              <a:latin typeface="Cambria Math" panose="02040503050406030204" pitchFamily="18" charset="0"/>
                            </a:rPr>
                            <m:t>𝒀</m:t>
                          </m:r>
                        </m:e>
                      </m:d>
                    </m:oMath>
                  </m:oMathPara>
                </a14:m>
                <a:endParaRPr lang="zh-CN" altLang="en-US" sz="2800" b="1" i="1" dirty="0">
                  <a:solidFill>
                    <a:schemeClr val="tx1"/>
                  </a:solidFill>
                  <a:latin typeface="DejaVu Math TeX Gyre" panose="02000503000000000000" charset="0"/>
                  <a:cs typeface="DejaVu Math TeX Gyre" panose="02000503000000000000" charset="0"/>
                </a:endParaRPr>
              </a:p>
            </p:txBody>
          </p:sp>
        </mc:Choice>
        <mc:Fallback>
          <p:sp>
            <p:nvSpPr>
              <p:cNvPr id="5" name="矩形 4"/>
              <p:cNvSpPr>
                <a:spLocks noRot="1" noChangeAspect="1" noMove="1" noResize="1" noEditPoints="1" noAdjustHandles="1" noChangeArrowheads="1" noChangeShapeType="1" noTextEdit="1"/>
              </p:cNvSpPr>
              <p:nvPr/>
            </p:nvSpPr>
            <p:spPr>
              <a:xfrm>
                <a:off x="2267744" y="2636912"/>
                <a:ext cx="5453380" cy="915035"/>
              </a:xfrm>
              <a:prstGeom prst="rect">
                <a:avLst/>
              </a:prstGeom>
              <a:blipFill rotWithShape="1">
                <a:blip r:embed="rId1"/>
                <a:stretch>
                  <a:fillRect l="-3" t="-43" r="3" b="4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1318699" y="3775353"/>
                <a:ext cx="894080" cy="73342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zh-CN" altLang="en-US" sz="2800" b="1" i="1" smtClean="0">
                          <a:solidFill>
                            <a:schemeClr val="tx1"/>
                          </a:solidFill>
                          <a:latin typeface="DejaVu Math TeX Gyre" panose="02000503000000000000" charset="0"/>
                          <a:ea typeface="MS Mincho" charset="0"/>
                          <a:cs typeface="DejaVu Math TeX Gyre" panose="02000503000000000000" charset="0"/>
                        </a:rPr>
                        <m:t>这里</m:t>
                      </m:r>
                    </m:oMath>
                  </m:oMathPara>
                </a14:m>
                <a:endParaRPr lang="zh-CN" altLang="en-US" sz="2800" b="1" i="1" dirty="0" smtClean="0">
                  <a:solidFill>
                    <a:schemeClr val="tx1"/>
                  </a:solidFill>
                  <a:latin typeface="DejaVu Math TeX Gyre" panose="02000503000000000000" charset="0"/>
                  <a:ea typeface="MS Mincho" charset="0"/>
                  <a:cs typeface="DejaVu Math TeX Gyre" panose="02000503000000000000" charset="0"/>
                </a:endParaRPr>
              </a:p>
            </p:txBody>
          </p:sp>
        </mc:Choice>
        <mc:Fallback>
          <p:sp>
            <p:nvSpPr>
              <p:cNvPr id="6" name="矩形 5"/>
              <p:cNvSpPr>
                <a:spLocks noRot="1" noChangeAspect="1" noMove="1" noResize="1" noEditPoints="1" noAdjustHandles="1" noChangeArrowheads="1" noChangeShapeType="1" noTextEdit="1"/>
              </p:cNvSpPr>
              <p:nvPr/>
            </p:nvSpPr>
            <p:spPr>
              <a:xfrm>
                <a:off x="1318699" y="3775353"/>
                <a:ext cx="894080" cy="733425"/>
              </a:xfrm>
              <a:prstGeom prst="rect">
                <a:avLst/>
              </a:prstGeom>
              <a:blipFill rotWithShape="1">
                <a:blip r:embed="rId2"/>
                <a:stretch>
                  <a:fillRect l="-49" t="-38" r="-2437" b="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2037164" y="4439634"/>
                <a:ext cx="3423920" cy="1367155"/>
              </a:xfrm>
              <a:prstGeom prst="rect">
                <a:avLst/>
              </a:prstGeom>
            </p:spPr>
            <p:txBody>
              <a:bodyPr wrap="none">
                <a:spAutoFit/>
              </a:bodyPr>
              <a:lstStyle/>
              <a:p>
                <a14:m>
                  <m:oMath xmlns:m="http://schemas.openxmlformats.org/officeDocument/2006/math">
                    <m: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𝑿</m:t>
                    </m:r>
                    <m: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3"/>
                                  <m:mcJc m:val="center"/>
                                </m:mcPr>
                              </m:mc>
                            </m:mcs>
                            <m:ctrlPr>
                              <a:rPr lang="zh-CN" altLang="zh-CN" sz="2800" i="1" smtClean="0">
                                <a:solidFill>
                                  <a:schemeClr val="tx1"/>
                                </a:solidFill>
                                <a:effectLst/>
                                <a:latin typeface="Cambria Math" panose="02040503050406030204" pitchFamily="18" charset="0"/>
                                <a:ea typeface="Cambria Math" panose="02040503050406030204" pitchFamily="18" charset="0"/>
                              </a:rPr>
                            </m:ctrlPr>
                          </m:mP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e>
                            <m:e>
                              <m:sSub>
                                <m:sSubPr>
                                  <m:ctrlPr>
                                    <a:rPr lang="zh-CN" altLang="zh-CN" sz="2800" i="1">
                                      <a:solidFill>
                                        <a:schemeClr val="tx1"/>
                                      </a:solidFill>
                                      <a:effectLst/>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sub>
                              </m:sSub>
                            </m:e>
                          </m:m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m:t>
                              </m:r>
                            </m:e>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m:t>
                              </m:r>
                            </m:e>
                          </m:mr>
                          <m:m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1</m:t>
                              </m:r>
                            </m:e>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    </m:t>
                              </m:r>
                            </m:e>
                            <m:e>
                              <m:sSub>
                                <m:sSubPr>
                                  <m:ctrlPr>
                                    <a:rPr lang="zh-CN" altLang="zh-CN" sz="2800" i="1">
                                      <a:solidFill>
                                        <a:schemeClr val="tx1"/>
                                      </a:solidFill>
                                      <a:effectLst/>
                                      <a:latin typeface="Cambria Math" panose="02040503050406030204" pitchFamily="18" charset="0"/>
                                      <a:ea typeface="Cambria Math" panose="02040503050406030204" pitchFamily="18" charset="0"/>
                                    </a:rPr>
                                  </m:ctrlPr>
                                </m:sSubPr>
                                <m:e>
                                  <m:r>
                                    <a:rPr lang="en-US" altLang="zh-CN" sz="2800" i="1">
                                      <a:solidFill>
                                        <a:schemeClr val="tx1"/>
                                      </a:solidFill>
                                      <a:latin typeface="Cambria Math" panose="02040503050406030204" pitchFamily="18" charset="0"/>
                                      <a:ea typeface="宋体" pitchFamily="2" charset="-122"/>
                                      <a:cs typeface="Times New Roman" panose="02020603050405020304" pitchFamily="18" charset="0"/>
                                    </a:rPr>
                                    <m:t>𝑥</m:t>
                                  </m:r>
                                </m:e>
                                <m:sub>
                                  <m:r>
                                    <a:rPr lang="en-US" altLang="zh-CN" sz="2800" b="0" i="1" smtClean="0">
                                      <a:solidFill>
                                        <a:schemeClr val="tx1"/>
                                      </a:solidFill>
                                      <a:latin typeface="Cambria Math" panose="02040503050406030204" pitchFamily="18" charset="0"/>
                                      <a:ea typeface="宋体" pitchFamily="2" charset="-122"/>
                                      <a:cs typeface="Times New Roman" panose="02020603050405020304" pitchFamily="18" charset="0"/>
                                    </a:rPr>
                                    <m:t>𝑚</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7" name="矩形 6"/>
              <p:cNvSpPr>
                <a:spLocks noRot="1" noChangeAspect="1" noMove="1" noResize="1" noEditPoints="1" noAdjustHandles="1" noChangeArrowheads="1" noChangeShapeType="1" noTextEdit="1"/>
              </p:cNvSpPr>
              <p:nvPr/>
            </p:nvSpPr>
            <p:spPr>
              <a:xfrm>
                <a:off x="2037164" y="4439634"/>
                <a:ext cx="3423920" cy="1367155"/>
              </a:xfrm>
              <a:prstGeom prst="rect">
                <a:avLst/>
              </a:prstGeom>
              <a:blipFill rotWithShape="1">
                <a:blip r:embed="rId3"/>
                <a:stretch>
                  <a:fillRect l="-2" t="-26" r="2" b="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6687808" y="4555468"/>
                <a:ext cx="1929765" cy="1251585"/>
              </a:xfrm>
              <a:prstGeom prst="rect">
                <a:avLst/>
              </a:prstGeom>
            </p:spPr>
            <p:txBody>
              <a:bodyPr wrap="none">
                <a:spAutoFit/>
              </a:bodyPr>
              <a:lstStyle/>
              <a:p>
                <a14:m>
                  <m:oMath xmlns:m="http://schemas.openxmlformats.org/officeDocument/2006/math">
                    <m:r>
                      <m:rPr>
                        <m:sty m:val="p"/>
                      </m:rPr>
                      <a:rPr lang="en-US" altLang="zh-CN" sz="2800" b="1" i="1" smtClean="0">
                        <a:solidFill>
                          <a:schemeClr val="tx1"/>
                        </a:solidFill>
                        <a:latin typeface="Cambria Math" panose="02040503050406030204" pitchFamily="18" charset="0"/>
                        <a:ea typeface="宋体" pitchFamily="2" charset="-122"/>
                        <a:cs typeface="Times New Roman" panose="02020603050405020304" pitchFamily="18" charset="0"/>
                      </a:rPr>
                      <m:t>Y</m:t>
                    </m:r>
                    <m:r>
                      <a:rPr lang="en-US" altLang="zh-CN" sz="2800" b="1" i="1">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1"/>
                                  <m:mcJc m:val="center"/>
                                </m:mcPr>
                              </m:mc>
                            </m:mcs>
                            <m:ctrlPr>
                              <a:rPr lang="en-US" altLang="zh-CN" sz="2800" i="1" smtClean="0">
                                <a:solidFill>
                                  <a:schemeClr val="tx1"/>
                                </a:solidFill>
                                <a:effectLst/>
                                <a:latin typeface="Cambria Math" panose="02040503050406030204" pitchFamily="18" charset="0"/>
                                <a:ea typeface="Cambria Math" panose="02040503050406030204" pitchFamily="18" charset="0"/>
                              </a:rPr>
                            </m:ctrlPr>
                          </m:mP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en-US" altLang="zh-CN" sz="2800" b="0" i="1" smtClean="0">
                                      <a:solidFill>
                                        <a:schemeClr val="tx1"/>
                                      </a:solidFill>
                                      <a:effectLst/>
                                      <a:latin typeface="Cambria Math" panose="02040503050406030204" pitchFamily="18" charset="0"/>
                                      <a:ea typeface="Cambria Math" panose="02040503050406030204" pitchFamily="18" charset="0"/>
                                    </a:rPr>
                                    <m:t>𝑦</m:t>
                                  </m:r>
                                </m:e>
                                <m:sub>
                                  <m:r>
                                    <a:rPr lang="en-US" altLang="zh-CN" sz="2800" b="0" i="1" smtClean="0">
                                      <a:solidFill>
                                        <a:schemeClr val="tx1"/>
                                      </a:solidFill>
                                      <a:effectLst/>
                                      <a:latin typeface="Cambria Math" panose="02040503050406030204" pitchFamily="18" charset="0"/>
                                      <a:ea typeface="Cambria Math" panose="02040503050406030204" pitchFamily="18" charset="0"/>
                                    </a:rPr>
                                    <m:t>1</m:t>
                                  </m:r>
                                </m:sub>
                              </m:sSub>
                            </m:e>
                          </m:mr>
                          <m:mr>
                            <m:e>
                              <m:r>
                                <a:rPr lang="en-US" altLang="zh-CN" sz="2800" i="1" smtClean="0">
                                  <a:solidFill>
                                    <a:schemeClr val="tx1"/>
                                  </a:solidFill>
                                  <a:effectLst/>
                                  <a:latin typeface="Cambria Math" panose="02040503050406030204" pitchFamily="18" charset="0"/>
                                  <a:ea typeface="Cambria Math" panose="02040503050406030204" pitchFamily="18" charset="0"/>
                                </a:rPr>
                                <m:t>⋮</m:t>
                              </m:r>
                            </m:e>
                          </m:m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en-US" altLang="zh-CN" sz="2800" b="0" i="1" smtClean="0">
                                      <a:solidFill>
                                        <a:schemeClr val="tx1"/>
                                      </a:solidFill>
                                      <a:effectLst/>
                                      <a:latin typeface="Cambria Math" panose="02040503050406030204" pitchFamily="18" charset="0"/>
                                      <a:ea typeface="Cambria Math" panose="02040503050406030204" pitchFamily="18" charset="0"/>
                                    </a:rPr>
                                    <m:t>𝑦</m:t>
                                  </m:r>
                                </m:e>
                                <m:sub>
                                  <m:r>
                                    <a:rPr lang="en-US" altLang="zh-CN" sz="2800" b="0" i="1" smtClean="0">
                                      <a:solidFill>
                                        <a:schemeClr val="tx1"/>
                                      </a:solidFill>
                                      <a:effectLst/>
                                      <a:latin typeface="Cambria Math" panose="02040503050406030204" pitchFamily="18" charset="0"/>
                                      <a:ea typeface="Cambria Math" panose="02040503050406030204" pitchFamily="18" charset="0"/>
                                    </a:rPr>
                                    <m:t>𝑚</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8" name="矩形 7"/>
              <p:cNvSpPr>
                <a:spLocks noRot="1" noChangeAspect="1" noMove="1" noResize="1" noEditPoints="1" noAdjustHandles="1" noChangeArrowheads="1" noChangeShapeType="1" noTextEdit="1"/>
              </p:cNvSpPr>
              <p:nvPr/>
            </p:nvSpPr>
            <p:spPr>
              <a:xfrm>
                <a:off x="6687808" y="4555468"/>
                <a:ext cx="1929765" cy="1251585"/>
              </a:xfrm>
              <a:prstGeom prst="rect">
                <a:avLst/>
              </a:prstGeom>
              <a:blipFill rotWithShape="1">
                <a:blip r:embed="rId4"/>
                <a:stretch>
                  <a:fillRect l="-32" t="-49" r="32" b="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9521701" y="4662128"/>
                <a:ext cx="1831975" cy="953770"/>
              </a:xfrm>
              <a:prstGeom prst="rect">
                <a:avLst/>
              </a:prstGeom>
            </p:spPr>
            <p:txBody>
              <a:bodyPr wrap="none">
                <a:spAutoFit/>
              </a:bodyPr>
              <a:lstStyle/>
              <a:p>
                <a14:m>
                  <m:oMath xmlns:m="http://schemas.openxmlformats.org/officeDocument/2006/math">
                    <m:r>
                      <a:rPr lang="zh-CN" altLang="en-US" sz="2800" b="1" i="1" smtClean="0">
                        <a:solidFill>
                          <a:schemeClr val="tx1"/>
                        </a:solidFill>
                        <a:latin typeface="Cambria Math" panose="02040503050406030204" pitchFamily="18" charset="0"/>
                        <a:ea typeface="宋体" pitchFamily="2" charset="-122"/>
                        <a:cs typeface="Times New Roman" panose="02020603050405020304" pitchFamily="18" charset="0"/>
                      </a:rPr>
                      <m:t>𝜽</m:t>
                    </m:r>
                    <m:r>
                      <a:rPr lang="en-US" altLang="zh-CN" sz="2800" b="1" i="1">
                        <a:solidFill>
                          <a:schemeClr val="tx1"/>
                        </a:solidFill>
                        <a:latin typeface="Cambria Math" panose="02040503050406030204" pitchFamily="18" charset="0"/>
                        <a:ea typeface="宋体" pitchFamily="2" charset="-122"/>
                        <a:cs typeface="Times New Roman" panose="02020603050405020304" pitchFamily="18" charset="0"/>
                      </a:rPr>
                      <m:t>=</m:t>
                    </m:r>
                    <m:d>
                      <m:dPr>
                        <m:begChr m:val="["/>
                        <m:endChr m:val="]"/>
                        <m:ctrlPr>
                          <a:rPr lang="zh-CN" altLang="zh-CN" sz="2800" i="1">
                            <a:solidFill>
                              <a:schemeClr val="tx1"/>
                            </a:solidFill>
                            <a:effectLst/>
                            <a:latin typeface="Cambria Math" panose="02040503050406030204" pitchFamily="18" charset="0"/>
                            <a:ea typeface="Cambria Math" panose="02040503050406030204" pitchFamily="18" charset="0"/>
                          </a:rPr>
                        </m:ctrlPr>
                      </m:dPr>
                      <m:e>
                        <m:m>
                          <m:mPr>
                            <m:mcs>
                              <m:mc>
                                <m:mcPr>
                                  <m:count m:val="1"/>
                                  <m:mcJc m:val="center"/>
                                </m:mcPr>
                              </m:mc>
                            </m:mcs>
                            <m:ctrlPr>
                              <a:rPr lang="en-US" altLang="zh-CN" sz="2800" i="1" smtClean="0">
                                <a:solidFill>
                                  <a:schemeClr val="tx1"/>
                                </a:solidFill>
                                <a:effectLst/>
                                <a:latin typeface="Cambria Math" panose="02040503050406030204" pitchFamily="18" charset="0"/>
                                <a:ea typeface="Cambria Math" panose="02040503050406030204" pitchFamily="18" charset="0"/>
                              </a:rPr>
                            </m:ctrlPr>
                          </m:mP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zh-CN" altLang="en-US" sz="2800" i="1" smtClean="0">
                                      <a:solidFill>
                                        <a:schemeClr val="tx1"/>
                                      </a:solidFill>
                                      <a:effectLst/>
                                      <a:latin typeface="Cambria Math" panose="02040503050406030204" pitchFamily="18" charset="0"/>
                                      <a:ea typeface="Cambria Math" panose="02040503050406030204" pitchFamily="18" charset="0"/>
                                    </a:rPr>
                                    <m:t>𝜃</m:t>
                                  </m:r>
                                </m:e>
                                <m:sub>
                                  <m:r>
                                    <a:rPr lang="en-US" altLang="zh-CN" sz="2800" b="0" i="1" smtClean="0">
                                      <a:solidFill>
                                        <a:schemeClr val="tx1"/>
                                      </a:solidFill>
                                      <a:effectLst/>
                                      <a:latin typeface="Cambria Math" panose="02040503050406030204" pitchFamily="18" charset="0"/>
                                      <a:ea typeface="Cambria Math" panose="02040503050406030204" pitchFamily="18" charset="0"/>
                                    </a:rPr>
                                    <m:t>0</m:t>
                                  </m:r>
                                </m:sub>
                              </m:sSub>
                            </m:e>
                          </m:mr>
                          <m:mr>
                            <m:e>
                              <m:sSub>
                                <m:sSubPr>
                                  <m:ctrlPr>
                                    <a:rPr lang="en-US" altLang="zh-CN" sz="2800" i="1" smtClean="0">
                                      <a:solidFill>
                                        <a:schemeClr val="tx1"/>
                                      </a:solidFill>
                                      <a:effectLst/>
                                      <a:latin typeface="Cambria Math" panose="02040503050406030204" pitchFamily="18" charset="0"/>
                                      <a:ea typeface="Cambria Math" panose="02040503050406030204" pitchFamily="18" charset="0"/>
                                    </a:rPr>
                                  </m:ctrlPr>
                                </m:sSubPr>
                                <m:e>
                                  <m:r>
                                    <a:rPr lang="zh-CN" altLang="en-US" sz="2800" i="1" smtClean="0">
                                      <a:solidFill>
                                        <a:schemeClr val="tx1"/>
                                      </a:solidFill>
                                      <a:effectLst/>
                                      <a:latin typeface="Cambria Math" panose="02040503050406030204" pitchFamily="18" charset="0"/>
                                      <a:ea typeface="Cambria Math" panose="02040503050406030204" pitchFamily="18" charset="0"/>
                                    </a:rPr>
                                    <m:t>𝜃</m:t>
                                  </m:r>
                                </m:e>
                                <m:sub>
                                  <m:r>
                                    <a:rPr lang="en-US" altLang="zh-CN" sz="2800" b="0" i="1" smtClean="0">
                                      <a:solidFill>
                                        <a:schemeClr val="tx1"/>
                                      </a:solidFill>
                                      <a:effectLst/>
                                      <a:latin typeface="Cambria Math" panose="02040503050406030204" pitchFamily="18" charset="0"/>
                                      <a:ea typeface="Cambria Math" panose="02040503050406030204" pitchFamily="18" charset="0"/>
                                    </a:rPr>
                                    <m:t>1</m:t>
                                  </m:r>
                                </m:sub>
                              </m:sSub>
                            </m:e>
                          </m:mr>
                        </m:m>
                      </m:e>
                    </m:d>
                  </m:oMath>
                </a14:m>
                <a:r>
                  <a:rPr lang="en-US" altLang="zh-CN" sz="2800" dirty="0">
                    <a:solidFill>
                      <a:schemeClr val="tx1"/>
                    </a:solidFill>
                    <a:latin typeface="Calibri" charset="0"/>
                    <a:ea typeface="楷体" panose="02010609060101010101" pitchFamily="49" charset="-122"/>
                    <a:cs typeface="Times New Roman" panose="02020603050405020304" pitchFamily="18" charset="0"/>
                  </a:rPr>
                  <a:t> </a:t>
                </a:r>
                <a:endParaRPr lang="en-US"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10" name="矩形 9"/>
              <p:cNvSpPr>
                <a:spLocks noRot="1" noChangeAspect="1" noMove="1" noResize="1" noEditPoints="1" noAdjustHandles="1" noChangeArrowheads="1" noChangeShapeType="1" noTextEdit="1"/>
              </p:cNvSpPr>
              <p:nvPr/>
            </p:nvSpPr>
            <p:spPr>
              <a:xfrm>
                <a:off x="9521701" y="4662128"/>
                <a:ext cx="1831975" cy="953770"/>
              </a:xfrm>
              <a:prstGeom prst="rect">
                <a:avLst/>
              </a:prstGeom>
              <a:blipFill rotWithShape="1">
                <a:blip r:embed="rId5"/>
                <a:stretch>
                  <a:fillRect l="-28" t="-62" r="28" b="62"/>
                </a:stretch>
              </a:blipFill>
            </p:spPr>
            <p:txBody>
              <a:bodyPr/>
              <a:lstStyle/>
              <a:p>
                <a:r>
                  <a:rPr lang="zh-CN" altLang="en-US">
                    <a:noFill/>
                  </a:rPr>
                  <a:t> </a:t>
                </a:r>
              </a:p>
            </p:txBody>
          </p:sp>
        </mc:Fallback>
      </mc:AlternateContent>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434464" y="676634"/>
            <a:ext cx="932307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5.3.1 </a:t>
            </a:r>
            <a:r>
              <a:rPr lang="zh-CN" altLang="en-US" sz="4000" b="1" dirty="0">
                <a:solidFill>
                  <a:schemeClr val="tx1"/>
                </a:solidFill>
                <a:sym typeface="+mn-lt"/>
              </a:rPr>
              <a:t>线性回归中最小二乘法实现原理</a:t>
            </a:r>
            <a:r>
              <a:rPr lang="en-US" altLang="zh-CN" sz="4000" b="1" dirty="0">
                <a:solidFill>
                  <a:schemeClr val="tx1"/>
                </a:solidFill>
                <a:sym typeface="+mn-lt"/>
              </a:rPr>
              <a:t>		</a:t>
            </a:r>
            <a:endParaRPr lang="en-US" altLang="zh-CN" sz="4000" b="1" dirty="0">
              <a:solidFill>
                <a:schemeClr val="tx1"/>
              </a:solidFill>
              <a:sym typeface="+mn-lt"/>
            </a:endParaRPr>
          </a:p>
        </p:txBody>
      </p:sp>
      <mc:AlternateContent xmlns:mc="http://schemas.openxmlformats.org/markup-compatibility/2006">
        <mc:Choice xmlns:a14="http://schemas.microsoft.com/office/drawing/2010/main" Requires="a14">
          <p:sp>
            <p:nvSpPr>
              <p:cNvPr id="2" name="雨森出品-2"/>
              <p:cNvSpPr txBox="1"/>
              <p:nvPr/>
            </p:nvSpPr>
            <p:spPr>
              <a:xfrm>
                <a:off x="704215" y="1692275"/>
                <a:ext cx="4319905" cy="686435"/>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zh-CN" altLang="en-US" dirty="0">
                    <a:solidFill>
                      <a:schemeClr val="tx1"/>
                    </a:solidFill>
                    <a:latin typeface="Tahoma" panose="020B0804030504040204" pitchFamily="34" charset="0"/>
                    <a:ea typeface="方正启体简体" pitchFamily="65" charset="-122"/>
                    <a:cs typeface="+mn-cs"/>
                    <a:sym typeface="+mn-ea"/>
                  </a:rPr>
                  <a:t>求导等于</a:t>
                </a:r>
                <a:r>
                  <a:rPr lang="en-US" altLang="zh-CN" dirty="0">
                    <a:solidFill>
                      <a:schemeClr val="tx1"/>
                    </a:solidFill>
                    <a:latin typeface="Tahoma" panose="020B0804030504040204" pitchFamily="34" charset="0"/>
                    <a:ea typeface="方正启体简体" pitchFamily="65" charset="-122"/>
                    <a:cs typeface="+mn-cs"/>
                    <a:sym typeface="+mn-ea"/>
                  </a:rPr>
                  <a:t>0</a:t>
                </a:r>
                <a:r>
                  <a:rPr lang="zh-CN" altLang="en-US" dirty="0">
                    <a:solidFill>
                      <a:schemeClr val="tx1"/>
                    </a:solidFill>
                    <a:latin typeface="Tahoma" panose="020B0804030504040204" pitchFamily="34" charset="0"/>
                    <a:ea typeface="方正启体简体" pitchFamily="65" charset="-122"/>
                    <a:cs typeface="+mn-cs"/>
                    <a:sym typeface="+mn-ea"/>
                  </a:rPr>
                  <a:t>解得</a:t>
                </a:r>
                <a14:m>
                  <m:oMath xmlns:m="http://schemas.openxmlformats.org/officeDocument/2006/math">
                    <m:r>
                      <a:rPr lang="en-US" altLang="zh-CN" b="1" i="1">
                        <a:solidFill>
                          <a:schemeClr val="tx1"/>
                        </a:solidFill>
                        <a:latin typeface="DejaVu Math TeX Gyre" panose="02000503000000000000" charset="0"/>
                        <a:ea typeface="MS Mincho" charset="0"/>
                        <a:cs typeface="DejaVu Math TeX Gyre" panose="02000503000000000000" charset="0"/>
                      </a:rPr>
                      <m:t>𝜽</m:t>
                    </m:r>
                  </m:oMath>
                </a14:m>
                <a:endParaRPr lang="en-US" altLang="zh-CN" b="1" i="1" dirty="0">
                  <a:solidFill>
                    <a:schemeClr val="tx1"/>
                  </a:solidFill>
                  <a:latin typeface="DejaVu Math TeX Gyre" panose="02000503000000000000" charset="0"/>
                  <a:ea typeface="MS Mincho" charset="0"/>
                  <a:cs typeface="DejaVu Math TeX Gyre" panose="02000503000000000000" charset="0"/>
                  <a:sym typeface="+mn-lt"/>
                </a:endParaRPr>
              </a:p>
            </p:txBody>
          </p:sp>
        </mc:Choice>
        <mc:Fallback>
          <p:sp>
            <p:nvSpPr>
              <p:cNvPr id="2" name="雨森出品-2"/>
              <p:cNvSpPr txBox="1">
                <a:spLocks noRot="1" noChangeAspect="1" noMove="1" noResize="1" noEditPoints="1" noAdjustHandles="1" noChangeArrowheads="1" noChangeShapeType="1" noTextEdit="1"/>
              </p:cNvSpPr>
              <p:nvPr/>
            </p:nvSpPr>
            <p:spPr>
              <a:xfrm>
                <a:off x="704215" y="1692275"/>
                <a:ext cx="4319905" cy="686435"/>
              </a:xfrm>
              <a:prstGeom prst="rect">
                <a:avLst/>
              </a:prstGeom>
              <a:blipFill rotWithShape="1">
                <a:blip r:embed="rId1"/>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p:cNvSpPr/>
              <p:nvPr/>
            </p:nvSpPr>
            <p:spPr>
              <a:xfrm>
                <a:off x="2123728" y="3990102"/>
                <a:ext cx="3569970" cy="65341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zh-CN" altLang="en-US" sz="2800" b="1" i="1">
                          <a:solidFill>
                            <a:schemeClr val="tx1"/>
                          </a:solidFill>
                          <a:latin typeface="Cambria Math" panose="02040503050406030204" pitchFamily="18" charset="0"/>
                        </a:rPr>
                        <m:t>𝜽</m:t>
                      </m:r>
                      <m:r>
                        <a:rPr lang="zh-CN" altLang="en-US" sz="2800" b="0" i="0">
                          <a:solidFill>
                            <a:schemeClr val="tx1"/>
                          </a:solidFill>
                          <a:latin typeface="Cambria Math" panose="02040503050406030204" pitchFamily="18" charset="0"/>
                        </a:rPr>
                        <m:t>=</m:t>
                      </m:r>
                      <m:sSup>
                        <m:sSupPr>
                          <m:ctrlPr>
                            <a:rPr lang="zh-CN" altLang="en-US" sz="2800" b="0" i="1">
                              <a:solidFill>
                                <a:schemeClr val="tx1"/>
                              </a:solidFill>
                              <a:latin typeface="Cambria Math" panose="02040503050406030204" pitchFamily="18" charset="0"/>
                            </a:rPr>
                          </m:ctrlPr>
                        </m:sSupPr>
                        <m:e>
                          <m:sSup>
                            <m:sSupPr>
                              <m:ctrlPr>
                                <a:rPr lang="zh-CN" altLang="en-US" sz="2800" b="0" i="1">
                                  <a:solidFill>
                                    <a:schemeClr val="tx1"/>
                                  </a:solidFill>
                                  <a:latin typeface="Cambria Math" panose="02040503050406030204" pitchFamily="18" charset="0"/>
                                </a:rPr>
                              </m:ctrlPr>
                            </m:sSupPr>
                            <m:e>
                              <m:d>
                                <m:dPr>
                                  <m:ctrlPr>
                                    <a:rPr lang="zh-CN" altLang="en-US" sz="2800" b="0" i="1">
                                      <a:solidFill>
                                        <a:schemeClr val="tx1"/>
                                      </a:solidFill>
                                      <a:latin typeface="Cambria Math" panose="02040503050406030204" pitchFamily="18" charset="0"/>
                                    </a:rPr>
                                  </m:ctrlPr>
                                </m:dPr>
                                <m:e>
                                  <m:sSup>
                                    <m:sSupPr>
                                      <m:ctrlPr>
                                        <a:rPr lang="zh-CN" altLang="en-US" sz="2800" b="0" i="1">
                                          <a:solidFill>
                                            <a:schemeClr val="tx1"/>
                                          </a:solidFill>
                                          <a:latin typeface="Cambria Math" panose="02040503050406030204" pitchFamily="18" charset="0"/>
                                        </a:rPr>
                                      </m:ctrlPr>
                                    </m:sSupPr>
                                    <m:e>
                                      <m:r>
                                        <a:rPr lang="zh-CN" altLang="en-US" sz="2800" b="1" i="1">
                                          <a:solidFill>
                                            <a:schemeClr val="tx1"/>
                                          </a:solidFill>
                                          <a:latin typeface="Cambria Math" panose="02040503050406030204" pitchFamily="18" charset="0"/>
                                        </a:rPr>
                                        <m:t>𝑿</m:t>
                                      </m:r>
                                    </m:e>
                                    <m:sup>
                                      <m:r>
                                        <a:rPr lang="zh-CN" altLang="en-US" sz="2800" b="0" i="1">
                                          <a:solidFill>
                                            <a:schemeClr val="tx1"/>
                                          </a:solidFill>
                                          <a:latin typeface="Cambria Math" panose="02040503050406030204" pitchFamily="18" charset="0"/>
                                        </a:rPr>
                                        <m:t>𝑇</m:t>
                                      </m:r>
                                    </m:sup>
                                  </m:sSup>
                                  <m:r>
                                    <a:rPr lang="zh-CN" altLang="en-US" sz="2800" b="1" i="1">
                                      <a:solidFill>
                                        <a:schemeClr val="tx1"/>
                                      </a:solidFill>
                                      <a:latin typeface="Cambria Math" panose="02040503050406030204" pitchFamily="18" charset="0"/>
                                    </a:rPr>
                                    <m:t>𝑿</m:t>
                                  </m:r>
                                </m:e>
                              </m:d>
                            </m:e>
                            <m:sup>
                              <m:r>
                                <a:rPr lang="zh-CN" altLang="en-US" sz="2800" b="0" i="0">
                                  <a:solidFill>
                                    <a:schemeClr val="tx1"/>
                                  </a:solidFill>
                                  <a:latin typeface="Cambria Math" panose="02040503050406030204" pitchFamily="18" charset="0"/>
                                </a:rPr>
                                <m:t>−</m:t>
                              </m:r>
                              <m:r>
                                <a:rPr lang="zh-CN" altLang="en-US" sz="2800" b="0" i="0">
                                  <a:solidFill>
                                    <a:schemeClr val="tx1"/>
                                  </a:solidFill>
                                  <a:latin typeface="Cambria Math" panose="02040503050406030204" pitchFamily="18" charset="0"/>
                                </a:rPr>
                                <m:t>1</m:t>
                              </m:r>
                            </m:sup>
                          </m:sSup>
                          <m:r>
                            <a:rPr lang="zh-CN" altLang="en-US" sz="2800" b="1" i="1">
                              <a:solidFill>
                                <a:schemeClr val="tx1"/>
                              </a:solidFill>
                              <a:latin typeface="Cambria Math" panose="02040503050406030204" pitchFamily="18" charset="0"/>
                            </a:rPr>
                            <m:t>𝑿</m:t>
                          </m:r>
                        </m:e>
                        <m:sup>
                          <m:r>
                            <a:rPr lang="zh-CN" altLang="en-US" sz="2800" b="0" i="1">
                              <a:solidFill>
                                <a:schemeClr val="tx1"/>
                              </a:solidFill>
                              <a:latin typeface="Cambria Math" panose="02040503050406030204" pitchFamily="18" charset="0"/>
                            </a:rPr>
                            <m:t>𝑇</m:t>
                          </m:r>
                        </m:sup>
                      </m:sSup>
                      <m:r>
                        <a:rPr lang="zh-CN" altLang="en-US" sz="2800" b="1" i="1">
                          <a:solidFill>
                            <a:schemeClr val="tx1"/>
                          </a:solidFill>
                          <a:latin typeface="DejaVu Math TeX Gyre" panose="02000503000000000000" charset="0"/>
                          <a:cs typeface="DejaVu Math TeX Gyre" panose="02000503000000000000" charset="0"/>
                        </a:rPr>
                        <m:t>𝒀</m:t>
                      </m:r>
                    </m:oMath>
                  </m:oMathPara>
                </a14:m>
                <a:endParaRPr lang="zh-CN" altLang="en-US" sz="2800" b="1" i="1" dirty="0">
                  <a:solidFill>
                    <a:schemeClr val="tx1"/>
                  </a:solidFill>
                  <a:latin typeface="DejaVu Math TeX Gyre" panose="02000503000000000000" charset="0"/>
                  <a:cs typeface="DejaVu Math TeX Gyre" panose="02000503000000000000" charset="0"/>
                </a:endParaRPr>
              </a:p>
            </p:txBody>
          </p:sp>
        </mc:Choice>
        <mc:Fallback>
          <p:sp>
            <p:nvSpPr>
              <p:cNvPr id="5" name="矩形 4"/>
              <p:cNvSpPr>
                <a:spLocks noRot="1" noChangeAspect="1" noMove="1" noResize="1" noEditPoints="1" noAdjustHandles="1" noChangeArrowheads="1" noChangeShapeType="1" noTextEdit="1"/>
              </p:cNvSpPr>
              <p:nvPr/>
            </p:nvSpPr>
            <p:spPr>
              <a:xfrm>
                <a:off x="2123728" y="3990102"/>
                <a:ext cx="3569970" cy="653415"/>
              </a:xfrm>
              <a:prstGeom prst="rect">
                <a:avLst/>
              </a:prstGeom>
              <a:blipFill rotWithShape="1">
                <a:blip r:embed="rId2"/>
                <a:stretch>
                  <a:fillRect l="-8" t="-61" r="8" b="6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1434505" y="5040872"/>
                <a:ext cx="3533775" cy="521970"/>
              </a:xfrm>
              <a:prstGeom prst="rect">
                <a:avLst/>
              </a:prstGeom>
            </p:spPr>
            <p:txBody>
              <a:bodyPr wrap="none">
                <a:spAutoFit/>
              </a:bodyPr>
              <a:lstStyle/>
              <a:p>
                <a:r>
                  <a:rPr lang="zh-CN" altLang="zh-CN" sz="2800" dirty="0">
                    <a:solidFill>
                      <a:schemeClr val="tx1"/>
                    </a:solidFill>
                    <a:latin typeface="Calibri" charset="0"/>
                    <a:ea typeface="楷体" panose="02010609060101010101" pitchFamily="49" charset="-122"/>
                    <a:cs typeface="Times New Roman" panose="02020603050405020304" pitchFamily="18" charset="0"/>
                  </a:rPr>
                  <a:t>这里，</a:t>
                </a:r>
                <a14:m>
                  <m:oMath xmlns:m="http://schemas.openxmlformats.org/officeDocument/2006/math">
                    <m:r>
                      <a:rPr lang="zh-CN" altLang="en-US" sz="2800" i="1">
                        <a:solidFill>
                          <a:schemeClr val="tx1"/>
                        </a:solidFill>
                        <a:latin typeface="Cambria Math" panose="02040503050406030204" pitchFamily="18" charset="0"/>
                        <a:ea typeface="微软雅黑" panose="020B0503020204020204" charset="-122"/>
                        <a:cs typeface="微软雅黑" panose="020B0503020204020204" charset="-122"/>
                      </a:rPr>
                      <m:t>−</m:t>
                    </m:r>
                    <m:r>
                      <a:rPr lang="en-US" altLang="zh-CN" sz="2800">
                        <a:solidFill>
                          <a:schemeClr val="tx1"/>
                        </a:solidFill>
                        <a:latin typeface="Cambria Math" panose="02040503050406030204" pitchFamily="18" charset="0"/>
                        <a:ea typeface="楷体" panose="02010609060101010101" pitchFamily="49" charset="-122"/>
                        <a:cs typeface="Times New Roman" panose="02020603050405020304" pitchFamily="18" charset="0"/>
                      </a:rPr>
                      <m:t>1</m:t>
                    </m:r>
                  </m:oMath>
                </a14:m>
                <a:r>
                  <a:rPr lang="zh-CN" altLang="zh-CN" sz="2800" dirty="0">
                    <a:solidFill>
                      <a:schemeClr val="tx1"/>
                    </a:solidFill>
                    <a:latin typeface="Calibri" charset="0"/>
                    <a:ea typeface="楷体" panose="02010609060101010101" pitchFamily="49" charset="-122"/>
                    <a:cs typeface="Times New Roman" panose="02020603050405020304" pitchFamily="18" charset="0"/>
                  </a:rPr>
                  <a:t>表示逆矩阵</a:t>
                </a:r>
                <a:endParaRPr lang="zh-CN" altLang="zh-CN" sz="2800" dirty="0">
                  <a:solidFill>
                    <a:schemeClr val="tx1"/>
                  </a:solidFill>
                  <a:latin typeface="Calibri" charset="0"/>
                  <a:ea typeface="楷体" panose="02010609060101010101" pitchFamily="49" charset="-122"/>
                  <a:cs typeface="Times New Roman" panose="02020603050405020304" pitchFamily="18" charset="0"/>
                </a:endParaRPr>
              </a:p>
            </p:txBody>
          </p:sp>
        </mc:Choice>
        <mc:Fallback>
          <p:sp>
            <p:nvSpPr>
              <p:cNvPr id="6" name="矩形 5"/>
              <p:cNvSpPr>
                <a:spLocks noRot="1" noChangeAspect="1" noMove="1" noResize="1" noEditPoints="1" noAdjustHandles="1" noChangeArrowheads="1" noChangeShapeType="1" noTextEdit="1"/>
              </p:cNvSpPr>
              <p:nvPr/>
            </p:nvSpPr>
            <p:spPr>
              <a:xfrm>
                <a:off x="1434505" y="5040872"/>
                <a:ext cx="3533775" cy="521970"/>
              </a:xfrm>
              <a:prstGeom prst="rect">
                <a:avLst/>
              </a:prstGeom>
              <a:blipFill rotWithShape="1">
                <a:blip r:embed="rId3"/>
                <a:stretch>
                  <a:fillRect l="-1" t="-46" r="1" b="-4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1183640" y="5741035"/>
                <a:ext cx="9091295" cy="561340"/>
              </a:xfrm>
              <a:prstGeom prst="rect">
                <a:avLst/>
              </a:prstGeom>
            </p:spPr>
            <p:txBody>
              <a:bodyPr wrap="square">
                <a:spAutoFit/>
              </a:bodyPr>
              <a:lstStyle/>
              <a:p>
                <a:r>
                  <a:rPr lang="zh-CN" altLang="en-US" sz="2800" dirty="0">
                    <a:solidFill>
                      <a:srgbClr val="FF0000"/>
                    </a:solidFill>
                    <a:latin typeface="Calibri" charset="0"/>
                    <a:ea typeface="楷体" panose="02010609060101010101" pitchFamily="49" charset="-122"/>
                    <a:cs typeface="Times New Roman" panose="02020603050405020304" pitchFamily="18" charset="0"/>
                  </a:rPr>
                  <a:t>注意：</a:t>
                </a:r>
                <a:r>
                  <a:rPr lang="zh-CN" altLang="zh-CN" sz="2800" dirty="0">
                    <a:solidFill>
                      <a:srgbClr val="FF0000"/>
                    </a:solidFill>
                    <a:latin typeface="Calibri" charset="0"/>
                    <a:ea typeface="楷体" panose="02010609060101010101" pitchFamily="49" charset="-122"/>
                    <a:cs typeface="Times New Roman" panose="02020603050405020304" pitchFamily="18" charset="0"/>
                  </a:rPr>
                  <a:t>这个解存在的充分必要条件是方阵</a:t>
                </a:r>
                <a14:m>
                  <m:oMath xmlns:m="http://schemas.openxmlformats.org/officeDocument/2006/math">
                    <m:sSup>
                      <m:sSupPr>
                        <m:ctrlPr>
                          <a:rPr lang="zh-CN" altLang="zh-CN" sz="2800" b="1" i="1">
                            <a:solidFill>
                              <a:srgbClr val="FF0000"/>
                            </a:solidFill>
                            <a:effectLst/>
                            <a:latin typeface="Cambria Math" panose="02040503050406030204" pitchFamily="18" charset="0"/>
                            <a:ea typeface="Cambria Math" panose="02040503050406030204" pitchFamily="18" charset="0"/>
                          </a:rPr>
                        </m:ctrlPr>
                      </m:sSupPr>
                      <m:e>
                        <m:r>
                          <a:rPr lang="en-US" altLang="zh-CN" sz="2800" b="1"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𝑿</m:t>
                        </m:r>
                      </m:e>
                      <m:sup>
                        <m:r>
                          <a:rPr lang="en-US" altLang="zh-CN" sz="28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𝑇</m:t>
                        </m:r>
                      </m:sup>
                    </m:sSup>
                    <m:r>
                      <a:rPr lang="en-US" altLang="zh-CN" sz="2800" b="1"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𝑿</m:t>
                    </m:r>
                  </m:oMath>
                </a14:m>
                <a:r>
                  <a:rPr lang="zh-CN" altLang="zh-CN" sz="2800" dirty="0">
                    <a:solidFill>
                      <a:srgbClr val="FF0000"/>
                    </a:solidFill>
                    <a:latin typeface="Calibri" charset="0"/>
                    <a:ea typeface="楷体" panose="02010609060101010101" pitchFamily="49" charset="-122"/>
                    <a:cs typeface="Times New Roman" panose="02020603050405020304" pitchFamily="18" charset="0"/>
                  </a:rPr>
                  <a:t>是可逆的</a:t>
                </a:r>
                <a:endParaRPr lang="zh-CN" altLang="zh-CN" sz="2800" dirty="0">
                  <a:solidFill>
                    <a:srgbClr val="FF0000"/>
                  </a:solidFill>
                  <a:latin typeface="Calibri" charset="0"/>
                  <a:ea typeface="楷体" panose="02010609060101010101" pitchFamily="49" charset="-122"/>
                  <a:cs typeface="Times New Roman" panose="02020603050405020304" pitchFamily="18" charset="0"/>
                </a:endParaRPr>
              </a:p>
            </p:txBody>
          </p:sp>
        </mc:Choice>
        <mc:Fallback>
          <p:sp>
            <p:nvSpPr>
              <p:cNvPr id="7" name="矩形 6"/>
              <p:cNvSpPr>
                <a:spLocks noRot="1" noChangeAspect="1" noMove="1" noResize="1" noEditPoints="1" noAdjustHandles="1" noChangeArrowheads="1" noChangeShapeType="1" noTextEdit="1"/>
              </p:cNvSpPr>
              <p:nvPr/>
            </p:nvSpPr>
            <p:spPr>
              <a:xfrm>
                <a:off x="1183640" y="5741035"/>
                <a:ext cx="9091295" cy="561340"/>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2012504" y="2493692"/>
                <a:ext cx="4688205" cy="53149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800" i="1">
                              <a:solidFill>
                                <a:schemeClr val="tx1"/>
                              </a:solidFill>
                              <a:latin typeface="Cambria Math" panose="02040503050406030204" pitchFamily="18" charset="0"/>
                            </a:rPr>
                          </m:ctrlPr>
                        </m:sSubPr>
                        <m:e>
                          <m:r>
                            <a:rPr lang="zh-CN" altLang="en-US" sz="2800">
                              <a:solidFill>
                                <a:schemeClr val="tx1"/>
                              </a:solidFill>
                              <a:latin typeface="Cambria Math" panose="02040503050406030204" pitchFamily="18" charset="0"/>
                            </a:rPr>
                            <m:t>𝛻</m:t>
                          </m:r>
                        </m:e>
                        <m:sub>
                          <m:r>
                            <a:rPr lang="zh-CN" altLang="en-US" sz="2800" b="1" i="1">
                              <a:solidFill>
                                <a:schemeClr val="tx1"/>
                              </a:solidFill>
                              <a:latin typeface="Cambria Math" panose="02040503050406030204" pitchFamily="18" charset="0"/>
                            </a:rPr>
                            <m:t>𝜽</m:t>
                          </m:r>
                        </m:sub>
                      </m:sSub>
                      <m:r>
                        <a:rPr lang="zh-CN" altLang="en-US" sz="2800" b="0" i="1">
                          <a:solidFill>
                            <a:schemeClr val="tx1"/>
                          </a:solidFill>
                          <a:latin typeface="Cambria Math" panose="02040503050406030204" pitchFamily="18" charset="0"/>
                        </a:rPr>
                        <m:t>𝐽</m:t>
                      </m:r>
                      <m:d>
                        <m:dPr>
                          <m:ctrlPr>
                            <a:rPr lang="zh-CN" altLang="en-US" sz="2800" b="0" i="1">
                              <a:solidFill>
                                <a:schemeClr val="tx1"/>
                              </a:solidFill>
                              <a:latin typeface="Cambria Math" panose="02040503050406030204" pitchFamily="18" charset="0"/>
                            </a:rPr>
                          </m:ctrlPr>
                        </m:dPr>
                        <m:e>
                          <m:r>
                            <a:rPr lang="zh-CN" altLang="en-US" sz="2800" b="1" i="1">
                              <a:solidFill>
                                <a:schemeClr val="tx1"/>
                              </a:solidFill>
                              <a:latin typeface="Cambria Math" panose="02040503050406030204" pitchFamily="18" charset="0"/>
                            </a:rPr>
                            <m:t>𝜽</m:t>
                          </m:r>
                        </m:e>
                      </m:d>
                      <m:r>
                        <a:rPr lang="zh-CN" altLang="en-US" sz="2800" b="0" i="0">
                          <a:solidFill>
                            <a:schemeClr val="tx1"/>
                          </a:solidFill>
                          <a:latin typeface="Cambria Math" panose="02040503050406030204" pitchFamily="18" charset="0"/>
                        </a:rPr>
                        <m:t>=</m:t>
                      </m:r>
                      <m:sSup>
                        <m:sSupPr>
                          <m:ctrlPr>
                            <a:rPr lang="zh-CN" altLang="zh-CN" sz="2800" b="1" i="1">
                              <a:solidFill>
                                <a:schemeClr val="tx1"/>
                              </a:solidFill>
                              <a:latin typeface="Cambria Math" panose="02040503050406030204" pitchFamily="18" charset="0"/>
                            </a:rPr>
                          </m:ctrlPr>
                        </m:sSupPr>
                        <m:e>
                          <m:r>
                            <a:rPr lang="en-US" altLang="zh-CN" sz="2800" b="1" i="1">
                              <a:solidFill>
                                <a:schemeClr val="tx1"/>
                              </a:solidFill>
                              <a:latin typeface="Cambria Math" panose="02040503050406030204" pitchFamily="18" charset="0"/>
                            </a:rPr>
                            <m:t>𝑿</m:t>
                          </m:r>
                        </m:e>
                        <m:sup>
                          <m:r>
                            <a:rPr lang="en-US" altLang="zh-CN" sz="2800" i="1">
                              <a:solidFill>
                                <a:schemeClr val="tx1"/>
                              </a:solidFill>
                              <a:latin typeface="Cambria Math" panose="02040503050406030204" pitchFamily="18" charset="0"/>
                            </a:rPr>
                            <m:t>𝑇</m:t>
                          </m:r>
                        </m:sup>
                      </m:sSup>
                      <m:r>
                        <a:rPr lang="en-US" altLang="zh-CN" sz="2800" b="1" i="1">
                          <a:solidFill>
                            <a:schemeClr val="tx1"/>
                          </a:solidFill>
                          <a:latin typeface="Cambria Math" panose="02040503050406030204" pitchFamily="18" charset="0"/>
                        </a:rPr>
                        <m:t>𝑿</m:t>
                      </m:r>
                      <m:r>
                        <a:rPr lang="en-US" altLang="zh-CN" sz="2800" b="1" i="1">
                          <a:solidFill>
                            <a:schemeClr val="tx1"/>
                          </a:solidFill>
                          <a:latin typeface="Cambria Math" panose="02040503050406030204" pitchFamily="18" charset="0"/>
                        </a:rPr>
                        <m:t>𝜽</m:t>
                      </m:r>
                      <m:r>
                        <a:rPr lang="en-US" altLang="zh-CN" sz="2800" b="1" i="1">
                          <a:solidFill>
                            <a:schemeClr val="tx1"/>
                          </a:solidFill>
                          <a:latin typeface="Cambria Math" panose="02040503050406030204" pitchFamily="18" charset="0"/>
                        </a:rPr>
                        <m:t>−</m:t>
                      </m:r>
                      <m:sSup>
                        <m:sSupPr>
                          <m:ctrlPr>
                            <a:rPr lang="zh-CN" altLang="zh-CN" sz="2800" b="1" i="1">
                              <a:solidFill>
                                <a:schemeClr val="tx1"/>
                              </a:solidFill>
                              <a:latin typeface="Cambria Math" panose="02040503050406030204" pitchFamily="18" charset="0"/>
                            </a:rPr>
                          </m:ctrlPr>
                        </m:sSupPr>
                        <m:e>
                          <m:r>
                            <a:rPr lang="en-US" altLang="zh-CN" sz="2800" b="1" i="1">
                              <a:solidFill>
                                <a:schemeClr val="tx1"/>
                              </a:solidFill>
                              <a:latin typeface="Cambria Math" panose="02040503050406030204" pitchFamily="18" charset="0"/>
                            </a:rPr>
                            <m:t>𝑿</m:t>
                          </m:r>
                        </m:e>
                        <m:sup>
                          <m:r>
                            <a:rPr lang="en-US" altLang="zh-CN" sz="2800" i="1">
                              <a:solidFill>
                                <a:schemeClr val="tx1"/>
                              </a:solidFill>
                              <a:latin typeface="Cambria Math" panose="02040503050406030204" pitchFamily="18" charset="0"/>
                            </a:rPr>
                            <m:t>𝑇</m:t>
                          </m:r>
                        </m:sup>
                      </m:sSup>
                      <m:r>
                        <a:rPr lang="en-US" altLang="zh-CN" sz="2800" b="1" i="1">
                          <a:solidFill>
                            <a:schemeClr val="tx1"/>
                          </a:solidFill>
                          <a:latin typeface="DejaVu Math TeX Gyre" panose="02000503000000000000" charset="0"/>
                          <a:cs typeface="DejaVu Math TeX Gyre" panose="02000503000000000000" charset="0"/>
                        </a:rPr>
                        <m:t>𝒀</m:t>
                      </m:r>
                    </m:oMath>
                  </m:oMathPara>
                </a14:m>
                <a:endParaRPr lang="en-US" altLang="zh-CN" sz="2800" b="1" i="1" dirty="0">
                  <a:solidFill>
                    <a:schemeClr val="tx1"/>
                  </a:solidFill>
                  <a:latin typeface="DejaVu Math TeX Gyre" panose="02000503000000000000" charset="0"/>
                  <a:cs typeface="DejaVu Math TeX Gyre" panose="02000503000000000000" charset="0"/>
                </a:endParaRPr>
              </a:p>
            </p:txBody>
          </p:sp>
        </mc:Choice>
        <mc:Fallback>
          <p:sp>
            <p:nvSpPr>
              <p:cNvPr id="8" name="矩形 7"/>
              <p:cNvSpPr>
                <a:spLocks noRot="1" noChangeAspect="1" noMove="1" noResize="1" noEditPoints="1" noAdjustHandles="1" noChangeArrowheads="1" noChangeShapeType="1" noTextEdit="1"/>
              </p:cNvSpPr>
              <p:nvPr/>
            </p:nvSpPr>
            <p:spPr>
              <a:xfrm>
                <a:off x="2012504" y="2493692"/>
                <a:ext cx="4688205" cy="531495"/>
              </a:xfrm>
              <a:prstGeom prst="rect">
                <a:avLst/>
              </a:prstGeom>
              <a:blipFill rotWithShape="1">
                <a:blip r:embed="rId5"/>
                <a:stretch>
                  <a:fillRect l="-4" t="-9" r="4" b="-26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p:nvPr/>
            </p:nvSpPr>
            <p:spPr>
              <a:xfrm>
                <a:off x="1964214" y="3428841"/>
                <a:ext cx="5006340" cy="561340"/>
              </a:xfrm>
              <a:prstGeom prst="rect">
                <a:avLst/>
              </a:prstGeom>
            </p:spPr>
            <p:txBody>
              <a:bodyPr wrap="none">
                <a:spAutoFit/>
              </a:bodyPr>
              <a:lstStyle/>
              <a:p>
                <a14:m>
                  <m:oMath xmlns:m="http://schemas.openxmlformats.org/officeDocument/2006/math">
                    <m:sSup>
                      <m:sSupPr>
                        <m:ctrlPr>
                          <a:rPr lang="zh-CN" altLang="zh-CN" sz="2800" b="1" i="1" smtClean="0">
                            <a:solidFill>
                              <a:schemeClr val="tx1"/>
                            </a:solidFill>
                            <a:latin typeface="Cambria Math" panose="02040503050406030204" pitchFamily="18" charset="0"/>
                          </a:rPr>
                        </m:ctrlPr>
                      </m:sSupPr>
                      <m:e>
                        <m:r>
                          <a:rPr lang="en-US" altLang="zh-CN" sz="2800" b="1" i="1">
                            <a:solidFill>
                              <a:schemeClr val="tx1"/>
                            </a:solidFill>
                            <a:latin typeface="Cambria Math" panose="02040503050406030204" pitchFamily="18" charset="0"/>
                          </a:rPr>
                          <m:t>𝑿</m:t>
                        </m:r>
                      </m:e>
                      <m:sup>
                        <m:r>
                          <a:rPr lang="en-US" altLang="zh-CN" sz="2800" i="1">
                            <a:solidFill>
                              <a:schemeClr val="tx1"/>
                            </a:solidFill>
                            <a:latin typeface="Cambria Math" panose="02040503050406030204" pitchFamily="18" charset="0"/>
                          </a:rPr>
                          <m:t>𝑇</m:t>
                        </m:r>
                      </m:sup>
                    </m:sSup>
                    <m:r>
                      <a:rPr lang="en-US" altLang="zh-CN" sz="2800" b="1" i="1">
                        <a:solidFill>
                          <a:schemeClr val="tx1"/>
                        </a:solidFill>
                        <a:latin typeface="Cambria Math" panose="02040503050406030204" pitchFamily="18" charset="0"/>
                      </a:rPr>
                      <m:t>𝑿</m:t>
                    </m:r>
                    <m:r>
                      <a:rPr lang="en-US" altLang="zh-CN" sz="2800" b="1" i="1">
                        <a:solidFill>
                          <a:schemeClr val="tx1"/>
                        </a:solidFill>
                        <a:latin typeface="Cambria Math" panose="02040503050406030204" pitchFamily="18" charset="0"/>
                      </a:rPr>
                      <m:t>𝜽</m:t>
                    </m:r>
                    <m:r>
                      <a:rPr lang="en-US" altLang="zh-CN" sz="2800" b="1" i="1">
                        <a:solidFill>
                          <a:schemeClr val="tx1"/>
                        </a:solidFill>
                        <a:latin typeface="Cambria Math" panose="02040503050406030204" pitchFamily="18" charset="0"/>
                      </a:rPr>
                      <m:t>−</m:t>
                    </m:r>
                    <m:sSup>
                      <m:sSupPr>
                        <m:ctrlPr>
                          <a:rPr lang="zh-CN" altLang="zh-CN" sz="2800" b="1" i="1">
                            <a:solidFill>
                              <a:schemeClr val="tx1"/>
                            </a:solidFill>
                            <a:latin typeface="Cambria Math" panose="02040503050406030204" pitchFamily="18" charset="0"/>
                          </a:rPr>
                        </m:ctrlPr>
                      </m:sSupPr>
                      <m:e>
                        <m:r>
                          <a:rPr lang="en-US" altLang="zh-CN" sz="2800" b="1" i="1">
                            <a:solidFill>
                              <a:schemeClr val="tx1"/>
                            </a:solidFill>
                            <a:latin typeface="Cambria Math" panose="02040503050406030204" pitchFamily="18" charset="0"/>
                          </a:rPr>
                          <m:t>𝑿</m:t>
                        </m:r>
                      </m:e>
                      <m:sup>
                        <m:r>
                          <a:rPr lang="en-US" altLang="zh-CN" sz="2800" i="1">
                            <a:solidFill>
                              <a:schemeClr val="tx1"/>
                            </a:solidFill>
                            <a:latin typeface="Cambria Math" panose="02040503050406030204" pitchFamily="18" charset="0"/>
                          </a:rPr>
                          <m:t>𝑇</m:t>
                        </m:r>
                      </m:sup>
                    </m:sSup>
                    <m:r>
                      <a:rPr lang="en-US" altLang="zh-CN" sz="2800" b="1" i="1">
                        <a:solidFill>
                          <a:schemeClr val="tx1"/>
                        </a:solidFill>
                        <a:latin typeface="Cambria Math" panose="02040503050406030204" pitchFamily="18" charset="0"/>
                      </a:rPr>
                      <m:t>𝒀</m:t>
                    </m:r>
                    <m:r>
                      <a:rPr lang="en-US" altLang="zh-CN" sz="2800" b="1" i="1" smtClean="0">
                        <a:solidFill>
                          <a:schemeClr val="tx1"/>
                        </a:solidFill>
                        <a:latin typeface="Cambria Math" panose="02040503050406030204" pitchFamily="18" charset="0"/>
                      </a:rPr>
                      <m:t> </m:t>
                    </m:r>
                    <m:r>
                      <a:rPr lang="en-US" altLang="zh-CN" sz="2800" b="1" i="1">
                        <a:solidFill>
                          <a:schemeClr val="tx1"/>
                        </a:solidFill>
                        <a:latin typeface="Cambria Math" panose="02040503050406030204" pitchFamily="18" charset="0"/>
                      </a:rPr>
                      <m:t>=</m:t>
                    </m:r>
                  </m:oMath>
                </a14:m>
                <a:r>
                  <a:rPr lang="zh-CN" altLang="en-US" sz="2800" dirty="0">
                    <a:solidFill>
                      <a:schemeClr val="tx1"/>
                    </a:solidFill>
                  </a:rPr>
                  <a:t> </a:t>
                </a:r>
                <a:r>
                  <a:rPr lang="en-US" altLang="zh-CN" sz="2800" dirty="0">
                    <a:solidFill>
                      <a:schemeClr val="tx1"/>
                    </a:solidFill>
                  </a:rPr>
                  <a:t>0 </a:t>
                </a:r>
                <a:r>
                  <a:rPr lang="zh-CN" altLang="en-US" sz="2800" dirty="0">
                    <a:solidFill>
                      <a:schemeClr val="tx1"/>
                    </a:solidFill>
                  </a:rPr>
                  <a:t>解得</a:t>
                </a:r>
                <a14:m>
                  <m:oMath xmlns:m="http://schemas.openxmlformats.org/officeDocument/2006/math">
                    <m:r>
                      <a:rPr lang="en-US" altLang="zh-CN" sz="2800" b="1" i="1">
                        <a:solidFill>
                          <a:schemeClr val="tx1"/>
                        </a:solidFill>
                        <a:latin typeface="Cambria Math" panose="02040503050406030204" pitchFamily="18" charset="0"/>
                      </a:rPr>
                      <m:t>𝜽</m:t>
                    </m:r>
                  </m:oMath>
                </a14:m>
                <a:r>
                  <a:rPr lang="zh-CN" altLang="en-US" sz="2800" dirty="0">
                    <a:solidFill>
                      <a:schemeClr val="tx1"/>
                    </a:solidFill>
                  </a:rPr>
                  <a:t>为</a:t>
                </a:r>
                <a:endParaRPr lang="zh-CN" altLang="en-US" sz="2800" dirty="0">
                  <a:solidFill>
                    <a:schemeClr val="tx1"/>
                  </a:solidFill>
                </a:endParaRPr>
              </a:p>
            </p:txBody>
          </p:sp>
        </mc:Choice>
        <mc:Fallback>
          <p:sp>
            <p:nvSpPr>
              <p:cNvPr id="9" name="矩形 8"/>
              <p:cNvSpPr>
                <a:spLocks noRot="1" noChangeAspect="1" noMove="1" noResize="1" noEditPoints="1" noAdjustHandles="1" noChangeArrowheads="1" noChangeShapeType="1" noTextEdit="1"/>
              </p:cNvSpPr>
              <p:nvPr/>
            </p:nvSpPr>
            <p:spPr>
              <a:xfrm>
                <a:off x="1964214" y="3428841"/>
                <a:ext cx="5006340" cy="561340"/>
              </a:xfrm>
              <a:prstGeom prst="rect">
                <a:avLst/>
              </a:prstGeom>
              <a:blipFill rotWithShape="1">
                <a:blip r:embed="rId6"/>
                <a:stretch>
                  <a:fillRect l="-3" t="-85" r="3" b="85"/>
                </a:stretch>
              </a:blipFill>
            </p:spPr>
            <p:txBody>
              <a:bodyPr/>
              <a:lstStyle/>
              <a:p>
                <a:r>
                  <a:rPr lang="zh-CN" altLang="en-US">
                    <a:noFill/>
                  </a:rPr>
                  <a:t> </a:t>
                </a:r>
              </a:p>
            </p:txBody>
          </p:sp>
        </mc:Fallback>
      </mc:AlternateContent>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822132" y="676634"/>
            <a:ext cx="854773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5.3.2 </a:t>
            </a:r>
            <a:r>
              <a:rPr lang="zh-CN" altLang="en-US" sz="4000" b="1" dirty="0">
                <a:solidFill>
                  <a:schemeClr val="tx1"/>
                </a:solidFill>
                <a:sym typeface="+mn-lt"/>
              </a:rPr>
              <a:t>线性回归的最小二乘法算法实现</a:t>
            </a:r>
            <a:endParaRPr lang="zh-CN" altLang="en-US" sz="4000" b="1" dirty="0">
              <a:solidFill>
                <a:schemeClr val="tx1"/>
              </a:solidFill>
              <a:sym typeface="+mn-lt"/>
            </a:endParaRPr>
          </a:p>
        </p:txBody>
      </p:sp>
      <p:sp>
        <p:nvSpPr>
          <p:cNvPr id="2" name="雨森出品-2"/>
          <p:cNvSpPr txBox="1"/>
          <p:nvPr/>
        </p:nvSpPr>
        <p:spPr>
          <a:xfrm>
            <a:off x="704215" y="1692275"/>
            <a:ext cx="10535285" cy="128968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sym typeface="+mn-lt"/>
              </a:rPr>
              <a:t> sklearn</a:t>
            </a:r>
            <a:r>
              <a:rPr lang="zh-CN" altLang="en-US" b="1" dirty="0">
                <a:solidFill>
                  <a:schemeClr val="tx1"/>
                </a:solidFill>
                <a:sym typeface="+mn-lt"/>
              </a:rPr>
              <a:t>的</a:t>
            </a:r>
            <a:r>
              <a:rPr lang="en-US" altLang="zh-CN" b="1" dirty="0">
                <a:solidFill>
                  <a:schemeClr val="tx1"/>
                </a:solidFill>
                <a:sym typeface="+mn-lt"/>
              </a:rPr>
              <a:t>linear_model</a:t>
            </a:r>
            <a:r>
              <a:rPr lang="zh-CN" altLang="en-US" b="1" dirty="0">
                <a:solidFill>
                  <a:schemeClr val="tx1"/>
                </a:solidFill>
                <a:sym typeface="+mn-lt"/>
              </a:rPr>
              <a:t>模块中定义的</a:t>
            </a:r>
            <a:r>
              <a:rPr lang="en-US" altLang="zh-CN" b="1" dirty="0">
                <a:solidFill>
                  <a:schemeClr val="tx1"/>
                </a:solidFill>
                <a:sym typeface="+mn-lt"/>
              </a:rPr>
              <a:t>LinearRegression</a:t>
            </a:r>
            <a:r>
              <a:rPr lang="zh-CN" altLang="en-US" b="1" dirty="0">
                <a:solidFill>
                  <a:schemeClr val="tx1"/>
                </a:solidFill>
                <a:sym typeface="+mn-lt"/>
              </a:rPr>
              <a:t>类给出了线性回归的最小二乘法的算法实现。</a:t>
            </a:r>
            <a:endParaRPr lang="zh-CN" altLang="en-US" b="1" dirty="0">
              <a:solidFill>
                <a:schemeClr val="tx1"/>
              </a:solidFill>
              <a:sym typeface="+mn-lt"/>
            </a:endParaRPr>
          </a:p>
        </p:txBody>
      </p:sp>
      <p:sp>
        <p:nvSpPr>
          <p:cNvPr id="5" name="文本框 4"/>
          <p:cNvSpPr txBox="1"/>
          <p:nvPr/>
        </p:nvSpPr>
        <p:spPr>
          <a:xfrm>
            <a:off x="824230" y="2829560"/>
            <a:ext cx="7811770" cy="3215005"/>
          </a:xfrm>
          <a:prstGeom prst="rect">
            <a:avLst/>
          </a:prstGeom>
        </p:spPr>
        <p:txBody>
          <a:bodyPr wrap="square">
            <a:spAutoFit/>
          </a:bodyPr>
          <a:p>
            <a:pPr algn="just" defTabSz="266700">
              <a:lnSpc>
                <a:spcPct val="150000"/>
              </a:lnSpc>
              <a:spcBef>
                <a:spcPts val="1200"/>
              </a:spcBef>
              <a:spcAft>
                <a:spcPts val="200"/>
              </a:spcAft>
            </a:pPr>
            <a:r>
              <a:rPr lang="zh-CN" altLang="en-US" sz="2800">
                <a:solidFill>
                  <a:schemeClr val="tx1"/>
                </a:solidFill>
                <a:latin typeface="宋体"/>
                <a:ea typeface="宋体"/>
              </a:rPr>
              <a:t>线性回归的实现步骤如下：</a:t>
            </a:r>
            <a:endParaRPr lang="zh-CN" altLang="en-US" sz="2800">
              <a:solidFill>
                <a:schemeClr val="tx1"/>
              </a:solidFill>
              <a:latin typeface="宋体"/>
              <a:ea typeface="宋体"/>
            </a:endParaRPr>
          </a:p>
          <a:p>
            <a:pPr algn="just" defTabSz="266700">
              <a:lnSpc>
                <a:spcPct val="150000"/>
              </a:lnSpc>
              <a:spcBef>
                <a:spcPts val="1200"/>
              </a:spcBef>
              <a:spcAft>
                <a:spcPts val="200"/>
              </a:spcAft>
            </a:pPr>
            <a:r>
              <a:rPr lang="zh-CN" altLang="en-US" sz="2800">
                <a:solidFill>
                  <a:schemeClr val="tx1"/>
                </a:solidFill>
                <a:latin typeface="宋体"/>
                <a:ea typeface="宋体"/>
              </a:rPr>
              <a:t>第一步，创建</a:t>
            </a:r>
            <a:r>
              <a:rPr lang="en-US" altLang="zh-CN" sz="2800">
                <a:solidFill>
                  <a:schemeClr val="tx1"/>
                </a:solidFill>
                <a:latin typeface="宋体"/>
                <a:ea typeface="宋体"/>
              </a:rPr>
              <a:t>LinearRegression</a:t>
            </a:r>
            <a:r>
              <a:rPr lang="zh-CN" altLang="en-US" sz="2800">
                <a:solidFill>
                  <a:schemeClr val="tx1"/>
                </a:solidFill>
                <a:latin typeface="宋体"/>
                <a:ea typeface="宋体"/>
              </a:rPr>
              <a:t>模型</a:t>
            </a:r>
            <a:endParaRPr lang="zh-CN" altLang="en-US" sz="2800">
              <a:solidFill>
                <a:schemeClr val="tx1"/>
              </a:solidFill>
              <a:latin typeface="宋体"/>
              <a:ea typeface="宋体"/>
            </a:endParaRPr>
          </a:p>
          <a:p>
            <a:pPr algn="just" defTabSz="266700">
              <a:lnSpc>
                <a:spcPct val="150000"/>
              </a:lnSpc>
              <a:spcBef>
                <a:spcPts val="1200"/>
              </a:spcBef>
              <a:spcAft>
                <a:spcPts val="200"/>
              </a:spcAft>
            </a:pPr>
            <a:r>
              <a:rPr lang="zh-CN" altLang="en-US" sz="2800">
                <a:solidFill>
                  <a:schemeClr val="tx1"/>
                </a:solidFill>
                <a:latin typeface="宋体"/>
                <a:ea typeface="宋体"/>
              </a:rPr>
              <a:t>第二步，训练模型</a:t>
            </a:r>
            <a:endParaRPr lang="zh-CN" altLang="en-US" sz="2800">
              <a:solidFill>
                <a:schemeClr val="tx1"/>
              </a:solidFill>
              <a:latin typeface="宋体"/>
              <a:ea typeface="宋体"/>
            </a:endParaRPr>
          </a:p>
          <a:p>
            <a:pPr algn="just" defTabSz="266700">
              <a:lnSpc>
                <a:spcPct val="150000"/>
              </a:lnSpc>
              <a:spcBef>
                <a:spcPts val="1200"/>
              </a:spcBef>
              <a:spcAft>
                <a:spcPts val="200"/>
              </a:spcAft>
            </a:pPr>
            <a:r>
              <a:rPr lang="zh-CN" altLang="en-US" sz="2800">
                <a:solidFill>
                  <a:schemeClr val="tx1"/>
                </a:solidFill>
                <a:latin typeface="宋体"/>
                <a:ea typeface="宋体"/>
              </a:rPr>
              <a:t>第三步，预测与评估</a:t>
            </a:r>
            <a:endParaRPr lang="zh-CN" altLang="en-US" sz="2800">
              <a:solidFill>
                <a:schemeClr val="tx1"/>
              </a:solidFill>
              <a:latin typeface="宋体"/>
              <a:ea typeface="宋体"/>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093719" y="676634"/>
            <a:ext cx="6004560"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5.1.2 </a:t>
            </a:r>
            <a:r>
              <a:rPr lang="zh-CN" altLang="en-US" sz="4000" b="1" dirty="0">
                <a:solidFill>
                  <a:schemeClr val="tx1"/>
                </a:solidFill>
                <a:sym typeface="+mn-lt"/>
              </a:rPr>
              <a:t>机器学习的基本范式</a:t>
            </a:r>
            <a:endParaRPr lang="zh-CN" altLang="en-US" sz="4000" b="1" dirty="0">
              <a:solidFill>
                <a:schemeClr val="tx1"/>
              </a:solidFill>
              <a:sym typeface="+mn-lt"/>
            </a:endParaRPr>
          </a:p>
        </p:txBody>
      </p:sp>
      <p:sp>
        <p:nvSpPr>
          <p:cNvPr id="2" name="雨森出品-2"/>
          <p:cNvSpPr txBox="1"/>
          <p:nvPr/>
        </p:nvSpPr>
        <p:spPr>
          <a:xfrm>
            <a:off x="704215" y="1532890"/>
            <a:ext cx="10535285" cy="5000625"/>
          </a:xfrm>
          <a:prstGeom prst="rect">
            <a:avLst/>
          </a:prstGeom>
          <a:noFill/>
        </p:spPr>
        <p:txBody>
          <a:bodyPr wrap="squar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indent="0" algn="l" fontAlgn="auto">
              <a:lnSpc>
                <a:spcPct val="150000"/>
              </a:lnSpc>
            </a:pPr>
            <a:r>
              <a:rPr lang="en-US" altLang="zh-CN" b="1" dirty="0">
                <a:solidFill>
                  <a:schemeClr val="tx1"/>
                </a:solidFill>
                <a:sym typeface="+mn-lt"/>
              </a:rPr>
              <a:t>1.</a:t>
            </a:r>
            <a:r>
              <a:rPr lang="zh-CN" altLang="en-US" b="1" dirty="0">
                <a:solidFill>
                  <a:schemeClr val="tx1"/>
                </a:solidFill>
                <a:sym typeface="+mn-lt"/>
              </a:rPr>
              <a:t>有监督学习</a:t>
            </a:r>
            <a:endParaRPr lang="zh-CN" altLang="en-US" b="1" dirty="0">
              <a:solidFill>
                <a:schemeClr val="tx1"/>
              </a:solidFill>
              <a:sym typeface="+mn-lt"/>
            </a:endParaRPr>
          </a:p>
          <a:p>
            <a:pPr marL="457200" lvl="1" indent="0" algn="l" fontAlgn="auto">
              <a:lnSpc>
                <a:spcPct val="150000"/>
              </a:lnSpc>
            </a:pPr>
            <a:r>
              <a:rPr lang="zh-CN" altLang="en-US" sz="2000" b="1" dirty="0">
                <a:solidFill>
                  <a:schemeClr val="tx1"/>
                </a:solidFill>
                <a:latin typeface="+mj-ea"/>
                <a:ea typeface="+mj-ea"/>
                <a:cs typeface="+mj-ea"/>
                <a:sym typeface="+mn-lt"/>
              </a:rPr>
              <a:t>即用到特征值（</a:t>
            </a:r>
            <a:r>
              <a:rPr lang="en-US" altLang="zh-CN" sz="2000" b="1" dirty="0">
                <a:solidFill>
                  <a:schemeClr val="tx1"/>
                </a:solidFill>
                <a:latin typeface="+mj-ea"/>
                <a:ea typeface="+mj-ea"/>
                <a:cs typeface="+mj-ea"/>
                <a:sym typeface="+mn-lt"/>
              </a:rPr>
              <a:t>x</a:t>
            </a:r>
            <a:r>
              <a:rPr lang="zh-CN" altLang="en-US" sz="2000" b="1" dirty="0">
                <a:solidFill>
                  <a:schemeClr val="tx1"/>
                </a:solidFill>
                <a:latin typeface="+mj-ea"/>
                <a:ea typeface="+mj-ea"/>
                <a:cs typeface="+mj-ea"/>
                <a:sym typeface="+mn-lt"/>
              </a:rPr>
              <a:t>）又用到标签值（</a:t>
            </a:r>
            <a:r>
              <a:rPr lang="en-US" altLang="zh-CN" sz="2000" b="1" dirty="0">
                <a:solidFill>
                  <a:schemeClr val="tx1"/>
                </a:solidFill>
                <a:latin typeface="+mj-ea"/>
                <a:ea typeface="+mj-ea"/>
                <a:cs typeface="+mj-ea"/>
                <a:sym typeface="+mn-lt"/>
              </a:rPr>
              <a:t>y</a:t>
            </a:r>
            <a:r>
              <a:rPr lang="zh-CN" altLang="en-US" sz="2000" b="1" dirty="0">
                <a:solidFill>
                  <a:schemeClr val="tx1"/>
                </a:solidFill>
                <a:latin typeface="+mj-ea"/>
                <a:ea typeface="+mj-ea"/>
                <a:cs typeface="+mj-ea"/>
                <a:sym typeface="+mn-lt"/>
              </a:rPr>
              <a:t>）的机器学习算法称为有监督学习。</a:t>
            </a:r>
            <a:endParaRPr lang="zh-CN" altLang="en-US" sz="2000" b="1" dirty="0">
              <a:solidFill>
                <a:schemeClr val="tx1"/>
              </a:solidFill>
              <a:latin typeface="+mj-ea"/>
              <a:ea typeface="+mj-ea"/>
              <a:cs typeface="+mj-ea"/>
              <a:sym typeface="+mn-lt"/>
            </a:endParaRPr>
          </a:p>
          <a:p>
            <a:pPr marL="457200" lvl="1" indent="0" algn="l" fontAlgn="auto">
              <a:lnSpc>
                <a:spcPct val="150000"/>
              </a:lnSpc>
            </a:pPr>
            <a:r>
              <a:rPr lang="zh-CN" altLang="en-US" sz="2000" b="1" dirty="0">
                <a:solidFill>
                  <a:schemeClr val="tx1"/>
                </a:solidFill>
                <a:latin typeface="+mj-ea"/>
                <a:ea typeface="+mj-ea"/>
                <a:cs typeface="+mj-ea"/>
                <a:sym typeface="+mn-lt"/>
              </a:rPr>
              <a:t>有监督学习主要任务是分类和回归</a:t>
            </a:r>
            <a:endParaRPr lang="zh-CN" altLang="en-US" sz="2000" b="1" dirty="0">
              <a:solidFill>
                <a:schemeClr val="tx1"/>
              </a:solidFill>
              <a:latin typeface="+mj-ea"/>
              <a:ea typeface="+mj-ea"/>
              <a:cs typeface="+mj-ea"/>
              <a:sym typeface="+mn-lt"/>
            </a:endParaRPr>
          </a:p>
          <a:p>
            <a:pPr marL="0" lvl="0" indent="0" algn="l" fontAlgn="auto">
              <a:lnSpc>
                <a:spcPct val="150000"/>
              </a:lnSpc>
            </a:pPr>
            <a:r>
              <a:rPr lang="en-US" altLang="zh-CN" b="1" dirty="0">
                <a:solidFill>
                  <a:schemeClr val="tx1"/>
                </a:solidFill>
                <a:sym typeface="+mn-lt"/>
              </a:rPr>
              <a:t>2.</a:t>
            </a:r>
            <a:r>
              <a:rPr lang="zh-CN" altLang="en-US" b="1" dirty="0">
                <a:solidFill>
                  <a:schemeClr val="tx1"/>
                </a:solidFill>
                <a:sym typeface="+mn-lt"/>
              </a:rPr>
              <a:t>无监督学习</a:t>
            </a:r>
            <a:endParaRPr lang="zh-CN" altLang="en-US" b="1" dirty="0">
              <a:solidFill>
                <a:schemeClr val="tx1"/>
              </a:solidFill>
              <a:sym typeface="+mn-lt"/>
            </a:endParaRPr>
          </a:p>
          <a:p>
            <a:pPr marL="457200" lvl="1" indent="0" algn="l" fontAlgn="auto">
              <a:lnSpc>
                <a:spcPct val="150000"/>
              </a:lnSpc>
            </a:pPr>
            <a:r>
              <a:rPr lang="zh-CN" altLang="en-US" sz="2000" b="1" dirty="0">
                <a:solidFill>
                  <a:schemeClr val="tx1"/>
                </a:solidFill>
                <a:sym typeface="+mn-lt"/>
              </a:rPr>
              <a:t>无监督学习关键要素是无标签数据，即训练数据只有输入，没有对应的输出。</a:t>
            </a:r>
            <a:r>
              <a:rPr lang="en-US" altLang="zh-CN" sz="2000" b="1" dirty="0">
                <a:solidFill>
                  <a:schemeClr val="tx1"/>
                </a:solidFill>
                <a:sym typeface="+mn-lt"/>
              </a:rPr>
              <a:t> </a:t>
            </a:r>
            <a:endParaRPr lang="en-US" altLang="zh-CN" sz="2000" b="1" dirty="0">
              <a:solidFill>
                <a:schemeClr val="tx1"/>
              </a:solidFill>
              <a:sym typeface="+mn-lt"/>
            </a:endParaRPr>
          </a:p>
          <a:p>
            <a:pPr marL="457200" lvl="1" indent="0" algn="l" fontAlgn="auto">
              <a:lnSpc>
                <a:spcPct val="150000"/>
              </a:lnSpc>
            </a:pPr>
            <a:r>
              <a:rPr lang="zh-CN" altLang="en-US" sz="2000" b="1" dirty="0">
                <a:solidFill>
                  <a:schemeClr val="tx1"/>
                </a:solidFill>
                <a:sym typeface="+mn-lt"/>
              </a:rPr>
              <a:t>无监督学习的主要任务有聚类、降维和异常检测等。</a:t>
            </a:r>
            <a:endParaRPr lang="zh-CN" altLang="en-US" sz="2000" b="1" dirty="0">
              <a:solidFill>
                <a:schemeClr val="tx1"/>
              </a:solidFill>
              <a:sym typeface="+mn-lt"/>
            </a:endParaRPr>
          </a:p>
          <a:p>
            <a:pPr marL="0" lvl="0" indent="0" algn="l" fontAlgn="auto">
              <a:lnSpc>
                <a:spcPct val="150000"/>
              </a:lnSpc>
            </a:pPr>
            <a:r>
              <a:rPr lang="en-US" altLang="zh-CN" b="1" dirty="0">
                <a:solidFill>
                  <a:schemeClr val="tx1"/>
                </a:solidFill>
                <a:sym typeface="+mn-lt"/>
              </a:rPr>
              <a:t>3.</a:t>
            </a:r>
            <a:r>
              <a:rPr lang="zh-CN" altLang="en-US" b="1" dirty="0">
                <a:solidFill>
                  <a:schemeClr val="tx1"/>
                </a:solidFill>
                <a:sym typeface="+mn-lt"/>
              </a:rPr>
              <a:t>半监督学习</a:t>
            </a:r>
            <a:r>
              <a:rPr lang="en-US" altLang="zh-CN" b="1" dirty="0">
                <a:solidFill>
                  <a:schemeClr val="tx1"/>
                </a:solidFill>
                <a:sym typeface="+mn-lt"/>
              </a:rPr>
              <a:t> </a:t>
            </a:r>
            <a:endParaRPr lang="en-US" altLang="zh-CN" b="1" dirty="0">
              <a:solidFill>
                <a:schemeClr val="tx1"/>
              </a:solidFill>
              <a:sym typeface="+mn-lt"/>
            </a:endParaRPr>
          </a:p>
          <a:p>
            <a:pPr marL="457200" lvl="1" indent="0" algn="l" fontAlgn="auto">
              <a:lnSpc>
                <a:spcPct val="150000"/>
              </a:lnSpc>
            </a:pPr>
            <a:r>
              <a:rPr lang="zh-CN" altLang="en-US" sz="2000" b="1" dirty="0">
                <a:solidFill>
                  <a:schemeClr val="tx1"/>
                </a:solidFill>
                <a:sym typeface="+mn-lt"/>
              </a:rPr>
              <a:t>当采集的样本中，只有部分样本有标签，大部分数据没有标签，利用有标签的样本给没有标签的样本打上标签的学习算法叫半监督学习。</a:t>
            </a:r>
            <a:endParaRPr lang="zh-CN" altLang="en-US" sz="2000" b="1" dirty="0">
              <a:solidFill>
                <a:schemeClr val="tx1"/>
              </a:solidFill>
              <a:sym typeface="+mn-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332230" y="369570"/>
            <a:ext cx="9197975" cy="1323340"/>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5.3.3 </a:t>
            </a:r>
            <a:r>
              <a:rPr lang="zh-CN" altLang="en-US" sz="4000" b="1" dirty="0">
                <a:solidFill>
                  <a:schemeClr val="tx1"/>
                </a:solidFill>
                <a:sym typeface="+mn-lt"/>
              </a:rPr>
              <a:t>基于线性回归的高校咖啡连锁店的月销售额预测算法</a:t>
            </a:r>
            <a:endParaRPr lang="zh-CN" altLang="en-US" sz="4000" b="1" dirty="0">
              <a:solidFill>
                <a:schemeClr val="tx1"/>
              </a:solidFill>
              <a:sym typeface="+mn-lt"/>
            </a:endParaRPr>
          </a:p>
        </p:txBody>
      </p:sp>
      <p:sp>
        <p:nvSpPr>
          <p:cNvPr id="2" name="雨森出品-2"/>
          <p:cNvSpPr txBox="1"/>
          <p:nvPr/>
        </p:nvSpPr>
        <p:spPr>
          <a:xfrm>
            <a:off x="704215" y="2159635"/>
            <a:ext cx="10535285" cy="3896360"/>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endParaRPr lang="zh-CN" altLang="en-US" b="1" dirty="0">
              <a:solidFill>
                <a:schemeClr val="tx1"/>
              </a:solidFill>
              <a:sym typeface="+mn-lt"/>
            </a:endParaRPr>
          </a:p>
          <a:p>
            <a:pPr algn="l"/>
            <a:r>
              <a:rPr lang="zh-CN" altLang="en-US" b="1" dirty="0">
                <a:solidFill>
                  <a:schemeClr val="tx1"/>
                </a:solidFill>
                <a:sym typeface="+mn-lt"/>
              </a:rPr>
              <a:t>参考书提供代码</a:t>
            </a:r>
            <a:endParaRPr lang="zh-CN" altLang="en-US" b="1" dirty="0">
              <a:solidFill>
                <a:schemeClr val="tx1"/>
              </a:solidFill>
              <a:sym typeface="+mn-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949388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 </a:t>
            </a:r>
            <a:r>
              <a:rPr lang="zh-CN" altLang="en-US" sz="4000" b="1" dirty="0">
                <a:solidFill>
                  <a:schemeClr val="tx1"/>
                </a:solidFill>
                <a:sym typeface="+mn-lt"/>
              </a:rPr>
              <a:t>基于</a:t>
            </a:r>
            <a:r>
              <a:rPr lang="en-US" altLang="zh-CN" sz="4000" b="1" dirty="0">
                <a:solidFill>
                  <a:schemeClr val="tx1"/>
                </a:solidFill>
                <a:sym typeface="+mn-lt"/>
              </a:rPr>
              <a:t>kmeans</a:t>
            </a:r>
            <a:r>
              <a:rPr lang="zh-CN" altLang="en-US" sz="4000" b="1" dirty="0">
                <a:solidFill>
                  <a:schemeClr val="tx1"/>
                </a:solidFill>
                <a:sym typeface="+mn-lt"/>
              </a:rPr>
              <a:t>的电商平台客户分群算法</a:t>
            </a:r>
            <a:endParaRPr lang="zh-CN" altLang="en-US" sz="4000" b="1" dirty="0">
              <a:solidFill>
                <a:schemeClr val="tx1"/>
              </a:solidFill>
              <a:sym typeface="+mn-lt"/>
            </a:endParaRPr>
          </a:p>
        </p:txBody>
      </p:sp>
      <p:sp>
        <p:nvSpPr>
          <p:cNvPr id="2" name="雨森出品-2"/>
          <p:cNvSpPr txBox="1"/>
          <p:nvPr/>
        </p:nvSpPr>
        <p:spPr>
          <a:xfrm>
            <a:off x="704215" y="2159635"/>
            <a:ext cx="10535285" cy="3896360"/>
          </a:xfrm>
          <a:prstGeom prst="rect">
            <a:avLst/>
          </a:prstGeom>
          <a:noFill/>
        </p:spPr>
        <p:txBody>
          <a:bodyPr wrap="none" lIns="90000" tIns="46800" rIns="90000" bIns="46800" rtlCol="0">
            <a:noAutofit/>
          </a:bodyPr>
          <a:lstStyle>
            <a:defPPr>
              <a:defRPr lang="en-US"/>
            </a:defPPr>
            <a:lvl1pPr algn="ctr">
              <a:defRPr sz="3200">
                <a:solidFill>
                  <a:schemeClr val="tx1">
                    <a:lumMod val="75000"/>
                    <a:lumOff val="25000"/>
                  </a:schemeClr>
                </a:solidFill>
                <a:latin typeface="+mj-ea"/>
                <a:ea typeface="+mj-ea"/>
                <a:cs typeface="+mn-ea"/>
              </a:defRPr>
            </a:lvl1pPr>
          </a:lstStyle>
          <a:p>
            <a:pPr algn="l"/>
            <a:r>
              <a:rPr lang="en-US" altLang="zh-CN" b="1" dirty="0">
                <a:solidFill>
                  <a:schemeClr val="tx1"/>
                </a:solidFill>
                <a:sym typeface="+mn-lt"/>
              </a:rPr>
              <a:t>5.4.1 K</a:t>
            </a:r>
            <a:r>
              <a:rPr lang="zh-CN" altLang="en-US" b="1" dirty="0">
                <a:solidFill>
                  <a:schemeClr val="tx1"/>
                </a:solidFill>
                <a:sym typeface="+mn-lt"/>
              </a:rPr>
              <a:t>均值算法</a:t>
            </a:r>
            <a:endParaRPr lang="zh-CN" altLang="en-US" b="1" dirty="0">
              <a:solidFill>
                <a:schemeClr val="tx1"/>
              </a:solidFill>
              <a:sym typeface="+mn-lt"/>
            </a:endParaRPr>
          </a:p>
          <a:p>
            <a:pPr algn="l"/>
            <a:endParaRPr lang="zh-CN" altLang="en-US" b="1" dirty="0">
              <a:solidFill>
                <a:schemeClr val="tx1"/>
              </a:solidFill>
              <a:sym typeface="+mn-lt"/>
            </a:endParaRPr>
          </a:p>
          <a:p>
            <a:pPr algn="l"/>
            <a:r>
              <a:rPr lang="en-US" altLang="zh-CN" b="1" dirty="0">
                <a:solidFill>
                  <a:schemeClr val="tx1"/>
                </a:solidFill>
                <a:sym typeface="+mn-lt"/>
              </a:rPr>
              <a:t>5.4.2 </a:t>
            </a:r>
            <a:r>
              <a:rPr lang="zh-CN" altLang="en-US" b="1" dirty="0">
                <a:solidFill>
                  <a:schemeClr val="tx1"/>
                </a:solidFill>
                <a:sym typeface="+mn-lt"/>
              </a:rPr>
              <a:t>基于</a:t>
            </a:r>
            <a:r>
              <a:rPr lang="en-US" altLang="zh-CN" b="1" dirty="0">
                <a:solidFill>
                  <a:schemeClr val="tx1"/>
                </a:solidFill>
                <a:sym typeface="+mn-lt"/>
              </a:rPr>
              <a:t>K</a:t>
            </a:r>
            <a:r>
              <a:rPr lang="zh-CN" altLang="en-US" b="1" dirty="0">
                <a:solidFill>
                  <a:schemeClr val="tx1"/>
                </a:solidFill>
                <a:sym typeface="+mn-lt"/>
              </a:rPr>
              <a:t>均值算法的电商平台客户分群算法实现</a:t>
            </a:r>
            <a:endParaRPr lang="zh-CN" altLang="en-US" b="1" dirty="0">
              <a:solidFill>
                <a:schemeClr val="tx1"/>
              </a:solidFill>
              <a:sym typeface="+mn-lt"/>
            </a:endParaRPr>
          </a:p>
          <a:p>
            <a:pPr algn="l"/>
            <a:endParaRPr lang="zh-CN" altLang="en-US" b="1" dirty="0">
              <a:solidFill>
                <a:schemeClr val="tx1"/>
              </a:solidFill>
              <a:sym typeface="+mn-lt"/>
            </a:endParaRPr>
          </a:p>
          <a:p>
            <a:pPr algn="l"/>
            <a:r>
              <a:rPr lang="en-US" altLang="zh-CN" b="1" dirty="0">
                <a:solidFill>
                  <a:schemeClr val="tx1"/>
                </a:solidFill>
                <a:sym typeface="+mn-lt"/>
              </a:rPr>
              <a:t>5.4.3 </a:t>
            </a:r>
            <a:r>
              <a:rPr lang="zh-CN" altLang="en-US" b="1" dirty="0">
                <a:solidFill>
                  <a:schemeClr val="tx1"/>
                </a:solidFill>
                <a:sym typeface="+mn-lt"/>
              </a:rPr>
              <a:t>选择</a:t>
            </a:r>
            <a:r>
              <a:rPr lang="en-US" altLang="zh-CN" b="1" dirty="0">
                <a:solidFill>
                  <a:schemeClr val="tx1"/>
                </a:solidFill>
                <a:sym typeface="+mn-lt"/>
              </a:rPr>
              <a:t>K</a:t>
            </a:r>
            <a:r>
              <a:rPr lang="zh-CN" altLang="en-US" b="1" dirty="0">
                <a:solidFill>
                  <a:schemeClr val="tx1"/>
                </a:solidFill>
                <a:sym typeface="+mn-lt"/>
              </a:rPr>
              <a:t>值的方法</a:t>
            </a:r>
            <a:r>
              <a:rPr lang="en-US" altLang="zh-CN" b="1" dirty="0">
                <a:solidFill>
                  <a:schemeClr val="tx1"/>
                </a:solidFill>
                <a:sym typeface="+mn-lt"/>
              </a:rPr>
              <a:t>——</a:t>
            </a:r>
            <a:r>
              <a:rPr lang="zh-CN" altLang="en-US" b="1" dirty="0">
                <a:solidFill>
                  <a:schemeClr val="tx1"/>
                </a:solidFill>
                <a:sym typeface="+mn-lt"/>
              </a:rPr>
              <a:t>手肘法</a:t>
            </a:r>
            <a:endParaRPr lang="zh-CN" altLang="en-US" b="1" dirty="0">
              <a:solidFill>
                <a:schemeClr val="tx1"/>
              </a:solidFill>
              <a:sym typeface="+mn-l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949388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5.4.1 K</a:t>
            </a:r>
            <a:r>
              <a:rPr lang="zh-CN" altLang="en-US" sz="4000" b="1" dirty="0">
                <a:solidFill>
                  <a:schemeClr val="tx1"/>
                </a:solidFill>
                <a:sym typeface="+mn-lt"/>
              </a:rPr>
              <a:t>均值算法</a:t>
            </a:r>
            <a:endParaRPr lang="zh-CN" altLang="en-US" sz="4000" b="1" dirty="0">
              <a:solidFill>
                <a:schemeClr val="tx1"/>
              </a:solidFill>
              <a:sym typeface="+mn-lt"/>
            </a:endParaRPr>
          </a:p>
        </p:txBody>
      </p:sp>
      <mc:AlternateContent xmlns:mc="http://schemas.openxmlformats.org/markup-compatibility/2006">
        <mc:Choice xmlns:a14="http://schemas.microsoft.com/office/drawing/2010/main" Requires="a14">
          <p:sp>
            <p:nvSpPr>
              <p:cNvPr id="6" name="内容占位符 2"/>
              <p:cNvSpPr>
                <a:spLocks noGrp="1"/>
              </p:cNvSpPr>
              <p:nvPr/>
            </p:nvSpPr>
            <p:spPr>
              <a:xfrm>
                <a:off x="853440" y="1951355"/>
                <a:ext cx="9804400" cy="452628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r>
                  <a:rPr lang="zh-CN" altLang="zh-CN" sz="2800" dirty="0">
                    <a:solidFill>
                      <a:schemeClr val="tx1"/>
                    </a:solidFill>
                  </a:rPr>
                  <a:t>将</a:t>
                </a:r>
                <a14:m>
                  <m:oMath xmlns:m="http://schemas.openxmlformats.org/officeDocument/2006/math">
                    <m:r>
                      <a:rPr lang="en-US" altLang="zh-CN" sz="2800">
                        <a:solidFill>
                          <a:schemeClr val="tx1"/>
                        </a:solidFill>
                        <a:latin typeface="Cambria Math" panose="02040503050406030204" pitchFamily="18" charset="0"/>
                      </a:rPr>
                      <m:t>𝑛</m:t>
                    </m:r>
                  </m:oMath>
                </a14:m>
                <a:r>
                  <a:rPr lang="zh-CN" altLang="zh-CN" sz="2800" dirty="0">
                    <a:solidFill>
                      <a:schemeClr val="tx1"/>
                    </a:solidFill>
                  </a:rPr>
                  <a:t>个输入样本划分为</a:t>
                </a:r>
                <a:r>
                  <a:rPr lang="en-US" altLang="zh-CN" sz="2800" dirty="0">
                    <a:solidFill>
                      <a:schemeClr val="tx1"/>
                    </a:solidFill>
                  </a:rPr>
                  <a:t>K</a:t>
                </a:r>
                <a:r>
                  <a:rPr lang="zh-CN" altLang="zh-CN" sz="2800" dirty="0">
                    <a:solidFill>
                      <a:schemeClr val="tx1"/>
                    </a:solidFill>
                  </a:rPr>
                  <a:t>个类别，并使得这些类别满足：</a:t>
                </a:r>
                <a:endParaRPr lang="en-US" altLang="zh-CN" sz="2800" dirty="0">
                  <a:solidFill>
                    <a:schemeClr val="tx1"/>
                  </a:solidFill>
                </a:endParaRPr>
              </a:p>
              <a:p>
                <a:pPr lvl="1">
                  <a:buFont typeface="Wingdings" panose="05000000000000000000" charset="0"/>
                  <a:buChar char=""/>
                </a:pPr>
                <a:r>
                  <a:rPr lang="en-US" altLang="zh-CN" sz="2400" dirty="0">
                    <a:solidFill>
                      <a:schemeClr val="tx1"/>
                    </a:solidFill>
                    <a:cs typeface="+mn-cs"/>
                  </a:rPr>
                  <a:t>1</a:t>
                </a:r>
                <a:r>
                  <a:rPr lang="zh-CN" altLang="en-US" sz="2400" dirty="0">
                    <a:solidFill>
                      <a:schemeClr val="tx1"/>
                    </a:solidFill>
                    <a:cs typeface="+mn-cs"/>
                  </a:rPr>
                  <a:t>）同一类别中的样本相似度较高；</a:t>
                </a:r>
                <a:endParaRPr lang="zh-CN" altLang="en-US" sz="2400" dirty="0">
                  <a:solidFill>
                    <a:schemeClr val="tx1"/>
                  </a:solidFill>
                  <a:cs typeface="+mn-cs"/>
                </a:endParaRPr>
              </a:p>
              <a:p>
                <a:pPr lvl="1">
                  <a:buFont typeface="Wingdings" panose="05000000000000000000" charset="0"/>
                  <a:buChar char=""/>
                </a:pPr>
                <a:r>
                  <a:rPr lang="en-US" altLang="zh-CN" sz="2400" dirty="0">
                    <a:solidFill>
                      <a:schemeClr val="tx1"/>
                    </a:solidFill>
                    <a:cs typeface="+mn-cs"/>
                  </a:rPr>
                  <a:t>2</a:t>
                </a:r>
                <a:r>
                  <a:rPr lang="zh-CN" altLang="en-US" sz="2400" dirty="0">
                    <a:solidFill>
                      <a:schemeClr val="tx1"/>
                    </a:solidFill>
                    <a:cs typeface="+mn-cs"/>
                  </a:rPr>
                  <a:t>）不同类别中的样本相似度较低</a:t>
                </a:r>
                <a:r>
                  <a:rPr lang="zh-CN" altLang="en-US" sz="3200" dirty="0">
                    <a:solidFill>
                      <a:schemeClr val="tx1"/>
                    </a:solidFill>
                    <a:cs typeface="+mn-cs"/>
                  </a:rPr>
                  <a:t>。</a:t>
                </a:r>
                <a:endParaRPr lang="en-US" altLang="zh-CN" sz="3200" dirty="0">
                  <a:solidFill>
                    <a:schemeClr val="tx1"/>
                  </a:solidFill>
                  <a:cs typeface="+mn-cs"/>
                </a:endParaRPr>
              </a:p>
              <a:p>
                <a:pPr lvl="1">
                  <a:buFont typeface="Wingdings" panose="05000000000000000000" charset="0"/>
                  <a:buChar char=""/>
                </a:pPr>
                <a:endParaRPr lang="en-US" altLang="zh-CN" sz="3200" dirty="0">
                  <a:solidFill>
                    <a:schemeClr val="tx1"/>
                  </a:solidFill>
                  <a:cs typeface="+mn-cs"/>
                </a:endParaRPr>
              </a:p>
              <a:p>
                <a:pPr lvl="1">
                  <a:buFont typeface="Wingdings" panose="05000000000000000000" charset="0"/>
                  <a:buChar char=""/>
                </a:pPr>
                <a:r>
                  <a:rPr lang="zh-CN" altLang="en-US" sz="2400" dirty="0">
                    <a:solidFill>
                      <a:schemeClr val="tx1"/>
                    </a:solidFill>
                    <a:cs typeface="+mn-cs"/>
                  </a:rPr>
                  <a:t>最常见的衡量相似度指标：欧氏距离</a:t>
                </a:r>
                <a:endParaRPr lang="en-US" altLang="zh-CN" sz="2400" dirty="0">
                  <a:solidFill>
                    <a:schemeClr val="tx1"/>
                  </a:solidFill>
                  <a:cs typeface="+mn-cs"/>
                </a:endParaRPr>
              </a:p>
              <a:p>
                <a:pPr lvl="1">
                  <a:buFont typeface="Wingdings" panose="05000000000000000000" charset="0"/>
                  <a:buChar char=""/>
                </a:pPr>
                <a:r>
                  <a:rPr lang="zh-CN" altLang="en-US" sz="2400" dirty="0">
                    <a:solidFill>
                      <a:schemeClr val="tx1"/>
                    </a:solidFill>
                    <a:cs typeface="+mn-cs"/>
                  </a:rPr>
                  <a:t>根据相似度，划分到同一类的样本子集称为</a:t>
                </a:r>
                <a:r>
                  <a:rPr lang="zh-CN" altLang="en-US" sz="2400" b="1" dirty="0">
                    <a:solidFill>
                      <a:srgbClr val="FF0000"/>
                    </a:solidFill>
                    <a:cs typeface="+mn-cs"/>
                  </a:rPr>
                  <a:t>簇（</a:t>
                </a:r>
                <a:r>
                  <a:rPr lang="en-US" altLang="zh-CN" sz="2400" b="1" dirty="0">
                    <a:solidFill>
                      <a:srgbClr val="FF0000"/>
                    </a:solidFill>
                    <a:cs typeface="+mn-cs"/>
                  </a:rPr>
                  <a:t>Cluster</a:t>
                </a:r>
                <a:r>
                  <a:rPr lang="zh-CN" altLang="en-US" sz="2400" b="1" dirty="0">
                    <a:solidFill>
                      <a:srgbClr val="FF0000"/>
                    </a:solidFill>
                    <a:cs typeface="+mn-cs"/>
                  </a:rPr>
                  <a:t>）</a:t>
                </a:r>
                <a:r>
                  <a:rPr lang="zh-CN" altLang="en-US" sz="2400" dirty="0">
                    <a:solidFill>
                      <a:schemeClr val="tx1"/>
                    </a:solidFill>
                    <a:cs typeface="+mn-cs"/>
                  </a:rPr>
                  <a:t>。</a:t>
                </a:r>
                <a:endParaRPr lang="zh-CN" altLang="en-US" sz="2400" dirty="0">
                  <a:solidFill>
                    <a:schemeClr val="tx1"/>
                  </a:solidFill>
                  <a:cs typeface="+mn-cs"/>
                </a:endParaRPr>
              </a:p>
              <a:p>
                <a:pPr lvl="1"/>
                <a:endParaRPr lang="en-US" altLang="zh-CN"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p>
                <a:endParaRPr lang="en-US" altLang="zh-CN" dirty="0">
                  <a:solidFill>
                    <a:schemeClr val="tx1"/>
                  </a:solidFill>
                </a:endParaRPr>
              </a:p>
              <a:p>
                <a:pPr lvl="1"/>
                <a:endParaRPr lang="en-US" altLang="zh-CN" dirty="0">
                  <a:solidFill>
                    <a:schemeClr val="tx1"/>
                  </a:solidFill>
                </a:endParaRPr>
              </a:p>
            </p:txBody>
          </p:sp>
        </mc:Choice>
        <mc:Fallback>
          <p:sp>
            <p:nvSpPr>
              <p:cNvPr id="6" name="内容占位符 2"/>
              <p:cNvSpPr>
                <a:spLocks noRot="1" noChangeAspect="1" noMove="1" noResize="1" noEditPoints="1" noAdjustHandles="1" noChangeArrowheads="1" noChangeShapeType="1" noTextEdit="1"/>
              </p:cNvSpPr>
              <p:nvPr/>
            </p:nvSpPr>
            <p:spPr>
              <a:xfrm>
                <a:off x="853440" y="1951355"/>
                <a:ext cx="9804400" cy="4526280"/>
              </a:xfrm>
              <a:prstGeom prst="rect">
                <a:avLst/>
              </a:prstGeom>
              <a:blipFill rotWithShape="1">
                <a:blip r:embed="rId1"/>
                <a:stretch>
                  <a:fillRect b="-2511"/>
                </a:stretch>
              </a:blipFill>
              <a:ln>
                <a:noFill/>
              </a:ln>
            </p:spPr>
            <p:txBody>
              <a:bodyPr/>
              <a:lstStyle/>
              <a:p>
                <a:r>
                  <a:rPr lang="zh-CN" altLang="en-US">
                    <a:noFill/>
                  </a:rPr>
                  <a:t> </a:t>
                </a:r>
              </a:p>
            </p:txBody>
          </p:sp>
        </mc:Fallback>
      </mc:AlternateContent>
      <p:sp>
        <p:nvSpPr>
          <p:cNvPr id="7" name="内容占位符 2"/>
          <p:cNvSpPr>
            <a:spLocks noGrp="1"/>
          </p:cNvSpPr>
          <p:nvPr/>
        </p:nvSpPr>
        <p:spPr>
          <a:xfrm>
            <a:off x="558165" y="1266825"/>
            <a:ext cx="3873500" cy="4959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zh-CN" altLang="en-US" sz="2800" dirty="0">
                <a:solidFill>
                  <a:schemeClr val="tx1"/>
                </a:solidFill>
              </a:rPr>
              <a:t>算法基本原理</a:t>
            </a:r>
            <a:endParaRPr lang="zh-CN" altLang="en-US" sz="2800" dirty="0">
              <a:solidFill>
                <a:schemeClr val="tx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949388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5.4.1 K</a:t>
            </a:r>
            <a:r>
              <a:rPr lang="zh-CN" altLang="en-US" sz="4000" b="1" dirty="0">
                <a:solidFill>
                  <a:schemeClr val="tx1"/>
                </a:solidFill>
                <a:sym typeface="+mn-lt"/>
              </a:rPr>
              <a:t>均值算法</a:t>
            </a:r>
            <a:endParaRPr lang="zh-CN" altLang="en-US" sz="4000" b="1" dirty="0">
              <a:solidFill>
                <a:schemeClr val="tx1"/>
              </a:solidFill>
              <a:sym typeface="+mn-lt"/>
            </a:endParaRPr>
          </a:p>
        </p:txBody>
      </p:sp>
      <p:sp>
        <p:nvSpPr>
          <p:cNvPr id="7" name="内容占位符 2"/>
          <p:cNvSpPr>
            <a:spLocks noGrp="1"/>
          </p:cNvSpPr>
          <p:nvPr/>
        </p:nvSpPr>
        <p:spPr>
          <a:xfrm>
            <a:off x="558165" y="1077595"/>
            <a:ext cx="3873500" cy="4959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en-US" altLang="zh-CN" sz="2800" dirty="0">
                <a:solidFill>
                  <a:schemeClr val="tx1"/>
                </a:solidFill>
              </a:rPr>
              <a:t> K</a:t>
            </a:r>
            <a:r>
              <a:rPr lang="zh-CN" altLang="en-US" sz="2800" dirty="0">
                <a:solidFill>
                  <a:schemeClr val="tx1"/>
                </a:solidFill>
              </a:rPr>
              <a:t>均值算法的实现步骤</a:t>
            </a:r>
            <a:endParaRPr lang="zh-CN" altLang="en-US" sz="2800" dirty="0">
              <a:solidFill>
                <a:schemeClr val="tx1"/>
              </a:solidFill>
            </a:endParaRPr>
          </a:p>
        </p:txBody>
      </p:sp>
      <p:sp>
        <p:nvSpPr>
          <p:cNvPr id="2" name="内容占位符 2"/>
          <p:cNvSpPr>
            <a:spLocks noGrp="1"/>
          </p:cNvSpPr>
          <p:nvPr/>
        </p:nvSpPr>
        <p:spPr>
          <a:xfrm>
            <a:off x="1185545" y="1614805"/>
            <a:ext cx="9241155" cy="29724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zh-CN" altLang="en-US" sz="2400" dirty="0">
                <a:solidFill>
                  <a:schemeClr val="tx1"/>
                </a:solidFill>
              </a:rPr>
              <a:t>（</a:t>
            </a:r>
            <a:r>
              <a:rPr lang="en-US" altLang="zh-CN" sz="2400" dirty="0">
                <a:solidFill>
                  <a:schemeClr val="tx1"/>
                </a:solidFill>
              </a:rPr>
              <a:t>1</a:t>
            </a:r>
            <a:r>
              <a:rPr lang="zh-CN" altLang="en-US" sz="2400" dirty="0">
                <a:solidFill>
                  <a:schemeClr val="tx1"/>
                </a:solidFill>
              </a:rPr>
              <a:t>）适当选择</a:t>
            </a:r>
            <a:r>
              <a:rPr lang="en-US" altLang="zh-CN" sz="2400" dirty="0">
                <a:solidFill>
                  <a:schemeClr val="tx1"/>
                </a:solidFill>
              </a:rPr>
              <a:t>K</a:t>
            </a:r>
            <a:r>
              <a:rPr lang="zh-CN" altLang="en-US" sz="2400" dirty="0">
                <a:solidFill>
                  <a:schemeClr val="tx1"/>
                </a:solidFill>
              </a:rPr>
              <a:t>个初始的簇中心，设</a:t>
            </a:r>
            <a:r>
              <a:rPr lang="en-US" altLang="zh-CN" sz="2400" dirty="0">
                <a:solidFill>
                  <a:schemeClr val="tx1"/>
                </a:solidFill>
              </a:rPr>
              <a:t>t=0</a:t>
            </a:r>
            <a:r>
              <a:rPr lang="zh-CN" altLang="en-US" sz="2400" dirty="0">
                <a:solidFill>
                  <a:schemeClr val="tx1"/>
                </a:solidFill>
              </a:rPr>
              <a:t>；</a:t>
            </a:r>
            <a:endParaRPr lang="zh-CN" altLang="en-US" sz="2400" dirty="0">
              <a:solidFill>
                <a:schemeClr val="tx1"/>
              </a:solidFill>
            </a:endParaRPr>
          </a:p>
          <a:p>
            <a:pPr marL="0" indent="0">
              <a:buNone/>
            </a:pPr>
            <a:r>
              <a:rPr lang="zh-CN" altLang="en-US" sz="2400" dirty="0">
                <a:solidFill>
                  <a:schemeClr val="tx1"/>
                </a:solidFill>
              </a:rPr>
              <a:t>（</a:t>
            </a:r>
            <a:r>
              <a:rPr lang="en-US" altLang="zh-CN" sz="2400" dirty="0">
                <a:solidFill>
                  <a:schemeClr val="tx1"/>
                </a:solidFill>
              </a:rPr>
              <a:t>2</a:t>
            </a:r>
            <a:r>
              <a:rPr lang="zh-CN" altLang="en-US" sz="2400" dirty="0">
                <a:solidFill>
                  <a:schemeClr val="tx1"/>
                </a:solidFill>
              </a:rPr>
              <a:t>）在第</a:t>
            </a:r>
            <a:r>
              <a:rPr lang="en-US" altLang="zh-CN" sz="2400" dirty="0">
                <a:solidFill>
                  <a:schemeClr val="tx1"/>
                </a:solidFill>
              </a:rPr>
              <a:t>t</a:t>
            </a:r>
            <a:r>
              <a:rPr lang="zh-CN" altLang="en-US" sz="2400" dirty="0">
                <a:solidFill>
                  <a:schemeClr val="tx1"/>
                </a:solidFill>
              </a:rPr>
              <a:t>次迭代中，对任意一个样本，分别计算其到</a:t>
            </a:r>
            <a:r>
              <a:rPr lang="en-US" altLang="zh-CN" sz="2400" dirty="0">
                <a:solidFill>
                  <a:schemeClr val="tx1"/>
                </a:solidFill>
              </a:rPr>
              <a:t>K</a:t>
            </a:r>
            <a:r>
              <a:rPr lang="zh-CN" altLang="en-US" sz="2400" dirty="0">
                <a:solidFill>
                  <a:schemeClr val="tx1"/>
                </a:solidFill>
              </a:rPr>
              <a:t>个中心的距离，并将该样本归到距离最短的中心所在的簇；</a:t>
            </a:r>
            <a:endParaRPr lang="zh-CN" altLang="en-US" sz="2400" dirty="0">
              <a:solidFill>
                <a:schemeClr val="tx1"/>
              </a:solidFill>
            </a:endParaRPr>
          </a:p>
          <a:p>
            <a:pPr marL="0" indent="0">
              <a:buNone/>
            </a:pPr>
            <a:r>
              <a:rPr lang="zh-CN" altLang="en-US" sz="2400" dirty="0">
                <a:solidFill>
                  <a:schemeClr val="tx1"/>
                </a:solidFill>
              </a:rPr>
              <a:t>（</a:t>
            </a:r>
            <a:r>
              <a:rPr lang="en-US" altLang="zh-CN" sz="2400" dirty="0">
                <a:solidFill>
                  <a:schemeClr val="tx1"/>
                </a:solidFill>
              </a:rPr>
              <a:t>3</a:t>
            </a:r>
            <a:r>
              <a:rPr lang="zh-CN" altLang="en-US" sz="2400" dirty="0">
                <a:solidFill>
                  <a:schemeClr val="tx1"/>
                </a:solidFill>
              </a:rPr>
              <a:t>）利用均值等方法更新</a:t>
            </a:r>
            <a:r>
              <a:rPr lang="en-US" altLang="zh-CN" sz="2400" dirty="0">
                <a:solidFill>
                  <a:schemeClr val="tx1"/>
                </a:solidFill>
              </a:rPr>
              <a:t>K</a:t>
            </a:r>
            <a:r>
              <a:rPr lang="zh-CN" altLang="en-US" sz="2400" dirty="0">
                <a:solidFill>
                  <a:schemeClr val="tx1"/>
                </a:solidFill>
              </a:rPr>
              <a:t>个簇中心；</a:t>
            </a:r>
            <a:endParaRPr lang="zh-CN" altLang="en-US" sz="2400" dirty="0">
              <a:solidFill>
                <a:schemeClr val="tx1"/>
              </a:solidFill>
            </a:endParaRPr>
          </a:p>
          <a:p>
            <a:pPr marL="0" indent="0">
              <a:buNone/>
            </a:pPr>
            <a:r>
              <a:rPr lang="zh-CN" altLang="en-US" sz="2400" dirty="0">
                <a:solidFill>
                  <a:schemeClr val="tx1"/>
                </a:solidFill>
              </a:rPr>
              <a:t>（</a:t>
            </a:r>
            <a:r>
              <a:rPr lang="en-US" altLang="zh-CN" sz="2400" dirty="0">
                <a:solidFill>
                  <a:schemeClr val="tx1"/>
                </a:solidFill>
              </a:rPr>
              <a:t>4</a:t>
            </a:r>
            <a:r>
              <a:rPr lang="zh-CN" altLang="en-US" sz="2400" dirty="0">
                <a:solidFill>
                  <a:schemeClr val="tx1"/>
                </a:solidFill>
              </a:rPr>
              <a:t>）判断终止条件，如果满足，算法结束；如果不成立，</a:t>
            </a:r>
            <a:r>
              <a:rPr lang="en-US" altLang="zh-CN" sz="2400" dirty="0">
                <a:solidFill>
                  <a:schemeClr val="tx1"/>
                </a:solidFill>
              </a:rPr>
              <a:t>t:=t+1</a:t>
            </a:r>
            <a:r>
              <a:rPr lang="zh-CN" altLang="en-US" sz="2400" dirty="0">
                <a:solidFill>
                  <a:schemeClr val="tx1"/>
                </a:solidFill>
              </a:rPr>
              <a:t>，返回第（</a:t>
            </a:r>
            <a:r>
              <a:rPr lang="en-US" altLang="zh-CN" sz="2400" dirty="0">
                <a:solidFill>
                  <a:schemeClr val="tx1"/>
                </a:solidFill>
              </a:rPr>
              <a:t>2</a:t>
            </a:r>
            <a:r>
              <a:rPr lang="zh-CN" altLang="en-US" sz="2400" dirty="0">
                <a:solidFill>
                  <a:schemeClr val="tx1"/>
                </a:solidFill>
              </a:rPr>
              <a:t>）步。</a:t>
            </a:r>
            <a:endParaRPr lang="en-US" altLang="zh-CN" sz="2400" dirty="0">
              <a:solidFill>
                <a:schemeClr val="tx1"/>
              </a:solidFill>
            </a:endParaRPr>
          </a:p>
          <a:p>
            <a:pPr marL="0" indent="0">
              <a:buNone/>
            </a:pPr>
            <a:r>
              <a:rPr lang="en-US" altLang="zh-CN" sz="2400" dirty="0">
                <a:solidFill>
                  <a:schemeClr val="tx1"/>
                </a:solidFill>
              </a:rPr>
              <a:t>K</a:t>
            </a:r>
            <a:r>
              <a:rPr lang="zh-CN" altLang="en-US" sz="2400" dirty="0">
                <a:solidFill>
                  <a:schemeClr val="tx1"/>
                </a:solidFill>
              </a:rPr>
              <a:t>均值算法的迭代过程：</a:t>
            </a:r>
            <a:endParaRPr lang="zh-CN" altLang="en-US" sz="2400" dirty="0">
              <a:solidFill>
                <a:schemeClr val="tx1"/>
              </a:solidFill>
            </a:endParaRPr>
          </a:p>
          <a:p>
            <a:endParaRPr lang="zh-CN" altLang="en-US" sz="2400" dirty="0">
              <a:solidFill>
                <a:schemeClr val="tx1"/>
              </a:solidFill>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7960" y="4628485"/>
            <a:ext cx="7786535" cy="1981148"/>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949388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5.4.1 K</a:t>
            </a:r>
            <a:r>
              <a:rPr lang="zh-CN" altLang="en-US" sz="4000" b="1" dirty="0">
                <a:solidFill>
                  <a:schemeClr val="tx1"/>
                </a:solidFill>
                <a:sym typeface="+mn-lt"/>
              </a:rPr>
              <a:t>均值算法</a:t>
            </a:r>
            <a:endParaRPr lang="zh-CN" altLang="en-US" sz="4000" b="1" dirty="0">
              <a:solidFill>
                <a:schemeClr val="tx1"/>
              </a:solidFill>
              <a:sym typeface="+mn-lt"/>
            </a:endParaRPr>
          </a:p>
        </p:txBody>
      </p:sp>
      <p:sp>
        <p:nvSpPr>
          <p:cNvPr id="7" name="内容占位符 2"/>
          <p:cNvSpPr>
            <a:spLocks noGrp="1"/>
          </p:cNvSpPr>
          <p:nvPr/>
        </p:nvSpPr>
        <p:spPr>
          <a:xfrm>
            <a:off x="878205" y="1348105"/>
            <a:ext cx="3873500" cy="4959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en-US" altLang="zh-CN" sz="2800" dirty="0">
                <a:solidFill>
                  <a:schemeClr val="tx1"/>
                </a:solidFill>
                <a:sym typeface="+mn-ea"/>
              </a:rPr>
              <a:t>K</a:t>
            </a:r>
            <a:r>
              <a:rPr lang="zh-CN" altLang="en-US" sz="2800" dirty="0">
                <a:solidFill>
                  <a:schemeClr val="tx1"/>
                </a:solidFill>
                <a:sym typeface="+mn-ea"/>
              </a:rPr>
              <a:t>均值算法损失函数</a:t>
            </a:r>
            <a:endParaRPr lang="zh-CN" altLang="en-US" sz="2800" dirty="0">
              <a:solidFill>
                <a:schemeClr val="tx1"/>
              </a:solidFill>
              <a:sym typeface="+mn-ea"/>
            </a:endParaRPr>
          </a:p>
        </p:txBody>
      </p:sp>
      <mc:AlternateContent xmlns:mc="http://schemas.openxmlformats.org/markup-compatibility/2006">
        <mc:Choice xmlns:a14="http://schemas.microsoft.com/office/drawing/2010/main" Requires="a14">
          <p:sp>
            <p:nvSpPr>
              <p:cNvPr id="6" name="矩形 5"/>
              <p:cNvSpPr/>
              <p:nvPr/>
            </p:nvSpPr>
            <p:spPr>
              <a:xfrm>
                <a:off x="4824790" y="1077487"/>
                <a:ext cx="4190890" cy="968375"/>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zh-CN" altLang="en-US" sz="2000" i="1">
                          <a:solidFill>
                            <a:schemeClr val="tx1"/>
                          </a:solidFill>
                          <a:latin typeface="Cambria Math" panose="02040503050406030204" pitchFamily="18" charset="0"/>
                        </a:rPr>
                        <m:t>𝐽</m:t>
                      </m:r>
                      <m:d>
                        <m:dPr>
                          <m:ctrlPr>
                            <a:rPr lang="zh-CN" altLang="en-US" sz="2000" i="1">
                              <a:solidFill>
                                <a:schemeClr val="tx1"/>
                              </a:solidFill>
                              <a:latin typeface="Cambria Math" panose="02040503050406030204" pitchFamily="18" charset="0"/>
                            </a:rPr>
                          </m:ctrlPr>
                        </m:dPr>
                        <m:e>
                          <m:r>
                            <a:rPr lang="zh-CN" altLang="en-US" sz="2000" b="1" i="1">
                              <a:solidFill>
                                <a:schemeClr val="tx1"/>
                              </a:solidFill>
                              <a:latin typeface="Cambria Math" panose="02040503050406030204" pitchFamily="18" charset="0"/>
                            </a:rPr>
                            <m:t>𝝁</m:t>
                          </m:r>
                        </m:e>
                      </m:d>
                      <m:r>
                        <a:rPr lang="zh-CN" altLang="en-US" sz="2000" b="0" i="0">
                          <a:solidFill>
                            <a:schemeClr val="tx1"/>
                          </a:solidFill>
                          <a:latin typeface="Cambria Math" panose="02040503050406030204" pitchFamily="18" charset="0"/>
                        </a:rPr>
                        <m:t>=</m:t>
                      </m:r>
                      <m:f>
                        <m:fPr>
                          <m:ctrlPr>
                            <a:rPr lang="zh-CN" altLang="en-US" sz="2000" b="0" i="1">
                              <a:solidFill>
                                <a:schemeClr val="tx1"/>
                              </a:solidFill>
                              <a:latin typeface="Cambria Math" panose="02040503050406030204" pitchFamily="18" charset="0"/>
                            </a:rPr>
                          </m:ctrlPr>
                        </m:fPr>
                        <m:num>
                          <m:r>
                            <a:rPr lang="zh-CN" altLang="en-US" sz="2000" b="0" i="0">
                              <a:solidFill>
                                <a:schemeClr val="tx1"/>
                              </a:solidFill>
                              <a:latin typeface="Cambria Math" panose="02040503050406030204" pitchFamily="18" charset="0"/>
                            </a:rPr>
                            <m:t>1</m:t>
                          </m:r>
                        </m:num>
                        <m:den>
                          <m:r>
                            <a:rPr lang="zh-CN" altLang="en-US" sz="2000" b="0" i="0">
                              <a:solidFill>
                                <a:schemeClr val="tx1"/>
                              </a:solidFill>
                              <a:latin typeface="Cambria Math" panose="02040503050406030204" pitchFamily="18" charset="0"/>
                            </a:rPr>
                            <m:t>2</m:t>
                          </m:r>
                        </m:den>
                      </m:f>
                      <m:nary>
                        <m:naryPr>
                          <m:chr m:val="∑"/>
                          <m:limLoc m:val="undOvr"/>
                          <m:ctrlPr>
                            <a:rPr lang="zh-CN" altLang="en-US" sz="2000" b="0" i="1">
                              <a:solidFill>
                                <a:schemeClr val="tx1"/>
                              </a:solidFill>
                              <a:latin typeface="Cambria Math" panose="02040503050406030204" pitchFamily="18" charset="0"/>
                            </a:rPr>
                          </m:ctrlPr>
                        </m:naryPr>
                        <m:sub>
                          <m:r>
                            <a:rPr lang="zh-CN" altLang="en-US" sz="2000" b="0" i="1">
                              <a:solidFill>
                                <a:schemeClr val="tx1"/>
                              </a:solidFill>
                              <a:latin typeface="Cambria Math" panose="02040503050406030204" pitchFamily="18" charset="0"/>
                            </a:rPr>
                            <m:t>𝑗</m:t>
                          </m:r>
                          <m:r>
                            <a:rPr lang="zh-CN" altLang="en-US" sz="2000" b="0" i="0">
                              <a:solidFill>
                                <a:schemeClr val="tx1"/>
                              </a:solidFill>
                              <a:latin typeface="Cambria Math" panose="02040503050406030204" pitchFamily="18" charset="0"/>
                            </a:rPr>
                            <m:t>=</m:t>
                          </m:r>
                          <m:r>
                            <a:rPr lang="zh-CN" altLang="en-US" sz="2000" b="0" i="0">
                              <a:solidFill>
                                <a:schemeClr val="tx1"/>
                              </a:solidFill>
                              <a:latin typeface="Cambria Math" panose="02040503050406030204" pitchFamily="18" charset="0"/>
                            </a:rPr>
                            <m:t>1</m:t>
                          </m:r>
                        </m:sub>
                        <m:sup>
                          <m:r>
                            <a:rPr lang="zh-CN" altLang="en-US" sz="2000" b="0" i="1">
                              <a:solidFill>
                                <a:schemeClr val="tx1"/>
                              </a:solidFill>
                              <a:latin typeface="Cambria Math" panose="02040503050406030204" pitchFamily="18" charset="0"/>
                            </a:rPr>
                            <m:t>𝐾</m:t>
                          </m:r>
                        </m:sup>
                        <m:e>
                          <m:nary>
                            <m:naryPr>
                              <m:chr m:val="∑"/>
                              <m:limLoc m:val="undOvr"/>
                              <m:ctrlPr>
                                <a:rPr lang="zh-CN" altLang="en-US" sz="2000" b="0" i="1">
                                  <a:solidFill>
                                    <a:schemeClr val="tx1"/>
                                  </a:solidFill>
                                  <a:latin typeface="Cambria Math" panose="02040503050406030204" pitchFamily="18" charset="0"/>
                                </a:rPr>
                              </m:ctrlPr>
                            </m:naryPr>
                            <m:sub>
                              <m:r>
                                <a:rPr lang="zh-CN" altLang="en-US" sz="2000" b="0" i="1">
                                  <a:solidFill>
                                    <a:schemeClr val="tx1"/>
                                  </a:solidFill>
                                  <a:latin typeface="Cambria Math" panose="02040503050406030204" pitchFamily="18" charset="0"/>
                                </a:rPr>
                                <m:t>𝑖</m:t>
                              </m:r>
                              <m:r>
                                <a:rPr lang="zh-CN" altLang="en-US" sz="2000" b="0" i="0">
                                  <a:solidFill>
                                    <a:schemeClr val="tx1"/>
                                  </a:solidFill>
                                  <a:latin typeface="Cambria Math" panose="02040503050406030204" pitchFamily="18" charset="0"/>
                                </a:rPr>
                                <m:t>=</m:t>
                              </m:r>
                              <m:r>
                                <a:rPr lang="zh-CN" altLang="en-US" sz="2000" b="0" i="0">
                                  <a:solidFill>
                                    <a:schemeClr val="tx1"/>
                                  </a:solidFill>
                                  <a:latin typeface="Cambria Math" panose="02040503050406030204" pitchFamily="18" charset="0"/>
                                </a:rPr>
                                <m:t>1</m:t>
                              </m:r>
                            </m:sub>
                            <m:sup>
                              <m:sSub>
                                <m:sSubPr>
                                  <m:ctrlPr>
                                    <a:rPr lang="zh-CN" altLang="en-US" sz="2000" b="0" i="1">
                                      <a:solidFill>
                                        <a:schemeClr val="tx1"/>
                                      </a:solidFill>
                                      <a:latin typeface="Cambria Math" panose="02040503050406030204" pitchFamily="18" charset="0"/>
                                    </a:rPr>
                                  </m:ctrlPr>
                                </m:sSubPr>
                                <m:e>
                                  <m:r>
                                    <a:rPr lang="zh-CN" altLang="en-US" sz="2000" b="0" i="1">
                                      <a:solidFill>
                                        <a:schemeClr val="tx1"/>
                                      </a:solidFill>
                                      <a:latin typeface="Cambria Math" panose="02040503050406030204" pitchFamily="18" charset="0"/>
                                    </a:rPr>
                                    <m:t>𝑛</m:t>
                                  </m:r>
                                </m:e>
                                <m:sub>
                                  <m:r>
                                    <a:rPr lang="zh-CN" altLang="en-US" sz="2000" b="0" i="1">
                                      <a:solidFill>
                                        <a:schemeClr val="tx1"/>
                                      </a:solidFill>
                                      <a:latin typeface="Cambria Math" panose="02040503050406030204" pitchFamily="18" charset="0"/>
                                    </a:rPr>
                                    <m:t>𝑗</m:t>
                                  </m:r>
                                </m:sub>
                              </m:sSub>
                            </m:sup>
                            <m:e>
                              <m:sSup>
                                <m:sSupPr>
                                  <m:ctrlPr>
                                    <a:rPr lang="zh-CN" altLang="en-US" sz="2000" b="0" i="1">
                                      <a:solidFill>
                                        <a:schemeClr val="tx1"/>
                                      </a:solidFill>
                                      <a:latin typeface="Cambria Math" panose="02040503050406030204" pitchFamily="18" charset="0"/>
                                    </a:rPr>
                                  </m:ctrlPr>
                                </m:sSupPr>
                                <m:e>
                                  <m:d>
                                    <m:dPr>
                                      <m:ctrlPr>
                                        <a:rPr lang="zh-CN" altLang="en-US" sz="2000" b="0" i="1">
                                          <a:solidFill>
                                            <a:schemeClr val="tx1"/>
                                          </a:solidFill>
                                          <a:latin typeface="Cambria Math" panose="02040503050406030204" pitchFamily="18" charset="0"/>
                                        </a:rPr>
                                      </m:ctrlPr>
                                    </m:dPr>
                                    <m:e>
                                      <m:sSub>
                                        <m:sSubPr>
                                          <m:ctrlPr>
                                            <a:rPr lang="zh-CN" altLang="en-US" sz="2000" b="0" i="1">
                                              <a:solidFill>
                                                <a:schemeClr val="tx1"/>
                                              </a:solidFill>
                                              <a:latin typeface="Cambria Math" panose="02040503050406030204" pitchFamily="18" charset="0"/>
                                            </a:rPr>
                                          </m:ctrlPr>
                                        </m:sSubPr>
                                        <m:e>
                                          <m:r>
                                            <a:rPr lang="zh-CN" altLang="en-US" sz="2000" b="1" i="1">
                                              <a:solidFill>
                                                <a:schemeClr val="tx1"/>
                                              </a:solidFill>
                                              <a:latin typeface="Cambria Math" panose="02040503050406030204" pitchFamily="18" charset="0"/>
                                            </a:rPr>
                                            <m:t>𝒙</m:t>
                                          </m:r>
                                        </m:e>
                                        <m:sub>
                                          <m:r>
                                            <a:rPr lang="zh-CN" altLang="en-US" sz="2000" b="0" i="1">
                                              <a:solidFill>
                                                <a:schemeClr val="tx1"/>
                                              </a:solidFill>
                                              <a:latin typeface="Cambria Math" panose="02040503050406030204" pitchFamily="18" charset="0"/>
                                            </a:rPr>
                                            <m:t>𝑖</m:t>
                                          </m:r>
                                        </m:sub>
                                      </m:sSub>
                                      <m:r>
                                        <a:rPr lang="zh-CN" altLang="en-US" sz="2000" b="0" i="0">
                                          <a:solidFill>
                                            <a:schemeClr val="tx1"/>
                                          </a:solidFill>
                                          <a:latin typeface="Cambria Math" panose="02040503050406030204" pitchFamily="18" charset="0"/>
                                        </a:rPr>
                                        <m:t>−</m:t>
                                      </m:r>
                                      <m:sSub>
                                        <m:sSubPr>
                                          <m:ctrlPr>
                                            <a:rPr lang="zh-CN" altLang="en-US" sz="2000" b="0" i="1">
                                              <a:solidFill>
                                                <a:schemeClr val="tx1"/>
                                              </a:solidFill>
                                              <a:latin typeface="Cambria Math" panose="02040503050406030204" pitchFamily="18" charset="0"/>
                                            </a:rPr>
                                          </m:ctrlPr>
                                        </m:sSubPr>
                                        <m:e>
                                          <m:r>
                                            <a:rPr lang="zh-CN" altLang="en-US" sz="2000" b="1" i="1">
                                              <a:solidFill>
                                                <a:schemeClr val="tx1"/>
                                              </a:solidFill>
                                              <a:latin typeface="Cambria Math" panose="02040503050406030204" pitchFamily="18" charset="0"/>
                                            </a:rPr>
                                            <m:t>𝝁</m:t>
                                          </m:r>
                                        </m:e>
                                        <m:sub>
                                          <m:r>
                                            <a:rPr lang="zh-CN" altLang="en-US" sz="2000" b="0" i="1">
                                              <a:solidFill>
                                                <a:schemeClr val="tx1"/>
                                              </a:solidFill>
                                              <a:latin typeface="Cambria Math" panose="02040503050406030204" pitchFamily="18" charset="0"/>
                                            </a:rPr>
                                            <m:t>𝑗</m:t>
                                          </m:r>
                                        </m:sub>
                                      </m:sSub>
                                    </m:e>
                                  </m:d>
                                </m:e>
                                <m:sup>
                                  <m:r>
                                    <a:rPr lang="zh-CN" altLang="en-US" sz="2000" b="0" i="0">
                                      <a:solidFill>
                                        <a:schemeClr val="tx1"/>
                                      </a:solidFill>
                                      <a:latin typeface="Cambria Math" panose="02040503050406030204" pitchFamily="18" charset="0"/>
                                    </a:rPr>
                                    <m:t>2</m:t>
                                  </m:r>
                                </m:sup>
                              </m:sSup>
                            </m:e>
                          </m:nary>
                        </m:e>
                      </m:nary>
                    </m:oMath>
                  </m:oMathPara>
                </a14:m>
                <a:endParaRPr lang="zh-CN" altLang="en-US" sz="2000" b="0" i="0" dirty="0">
                  <a:solidFill>
                    <a:schemeClr val="tx1"/>
                  </a:solidFill>
                  <a:latin typeface="DejaVu Math TeX Gyre" panose="02000503000000000000" charset="0"/>
                  <a:cs typeface="DejaVu Math TeX Gyre" panose="02000503000000000000" charset="0"/>
                </a:endParaRPr>
              </a:p>
            </p:txBody>
          </p:sp>
        </mc:Choice>
        <mc:Fallback>
          <p:sp>
            <p:nvSpPr>
              <p:cNvPr id="6" name="矩形 5"/>
              <p:cNvSpPr>
                <a:spLocks noRot="1" noChangeAspect="1" noMove="1" noResize="1" noEditPoints="1" noAdjustHandles="1" noChangeArrowheads="1" noChangeShapeType="1" noTextEdit="1"/>
              </p:cNvSpPr>
              <p:nvPr/>
            </p:nvSpPr>
            <p:spPr>
              <a:xfrm>
                <a:off x="4824790" y="1077487"/>
                <a:ext cx="4190890" cy="968375"/>
              </a:xfrm>
              <a:prstGeom prst="rect">
                <a:avLst/>
              </a:prstGeom>
              <a:blipFill rotWithShape="1">
                <a:blip r:embed="rId1"/>
                <a:stretch>
                  <a:fillRect l="-1" t="-54" r="14" b="5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717550" y="2114550"/>
                <a:ext cx="10864215" cy="945515"/>
              </a:xfrm>
              <a:prstGeom prst="rect">
                <a:avLst/>
              </a:prstGeom>
            </p:spPr>
            <p:txBody>
              <a:bodyPr wrap="square">
                <a:spAutoFit/>
              </a:bodyPr>
              <a:lstStyle/>
              <a:p>
                <a:r>
                  <a:rPr lang="en-US" altLang="zh-CN" sz="24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chemeClr val="tx1"/>
                    </a:solidFill>
                    <a:latin typeface="+mn-ea"/>
                    <a:ea typeface="+mn-ea"/>
                    <a:cs typeface="Times New Roman" panose="02020603050405020304" pitchFamily="18" charset="0"/>
                  </a:rPr>
                  <a:t>其中，</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i="1">
                            <a:solidFill>
                              <a:schemeClr val="tx1"/>
                            </a:solidFill>
                            <a:effectLst/>
                            <a:latin typeface="Cambria Math" panose="02040503050406030204" pitchFamily="18" charset="0"/>
                            <a:ea typeface="+mn-ea"/>
                            <a:cs typeface="Times New Roman" panose="02020603050405020304" pitchFamily="18" charset="0"/>
                          </a:rPr>
                          <m:t>𝑛</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表示第</a:t>
                </a:r>
                <a14:m>
                  <m:oMath xmlns:m="http://schemas.openxmlformats.org/officeDocument/2006/math">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oMath>
                </a14:m>
                <a:r>
                  <a:rPr lang="zh-CN" altLang="zh-CN" sz="2400" dirty="0">
                    <a:solidFill>
                      <a:schemeClr val="tx1"/>
                    </a:solidFill>
                    <a:effectLst/>
                    <a:latin typeface="+mn-ea"/>
                    <a:ea typeface="+mn-ea"/>
                    <a:cs typeface="Times New Roman" panose="02020603050405020304" pitchFamily="18" charset="0"/>
                  </a:rPr>
                  <a:t>个簇中样本的数量，</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b="1" i="1">
                            <a:solidFill>
                              <a:schemeClr val="tx1"/>
                            </a:solidFill>
                            <a:effectLst/>
                            <a:latin typeface="Cambria Math" panose="02040503050406030204" pitchFamily="18" charset="0"/>
                            <a:ea typeface="+mn-ea"/>
                            <a:cs typeface="Times New Roman" panose="02020603050405020304" pitchFamily="18" charset="0"/>
                          </a:rPr>
                          <m:t>𝝁</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表示第</a:t>
                </a:r>
                <a14:m>
                  <m:oMath xmlns:m="http://schemas.openxmlformats.org/officeDocument/2006/math">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oMath>
                </a14:m>
                <a:r>
                  <a:rPr lang="zh-CN" altLang="zh-CN" sz="2400" dirty="0">
                    <a:solidFill>
                      <a:schemeClr val="tx1"/>
                    </a:solidFill>
                    <a:effectLst/>
                    <a:latin typeface="+mn-ea"/>
                    <a:ea typeface="+mn-ea"/>
                    <a:cs typeface="Times New Roman" panose="02020603050405020304" pitchFamily="18" charset="0"/>
                  </a:rPr>
                  <a:t>个簇中心。</a:t>
                </a:r>
                <a:r>
                  <a:rPr lang="en-US" altLang="zh-CN" sz="2400" dirty="0">
                    <a:solidFill>
                      <a:schemeClr val="tx1"/>
                    </a:solidFill>
                    <a:effectLst/>
                    <a:latin typeface="+mn-ea"/>
                    <a:ea typeface="+mn-ea"/>
                  </a:rPr>
                  <a:t>K</a:t>
                </a:r>
                <a:r>
                  <a:rPr lang="zh-CN" altLang="zh-CN" sz="2400" dirty="0">
                    <a:solidFill>
                      <a:schemeClr val="tx1"/>
                    </a:solidFill>
                    <a:effectLst/>
                    <a:latin typeface="+mn-ea"/>
                    <a:ea typeface="+mn-ea"/>
                    <a:cs typeface="Times New Roman" panose="02020603050405020304" pitchFamily="18" charset="0"/>
                  </a:rPr>
                  <a:t>是事先设定的，因此该目标函数的变量为</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i="1">
                            <a:solidFill>
                              <a:schemeClr val="tx1"/>
                            </a:solidFill>
                            <a:effectLst/>
                            <a:latin typeface="Cambria Math" panose="02040503050406030204" pitchFamily="18" charset="0"/>
                            <a:ea typeface="+mn-ea"/>
                            <a:cs typeface="Times New Roman" panose="02020603050405020304" pitchFamily="18" charset="0"/>
                          </a:rPr>
                          <m:t>𝑛</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和</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b="1" i="1">
                            <a:solidFill>
                              <a:schemeClr val="tx1"/>
                            </a:solidFill>
                            <a:effectLst/>
                            <a:latin typeface="Cambria Math" panose="02040503050406030204" pitchFamily="18" charset="0"/>
                            <a:ea typeface="+mn-ea"/>
                            <a:cs typeface="Times New Roman" panose="02020603050405020304" pitchFamily="18" charset="0"/>
                          </a:rPr>
                          <m:t>𝝁</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两组。</a:t>
                </a:r>
                <a:endParaRPr lang="zh-CN" altLang="zh-CN" sz="2400" dirty="0">
                  <a:solidFill>
                    <a:schemeClr val="tx1"/>
                  </a:solidFill>
                  <a:effectLst/>
                  <a:latin typeface="+mn-ea"/>
                  <a:ea typeface="+mn-ea"/>
                  <a:cs typeface="Times New Roman" panose="02020603050405020304" pitchFamily="18" charset="0"/>
                </a:endParaRPr>
              </a:p>
            </p:txBody>
          </p:sp>
        </mc:Choice>
        <mc:Fallback>
          <p:sp>
            <p:nvSpPr>
              <p:cNvPr id="8" name="矩形 7"/>
              <p:cNvSpPr>
                <a:spLocks noRot="1" noChangeAspect="1" noMove="1" noResize="1" noEditPoints="1" noAdjustHandles="1" noChangeArrowheads="1" noChangeShapeType="1" noTextEdit="1"/>
              </p:cNvSpPr>
              <p:nvPr/>
            </p:nvSpPr>
            <p:spPr>
              <a:xfrm>
                <a:off x="717550" y="2114550"/>
                <a:ext cx="10864215" cy="945515"/>
              </a:xfrm>
              <a:prstGeom prst="rect">
                <a:avLst/>
              </a:prstGeom>
              <a:blipFill rotWithShape="1">
                <a:blip r:embed="rId2"/>
                <a:stretch>
                  <a:fillRect b="-61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p:nvPr/>
            </p:nvSpPr>
            <p:spPr>
              <a:xfrm>
                <a:off x="878205" y="2985770"/>
                <a:ext cx="6977380" cy="518160"/>
              </a:xfrm>
              <a:prstGeom prst="rect">
                <a:avLst/>
              </a:prstGeom>
            </p:spPr>
            <p:txBody>
              <a:bodyPr wrap="square">
                <a:spAutoFit/>
              </a:bodyPr>
              <a:lstStyle/>
              <a:p>
                <a:r>
                  <a:rPr lang="en-US" altLang="zh-CN" sz="24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chemeClr val="tx1"/>
                    </a:solidFill>
                    <a:latin typeface="+mn-ea"/>
                    <a:ea typeface="+mn-ea"/>
                    <a:cs typeface="Times New Roman" panose="02020603050405020304" pitchFamily="18" charset="0"/>
                  </a:rPr>
                  <a:t>当</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i="1">
                            <a:solidFill>
                              <a:schemeClr val="tx1"/>
                            </a:solidFill>
                            <a:effectLst/>
                            <a:latin typeface="Cambria Math" panose="02040503050406030204" pitchFamily="18" charset="0"/>
                            <a:ea typeface="+mn-ea"/>
                            <a:cs typeface="Times New Roman" panose="02020603050405020304" pitchFamily="18" charset="0"/>
                          </a:rPr>
                          <m:t>𝑛</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固定时，对</a:t>
                </a:r>
                <a14:m>
                  <m:oMath xmlns:m="http://schemas.openxmlformats.org/officeDocument/2006/math">
                    <m:sSub>
                      <m:sSubPr>
                        <m:ctrlPr>
                          <a:rPr lang="zh-CN" altLang="zh-CN" sz="2400" i="1">
                            <a:solidFill>
                              <a:schemeClr val="tx1"/>
                            </a:solidFill>
                            <a:effectLst/>
                            <a:latin typeface="Cambria Math" panose="02040503050406030204" pitchFamily="18" charset="0"/>
                            <a:ea typeface="+mn-ea"/>
                          </a:rPr>
                        </m:ctrlPr>
                      </m:sSubPr>
                      <m:e>
                        <m:r>
                          <a:rPr lang="en-US" altLang="zh-CN" sz="2400" b="1" i="1">
                            <a:solidFill>
                              <a:schemeClr val="tx1"/>
                            </a:solidFill>
                            <a:effectLst/>
                            <a:latin typeface="Cambria Math" panose="02040503050406030204" pitchFamily="18" charset="0"/>
                            <a:ea typeface="+mn-ea"/>
                            <a:cs typeface="Times New Roman" panose="02020603050405020304" pitchFamily="18" charset="0"/>
                          </a:rPr>
                          <m:t>𝝁</m:t>
                        </m:r>
                      </m:e>
                      <m:sub>
                        <m:r>
                          <a:rPr lang="en-US" altLang="zh-CN" sz="2400" i="1">
                            <a:solidFill>
                              <a:schemeClr val="tx1"/>
                            </a:solidFill>
                            <a:effectLst/>
                            <a:latin typeface="Cambria Math" panose="02040503050406030204" pitchFamily="18" charset="0"/>
                            <a:ea typeface="+mn-ea"/>
                            <a:cs typeface="Times New Roman" panose="02020603050405020304" pitchFamily="18" charset="0"/>
                          </a:rPr>
                          <m:t>𝑗</m:t>
                        </m:r>
                      </m:sub>
                    </m:sSub>
                  </m:oMath>
                </a14:m>
                <a:r>
                  <a:rPr lang="zh-CN" altLang="zh-CN" sz="2400" dirty="0">
                    <a:solidFill>
                      <a:schemeClr val="tx1"/>
                    </a:solidFill>
                    <a:effectLst/>
                    <a:latin typeface="+mn-ea"/>
                    <a:ea typeface="+mn-ea"/>
                    <a:cs typeface="Times New Roman" panose="02020603050405020304" pitchFamily="18" charset="0"/>
                  </a:rPr>
                  <a:t>求导并令导数等于</a:t>
                </a:r>
                <a:r>
                  <a:rPr lang="en-US" altLang="zh-CN" sz="2400" dirty="0">
                    <a:solidFill>
                      <a:schemeClr val="tx1"/>
                    </a:solidFill>
                    <a:effectLst/>
                    <a:latin typeface="+mn-ea"/>
                    <a:ea typeface="+mn-ea"/>
                  </a:rPr>
                  <a:t>0</a:t>
                </a:r>
                <a:r>
                  <a:rPr lang="zh-CN" altLang="en-US" sz="2400" dirty="0">
                    <a:solidFill>
                      <a:schemeClr val="tx1"/>
                    </a:solidFill>
                    <a:effectLst/>
                    <a:latin typeface="+mn-ea"/>
                    <a:ea typeface="+mn-ea"/>
                  </a:rPr>
                  <a:t>：</a:t>
                </a:r>
                <a:endParaRPr lang="zh-CN" altLang="en-US" sz="2400" dirty="0">
                  <a:solidFill>
                    <a:schemeClr val="tx1"/>
                  </a:solidFill>
                  <a:effectLst/>
                  <a:latin typeface="+mn-ea"/>
                  <a:ea typeface="+mn-ea"/>
                </a:endParaRPr>
              </a:p>
            </p:txBody>
          </p:sp>
        </mc:Choice>
        <mc:Fallback>
          <p:sp>
            <p:nvSpPr>
              <p:cNvPr id="9" name="矩形 8"/>
              <p:cNvSpPr>
                <a:spLocks noRot="1" noChangeAspect="1" noMove="1" noResize="1" noEditPoints="1" noAdjustHandles="1" noChangeArrowheads="1" noChangeShapeType="1" noTextEdit="1"/>
              </p:cNvSpPr>
              <p:nvPr/>
            </p:nvSpPr>
            <p:spPr>
              <a:xfrm>
                <a:off x="878205" y="2985770"/>
                <a:ext cx="6977380" cy="518160"/>
              </a:xfrm>
              <a:prstGeom prst="rect">
                <a:avLst/>
              </a:prstGeom>
              <a:blipFill rotWithShape="1">
                <a:blip r:embed="rId3"/>
                <a:stretch>
                  <a:fillRect b="-12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1036203" y="3480310"/>
                <a:ext cx="7848394" cy="872675"/>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f>
                        <m:fPr>
                          <m:ctrlPr>
                            <a:rPr lang="zh-CN" altLang="en-US" i="1">
                              <a:solidFill>
                                <a:schemeClr val="tx1"/>
                              </a:solidFill>
                              <a:latin typeface="Cambria Math" panose="02040503050406030204" pitchFamily="18" charset="0"/>
                            </a:rPr>
                          </m:ctrlPr>
                        </m:fPr>
                        <m:num>
                          <m:r>
                            <a:rPr lang="zh-CN" altLang="en-US">
                              <a:solidFill>
                                <a:schemeClr val="tx1"/>
                              </a:solidFill>
                              <a:latin typeface="Cambria Math" panose="02040503050406030204" pitchFamily="18" charset="0"/>
                            </a:rPr>
                            <m:t>𝜕</m:t>
                          </m:r>
                        </m:num>
                        <m:den>
                          <m:r>
                            <a:rPr lang="zh-CN" altLang="en-US" i="0">
                              <a:solidFill>
                                <a:schemeClr val="tx1"/>
                              </a:solidFill>
                              <a:latin typeface="Cambria Math" panose="02040503050406030204" pitchFamily="18" charset="0"/>
                            </a:rPr>
                            <m:t>𝜕</m:t>
                          </m:r>
                          <m:sSub>
                            <m:sSubPr>
                              <m:ctrlPr>
                                <a:rPr lang="zh-CN" altLang="en-US" i="1">
                                  <a:solidFill>
                                    <a:schemeClr val="tx1"/>
                                  </a:solidFill>
                                  <a:latin typeface="Cambria Math" panose="02040503050406030204" pitchFamily="18" charset="0"/>
                                </a:rPr>
                              </m:ctrlPr>
                            </m:sSubPr>
                            <m:e>
                              <m:r>
                                <a:rPr lang="zh-CN" altLang="en-US" b="1" i="1">
                                  <a:solidFill>
                                    <a:schemeClr val="tx1"/>
                                  </a:solidFill>
                                  <a:latin typeface="Cambria Math" panose="02040503050406030204" pitchFamily="18" charset="0"/>
                                </a:rPr>
                                <m:t>𝝁</m:t>
                              </m:r>
                            </m:e>
                            <m:sub>
                              <m:r>
                                <a:rPr lang="zh-CN" altLang="en-US" b="0" i="1">
                                  <a:solidFill>
                                    <a:schemeClr val="tx1"/>
                                  </a:solidFill>
                                  <a:latin typeface="Cambria Math" panose="02040503050406030204" pitchFamily="18" charset="0"/>
                                </a:rPr>
                                <m:t>𝑗</m:t>
                              </m:r>
                            </m:sub>
                          </m:sSub>
                        </m:den>
                      </m:f>
                      <m:r>
                        <a:rPr lang="zh-CN" altLang="en-US" b="0" i="1">
                          <a:solidFill>
                            <a:schemeClr val="tx1"/>
                          </a:solidFill>
                          <a:latin typeface="Cambria Math" panose="02040503050406030204" pitchFamily="18" charset="0"/>
                        </a:rPr>
                        <m:t>𝐽</m:t>
                      </m:r>
                      <m:d>
                        <m:dPr>
                          <m:ctrlPr>
                            <a:rPr lang="zh-CN" altLang="en-US" b="0" i="1">
                              <a:solidFill>
                                <a:schemeClr val="tx1"/>
                              </a:solidFill>
                              <a:latin typeface="Cambria Math" panose="02040503050406030204" pitchFamily="18" charset="0"/>
                            </a:rPr>
                          </m:ctrlPr>
                        </m:dPr>
                        <m:e>
                          <m:r>
                            <a:rPr lang="zh-CN" altLang="en-US" b="1" i="1">
                              <a:solidFill>
                                <a:schemeClr val="tx1"/>
                              </a:solidFill>
                              <a:latin typeface="Cambria Math" panose="02040503050406030204" pitchFamily="18" charset="0"/>
                            </a:rPr>
                            <m:t>𝝁</m:t>
                          </m:r>
                        </m:e>
                      </m:d>
                      <m:r>
                        <a:rPr lang="zh-CN" altLang="en-US" b="0" i="0">
                          <a:solidFill>
                            <a:schemeClr val="tx1"/>
                          </a:solidFill>
                          <a:latin typeface="Cambria Math" panose="02040503050406030204" pitchFamily="18" charset="0"/>
                        </a:rPr>
                        <m:t>=−</m:t>
                      </m:r>
                      <m:nary>
                        <m:naryPr>
                          <m:chr m:val="∑"/>
                          <m:limLoc m:val="undOvr"/>
                          <m:ctrlPr>
                            <a:rPr lang="zh-CN" altLang="en-US" b="0" i="1">
                              <a:solidFill>
                                <a:schemeClr val="tx1"/>
                              </a:solidFill>
                              <a:latin typeface="Cambria Math" panose="02040503050406030204" pitchFamily="18" charset="0"/>
                            </a:rPr>
                          </m:ctrlPr>
                        </m:naryPr>
                        <m:sub>
                          <m:r>
                            <a:rPr lang="zh-CN" altLang="en-US" b="0" i="1">
                              <a:solidFill>
                                <a:schemeClr val="tx1"/>
                              </a:solidFill>
                              <a:latin typeface="Cambria Math" panose="02040503050406030204" pitchFamily="18" charset="0"/>
                            </a:rPr>
                            <m:t>𝑖</m:t>
                          </m:r>
                          <m:r>
                            <a:rPr lang="zh-CN" altLang="en-US" b="0" i="0">
                              <a:solidFill>
                                <a:schemeClr val="tx1"/>
                              </a:solidFill>
                              <a:latin typeface="Cambria Math" panose="02040503050406030204" pitchFamily="18" charset="0"/>
                            </a:rPr>
                            <m:t>=</m:t>
                          </m:r>
                          <m:r>
                            <a:rPr lang="zh-CN" altLang="en-US" b="0" i="0">
                              <a:solidFill>
                                <a:schemeClr val="tx1"/>
                              </a:solidFill>
                              <a:latin typeface="Cambria Math" panose="02040503050406030204" pitchFamily="18" charset="0"/>
                            </a:rPr>
                            <m:t>1</m:t>
                          </m:r>
                        </m:sub>
                        <m:sup>
                          <m:sSub>
                            <m:sSubPr>
                              <m:ctrlPr>
                                <a:rPr lang="zh-CN" altLang="en-US" b="0" i="1">
                                  <a:solidFill>
                                    <a:schemeClr val="tx1"/>
                                  </a:solidFill>
                                  <a:latin typeface="Cambria Math" panose="02040503050406030204" pitchFamily="18" charset="0"/>
                                </a:rPr>
                              </m:ctrlPr>
                            </m:sSubPr>
                            <m:e>
                              <m:r>
                                <a:rPr lang="zh-CN" altLang="en-US" b="0" i="1">
                                  <a:solidFill>
                                    <a:schemeClr val="tx1"/>
                                  </a:solidFill>
                                  <a:latin typeface="Cambria Math" panose="02040503050406030204" pitchFamily="18" charset="0"/>
                                </a:rPr>
                                <m:t>𝑛</m:t>
                              </m:r>
                            </m:e>
                            <m:sub>
                              <m:r>
                                <a:rPr lang="zh-CN" altLang="en-US" b="0" i="1">
                                  <a:solidFill>
                                    <a:schemeClr val="tx1"/>
                                  </a:solidFill>
                                  <a:latin typeface="Cambria Math" panose="02040503050406030204" pitchFamily="18" charset="0"/>
                                </a:rPr>
                                <m:t>𝑗</m:t>
                              </m:r>
                            </m:sub>
                          </m:sSub>
                        </m:sup>
                        <m:e>
                          <m:d>
                            <m:dPr>
                              <m:ctrlPr>
                                <a:rPr lang="zh-CN" altLang="en-US" b="0" i="1">
                                  <a:solidFill>
                                    <a:schemeClr val="tx1"/>
                                  </a:solidFill>
                                  <a:latin typeface="Cambria Math" panose="02040503050406030204" pitchFamily="18" charset="0"/>
                                </a:rPr>
                              </m:ctrlPr>
                            </m:dPr>
                            <m:e>
                              <m:sSub>
                                <m:sSubPr>
                                  <m:ctrlPr>
                                    <a:rPr lang="zh-CN" altLang="en-US" b="0" i="1">
                                      <a:solidFill>
                                        <a:schemeClr val="tx1"/>
                                      </a:solidFill>
                                      <a:latin typeface="Cambria Math" panose="02040503050406030204" pitchFamily="18" charset="0"/>
                                    </a:rPr>
                                  </m:ctrlPr>
                                </m:sSubPr>
                                <m:e>
                                  <m:r>
                                    <a:rPr lang="zh-CN" altLang="en-US" b="1" i="1">
                                      <a:solidFill>
                                        <a:schemeClr val="tx1"/>
                                      </a:solidFill>
                                      <a:latin typeface="Cambria Math" panose="02040503050406030204" pitchFamily="18" charset="0"/>
                                    </a:rPr>
                                    <m:t>𝒙</m:t>
                                  </m:r>
                                </m:e>
                                <m:sub>
                                  <m:r>
                                    <a:rPr lang="zh-CN" altLang="en-US" b="0" i="1">
                                      <a:solidFill>
                                        <a:schemeClr val="tx1"/>
                                      </a:solidFill>
                                      <a:latin typeface="Cambria Math" panose="02040503050406030204" pitchFamily="18" charset="0"/>
                                    </a:rPr>
                                    <m:t>𝑖</m:t>
                                  </m:r>
                                </m:sub>
                              </m:sSub>
                              <m:r>
                                <a:rPr lang="zh-CN" altLang="en-US" b="0" i="0">
                                  <a:solidFill>
                                    <a:schemeClr val="tx1"/>
                                  </a:solidFill>
                                  <a:latin typeface="Cambria Math" panose="02040503050406030204" pitchFamily="18" charset="0"/>
                                </a:rPr>
                                <m:t>−</m:t>
                              </m:r>
                              <m:sSub>
                                <m:sSubPr>
                                  <m:ctrlPr>
                                    <a:rPr lang="zh-CN" altLang="en-US" b="0" i="1">
                                      <a:solidFill>
                                        <a:schemeClr val="tx1"/>
                                      </a:solidFill>
                                      <a:latin typeface="Cambria Math" panose="02040503050406030204" pitchFamily="18" charset="0"/>
                                    </a:rPr>
                                  </m:ctrlPr>
                                </m:sSubPr>
                                <m:e>
                                  <m:r>
                                    <a:rPr lang="zh-CN" altLang="en-US" b="1" i="1">
                                      <a:solidFill>
                                        <a:schemeClr val="tx1"/>
                                      </a:solidFill>
                                      <a:latin typeface="Cambria Math" panose="02040503050406030204" pitchFamily="18" charset="0"/>
                                    </a:rPr>
                                    <m:t>𝝁</m:t>
                                  </m:r>
                                </m:e>
                                <m:sub>
                                  <m:r>
                                    <a:rPr lang="zh-CN" altLang="en-US" b="0" i="1">
                                      <a:solidFill>
                                        <a:schemeClr val="tx1"/>
                                      </a:solidFill>
                                      <a:latin typeface="Cambria Math" panose="02040503050406030204" pitchFamily="18" charset="0"/>
                                    </a:rPr>
                                    <m:t>𝑗</m:t>
                                  </m:r>
                                </m:sub>
                              </m:sSub>
                            </m:e>
                          </m:d>
                        </m:e>
                      </m:nary>
                      <m:r>
                        <a:rPr lang="zh-CN" altLang="en-US" b="0" i="0">
                          <a:solidFill>
                            <a:schemeClr val="tx1"/>
                          </a:solidFill>
                          <a:latin typeface="Cambria Math" panose="02040503050406030204" pitchFamily="18" charset="0"/>
                        </a:rPr>
                        <m:t>=</m:t>
                      </m:r>
                      <m:r>
                        <a:rPr lang="zh-CN" altLang="en-US" b="0" i="0">
                          <a:solidFill>
                            <a:schemeClr val="tx1"/>
                          </a:solidFill>
                          <a:latin typeface="Cambria Math" panose="02040503050406030204" pitchFamily="18" charset="0"/>
                        </a:rPr>
                        <m:t>0</m:t>
                      </m:r>
                      <m:r>
                        <a:rPr lang="zh-CN" altLang="en-US" b="0" i="0">
                          <a:solidFill>
                            <a:schemeClr val="tx1"/>
                          </a:solidFill>
                          <a:latin typeface="Cambria Math" panose="02040503050406030204" pitchFamily="18" charset="0"/>
                        </a:rPr>
                        <m:t>  ⟹ </m:t>
                      </m:r>
                      <m:sSub>
                        <m:sSubPr>
                          <m:ctrlPr>
                            <a:rPr lang="zh-CN" altLang="en-US" b="0" i="1">
                              <a:solidFill>
                                <a:schemeClr val="tx1"/>
                              </a:solidFill>
                              <a:latin typeface="Cambria Math" panose="02040503050406030204" pitchFamily="18" charset="0"/>
                            </a:rPr>
                          </m:ctrlPr>
                        </m:sSubPr>
                        <m:e>
                          <m:r>
                            <a:rPr lang="zh-CN" altLang="en-US" b="1" i="1">
                              <a:solidFill>
                                <a:schemeClr val="tx1"/>
                              </a:solidFill>
                              <a:latin typeface="Cambria Math" panose="02040503050406030204" pitchFamily="18" charset="0"/>
                            </a:rPr>
                            <m:t>𝝁</m:t>
                          </m:r>
                        </m:e>
                        <m:sub>
                          <m:r>
                            <a:rPr lang="zh-CN" altLang="en-US" b="0" i="1">
                              <a:solidFill>
                                <a:schemeClr val="tx1"/>
                              </a:solidFill>
                              <a:latin typeface="Cambria Math" panose="02040503050406030204" pitchFamily="18" charset="0"/>
                            </a:rPr>
                            <m:t>𝑗</m:t>
                          </m:r>
                        </m:sub>
                      </m:sSub>
                      <m:r>
                        <a:rPr lang="zh-CN" altLang="en-US" b="0" i="0">
                          <a:solidFill>
                            <a:schemeClr val="tx1"/>
                          </a:solidFill>
                          <a:latin typeface="Cambria Math" panose="02040503050406030204" pitchFamily="18" charset="0"/>
                        </a:rPr>
                        <m:t>=</m:t>
                      </m:r>
                      <m:f>
                        <m:fPr>
                          <m:ctrlPr>
                            <a:rPr lang="zh-CN" altLang="en-US" b="0" i="1">
                              <a:solidFill>
                                <a:schemeClr val="tx1"/>
                              </a:solidFill>
                              <a:latin typeface="Cambria Math" panose="02040503050406030204" pitchFamily="18" charset="0"/>
                            </a:rPr>
                          </m:ctrlPr>
                        </m:fPr>
                        <m:num>
                          <m:r>
                            <a:rPr lang="zh-CN" altLang="en-US" b="0" i="0">
                              <a:solidFill>
                                <a:schemeClr val="tx1"/>
                              </a:solidFill>
                              <a:latin typeface="Cambria Math" panose="02040503050406030204" pitchFamily="18" charset="0"/>
                            </a:rPr>
                            <m:t>1</m:t>
                          </m:r>
                        </m:num>
                        <m:den>
                          <m:sSub>
                            <m:sSubPr>
                              <m:ctrlPr>
                                <a:rPr lang="zh-CN" altLang="en-US" b="0" i="1">
                                  <a:solidFill>
                                    <a:schemeClr val="tx1"/>
                                  </a:solidFill>
                                  <a:latin typeface="Cambria Math" panose="02040503050406030204" pitchFamily="18" charset="0"/>
                                </a:rPr>
                              </m:ctrlPr>
                            </m:sSubPr>
                            <m:e>
                              <m:r>
                                <a:rPr lang="zh-CN" altLang="en-US" b="0" i="1">
                                  <a:solidFill>
                                    <a:schemeClr val="tx1"/>
                                  </a:solidFill>
                                  <a:latin typeface="Cambria Math" panose="02040503050406030204" pitchFamily="18" charset="0"/>
                                </a:rPr>
                                <m:t>𝑛</m:t>
                              </m:r>
                            </m:e>
                            <m:sub>
                              <m:r>
                                <a:rPr lang="zh-CN" altLang="en-US" b="0" i="1">
                                  <a:solidFill>
                                    <a:schemeClr val="tx1"/>
                                  </a:solidFill>
                                  <a:latin typeface="Cambria Math" panose="02040503050406030204" pitchFamily="18" charset="0"/>
                                </a:rPr>
                                <m:t>𝑗</m:t>
                              </m:r>
                            </m:sub>
                          </m:sSub>
                        </m:den>
                      </m:f>
                      <m:nary>
                        <m:naryPr>
                          <m:chr m:val="∑"/>
                          <m:limLoc m:val="undOvr"/>
                          <m:ctrlPr>
                            <a:rPr lang="zh-CN" altLang="en-US" b="0" i="1">
                              <a:solidFill>
                                <a:schemeClr val="tx1"/>
                              </a:solidFill>
                              <a:latin typeface="Cambria Math" panose="02040503050406030204" pitchFamily="18" charset="0"/>
                            </a:rPr>
                          </m:ctrlPr>
                        </m:naryPr>
                        <m:sub>
                          <m:r>
                            <a:rPr lang="zh-CN" altLang="en-US" b="0" i="1">
                              <a:solidFill>
                                <a:schemeClr val="tx1"/>
                              </a:solidFill>
                              <a:latin typeface="Cambria Math" panose="02040503050406030204" pitchFamily="18" charset="0"/>
                            </a:rPr>
                            <m:t>𝑖</m:t>
                          </m:r>
                          <m:r>
                            <a:rPr lang="zh-CN" altLang="en-US" b="0" i="0">
                              <a:solidFill>
                                <a:schemeClr val="tx1"/>
                              </a:solidFill>
                              <a:latin typeface="Cambria Math" panose="02040503050406030204" pitchFamily="18" charset="0"/>
                            </a:rPr>
                            <m:t>=</m:t>
                          </m:r>
                          <m:r>
                            <a:rPr lang="zh-CN" altLang="en-US" b="0" i="0">
                              <a:solidFill>
                                <a:schemeClr val="tx1"/>
                              </a:solidFill>
                              <a:latin typeface="Cambria Math" panose="02040503050406030204" pitchFamily="18" charset="0"/>
                            </a:rPr>
                            <m:t>1</m:t>
                          </m:r>
                        </m:sub>
                        <m:sup>
                          <m:sSub>
                            <m:sSubPr>
                              <m:ctrlPr>
                                <a:rPr lang="zh-CN" altLang="en-US" b="0" i="1">
                                  <a:solidFill>
                                    <a:schemeClr val="tx1"/>
                                  </a:solidFill>
                                  <a:latin typeface="Cambria Math" panose="02040503050406030204" pitchFamily="18" charset="0"/>
                                </a:rPr>
                              </m:ctrlPr>
                            </m:sSubPr>
                            <m:e>
                              <m:r>
                                <a:rPr lang="zh-CN" altLang="en-US" b="0" i="1">
                                  <a:solidFill>
                                    <a:schemeClr val="tx1"/>
                                  </a:solidFill>
                                  <a:latin typeface="Cambria Math" panose="02040503050406030204" pitchFamily="18" charset="0"/>
                                </a:rPr>
                                <m:t>𝑛</m:t>
                              </m:r>
                            </m:e>
                            <m:sub>
                              <m:r>
                                <a:rPr lang="zh-CN" altLang="en-US" b="0" i="1">
                                  <a:solidFill>
                                    <a:schemeClr val="tx1"/>
                                  </a:solidFill>
                                  <a:latin typeface="Cambria Math" panose="02040503050406030204" pitchFamily="18" charset="0"/>
                                </a:rPr>
                                <m:t>𝑗</m:t>
                              </m:r>
                            </m:sub>
                          </m:sSub>
                        </m:sup>
                        <m:e>
                          <m:sSub>
                            <m:sSubPr>
                              <m:ctrlPr>
                                <a:rPr lang="zh-CN" altLang="en-US" b="0" i="1">
                                  <a:solidFill>
                                    <a:schemeClr val="tx1"/>
                                  </a:solidFill>
                                  <a:latin typeface="Cambria Math" panose="02040503050406030204" pitchFamily="18" charset="0"/>
                                </a:rPr>
                              </m:ctrlPr>
                            </m:sSubPr>
                            <m:e>
                              <m:r>
                                <a:rPr lang="zh-CN" altLang="en-US" b="1" i="1">
                                  <a:solidFill>
                                    <a:schemeClr val="tx1"/>
                                  </a:solidFill>
                                  <a:latin typeface="Cambria Math" panose="02040503050406030204" pitchFamily="18" charset="0"/>
                                </a:rPr>
                                <m:t>𝒙</m:t>
                              </m:r>
                            </m:e>
                            <m:sub>
                              <m:r>
                                <a:rPr lang="zh-CN" altLang="en-US" b="0" i="1">
                                  <a:solidFill>
                                    <a:schemeClr val="tx1"/>
                                  </a:solidFill>
                                  <a:latin typeface="Cambria Math" panose="02040503050406030204" pitchFamily="18" charset="0"/>
                                </a:rPr>
                                <m:t>𝑖</m:t>
                              </m:r>
                            </m:sub>
                          </m:sSub>
                        </m:e>
                      </m:nary>
                    </m:oMath>
                  </m:oMathPara>
                </a14:m>
                <a:endParaRPr lang="zh-CN" altLang="en-US" b="0" i="1" dirty="0">
                  <a:solidFill>
                    <a:schemeClr val="tx1"/>
                  </a:solidFill>
                  <a:latin typeface="DejaVu Math TeX Gyre" panose="02000503000000000000" charset="0"/>
                  <a:cs typeface="DejaVu Math TeX Gyre" panose="02000503000000000000" charset="0"/>
                </a:endParaRPr>
              </a:p>
            </p:txBody>
          </p:sp>
        </mc:Choice>
        <mc:Fallback>
          <p:sp>
            <p:nvSpPr>
              <p:cNvPr id="10" name="矩形 9"/>
              <p:cNvSpPr>
                <a:spLocks noRot="1" noChangeAspect="1" noMove="1" noResize="1" noEditPoints="1" noAdjustHandles="1" noChangeArrowheads="1" noChangeShapeType="1" noTextEdit="1"/>
              </p:cNvSpPr>
              <p:nvPr/>
            </p:nvSpPr>
            <p:spPr>
              <a:xfrm>
                <a:off x="1036203" y="3480310"/>
                <a:ext cx="7848394" cy="872675"/>
              </a:xfrm>
              <a:prstGeom prst="rect">
                <a:avLst/>
              </a:prstGeom>
              <a:blipFill rotWithShape="1">
                <a:blip r:embed="rId4"/>
                <a:stretch>
                  <a:fillRect l="-7" t="-58" r="4" b="7"/>
                </a:stretch>
              </a:blipFill>
            </p:spPr>
            <p:txBody>
              <a:bodyPr/>
              <a:lstStyle/>
              <a:p>
                <a:r>
                  <a:rPr lang="zh-CN" altLang="en-US">
                    <a:noFill/>
                  </a:rPr>
                  <a:t> </a:t>
                </a:r>
              </a:p>
            </p:txBody>
          </p:sp>
        </mc:Fallback>
      </mc:AlternateContent>
      <p:sp>
        <p:nvSpPr>
          <p:cNvPr id="13" name="矩形 12"/>
          <p:cNvSpPr/>
          <p:nvPr/>
        </p:nvSpPr>
        <p:spPr>
          <a:xfrm>
            <a:off x="557530" y="4348480"/>
            <a:ext cx="11233785" cy="1568450"/>
          </a:xfrm>
          <a:prstGeom prst="rect">
            <a:avLst/>
          </a:prstGeom>
        </p:spPr>
        <p:txBody>
          <a:bodyPr wrap="square">
            <a:spAutoFit/>
          </a:bodyPr>
          <a:lstStyle/>
          <a:p>
            <a:r>
              <a:rPr lang="en-US" altLang="zh-CN" sz="2400" dirty="0">
                <a:solidFill>
                  <a:schemeClr val="tx1"/>
                </a:solidFill>
                <a:latin typeface="Times New Roman" panose="02020603050405020304" pitchFamily="18" charset="0"/>
                <a:ea typeface="楷体" panose="02010609060101010101" pitchFamily="49" charset="-122"/>
              </a:rPr>
              <a:t>        </a:t>
            </a:r>
            <a:r>
              <a:rPr lang="en-US" altLang="zh-CN" sz="2400" dirty="0">
                <a:solidFill>
                  <a:schemeClr val="tx1"/>
                </a:solidFill>
                <a:latin typeface="+mn-ea"/>
                <a:ea typeface="+mn-ea"/>
              </a:rPr>
              <a:t>K</a:t>
            </a:r>
            <a:r>
              <a:rPr lang="zh-CN" altLang="zh-CN" sz="2400" dirty="0">
                <a:solidFill>
                  <a:schemeClr val="tx1"/>
                </a:solidFill>
                <a:latin typeface="+mn-ea"/>
                <a:ea typeface="+mn-ea"/>
                <a:cs typeface="Times New Roman" panose="02020603050405020304" pitchFamily="18" charset="0"/>
              </a:rPr>
              <a:t>均值算法的终止条件</a:t>
            </a:r>
            <a:r>
              <a:rPr lang="zh-CN" altLang="en-US" sz="2400" dirty="0">
                <a:solidFill>
                  <a:schemeClr val="tx1"/>
                </a:solidFill>
                <a:latin typeface="+mn-ea"/>
                <a:ea typeface="+mn-ea"/>
                <a:cs typeface="Times New Roman" panose="02020603050405020304" pitchFamily="18" charset="0"/>
              </a:rPr>
              <a:t>，</a:t>
            </a:r>
            <a:r>
              <a:rPr lang="zh-CN" altLang="zh-CN" sz="2400" dirty="0">
                <a:solidFill>
                  <a:schemeClr val="tx1"/>
                </a:solidFill>
                <a:latin typeface="+mn-ea"/>
                <a:ea typeface="+mn-ea"/>
                <a:cs typeface="Times New Roman" panose="02020603050405020304" pitchFamily="18" charset="0"/>
              </a:rPr>
              <a:t>一般来说，有以下几种：</a:t>
            </a:r>
            <a:r>
              <a:rPr lang="en-US" altLang="zh-CN" sz="2400" dirty="0">
                <a:solidFill>
                  <a:schemeClr val="tx1"/>
                </a:solidFill>
                <a:latin typeface="+mn-ea"/>
                <a:ea typeface="+mn-ea"/>
              </a:rPr>
              <a:t>1</a:t>
            </a:r>
            <a:r>
              <a:rPr lang="zh-CN" altLang="zh-CN" sz="2400" dirty="0">
                <a:solidFill>
                  <a:schemeClr val="tx1"/>
                </a:solidFill>
                <a:latin typeface="+mn-ea"/>
                <a:ea typeface="+mn-ea"/>
                <a:cs typeface="Times New Roman" panose="02020603050405020304" pitchFamily="18" charset="0"/>
              </a:rPr>
              <a:t>）目标函数的值的变化小于某个阈值；</a:t>
            </a:r>
            <a:r>
              <a:rPr lang="en-US" altLang="zh-CN" sz="2400" dirty="0">
                <a:solidFill>
                  <a:schemeClr val="tx1"/>
                </a:solidFill>
                <a:latin typeface="+mn-ea"/>
                <a:ea typeface="+mn-ea"/>
              </a:rPr>
              <a:t>2</a:t>
            </a:r>
            <a:r>
              <a:rPr lang="zh-CN" altLang="zh-CN" sz="2400" dirty="0">
                <a:solidFill>
                  <a:schemeClr val="tx1"/>
                </a:solidFill>
                <a:latin typeface="+mn-ea"/>
                <a:ea typeface="+mn-ea"/>
                <a:cs typeface="Times New Roman" panose="02020603050405020304" pitchFamily="18" charset="0"/>
              </a:rPr>
              <a:t>）簇中心在一定范围内不再变化；</a:t>
            </a:r>
            <a:r>
              <a:rPr lang="en-US" altLang="zh-CN" sz="2400" dirty="0">
                <a:solidFill>
                  <a:schemeClr val="tx1"/>
                </a:solidFill>
                <a:latin typeface="+mn-ea"/>
                <a:ea typeface="+mn-ea"/>
              </a:rPr>
              <a:t>3</a:t>
            </a:r>
            <a:r>
              <a:rPr lang="zh-CN" altLang="zh-CN" sz="2400" dirty="0">
                <a:solidFill>
                  <a:schemeClr val="tx1"/>
                </a:solidFill>
                <a:latin typeface="+mn-ea"/>
                <a:ea typeface="+mn-ea"/>
                <a:cs typeface="Times New Roman" panose="02020603050405020304" pitchFamily="18" charset="0"/>
              </a:rPr>
              <a:t>）达到指定的迭代次数。</a:t>
            </a:r>
            <a:endParaRPr lang="en-US" altLang="zh-CN" sz="2400" dirty="0">
              <a:solidFill>
                <a:schemeClr val="tx1"/>
              </a:solidFill>
              <a:latin typeface="+mn-ea"/>
              <a:ea typeface="+mn-ea"/>
              <a:cs typeface="Times New Roman" panose="02020603050405020304" pitchFamily="18" charset="0"/>
            </a:endParaRPr>
          </a:p>
          <a:p>
            <a:r>
              <a:rPr lang="zh-CN" altLang="en-US" sz="2400" dirty="0">
                <a:solidFill>
                  <a:schemeClr val="tx1"/>
                </a:solidFill>
                <a:latin typeface="+mn-ea"/>
                <a:ea typeface="+mn-ea"/>
                <a:cs typeface="Times New Roman" panose="02020603050405020304" pitchFamily="18" charset="0"/>
              </a:rPr>
              <a:t>    由</a:t>
            </a:r>
            <a:r>
              <a:rPr lang="zh-CN" altLang="zh-CN" sz="2400" dirty="0">
                <a:solidFill>
                  <a:schemeClr val="tx1"/>
                </a:solidFill>
                <a:latin typeface="+mn-ea"/>
                <a:ea typeface="+mn-ea"/>
                <a:cs typeface="Times New Roman" panose="02020603050405020304" pitchFamily="18" charset="0"/>
              </a:rPr>
              <a:t>于算法基于欧氏距离，均值和方差大的维度对聚类的结果产生更大的影响，所以必须要对数据进行归一化或统一单位等预处理。</a:t>
            </a:r>
            <a:endParaRPr lang="zh-CN" altLang="zh-CN" sz="2400" dirty="0">
              <a:solidFill>
                <a:schemeClr val="tx1"/>
              </a:solidFill>
              <a:latin typeface="+mn-ea"/>
              <a:ea typeface="+mn-ea"/>
              <a:cs typeface="Times New Roman" panose="0202060305040502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949388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5.4.1 K</a:t>
            </a:r>
            <a:r>
              <a:rPr lang="zh-CN" altLang="en-US" sz="4000" b="1" dirty="0">
                <a:solidFill>
                  <a:schemeClr val="tx1"/>
                </a:solidFill>
                <a:sym typeface="+mn-lt"/>
              </a:rPr>
              <a:t>均值算法</a:t>
            </a:r>
            <a:endParaRPr lang="zh-CN" altLang="en-US" sz="4000" b="1" dirty="0">
              <a:solidFill>
                <a:schemeClr val="tx1"/>
              </a:solidFill>
              <a:sym typeface="+mn-lt"/>
            </a:endParaRPr>
          </a:p>
        </p:txBody>
      </p:sp>
      <p:sp>
        <p:nvSpPr>
          <p:cNvPr id="7" name="内容占位符 2"/>
          <p:cNvSpPr>
            <a:spLocks noGrp="1"/>
          </p:cNvSpPr>
          <p:nvPr/>
        </p:nvSpPr>
        <p:spPr>
          <a:xfrm>
            <a:off x="878205" y="1348105"/>
            <a:ext cx="3873500" cy="4959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en-US" altLang="zh-CN" sz="2800" dirty="0">
                <a:solidFill>
                  <a:schemeClr val="tx1"/>
                </a:solidFill>
                <a:sym typeface="+mn-ea"/>
              </a:rPr>
              <a:t>K</a:t>
            </a:r>
            <a:r>
              <a:rPr lang="zh-CN" altLang="en-US" sz="2800" dirty="0">
                <a:solidFill>
                  <a:schemeClr val="tx1"/>
                </a:solidFill>
                <a:sym typeface="+mn-ea"/>
              </a:rPr>
              <a:t>均值算法损失函数</a:t>
            </a:r>
            <a:endParaRPr lang="zh-CN" altLang="en-US" sz="2800" dirty="0">
              <a:solidFill>
                <a:schemeClr val="tx1"/>
              </a:solidFill>
              <a:sym typeface="+mn-ea"/>
            </a:endParaRPr>
          </a:p>
        </p:txBody>
      </p:sp>
      <mc:AlternateContent xmlns:mc="http://schemas.openxmlformats.org/markup-compatibility/2006">
        <mc:Choice xmlns:a14="http://schemas.microsoft.com/office/drawing/2010/main" Requires="a14">
          <p:sp>
            <p:nvSpPr>
              <p:cNvPr id="6" name="矩形 5"/>
              <p:cNvSpPr/>
              <p:nvPr/>
            </p:nvSpPr>
            <p:spPr>
              <a:xfrm>
                <a:off x="7239060" y="1928387"/>
                <a:ext cx="4190890" cy="968375"/>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zh-CN" altLang="en-US" sz="2000" i="1">
                          <a:solidFill>
                            <a:schemeClr val="tx1"/>
                          </a:solidFill>
                          <a:latin typeface="Cambria Math" panose="02040503050406030204" pitchFamily="18" charset="0"/>
                        </a:rPr>
                        <m:t>𝐽</m:t>
                      </m:r>
                      <m:d>
                        <m:dPr>
                          <m:ctrlPr>
                            <a:rPr lang="zh-CN" altLang="en-US" sz="2000" i="1">
                              <a:solidFill>
                                <a:schemeClr val="tx1"/>
                              </a:solidFill>
                              <a:latin typeface="Cambria Math" panose="02040503050406030204" pitchFamily="18" charset="0"/>
                            </a:rPr>
                          </m:ctrlPr>
                        </m:dPr>
                        <m:e>
                          <m:r>
                            <a:rPr lang="zh-CN" altLang="en-US" sz="2000" b="1" i="1">
                              <a:solidFill>
                                <a:schemeClr val="tx1"/>
                              </a:solidFill>
                              <a:latin typeface="Cambria Math" panose="02040503050406030204" pitchFamily="18" charset="0"/>
                            </a:rPr>
                            <m:t>𝝁</m:t>
                          </m:r>
                        </m:e>
                      </m:d>
                      <m:r>
                        <a:rPr lang="zh-CN" altLang="en-US" sz="2000" b="0" i="0">
                          <a:solidFill>
                            <a:schemeClr val="tx1"/>
                          </a:solidFill>
                          <a:latin typeface="Cambria Math" panose="02040503050406030204" pitchFamily="18" charset="0"/>
                        </a:rPr>
                        <m:t>=</m:t>
                      </m:r>
                      <m:f>
                        <m:fPr>
                          <m:ctrlPr>
                            <a:rPr lang="zh-CN" altLang="en-US" sz="2000" b="0" i="1">
                              <a:solidFill>
                                <a:schemeClr val="tx1"/>
                              </a:solidFill>
                              <a:latin typeface="Cambria Math" panose="02040503050406030204" pitchFamily="18" charset="0"/>
                            </a:rPr>
                          </m:ctrlPr>
                        </m:fPr>
                        <m:num>
                          <m:r>
                            <a:rPr lang="zh-CN" altLang="en-US" sz="2000" b="0" i="0">
                              <a:solidFill>
                                <a:schemeClr val="tx1"/>
                              </a:solidFill>
                              <a:latin typeface="Cambria Math" panose="02040503050406030204" pitchFamily="18" charset="0"/>
                            </a:rPr>
                            <m:t>1</m:t>
                          </m:r>
                        </m:num>
                        <m:den>
                          <m:r>
                            <a:rPr lang="zh-CN" altLang="en-US" sz="2000" b="0" i="0">
                              <a:solidFill>
                                <a:schemeClr val="tx1"/>
                              </a:solidFill>
                              <a:latin typeface="Cambria Math" panose="02040503050406030204" pitchFamily="18" charset="0"/>
                            </a:rPr>
                            <m:t>2</m:t>
                          </m:r>
                        </m:den>
                      </m:f>
                      <m:nary>
                        <m:naryPr>
                          <m:chr m:val="∑"/>
                          <m:limLoc m:val="undOvr"/>
                          <m:ctrlPr>
                            <a:rPr lang="zh-CN" altLang="en-US" sz="2000" b="0" i="1">
                              <a:solidFill>
                                <a:schemeClr val="tx1"/>
                              </a:solidFill>
                              <a:latin typeface="Cambria Math" panose="02040503050406030204" pitchFamily="18" charset="0"/>
                            </a:rPr>
                          </m:ctrlPr>
                        </m:naryPr>
                        <m:sub>
                          <m:r>
                            <a:rPr lang="zh-CN" altLang="en-US" sz="2000" b="0" i="1">
                              <a:solidFill>
                                <a:schemeClr val="tx1"/>
                              </a:solidFill>
                              <a:latin typeface="Cambria Math" panose="02040503050406030204" pitchFamily="18" charset="0"/>
                            </a:rPr>
                            <m:t>𝑗</m:t>
                          </m:r>
                          <m:r>
                            <a:rPr lang="zh-CN" altLang="en-US" sz="2000" b="0" i="0">
                              <a:solidFill>
                                <a:schemeClr val="tx1"/>
                              </a:solidFill>
                              <a:latin typeface="Cambria Math" panose="02040503050406030204" pitchFamily="18" charset="0"/>
                            </a:rPr>
                            <m:t>=</m:t>
                          </m:r>
                          <m:r>
                            <a:rPr lang="zh-CN" altLang="en-US" sz="2000" b="0" i="0">
                              <a:solidFill>
                                <a:schemeClr val="tx1"/>
                              </a:solidFill>
                              <a:latin typeface="Cambria Math" panose="02040503050406030204" pitchFamily="18" charset="0"/>
                            </a:rPr>
                            <m:t>1</m:t>
                          </m:r>
                        </m:sub>
                        <m:sup>
                          <m:r>
                            <a:rPr lang="zh-CN" altLang="en-US" sz="2000" b="0" i="1">
                              <a:solidFill>
                                <a:schemeClr val="tx1"/>
                              </a:solidFill>
                              <a:latin typeface="Cambria Math" panose="02040503050406030204" pitchFamily="18" charset="0"/>
                            </a:rPr>
                            <m:t>𝐾</m:t>
                          </m:r>
                        </m:sup>
                        <m:e>
                          <m:nary>
                            <m:naryPr>
                              <m:chr m:val="∑"/>
                              <m:limLoc m:val="undOvr"/>
                              <m:ctrlPr>
                                <a:rPr lang="zh-CN" altLang="en-US" sz="2000" b="0" i="1">
                                  <a:solidFill>
                                    <a:schemeClr val="tx1"/>
                                  </a:solidFill>
                                  <a:latin typeface="Cambria Math" panose="02040503050406030204" pitchFamily="18" charset="0"/>
                                </a:rPr>
                              </m:ctrlPr>
                            </m:naryPr>
                            <m:sub>
                              <m:r>
                                <a:rPr lang="zh-CN" altLang="en-US" sz="2000" b="0" i="1">
                                  <a:solidFill>
                                    <a:schemeClr val="tx1"/>
                                  </a:solidFill>
                                  <a:latin typeface="Cambria Math" panose="02040503050406030204" pitchFamily="18" charset="0"/>
                                </a:rPr>
                                <m:t>𝑖</m:t>
                              </m:r>
                              <m:r>
                                <a:rPr lang="zh-CN" altLang="en-US" sz="2000" b="0" i="0">
                                  <a:solidFill>
                                    <a:schemeClr val="tx1"/>
                                  </a:solidFill>
                                  <a:latin typeface="Cambria Math" panose="02040503050406030204" pitchFamily="18" charset="0"/>
                                </a:rPr>
                                <m:t>=</m:t>
                              </m:r>
                              <m:r>
                                <a:rPr lang="zh-CN" altLang="en-US" sz="2000" b="0" i="0">
                                  <a:solidFill>
                                    <a:schemeClr val="tx1"/>
                                  </a:solidFill>
                                  <a:latin typeface="Cambria Math" panose="02040503050406030204" pitchFamily="18" charset="0"/>
                                </a:rPr>
                                <m:t>1</m:t>
                              </m:r>
                            </m:sub>
                            <m:sup>
                              <m:sSub>
                                <m:sSubPr>
                                  <m:ctrlPr>
                                    <a:rPr lang="zh-CN" altLang="en-US" sz="2000" b="0" i="1">
                                      <a:solidFill>
                                        <a:schemeClr val="tx1"/>
                                      </a:solidFill>
                                      <a:latin typeface="Cambria Math" panose="02040503050406030204" pitchFamily="18" charset="0"/>
                                    </a:rPr>
                                  </m:ctrlPr>
                                </m:sSubPr>
                                <m:e>
                                  <m:r>
                                    <a:rPr lang="zh-CN" altLang="en-US" sz="2000" b="0" i="1">
                                      <a:solidFill>
                                        <a:schemeClr val="tx1"/>
                                      </a:solidFill>
                                      <a:latin typeface="Cambria Math" panose="02040503050406030204" pitchFamily="18" charset="0"/>
                                    </a:rPr>
                                    <m:t>𝑛</m:t>
                                  </m:r>
                                </m:e>
                                <m:sub>
                                  <m:r>
                                    <a:rPr lang="zh-CN" altLang="en-US" sz="2000" b="0" i="1">
                                      <a:solidFill>
                                        <a:schemeClr val="tx1"/>
                                      </a:solidFill>
                                      <a:latin typeface="Cambria Math" panose="02040503050406030204" pitchFamily="18" charset="0"/>
                                    </a:rPr>
                                    <m:t>𝑗</m:t>
                                  </m:r>
                                </m:sub>
                              </m:sSub>
                            </m:sup>
                            <m:e>
                              <m:sSup>
                                <m:sSupPr>
                                  <m:ctrlPr>
                                    <a:rPr lang="zh-CN" altLang="en-US" sz="2000" b="0" i="1">
                                      <a:solidFill>
                                        <a:schemeClr val="tx1"/>
                                      </a:solidFill>
                                      <a:latin typeface="Cambria Math" panose="02040503050406030204" pitchFamily="18" charset="0"/>
                                    </a:rPr>
                                  </m:ctrlPr>
                                </m:sSupPr>
                                <m:e>
                                  <m:d>
                                    <m:dPr>
                                      <m:ctrlPr>
                                        <a:rPr lang="zh-CN" altLang="en-US" sz="2000" b="0" i="1">
                                          <a:solidFill>
                                            <a:schemeClr val="tx1"/>
                                          </a:solidFill>
                                          <a:latin typeface="Cambria Math" panose="02040503050406030204" pitchFamily="18" charset="0"/>
                                        </a:rPr>
                                      </m:ctrlPr>
                                    </m:dPr>
                                    <m:e>
                                      <m:sSub>
                                        <m:sSubPr>
                                          <m:ctrlPr>
                                            <a:rPr lang="zh-CN" altLang="en-US" sz="2000" b="0" i="1">
                                              <a:solidFill>
                                                <a:schemeClr val="tx1"/>
                                              </a:solidFill>
                                              <a:latin typeface="Cambria Math" panose="02040503050406030204" pitchFamily="18" charset="0"/>
                                            </a:rPr>
                                          </m:ctrlPr>
                                        </m:sSubPr>
                                        <m:e>
                                          <m:r>
                                            <a:rPr lang="zh-CN" altLang="en-US" sz="2000" b="1" i="1">
                                              <a:solidFill>
                                                <a:schemeClr val="tx1"/>
                                              </a:solidFill>
                                              <a:latin typeface="Cambria Math" panose="02040503050406030204" pitchFamily="18" charset="0"/>
                                            </a:rPr>
                                            <m:t>𝒙</m:t>
                                          </m:r>
                                        </m:e>
                                        <m:sub>
                                          <m:r>
                                            <a:rPr lang="zh-CN" altLang="en-US" sz="2000" b="0" i="1">
                                              <a:solidFill>
                                                <a:schemeClr val="tx1"/>
                                              </a:solidFill>
                                              <a:latin typeface="Cambria Math" panose="02040503050406030204" pitchFamily="18" charset="0"/>
                                            </a:rPr>
                                            <m:t>𝑖</m:t>
                                          </m:r>
                                        </m:sub>
                                      </m:sSub>
                                      <m:r>
                                        <a:rPr lang="zh-CN" altLang="en-US" sz="2000" b="0" i="0">
                                          <a:solidFill>
                                            <a:schemeClr val="tx1"/>
                                          </a:solidFill>
                                          <a:latin typeface="Cambria Math" panose="02040503050406030204" pitchFamily="18" charset="0"/>
                                        </a:rPr>
                                        <m:t>−</m:t>
                                      </m:r>
                                      <m:sSub>
                                        <m:sSubPr>
                                          <m:ctrlPr>
                                            <a:rPr lang="zh-CN" altLang="en-US" sz="2000" b="0" i="1">
                                              <a:solidFill>
                                                <a:schemeClr val="tx1"/>
                                              </a:solidFill>
                                              <a:latin typeface="Cambria Math" panose="02040503050406030204" pitchFamily="18" charset="0"/>
                                            </a:rPr>
                                          </m:ctrlPr>
                                        </m:sSubPr>
                                        <m:e>
                                          <m:r>
                                            <a:rPr lang="zh-CN" altLang="en-US" sz="2000" b="1" i="1">
                                              <a:solidFill>
                                                <a:schemeClr val="tx1"/>
                                              </a:solidFill>
                                              <a:latin typeface="Cambria Math" panose="02040503050406030204" pitchFamily="18" charset="0"/>
                                            </a:rPr>
                                            <m:t>𝝁</m:t>
                                          </m:r>
                                        </m:e>
                                        <m:sub>
                                          <m:r>
                                            <a:rPr lang="zh-CN" altLang="en-US" sz="2000" b="0" i="1">
                                              <a:solidFill>
                                                <a:schemeClr val="tx1"/>
                                              </a:solidFill>
                                              <a:latin typeface="Cambria Math" panose="02040503050406030204" pitchFamily="18" charset="0"/>
                                            </a:rPr>
                                            <m:t>𝑗</m:t>
                                          </m:r>
                                        </m:sub>
                                      </m:sSub>
                                    </m:e>
                                  </m:d>
                                </m:e>
                                <m:sup>
                                  <m:r>
                                    <a:rPr lang="zh-CN" altLang="en-US" sz="2000" b="0" i="0">
                                      <a:solidFill>
                                        <a:schemeClr val="tx1"/>
                                      </a:solidFill>
                                      <a:latin typeface="Cambria Math" panose="02040503050406030204" pitchFamily="18" charset="0"/>
                                    </a:rPr>
                                    <m:t>2</m:t>
                                  </m:r>
                                </m:sup>
                              </m:sSup>
                            </m:e>
                          </m:nary>
                        </m:e>
                      </m:nary>
                    </m:oMath>
                  </m:oMathPara>
                </a14:m>
                <a:endParaRPr lang="zh-CN" altLang="en-US" sz="2000" b="0" i="0" dirty="0">
                  <a:solidFill>
                    <a:schemeClr val="tx1"/>
                  </a:solidFill>
                  <a:latin typeface="DejaVu Math TeX Gyre" panose="02000503000000000000" charset="0"/>
                  <a:cs typeface="DejaVu Math TeX Gyre" panose="02000503000000000000" charset="0"/>
                </a:endParaRPr>
              </a:p>
            </p:txBody>
          </p:sp>
        </mc:Choice>
        <mc:Fallback>
          <p:sp>
            <p:nvSpPr>
              <p:cNvPr id="6" name="矩形 5"/>
              <p:cNvSpPr>
                <a:spLocks noRot="1" noChangeAspect="1" noMove="1" noResize="1" noEditPoints="1" noAdjustHandles="1" noChangeArrowheads="1" noChangeShapeType="1" noTextEdit="1"/>
              </p:cNvSpPr>
              <p:nvPr/>
            </p:nvSpPr>
            <p:spPr>
              <a:xfrm>
                <a:off x="7239060" y="1928387"/>
                <a:ext cx="4190890" cy="968375"/>
              </a:xfrm>
              <a:prstGeom prst="rect">
                <a:avLst/>
              </a:prstGeom>
              <a:blipFill rotWithShape="1">
                <a:blip r:embed="rId1"/>
                <a:stretch>
                  <a:fillRect l="-1" t="-54" r="14" b="54"/>
                </a:stretch>
              </a:blipFill>
            </p:spPr>
            <p:txBody>
              <a:bodyPr/>
              <a:lstStyle/>
              <a:p>
                <a:r>
                  <a:rPr lang="zh-CN" altLang="en-US">
                    <a:noFill/>
                  </a:rPr>
                  <a:t> </a:t>
                </a:r>
              </a:p>
            </p:txBody>
          </p:sp>
        </mc:Fallback>
      </mc:AlternateContent>
      <p:sp>
        <p:nvSpPr>
          <p:cNvPr id="2" name="矩形 1"/>
          <p:cNvSpPr/>
          <p:nvPr/>
        </p:nvSpPr>
        <p:spPr>
          <a:xfrm>
            <a:off x="404946" y="2181947"/>
            <a:ext cx="8610374" cy="461665"/>
          </a:xfrm>
          <a:prstGeom prst="rect">
            <a:avLst/>
          </a:prstGeom>
        </p:spPr>
        <p:txBody>
          <a:bodyPr wrap="square">
            <a:spAutoFit/>
          </a:bodyPr>
          <a:lstStyle/>
          <a:p>
            <a:r>
              <a:rPr lang="zh-CN" altLang="en-US" sz="2400" dirty="0">
                <a:solidFill>
                  <a:schemeClr val="tx1"/>
                </a:solidFill>
              </a:rPr>
              <a:t>一个簇中所有样本点到簇 中心</a:t>
            </a:r>
            <a:r>
              <a:rPr lang="en-US" altLang="zh-CN" sz="2400" dirty="0">
                <a:solidFill>
                  <a:schemeClr val="tx1"/>
                </a:solidFill>
              </a:rPr>
              <a:t>μ </a:t>
            </a:r>
            <a:r>
              <a:rPr lang="zh-CN" altLang="en-US" sz="2400" dirty="0">
                <a:solidFill>
                  <a:schemeClr val="tx1"/>
                </a:solidFill>
              </a:rPr>
              <a:t>的距离平方和为：</a:t>
            </a:r>
            <a:endParaRPr lang="zh-CN" altLang="en-US" sz="2400" dirty="0">
              <a:solidFill>
                <a:schemeClr val="tx1"/>
              </a:solidFill>
              <a:latin typeface="+mn-ea"/>
              <a:ea typeface="+mn-ea"/>
            </a:endParaRPr>
          </a:p>
        </p:txBody>
      </p:sp>
      <mc:AlternateContent xmlns:mc="http://schemas.openxmlformats.org/markup-compatibility/2006">
        <mc:Choice xmlns:a14="http://schemas.microsoft.com/office/drawing/2010/main" Requires="a14">
          <p:sp>
            <p:nvSpPr>
              <p:cNvPr id="5" name="矩形 4"/>
              <p:cNvSpPr/>
              <p:nvPr/>
            </p:nvSpPr>
            <p:spPr>
              <a:xfrm>
                <a:off x="609704" y="3282046"/>
                <a:ext cx="6629226" cy="461665"/>
              </a:xfrm>
              <a:prstGeom prst="rect">
                <a:avLst/>
              </a:prstGeom>
            </p:spPr>
            <p:txBody>
              <a:bodyPr wrap="square">
                <a:spAutoFit/>
              </a:bodyPr>
              <a:lstStyle/>
              <a:p>
                <a:r>
                  <a:rPr lang="zh-CN" altLang="en-US" sz="2400" dirty="0">
                    <a:solidFill>
                      <a:schemeClr val="tx1"/>
                    </a:solidFill>
                    <a:latin typeface="+mn-ea"/>
                    <a:ea typeface="+mn-ea"/>
                  </a:rPr>
                  <a:t>其中</a:t>
                </a:r>
                <a:r>
                  <a:rPr lang="en-US" altLang="zh-CN" sz="2400" dirty="0">
                    <a:solidFill>
                      <a:schemeClr val="tx1"/>
                    </a:solidFill>
                    <a:latin typeface="+mn-ea"/>
                    <a:ea typeface="+mn-ea"/>
                  </a:rPr>
                  <a:t>k</a:t>
                </a:r>
                <a:r>
                  <a:rPr lang="zh-CN" altLang="en-US" sz="2400" dirty="0">
                    <a:solidFill>
                      <a:schemeClr val="tx1"/>
                    </a:solidFill>
                    <a:latin typeface="+mn-ea"/>
                    <a:ea typeface="+mn-ea"/>
                  </a:rPr>
                  <a:t>是簇的个数，</a:t>
                </a:r>
                <a14:m>
                  <m:oMath xmlns:m="http://schemas.openxmlformats.org/officeDocument/2006/math">
                    <m:r>
                      <a:rPr lang="zh-CN" altLang="en-US" sz="2400" i="1">
                        <a:solidFill>
                          <a:schemeClr val="tx1"/>
                        </a:solidFill>
                        <a:latin typeface="Cambria Math" panose="02040503050406030204" pitchFamily="18" charset="0"/>
                        <a:ea typeface="+mn-ea"/>
                      </a:rPr>
                      <m:t>𝐽</m:t>
                    </m:r>
                    <m:d>
                      <m:dPr>
                        <m:ctrlPr>
                          <a:rPr lang="zh-CN" altLang="en-US" sz="2400" i="1">
                            <a:solidFill>
                              <a:schemeClr val="tx1"/>
                            </a:solidFill>
                            <a:latin typeface="Cambria Math" panose="02040503050406030204" pitchFamily="18" charset="0"/>
                            <a:ea typeface="+mn-ea"/>
                          </a:rPr>
                        </m:ctrlPr>
                      </m:dPr>
                      <m:e>
                        <m:r>
                          <a:rPr lang="zh-CN" altLang="en-US" sz="2400" b="1" i="1">
                            <a:solidFill>
                              <a:schemeClr val="tx1"/>
                            </a:solidFill>
                            <a:latin typeface="Cambria Math" panose="02040503050406030204" pitchFamily="18" charset="0"/>
                            <a:ea typeface="+mn-ea"/>
                          </a:rPr>
                          <m:t>𝝁</m:t>
                        </m:r>
                      </m:e>
                    </m:d>
                  </m:oMath>
                </a14:m>
                <a:r>
                  <a:rPr lang="zh-CN" altLang="en-US" sz="2400" dirty="0">
                    <a:solidFill>
                      <a:schemeClr val="tx1"/>
                    </a:solidFill>
                    <a:latin typeface="+mn-ea"/>
                    <a:ea typeface="+mn-ea"/>
                  </a:rPr>
                  <a:t> 又叫做inertial</a:t>
                </a:r>
                <a:endParaRPr lang="zh-CN" altLang="en-US" sz="2400" dirty="0">
                  <a:solidFill>
                    <a:schemeClr val="tx1"/>
                  </a:solidFill>
                  <a:latin typeface="+mn-ea"/>
                  <a:ea typeface="+mn-ea"/>
                </a:endParaRPr>
              </a:p>
            </p:txBody>
          </p:sp>
        </mc:Choice>
        <mc:Fallback>
          <p:sp>
            <p:nvSpPr>
              <p:cNvPr id="5" name="矩形 4"/>
              <p:cNvSpPr>
                <a:spLocks noRot="1" noChangeAspect="1" noMove="1" noResize="1" noEditPoints="1" noAdjustHandles="1" noChangeArrowheads="1" noChangeShapeType="1" noTextEdit="1"/>
              </p:cNvSpPr>
              <p:nvPr/>
            </p:nvSpPr>
            <p:spPr>
              <a:xfrm>
                <a:off x="609704" y="3282046"/>
                <a:ext cx="6629226" cy="461665"/>
              </a:xfrm>
              <a:prstGeom prst="rect">
                <a:avLst/>
              </a:prstGeom>
              <a:blipFill rotWithShape="1">
                <a:blip r:embed="rId2"/>
                <a:stretch>
                  <a:fillRect l="-2" t="-79" r="9" b="-2667"/>
                </a:stretch>
              </a:blipFill>
            </p:spPr>
            <p:txBody>
              <a:bodyPr/>
              <a:lstStyle/>
              <a:p>
                <a:r>
                  <a:rPr lang="zh-CN" altLang="en-US">
                    <a:noFill/>
                  </a:rPr>
                  <a:t> </a:t>
                </a:r>
              </a:p>
            </p:txBody>
          </p:sp>
        </mc:Fallback>
      </mc:AlternateContent>
      <p:sp>
        <p:nvSpPr>
          <p:cNvPr id="12" name="矩形 11"/>
          <p:cNvSpPr/>
          <p:nvPr/>
        </p:nvSpPr>
        <p:spPr>
          <a:xfrm>
            <a:off x="393065" y="4478655"/>
            <a:ext cx="9907905" cy="829945"/>
          </a:xfrm>
          <a:prstGeom prst="rect">
            <a:avLst/>
          </a:prstGeom>
        </p:spPr>
        <p:txBody>
          <a:bodyPr wrap="square">
            <a:spAutoFit/>
          </a:bodyPr>
          <a:lstStyle/>
          <a:p>
            <a:r>
              <a:rPr lang="en-US" altLang="zh-CN" sz="2400" dirty="0">
                <a:solidFill>
                  <a:schemeClr val="tx1"/>
                </a:solidFill>
              </a:rPr>
              <a:t>K-Means</a:t>
            </a:r>
            <a:r>
              <a:rPr lang="zh-CN" altLang="en-US" sz="2400" dirty="0">
                <a:solidFill>
                  <a:schemeClr val="tx1"/>
                </a:solidFill>
              </a:rPr>
              <a:t>追求的是簇间距离尽量大，簇内距离尽量小，即</a:t>
            </a:r>
            <a:r>
              <a:rPr lang="en-US" altLang="zh-CN" sz="2400" dirty="0">
                <a:solidFill>
                  <a:schemeClr val="tx1"/>
                </a:solidFill>
              </a:rPr>
              <a:t>total inertial</a:t>
            </a:r>
            <a:r>
              <a:rPr lang="zh-CN" altLang="en-US" sz="2400" dirty="0">
                <a:solidFill>
                  <a:schemeClr val="tx1"/>
                </a:solidFill>
              </a:rPr>
              <a:t>要尽量小，当然是不能用</a:t>
            </a:r>
            <a:r>
              <a:rPr lang="en-US" altLang="zh-CN" sz="2400" dirty="0">
                <a:solidFill>
                  <a:schemeClr val="tx1"/>
                </a:solidFill>
              </a:rPr>
              <a:t>total inertial</a:t>
            </a:r>
            <a:r>
              <a:rPr lang="zh-CN" altLang="en-US" sz="2400" dirty="0">
                <a:solidFill>
                  <a:schemeClr val="tx1"/>
                </a:solidFill>
              </a:rPr>
              <a:t>来做</a:t>
            </a:r>
            <a:r>
              <a:rPr lang="en-US" altLang="zh-CN" sz="2400" dirty="0">
                <a:solidFill>
                  <a:schemeClr val="tx1"/>
                </a:solidFill>
              </a:rPr>
              <a:t>K</a:t>
            </a:r>
            <a:r>
              <a:rPr lang="zh-CN" altLang="en-US" sz="2400" dirty="0">
                <a:solidFill>
                  <a:schemeClr val="tx1"/>
                </a:solidFill>
              </a:rPr>
              <a:t>划分的指标的</a:t>
            </a:r>
            <a:endParaRPr lang="zh-CN" altLang="en-US" sz="2400" dirty="0">
              <a:solidFill>
                <a:schemeClr val="tx1"/>
              </a:solidFill>
              <a:latin typeface="+mn-ea"/>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501650" y="369570"/>
            <a:ext cx="11690350"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5.4.2 </a:t>
            </a:r>
            <a:r>
              <a:rPr lang="zh-CN" altLang="en-US" sz="4000" b="1" dirty="0">
                <a:solidFill>
                  <a:schemeClr val="tx1"/>
                </a:solidFill>
                <a:sym typeface="+mn-lt"/>
              </a:rPr>
              <a:t>基于</a:t>
            </a:r>
            <a:r>
              <a:rPr lang="en-US" altLang="zh-CN" sz="4000" b="1" dirty="0">
                <a:solidFill>
                  <a:schemeClr val="tx1"/>
                </a:solidFill>
                <a:sym typeface="+mn-lt"/>
              </a:rPr>
              <a:t>K</a:t>
            </a:r>
            <a:r>
              <a:rPr lang="zh-CN" altLang="en-US" sz="4000" b="1" dirty="0">
                <a:solidFill>
                  <a:schemeClr val="tx1"/>
                </a:solidFill>
                <a:sym typeface="+mn-lt"/>
              </a:rPr>
              <a:t>均值算法的电商平台客户分群算法实现</a:t>
            </a:r>
            <a:endParaRPr lang="zh-CN" altLang="en-US" sz="4000" b="1" dirty="0">
              <a:solidFill>
                <a:schemeClr val="tx1"/>
              </a:solidFill>
              <a:sym typeface="+mn-lt"/>
            </a:endParaRPr>
          </a:p>
        </p:txBody>
      </p:sp>
      <p:sp>
        <p:nvSpPr>
          <p:cNvPr id="7" name="内容占位符 2"/>
          <p:cNvSpPr>
            <a:spLocks noGrp="1"/>
          </p:cNvSpPr>
          <p:nvPr/>
        </p:nvSpPr>
        <p:spPr>
          <a:xfrm>
            <a:off x="1219835" y="2933065"/>
            <a:ext cx="3873500" cy="49593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buNone/>
            </a:pPr>
            <a:r>
              <a:rPr lang="zh-CN" altLang="en-US" sz="2800" dirty="0">
                <a:solidFill>
                  <a:schemeClr val="tx1"/>
                </a:solidFill>
                <a:sym typeface="+mn-ea"/>
              </a:rPr>
              <a:t>参考书提供代码</a:t>
            </a:r>
            <a:endParaRPr lang="zh-CN" altLang="en-US" sz="2800" dirty="0">
              <a:solidFill>
                <a:schemeClr val="tx1"/>
              </a:solidFill>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1036320" y="369570"/>
            <a:ext cx="10518775" cy="708025"/>
          </a:xfrm>
          <a:prstGeom prst="rect">
            <a:avLst/>
          </a:prstGeom>
          <a:noFill/>
        </p:spPr>
        <p:txBody>
          <a:bodyPr wrap="squar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en-US" altLang="zh-CN" sz="4000" b="1" dirty="0">
                <a:solidFill>
                  <a:schemeClr val="tx1"/>
                </a:solidFill>
                <a:sym typeface="+mn-lt"/>
              </a:rPr>
              <a:t>5.4.3 </a:t>
            </a:r>
            <a:r>
              <a:rPr lang="zh-CN" altLang="en-US" sz="4000" b="1" dirty="0">
                <a:solidFill>
                  <a:schemeClr val="tx1"/>
                </a:solidFill>
                <a:sym typeface="+mn-lt"/>
              </a:rPr>
              <a:t>选择</a:t>
            </a:r>
            <a:r>
              <a:rPr lang="en-US" altLang="zh-CN" sz="4000" b="1" dirty="0">
                <a:solidFill>
                  <a:schemeClr val="tx1"/>
                </a:solidFill>
                <a:sym typeface="+mn-lt"/>
              </a:rPr>
              <a:t>K</a:t>
            </a:r>
            <a:r>
              <a:rPr lang="zh-CN" altLang="en-US" sz="4000" b="1" dirty="0">
                <a:solidFill>
                  <a:schemeClr val="tx1"/>
                </a:solidFill>
                <a:sym typeface="+mn-lt"/>
              </a:rPr>
              <a:t>值的方法</a:t>
            </a:r>
            <a:r>
              <a:rPr lang="en-US" altLang="zh-CN" sz="4000" b="1" dirty="0">
                <a:solidFill>
                  <a:schemeClr val="tx1"/>
                </a:solidFill>
                <a:sym typeface="+mn-lt"/>
              </a:rPr>
              <a:t>——</a:t>
            </a:r>
            <a:r>
              <a:rPr lang="zh-CN" altLang="en-US" sz="4000" b="1" dirty="0">
                <a:solidFill>
                  <a:schemeClr val="tx1"/>
                </a:solidFill>
                <a:sym typeface="+mn-lt"/>
              </a:rPr>
              <a:t>手肘法</a:t>
            </a:r>
            <a:endParaRPr lang="zh-CN" altLang="en-US" sz="4000" b="1" dirty="0">
              <a:solidFill>
                <a:schemeClr val="tx1"/>
              </a:solidFill>
              <a:sym typeface="+mn-lt"/>
            </a:endParaRPr>
          </a:p>
        </p:txBody>
      </p:sp>
      <p:sp>
        <p:nvSpPr>
          <p:cNvPr id="2" name="内容占位符 2"/>
          <p:cNvSpPr>
            <a:spLocks noGrp="1"/>
          </p:cNvSpPr>
          <p:nvPr/>
        </p:nvSpPr>
        <p:spPr>
          <a:xfrm>
            <a:off x="228600" y="1143000"/>
            <a:ext cx="11327130" cy="54102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r>
              <a:rPr lang="zh-CN" altLang="en-US" sz="2400" dirty="0">
                <a:solidFill>
                  <a:schemeClr val="tx1"/>
                </a:solidFill>
              </a:rPr>
              <a:t>不同的</a:t>
            </a:r>
            <a:r>
              <a:rPr lang="en-US" altLang="zh-CN" sz="2400" dirty="0">
                <a:solidFill>
                  <a:schemeClr val="tx1"/>
                </a:solidFill>
              </a:rPr>
              <a:t>K</a:t>
            </a:r>
            <a:r>
              <a:rPr lang="zh-CN" altLang="en-US" sz="2400" dirty="0">
                <a:solidFill>
                  <a:schemeClr val="tx1"/>
                </a:solidFill>
              </a:rPr>
              <a:t>可能会得到非常不同的结果，如何选择适当的</a:t>
            </a:r>
            <a:r>
              <a:rPr lang="en-US" altLang="zh-CN" sz="2400" dirty="0">
                <a:solidFill>
                  <a:schemeClr val="tx1"/>
                </a:solidFill>
              </a:rPr>
              <a:t>K</a:t>
            </a:r>
            <a:r>
              <a:rPr lang="zh-CN" altLang="en-US" sz="2400" dirty="0">
                <a:solidFill>
                  <a:schemeClr val="tx1"/>
                </a:solidFill>
              </a:rPr>
              <a:t>值？</a:t>
            </a:r>
            <a:endParaRPr lang="en-US" altLang="zh-CN" sz="2400" dirty="0">
              <a:solidFill>
                <a:schemeClr val="tx1"/>
              </a:solidFill>
            </a:endParaRPr>
          </a:p>
          <a:p>
            <a:pPr lvl="1"/>
            <a:endParaRPr lang="en-US" altLang="zh-CN" sz="2000" dirty="0">
              <a:solidFill>
                <a:schemeClr val="tx1"/>
              </a:solidFill>
            </a:endParaRPr>
          </a:p>
          <a:p>
            <a:pPr lvl="1"/>
            <a:r>
              <a:rPr lang="zh-CN" altLang="en-US" sz="2000" dirty="0">
                <a:solidFill>
                  <a:schemeClr val="tx1"/>
                </a:solidFill>
              </a:rPr>
              <a:t>手肘法</a:t>
            </a:r>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endParaRPr lang="en-US" altLang="zh-CN" sz="2000" dirty="0">
              <a:solidFill>
                <a:schemeClr val="tx1"/>
              </a:solidFill>
            </a:endParaRPr>
          </a:p>
          <a:p>
            <a:pPr lvl="1"/>
            <a:r>
              <a:rPr lang="zh-CN" altLang="en-US" sz="2000" dirty="0">
                <a:solidFill>
                  <a:schemeClr val="tx1"/>
                </a:solidFill>
              </a:rPr>
              <a:t>这条趋势线非常像人的一条手臂，且手肘位置的</a:t>
            </a:r>
            <a:r>
              <a:rPr lang="en-US" altLang="zh-CN" sz="2000" dirty="0">
                <a:solidFill>
                  <a:schemeClr val="tx1"/>
                </a:solidFill>
              </a:rPr>
              <a:t>K</a:t>
            </a:r>
            <a:r>
              <a:rPr lang="zh-CN" altLang="en-US" sz="2000" dirty="0">
                <a:solidFill>
                  <a:schemeClr val="tx1"/>
                </a:solidFill>
              </a:rPr>
              <a:t>值恰好位于真实簇的个数附近，例如本例中正好等于</a:t>
            </a:r>
            <a:r>
              <a:rPr lang="en-US" altLang="zh-CN" sz="2000" dirty="0">
                <a:solidFill>
                  <a:schemeClr val="tx1"/>
                </a:solidFill>
              </a:rPr>
              <a:t>3</a:t>
            </a:r>
            <a:r>
              <a:rPr lang="zh-CN" altLang="en-US" sz="2000" dirty="0">
                <a:solidFill>
                  <a:schemeClr val="tx1"/>
                </a:solidFill>
              </a:rPr>
              <a:t>（见图中红点）。通过该方法画出手肘图，将肘部对应的</a:t>
            </a:r>
            <a:r>
              <a:rPr lang="en-US" altLang="zh-CN" sz="2000" dirty="0">
                <a:solidFill>
                  <a:schemeClr val="tx1"/>
                </a:solidFill>
              </a:rPr>
              <a:t>K</a:t>
            </a:r>
            <a:r>
              <a:rPr lang="zh-CN" altLang="en-US" sz="2000" dirty="0">
                <a:solidFill>
                  <a:schemeClr val="tx1"/>
                </a:solidFill>
              </a:rPr>
              <a:t>值作为最佳选择，在大部分时候都是非常有效的。</a:t>
            </a:r>
            <a:endParaRPr lang="en-US" altLang="zh-CN" sz="2000" dirty="0">
              <a:solidFill>
                <a:schemeClr val="tx1"/>
              </a:solidFill>
            </a:endParaRPr>
          </a:p>
          <a:p>
            <a:pPr lvl="1"/>
            <a:endParaRPr lang="en-US" altLang="zh-CN" sz="2000" dirty="0">
              <a:solidFill>
                <a:schemeClr val="tx1"/>
              </a:solidFill>
            </a:endParaRPr>
          </a:p>
        </p:txBody>
      </p:sp>
      <p:grpSp>
        <p:nvGrpSpPr>
          <p:cNvPr id="5" name="组合 4"/>
          <p:cNvGrpSpPr/>
          <p:nvPr/>
        </p:nvGrpSpPr>
        <p:grpSpPr>
          <a:xfrm>
            <a:off x="2689278" y="1890433"/>
            <a:ext cx="4038494" cy="3169042"/>
            <a:chOff x="0" y="0"/>
            <a:chExt cx="2501900" cy="2101377"/>
          </a:xfrm>
        </p:grpSpPr>
        <p:sp>
          <p:nvSpPr>
            <p:cNvPr id="8" name="文本框 116"/>
            <p:cNvSpPr txBox="1"/>
            <p:nvPr/>
          </p:nvSpPr>
          <p:spPr>
            <a:xfrm>
              <a:off x="25400" y="1917700"/>
              <a:ext cx="2451100" cy="183677"/>
            </a:xfrm>
            <a:prstGeom prst="rect">
              <a:avLst/>
            </a:prstGeom>
            <a:solidFill>
              <a:prstClr val="white"/>
            </a:solidFill>
            <a:ln>
              <a:noFill/>
            </a:ln>
          </p:spPr>
          <p:txBody>
            <a:bodyPr rot="0" spcFirstLastPara="0" vert="horz" wrap="square" lIns="0" tIns="0" rIns="0" bIns="0" numCol="1" spcCol="0" rtlCol="0" fromWordArt="0" anchor="t" anchorCtr="0" forceAA="0" compatLnSpc="1">
              <a:spAutoFit/>
            </a:bodyPr>
            <a:lstStyle/>
            <a:p>
              <a:pPr algn="ctr">
                <a:spcAft>
                  <a:spcPts val="0"/>
                </a:spcAft>
              </a:pPr>
              <a:r>
                <a:rPr lang="zh-CN" kern="100" dirty="0">
                  <a:solidFill>
                    <a:schemeClr val="tx1"/>
                  </a:solidFill>
                  <a:effectLst/>
                  <a:latin typeface="Cambria" panose="02040503050406030204" pitchFamily="18" charset="0"/>
                  <a:ea typeface="黑体" pitchFamily="49" charset="-122"/>
                  <a:cs typeface="Times New Roman" panose="02020603050405020304" pitchFamily="18" charset="0"/>
                </a:rPr>
                <a:t>手肘图</a:t>
              </a:r>
              <a:endParaRPr lang="zh-CN" kern="100" dirty="0">
                <a:solidFill>
                  <a:schemeClr val="tx1"/>
                </a:solidFill>
                <a:effectLst/>
                <a:latin typeface="Cambria" panose="02040503050406030204" pitchFamily="18" charset="0"/>
                <a:ea typeface="黑体" pitchFamily="49" charset="-122"/>
                <a:cs typeface="Times New Roman" panose="02020603050405020304" pitchFamily="18" charset="0"/>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2501900" cy="184023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2839401" y="145774"/>
            <a:ext cx="492061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sz="4000" b="1" dirty="0">
                <a:solidFill>
                  <a:schemeClr val="tx1"/>
                </a:solidFill>
                <a:sym typeface="+mn-lt"/>
              </a:rPr>
              <a:t>有监督学习</a:t>
            </a:r>
            <a:r>
              <a:rPr lang="en-US" altLang="zh-CN" sz="4000" b="1" dirty="0">
                <a:solidFill>
                  <a:schemeClr val="tx1"/>
                </a:solidFill>
                <a:sym typeface="+mn-lt"/>
              </a:rPr>
              <a:t>-</a:t>
            </a:r>
            <a:r>
              <a:rPr lang="zh-CN" altLang="en-US" sz="4000" b="1" dirty="0">
                <a:solidFill>
                  <a:schemeClr val="tx1"/>
                </a:solidFill>
                <a:sym typeface="+mn-lt"/>
              </a:rPr>
              <a:t>分类问题</a:t>
            </a:r>
            <a:endParaRPr lang="zh-CN" altLang="en-US" sz="4000" b="1" dirty="0">
              <a:solidFill>
                <a:schemeClr val="tx1"/>
              </a:solidFill>
              <a:sym typeface="+mn-lt"/>
            </a:endParaRPr>
          </a:p>
        </p:txBody>
      </p:sp>
      <p:sp>
        <p:nvSpPr>
          <p:cNvPr id="10" name="文本占位符 9"/>
          <p:cNvSpPr>
            <a:spLocks noGrp="1"/>
          </p:cNvSpPr>
          <p:nvPr/>
        </p:nvSpPr>
        <p:spPr>
          <a:xfrm>
            <a:off x="404465" y="1685829"/>
            <a:ext cx="5423852" cy="572007"/>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sz="2800" dirty="0">
                <a:solidFill>
                  <a:schemeClr val="tx1"/>
                </a:solidFill>
                <a:latin typeface="+mj-ea"/>
                <a:ea typeface="+mj-ea"/>
                <a:cs typeface="+mj-ea"/>
              </a:rPr>
              <a:t>既用到特征值</a:t>
            </a:r>
            <a:r>
              <a:rPr lang="en-US" altLang="zh-CN" sz="2800" dirty="0">
                <a:solidFill>
                  <a:schemeClr val="tx1"/>
                </a:solidFill>
                <a:latin typeface="+mj-ea"/>
                <a:ea typeface="+mj-ea"/>
                <a:cs typeface="+mj-ea"/>
              </a:rPr>
              <a:t>x</a:t>
            </a:r>
            <a:r>
              <a:rPr lang="zh-CN" altLang="en-US" sz="2800" dirty="0">
                <a:solidFill>
                  <a:schemeClr val="tx1"/>
                </a:solidFill>
                <a:latin typeface="+mj-ea"/>
                <a:ea typeface="+mj-ea"/>
                <a:cs typeface="+mj-ea"/>
              </a:rPr>
              <a:t>，又用到标签值</a:t>
            </a:r>
            <a:r>
              <a:rPr lang="en-US" altLang="zh-CN" sz="2800" dirty="0">
                <a:solidFill>
                  <a:schemeClr val="tx1"/>
                </a:solidFill>
                <a:latin typeface="+mj-ea"/>
                <a:ea typeface="+mj-ea"/>
                <a:cs typeface="+mj-ea"/>
              </a:rPr>
              <a:t>y</a:t>
            </a:r>
            <a:r>
              <a:rPr lang="zh-CN" altLang="en-US" sz="2800" dirty="0">
                <a:solidFill>
                  <a:schemeClr val="tx1"/>
                </a:solidFill>
                <a:latin typeface="+mj-ea"/>
                <a:ea typeface="+mj-ea"/>
                <a:cs typeface="+mj-ea"/>
              </a:rPr>
              <a:t>的机器学习算法。</a:t>
            </a:r>
            <a:endParaRPr lang="zh-CN" altLang="en-US" sz="2800" dirty="0">
              <a:solidFill>
                <a:schemeClr val="tx1"/>
              </a:solidFill>
              <a:latin typeface="+mj-ea"/>
              <a:ea typeface="+mj-ea"/>
              <a:cs typeface="+mj-ea"/>
            </a:endParaRPr>
          </a:p>
        </p:txBody>
      </p:sp>
      <p:pic>
        <p:nvPicPr>
          <p:cNvPr id="7" name="内容占位符 6"/>
          <p:cNvPicPr>
            <a:picLocks noGrp="1" noChangeAspect="1"/>
          </p:cNvPicPr>
          <p:nvPr/>
        </p:nvPicPr>
        <p:blipFill>
          <a:blip r:embed="rId1"/>
          <a:stretch>
            <a:fillRect/>
          </a:stretch>
        </p:blipFill>
        <p:spPr>
          <a:xfrm>
            <a:off x="404495" y="3521710"/>
            <a:ext cx="5212715" cy="800735"/>
          </a:xfrm>
          <a:prstGeom prst="rect">
            <a:avLst/>
          </a:prstGeom>
          <a:ln>
            <a:noFill/>
          </a:ln>
          <a:effectLst>
            <a:outerShdw blurRad="292100" dist="139700" dir="2700000" algn="tl" rotWithShape="0">
              <a:srgbClr val="333333">
                <a:alpha val="65000"/>
              </a:srgbClr>
            </a:outerShdw>
          </a:effectLst>
        </p:spPr>
      </p:pic>
      <p:sp>
        <p:nvSpPr>
          <p:cNvPr id="13" name="文本占位符 9"/>
          <p:cNvSpPr txBox="1"/>
          <p:nvPr/>
        </p:nvSpPr>
        <p:spPr>
          <a:xfrm>
            <a:off x="404495" y="2535555"/>
            <a:ext cx="5423535" cy="615950"/>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sz="2800" dirty="0">
                <a:solidFill>
                  <a:schemeClr val="tx1"/>
                </a:solidFill>
                <a:latin typeface="+mj-ea"/>
                <a:ea typeface="+mj-ea"/>
              </a:rPr>
              <a:t>右测表可以用数学模型描述如下：</a:t>
            </a:r>
            <a:endParaRPr lang="zh-CN" altLang="en-US" sz="2800" dirty="0">
              <a:solidFill>
                <a:schemeClr val="tx1"/>
              </a:solidFill>
              <a:latin typeface="+mj-ea"/>
              <a:ea typeface="+mj-ea"/>
            </a:endParaRPr>
          </a:p>
        </p:txBody>
      </p:sp>
      <p:sp>
        <p:nvSpPr>
          <p:cNvPr id="5" name="文本框 4"/>
          <p:cNvSpPr txBox="1"/>
          <p:nvPr/>
        </p:nvSpPr>
        <p:spPr>
          <a:xfrm>
            <a:off x="6338570" y="1187768"/>
            <a:ext cx="5080000" cy="521970"/>
          </a:xfrm>
          <a:prstGeom prst="rect">
            <a:avLst/>
          </a:prstGeom>
        </p:spPr>
        <p:txBody>
          <a:bodyPr>
            <a:spAutoFit/>
          </a:bodyPr>
          <a:p>
            <a:pPr defTabSz="266700"/>
            <a:r>
              <a:rPr lang="zh-CN" altLang="en-US" sz="2800">
                <a:solidFill>
                  <a:schemeClr val="tx1"/>
                </a:solidFill>
                <a:latin typeface="+mj-ea"/>
                <a:ea typeface="+mj-ea"/>
                <a:cs typeface="+mj-ea"/>
              </a:rPr>
              <a:t>项目</a:t>
            </a:r>
            <a:r>
              <a:rPr lang="en-US" altLang="zh-CN" sz="2800">
                <a:solidFill>
                  <a:schemeClr val="tx1"/>
                </a:solidFill>
                <a:latin typeface="+mj-ea"/>
                <a:ea typeface="+mj-ea"/>
                <a:cs typeface="+mj-ea"/>
              </a:rPr>
              <a:t>1</a:t>
            </a:r>
            <a:r>
              <a:rPr lang="zh-CN" altLang="en-US" sz="2800">
                <a:solidFill>
                  <a:schemeClr val="tx1"/>
                </a:solidFill>
                <a:latin typeface="+mj-ea"/>
                <a:ea typeface="+mj-ea"/>
                <a:cs typeface="+mj-ea"/>
              </a:rPr>
              <a:t>：电商平台客户细分任务</a:t>
            </a:r>
            <a:endParaRPr lang="zh-CN" altLang="en-US" sz="2800">
              <a:solidFill>
                <a:schemeClr val="tx1"/>
              </a:solidFill>
              <a:latin typeface="+mj-ea"/>
              <a:ea typeface="+mj-ea"/>
              <a:cs typeface="+mj-ea"/>
            </a:endParaRPr>
          </a:p>
        </p:txBody>
      </p:sp>
      <p:graphicFrame>
        <p:nvGraphicFramePr>
          <p:cNvPr id="6" name="表格 5"/>
          <p:cNvGraphicFramePr/>
          <p:nvPr/>
        </p:nvGraphicFramePr>
        <p:xfrm>
          <a:off x="6044565" y="2044065"/>
          <a:ext cx="5876290" cy="3314700"/>
        </p:xfrm>
        <a:graphic>
          <a:graphicData uri="http://schemas.openxmlformats.org/drawingml/2006/table">
            <a:tbl>
              <a:tblPr/>
              <a:tblGrid>
                <a:gridCol w="717550"/>
                <a:gridCol w="1861820"/>
                <a:gridCol w="1365250"/>
                <a:gridCol w="1931670"/>
              </a:tblGrid>
              <a:tr h="933450">
                <a:tc>
                  <a:txBody>
                    <a:bodyPr/>
                    <a:p>
                      <a:pPr marL="85725" indent="0">
                        <a:lnSpc>
                          <a:spcPct val="150000"/>
                        </a:lnSpc>
                        <a:spcBef>
                          <a:spcPts val="1200"/>
                        </a:spcBef>
                        <a:spcAft>
                          <a:spcPts val="200"/>
                        </a:spcAft>
                      </a:pPr>
                      <a:r>
                        <a:rPr lang="zh-CN" sz="2000" b="1">
                          <a:solidFill>
                            <a:schemeClr val="tx1"/>
                          </a:solidFill>
                          <a:latin typeface="+mj-ea"/>
                          <a:ea typeface="+mj-ea"/>
                          <a:cs typeface="+mj-ea"/>
                        </a:rPr>
                        <a:t>客户</a:t>
                      </a:r>
                      <a:r>
                        <a:rPr lang="en-US" altLang="zh-CN" sz="2000" b="1">
                          <a:solidFill>
                            <a:schemeClr val="tx1"/>
                          </a:solidFill>
                          <a:latin typeface="+mj-ea"/>
                          <a:ea typeface="+mj-ea"/>
                          <a:cs typeface="+mj-ea"/>
                        </a:rPr>
                        <a:t>ID</a:t>
                      </a:r>
                      <a:endParaRPr lang="en-US" altLang="zh-CN" sz="2000" b="1">
                        <a:solidFill>
                          <a:schemeClr val="tx1"/>
                        </a:solidFill>
                        <a:latin typeface="+mj-ea"/>
                        <a:ea typeface="+mj-ea"/>
                        <a:cs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cs typeface="+mj-ea"/>
                        </a:rPr>
                        <a:t>年度总消费金额</a:t>
                      </a:r>
                      <a:r>
                        <a:rPr lang="en-US" altLang="zh-CN" sz="2000" b="1">
                          <a:solidFill>
                            <a:schemeClr val="tx1"/>
                          </a:solidFill>
                          <a:latin typeface="+mj-ea"/>
                          <a:ea typeface="+mj-ea"/>
                          <a:cs typeface="+mj-ea"/>
                        </a:rPr>
                        <a:t>/</a:t>
                      </a:r>
                      <a:r>
                        <a:rPr lang="zh-CN" altLang="en-US" sz="2000" b="1">
                          <a:solidFill>
                            <a:schemeClr val="tx1"/>
                          </a:solidFill>
                          <a:latin typeface="+mj-ea"/>
                          <a:ea typeface="+mj-ea"/>
                          <a:cs typeface="+mj-ea"/>
                        </a:rPr>
                        <a:t>千元</a:t>
                      </a:r>
                      <a:endParaRPr lang="zh-CN" altLang="en-US" sz="2000" b="1">
                        <a:solidFill>
                          <a:schemeClr val="tx1"/>
                        </a:solidFill>
                        <a:latin typeface="+mj-ea"/>
                        <a:ea typeface="+mj-ea"/>
                        <a:cs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cs typeface="+mj-ea"/>
                        </a:rPr>
                        <a:t>年均访问次数</a:t>
                      </a:r>
                      <a:r>
                        <a:rPr lang="en-US" altLang="zh-CN" sz="2000" b="1">
                          <a:solidFill>
                            <a:schemeClr val="tx1"/>
                          </a:solidFill>
                          <a:latin typeface="+mj-ea"/>
                          <a:ea typeface="+mj-ea"/>
                          <a:cs typeface="+mj-ea"/>
                        </a:rPr>
                        <a:t>/</a:t>
                      </a:r>
                      <a:r>
                        <a:rPr lang="zh-CN" altLang="en-US" sz="2000" b="1">
                          <a:solidFill>
                            <a:schemeClr val="tx1"/>
                          </a:solidFill>
                          <a:latin typeface="+mj-ea"/>
                          <a:ea typeface="+mj-ea"/>
                          <a:cs typeface="+mj-ea"/>
                        </a:rPr>
                        <a:t>次</a:t>
                      </a:r>
                      <a:endParaRPr lang="zh-CN" altLang="en-US" sz="2000" b="1">
                        <a:solidFill>
                          <a:schemeClr val="tx1"/>
                        </a:solidFill>
                        <a:latin typeface="+mj-ea"/>
                        <a:ea typeface="+mj-ea"/>
                        <a:cs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客户类型</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85725" indent="0">
                        <a:lnSpc>
                          <a:spcPct val="150000"/>
                        </a:lnSpc>
                        <a:spcBef>
                          <a:spcPts val="1200"/>
                        </a:spcBef>
                        <a:spcAft>
                          <a:spcPts val="200"/>
                        </a:spcAft>
                      </a:pPr>
                      <a:r>
                        <a:rPr lang="en-US" altLang="zh-CN" sz="2000" b="1">
                          <a:solidFill>
                            <a:schemeClr val="tx1"/>
                          </a:solidFill>
                          <a:latin typeface="+mj-ea"/>
                          <a:ea typeface="+mj-ea"/>
                        </a:rPr>
                        <a:t>A</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78</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111</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高价值客户</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85725" indent="0">
                        <a:lnSpc>
                          <a:spcPct val="150000"/>
                        </a:lnSpc>
                        <a:spcBef>
                          <a:spcPts val="1200"/>
                        </a:spcBef>
                        <a:spcAft>
                          <a:spcPts val="200"/>
                        </a:spcAft>
                      </a:pPr>
                      <a:r>
                        <a:rPr lang="en-US" altLang="zh-CN" sz="2000" b="1">
                          <a:solidFill>
                            <a:schemeClr val="tx1"/>
                          </a:solidFill>
                          <a:latin typeface="+mj-ea"/>
                          <a:ea typeface="+mj-ea"/>
                        </a:rPr>
                        <a:t>B</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62</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71</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高价值客户</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85725" indent="0">
                        <a:lnSpc>
                          <a:spcPct val="150000"/>
                        </a:lnSpc>
                        <a:spcBef>
                          <a:spcPts val="1200"/>
                        </a:spcBef>
                        <a:spcAft>
                          <a:spcPts val="200"/>
                        </a:spcAft>
                      </a:pPr>
                      <a:r>
                        <a:rPr lang="en-US" altLang="zh-CN" sz="2000" b="1">
                          <a:solidFill>
                            <a:schemeClr val="tx1"/>
                          </a:solidFill>
                          <a:latin typeface="+mj-ea"/>
                          <a:ea typeface="+mj-ea"/>
                        </a:rPr>
                        <a:t>C</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59</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84</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高价值客户</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85725" indent="0">
                        <a:lnSpc>
                          <a:spcPct val="150000"/>
                        </a:lnSpc>
                        <a:spcBef>
                          <a:spcPts val="1200"/>
                        </a:spcBef>
                        <a:spcAft>
                          <a:spcPts val="200"/>
                        </a:spcAft>
                      </a:pPr>
                      <a:r>
                        <a:rPr lang="en-US" altLang="zh-CN" sz="2000" b="1">
                          <a:solidFill>
                            <a:schemeClr val="tx1"/>
                          </a:solidFill>
                          <a:latin typeface="+mj-ea"/>
                          <a:ea typeface="+mj-ea"/>
                        </a:rPr>
                        <a:t>D</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13</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101</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低价值活跃客户</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85725" indent="0">
                        <a:lnSpc>
                          <a:spcPct val="150000"/>
                        </a:lnSpc>
                        <a:spcBef>
                          <a:spcPts val="1200"/>
                        </a:spcBef>
                        <a:spcAft>
                          <a:spcPts val="200"/>
                        </a:spcAft>
                      </a:pPr>
                      <a:r>
                        <a:rPr lang="en-US" altLang="zh-CN" sz="2000" b="1">
                          <a:solidFill>
                            <a:schemeClr val="tx1"/>
                          </a:solidFill>
                          <a:latin typeface="+mj-ea"/>
                          <a:ea typeface="+mj-ea"/>
                        </a:rPr>
                        <a:t>E</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9</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en-US" altLang="zh-CN" sz="2000" b="1">
                          <a:solidFill>
                            <a:schemeClr val="tx1"/>
                          </a:solidFill>
                          <a:latin typeface="+mj-ea"/>
                          <a:ea typeface="+mj-ea"/>
                        </a:rPr>
                        <a:t>65</a:t>
                      </a:r>
                      <a:endParaRPr lang="en-US" alt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85725" indent="0">
                        <a:lnSpc>
                          <a:spcPct val="150000"/>
                        </a:lnSpc>
                        <a:spcBef>
                          <a:spcPts val="1200"/>
                        </a:spcBef>
                        <a:spcAft>
                          <a:spcPts val="200"/>
                        </a:spcAft>
                      </a:pPr>
                      <a:r>
                        <a:rPr lang="zh-CN" sz="2000" b="1">
                          <a:solidFill>
                            <a:schemeClr val="tx1"/>
                          </a:solidFill>
                          <a:latin typeface="+mj-ea"/>
                          <a:ea typeface="+mj-ea"/>
                        </a:rPr>
                        <a:t>低价值活跃客户</a:t>
                      </a:r>
                      <a:endParaRPr lang="zh-CN" sz="2000" b="1">
                        <a:solidFill>
                          <a:schemeClr val="tx1"/>
                        </a:solidFill>
                        <a:latin typeface="+mj-ea"/>
                        <a:ea typeface="+mj-ea"/>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bl>
          </a:graphicData>
        </a:graphic>
      </p:graphicFrame>
      <p:sp>
        <p:nvSpPr>
          <p:cNvPr id="8" name="右大括号 7"/>
          <p:cNvSpPr/>
          <p:nvPr/>
        </p:nvSpPr>
        <p:spPr>
          <a:xfrm rot="5400000">
            <a:off x="8202027" y="4244331"/>
            <a:ext cx="278495" cy="2915833"/>
          </a:xfrm>
          <a:prstGeom prst="rightBrace">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4" name="文本框 13"/>
          <p:cNvSpPr txBox="1"/>
          <p:nvPr/>
        </p:nvSpPr>
        <p:spPr>
          <a:xfrm>
            <a:off x="7953357" y="5991355"/>
            <a:ext cx="944880" cy="398780"/>
          </a:xfrm>
          <a:prstGeom prst="rect">
            <a:avLst/>
          </a:prstGeom>
          <a:noFill/>
        </p:spPr>
        <p:txBody>
          <a:bodyPr wrap="none" rtlCol="0">
            <a:spAutoFit/>
          </a:bodyPr>
          <a:lstStyle/>
          <a:p>
            <a:r>
              <a:rPr lang="zh-CN" altLang="en-US" sz="2000" dirty="0">
                <a:solidFill>
                  <a:schemeClr val="tx1"/>
                </a:solidFill>
                <a:latin typeface="+mj-ea"/>
                <a:ea typeface="+mj-ea"/>
              </a:rPr>
              <a:t>特征值</a:t>
            </a:r>
            <a:endParaRPr lang="zh-CN" altLang="en-US" sz="2000" dirty="0">
              <a:solidFill>
                <a:schemeClr val="tx1"/>
              </a:solidFill>
              <a:latin typeface="+mj-ea"/>
              <a:ea typeface="+mj-ea"/>
            </a:endParaRPr>
          </a:p>
        </p:txBody>
      </p:sp>
      <p:sp>
        <p:nvSpPr>
          <p:cNvPr id="15" name="文本框 14"/>
          <p:cNvSpPr txBox="1"/>
          <p:nvPr/>
        </p:nvSpPr>
        <p:spPr>
          <a:xfrm>
            <a:off x="10492810" y="5911345"/>
            <a:ext cx="690880" cy="398780"/>
          </a:xfrm>
          <a:prstGeom prst="rect">
            <a:avLst/>
          </a:prstGeom>
          <a:noFill/>
        </p:spPr>
        <p:txBody>
          <a:bodyPr wrap="none" rtlCol="0">
            <a:spAutoFit/>
          </a:bodyPr>
          <a:lstStyle/>
          <a:p>
            <a:r>
              <a:rPr lang="zh-CN" altLang="en-US" sz="2000" dirty="0">
                <a:solidFill>
                  <a:schemeClr val="tx1"/>
                </a:solidFill>
                <a:latin typeface="+mj-ea"/>
                <a:ea typeface="+mj-ea"/>
              </a:rPr>
              <a:t>标签</a:t>
            </a:r>
            <a:endParaRPr lang="zh-CN" altLang="en-US" sz="2000" dirty="0">
              <a:solidFill>
                <a:schemeClr val="tx1"/>
              </a:solidFill>
              <a:latin typeface="+mj-ea"/>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2839401" y="145774"/>
            <a:ext cx="492061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sz="4000" b="1" dirty="0">
                <a:solidFill>
                  <a:schemeClr val="tx1"/>
                </a:solidFill>
                <a:sym typeface="+mn-lt"/>
              </a:rPr>
              <a:t>有监督学习</a:t>
            </a:r>
            <a:r>
              <a:rPr lang="en-US" altLang="zh-CN" sz="4000" b="1" dirty="0">
                <a:solidFill>
                  <a:schemeClr val="tx1"/>
                </a:solidFill>
                <a:sym typeface="+mn-lt"/>
              </a:rPr>
              <a:t>-</a:t>
            </a:r>
            <a:r>
              <a:rPr lang="zh-CN" altLang="en-US" sz="4000" b="1" dirty="0">
                <a:solidFill>
                  <a:schemeClr val="tx1"/>
                </a:solidFill>
                <a:sym typeface="+mn-lt"/>
              </a:rPr>
              <a:t>回归问题</a:t>
            </a:r>
            <a:endParaRPr lang="zh-CN" altLang="en-US" sz="4000" b="1" dirty="0">
              <a:solidFill>
                <a:schemeClr val="tx1"/>
              </a:solidFill>
              <a:sym typeface="+mn-lt"/>
            </a:endParaRPr>
          </a:p>
        </p:txBody>
      </p:sp>
      <p:sp>
        <p:nvSpPr>
          <p:cNvPr id="10" name="文本占位符 9"/>
          <p:cNvSpPr>
            <a:spLocks noGrp="1"/>
          </p:cNvSpPr>
          <p:nvPr/>
        </p:nvSpPr>
        <p:spPr>
          <a:xfrm>
            <a:off x="596870" y="1071784"/>
            <a:ext cx="5423852" cy="572007"/>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sz="2000" dirty="0">
                <a:solidFill>
                  <a:schemeClr val="tx1"/>
                </a:solidFill>
                <a:latin typeface="+mj-ea"/>
                <a:ea typeface="+mj-ea"/>
              </a:rPr>
              <a:t>回归问题的目标是是预测一个连续的数值</a:t>
            </a:r>
            <a:endParaRPr lang="zh-CN" altLang="en-US" sz="2000" dirty="0">
              <a:solidFill>
                <a:schemeClr val="tx1"/>
              </a:solidFill>
              <a:latin typeface="+mj-ea"/>
              <a:ea typeface="+mj-ea"/>
            </a:endParaRPr>
          </a:p>
        </p:txBody>
      </p:sp>
      <p:sp>
        <p:nvSpPr>
          <p:cNvPr id="13" name="文本占位符 9"/>
          <p:cNvSpPr txBox="1"/>
          <p:nvPr/>
        </p:nvSpPr>
        <p:spPr>
          <a:xfrm>
            <a:off x="596900" y="5918835"/>
            <a:ext cx="9772650" cy="61595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sz="2000" dirty="0">
                <a:solidFill>
                  <a:schemeClr val="tx1"/>
                </a:solidFill>
                <a:latin typeface="+mj-ea"/>
                <a:ea typeface="+mj-ea"/>
                <a:cs typeface="+mj-ea"/>
              </a:rPr>
              <a:t>问：高校大学生人数</a:t>
            </a:r>
            <a:r>
              <a:rPr lang="en-US" altLang="zh-CN" sz="2000" dirty="0">
                <a:solidFill>
                  <a:schemeClr val="tx1"/>
                </a:solidFill>
                <a:latin typeface="+mj-ea"/>
                <a:ea typeface="+mj-ea"/>
                <a:cs typeface="+mj-ea"/>
              </a:rPr>
              <a:t>5</a:t>
            </a:r>
            <a:r>
              <a:rPr lang="zh-CN" altLang="en-US" sz="2000" dirty="0">
                <a:solidFill>
                  <a:schemeClr val="tx1"/>
                </a:solidFill>
                <a:latin typeface="+mj-ea"/>
                <a:ea typeface="+mj-ea"/>
                <a:cs typeface="+mj-ea"/>
              </a:rPr>
              <a:t>万人，连锁店月销售额是多少？</a:t>
            </a:r>
            <a:endParaRPr lang="zh-CN" altLang="en-US" sz="2000" dirty="0">
              <a:solidFill>
                <a:schemeClr val="tx1"/>
              </a:solidFill>
              <a:latin typeface="+mj-ea"/>
              <a:ea typeface="+mj-ea"/>
              <a:cs typeface="+mj-ea"/>
            </a:endParaRPr>
          </a:p>
        </p:txBody>
      </p:sp>
      <p:sp>
        <p:nvSpPr>
          <p:cNvPr id="5" name="文本框 4"/>
          <p:cNvSpPr txBox="1"/>
          <p:nvPr/>
        </p:nvSpPr>
        <p:spPr>
          <a:xfrm>
            <a:off x="2998470" y="1861820"/>
            <a:ext cx="6195060" cy="398780"/>
          </a:xfrm>
          <a:prstGeom prst="rect">
            <a:avLst/>
          </a:prstGeom>
        </p:spPr>
        <p:txBody>
          <a:bodyPr wrap="square">
            <a:spAutoFit/>
          </a:bodyPr>
          <a:p>
            <a:pPr defTabSz="266700"/>
            <a:r>
              <a:rPr lang="zh-CN" altLang="en-US" sz="2000">
                <a:solidFill>
                  <a:schemeClr val="tx1"/>
                </a:solidFill>
                <a:latin typeface="+mj-ea"/>
                <a:ea typeface="+mj-ea"/>
                <a:cs typeface="+mj-ea"/>
              </a:rPr>
              <a:t>项目</a:t>
            </a:r>
            <a:r>
              <a:rPr lang="en-US" altLang="zh-CN" sz="2000">
                <a:solidFill>
                  <a:schemeClr val="tx1"/>
                </a:solidFill>
                <a:latin typeface="+mj-ea"/>
                <a:ea typeface="+mj-ea"/>
                <a:cs typeface="+mj-ea"/>
              </a:rPr>
              <a:t>2</a:t>
            </a:r>
            <a:r>
              <a:rPr lang="zh-CN" altLang="en-US" sz="2000">
                <a:solidFill>
                  <a:schemeClr val="tx1"/>
                </a:solidFill>
                <a:latin typeface="+mj-ea"/>
                <a:ea typeface="+mj-ea"/>
                <a:cs typeface="+mj-ea"/>
              </a:rPr>
              <a:t>：高校咖啡连锁店的月销售额预测</a:t>
            </a:r>
            <a:endParaRPr lang="zh-CN" altLang="en-US" sz="2000">
              <a:solidFill>
                <a:schemeClr val="tx1"/>
              </a:solidFill>
              <a:latin typeface="+mj-ea"/>
              <a:ea typeface="+mj-ea"/>
              <a:cs typeface="+mj-ea"/>
            </a:endParaRPr>
          </a:p>
        </p:txBody>
      </p:sp>
      <p:graphicFrame>
        <p:nvGraphicFramePr>
          <p:cNvPr id="2" name="表格 1"/>
          <p:cNvGraphicFramePr/>
          <p:nvPr>
            <p:custDataLst>
              <p:tags r:id="rId1"/>
            </p:custDataLst>
          </p:nvPr>
        </p:nvGraphicFramePr>
        <p:xfrm>
          <a:off x="2423160" y="2478405"/>
          <a:ext cx="6844030" cy="2954020"/>
        </p:xfrm>
        <a:graphic>
          <a:graphicData uri="http://schemas.openxmlformats.org/drawingml/2006/table">
            <a:tbl>
              <a:tblPr/>
              <a:tblGrid>
                <a:gridCol w="1160145"/>
                <a:gridCol w="2995295"/>
                <a:gridCol w="2688590"/>
              </a:tblGrid>
              <a:tr h="572770">
                <a:tc>
                  <a:txBody>
                    <a:bodyPr/>
                    <a:p>
                      <a:pPr marL="59055" indent="0">
                        <a:lnSpc>
                          <a:spcPct val="150000"/>
                        </a:lnSpc>
                        <a:spcBef>
                          <a:spcPts val="1200"/>
                        </a:spcBef>
                        <a:spcAft>
                          <a:spcPts val="200"/>
                        </a:spcAft>
                      </a:pPr>
                      <a:r>
                        <a:rPr lang="zh-CN" sz="2000">
                          <a:solidFill>
                            <a:schemeClr val="tx1"/>
                          </a:solidFill>
                          <a:latin typeface="宋体"/>
                          <a:ea typeface="宋体"/>
                        </a:rPr>
                        <a:t>代号</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高校大学生人数</a:t>
                      </a:r>
                      <a:r>
                        <a:rPr lang="en-US" altLang="zh-CN" sz="2000">
                          <a:solidFill>
                            <a:schemeClr val="tx1"/>
                          </a:solidFill>
                          <a:latin typeface="宋体"/>
                          <a:ea typeface="宋体"/>
                        </a:rPr>
                        <a:t>/</a:t>
                      </a:r>
                      <a:r>
                        <a:rPr lang="zh-CN" sz="2000">
                          <a:solidFill>
                            <a:schemeClr val="tx1"/>
                          </a:solidFill>
                          <a:latin typeface="宋体"/>
                          <a:ea typeface="宋体"/>
                        </a:rPr>
                        <a:t>千人</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销售额</a:t>
                      </a:r>
                      <a:r>
                        <a:rPr lang="en-US" altLang="zh-CN" sz="2000">
                          <a:solidFill>
                            <a:schemeClr val="tx1"/>
                          </a:solidFill>
                          <a:latin typeface="宋体"/>
                          <a:ea typeface="宋体"/>
                        </a:rPr>
                        <a:t>/</a:t>
                      </a:r>
                      <a:r>
                        <a:rPr lang="zh-CN" sz="2000">
                          <a:solidFill>
                            <a:schemeClr val="tx1"/>
                          </a:solidFill>
                          <a:latin typeface="宋体"/>
                          <a:ea typeface="宋体"/>
                        </a:rPr>
                        <a:t>千元</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1</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2</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8.3</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80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3</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9.5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105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4</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12</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119</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17.5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196</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雨森出品-2"/>
          <p:cNvSpPr txBox="1"/>
          <p:nvPr/>
        </p:nvSpPr>
        <p:spPr>
          <a:xfrm>
            <a:off x="3938586" y="145774"/>
            <a:ext cx="2722245" cy="708025"/>
          </a:xfrm>
          <a:prstGeom prst="rect">
            <a:avLst/>
          </a:prstGeom>
          <a:noFill/>
        </p:spPr>
        <p:txBody>
          <a:bodyPr wrap="none" lIns="90000" tIns="46800" rIns="90000" bIns="46800" rtlCol="0">
            <a:spAutoFit/>
          </a:bodyPr>
          <a:lstStyle>
            <a:defPPr>
              <a:defRPr lang="en-US"/>
            </a:defPPr>
            <a:lvl1pPr algn="ctr">
              <a:defRPr sz="3200">
                <a:solidFill>
                  <a:schemeClr val="tx1">
                    <a:lumMod val="75000"/>
                    <a:lumOff val="25000"/>
                  </a:schemeClr>
                </a:solidFill>
                <a:latin typeface="+mj-ea"/>
                <a:ea typeface="+mj-ea"/>
                <a:cs typeface="+mn-ea"/>
              </a:defRPr>
            </a:lvl1pPr>
          </a:lstStyle>
          <a:p>
            <a:pPr algn="ctr"/>
            <a:r>
              <a:rPr lang="zh-CN" sz="4000" b="1" dirty="0">
                <a:solidFill>
                  <a:schemeClr val="tx1"/>
                </a:solidFill>
                <a:sym typeface="+mn-lt"/>
              </a:rPr>
              <a:t>无监督学习</a:t>
            </a:r>
            <a:endParaRPr lang="zh-CN" altLang="en-US" sz="4000" b="1" dirty="0">
              <a:solidFill>
                <a:schemeClr val="tx1"/>
              </a:solidFill>
              <a:sym typeface="+mn-lt"/>
            </a:endParaRPr>
          </a:p>
        </p:txBody>
      </p:sp>
      <p:sp>
        <p:nvSpPr>
          <p:cNvPr id="6" name="文本占位符 9"/>
          <p:cNvSpPr>
            <a:spLocks noGrp="1"/>
          </p:cNvSpPr>
          <p:nvPr/>
        </p:nvSpPr>
        <p:spPr>
          <a:xfrm>
            <a:off x="5396865" y="2108200"/>
            <a:ext cx="5157470" cy="607060"/>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dirty="0">
                <a:solidFill>
                  <a:schemeClr val="tx1"/>
                </a:solidFill>
              </a:rPr>
              <a:t>项目</a:t>
            </a:r>
            <a:r>
              <a:rPr lang="en-US" altLang="zh-CN" dirty="0">
                <a:solidFill>
                  <a:schemeClr val="tx1"/>
                </a:solidFill>
              </a:rPr>
              <a:t>3</a:t>
            </a:r>
            <a:r>
              <a:rPr lang="zh-CN" altLang="en-US" dirty="0">
                <a:solidFill>
                  <a:schemeClr val="tx1"/>
                </a:solidFill>
              </a:rPr>
              <a:t>：电商平台客户分群任务</a:t>
            </a:r>
            <a:endParaRPr lang="zh-CN" altLang="en-US" dirty="0">
              <a:solidFill>
                <a:schemeClr val="tx1"/>
              </a:solidFill>
            </a:endParaRPr>
          </a:p>
        </p:txBody>
      </p:sp>
      <p:sp>
        <p:nvSpPr>
          <p:cNvPr id="11" name="文本占位符 10"/>
          <p:cNvSpPr>
            <a:spLocks noGrp="1"/>
          </p:cNvSpPr>
          <p:nvPr/>
        </p:nvSpPr>
        <p:spPr>
          <a:xfrm>
            <a:off x="827086" y="1551043"/>
            <a:ext cx="6021769" cy="823912"/>
          </a:xfrm>
          <a:prstGeom prst="rect">
            <a:avLst/>
          </a:prstGeom>
        </p:spPr>
        <p:txBody>
          <a:bodyPr vert="horz" lIns="91440" tIns="45720" rIns="91440" bIns="45720" rtlCol="0" anchor="b">
            <a:normAutofit lnSpcReduction="20000"/>
          </a:bodyPr>
          <a:lstStyle>
            <a:lvl1pPr marL="0" indent="0" algn="l" defTabSz="914400" rtl="0" eaLnBrk="1" latinLnBrk="0" hangingPunct="1">
              <a:lnSpc>
                <a:spcPct val="90000"/>
              </a:lnSpc>
              <a:spcBef>
                <a:spcPts val="1000"/>
              </a:spcBef>
              <a:buFont typeface="Arial" panose="020B07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7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7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704020202020204" pitchFamily="34" charset="0"/>
              <a:buNone/>
              <a:defRPr sz="1600" b="1" kern="1200">
                <a:solidFill>
                  <a:schemeClr val="tx1"/>
                </a:solidFill>
                <a:latin typeface="+mn-lt"/>
                <a:ea typeface="+mn-ea"/>
                <a:cs typeface="+mn-cs"/>
              </a:defRPr>
            </a:lvl9pPr>
          </a:lstStyle>
          <a:p>
            <a:r>
              <a:rPr lang="zh-CN" altLang="en-US" dirty="0">
                <a:solidFill>
                  <a:schemeClr val="tx1"/>
                </a:solidFill>
              </a:rPr>
              <a:t>只有特征值，没有标签的机器学习算法。</a:t>
            </a:r>
            <a:endParaRPr lang="en-US" altLang="zh-CN" dirty="0">
              <a:solidFill>
                <a:schemeClr val="tx1"/>
              </a:solidFill>
            </a:endParaRPr>
          </a:p>
          <a:p>
            <a:r>
              <a:rPr lang="zh-CN" altLang="en-US" dirty="0">
                <a:solidFill>
                  <a:schemeClr val="tx1"/>
                </a:solidFill>
              </a:rPr>
              <a:t>数学形式的描述：</a:t>
            </a:r>
            <a:endParaRPr lang="zh-CN" altLang="en-US" dirty="0">
              <a:solidFill>
                <a:schemeClr val="tx1"/>
              </a:solidFill>
            </a:endParaRPr>
          </a:p>
        </p:txBody>
      </p:sp>
      <p:pic>
        <p:nvPicPr>
          <p:cNvPr id="8" name="内容占位符 7"/>
          <p:cNvPicPr>
            <a:picLocks noGrp="1" noChangeAspect="1"/>
          </p:cNvPicPr>
          <p:nvPr/>
        </p:nvPicPr>
        <p:blipFill>
          <a:blip r:embed="rId1"/>
          <a:stretch>
            <a:fillRect/>
          </a:stretch>
        </p:blipFill>
        <p:spPr>
          <a:xfrm>
            <a:off x="951865" y="2567940"/>
            <a:ext cx="2287270" cy="659130"/>
          </a:xfrm>
          <a:prstGeom prst="rect">
            <a:avLst/>
          </a:prstGeom>
          <a:ln>
            <a:noFill/>
          </a:ln>
          <a:effectLst>
            <a:outerShdw blurRad="292100" dist="139700" dir="2700000" algn="tl" rotWithShape="0">
              <a:srgbClr val="333333">
                <a:alpha val="65000"/>
              </a:srgbClr>
            </a:outerShdw>
          </a:effectLst>
        </p:spPr>
      </p:pic>
      <p:graphicFrame>
        <p:nvGraphicFramePr>
          <p:cNvPr id="7" name="表格 6"/>
          <p:cNvGraphicFramePr>
            <a:graphicFrameLocks noGrp="1"/>
          </p:cNvGraphicFramePr>
          <p:nvPr/>
        </p:nvGraphicFramePr>
        <p:xfrm>
          <a:off x="900304" y="3654890"/>
          <a:ext cx="2750312" cy="741680"/>
        </p:xfrm>
        <a:graphic>
          <a:graphicData uri="http://schemas.openxmlformats.org/drawingml/2006/table">
            <a:tbl>
              <a:tblPr firstRow="1" bandRow="1">
                <a:tableStyleId>{00A15C55-8517-42AA-B614-E9B94910E393}</a:tableStyleId>
              </a:tblPr>
              <a:tblGrid>
                <a:gridCol w="2750312"/>
              </a:tblGrid>
              <a:tr h="370840">
                <a:tc>
                  <a:txBody>
                    <a:bodyPr/>
                    <a:lstStyle/>
                    <a:p>
                      <a:r>
                        <a:rPr lang="zh-CN" altLang="en-US" dirty="0"/>
                        <a:t>聚类问题</a:t>
                      </a:r>
                      <a:endParaRPr lang="zh-CN" altLang="en-US" dirty="0"/>
                    </a:p>
                  </a:txBody>
                  <a:tcPr/>
                </a:tc>
              </a:tr>
              <a:tr h="370840">
                <a:tc>
                  <a:txBody>
                    <a:bodyPr/>
                    <a:lstStyle/>
                    <a:p>
                      <a:r>
                        <a:rPr lang="zh-CN" altLang="en-US" dirty="0"/>
                        <a:t>数据降维问题</a:t>
                      </a:r>
                      <a:endParaRPr lang="zh-CN" altLang="en-US" dirty="0"/>
                    </a:p>
                  </a:txBody>
                  <a:tcPr/>
                </a:tc>
              </a:tr>
            </a:tbl>
          </a:graphicData>
        </a:graphic>
      </p:graphicFrame>
      <p:graphicFrame>
        <p:nvGraphicFramePr>
          <p:cNvPr id="14" name="表格 13"/>
          <p:cNvGraphicFramePr/>
          <p:nvPr>
            <p:custDataLst>
              <p:tags r:id="rId2"/>
            </p:custDataLst>
          </p:nvPr>
        </p:nvGraphicFramePr>
        <p:xfrm>
          <a:off x="4928870" y="2912745"/>
          <a:ext cx="6593205" cy="3298825"/>
        </p:xfrm>
        <a:graphic>
          <a:graphicData uri="http://schemas.openxmlformats.org/drawingml/2006/table">
            <a:tbl>
              <a:tblPr/>
              <a:tblGrid>
                <a:gridCol w="1527810"/>
                <a:gridCol w="2971165"/>
                <a:gridCol w="2094230"/>
              </a:tblGrid>
              <a:tr h="917575">
                <a:tc>
                  <a:txBody>
                    <a:bodyPr/>
                    <a:p>
                      <a:pPr marL="59055" indent="0">
                        <a:lnSpc>
                          <a:spcPct val="150000"/>
                        </a:lnSpc>
                        <a:spcBef>
                          <a:spcPts val="1200"/>
                        </a:spcBef>
                        <a:spcAft>
                          <a:spcPts val="200"/>
                        </a:spcAft>
                      </a:pPr>
                      <a:r>
                        <a:rPr lang="zh-CN" sz="2000">
                          <a:solidFill>
                            <a:schemeClr val="tx1"/>
                          </a:solidFill>
                          <a:latin typeface="宋体"/>
                          <a:ea typeface="宋体"/>
                        </a:rPr>
                        <a:t>客户</a:t>
                      </a:r>
                      <a:r>
                        <a:rPr lang="en-US" altLang="zh-CN" sz="2000">
                          <a:solidFill>
                            <a:schemeClr val="tx1"/>
                          </a:solidFill>
                          <a:latin typeface="宋体"/>
                          <a:ea typeface="宋体"/>
                        </a:rPr>
                        <a:t>ID</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年度总消费金额（千元）</a:t>
                      </a:r>
                      <a:endParaRPr 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zh-CN" sz="2000">
                          <a:solidFill>
                            <a:schemeClr val="tx1"/>
                          </a:solidFill>
                          <a:latin typeface="宋体"/>
                          <a:ea typeface="宋体"/>
                        </a:rPr>
                        <a:t>年均访问次数</a:t>
                      </a:r>
                      <a:r>
                        <a:rPr lang="en-US" altLang="zh-CN" sz="2000">
                          <a:solidFill>
                            <a:schemeClr val="tx1"/>
                          </a:solidFill>
                          <a:latin typeface="宋体"/>
                          <a:ea typeface="宋体"/>
                        </a:rPr>
                        <a:t>/</a:t>
                      </a:r>
                      <a:r>
                        <a:rPr lang="zh-CN" altLang="en-US" sz="2000">
                          <a:solidFill>
                            <a:schemeClr val="tx1"/>
                          </a:solidFill>
                          <a:latin typeface="宋体"/>
                          <a:ea typeface="宋体"/>
                        </a:rPr>
                        <a:t>次</a:t>
                      </a:r>
                      <a:endParaRPr lang="zh-CN" altLang="en-US"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A</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B</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30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C</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50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60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D</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40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r h="476250">
                <a:tc>
                  <a:txBody>
                    <a:bodyPr/>
                    <a:p>
                      <a:pPr marL="59055" indent="0">
                        <a:lnSpc>
                          <a:spcPct val="150000"/>
                        </a:lnSpc>
                        <a:spcBef>
                          <a:spcPts val="1200"/>
                        </a:spcBef>
                        <a:spcAft>
                          <a:spcPts val="200"/>
                        </a:spcAft>
                      </a:pPr>
                      <a:r>
                        <a:rPr lang="en-US" altLang="zh-CN" sz="2000">
                          <a:solidFill>
                            <a:schemeClr val="tx1"/>
                          </a:solidFill>
                          <a:latin typeface="宋体"/>
                          <a:ea typeface="宋体"/>
                        </a:rPr>
                        <a:t>E</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45</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c>
                  <a:txBody>
                    <a:bodyPr/>
                    <a:p>
                      <a:pPr marL="59055" indent="0">
                        <a:lnSpc>
                          <a:spcPct val="150000"/>
                        </a:lnSpc>
                        <a:spcBef>
                          <a:spcPts val="1200"/>
                        </a:spcBef>
                        <a:spcAft>
                          <a:spcPts val="200"/>
                        </a:spcAft>
                      </a:pPr>
                      <a:r>
                        <a:rPr lang="en-US" altLang="zh-CN" sz="2000">
                          <a:solidFill>
                            <a:schemeClr val="tx1"/>
                          </a:solidFill>
                          <a:latin typeface="宋体"/>
                          <a:ea typeface="宋体"/>
                        </a:rPr>
                        <a:t>10</a:t>
                      </a:r>
                      <a:endParaRPr lang="en-US" altLang="zh-CN" sz="2000">
                        <a:solidFill>
                          <a:schemeClr val="tx1"/>
                        </a:solidFill>
                        <a:latin typeface="宋体"/>
                        <a:ea typeface="宋体"/>
                      </a:endParaRPr>
                    </a:p>
                  </a:txBody>
                  <a:tcPr marL="9525" marR="9525" marT="9525" marB="9525" anchor="ctr" anchorCtr="0">
                    <a:lnL w="12700" cap="flat" cmpd="sng">
                      <a:solidFill>
                        <a:srgbClr val="EEEEEE"/>
                      </a:solidFill>
                      <a:prstDash val="solid"/>
                      <a:headEnd type="none" w="med" len="med"/>
                      <a:tailEnd type="none" w="med" len="med"/>
                    </a:lnL>
                    <a:lnR w="12700" cap="flat" cmpd="sng">
                      <a:solidFill>
                        <a:srgbClr val="EEEEEE"/>
                      </a:solidFill>
                      <a:prstDash val="solid"/>
                      <a:headEnd type="none" w="med" len="med"/>
                      <a:tailEnd type="none" w="med" len="med"/>
                    </a:lnR>
                    <a:lnT w="12700" cap="flat" cmpd="sng">
                      <a:solidFill>
                        <a:srgbClr val="EEEEEE"/>
                      </a:solidFill>
                      <a:prstDash val="solid"/>
                      <a:headEnd type="none" w="med" len="med"/>
                      <a:tailEnd type="none" w="med" len="med"/>
                    </a:lnT>
                    <a:lnB w="12700" cap="flat" cmpd="sng">
                      <a:solidFill>
                        <a:srgbClr val="EEEEEE"/>
                      </a:solidFill>
                      <a:prstDash val="solid"/>
                      <a:headEnd type="none" w="med" len="med"/>
                      <a:tailEnd type="none" w="med" len="med"/>
                    </a:lnB>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tx1"/>
                </a:solidFill>
              </a:rPr>
              <a:t>半监督学习</a:t>
            </a:r>
            <a:endParaRPr lang="zh-CN" altLang="en-US" dirty="0">
              <a:solidFill>
                <a:schemeClr val="tx1"/>
              </a:solidFill>
            </a:endParaRPr>
          </a:p>
        </p:txBody>
      </p:sp>
      <p:sp>
        <p:nvSpPr>
          <p:cNvPr id="8" name="内容占位符 7"/>
          <p:cNvSpPr>
            <a:spLocks noGrp="1"/>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pPr fontAlgn="auto">
              <a:lnSpc>
                <a:spcPct val="150000"/>
              </a:lnSpc>
            </a:pPr>
            <a:r>
              <a:rPr lang="zh-CN" altLang="zh-CN" dirty="0">
                <a:solidFill>
                  <a:schemeClr val="tx1"/>
                </a:solidFill>
              </a:rPr>
              <a:t>半监督学习是一种监督学习和无监督学习相结合的算法，通过利用少量有标签的数据集和大量无标签的数据集进行模型的训练。</a:t>
            </a:r>
            <a:endParaRPr lang="en-US" altLang="zh-CN" dirty="0">
              <a:solidFill>
                <a:schemeClr val="tx1"/>
              </a:solidFill>
            </a:endParaRPr>
          </a:p>
          <a:p>
            <a:pPr fontAlgn="auto">
              <a:lnSpc>
                <a:spcPct val="150000"/>
              </a:lnSpc>
            </a:pPr>
            <a:r>
              <a:rPr lang="zh-CN" altLang="zh-CN" dirty="0">
                <a:solidFill>
                  <a:schemeClr val="tx1"/>
                </a:solidFill>
              </a:rPr>
              <a:t>在获得标注数据比较困难而非标注信息较容易的应用场景下（比如医学数据资料），半监督学习可以取得较好的效果。</a:t>
            </a:r>
            <a:endParaRPr lang="en-US" altLang="zh-CN" dirty="0">
              <a:solidFill>
                <a:schemeClr val="tx1"/>
              </a:solidFill>
              <a:latin typeface="宋体" pitchFamily="2" charset="-122"/>
            </a:endParaRPr>
          </a:p>
          <a:p>
            <a:endParaRPr lang="en-US" altLang="zh-CN" dirty="0">
              <a:solidFill>
                <a:schemeClr val="tx1"/>
              </a:solidFill>
              <a:latin typeface="宋体" pitchFamily="2" charset="-122"/>
            </a:endParaRPr>
          </a:p>
        </p:txBody>
      </p:sp>
    </p:spTree>
  </p:cSld>
  <p:clrMapOvr>
    <a:masterClrMapping/>
  </p:clrMapOvr>
</p:sld>
</file>

<file path=ppt/tags/tag1.xml><?xml version="1.0" encoding="utf-8"?>
<p:tagLst xmlns:p="http://schemas.openxmlformats.org/presentationml/2006/main">
  <p:tag name="PA" val="v5.2.5"/>
</p:tagLst>
</file>

<file path=ppt/tags/tag10.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11.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12.xml><?xml version="1.0" encoding="utf-8"?>
<p:tagLst xmlns:p="http://schemas.openxmlformats.org/presentationml/2006/main">
  <p:tag name="KSO_WM_DIAGRAM_VIRTUALLY_FRAME" val="{&quot;height&quot;:240.80330708661413,&quot;left&quot;:467.46322834645673,&quot;top&quot;:200.65779527559056,&quot;width&quot;:433.91685039370077}"/>
</p:tagLst>
</file>

<file path=ppt/tags/tag13.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14.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15.xml><?xml version="1.0" encoding="utf-8"?>
<p:tagLst xmlns:p="http://schemas.openxmlformats.org/presentationml/2006/main">
  <p:tag name="TABLE_ENDDRAG_ORIGIN_RECT" val="538*231"/>
  <p:tag name="TABLE_ENDDRAG_RECT" val="395*171*538*231"/>
</p:tagLst>
</file>

<file path=ppt/tags/tag16.xml><?xml version="1.0" encoding="utf-8"?>
<p:tagLst xmlns:p="http://schemas.openxmlformats.org/presentationml/2006/main">
  <p:tag name="TABLE_ENDDRAG_ORIGIN_RECT" val="519*256"/>
  <p:tag name="TABLE_ENDDRAG_RECT" val="388*229*519*256"/>
</p:tagLst>
</file>

<file path=ppt/tags/tag2.xml><?xml version="1.0" encoding="utf-8"?>
<p:tagLst xmlns:p="http://schemas.openxmlformats.org/presentationml/2006/main">
  <p:tag name="PA" val="v5.2.5"/>
</p:tagLst>
</file>

<file path=ppt/tags/tag3.xml><?xml version="1.0" encoding="utf-8"?>
<p:tagLst xmlns:p="http://schemas.openxmlformats.org/presentationml/2006/main">
  <p:tag name="KSO_WM_DIAGRAM_VIRTUALLY_FRAME" val="{&quot;height&quot;:240.80330708661413,&quot;left&quot;:467.46322834645673,&quot;top&quot;:200.65779527559056,&quot;width&quot;:433.91685039370077}"/>
</p:tagLst>
</file>

<file path=ppt/tags/tag4.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5.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6.xml><?xml version="1.0" encoding="utf-8"?>
<p:tagLst xmlns:p="http://schemas.openxmlformats.org/presentationml/2006/main">
  <p:tag name="KSO_WM_DIAGRAM_VIRTUALLY_FRAME" val="{&quot;height&quot;:240.80330708661413,&quot;left&quot;:467.46322834645673,&quot;top&quot;:200.65779527559056,&quot;width&quot;:433.91685039370077}"/>
</p:tagLst>
</file>

<file path=ppt/tags/tag7.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8.xml><?xml version="1.0" encoding="utf-8"?>
<p:tagLst xmlns:p="http://schemas.openxmlformats.org/presentationml/2006/main">
  <p:tag name="PA" val="v5.2.5"/>
  <p:tag name="KSO_WM_DIAGRAM_VIRTUALLY_FRAME" val="{&quot;height&quot;:240.80330708661413,&quot;left&quot;:467.46322834645673,&quot;top&quot;:200.65779527559056,&quot;width&quot;:433.91685039370077}"/>
</p:tagLst>
</file>

<file path=ppt/tags/tag9.xml><?xml version="1.0" encoding="utf-8"?>
<p:tagLst xmlns:p="http://schemas.openxmlformats.org/presentationml/2006/main">
  <p:tag name="KSO_WM_DIAGRAM_VIRTUALLY_FRAME" val="{&quot;height&quot;:240.80330708661413,&quot;left&quot;:467.46322834645673,&quot;top&quot;:200.65779527559056,&quot;width&quot;:433.91685039370077}"/>
</p:tagLst>
</file>

<file path=ppt/theme/theme1.xml><?xml version="1.0" encoding="utf-8"?>
<a:theme xmlns:a="http://schemas.openxmlformats.org/drawingml/2006/main" name="Office Theme">
  <a:themeElements>
    <a:clrScheme name="Custom 34">
      <a:dk1>
        <a:sysClr val="windowText" lastClr="000000"/>
      </a:dk1>
      <a:lt1>
        <a:sysClr val="window" lastClr="FFFFFF"/>
      </a:lt1>
      <a:dk2>
        <a:srgbClr val="44546A"/>
      </a:dk2>
      <a:lt2>
        <a:srgbClr val="E7E6E6"/>
      </a:lt2>
      <a:accent1>
        <a:srgbClr val="2F6AA2"/>
      </a:accent1>
      <a:accent2>
        <a:srgbClr val="84D4E6"/>
      </a:accent2>
      <a:accent3>
        <a:srgbClr val="263972"/>
      </a:accent3>
      <a:accent4>
        <a:srgbClr val="253F84"/>
      </a:accent4>
      <a:accent5>
        <a:srgbClr val="3E95BE"/>
      </a:accent5>
      <a:accent6>
        <a:srgbClr val="5BC6BF"/>
      </a:accent6>
      <a:hlink>
        <a:srgbClr val="0563C1"/>
      </a:hlink>
      <a:folHlink>
        <a:srgbClr val="954F72"/>
      </a:folHlink>
    </a:clrScheme>
    <a:fontScheme name="Calibri和微软雅黑">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7630</Words>
  <Application>WPS 演示</Application>
  <PresentationFormat>Widescreen</PresentationFormat>
  <Paragraphs>798</Paragraphs>
  <Slides>57</Slides>
  <Notes>0</Notes>
  <HiddenSlides>0</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57</vt:i4>
      </vt:variant>
    </vt:vector>
  </HeadingPairs>
  <TitlesOfParts>
    <vt:vector size="92" baseType="lpstr">
      <vt:lpstr>Arial</vt:lpstr>
      <vt:lpstr>宋体</vt:lpstr>
      <vt:lpstr>Wingdings</vt:lpstr>
      <vt:lpstr>宋体</vt:lpstr>
      <vt:lpstr>汉仪书宋二KW</vt:lpstr>
      <vt:lpstr>Calibri</vt:lpstr>
      <vt:lpstr>Helvetica Neue</vt:lpstr>
      <vt:lpstr>微软雅黑</vt:lpstr>
      <vt:lpstr>宋体</vt:lpstr>
      <vt:lpstr>Arial Unicode MS</vt:lpstr>
      <vt:lpstr>Wingdings</vt:lpstr>
      <vt:lpstr>DejaVu Math TeX Gyre</vt:lpstr>
      <vt:lpstr>Times New Roman</vt:lpstr>
      <vt:lpstr>Consolas</vt:lpstr>
      <vt:lpstr>苹方-简</vt:lpstr>
      <vt:lpstr>MS Mincho</vt:lpstr>
      <vt:lpstr>Cambria Math</vt:lpstr>
      <vt:lpstr>Hiragino Sans</vt:lpstr>
      <vt:lpstr>田氏保钓体简</vt:lpstr>
      <vt:lpstr>宋体-简</vt:lpstr>
      <vt:lpstr>Kingsoft Math</vt:lpstr>
      <vt:lpstr>Tahoma</vt:lpstr>
      <vt:lpstr>方正仿宋_GBK</vt:lpstr>
      <vt:lpstr>方正启体简体</vt:lpstr>
      <vt:lpstr>Times New Roman</vt:lpstr>
      <vt:lpstr>楷体</vt:lpstr>
      <vt:lpstr>Cambria</vt:lpstr>
      <vt:lpstr>黑体</vt:lpstr>
      <vt:lpstr>汉仪楷体KW</vt:lpstr>
      <vt:lpstr>汉仪中黑KW</vt:lpstr>
      <vt:lpstr>方正启体简体</vt:lpstr>
      <vt:lpstr>楷体</vt:lpstr>
      <vt:lpstr>田氏保钓体简</vt:lpstr>
      <vt:lpstr>黑体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 w</dc:creator>
  <cp:lastModifiedBy>苏斌</cp:lastModifiedBy>
  <cp:revision>130</cp:revision>
  <dcterms:created xsi:type="dcterms:W3CDTF">2026-02-12T14:52:04Z</dcterms:created>
  <dcterms:modified xsi:type="dcterms:W3CDTF">2026-02-12T14:52:04Z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2052-12.1.24031.24031</vt:lpwstr>
  </property>
  <property fmtid="{D5CDD505-2E9C-101B-9397-08002B2CF9AE}" pid="3" name="KSOTemplateUUID">
    <vt:lpwstr>v1.0_mb_aT518a2eHcJCFRywER4zOw==</vt:lpwstr>
  </property>
  <property fmtid="{D5CDD505-2E9C-101B-9397-08002B2CF9AE}" pid="4" name="ICV">
    <vt:lpwstr>9BCDEE87BC7C9FE297627869A624AA7B_41</vt:lpwstr>
  </property>
</Properties>
</file>