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749" r:id="rId3"/>
    <p:sldId id="722" r:id="rId4"/>
    <p:sldId id="723" r:id="rId5"/>
    <p:sldId id="287" r:id="rId6"/>
    <p:sldId id="729" r:id="rId7"/>
    <p:sldId id="261" r:id="rId8"/>
    <p:sldId id="730" r:id="rId9"/>
    <p:sldId id="731" r:id="rId10"/>
    <p:sldId id="733" r:id="rId11"/>
    <p:sldId id="734" r:id="rId12"/>
    <p:sldId id="735" r:id="rId13"/>
    <p:sldId id="736" r:id="rId14"/>
    <p:sldId id="737" r:id="rId15"/>
    <p:sldId id="739" r:id="rId16"/>
    <p:sldId id="740" r:id="rId17"/>
    <p:sldId id="741" r:id="rId18"/>
    <p:sldId id="738" r:id="rId19"/>
    <p:sldId id="742" r:id="rId20"/>
    <p:sldId id="743" r:id="rId21"/>
    <p:sldId id="744" r:id="rId22"/>
    <p:sldId id="745" r:id="rId23"/>
    <p:sldId id="724" r:id="rId24"/>
    <p:sldId id="726" r:id="rId25"/>
    <p:sldId id="746" r:id="rId26"/>
    <p:sldId id="747" r:id="rId27"/>
    <p:sldId id="748" r:id="rId28"/>
  </p:sldIdLst>
  <p:sldSz cx="12192000" cy="6858000"/>
  <p:notesSz cx="6858000" cy="9144000"/>
  <p:embeddedFontLst>
    <p:embeddedFont>
      <p:font typeface="Aharoni" panose="02010803020104030203" pitchFamily="2" charset="-79"/>
      <p:regular r:id="rId33"/>
    </p:embeddedFont>
    <p:embeddedFont>
      <p:font typeface="微软雅黑" panose="020B0503020204020204" charset="-122"/>
      <p:regular r:id="rId34"/>
    </p:embeddedFont>
    <p:embeddedFont>
      <p:font typeface="Cambria Math" panose="02040503050406030204" pitchFamily="18" charset="0"/>
      <p:regular r:id="rId35"/>
    </p:embeddedFont>
    <p:embeddedFont>
      <p:font typeface="DejaVu Math TeX Gyre" panose="02000503000000000000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8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3782291" cy="6857999"/>
          </a:xfrm>
          <a:custGeom>
            <a:avLst/>
            <a:gdLst>
              <a:gd name="connsiteX0" fmla="*/ 0 w 3782291"/>
              <a:gd name="connsiteY0" fmla="*/ 0 h 6857999"/>
              <a:gd name="connsiteX1" fmla="*/ 3782291 w 3782291"/>
              <a:gd name="connsiteY1" fmla="*/ 0 h 6857999"/>
              <a:gd name="connsiteX2" fmla="*/ 3782291 w 3782291"/>
              <a:gd name="connsiteY2" fmla="*/ 6857999 h 6857999"/>
              <a:gd name="connsiteX3" fmla="*/ 0 w 378229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91" h="6857999">
                <a:moveTo>
                  <a:pt x="0" y="0"/>
                </a:moveTo>
                <a:lnTo>
                  <a:pt x="3782291" y="0"/>
                </a:lnTo>
                <a:lnTo>
                  <a:pt x="3782291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767456" y="3428999"/>
            <a:ext cx="2424545" cy="2493818"/>
          </a:xfrm>
          <a:custGeom>
            <a:avLst/>
            <a:gdLst>
              <a:gd name="connsiteX0" fmla="*/ 0 w 2424545"/>
              <a:gd name="connsiteY0" fmla="*/ 0 h 2493818"/>
              <a:gd name="connsiteX1" fmla="*/ 2424545 w 2424545"/>
              <a:gd name="connsiteY1" fmla="*/ 0 h 2493818"/>
              <a:gd name="connsiteX2" fmla="*/ 2424545 w 2424545"/>
              <a:gd name="connsiteY2" fmla="*/ 2493818 h 2493818"/>
              <a:gd name="connsiteX3" fmla="*/ 0 w 242454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545" h="2493818">
                <a:moveTo>
                  <a:pt x="0" y="0"/>
                </a:moveTo>
                <a:lnTo>
                  <a:pt x="2424545" y="0"/>
                </a:lnTo>
                <a:lnTo>
                  <a:pt x="242454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731820" y="3428999"/>
            <a:ext cx="3823855" cy="2493818"/>
          </a:xfrm>
          <a:custGeom>
            <a:avLst/>
            <a:gdLst>
              <a:gd name="connsiteX0" fmla="*/ 0 w 3823855"/>
              <a:gd name="connsiteY0" fmla="*/ 0 h 2493818"/>
              <a:gd name="connsiteX1" fmla="*/ 3823855 w 3823855"/>
              <a:gd name="connsiteY1" fmla="*/ 0 h 2493818"/>
              <a:gd name="connsiteX2" fmla="*/ 3823855 w 3823855"/>
              <a:gd name="connsiteY2" fmla="*/ 2493818 h 2493818"/>
              <a:gd name="connsiteX3" fmla="*/ 0 w 382385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3855" h="2493818">
                <a:moveTo>
                  <a:pt x="0" y="0"/>
                </a:moveTo>
                <a:lnTo>
                  <a:pt x="3823855" y="0"/>
                </a:lnTo>
                <a:lnTo>
                  <a:pt x="382385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2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3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7230" y="0"/>
            <a:ext cx="4974771" cy="6858000"/>
          </a:xfrm>
          <a:custGeom>
            <a:avLst/>
            <a:gdLst>
              <a:gd name="connsiteX0" fmla="*/ 0 w 4974771"/>
              <a:gd name="connsiteY0" fmla="*/ 0 h 6858000"/>
              <a:gd name="connsiteX1" fmla="*/ 4974771 w 4974771"/>
              <a:gd name="connsiteY1" fmla="*/ 0 h 6858000"/>
              <a:gd name="connsiteX2" fmla="*/ 4974771 w 4974771"/>
              <a:gd name="connsiteY2" fmla="*/ 6858000 h 6858000"/>
              <a:gd name="connsiteX3" fmla="*/ 0 w 4974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4771" h="6858000">
                <a:moveTo>
                  <a:pt x="0" y="0"/>
                </a:moveTo>
                <a:lnTo>
                  <a:pt x="4974771" y="0"/>
                </a:lnTo>
                <a:lnTo>
                  <a:pt x="497477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4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35648" cy="4686300"/>
          </a:xfrm>
          <a:custGeom>
            <a:avLst/>
            <a:gdLst>
              <a:gd name="connsiteX0" fmla="*/ 0 w 2835648"/>
              <a:gd name="connsiteY0" fmla="*/ 0 h 4686300"/>
              <a:gd name="connsiteX1" fmla="*/ 2835648 w 2835648"/>
              <a:gd name="connsiteY1" fmla="*/ 0 h 4686300"/>
              <a:gd name="connsiteX2" fmla="*/ 2835648 w 2835648"/>
              <a:gd name="connsiteY2" fmla="*/ 4686300 h 4686300"/>
              <a:gd name="connsiteX3" fmla="*/ 0 w 2835648"/>
              <a:gd name="connsiteY3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8" h="4686300">
                <a:moveTo>
                  <a:pt x="0" y="0"/>
                </a:moveTo>
                <a:lnTo>
                  <a:pt x="2835648" y="0"/>
                </a:lnTo>
                <a:lnTo>
                  <a:pt x="2835648" y="4686300"/>
                </a:lnTo>
                <a:lnTo>
                  <a:pt x="0" y="4686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993572" y="2171700"/>
            <a:ext cx="2835649" cy="4686301"/>
          </a:xfrm>
          <a:custGeom>
            <a:avLst/>
            <a:gdLst>
              <a:gd name="connsiteX0" fmla="*/ 0 w 2835649"/>
              <a:gd name="connsiteY0" fmla="*/ 0 h 4686301"/>
              <a:gd name="connsiteX1" fmla="*/ 2835649 w 2835649"/>
              <a:gd name="connsiteY1" fmla="*/ 0 h 4686301"/>
              <a:gd name="connsiteX2" fmla="*/ 2835649 w 2835649"/>
              <a:gd name="connsiteY2" fmla="*/ 4686301 h 4686301"/>
              <a:gd name="connsiteX3" fmla="*/ 0 w 2835649"/>
              <a:gd name="connsiteY3" fmla="*/ 4686301 h 468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9" h="4686301">
                <a:moveTo>
                  <a:pt x="0" y="0"/>
                </a:moveTo>
                <a:lnTo>
                  <a:pt x="2835649" y="0"/>
                </a:lnTo>
                <a:lnTo>
                  <a:pt x="2835649" y="4686301"/>
                </a:lnTo>
                <a:lnTo>
                  <a:pt x="0" y="46863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5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16830" y="0"/>
            <a:ext cx="2759527" cy="6858000"/>
          </a:xfrm>
          <a:custGeom>
            <a:avLst/>
            <a:gdLst>
              <a:gd name="connsiteX0" fmla="*/ 0 w 2759527"/>
              <a:gd name="connsiteY0" fmla="*/ 0 h 6858000"/>
              <a:gd name="connsiteX1" fmla="*/ 2759527 w 2759527"/>
              <a:gd name="connsiteY1" fmla="*/ 0 h 6858000"/>
              <a:gd name="connsiteX2" fmla="*/ 2759527 w 2759527"/>
              <a:gd name="connsiteY2" fmla="*/ 6858000 h 6858000"/>
              <a:gd name="connsiteX3" fmla="*/ 0 w 27595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527" h="6858000">
                <a:moveTo>
                  <a:pt x="0" y="0"/>
                </a:moveTo>
                <a:lnTo>
                  <a:pt x="2759527" y="0"/>
                </a:lnTo>
                <a:lnTo>
                  <a:pt x="27595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6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15539" y="439840"/>
            <a:ext cx="2760925" cy="2095016"/>
          </a:xfrm>
          <a:custGeom>
            <a:avLst/>
            <a:gdLst>
              <a:gd name="connsiteX0" fmla="*/ 0 w 2982683"/>
              <a:gd name="connsiteY0" fmla="*/ 0 h 2302329"/>
              <a:gd name="connsiteX1" fmla="*/ 2982683 w 2982683"/>
              <a:gd name="connsiteY1" fmla="*/ 0 h 2302329"/>
              <a:gd name="connsiteX2" fmla="*/ 2982683 w 2982683"/>
              <a:gd name="connsiteY2" fmla="*/ 2302329 h 2302329"/>
              <a:gd name="connsiteX3" fmla="*/ 0 w 2982683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2683" h="2302329">
                <a:moveTo>
                  <a:pt x="0" y="0"/>
                </a:moveTo>
                <a:lnTo>
                  <a:pt x="2982683" y="0"/>
                </a:lnTo>
                <a:lnTo>
                  <a:pt x="2982683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423713" y="439840"/>
            <a:ext cx="2131155" cy="2095016"/>
          </a:xfrm>
          <a:custGeom>
            <a:avLst/>
            <a:gdLst>
              <a:gd name="connsiteX0" fmla="*/ 0 w 2302330"/>
              <a:gd name="connsiteY0" fmla="*/ 0 h 2302329"/>
              <a:gd name="connsiteX1" fmla="*/ 2302330 w 2302330"/>
              <a:gd name="connsiteY1" fmla="*/ 0 h 2302329"/>
              <a:gd name="connsiteX2" fmla="*/ 2302330 w 2302330"/>
              <a:gd name="connsiteY2" fmla="*/ 2302329 h 2302329"/>
              <a:gd name="connsiteX3" fmla="*/ 0 w 2302330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30" h="2302329">
                <a:moveTo>
                  <a:pt x="0" y="0"/>
                </a:moveTo>
                <a:lnTo>
                  <a:pt x="2302330" y="0"/>
                </a:lnTo>
                <a:lnTo>
                  <a:pt x="2302330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1887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7637134" y="439840"/>
            <a:ext cx="2131154" cy="2087587"/>
          </a:xfrm>
          <a:custGeom>
            <a:avLst/>
            <a:gdLst>
              <a:gd name="connsiteX0" fmla="*/ 0 w 2302329"/>
              <a:gd name="connsiteY0" fmla="*/ 0 h 2294165"/>
              <a:gd name="connsiteX1" fmla="*/ 2302329 w 2302329"/>
              <a:gd name="connsiteY1" fmla="*/ 0 h 2294165"/>
              <a:gd name="connsiteX2" fmla="*/ 2302329 w 2302329"/>
              <a:gd name="connsiteY2" fmla="*/ 2294165 h 2294165"/>
              <a:gd name="connsiteX3" fmla="*/ 0 w 2302329"/>
              <a:gd name="connsiteY3" fmla="*/ 2294165 h 229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294165">
                <a:moveTo>
                  <a:pt x="0" y="0"/>
                </a:moveTo>
                <a:lnTo>
                  <a:pt x="2302329" y="0"/>
                </a:lnTo>
                <a:lnTo>
                  <a:pt x="2302329" y="2294165"/>
                </a:lnTo>
                <a:lnTo>
                  <a:pt x="0" y="22941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9928958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7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6188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62894" y="595993"/>
            <a:ext cx="1796144" cy="5608865"/>
          </a:xfrm>
          <a:custGeom>
            <a:avLst/>
            <a:gdLst>
              <a:gd name="connsiteX0" fmla="*/ 0 w 1796144"/>
              <a:gd name="connsiteY0" fmla="*/ 0 h 5608865"/>
              <a:gd name="connsiteX1" fmla="*/ 1796144 w 1796144"/>
              <a:gd name="connsiteY1" fmla="*/ 0 h 5608865"/>
              <a:gd name="connsiteX2" fmla="*/ 1796144 w 1796144"/>
              <a:gd name="connsiteY2" fmla="*/ 5608865 h 5608865"/>
              <a:gd name="connsiteX3" fmla="*/ 0 w 1796144"/>
              <a:gd name="connsiteY3" fmla="*/ 5608865 h 560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5608865">
                <a:moveTo>
                  <a:pt x="0" y="0"/>
                </a:moveTo>
                <a:lnTo>
                  <a:pt x="1796144" y="0"/>
                </a:lnTo>
                <a:lnTo>
                  <a:pt x="1796144" y="5608865"/>
                </a:lnTo>
                <a:lnTo>
                  <a:pt x="0" y="56088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4419600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8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34002" y="1"/>
            <a:ext cx="6857999" cy="6857999"/>
          </a:xfrm>
          <a:custGeom>
            <a:avLst/>
            <a:gdLst>
              <a:gd name="connsiteX0" fmla="*/ 0 w 6857999"/>
              <a:gd name="connsiteY0" fmla="*/ 0 h 6857999"/>
              <a:gd name="connsiteX1" fmla="*/ 6857999 w 6857999"/>
              <a:gd name="connsiteY1" fmla="*/ 0 h 6857999"/>
              <a:gd name="connsiteX2" fmla="*/ 6857999 w 6857999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7999" h="6857999">
                <a:moveTo>
                  <a:pt x="0" y="0"/>
                </a:moveTo>
                <a:lnTo>
                  <a:pt x="6857999" y="0"/>
                </a:lnTo>
                <a:lnTo>
                  <a:pt x="6857999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9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33324" y="897248"/>
            <a:ext cx="4239490" cy="5063503"/>
          </a:xfrm>
          <a:custGeom>
            <a:avLst/>
            <a:gdLst>
              <a:gd name="connsiteX0" fmla="*/ 0 w 4239490"/>
              <a:gd name="connsiteY0" fmla="*/ 0 h 5063503"/>
              <a:gd name="connsiteX1" fmla="*/ 4239490 w 4239490"/>
              <a:gd name="connsiteY1" fmla="*/ 0 h 5063503"/>
              <a:gd name="connsiteX2" fmla="*/ 4239490 w 4239490"/>
              <a:gd name="connsiteY2" fmla="*/ 5063503 h 5063503"/>
              <a:gd name="connsiteX3" fmla="*/ 0 w 4239490"/>
              <a:gd name="connsiteY3" fmla="*/ 5063503 h 506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9490" h="5063503">
                <a:moveTo>
                  <a:pt x="0" y="0"/>
                </a:moveTo>
                <a:lnTo>
                  <a:pt x="4239490" y="0"/>
                </a:lnTo>
                <a:lnTo>
                  <a:pt x="4239490" y="5063503"/>
                </a:lnTo>
                <a:lnTo>
                  <a:pt x="0" y="50635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.png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360" y="2141855"/>
            <a:ext cx="5186680" cy="1892935"/>
          </a:xfrm>
          <a:prstGeom prst="rect">
            <a:avLst/>
          </a:prstGeom>
          <a:noFill/>
        </p:spPr>
        <p:txBody>
          <a:bodyPr wrap="none" lIns="90000" tIns="46800" rIns="90000" bIns="46800" rtlCol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  <a:r>
              <a:rPr lang="en-US" altLang="zh-CN" sz="4400" b="1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endParaRPr lang="en-US" altLang="zh-CN" sz="4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智能学情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分析实践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42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神经网络基本结构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631135" y="2360543"/>
            <a:ext cx="962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前馈神经网络</a:t>
            </a:r>
            <a:endParaRPr lang="en-US" altLang="zh-CN" dirty="0"/>
          </a:p>
          <a:p>
            <a:r>
              <a:rPr lang="zh-CN" altLang="en-US" dirty="0"/>
              <a:t>前馈神经网络中的信息是单向流动的</a:t>
            </a:r>
            <a:r>
              <a:rPr lang="en-US" altLang="zh-CN" dirty="0"/>
              <a:t>——</a:t>
            </a:r>
            <a:r>
              <a:rPr lang="zh-CN" altLang="en-US" dirty="0"/>
              <a:t>从输入层出发，经过隐藏层处理后，传递到输出层，中间没有反馈或循环，每个神经元接收上一层的输出，计算后将结果传递给下一层。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717" y="3338650"/>
            <a:ext cx="5603543" cy="30559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42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神经网络基本结构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47361" y="2360543"/>
            <a:ext cx="9804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全连接网络</a:t>
            </a:r>
            <a:endParaRPr lang="en-US" altLang="zh-CN" dirty="0"/>
          </a:p>
          <a:p>
            <a:r>
              <a:rPr lang="zh-CN" altLang="en-US" dirty="0"/>
              <a:t>在多数前馈神经网络中，每一层的每个神经元都会与下一层的所有神经元相连，这种结构被称为全连接网络（</a:t>
            </a:r>
            <a:r>
              <a:rPr lang="en-US" altLang="zh-CN" dirty="0"/>
              <a:t>fully connected network, FCN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2"/>
          <a:stretch>
            <a:fillRect/>
          </a:stretch>
        </p:blipFill>
        <p:spPr bwMode="auto">
          <a:xfrm>
            <a:off x="1371282" y="3683459"/>
            <a:ext cx="5823479" cy="26179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622195" y="3534796"/>
            <a:ext cx="3198523" cy="120032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问题：假设全连接神经网络的输入层有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个神经元，隐藏层有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个神经元，那么它们之间的连接数为多少？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568838" y="676634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神经网络的训练</a:t>
            </a:r>
            <a:endParaRPr lang="en-US" b="1" dirty="0">
              <a:sym typeface="+mn-lt"/>
            </a:endParaRPr>
          </a:p>
        </p:txBody>
      </p:sp>
      <p:sp>
        <p:nvSpPr>
          <p:cNvPr id="2" name="雨森出品-3"/>
          <p:cNvSpPr/>
          <p:nvPr/>
        </p:nvSpPr>
        <p:spPr>
          <a:xfrm>
            <a:off x="6910010" y="2531174"/>
            <a:ext cx="1149624" cy="992299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雨森出品-4"/>
          <p:cNvSpPr/>
          <p:nvPr/>
        </p:nvSpPr>
        <p:spPr>
          <a:xfrm>
            <a:off x="9620036" y="2531174"/>
            <a:ext cx="1149624" cy="9922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雨森出品-5"/>
          <p:cNvSpPr/>
          <p:nvPr/>
        </p:nvSpPr>
        <p:spPr>
          <a:xfrm>
            <a:off x="4199983" y="2531174"/>
            <a:ext cx="1149624" cy="992299"/>
          </a:xfrm>
          <a:prstGeom prst="flowChartAlternateProcess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雨森出品-6"/>
          <p:cNvSpPr txBox="1"/>
          <p:nvPr/>
        </p:nvSpPr>
        <p:spPr>
          <a:xfrm>
            <a:off x="6671416" y="4253870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梯度下降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10" name="雨森出品-8"/>
          <p:cNvSpPr txBox="1"/>
          <p:nvPr/>
        </p:nvSpPr>
        <p:spPr>
          <a:xfrm>
            <a:off x="9381442" y="4263609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反向传播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cxnSp>
        <p:nvCxnSpPr>
          <p:cNvPr id="15" name="雨森出品-10"/>
          <p:cNvCxnSpPr/>
          <p:nvPr/>
        </p:nvCxnSpPr>
        <p:spPr>
          <a:xfrm>
            <a:off x="2205736" y="3904487"/>
            <a:ext cx="247211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雨森出品-11"/>
          <p:cNvCxnSpPr/>
          <p:nvPr/>
        </p:nvCxnSpPr>
        <p:spPr>
          <a:xfrm>
            <a:off x="4912559" y="3895865"/>
            <a:ext cx="2492512" cy="8622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雨森出品-12"/>
          <p:cNvCxnSpPr/>
          <p:nvPr/>
        </p:nvCxnSpPr>
        <p:spPr>
          <a:xfrm>
            <a:off x="7580663" y="3904487"/>
            <a:ext cx="2472099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雨森出品-13"/>
          <p:cNvSpPr txBox="1"/>
          <p:nvPr/>
        </p:nvSpPr>
        <p:spPr>
          <a:xfrm>
            <a:off x="1251362" y="4253870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前向传播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26" name="雨森出品-15"/>
          <p:cNvSpPr txBox="1"/>
          <p:nvPr/>
        </p:nvSpPr>
        <p:spPr>
          <a:xfrm>
            <a:off x="3961389" y="4263609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损失函数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33" name="雨森出品-17"/>
          <p:cNvSpPr/>
          <p:nvPr/>
        </p:nvSpPr>
        <p:spPr>
          <a:xfrm>
            <a:off x="1489956" y="2531174"/>
            <a:ext cx="1149624" cy="992299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4" name="雨森出品-18"/>
          <p:cNvGrpSpPr>
            <a:grpSpLocks noChangeAspect="1"/>
          </p:cNvGrpSpPr>
          <p:nvPr/>
        </p:nvGrpSpPr>
        <p:grpSpPr bwMode="auto">
          <a:xfrm>
            <a:off x="10064749" y="2912879"/>
            <a:ext cx="260199" cy="228889"/>
            <a:chOff x="1575" y="3062"/>
            <a:chExt cx="482" cy="424"/>
          </a:xfrm>
          <a:solidFill>
            <a:schemeClr val="bg1"/>
          </a:solidFill>
        </p:grpSpPr>
        <p:sp>
          <p:nvSpPr>
            <p:cNvPr id="35" name="雨森出品-18-1"/>
            <p:cNvSpPr/>
            <p:nvPr/>
          </p:nvSpPr>
          <p:spPr bwMode="auto">
            <a:xfrm>
              <a:off x="1575" y="3062"/>
              <a:ext cx="482" cy="174"/>
            </a:xfrm>
            <a:custGeom>
              <a:avLst/>
              <a:gdLst>
                <a:gd name="T0" fmla="*/ 1686 w 3373"/>
                <a:gd name="T1" fmla="*/ 0 h 1222"/>
                <a:gd name="T2" fmla="*/ 1906 w 3373"/>
                <a:gd name="T3" fmla="*/ 5 h 1222"/>
                <a:gd name="T4" fmla="*/ 2117 w 3373"/>
                <a:gd name="T5" fmla="*/ 19 h 1222"/>
                <a:gd name="T6" fmla="*/ 2318 w 3373"/>
                <a:gd name="T7" fmla="*/ 45 h 1222"/>
                <a:gd name="T8" fmla="*/ 2507 w 3373"/>
                <a:gd name="T9" fmla="*/ 77 h 1222"/>
                <a:gd name="T10" fmla="*/ 2682 w 3373"/>
                <a:gd name="T11" fmla="*/ 117 h 1222"/>
                <a:gd name="T12" fmla="*/ 2841 w 3373"/>
                <a:gd name="T13" fmla="*/ 165 h 1222"/>
                <a:gd name="T14" fmla="*/ 2983 w 3373"/>
                <a:gd name="T15" fmla="*/ 220 h 1222"/>
                <a:gd name="T16" fmla="*/ 3107 w 3373"/>
                <a:gd name="T17" fmla="*/ 281 h 1222"/>
                <a:gd name="T18" fmla="*/ 3208 w 3373"/>
                <a:gd name="T19" fmla="*/ 347 h 1222"/>
                <a:gd name="T20" fmla="*/ 3287 w 3373"/>
                <a:gd name="T21" fmla="*/ 418 h 1222"/>
                <a:gd name="T22" fmla="*/ 3341 w 3373"/>
                <a:gd name="T23" fmla="*/ 492 h 1222"/>
                <a:gd name="T24" fmla="*/ 3370 w 3373"/>
                <a:gd name="T25" fmla="*/ 571 h 1222"/>
                <a:gd name="T26" fmla="*/ 3370 w 3373"/>
                <a:gd name="T27" fmla="*/ 651 h 1222"/>
                <a:gd name="T28" fmla="*/ 3341 w 3373"/>
                <a:gd name="T29" fmla="*/ 729 h 1222"/>
                <a:gd name="T30" fmla="*/ 3287 w 3373"/>
                <a:gd name="T31" fmla="*/ 804 h 1222"/>
                <a:gd name="T32" fmla="*/ 3208 w 3373"/>
                <a:gd name="T33" fmla="*/ 874 h 1222"/>
                <a:gd name="T34" fmla="*/ 3107 w 3373"/>
                <a:gd name="T35" fmla="*/ 941 h 1222"/>
                <a:gd name="T36" fmla="*/ 2983 w 3373"/>
                <a:gd name="T37" fmla="*/ 1001 h 1222"/>
                <a:gd name="T38" fmla="*/ 2841 w 3373"/>
                <a:gd name="T39" fmla="*/ 1056 h 1222"/>
                <a:gd name="T40" fmla="*/ 2682 w 3373"/>
                <a:gd name="T41" fmla="*/ 1104 h 1222"/>
                <a:gd name="T42" fmla="*/ 2507 w 3373"/>
                <a:gd name="T43" fmla="*/ 1144 h 1222"/>
                <a:gd name="T44" fmla="*/ 2318 w 3373"/>
                <a:gd name="T45" fmla="*/ 1178 h 1222"/>
                <a:gd name="T46" fmla="*/ 2117 w 3373"/>
                <a:gd name="T47" fmla="*/ 1202 h 1222"/>
                <a:gd name="T48" fmla="*/ 1906 w 3373"/>
                <a:gd name="T49" fmla="*/ 1217 h 1222"/>
                <a:gd name="T50" fmla="*/ 1686 w 3373"/>
                <a:gd name="T51" fmla="*/ 1222 h 1222"/>
                <a:gd name="T52" fmla="*/ 1467 w 3373"/>
                <a:gd name="T53" fmla="*/ 1217 h 1222"/>
                <a:gd name="T54" fmla="*/ 1255 w 3373"/>
                <a:gd name="T55" fmla="*/ 1202 h 1222"/>
                <a:gd name="T56" fmla="*/ 1054 w 3373"/>
                <a:gd name="T57" fmla="*/ 1178 h 1222"/>
                <a:gd name="T58" fmla="*/ 865 w 3373"/>
                <a:gd name="T59" fmla="*/ 1144 h 1222"/>
                <a:gd name="T60" fmla="*/ 690 w 3373"/>
                <a:gd name="T61" fmla="*/ 1104 h 1222"/>
                <a:gd name="T62" fmla="*/ 531 w 3373"/>
                <a:gd name="T63" fmla="*/ 1056 h 1222"/>
                <a:gd name="T64" fmla="*/ 389 w 3373"/>
                <a:gd name="T65" fmla="*/ 1001 h 1222"/>
                <a:gd name="T66" fmla="*/ 266 w 3373"/>
                <a:gd name="T67" fmla="*/ 941 h 1222"/>
                <a:gd name="T68" fmla="*/ 164 w 3373"/>
                <a:gd name="T69" fmla="*/ 874 h 1222"/>
                <a:gd name="T70" fmla="*/ 86 w 3373"/>
                <a:gd name="T71" fmla="*/ 804 h 1222"/>
                <a:gd name="T72" fmla="*/ 32 w 3373"/>
                <a:gd name="T73" fmla="*/ 729 h 1222"/>
                <a:gd name="T74" fmla="*/ 3 w 3373"/>
                <a:gd name="T75" fmla="*/ 651 h 1222"/>
                <a:gd name="T76" fmla="*/ 3 w 3373"/>
                <a:gd name="T77" fmla="*/ 571 h 1222"/>
                <a:gd name="T78" fmla="*/ 32 w 3373"/>
                <a:gd name="T79" fmla="*/ 492 h 1222"/>
                <a:gd name="T80" fmla="*/ 86 w 3373"/>
                <a:gd name="T81" fmla="*/ 418 h 1222"/>
                <a:gd name="T82" fmla="*/ 164 w 3373"/>
                <a:gd name="T83" fmla="*/ 347 h 1222"/>
                <a:gd name="T84" fmla="*/ 266 w 3373"/>
                <a:gd name="T85" fmla="*/ 281 h 1222"/>
                <a:gd name="T86" fmla="*/ 389 w 3373"/>
                <a:gd name="T87" fmla="*/ 220 h 1222"/>
                <a:gd name="T88" fmla="*/ 531 w 3373"/>
                <a:gd name="T89" fmla="*/ 165 h 1222"/>
                <a:gd name="T90" fmla="*/ 690 w 3373"/>
                <a:gd name="T91" fmla="*/ 117 h 1222"/>
                <a:gd name="T92" fmla="*/ 865 w 3373"/>
                <a:gd name="T93" fmla="*/ 77 h 1222"/>
                <a:gd name="T94" fmla="*/ 1054 w 3373"/>
                <a:gd name="T95" fmla="*/ 45 h 1222"/>
                <a:gd name="T96" fmla="*/ 1255 w 3373"/>
                <a:gd name="T97" fmla="*/ 19 h 1222"/>
                <a:gd name="T98" fmla="*/ 1467 w 3373"/>
                <a:gd name="T99" fmla="*/ 5 h 1222"/>
                <a:gd name="T100" fmla="*/ 1686 w 3373"/>
                <a:gd name="T101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3" h="1222">
                  <a:moveTo>
                    <a:pt x="1686" y="0"/>
                  </a:moveTo>
                  <a:lnTo>
                    <a:pt x="1686" y="0"/>
                  </a:lnTo>
                  <a:lnTo>
                    <a:pt x="1798" y="2"/>
                  </a:lnTo>
                  <a:lnTo>
                    <a:pt x="1906" y="5"/>
                  </a:lnTo>
                  <a:lnTo>
                    <a:pt x="2013" y="11"/>
                  </a:lnTo>
                  <a:lnTo>
                    <a:pt x="2117" y="19"/>
                  </a:lnTo>
                  <a:lnTo>
                    <a:pt x="2220" y="31"/>
                  </a:lnTo>
                  <a:lnTo>
                    <a:pt x="2318" y="45"/>
                  </a:lnTo>
                  <a:lnTo>
                    <a:pt x="2414" y="59"/>
                  </a:lnTo>
                  <a:lnTo>
                    <a:pt x="2507" y="77"/>
                  </a:lnTo>
                  <a:lnTo>
                    <a:pt x="2596" y="96"/>
                  </a:lnTo>
                  <a:lnTo>
                    <a:pt x="2682" y="117"/>
                  </a:lnTo>
                  <a:lnTo>
                    <a:pt x="2764" y="141"/>
                  </a:lnTo>
                  <a:lnTo>
                    <a:pt x="2841" y="165"/>
                  </a:lnTo>
                  <a:lnTo>
                    <a:pt x="2915" y="192"/>
                  </a:lnTo>
                  <a:lnTo>
                    <a:pt x="2983" y="220"/>
                  </a:lnTo>
                  <a:lnTo>
                    <a:pt x="3047" y="249"/>
                  </a:lnTo>
                  <a:lnTo>
                    <a:pt x="3107" y="281"/>
                  </a:lnTo>
                  <a:lnTo>
                    <a:pt x="3160" y="314"/>
                  </a:lnTo>
                  <a:lnTo>
                    <a:pt x="3208" y="347"/>
                  </a:lnTo>
                  <a:lnTo>
                    <a:pt x="3251" y="382"/>
                  </a:lnTo>
                  <a:lnTo>
                    <a:pt x="3287" y="418"/>
                  </a:lnTo>
                  <a:lnTo>
                    <a:pt x="3318" y="454"/>
                  </a:lnTo>
                  <a:lnTo>
                    <a:pt x="3341" y="492"/>
                  </a:lnTo>
                  <a:lnTo>
                    <a:pt x="3359" y="531"/>
                  </a:lnTo>
                  <a:lnTo>
                    <a:pt x="3370" y="571"/>
                  </a:lnTo>
                  <a:lnTo>
                    <a:pt x="3373" y="611"/>
                  </a:lnTo>
                  <a:lnTo>
                    <a:pt x="3370" y="651"/>
                  </a:lnTo>
                  <a:lnTo>
                    <a:pt x="3359" y="691"/>
                  </a:lnTo>
                  <a:lnTo>
                    <a:pt x="3341" y="729"/>
                  </a:lnTo>
                  <a:lnTo>
                    <a:pt x="3318" y="767"/>
                  </a:lnTo>
                  <a:lnTo>
                    <a:pt x="3287" y="804"/>
                  </a:lnTo>
                  <a:lnTo>
                    <a:pt x="3251" y="840"/>
                  </a:lnTo>
                  <a:lnTo>
                    <a:pt x="3208" y="874"/>
                  </a:lnTo>
                  <a:lnTo>
                    <a:pt x="3160" y="908"/>
                  </a:lnTo>
                  <a:lnTo>
                    <a:pt x="3107" y="941"/>
                  </a:lnTo>
                  <a:lnTo>
                    <a:pt x="3047" y="972"/>
                  </a:lnTo>
                  <a:lnTo>
                    <a:pt x="2983" y="1001"/>
                  </a:lnTo>
                  <a:lnTo>
                    <a:pt x="2915" y="1030"/>
                  </a:lnTo>
                  <a:lnTo>
                    <a:pt x="2841" y="1056"/>
                  </a:lnTo>
                  <a:lnTo>
                    <a:pt x="2764" y="1081"/>
                  </a:lnTo>
                  <a:lnTo>
                    <a:pt x="2682" y="1104"/>
                  </a:lnTo>
                  <a:lnTo>
                    <a:pt x="2596" y="1125"/>
                  </a:lnTo>
                  <a:lnTo>
                    <a:pt x="2507" y="1144"/>
                  </a:lnTo>
                  <a:lnTo>
                    <a:pt x="2414" y="1162"/>
                  </a:lnTo>
                  <a:lnTo>
                    <a:pt x="2318" y="1178"/>
                  </a:lnTo>
                  <a:lnTo>
                    <a:pt x="2220" y="1190"/>
                  </a:lnTo>
                  <a:lnTo>
                    <a:pt x="2117" y="1202"/>
                  </a:lnTo>
                  <a:lnTo>
                    <a:pt x="2013" y="1210"/>
                  </a:lnTo>
                  <a:lnTo>
                    <a:pt x="1906" y="1217"/>
                  </a:lnTo>
                  <a:lnTo>
                    <a:pt x="1798" y="1221"/>
                  </a:lnTo>
                  <a:lnTo>
                    <a:pt x="1686" y="1222"/>
                  </a:lnTo>
                  <a:lnTo>
                    <a:pt x="1575" y="1221"/>
                  </a:lnTo>
                  <a:lnTo>
                    <a:pt x="1467" y="1217"/>
                  </a:lnTo>
                  <a:lnTo>
                    <a:pt x="1360" y="1210"/>
                  </a:lnTo>
                  <a:lnTo>
                    <a:pt x="1255" y="1202"/>
                  </a:lnTo>
                  <a:lnTo>
                    <a:pt x="1153" y="1190"/>
                  </a:lnTo>
                  <a:lnTo>
                    <a:pt x="1054" y="1178"/>
                  </a:lnTo>
                  <a:lnTo>
                    <a:pt x="958" y="1162"/>
                  </a:lnTo>
                  <a:lnTo>
                    <a:pt x="865" y="1144"/>
                  </a:lnTo>
                  <a:lnTo>
                    <a:pt x="776" y="1125"/>
                  </a:lnTo>
                  <a:lnTo>
                    <a:pt x="690" y="1104"/>
                  </a:lnTo>
                  <a:lnTo>
                    <a:pt x="609" y="1081"/>
                  </a:lnTo>
                  <a:lnTo>
                    <a:pt x="531" y="1056"/>
                  </a:lnTo>
                  <a:lnTo>
                    <a:pt x="458" y="1030"/>
                  </a:lnTo>
                  <a:lnTo>
                    <a:pt x="389" y="1001"/>
                  </a:lnTo>
                  <a:lnTo>
                    <a:pt x="326" y="972"/>
                  </a:lnTo>
                  <a:lnTo>
                    <a:pt x="266" y="941"/>
                  </a:lnTo>
                  <a:lnTo>
                    <a:pt x="213" y="908"/>
                  </a:lnTo>
                  <a:lnTo>
                    <a:pt x="164" y="874"/>
                  </a:lnTo>
                  <a:lnTo>
                    <a:pt x="122" y="840"/>
                  </a:lnTo>
                  <a:lnTo>
                    <a:pt x="86" y="804"/>
                  </a:lnTo>
                  <a:lnTo>
                    <a:pt x="55" y="767"/>
                  </a:lnTo>
                  <a:lnTo>
                    <a:pt x="32" y="729"/>
                  </a:lnTo>
                  <a:lnTo>
                    <a:pt x="14" y="691"/>
                  </a:lnTo>
                  <a:lnTo>
                    <a:pt x="3" y="651"/>
                  </a:lnTo>
                  <a:lnTo>
                    <a:pt x="0" y="611"/>
                  </a:lnTo>
                  <a:lnTo>
                    <a:pt x="3" y="571"/>
                  </a:lnTo>
                  <a:lnTo>
                    <a:pt x="14" y="531"/>
                  </a:lnTo>
                  <a:lnTo>
                    <a:pt x="32" y="492"/>
                  </a:lnTo>
                  <a:lnTo>
                    <a:pt x="55" y="454"/>
                  </a:lnTo>
                  <a:lnTo>
                    <a:pt x="86" y="418"/>
                  </a:lnTo>
                  <a:lnTo>
                    <a:pt x="122" y="382"/>
                  </a:lnTo>
                  <a:lnTo>
                    <a:pt x="164" y="347"/>
                  </a:lnTo>
                  <a:lnTo>
                    <a:pt x="213" y="314"/>
                  </a:lnTo>
                  <a:lnTo>
                    <a:pt x="266" y="281"/>
                  </a:lnTo>
                  <a:lnTo>
                    <a:pt x="326" y="249"/>
                  </a:lnTo>
                  <a:lnTo>
                    <a:pt x="389" y="220"/>
                  </a:lnTo>
                  <a:lnTo>
                    <a:pt x="458" y="192"/>
                  </a:lnTo>
                  <a:lnTo>
                    <a:pt x="531" y="165"/>
                  </a:lnTo>
                  <a:lnTo>
                    <a:pt x="609" y="141"/>
                  </a:lnTo>
                  <a:lnTo>
                    <a:pt x="690" y="117"/>
                  </a:lnTo>
                  <a:lnTo>
                    <a:pt x="776" y="96"/>
                  </a:lnTo>
                  <a:lnTo>
                    <a:pt x="865" y="77"/>
                  </a:lnTo>
                  <a:lnTo>
                    <a:pt x="958" y="59"/>
                  </a:lnTo>
                  <a:lnTo>
                    <a:pt x="1054" y="45"/>
                  </a:lnTo>
                  <a:lnTo>
                    <a:pt x="1153" y="31"/>
                  </a:lnTo>
                  <a:lnTo>
                    <a:pt x="1255" y="19"/>
                  </a:lnTo>
                  <a:lnTo>
                    <a:pt x="1360" y="11"/>
                  </a:lnTo>
                  <a:lnTo>
                    <a:pt x="1467" y="5"/>
                  </a:lnTo>
                  <a:lnTo>
                    <a:pt x="1575" y="2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雨森出品-18-2"/>
            <p:cNvSpPr/>
            <p:nvPr/>
          </p:nvSpPr>
          <p:spPr bwMode="auto">
            <a:xfrm>
              <a:off x="1575" y="3226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19 h 679"/>
                <a:gd name="T4" fmla="*/ 465 w 3373"/>
                <a:gd name="T5" fmla="*/ 188 h 679"/>
                <a:gd name="T6" fmla="*/ 680 w 3373"/>
                <a:gd name="T7" fmla="*/ 244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4 h 679"/>
                <a:gd name="T24" fmla="*/ 2908 w 3373"/>
                <a:gd name="T25" fmla="*/ 188 h 679"/>
                <a:gd name="T26" fmla="*/ 3105 w 3373"/>
                <a:gd name="T27" fmla="*/ 119 h 679"/>
                <a:gd name="T28" fmla="*/ 3282 w 3373"/>
                <a:gd name="T29" fmla="*/ 42 h 679"/>
                <a:gd name="T30" fmla="*/ 3370 w 3373"/>
                <a:gd name="T31" fmla="*/ 34 h 679"/>
                <a:gd name="T32" fmla="*/ 3370 w 3373"/>
                <a:gd name="T33" fmla="*/ 109 h 679"/>
                <a:gd name="T34" fmla="*/ 3341 w 3373"/>
                <a:gd name="T35" fmla="*/ 188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4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4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8 h 679"/>
                <a:gd name="T80" fmla="*/ 3 w 3373"/>
                <a:gd name="T81" fmla="*/ 109 h 679"/>
                <a:gd name="T82" fmla="*/ 3 w 3373"/>
                <a:gd name="T83" fmla="*/ 3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4"/>
                  </a:lnTo>
                  <a:lnTo>
                    <a:pt x="465" y="188"/>
                  </a:lnTo>
                  <a:lnTo>
                    <a:pt x="571" y="217"/>
                  </a:lnTo>
                  <a:lnTo>
                    <a:pt x="680" y="244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09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09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4"/>
                  </a:lnTo>
                  <a:lnTo>
                    <a:pt x="2803" y="217"/>
                  </a:lnTo>
                  <a:lnTo>
                    <a:pt x="2908" y="188"/>
                  </a:lnTo>
                  <a:lnTo>
                    <a:pt x="3009" y="154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8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8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8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8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雨森出品-18-3"/>
            <p:cNvSpPr/>
            <p:nvPr/>
          </p:nvSpPr>
          <p:spPr bwMode="auto">
            <a:xfrm>
              <a:off x="1575" y="3308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20 h 679"/>
                <a:gd name="T4" fmla="*/ 465 w 3373"/>
                <a:gd name="T5" fmla="*/ 187 h 679"/>
                <a:gd name="T6" fmla="*/ 680 w 3373"/>
                <a:gd name="T7" fmla="*/ 245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5 h 679"/>
                <a:gd name="T24" fmla="*/ 2908 w 3373"/>
                <a:gd name="T25" fmla="*/ 187 h 679"/>
                <a:gd name="T26" fmla="*/ 3105 w 3373"/>
                <a:gd name="T27" fmla="*/ 120 h 679"/>
                <a:gd name="T28" fmla="*/ 3282 w 3373"/>
                <a:gd name="T29" fmla="*/ 42 h 679"/>
                <a:gd name="T30" fmla="*/ 3370 w 3373"/>
                <a:gd name="T31" fmla="*/ 35 h 679"/>
                <a:gd name="T32" fmla="*/ 3370 w 3373"/>
                <a:gd name="T33" fmla="*/ 109 h 679"/>
                <a:gd name="T34" fmla="*/ 3341 w 3373"/>
                <a:gd name="T35" fmla="*/ 187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5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5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7 h 679"/>
                <a:gd name="T80" fmla="*/ 3 w 3373"/>
                <a:gd name="T81" fmla="*/ 109 h 679"/>
                <a:gd name="T82" fmla="*/ 3 w 3373"/>
                <a:gd name="T83" fmla="*/ 35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20"/>
                  </a:lnTo>
                  <a:lnTo>
                    <a:pt x="364" y="154"/>
                  </a:lnTo>
                  <a:lnTo>
                    <a:pt x="465" y="187"/>
                  </a:lnTo>
                  <a:lnTo>
                    <a:pt x="571" y="217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7"/>
                  </a:lnTo>
                  <a:lnTo>
                    <a:pt x="2908" y="187"/>
                  </a:lnTo>
                  <a:lnTo>
                    <a:pt x="3009" y="154"/>
                  </a:lnTo>
                  <a:lnTo>
                    <a:pt x="3105" y="120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5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7"/>
                  </a:lnTo>
                  <a:lnTo>
                    <a:pt x="3318" y="226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5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1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1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5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6"/>
                  </a:lnTo>
                  <a:lnTo>
                    <a:pt x="32" y="187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雨森出品-18-4"/>
            <p:cNvSpPr/>
            <p:nvPr/>
          </p:nvSpPr>
          <p:spPr bwMode="auto">
            <a:xfrm>
              <a:off x="1575" y="3389"/>
              <a:ext cx="482" cy="97"/>
            </a:xfrm>
            <a:custGeom>
              <a:avLst/>
              <a:gdLst>
                <a:gd name="T0" fmla="*/ 91 w 3373"/>
                <a:gd name="T1" fmla="*/ 42 h 680"/>
                <a:gd name="T2" fmla="*/ 268 w 3373"/>
                <a:gd name="T3" fmla="*/ 119 h 680"/>
                <a:gd name="T4" fmla="*/ 465 w 3373"/>
                <a:gd name="T5" fmla="*/ 187 h 680"/>
                <a:gd name="T6" fmla="*/ 680 w 3373"/>
                <a:gd name="T7" fmla="*/ 245 h 680"/>
                <a:gd name="T8" fmla="*/ 912 w 3373"/>
                <a:gd name="T9" fmla="*/ 291 h 680"/>
                <a:gd name="T10" fmla="*/ 1158 w 3373"/>
                <a:gd name="T11" fmla="*/ 326 h 680"/>
                <a:gd name="T12" fmla="*/ 1417 w 3373"/>
                <a:gd name="T13" fmla="*/ 347 h 680"/>
                <a:gd name="T14" fmla="*/ 1686 w 3373"/>
                <a:gd name="T15" fmla="*/ 354 h 680"/>
                <a:gd name="T16" fmla="*/ 1956 w 3373"/>
                <a:gd name="T17" fmla="*/ 347 h 680"/>
                <a:gd name="T18" fmla="*/ 2215 w 3373"/>
                <a:gd name="T19" fmla="*/ 326 h 680"/>
                <a:gd name="T20" fmla="*/ 2461 w 3373"/>
                <a:gd name="T21" fmla="*/ 291 h 680"/>
                <a:gd name="T22" fmla="*/ 2693 w 3373"/>
                <a:gd name="T23" fmla="*/ 245 h 680"/>
                <a:gd name="T24" fmla="*/ 2908 w 3373"/>
                <a:gd name="T25" fmla="*/ 187 h 680"/>
                <a:gd name="T26" fmla="*/ 3105 w 3373"/>
                <a:gd name="T27" fmla="*/ 119 h 680"/>
                <a:gd name="T28" fmla="*/ 3282 w 3373"/>
                <a:gd name="T29" fmla="*/ 42 h 680"/>
                <a:gd name="T30" fmla="*/ 3370 w 3373"/>
                <a:gd name="T31" fmla="*/ 34 h 680"/>
                <a:gd name="T32" fmla="*/ 3370 w 3373"/>
                <a:gd name="T33" fmla="*/ 108 h 680"/>
                <a:gd name="T34" fmla="*/ 3341 w 3373"/>
                <a:gd name="T35" fmla="*/ 187 h 680"/>
                <a:gd name="T36" fmla="*/ 3287 w 3373"/>
                <a:gd name="T37" fmla="*/ 262 h 680"/>
                <a:gd name="T38" fmla="*/ 3208 w 3373"/>
                <a:gd name="T39" fmla="*/ 332 h 680"/>
                <a:gd name="T40" fmla="*/ 3107 w 3373"/>
                <a:gd name="T41" fmla="*/ 398 h 680"/>
                <a:gd name="T42" fmla="*/ 2983 w 3373"/>
                <a:gd name="T43" fmla="*/ 459 h 680"/>
                <a:gd name="T44" fmla="*/ 2841 w 3373"/>
                <a:gd name="T45" fmla="*/ 514 h 680"/>
                <a:gd name="T46" fmla="*/ 2682 w 3373"/>
                <a:gd name="T47" fmla="*/ 562 h 680"/>
                <a:gd name="T48" fmla="*/ 2507 w 3373"/>
                <a:gd name="T49" fmla="*/ 603 h 680"/>
                <a:gd name="T50" fmla="*/ 2318 w 3373"/>
                <a:gd name="T51" fmla="*/ 636 h 680"/>
                <a:gd name="T52" fmla="*/ 2117 w 3373"/>
                <a:gd name="T53" fmla="*/ 660 h 680"/>
                <a:gd name="T54" fmla="*/ 1906 w 3373"/>
                <a:gd name="T55" fmla="*/ 674 h 680"/>
                <a:gd name="T56" fmla="*/ 1686 w 3373"/>
                <a:gd name="T57" fmla="*/ 680 h 680"/>
                <a:gd name="T58" fmla="*/ 1467 w 3373"/>
                <a:gd name="T59" fmla="*/ 674 h 680"/>
                <a:gd name="T60" fmla="*/ 1255 w 3373"/>
                <a:gd name="T61" fmla="*/ 660 h 680"/>
                <a:gd name="T62" fmla="*/ 1054 w 3373"/>
                <a:gd name="T63" fmla="*/ 636 h 680"/>
                <a:gd name="T64" fmla="*/ 865 w 3373"/>
                <a:gd name="T65" fmla="*/ 603 h 680"/>
                <a:gd name="T66" fmla="*/ 690 w 3373"/>
                <a:gd name="T67" fmla="*/ 562 h 680"/>
                <a:gd name="T68" fmla="*/ 531 w 3373"/>
                <a:gd name="T69" fmla="*/ 514 h 680"/>
                <a:gd name="T70" fmla="*/ 389 w 3373"/>
                <a:gd name="T71" fmla="*/ 459 h 680"/>
                <a:gd name="T72" fmla="*/ 266 w 3373"/>
                <a:gd name="T73" fmla="*/ 398 h 680"/>
                <a:gd name="T74" fmla="*/ 164 w 3373"/>
                <a:gd name="T75" fmla="*/ 332 h 680"/>
                <a:gd name="T76" fmla="*/ 86 w 3373"/>
                <a:gd name="T77" fmla="*/ 262 h 680"/>
                <a:gd name="T78" fmla="*/ 32 w 3373"/>
                <a:gd name="T79" fmla="*/ 187 h 680"/>
                <a:gd name="T80" fmla="*/ 3 w 3373"/>
                <a:gd name="T81" fmla="*/ 108 h 680"/>
                <a:gd name="T82" fmla="*/ 3 w 3373"/>
                <a:gd name="T83" fmla="*/ 3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80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5"/>
                  </a:lnTo>
                  <a:lnTo>
                    <a:pt x="465" y="187"/>
                  </a:lnTo>
                  <a:lnTo>
                    <a:pt x="571" y="218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6"/>
                  </a:lnTo>
                  <a:lnTo>
                    <a:pt x="1287" y="338"/>
                  </a:lnTo>
                  <a:lnTo>
                    <a:pt x="1417" y="347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7"/>
                  </a:lnTo>
                  <a:lnTo>
                    <a:pt x="2086" y="338"/>
                  </a:lnTo>
                  <a:lnTo>
                    <a:pt x="2215" y="326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8"/>
                  </a:lnTo>
                  <a:lnTo>
                    <a:pt x="2908" y="187"/>
                  </a:lnTo>
                  <a:lnTo>
                    <a:pt x="3009" y="155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8"/>
                  </a:lnTo>
                  <a:lnTo>
                    <a:pt x="3370" y="108"/>
                  </a:lnTo>
                  <a:lnTo>
                    <a:pt x="3359" y="148"/>
                  </a:lnTo>
                  <a:lnTo>
                    <a:pt x="3341" y="187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7"/>
                  </a:lnTo>
                  <a:lnTo>
                    <a:pt x="3208" y="332"/>
                  </a:lnTo>
                  <a:lnTo>
                    <a:pt x="3160" y="366"/>
                  </a:lnTo>
                  <a:lnTo>
                    <a:pt x="3107" y="398"/>
                  </a:lnTo>
                  <a:lnTo>
                    <a:pt x="3047" y="430"/>
                  </a:lnTo>
                  <a:lnTo>
                    <a:pt x="2983" y="459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3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6"/>
                  </a:lnTo>
                  <a:lnTo>
                    <a:pt x="2220" y="649"/>
                  </a:lnTo>
                  <a:lnTo>
                    <a:pt x="2117" y="660"/>
                  </a:lnTo>
                  <a:lnTo>
                    <a:pt x="2013" y="668"/>
                  </a:lnTo>
                  <a:lnTo>
                    <a:pt x="1906" y="674"/>
                  </a:lnTo>
                  <a:lnTo>
                    <a:pt x="1798" y="679"/>
                  </a:lnTo>
                  <a:lnTo>
                    <a:pt x="1686" y="680"/>
                  </a:lnTo>
                  <a:lnTo>
                    <a:pt x="1575" y="679"/>
                  </a:lnTo>
                  <a:lnTo>
                    <a:pt x="1467" y="674"/>
                  </a:lnTo>
                  <a:lnTo>
                    <a:pt x="1360" y="668"/>
                  </a:lnTo>
                  <a:lnTo>
                    <a:pt x="1255" y="660"/>
                  </a:lnTo>
                  <a:lnTo>
                    <a:pt x="1153" y="649"/>
                  </a:lnTo>
                  <a:lnTo>
                    <a:pt x="1054" y="636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3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59"/>
                  </a:lnTo>
                  <a:lnTo>
                    <a:pt x="326" y="430"/>
                  </a:lnTo>
                  <a:lnTo>
                    <a:pt x="266" y="398"/>
                  </a:lnTo>
                  <a:lnTo>
                    <a:pt x="213" y="366"/>
                  </a:lnTo>
                  <a:lnTo>
                    <a:pt x="164" y="332"/>
                  </a:lnTo>
                  <a:lnTo>
                    <a:pt x="122" y="297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7"/>
                  </a:lnTo>
                  <a:lnTo>
                    <a:pt x="14" y="148"/>
                  </a:lnTo>
                  <a:lnTo>
                    <a:pt x="3" y="108"/>
                  </a:lnTo>
                  <a:lnTo>
                    <a:pt x="0" y="68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9" name="雨森出品-19"/>
          <p:cNvGrpSpPr>
            <a:grpSpLocks noChangeAspect="1"/>
          </p:cNvGrpSpPr>
          <p:nvPr/>
        </p:nvGrpSpPr>
        <p:grpSpPr bwMode="auto">
          <a:xfrm>
            <a:off x="4643886" y="2909100"/>
            <a:ext cx="261818" cy="236446"/>
            <a:chOff x="3622" y="3152"/>
            <a:chExt cx="485" cy="438"/>
          </a:xfrm>
          <a:solidFill>
            <a:schemeClr val="bg1"/>
          </a:solidFill>
        </p:grpSpPr>
        <p:sp>
          <p:nvSpPr>
            <p:cNvPr id="40" name="雨森出品-19-1"/>
            <p:cNvSpPr/>
            <p:nvPr/>
          </p:nvSpPr>
          <p:spPr bwMode="auto">
            <a:xfrm>
              <a:off x="3622" y="3342"/>
              <a:ext cx="485" cy="248"/>
            </a:xfrm>
            <a:custGeom>
              <a:avLst/>
              <a:gdLst>
                <a:gd name="T0" fmla="*/ 0 w 3394"/>
                <a:gd name="T1" fmla="*/ 0 h 1733"/>
                <a:gd name="T2" fmla="*/ 1252 w 3394"/>
                <a:gd name="T3" fmla="*/ 381 h 1733"/>
                <a:gd name="T4" fmla="*/ 1252 w 3394"/>
                <a:gd name="T5" fmla="*/ 652 h 1733"/>
                <a:gd name="T6" fmla="*/ 2142 w 3394"/>
                <a:gd name="T7" fmla="*/ 652 h 1733"/>
                <a:gd name="T8" fmla="*/ 2142 w 3394"/>
                <a:gd name="T9" fmla="*/ 381 h 1733"/>
                <a:gd name="T10" fmla="*/ 3394 w 3394"/>
                <a:gd name="T11" fmla="*/ 0 h 1733"/>
                <a:gd name="T12" fmla="*/ 3394 w 3394"/>
                <a:gd name="T13" fmla="*/ 1733 h 1733"/>
                <a:gd name="T14" fmla="*/ 0 w 3394"/>
                <a:gd name="T15" fmla="*/ 1733 h 1733"/>
                <a:gd name="T16" fmla="*/ 0 w 3394"/>
                <a:gd name="T17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4" h="1733">
                  <a:moveTo>
                    <a:pt x="0" y="0"/>
                  </a:moveTo>
                  <a:lnTo>
                    <a:pt x="1252" y="381"/>
                  </a:lnTo>
                  <a:lnTo>
                    <a:pt x="1252" y="652"/>
                  </a:lnTo>
                  <a:lnTo>
                    <a:pt x="2142" y="652"/>
                  </a:lnTo>
                  <a:lnTo>
                    <a:pt x="2142" y="381"/>
                  </a:lnTo>
                  <a:lnTo>
                    <a:pt x="3394" y="0"/>
                  </a:lnTo>
                  <a:lnTo>
                    <a:pt x="3394" y="1733"/>
                  </a:lnTo>
                  <a:lnTo>
                    <a:pt x="0" y="17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雨森出品-19-2"/>
            <p:cNvSpPr>
              <a:spLocks noEditPoints="1"/>
            </p:cNvSpPr>
            <p:nvPr/>
          </p:nvSpPr>
          <p:spPr bwMode="auto">
            <a:xfrm>
              <a:off x="3622" y="3152"/>
              <a:ext cx="485" cy="214"/>
            </a:xfrm>
            <a:custGeom>
              <a:avLst/>
              <a:gdLst>
                <a:gd name="T0" fmla="*/ 1224 w 3394"/>
                <a:gd name="T1" fmla="*/ 370 h 1498"/>
                <a:gd name="T2" fmla="*/ 1224 w 3394"/>
                <a:gd name="T3" fmla="*/ 669 h 1498"/>
                <a:gd name="T4" fmla="*/ 2170 w 3394"/>
                <a:gd name="T5" fmla="*/ 669 h 1498"/>
                <a:gd name="T6" fmla="*/ 2170 w 3394"/>
                <a:gd name="T7" fmla="*/ 370 h 1498"/>
                <a:gd name="T8" fmla="*/ 1224 w 3394"/>
                <a:gd name="T9" fmla="*/ 370 h 1498"/>
                <a:gd name="T10" fmla="*/ 851 w 3394"/>
                <a:gd name="T11" fmla="*/ 0 h 1498"/>
                <a:gd name="T12" fmla="*/ 2543 w 3394"/>
                <a:gd name="T13" fmla="*/ 0 h 1498"/>
                <a:gd name="T14" fmla="*/ 2543 w 3394"/>
                <a:gd name="T15" fmla="*/ 669 h 1498"/>
                <a:gd name="T16" fmla="*/ 3394 w 3394"/>
                <a:gd name="T17" fmla="*/ 669 h 1498"/>
                <a:gd name="T18" fmla="*/ 3394 w 3394"/>
                <a:gd name="T19" fmla="*/ 1111 h 1498"/>
                <a:gd name="T20" fmla="*/ 2142 w 3394"/>
                <a:gd name="T21" fmla="*/ 1498 h 1498"/>
                <a:gd name="T22" fmla="*/ 2142 w 3394"/>
                <a:gd name="T23" fmla="*/ 1437 h 1498"/>
                <a:gd name="T24" fmla="*/ 1252 w 3394"/>
                <a:gd name="T25" fmla="*/ 1437 h 1498"/>
                <a:gd name="T26" fmla="*/ 1252 w 3394"/>
                <a:gd name="T27" fmla="*/ 1498 h 1498"/>
                <a:gd name="T28" fmla="*/ 0 w 3394"/>
                <a:gd name="T29" fmla="*/ 1111 h 1498"/>
                <a:gd name="T30" fmla="*/ 0 w 3394"/>
                <a:gd name="T31" fmla="*/ 669 h 1498"/>
                <a:gd name="T32" fmla="*/ 851 w 3394"/>
                <a:gd name="T33" fmla="*/ 669 h 1498"/>
                <a:gd name="T34" fmla="*/ 851 w 3394"/>
                <a:gd name="T35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94" h="1498">
                  <a:moveTo>
                    <a:pt x="1224" y="370"/>
                  </a:moveTo>
                  <a:lnTo>
                    <a:pt x="1224" y="669"/>
                  </a:lnTo>
                  <a:lnTo>
                    <a:pt x="2170" y="669"/>
                  </a:lnTo>
                  <a:lnTo>
                    <a:pt x="2170" y="370"/>
                  </a:lnTo>
                  <a:lnTo>
                    <a:pt x="1224" y="370"/>
                  </a:lnTo>
                  <a:close/>
                  <a:moveTo>
                    <a:pt x="851" y="0"/>
                  </a:moveTo>
                  <a:lnTo>
                    <a:pt x="2543" y="0"/>
                  </a:lnTo>
                  <a:lnTo>
                    <a:pt x="2543" y="669"/>
                  </a:lnTo>
                  <a:lnTo>
                    <a:pt x="3394" y="669"/>
                  </a:lnTo>
                  <a:lnTo>
                    <a:pt x="3394" y="1111"/>
                  </a:lnTo>
                  <a:lnTo>
                    <a:pt x="2142" y="1498"/>
                  </a:lnTo>
                  <a:lnTo>
                    <a:pt x="2142" y="1437"/>
                  </a:lnTo>
                  <a:lnTo>
                    <a:pt x="1252" y="1437"/>
                  </a:lnTo>
                  <a:lnTo>
                    <a:pt x="1252" y="1498"/>
                  </a:lnTo>
                  <a:lnTo>
                    <a:pt x="0" y="1111"/>
                  </a:lnTo>
                  <a:lnTo>
                    <a:pt x="0" y="669"/>
                  </a:lnTo>
                  <a:lnTo>
                    <a:pt x="851" y="669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2" name="雨森出品-20"/>
          <p:cNvSpPr>
            <a:spLocks noEditPoints="1"/>
          </p:cNvSpPr>
          <p:nvPr/>
        </p:nvSpPr>
        <p:spPr bwMode="auto">
          <a:xfrm>
            <a:off x="7333010" y="2875671"/>
            <a:ext cx="303624" cy="303305"/>
          </a:xfrm>
          <a:custGeom>
            <a:avLst/>
            <a:gdLst>
              <a:gd name="T0" fmla="*/ 2769 w 5710"/>
              <a:gd name="T1" fmla="*/ 902 h 5705"/>
              <a:gd name="T2" fmla="*/ 2682 w 5710"/>
              <a:gd name="T3" fmla="*/ 991 h 5705"/>
              <a:gd name="T4" fmla="*/ 2662 w 5710"/>
              <a:gd name="T5" fmla="*/ 2295 h 5705"/>
              <a:gd name="T6" fmla="*/ 2474 w 5710"/>
              <a:gd name="T7" fmla="*/ 2401 h 5705"/>
              <a:gd name="T8" fmla="*/ 2337 w 5710"/>
              <a:gd name="T9" fmla="*/ 2568 h 5705"/>
              <a:gd name="T10" fmla="*/ 2269 w 5710"/>
              <a:gd name="T11" fmla="*/ 2776 h 5705"/>
              <a:gd name="T12" fmla="*/ 2285 w 5710"/>
              <a:gd name="T13" fmla="*/ 3010 h 5705"/>
              <a:gd name="T14" fmla="*/ 2387 w 5710"/>
              <a:gd name="T15" fmla="*/ 3213 h 5705"/>
              <a:gd name="T16" fmla="*/ 2556 w 5710"/>
              <a:gd name="T17" fmla="*/ 3362 h 5705"/>
              <a:gd name="T18" fmla="*/ 2774 w 5710"/>
              <a:gd name="T19" fmla="*/ 3437 h 5705"/>
              <a:gd name="T20" fmla="*/ 3011 w 5710"/>
              <a:gd name="T21" fmla="*/ 3421 h 5705"/>
              <a:gd name="T22" fmla="*/ 3215 w 5710"/>
              <a:gd name="T23" fmla="*/ 3320 h 5705"/>
              <a:gd name="T24" fmla="*/ 3365 w 5710"/>
              <a:gd name="T25" fmla="*/ 3150 h 5705"/>
              <a:gd name="T26" fmla="*/ 3439 w 5710"/>
              <a:gd name="T27" fmla="*/ 2932 h 5705"/>
              <a:gd name="T28" fmla="*/ 3431 w 5710"/>
              <a:gd name="T29" fmla="*/ 2720 h 5705"/>
              <a:gd name="T30" fmla="*/ 3891 w 5710"/>
              <a:gd name="T31" fmla="*/ 2101 h 5705"/>
              <a:gd name="T32" fmla="*/ 3945 w 5710"/>
              <a:gd name="T33" fmla="*/ 2002 h 5705"/>
              <a:gd name="T34" fmla="*/ 3934 w 5710"/>
              <a:gd name="T35" fmla="*/ 1893 h 5705"/>
              <a:gd name="T36" fmla="*/ 3863 w 5710"/>
              <a:gd name="T37" fmla="*/ 1804 h 5705"/>
              <a:gd name="T38" fmla="*/ 3757 w 5710"/>
              <a:gd name="T39" fmla="*/ 1771 h 5705"/>
              <a:gd name="T40" fmla="*/ 3651 w 5710"/>
              <a:gd name="T41" fmla="*/ 1803 h 5705"/>
              <a:gd name="T42" fmla="*/ 3047 w 5710"/>
              <a:gd name="T43" fmla="*/ 2295 h 5705"/>
              <a:gd name="T44" fmla="*/ 3026 w 5710"/>
              <a:gd name="T45" fmla="*/ 991 h 5705"/>
              <a:gd name="T46" fmla="*/ 2939 w 5710"/>
              <a:gd name="T47" fmla="*/ 902 h 5705"/>
              <a:gd name="T48" fmla="*/ 2854 w 5710"/>
              <a:gd name="T49" fmla="*/ 0 h 5705"/>
              <a:gd name="T50" fmla="*/ 3337 w 5710"/>
              <a:gd name="T51" fmla="*/ 40 h 5705"/>
              <a:gd name="T52" fmla="*/ 3799 w 5710"/>
              <a:gd name="T53" fmla="*/ 160 h 5705"/>
              <a:gd name="T54" fmla="*/ 4233 w 5710"/>
              <a:gd name="T55" fmla="*/ 354 h 5705"/>
              <a:gd name="T56" fmla="*/ 4632 w 5710"/>
              <a:gd name="T57" fmla="*/ 620 h 5705"/>
              <a:gd name="T58" fmla="*/ 4985 w 5710"/>
              <a:gd name="T59" fmla="*/ 954 h 5705"/>
              <a:gd name="T60" fmla="*/ 5274 w 5710"/>
              <a:gd name="T61" fmla="*/ 1338 h 5705"/>
              <a:gd name="T62" fmla="*/ 5493 w 5710"/>
              <a:gd name="T63" fmla="*/ 1761 h 5705"/>
              <a:gd name="T64" fmla="*/ 5637 w 5710"/>
              <a:gd name="T65" fmla="*/ 2214 h 5705"/>
              <a:gd name="T66" fmla="*/ 5705 w 5710"/>
              <a:gd name="T67" fmla="*/ 2691 h 5705"/>
              <a:gd name="T68" fmla="*/ 5691 w 5710"/>
              <a:gd name="T69" fmla="*/ 3176 h 5705"/>
              <a:gd name="T70" fmla="*/ 5599 w 5710"/>
              <a:gd name="T71" fmla="*/ 3645 h 5705"/>
              <a:gd name="T72" fmla="*/ 5429 w 5710"/>
              <a:gd name="T73" fmla="*/ 4089 h 5705"/>
              <a:gd name="T74" fmla="*/ 5186 w 5710"/>
              <a:gd name="T75" fmla="*/ 4500 h 5705"/>
              <a:gd name="T76" fmla="*/ 4873 w 5710"/>
              <a:gd name="T77" fmla="*/ 4869 h 5705"/>
              <a:gd name="T78" fmla="*/ 4504 w 5710"/>
              <a:gd name="T79" fmla="*/ 5182 h 5705"/>
              <a:gd name="T80" fmla="*/ 4092 w 5710"/>
              <a:gd name="T81" fmla="*/ 5424 h 5705"/>
              <a:gd name="T82" fmla="*/ 3648 w 5710"/>
              <a:gd name="T83" fmla="*/ 5594 h 5705"/>
              <a:gd name="T84" fmla="*/ 3177 w 5710"/>
              <a:gd name="T85" fmla="*/ 5686 h 5705"/>
              <a:gd name="T86" fmla="*/ 2691 w 5710"/>
              <a:gd name="T87" fmla="*/ 5700 h 5705"/>
              <a:gd name="T88" fmla="*/ 2215 w 5710"/>
              <a:gd name="T89" fmla="*/ 5634 h 5705"/>
              <a:gd name="T90" fmla="*/ 1760 w 5710"/>
              <a:gd name="T91" fmla="*/ 5489 h 5705"/>
              <a:gd name="T92" fmla="*/ 1339 w 5710"/>
              <a:gd name="T93" fmla="*/ 5270 h 5705"/>
              <a:gd name="T94" fmla="*/ 953 w 5710"/>
              <a:gd name="T95" fmla="*/ 4982 h 5705"/>
              <a:gd name="T96" fmla="*/ 620 w 5710"/>
              <a:gd name="T97" fmla="*/ 4628 h 5705"/>
              <a:gd name="T98" fmla="*/ 352 w 5710"/>
              <a:gd name="T99" fmla="*/ 4231 h 5705"/>
              <a:gd name="T100" fmla="*/ 158 w 5710"/>
              <a:gd name="T101" fmla="*/ 3797 h 5705"/>
              <a:gd name="T102" fmla="*/ 40 w 5710"/>
              <a:gd name="T103" fmla="*/ 3334 h 5705"/>
              <a:gd name="T104" fmla="*/ 0 w 5710"/>
              <a:gd name="T105" fmla="*/ 2852 h 5705"/>
              <a:gd name="T106" fmla="*/ 40 w 5710"/>
              <a:gd name="T107" fmla="*/ 2370 h 5705"/>
              <a:gd name="T108" fmla="*/ 158 w 5710"/>
              <a:gd name="T109" fmla="*/ 1908 h 5705"/>
              <a:gd name="T110" fmla="*/ 352 w 5710"/>
              <a:gd name="T111" fmla="*/ 1475 h 5705"/>
              <a:gd name="T112" fmla="*/ 620 w 5710"/>
              <a:gd name="T113" fmla="*/ 1078 h 5705"/>
              <a:gd name="T114" fmla="*/ 953 w 5710"/>
              <a:gd name="T115" fmla="*/ 724 h 5705"/>
              <a:gd name="T116" fmla="*/ 1339 w 5710"/>
              <a:gd name="T117" fmla="*/ 434 h 5705"/>
              <a:gd name="T118" fmla="*/ 1760 w 5710"/>
              <a:gd name="T119" fmla="*/ 216 h 5705"/>
              <a:gd name="T120" fmla="*/ 2215 w 5710"/>
              <a:gd name="T121" fmla="*/ 72 h 5705"/>
              <a:gd name="T122" fmla="*/ 2691 w 5710"/>
              <a:gd name="T123" fmla="*/ 4 h 5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10" h="5705">
                <a:moveTo>
                  <a:pt x="2854" y="883"/>
                </a:moveTo>
                <a:lnTo>
                  <a:pt x="2811" y="889"/>
                </a:lnTo>
                <a:lnTo>
                  <a:pt x="2769" y="902"/>
                </a:lnTo>
                <a:lnTo>
                  <a:pt x="2734" y="925"/>
                </a:lnTo>
                <a:lnTo>
                  <a:pt x="2705" y="954"/>
                </a:lnTo>
                <a:lnTo>
                  <a:pt x="2682" y="991"/>
                </a:lnTo>
                <a:lnTo>
                  <a:pt x="2667" y="1031"/>
                </a:lnTo>
                <a:lnTo>
                  <a:pt x="2662" y="1074"/>
                </a:lnTo>
                <a:lnTo>
                  <a:pt x="2662" y="2295"/>
                </a:lnTo>
                <a:lnTo>
                  <a:pt x="2596" y="2323"/>
                </a:lnTo>
                <a:lnTo>
                  <a:pt x="2531" y="2358"/>
                </a:lnTo>
                <a:lnTo>
                  <a:pt x="2474" y="2401"/>
                </a:lnTo>
                <a:lnTo>
                  <a:pt x="2422" y="2451"/>
                </a:lnTo>
                <a:lnTo>
                  <a:pt x="2377" y="2507"/>
                </a:lnTo>
                <a:lnTo>
                  <a:pt x="2337" y="2568"/>
                </a:lnTo>
                <a:lnTo>
                  <a:pt x="2306" y="2634"/>
                </a:lnTo>
                <a:lnTo>
                  <a:pt x="2283" y="2703"/>
                </a:lnTo>
                <a:lnTo>
                  <a:pt x="2269" y="2776"/>
                </a:lnTo>
                <a:lnTo>
                  <a:pt x="2264" y="2852"/>
                </a:lnTo>
                <a:lnTo>
                  <a:pt x="2269" y="2932"/>
                </a:lnTo>
                <a:lnTo>
                  <a:pt x="2285" y="3010"/>
                </a:lnTo>
                <a:lnTo>
                  <a:pt x="2311" y="3083"/>
                </a:lnTo>
                <a:lnTo>
                  <a:pt x="2344" y="3150"/>
                </a:lnTo>
                <a:lnTo>
                  <a:pt x="2387" y="3213"/>
                </a:lnTo>
                <a:lnTo>
                  <a:pt x="2438" y="3270"/>
                </a:lnTo>
                <a:lnTo>
                  <a:pt x="2493" y="3320"/>
                </a:lnTo>
                <a:lnTo>
                  <a:pt x="2556" y="3362"/>
                </a:lnTo>
                <a:lnTo>
                  <a:pt x="2625" y="3397"/>
                </a:lnTo>
                <a:lnTo>
                  <a:pt x="2698" y="3421"/>
                </a:lnTo>
                <a:lnTo>
                  <a:pt x="2774" y="3437"/>
                </a:lnTo>
                <a:lnTo>
                  <a:pt x="2854" y="3442"/>
                </a:lnTo>
                <a:lnTo>
                  <a:pt x="2934" y="3437"/>
                </a:lnTo>
                <a:lnTo>
                  <a:pt x="3011" y="3421"/>
                </a:lnTo>
                <a:lnTo>
                  <a:pt x="3083" y="3397"/>
                </a:lnTo>
                <a:lnTo>
                  <a:pt x="3153" y="3362"/>
                </a:lnTo>
                <a:lnTo>
                  <a:pt x="3215" y="3320"/>
                </a:lnTo>
                <a:lnTo>
                  <a:pt x="3273" y="3270"/>
                </a:lnTo>
                <a:lnTo>
                  <a:pt x="3321" y="3213"/>
                </a:lnTo>
                <a:lnTo>
                  <a:pt x="3365" y="3150"/>
                </a:lnTo>
                <a:lnTo>
                  <a:pt x="3399" y="3083"/>
                </a:lnTo>
                <a:lnTo>
                  <a:pt x="3424" y="3010"/>
                </a:lnTo>
                <a:lnTo>
                  <a:pt x="3439" y="2932"/>
                </a:lnTo>
                <a:lnTo>
                  <a:pt x="3445" y="2852"/>
                </a:lnTo>
                <a:lnTo>
                  <a:pt x="3441" y="2784"/>
                </a:lnTo>
                <a:lnTo>
                  <a:pt x="3431" y="2720"/>
                </a:lnTo>
                <a:lnTo>
                  <a:pt x="3412" y="2656"/>
                </a:lnTo>
                <a:lnTo>
                  <a:pt x="3387" y="2597"/>
                </a:lnTo>
                <a:lnTo>
                  <a:pt x="3891" y="2101"/>
                </a:lnTo>
                <a:lnTo>
                  <a:pt x="3915" y="2070"/>
                </a:lnTo>
                <a:lnTo>
                  <a:pt x="3932" y="2037"/>
                </a:lnTo>
                <a:lnTo>
                  <a:pt x="3945" y="2002"/>
                </a:lnTo>
                <a:lnTo>
                  <a:pt x="3948" y="1966"/>
                </a:lnTo>
                <a:lnTo>
                  <a:pt x="3945" y="1928"/>
                </a:lnTo>
                <a:lnTo>
                  <a:pt x="3934" y="1893"/>
                </a:lnTo>
                <a:lnTo>
                  <a:pt x="3917" y="1860"/>
                </a:lnTo>
                <a:lnTo>
                  <a:pt x="3892" y="1829"/>
                </a:lnTo>
                <a:lnTo>
                  <a:pt x="3863" y="1804"/>
                </a:lnTo>
                <a:lnTo>
                  <a:pt x="3830" y="1787"/>
                </a:lnTo>
                <a:lnTo>
                  <a:pt x="3794" y="1775"/>
                </a:lnTo>
                <a:lnTo>
                  <a:pt x="3757" y="1771"/>
                </a:lnTo>
                <a:lnTo>
                  <a:pt x="3721" y="1775"/>
                </a:lnTo>
                <a:lnTo>
                  <a:pt x="3684" y="1785"/>
                </a:lnTo>
                <a:lnTo>
                  <a:pt x="3651" y="1803"/>
                </a:lnTo>
                <a:lnTo>
                  <a:pt x="3622" y="1827"/>
                </a:lnTo>
                <a:lnTo>
                  <a:pt x="3116" y="2325"/>
                </a:lnTo>
                <a:lnTo>
                  <a:pt x="3047" y="2295"/>
                </a:lnTo>
                <a:lnTo>
                  <a:pt x="3047" y="1074"/>
                </a:lnTo>
                <a:lnTo>
                  <a:pt x="3042" y="1031"/>
                </a:lnTo>
                <a:lnTo>
                  <a:pt x="3026" y="991"/>
                </a:lnTo>
                <a:lnTo>
                  <a:pt x="3004" y="954"/>
                </a:lnTo>
                <a:lnTo>
                  <a:pt x="2974" y="925"/>
                </a:lnTo>
                <a:lnTo>
                  <a:pt x="2939" y="902"/>
                </a:lnTo>
                <a:lnTo>
                  <a:pt x="2898" y="889"/>
                </a:lnTo>
                <a:lnTo>
                  <a:pt x="2854" y="883"/>
                </a:lnTo>
                <a:close/>
                <a:moveTo>
                  <a:pt x="2854" y="0"/>
                </a:moveTo>
                <a:lnTo>
                  <a:pt x="3017" y="4"/>
                </a:lnTo>
                <a:lnTo>
                  <a:pt x="3177" y="18"/>
                </a:lnTo>
                <a:lnTo>
                  <a:pt x="3337" y="40"/>
                </a:lnTo>
                <a:lnTo>
                  <a:pt x="3493" y="72"/>
                </a:lnTo>
                <a:lnTo>
                  <a:pt x="3648" y="111"/>
                </a:lnTo>
                <a:lnTo>
                  <a:pt x="3799" y="160"/>
                </a:lnTo>
                <a:lnTo>
                  <a:pt x="3948" y="216"/>
                </a:lnTo>
                <a:lnTo>
                  <a:pt x="4092" y="281"/>
                </a:lnTo>
                <a:lnTo>
                  <a:pt x="4233" y="354"/>
                </a:lnTo>
                <a:lnTo>
                  <a:pt x="4370" y="434"/>
                </a:lnTo>
                <a:lnTo>
                  <a:pt x="4504" y="523"/>
                </a:lnTo>
                <a:lnTo>
                  <a:pt x="4632" y="620"/>
                </a:lnTo>
                <a:lnTo>
                  <a:pt x="4755" y="724"/>
                </a:lnTo>
                <a:lnTo>
                  <a:pt x="4873" y="837"/>
                </a:lnTo>
                <a:lnTo>
                  <a:pt x="4985" y="954"/>
                </a:lnTo>
                <a:lnTo>
                  <a:pt x="5089" y="1078"/>
                </a:lnTo>
                <a:lnTo>
                  <a:pt x="5186" y="1206"/>
                </a:lnTo>
                <a:lnTo>
                  <a:pt x="5274" y="1338"/>
                </a:lnTo>
                <a:lnTo>
                  <a:pt x="5356" y="1475"/>
                </a:lnTo>
                <a:lnTo>
                  <a:pt x="5429" y="1615"/>
                </a:lnTo>
                <a:lnTo>
                  <a:pt x="5493" y="1761"/>
                </a:lnTo>
                <a:lnTo>
                  <a:pt x="5551" y="1908"/>
                </a:lnTo>
                <a:lnTo>
                  <a:pt x="5599" y="2059"/>
                </a:lnTo>
                <a:lnTo>
                  <a:pt x="5637" y="2214"/>
                </a:lnTo>
                <a:lnTo>
                  <a:pt x="5669" y="2370"/>
                </a:lnTo>
                <a:lnTo>
                  <a:pt x="5691" y="2529"/>
                </a:lnTo>
                <a:lnTo>
                  <a:pt x="5705" y="2691"/>
                </a:lnTo>
                <a:lnTo>
                  <a:pt x="5710" y="2852"/>
                </a:lnTo>
                <a:lnTo>
                  <a:pt x="5705" y="3015"/>
                </a:lnTo>
                <a:lnTo>
                  <a:pt x="5691" y="3176"/>
                </a:lnTo>
                <a:lnTo>
                  <a:pt x="5669" y="3334"/>
                </a:lnTo>
                <a:lnTo>
                  <a:pt x="5637" y="3492"/>
                </a:lnTo>
                <a:lnTo>
                  <a:pt x="5599" y="3645"/>
                </a:lnTo>
                <a:lnTo>
                  <a:pt x="5551" y="3797"/>
                </a:lnTo>
                <a:lnTo>
                  <a:pt x="5493" y="3945"/>
                </a:lnTo>
                <a:lnTo>
                  <a:pt x="5429" y="4089"/>
                </a:lnTo>
                <a:lnTo>
                  <a:pt x="5356" y="4231"/>
                </a:lnTo>
                <a:lnTo>
                  <a:pt x="5274" y="4368"/>
                </a:lnTo>
                <a:lnTo>
                  <a:pt x="5186" y="4500"/>
                </a:lnTo>
                <a:lnTo>
                  <a:pt x="5089" y="4628"/>
                </a:lnTo>
                <a:lnTo>
                  <a:pt x="4985" y="4751"/>
                </a:lnTo>
                <a:lnTo>
                  <a:pt x="4873" y="4869"/>
                </a:lnTo>
                <a:lnTo>
                  <a:pt x="4755" y="4982"/>
                </a:lnTo>
                <a:lnTo>
                  <a:pt x="4632" y="5086"/>
                </a:lnTo>
                <a:lnTo>
                  <a:pt x="4504" y="5182"/>
                </a:lnTo>
                <a:lnTo>
                  <a:pt x="4370" y="5270"/>
                </a:lnTo>
                <a:lnTo>
                  <a:pt x="4233" y="5352"/>
                </a:lnTo>
                <a:lnTo>
                  <a:pt x="4092" y="5424"/>
                </a:lnTo>
                <a:lnTo>
                  <a:pt x="3948" y="5489"/>
                </a:lnTo>
                <a:lnTo>
                  <a:pt x="3799" y="5546"/>
                </a:lnTo>
                <a:lnTo>
                  <a:pt x="3648" y="5594"/>
                </a:lnTo>
                <a:lnTo>
                  <a:pt x="3493" y="5634"/>
                </a:lnTo>
                <a:lnTo>
                  <a:pt x="3337" y="5665"/>
                </a:lnTo>
                <a:lnTo>
                  <a:pt x="3177" y="5686"/>
                </a:lnTo>
                <a:lnTo>
                  <a:pt x="3017" y="5700"/>
                </a:lnTo>
                <a:lnTo>
                  <a:pt x="2854" y="5705"/>
                </a:lnTo>
                <a:lnTo>
                  <a:pt x="2691" y="5700"/>
                </a:lnTo>
                <a:lnTo>
                  <a:pt x="2531" y="5686"/>
                </a:lnTo>
                <a:lnTo>
                  <a:pt x="2372" y="5665"/>
                </a:lnTo>
                <a:lnTo>
                  <a:pt x="2215" y="5634"/>
                </a:lnTo>
                <a:lnTo>
                  <a:pt x="2061" y="5594"/>
                </a:lnTo>
                <a:lnTo>
                  <a:pt x="1910" y="5546"/>
                </a:lnTo>
                <a:lnTo>
                  <a:pt x="1760" y="5489"/>
                </a:lnTo>
                <a:lnTo>
                  <a:pt x="1616" y="5424"/>
                </a:lnTo>
                <a:lnTo>
                  <a:pt x="1476" y="5352"/>
                </a:lnTo>
                <a:lnTo>
                  <a:pt x="1339" y="5270"/>
                </a:lnTo>
                <a:lnTo>
                  <a:pt x="1205" y="5182"/>
                </a:lnTo>
                <a:lnTo>
                  <a:pt x="1076" y="5086"/>
                </a:lnTo>
                <a:lnTo>
                  <a:pt x="953" y="4982"/>
                </a:lnTo>
                <a:lnTo>
                  <a:pt x="835" y="4869"/>
                </a:lnTo>
                <a:lnTo>
                  <a:pt x="724" y="4751"/>
                </a:lnTo>
                <a:lnTo>
                  <a:pt x="620" y="4628"/>
                </a:lnTo>
                <a:lnTo>
                  <a:pt x="523" y="4500"/>
                </a:lnTo>
                <a:lnTo>
                  <a:pt x="434" y="4368"/>
                </a:lnTo>
                <a:lnTo>
                  <a:pt x="352" y="4231"/>
                </a:lnTo>
                <a:lnTo>
                  <a:pt x="280" y="4089"/>
                </a:lnTo>
                <a:lnTo>
                  <a:pt x="215" y="3945"/>
                </a:lnTo>
                <a:lnTo>
                  <a:pt x="158" y="3797"/>
                </a:lnTo>
                <a:lnTo>
                  <a:pt x="111" y="3645"/>
                </a:lnTo>
                <a:lnTo>
                  <a:pt x="71" y="3492"/>
                </a:lnTo>
                <a:lnTo>
                  <a:pt x="40" y="3334"/>
                </a:lnTo>
                <a:lnTo>
                  <a:pt x="17" y="3176"/>
                </a:lnTo>
                <a:lnTo>
                  <a:pt x="3" y="3015"/>
                </a:lnTo>
                <a:lnTo>
                  <a:pt x="0" y="2852"/>
                </a:lnTo>
                <a:lnTo>
                  <a:pt x="3" y="2691"/>
                </a:lnTo>
                <a:lnTo>
                  <a:pt x="17" y="2529"/>
                </a:lnTo>
                <a:lnTo>
                  <a:pt x="40" y="2370"/>
                </a:lnTo>
                <a:lnTo>
                  <a:pt x="71" y="2214"/>
                </a:lnTo>
                <a:lnTo>
                  <a:pt x="111" y="2059"/>
                </a:lnTo>
                <a:lnTo>
                  <a:pt x="158" y="1908"/>
                </a:lnTo>
                <a:lnTo>
                  <a:pt x="215" y="1761"/>
                </a:lnTo>
                <a:lnTo>
                  <a:pt x="280" y="1615"/>
                </a:lnTo>
                <a:lnTo>
                  <a:pt x="352" y="1475"/>
                </a:lnTo>
                <a:lnTo>
                  <a:pt x="434" y="1338"/>
                </a:lnTo>
                <a:lnTo>
                  <a:pt x="523" y="1206"/>
                </a:lnTo>
                <a:lnTo>
                  <a:pt x="620" y="1078"/>
                </a:lnTo>
                <a:lnTo>
                  <a:pt x="724" y="954"/>
                </a:lnTo>
                <a:lnTo>
                  <a:pt x="835" y="837"/>
                </a:lnTo>
                <a:lnTo>
                  <a:pt x="953" y="724"/>
                </a:lnTo>
                <a:lnTo>
                  <a:pt x="1076" y="620"/>
                </a:lnTo>
                <a:lnTo>
                  <a:pt x="1205" y="523"/>
                </a:lnTo>
                <a:lnTo>
                  <a:pt x="1339" y="434"/>
                </a:lnTo>
                <a:lnTo>
                  <a:pt x="1476" y="354"/>
                </a:lnTo>
                <a:lnTo>
                  <a:pt x="1616" y="281"/>
                </a:lnTo>
                <a:lnTo>
                  <a:pt x="1760" y="216"/>
                </a:lnTo>
                <a:lnTo>
                  <a:pt x="1910" y="160"/>
                </a:lnTo>
                <a:lnTo>
                  <a:pt x="2061" y="111"/>
                </a:lnTo>
                <a:lnTo>
                  <a:pt x="2215" y="72"/>
                </a:lnTo>
                <a:lnTo>
                  <a:pt x="2372" y="40"/>
                </a:lnTo>
                <a:lnTo>
                  <a:pt x="2531" y="18"/>
                </a:lnTo>
                <a:lnTo>
                  <a:pt x="2691" y="4"/>
                </a:lnTo>
                <a:lnTo>
                  <a:pt x="285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3" name="雨森出品-21"/>
          <p:cNvGrpSpPr>
            <a:grpSpLocks noChangeAspect="1"/>
          </p:cNvGrpSpPr>
          <p:nvPr/>
        </p:nvGrpSpPr>
        <p:grpSpPr bwMode="auto">
          <a:xfrm>
            <a:off x="1923492" y="2872745"/>
            <a:ext cx="282553" cy="309156"/>
            <a:chOff x="4803" y="3066"/>
            <a:chExt cx="1062" cy="1162"/>
          </a:xfrm>
          <a:solidFill>
            <a:schemeClr val="bg1"/>
          </a:solidFill>
        </p:grpSpPr>
        <p:sp>
          <p:nvSpPr>
            <p:cNvPr id="44" name="雨森出品-21-1"/>
            <p:cNvSpPr/>
            <p:nvPr/>
          </p:nvSpPr>
          <p:spPr bwMode="auto">
            <a:xfrm>
              <a:off x="4803" y="3066"/>
              <a:ext cx="1062" cy="962"/>
            </a:xfrm>
            <a:custGeom>
              <a:avLst/>
              <a:gdLst>
                <a:gd name="T0" fmla="*/ 1638 w 3186"/>
                <a:gd name="T1" fmla="*/ 3 h 2886"/>
                <a:gd name="T2" fmla="*/ 1721 w 3186"/>
                <a:gd name="T3" fmla="*/ 29 h 2886"/>
                <a:gd name="T4" fmla="*/ 1790 w 3186"/>
                <a:gd name="T5" fmla="*/ 79 h 2886"/>
                <a:gd name="T6" fmla="*/ 1841 w 3186"/>
                <a:gd name="T7" fmla="*/ 146 h 2886"/>
                <a:gd name="T8" fmla="*/ 1869 w 3186"/>
                <a:gd name="T9" fmla="*/ 227 h 2886"/>
                <a:gd name="T10" fmla="*/ 1959 w 3186"/>
                <a:gd name="T11" fmla="*/ 294 h 2886"/>
                <a:gd name="T12" fmla="*/ 2119 w 3186"/>
                <a:gd name="T13" fmla="*/ 356 h 2886"/>
                <a:gd name="T14" fmla="*/ 2267 w 3186"/>
                <a:gd name="T15" fmla="*/ 439 h 2886"/>
                <a:gd name="T16" fmla="*/ 2402 w 3186"/>
                <a:gd name="T17" fmla="*/ 541 h 2886"/>
                <a:gd name="T18" fmla="*/ 2521 w 3186"/>
                <a:gd name="T19" fmla="*/ 661 h 2886"/>
                <a:gd name="T20" fmla="*/ 2623 w 3186"/>
                <a:gd name="T21" fmla="*/ 794 h 2886"/>
                <a:gd name="T22" fmla="*/ 2706 w 3186"/>
                <a:gd name="T23" fmla="*/ 943 h 2886"/>
                <a:gd name="T24" fmla="*/ 2766 w 3186"/>
                <a:gd name="T25" fmla="*/ 1102 h 2886"/>
                <a:gd name="T26" fmla="*/ 2805 w 3186"/>
                <a:gd name="T27" fmla="*/ 1272 h 2886"/>
                <a:gd name="T28" fmla="*/ 2818 w 3186"/>
                <a:gd name="T29" fmla="*/ 1450 h 2886"/>
                <a:gd name="T30" fmla="*/ 2868 w 3186"/>
                <a:gd name="T31" fmla="*/ 2267 h 2886"/>
                <a:gd name="T32" fmla="*/ 2961 w 3186"/>
                <a:gd name="T33" fmla="*/ 2293 h 2886"/>
                <a:gd name="T34" fmla="*/ 3043 w 3186"/>
                <a:gd name="T35" fmla="*/ 2341 h 2886"/>
                <a:gd name="T36" fmla="*/ 3109 w 3186"/>
                <a:gd name="T37" fmla="*/ 2406 h 2886"/>
                <a:gd name="T38" fmla="*/ 3158 w 3186"/>
                <a:gd name="T39" fmla="*/ 2487 h 2886"/>
                <a:gd name="T40" fmla="*/ 3183 w 3186"/>
                <a:gd name="T41" fmla="*/ 2579 h 2886"/>
                <a:gd name="T42" fmla="*/ 3186 w 3186"/>
                <a:gd name="T43" fmla="*/ 2886 h 2886"/>
                <a:gd name="T44" fmla="*/ 0 w 3186"/>
                <a:gd name="T45" fmla="*/ 2629 h 2886"/>
                <a:gd name="T46" fmla="*/ 14 w 3186"/>
                <a:gd name="T47" fmla="*/ 2532 h 2886"/>
                <a:gd name="T48" fmla="*/ 50 w 3186"/>
                <a:gd name="T49" fmla="*/ 2445 h 2886"/>
                <a:gd name="T50" fmla="*/ 109 w 3186"/>
                <a:gd name="T51" fmla="*/ 2371 h 2886"/>
                <a:gd name="T52" fmla="*/ 183 w 3186"/>
                <a:gd name="T53" fmla="*/ 2313 h 2886"/>
                <a:gd name="T54" fmla="*/ 271 w 3186"/>
                <a:gd name="T55" fmla="*/ 2277 h 2886"/>
                <a:gd name="T56" fmla="*/ 369 w 3186"/>
                <a:gd name="T57" fmla="*/ 2264 h 2886"/>
                <a:gd name="T58" fmla="*/ 373 w 3186"/>
                <a:gd name="T59" fmla="*/ 1360 h 2886"/>
                <a:gd name="T60" fmla="*/ 398 w 3186"/>
                <a:gd name="T61" fmla="*/ 1186 h 2886"/>
                <a:gd name="T62" fmla="*/ 448 w 3186"/>
                <a:gd name="T63" fmla="*/ 1022 h 2886"/>
                <a:gd name="T64" fmla="*/ 520 w 3186"/>
                <a:gd name="T65" fmla="*/ 867 h 2886"/>
                <a:gd name="T66" fmla="*/ 612 w 3186"/>
                <a:gd name="T67" fmla="*/ 725 h 2886"/>
                <a:gd name="T68" fmla="*/ 723 w 3186"/>
                <a:gd name="T69" fmla="*/ 599 h 2886"/>
                <a:gd name="T70" fmla="*/ 850 w 3186"/>
                <a:gd name="T71" fmla="*/ 488 h 2886"/>
                <a:gd name="T72" fmla="*/ 992 w 3186"/>
                <a:gd name="T73" fmla="*/ 395 h 2886"/>
                <a:gd name="T74" fmla="*/ 1147 w 3186"/>
                <a:gd name="T75" fmla="*/ 322 h 2886"/>
                <a:gd name="T76" fmla="*/ 1313 w 3186"/>
                <a:gd name="T77" fmla="*/ 272 h 2886"/>
                <a:gd name="T78" fmla="*/ 1329 w 3186"/>
                <a:gd name="T79" fmla="*/ 186 h 2886"/>
                <a:gd name="T80" fmla="*/ 1369 w 3186"/>
                <a:gd name="T81" fmla="*/ 111 h 2886"/>
                <a:gd name="T82" fmla="*/ 1430 w 3186"/>
                <a:gd name="T83" fmla="*/ 52 h 2886"/>
                <a:gd name="T84" fmla="*/ 1507 w 3186"/>
                <a:gd name="T85" fmla="*/ 14 h 2886"/>
                <a:gd name="T86" fmla="*/ 1594 w 3186"/>
                <a:gd name="T87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86" h="2886">
                  <a:moveTo>
                    <a:pt x="1594" y="0"/>
                  </a:moveTo>
                  <a:lnTo>
                    <a:pt x="1638" y="3"/>
                  </a:lnTo>
                  <a:lnTo>
                    <a:pt x="1682" y="14"/>
                  </a:lnTo>
                  <a:lnTo>
                    <a:pt x="1721" y="29"/>
                  </a:lnTo>
                  <a:lnTo>
                    <a:pt x="1757" y="52"/>
                  </a:lnTo>
                  <a:lnTo>
                    <a:pt x="1790" y="79"/>
                  </a:lnTo>
                  <a:lnTo>
                    <a:pt x="1818" y="111"/>
                  </a:lnTo>
                  <a:lnTo>
                    <a:pt x="1841" y="146"/>
                  </a:lnTo>
                  <a:lnTo>
                    <a:pt x="1858" y="186"/>
                  </a:lnTo>
                  <a:lnTo>
                    <a:pt x="1869" y="227"/>
                  </a:lnTo>
                  <a:lnTo>
                    <a:pt x="1874" y="272"/>
                  </a:lnTo>
                  <a:lnTo>
                    <a:pt x="1959" y="294"/>
                  </a:lnTo>
                  <a:lnTo>
                    <a:pt x="2040" y="322"/>
                  </a:lnTo>
                  <a:lnTo>
                    <a:pt x="2119" y="356"/>
                  </a:lnTo>
                  <a:lnTo>
                    <a:pt x="2194" y="395"/>
                  </a:lnTo>
                  <a:lnTo>
                    <a:pt x="2267" y="439"/>
                  </a:lnTo>
                  <a:lnTo>
                    <a:pt x="2337" y="488"/>
                  </a:lnTo>
                  <a:lnTo>
                    <a:pt x="2402" y="541"/>
                  </a:lnTo>
                  <a:lnTo>
                    <a:pt x="2464" y="599"/>
                  </a:lnTo>
                  <a:lnTo>
                    <a:pt x="2521" y="661"/>
                  </a:lnTo>
                  <a:lnTo>
                    <a:pt x="2575" y="725"/>
                  </a:lnTo>
                  <a:lnTo>
                    <a:pt x="2623" y="794"/>
                  </a:lnTo>
                  <a:lnTo>
                    <a:pt x="2667" y="867"/>
                  </a:lnTo>
                  <a:lnTo>
                    <a:pt x="2706" y="943"/>
                  </a:lnTo>
                  <a:lnTo>
                    <a:pt x="2739" y="1022"/>
                  </a:lnTo>
                  <a:lnTo>
                    <a:pt x="2766" y="1102"/>
                  </a:lnTo>
                  <a:lnTo>
                    <a:pt x="2789" y="1186"/>
                  </a:lnTo>
                  <a:lnTo>
                    <a:pt x="2805" y="1272"/>
                  </a:lnTo>
                  <a:lnTo>
                    <a:pt x="2814" y="1360"/>
                  </a:lnTo>
                  <a:lnTo>
                    <a:pt x="2818" y="1450"/>
                  </a:lnTo>
                  <a:lnTo>
                    <a:pt x="2818" y="2264"/>
                  </a:lnTo>
                  <a:lnTo>
                    <a:pt x="2868" y="2267"/>
                  </a:lnTo>
                  <a:lnTo>
                    <a:pt x="2916" y="2277"/>
                  </a:lnTo>
                  <a:lnTo>
                    <a:pt x="2961" y="2293"/>
                  </a:lnTo>
                  <a:lnTo>
                    <a:pt x="3004" y="2313"/>
                  </a:lnTo>
                  <a:lnTo>
                    <a:pt x="3043" y="2341"/>
                  </a:lnTo>
                  <a:lnTo>
                    <a:pt x="3079" y="2371"/>
                  </a:lnTo>
                  <a:lnTo>
                    <a:pt x="3109" y="2406"/>
                  </a:lnTo>
                  <a:lnTo>
                    <a:pt x="3136" y="2445"/>
                  </a:lnTo>
                  <a:lnTo>
                    <a:pt x="3158" y="2487"/>
                  </a:lnTo>
                  <a:lnTo>
                    <a:pt x="3174" y="2532"/>
                  </a:lnTo>
                  <a:lnTo>
                    <a:pt x="3183" y="2579"/>
                  </a:lnTo>
                  <a:lnTo>
                    <a:pt x="3186" y="2629"/>
                  </a:lnTo>
                  <a:lnTo>
                    <a:pt x="3186" y="2886"/>
                  </a:lnTo>
                  <a:lnTo>
                    <a:pt x="0" y="2886"/>
                  </a:lnTo>
                  <a:lnTo>
                    <a:pt x="0" y="2629"/>
                  </a:lnTo>
                  <a:lnTo>
                    <a:pt x="3" y="2579"/>
                  </a:lnTo>
                  <a:lnTo>
                    <a:pt x="14" y="2532"/>
                  </a:lnTo>
                  <a:lnTo>
                    <a:pt x="30" y="2487"/>
                  </a:lnTo>
                  <a:lnTo>
                    <a:pt x="50" y="2445"/>
                  </a:lnTo>
                  <a:lnTo>
                    <a:pt x="78" y="2406"/>
                  </a:lnTo>
                  <a:lnTo>
                    <a:pt x="109" y="2371"/>
                  </a:lnTo>
                  <a:lnTo>
                    <a:pt x="144" y="2341"/>
                  </a:lnTo>
                  <a:lnTo>
                    <a:pt x="183" y="2313"/>
                  </a:lnTo>
                  <a:lnTo>
                    <a:pt x="225" y="2293"/>
                  </a:lnTo>
                  <a:lnTo>
                    <a:pt x="271" y="2277"/>
                  </a:lnTo>
                  <a:lnTo>
                    <a:pt x="319" y="2267"/>
                  </a:lnTo>
                  <a:lnTo>
                    <a:pt x="369" y="2264"/>
                  </a:lnTo>
                  <a:lnTo>
                    <a:pt x="369" y="1450"/>
                  </a:lnTo>
                  <a:lnTo>
                    <a:pt x="373" y="1360"/>
                  </a:lnTo>
                  <a:lnTo>
                    <a:pt x="382" y="1272"/>
                  </a:lnTo>
                  <a:lnTo>
                    <a:pt x="398" y="1186"/>
                  </a:lnTo>
                  <a:lnTo>
                    <a:pt x="420" y="1102"/>
                  </a:lnTo>
                  <a:lnTo>
                    <a:pt x="448" y="1022"/>
                  </a:lnTo>
                  <a:lnTo>
                    <a:pt x="482" y="943"/>
                  </a:lnTo>
                  <a:lnTo>
                    <a:pt x="520" y="867"/>
                  </a:lnTo>
                  <a:lnTo>
                    <a:pt x="564" y="794"/>
                  </a:lnTo>
                  <a:lnTo>
                    <a:pt x="612" y="725"/>
                  </a:lnTo>
                  <a:lnTo>
                    <a:pt x="666" y="661"/>
                  </a:lnTo>
                  <a:lnTo>
                    <a:pt x="723" y="599"/>
                  </a:lnTo>
                  <a:lnTo>
                    <a:pt x="785" y="541"/>
                  </a:lnTo>
                  <a:lnTo>
                    <a:pt x="850" y="488"/>
                  </a:lnTo>
                  <a:lnTo>
                    <a:pt x="920" y="439"/>
                  </a:lnTo>
                  <a:lnTo>
                    <a:pt x="992" y="395"/>
                  </a:lnTo>
                  <a:lnTo>
                    <a:pt x="1068" y="356"/>
                  </a:lnTo>
                  <a:lnTo>
                    <a:pt x="1147" y="322"/>
                  </a:lnTo>
                  <a:lnTo>
                    <a:pt x="1229" y="294"/>
                  </a:lnTo>
                  <a:lnTo>
                    <a:pt x="1313" y="272"/>
                  </a:lnTo>
                  <a:lnTo>
                    <a:pt x="1318" y="227"/>
                  </a:lnTo>
                  <a:lnTo>
                    <a:pt x="1329" y="186"/>
                  </a:lnTo>
                  <a:lnTo>
                    <a:pt x="1346" y="146"/>
                  </a:lnTo>
                  <a:lnTo>
                    <a:pt x="1369" y="111"/>
                  </a:lnTo>
                  <a:lnTo>
                    <a:pt x="1397" y="79"/>
                  </a:lnTo>
                  <a:lnTo>
                    <a:pt x="1430" y="52"/>
                  </a:lnTo>
                  <a:lnTo>
                    <a:pt x="1467" y="29"/>
                  </a:lnTo>
                  <a:lnTo>
                    <a:pt x="1507" y="14"/>
                  </a:lnTo>
                  <a:lnTo>
                    <a:pt x="1549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雨森出品-21-2"/>
            <p:cNvSpPr/>
            <p:nvPr/>
          </p:nvSpPr>
          <p:spPr bwMode="auto">
            <a:xfrm>
              <a:off x="5163" y="4100"/>
              <a:ext cx="342" cy="128"/>
            </a:xfrm>
            <a:custGeom>
              <a:avLst/>
              <a:gdLst>
                <a:gd name="T0" fmla="*/ 0 w 1026"/>
                <a:gd name="T1" fmla="*/ 0 h 385"/>
                <a:gd name="T2" fmla="*/ 1026 w 1026"/>
                <a:gd name="T3" fmla="*/ 0 h 385"/>
                <a:gd name="T4" fmla="*/ 1008 w 1026"/>
                <a:gd name="T5" fmla="*/ 54 h 385"/>
                <a:gd name="T6" fmla="*/ 983 w 1026"/>
                <a:gd name="T7" fmla="*/ 106 h 385"/>
                <a:gd name="T8" fmla="*/ 954 w 1026"/>
                <a:gd name="T9" fmla="*/ 154 h 385"/>
                <a:gd name="T10" fmla="*/ 920 w 1026"/>
                <a:gd name="T11" fmla="*/ 199 h 385"/>
                <a:gd name="T12" fmla="*/ 881 w 1026"/>
                <a:gd name="T13" fmla="*/ 239 h 385"/>
                <a:gd name="T14" fmla="*/ 837 w 1026"/>
                <a:gd name="T15" fmla="*/ 276 h 385"/>
                <a:gd name="T16" fmla="*/ 790 w 1026"/>
                <a:gd name="T17" fmla="*/ 308 h 385"/>
                <a:gd name="T18" fmla="*/ 741 w 1026"/>
                <a:gd name="T19" fmla="*/ 335 h 385"/>
                <a:gd name="T20" fmla="*/ 687 w 1026"/>
                <a:gd name="T21" fmla="*/ 357 h 385"/>
                <a:gd name="T22" fmla="*/ 633 w 1026"/>
                <a:gd name="T23" fmla="*/ 371 h 385"/>
                <a:gd name="T24" fmla="*/ 574 w 1026"/>
                <a:gd name="T25" fmla="*/ 382 h 385"/>
                <a:gd name="T26" fmla="*/ 514 w 1026"/>
                <a:gd name="T27" fmla="*/ 385 h 385"/>
                <a:gd name="T28" fmla="*/ 453 w 1026"/>
                <a:gd name="T29" fmla="*/ 382 h 385"/>
                <a:gd name="T30" fmla="*/ 396 w 1026"/>
                <a:gd name="T31" fmla="*/ 371 h 385"/>
                <a:gd name="T32" fmla="*/ 340 w 1026"/>
                <a:gd name="T33" fmla="*/ 357 h 385"/>
                <a:gd name="T34" fmla="*/ 286 w 1026"/>
                <a:gd name="T35" fmla="*/ 335 h 385"/>
                <a:gd name="T36" fmla="*/ 236 w 1026"/>
                <a:gd name="T37" fmla="*/ 308 h 385"/>
                <a:gd name="T38" fmla="*/ 190 w 1026"/>
                <a:gd name="T39" fmla="*/ 276 h 385"/>
                <a:gd name="T40" fmla="*/ 146 w 1026"/>
                <a:gd name="T41" fmla="*/ 239 h 385"/>
                <a:gd name="T42" fmla="*/ 107 w 1026"/>
                <a:gd name="T43" fmla="*/ 199 h 385"/>
                <a:gd name="T44" fmla="*/ 73 w 1026"/>
                <a:gd name="T45" fmla="*/ 154 h 385"/>
                <a:gd name="T46" fmla="*/ 43 w 1026"/>
                <a:gd name="T47" fmla="*/ 106 h 385"/>
                <a:gd name="T48" fmla="*/ 19 w 1026"/>
                <a:gd name="T49" fmla="*/ 54 h 385"/>
                <a:gd name="T50" fmla="*/ 0 w 1026"/>
                <a:gd name="T5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6" h="385">
                  <a:moveTo>
                    <a:pt x="0" y="0"/>
                  </a:moveTo>
                  <a:lnTo>
                    <a:pt x="1026" y="0"/>
                  </a:lnTo>
                  <a:lnTo>
                    <a:pt x="1008" y="54"/>
                  </a:lnTo>
                  <a:lnTo>
                    <a:pt x="983" y="106"/>
                  </a:lnTo>
                  <a:lnTo>
                    <a:pt x="954" y="154"/>
                  </a:lnTo>
                  <a:lnTo>
                    <a:pt x="920" y="199"/>
                  </a:lnTo>
                  <a:lnTo>
                    <a:pt x="881" y="239"/>
                  </a:lnTo>
                  <a:lnTo>
                    <a:pt x="837" y="276"/>
                  </a:lnTo>
                  <a:lnTo>
                    <a:pt x="790" y="308"/>
                  </a:lnTo>
                  <a:lnTo>
                    <a:pt x="741" y="335"/>
                  </a:lnTo>
                  <a:lnTo>
                    <a:pt x="687" y="357"/>
                  </a:lnTo>
                  <a:lnTo>
                    <a:pt x="633" y="371"/>
                  </a:lnTo>
                  <a:lnTo>
                    <a:pt x="574" y="382"/>
                  </a:lnTo>
                  <a:lnTo>
                    <a:pt x="514" y="385"/>
                  </a:lnTo>
                  <a:lnTo>
                    <a:pt x="453" y="382"/>
                  </a:lnTo>
                  <a:lnTo>
                    <a:pt x="396" y="371"/>
                  </a:lnTo>
                  <a:lnTo>
                    <a:pt x="340" y="357"/>
                  </a:lnTo>
                  <a:lnTo>
                    <a:pt x="286" y="335"/>
                  </a:lnTo>
                  <a:lnTo>
                    <a:pt x="236" y="308"/>
                  </a:lnTo>
                  <a:lnTo>
                    <a:pt x="190" y="276"/>
                  </a:lnTo>
                  <a:lnTo>
                    <a:pt x="146" y="239"/>
                  </a:lnTo>
                  <a:lnTo>
                    <a:pt x="107" y="199"/>
                  </a:lnTo>
                  <a:lnTo>
                    <a:pt x="73" y="154"/>
                  </a:lnTo>
                  <a:lnTo>
                    <a:pt x="43" y="106"/>
                  </a:lnTo>
                  <a:lnTo>
                    <a:pt x="19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6" name="雨森出品-22"/>
          <p:cNvSpPr/>
          <p:nvPr/>
        </p:nvSpPr>
        <p:spPr>
          <a:xfrm>
            <a:off x="10070106" y="3788194"/>
            <a:ext cx="249484" cy="215342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雨森出品-23"/>
          <p:cNvSpPr/>
          <p:nvPr/>
        </p:nvSpPr>
        <p:spPr>
          <a:xfrm>
            <a:off x="1940026" y="3788194"/>
            <a:ext cx="249484" cy="215342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雨森出品-24"/>
          <p:cNvSpPr/>
          <p:nvPr/>
        </p:nvSpPr>
        <p:spPr>
          <a:xfrm>
            <a:off x="4650053" y="3788194"/>
            <a:ext cx="249484" cy="215342"/>
          </a:xfrm>
          <a:prstGeom prst="flowChartAlternateProcess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雨森出品-25"/>
          <p:cNvSpPr/>
          <p:nvPr/>
        </p:nvSpPr>
        <p:spPr>
          <a:xfrm>
            <a:off x="7360080" y="3788194"/>
            <a:ext cx="249484" cy="215342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前向传播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94" y="2508043"/>
            <a:ext cx="4137941" cy="2098745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670275" y="2508043"/>
                <a:ext cx="6202016" cy="2722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306070" algn="just">
                  <a:lnSpc>
                    <a:spcPct val="133000"/>
                  </a:lnSpc>
                  <a:spcBef>
                    <a:spcPts val="1200"/>
                  </a:spcBef>
                  <a:spcAft>
                    <a:spcPts val="320"/>
                  </a:spcAft>
                </a:pPr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）输出层计算</a:t>
                </a:r>
                <a:endParaRPr lang="zh-CN" altLang="zh-CN" sz="1800" b="1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ℎ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ℎ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1800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306070" algn="just">
                  <a:lnSpc>
                    <a:spcPct val="133000"/>
                  </a:lnSpc>
                  <a:spcBef>
                    <a:spcPts val="1200"/>
                  </a:spcBef>
                  <a:spcAft>
                    <a:spcPts val="320"/>
                  </a:spcAft>
                </a:pPr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）隐藏层计算</a:t>
                </a:r>
                <a:endParaRPr lang="zh-CN" altLang="zh-CN" sz="1800" b="1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21</m:t>
                          </m:r>
                        </m:sub>
                      </m:sSub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ℎ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22</m:t>
                          </m:r>
                        </m:sub>
                      </m:sSub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ℎ</m:t>
                          </m:r>
                        </m:e>
                        <m:sub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0275" y="2508043"/>
                <a:ext cx="6202016" cy="2722027"/>
              </a:xfrm>
              <a:prstGeom prst="rect">
                <a:avLst/>
              </a:prstGeom>
              <a:blipFill rotWithShape="1">
                <a:blip r:embed="rId2"/>
                <a:stretch>
                  <a:fillRect l="-6" t="-16" r="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损失函数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7309" y="2139417"/>
            <a:ext cx="8322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损失函数用于衡量预测值与真实值之间的差距。</a:t>
            </a:r>
            <a:endParaRPr lang="en-US" altLang="zh-CN" dirty="0"/>
          </a:p>
          <a:p>
            <a:r>
              <a:rPr lang="zh-CN" altLang="en-US" dirty="0"/>
              <a:t>常见损失函数有：均方误差（</a:t>
            </a:r>
            <a:r>
              <a:rPr lang="en-US" altLang="zh-CN" dirty="0"/>
              <a:t>MSE</a:t>
            </a:r>
            <a:r>
              <a:rPr lang="zh-CN" altLang="en-US" dirty="0"/>
              <a:t>）与交叉熵损失（</a:t>
            </a:r>
            <a:r>
              <a:rPr lang="en-US" altLang="zh-CN" dirty="0"/>
              <a:t>cross entropy</a:t>
            </a:r>
            <a:r>
              <a:rPr lang="zh-CN" altLang="en-US" dirty="0"/>
              <a:t>）。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83365" y="34290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均方误差：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575852" y="34588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交叉熵损失：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14807" y="3828150"/>
          <a:ext cx="1839173" cy="6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1" imgW="770890" imgH="286385" progId="Equation.DSMT4">
                  <p:embed/>
                </p:oleObj>
              </mc:Choice>
              <mc:Fallback>
                <p:oleObj name="Equation" r:id="rId1" imgW="770890" imgH="286385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4807" y="3828150"/>
                        <a:ext cx="1839173" cy="6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86356" y="3828150"/>
          <a:ext cx="4029948" cy="564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3" imgW="2038985" imgH="286385" progId="Equation.DSMT4">
                  <p:embed/>
                </p:oleObj>
              </mc:Choice>
              <mc:Fallback>
                <p:oleObj name="Equation" r:id="rId3" imgW="2038985" imgH="286385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86356" y="3828150"/>
                        <a:ext cx="4029948" cy="564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梯度下降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82148" y="2151014"/>
            <a:ext cx="4756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——</a:t>
            </a:r>
            <a:r>
              <a:rPr lang="zh-CN" altLang="en-US" dirty="0"/>
              <a:t>用来寻找使损失最小的参数值的优化算法</a:t>
            </a:r>
            <a:endParaRPr lang="zh-CN" altLang="en-US" dirty="0"/>
          </a:p>
        </p:txBody>
      </p:sp>
      <p:pic>
        <p:nvPicPr>
          <p:cNvPr id="3" name="图片 2" descr="表格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69" y="2653525"/>
            <a:ext cx="5997561" cy="40717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94712" y="3239934"/>
            <a:ext cx="3261021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# </a:t>
            </a:r>
            <a:r>
              <a:rPr lang="zh-CN" altLang="en-US" sz="1200" dirty="0"/>
              <a:t>梯度下降示例：</a:t>
            </a:r>
            <a:r>
              <a:rPr lang="en-US" altLang="zh-CN" sz="1200" dirty="0"/>
              <a:t>y = x^2</a:t>
            </a:r>
            <a:endParaRPr lang="en-US" altLang="zh-CN" sz="1200" dirty="0"/>
          </a:p>
          <a:p>
            <a:r>
              <a:rPr lang="en-US" altLang="zh-CN" sz="1200" dirty="0"/>
              <a:t>x = 4.0           # </a:t>
            </a:r>
            <a:r>
              <a:rPr lang="zh-CN" altLang="en-US" sz="1200" dirty="0"/>
              <a:t>初始值</a:t>
            </a:r>
            <a:endParaRPr lang="zh-CN" altLang="en-US" sz="1200" dirty="0"/>
          </a:p>
          <a:p>
            <a:r>
              <a:rPr lang="en-US" altLang="zh-CN" sz="1200" dirty="0" err="1"/>
              <a:t>lr</a:t>
            </a:r>
            <a:r>
              <a:rPr lang="en-US" altLang="zh-CN" sz="1200" dirty="0"/>
              <a:t> = 0.1          # </a:t>
            </a:r>
            <a:r>
              <a:rPr lang="zh-CN" altLang="en-US" sz="1200" dirty="0"/>
              <a:t>学习率</a:t>
            </a:r>
            <a:endParaRPr lang="zh-CN" altLang="en-US" sz="1200" dirty="0"/>
          </a:p>
          <a:p>
            <a:r>
              <a:rPr lang="en-US" altLang="zh-CN" sz="1200" dirty="0"/>
              <a:t>for </a:t>
            </a:r>
            <a:r>
              <a:rPr lang="en-US" altLang="zh-CN" sz="1200" dirty="0" err="1"/>
              <a:t>i</a:t>
            </a:r>
            <a:r>
              <a:rPr lang="en-US" altLang="zh-CN" sz="1200" dirty="0"/>
              <a:t> in range(1,6):</a:t>
            </a:r>
            <a:endParaRPr lang="en-US" altLang="zh-CN" sz="1200" dirty="0"/>
          </a:p>
          <a:p>
            <a:r>
              <a:rPr lang="en-US" altLang="zh-CN" sz="1200" dirty="0"/>
              <a:t>    grad = 2 * x  # </a:t>
            </a:r>
            <a:r>
              <a:rPr lang="zh-CN" altLang="en-US" sz="1200" dirty="0"/>
              <a:t>计算梯度</a:t>
            </a:r>
            <a:endParaRPr lang="zh-CN" altLang="en-US" sz="1200" dirty="0"/>
          </a:p>
          <a:p>
            <a:r>
              <a:rPr lang="zh-CN" altLang="en-US" sz="1200" dirty="0"/>
              <a:t>    </a:t>
            </a:r>
            <a:r>
              <a:rPr lang="en-US" altLang="zh-CN" sz="1200" dirty="0"/>
              <a:t>x = x - </a:t>
            </a:r>
            <a:r>
              <a:rPr lang="en-US" altLang="zh-CN" sz="1200" dirty="0" err="1"/>
              <a:t>lr</a:t>
            </a:r>
            <a:r>
              <a:rPr lang="en-US" altLang="zh-CN" sz="1200" dirty="0"/>
              <a:t> * grad  # </a:t>
            </a:r>
            <a:r>
              <a:rPr lang="zh-CN" altLang="en-US" sz="1200" dirty="0"/>
              <a:t>更新参数</a:t>
            </a:r>
            <a:endParaRPr lang="zh-CN" altLang="en-US" sz="1200" dirty="0"/>
          </a:p>
          <a:p>
            <a:r>
              <a:rPr lang="zh-CN" altLang="en-US" sz="1200" dirty="0"/>
              <a:t>    </a:t>
            </a:r>
            <a:r>
              <a:rPr lang="en-US" altLang="zh-CN" sz="1200" dirty="0"/>
              <a:t>print(f"</a:t>
            </a:r>
            <a:r>
              <a:rPr lang="zh-CN" altLang="en-US" sz="1200" dirty="0"/>
              <a:t>第</a:t>
            </a:r>
            <a:r>
              <a:rPr lang="en-US" altLang="zh-CN" sz="1200" dirty="0"/>
              <a:t>{</a:t>
            </a:r>
            <a:r>
              <a:rPr lang="en-US" altLang="zh-CN" sz="1200" dirty="0" err="1"/>
              <a:t>i</a:t>
            </a:r>
            <a:r>
              <a:rPr lang="en-US" altLang="zh-CN" sz="1200" dirty="0"/>
              <a:t>}</a:t>
            </a:r>
            <a:r>
              <a:rPr lang="zh-CN" altLang="en-US" sz="1200" dirty="0"/>
              <a:t>次迭代：</a:t>
            </a:r>
            <a:r>
              <a:rPr lang="en-US" altLang="zh-CN" sz="1200" dirty="0"/>
              <a:t>x = {x:.4f}, y = {x**2:.4f}")</a:t>
            </a:r>
            <a:endParaRPr lang="en-US" altLang="zh-CN" sz="1200" dirty="0"/>
          </a:p>
        </p:txBody>
      </p:sp>
      <p:sp>
        <p:nvSpPr>
          <p:cNvPr id="5" name="文本框 4"/>
          <p:cNvSpPr txBox="1"/>
          <p:nvPr/>
        </p:nvSpPr>
        <p:spPr>
          <a:xfrm>
            <a:off x="7310230" y="2827683"/>
            <a:ext cx="2006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Python</a:t>
            </a:r>
            <a:r>
              <a:rPr lang="zh-CN" altLang="en-US" dirty="0"/>
              <a:t>代码实现：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394712" y="5145302"/>
            <a:ext cx="3374888" cy="116955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第</a:t>
            </a:r>
            <a:r>
              <a:rPr lang="en-US" altLang="zh-CN" sz="1400" dirty="0"/>
              <a:t>1</a:t>
            </a:r>
            <a:r>
              <a:rPr lang="zh-CN" altLang="en-US" sz="1400" dirty="0"/>
              <a:t>次迭代：</a:t>
            </a:r>
            <a:r>
              <a:rPr lang="en-US" altLang="zh-CN" sz="1400" dirty="0"/>
              <a:t>x = 3.2000, y = 10.2400</a:t>
            </a:r>
            <a:endParaRPr lang="en-US" altLang="zh-CN" sz="1400" dirty="0"/>
          </a:p>
          <a:p>
            <a:r>
              <a:rPr lang="zh-CN" altLang="en-US" sz="1400" dirty="0"/>
              <a:t>第</a:t>
            </a:r>
            <a:r>
              <a:rPr lang="en-US" altLang="zh-CN" sz="1400" dirty="0"/>
              <a:t>2</a:t>
            </a:r>
            <a:r>
              <a:rPr lang="zh-CN" altLang="en-US" sz="1400" dirty="0"/>
              <a:t>次迭代：</a:t>
            </a:r>
            <a:r>
              <a:rPr lang="en-US" altLang="zh-CN" sz="1400" dirty="0"/>
              <a:t>x = 2.5600, y = 6.5536</a:t>
            </a:r>
            <a:endParaRPr lang="en-US" altLang="zh-CN" sz="1400" dirty="0"/>
          </a:p>
          <a:p>
            <a:r>
              <a:rPr lang="zh-CN" altLang="en-US" sz="1400" dirty="0"/>
              <a:t>第</a:t>
            </a:r>
            <a:r>
              <a:rPr lang="en-US" altLang="zh-CN" sz="1400" dirty="0"/>
              <a:t>3</a:t>
            </a:r>
            <a:r>
              <a:rPr lang="zh-CN" altLang="en-US" sz="1400" dirty="0"/>
              <a:t>次迭代：</a:t>
            </a:r>
            <a:r>
              <a:rPr lang="en-US" altLang="zh-CN" sz="1400" dirty="0"/>
              <a:t>x = 2.0480, y = 4.1943</a:t>
            </a:r>
            <a:endParaRPr lang="en-US" altLang="zh-CN" sz="1400" dirty="0"/>
          </a:p>
          <a:p>
            <a:r>
              <a:rPr lang="zh-CN" altLang="en-US" sz="1400" dirty="0"/>
              <a:t>第</a:t>
            </a:r>
            <a:r>
              <a:rPr lang="en-US" altLang="zh-CN" sz="1400" dirty="0"/>
              <a:t>4</a:t>
            </a:r>
            <a:r>
              <a:rPr lang="zh-CN" altLang="en-US" sz="1400" dirty="0"/>
              <a:t>次迭代：</a:t>
            </a:r>
            <a:r>
              <a:rPr lang="en-US" altLang="zh-CN" sz="1400" dirty="0"/>
              <a:t>x = 1.6384, y = 2.6844</a:t>
            </a:r>
            <a:endParaRPr lang="en-US" altLang="zh-CN" sz="1400" dirty="0"/>
          </a:p>
          <a:p>
            <a:r>
              <a:rPr lang="zh-CN" altLang="en-US" sz="1400" dirty="0"/>
              <a:t>第</a:t>
            </a:r>
            <a:r>
              <a:rPr lang="en-US" altLang="zh-CN" sz="1400" dirty="0"/>
              <a:t>5</a:t>
            </a:r>
            <a:r>
              <a:rPr lang="zh-CN" altLang="en-US" sz="1400" dirty="0"/>
              <a:t>次迭代：</a:t>
            </a:r>
            <a:r>
              <a:rPr lang="en-US" altLang="zh-CN" sz="1400" dirty="0"/>
              <a:t>x = 1.3107, y = 1.7180</a:t>
            </a:r>
            <a:endParaRPr lang="en-US" altLang="zh-CN" sz="1400" dirty="0"/>
          </a:p>
        </p:txBody>
      </p:sp>
      <p:sp>
        <p:nvSpPr>
          <p:cNvPr id="8" name="文本框 7"/>
          <p:cNvSpPr txBox="1"/>
          <p:nvPr/>
        </p:nvSpPr>
        <p:spPr>
          <a:xfrm>
            <a:off x="7394712" y="48310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运行结果如下：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梯度下降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82148" y="215101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学习率大小的影响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6" b="21382"/>
          <a:stretch>
            <a:fillRect/>
          </a:stretch>
        </p:blipFill>
        <p:spPr bwMode="auto">
          <a:xfrm>
            <a:off x="1282148" y="2879725"/>
            <a:ext cx="9405819" cy="281064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反向传播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62270" y="2197354"/>
            <a:ext cx="9382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神经网络训练的核心机制，其本质是利用数学中的链式法则，将输出层的总误差层层回传，计算出每个参数对总误差的“贡献度”（即梯度），从而指导参数的更新。</a:t>
            </a:r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93913" y="2859613"/>
            <a:ext cx="938253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假设参数</a:t>
            </a: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影响中间变量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，中间变量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影响输出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，输出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最终决定损失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。根据链式法则，参数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对损失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的影响（导数）可以分解为每一步影响的乘积：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704020202020204" pitchFamily="34" charset="0"/>
                <a:ea typeface="宋体" pitchFamily="2" charset="-122"/>
                <a:cs typeface="Times New Roman" panose="02020603050405020304" pitchFamily="18" charset="0"/>
              </a:rPr>
              <a:t>	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704020202020204" pitchFamily="34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76039" y="3598277"/>
          <a:ext cx="2126577" cy="754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1180465" imgH="419100" progId="Equation.DSMT4">
                  <p:embed/>
                </p:oleObj>
              </mc:Choice>
              <mc:Fallback>
                <p:oleObj name="Equation" r:id="rId1" imgW="1180465" imgH="4191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6039" y="3598277"/>
                        <a:ext cx="2126577" cy="7545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3"/>
              <p:cNvSpPr>
                <a:spLocks noChangeArrowheads="1"/>
              </p:cNvSpPr>
              <p:nvPr/>
            </p:nvSpPr>
            <p:spPr bwMode="auto">
              <a:xfrm>
                <a:off x="993913" y="4281562"/>
                <a:ext cx="10258287" cy="21398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>
                <a:lvl1pPr indent="2667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641600" algn="ctr"/>
                    <a:tab pos="5270500" algn="r"/>
                  </a:tabLst>
                  <a:defRPr>
                    <a:solidFill>
                      <a:schemeClr val="tx1"/>
                    </a:solidFill>
                    <a:latin typeface="Arial" panose="020B0704020202020204" pitchFamily="34" charset="0"/>
                  </a:defRPr>
                </a:lvl9pPr>
              </a:lstStyle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其中：</a:t>
                </a: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4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𝐿</m:t>
                        </m:r>
                      </m:num>
                      <m:den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代表损失函数对输出值的敏感程度（即误差源头）；</a:t>
                </a: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4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ℎ</m:t>
                        </m:r>
                      </m:den>
                    </m:f>
                  </m:oMath>
                </a14:m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代表输出层对隐藏层数值的敏感程度；</a:t>
                </a: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4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ℎ</m:t>
                        </m:r>
                      </m:num>
                      <m:den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den>
                    </m:f>
                  </m:oMath>
                </a14:m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代表隐藏层对权重参数的敏感程度。</a:t>
                </a:r>
                <a:endParaRPr kumimoji="0" lang="en-US" altLang="zh-CN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26670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2641600" algn="ctr"/>
                    <a:tab pos="5270500" algn="r"/>
                  </a:tabLst>
                </a:pPr>
                <a:r>
                  <a:rPr kumimoji="0" lang="zh-CN" alt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通过链式法则，将一个跨越多层的复杂因果关系，分解为相邻层级之间简单因果关系的乘积。无论网络有多深，只要将每一层的偏导数连乘起来，就能得到输入层或中间层参数对最终损失的梯度。</a:t>
                </a:r>
                <a:endParaRPr kumimoji="0" lang="zh-CN" alt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</mc:Choice>
        <mc:Fallback>
          <p:sp>
            <p:nvSpPr>
              <p:cNvPr id="7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3913" y="4281562"/>
                <a:ext cx="10258287" cy="2139817"/>
              </a:xfrm>
              <a:prstGeom prst="rect">
                <a:avLst/>
              </a:prstGeom>
              <a:blipFill rotWithShape="1">
                <a:blip r:embed="rId3"/>
                <a:stretch>
                  <a:fillRect l="-1" t="-18" b="1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5184391" y="676634"/>
            <a:ext cx="1823233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激活函数</a:t>
            </a:r>
            <a:endParaRPr lang="en-US" b="1" dirty="0">
              <a:sym typeface="+mn-lt"/>
            </a:endParaRPr>
          </a:p>
        </p:txBody>
      </p:sp>
      <p:sp>
        <p:nvSpPr>
          <p:cNvPr id="4" name="雨森出品-4"/>
          <p:cNvSpPr/>
          <p:nvPr/>
        </p:nvSpPr>
        <p:spPr>
          <a:xfrm>
            <a:off x="8506842" y="2531174"/>
            <a:ext cx="1149624" cy="9922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雨森出品-5"/>
          <p:cNvSpPr/>
          <p:nvPr/>
        </p:nvSpPr>
        <p:spPr>
          <a:xfrm>
            <a:off x="5661042" y="2531174"/>
            <a:ext cx="1149624" cy="992299"/>
          </a:xfrm>
          <a:prstGeom prst="flowChartAlternateProcess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雨森出品-8"/>
          <p:cNvSpPr txBox="1"/>
          <p:nvPr/>
        </p:nvSpPr>
        <p:spPr>
          <a:xfrm>
            <a:off x="8268248" y="4263609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pc="30" dirty="0" err="1">
                <a:latin typeface="+mj-lt"/>
                <a:ea typeface="+mj-ea"/>
                <a:cs typeface="Poppins" panose="00000500000000000000" pitchFamily="50" charset="0"/>
              </a:rPr>
              <a:t>Softmax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cxnSp>
        <p:nvCxnSpPr>
          <p:cNvPr id="15" name="雨森出品-10"/>
          <p:cNvCxnSpPr/>
          <p:nvPr/>
        </p:nvCxnSpPr>
        <p:spPr>
          <a:xfrm>
            <a:off x="3666795" y="3904487"/>
            <a:ext cx="247211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雨森出品-11"/>
          <p:cNvCxnSpPr/>
          <p:nvPr/>
        </p:nvCxnSpPr>
        <p:spPr>
          <a:xfrm>
            <a:off x="6373618" y="3895865"/>
            <a:ext cx="2492512" cy="8622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雨森出品-13"/>
          <p:cNvSpPr txBox="1"/>
          <p:nvPr/>
        </p:nvSpPr>
        <p:spPr>
          <a:xfrm>
            <a:off x="2712421" y="4253870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pc="30" dirty="0">
                <a:latin typeface="+mj-lt"/>
                <a:ea typeface="+mj-ea"/>
                <a:cs typeface="Poppins" panose="00000500000000000000" pitchFamily="50" charset="0"/>
              </a:rPr>
              <a:t>Sigmoid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26" name="雨森出品-15"/>
          <p:cNvSpPr txBox="1"/>
          <p:nvPr/>
        </p:nvSpPr>
        <p:spPr>
          <a:xfrm>
            <a:off x="5422448" y="4263609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pc="30" dirty="0" err="1">
                <a:latin typeface="+mj-lt"/>
                <a:ea typeface="+mj-ea"/>
                <a:cs typeface="Poppins" panose="00000500000000000000" pitchFamily="50" charset="0"/>
              </a:rPr>
              <a:t>ReLU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33" name="雨森出品-17"/>
          <p:cNvSpPr/>
          <p:nvPr/>
        </p:nvSpPr>
        <p:spPr>
          <a:xfrm>
            <a:off x="2951015" y="2531174"/>
            <a:ext cx="1149624" cy="992299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4" name="雨森出品-18"/>
          <p:cNvGrpSpPr>
            <a:grpSpLocks noChangeAspect="1"/>
          </p:cNvGrpSpPr>
          <p:nvPr/>
        </p:nvGrpSpPr>
        <p:grpSpPr bwMode="auto">
          <a:xfrm>
            <a:off x="8951555" y="2912879"/>
            <a:ext cx="260199" cy="228889"/>
            <a:chOff x="1575" y="3062"/>
            <a:chExt cx="482" cy="424"/>
          </a:xfrm>
          <a:solidFill>
            <a:schemeClr val="bg1"/>
          </a:solidFill>
        </p:grpSpPr>
        <p:sp>
          <p:nvSpPr>
            <p:cNvPr id="35" name="雨森出品-18-1"/>
            <p:cNvSpPr/>
            <p:nvPr/>
          </p:nvSpPr>
          <p:spPr bwMode="auto">
            <a:xfrm>
              <a:off x="1575" y="3062"/>
              <a:ext cx="482" cy="174"/>
            </a:xfrm>
            <a:custGeom>
              <a:avLst/>
              <a:gdLst>
                <a:gd name="T0" fmla="*/ 1686 w 3373"/>
                <a:gd name="T1" fmla="*/ 0 h 1222"/>
                <a:gd name="T2" fmla="*/ 1906 w 3373"/>
                <a:gd name="T3" fmla="*/ 5 h 1222"/>
                <a:gd name="T4" fmla="*/ 2117 w 3373"/>
                <a:gd name="T5" fmla="*/ 19 h 1222"/>
                <a:gd name="T6" fmla="*/ 2318 w 3373"/>
                <a:gd name="T7" fmla="*/ 45 h 1222"/>
                <a:gd name="T8" fmla="*/ 2507 w 3373"/>
                <a:gd name="T9" fmla="*/ 77 h 1222"/>
                <a:gd name="T10" fmla="*/ 2682 w 3373"/>
                <a:gd name="T11" fmla="*/ 117 h 1222"/>
                <a:gd name="T12" fmla="*/ 2841 w 3373"/>
                <a:gd name="T13" fmla="*/ 165 h 1222"/>
                <a:gd name="T14" fmla="*/ 2983 w 3373"/>
                <a:gd name="T15" fmla="*/ 220 h 1222"/>
                <a:gd name="T16" fmla="*/ 3107 w 3373"/>
                <a:gd name="T17" fmla="*/ 281 h 1222"/>
                <a:gd name="T18" fmla="*/ 3208 w 3373"/>
                <a:gd name="T19" fmla="*/ 347 h 1222"/>
                <a:gd name="T20" fmla="*/ 3287 w 3373"/>
                <a:gd name="T21" fmla="*/ 418 h 1222"/>
                <a:gd name="T22" fmla="*/ 3341 w 3373"/>
                <a:gd name="T23" fmla="*/ 492 h 1222"/>
                <a:gd name="T24" fmla="*/ 3370 w 3373"/>
                <a:gd name="T25" fmla="*/ 571 h 1222"/>
                <a:gd name="T26" fmla="*/ 3370 w 3373"/>
                <a:gd name="T27" fmla="*/ 651 h 1222"/>
                <a:gd name="T28" fmla="*/ 3341 w 3373"/>
                <a:gd name="T29" fmla="*/ 729 h 1222"/>
                <a:gd name="T30" fmla="*/ 3287 w 3373"/>
                <a:gd name="T31" fmla="*/ 804 h 1222"/>
                <a:gd name="T32" fmla="*/ 3208 w 3373"/>
                <a:gd name="T33" fmla="*/ 874 h 1222"/>
                <a:gd name="T34" fmla="*/ 3107 w 3373"/>
                <a:gd name="T35" fmla="*/ 941 h 1222"/>
                <a:gd name="T36" fmla="*/ 2983 w 3373"/>
                <a:gd name="T37" fmla="*/ 1001 h 1222"/>
                <a:gd name="T38" fmla="*/ 2841 w 3373"/>
                <a:gd name="T39" fmla="*/ 1056 h 1222"/>
                <a:gd name="T40" fmla="*/ 2682 w 3373"/>
                <a:gd name="T41" fmla="*/ 1104 h 1222"/>
                <a:gd name="T42" fmla="*/ 2507 w 3373"/>
                <a:gd name="T43" fmla="*/ 1144 h 1222"/>
                <a:gd name="T44" fmla="*/ 2318 w 3373"/>
                <a:gd name="T45" fmla="*/ 1178 h 1222"/>
                <a:gd name="T46" fmla="*/ 2117 w 3373"/>
                <a:gd name="T47" fmla="*/ 1202 h 1222"/>
                <a:gd name="T48" fmla="*/ 1906 w 3373"/>
                <a:gd name="T49" fmla="*/ 1217 h 1222"/>
                <a:gd name="T50" fmla="*/ 1686 w 3373"/>
                <a:gd name="T51" fmla="*/ 1222 h 1222"/>
                <a:gd name="T52" fmla="*/ 1467 w 3373"/>
                <a:gd name="T53" fmla="*/ 1217 h 1222"/>
                <a:gd name="T54" fmla="*/ 1255 w 3373"/>
                <a:gd name="T55" fmla="*/ 1202 h 1222"/>
                <a:gd name="T56" fmla="*/ 1054 w 3373"/>
                <a:gd name="T57" fmla="*/ 1178 h 1222"/>
                <a:gd name="T58" fmla="*/ 865 w 3373"/>
                <a:gd name="T59" fmla="*/ 1144 h 1222"/>
                <a:gd name="T60" fmla="*/ 690 w 3373"/>
                <a:gd name="T61" fmla="*/ 1104 h 1222"/>
                <a:gd name="T62" fmla="*/ 531 w 3373"/>
                <a:gd name="T63" fmla="*/ 1056 h 1222"/>
                <a:gd name="T64" fmla="*/ 389 w 3373"/>
                <a:gd name="T65" fmla="*/ 1001 h 1222"/>
                <a:gd name="T66" fmla="*/ 266 w 3373"/>
                <a:gd name="T67" fmla="*/ 941 h 1222"/>
                <a:gd name="T68" fmla="*/ 164 w 3373"/>
                <a:gd name="T69" fmla="*/ 874 h 1222"/>
                <a:gd name="T70" fmla="*/ 86 w 3373"/>
                <a:gd name="T71" fmla="*/ 804 h 1222"/>
                <a:gd name="T72" fmla="*/ 32 w 3373"/>
                <a:gd name="T73" fmla="*/ 729 h 1222"/>
                <a:gd name="T74" fmla="*/ 3 w 3373"/>
                <a:gd name="T75" fmla="*/ 651 h 1222"/>
                <a:gd name="T76" fmla="*/ 3 w 3373"/>
                <a:gd name="T77" fmla="*/ 571 h 1222"/>
                <a:gd name="T78" fmla="*/ 32 w 3373"/>
                <a:gd name="T79" fmla="*/ 492 h 1222"/>
                <a:gd name="T80" fmla="*/ 86 w 3373"/>
                <a:gd name="T81" fmla="*/ 418 h 1222"/>
                <a:gd name="T82" fmla="*/ 164 w 3373"/>
                <a:gd name="T83" fmla="*/ 347 h 1222"/>
                <a:gd name="T84" fmla="*/ 266 w 3373"/>
                <a:gd name="T85" fmla="*/ 281 h 1222"/>
                <a:gd name="T86" fmla="*/ 389 w 3373"/>
                <a:gd name="T87" fmla="*/ 220 h 1222"/>
                <a:gd name="T88" fmla="*/ 531 w 3373"/>
                <a:gd name="T89" fmla="*/ 165 h 1222"/>
                <a:gd name="T90" fmla="*/ 690 w 3373"/>
                <a:gd name="T91" fmla="*/ 117 h 1222"/>
                <a:gd name="T92" fmla="*/ 865 w 3373"/>
                <a:gd name="T93" fmla="*/ 77 h 1222"/>
                <a:gd name="T94" fmla="*/ 1054 w 3373"/>
                <a:gd name="T95" fmla="*/ 45 h 1222"/>
                <a:gd name="T96" fmla="*/ 1255 w 3373"/>
                <a:gd name="T97" fmla="*/ 19 h 1222"/>
                <a:gd name="T98" fmla="*/ 1467 w 3373"/>
                <a:gd name="T99" fmla="*/ 5 h 1222"/>
                <a:gd name="T100" fmla="*/ 1686 w 3373"/>
                <a:gd name="T101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3" h="1222">
                  <a:moveTo>
                    <a:pt x="1686" y="0"/>
                  </a:moveTo>
                  <a:lnTo>
                    <a:pt x="1686" y="0"/>
                  </a:lnTo>
                  <a:lnTo>
                    <a:pt x="1798" y="2"/>
                  </a:lnTo>
                  <a:lnTo>
                    <a:pt x="1906" y="5"/>
                  </a:lnTo>
                  <a:lnTo>
                    <a:pt x="2013" y="11"/>
                  </a:lnTo>
                  <a:lnTo>
                    <a:pt x="2117" y="19"/>
                  </a:lnTo>
                  <a:lnTo>
                    <a:pt x="2220" y="31"/>
                  </a:lnTo>
                  <a:lnTo>
                    <a:pt x="2318" y="45"/>
                  </a:lnTo>
                  <a:lnTo>
                    <a:pt x="2414" y="59"/>
                  </a:lnTo>
                  <a:lnTo>
                    <a:pt x="2507" y="77"/>
                  </a:lnTo>
                  <a:lnTo>
                    <a:pt x="2596" y="96"/>
                  </a:lnTo>
                  <a:lnTo>
                    <a:pt x="2682" y="117"/>
                  </a:lnTo>
                  <a:lnTo>
                    <a:pt x="2764" y="141"/>
                  </a:lnTo>
                  <a:lnTo>
                    <a:pt x="2841" y="165"/>
                  </a:lnTo>
                  <a:lnTo>
                    <a:pt x="2915" y="192"/>
                  </a:lnTo>
                  <a:lnTo>
                    <a:pt x="2983" y="220"/>
                  </a:lnTo>
                  <a:lnTo>
                    <a:pt x="3047" y="249"/>
                  </a:lnTo>
                  <a:lnTo>
                    <a:pt x="3107" y="281"/>
                  </a:lnTo>
                  <a:lnTo>
                    <a:pt x="3160" y="314"/>
                  </a:lnTo>
                  <a:lnTo>
                    <a:pt x="3208" y="347"/>
                  </a:lnTo>
                  <a:lnTo>
                    <a:pt x="3251" y="382"/>
                  </a:lnTo>
                  <a:lnTo>
                    <a:pt x="3287" y="418"/>
                  </a:lnTo>
                  <a:lnTo>
                    <a:pt x="3318" y="454"/>
                  </a:lnTo>
                  <a:lnTo>
                    <a:pt x="3341" y="492"/>
                  </a:lnTo>
                  <a:lnTo>
                    <a:pt x="3359" y="531"/>
                  </a:lnTo>
                  <a:lnTo>
                    <a:pt x="3370" y="571"/>
                  </a:lnTo>
                  <a:lnTo>
                    <a:pt x="3373" y="611"/>
                  </a:lnTo>
                  <a:lnTo>
                    <a:pt x="3370" y="651"/>
                  </a:lnTo>
                  <a:lnTo>
                    <a:pt x="3359" y="691"/>
                  </a:lnTo>
                  <a:lnTo>
                    <a:pt x="3341" y="729"/>
                  </a:lnTo>
                  <a:lnTo>
                    <a:pt x="3318" y="767"/>
                  </a:lnTo>
                  <a:lnTo>
                    <a:pt x="3287" y="804"/>
                  </a:lnTo>
                  <a:lnTo>
                    <a:pt x="3251" y="840"/>
                  </a:lnTo>
                  <a:lnTo>
                    <a:pt x="3208" y="874"/>
                  </a:lnTo>
                  <a:lnTo>
                    <a:pt x="3160" y="908"/>
                  </a:lnTo>
                  <a:lnTo>
                    <a:pt x="3107" y="941"/>
                  </a:lnTo>
                  <a:lnTo>
                    <a:pt x="3047" y="972"/>
                  </a:lnTo>
                  <a:lnTo>
                    <a:pt x="2983" y="1001"/>
                  </a:lnTo>
                  <a:lnTo>
                    <a:pt x="2915" y="1030"/>
                  </a:lnTo>
                  <a:lnTo>
                    <a:pt x="2841" y="1056"/>
                  </a:lnTo>
                  <a:lnTo>
                    <a:pt x="2764" y="1081"/>
                  </a:lnTo>
                  <a:lnTo>
                    <a:pt x="2682" y="1104"/>
                  </a:lnTo>
                  <a:lnTo>
                    <a:pt x="2596" y="1125"/>
                  </a:lnTo>
                  <a:lnTo>
                    <a:pt x="2507" y="1144"/>
                  </a:lnTo>
                  <a:lnTo>
                    <a:pt x="2414" y="1162"/>
                  </a:lnTo>
                  <a:lnTo>
                    <a:pt x="2318" y="1178"/>
                  </a:lnTo>
                  <a:lnTo>
                    <a:pt x="2220" y="1190"/>
                  </a:lnTo>
                  <a:lnTo>
                    <a:pt x="2117" y="1202"/>
                  </a:lnTo>
                  <a:lnTo>
                    <a:pt x="2013" y="1210"/>
                  </a:lnTo>
                  <a:lnTo>
                    <a:pt x="1906" y="1217"/>
                  </a:lnTo>
                  <a:lnTo>
                    <a:pt x="1798" y="1221"/>
                  </a:lnTo>
                  <a:lnTo>
                    <a:pt x="1686" y="1222"/>
                  </a:lnTo>
                  <a:lnTo>
                    <a:pt x="1575" y="1221"/>
                  </a:lnTo>
                  <a:lnTo>
                    <a:pt x="1467" y="1217"/>
                  </a:lnTo>
                  <a:lnTo>
                    <a:pt x="1360" y="1210"/>
                  </a:lnTo>
                  <a:lnTo>
                    <a:pt x="1255" y="1202"/>
                  </a:lnTo>
                  <a:lnTo>
                    <a:pt x="1153" y="1190"/>
                  </a:lnTo>
                  <a:lnTo>
                    <a:pt x="1054" y="1178"/>
                  </a:lnTo>
                  <a:lnTo>
                    <a:pt x="958" y="1162"/>
                  </a:lnTo>
                  <a:lnTo>
                    <a:pt x="865" y="1144"/>
                  </a:lnTo>
                  <a:lnTo>
                    <a:pt x="776" y="1125"/>
                  </a:lnTo>
                  <a:lnTo>
                    <a:pt x="690" y="1104"/>
                  </a:lnTo>
                  <a:lnTo>
                    <a:pt x="609" y="1081"/>
                  </a:lnTo>
                  <a:lnTo>
                    <a:pt x="531" y="1056"/>
                  </a:lnTo>
                  <a:lnTo>
                    <a:pt x="458" y="1030"/>
                  </a:lnTo>
                  <a:lnTo>
                    <a:pt x="389" y="1001"/>
                  </a:lnTo>
                  <a:lnTo>
                    <a:pt x="326" y="972"/>
                  </a:lnTo>
                  <a:lnTo>
                    <a:pt x="266" y="941"/>
                  </a:lnTo>
                  <a:lnTo>
                    <a:pt x="213" y="908"/>
                  </a:lnTo>
                  <a:lnTo>
                    <a:pt x="164" y="874"/>
                  </a:lnTo>
                  <a:lnTo>
                    <a:pt x="122" y="840"/>
                  </a:lnTo>
                  <a:lnTo>
                    <a:pt x="86" y="804"/>
                  </a:lnTo>
                  <a:lnTo>
                    <a:pt x="55" y="767"/>
                  </a:lnTo>
                  <a:lnTo>
                    <a:pt x="32" y="729"/>
                  </a:lnTo>
                  <a:lnTo>
                    <a:pt x="14" y="691"/>
                  </a:lnTo>
                  <a:lnTo>
                    <a:pt x="3" y="651"/>
                  </a:lnTo>
                  <a:lnTo>
                    <a:pt x="0" y="611"/>
                  </a:lnTo>
                  <a:lnTo>
                    <a:pt x="3" y="571"/>
                  </a:lnTo>
                  <a:lnTo>
                    <a:pt x="14" y="531"/>
                  </a:lnTo>
                  <a:lnTo>
                    <a:pt x="32" y="492"/>
                  </a:lnTo>
                  <a:lnTo>
                    <a:pt x="55" y="454"/>
                  </a:lnTo>
                  <a:lnTo>
                    <a:pt x="86" y="418"/>
                  </a:lnTo>
                  <a:lnTo>
                    <a:pt x="122" y="382"/>
                  </a:lnTo>
                  <a:lnTo>
                    <a:pt x="164" y="347"/>
                  </a:lnTo>
                  <a:lnTo>
                    <a:pt x="213" y="314"/>
                  </a:lnTo>
                  <a:lnTo>
                    <a:pt x="266" y="281"/>
                  </a:lnTo>
                  <a:lnTo>
                    <a:pt x="326" y="249"/>
                  </a:lnTo>
                  <a:lnTo>
                    <a:pt x="389" y="220"/>
                  </a:lnTo>
                  <a:lnTo>
                    <a:pt x="458" y="192"/>
                  </a:lnTo>
                  <a:lnTo>
                    <a:pt x="531" y="165"/>
                  </a:lnTo>
                  <a:lnTo>
                    <a:pt x="609" y="141"/>
                  </a:lnTo>
                  <a:lnTo>
                    <a:pt x="690" y="117"/>
                  </a:lnTo>
                  <a:lnTo>
                    <a:pt x="776" y="96"/>
                  </a:lnTo>
                  <a:lnTo>
                    <a:pt x="865" y="77"/>
                  </a:lnTo>
                  <a:lnTo>
                    <a:pt x="958" y="59"/>
                  </a:lnTo>
                  <a:lnTo>
                    <a:pt x="1054" y="45"/>
                  </a:lnTo>
                  <a:lnTo>
                    <a:pt x="1153" y="31"/>
                  </a:lnTo>
                  <a:lnTo>
                    <a:pt x="1255" y="19"/>
                  </a:lnTo>
                  <a:lnTo>
                    <a:pt x="1360" y="11"/>
                  </a:lnTo>
                  <a:lnTo>
                    <a:pt x="1467" y="5"/>
                  </a:lnTo>
                  <a:lnTo>
                    <a:pt x="1575" y="2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雨森出品-18-2"/>
            <p:cNvSpPr/>
            <p:nvPr/>
          </p:nvSpPr>
          <p:spPr bwMode="auto">
            <a:xfrm>
              <a:off x="1575" y="3226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19 h 679"/>
                <a:gd name="T4" fmla="*/ 465 w 3373"/>
                <a:gd name="T5" fmla="*/ 188 h 679"/>
                <a:gd name="T6" fmla="*/ 680 w 3373"/>
                <a:gd name="T7" fmla="*/ 244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4 h 679"/>
                <a:gd name="T24" fmla="*/ 2908 w 3373"/>
                <a:gd name="T25" fmla="*/ 188 h 679"/>
                <a:gd name="T26" fmla="*/ 3105 w 3373"/>
                <a:gd name="T27" fmla="*/ 119 h 679"/>
                <a:gd name="T28" fmla="*/ 3282 w 3373"/>
                <a:gd name="T29" fmla="*/ 42 h 679"/>
                <a:gd name="T30" fmla="*/ 3370 w 3373"/>
                <a:gd name="T31" fmla="*/ 34 h 679"/>
                <a:gd name="T32" fmla="*/ 3370 w 3373"/>
                <a:gd name="T33" fmla="*/ 109 h 679"/>
                <a:gd name="T34" fmla="*/ 3341 w 3373"/>
                <a:gd name="T35" fmla="*/ 188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4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4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8 h 679"/>
                <a:gd name="T80" fmla="*/ 3 w 3373"/>
                <a:gd name="T81" fmla="*/ 109 h 679"/>
                <a:gd name="T82" fmla="*/ 3 w 3373"/>
                <a:gd name="T83" fmla="*/ 3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4"/>
                  </a:lnTo>
                  <a:lnTo>
                    <a:pt x="465" y="188"/>
                  </a:lnTo>
                  <a:lnTo>
                    <a:pt x="571" y="217"/>
                  </a:lnTo>
                  <a:lnTo>
                    <a:pt x="680" y="244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09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09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4"/>
                  </a:lnTo>
                  <a:lnTo>
                    <a:pt x="2803" y="217"/>
                  </a:lnTo>
                  <a:lnTo>
                    <a:pt x="2908" y="188"/>
                  </a:lnTo>
                  <a:lnTo>
                    <a:pt x="3009" y="154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8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8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8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8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雨森出品-18-3"/>
            <p:cNvSpPr/>
            <p:nvPr/>
          </p:nvSpPr>
          <p:spPr bwMode="auto">
            <a:xfrm>
              <a:off x="1575" y="3308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20 h 679"/>
                <a:gd name="T4" fmla="*/ 465 w 3373"/>
                <a:gd name="T5" fmla="*/ 187 h 679"/>
                <a:gd name="T6" fmla="*/ 680 w 3373"/>
                <a:gd name="T7" fmla="*/ 245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5 h 679"/>
                <a:gd name="T24" fmla="*/ 2908 w 3373"/>
                <a:gd name="T25" fmla="*/ 187 h 679"/>
                <a:gd name="T26" fmla="*/ 3105 w 3373"/>
                <a:gd name="T27" fmla="*/ 120 h 679"/>
                <a:gd name="T28" fmla="*/ 3282 w 3373"/>
                <a:gd name="T29" fmla="*/ 42 h 679"/>
                <a:gd name="T30" fmla="*/ 3370 w 3373"/>
                <a:gd name="T31" fmla="*/ 35 h 679"/>
                <a:gd name="T32" fmla="*/ 3370 w 3373"/>
                <a:gd name="T33" fmla="*/ 109 h 679"/>
                <a:gd name="T34" fmla="*/ 3341 w 3373"/>
                <a:gd name="T35" fmla="*/ 187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5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5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7 h 679"/>
                <a:gd name="T80" fmla="*/ 3 w 3373"/>
                <a:gd name="T81" fmla="*/ 109 h 679"/>
                <a:gd name="T82" fmla="*/ 3 w 3373"/>
                <a:gd name="T83" fmla="*/ 35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20"/>
                  </a:lnTo>
                  <a:lnTo>
                    <a:pt x="364" y="154"/>
                  </a:lnTo>
                  <a:lnTo>
                    <a:pt x="465" y="187"/>
                  </a:lnTo>
                  <a:lnTo>
                    <a:pt x="571" y="217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7"/>
                  </a:lnTo>
                  <a:lnTo>
                    <a:pt x="2908" y="187"/>
                  </a:lnTo>
                  <a:lnTo>
                    <a:pt x="3009" y="154"/>
                  </a:lnTo>
                  <a:lnTo>
                    <a:pt x="3105" y="120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5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7"/>
                  </a:lnTo>
                  <a:lnTo>
                    <a:pt x="3318" y="226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5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1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1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5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6"/>
                  </a:lnTo>
                  <a:lnTo>
                    <a:pt x="32" y="187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雨森出品-18-4"/>
            <p:cNvSpPr/>
            <p:nvPr/>
          </p:nvSpPr>
          <p:spPr bwMode="auto">
            <a:xfrm>
              <a:off x="1575" y="3389"/>
              <a:ext cx="482" cy="97"/>
            </a:xfrm>
            <a:custGeom>
              <a:avLst/>
              <a:gdLst>
                <a:gd name="T0" fmla="*/ 91 w 3373"/>
                <a:gd name="T1" fmla="*/ 42 h 680"/>
                <a:gd name="T2" fmla="*/ 268 w 3373"/>
                <a:gd name="T3" fmla="*/ 119 h 680"/>
                <a:gd name="T4" fmla="*/ 465 w 3373"/>
                <a:gd name="T5" fmla="*/ 187 h 680"/>
                <a:gd name="T6" fmla="*/ 680 w 3373"/>
                <a:gd name="T7" fmla="*/ 245 h 680"/>
                <a:gd name="T8" fmla="*/ 912 w 3373"/>
                <a:gd name="T9" fmla="*/ 291 h 680"/>
                <a:gd name="T10" fmla="*/ 1158 w 3373"/>
                <a:gd name="T11" fmla="*/ 326 h 680"/>
                <a:gd name="T12" fmla="*/ 1417 w 3373"/>
                <a:gd name="T13" fmla="*/ 347 h 680"/>
                <a:gd name="T14" fmla="*/ 1686 w 3373"/>
                <a:gd name="T15" fmla="*/ 354 h 680"/>
                <a:gd name="T16" fmla="*/ 1956 w 3373"/>
                <a:gd name="T17" fmla="*/ 347 h 680"/>
                <a:gd name="T18" fmla="*/ 2215 w 3373"/>
                <a:gd name="T19" fmla="*/ 326 h 680"/>
                <a:gd name="T20" fmla="*/ 2461 w 3373"/>
                <a:gd name="T21" fmla="*/ 291 h 680"/>
                <a:gd name="T22" fmla="*/ 2693 w 3373"/>
                <a:gd name="T23" fmla="*/ 245 h 680"/>
                <a:gd name="T24" fmla="*/ 2908 w 3373"/>
                <a:gd name="T25" fmla="*/ 187 h 680"/>
                <a:gd name="T26" fmla="*/ 3105 w 3373"/>
                <a:gd name="T27" fmla="*/ 119 h 680"/>
                <a:gd name="T28" fmla="*/ 3282 w 3373"/>
                <a:gd name="T29" fmla="*/ 42 h 680"/>
                <a:gd name="T30" fmla="*/ 3370 w 3373"/>
                <a:gd name="T31" fmla="*/ 34 h 680"/>
                <a:gd name="T32" fmla="*/ 3370 w 3373"/>
                <a:gd name="T33" fmla="*/ 108 h 680"/>
                <a:gd name="T34" fmla="*/ 3341 w 3373"/>
                <a:gd name="T35" fmla="*/ 187 h 680"/>
                <a:gd name="T36" fmla="*/ 3287 w 3373"/>
                <a:gd name="T37" fmla="*/ 262 h 680"/>
                <a:gd name="T38" fmla="*/ 3208 w 3373"/>
                <a:gd name="T39" fmla="*/ 332 h 680"/>
                <a:gd name="T40" fmla="*/ 3107 w 3373"/>
                <a:gd name="T41" fmla="*/ 398 h 680"/>
                <a:gd name="T42" fmla="*/ 2983 w 3373"/>
                <a:gd name="T43" fmla="*/ 459 h 680"/>
                <a:gd name="T44" fmla="*/ 2841 w 3373"/>
                <a:gd name="T45" fmla="*/ 514 h 680"/>
                <a:gd name="T46" fmla="*/ 2682 w 3373"/>
                <a:gd name="T47" fmla="*/ 562 h 680"/>
                <a:gd name="T48" fmla="*/ 2507 w 3373"/>
                <a:gd name="T49" fmla="*/ 603 h 680"/>
                <a:gd name="T50" fmla="*/ 2318 w 3373"/>
                <a:gd name="T51" fmla="*/ 636 h 680"/>
                <a:gd name="T52" fmla="*/ 2117 w 3373"/>
                <a:gd name="T53" fmla="*/ 660 h 680"/>
                <a:gd name="T54" fmla="*/ 1906 w 3373"/>
                <a:gd name="T55" fmla="*/ 674 h 680"/>
                <a:gd name="T56" fmla="*/ 1686 w 3373"/>
                <a:gd name="T57" fmla="*/ 680 h 680"/>
                <a:gd name="T58" fmla="*/ 1467 w 3373"/>
                <a:gd name="T59" fmla="*/ 674 h 680"/>
                <a:gd name="T60" fmla="*/ 1255 w 3373"/>
                <a:gd name="T61" fmla="*/ 660 h 680"/>
                <a:gd name="T62" fmla="*/ 1054 w 3373"/>
                <a:gd name="T63" fmla="*/ 636 h 680"/>
                <a:gd name="T64" fmla="*/ 865 w 3373"/>
                <a:gd name="T65" fmla="*/ 603 h 680"/>
                <a:gd name="T66" fmla="*/ 690 w 3373"/>
                <a:gd name="T67" fmla="*/ 562 h 680"/>
                <a:gd name="T68" fmla="*/ 531 w 3373"/>
                <a:gd name="T69" fmla="*/ 514 h 680"/>
                <a:gd name="T70" fmla="*/ 389 w 3373"/>
                <a:gd name="T71" fmla="*/ 459 h 680"/>
                <a:gd name="T72" fmla="*/ 266 w 3373"/>
                <a:gd name="T73" fmla="*/ 398 h 680"/>
                <a:gd name="T74" fmla="*/ 164 w 3373"/>
                <a:gd name="T75" fmla="*/ 332 h 680"/>
                <a:gd name="T76" fmla="*/ 86 w 3373"/>
                <a:gd name="T77" fmla="*/ 262 h 680"/>
                <a:gd name="T78" fmla="*/ 32 w 3373"/>
                <a:gd name="T79" fmla="*/ 187 h 680"/>
                <a:gd name="T80" fmla="*/ 3 w 3373"/>
                <a:gd name="T81" fmla="*/ 108 h 680"/>
                <a:gd name="T82" fmla="*/ 3 w 3373"/>
                <a:gd name="T83" fmla="*/ 3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80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5"/>
                  </a:lnTo>
                  <a:lnTo>
                    <a:pt x="465" y="187"/>
                  </a:lnTo>
                  <a:lnTo>
                    <a:pt x="571" y="218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6"/>
                  </a:lnTo>
                  <a:lnTo>
                    <a:pt x="1287" y="338"/>
                  </a:lnTo>
                  <a:lnTo>
                    <a:pt x="1417" y="347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7"/>
                  </a:lnTo>
                  <a:lnTo>
                    <a:pt x="2086" y="338"/>
                  </a:lnTo>
                  <a:lnTo>
                    <a:pt x="2215" y="326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8"/>
                  </a:lnTo>
                  <a:lnTo>
                    <a:pt x="2908" y="187"/>
                  </a:lnTo>
                  <a:lnTo>
                    <a:pt x="3009" y="155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8"/>
                  </a:lnTo>
                  <a:lnTo>
                    <a:pt x="3370" y="108"/>
                  </a:lnTo>
                  <a:lnTo>
                    <a:pt x="3359" y="148"/>
                  </a:lnTo>
                  <a:lnTo>
                    <a:pt x="3341" y="187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7"/>
                  </a:lnTo>
                  <a:lnTo>
                    <a:pt x="3208" y="332"/>
                  </a:lnTo>
                  <a:lnTo>
                    <a:pt x="3160" y="366"/>
                  </a:lnTo>
                  <a:lnTo>
                    <a:pt x="3107" y="398"/>
                  </a:lnTo>
                  <a:lnTo>
                    <a:pt x="3047" y="430"/>
                  </a:lnTo>
                  <a:lnTo>
                    <a:pt x="2983" y="459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3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6"/>
                  </a:lnTo>
                  <a:lnTo>
                    <a:pt x="2220" y="649"/>
                  </a:lnTo>
                  <a:lnTo>
                    <a:pt x="2117" y="660"/>
                  </a:lnTo>
                  <a:lnTo>
                    <a:pt x="2013" y="668"/>
                  </a:lnTo>
                  <a:lnTo>
                    <a:pt x="1906" y="674"/>
                  </a:lnTo>
                  <a:lnTo>
                    <a:pt x="1798" y="679"/>
                  </a:lnTo>
                  <a:lnTo>
                    <a:pt x="1686" y="680"/>
                  </a:lnTo>
                  <a:lnTo>
                    <a:pt x="1575" y="679"/>
                  </a:lnTo>
                  <a:lnTo>
                    <a:pt x="1467" y="674"/>
                  </a:lnTo>
                  <a:lnTo>
                    <a:pt x="1360" y="668"/>
                  </a:lnTo>
                  <a:lnTo>
                    <a:pt x="1255" y="660"/>
                  </a:lnTo>
                  <a:lnTo>
                    <a:pt x="1153" y="649"/>
                  </a:lnTo>
                  <a:lnTo>
                    <a:pt x="1054" y="636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3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59"/>
                  </a:lnTo>
                  <a:lnTo>
                    <a:pt x="326" y="430"/>
                  </a:lnTo>
                  <a:lnTo>
                    <a:pt x="266" y="398"/>
                  </a:lnTo>
                  <a:lnTo>
                    <a:pt x="213" y="366"/>
                  </a:lnTo>
                  <a:lnTo>
                    <a:pt x="164" y="332"/>
                  </a:lnTo>
                  <a:lnTo>
                    <a:pt x="122" y="297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7"/>
                  </a:lnTo>
                  <a:lnTo>
                    <a:pt x="14" y="148"/>
                  </a:lnTo>
                  <a:lnTo>
                    <a:pt x="3" y="108"/>
                  </a:lnTo>
                  <a:lnTo>
                    <a:pt x="0" y="68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9" name="雨森出品-19"/>
          <p:cNvGrpSpPr>
            <a:grpSpLocks noChangeAspect="1"/>
          </p:cNvGrpSpPr>
          <p:nvPr/>
        </p:nvGrpSpPr>
        <p:grpSpPr bwMode="auto">
          <a:xfrm>
            <a:off x="6104945" y="2909100"/>
            <a:ext cx="261818" cy="236446"/>
            <a:chOff x="3622" y="3152"/>
            <a:chExt cx="485" cy="438"/>
          </a:xfrm>
          <a:solidFill>
            <a:schemeClr val="bg1"/>
          </a:solidFill>
        </p:grpSpPr>
        <p:sp>
          <p:nvSpPr>
            <p:cNvPr id="40" name="雨森出品-19-1"/>
            <p:cNvSpPr/>
            <p:nvPr/>
          </p:nvSpPr>
          <p:spPr bwMode="auto">
            <a:xfrm>
              <a:off x="3622" y="3342"/>
              <a:ext cx="485" cy="248"/>
            </a:xfrm>
            <a:custGeom>
              <a:avLst/>
              <a:gdLst>
                <a:gd name="T0" fmla="*/ 0 w 3394"/>
                <a:gd name="T1" fmla="*/ 0 h 1733"/>
                <a:gd name="T2" fmla="*/ 1252 w 3394"/>
                <a:gd name="T3" fmla="*/ 381 h 1733"/>
                <a:gd name="T4" fmla="*/ 1252 w 3394"/>
                <a:gd name="T5" fmla="*/ 652 h 1733"/>
                <a:gd name="T6" fmla="*/ 2142 w 3394"/>
                <a:gd name="T7" fmla="*/ 652 h 1733"/>
                <a:gd name="T8" fmla="*/ 2142 w 3394"/>
                <a:gd name="T9" fmla="*/ 381 h 1733"/>
                <a:gd name="T10" fmla="*/ 3394 w 3394"/>
                <a:gd name="T11" fmla="*/ 0 h 1733"/>
                <a:gd name="T12" fmla="*/ 3394 w 3394"/>
                <a:gd name="T13" fmla="*/ 1733 h 1733"/>
                <a:gd name="T14" fmla="*/ 0 w 3394"/>
                <a:gd name="T15" fmla="*/ 1733 h 1733"/>
                <a:gd name="T16" fmla="*/ 0 w 3394"/>
                <a:gd name="T17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4" h="1733">
                  <a:moveTo>
                    <a:pt x="0" y="0"/>
                  </a:moveTo>
                  <a:lnTo>
                    <a:pt x="1252" y="381"/>
                  </a:lnTo>
                  <a:lnTo>
                    <a:pt x="1252" y="652"/>
                  </a:lnTo>
                  <a:lnTo>
                    <a:pt x="2142" y="652"/>
                  </a:lnTo>
                  <a:lnTo>
                    <a:pt x="2142" y="381"/>
                  </a:lnTo>
                  <a:lnTo>
                    <a:pt x="3394" y="0"/>
                  </a:lnTo>
                  <a:lnTo>
                    <a:pt x="3394" y="1733"/>
                  </a:lnTo>
                  <a:lnTo>
                    <a:pt x="0" y="17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雨森出品-19-2"/>
            <p:cNvSpPr>
              <a:spLocks noEditPoints="1"/>
            </p:cNvSpPr>
            <p:nvPr/>
          </p:nvSpPr>
          <p:spPr bwMode="auto">
            <a:xfrm>
              <a:off x="3622" y="3152"/>
              <a:ext cx="485" cy="214"/>
            </a:xfrm>
            <a:custGeom>
              <a:avLst/>
              <a:gdLst>
                <a:gd name="T0" fmla="*/ 1224 w 3394"/>
                <a:gd name="T1" fmla="*/ 370 h 1498"/>
                <a:gd name="T2" fmla="*/ 1224 w 3394"/>
                <a:gd name="T3" fmla="*/ 669 h 1498"/>
                <a:gd name="T4" fmla="*/ 2170 w 3394"/>
                <a:gd name="T5" fmla="*/ 669 h 1498"/>
                <a:gd name="T6" fmla="*/ 2170 w 3394"/>
                <a:gd name="T7" fmla="*/ 370 h 1498"/>
                <a:gd name="T8" fmla="*/ 1224 w 3394"/>
                <a:gd name="T9" fmla="*/ 370 h 1498"/>
                <a:gd name="T10" fmla="*/ 851 w 3394"/>
                <a:gd name="T11" fmla="*/ 0 h 1498"/>
                <a:gd name="T12" fmla="*/ 2543 w 3394"/>
                <a:gd name="T13" fmla="*/ 0 h 1498"/>
                <a:gd name="T14" fmla="*/ 2543 w 3394"/>
                <a:gd name="T15" fmla="*/ 669 h 1498"/>
                <a:gd name="T16" fmla="*/ 3394 w 3394"/>
                <a:gd name="T17" fmla="*/ 669 h 1498"/>
                <a:gd name="T18" fmla="*/ 3394 w 3394"/>
                <a:gd name="T19" fmla="*/ 1111 h 1498"/>
                <a:gd name="T20" fmla="*/ 2142 w 3394"/>
                <a:gd name="T21" fmla="*/ 1498 h 1498"/>
                <a:gd name="T22" fmla="*/ 2142 w 3394"/>
                <a:gd name="T23" fmla="*/ 1437 h 1498"/>
                <a:gd name="T24" fmla="*/ 1252 w 3394"/>
                <a:gd name="T25" fmla="*/ 1437 h 1498"/>
                <a:gd name="T26" fmla="*/ 1252 w 3394"/>
                <a:gd name="T27" fmla="*/ 1498 h 1498"/>
                <a:gd name="T28" fmla="*/ 0 w 3394"/>
                <a:gd name="T29" fmla="*/ 1111 h 1498"/>
                <a:gd name="T30" fmla="*/ 0 w 3394"/>
                <a:gd name="T31" fmla="*/ 669 h 1498"/>
                <a:gd name="T32" fmla="*/ 851 w 3394"/>
                <a:gd name="T33" fmla="*/ 669 h 1498"/>
                <a:gd name="T34" fmla="*/ 851 w 3394"/>
                <a:gd name="T35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94" h="1498">
                  <a:moveTo>
                    <a:pt x="1224" y="370"/>
                  </a:moveTo>
                  <a:lnTo>
                    <a:pt x="1224" y="669"/>
                  </a:lnTo>
                  <a:lnTo>
                    <a:pt x="2170" y="669"/>
                  </a:lnTo>
                  <a:lnTo>
                    <a:pt x="2170" y="370"/>
                  </a:lnTo>
                  <a:lnTo>
                    <a:pt x="1224" y="370"/>
                  </a:lnTo>
                  <a:close/>
                  <a:moveTo>
                    <a:pt x="851" y="0"/>
                  </a:moveTo>
                  <a:lnTo>
                    <a:pt x="2543" y="0"/>
                  </a:lnTo>
                  <a:lnTo>
                    <a:pt x="2543" y="669"/>
                  </a:lnTo>
                  <a:lnTo>
                    <a:pt x="3394" y="669"/>
                  </a:lnTo>
                  <a:lnTo>
                    <a:pt x="3394" y="1111"/>
                  </a:lnTo>
                  <a:lnTo>
                    <a:pt x="2142" y="1498"/>
                  </a:lnTo>
                  <a:lnTo>
                    <a:pt x="2142" y="1437"/>
                  </a:lnTo>
                  <a:lnTo>
                    <a:pt x="1252" y="1437"/>
                  </a:lnTo>
                  <a:lnTo>
                    <a:pt x="1252" y="1498"/>
                  </a:lnTo>
                  <a:lnTo>
                    <a:pt x="0" y="1111"/>
                  </a:lnTo>
                  <a:lnTo>
                    <a:pt x="0" y="669"/>
                  </a:lnTo>
                  <a:lnTo>
                    <a:pt x="851" y="669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3" name="雨森出品-21"/>
          <p:cNvGrpSpPr>
            <a:grpSpLocks noChangeAspect="1"/>
          </p:cNvGrpSpPr>
          <p:nvPr/>
        </p:nvGrpSpPr>
        <p:grpSpPr bwMode="auto">
          <a:xfrm>
            <a:off x="3384551" y="2872745"/>
            <a:ext cx="282553" cy="309156"/>
            <a:chOff x="4803" y="3066"/>
            <a:chExt cx="1062" cy="1162"/>
          </a:xfrm>
          <a:solidFill>
            <a:schemeClr val="bg1"/>
          </a:solidFill>
        </p:grpSpPr>
        <p:sp>
          <p:nvSpPr>
            <p:cNvPr id="44" name="雨森出品-21-1"/>
            <p:cNvSpPr/>
            <p:nvPr/>
          </p:nvSpPr>
          <p:spPr bwMode="auto">
            <a:xfrm>
              <a:off x="4803" y="3066"/>
              <a:ext cx="1062" cy="962"/>
            </a:xfrm>
            <a:custGeom>
              <a:avLst/>
              <a:gdLst>
                <a:gd name="T0" fmla="*/ 1638 w 3186"/>
                <a:gd name="T1" fmla="*/ 3 h 2886"/>
                <a:gd name="T2" fmla="*/ 1721 w 3186"/>
                <a:gd name="T3" fmla="*/ 29 h 2886"/>
                <a:gd name="T4" fmla="*/ 1790 w 3186"/>
                <a:gd name="T5" fmla="*/ 79 h 2886"/>
                <a:gd name="T6" fmla="*/ 1841 w 3186"/>
                <a:gd name="T7" fmla="*/ 146 h 2886"/>
                <a:gd name="T8" fmla="*/ 1869 w 3186"/>
                <a:gd name="T9" fmla="*/ 227 h 2886"/>
                <a:gd name="T10" fmla="*/ 1959 w 3186"/>
                <a:gd name="T11" fmla="*/ 294 h 2886"/>
                <a:gd name="T12" fmla="*/ 2119 w 3186"/>
                <a:gd name="T13" fmla="*/ 356 h 2886"/>
                <a:gd name="T14" fmla="*/ 2267 w 3186"/>
                <a:gd name="T15" fmla="*/ 439 h 2886"/>
                <a:gd name="T16" fmla="*/ 2402 w 3186"/>
                <a:gd name="T17" fmla="*/ 541 h 2886"/>
                <a:gd name="T18" fmla="*/ 2521 w 3186"/>
                <a:gd name="T19" fmla="*/ 661 h 2886"/>
                <a:gd name="T20" fmla="*/ 2623 w 3186"/>
                <a:gd name="T21" fmla="*/ 794 h 2886"/>
                <a:gd name="T22" fmla="*/ 2706 w 3186"/>
                <a:gd name="T23" fmla="*/ 943 h 2886"/>
                <a:gd name="T24" fmla="*/ 2766 w 3186"/>
                <a:gd name="T25" fmla="*/ 1102 h 2886"/>
                <a:gd name="T26" fmla="*/ 2805 w 3186"/>
                <a:gd name="T27" fmla="*/ 1272 h 2886"/>
                <a:gd name="T28" fmla="*/ 2818 w 3186"/>
                <a:gd name="T29" fmla="*/ 1450 h 2886"/>
                <a:gd name="T30" fmla="*/ 2868 w 3186"/>
                <a:gd name="T31" fmla="*/ 2267 h 2886"/>
                <a:gd name="T32" fmla="*/ 2961 w 3186"/>
                <a:gd name="T33" fmla="*/ 2293 h 2886"/>
                <a:gd name="T34" fmla="*/ 3043 w 3186"/>
                <a:gd name="T35" fmla="*/ 2341 h 2886"/>
                <a:gd name="T36" fmla="*/ 3109 w 3186"/>
                <a:gd name="T37" fmla="*/ 2406 h 2886"/>
                <a:gd name="T38" fmla="*/ 3158 w 3186"/>
                <a:gd name="T39" fmla="*/ 2487 h 2886"/>
                <a:gd name="T40" fmla="*/ 3183 w 3186"/>
                <a:gd name="T41" fmla="*/ 2579 h 2886"/>
                <a:gd name="T42" fmla="*/ 3186 w 3186"/>
                <a:gd name="T43" fmla="*/ 2886 h 2886"/>
                <a:gd name="T44" fmla="*/ 0 w 3186"/>
                <a:gd name="T45" fmla="*/ 2629 h 2886"/>
                <a:gd name="T46" fmla="*/ 14 w 3186"/>
                <a:gd name="T47" fmla="*/ 2532 h 2886"/>
                <a:gd name="T48" fmla="*/ 50 w 3186"/>
                <a:gd name="T49" fmla="*/ 2445 h 2886"/>
                <a:gd name="T50" fmla="*/ 109 w 3186"/>
                <a:gd name="T51" fmla="*/ 2371 h 2886"/>
                <a:gd name="T52" fmla="*/ 183 w 3186"/>
                <a:gd name="T53" fmla="*/ 2313 h 2886"/>
                <a:gd name="T54" fmla="*/ 271 w 3186"/>
                <a:gd name="T55" fmla="*/ 2277 h 2886"/>
                <a:gd name="T56" fmla="*/ 369 w 3186"/>
                <a:gd name="T57" fmla="*/ 2264 h 2886"/>
                <a:gd name="T58" fmla="*/ 373 w 3186"/>
                <a:gd name="T59" fmla="*/ 1360 h 2886"/>
                <a:gd name="T60" fmla="*/ 398 w 3186"/>
                <a:gd name="T61" fmla="*/ 1186 h 2886"/>
                <a:gd name="T62" fmla="*/ 448 w 3186"/>
                <a:gd name="T63" fmla="*/ 1022 h 2886"/>
                <a:gd name="T64" fmla="*/ 520 w 3186"/>
                <a:gd name="T65" fmla="*/ 867 h 2886"/>
                <a:gd name="T66" fmla="*/ 612 w 3186"/>
                <a:gd name="T67" fmla="*/ 725 h 2886"/>
                <a:gd name="T68" fmla="*/ 723 w 3186"/>
                <a:gd name="T69" fmla="*/ 599 h 2886"/>
                <a:gd name="T70" fmla="*/ 850 w 3186"/>
                <a:gd name="T71" fmla="*/ 488 h 2886"/>
                <a:gd name="T72" fmla="*/ 992 w 3186"/>
                <a:gd name="T73" fmla="*/ 395 h 2886"/>
                <a:gd name="T74" fmla="*/ 1147 w 3186"/>
                <a:gd name="T75" fmla="*/ 322 h 2886"/>
                <a:gd name="T76" fmla="*/ 1313 w 3186"/>
                <a:gd name="T77" fmla="*/ 272 h 2886"/>
                <a:gd name="T78" fmla="*/ 1329 w 3186"/>
                <a:gd name="T79" fmla="*/ 186 h 2886"/>
                <a:gd name="T80" fmla="*/ 1369 w 3186"/>
                <a:gd name="T81" fmla="*/ 111 h 2886"/>
                <a:gd name="T82" fmla="*/ 1430 w 3186"/>
                <a:gd name="T83" fmla="*/ 52 h 2886"/>
                <a:gd name="T84" fmla="*/ 1507 w 3186"/>
                <a:gd name="T85" fmla="*/ 14 h 2886"/>
                <a:gd name="T86" fmla="*/ 1594 w 3186"/>
                <a:gd name="T87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86" h="2886">
                  <a:moveTo>
                    <a:pt x="1594" y="0"/>
                  </a:moveTo>
                  <a:lnTo>
                    <a:pt x="1638" y="3"/>
                  </a:lnTo>
                  <a:lnTo>
                    <a:pt x="1682" y="14"/>
                  </a:lnTo>
                  <a:lnTo>
                    <a:pt x="1721" y="29"/>
                  </a:lnTo>
                  <a:lnTo>
                    <a:pt x="1757" y="52"/>
                  </a:lnTo>
                  <a:lnTo>
                    <a:pt x="1790" y="79"/>
                  </a:lnTo>
                  <a:lnTo>
                    <a:pt x="1818" y="111"/>
                  </a:lnTo>
                  <a:lnTo>
                    <a:pt x="1841" y="146"/>
                  </a:lnTo>
                  <a:lnTo>
                    <a:pt x="1858" y="186"/>
                  </a:lnTo>
                  <a:lnTo>
                    <a:pt x="1869" y="227"/>
                  </a:lnTo>
                  <a:lnTo>
                    <a:pt x="1874" y="272"/>
                  </a:lnTo>
                  <a:lnTo>
                    <a:pt x="1959" y="294"/>
                  </a:lnTo>
                  <a:lnTo>
                    <a:pt x="2040" y="322"/>
                  </a:lnTo>
                  <a:lnTo>
                    <a:pt x="2119" y="356"/>
                  </a:lnTo>
                  <a:lnTo>
                    <a:pt x="2194" y="395"/>
                  </a:lnTo>
                  <a:lnTo>
                    <a:pt x="2267" y="439"/>
                  </a:lnTo>
                  <a:lnTo>
                    <a:pt x="2337" y="488"/>
                  </a:lnTo>
                  <a:lnTo>
                    <a:pt x="2402" y="541"/>
                  </a:lnTo>
                  <a:lnTo>
                    <a:pt x="2464" y="599"/>
                  </a:lnTo>
                  <a:lnTo>
                    <a:pt x="2521" y="661"/>
                  </a:lnTo>
                  <a:lnTo>
                    <a:pt x="2575" y="725"/>
                  </a:lnTo>
                  <a:lnTo>
                    <a:pt x="2623" y="794"/>
                  </a:lnTo>
                  <a:lnTo>
                    <a:pt x="2667" y="867"/>
                  </a:lnTo>
                  <a:lnTo>
                    <a:pt x="2706" y="943"/>
                  </a:lnTo>
                  <a:lnTo>
                    <a:pt x="2739" y="1022"/>
                  </a:lnTo>
                  <a:lnTo>
                    <a:pt x="2766" y="1102"/>
                  </a:lnTo>
                  <a:lnTo>
                    <a:pt x="2789" y="1186"/>
                  </a:lnTo>
                  <a:lnTo>
                    <a:pt x="2805" y="1272"/>
                  </a:lnTo>
                  <a:lnTo>
                    <a:pt x="2814" y="1360"/>
                  </a:lnTo>
                  <a:lnTo>
                    <a:pt x="2818" y="1450"/>
                  </a:lnTo>
                  <a:lnTo>
                    <a:pt x="2818" y="2264"/>
                  </a:lnTo>
                  <a:lnTo>
                    <a:pt x="2868" y="2267"/>
                  </a:lnTo>
                  <a:lnTo>
                    <a:pt x="2916" y="2277"/>
                  </a:lnTo>
                  <a:lnTo>
                    <a:pt x="2961" y="2293"/>
                  </a:lnTo>
                  <a:lnTo>
                    <a:pt x="3004" y="2313"/>
                  </a:lnTo>
                  <a:lnTo>
                    <a:pt x="3043" y="2341"/>
                  </a:lnTo>
                  <a:lnTo>
                    <a:pt x="3079" y="2371"/>
                  </a:lnTo>
                  <a:lnTo>
                    <a:pt x="3109" y="2406"/>
                  </a:lnTo>
                  <a:lnTo>
                    <a:pt x="3136" y="2445"/>
                  </a:lnTo>
                  <a:lnTo>
                    <a:pt x="3158" y="2487"/>
                  </a:lnTo>
                  <a:lnTo>
                    <a:pt x="3174" y="2532"/>
                  </a:lnTo>
                  <a:lnTo>
                    <a:pt x="3183" y="2579"/>
                  </a:lnTo>
                  <a:lnTo>
                    <a:pt x="3186" y="2629"/>
                  </a:lnTo>
                  <a:lnTo>
                    <a:pt x="3186" y="2886"/>
                  </a:lnTo>
                  <a:lnTo>
                    <a:pt x="0" y="2886"/>
                  </a:lnTo>
                  <a:lnTo>
                    <a:pt x="0" y="2629"/>
                  </a:lnTo>
                  <a:lnTo>
                    <a:pt x="3" y="2579"/>
                  </a:lnTo>
                  <a:lnTo>
                    <a:pt x="14" y="2532"/>
                  </a:lnTo>
                  <a:lnTo>
                    <a:pt x="30" y="2487"/>
                  </a:lnTo>
                  <a:lnTo>
                    <a:pt x="50" y="2445"/>
                  </a:lnTo>
                  <a:lnTo>
                    <a:pt x="78" y="2406"/>
                  </a:lnTo>
                  <a:lnTo>
                    <a:pt x="109" y="2371"/>
                  </a:lnTo>
                  <a:lnTo>
                    <a:pt x="144" y="2341"/>
                  </a:lnTo>
                  <a:lnTo>
                    <a:pt x="183" y="2313"/>
                  </a:lnTo>
                  <a:lnTo>
                    <a:pt x="225" y="2293"/>
                  </a:lnTo>
                  <a:lnTo>
                    <a:pt x="271" y="2277"/>
                  </a:lnTo>
                  <a:lnTo>
                    <a:pt x="319" y="2267"/>
                  </a:lnTo>
                  <a:lnTo>
                    <a:pt x="369" y="2264"/>
                  </a:lnTo>
                  <a:lnTo>
                    <a:pt x="369" y="1450"/>
                  </a:lnTo>
                  <a:lnTo>
                    <a:pt x="373" y="1360"/>
                  </a:lnTo>
                  <a:lnTo>
                    <a:pt x="382" y="1272"/>
                  </a:lnTo>
                  <a:lnTo>
                    <a:pt x="398" y="1186"/>
                  </a:lnTo>
                  <a:lnTo>
                    <a:pt x="420" y="1102"/>
                  </a:lnTo>
                  <a:lnTo>
                    <a:pt x="448" y="1022"/>
                  </a:lnTo>
                  <a:lnTo>
                    <a:pt x="482" y="943"/>
                  </a:lnTo>
                  <a:lnTo>
                    <a:pt x="520" y="867"/>
                  </a:lnTo>
                  <a:lnTo>
                    <a:pt x="564" y="794"/>
                  </a:lnTo>
                  <a:lnTo>
                    <a:pt x="612" y="725"/>
                  </a:lnTo>
                  <a:lnTo>
                    <a:pt x="666" y="661"/>
                  </a:lnTo>
                  <a:lnTo>
                    <a:pt x="723" y="599"/>
                  </a:lnTo>
                  <a:lnTo>
                    <a:pt x="785" y="541"/>
                  </a:lnTo>
                  <a:lnTo>
                    <a:pt x="850" y="488"/>
                  </a:lnTo>
                  <a:lnTo>
                    <a:pt x="920" y="439"/>
                  </a:lnTo>
                  <a:lnTo>
                    <a:pt x="992" y="395"/>
                  </a:lnTo>
                  <a:lnTo>
                    <a:pt x="1068" y="356"/>
                  </a:lnTo>
                  <a:lnTo>
                    <a:pt x="1147" y="322"/>
                  </a:lnTo>
                  <a:lnTo>
                    <a:pt x="1229" y="294"/>
                  </a:lnTo>
                  <a:lnTo>
                    <a:pt x="1313" y="272"/>
                  </a:lnTo>
                  <a:lnTo>
                    <a:pt x="1318" y="227"/>
                  </a:lnTo>
                  <a:lnTo>
                    <a:pt x="1329" y="186"/>
                  </a:lnTo>
                  <a:lnTo>
                    <a:pt x="1346" y="146"/>
                  </a:lnTo>
                  <a:lnTo>
                    <a:pt x="1369" y="111"/>
                  </a:lnTo>
                  <a:lnTo>
                    <a:pt x="1397" y="79"/>
                  </a:lnTo>
                  <a:lnTo>
                    <a:pt x="1430" y="52"/>
                  </a:lnTo>
                  <a:lnTo>
                    <a:pt x="1467" y="29"/>
                  </a:lnTo>
                  <a:lnTo>
                    <a:pt x="1507" y="14"/>
                  </a:lnTo>
                  <a:lnTo>
                    <a:pt x="1549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雨森出品-21-2"/>
            <p:cNvSpPr/>
            <p:nvPr/>
          </p:nvSpPr>
          <p:spPr bwMode="auto">
            <a:xfrm>
              <a:off x="5163" y="4100"/>
              <a:ext cx="342" cy="128"/>
            </a:xfrm>
            <a:custGeom>
              <a:avLst/>
              <a:gdLst>
                <a:gd name="T0" fmla="*/ 0 w 1026"/>
                <a:gd name="T1" fmla="*/ 0 h 385"/>
                <a:gd name="T2" fmla="*/ 1026 w 1026"/>
                <a:gd name="T3" fmla="*/ 0 h 385"/>
                <a:gd name="T4" fmla="*/ 1008 w 1026"/>
                <a:gd name="T5" fmla="*/ 54 h 385"/>
                <a:gd name="T6" fmla="*/ 983 w 1026"/>
                <a:gd name="T7" fmla="*/ 106 h 385"/>
                <a:gd name="T8" fmla="*/ 954 w 1026"/>
                <a:gd name="T9" fmla="*/ 154 h 385"/>
                <a:gd name="T10" fmla="*/ 920 w 1026"/>
                <a:gd name="T11" fmla="*/ 199 h 385"/>
                <a:gd name="T12" fmla="*/ 881 w 1026"/>
                <a:gd name="T13" fmla="*/ 239 h 385"/>
                <a:gd name="T14" fmla="*/ 837 w 1026"/>
                <a:gd name="T15" fmla="*/ 276 h 385"/>
                <a:gd name="T16" fmla="*/ 790 w 1026"/>
                <a:gd name="T17" fmla="*/ 308 h 385"/>
                <a:gd name="T18" fmla="*/ 741 w 1026"/>
                <a:gd name="T19" fmla="*/ 335 h 385"/>
                <a:gd name="T20" fmla="*/ 687 w 1026"/>
                <a:gd name="T21" fmla="*/ 357 h 385"/>
                <a:gd name="T22" fmla="*/ 633 w 1026"/>
                <a:gd name="T23" fmla="*/ 371 h 385"/>
                <a:gd name="T24" fmla="*/ 574 w 1026"/>
                <a:gd name="T25" fmla="*/ 382 h 385"/>
                <a:gd name="T26" fmla="*/ 514 w 1026"/>
                <a:gd name="T27" fmla="*/ 385 h 385"/>
                <a:gd name="T28" fmla="*/ 453 w 1026"/>
                <a:gd name="T29" fmla="*/ 382 h 385"/>
                <a:gd name="T30" fmla="*/ 396 w 1026"/>
                <a:gd name="T31" fmla="*/ 371 h 385"/>
                <a:gd name="T32" fmla="*/ 340 w 1026"/>
                <a:gd name="T33" fmla="*/ 357 h 385"/>
                <a:gd name="T34" fmla="*/ 286 w 1026"/>
                <a:gd name="T35" fmla="*/ 335 h 385"/>
                <a:gd name="T36" fmla="*/ 236 w 1026"/>
                <a:gd name="T37" fmla="*/ 308 h 385"/>
                <a:gd name="T38" fmla="*/ 190 w 1026"/>
                <a:gd name="T39" fmla="*/ 276 h 385"/>
                <a:gd name="T40" fmla="*/ 146 w 1026"/>
                <a:gd name="T41" fmla="*/ 239 h 385"/>
                <a:gd name="T42" fmla="*/ 107 w 1026"/>
                <a:gd name="T43" fmla="*/ 199 h 385"/>
                <a:gd name="T44" fmla="*/ 73 w 1026"/>
                <a:gd name="T45" fmla="*/ 154 h 385"/>
                <a:gd name="T46" fmla="*/ 43 w 1026"/>
                <a:gd name="T47" fmla="*/ 106 h 385"/>
                <a:gd name="T48" fmla="*/ 19 w 1026"/>
                <a:gd name="T49" fmla="*/ 54 h 385"/>
                <a:gd name="T50" fmla="*/ 0 w 1026"/>
                <a:gd name="T5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6" h="385">
                  <a:moveTo>
                    <a:pt x="0" y="0"/>
                  </a:moveTo>
                  <a:lnTo>
                    <a:pt x="1026" y="0"/>
                  </a:lnTo>
                  <a:lnTo>
                    <a:pt x="1008" y="54"/>
                  </a:lnTo>
                  <a:lnTo>
                    <a:pt x="983" y="106"/>
                  </a:lnTo>
                  <a:lnTo>
                    <a:pt x="954" y="154"/>
                  </a:lnTo>
                  <a:lnTo>
                    <a:pt x="920" y="199"/>
                  </a:lnTo>
                  <a:lnTo>
                    <a:pt x="881" y="239"/>
                  </a:lnTo>
                  <a:lnTo>
                    <a:pt x="837" y="276"/>
                  </a:lnTo>
                  <a:lnTo>
                    <a:pt x="790" y="308"/>
                  </a:lnTo>
                  <a:lnTo>
                    <a:pt x="741" y="335"/>
                  </a:lnTo>
                  <a:lnTo>
                    <a:pt x="687" y="357"/>
                  </a:lnTo>
                  <a:lnTo>
                    <a:pt x="633" y="371"/>
                  </a:lnTo>
                  <a:lnTo>
                    <a:pt x="574" y="382"/>
                  </a:lnTo>
                  <a:lnTo>
                    <a:pt x="514" y="385"/>
                  </a:lnTo>
                  <a:lnTo>
                    <a:pt x="453" y="382"/>
                  </a:lnTo>
                  <a:lnTo>
                    <a:pt x="396" y="371"/>
                  </a:lnTo>
                  <a:lnTo>
                    <a:pt x="340" y="357"/>
                  </a:lnTo>
                  <a:lnTo>
                    <a:pt x="286" y="335"/>
                  </a:lnTo>
                  <a:lnTo>
                    <a:pt x="236" y="308"/>
                  </a:lnTo>
                  <a:lnTo>
                    <a:pt x="190" y="276"/>
                  </a:lnTo>
                  <a:lnTo>
                    <a:pt x="146" y="239"/>
                  </a:lnTo>
                  <a:lnTo>
                    <a:pt x="107" y="199"/>
                  </a:lnTo>
                  <a:lnTo>
                    <a:pt x="73" y="154"/>
                  </a:lnTo>
                  <a:lnTo>
                    <a:pt x="43" y="106"/>
                  </a:lnTo>
                  <a:lnTo>
                    <a:pt x="19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6" name="雨森出品-22"/>
          <p:cNvSpPr/>
          <p:nvPr/>
        </p:nvSpPr>
        <p:spPr>
          <a:xfrm>
            <a:off x="8956912" y="3788194"/>
            <a:ext cx="249484" cy="215342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雨森出品-23"/>
          <p:cNvSpPr/>
          <p:nvPr/>
        </p:nvSpPr>
        <p:spPr>
          <a:xfrm>
            <a:off x="3401085" y="3788194"/>
            <a:ext cx="249484" cy="215342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雨森出品-24"/>
          <p:cNvSpPr/>
          <p:nvPr/>
        </p:nvSpPr>
        <p:spPr>
          <a:xfrm>
            <a:off x="6111112" y="3788194"/>
            <a:ext cx="249484" cy="215342"/>
          </a:xfrm>
          <a:prstGeom prst="flowChartAlternateProcess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316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Sigmoid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函数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62839" y="2049394"/>
          <a:ext cx="2264507" cy="967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914400" imgH="389890" progId="Equation.DSMT4">
                  <p:embed/>
                </p:oleObj>
              </mc:Choice>
              <mc:Fallback>
                <p:oleObj name="Equation" r:id="rId1" imgW="914400" imgH="38989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62839" y="2049394"/>
                        <a:ext cx="2264507" cy="967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44276" y="3547075"/>
          <a:ext cx="5267960" cy="224028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5267960"/>
              </a:tblGrid>
              <a:tr h="0">
                <a:tc>
                  <a:txBody>
                    <a:bodyPr/>
                    <a:lstStyle/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import </a:t>
                      </a:r>
                      <a:r>
                        <a:rPr lang="en-US" sz="1050" kern="100" dirty="0" err="1">
                          <a:effectLst/>
                        </a:rPr>
                        <a:t>numpy</a:t>
                      </a:r>
                      <a:r>
                        <a:rPr lang="en-US" sz="1050" kern="100" dirty="0">
                          <a:effectLst/>
                        </a:rPr>
                        <a:t> as np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import </a:t>
                      </a:r>
                      <a:r>
                        <a:rPr lang="en-US" sz="1050" kern="100" dirty="0" err="1">
                          <a:effectLst/>
                        </a:rPr>
                        <a:t>matplotlib.pyplot</a:t>
                      </a:r>
                      <a:r>
                        <a:rPr lang="en-US" sz="1050" kern="100" dirty="0">
                          <a:effectLst/>
                        </a:rPr>
                        <a:t> as </a:t>
                      </a:r>
                      <a:r>
                        <a:rPr lang="en-US" sz="1050" kern="100" dirty="0" err="1">
                          <a:effectLst/>
                        </a:rPr>
                        <a:t>plt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x = </a:t>
                      </a:r>
                      <a:r>
                        <a:rPr lang="en-US" sz="1050" kern="100" dirty="0" err="1">
                          <a:effectLst/>
                        </a:rPr>
                        <a:t>np.linspace</a:t>
                      </a:r>
                      <a:r>
                        <a:rPr lang="en-US" sz="1050" kern="100" dirty="0">
                          <a:effectLst/>
                        </a:rPr>
                        <a:t>(-8, 8, 200)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y = 1 / (1 + </a:t>
                      </a:r>
                      <a:r>
                        <a:rPr lang="en-US" sz="1050" kern="100" dirty="0" err="1">
                          <a:effectLst/>
                        </a:rPr>
                        <a:t>np.exp</a:t>
                      </a:r>
                      <a:r>
                        <a:rPr lang="en-US" sz="1050" kern="100" dirty="0">
                          <a:effectLst/>
                        </a:rPr>
                        <a:t>(-x))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plt.plot</a:t>
                      </a:r>
                      <a:r>
                        <a:rPr lang="en-US" sz="1050" kern="100" dirty="0">
                          <a:effectLst/>
                        </a:rPr>
                        <a:t>(x, y, label='Sigmoid', color='blue')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plt.title</a:t>
                      </a:r>
                      <a:r>
                        <a:rPr lang="en-US" sz="1050" kern="100" dirty="0">
                          <a:effectLst/>
                        </a:rPr>
                        <a:t>('Sigmoid Function')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plt.xlabel</a:t>
                      </a:r>
                      <a:r>
                        <a:rPr lang="en-US" sz="1050" kern="100" dirty="0">
                          <a:effectLst/>
                        </a:rPr>
                        <a:t>('x')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plt.ylabel</a:t>
                      </a:r>
                      <a:r>
                        <a:rPr lang="en-US" sz="1050" kern="100" dirty="0">
                          <a:effectLst/>
                        </a:rPr>
                        <a:t>('σ(x)')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plt.grid</a:t>
                      </a:r>
                      <a:r>
                        <a:rPr lang="en-US" sz="1050" kern="100" dirty="0">
                          <a:effectLst/>
                        </a:rPr>
                        <a:t>(True)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plt.legend</a:t>
                      </a:r>
                      <a:r>
                        <a:rPr lang="en-US" sz="1050" kern="100" dirty="0">
                          <a:effectLst/>
                        </a:rPr>
                        <a:t>()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plt.savefig</a:t>
                      </a:r>
                      <a:r>
                        <a:rPr lang="en-US" sz="1050" kern="100" dirty="0">
                          <a:effectLst/>
                        </a:rPr>
                        <a:t>("sigmoid.png")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plt.show</a:t>
                      </a:r>
                      <a:r>
                        <a:rPr lang="en-US" sz="1050" kern="100" dirty="0">
                          <a:effectLst/>
                        </a:rPr>
                        <a:t>()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07" y="3477467"/>
            <a:ext cx="293370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雨森出品-2"/>
          <p:cNvGrpSpPr/>
          <p:nvPr/>
        </p:nvGrpSpPr>
        <p:grpSpPr>
          <a:xfrm flipH="1">
            <a:off x="-164385" y="877072"/>
            <a:ext cx="4867122" cy="6578742"/>
            <a:chOff x="7324436" y="877072"/>
            <a:chExt cx="4867122" cy="6578742"/>
          </a:xfrm>
        </p:grpSpPr>
        <p:sp>
          <p:nvSpPr>
            <p:cNvPr id="3" name="雨森出品-2-1"/>
            <p:cNvSpPr/>
            <p:nvPr/>
          </p:nvSpPr>
          <p:spPr>
            <a:xfrm>
              <a:off x="7353647" y="4772647"/>
              <a:ext cx="4837911" cy="2683167"/>
            </a:xfrm>
            <a:custGeom>
              <a:avLst/>
              <a:gdLst>
                <a:gd name="connsiteX0" fmla="*/ 0 w 4837911"/>
                <a:gd name="connsiteY0" fmla="*/ 99769 h 2683167"/>
                <a:gd name="connsiteX1" fmla="*/ 326236 w 4837911"/>
                <a:gd name="connsiteY1" fmla="*/ 371264 h 2683167"/>
                <a:gd name="connsiteX2" fmla="*/ 704563 w 4837911"/>
                <a:gd name="connsiteY2" fmla="*/ 470150 h 2683167"/>
                <a:gd name="connsiteX3" fmla="*/ 2949806 w 4837911"/>
                <a:gd name="connsiteY3" fmla="*/ 2683167 h 2683167"/>
                <a:gd name="connsiteX4" fmla="*/ 4837912 w 4837911"/>
                <a:gd name="connsiteY4" fmla="*/ 2683167 h 2683167"/>
                <a:gd name="connsiteX5" fmla="*/ 4837912 w 4837911"/>
                <a:gd name="connsiteY5" fmla="*/ 2092500 h 2683167"/>
                <a:gd name="connsiteX6" fmla="*/ 2555145 w 4837911"/>
                <a:gd name="connsiteY6" fmla="*/ 310785 h 2683167"/>
                <a:gd name="connsiteX7" fmla="*/ 2596200 w 4837911"/>
                <a:gd name="connsiteY7" fmla="*/ 125815 h 2683167"/>
                <a:gd name="connsiteX8" fmla="*/ 2432862 w 4837911"/>
                <a:gd name="connsiteY8" fmla="*/ 0 h 268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7911" h="2683167">
                  <a:moveTo>
                    <a:pt x="0" y="99769"/>
                  </a:moveTo>
                  <a:lnTo>
                    <a:pt x="326236" y="371264"/>
                  </a:lnTo>
                  <a:lnTo>
                    <a:pt x="704563" y="470150"/>
                  </a:lnTo>
                  <a:lnTo>
                    <a:pt x="2949806" y="2683167"/>
                  </a:lnTo>
                  <a:lnTo>
                    <a:pt x="4837912" y="2683167"/>
                  </a:lnTo>
                  <a:lnTo>
                    <a:pt x="4837912" y="2092500"/>
                  </a:lnTo>
                  <a:lnTo>
                    <a:pt x="2555145" y="310785"/>
                  </a:lnTo>
                  <a:lnTo>
                    <a:pt x="2596200" y="125815"/>
                  </a:lnTo>
                  <a:lnTo>
                    <a:pt x="2432862" y="0"/>
                  </a:lnTo>
                  <a:close/>
                </a:path>
              </a:pathLst>
            </a:custGeom>
            <a:gradFill>
              <a:gsLst>
                <a:gs pos="0">
                  <a:srgbClr val="002060">
                    <a:alpha val="60000"/>
                  </a:srgbClr>
                </a:gs>
                <a:gs pos="100000">
                  <a:srgbClr val="002060">
                    <a:alpha val="0"/>
                  </a:srgbClr>
                </a:gs>
              </a:gsLst>
              <a:lin ang="2700000" scaled="1"/>
            </a:gradFill>
            <a:ln w="44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" name="雨森出品-2-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24436" y="877072"/>
              <a:ext cx="2471922" cy="4213253"/>
            </a:xfrm>
            <a:prstGeom prst="rect">
              <a:avLst/>
            </a:prstGeom>
          </p:spPr>
        </p:pic>
      </p:grpSp>
      <p:sp>
        <p:nvSpPr>
          <p:cNvPr id="6" name="雨森出品-3"/>
          <p:cNvSpPr txBox="1"/>
          <p:nvPr>
            <p:custDataLst>
              <p:tags r:id="rId2"/>
            </p:custDataLst>
          </p:nvPr>
        </p:nvSpPr>
        <p:spPr>
          <a:xfrm>
            <a:off x="5177287" y="2058589"/>
            <a:ext cx="1212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1800" dirty="0">
                <a:latin typeface="+mj-lt"/>
              </a:rPr>
              <a:t>CONTENTS</a:t>
            </a:r>
            <a:endParaRPr lang="en-US" sz="1800" dirty="0">
              <a:latin typeface="+mj-lt"/>
            </a:endParaRPr>
          </a:p>
        </p:txBody>
      </p:sp>
      <p:sp>
        <p:nvSpPr>
          <p:cNvPr id="7" name="雨森出品-4"/>
          <p:cNvSpPr txBox="1"/>
          <p:nvPr>
            <p:custDataLst>
              <p:tags r:id="rId3"/>
            </p:custDataLst>
          </p:nvPr>
        </p:nvSpPr>
        <p:spPr>
          <a:xfrm>
            <a:off x="5177287" y="1348522"/>
            <a:ext cx="1207681" cy="710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目录</a:t>
            </a:r>
            <a:endParaRPr lang="en-US" dirty="0"/>
          </a:p>
        </p:txBody>
      </p:sp>
      <p:grpSp>
        <p:nvGrpSpPr>
          <p:cNvPr id="8" name="雨森出品-5"/>
          <p:cNvGrpSpPr/>
          <p:nvPr/>
        </p:nvGrpSpPr>
        <p:grpSpPr>
          <a:xfrm>
            <a:off x="5112259" y="2794765"/>
            <a:ext cx="2985389" cy="523220"/>
            <a:chOff x="6697774" y="1969096"/>
            <a:chExt cx="2985389" cy="523220"/>
          </a:xfrm>
        </p:grpSpPr>
        <p:sp>
          <p:nvSpPr>
            <p:cNvPr id="12" name="雨森出品-5-2"/>
            <p:cNvSpPr txBox="1"/>
            <p:nvPr>
              <p:custDataLst>
                <p:tags r:id="rId4"/>
              </p:custDataLst>
            </p:nvPr>
          </p:nvSpPr>
          <p:spPr>
            <a:xfrm>
              <a:off x="7446653" y="205022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神经网络基础知识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雨森出品-5-3"/>
            <p:cNvSpPr txBox="1"/>
            <p:nvPr>
              <p:custDataLst>
                <p:tags r:id="rId5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01.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28" name="雨森出品-5"/>
          <p:cNvGrpSpPr/>
          <p:nvPr/>
        </p:nvGrpSpPr>
        <p:grpSpPr>
          <a:xfrm>
            <a:off x="5089637" y="3764026"/>
            <a:ext cx="5550193" cy="523220"/>
            <a:chOff x="6697774" y="1969096"/>
            <a:chExt cx="5550193" cy="523220"/>
          </a:xfrm>
        </p:grpSpPr>
        <p:sp>
          <p:nvSpPr>
            <p:cNvPr id="29" name="雨森出品-5-2"/>
            <p:cNvSpPr txBox="1"/>
            <p:nvPr>
              <p:custDataLst>
                <p:tags r:id="rId6"/>
              </p:custDataLst>
            </p:nvPr>
          </p:nvSpPr>
          <p:spPr>
            <a:xfrm>
              <a:off x="7446653" y="2050220"/>
              <a:ext cx="48013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项目实战：基于神经网络的学情数据分类</a:t>
              </a:r>
              <a:endParaRPr 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雨森出品-5-3"/>
            <p:cNvSpPr txBox="1"/>
            <p:nvPr>
              <p:custDataLst>
                <p:tags r:id="rId7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02.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316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ReLU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函数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44276" y="3547075"/>
          <a:ext cx="5267960" cy="224028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5267960"/>
              </a:tblGrid>
              <a:tr h="0">
                <a:tc>
                  <a:txBody>
                    <a:bodyPr/>
                    <a:lstStyle/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import </a:t>
                      </a:r>
                      <a:r>
                        <a:rPr lang="en-US" sz="1050" kern="100" dirty="0" err="1">
                          <a:effectLst/>
                        </a:rPr>
                        <a:t>numpy</a:t>
                      </a:r>
                      <a:r>
                        <a:rPr lang="en-US" sz="1050" kern="100" dirty="0">
                          <a:effectLst/>
                        </a:rPr>
                        <a:t> as np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import </a:t>
                      </a:r>
                      <a:r>
                        <a:rPr lang="en-US" sz="1050" kern="100" dirty="0" err="1">
                          <a:effectLst/>
                        </a:rPr>
                        <a:t>matplotlib.pyplot</a:t>
                      </a:r>
                      <a:r>
                        <a:rPr lang="en-US" sz="1050" kern="100" dirty="0">
                          <a:effectLst/>
                        </a:rPr>
                        <a:t> as </a:t>
                      </a:r>
                      <a:r>
                        <a:rPr lang="en-US" sz="1050" kern="100" dirty="0" err="1">
                          <a:effectLst/>
                        </a:rPr>
                        <a:t>plt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x = </a:t>
                      </a:r>
                      <a:r>
                        <a:rPr lang="en-US" sz="1050" kern="100" dirty="0" err="1">
                          <a:effectLst/>
                        </a:rPr>
                        <a:t>np.linspace</a:t>
                      </a:r>
                      <a:r>
                        <a:rPr lang="en-US" sz="1050" kern="100" dirty="0">
                          <a:effectLst/>
                        </a:rPr>
                        <a:t>(-5, 5, 200)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>
                          <a:effectLst/>
                        </a:rPr>
                        <a:t>y = </a:t>
                      </a:r>
                      <a:r>
                        <a:rPr lang="en-US" sz="1050" kern="100" dirty="0" err="1">
                          <a:effectLst/>
                        </a:rPr>
                        <a:t>np.maximum</a:t>
                      </a:r>
                      <a:r>
                        <a:rPr lang="en-US" sz="1050" kern="100" dirty="0">
                          <a:effectLst/>
                        </a:rPr>
                        <a:t>(0, x)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plt.plot</a:t>
                      </a:r>
                      <a:r>
                        <a:rPr lang="en-US" sz="1050" kern="100" dirty="0">
                          <a:effectLst/>
                        </a:rPr>
                        <a:t>(x, y, label='</a:t>
                      </a:r>
                      <a:r>
                        <a:rPr lang="en-US" sz="1050" kern="100" dirty="0" err="1">
                          <a:effectLst/>
                        </a:rPr>
                        <a:t>ReLU</a:t>
                      </a:r>
                      <a:r>
                        <a:rPr lang="en-US" sz="1050" kern="100" dirty="0">
                          <a:effectLst/>
                        </a:rPr>
                        <a:t>', color='orange')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plt.title</a:t>
                      </a:r>
                      <a:r>
                        <a:rPr lang="en-US" sz="1050" kern="100" dirty="0">
                          <a:effectLst/>
                        </a:rPr>
                        <a:t>('</a:t>
                      </a:r>
                      <a:r>
                        <a:rPr lang="en-US" sz="1050" kern="100" dirty="0" err="1">
                          <a:effectLst/>
                        </a:rPr>
                        <a:t>ReLU</a:t>
                      </a:r>
                      <a:r>
                        <a:rPr lang="en-US" sz="1050" kern="100" dirty="0">
                          <a:effectLst/>
                        </a:rPr>
                        <a:t> Function')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plt.xlabel</a:t>
                      </a:r>
                      <a:r>
                        <a:rPr lang="en-US" sz="1050" kern="100" dirty="0">
                          <a:effectLst/>
                        </a:rPr>
                        <a:t>('x')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plt.ylabel</a:t>
                      </a:r>
                      <a:r>
                        <a:rPr lang="en-US" sz="1050" kern="100" dirty="0">
                          <a:effectLst/>
                        </a:rPr>
                        <a:t>('f(x)')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plt.grid</a:t>
                      </a:r>
                      <a:r>
                        <a:rPr lang="en-US" sz="1050" kern="100" dirty="0">
                          <a:effectLst/>
                        </a:rPr>
                        <a:t>(True)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plt.legend</a:t>
                      </a:r>
                      <a:r>
                        <a:rPr lang="en-US" sz="1050" kern="100" dirty="0">
                          <a:effectLst/>
                        </a:rPr>
                        <a:t>()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plt.savefig</a:t>
                      </a:r>
                      <a:r>
                        <a:rPr lang="en-US" sz="1050" kern="100" dirty="0">
                          <a:effectLst/>
                        </a:rPr>
                        <a:t>("ReLU.png")</a:t>
                      </a:r>
                      <a:endParaRPr lang="en-US" sz="105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050" kern="100" dirty="0" err="1">
                          <a:effectLst/>
                        </a:rPr>
                        <a:t>plt.show</a:t>
                      </a:r>
                      <a:r>
                        <a:rPr lang="en-US" sz="1050" kern="100" dirty="0">
                          <a:effectLst/>
                        </a:rPr>
                        <a:t>()</a:t>
                      </a:r>
                      <a:endParaRPr lang="en-US" sz="1050" kern="1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88190" y="2170526"/>
          <a:ext cx="2120685" cy="463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1" imgW="1134110" imgH="248285" progId="Equation.DSMT4">
                  <p:embed/>
                </p:oleObj>
              </mc:Choice>
              <mc:Fallback>
                <p:oleObj name="Equation" r:id="rId1" imgW="1134110" imgH="248285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88190" y="2170526"/>
                        <a:ext cx="2120685" cy="463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 descr="图表, 折线图&#10;&#10;AI 生成的内容可能不正确。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481" y="3472497"/>
            <a:ext cx="292989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316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Softmax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函数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00760" y="1756173"/>
          <a:ext cx="2322846" cy="1161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1333500" imgH="666115" progId="Equation.DSMT4">
                  <p:embed/>
                </p:oleObj>
              </mc:Choice>
              <mc:Fallback>
                <p:oleObj name="Equation" r:id="rId1" imgW="1333500" imgH="666115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00760" y="1756173"/>
                        <a:ext cx="2322846" cy="1161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格 6"/>
              <p:cNvGraphicFramePr>
                <a:graphicFrameLocks noGrp="1"/>
              </p:cNvGraphicFramePr>
              <p:nvPr/>
            </p:nvGraphicFramePr>
            <p:xfrm>
              <a:off x="122194" y="3693547"/>
              <a:ext cx="6770584" cy="2125813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6770584"/>
                  </a:tblGrid>
                  <a:tr h="2125813">
                    <a:tc>
                      <a:txBody>
                        <a:bodyPr/>
                        <a:lstStyle/>
                        <a:p>
                          <a:pPr indent="266700" algn="just"/>
                          <a:r>
                            <a:rPr lang="zh-CN" sz="1400" kern="100" dirty="0">
                              <a:effectLst/>
                            </a:rPr>
                            <a:t>计算每个分量：</a:t>
                          </a:r>
                          <a:endParaRPr lang="zh-CN" sz="1400" kern="100" dirty="0">
                            <a:effectLst/>
                          </a:endParaRPr>
                        </a:p>
                        <a:p>
                          <a:pPr indent="266700"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7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389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, </m:t>
                                </m:r>
                                <m:sSup>
                                  <m:sSup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2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718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, </m:t>
                                </m:r>
                                <m:sSup>
                                  <m:sSup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0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1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105</m:t>
                                </m:r>
                              </m:oMath>
                            </m:oMathPara>
                          </a14:m>
                          <a:endParaRPr lang="zh-CN" sz="1400" kern="100" dirty="0">
                            <a:effectLst/>
                          </a:endParaRPr>
                        </a:p>
                        <a:p>
                          <a:pPr indent="266700" algn="just"/>
                          <a:r>
                            <a:rPr lang="zh-CN" sz="1400" kern="100" dirty="0">
                              <a:effectLst/>
                            </a:rPr>
                            <a:t>分母之和：</a:t>
                          </a:r>
                          <a:endParaRPr lang="zh-CN" sz="1400" kern="100" dirty="0">
                            <a:effectLst/>
                          </a:endParaRPr>
                        </a:p>
                        <a:p>
                          <a:pPr indent="266700"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7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389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2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718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1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105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11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212</m:t>
                                </m:r>
                              </m:oMath>
                            </m:oMathPara>
                          </a14:m>
                          <a:endParaRPr lang="zh-CN" sz="1400" kern="100" dirty="0">
                            <a:effectLst/>
                          </a:endParaRPr>
                        </a:p>
                        <a:p>
                          <a:pPr indent="266700" algn="just"/>
                          <a:r>
                            <a:rPr lang="zh-CN" sz="1400" kern="100" dirty="0">
                              <a:effectLst/>
                            </a:rPr>
                            <a:t>对应的</a:t>
                          </a:r>
                          <a:r>
                            <a:rPr lang="en-US" sz="1400" kern="100" dirty="0">
                              <a:effectLst/>
                            </a:rPr>
                            <a:t> </a:t>
                          </a:r>
                          <a:r>
                            <a:rPr lang="en-US" sz="1400" kern="100" dirty="0" err="1">
                              <a:effectLst/>
                            </a:rPr>
                            <a:t>Softmax</a:t>
                          </a:r>
                          <a:r>
                            <a:rPr lang="en-US" sz="1400" kern="100" dirty="0">
                              <a:effectLst/>
                            </a:rPr>
                            <a:t> </a:t>
                          </a:r>
                          <a:r>
                            <a:rPr lang="zh-CN" sz="1400" kern="100" dirty="0">
                              <a:effectLst/>
                            </a:rPr>
                            <a:t>概率为：</a:t>
                          </a:r>
                          <a:endParaRPr lang="zh-CN" sz="1400" kern="100" dirty="0">
                            <a:effectLst/>
                          </a:endParaRPr>
                        </a:p>
                        <a:p>
                          <a:pPr indent="266700" algn="just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7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389</m:t>
                                    </m:r>
                                  </m:num>
                                  <m:den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11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212</m:t>
                                    </m:r>
                                  </m:den>
                                </m:f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0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659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, </m:t>
                                </m:r>
                                <m:sSub>
                                  <m:sSub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718</m:t>
                                    </m:r>
                                  </m:num>
                                  <m:den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11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212</m:t>
                                    </m:r>
                                  </m:den>
                                </m:f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0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243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, </m:t>
                                </m:r>
                                <m:sSub>
                                  <m:sSub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sz="1400" kern="1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105</m:t>
                                    </m:r>
                                  </m:num>
                                  <m:den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11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.</m:t>
                                    </m:r>
                                    <m:r>
                                      <a:rPr lang="en-US" sz="1400" kern="100">
                                        <a:effectLst/>
                                        <a:latin typeface="DejaVu Math TeX Gyre" panose="02000503000000000000" charset="0"/>
                                      </a:rPr>
                                      <m:t>212</m:t>
                                    </m:r>
                                  </m:den>
                                </m:f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=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0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.</m:t>
                                </m:r>
                                <m:r>
                                  <a:rPr lang="en-US" sz="1400" kern="100">
                                    <a:effectLst/>
                                    <a:latin typeface="DejaVu Math TeX Gyre" panose="02000503000000000000" charset="0"/>
                                  </a:rPr>
                                  <m:t>098</m:t>
                                </m:r>
                              </m:oMath>
                            </m:oMathPara>
                          </a14:m>
                          <a:endParaRPr lang="zh-CN" sz="1400" kern="100" dirty="0">
                            <a:effectLst/>
                          </a:endParaRPr>
                        </a:p>
                        <a:p>
                          <a:pPr indent="127000" algn="just"/>
                          <a:r>
                            <a:rPr lang="zh-CN" sz="1400" kern="100" dirty="0">
                              <a:effectLst/>
                            </a:rPr>
                            <a:t>结果可以理解为：</a:t>
                          </a:r>
                          <a:endParaRPr lang="zh-CN" sz="1400" kern="100" dirty="0">
                            <a:effectLst/>
                          </a:endParaRPr>
                        </a:p>
                        <a:p>
                          <a:pPr indent="127000" algn="just"/>
                          <a:r>
                            <a:rPr lang="zh-CN" sz="1400" kern="100" dirty="0">
                              <a:effectLst/>
                            </a:rPr>
                            <a:t>模型预测类别</a:t>
                          </a:r>
                          <a:r>
                            <a:rPr lang="en-US" sz="1400" kern="100" dirty="0">
                              <a:effectLst/>
                            </a:rPr>
                            <a:t> 1 </a:t>
                          </a:r>
                          <a:r>
                            <a:rPr lang="zh-CN" sz="1400" kern="100" dirty="0">
                              <a:effectLst/>
                            </a:rPr>
                            <a:t>的概率为 </a:t>
                          </a:r>
                          <a:r>
                            <a:rPr lang="en-US" sz="1400" kern="100" dirty="0">
                              <a:effectLst/>
                            </a:rPr>
                            <a:t>65.9%</a:t>
                          </a:r>
                          <a:r>
                            <a:rPr lang="zh-CN" sz="1400" kern="100" dirty="0">
                              <a:effectLst/>
                            </a:rPr>
                            <a:t>，类别</a:t>
                          </a:r>
                          <a:r>
                            <a:rPr lang="en-US" sz="1400" kern="100" dirty="0">
                              <a:effectLst/>
                            </a:rPr>
                            <a:t> 2 </a:t>
                          </a:r>
                          <a:r>
                            <a:rPr lang="zh-CN" sz="1400" kern="100" dirty="0">
                              <a:effectLst/>
                            </a:rPr>
                            <a:t>为 </a:t>
                          </a:r>
                          <a:r>
                            <a:rPr lang="en-US" sz="1400" kern="100" dirty="0">
                              <a:effectLst/>
                            </a:rPr>
                            <a:t>24.3%</a:t>
                          </a:r>
                          <a:r>
                            <a:rPr lang="zh-CN" sz="1400" kern="100" dirty="0">
                              <a:effectLst/>
                            </a:rPr>
                            <a:t>，类别</a:t>
                          </a:r>
                          <a:r>
                            <a:rPr lang="en-US" sz="1400" kern="100" dirty="0">
                              <a:effectLst/>
                            </a:rPr>
                            <a:t> 3 </a:t>
                          </a:r>
                          <a:r>
                            <a:rPr lang="zh-CN" sz="1400" kern="100" dirty="0">
                              <a:effectLst/>
                            </a:rPr>
                            <a:t>为</a:t>
                          </a:r>
                          <a:r>
                            <a:rPr lang="en-US" sz="1400" kern="100" dirty="0">
                              <a:effectLst/>
                            </a:rPr>
                            <a:t> 9.8%</a:t>
                          </a:r>
                          <a:r>
                            <a:rPr lang="zh-CN" sz="1400" kern="100" dirty="0">
                              <a:effectLst/>
                            </a:rPr>
                            <a:t>。</a:t>
                          </a:r>
                          <a:endParaRPr lang="zh-CN" sz="1400" kern="100" dirty="0">
                            <a:effectLst/>
                            <a:latin typeface="Times New Roman" panose="02020603050405020304" pitchFamily="18" charset="0"/>
                            <a:ea typeface="宋体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格 6"/>
              <p:cNvGraphicFramePr>
                <a:graphicFrameLocks noGrp="1"/>
              </p:cNvGraphicFramePr>
              <p:nvPr/>
            </p:nvGraphicFramePr>
            <p:xfrm>
              <a:off x="122194" y="3693547"/>
              <a:ext cx="6770584" cy="2125813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6770584"/>
                  </a:tblGrid>
                  <a:tr h="21259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29996" y="3018384"/>
            <a:ext cx="83347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127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704020202020204" pitchFamily="34" charset="0"/>
              </a:defRPr>
            </a:lvl9pPr>
          </a:lstStyle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Softmax</a:t>
            </a:r>
            <a:r>
              <a:rPr kumimoji="0" lang="zh-CN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计算示例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假设输出层的原始值为：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z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2.0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1.0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宋体" pitchFamily="2" charset="-122"/>
                <a:cs typeface="Times New Roman" panose="02020603050405020304" pitchFamily="18" charset="0"/>
              </a:rPr>
              <a:t>0.1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，计算其对应的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Times New Roman" panose="02020603050405020304" pitchFamily="18" charset="0"/>
              </a:rPr>
              <a:t>Softmax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概率。具体计算过程如下：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523606" y="3300172"/>
          <a:ext cx="4279900" cy="1673658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4279900"/>
              </a:tblGrid>
              <a:tr h="1673658">
                <a:tc>
                  <a:txBody>
                    <a:bodyPr/>
                    <a:lstStyle/>
                    <a:p>
                      <a:pPr indent="127000" algn="just"/>
                      <a:r>
                        <a:rPr lang="en-US" sz="1400" kern="100" dirty="0">
                          <a:effectLst/>
                        </a:rPr>
                        <a:t>import </a:t>
                      </a:r>
                      <a:r>
                        <a:rPr lang="en-US" sz="1400" kern="100" dirty="0" err="1">
                          <a:effectLst/>
                        </a:rPr>
                        <a:t>numpy</a:t>
                      </a:r>
                      <a:r>
                        <a:rPr lang="en-US" sz="1400" kern="100" dirty="0">
                          <a:effectLst/>
                        </a:rPr>
                        <a:t> as np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>
                          <a:effectLst/>
                        </a:rPr>
                        <a:t>z = </a:t>
                      </a:r>
                      <a:r>
                        <a:rPr lang="en-US" sz="1400" kern="100" dirty="0" err="1">
                          <a:effectLst/>
                        </a:rPr>
                        <a:t>np.array</a:t>
                      </a:r>
                      <a:r>
                        <a:rPr lang="en-US" sz="1400" kern="100" dirty="0">
                          <a:effectLst/>
                        </a:rPr>
                        <a:t>([2.0, 1.0, 0.1])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 err="1">
                          <a:effectLst/>
                        </a:rPr>
                        <a:t>exp_z</a:t>
                      </a:r>
                      <a:r>
                        <a:rPr lang="en-US" sz="1400" kern="100" dirty="0">
                          <a:effectLst/>
                        </a:rPr>
                        <a:t> = </a:t>
                      </a:r>
                      <a:r>
                        <a:rPr lang="en-US" sz="1400" kern="100" dirty="0" err="1">
                          <a:effectLst/>
                        </a:rPr>
                        <a:t>np.exp</a:t>
                      </a:r>
                      <a:r>
                        <a:rPr lang="en-US" sz="1400" kern="100" dirty="0">
                          <a:effectLst/>
                        </a:rPr>
                        <a:t>(z)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 err="1">
                          <a:effectLst/>
                        </a:rPr>
                        <a:t>softmax</a:t>
                      </a:r>
                      <a:r>
                        <a:rPr lang="en-US" sz="1400" kern="100" dirty="0">
                          <a:effectLst/>
                        </a:rPr>
                        <a:t> = </a:t>
                      </a:r>
                      <a:r>
                        <a:rPr lang="en-US" sz="1400" kern="100" dirty="0" err="1">
                          <a:effectLst/>
                        </a:rPr>
                        <a:t>exp_z</a:t>
                      </a:r>
                      <a:r>
                        <a:rPr lang="en-US" sz="1400" kern="100" dirty="0">
                          <a:effectLst/>
                        </a:rPr>
                        <a:t> / </a:t>
                      </a:r>
                      <a:r>
                        <a:rPr lang="en-US" sz="1400" kern="100" dirty="0" err="1">
                          <a:effectLst/>
                        </a:rPr>
                        <a:t>np.sum</a:t>
                      </a:r>
                      <a:r>
                        <a:rPr lang="en-US" sz="1400" kern="100" dirty="0">
                          <a:effectLst/>
                        </a:rPr>
                        <a:t>(</a:t>
                      </a:r>
                      <a:r>
                        <a:rPr lang="en-US" sz="1400" kern="100" dirty="0" err="1">
                          <a:effectLst/>
                        </a:rPr>
                        <a:t>exp_z</a:t>
                      </a:r>
                      <a:r>
                        <a:rPr lang="en-US" sz="1400" kern="100" dirty="0">
                          <a:effectLst/>
                        </a:rPr>
                        <a:t>)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indent="127000" algn="just"/>
                      <a:r>
                        <a:rPr lang="en-US" sz="1400" kern="100" dirty="0">
                          <a:effectLst/>
                        </a:rPr>
                        <a:t>print("</a:t>
                      </a:r>
                      <a:r>
                        <a:rPr lang="en-US" sz="1400" kern="100" dirty="0" err="1">
                          <a:effectLst/>
                        </a:rPr>
                        <a:t>Softmax</a:t>
                      </a:r>
                      <a:r>
                        <a:rPr lang="en-US" sz="1400" kern="100" dirty="0">
                          <a:effectLst/>
                        </a:rPr>
                        <a:t> </a:t>
                      </a:r>
                      <a:r>
                        <a:rPr lang="zh-CN" sz="1400" kern="100" dirty="0">
                          <a:effectLst/>
                        </a:rPr>
                        <a:t>输出概率：</a:t>
                      </a:r>
                      <a:r>
                        <a:rPr lang="en-US" sz="1400" kern="100" dirty="0">
                          <a:effectLst/>
                        </a:rPr>
                        <a:t>", </a:t>
                      </a:r>
                      <a:r>
                        <a:rPr lang="en-US" sz="1400" kern="100" dirty="0" err="1">
                          <a:effectLst/>
                        </a:rPr>
                        <a:t>softmax</a:t>
                      </a:r>
                      <a:r>
                        <a:rPr lang="en-US" sz="1400" kern="100" dirty="0">
                          <a:effectLst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523606" y="5628482"/>
          <a:ext cx="4279900" cy="247188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4279900"/>
              </a:tblGrid>
              <a:tr h="247188">
                <a:tc>
                  <a:txBody>
                    <a:bodyPr/>
                    <a:lstStyle/>
                    <a:p>
                      <a:pPr indent="127000" algn="just"/>
                      <a:r>
                        <a:rPr lang="en-US" sz="1200" kern="100" dirty="0" err="1">
                          <a:effectLst/>
                        </a:rPr>
                        <a:t>Softmax</a:t>
                      </a:r>
                      <a:r>
                        <a:rPr lang="en-US" sz="12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输出概率：</a:t>
                      </a:r>
                      <a:r>
                        <a:rPr lang="en-US" sz="1200" kern="100" dirty="0">
                          <a:effectLst/>
                        </a:rPr>
                        <a:t> [0.65900114 0.24243297 0.09856589]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7479196" y="2866441"/>
            <a:ext cx="1544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Python</a:t>
            </a:r>
            <a:r>
              <a:rPr lang="zh-CN" altLang="en-US" dirty="0"/>
              <a:t>代码：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7613374" y="517828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运行结果：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02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873833" y="2900794"/>
            <a:ext cx="9876720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项目实战：基于神经网络的学情数据分类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/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/>
        </p:nvSpPr>
        <p:spPr>
          <a:xfrm>
            <a:off x="3558078" y="1312418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/>
        </p:nvSpPr>
        <p:spPr>
          <a:xfrm>
            <a:off x="4183461" y="2966628"/>
            <a:ext cx="3111861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项目实现步骤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/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/>
        </p:nvSpPr>
        <p:spPr>
          <a:xfrm>
            <a:off x="3555783" y="3105032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雨森出品-9"/>
          <p:cNvSpPr/>
          <p:nvPr/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/>
        </p:nvSpPr>
        <p:spPr>
          <a:xfrm>
            <a:off x="3555783" y="4897646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101537" y="1809492"/>
            <a:ext cx="3283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基于神经网络的学情数据分类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雨森出品-5"/>
          <p:cNvSpPr txBox="1"/>
          <p:nvPr/>
        </p:nvSpPr>
        <p:spPr>
          <a:xfrm>
            <a:off x="4183461" y="1164820"/>
            <a:ext cx="3111861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案例背景与任务说明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3" name="雨森出品-5"/>
          <p:cNvSpPr txBox="1"/>
          <p:nvPr/>
        </p:nvSpPr>
        <p:spPr>
          <a:xfrm>
            <a:off x="4181166" y="4768436"/>
            <a:ext cx="3111861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项目总结与思考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355035" y="1120590"/>
            <a:ext cx="4151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案例背景与任务说明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  <a:p>
            <a:pPr lvl="0"/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299990" y="149828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1098274" y="2092626"/>
            <a:ext cx="10905766" cy="45243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267970" algn="just"/>
            <a:r>
              <a:rPr lang="zh-CN" altLang="en-US" dirty="0"/>
              <a:t>随着智能教育的发展，学习过程中的各种行为数据（如作业完成次数、平均成绩、登录学习平台的频率等）逐渐能够反映学生的学习状态。如果能通过人工智能算法自动识别出“学习状态”，教师就可以及时发现需要帮助的学生，实现个性化教学。</a:t>
            </a:r>
            <a:endParaRPr lang="zh-CN" altLang="en-US" dirty="0"/>
          </a:p>
          <a:p>
            <a:pPr indent="267970" algn="just"/>
            <a:r>
              <a:rPr lang="zh-CN" altLang="en-US" dirty="0"/>
              <a:t>假设已经收集到某班学生的学习行为数据，而且数据包含了以下特征：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）作业提交次数（反映学习积极度）；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）平均测验分数（反映知识掌握情况）；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）学习平台登录次数（反映学习频率）。</a:t>
            </a:r>
            <a:endParaRPr lang="zh-CN" altLang="en-US" dirty="0"/>
          </a:p>
          <a:p>
            <a:pPr indent="267970" algn="just"/>
            <a:r>
              <a:rPr lang="zh-CN" altLang="en-US" dirty="0"/>
              <a:t>对应的学习状态标签有三种：</a:t>
            </a:r>
            <a:r>
              <a:rPr lang="en-US" altLang="zh-CN" dirty="0"/>
              <a:t>0</a:t>
            </a:r>
            <a:r>
              <a:rPr lang="zh-CN" altLang="en-US" dirty="0"/>
              <a:t>（学习困难型）、</a:t>
            </a:r>
            <a:r>
              <a:rPr lang="en-US" altLang="zh-CN" dirty="0"/>
              <a:t>1</a:t>
            </a:r>
            <a:r>
              <a:rPr lang="zh-CN" altLang="en-US" dirty="0"/>
              <a:t>（中等稳定型）、</a:t>
            </a:r>
            <a:r>
              <a:rPr lang="en-US" altLang="zh-CN" dirty="0"/>
              <a:t>2</a:t>
            </a:r>
            <a:r>
              <a:rPr lang="zh-CN" altLang="en-US" dirty="0"/>
              <a:t>（积极进取型）。</a:t>
            </a:r>
            <a:endParaRPr lang="zh-CN" altLang="en-US" dirty="0"/>
          </a:p>
          <a:p>
            <a:pPr indent="267970" algn="just"/>
            <a:r>
              <a:rPr lang="zh-CN" altLang="en-US" dirty="0"/>
              <a:t>数据保存在文件 “</a:t>
            </a:r>
            <a:r>
              <a:rPr lang="en-US" altLang="zh-CN" dirty="0"/>
              <a:t>student_nn.csv”</a:t>
            </a:r>
            <a:r>
              <a:rPr lang="zh-CN" altLang="en-US" dirty="0"/>
              <a:t>中，要求利用神经网络算法实现学生学习状态的自动分类，并完成以下任务：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）读取“</a:t>
            </a:r>
            <a:r>
              <a:rPr lang="en-US" altLang="zh-CN" dirty="0"/>
              <a:t>student_nn.csv”</a:t>
            </a:r>
            <a:r>
              <a:rPr lang="zh-CN" altLang="en-US" dirty="0"/>
              <a:t>文件，提取特征与标签数据；  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）将数据集随机划分为训练集和测试集（测试集比例为</a:t>
            </a:r>
            <a:r>
              <a:rPr lang="en-US" altLang="zh-CN" dirty="0"/>
              <a:t>20%</a:t>
            </a:r>
            <a:r>
              <a:rPr lang="zh-CN" altLang="en-US" dirty="0"/>
              <a:t>）；  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）构建一个三层神经网络模型进行训练；  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）对测试集进行预测，并输出模型精度和分类报告；  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）绘制损失函数变化曲线与分类结果可视化图。</a:t>
            </a:r>
            <a:endParaRPr lang="zh-CN" altLang="en-US" dirty="0"/>
          </a:p>
          <a:p>
            <a:pPr indent="267970" algn="just"/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355035" y="1120590"/>
            <a:ext cx="4151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项目实现步骤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299990" y="149828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327992" y="2346073"/>
            <a:ext cx="10905766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267970" algn="just"/>
            <a:r>
              <a:rPr lang="zh-CN" altLang="en-US" dirty="0"/>
              <a:t>使用</a:t>
            </a:r>
            <a:r>
              <a:rPr lang="en-US" altLang="zh-CN" dirty="0" err="1"/>
              <a:t>PyTorch</a:t>
            </a:r>
            <a:r>
              <a:rPr lang="zh-CN" altLang="en-US" dirty="0"/>
              <a:t>框架构建神经网络模型，对学生的学习行为数据进行自动分类。生成</a:t>
            </a:r>
            <a:r>
              <a:rPr lang="en-US" altLang="zh-CN" dirty="0"/>
              <a:t>Python</a:t>
            </a:r>
            <a:r>
              <a:rPr lang="zh-CN" altLang="en-US" dirty="0"/>
              <a:t>代码完成如下任务：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）读取“</a:t>
            </a:r>
            <a:r>
              <a:rPr lang="en-US" altLang="zh-CN" dirty="0"/>
              <a:t>student_nn.csv”</a:t>
            </a:r>
            <a:r>
              <a:rPr lang="zh-CN" altLang="en-US" dirty="0"/>
              <a:t>文件，提取特征（前三列：作业提交次数</a:t>
            </a:r>
            <a:r>
              <a:rPr lang="en-US" altLang="zh-CN" dirty="0"/>
              <a:t>,</a:t>
            </a:r>
            <a:r>
              <a:rPr lang="zh-CN" altLang="en-US" dirty="0"/>
              <a:t>平均测验分数</a:t>
            </a:r>
            <a:r>
              <a:rPr lang="en-US" altLang="zh-CN" dirty="0"/>
              <a:t>,</a:t>
            </a:r>
            <a:r>
              <a:rPr lang="zh-CN" altLang="en-US" dirty="0"/>
              <a:t>平台登录次数）与标签数据</a:t>
            </a:r>
            <a:r>
              <a:rPr lang="en-US" altLang="zh-CN" dirty="0"/>
              <a:t>[</a:t>
            </a:r>
            <a:r>
              <a:rPr lang="zh-CN" altLang="en-US" dirty="0"/>
              <a:t>最后一列：学习状态标签，</a:t>
            </a:r>
            <a:r>
              <a:rPr lang="en-US" altLang="zh-CN" dirty="0"/>
              <a:t>0</a:t>
            </a:r>
            <a:r>
              <a:rPr lang="zh-CN" altLang="en-US" dirty="0"/>
              <a:t>（学习困难型）、</a:t>
            </a:r>
            <a:r>
              <a:rPr lang="en-US" altLang="zh-CN" dirty="0"/>
              <a:t>1</a:t>
            </a:r>
            <a:r>
              <a:rPr lang="zh-CN" altLang="en-US" dirty="0"/>
              <a:t>（中等稳定型）、</a:t>
            </a:r>
            <a:r>
              <a:rPr lang="en-US" altLang="zh-CN" dirty="0"/>
              <a:t>2</a:t>
            </a:r>
            <a:r>
              <a:rPr lang="zh-CN" altLang="en-US" dirty="0"/>
              <a:t>（积极进取型）</a:t>
            </a:r>
            <a:r>
              <a:rPr lang="en-US" altLang="zh-CN" dirty="0"/>
              <a:t>]</a:t>
            </a:r>
            <a:r>
              <a:rPr lang="zh-CN" altLang="en-US" dirty="0"/>
              <a:t>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）将数据集随机划分为训练集和测试集（测试集比例为</a:t>
            </a:r>
            <a:r>
              <a:rPr lang="en-US" altLang="zh-CN" dirty="0"/>
              <a:t>20%</a:t>
            </a:r>
            <a:r>
              <a:rPr lang="zh-CN" altLang="en-US" dirty="0"/>
              <a:t>）；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）构建一个三层神经网络模型进行训练；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）对测试集进行预测，并输出模型精度和分类报告；</a:t>
            </a:r>
            <a:endParaRPr lang="zh-CN" altLang="en-US" dirty="0"/>
          </a:p>
          <a:p>
            <a:pPr indent="267970"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）绘制损失函数变化曲线与分类结果可视化图（三维可视化）。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35588" y="1898398"/>
            <a:ext cx="2489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使用提示词生成代码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27992" y="4883450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代码流程：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14739" y="5295105"/>
            <a:ext cx="1090576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267970" algn="just"/>
            <a:r>
              <a:rPr lang="zh-CN" altLang="en-US" dirty="0"/>
              <a:t>数据准备 → 模型设计 → 模型训练 → 模型评估与可视化四个阶段。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389822" y="1103274"/>
            <a:ext cx="4151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项目总结与思考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  <a:p>
            <a:pPr lvl="0"/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299990" y="149828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944217" y="2654187"/>
            <a:ext cx="9914283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267970" algn="just"/>
            <a:r>
              <a:rPr lang="zh-CN" altLang="en-US" dirty="0"/>
              <a:t>通过本次实验，学生不仅学习了神经网络的基本训练过程，还掌握了数据预处理、模型设计、训练评估等完整流程。</a:t>
            </a:r>
            <a:endParaRPr lang="zh-CN" altLang="en-US" dirty="0"/>
          </a:p>
          <a:p>
            <a:pPr indent="267970" algn="just"/>
            <a:r>
              <a:rPr lang="zh-CN" altLang="en-US" dirty="0"/>
              <a:t>神经网络的强大之处在于，它能通过“学习”自动调整参数，从原始数据中提取有价值的规律。本实验的结果表明，即使使用简单的三层神经网络，也能有效完成学情数据的分类任务。这为教育领域的智能分析提供了新思路</a:t>
            </a:r>
            <a:r>
              <a:rPr lang="en-US" altLang="zh-CN" dirty="0"/>
              <a:t>——</a:t>
            </a:r>
            <a:r>
              <a:rPr lang="zh-CN" altLang="en-US" dirty="0"/>
              <a:t>未来教师可借助类似模型，实时掌握学生学习状态，为个性化教学提供数据支撑。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9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01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3952021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神经网络基础知识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雨森出品-1" descr="A picture containing building, table, plane, large&#10;&#10;Description automatically generated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4117"/>
          <a:stretch>
            <a:fillRect/>
          </a:stretch>
        </p:blipFill>
        <p:spPr/>
      </p:pic>
      <p:sp>
        <p:nvSpPr>
          <p:cNvPr id="5" name="雨森出品-2"/>
          <p:cNvSpPr/>
          <p:nvPr/>
        </p:nvSpPr>
        <p:spPr>
          <a:xfrm>
            <a:off x="3782291" y="0"/>
            <a:ext cx="3782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雨森出品-3"/>
          <p:cNvSpPr/>
          <p:nvPr/>
        </p:nvSpPr>
        <p:spPr>
          <a:xfrm>
            <a:off x="3454740" y="1184109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雨森出品-4"/>
          <p:cNvSpPr txBox="1"/>
          <p:nvPr/>
        </p:nvSpPr>
        <p:spPr>
          <a:xfrm>
            <a:off x="3558078" y="1312418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01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雨森出品-5"/>
          <p:cNvSpPr txBox="1"/>
          <p:nvPr/>
        </p:nvSpPr>
        <p:spPr>
          <a:xfrm>
            <a:off x="4261958" y="1184109"/>
            <a:ext cx="3120789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神经网络基本概念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6" name="雨森出品-6"/>
          <p:cNvSpPr/>
          <p:nvPr/>
        </p:nvSpPr>
        <p:spPr>
          <a:xfrm>
            <a:off x="3452446" y="2976722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雨森出品-7"/>
          <p:cNvSpPr txBox="1"/>
          <p:nvPr/>
        </p:nvSpPr>
        <p:spPr>
          <a:xfrm>
            <a:off x="3555783" y="3105032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02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雨森出品-9"/>
          <p:cNvSpPr/>
          <p:nvPr/>
        </p:nvSpPr>
        <p:spPr>
          <a:xfrm>
            <a:off x="3452446" y="4769336"/>
            <a:ext cx="625383" cy="625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雨森出品-10"/>
          <p:cNvSpPr txBox="1"/>
          <p:nvPr/>
        </p:nvSpPr>
        <p:spPr>
          <a:xfrm>
            <a:off x="3555783" y="4897646"/>
            <a:ext cx="418704" cy="369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03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雨森出品-12"/>
          <p:cNvSpPr txBox="1"/>
          <p:nvPr/>
        </p:nvSpPr>
        <p:spPr>
          <a:xfrm>
            <a:off x="8151756" y="2342078"/>
            <a:ext cx="3467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charset="-122"/>
              </a:rPr>
              <a:t>神经网络基础知识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23" name="雨森出品-13"/>
          <p:cNvSpPr/>
          <p:nvPr/>
        </p:nvSpPr>
        <p:spPr>
          <a:xfrm>
            <a:off x="8008162" y="2721505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雨森出品-5"/>
          <p:cNvSpPr txBox="1"/>
          <p:nvPr/>
        </p:nvSpPr>
        <p:spPr>
          <a:xfrm>
            <a:off x="4261958" y="2976722"/>
            <a:ext cx="3120789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神经网络的训练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3" name="雨森出品-5"/>
          <p:cNvSpPr txBox="1"/>
          <p:nvPr/>
        </p:nvSpPr>
        <p:spPr>
          <a:xfrm>
            <a:off x="4261958" y="4769335"/>
            <a:ext cx="3120789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Aharoni" panose="02010803020104030203" pitchFamily="2" charset="-79"/>
              </a:rPr>
              <a:t>激活函数</a:t>
            </a:r>
            <a:endParaRPr lang="en-US" sz="24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363653" y="676634"/>
            <a:ext cx="3464708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神经网络基本概念</a:t>
            </a:r>
            <a:endParaRPr lang="en-US" b="1" dirty="0">
              <a:sym typeface="+mn-lt"/>
            </a:endParaRPr>
          </a:p>
        </p:txBody>
      </p:sp>
      <p:sp>
        <p:nvSpPr>
          <p:cNvPr id="5" name="雨森出品-4"/>
          <p:cNvSpPr/>
          <p:nvPr/>
        </p:nvSpPr>
        <p:spPr>
          <a:xfrm>
            <a:off x="8342850" y="2531174"/>
            <a:ext cx="1149624" cy="9922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雨森出品-8"/>
          <p:cNvSpPr txBox="1"/>
          <p:nvPr/>
        </p:nvSpPr>
        <p:spPr>
          <a:xfrm>
            <a:off x="8104255" y="4263609"/>
            <a:ext cx="1894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神经网络基本结构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cxnSp>
        <p:nvCxnSpPr>
          <p:cNvPr id="11" name="雨森出品-10"/>
          <p:cNvCxnSpPr/>
          <p:nvPr/>
        </p:nvCxnSpPr>
        <p:spPr>
          <a:xfrm>
            <a:off x="3721460" y="3904487"/>
            <a:ext cx="247211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雨森出品-12"/>
          <p:cNvCxnSpPr/>
          <p:nvPr/>
        </p:nvCxnSpPr>
        <p:spPr>
          <a:xfrm>
            <a:off x="6303477" y="3904487"/>
            <a:ext cx="2472099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雨森出品-13"/>
          <p:cNvSpPr txBox="1"/>
          <p:nvPr/>
        </p:nvSpPr>
        <p:spPr>
          <a:xfrm>
            <a:off x="2767086" y="4253870"/>
            <a:ext cx="1626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" dirty="0">
                <a:latin typeface="+mj-lt"/>
                <a:ea typeface="+mj-ea"/>
                <a:cs typeface="Poppins" panose="00000500000000000000" pitchFamily="50" charset="0"/>
              </a:rPr>
              <a:t>神经元模型</a:t>
            </a:r>
            <a:endParaRPr lang="en-US" sz="1600" b="1" spc="30" dirty="0">
              <a:latin typeface="+mj-lt"/>
              <a:ea typeface="+mj-ea"/>
              <a:cs typeface="Poppins" panose="00000500000000000000" pitchFamily="50" charset="0"/>
            </a:endParaRPr>
          </a:p>
        </p:txBody>
      </p:sp>
      <p:sp>
        <p:nvSpPr>
          <p:cNvPr id="18" name="雨森出品-17"/>
          <p:cNvSpPr/>
          <p:nvPr/>
        </p:nvSpPr>
        <p:spPr>
          <a:xfrm>
            <a:off x="3005680" y="2531174"/>
            <a:ext cx="1149624" cy="992299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9" name="雨森出品-18"/>
          <p:cNvGrpSpPr>
            <a:grpSpLocks noChangeAspect="1"/>
          </p:cNvGrpSpPr>
          <p:nvPr/>
        </p:nvGrpSpPr>
        <p:grpSpPr bwMode="auto">
          <a:xfrm>
            <a:off x="8787563" y="2912879"/>
            <a:ext cx="260199" cy="228889"/>
            <a:chOff x="1575" y="3062"/>
            <a:chExt cx="482" cy="424"/>
          </a:xfrm>
          <a:solidFill>
            <a:schemeClr val="bg1"/>
          </a:solidFill>
        </p:grpSpPr>
        <p:sp>
          <p:nvSpPr>
            <p:cNvPr id="20" name="雨森出品-18-1"/>
            <p:cNvSpPr/>
            <p:nvPr/>
          </p:nvSpPr>
          <p:spPr bwMode="auto">
            <a:xfrm>
              <a:off x="1575" y="3062"/>
              <a:ext cx="482" cy="174"/>
            </a:xfrm>
            <a:custGeom>
              <a:avLst/>
              <a:gdLst>
                <a:gd name="T0" fmla="*/ 1686 w 3373"/>
                <a:gd name="T1" fmla="*/ 0 h 1222"/>
                <a:gd name="T2" fmla="*/ 1906 w 3373"/>
                <a:gd name="T3" fmla="*/ 5 h 1222"/>
                <a:gd name="T4" fmla="*/ 2117 w 3373"/>
                <a:gd name="T5" fmla="*/ 19 h 1222"/>
                <a:gd name="T6" fmla="*/ 2318 w 3373"/>
                <a:gd name="T7" fmla="*/ 45 h 1222"/>
                <a:gd name="T8" fmla="*/ 2507 w 3373"/>
                <a:gd name="T9" fmla="*/ 77 h 1222"/>
                <a:gd name="T10" fmla="*/ 2682 w 3373"/>
                <a:gd name="T11" fmla="*/ 117 h 1222"/>
                <a:gd name="T12" fmla="*/ 2841 w 3373"/>
                <a:gd name="T13" fmla="*/ 165 h 1222"/>
                <a:gd name="T14" fmla="*/ 2983 w 3373"/>
                <a:gd name="T15" fmla="*/ 220 h 1222"/>
                <a:gd name="T16" fmla="*/ 3107 w 3373"/>
                <a:gd name="T17" fmla="*/ 281 h 1222"/>
                <a:gd name="T18" fmla="*/ 3208 w 3373"/>
                <a:gd name="T19" fmla="*/ 347 h 1222"/>
                <a:gd name="T20" fmla="*/ 3287 w 3373"/>
                <a:gd name="T21" fmla="*/ 418 h 1222"/>
                <a:gd name="T22" fmla="*/ 3341 w 3373"/>
                <a:gd name="T23" fmla="*/ 492 h 1222"/>
                <a:gd name="T24" fmla="*/ 3370 w 3373"/>
                <a:gd name="T25" fmla="*/ 571 h 1222"/>
                <a:gd name="T26" fmla="*/ 3370 w 3373"/>
                <a:gd name="T27" fmla="*/ 651 h 1222"/>
                <a:gd name="T28" fmla="*/ 3341 w 3373"/>
                <a:gd name="T29" fmla="*/ 729 h 1222"/>
                <a:gd name="T30" fmla="*/ 3287 w 3373"/>
                <a:gd name="T31" fmla="*/ 804 h 1222"/>
                <a:gd name="T32" fmla="*/ 3208 w 3373"/>
                <a:gd name="T33" fmla="*/ 874 h 1222"/>
                <a:gd name="T34" fmla="*/ 3107 w 3373"/>
                <a:gd name="T35" fmla="*/ 941 h 1222"/>
                <a:gd name="T36" fmla="*/ 2983 w 3373"/>
                <a:gd name="T37" fmla="*/ 1001 h 1222"/>
                <a:gd name="T38" fmla="*/ 2841 w 3373"/>
                <a:gd name="T39" fmla="*/ 1056 h 1222"/>
                <a:gd name="T40" fmla="*/ 2682 w 3373"/>
                <a:gd name="T41" fmla="*/ 1104 h 1222"/>
                <a:gd name="T42" fmla="*/ 2507 w 3373"/>
                <a:gd name="T43" fmla="*/ 1144 h 1222"/>
                <a:gd name="T44" fmla="*/ 2318 w 3373"/>
                <a:gd name="T45" fmla="*/ 1178 h 1222"/>
                <a:gd name="T46" fmla="*/ 2117 w 3373"/>
                <a:gd name="T47" fmla="*/ 1202 h 1222"/>
                <a:gd name="T48" fmla="*/ 1906 w 3373"/>
                <a:gd name="T49" fmla="*/ 1217 h 1222"/>
                <a:gd name="T50" fmla="*/ 1686 w 3373"/>
                <a:gd name="T51" fmla="*/ 1222 h 1222"/>
                <a:gd name="T52" fmla="*/ 1467 w 3373"/>
                <a:gd name="T53" fmla="*/ 1217 h 1222"/>
                <a:gd name="T54" fmla="*/ 1255 w 3373"/>
                <a:gd name="T55" fmla="*/ 1202 h 1222"/>
                <a:gd name="T56" fmla="*/ 1054 w 3373"/>
                <a:gd name="T57" fmla="*/ 1178 h 1222"/>
                <a:gd name="T58" fmla="*/ 865 w 3373"/>
                <a:gd name="T59" fmla="*/ 1144 h 1222"/>
                <a:gd name="T60" fmla="*/ 690 w 3373"/>
                <a:gd name="T61" fmla="*/ 1104 h 1222"/>
                <a:gd name="T62" fmla="*/ 531 w 3373"/>
                <a:gd name="T63" fmla="*/ 1056 h 1222"/>
                <a:gd name="T64" fmla="*/ 389 w 3373"/>
                <a:gd name="T65" fmla="*/ 1001 h 1222"/>
                <a:gd name="T66" fmla="*/ 266 w 3373"/>
                <a:gd name="T67" fmla="*/ 941 h 1222"/>
                <a:gd name="T68" fmla="*/ 164 w 3373"/>
                <a:gd name="T69" fmla="*/ 874 h 1222"/>
                <a:gd name="T70" fmla="*/ 86 w 3373"/>
                <a:gd name="T71" fmla="*/ 804 h 1222"/>
                <a:gd name="T72" fmla="*/ 32 w 3373"/>
                <a:gd name="T73" fmla="*/ 729 h 1222"/>
                <a:gd name="T74" fmla="*/ 3 w 3373"/>
                <a:gd name="T75" fmla="*/ 651 h 1222"/>
                <a:gd name="T76" fmla="*/ 3 w 3373"/>
                <a:gd name="T77" fmla="*/ 571 h 1222"/>
                <a:gd name="T78" fmla="*/ 32 w 3373"/>
                <a:gd name="T79" fmla="*/ 492 h 1222"/>
                <a:gd name="T80" fmla="*/ 86 w 3373"/>
                <a:gd name="T81" fmla="*/ 418 h 1222"/>
                <a:gd name="T82" fmla="*/ 164 w 3373"/>
                <a:gd name="T83" fmla="*/ 347 h 1222"/>
                <a:gd name="T84" fmla="*/ 266 w 3373"/>
                <a:gd name="T85" fmla="*/ 281 h 1222"/>
                <a:gd name="T86" fmla="*/ 389 w 3373"/>
                <a:gd name="T87" fmla="*/ 220 h 1222"/>
                <a:gd name="T88" fmla="*/ 531 w 3373"/>
                <a:gd name="T89" fmla="*/ 165 h 1222"/>
                <a:gd name="T90" fmla="*/ 690 w 3373"/>
                <a:gd name="T91" fmla="*/ 117 h 1222"/>
                <a:gd name="T92" fmla="*/ 865 w 3373"/>
                <a:gd name="T93" fmla="*/ 77 h 1222"/>
                <a:gd name="T94" fmla="*/ 1054 w 3373"/>
                <a:gd name="T95" fmla="*/ 45 h 1222"/>
                <a:gd name="T96" fmla="*/ 1255 w 3373"/>
                <a:gd name="T97" fmla="*/ 19 h 1222"/>
                <a:gd name="T98" fmla="*/ 1467 w 3373"/>
                <a:gd name="T99" fmla="*/ 5 h 1222"/>
                <a:gd name="T100" fmla="*/ 1686 w 3373"/>
                <a:gd name="T101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3" h="1222">
                  <a:moveTo>
                    <a:pt x="1686" y="0"/>
                  </a:moveTo>
                  <a:lnTo>
                    <a:pt x="1686" y="0"/>
                  </a:lnTo>
                  <a:lnTo>
                    <a:pt x="1798" y="2"/>
                  </a:lnTo>
                  <a:lnTo>
                    <a:pt x="1906" y="5"/>
                  </a:lnTo>
                  <a:lnTo>
                    <a:pt x="2013" y="11"/>
                  </a:lnTo>
                  <a:lnTo>
                    <a:pt x="2117" y="19"/>
                  </a:lnTo>
                  <a:lnTo>
                    <a:pt x="2220" y="31"/>
                  </a:lnTo>
                  <a:lnTo>
                    <a:pt x="2318" y="45"/>
                  </a:lnTo>
                  <a:lnTo>
                    <a:pt x="2414" y="59"/>
                  </a:lnTo>
                  <a:lnTo>
                    <a:pt x="2507" y="77"/>
                  </a:lnTo>
                  <a:lnTo>
                    <a:pt x="2596" y="96"/>
                  </a:lnTo>
                  <a:lnTo>
                    <a:pt x="2682" y="117"/>
                  </a:lnTo>
                  <a:lnTo>
                    <a:pt x="2764" y="141"/>
                  </a:lnTo>
                  <a:lnTo>
                    <a:pt x="2841" y="165"/>
                  </a:lnTo>
                  <a:lnTo>
                    <a:pt x="2915" y="192"/>
                  </a:lnTo>
                  <a:lnTo>
                    <a:pt x="2983" y="220"/>
                  </a:lnTo>
                  <a:lnTo>
                    <a:pt x="3047" y="249"/>
                  </a:lnTo>
                  <a:lnTo>
                    <a:pt x="3107" y="281"/>
                  </a:lnTo>
                  <a:lnTo>
                    <a:pt x="3160" y="314"/>
                  </a:lnTo>
                  <a:lnTo>
                    <a:pt x="3208" y="347"/>
                  </a:lnTo>
                  <a:lnTo>
                    <a:pt x="3251" y="382"/>
                  </a:lnTo>
                  <a:lnTo>
                    <a:pt x="3287" y="418"/>
                  </a:lnTo>
                  <a:lnTo>
                    <a:pt x="3318" y="454"/>
                  </a:lnTo>
                  <a:lnTo>
                    <a:pt x="3341" y="492"/>
                  </a:lnTo>
                  <a:lnTo>
                    <a:pt x="3359" y="531"/>
                  </a:lnTo>
                  <a:lnTo>
                    <a:pt x="3370" y="571"/>
                  </a:lnTo>
                  <a:lnTo>
                    <a:pt x="3373" y="611"/>
                  </a:lnTo>
                  <a:lnTo>
                    <a:pt x="3370" y="651"/>
                  </a:lnTo>
                  <a:lnTo>
                    <a:pt x="3359" y="691"/>
                  </a:lnTo>
                  <a:lnTo>
                    <a:pt x="3341" y="729"/>
                  </a:lnTo>
                  <a:lnTo>
                    <a:pt x="3318" y="767"/>
                  </a:lnTo>
                  <a:lnTo>
                    <a:pt x="3287" y="804"/>
                  </a:lnTo>
                  <a:lnTo>
                    <a:pt x="3251" y="840"/>
                  </a:lnTo>
                  <a:lnTo>
                    <a:pt x="3208" y="874"/>
                  </a:lnTo>
                  <a:lnTo>
                    <a:pt x="3160" y="908"/>
                  </a:lnTo>
                  <a:lnTo>
                    <a:pt x="3107" y="941"/>
                  </a:lnTo>
                  <a:lnTo>
                    <a:pt x="3047" y="972"/>
                  </a:lnTo>
                  <a:lnTo>
                    <a:pt x="2983" y="1001"/>
                  </a:lnTo>
                  <a:lnTo>
                    <a:pt x="2915" y="1030"/>
                  </a:lnTo>
                  <a:lnTo>
                    <a:pt x="2841" y="1056"/>
                  </a:lnTo>
                  <a:lnTo>
                    <a:pt x="2764" y="1081"/>
                  </a:lnTo>
                  <a:lnTo>
                    <a:pt x="2682" y="1104"/>
                  </a:lnTo>
                  <a:lnTo>
                    <a:pt x="2596" y="1125"/>
                  </a:lnTo>
                  <a:lnTo>
                    <a:pt x="2507" y="1144"/>
                  </a:lnTo>
                  <a:lnTo>
                    <a:pt x="2414" y="1162"/>
                  </a:lnTo>
                  <a:lnTo>
                    <a:pt x="2318" y="1178"/>
                  </a:lnTo>
                  <a:lnTo>
                    <a:pt x="2220" y="1190"/>
                  </a:lnTo>
                  <a:lnTo>
                    <a:pt x="2117" y="1202"/>
                  </a:lnTo>
                  <a:lnTo>
                    <a:pt x="2013" y="1210"/>
                  </a:lnTo>
                  <a:lnTo>
                    <a:pt x="1906" y="1217"/>
                  </a:lnTo>
                  <a:lnTo>
                    <a:pt x="1798" y="1221"/>
                  </a:lnTo>
                  <a:lnTo>
                    <a:pt x="1686" y="1222"/>
                  </a:lnTo>
                  <a:lnTo>
                    <a:pt x="1575" y="1221"/>
                  </a:lnTo>
                  <a:lnTo>
                    <a:pt x="1467" y="1217"/>
                  </a:lnTo>
                  <a:lnTo>
                    <a:pt x="1360" y="1210"/>
                  </a:lnTo>
                  <a:lnTo>
                    <a:pt x="1255" y="1202"/>
                  </a:lnTo>
                  <a:lnTo>
                    <a:pt x="1153" y="1190"/>
                  </a:lnTo>
                  <a:lnTo>
                    <a:pt x="1054" y="1178"/>
                  </a:lnTo>
                  <a:lnTo>
                    <a:pt x="958" y="1162"/>
                  </a:lnTo>
                  <a:lnTo>
                    <a:pt x="865" y="1144"/>
                  </a:lnTo>
                  <a:lnTo>
                    <a:pt x="776" y="1125"/>
                  </a:lnTo>
                  <a:lnTo>
                    <a:pt x="690" y="1104"/>
                  </a:lnTo>
                  <a:lnTo>
                    <a:pt x="609" y="1081"/>
                  </a:lnTo>
                  <a:lnTo>
                    <a:pt x="531" y="1056"/>
                  </a:lnTo>
                  <a:lnTo>
                    <a:pt x="458" y="1030"/>
                  </a:lnTo>
                  <a:lnTo>
                    <a:pt x="389" y="1001"/>
                  </a:lnTo>
                  <a:lnTo>
                    <a:pt x="326" y="972"/>
                  </a:lnTo>
                  <a:lnTo>
                    <a:pt x="266" y="941"/>
                  </a:lnTo>
                  <a:lnTo>
                    <a:pt x="213" y="908"/>
                  </a:lnTo>
                  <a:lnTo>
                    <a:pt x="164" y="874"/>
                  </a:lnTo>
                  <a:lnTo>
                    <a:pt x="122" y="840"/>
                  </a:lnTo>
                  <a:lnTo>
                    <a:pt x="86" y="804"/>
                  </a:lnTo>
                  <a:lnTo>
                    <a:pt x="55" y="767"/>
                  </a:lnTo>
                  <a:lnTo>
                    <a:pt x="32" y="729"/>
                  </a:lnTo>
                  <a:lnTo>
                    <a:pt x="14" y="691"/>
                  </a:lnTo>
                  <a:lnTo>
                    <a:pt x="3" y="651"/>
                  </a:lnTo>
                  <a:lnTo>
                    <a:pt x="0" y="611"/>
                  </a:lnTo>
                  <a:lnTo>
                    <a:pt x="3" y="571"/>
                  </a:lnTo>
                  <a:lnTo>
                    <a:pt x="14" y="531"/>
                  </a:lnTo>
                  <a:lnTo>
                    <a:pt x="32" y="492"/>
                  </a:lnTo>
                  <a:lnTo>
                    <a:pt x="55" y="454"/>
                  </a:lnTo>
                  <a:lnTo>
                    <a:pt x="86" y="418"/>
                  </a:lnTo>
                  <a:lnTo>
                    <a:pt x="122" y="382"/>
                  </a:lnTo>
                  <a:lnTo>
                    <a:pt x="164" y="347"/>
                  </a:lnTo>
                  <a:lnTo>
                    <a:pt x="213" y="314"/>
                  </a:lnTo>
                  <a:lnTo>
                    <a:pt x="266" y="281"/>
                  </a:lnTo>
                  <a:lnTo>
                    <a:pt x="326" y="249"/>
                  </a:lnTo>
                  <a:lnTo>
                    <a:pt x="389" y="220"/>
                  </a:lnTo>
                  <a:lnTo>
                    <a:pt x="458" y="192"/>
                  </a:lnTo>
                  <a:lnTo>
                    <a:pt x="531" y="165"/>
                  </a:lnTo>
                  <a:lnTo>
                    <a:pt x="609" y="141"/>
                  </a:lnTo>
                  <a:lnTo>
                    <a:pt x="690" y="117"/>
                  </a:lnTo>
                  <a:lnTo>
                    <a:pt x="776" y="96"/>
                  </a:lnTo>
                  <a:lnTo>
                    <a:pt x="865" y="77"/>
                  </a:lnTo>
                  <a:lnTo>
                    <a:pt x="958" y="59"/>
                  </a:lnTo>
                  <a:lnTo>
                    <a:pt x="1054" y="45"/>
                  </a:lnTo>
                  <a:lnTo>
                    <a:pt x="1153" y="31"/>
                  </a:lnTo>
                  <a:lnTo>
                    <a:pt x="1255" y="19"/>
                  </a:lnTo>
                  <a:lnTo>
                    <a:pt x="1360" y="11"/>
                  </a:lnTo>
                  <a:lnTo>
                    <a:pt x="1467" y="5"/>
                  </a:lnTo>
                  <a:lnTo>
                    <a:pt x="1575" y="2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雨森出品-18-2"/>
            <p:cNvSpPr/>
            <p:nvPr/>
          </p:nvSpPr>
          <p:spPr bwMode="auto">
            <a:xfrm>
              <a:off x="1575" y="3226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19 h 679"/>
                <a:gd name="T4" fmla="*/ 465 w 3373"/>
                <a:gd name="T5" fmla="*/ 188 h 679"/>
                <a:gd name="T6" fmla="*/ 680 w 3373"/>
                <a:gd name="T7" fmla="*/ 244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4 h 679"/>
                <a:gd name="T24" fmla="*/ 2908 w 3373"/>
                <a:gd name="T25" fmla="*/ 188 h 679"/>
                <a:gd name="T26" fmla="*/ 3105 w 3373"/>
                <a:gd name="T27" fmla="*/ 119 h 679"/>
                <a:gd name="T28" fmla="*/ 3282 w 3373"/>
                <a:gd name="T29" fmla="*/ 42 h 679"/>
                <a:gd name="T30" fmla="*/ 3370 w 3373"/>
                <a:gd name="T31" fmla="*/ 34 h 679"/>
                <a:gd name="T32" fmla="*/ 3370 w 3373"/>
                <a:gd name="T33" fmla="*/ 109 h 679"/>
                <a:gd name="T34" fmla="*/ 3341 w 3373"/>
                <a:gd name="T35" fmla="*/ 188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4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4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8 h 679"/>
                <a:gd name="T80" fmla="*/ 3 w 3373"/>
                <a:gd name="T81" fmla="*/ 109 h 679"/>
                <a:gd name="T82" fmla="*/ 3 w 3373"/>
                <a:gd name="T83" fmla="*/ 3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4"/>
                  </a:lnTo>
                  <a:lnTo>
                    <a:pt x="465" y="188"/>
                  </a:lnTo>
                  <a:lnTo>
                    <a:pt x="571" y="217"/>
                  </a:lnTo>
                  <a:lnTo>
                    <a:pt x="680" y="244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09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09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4"/>
                  </a:lnTo>
                  <a:lnTo>
                    <a:pt x="2803" y="217"/>
                  </a:lnTo>
                  <a:lnTo>
                    <a:pt x="2908" y="188"/>
                  </a:lnTo>
                  <a:lnTo>
                    <a:pt x="3009" y="154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8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8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8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8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雨森出品-18-3"/>
            <p:cNvSpPr/>
            <p:nvPr/>
          </p:nvSpPr>
          <p:spPr bwMode="auto">
            <a:xfrm>
              <a:off x="1575" y="3308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20 h 679"/>
                <a:gd name="T4" fmla="*/ 465 w 3373"/>
                <a:gd name="T5" fmla="*/ 187 h 679"/>
                <a:gd name="T6" fmla="*/ 680 w 3373"/>
                <a:gd name="T7" fmla="*/ 245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5 h 679"/>
                <a:gd name="T24" fmla="*/ 2908 w 3373"/>
                <a:gd name="T25" fmla="*/ 187 h 679"/>
                <a:gd name="T26" fmla="*/ 3105 w 3373"/>
                <a:gd name="T27" fmla="*/ 120 h 679"/>
                <a:gd name="T28" fmla="*/ 3282 w 3373"/>
                <a:gd name="T29" fmla="*/ 42 h 679"/>
                <a:gd name="T30" fmla="*/ 3370 w 3373"/>
                <a:gd name="T31" fmla="*/ 35 h 679"/>
                <a:gd name="T32" fmla="*/ 3370 w 3373"/>
                <a:gd name="T33" fmla="*/ 109 h 679"/>
                <a:gd name="T34" fmla="*/ 3341 w 3373"/>
                <a:gd name="T35" fmla="*/ 187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5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5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7 h 679"/>
                <a:gd name="T80" fmla="*/ 3 w 3373"/>
                <a:gd name="T81" fmla="*/ 109 h 679"/>
                <a:gd name="T82" fmla="*/ 3 w 3373"/>
                <a:gd name="T83" fmla="*/ 35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20"/>
                  </a:lnTo>
                  <a:lnTo>
                    <a:pt x="364" y="154"/>
                  </a:lnTo>
                  <a:lnTo>
                    <a:pt x="465" y="187"/>
                  </a:lnTo>
                  <a:lnTo>
                    <a:pt x="571" y="217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7"/>
                  </a:lnTo>
                  <a:lnTo>
                    <a:pt x="2908" y="187"/>
                  </a:lnTo>
                  <a:lnTo>
                    <a:pt x="3009" y="154"/>
                  </a:lnTo>
                  <a:lnTo>
                    <a:pt x="3105" y="120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5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7"/>
                  </a:lnTo>
                  <a:lnTo>
                    <a:pt x="3318" y="226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5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1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1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5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6"/>
                  </a:lnTo>
                  <a:lnTo>
                    <a:pt x="32" y="187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雨森出品-18-4"/>
            <p:cNvSpPr/>
            <p:nvPr/>
          </p:nvSpPr>
          <p:spPr bwMode="auto">
            <a:xfrm>
              <a:off x="1575" y="3389"/>
              <a:ext cx="482" cy="97"/>
            </a:xfrm>
            <a:custGeom>
              <a:avLst/>
              <a:gdLst>
                <a:gd name="T0" fmla="*/ 91 w 3373"/>
                <a:gd name="T1" fmla="*/ 42 h 680"/>
                <a:gd name="T2" fmla="*/ 268 w 3373"/>
                <a:gd name="T3" fmla="*/ 119 h 680"/>
                <a:gd name="T4" fmla="*/ 465 w 3373"/>
                <a:gd name="T5" fmla="*/ 187 h 680"/>
                <a:gd name="T6" fmla="*/ 680 w 3373"/>
                <a:gd name="T7" fmla="*/ 245 h 680"/>
                <a:gd name="T8" fmla="*/ 912 w 3373"/>
                <a:gd name="T9" fmla="*/ 291 h 680"/>
                <a:gd name="T10" fmla="*/ 1158 w 3373"/>
                <a:gd name="T11" fmla="*/ 326 h 680"/>
                <a:gd name="T12" fmla="*/ 1417 w 3373"/>
                <a:gd name="T13" fmla="*/ 347 h 680"/>
                <a:gd name="T14" fmla="*/ 1686 w 3373"/>
                <a:gd name="T15" fmla="*/ 354 h 680"/>
                <a:gd name="T16" fmla="*/ 1956 w 3373"/>
                <a:gd name="T17" fmla="*/ 347 h 680"/>
                <a:gd name="T18" fmla="*/ 2215 w 3373"/>
                <a:gd name="T19" fmla="*/ 326 h 680"/>
                <a:gd name="T20" fmla="*/ 2461 w 3373"/>
                <a:gd name="T21" fmla="*/ 291 h 680"/>
                <a:gd name="T22" fmla="*/ 2693 w 3373"/>
                <a:gd name="T23" fmla="*/ 245 h 680"/>
                <a:gd name="T24" fmla="*/ 2908 w 3373"/>
                <a:gd name="T25" fmla="*/ 187 h 680"/>
                <a:gd name="T26" fmla="*/ 3105 w 3373"/>
                <a:gd name="T27" fmla="*/ 119 h 680"/>
                <a:gd name="T28" fmla="*/ 3282 w 3373"/>
                <a:gd name="T29" fmla="*/ 42 h 680"/>
                <a:gd name="T30" fmla="*/ 3370 w 3373"/>
                <a:gd name="T31" fmla="*/ 34 h 680"/>
                <a:gd name="T32" fmla="*/ 3370 w 3373"/>
                <a:gd name="T33" fmla="*/ 108 h 680"/>
                <a:gd name="T34" fmla="*/ 3341 w 3373"/>
                <a:gd name="T35" fmla="*/ 187 h 680"/>
                <a:gd name="T36" fmla="*/ 3287 w 3373"/>
                <a:gd name="T37" fmla="*/ 262 h 680"/>
                <a:gd name="T38" fmla="*/ 3208 w 3373"/>
                <a:gd name="T39" fmla="*/ 332 h 680"/>
                <a:gd name="T40" fmla="*/ 3107 w 3373"/>
                <a:gd name="T41" fmla="*/ 398 h 680"/>
                <a:gd name="T42" fmla="*/ 2983 w 3373"/>
                <a:gd name="T43" fmla="*/ 459 h 680"/>
                <a:gd name="T44" fmla="*/ 2841 w 3373"/>
                <a:gd name="T45" fmla="*/ 514 h 680"/>
                <a:gd name="T46" fmla="*/ 2682 w 3373"/>
                <a:gd name="T47" fmla="*/ 562 h 680"/>
                <a:gd name="T48" fmla="*/ 2507 w 3373"/>
                <a:gd name="T49" fmla="*/ 603 h 680"/>
                <a:gd name="T50" fmla="*/ 2318 w 3373"/>
                <a:gd name="T51" fmla="*/ 636 h 680"/>
                <a:gd name="T52" fmla="*/ 2117 w 3373"/>
                <a:gd name="T53" fmla="*/ 660 h 680"/>
                <a:gd name="T54" fmla="*/ 1906 w 3373"/>
                <a:gd name="T55" fmla="*/ 674 h 680"/>
                <a:gd name="T56" fmla="*/ 1686 w 3373"/>
                <a:gd name="T57" fmla="*/ 680 h 680"/>
                <a:gd name="T58" fmla="*/ 1467 w 3373"/>
                <a:gd name="T59" fmla="*/ 674 h 680"/>
                <a:gd name="T60" fmla="*/ 1255 w 3373"/>
                <a:gd name="T61" fmla="*/ 660 h 680"/>
                <a:gd name="T62" fmla="*/ 1054 w 3373"/>
                <a:gd name="T63" fmla="*/ 636 h 680"/>
                <a:gd name="T64" fmla="*/ 865 w 3373"/>
                <a:gd name="T65" fmla="*/ 603 h 680"/>
                <a:gd name="T66" fmla="*/ 690 w 3373"/>
                <a:gd name="T67" fmla="*/ 562 h 680"/>
                <a:gd name="T68" fmla="*/ 531 w 3373"/>
                <a:gd name="T69" fmla="*/ 514 h 680"/>
                <a:gd name="T70" fmla="*/ 389 w 3373"/>
                <a:gd name="T71" fmla="*/ 459 h 680"/>
                <a:gd name="T72" fmla="*/ 266 w 3373"/>
                <a:gd name="T73" fmla="*/ 398 h 680"/>
                <a:gd name="T74" fmla="*/ 164 w 3373"/>
                <a:gd name="T75" fmla="*/ 332 h 680"/>
                <a:gd name="T76" fmla="*/ 86 w 3373"/>
                <a:gd name="T77" fmla="*/ 262 h 680"/>
                <a:gd name="T78" fmla="*/ 32 w 3373"/>
                <a:gd name="T79" fmla="*/ 187 h 680"/>
                <a:gd name="T80" fmla="*/ 3 w 3373"/>
                <a:gd name="T81" fmla="*/ 108 h 680"/>
                <a:gd name="T82" fmla="*/ 3 w 3373"/>
                <a:gd name="T83" fmla="*/ 3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80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5"/>
                  </a:lnTo>
                  <a:lnTo>
                    <a:pt x="465" y="187"/>
                  </a:lnTo>
                  <a:lnTo>
                    <a:pt x="571" y="218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6"/>
                  </a:lnTo>
                  <a:lnTo>
                    <a:pt x="1287" y="338"/>
                  </a:lnTo>
                  <a:lnTo>
                    <a:pt x="1417" y="347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7"/>
                  </a:lnTo>
                  <a:lnTo>
                    <a:pt x="2086" y="338"/>
                  </a:lnTo>
                  <a:lnTo>
                    <a:pt x="2215" y="326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8"/>
                  </a:lnTo>
                  <a:lnTo>
                    <a:pt x="2908" y="187"/>
                  </a:lnTo>
                  <a:lnTo>
                    <a:pt x="3009" y="155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8"/>
                  </a:lnTo>
                  <a:lnTo>
                    <a:pt x="3370" y="108"/>
                  </a:lnTo>
                  <a:lnTo>
                    <a:pt x="3359" y="148"/>
                  </a:lnTo>
                  <a:lnTo>
                    <a:pt x="3341" y="187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7"/>
                  </a:lnTo>
                  <a:lnTo>
                    <a:pt x="3208" y="332"/>
                  </a:lnTo>
                  <a:lnTo>
                    <a:pt x="3160" y="366"/>
                  </a:lnTo>
                  <a:lnTo>
                    <a:pt x="3107" y="398"/>
                  </a:lnTo>
                  <a:lnTo>
                    <a:pt x="3047" y="430"/>
                  </a:lnTo>
                  <a:lnTo>
                    <a:pt x="2983" y="459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3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6"/>
                  </a:lnTo>
                  <a:lnTo>
                    <a:pt x="2220" y="649"/>
                  </a:lnTo>
                  <a:lnTo>
                    <a:pt x="2117" y="660"/>
                  </a:lnTo>
                  <a:lnTo>
                    <a:pt x="2013" y="668"/>
                  </a:lnTo>
                  <a:lnTo>
                    <a:pt x="1906" y="674"/>
                  </a:lnTo>
                  <a:lnTo>
                    <a:pt x="1798" y="679"/>
                  </a:lnTo>
                  <a:lnTo>
                    <a:pt x="1686" y="680"/>
                  </a:lnTo>
                  <a:lnTo>
                    <a:pt x="1575" y="679"/>
                  </a:lnTo>
                  <a:lnTo>
                    <a:pt x="1467" y="674"/>
                  </a:lnTo>
                  <a:lnTo>
                    <a:pt x="1360" y="668"/>
                  </a:lnTo>
                  <a:lnTo>
                    <a:pt x="1255" y="660"/>
                  </a:lnTo>
                  <a:lnTo>
                    <a:pt x="1153" y="649"/>
                  </a:lnTo>
                  <a:lnTo>
                    <a:pt x="1054" y="636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3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59"/>
                  </a:lnTo>
                  <a:lnTo>
                    <a:pt x="326" y="430"/>
                  </a:lnTo>
                  <a:lnTo>
                    <a:pt x="266" y="398"/>
                  </a:lnTo>
                  <a:lnTo>
                    <a:pt x="213" y="366"/>
                  </a:lnTo>
                  <a:lnTo>
                    <a:pt x="164" y="332"/>
                  </a:lnTo>
                  <a:lnTo>
                    <a:pt x="122" y="297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7"/>
                  </a:lnTo>
                  <a:lnTo>
                    <a:pt x="14" y="148"/>
                  </a:lnTo>
                  <a:lnTo>
                    <a:pt x="3" y="108"/>
                  </a:lnTo>
                  <a:lnTo>
                    <a:pt x="0" y="68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8" name="雨森出品-21"/>
          <p:cNvGrpSpPr>
            <a:grpSpLocks noChangeAspect="1"/>
          </p:cNvGrpSpPr>
          <p:nvPr/>
        </p:nvGrpSpPr>
        <p:grpSpPr bwMode="auto">
          <a:xfrm>
            <a:off x="3439216" y="2872745"/>
            <a:ext cx="282553" cy="309156"/>
            <a:chOff x="4803" y="3066"/>
            <a:chExt cx="1062" cy="1162"/>
          </a:xfrm>
          <a:solidFill>
            <a:schemeClr val="bg1"/>
          </a:solidFill>
        </p:grpSpPr>
        <p:sp>
          <p:nvSpPr>
            <p:cNvPr id="29" name="雨森出品-21-1"/>
            <p:cNvSpPr/>
            <p:nvPr/>
          </p:nvSpPr>
          <p:spPr bwMode="auto">
            <a:xfrm>
              <a:off x="4803" y="3066"/>
              <a:ext cx="1062" cy="962"/>
            </a:xfrm>
            <a:custGeom>
              <a:avLst/>
              <a:gdLst>
                <a:gd name="T0" fmla="*/ 1638 w 3186"/>
                <a:gd name="T1" fmla="*/ 3 h 2886"/>
                <a:gd name="T2" fmla="*/ 1721 w 3186"/>
                <a:gd name="T3" fmla="*/ 29 h 2886"/>
                <a:gd name="T4" fmla="*/ 1790 w 3186"/>
                <a:gd name="T5" fmla="*/ 79 h 2886"/>
                <a:gd name="T6" fmla="*/ 1841 w 3186"/>
                <a:gd name="T7" fmla="*/ 146 h 2886"/>
                <a:gd name="T8" fmla="*/ 1869 w 3186"/>
                <a:gd name="T9" fmla="*/ 227 h 2886"/>
                <a:gd name="T10" fmla="*/ 1959 w 3186"/>
                <a:gd name="T11" fmla="*/ 294 h 2886"/>
                <a:gd name="T12" fmla="*/ 2119 w 3186"/>
                <a:gd name="T13" fmla="*/ 356 h 2886"/>
                <a:gd name="T14" fmla="*/ 2267 w 3186"/>
                <a:gd name="T15" fmla="*/ 439 h 2886"/>
                <a:gd name="T16" fmla="*/ 2402 w 3186"/>
                <a:gd name="T17" fmla="*/ 541 h 2886"/>
                <a:gd name="T18" fmla="*/ 2521 w 3186"/>
                <a:gd name="T19" fmla="*/ 661 h 2886"/>
                <a:gd name="T20" fmla="*/ 2623 w 3186"/>
                <a:gd name="T21" fmla="*/ 794 h 2886"/>
                <a:gd name="T22" fmla="*/ 2706 w 3186"/>
                <a:gd name="T23" fmla="*/ 943 h 2886"/>
                <a:gd name="T24" fmla="*/ 2766 w 3186"/>
                <a:gd name="T25" fmla="*/ 1102 h 2886"/>
                <a:gd name="T26" fmla="*/ 2805 w 3186"/>
                <a:gd name="T27" fmla="*/ 1272 h 2886"/>
                <a:gd name="T28" fmla="*/ 2818 w 3186"/>
                <a:gd name="T29" fmla="*/ 1450 h 2886"/>
                <a:gd name="T30" fmla="*/ 2868 w 3186"/>
                <a:gd name="T31" fmla="*/ 2267 h 2886"/>
                <a:gd name="T32" fmla="*/ 2961 w 3186"/>
                <a:gd name="T33" fmla="*/ 2293 h 2886"/>
                <a:gd name="T34" fmla="*/ 3043 w 3186"/>
                <a:gd name="T35" fmla="*/ 2341 h 2886"/>
                <a:gd name="T36" fmla="*/ 3109 w 3186"/>
                <a:gd name="T37" fmla="*/ 2406 h 2886"/>
                <a:gd name="T38" fmla="*/ 3158 w 3186"/>
                <a:gd name="T39" fmla="*/ 2487 h 2886"/>
                <a:gd name="T40" fmla="*/ 3183 w 3186"/>
                <a:gd name="T41" fmla="*/ 2579 h 2886"/>
                <a:gd name="T42" fmla="*/ 3186 w 3186"/>
                <a:gd name="T43" fmla="*/ 2886 h 2886"/>
                <a:gd name="T44" fmla="*/ 0 w 3186"/>
                <a:gd name="T45" fmla="*/ 2629 h 2886"/>
                <a:gd name="T46" fmla="*/ 14 w 3186"/>
                <a:gd name="T47" fmla="*/ 2532 h 2886"/>
                <a:gd name="T48" fmla="*/ 50 w 3186"/>
                <a:gd name="T49" fmla="*/ 2445 h 2886"/>
                <a:gd name="T50" fmla="*/ 109 w 3186"/>
                <a:gd name="T51" fmla="*/ 2371 h 2886"/>
                <a:gd name="T52" fmla="*/ 183 w 3186"/>
                <a:gd name="T53" fmla="*/ 2313 h 2886"/>
                <a:gd name="T54" fmla="*/ 271 w 3186"/>
                <a:gd name="T55" fmla="*/ 2277 h 2886"/>
                <a:gd name="T56" fmla="*/ 369 w 3186"/>
                <a:gd name="T57" fmla="*/ 2264 h 2886"/>
                <a:gd name="T58" fmla="*/ 373 w 3186"/>
                <a:gd name="T59" fmla="*/ 1360 h 2886"/>
                <a:gd name="T60" fmla="*/ 398 w 3186"/>
                <a:gd name="T61" fmla="*/ 1186 h 2886"/>
                <a:gd name="T62" fmla="*/ 448 w 3186"/>
                <a:gd name="T63" fmla="*/ 1022 h 2886"/>
                <a:gd name="T64" fmla="*/ 520 w 3186"/>
                <a:gd name="T65" fmla="*/ 867 h 2886"/>
                <a:gd name="T66" fmla="*/ 612 w 3186"/>
                <a:gd name="T67" fmla="*/ 725 h 2886"/>
                <a:gd name="T68" fmla="*/ 723 w 3186"/>
                <a:gd name="T69" fmla="*/ 599 h 2886"/>
                <a:gd name="T70" fmla="*/ 850 w 3186"/>
                <a:gd name="T71" fmla="*/ 488 h 2886"/>
                <a:gd name="T72" fmla="*/ 992 w 3186"/>
                <a:gd name="T73" fmla="*/ 395 h 2886"/>
                <a:gd name="T74" fmla="*/ 1147 w 3186"/>
                <a:gd name="T75" fmla="*/ 322 h 2886"/>
                <a:gd name="T76" fmla="*/ 1313 w 3186"/>
                <a:gd name="T77" fmla="*/ 272 h 2886"/>
                <a:gd name="T78" fmla="*/ 1329 w 3186"/>
                <a:gd name="T79" fmla="*/ 186 h 2886"/>
                <a:gd name="T80" fmla="*/ 1369 w 3186"/>
                <a:gd name="T81" fmla="*/ 111 h 2886"/>
                <a:gd name="T82" fmla="*/ 1430 w 3186"/>
                <a:gd name="T83" fmla="*/ 52 h 2886"/>
                <a:gd name="T84" fmla="*/ 1507 w 3186"/>
                <a:gd name="T85" fmla="*/ 14 h 2886"/>
                <a:gd name="T86" fmla="*/ 1594 w 3186"/>
                <a:gd name="T87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86" h="2886">
                  <a:moveTo>
                    <a:pt x="1594" y="0"/>
                  </a:moveTo>
                  <a:lnTo>
                    <a:pt x="1638" y="3"/>
                  </a:lnTo>
                  <a:lnTo>
                    <a:pt x="1682" y="14"/>
                  </a:lnTo>
                  <a:lnTo>
                    <a:pt x="1721" y="29"/>
                  </a:lnTo>
                  <a:lnTo>
                    <a:pt x="1757" y="52"/>
                  </a:lnTo>
                  <a:lnTo>
                    <a:pt x="1790" y="79"/>
                  </a:lnTo>
                  <a:lnTo>
                    <a:pt x="1818" y="111"/>
                  </a:lnTo>
                  <a:lnTo>
                    <a:pt x="1841" y="146"/>
                  </a:lnTo>
                  <a:lnTo>
                    <a:pt x="1858" y="186"/>
                  </a:lnTo>
                  <a:lnTo>
                    <a:pt x="1869" y="227"/>
                  </a:lnTo>
                  <a:lnTo>
                    <a:pt x="1874" y="272"/>
                  </a:lnTo>
                  <a:lnTo>
                    <a:pt x="1959" y="294"/>
                  </a:lnTo>
                  <a:lnTo>
                    <a:pt x="2040" y="322"/>
                  </a:lnTo>
                  <a:lnTo>
                    <a:pt x="2119" y="356"/>
                  </a:lnTo>
                  <a:lnTo>
                    <a:pt x="2194" y="395"/>
                  </a:lnTo>
                  <a:lnTo>
                    <a:pt x="2267" y="439"/>
                  </a:lnTo>
                  <a:lnTo>
                    <a:pt x="2337" y="488"/>
                  </a:lnTo>
                  <a:lnTo>
                    <a:pt x="2402" y="541"/>
                  </a:lnTo>
                  <a:lnTo>
                    <a:pt x="2464" y="599"/>
                  </a:lnTo>
                  <a:lnTo>
                    <a:pt x="2521" y="661"/>
                  </a:lnTo>
                  <a:lnTo>
                    <a:pt x="2575" y="725"/>
                  </a:lnTo>
                  <a:lnTo>
                    <a:pt x="2623" y="794"/>
                  </a:lnTo>
                  <a:lnTo>
                    <a:pt x="2667" y="867"/>
                  </a:lnTo>
                  <a:lnTo>
                    <a:pt x="2706" y="943"/>
                  </a:lnTo>
                  <a:lnTo>
                    <a:pt x="2739" y="1022"/>
                  </a:lnTo>
                  <a:lnTo>
                    <a:pt x="2766" y="1102"/>
                  </a:lnTo>
                  <a:lnTo>
                    <a:pt x="2789" y="1186"/>
                  </a:lnTo>
                  <a:lnTo>
                    <a:pt x="2805" y="1272"/>
                  </a:lnTo>
                  <a:lnTo>
                    <a:pt x="2814" y="1360"/>
                  </a:lnTo>
                  <a:lnTo>
                    <a:pt x="2818" y="1450"/>
                  </a:lnTo>
                  <a:lnTo>
                    <a:pt x="2818" y="2264"/>
                  </a:lnTo>
                  <a:lnTo>
                    <a:pt x="2868" y="2267"/>
                  </a:lnTo>
                  <a:lnTo>
                    <a:pt x="2916" y="2277"/>
                  </a:lnTo>
                  <a:lnTo>
                    <a:pt x="2961" y="2293"/>
                  </a:lnTo>
                  <a:lnTo>
                    <a:pt x="3004" y="2313"/>
                  </a:lnTo>
                  <a:lnTo>
                    <a:pt x="3043" y="2341"/>
                  </a:lnTo>
                  <a:lnTo>
                    <a:pt x="3079" y="2371"/>
                  </a:lnTo>
                  <a:lnTo>
                    <a:pt x="3109" y="2406"/>
                  </a:lnTo>
                  <a:lnTo>
                    <a:pt x="3136" y="2445"/>
                  </a:lnTo>
                  <a:lnTo>
                    <a:pt x="3158" y="2487"/>
                  </a:lnTo>
                  <a:lnTo>
                    <a:pt x="3174" y="2532"/>
                  </a:lnTo>
                  <a:lnTo>
                    <a:pt x="3183" y="2579"/>
                  </a:lnTo>
                  <a:lnTo>
                    <a:pt x="3186" y="2629"/>
                  </a:lnTo>
                  <a:lnTo>
                    <a:pt x="3186" y="2886"/>
                  </a:lnTo>
                  <a:lnTo>
                    <a:pt x="0" y="2886"/>
                  </a:lnTo>
                  <a:lnTo>
                    <a:pt x="0" y="2629"/>
                  </a:lnTo>
                  <a:lnTo>
                    <a:pt x="3" y="2579"/>
                  </a:lnTo>
                  <a:lnTo>
                    <a:pt x="14" y="2532"/>
                  </a:lnTo>
                  <a:lnTo>
                    <a:pt x="30" y="2487"/>
                  </a:lnTo>
                  <a:lnTo>
                    <a:pt x="50" y="2445"/>
                  </a:lnTo>
                  <a:lnTo>
                    <a:pt x="78" y="2406"/>
                  </a:lnTo>
                  <a:lnTo>
                    <a:pt x="109" y="2371"/>
                  </a:lnTo>
                  <a:lnTo>
                    <a:pt x="144" y="2341"/>
                  </a:lnTo>
                  <a:lnTo>
                    <a:pt x="183" y="2313"/>
                  </a:lnTo>
                  <a:lnTo>
                    <a:pt x="225" y="2293"/>
                  </a:lnTo>
                  <a:lnTo>
                    <a:pt x="271" y="2277"/>
                  </a:lnTo>
                  <a:lnTo>
                    <a:pt x="319" y="2267"/>
                  </a:lnTo>
                  <a:lnTo>
                    <a:pt x="369" y="2264"/>
                  </a:lnTo>
                  <a:lnTo>
                    <a:pt x="369" y="1450"/>
                  </a:lnTo>
                  <a:lnTo>
                    <a:pt x="373" y="1360"/>
                  </a:lnTo>
                  <a:lnTo>
                    <a:pt x="382" y="1272"/>
                  </a:lnTo>
                  <a:lnTo>
                    <a:pt x="398" y="1186"/>
                  </a:lnTo>
                  <a:lnTo>
                    <a:pt x="420" y="1102"/>
                  </a:lnTo>
                  <a:lnTo>
                    <a:pt x="448" y="1022"/>
                  </a:lnTo>
                  <a:lnTo>
                    <a:pt x="482" y="943"/>
                  </a:lnTo>
                  <a:lnTo>
                    <a:pt x="520" y="867"/>
                  </a:lnTo>
                  <a:lnTo>
                    <a:pt x="564" y="794"/>
                  </a:lnTo>
                  <a:lnTo>
                    <a:pt x="612" y="725"/>
                  </a:lnTo>
                  <a:lnTo>
                    <a:pt x="666" y="661"/>
                  </a:lnTo>
                  <a:lnTo>
                    <a:pt x="723" y="599"/>
                  </a:lnTo>
                  <a:lnTo>
                    <a:pt x="785" y="541"/>
                  </a:lnTo>
                  <a:lnTo>
                    <a:pt x="850" y="488"/>
                  </a:lnTo>
                  <a:lnTo>
                    <a:pt x="920" y="439"/>
                  </a:lnTo>
                  <a:lnTo>
                    <a:pt x="992" y="395"/>
                  </a:lnTo>
                  <a:lnTo>
                    <a:pt x="1068" y="356"/>
                  </a:lnTo>
                  <a:lnTo>
                    <a:pt x="1147" y="322"/>
                  </a:lnTo>
                  <a:lnTo>
                    <a:pt x="1229" y="294"/>
                  </a:lnTo>
                  <a:lnTo>
                    <a:pt x="1313" y="272"/>
                  </a:lnTo>
                  <a:lnTo>
                    <a:pt x="1318" y="227"/>
                  </a:lnTo>
                  <a:lnTo>
                    <a:pt x="1329" y="186"/>
                  </a:lnTo>
                  <a:lnTo>
                    <a:pt x="1346" y="146"/>
                  </a:lnTo>
                  <a:lnTo>
                    <a:pt x="1369" y="111"/>
                  </a:lnTo>
                  <a:lnTo>
                    <a:pt x="1397" y="79"/>
                  </a:lnTo>
                  <a:lnTo>
                    <a:pt x="1430" y="52"/>
                  </a:lnTo>
                  <a:lnTo>
                    <a:pt x="1467" y="29"/>
                  </a:lnTo>
                  <a:lnTo>
                    <a:pt x="1507" y="14"/>
                  </a:lnTo>
                  <a:lnTo>
                    <a:pt x="1549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雨森出品-21-2"/>
            <p:cNvSpPr/>
            <p:nvPr/>
          </p:nvSpPr>
          <p:spPr bwMode="auto">
            <a:xfrm>
              <a:off x="5163" y="4100"/>
              <a:ext cx="342" cy="128"/>
            </a:xfrm>
            <a:custGeom>
              <a:avLst/>
              <a:gdLst>
                <a:gd name="T0" fmla="*/ 0 w 1026"/>
                <a:gd name="T1" fmla="*/ 0 h 385"/>
                <a:gd name="T2" fmla="*/ 1026 w 1026"/>
                <a:gd name="T3" fmla="*/ 0 h 385"/>
                <a:gd name="T4" fmla="*/ 1008 w 1026"/>
                <a:gd name="T5" fmla="*/ 54 h 385"/>
                <a:gd name="T6" fmla="*/ 983 w 1026"/>
                <a:gd name="T7" fmla="*/ 106 h 385"/>
                <a:gd name="T8" fmla="*/ 954 w 1026"/>
                <a:gd name="T9" fmla="*/ 154 h 385"/>
                <a:gd name="T10" fmla="*/ 920 w 1026"/>
                <a:gd name="T11" fmla="*/ 199 h 385"/>
                <a:gd name="T12" fmla="*/ 881 w 1026"/>
                <a:gd name="T13" fmla="*/ 239 h 385"/>
                <a:gd name="T14" fmla="*/ 837 w 1026"/>
                <a:gd name="T15" fmla="*/ 276 h 385"/>
                <a:gd name="T16" fmla="*/ 790 w 1026"/>
                <a:gd name="T17" fmla="*/ 308 h 385"/>
                <a:gd name="T18" fmla="*/ 741 w 1026"/>
                <a:gd name="T19" fmla="*/ 335 h 385"/>
                <a:gd name="T20" fmla="*/ 687 w 1026"/>
                <a:gd name="T21" fmla="*/ 357 h 385"/>
                <a:gd name="T22" fmla="*/ 633 w 1026"/>
                <a:gd name="T23" fmla="*/ 371 h 385"/>
                <a:gd name="T24" fmla="*/ 574 w 1026"/>
                <a:gd name="T25" fmla="*/ 382 h 385"/>
                <a:gd name="T26" fmla="*/ 514 w 1026"/>
                <a:gd name="T27" fmla="*/ 385 h 385"/>
                <a:gd name="T28" fmla="*/ 453 w 1026"/>
                <a:gd name="T29" fmla="*/ 382 h 385"/>
                <a:gd name="T30" fmla="*/ 396 w 1026"/>
                <a:gd name="T31" fmla="*/ 371 h 385"/>
                <a:gd name="T32" fmla="*/ 340 w 1026"/>
                <a:gd name="T33" fmla="*/ 357 h 385"/>
                <a:gd name="T34" fmla="*/ 286 w 1026"/>
                <a:gd name="T35" fmla="*/ 335 h 385"/>
                <a:gd name="T36" fmla="*/ 236 w 1026"/>
                <a:gd name="T37" fmla="*/ 308 h 385"/>
                <a:gd name="T38" fmla="*/ 190 w 1026"/>
                <a:gd name="T39" fmla="*/ 276 h 385"/>
                <a:gd name="T40" fmla="*/ 146 w 1026"/>
                <a:gd name="T41" fmla="*/ 239 h 385"/>
                <a:gd name="T42" fmla="*/ 107 w 1026"/>
                <a:gd name="T43" fmla="*/ 199 h 385"/>
                <a:gd name="T44" fmla="*/ 73 w 1026"/>
                <a:gd name="T45" fmla="*/ 154 h 385"/>
                <a:gd name="T46" fmla="*/ 43 w 1026"/>
                <a:gd name="T47" fmla="*/ 106 h 385"/>
                <a:gd name="T48" fmla="*/ 19 w 1026"/>
                <a:gd name="T49" fmla="*/ 54 h 385"/>
                <a:gd name="T50" fmla="*/ 0 w 1026"/>
                <a:gd name="T5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6" h="385">
                  <a:moveTo>
                    <a:pt x="0" y="0"/>
                  </a:moveTo>
                  <a:lnTo>
                    <a:pt x="1026" y="0"/>
                  </a:lnTo>
                  <a:lnTo>
                    <a:pt x="1008" y="54"/>
                  </a:lnTo>
                  <a:lnTo>
                    <a:pt x="983" y="106"/>
                  </a:lnTo>
                  <a:lnTo>
                    <a:pt x="954" y="154"/>
                  </a:lnTo>
                  <a:lnTo>
                    <a:pt x="920" y="199"/>
                  </a:lnTo>
                  <a:lnTo>
                    <a:pt x="881" y="239"/>
                  </a:lnTo>
                  <a:lnTo>
                    <a:pt x="837" y="276"/>
                  </a:lnTo>
                  <a:lnTo>
                    <a:pt x="790" y="308"/>
                  </a:lnTo>
                  <a:lnTo>
                    <a:pt x="741" y="335"/>
                  </a:lnTo>
                  <a:lnTo>
                    <a:pt x="687" y="357"/>
                  </a:lnTo>
                  <a:lnTo>
                    <a:pt x="633" y="371"/>
                  </a:lnTo>
                  <a:lnTo>
                    <a:pt x="574" y="382"/>
                  </a:lnTo>
                  <a:lnTo>
                    <a:pt x="514" y="385"/>
                  </a:lnTo>
                  <a:lnTo>
                    <a:pt x="453" y="382"/>
                  </a:lnTo>
                  <a:lnTo>
                    <a:pt x="396" y="371"/>
                  </a:lnTo>
                  <a:lnTo>
                    <a:pt x="340" y="357"/>
                  </a:lnTo>
                  <a:lnTo>
                    <a:pt x="286" y="335"/>
                  </a:lnTo>
                  <a:lnTo>
                    <a:pt x="236" y="308"/>
                  </a:lnTo>
                  <a:lnTo>
                    <a:pt x="190" y="276"/>
                  </a:lnTo>
                  <a:lnTo>
                    <a:pt x="146" y="239"/>
                  </a:lnTo>
                  <a:lnTo>
                    <a:pt x="107" y="199"/>
                  </a:lnTo>
                  <a:lnTo>
                    <a:pt x="73" y="154"/>
                  </a:lnTo>
                  <a:lnTo>
                    <a:pt x="43" y="106"/>
                  </a:lnTo>
                  <a:lnTo>
                    <a:pt x="19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1" name="雨森出品-22"/>
          <p:cNvSpPr/>
          <p:nvPr/>
        </p:nvSpPr>
        <p:spPr>
          <a:xfrm>
            <a:off x="8792920" y="3788194"/>
            <a:ext cx="249484" cy="215342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雨森出品-23"/>
          <p:cNvSpPr/>
          <p:nvPr/>
        </p:nvSpPr>
        <p:spPr>
          <a:xfrm>
            <a:off x="3455750" y="3788194"/>
            <a:ext cx="249484" cy="215342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神经元模型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47361" y="236054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什么是神经元？</a:t>
            </a:r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064"/>
          <a:stretch>
            <a:fillRect/>
          </a:stretch>
        </p:blipFill>
        <p:spPr bwMode="auto">
          <a:xfrm>
            <a:off x="1117284" y="2881989"/>
            <a:ext cx="4898390" cy="260477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2623918" y="5680213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神经元模型示意图</a:t>
            </a:r>
            <a:endParaRPr lang="zh-CN" altLang="en-US" dirty="0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6788426" y="3015021"/>
          <a:ext cx="3388927" cy="1333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1162685" imgH="457200" progId="Equation.DSMT4">
                  <p:embed/>
                </p:oleObj>
              </mc:Choice>
              <mc:Fallback>
                <p:oleObj name="Equation" r:id="rId2" imgW="1162685" imgH="4572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88426" y="3015021"/>
                        <a:ext cx="3388927" cy="1333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/>
            </p:nvSpPr>
            <p:spPr>
              <a:xfrm>
                <a:off x="6096000" y="4731748"/>
                <a:ext cx="58607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266700" algn="just"/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其中：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533400" algn="just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：第 </a:t>
                </a:r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个输入特征。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526415" algn="just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：输入对应的权重（表示该输入的重要程度）。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526415" algn="just"/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：偏置项，帮助模型更好地拟合数据。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533400" algn="just"/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1800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</m:e>
                    </m:d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：激活函数。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533400" algn="just"/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：输出结果。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731748"/>
                <a:ext cx="5860774" cy="2031325"/>
              </a:xfrm>
              <a:prstGeom prst="rect">
                <a:avLst/>
              </a:prstGeom>
              <a:blipFill rotWithShape="1">
                <a:blip r:embed="rId4"/>
                <a:stretch>
                  <a:fillRect t="-18" r="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355035" y="1120590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神经元模型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299990" y="149828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32453" y="198111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神经元是如何工作的？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34278" y="2574673"/>
                <a:ext cx="10905766" cy="391235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indent="267970" algn="just"/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案例</a:t>
                </a:r>
                <a:r>
                  <a:rPr lang="en-US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1800" b="1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：神经元工作原理示例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假设需要通过设计一个神经元来判断学生是否有“积极学习行为”，输入特征为：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：作业提交次数（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0~10 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次）。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：学习平台登录次数（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0~20 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次）。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假设初始权重为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，偏置项</a:t>
                </a:r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，激活函数为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Sigmoid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函数：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zh-CN" sz="1800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那么对于一名学生，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8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itchFamily="2" charset="-122"/>
                        <a:cs typeface="Times New Roman" panose="02020603050405020304" pitchFamily="18" charset="0"/>
                      </a:rPr>
                      <m:t>15</m:t>
                    </m:r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：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8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7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9</m:t>
                      </m:r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 Sigmoid 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函数：</a:t>
                </a:r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pPr indent="266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e>
                      </m:d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1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zh-CN" sz="1800" kern="100">
                              <a:effectLst/>
                              <a:latin typeface="Cambria Math" panose="02040503050406030204" pitchFamily="18" charset="0"/>
                              <a:ea typeface="宋体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18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1800" i="1" kern="100">
                                  <a:effectLst/>
                                  <a:latin typeface="Cambria Math" panose="02040503050406030204" pitchFamily="18" charset="0"/>
                                  <a:ea typeface="宋体" pitchFamily="2" charset="-122"/>
                                  <a:cs typeface="Times New Roman" panose="020206030504050203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  <m:r>
                        <a:rPr lang="en-US" altLang="zh-CN" sz="1800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≈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zh-CN" sz="1800" i="1" kern="100">
                          <a:effectLst/>
                          <a:latin typeface="Cambria Math" panose="020405030504060302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m:t>997</m:t>
                      </m:r>
                    </m:oMath>
                  </m:oMathPara>
                </a14:m>
                <a:endParaRPr lang="zh-CN" altLang="zh-CN" sz="1800" kern="100" dirty="0">
                  <a:effectLst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输出结果接近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</a:rPr>
                  <a:t>1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itchFamily="2" charset="-122"/>
                    <a:cs typeface="Times New Roman" panose="02020603050405020304" pitchFamily="18" charset="0"/>
                  </a:rPr>
                  <a:t>，表示模型认为该学生的学习行为非常积极。通过这样的运算，神经元实现了从“输入”到“判断”的过程。</a:t>
                </a:r>
                <a:endParaRPr lang="zh-CN" altLang="en-US" dirty="0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278" y="2574673"/>
                <a:ext cx="10905766" cy="3912353"/>
              </a:xfrm>
              <a:prstGeom prst="rect">
                <a:avLst/>
              </a:prstGeom>
              <a:blipFill rotWithShape="1">
                <a:blip r:embed="rId1"/>
                <a:stretch>
                  <a:fillRect l="-60" t="-172" r="-54" b="-150"/>
                </a:stretch>
              </a:blip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238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神经元模型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32453" y="214510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神经元是如何工作的？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306975" y="2856807"/>
            <a:ext cx="97521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基本工作流程如下：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）接收输入信号：每个神经元从前一层接收多个输入信号。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）加权求和：每个输入信号乘以对应权重，权重越大，表示该输入越重要。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）加入偏置项：偏置可以调整神经元的输出阈值，使模型更灵活。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）激活函数处理：通过非线性函数，决定神经元是否被“激活”。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）输出信号：将输出结果传递给下一层神经元。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雨森出品-4"/>
          <p:cNvSpPr txBox="1"/>
          <p:nvPr/>
        </p:nvSpPr>
        <p:spPr>
          <a:xfrm>
            <a:off x="1638301" y="1259726"/>
            <a:ext cx="42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rPr>
              <a:t>神经网络基本结构</a:t>
            </a:r>
            <a:endParaRPr lang="en-US" sz="3200" b="1" dirty="0">
              <a:solidFill>
                <a:srgbClr val="00B0F0"/>
              </a:solidFill>
              <a:latin typeface="微软雅黑" panose="020B0503020204020204" charset="-122"/>
            </a:endParaRPr>
          </a:p>
        </p:txBody>
      </p:sp>
      <p:sp>
        <p:nvSpPr>
          <p:cNvPr id="13" name="雨森出品-5"/>
          <p:cNvSpPr/>
          <p:nvPr/>
        </p:nvSpPr>
        <p:spPr>
          <a:xfrm>
            <a:off x="1588226" y="1612579"/>
            <a:ext cx="287188" cy="287188"/>
          </a:xfrm>
          <a:prstGeom prst="corner">
            <a:avLst>
              <a:gd name="adj1" fmla="val 26012"/>
              <a:gd name="adj2" fmla="val 276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47361" y="2360543"/>
            <a:ext cx="2754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神经网络基本结构示意图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80" y="2918927"/>
            <a:ext cx="4010341" cy="3491811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5575618" y="3381641"/>
            <a:ext cx="6062663" cy="20313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/>
              <a:t>输入层：输入层负责接收外部数据。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/>
              <a:t>隐藏层：隐藏层位于输入层与输出层之间，是神经网络进行“思考”的地方。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/>
              <a:t>输出层：输出层是根据隐藏层的特征处理结果，输出最终的预测结果。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Theme">
  <a:themeElements>
    <a:clrScheme name="Custom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6AA2"/>
      </a:accent1>
      <a:accent2>
        <a:srgbClr val="84D4E6"/>
      </a:accent2>
      <a:accent3>
        <a:srgbClr val="263972"/>
      </a:accent3>
      <a:accent4>
        <a:srgbClr val="253F84"/>
      </a:accent4>
      <a:accent5>
        <a:srgbClr val="3E95BE"/>
      </a:accent5>
      <a:accent6>
        <a:srgbClr val="5BC6BF"/>
      </a:accent6>
      <a:hlink>
        <a:srgbClr val="0563C1"/>
      </a:hlink>
      <a:folHlink>
        <a:srgbClr val="954F72"/>
      </a:folHlink>
    </a:clrScheme>
    <a:fontScheme name="Calibri和微软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4139</Words>
  <Application>WPS 演示</Application>
  <PresentationFormat>宽屏</PresentationFormat>
  <Paragraphs>299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Arial</vt:lpstr>
      <vt:lpstr>宋体</vt:lpstr>
      <vt:lpstr>Wingdings</vt:lpstr>
      <vt:lpstr>Aharoni</vt:lpstr>
      <vt:lpstr>微软雅黑</vt:lpstr>
      <vt:lpstr>Calibri</vt:lpstr>
      <vt:lpstr>Poppins</vt:lpstr>
      <vt:lpstr>苹方-简</vt:lpstr>
      <vt:lpstr>Times New Roman</vt:lpstr>
      <vt:lpstr>汉仪书宋二KW</vt:lpstr>
      <vt:lpstr>Cambria Math</vt:lpstr>
      <vt:lpstr>Helvetica Neue</vt:lpstr>
      <vt:lpstr>宋体</vt:lpstr>
      <vt:lpstr>Arial Unicode MS</vt:lpstr>
      <vt:lpstr>DejaVu Math TeX Gyre</vt:lpstr>
      <vt:lpstr>Aharoni</vt:lpstr>
      <vt:lpstr>Wingdings</vt:lpstr>
      <vt:lpstr>Office Theme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 w</dc:creator>
  <cp:lastModifiedBy>苏斌</cp:lastModifiedBy>
  <cp:revision>29</cp:revision>
  <dcterms:created xsi:type="dcterms:W3CDTF">2026-02-12T14:52:35Z</dcterms:created>
  <dcterms:modified xsi:type="dcterms:W3CDTF">2026-02-12T14:52:35Z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2052-12.1.24031.24031</vt:lpwstr>
  </property>
  <property fmtid="{D5CDD505-2E9C-101B-9397-08002B2CF9AE}" pid="3" name="KSOTemplateUUID">
    <vt:lpwstr>v1.0_mb_aT518a2eHcJCFRywER4zOw==</vt:lpwstr>
  </property>
  <property fmtid="{D5CDD505-2E9C-101B-9397-08002B2CF9AE}" pid="4" name="ICV">
    <vt:lpwstr>9BCDEE87BC7C9FE297627869A624AA7B_41</vt:lpwstr>
  </property>
</Properties>
</file>