
<file path=[Content_Types].xml><?xml version="1.0" encoding="utf-8"?>
<Types xmlns="http://schemas.openxmlformats.org/package/2006/content-types">
  <Default Extension="jpeg" ContentType="image/jpeg"/>
  <Default Extension="JPG" ContentType="image/.jp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761" r:id="rId3"/>
    <p:sldId id="722" r:id="rId4"/>
    <p:sldId id="723" r:id="rId5"/>
    <p:sldId id="287" r:id="rId6"/>
    <p:sldId id="261" r:id="rId7"/>
    <p:sldId id="730" r:id="rId8"/>
    <p:sldId id="731" r:id="rId9"/>
    <p:sldId id="724" r:id="rId10"/>
    <p:sldId id="726" r:id="rId11"/>
    <p:sldId id="750" r:id="rId12"/>
    <p:sldId id="751" r:id="rId13"/>
    <p:sldId id="752" r:id="rId14"/>
    <p:sldId id="753" r:id="rId15"/>
    <p:sldId id="754" r:id="rId16"/>
    <p:sldId id="755" r:id="rId17"/>
    <p:sldId id="757" r:id="rId18"/>
    <p:sldId id="758" r:id="rId19"/>
    <p:sldId id="725" r:id="rId20"/>
    <p:sldId id="749" r:id="rId21"/>
    <p:sldId id="746" r:id="rId22"/>
    <p:sldId id="759" r:id="rId23"/>
    <p:sldId id="760" r:id="rId24"/>
    <p:sldId id="747" r:id="rId25"/>
    <p:sldId id="748" r:id="rId26"/>
    <p:sldId id="721" r:id="rId27"/>
  </p:sldIdLst>
  <p:sldSz cx="12192000" cy="6858000"/>
  <p:notesSz cx="6858000" cy="9144000"/>
  <p:embeddedFontLst>
    <p:embeddedFont>
      <p:font typeface="Aharoni" panose="02010803020104030203" pitchFamily="2" charset="-79"/>
      <p:regular r:id="rId32"/>
    </p:embeddedFont>
    <p:embeddedFont>
      <p:font typeface="微软雅黑" panose="020B0503020204020204" charset="-122"/>
      <p:regular r:id="rId3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PS" initials="W" lastIdx="0"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96" d="100"/>
          <a:sy n="96" d="100"/>
        </p:scale>
        <p:origin x="180" y="57"/>
      </p:cViewPr>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3" Type="http://schemas.openxmlformats.org/officeDocument/2006/relationships/font" Target="fonts/font2.fntdata"/><Relationship Id="rId32" Type="http://schemas.openxmlformats.org/officeDocument/2006/relationships/font" Target="fonts/font1.fntdata"/><Relationship Id="rId31" Type="http://schemas.openxmlformats.org/officeDocument/2006/relationships/commentAuthors" Target="commentAuthors.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matchingName="雨森出品-1">
  <p:cSld name="1_Title Slide">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txBody>
          <a:bodyPr wrap="square">
            <a:noAutofit/>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matchingName="雨森出品-10">
  <p:cSld name="2_Title Slide">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1" y="1"/>
            <a:ext cx="3782291" cy="6857999"/>
          </a:xfrm>
          <a:custGeom>
            <a:avLst/>
            <a:gdLst>
              <a:gd name="connsiteX0" fmla="*/ 0 w 3782291"/>
              <a:gd name="connsiteY0" fmla="*/ 0 h 6857999"/>
              <a:gd name="connsiteX1" fmla="*/ 3782291 w 3782291"/>
              <a:gd name="connsiteY1" fmla="*/ 0 h 6857999"/>
              <a:gd name="connsiteX2" fmla="*/ 3782291 w 3782291"/>
              <a:gd name="connsiteY2" fmla="*/ 6857999 h 6857999"/>
              <a:gd name="connsiteX3" fmla="*/ 0 w 3782291"/>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3782291" h="6857999">
                <a:moveTo>
                  <a:pt x="0" y="0"/>
                </a:moveTo>
                <a:lnTo>
                  <a:pt x="3782291" y="0"/>
                </a:lnTo>
                <a:lnTo>
                  <a:pt x="3782291" y="6857999"/>
                </a:lnTo>
                <a:lnTo>
                  <a:pt x="0" y="6857999"/>
                </a:lnTo>
                <a:close/>
              </a:path>
            </a:pathLst>
          </a:custGeom>
        </p:spPr>
        <p:txBody>
          <a:bodyPr wrap="square">
            <a:noAutofit/>
          </a:bodyPr>
          <a:lstStyle/>
          <a:p>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matchingName="雨森出品-11">
  <p:cSld name="3_Title Slide">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9767456" y="3428999"/>
            <a:ext cx="2424545" cy="2493818"/>
          </a:xfrm>
          <a:custGeom>
            <a:avLst/>
            <a:gdLst>
              <a:gd name="connsiteX0" fmla="*/ 0 w 2424545"/>
              <a:gd name="connsiteY0" fmla="*/ 0 h 2493818"/>
              <a:gd name="connsiteX1" fmla="*/ 2424545 w 2424545"/>
              <a:gd name="connsiteY1" fmla="*/ 0 h 2493818"/>
              <a:gd name="connsiteX2" fmla="*/ 2424545 w 2424545"/>
              <a:gd name="connsiteY2" fmla="*/ 2493818 h 2493818"/>
              <a:gd name="connsiteX3" fmla="*/ 0 w 2424545"/>
              <a:gd name="connsiteY3" fmla="*/ 2493818 h 2493818"/>
            </a:gdLst>
            <a:ahLst/>
            <a:cxnLst>
              <a:cxn ang="0">
                <a:pos x="connsiteX0" y="connsiteY0"/>
              </a:cxn>
              <a:cxn ang="0">
                <a:pos x="connsiteX1" y="connsiteY1"/>
              </a:cxn>
              <a:cxn ang="0">
                <a:pos x="connsiteX2" y="connsiteY2"/>
              </a:cxn>
              <a:cxn ang="0">
                <a:pos x="connsiteX3" y="connsiteY3"/>
              </a:cxn>
            </a:cxnLst>
            <a:rect l="l" t="t" r="r" b="b"/>
            <a:pathLst>
              <a:path w="2424545" h="2493818">
                <a:moveTo>
                  <a:pt x="0" y="0"/>
                </a:moveTo>
                <a:lnTo>
                  <a:pt x="2424545" y="0"/>
                </a:lnTo>
                <a:lnTo>
                  <a:pt x="2424545" y="2493818"/>
                </a:lnTo>
                <a:lnTo>
                  <a:pt x="0" y="2493818"/>
                </a:lnTo>
                <a:close/>
              </a:path>
            </a:pathLst>
          </a:custGeom>
        </p:spPr>
        <p:txBody>
          <a:bodyPr wrap="square">
            <a:noAutofit/>
          </a:bodyPr>
          <a:lstStyle/>
          <a:p>
            <a:endParaRPr lang="en-US"/>
          </a:p>
        </p:txBody>
      </p:sp>
      <p:sp>
        <p:nvSpPr>
          <p:cNvPr id="7" name="Picture Placeholder 6"/>
          <p:cNvSpPr>
            <a:spLocks noGrp="1"/>
          </p:cNvSpPr>
          <p:nvPr>
            <p:ph type="pic" sz="quarter" idx="11"/>
          </p:nvPr>
        </p:nvSpPr>
        <p:spPr>
          <a:xfrm>
            <a:off x="1731820" y="3428999"/>
            <a:ext cx="3823855" cy="2493818"/>
          </a:xfrm>
          <a:custGeom>
            <a:avLst/>
            <a:gdLst>
              <a:gd name="connsiteX0" fmla="*/ 0 w 3823855"/>
              <a:gd name="connsiteY0" fmla="*/ 0 h 2493818"/>
              <a:gd name="connsiteX1" fmla="*/ 3823855 w 3823855"/>
              <a:gd name="connsiteY1" fmla="*/ 0 h 2493818"/>
              <a:gd name="connsiteX2" fmla="*/ 3823855 w 3823855"/>
              <a:gd name="connsiteY2" fmla="*/ 2493818 h 2493818"/>
              <a:gd name="connsiteX3" fmla="*/ 0 w 3823855"/>
              <a:gd name="connsiteY3" fmla="*/ 2493818 h 2493818"/>
            </a:gdLst>
            <a:ahLst/>
            <a:cxnLst>
              <a:cxn ang="0">
                <a:pos x="connsiteX0" y="connsiteY0"/>
              </a:cxn>
              <a:cxn ang="0">
                <a:pos x="connsiteX1" y="connsiteY1"/>
              </a:cxn>
              <a:cxn ang="0">
                <a:pos x="connsiteX2" y="connsiteY2"/>
              </a:cxn>
              <a:cxn ang="0">
                <a:pos x="connsiteX3" y="connsiteY3"/>
              </a:cxn>
            </a:cxnLst>
            <a:rect l="l" t="t" r="r" b="b"/>
            <a:pathLst>
              <a:path w="3823855" h="2493818">
                <a:moveTo>
                  <a:pt x="0" y="0"/>
                </a:moveTo>
                <a:lnTo>
                  <a:pt x="3823855" y="0"/>
                </a:lnTo>
                <a:lnTo>
                  <a:pt x="3823855" y="2493818"/>
                </a:lnTo>
                <a:lnTo>
                  <a:pt x="0" y="2493818"/>
                </a:lnTo>
                <a:close/>
              </a:path>
            </a:pathLst>
          </a:custGeom>
        </p:spPr>
        <p:txBody>
          <a:bodyPr wrap="square">
            <a:noAutofit/>
          </a:bodyPr>
          <a:lstStyle/>
          <a:p>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matchingName="雨森出品-2">
  <p:cSld name="Default Slide">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matchingName="雨森出品-3">
  <p:cSld name="9_Custom Layou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7217230" y="0"/>
            <a:ext cx="4974771" cy="6858000"/>
          </a:xfrm>
          <a:custGeom>
            <a:avLst/>
            <a:gdLst>
              <a:gd name="connsiteX0" fmla="*/ 0 w 4974771"/>
              <a:gd name="connsiteY0" fmla="*/ 0 h 6858000"/>
              <a:gd name="connsiteX1" fmla="*/ 4974771 w 4974771"/>
              <a:gd name="connsiteY1" fmla="*/ 0 h 6858000"/>
              <a:gd name="connsiteX2" fmla="*/ 4974771 w 4974771"/>
              <a:gd name="connsiteY2" fmla="*/ 6858000 h 6858000"/>
              <a:gd name="connsiteX3" fmla="*/ 0 w 49747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974771" h="6858000">
                <a:moveTo>
                  <a:pt x="0" y="0"/>
                </a:moveTo>
                <a:lnTo>
                  <a:pt x="4974771" y="0"/>
                </a:lnTo>
                <a:lnTo>
                  <a:pt x="4974771" y="6858000"/>
                </a:lnTo>
                <a:lnTo>
                  <a:pt x="0" y="6858000"/>
                </a:lnTo>
                <a:close/>
              </a:path>
            </a:pathLst>
          </a:custGeom>
        </p:spPr>
        <p:txBody>
          <a:bodyPr wrap="square">
            <a:noAutofit/>
          </a:bodyPr>
          <a:lstStyle/>
          <a:p>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matchingName="雨森出品-4">
  <p:cSld name="10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0"/>
            <a:ext cx="2835648" cy="4686300"/>
          </a:xfrm>
          <a:custGeom>
            <a:avLst/>
            <a:gdLst>
              <a:gd name="connsiteX0" fmla="*/ 0 w 2835648"/>
              <a:gd name="connsiteY0" fmla="*/ 0 h 4686300"/>
              <a:gd name="connsiteX1" fmla="*/ 2835648 w 2835648"/>
              <a:gd name="connsiteY1" fmla="*/ 0 h 4686300"/>
              <a:gd name="connsiteX2" fmla="*/ 2835648 w 2835648"/>
              <a:gd name="connsiteY2" fmla="*/ 4686300 h 4686300"/>
              <a:gd name="connsiteX3" fmla="*/ 0 w 2835648"/>
              <a:gd name="connsiteY3" fmla="*/ 4686300 h 4686300"/>
            </a:gdLst>
            <a:ahLst/>
            <a:cxnLst>
              <a:cxn ang="0">
                <a:pos x="connsiteX0" y="connsiteY0"/>
              </a:cxn>
              <a:cxn ang="0">
                <a:pos x="connsiteX1" y="connsiteY1"/>
              </a:cxn>
              <a:cxn ang="0">
                <a:pos x="connsiteX2" y="connsiteY2"/>
              </a:cxn>
              <a:cxn ang="0">
                <a:pos x="connsiteX3" y="connsiteY3"/>
              </a:cxn>
            </a:cxnLst>
            <a:rect l="l" t="t" r="r" b="b"/>
            <a:pathLst>
              <a:path w="2835648" h="4686300">
                <a:moveTo>
                  <a:pt x="0" y="0"/>
                </a:moveTo>
                <a:lnTo>
                  <a:pt x="2835648" y="0"/>
                </a:lnTo>
                <a:lnTo>
                  <a:pt x="2835648" y="4686300"/>
                </a:lnTo>
                <a:lnTo>
                  <a:pt x="0" y="4686300"/>
                </a:lnTo>
                <a:close/>
              </a:path>
            </a:pathLst>
          </a:custGeom>
        </p:spPr>
        <p:txBody>
          <a:bodyPr wrap="square">
            <a:noAutofit/>
          </a:bodyPr>
          <a:lstStyle/>
          <a:p>
            <a:endParaRPr lang="en-US"/>
          </a:p>
        </p:txBody>
      </p:sp>
      <p:sp>
        <p:nvSpPr>
          <p:cNvPr id="8" name="Picture Placeholder 7"/>
          <p:cNvSpPr>
            <a:spLocks noGrp="1"/>
          </p:cNvSpPr>
          <p:nvPr>
            <p:ph type="pic" sz="quarter" idx="11"/>
          </p:nvPr>
        </p:nvSpPr>
        <p:spPr>
          <a:xfrm>
            <a:off x="2993572" y="2171700"/>
            <a:ext cx="2835649" cy="4686301"/>
          </a:xfrm>
          <a:custGeom>
            <a:avLst/>
            <a:gdLst>
              <a:gd name="connsiteX0" fmla="*/ 0 w 2835649"/>
              <a:gd name="connsiteY0" fmla="*/ 0 h 4686301"/>
              <a:gd name="connsiteX1" fmla="*/ 2835649 w 2835649"/>
              <a:gd name="connsiteY1" fmla="*/ 0 h 4686301"/>
              <a:gd name="connsiteX2" fmla="*/ 2835649 w 2835649"/>
              <a:gd name="connsiteY2" fmla="*/ 4686301 h 4686301"/>
              <a:gd name="connsiteX3" fmla="*/ 0 w 2835649"/>
              <a:gd name="connsiteY3" fmla="*/ 4686301 h 4686301"/>
            </a:gdLst>
            <a:ahLst/>
            <a:cxnLst>
              <a:cxn ang="0">
                <a:pos x="connsiteX0" y="connsiteY0"/>
              </a:cxn>
              <a:cxn ang="0">
                <a:pos x="connsiteX1" y="connsiteY1"/>
              </a:cxn>
              <a:cxn ang="0">
                <a:pos x="connsiteX2" y="connsiteY2"/>
              </a:cxn>
              <a:cxn ang="0">
                <a:pos x="connsiteX3" y="connsiteY3"/>
              </a:cxn>
            </a:cxnLst>
            <a:rect l="l" t="t" r="r" b="b"/>
            <a:pathLst>
              <a:path w="2835649" h="4686301">
                <a:moveTo>
                  <a:pt x="0" y="0"/>
                </a:moveTo>
                <a:lnTo>
                  <a:pt x="2835649" y="0"/>
                </a:lnTo>
                <a:lnTo>
                  <a:pt x="2835649" y="4686301"/>
                </a:lnTo>
                <a:lnTo>
                  <a:pt x="0" y="4686301"/>
                </a:lnTo>
                <a:close/>
              </a:path>
            </a:pathLst>
          </a:custGeom>
        </p:spPr>
        <p:txBody>
          <a:bodyPr wrap="square">
            <a:noAutofit/>
          </a:bodyPr>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matchingName="雨森出品-5">
  <p:cSld name="11_Custom Layou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4016830" y="0"/>
            <a:ext cx="2759527" cy="6858000"/>
          </a:xfrm>
          <a:custGeom>
            <a:avLst/>
            <a:gdLst>
              <a:gd name="connsiteX0" fmla="*/ 0 w 2759527"/>
              <a:gd name="connsiteY0" fmla="*/ 0 h 6858000"/>
              <a:gd name="connsiteX1" fmla="*/ 2759527 w 2759527"/>
              <a:gd name="connsiteY1" fmla="*/ 0 h 6858000"/>
              <a:gd name="connsiteX2" fmla="*/ 2759527 w 2759527"/>
              <a:gd name="connsiteY2" fmla="*/ 6858000 h 6858000"/>
              <a:gd name="connsiteX3" fmla="*/ 0 w 275952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759527" h="6858000">
                <a:moveTo>
                  <a:pt x="0" y="0"/>
                </a:moveTo>
                <a:lnTo>
                  <a:pt x="2759527" y="0"/>
                </a:lnTo>
                <a:lnTo>
                  <a:pt x="2759527" y="6858000"/>
                </a:lnTo>
                <a:lnTo>
                  <a:pt x="0" y="6858000"/>
                </a:lnTo>
                <a:close/>
              </a:path>
            </a:pathLst>
          </a:custGeom>
        </p:spPr>
        <p:txBody>
          <a:bodyPr wrap="square">
            <a:noAutofit/>
          </a:bodyPr>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matchingName="雨森出品-6">
  <p:cSld name="15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4715539" y="439840"/>
            <a:ext cx="2760925" cy="2095016"/>
          </a:xfrm>
          <a:custGeom>
            <a:avLst/>
            <a:gdLst>
              <a:gd name="connsiteX0" fmla="*/ 0 w 2982683"/>
              <a:gd name="connsiteY0" fmla="*/ 0 h 2302329"/>
              <a:gd name="connsiteX1" fmla="*/ 2982683 w 2982683"/>
              <a:gd name="connsiteY1" fmla="*/ 0 h 2302329"/>
              <a:gd name="connsiteX2" fmla="*/ 2982683 w 2982683"/>
              <a:gd name="connsiteY2" fmla="*/ 2302329 h 2302329"/>
              <a:gd name="connsiteX3" fmla="*/ 0 w 2982683"/>
              <a:gd name="connsiteY3" fmla="*/ 2302329 h 2302329"/>
            </a:gdLst>
            <a:ahLst/>
            <a:cxnLst>
              <a:cxn ang="0">
                <a:pos x="connsiteX0" y="connsiteY0"/>
              </a:cxn>
              <a:cxn ang="0">
                <a:pos x="connsiteX1" y="connsiteY1"/>
              </a:cxn>
              <a:cxn ang="0">
                <a:pos x="connsiteX2" y="connsiteY2"/>
              </a:cxn>
              <a:cxn ang="0">
                <a:pos x="connsiteX3" y="connsiteY3"/>
              </a:cxn>
            </a:cxnLst>
            <a:rect l="l" t="t" r="r" b="b"/>
            <a:pathLst>
              <a:path w="2982683" h="2302329">
                <a:moveTo>
                  <a:pt x="0" y="0"/>
                </a:moveTo>
                <a:lnTo>
                  <a:pt x="2982683" y="0"/>
                </a:lnTo>
                <a:lnTo>
                  <a:pt x="2982683" y="2302329"/>
                </a:lnTo>
                <a:lnTo>
                  <a:pt x="0" y="2302329"/>
                </a:lnTo>
                <a:close/>
              </a:path>
            </a:pathLst>
          </a:custGeom>
        </p:spPr>
        <p:txBody>
          <a:bodyPr wrap="square">
            <a:noAutofit/>
          </a:bodyPr>
          <a:lstStyle/>
          <a:p>
            <a:endParaRPr lang="en-US"/>
          </a:p>
        </p:txBody>
      </p:sp>
      <p:sp>
        <p:nvSpPr>
          <p:cNvPr id="11" name="Picture Placeholder 10"/>
          <p:cNvSpPr>
            <a:spLocks noGrp="1"/>
          </p:cNvSpPr>
          <p:nvPr>
            <p:ph type="pic" sz="quarter" idx="11"/>
          </p:nvPr>
        </p:nvSpPr>
        <p:spPr>
          <a:xfrm>
            <a:off x="2423713" y="439840"/>
            <a:ext cx="2131155" cy="2095016"/>
          </a:xfrm>
          <a:custGeom>
            <a:avLst/>
            <a:gdLst>
              <a:gd name="connsiteX0" fmla="*/ 0 w 2302330"/>
              <a:gd name="connsiteY0" fmla="*/ 0 h 2302329"/>
              <a:gd name="connsiteX1" fmla="*/ 2302330 w 2302330"/>
              <a:gd name="connsiteY1" fmla="*/ 0 h 2302329"/>
              <a:gd name="connsiteX2" fmla="*/ 2302330 w 2302330"/>
              <a:gd name="connsiteY2" fmla="*/ 2302329 h 2302329"/>
              <a:gd name="connsiteX3" fmla="*/ 0 w 2302330"/>
              <a:gd name="connsiteY3" fmla="*/ 2302329 h 2302329"/>
            </a:gdLst>
            <a:ahLst/>
            <a:cxnLst>
              <a:cxn ang="0">
                <a:pos x="connsiteX0" y="connsiteY0"/>
              </a:cxn>
              <a:cxn ang="0">
                <a:pos x="connsiteX1" y="connsiteY1"/>
              </a:cxn>
              <a:cxn ang="0">
                <a:pos x="connsiteX2" y="connsiteY2"/>
              </a:cxn>
              <a:cxn ang="0">
                <a:pos x="connsiteX3" y="connsiteY3"/>
              </a:cxn>
            </a:cxnLst>
            <a:rect l="l" t="t" r="r" b="b"/>
            <a:pathLst>
              <a:path w="2302330" h="2302329">
                <a:moveTo>
                  <a:pt x="0" y="0"/>
                </a:moveTo>
                <a:lnTo>
                  <a:pt x="2302330" y="0"/>
                </a:lnTo>
                <a:lnTo>
                  <a:pt x="2302330" y="2302329"/>
                </a:lnTo>
                <a:lnTo>
                  <a:pt x="0" y="2302329"/>
                </a:lnTo>
                <a:close/>
              </a:path>
            </a:pathLst>
          </a:custGeom>
        </p:spPr>
        <p:txBody>
          <a:bodyPr wrap="square">
            <a:noAutofit/>
          </a:bodyPr>
          <a:lstStyle/>
          <a:p>
            <a:endParaRPr lang="en-US"/>
          </a:p>
        </p:txBody>
      </p:sp>
      <p:sp>
        <p:nvSpPr>
          <p:cNvPr id="13" name="Picture Placeholder 12"/>
          <p:cNvSpPr>
            <a:spLocks noGrp="1"/>
          </p:cNvSpPr>
          <p:nvPr>
            <p:ph type="pic" sz="quarter" idx="12"/>
          </p:nvPr>
        </p:nvSpPr>
        <p:spPr>
          <a:xfrm>
            <a:off x="131887" y="439840"/>
            <a:ext cx="2131154" cy="2095016"/>
          </a:xfrm>
          <a:custGeom>
            <a:avLst/>
            <a:gdLst>
              <a:gd name="connsiteX0" fmla="*/ 0 w 2302329"/>
              <a:gd name="connsiteY0" fmla="*/ 0 h 2302329"/>
              <a:gd name="connsiteX1" fmla="*/ 2302329 w 2302329"/>
              <a:gd name="connsiteY1" fmla="*/ 0 h 2302329"/>
              <a:gd name="connsiteX2" fmla="*/ 2302329 w 2302329"/>
              <a:gd name="connsiteY2" fmla="*/ 2302329 h 2302329"/>
              <a:gd name="connsiteX3" fmla="*/ 0 w 2302329"/>
              <a:gd name="connsiteY3" fmla="*/ 2302329 h 2302329"/>
            </a:gdLst>
            <a:ahLst/>
            <a:cxnLst>
              <a:cxn ang="0">
                <a:pos x="connsiteX0" y="connsiteY0"/>
              </a:cxn>
              <a:cxn ang="0">
                <a:pos x="connsiteX1" y="connsiteY1"/>
              </a:cxn>
              <a:cxn ang="0">
                <a:pos x="connsiteX2" y="connsiteY2"/>
              </a:cxn>
              <a:cxn ang="0">
                <a:pos x="connsiteX3" y="connsiteY3"/>
              </a:cxn>
            </a:cxnLst>
            <a:rect l="l" t="t" r="r" b="b"/>
            <a:pathLst>
              <a:path w="2302329" h="2302329">
                <a:moveTo>
                  <a:pt x="0" y="0"/>
                </a:moveTo>
                <a:lnTo>
                  <a:pt x="2302329" y="0"/>
                </a:lnTo>
                <a:lnTo>
                  <a:pt x="2302329" y="2302329"/>
                </a:lnTo>
                <a:lnTo>
                  <a:pt x="0" y="2302329"/>
                </a:lnTo>
                <a:close/>
              </a:path>
            </a:pathLst>
          </a:custGeom>
        </p:spPr>
        <p:txBody>
          <a:bodyPr wrap="square">
            <a:noAutofit/>
          </a:bodyPr>
          <a:lstStyle/>
          <a:p>
            <a:endParaRPr lang="en-US"/>
          </a:p>
        </p:txBody>
      </p:sp>
      <p:sp>
        <p:nvSpPr>
          <p:cNvPr id="15" name="Picture Placeholder 14"/>
          <p:cNvSpPr>
            <a:spLocks noGrp="1"/>
          </p:cNvSpPr>
          <p:nvPr>
            <p:ph type="pic" sz="quarter" idx="13"/>
          </p:nvPr>
        </p:nvSpPr>
        <p:spPr>
          <a:xfrm>
            <a:off x="7637134" y="439840"/>
            <a:ext cx="2131154" cy="2087587"/>
          </a:xfrm>
          <a:custGeom>
            <a:avLst/>
            <a:gdLst>
              <a:gd name="connsiteX0" fmla="*/ 0 w 2302329"/>
              <a:gd name="connsiteY0" fmla="*/ 0 h 2294165"/>
              <a:gd name="connsiteX1" fmla="*/ 2302329 w 2302329"/>
              <a:gd name="connsiteY1" fmla="*/ 0 h 2294165"/>
              <a:gd name="connsiteX2" fmla="*/ 2302329 w 2302329"/>
              <a:gd name="connsiteY2" fmla="*/ 2294165 h 2294165"/>
              <a:gd name="connsiteX3" fmla="*/ 0 w 2302329"/>
              <a:gd name="connsiteY3" fmla="*/ 2294165 h 2294165"/>
            </a:gdLst>
            <a:ahLst/>
            <a:cxnLst>
              <a:cxn ang="0">
                <a:pos x="connsiteX0" y="connsiteY0"/>
              </a:cxn>
              <a:cxn ang="0">
                <a:pos x="connsiteX1" y="connsiteY1"/>
              </a:cxn>
              <a:cxn ang="0">
                <a:pos x="connsiteX2" y="connsiteY2"/>
              </a:cxn>
              <a:cxn ang="0">
                <a:pos x="connsiteX3" y="connsiteY3"/>
              </a:cxn>
            </a:cxnLst>
            <a:rect l="l" t="t" r="r" b="b"/>
            <a:pathLst>
              <a:path w="2302329" h="2294165">
                <a:moveTo>
                  <a:pt x="0" y="0"/>
                </a:moveTo>
                <a:lnTo>
                  <a:pt x="2302329" y="0"/>
                </a:lnTo>
                <a:lnTo>
                  <a:pt x="2302329" y="2294165"/>
                </a:lnTo>
                <a:lnTo>
                  <a:pt x="0" y="2294165"/>
                </a:lnTo>
                <a:close/>
              </a:path>
            </a:pathLst>
          </a:custGeom>
        </p:spPr>
        <p:txBody>
          <a:bodyPr wrap="square">
            <a:noAutofit/>
          </a:bodyPr>
          <a:lstStyle/>
          <a:p>
            <a:endParaRPr lang="en-US"/>
          </a:p>
        </p:txBody>
      </p:sp>
      <p:sp>
        <p:nvSpPr>
          <p:cNvPr id="17" name="Picture Placeholder 16"/>
          <p:cNvSpPr>
            <a:spLocks noGrp="1"/>
          </p:cNvSpPr>
          <p:nvPr>
            <p:ph type="pic" sz="quarter" idx="14"/>
          </p:nvPr>
        </p:nvSpPr>
        <p:spPr>
          <a:xfrm>
            <a:off x="9928958" y="439840"/>
            <a:ext cx="2131154" cy="2095016"/>
          </a:xfrm>
          <a:custGeom>
            <a:avLst/>
            <a:gdLst>
              <a:gd name="connsiteX0" fmla="*/ 0 w 2302329"/>
              <a:gd name="connsiteY0" fmla="*/ 0 h 2302329"/>
              <a:gd name="connsiteX1" fmla="*/ 2302329 w 2302329"/>
              <a:gd name="connsiteY1" fmla="*/ 0 h 2302329"/>
              <a:gd name="connsiteX2" fmla="*/ 2302329 w 2302329"/>
              <a:gd name="connsiteY2" fmla="*/ 2302329 h 2302329"/>
              <a:gd name="connsiteX3" fmla="*/ 0 w 2302329"/>
              <a:gd name="connsiteY3" fmla="*/ 2302329 h 2302329"/>
            </a:gdLst>
            <a:ahLst/>
            <a:cxnLst>
              <a:cxn ang="0">
                <a:pos x="connsiteX0" y="connsiteY0"/>
              </a:cxn>
              <a:cxn ang="0">
                <a:pos x="connsiteX1" y="connsiteY1"/>
              </a:cxn>
              <a:cxn ang="0">
                <a:pos x="connsiteX2" y="connsiteY2"/>
              </a:cxn>
              <a:cxn ang="0">
                <a:pos x="connsiteX3" y="connsiteY3"/>
              </a:cxn>
            </a:cxnLst>
            <a:rect l="l" t="t" r="r" b="b"/>
            <a:pathLst>
              <a:path w="2302329" h="2302329">
                <a:moveTo>
                  <a:pt x="0" y="0"/>
                </a:moveTo>
                <a:lnTo>
                  <a:pt x="2302329" y="0"/>
                </a:lnTo>
                <a:lnTo>
                  <a:pt x="2302329" y="2302329"/>
                </a:lnTo>
                <a:lnTo>
                  <a:pt x="0" y="2302329"/>
                </a:lnTo>
                <a:close/>
              </a:path>
            </a:pathLst>
          </a:custGeom>
        </p:spPr>
        <p:txBody>
          <a:bodyPr wrap="square">
            <a:noAutofit/>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matchingName="雨森出品-7">
  <p:cSld name="16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506188" y="595992"/>
            <a:ext cx="1796144" cy="3380016"/>
          </a:xfrm>
          <a:custGeom>
            <a:avLst/>
            <a:gdLst>
              <a:gd name="connsiteX0" fmla="*/ 0 w 1796144"/>
              <a:gd name="connsiteY0" fmla="*/ 0 h 3380016"/>
              <a:gd name="connsiteX1" fmla="*/ 1796144 w 1796144"/>
              <a:gd name="connsiteY1" fmla="*/ 0 h 3380016"/>
              <a:gd name="connsiteX2" fmla="*/ 1796144 w 1796144"/>
              <a:gd name="connsiteY2" fmla="*/ 3380016 h 3380016"/>
              <a:gd name="connsiteX3" fmla="*/ 0 w 1796144"/>
              <a:gd name="connsiteY3" fmla="*/ 3380016 h 3380016"/>
            </a:gdLst>
            <a:ahLst/>
            <a:cxnLst>
              <a:cxn ang="0">
                <a:pos x="connsiteX0" y="connsiteY0"/>
              </a:cxn>
              <a:cxn ang="0">
                <a:pos x="connsiteX1" y="connsiteY1"/>
              </a:cxn>
              <a:cxn ang="0">
                <a:pos x="connsiteX2" y="connsiteY2"/>
              </a:cxn>
              <a:cxn ang="0">
                <a:pos x="connsiteX3" y="connsiteY3"/>
              </a:cxn>
            </a:cxnLst>
            <a:rect l="l" t="t" r="r" b="b"/>
            <a:pathLst>
              <a:path w="1796144" h="3380016">
                <a:moveTo>
                  <a:pt x="0" y="0"/>
                </a:moveTo>
                <a:lnTo>
                  <a:pt x="1796144" y="0"/>
                </a:lnTo>
                <a:lnTo>
                  <a:pt x="1796144" y="3380016"/>
                </a:lnTo>
                <a:lnTo>
                  <a:pt x="0" y="3380016"/>
                </a:lnTo>
                <a:close/>
              </a:path>
            </a:pathLst>
          </a:custGeom>
        </p:spPr>
        <p:txBody>
          <a:bodyPr wrap="square">
            <a:noAutofit/>
          </a:bodyPr>
          <a:lstStyle/>
          <a:p>
            <a:endParaRPr lang="en-US"/>
          </a:p>
        </p:txBody>
      </p:sp>
      <p:sp>
        <p:nvSpPr>
          <p:cNvPr id="9" name="Picture Placeholder 8"/>
          <p:cNvSpPr>
            <a:spLocks noGrp="1"/>
          </p:cNvSpPr>
          <p:nvPr>
            <p:ph type="pic" sz="quarter" idx="11"/>
          </p:nvPr>
        </p:nvSpPr>
        <p:spPr>
          <a:xfrm>
            <a:off x="2462894" y="595993"/>
            <a:ext cx="1796144" cy="5608865"/>
          </a:xfrm>
          <a:custGeom>
            <a:avLst/>
            <a:gdLst>
              <a:gd name="connsiteX0" fmla="*/ 0 w 1796144"/>
              <a:gd name="connsiteY0" fmla="*/ 0 h 5608865"/>
              <a:gd name="connsiteX1" fmla="*/ 1796144 w 1796144"/>
              <a:gd name="connsiteY1" fmla="*/ 0 h 5608865"/>
              <a:gd name="connsiteX2" fmla="*/ 1796144 w 1796144"/>
              <a:gd name="connsiteY2" fmla="*/ 5608865 h 5608865"/>
              <a:gd name="connsiteX3" fmla="*/ 0 w 1796144"/>
              <a:gd name="connsiteY3" fmla="*/ 5608865 h 5608865"/>
            </a:gdLst>
            <a:ahLst/>
            <a:cxnLst>
              <a:cxn ang="0">
                <a:pos x="connsiteX0" y="connsiteY0"/>
              </a:cxn>
              <a:cxn ang="0">
                <a:pos x="connsiteX1" y="connsiteY1"/>
              </a:cxn>
              <a:cxn ang="0">
                <a:pos x="connsiteX2" y="connsiteY2"/>
              </a:cxn>
              <a:cxn ang="0">
                <a:pos x="connsiteX3" y="connsiteY3"/>
              </a:cxn>
            </a:cxnLst>
            <a:rect l="l" t="t" r="r" b="b"/>
            <a:pathLst>
              <a:path w="1796144" h="5608865">
                <a:moveTo>
                  <a:pt x="0" y="0"/>
                </a:moveTo>
                <a:lnTo>
                  <a:pt x="1796144" y="0"/>
                </a:lnTo>
                <a:lnTo>
                  <a:pt x="1796144" y="5608865"/>
                </a:lnTo>
                <a:lnTo>
                  <a:pt x="0" y="5608865"/>
                </a:lnTo>
                <a:close/>
              </a:path>
            </a:pathLst>
          </a:custGeom>
        </p:spPr>
        <p:txBody>
          <a:bodyPr wrap="square">
            <a:noAutofit/>
          </a:bodyPr>
          <a:lstStyle/>
          <a:p>
            <a:endParaRPr lang="en-US"/>
          </a:p>
        </p:txBody>
      </p:sp>
      <p:sp>
        <p:nvSpPr>
          <p:cNvPr id="11" name="Picture Placeholder 10"/>
          <p:cNvSpPr>
            <a:spLocks noGrp="1"/>
          </p:cNvSpPr>
          <p:nvPr>
            <p:ph type="pic" sz="quarter" idx="12"/>
          </p:nvPr>
        </p:nvSpPr>
        <p:spPr>
          <a:xfrm>
            <a:off x="4419600" y="595992"/>
            <a:ext cx="1796144" cy="3380016"/>
          </a:xfrm>
          <a:custGeom>
            <a:avLst/>
            <a:gdLst>
              <a:gd name="connsiteX0" fmla="*/ 0 w 1796144"/>
              <a:gd name="connsiteY0" fmla="*/ 0 h 3380016"/>
              <a:gd name="connsiteX1" fmla="*/ 1796144 w 1796144"/>
              <a:gd name="connsiteY1" fmla="*/ 0 h 3380016"/>
              <a:gd name="connsiteX2" fmla="*/ 1796144 w 1796144"/>
              <a:gd name="connsiteY2" fmla="*/ 3380016 h 3380016"/>
              <a:gd name="connsiteX3" fmla="*/ 0 w 1796144"/>
              <a:gd name="connsiteY3" fmla="*/ 3380016 h 3380016"/>
            </a:gdLst>
            <a:ahLst/>
            <a:cxnLst>
              <a:cxn ang="0">
                <a:pos x="connsiteX0" y="connsiteY0"/>
              </a:cxn>
              <a:cxn ang="0">
                <a:pos x="connsiteX1" y="connsiteY1"/>
              </a:cxn>
              <a:cxn ang="0">
                <a:pos x="connsiteX2" y="connsiteY2"/>
              </a:cxn>
              <a:cxn ang="0">
                <a:pos x="connsiteX3" y="connsiteY3"/>
              </a:cxn>
            </a:cxnLst>
            <a:rect l="l" t="t" r="r" b="b"/>
            <a:pathLst>
              <a:path w="1796144" h="3380016">
                <a:moveTo>
                  <a:pt x="0" y="0"/>
                </a:moveTo>
                <a:lnTo>
                  <a:pt x="1796144" y="0"/>
                </a:lnTo>
                <a:lnTo>
                  <a:pt x="1796144" y="3380016"/>
                </a:lnTo>
                <a:lnTo>
                  <a:pt x="0" y="3380016"/>
                </a:lnTo>
                <a:close/>
              </a:path>
            </a:pathLst>
          </a:custGeom>
        </p:spPr>
        <p:txBody>
          <a:bodyPr wrap="square">
            <a:noAutofit/>
          </a:bodyPr>
          <a:lstStyle/>
          <a:p>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matchingName="雨森出品-8">
  <p:cSld name="17_Custom Layou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5334002" y="1"/>
            <a:ext cx="6857999" cy="6857999"/>
          </a:xfrm>
          <a:custGeom>
            <a:avLst/>
            <a:gdLst>
              <a:gd name="connsiteX0" fmla="*/ 0 w 6857999"/>
              <a:gd name="connsiteY0" fmla="*/ 0 h 6857999"/>
              <a:gd name="connsiteX1" fmla="*/ 6857999 w 6857999"/>
              <a:gd name="connsiteY1" fmla="*/ 0 h 6857999"/>
              <a:gd name="connsiteX2" fmla="*/ 6857999 w 6857999"/>
              <a:gd name="connsiteY2" fmla="*/ 6857999 h 6857999"/>
            </a:gdLst>
            <a:ahLst/>
            <a:cxnLst>
              <a:cxn ang="0">
                <a:pos x="connsiteX0" y="connsiteY0"/>
              </a:cxn>
              <a:cxn ang="0">
                <a:pos x="connsiteX1" y="connsiteY1"/>
              </a:cxn>
              <a:cxn ang="0">
                <a:pos x="connsiteX2" y="connsiteY2"/>
              </a:cxn>
            </a:cxnLst>
            <a:rect l="l" t="t" r="r" b="b"/>
            <a:pathLst>
              <a:path w="6857999" h="6857999">
                <a:moveTo>
                  <a:pt x="0" y="0"/>
                </a:moveTo>
                <a:lnTo>
                  <a:pt x="6857999" y="0"/>
                </a:lnTo>
                <a:lnTo>
                  <a:pt x="6857999" y="6857999"/>
                </a:lnTo>
                <a:close/>
              </a:path>
            </a:pathLst>
          </a:custGeom>
        </p:spPr>
        <p:txBody>
          <a:bodyPr wrap="square">
            <a:noAutofit/>
          </a:body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matchingName="雨森出品-9">
  <p:cSld name="8_Title Slide">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7233324" y="897248"/>
            <a:ext cx="4239490" cy="5063503"/>
          </a:xfrm>
          <a:custGeom>
            <a:avLst/>
            <a:gdLst>
              <a:gd name="connsiteX0" fmla="*/ 0 w 4239490"/>
              <a:gd name="connsiteY0" fmla="*/ 0 h 5063503"/>
              <a:gd name="connsiteX1" fmla="*/ 4239490 w 4239490"/>
              <a:gd name="connsiteY1" fmla="*/ 0 h 5063503"/>
              <a:gd name="connsiteX2" fmla="*/ 4239490 w 4239490"/>
              <a:gd name="connsiteY2" fmla="*/ 5063503 h 5063503"/>
              <a:gd name="connsiteX3" fmla="*/ 0 w 4239490"/>
              <a:gd name="connsiteY3" fmla="*/ 5063503 h 5063503"/>
            </a:gdLst>
            <a:ahLst/>
            <a:cxnLst>
              <a:cxn ang="0">
                <a:pos x="connsiteX0" y="connsiteY0"/>
              </a:cxn>
              <a:cxn ang="0">
                <a:pos x="connsiteX1" y="connsiteY1"/>
              </a:cxn>
              <a:cxn ang="0">
                <a:pos x="connsiteX2" y="connsiteY2"/>
              </a:cxn>
              <a:cxn ang="0">
                <a:pos x="connsiteX3" y="connsiteY3"/>
              </a:cxn>
            </a:cxnLst>
            <a:rect l="l" t="t" r="r" b="b"/>
            <a:pathLst>
              <a:path w="4239490" h="5063503">
                <a:moveTo>
                  <a:pt x="0" y="0"/>
                </a:moveTo>
                <a:lnTo>
                  <a:pt x="4239490" y="0"/>
                </a:lnTo>
                <a:lnTo>
                  <a:pt x="4239490" y="5063503"/>
                </a:lnTo>
                <a:lnTo>
                  <a:pt x="0" y="5063503"/>
                </a:lnTo>
                <a:close/>
              </a:path>
            </a:pathLst>
          </a:custGeom>
        </p:spPr>
        <p:txBody>
          <a:bodyPr wrap="square">
            <a:noAutofit/>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7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7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7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5.GIF"/></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8.png"/><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9.png"/><Relationship Id="rId1"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10.png"/><Relationship Id="rId1" Type="http://schemas.openxmlformats.org/officeDocument/2006/relationships/image" Target="../media/image7.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2.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3.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2.jpeg"/></Relationships>
</file>

<file path=ppt/slides/_rels/slide2.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0" Type="http://schemas.openxmlformats.org/officeDocument/2006/relationships/slideLayout" Target="../slideLayouts/slideLayout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4.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5.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雨森出品-1"/>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solidFill>
            <a:schemeClr val="accent4"/>
          </a:solidFill>
          <a:ln w="5953" cap="flat">
            <a:noFill/>
            <a:prstDash val="solid"/>
            <a:miter/>
          </a:ln>
        </p:spPr>
        <p:txBody>
          <a:bodyPr rtlCol="0" anchor="ctr"/>
          <a:lstStyle/>
          <a:p>
            <a:endParaRPr lang="en-US"/>
          </a:p>
        </p:txBody>
      </p:sp>
      <p:sp>
        <p:nvSpPr>
          <p:cNvPr id="11" name="雨森出品-2"/>
          <p:cNvSpPr/>
          <p:nvPr/>
        </p:nvSpPr>
        <p:spPr>
          <a:xfrm>
            <a:off x="7353647" y="4772647"/>
            <a:ext cx="4837911" cy="2683167"/>
          </a:xfrm>
          <a:custGeom>
            <a:avLst/>
            <a:gdLst>
              <a:gd name="connsiteX0" fmla="*/ 0 w 4837911"/>
              <a:gd name="connsiteY0" fmla="*/ 99769 h 2683167"/>
              <a:gd name="connsiteX1" fmla="*/ 326236 w 4837911"/>
              <a:gd name="connsiteY1" fmla="*/ 371264 h 2683167"/>
              <a:gd name="connsiteX2" fmla="*/ 704563 w 4837911"/>
              <a:gd name="connsiteY2" fmla="*/ 470150 h 2683167"/>
              <a:gd name="connsiteX3" fmla="*/ 2949806 w 4837911"/>
              <a:gd name="connsiteY3" fmla="*/ 2683167 h 2683167"/>
              <a:gd name="connsiteX4" fmla="*/ 4837912 w 4837911"/>
              <a:gd name="connsiteY4" fmla="*/ 2683167 h 2683167"/>
              <a:gd name="connsiteX5" fmla="*/ 4837912 w 4837911"/>
              <a:gd name="connsiteY5" fmla="*/ 2092500 h 2683167"/>
              <a:gd name="connsiteX6" fmla="*/ 2555145 w 4837911"/>
              <a:gd name="connsiteY6" fmla="*/ 310785 h 2683167"/>
              <a:gd name="connsiteX7" fmla="*/ 2596200 w 4837911"/>
              <a:gd name="connsiteY7" fmla="*/ 125815 h 2683167"/>
              <a:gd name="connsiteX8" fmla="*/ 2432862 w 4837911"/>
              <a:gd name="connsiteY8" fmla="*/ 0 h 2683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7911" h="2683167">
                <a:moveTo>
                  <a:pt x="0" y="99769"/>
                </a:moveTo>
                <a:lnTo>
                  <a:pt x="326236" y="371264"/>
                </a:lnTo>
                <a:lnTo>
                  <a:pt x="704563" y="470150"/>
                </a:lnTo>
                <a:lnTo>
                  <a:pt x="2949806" y="2683167"/>
                </a:lnTo>
                <a:lnTo>
                  <a:pt x="4837912" y="2683167"/>
                </a:lnTo>
                <a:lnTo>
                  <a:pt x="4837912" y="2092500"/>
                </a:lnTo>
                <a:lnTo>
                  <a:pt x="2555145" y="310785"/>
                </a:lnTo>
                <a:lnTo>
                  <a:pt x="2596200" y="125815"/>
                </a:lnTo>
                <a:lnTo>
                  <a:pt x="2432862" y="0"/>
                </a:lnTo>
                <a:close/>
              </a:path>
            </a:pathLst>
          </a:custGeom>
          <a:gradFill>
            <a:gsLst>
              <a:gs pos="0">
                <a:srgbClr val="002060">
                  <a:alpha val="60000"/>
                </a:srgbClr>
              </a:gs>
              <a:gs pos="100000">
                <a:srgbClr val="002060">
                  <a:alpha val="0"/>
                </a:srgbClr>
              </a:gs>
            </a:gsLst>
            <a:lin ang="2700000" scaled="1"/>
          </a:gradFill>
          <a:ln w="4406" cap="flat">
            <a:noFill/>
            <a:prstDash val="solid"/>
            <a:miter/>
          </a:ln>
        </p:spPr>
        <p:txBody>
          <a:bodyPr rtlCol="0" anchor="ctr"/>
          <a:lstStyle/>
          <a:p>
            <a:endParaRPr lang="en-US"/>
          </a:p>
        </p:txBody>
      </p:sp>
      <p:pic>
        <p:nvPicPr>
          <p:cNvPr id="9" name="雨森出品-3"/>
          <p:cNvPicPr>
            <a:picLocks noChangeAspect="1"/>
          </p:cNvPicPr>
          <p:nvPr/>
        </p:nvPicPr>
        <p:blipFill>
          <a:blip r:embed="rId1"/>
          <a:stretch>
            <a:fillRect/>
          </a:stretch>
        </p:blipFill>
        <p:spPr>
          <a:xfrm>
            <a:off x="7324436" y="877072"/>
            <a:ext cx="2471922" cy="4213253"/>
          </a:xfrm>
          <a:prstGeom prst="rect">
            <a:avLst/>
          </a:prstGeom>
        </p:spPr>
      </p:pic>
      <p:sp>
        <p:nvSpPr>
          <p:cNvPr id="21" name="雨森出品-5"/>
          <p:cNvSpPr txBox="1"/>
          <p:nvPr/>
        </p:nvSpPr>
        <p:spPr>
          <a:xfrm>
            <a:off x="1483360" y="2141855"/>
            <a:ext cx="5186680" cy="1892935"/>
          </a:xfrm>
          <a:prstGeom prst="rect">
            <a:avLst/>
          </a:prstGeom>
          <a:noFill/>
        </p:spPr>
        <p:txBody>
          <a:bodyPr wrap="none" lIns="90000" tIns="46800" rIns="90000" bIns="46800" rtlCol="0">
            <a:noAutofit/>
          </a:bodyPr>
          <a:lstStyle/>
          <a:p>
            <a:pPr>
              <a:lnSpc>
                <a:spcPct val="120000"/>
              </a:lnSpc>
              <a:spcBef>
                <a:spcPts val="0"/>
              </a:spcBef>
              <a:spcAft>
                <a:spcPts val="0"/>
              </a:spcAft>
            </a:pPr>
            <a:r>
              <a:rPr lang="zh-CN" altLang="en-US" sz="4400" b="1" dirty="0">
                <a:solidFill>
                  <a:schemeClr val="bg1"/>
                </a:solidFill>
                <a:latin typeface="+mj-ea"/>
                <a:ea typeface="+mj-ea"/>
              </a:rPr>
              <a:t>主题</a:t>
            </a:r>
            <a:r>
              <a:rPr lang="en-US" altLang="zh-CN" sz="4400" b="1" dirty="0">
                <a:solidFill>
                  <a:schemeClr val="bg1"/>
                </a:solidFill>
                <a:latin typeface="+mj-ea"/>
                <a:ea typeface="+mj-ea"/>
              </a:rPr>
              <a:t>7</a:t>
            </a:r>
            <a:endParaRPr lang="en-US" altLang="zh-CN" sz="4400" b="1" dirty="0">
              <a:solidFill>
                <a:schemeClr val="bg1"/>
              </a:solidFill>
              <a:latin typeface="+mj-ea"/>
              <a:ea typeface="+mj-ea"/>
            </a:endParaRPr>
          </a:p>
          <a:p>
            <a:pPr>
              <a:lnSpc>
                <a:spcPct val="120000"/>
              </a:lnSpc>
              <a:spcBef>
                <a:spcPts val="0"/>
              </a:spcBef>
              <a:spcAft>
                <a:spcPts val="0"/>
              </a:spcAft>
            </a:pPr>
            <a:r>
              <a:rPr lang="zh-CN" altLang="en-US" sz="5400" b="1" dirty="0">
                <a:solidFill>
                  <a:schemeClr val="bg1"/>
                </a:solidFill>
                <a:latin typeface="+mj-ea"/>
                <a:ea typeface="+mj-ea"/>
              </a:rPr>
              <a:t>智能图像</a:t>
            </a:r>
            <a:r>
              <a:rPr lang="zh-CN" altLang="en-US" sz="5400" b="1" dirty="0">
                <a:solidFill>
                  <a:schemeClr val="bg1"/>
                </a:solidFill>
                <a:latin typeface="+mj-ea"/>
                <a:ea typeface="+mj-ea"/>
              </a:rPr>
              <a:t>识别实践</a:t>
            </a:r>
            <a:endParaRPr lang="zh-CN" altLang="en-US" sz="5400" b="1" dirty="0">
              <a:solidFill>
                <a:schemeClr val="bg1"/>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雨森出品-4"/>
          <p:cNvSpPr txBox="1"/>
          <p:nvPr/>
        </p:nvSpPr>
        <p:spPr>
          <a:xfrm>
            <a:off x="1638301" y="1259726"/>
            <a:ext cx="3208019" cy="584775"/>
          </a:xfrm>
          <a:prstGeom prst="rect">
            <a:avLst/>
          </a:prstGeom>
          <a:noFill/>
        </p:spPr>
        <p:txBody>
          <a:bodyPr wrap="square" rtlCol="0">
            <a:spAutoFit/>
          </a:bodyPr>
          <a:lstStyle/>
          <a:p>
            <a:pPr lvl="0"/>
            <a:r>
              <a:rPr lang="zh-CN" altLang="en-US" sz="3200" b="1" dirty="0">
                <a:solidFill>
                  <a:prstClr val="black">
                    <a:lumMod val="85000"/>
                    <a:lumOff val="15000"/>
                  </a:prstClr>
                </a:solidFill>
                <a:latin typeface="微软雅黑" panose="020B0503020204020204" charset="-122"/>
              </a:rPr>
              <a:t>什么是卷积</a:t>
            </a:r>
            <a:endParaRPr lang="en-US" sz="3200" b="1" dirty="0">
              <a:solidFill>
                <a:srgbClr val="00B0F0"/>
              </a:solidFill>
              <a:latin typeface="微软雅黑" panose="020B0503020204020204" charset="-122"/>
            </a:endParaRPr>
          </a:p>
        </p:txBody>
      </p:sp>
      <p:sp>
        <p:nvSpPr>
          <p:cNvPr id="13" name="雨森出品-5"/>
          <p:cNvSpPr/>
          <p:nvPr/>
        </p:nvSpPr>
        <p:spPr>
          <a:xfrm>
            <a:off x="1588226" y="1612579"/>
            <a:ext cx="287188" cy="287188"/>
          </a:xfrm>
          <a:prstGeom prst="corner">
            <a:avLst>
              <a:gd name="adj1" fmla="val 26012"/>
              <a:gd name="adj2" fmla="val 2762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文本框 18"/>
          <p:cNvSpPr txBox="1"/>
          <p:nvPr/>
        </p:nvSpPr>
        <p:spPr>
          <a:xfrm>
            <a:off x="860546" y="2197354"/>
            <a:ext cx="10718043" cy="1200329"/>
          </a:xfrm>
          <a:prstGeom prst="rect">
            <a:avLst/>
          </a:prstGeom>
          <a:noFill/>
        </p:spPr>
        <p:txBody>
          <a:bodyPr wrap="square" rtlCol="0">
            <a:spAutoFit/>
          </a:bodyPr>
          <a:lstStyle/>
          <a:p>
            <a:pPr marL="285750" indent="-285750">
              <a:buFont typeface="Wingdings" panose="05000000000000000000" pitchFamily="2" charset="2"/>
              <a:buChar char="l"/>
            </a:pPr>
            <a:r>
              <a:rPr lang="zh-CN" altLang="en-US" dirty="0"/>
              <a:t>卷积（</a:t>
            </a:r>
            <a:r>
              <a:rPr lang="en-US" altLang="zh-CN" dirty="0"/>
              <a:t>convolution</a:t>
            </a:r>
            <a:r>
              <a:rPr lang="zh-CN" altLang="en-US" dirty="0"/>
              <a:t>）是卷积神经网络的核心操作，也是从图像中提取局部特征的关键步骤。</a:t>
            </a:r>
            <a:endParaRPr lang="en-US" altLang="zh-CN" dirty="0"/>
          </a:p>
          <a:p>
            <a:pPr marL="285750" indent="-285750">
              <a:buFont typeface="Wingdings" panose="05000000000000000000" pitchFamily="2" charset="2"/>
              <a:buChar char="l"/>
            </a:pPr>
            <a:endParaRPr lang="en-US" altLang="zh-CN" dirty="0"/>
          </a:p>
          <a:p>
            <a:pPr marL="285750" indent="-285750">
              <a:buFont typeface="Wingdings" panose="05000000000000000000" pitchFamily="2" charset="2"/>
              <a:buChar char="l"/>
            </a:pPr>
            <a:r>
              <a:rPr lang="zh-CN" altLang="en-US" dirty="0"/>
              <a:t>卷积运算：</a:t>
            </a:r>
            <a:endParaRPr lang="zh-CN" altLang="en-US" dirty="0"/>
          </a:p>
          <a:p>
            <a:endParaRPr lang="zh-CN" altLang="en-US" dirty="0"/>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539247" y="3183215"/>
            <a:ext cx="6096000" cy="3552825"/>
          </a:xfrm>
          <a:prstGeom prst="rect">
            <a:avLst/>
          </a:prstGeom>
        </p:spPr>
      </p:pic>
      <p:graphicFrame>
        <p:nvGraphicFramePr>
          <p:cNvPr id="11" name="表格 10"/>
          <p:cNvGraphicFramePr>
            <a:graphicFrameLocks noGrp="1"/>
          </p:cNvGraphicFramePr>
          <p:nvPr/>
        </p:nvGraphicFramePr>
        <p:xfrm>
          <a:off x="1206018" y="3429000"/>
          <a:ext cx="1780690" cy="1580526"/>
        </p:xfrm>
        <a:graphic>
          <a:graphicData uri="http://schemas.openxmlformats.org/drawingml/2006/table">
            <a:tbl>
              <a:tblPr firstRow="1" firstCol="1" bandRow="1">
                <a:tableStyleId>{2D5ABB26-0587-4C30-8999-92F81FD0307C}</a:tableStyleId>
              </a:tblPr>
              <a:tblGrid>
                <a:gridCol w="356138"/>
                <a:gridCol w="356138"/>
                <a:gridCol w="356138"/>
                <a:gridCol w="356138"/>
                <a:gridCol w="356138"/>
              </a:tblGrid>
              <a:tr h="314710">
                <a:tc>
                  <a:txBody>
                    <a:bodyPr/>
                    <a:lstStyle/>
                    <a:p>
                      <a:pPr algn="ctr"/>
                      <a:r>
                        <a:rPr lang="en-US" sz="1400" kern="100" dirty="0">
                          <a:effectLst/>
                        </a:rPr>
                        <a:t>1</a:t>
                      </a:r>
                      <a:endParaRPr lang="zh-CN" sz="1050" kern="100" dirty="0">
                        <a:effectLst/>
                        <a:latin typeface="Calibri" panose="020F0502020204030204" pitchFamily="34" charset="0"/>
                        <a:ea typeface="宋体"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r>
                        <a:rPr lang="en-US" sz="1400" kern="100" dirty="0">
                          <a:effectLst/>
                        </a:rPr>
                        <a:t>1</a:t>
                      </a:r>
                      <a:endParaRPr lang="zh-CN" sz="1050" kern="100" dirty="0">
                        <a:effectLst/>
                        <a:latin typeface="Calibri" panose="020F0502020204030204" pitchFamily="34" charset="0"/>
                        <a:ea typeface="宋体"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r>
                        <a:rPr lang="en-US" sz="1400" kern="100">
                          <a:effectLst/>
                        </a:rPr>
                        <a:t>1</a:t>
                      </a:r>
                      <a:endParaRPr lang="zh-CN" sz="1050" kern="100">
                        <a:effectLst/>
                        <a:latin typeface="Calibri" panose="020F0502020204030204" pitchFamily="34" charset="0"/>
                        <a:ea typeface="宋体"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r>
                        <a:rPr lang="en-US" sz="1400" kern="100" dirty="0">
                          <a:effectLst/>
                        </a:rPr>
                        <a:t>0</a:t>
                      </a:r>
                      <a:endParaRPr lang="zh-CN" sz="1050" kern="100" dirty="0">
                        <a:effectLst/>
                        <a:latin typeface="Calibri" panose="020F0502020204030204" pitchFamily="34" charset="0"/>
                        <a:ea typeface="宋体"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r>
                        <a:rPr lang="en-US" sz="1400" kern="100">
                          <a:effectLst/>
                        </a:rPr>
                        <a:t>0</a:t>
                      </a:r>
                      <a:endParaRPr lang="zh-CN" sz="1050" kern="100">
                        <a:effectLst/>
                        <a:latin typeface="Calibri" panose="020F0502020204030204" pitchFamily="34" charset="0"/>
                        <a:ea typeface="宋体"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r>
              <a:tr h="314710">
                <a:tc>
                  <a:txBody>
                    <a:bodyPr/>
                    <a:lstStyle/>
                    <a:p>
                      <a:pPr algn="ctr"/>
                      <a:r>
                        <a:rPr lang="en-US" sz="1400" kern="100">
                          <a:effectLst/>
                        </a:rPr>
                        <a:t>0</a:t>
                      </a:r>
                      <a:endParaRPr lang="zh-CN" sz="1050" kern="100">
                        <a:effectLst/>
                        <a:latin typeface="Calibri" panose="020F0502020204030204" pitchFamily="34" charset="0"/>
                        <a:ea typeface="宋体"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r>
                        <a:rPr lang="en-US" sz="1400" kern="100" dirty="0">
                          <a:effectLst/>
                        </a:rPr>
                        <a:t>1</a:t>
                      </a:r>
                      <a:endParaRPr lang="zh-CN" sz="1050" kern="100" dirty="0">
                        <a:effectLst/>
                        <a:latin typeface="Calibri" panose="020F0502020204030204" pitchFamily="34" charset="0"/>
                        <a:ea typeface="宋体"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r>
                        <a:rPr lang="en-US" sz="1400" kern="100" dirty="0">
                          <a:effectLst/>
                        </a:rPr>
                        <a:t>1</a:t>
                      </a:r>
                      <a:endParaRPr lang="zh-CN" sz="1050" kern="100" dirty="0">
                        <a:effectLst/>
                        <a:latin typeface="Calibri" panose="020F0502020204030204" pitchFamily="34" charset="0"/>
                        <a:ea typeface="宋体"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r>
                        <a:rPr lang="en-US" sz="1400" kern="100">
                          <a:effectLst/>
                        </a:rPr>
                        <a:t>1</a:t>
                      </a:r>
                      <a:endParaRPr lang="zh-CN" sz="1050" kern="100">
                        <a:effectLst/>
                        <a:latin typeface="Calibri" panose="020F0502020204030204" pitchFamily="34" charset="0"/>
                        <a:ea typeface="宋体"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r>
                        <a:rPr lang="en-US" sz="1400" kern="100">
                          <a:effectLst/>
                        </a:rPr>
                        <a:t>0</a:t>
                      </a:r>
                      <a:endParaRPr lang="zh-CN" sz="1050" kern="100">
                        <a:effectLst/>
                        <a:latin typeface="Calibri" panose="020F0502020204030204" pitchFamily="34" charset="0"/>
                        <a:ea typeface="宋体"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r>
              <a:tr h="321686">
                <a:tc>
                  <a:txBody>
                    <a:bodyPr/>
                    <a:lstStyle/>
                    <a:p>
                      <a:pPr algn="ctr"/>
                      <a:r>
                        <a:rPr lang="en-US" sz="1400" kern="100">
                          <a:effectLst/>
                        </a:rPr>
                        <a:t>0</a:t>
                      </a:r>
                      <a:endParaRPr lang="zh-CN" sz="1050" kern="100">
                        <a:effectLst/>
                        <a:latin typeface="Calibri" panose="020F0502020204030204" pitchFamily="34" charset="0"/>
                        <a:ea typeface="宋体"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r>
                        <a:rPr lang="en-US" sz="1400" kern="100">
                          <a:effectLst/>
                        </a:rPr>
                        <a:t>0</a:t>
                      </a:r>
                      <a:endParaRPr lang="zh-CN" sz="1050" kern="100">
                        <a:effectLst/>
                        <a:latin typeface="Calibri" panose="020F0502020204030204" pitchFamily="34" charset="0"/>
                        <a:ea typeface="宋体"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r>
                        <a:rPr lang="en-US" sz="1400" kern="100" dirty="0">
                          <a:effectLst/>
                        </a:rPr>
                        <a:t>1</a:t>
                      </a:r>
                      <a:endParaRPr lang="zh-CN" sz="1050" kern="100" dirty="0">
                        <a:effectLst/>
                        <a:latin typeface="Calibri" panose="020F0502020204030204" pitchFamily="34" charset="0"/>
                        <a:ea typeface="宋体"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r>
                        <a:rPr lang="en-US" sz="1400" kern="100" dirty="0">
                          <a:effectLst/>
                        </a:rPr>
                        <a:t>1</a:t>
                      </a:r>
                      <a:endParaRPr lang="zh-CN" sz="1050" kern="100" dirty="0">
                        <a:effectLst/>
                        <a:latin typeface="Calibri" panose="020F0502020204030204" pitchFamily="34" charset="0"/>
                        <a:ea typeface="宋体"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r>
                        <a:rPr lang="en-US" sz="1400" kern="100">
                          <a:effectLst/>
                        </a:rPr>
                        <a:t>1</a:t>
                      </a:r>
                      <a:endParaRPr lang="zh-CN" sz="1050" kern="100">
                        <a:effectLst/>
                        <a:latin typeface="Calibri" panose="020F0502020204030204" pitchFamily="34" charset="0"/>
                        <a:ea typeface="宋体"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r>
              <a:tr h="314710">
                <a:tc>
                  <a:txBody>
                    <a:bodyPr/>
                    <a:lstStyle/>
                    <a:p>
                      <a:pPr algn="ctr"/>
                      <a:r>
                        <a:rPr lang="en-US" sz="1400" kern="100">
                          <a:effectLst/>
                        </a:rPr>
                        <a:t>0</a:t>
                      </a:r>
                      <a:endParaRPr lang="zh-CN" sz="1050" kern="100">
                        <a:effectLst/>
                        <a:latin typeface="Calibri" panose="020F0502020204030204" pitchFamily="34" charset="0"/>
                        <a:ea typeface="宋体"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r>
                        <a:rPr lang="en-US" sz="1400" kern="100">
                          <a:effectLst/>
                        </a:rPr>
                        <a:t>0</a:t>
                      </a:r>
                      <a:endParaRPr lang="zh-CN" sz="1050" kern="100">
                        <a:effectLst/>
                        <a:latin typeface="Calibri" panose="020F0502020204030204" pitchFamily="34" charset="0"/>
                        <a:ea typeface="宋体"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r>
                        <a:rPr lang="en-US" sz="1400" kern="100">
                          <a:effectLst/>
                        </a:rPr>
                        <a:t>1</a:t>
                      </a:r>
                      <a:endParaRPr lang="zh-CN" sz="1050" kern="100">
                        <a:effectLst/>
                        <a:latin typeface="Calibri" panose="020F0502020204030204" pitchFamily="34" charset="0"/>
                        <a:ea typeface="宋体"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r>
                        <a:rPr lang="en-US" sz="1400" kern="100" dirty="0">
                          <a:effectLst/>
                        </a:rPr>
                        <a:t>1</a:t>
                      </a:r>
                      <a:endParaRPr lang="zh-CN" sz="1050" kern="100" dirty="0">
                        <a:effectLst/>
                        <a:latin typeface="Calibri" panose="020F0502020204030204" pitchFamily="34" charset="0"/>
                        <a:ea typeface="宋体"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r>
                        <a:rPr lang="en-US" sz="1400" kern="100">
                          <a:effectLst/>
                        </a:rPr>
                        <a:t>0</a:t>
                      </a:r>
                      <a:endParaRPr lang="zh-CN" sz="1050" kern="100">
                        <a:effectLst/>
                        <a:latin typeface="Calibri" panose="020F0502020204030204" pitchFamily="34" charset="0"/>
                        <a:ea typeface="宋体"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r>
              <a:tr h="314710">
                <a:tc>
                  <a:txBody>
                    <a:bodyPr/>
                    <a:lstStyle/>
                    <a:p>
                      <a:pPr algn="ctr"/>
                      <a:r>
                        <a:rPr lang="en-US" sz="1400" kern="100">
                          <a:effectLst/>
                        </a:rPr>
                        <a:t>0</a:t>
                      </a:r>
                      <a:endParaRPr lang="zh-CN" sz="1050" kern="100">
                        <a:effectLst/>
                        <a:latin typeface="Calibri" panose="020F0502020204030204" pitchFamily="34" charset="0"/>
                        <a:ea typeface="宋体"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r>
                        <a:rPr lang="en-US" sz="1400" kern="100">
                          <a:effectLst/>
                        </a:rPr>
                        <a:t>1</a:t>
                      </a:r>
                      <a:endParaRPr lang="zh-CN" sz="1050" kern="100">
                        <a:effectLst/>
                        <a:latin typeface="Calibri" panose="020F0502020204030204" pitchFamily="34" charset="0"/>
                        <a:ea typeface="宋体"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r>
                        <a:rPr lang="en-US" sz="1400" kern="100">
                          <a:effectLst/>
                        </a:rPr>
                        <a:t>1</a:t>
                      </a:r>
                      <a:endParaRPr lang="zh-CN" sz="1050" kern="100">
                        <a:effectLst/>
                        <a:latin typeface="Calibri" panose="020F0502020204030204" pitchFamily="34" charset="0"/>
                        <a:ea typeface="宋体"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r>
                        <a:rPr lang="en-US" sz="1400" kern="100" dirty="0">
                          <a:effectLst/>
                        </a:rPr>
                        <a:t>0</a:t>
                      </a:r>
                      <a:endParaRPr lang="zh-CN" sz="1050" kern="100" dirty="0">
                        <a:effectLst/>
                        <a:latin typeface="Calibri" panose="020F0502020204030204" pitchFamily="34" charset="0"/>
                        <a:ea typeface="宋体"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r>
                        <a:rPr lang="en-US" sz="1400" kern="100" dirty="0">
                          <a:effectLst/>
                        </a:rPr>
                        <a:t>0</a:t>
                      </a:r>
                      <a:endParaRPr lang="zh-CN" sz="1050" kern="100" dirty="0">
                        <a:effectLst/>
                        <a:latin typeface="Calibri" panose="020F0502020204030204" pitchFamily="34" charset="0"/>
                        <a:ea typeface="宋体"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r>
            </a:tbl>
          </a:graphicData>
        </a:graphic>
      </p:graphicFrame>
      <p:graphicFrame>
        <p:nvGraphicFramePr>
          <p:cNvPr id="15" name="表格 14"/>
          <p:cNvGraphicFramePr>
            <a:graphicFrameLocks noGrp="1"/>
          </p:cNvGraphicFramePr>
          <p:nvPr/>
        </p:nvGraphicFramePr>
        <p:xfrm>
          <a:off x="1556753" y="5309913"/>
          <a:ext cx="1012845" cy="1014044"/>
        </p:xfrm>
        <a:graphic>
          <a:graphicData uri="http://schemas.openxmlformats.org/drawingml/2006/table">
            <a:tbl>
              <a:tblPr firstRow="1" firstCol="1" bandRow="1">
                <a:tableStyleId>{5C22544A-7EE6-4342-B048-85BDC9FD1C3A}</a:tableStyleId>
              </a:tblPr>
              <a:tblGrid>
                <a:gridCol w="337615"/>
                <a:gridCol w="337615"/>
                <a:gridCol w="337615"/>
              </a:tblGrid>
              <a:tr h="323085">
                <a:tc>
                  <a:txBody>
                    <a:bodyPr/>
                    <a:lstStyle/>
                    <a:p>
                      <a:pPr algn="ctr"/>
                      <a:r>
                        <a:rPr lang="en-US" sz="1400" b="0" kern="100" dirty="0">
                          <a:solidFill>
                            <a:schemeClr val="tx1"/>
                          </a:solidFill>
                          <a:effectLst/>
                        </a:rPr>
                        <a:t>1</a:t>
                      </a:r>
                      <a:endParaRPr lang="zh-CN" sz="1050" b="0" kern="100" dirty="0">
                        <a:solidFill>
                          <a:schemeClr val="tx1"/>
                        </a:solidFill>
                        <a:effectLst/>
                        <a:latin typeface="Calibri" panose="020F0502020204030204" pitchFamily="34" charset="0"/>
                        <a:ea typeface="宋体"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en-US" sz="1400" b="0" kern="100">
                          <a:solidFill>
                            <a:schemeClr val="tx1"/>
                          </a:solidFill>
                          <a:effectLst/>
                        </a:rPr>
                        <a:t>0</a:t>
                      </a:r>
                      <a:endParaRPr lang="zh-CN" sz="1050" b="0" kern="100">
                        <a:solidFill>
                          <a:schemeClr val="tx1"/>
                        </a:solidFill>
                        <a:effectLst/>
                        <a:latin typeface="Calibri" panose="020F0502020204030204" pitchFamily="34" charset="0"/>
                        <a:ea typeface="宋体"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en-US" sz="1400" b="0" kern="100">
                          <a:solidFill>
                            <a:schemeClr val="tx1"/>
                          </a:solidFill>
                          <a:effectLst/>
                        </a:rPr>
                        <a:t>1</a:t>
                      </a:r>
                      <a:endParaRPr lang="zh-CN" sz="1050" b="0" kern="100">
                        <a:solidFill>
                          <a:schemeClr val="tx1"/>
                        </a:solidFill>
                        <a:effectLst/>
                        <a:latin typeface="Calibri" panose="020F0502020204030204" pitchFamily="34" charset="0"/>
                        <a:ea typeface="宋体"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r>
              <a:tr h="367874">
                <a:tc>
                  <a:txBody>
                    <a:bodyPr/>
                    <a:lstStyle/>
                    <a:p>
                      <a:pPr algn="ctr"/>
                      <a:r>
                        <a:rPr lang="en-US" sz="1400" b="0" kern="100" dirty="0">
                          <a:solidFill>
                            <a:schemeClr val="tx1"/>
                          </a:solidFill>
                          <a:effectLst/>
                        </a:rPr>
                        <a:t>0</a:t>
                      </a:r>
                      <a:endParaRPr lang="zh-CN" sz="1050" b="0" kern="100" dirty="0">
                        <a:solidFill>
                          <a:schemeClr val="tx1"/>
                        </a:solidFill>
                        <a:effectLst/>
                        <a:latin typeface="Calibri" panose="020F0502020204030204" pitchFamily="34" charset="0"/>
                        <a:ea typeface="宋体"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en-US" sz="1400" b="0" kern="100" dirty="0">
                          <a:solidFill>
                            <a:schemeClr val="tx1"/>
                          </a:solidFill>
                          <a:effectLst/>
                        </a:rPr>
                        <a:t>1</a:t>
                      </a:r>
                      <a:endParaRPr lang="zh-CN" sz="1050" b="0" kern="100" dirty="0">
                        <a:solidFill>
                          <a:schemeClr val="tx1"/>
                        </a:solidFill>
                        <a:effectLst/>
                        <a:latin typeface="Calibri" panose="020F0502020204030204" pitchFamily="34" charset="0"/>
                        <a:ea typeface="宋体"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en-US" sz="1400" b="0" kern="100" dirty="0">
                          <a:solidFill>
                            <a:schemeClr val="tx1"/>
                          </a:solidFill>
                          <a:effectLst/>
                        </a:rPr>
                        <a:t>0</a:t>
                      </a:r>
                      <a:endParaRPr lang="zh-CN" sz="1050" b="0" kern="100" dirty="0">
                        <a:solidFill>
                          <a:schemeClr val="tx1"/>
                        </a:solidFill>
                        <a:effectLst/>
                        <a:latin typeface="Calibri" panose="020F0502020204030204" pitchFamily="34" charset="0"/>
                        <a:ea typeface="宋体"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r>
              <a:tr h="323085">
                <a:tc>
                  <a:txBody>
                    <a:bodyPr/>
                    <a:lstStyle/>
                    <a:p>
                      <a:pPr algn="ctr"/>
                      <a:r>
                        <a:rPr lang="en-US" sz="1400" b="0" kern="100">
                          <a:solidFill>
                            <a:schemeClr val="tx1"/>
                          </a:solidFill>
                          <a:effectLst/>
                        </a:rPr>
                        <a:t>1</a:t>
                      </a:r>
                      <a:endParaRPr lang="zh-CN" sz="1050" b="0" kern="100">
                        <a:solidFill>
                          <a:schemeClr val="tx1"/>
                        </a:solidFill>
                        <a:effectLst/>
                        <a:latin typeface="Calibri" panose="020F0502020204030204" pitchFamily="34" charset="0"/>
                        <a:ea typeface="宋体"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en-US" sz="1400" b="0" kern="100" dirty="0">
                          <a:solidFill>
                            <a:schemeClr val="tx1"/>
                          </a:solidFill>
                          <a:effectLst/>
                        </a:rPr>
                        <a:t>0</a:t>
                      </a:r>
                      <a:endParaRPr lang="zh-CN" sz="1050" b="0" kern="100" dirty="0">
                        <a:solidFill>
                          <a:schemeClr val="tx1"/>
                        </a:solidFill>
                        <a:effectLst/>
                        <a:latin typeface="Calibri" panose="020F0502020204030204" pitchFamily="34" charset="0"/>
                        <a:ea typeface="宋体"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en-US" sz="1400" b="0" kern="100" dirty="0">
                          <a:solidFill>
                            <a:schemeClr val="tx1"/>
                          </a:solidFill>
                          <a:effectLst/>
                        </a:rPr>
                        <a:t>1</a:t>
                      </a:r>
                      <a:endParaRPr lang="zh-CN" sz="1050" b="0" kern="100" dirty="0">
                        <a:solidFill>
                          <a:schemeClr val="tx1"/>
                        </a:solidFill>
                        <a:effectLst/>
                        <a:latin typeface="Calibri" panose="020F0502020204030204" pitchFamily="34" charset="0"/>
                        <a:ea typeface="宋体"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r>
            </a:tbl>
          </a:graphicData>
        </a:graphic>
      </p:graphicFrame>
      <p:sp>
        <p:nvSpPr>
          <p:cNvPr id="16" name="箭头: 右 15"/>
          <p:cNvSpPr/>
          <p:nvPr/>
        </p:nvSpPr>
        <p:spPr>
          <a:xfrm>
            <a:off x="3370193" y="4735176"/>
            <a:ext cx="874643" cy="723004"/>
          </a:xfrm>
          <a:prstGeom prst="right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雨森出品-4"/>
          <p:cNvSpPr txBox="1"/>
          <p:nvPr/>
        </p:nvSpPr>
        <p:spPr>
          <a:xfrm>
            <a:off x="1638301" y="1259726"/>
            <a:ext cx="3208019" cy="584775"/>
          </a:xfrm>
          <a:prstGeom prst="rect">
            <a:avLst/>
          </a:prstGeom>
          <a:noFill/>
        </p:spPr>
        <p:txBody>
          <a:bodyPr wrap="square" rtlCol="0">
            <a:spAutoFit/>
          </a:bodyPr>
          <a:lstStyle/>
          <a:p>
            <a:pPr lvl="0"/>
            <a:r>
              <a:rPr lang="zh-CN" altLang="en-US" sz="3200" b="1" dirty="0">
                <a:solidFill>
                  <a:prstClr val="black">
                    <a:lumMod val="85000"/>
                    <a:lumOff val="15000"/>
                  </a:prstClr>
                </a:solidFill>
                <a:latin typeface="微软雅黑" panose="020B0503020204020204" charset="-122"/>
              </a:rPr>
              <a:t>什么是卷积</a:t>
            </a:r>
            <a:endParaRPr lang="en-US" sz="3200" b="1" dirty="0">
              <a:solidFill>
                <a:srgbClr val="00B0F0"/>
              </a:solidFill>
              <a:latin typeface="微软雅黑" panose="020B0503020204020204" charset="-122"/>
            </a:endParaRPr>
          </a:p>
        </p:txBody>
      </p:sp>
      <p:sp>
        <p:nvSpPr>
          <p:cNvPr id="13" name="雨森出品-5"/>
          <p:cNvSpPr/>
          <p:nvPr/>
        </p:nvSpPr>
        <p:spPr>
          <a:xfrm>
            <a:off x="1588226" y="1612579"/>
            <a:ext cx="287188" cy="287188"/>
          </a:xfrm>
          <a:prstGeom prst="corner">
            <a:avLst>
              <a:gd name="adj1" fmla="val 26012"/>
              <a:gd name="adj2" fmla="val 2762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文本框 18"/>
          <p:cNvSpPr txBox="1"/>
          <p:nvPr/>
        </p:nvSpPr>
        <p:spPr>
          <a:xfrm>
            <a:off x="860546" y="2197354"/>
            <a:ext cx="10718043" cy="369332"/>
          </a:xfrm>
          <a:prstGeom prst="rect">
            <a:avLst/>
          </a:prstGeom>
          <a:noFill/>
        </p:spPr>
        <p:txBody>
          <a:bodyPr wrap="square" rtlCol="0">
            <a:spAutoFit/>
          </a:bodyPr>
          <a:lstStyle/>
          <a:p>
            <a:pPr marL="285750" indent="-285750">
              <a:buFont typeface="Wingdings" panose="05000000000000000000" pitchFamily="2" charset="2"/>
              <a:buChar char="l"/>
            </a:pPr>
            <a:r>
              <a:rPr lang="zh-CN" altLang="en-US" dirty="0"/>
              <a:t>常见卷积核</a:t>
            </a:r>
            <a:endParaRPr lang="zh-CN" altLang="en-US" dirty="0"/>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1242" y="2866853"/>
            <a:ext cx="7341236" cy="3362398"/>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雨森出品-4"/>
          <p:cNvSpPr txBox="1"/>
          <p:nvPr/>
        </p:nvSpPr>
        <p:spPr>
          <a:xfrm>
            <a:off x="1091648" y="1259726"/>
            <a:ext cx="4548808" cy="584775"/>
          </a:xfrm>
          <a:prstGeom prst="rect">
            <a:avLst/>
          </a:prstGeom>
          <a:noFill/>
        </p:spPr>
        <p:txBody>
          <a:bodyPr wrap="square" rtlCol="0">
            <a:spAutoFit/>
          </a:bodyPr>
          <a:lstStyle/>
          <a:p>
            <a:pPr lvl="0"/>
            <a:r>
              <a:rPr lang="zh-CN" altLang="en-US" sz="3200" b="1" dirty="0">
                <a:solidFill>
                  <a:prstClr val="black">
                    <a:lumMod val="85000"/>
                    <a:lumOff val="15000"/>
                  </a:prstClr>
                </a:solidFill>
                <a:latin typeface="微软雅黑" panose="020B0503020204020204" charset="-122"/>
              </a:rPr>
              <a:t>案例实践：图像的卷积</a:t>
            </a:r>
            <a:endParaRPr lang="en-US" sz="3200" b="1" dirty="0">
              <a:solidFill>
                <a:srgbClr val="00B0F0"/>
              </a:solidFill>
              <a:latin typeface="微软雅黑" panose="020B0503020204020204" charset="-122"/>
            </a:endParaRPr>
          </a:p>
        </p:txBody>
      </p:sp>
      <p:sp>
        <p:nvSpPr>
          <p:cNvPr id="13" name="雨森出品-5"/>
          <p:cNvSpPr/>
          <p:nvPr/>
        </p:nvSpPr>
        <p:spPr>
          <a:xfrm>
            <a:off x="1041573" y="1612579"/>
            <a:ext cx="287188" cy="287188"/>
          </a:xfrm>
          <a:prstGeom prst="corner">
            <a:avLst>
              <a:gd name="adj1" fmla="val 26012"/>
              <a:gd name="adj2" fmla="val 2762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文本框 18"/>
          <p:cNvSpPr txBox="1"/>
          <p:nvPr/>
        </p:nvSpPr>
        <p:spPr>
          <a:xfrm>
            <a:off x="860547" y="2197354"/>
            <a:ext cx="1147158" cy="369332"/>
          </a:xfrm>
          <a:prstGeom prst="rect">
            <a:avLst/>
          </a:prstGeom>
          <a:noFill/>
        </p:spPr>
        <p:txBody>
          <a:bodyPr wrap="square" rtlCol="0">
            <a:spAutoFit/>
          </a:bodyPr>
          <a:lstStyle/>
          <a:p>
            <a:r>
              <a:rPr lang="zh-CN" altLang="en-US" dirty="0"/>
              <a:t>原始图像</a:t>
            </a:r>
            <a:endParaRPr lang="zh-CN" altLang="en-US" dirty="0"/>
          </a:p>
        </p:txBody>
      </p:sp>
      <p:pic>
        <p:nvPicPr>
          <p:cNvPr id="4" name="图片 3" descr="城市街道与高楼大厦的黑白照&#10;&#10;AI 生成的内容可能不正确。"/>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60547" y="2705914"/>
            <a:ext cx="4652645" cy="3344545"/>
          </a:xfrm>
          <a:prstGeom prst="rect">
            <a:avLst/>
          </a:prstGeom>
        </p:spPr>
      </p:pic>
      <p:pic>
        <p:nvPicPr>
          <p:cNvPr id="5" name="图片 4" descr="城市街道与高楼大厦的黑白照&#10;&#10;AI 生成的内容可能不正确。"/>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25532" y="2705914"/>
            <a:ext cx="4615180" cy="3311525"/>
          </a:xfrm>
          <a:prstGeom prst="rect">
            <a:avLst/>
          </a:prstGeom>
        </p:spPr>
      </p:pic>
      <p:sp>
        <p:nvSpPr>
          <p:cNvPr id="6" name="文本框 5"/>
          <p:cNvSpPr txBox="1"/>
          <p:nvPr/>
        </p:nvSpPr>
        <p:spPr>
          <a:xfrm>
            <a:off x="6027238" y="2131093"/>
            <a:ext cx="1993640" cy="369332"/>
          </a:xfrm>
          <a:prstGeom prst="rect">
            <a:avLst/>
          </a:prstGeom>
          <a:noFill/>
        </p:spPr>
        <p:txBody>
          <a:bodyPr wrap="square" rtlCol="0">
            <a:spAutoFit/>
          </a:bodyPr>
          <a:lstStyle/>
          <a:p>
            <a:r>
              <a:rPr lang="zh-CN" altLang="en-US" dirty="0"/>
              <a:t>平滑卷积后效果：</a:t>
            </a:r>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雨森出品-4"/>
          <p:cNvSpPr txBox="1"/>
          <p:nvPr/>
        </p:nvSpPr>
        <p:spPr>
          <a:xfrm>
            <a:off x="1091648" y="1259726"/>
            <a:ext cx="4548808" cy="584775"/>
          </a:xfrm>
          <a:prstGeom prst="rect">
            <a:avLst/>
          </a:prstGeom>
          <a:noFill/>
        </p:spPr>
        <p:txBody>
          <a:bodyPr wrap="square" rtlCol="0">
            <a:spAutoFit/>
          </a:bodyPr>
          <a:lstStyle/>
          <a:p>
            <a:pPr lvl="0"/>
            <a:r>
              <a:rPr lang="zh-CN" altLang="en-US" sz="3200" b="1" dirty="0">
                <a:solidFill>
                  <a:prstClr val="black">
                    <a:lumMod val="85000"/>
                    <a:lumOff val="15000"/>
                  </a:prstClr>
                </a:solidFill>
                <a:latin typeface="微软雅黑" panose="020B0503020204020204" charset="-122"/>
              </a:rPr>
              <a:t>案例实践：图像的卷积</a:t>
            </a:r>
            <a:endParaRPr lang="en-US" sz="3200" b="1" dirty="0">
              <a:solidFill>
                <a:srgbClr val="00B0F0"/>
              </a:solidFill>
              <a:latin typeface="微软雅黑" panose="020B0503020204020204" charset="-122"/>
            </a:endParaRPr>
          </a:p>
        </p:txBody>
      </p:sp>
      <p:sp>
        <p:nvSpPr>
          <p:cNvPr id="13" name="雨森出品-5"/>
          <p:cNvSpPr/>
          <p:nvPr/>
        </p:nvSpPr>
        <p:spPr>
          <a:xfrm>
            <a:off x="1041573" y="1612579"/>
            <a:ext cx="287188" cy="287188"/>
          </a:xfrm>
          <a:prstGeom prst="corner">
            <a:avLst>
              <a:gd name="adj1" fmla="val 26012"/>
              <a:gd name="adj2" fmla="val 2762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文本框 18"/>
          <p:cNvSpPr txBox="1"/>
          <p:nvPr/>
        </p:nvSpPr>
        <p:spPr>
          <a:xfrm>
            <a:off x="860547" y="2197354"/>
            <a:ext cx="1147158" cy="369332"/>
          </a:xfrm>
          <a:prstGeom prst="rect">
            <a:avLst/>
          </a:prstGeom>
          <a:noFill/>
        </p:spPr>
        <p:txBody>
          <a:bodyPr wrap="square" rtlCol="0">
            <a:spAutoFit/>
          </a:bodyPr>
          <a:lstStyle/>
          <a:p>
            <a:r>
              <a:rPr lang="zh-CN" altLang="en-US" dirty="0"/>
              <a:t>原始图像</a:t>
            </a:r>
            <a:endParaRPr lang="zh-CN" altLang="en-US" dirty="0"/>
          </a:p>
        </p:txBody>
      </p:sp>
      <p:pic>
        <p:nvPicPr>
          <p:cNvPr id="4" name="图片 3" descr="城市街道与高楼大厦的黑白照&#10;&#10;AI 生成的内容可能不正确。"/>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60547" y="2705914"/>
            <a:ext cx="4652645" cy="3344545"/>
          </a:xfrm>
          <a:prstGeom prst="rect">
            <a:avLst/>
          </a:prstGeom>
        </p:spPr>
      </p:pic>
      <p:sp>
        <p:nvSpPr>
          <p:cNvPr id="6" name="文本框 5"/>
          <p:cNvSpPr txBox="1"/>
          <p:nvPr/>
        </p:nvSpPr>
        <p:spPr>
          <a:xfrm>
            <a:off x="6027238" y="2131093"/>
            <a:ext cx="4557936" cy="369332"/>
          </a:xfrm>
          <a:prstGeom prst="rect">
            <a:avLst/>
          </a:prstGeom>
          <a:noFill/>
        </p:spPr>
        <p:txBody>
          <a:bodyPr wrap="square" rtlCol="0">
            <a:spAutoFit/>
          </a:bodyPr>
          <a:lstStyle/>
          <a:p>
            <a:r>
              <a:rPr lang="en-US" altLang="zh-CN" dirty="0"/>
              <a:t>Sobel</a:t>
            </a:r>
            <a:r>
              <a:rPr lang="zh-CN" altLang="en-US" dirty="0"/>
              <a:t>垂直边缘检测卷积效果：</a:t>
            </a:r>
            <a:endParaRPr lang="zh-CN" altLang="en-US" dirty="0"/>
          </a:p>
        </p:txBody>
      </p:sp>
      <p:pic>
        <p:nvPicPr>
          <p:cNvPr id="2" name="图片 1" descr="建筑与房屋的城市空拍图黑白照&#10;&#10;AI 生成的内容可能不正确。"/>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27238" y="2722423"/>
            <a:ext cx="4615180" cy="331152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雨森出品-4"/>
          <p:cNvSpPr txBox="1"/>
          <p:nvPr/>
        </p:nvSpPr>
        <p:spPr>
          <a:xfrm>
            <a:off x="1091648" y="1259726"/>
            <a:ext cx="4548808" cy="584775"/>
          </a:xfrm>
          <a:prstGeom prst="rect">
            <a:avLst/>
          </a:prstGeom>
          <a:noFill/>
        </p:spPr>
        <p:txBody>
          <a:bodyPr wrap="square" rtlCol="0">
            <a:spAutoFit/>
          </a:bodyPr>
          <a:lstStyle/>
          <a:p>
            <a:pPr lvl="0"/>
            <a:r>
              <a:rPr lang="zh-CN" altLang="en-US" sz="3200" b="1" dirty="0">
                <a:solidFill>
                  <a:prstClr val="black">
                    <a:lumMod val="85000"/>
                    <a:lumOff val="15000"/>
                  </a:prstClr>
                </a:solidFill>
                <a:latin typeface="微软雅黑" panose="020B0503020204020204" charset="-122"/>
              </a:rPr>
              <a:t>案例实践：图像的卷积</a:t>
            </a:r>
            <a:endParaRPr lang="en-US" sz="3200" b="1" dirty="0">
              <a:solidFill>
                <a:srgbClr val="00B0F0"/>
              </a:solidFill>
              <a:latin typeface="微软雅黑" panose="020B0503020204020204" charset="-122"/>
            </a:endParaRPr>
          </a:p>
        </p:txBody>
      </p:sp>
      <p:sp>
        <p:nvSpPr>
          <p:cNvPr id="13" name="雨森出品-5"/>
          <p:cNvSpPr/>
          <p:nvPr/>
        </p:nvSpPr>
        <p:spPr>
          <a:xfrm>
            <a:off x="1041573" y="1612579"/>
            <a:ext cx="287188" cy="287188"/>
          </a:xfrm>
          <a:prstGeom prst="corner">
            <a:avLst>
              <a:gd name="adj1" fmla="val 26012"/>
              <a:gd name="adj2" fmla="val 2762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文本框 18"/>
          <p:cNvSpPr txBox="1"/>
          <p:nvPr/>
        </p:nvSpPr>
        <p:spPr>
          <a:xfrm>
            <a:off x="860547" y="2197354"/>
            <a:ext cx="1147158" cy="369332"/>
          </a:xfrm>
          <a:prstGeom prst="rect">
            <a:avLst/>
          </a:prstGeom>
          <a:noFill/>
        </p:spPr>
        <p:txBody>
          <a:bodyPr wrap="square" rtlCol="0">
            <a:spAutoFit/>
          </a:bodyPr>
          <a:lstStyle/>
          <a:p>
            <a:r>
              <a:rPr lang="zh-CN" altLang="en-US" dirty="0"/>
              <a:t>原始图像</a:t>
            </a:r>
            <a:endParaRPr lang="zh-CN" altLang="en-US" dirty="0"/>
          </a:p>
        </p:txBody>
      </p:sp>
      <p:pic>
        <p:nvPicPr>
          <p:cNvPr id="4" name="图片 3" descr="城市街道与高楼大厦的黑白照&#10;&#10;AI 生成的内容可能不正确。"/>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60547" y="2705914"/>
            <a:ext cx="4652645" cy="3344545"/>
          </a:xfrm>
          <a:prstGeom prst="rect">
            <a:avLst/>
          </a:prstGeom>
        </p:spPr>
      </p:pic>
      <p:sp>
        <p:nvSpPr>
          <p:cNvPr id="6" name="文本框 5"/>
          <p:cNvSpPr txBox="1"/>
          <p:nvPr/>
        </p:nvSpPr>
        <p:spPr>
          <a:xfrm>
            <a:off x="6027238" y="2131093"/>
            <a:ext cx="4557936" cy="369332"/>
          </a:xfrm>
          <a:prstGeom prst="rect">
            <a:avLst/>
          </a:prstGeom>
          <a:noFill/>
        </p:spPr>
        <p:txBody>
          <a:bodyPr wrap="square" rtlCol="0">
            <a:spAutoFit/>
          </a:bodyPr>
          <a:lstStyle/>
          <a:p>
            <a:r>
              <a:rPr lang="zh-CN" altLang="en-US" dirty="0"/>
              <a:t>锐化卷积效果：</a:t>
            </a:r>
            <a:endParaRPr lang="zh-CN" altLang="en-US" dirty="0"/>
          </a:p>
        </p:txBody>
      </p:sp>
      <p:pic>
        <p:nvPicPr>
          <p:cNvPr id="3" name="图片 2" descr="图片包含 背景图案&#10;&#10;AI 生成的内容可能不正确。"/>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27238" y="2705914"/>
            <a:ext cx="4615180" cy="3311525"/>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雨森出品-4"/>
          <p:cNvSpPr txBox="1"/>
          <p:nvPr/>
        </p:nvSpPr>
        <p:spPr>
          <a:xfrm>
            <a:off x="1091648" y="1259726"/>
            <a:ext cx="4792317" cy="584775"/>
          </a:xfrm>
          <a:prstGeom prst="rect">
            <a:avLst/>
          </a:prstGeom>
          <a:noFill/>
        </p:spPr>
        <p:txBody>
          <a:bodyPr wrap="square" rtlCol="0">
            <a:spAutoFit/>
          </a:bodyPr>
          <a:lstStyle/>
          <a:p>
            <a:pPr lvl="0"/>
            <a:r>
              <a:rPr lang="zh-CN" altLang="en-US" sz="3200" b="1" dirty="0">
                <a:solidFill>
                  <a:prstClr val="black">
                    <a:lumMod val="85000"/>
                    <a:lumOff val="15000"/>
                  </a:prstClr>
                </a:solidFill>
                <a:latin typeface="微软雅黑" panose="020B0503020204020204" charset="-122"/>
              </a:rPr>
              <a:t>卷积神经网络结构与原理</a:t>
            </a:r>
            <a:endParaRPr lang="zh-CN" altLang="en-US" sz="3200" b="1" dirty="0">
              <a:solidFill>
                <a:prstClr val="black">
                  <a:lumMod val="85000"/>
                  <a:lumOff val="15000"/>
                </a:prstClr>
              </a:solidFill>
              <a:latin typeface="微软雅黑" panose="020B0503020204020204" charset="-122"/>
            </a:endParaRPr>
          </a:p>
        </p:txBody>
      </p:sp>
      <p:sp>
        <p:nvSpPr>
          <p:cNvPr id="13" name="雨森出品-5"/>
          <p:cNvSpPr/>
          <p:nvPr/>
        </p:nvSpPr>
        <p:spPr>
          <a:xfrm>
            <a:off x="1041573" y="1612579"/>
            <a:ext cx="287188" cy="287188"/>
          </a:xfrm>
          <a:prstGeom prst="corner">
            <a:avLst>
              <a:gd name="adj1" fmla="val 26012"/>
              <a:gd name="adj2" fmla="val 2762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图片 1" descr="图示&#10;&#10;AI 生成的内容可能不正确。"/>
          <p:cNvPicPr>
            <a:picLocks noChangeAspect="1"/>
          </p:cNvPicPr>
          <p:nvPr/>
        </p:nvPicPr>
        <p:blipFill rotWithShape="1">
          <a:blip r:embed="rId1" cstate="print">
            <a:extLst>
              <a:ext uri="{28A0092B-C50C-407E-A947-70E740481C1C}">
                <a14:useLocalDpi xmlns:a14="http://schemas.microsoft.com/office/drawing/2010/main" val="0"/>
              </a:ext>
            </a:extLst>
          </a:blip>
          <a:srcRect b="16244"/>
          <a:stretch>
            <a:fillRect/>
          </a:stretch>
        </p:blipFill>
        <p:spPr bwMode="auto">
          <a:xfrm>
            <a:off x="2007730" y="2601775"/>
            <a:ext cx="7270639" cy="3321945"/>
          </a:xfrm>
          <a:prstGeom prst="rect">
            <a:avLst/>
          </a:prstGeom>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雨森出品-4"/>
          <p:cNvSpPr txBox="1"/>
          <p:nvPr/>
        </p:nvSpPr>
        <p:spPr>
          <a:xfrm>
            <a:off x="1091648" y="1259726"/>
            <a:ext cx="4792317" cy="584775"/>
          </a:xfrm>
          <a:prstGeom prst="rect">
            <a:avLst/>
          </a:prstGeom>
          <a:noFill/>
        </p:spPr>
        <p:txBody>
          <a:bodyPr wrap="square" rtlCol="0">
            <a:spAutoFit/>
          </a:bodyPr>
          <a:lstStyle/>
          <a:p>
            <a:pPr lvl="0"/>
            <a:r>
              <a:rPr lang="zh-CN" altLang="en-US" sz="3200" b="1" dirty="0">
                <a:solidFill>
                  <a:prstClr val="black">
                    <a:lumMod val="85000"/>
                    <a:lumOff val="15000"/>
                  </a:prstClr>
                </a:solidFill>
                <a:latin typeface="微软雅黑" panose="020B0503020204020204" charset="-122"/>
              </a:rPr>
              <a:t>卷积层、激活层</a:t>
            </a:r>
            <a:endParaRPr lang="zh-CN" altLang="en-US" sz="3200" b="1" dirty="0">
              <a:solidFill>
                <a:prstClr val="black">
                  <a:lumMod val="85000"/>
                  <a:lumOff val="15000"/>
                </a:prstClr>
              </a:solidFill>
              <a:latin typeface="微软雅黑" panose="020B0503020204020204" charset="-122"/>
            </a:endParaRPr>
          </a:p>
        </p:txBody>
      </p:sp>
      <p:sp>
        <p:nvSpPr>
          <p:cNvPr id="13" name="雨森出品-5"/>
          <p:cNvSpPr/>
          <p:nvPr/>
        </p:nvSpPr>
        <p:spPr>
          <a:xfrm>
            <a:off x="1041573" y="1612579"/>
            <a:ext cx="287188" cy="287188"/>
          </a:xfrm>
          <a:prstGeom prst="corner">
            <a:avLst>
              <a:gd name="adj1" fmla="val 26012"/>
              <a:gd name="adj2" fmla="val 2762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41573" y="2669111"/>
            <a:ext cx="3596005" cy="2444115"/>
          </a:xfrm>
          <a:prstGeom prst="rect">
            <a:avLst/>
          </a:prstGeom>
        </p:spPr>
      </p:pic>
      <p:sp>
        <p:nvSpPr>
          <p:cNvPr id="4" name="文本框 3"/>
          <p:cNvSpPr txBox="1"/>
          <p:nvPr/>
        </p:nvSpPr>
        <p:spPr>
          <a:xfrm>
            <a:off x="5293360" y="1756173"/>
            <a:ext cx="5063214" cy="2862322"/>
          </a:xfrm>
          <a:prstGeom prst="rect">
            <a:avLst/>
          </a:prstGeom>
          <a:noFill/>
        </p:spPr>
        <p:txBody>
          <a:bodyPr wrap="square" rtlCol="0">
            <a:spAutoFit/>
          </a:bodyPr>
          <a:lstStyle/>
          <a:p>
            <a:r>
              <a:rPr lang="zh-CN" altLang="en-US" dirty="0"/>
              <a:t>卷积层：卷积神经网络（</a:t>
            </a:r>
            <a:r>
              <a:rPr lang="en-US" altLang="zh-CN" dirty="0"/>
              <a:t>CNN</a:t>
            </a:r>
            <a:r>
              <a:rPr lang="zh-CN" altLang="en-US" dirty="0"/>
              <a:t>）的核心构建模块。卷积层通过卷积核（滤波器）在图像上滑动，实现局部特征提取，其核心特征如下：</a:t>
            </a:r>
            <a:endParaRPr lang="en-US" altLang="zh-CN" dirty="0"/>
          </a:p>
          <a:p>
            <a:endParaRPr lang="en-US" altLang="zh-CN" dirty="0"/>
          </a:p>
          <a:p>
            <a:r>
              <a:rPr lang="zh-CN" altLang="en-US" dirty="0"/>
              <a:t>（</a:t>
            </a:r>
            <a:r>
              <a:rPr lang="en-US" altLang="zh-CN" dirty="0"/>
              <a:t>1</a:t>
            </a:r>
            <a:r>
              <a:rPr lang="zh-CN" altLang="en-US" dirty="0"/>
              <a:t>）局部连接</a:t>
            </a:r>
            <a:endParaRPr lang="zh-CN" altLang="en-US" dirty="0"/>
          </a:p>
          <a:p>
            <a:r>
              <a:rPr lang="zh-CN" altLang="en-US" dirty="0"/>
              <a:t>（</a:t>
            </a:r>
            <a:r>
              <a:rPr lang="en-US" altLang="zh-CN" dirty="0"/>
              <a:t>2</a:t>
            </a:r>
            <a:r>
              <a:rPr lang="zh-CN" altLang="en-US" dirty="0"/>
              <a:t>）参数共享</a:t>
            </a:r>
            <a:endParaRPr lang="zh-CN" altLang="en-US" dirty="0"/>
          </a:p>
          <a:p>
            <a:r>
              <a:rPr lang="zh-CN" altLang="en-US" dirty="0"/>
              <a:t>（</a:t>
            </a:r>
            <a:r>
              <a:rPr lang="en-US" altLang="zh-CN" dirty="0"/>
              <a:t>3</a:t>
            </a:r>
            <a:r>
              <a:rPr lang="zh-CN" altLang="en-US" dirty="0"/>
              <a:t>）自动学习特征</a:t>
            </a:r>
            <a:endParaRPr lang="en-US" altLang="zh-CN" dirty="0"/>
          </a:p>
          <a:p>
            <a:endParaRPr lang="en-US" altLang="zh-CN" dirty="0"/>
          </a:p>
          <a:p>
            <a:r>
              <a:rPr lang="zh-CN" altLang="en-US" dirty="0"/>
              <a:t>激活层：卷积层之后通常会加入激活层，对卷积结果进行非线性变换。</a:t>
            </a: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雨森出品-4"/>
          <p:cNvSpPr txBox="1"/>
          <p:nvPr/>
        </p:nvSpPr>
        <p:spPr>
          <a:xfrm>
            <a:off x="1091648" y="1259726"/>
            <a:ext cx="4792317" cy="584775"/>
          </a:xfrm>
          <a:prstGeom prst="rect">
            <a:avLst/>
          </a:prstGeom>
          <a:noFill/>
        </p:spPr>
        <p:txBody>
          <a:bodyPr wrap="square" rtlCol="0">
            <a:spAutoFit/>
          </a:bodyPr>
          <a:lstStyle/>
          <a:p>
            <a:pPr lvl="0"/>
            <a:r>
              <a:rPr lang="zh-CN" altLang="en-US" sz="3200" b="1" dirty="0">
                <a:solidFill>
                  <a:prstClr val="black">
                    <a:lumMod val="85000"/>
                    <a:lumOff val="15000"/>
                  </a:prstClr>
                </a:solidFill>
                <a:latin typeface="微软雅黑" panose="020B0503020204020204" charset="-122"/>
              </a:rPr>
              <a:t>池化层</a:t>
            </a:r>
            <a:endParaRPr lang="zh-CN" altLang="en-US" sz="3200" b="1" dirty="0">
              <a:solidFill>
                <a:prstClr val="black">
                  <a:lumMod val="85000"/>
                  <a:lumOff val="15000"/>
                </a:prstClr>
              </a:solidFill>
              <a:latin typeface="微软雅黑" panose="020B0503020204020204" charset="-122"/>
            </a:endParaRPr>
          </a:p>
        </p:txBody>
      </p:sp>
      <p:sp>
        <p:nvSpPr>
          <p:cNvPr id="13" name="雨森出品-5"/>
          <p:cNvSpPr/>
          <p:nvPr/>
        </p:nvSpPr>
        <p:spPr>
          <a:xfrm>
            <a:off x="1041573" y="1612579"/>
            <a:ext cx="287188" cy="287188"/>
          </a:xfrm>
          <a:prstGeom prst="corner">
            <a:avLst>
              <a:gd name="adj1" fmla="val 26012"/>
              <a:gd name="adj2" fmla="val 2762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文本框 3"/>
          <p:cNvSpPr txBox="1"/>
          <p:nvPr/>
        </p:nvSpPr>
        <p:spPr>
          <a:xfrm>
            <a:off x="1032786" y="2197354"/>
            <a:ext cx="9666688" cy="369332"/>
          </a:xfrm>
          <a:prstGeom prst="rect">
            <a:avLst/>
          </a:prstGeom>
          <a:noFill/>
        </p:spPr>
        <p:txBody>
          <a:bodyPr wrap="square" rtlCol="0">
            <a:spAutoFit/>
          </a:bodyPr>
          <a:lstStyle/>
          <a:p>
            <a:r>
              <a:rPr lang="zh-CN" altLang="en-US" dirty="0"/>
              <a:t>池化层通过取局部最大值或平均值，实现图像降维，平滑特征图，保留重要的边缘和纹理特征。</a:t>
            </a:r>
            <a:endParaRPr lang="zh-CN" altLang="en-US" dirty="0"/>
          </a:p>
        </p:txBody>
      </p:sp>
      <p:pic>
        <p:nvPicPr>
          <p:cNvPr id="2" name="图片 1" descr="表格&#10;&#10;AI 生成的内容可能不正确。"/>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647122" y="3135821"/>
            <a:ext cx="5615489" cy="3061225"/>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雨森出品-1"/>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solidFill>
            <a:schemeClr val="accent4"/>
          </a:solidFill>
          <a:ln w="5953" cap="flat">
            <a:noFill/>
            <a:prstDash val="solid"/>
            <a:miter/>
          </a:ln>
        </p:spPr>
        <p:txBody>
          <a:bodyPr rtlCol="0" anchor="ctr"/>
          <a:lstStyle/>
          <a:p>
            <a:endParaRPr lang="en-US"/>
          </a:p>
        </p:txBody>
      </p:sp>
      <p:sp>
        <p:nvSpPr>
          <p:cNvPr id="11" name="雨森出品-2"/>
          <p:cNvSpPr/>
          <p:nvPr/>
        </p:nvSpPr>
        <p:spPr>
          <a:xfrm>
            <a:off x="7353647" y="4772647"/>
            <a:ext cx="4837911" cy="2683167"/>
          </a:xfrm>
          <a:custGeom>
            <a:avLst/>
            <a:gdLst>
              <a:gd name="connsiteX0" fmla="*/ 0 w 4837911"/>
              <a:gd name="connsiteY0" fmla="*/ 99769 h 2683167"/>
              <a:gd name="connsiteX1" fmla="*/ 326236 w 4837911"/>
              <a:gd name="connsiteY1" fmla="*/ 371264 h 2683167"/>
              <a:gd name="connsiteX2" fmla="*/ 704563 w 4837911"/>
              <a:gd name="connsiteY2" fmla="*/ 470150 h 2683167"/>
              <a:gd name="connsiteX3" fmla="*/ 2949806 w 4837911"/>
              <a:gd name="connsiteY3" fmla="*/ 2683167 h 2683167"/>
              <a:gd name="connsiteX4" fmla="*/ 4837912 w 4837911"/>
              <a:gd name="connsiteY4" fmla="*/ 2683167 h 2683167"/>
              <a:gd name="connsiteX5" fmla="*/ 4837912 w 4837911"/>
              <a:gd name="connsiteY5" fmla="*/ 2092500 h 2683167"/>
              <a:gd name="connsiteX6" fmla="*/ 2555145 w 4837911"/>
              <a:gd name="connsiteY6" fmla="*/ 310785 h 2683167"/>
              <a:gd name="connsiteX7" fmla="*/ 2596200 w 4837911"/>
              <a:gd name="connsiteY7" fmla="*/ 125815 h 2683167"/>
              <a:gd name="connsiteX8" fmla="*/ 2432862 w 4837911"/>
              <a:gd name="connsiteY8" fmla="*/ 0 h 2683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7911" h="2683167">
                <a:moveTo>
                  <a:pt x="0" y="99769"/>
                </a:moveTo>
                <a:lnTo>
                  <a:pt x="326236" y="371264"/>
                </a:lnTo>
                <a:lnTo>
                  <a:pt x="704563" y="470150"/>
                </a:lnTo>
                <a:lnTo>
                  <a:pt x="2949806" y="2683167"/>
                </a:lnTo>
                <a:lnTo>
                  <a:pt x="4837912" y="2683167"/>
                </a:lnTo>
                <a:lnTo>
                  <a:pt x="4837912" y="2092500"/>
                </a:lnTo>
                <a:lnTo>
                  <a:pt x="2555145" y="310785"/>
                </a:lnTo>
                <a:lnTo>
                  <a:pt x="2596200" y="125815"/>
                </a:lnTo>
                <a:lnTo>
                  <a:pt x="2432862" y="0"/>
                </a:lnTo>
                <a:close/>
              </a:path>
            </a:pathLst>
          </a:custGeom>
          <a:gradFill>
            <a:gsLst>
              <a:gs pos="0">
                <a:srgbClr val="002060">
                  <a:alpha val="60000"/>
                </a:srgbClr>
              </a:gs>
              <a:gs pos="100000">
                <a:srgbClr val="002060">
                  <a:alpha val="0"/>
                </a:srgbClr>
              </a:gs>
            </a:gsLst>
            <a:lin ang="2700000" scaled="1"/>
          </a:gradFill>
          <a:ln w="4406" cap="flat">
            <a:noFill/>
            <a:prstDash val="solid"/>
            <a:miter/>
          </a:ln>
        </p:spPr>
        <p:txBody>
          <a:bodyPr rtlCol="0" anchor="ctr"/>
          <a:lstStyle/>
          <a:p>
            <a:endParaRPr lang="en-US"/>
          </a:p>
        </p:txBody>
      </p:sp>
      <p:pic>
        <p:nvPicPr>
          <p:cNvPr id="9" name="雨森出品-3"/>
          <p:cNvPicPr>
            <a:picLocks noChangeAspect="1"/>
          </p:cNvPicPr>
          <p:nvPr/>
        </p:nvPicPr>
        <p:blipFill>
          <a:blip r:embed="rId1"/>
          <a:stretch>
            <a:fillRect/>
          </a:stretch>
        </p:blipFill>
        <p:spPr>
          <a:xfrm>
            <a:off x="7324436" y="877072"/>
            <a:ext cx="2471922" cy="4213253"/>
          </a:xfrm>
          <a:prstGeom prst="rect">
            <a:avLst/>
          </a:prstGeom>
        </p:spPr>
      </p:pic>
      <p:sp>
        <p:nvSpPr>
          <p:cNvPr id="42" name="雨森出品-4"/>
          <p:cNvSpPr txBox="1"/>
          <p:nvPr/>
        </p:nvSpPr>
        <p:spPr>
          <a:xfrm>
            <a:off x="771634" y="0"/>
            <a:ext cx="5551818" cy="6450100"/>
          </a:xfrm>
          <a:prstGeom prst="rect">
            <a:avLst/>
          </a:prstGeom>
          <a:noFill/>
        </p:spPr>
        <p:txBody>
          <a:bodyPr wrap="none" lIns="90000" tIns="46800" rIns="90000" bIns="46800" rtlCol="0">
            <a:spAutoFit/>
          </a:bodyPr>
          <a:lstStyle/>
          <a:p>
            <a:r>
              <a:rPr lang="en-US" sz="41300" b="1" dirty="0">
                <a:solidFill>
                  <a:schemeClr val="bg1">
                    <a:alpha val="12000"/>
                  </a:schemeClr>
                </a:solidFill>
              </a:rPr>
              <a:t>03</a:t>
            </a:r>
            <a:endParaRPr lang="en-US" sz="41300" b="1" dirty="0">
              <a:solidFill>
                <a:schemeClr val="bg1">
                  <a:alpha val="12000"/>
                </a:schemeClr>
              </a:solidFill>
            </a:endParaRPr>
          </a:p>
        </p:txBody>
      </p:sp>
      <p:sp>
        <p:nvSpPr>
          <p:cNvPr id="44" name="雨森出品-6"/>
          <p:cNvSpPr txBox="1"/>
          <p:nvPr/>
        </p:nvSpPr>
        <p:spPr>
          <a:xfrm>
            <a:off x="1285313" y="2976414"/>
            <a:ext cx="9046364" cy="648512"/>
          </a:xfrm>
          <a:prstGeom prst="rect">
            <a:avLst/>
          </a:prstGeom>
          <a:noFill/>
        </p:spPr>
        <p:txBody>
          <a:bodyPr wrap="none" lIns="90000" tIns="46800" rIns="90000" bIns="46800" rtlCol="0">
            <a:spAutoFit/>
          </a:bodyPr>
          <a:lstStyle/>
          <a:p>
            <a:r>
              <a:rPr lang="zh-CN" altLang="en-US" sz="3600" b="1" spc="600" dirty="0">
                <a:solidFill>
                  <a:schemeClr val="bg1"/>
                </a:solidFill>
                <a:latin typeface="+mj-ea"/>
                <a:ea typeface="+mj-ea"/>
              </a:rPr>
              <a:t>项目实战：基于</a:t>
            </a:r>
            <a:r>
              <a:rPr lang="en-US" altLang="zh-CN" sz="3600" b="1" spc="600" dirty="0">
                <a:solidFill>
                  <a:schemeClr val="bg1"/>
                </a:solidFill>
                <a:latin typeface="+mj-ea"/>
                <a:ea typeface="+mj-ea"/>
              </a:rPr>
              <a:t>CNN</a:t>
            </a:r>
            <a:r>
              <a:rPr lang="zh-CN" altLang="en-US" sz="3600" b="1" spc="600" dirty="0">
                <a:solidFill>
                  <a:schemeClr val="bg1"/>
                </a:solidFill>
                <a:latin typeface="+mj-ea"/>
                <a:ea typeface="+mj-ea"/>
              </a:rPr>
              <a:t>的手写数字识别</a:t>
            </a:r>
            <a:endParaRPr lang="zh-CN" altLang="en-US" sz="3600" b="1" spc="600" dirty="0">
              <a:solidFill>
                <a:schemeClr val="bg1"/>
              </a:solidFill>
              <a:latin typeface="+mj-ea"/>
              <a:ea typeface="+mj-e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雨森出品-1" descr="A picture containing building, table, plane, large&#10;&#10;Description automatically generated"/>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l="4117" r="4117"/>
          <a:stretch>
            <a:fillRect/>
          </a:stretch>
        </p:blipFill>
        <p:spPr/>
      </p:pic>
      <p:sp>
        <p:nvSpPr>
          <p:cNvPr id="5" name="雨森出品-2"/>
          <p:cNvSpPr/>
          <p:nvPr/>
        </p:nvSpPr>
        <p:spPr>
          <a:xfrm>
            <a:off x="3782292" y="-5081"/>
            <a:ext cx="3782291"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雨森出品-3"/>
          <p:cNvSpPr/>
          <p:nvPr/>
        </p:nvSpPr>
        <p:spPr>
          <a:xfrm>
            <a:off x="3454740" y="1184109"/>
            <a:ext cx="625383" cy="62538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雨森出品-4"/>
          <p:cNvSpPr txBox="1"/>
          <p:nvPr/>
        </p:nvSpPr>
        <p:spPr>
          <a:xfrm>
            <a:off x="3558078" y="1312418"/>
            <a:ext cx="418704" cy="369012"/>
          </a:xfrm>
          <a:prstGeom prst="rect">
            <a:avLst/>
          </a:prstGeom>
          <a:noFill/>
        </p:spPr>
        <p:txBody>
          <a:bodyPr wrap="none" rtlCol="0">
            <a:spAutoFit/>
          </a:bodyPr>
          <a:lstStyle/>
          <a:p>
            <a:pPr algn="ctr"/>
            <a:r>
              <a:rPr lang="en-US" sz="1800" dirty="0">
                <a:solidFill>
                  <a:schemeClr val="tx2">
                    <a:lumMod val="50000"/>
                  </a:schemeClr>
                </a:solidFill>
              </a:rPr>
              <a:t>01</a:t>
            </a:r>
            <a:endParaRPr lang="en-US" sz="1800" dirty="0">
              <a:solidFill>
                <a:schemeClr val="tx2">
                  <a:lumMod val="50000"/>
                </a:schemeClr>
              </a:solidFill>
            </a:endParaRPr>
          </a:p>
        </p:txBody>
      </p:sp>
      <p:sp>
        <p:nvSpPr>
          <p:cNvPr id="15" name="雨森出品-5"/>
          <p:cNvSpPr txBox="1"/>
          <p:nvPr/>
        </p:nvSpPr>
        <p:spPr>
          <a:xfrm>
            <a:off x="4157676" y="2966628"/>
            <a:ext cx="3372598" cy="587340"/>
          </a:xfrm>
          <a:prstGeom prst="rect">
            <a:avLst/>
          </a:prstGeom>
          <a:noFill/>
        </p:spPr>
        <p:txBody>
          <a:bodyPr wrap="square" rtlCol="0">
            <a:spAutoFit/>
          </a:bodyPr>
          <a:lstStyle/>
          <a:p>
            <a:pPr>
              <a:lnSpc>
                <a:spcPct val="150000"/>
              </a:lnSpc>
            </a:pPr>
            <a:r>
              <a:rPr lang="zh-CN" altLang="en-US" sz="2400" dirty="0">
                <a:solidFill>
                  <a:schemeClr val="bg1"/>
                </a:solidFill>
                <a:cs typeface="Aharoni" panose="02010803020104030203" pitchFamily="2" charset="-79"/>
              </a:rPr>
              <a:t>构建卷积神经网络</a:t>
            </a:r>
            <a:endParaRPr lang="en-US" sz="2400" dirty="0">
              <a:solidFill>
                <a:schemeClr val="bg1"/>
              </a:solidFill>
              <a:cs typeface="Aharoni" panose="02010803020104030203" pitchFamily="2" charset="-79"/>
            </a:endParaRPr>
          </a:p>
        </p:txBody>
      </p:sp>
      <p:sp>
        <p:nvSpPr>
          <p:cNvPr id="16" name="雨森出品-6"/>
          <p:cNvSpPr/>
          <p:nvPr/>
        </p:nvSpPr>
        <p:spPr>
          <a:xfrm>
            <a:off x="3452446" y="2976722"/>
            <a:ext cx="625383" cy="62538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雨森出品-7"/>
          <p:cNvSpPr txBox="1"/>
          <p:nvPr/>
        </p:nvSpPr>
        <p:spPr>
          <a:xfrm>
            <a:off x="3555783" y="3105032"/>
            <a:ext cx="418704" cy="369332"/>
          </a:xfrm>
          <a:prstGeom prst="rect">
            <a:avLst/>
          </a:prstGeom>
          <a:noFill/>
        </p:spPr>
        <p:txBody>
          <a:bodyPr wrap="none" rtlCol="0">
            <a:spAutoFit/>
          </a:bodyPr>
          <a:lstStyle/>
          <a:p>
            <a:pPr algn="ctr"/>
            <a:r>
              <a:rPr lang="en-US" sz="1800" dirty="0">
                <a:solidFill>
                  <a:schemeClr val="tx2">
                    <a:lumMod val="50000"/>
                  </a:schemeClr>
                </a:solidFill>
              </a:rPr>
              <a:t>0</a:t>
            </a:r>
            <a:r>
              <a:rPr lang="en-US" altLang="zh-CN" sz="1800" dirty="0">
                <a:solidFill>
                  <a:schemeClr val="tx2">
                    <a:lumMod val="50000"/>
                  </a:schemeClr>
                </a:solidFill>
              </a:rPr>
              <a:t>3</a:t>
            </a:r>
            <a:endParaRPr lang="en-US" sz="1800" dirty="0">
              <a:solidFill>
                <a:schemeClr val="tx2">
                  <a:lumMod val="50000"/>
                </a:schemeClr>
              </a:solidFill>
            </a:endParaRPr>
          </a:p>
        </p:txBody>
      </p:sp>
      <p:sp>
        <p:nvSpPr>
          <p:cNvPr id="19" name="雨森出品-9"/>
          <p:cNvSpPr/>
          <p:nvPr/>
        </p:nvSpPr>
        <p:spPr>
          <a:xfrm>
            <a:off x="3486736" y="4757906"/>
            <a:ext cx="625383" cy="62538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0" name="雨森出品-10"/>
          <p:cNvSpPr txBox="1"/>
          <p:nvPr/>
        </p:nvSpPr>
        <p:spPr>
          <a:xfrm>
            <a:off x="3590073" y="4886216"/>
            <a:ext cx="418704" cy="369332"/>
          </a:xfrm>
          <a:prstGeom prst="rect">
            <a:avLst/>
          </a:prstGeom>
          <a:noFill/>
        </p:spPr>
        <p:txBody>
          <a:bodyPr wrap="none" rtlCol="0">
            <a:spAutoFit/>
          </a:bodyPr>
          <a:lstStyle/>
          <a:p>
            <a:pPr algn="ctr"/>
            <a:r>
              <a:rPr lang="en-US" sz="1800" dirty="0">
                <a:solidFill>
                  <a:schemeClr val="tx2">
                    <a:lumMod val="50000"/>
                  </a:schemeClr>
                </a:solidFill>
              </a:rPr>
              <a:t>05</a:t>
            </a:r>
            <a:endParaRPr lang="en-US" sz="1800" dirty="0">
              <a:solidFill>
                <a:schemeClr val="tx2">
                  <a:lumMod val="50000"/>
                </a:schemeClr>
              </a:solidFill>
            </a:endParaRPr>
          </a:p>
        </p:txBody>
      </p:sp>
      <p:sp>
        <p:nvSpPr>
          <p:cNvPr id="22" name="雨森出品-12"/>
          <p:cNvSpPr txBox="1"/>
          <p:nvPr/>
        </p:nvSpPr>
        <p:spPr>
          <a:xfrm>
            <a:off x="8033646" y="1809492"/>
            <a:ext cx="4158354" cy="1077218"/>
          </a:xfrm>
          <a:prstGeom prst="rect">
            <a:avLst/>
          </a:prstGeom>
          <a:noFill/>
        </p:spPr>
        <p:txBody>
          <a:bodyPr wrap="square" rtlCol="0">
            <a:spAutoFit/>
          </a:bodyPr>
          <a:lstStyle/>
          <a:p>
            <a:pPr lvl="0"/>
            <a:r>
              <a:rPr lang="zh-CN" altLang="en-US" sz="3200" b="1" dirty="0">
                <a:solidFill>
                  <a:prstClr val="black">
                    <a:lumMod val="85000"/>
                    <a:lumOff val="15000"/>
                  </a:prstClr>
                </a:solidFill>
                <a:latin typeface="微软雅黑" panose="020B0503020204020204" charset="-122"/>
              </a:rPr>
              <a:t>项目实战：基于</a:t>
            </a:r>
            <a:r>
              <a:rPr lang="en-US" altLang="zh-CN" sz="3200" b="1" dirty="0">
                <a:solidFill>
                  <a:prstClr val="black">
                    <a:lumMod val="85000"/>
                    <a:lumOff val="15000"/>
                  </a:prstClr>
                </a:solidFill>
                <a:latin typeface="微软雅黑" panose="020B0503020204020204" charset="-122"/>
              </a:rPr>
              <a:t>CNN</a:t>
            </a:r>
            <a:r>
              <a:rPr lang="zh-CN" altLang="en-US" sz="3200" b="1" dirty="0">
                <a:solidFill>
                  <a:prstClr val="black">
                    <a:lumMod val="85000"/>
                    <a:lumOff val="15000"/>
                  </a:prstClr>
                </a:solidFill>
                <a:latin typeface="微软雅黑" panose="020B0503020204020204" charset="-122"/>
              </a:rPr>
              <a:t>的手写数字识别</a:t>
            </a:r>
            <a:endParaRPr lang="zh-CN" altLang="en-US" sz="3200" b="1" dirty="0">
              <a:solidFill>
                <a:prstClr val="black">
                  <a:lumMod val="85000"/>
                  <a:lumOff val="15000"/>
                </a:prstClr>
              </a:solidFill>
              <a:latin typeface="微软雅黑" panose="020B0503020204020204" charset="-122"/>
            </a:endParaRPr>
          </a:p>
        </p:txBody>
      </p:sp>
      <p:sp>
        <p:nvSpPr>
          <p:cNvPr id="23" name="雨森出品-13"/>
          <p:cNvSpPr/>
          <p:nvPr/>
        </p:nvSpPr>
        <p:spPr>
          <a:xfrm>
            <a:off x="8008162" y="2721505"/>
            <a:ext cx="287188" cy="287188"/>
          </a:xfrm>
          <a:prstGeom prst="corner">
            <a:avLst>
              <a:gd name="adj1" fmla="val 26012"/>
              <a:gd name="adj2" fmla="val 2762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雨森出品-5"/>
          <p:cNvSpPr txBox="1"/>
          <p:nvPr/>
        </p:nvSpPr>
        <p:spPr>
          <a:xfrm>
            <a:off x="4183461" y="1164820"/>
            <a:ext cx="3111861" cy="587340"/>
          </a:xfrm>
          <a:prstGeom prst="rect">
            <a:avLst/>
          </a:prstGeom>
          <a:noFill/>
        </p:spPr>
        <p:txBody>
          <a:bodyPr wrap="square" rtlCol="0">
            <a:spAutoFit/>
          </a:bodyPr>
          <a:lstStyle/>
          <a:p>
            <a:pPr>
              <a:lnSpc>
                <a:spcPct val="150000"/>
              </a:lnSpc>
            </a:pPr>
            <a:r>
              <a:rPr lang="zh-CN" altLang="en-US" sz="2400" dirty="0">
                <a:solidFill>
                  <a:schemeClr val="bg1"/>
                </a:solidFill>
                <a:cs typeface="Aharoni" panose="02010803020104030203" pitchFamily="2" charset="-79"/>
              </a:rPr>
              <a:t>项目任务</a:t>
            </a:r>
            <a:endParaRPr lang="en-US" sz="2400" dirty="0">
              <a:solidFill>
                <a:schemeClr val="bg1"/>
              </a:solidFill>
              <a:cs typeface="Aharoni" panose="02010803020104030203" pitchFamily="2" charset="-79"/>
            </a:endParaRPr>
          </a:p>
        </p:txBody>
      </p:sp>
      <p:sp>
        <p:nvSpPr>
          <p:cNvPr id="3" name="雨森出品-5"/>
          <p:cNvSpPr txBox="1"/>
          <p:nvPr/>
        </p:nvSpPr>
        <p:spPr>
          <a:xfrm>
            <a:off x="4112114" y="4757006"/>
            <a:ext cx="3636954" cy="587340"/>
          </a:xfrm>
          <a:prstGeom prst="rect">
            <a:avLst/>
          </a:prstGeom>
          <a:noFill/>
        </p:spPr>
        <p:txBody>
          <a:bodyPr wrap="square" rtlCol="0">
            <a:spAutoFit/>
          </a:bodyPr>
          <a:lstStyle/>
          <a:p>
            <a:pPr>
              <a:lnSpc>
                <a:spcPct val="150000"/>
              </a:lnSpc>
            </a:pPr>
            <a:r>
              <a:rPr lang="zh-CN" altLang="en-US" sz="2400" dirty="0">
                <a:solidFill>
                  <a:schemeClr val="bg1"/>
                </a:solidFill>
                <a:cs typeface="Aharoni" panose="02010803020104030203" pitchFamily="2" charset="-79"/>
              </a:rPr>
              <a:t>代码及实验结果分析</a:t>
            </a:r>
            <a:endParaRPr lang="en-US" sz="2400" dirty="0">
              <a:solidFill>
                <a:schemeClr val="bg1"/>
              </a:solidFill>
              <a:cs typeface="Aharoni" panose="02010803020104030203" pitchFamily="2" charset="-79"/>
            </a:endParaRPr>
          </a:p>
        </p:txBody>
      </p:sp>
      <p:sp>
        <p:nvSpPr>
          <p:cNvPr id="8" name="雨森出品-3"/>
          <p:cNvSpPr/>
          <p:nvPr/>
        </p:nvSpPr>
        <p:spPr>
          <a:xfrm>
            <a:off x="3435690" y="2056722"/>
            <a:ext cx="625383" cy="62538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雨森出品-4"/>
          <p:cNvSpPr txBox="1"/>
          <p:nvPr/>
        </p:nvSpPr>
        <p:spPr>
          <a:xfrm>
            <a:off x="3551280" y="2184907"/>
            <a:ext cx="418704" cy="369332"/>
          </a:xfrm>
          <a:prstGeom prst="rect">
            <a:avLst/>
          </a:prstGeom>
          <a:noFill/>
        </p:spPr>
        <p:txBody>
          <a:bodyPr wrap="none" rtlCol="0">
            <a:spAutoFit/>
          </a:bodyPr>
          <a:lstStyle/>
          <a:p>
            <a:pPr algn="ctr"/>
            <a:r>
              <a:rPr lang="en-US" sz="1800" dirty="0">
                <a:solidFill>
                  <a:schemeClr val="tx2">
                    <a:lumMod val="50000"/>
                  </a:schemeClr>
                </a:solidFill>
              </a:rPr>
              <a:t>0</a:t>
            </a:r>
            <a:r>
              <a:rPr lang="en-US" altLang="zh-CN" sz="1800" dirty="0">
                <a:solidFill>
                  <a:schemeClr val="tx2">
                    <a:lumMod val="50000"/>
                  </a:schemeClr>
                </a:solidFill>
              </a:rPr>
              <a:t>2</a:t>
            </a:r>
            <a:endParaRPr lang="en-US" sz="1800" dirty="0">
              <a:solidFill>
                <a:schemeClr val="tx2">
                  <a:lumMod val="50000"/>
                </a:schemeClr>
              </a:solidFill>
            </a:endParaRPr>
          </a:p>
        </p:txBody>
      </p:sp>
      <p:sp>
        <p:nvSpPr>
          <p:cNvPr id="10" name="雨森出品-5"/>
          <p:cNvSpPr txBox="1"/>
          <p:nvPr/>
        </p:nvSpPr>
        <p:spPr>
          <a:xfrm>
            <a:off x="4221561" y="2037310"/>
            <a:ext cx="3111861" cy="587340"/>
          </a:xfrm>
          <a:prstGeom prst="rect">
            <a:avLst/>
          </a:prstGeom>
          <a:noFill/>
        </p:spPr>
        <p:txBody>
          <a:bodyPr wrap="square" rtlCol="0">
            <a:spAutoFit/>
          </a:bodyPr>
          <a:lstStyle/>
          <a:p>
            <a:pPr>
              <a:lnSpc>
                <a:spcPct val="150000"/>
              </a:lnSpc>
            </a:pPr>
            <a:r>
              <a:rPr lang="zh-CN" altLang="en-US" sz="2400" dirty="0">
                <a:solidFill>
                  <a:schemeClr val="bg1"/>
                </a:solidFill>
                <a:cs typeface="Aharoni" panose="02010803020104030203" pitchFamily="2" charset="-79"/>
              </a:rPr>
              <a:t>数据集介绍</a:t>
            </a:r>
            <a:endParaRPr lang="en-US" sz="2400" dirty="0">
              <a:solidFill>
                <a:schemeClr val="bg1"/>
              </a:solidFill>
              <a:cs typeface="Aharoni" panose="02010803020104030203" pitchFamily="2" charset="-79"/>
            </a:endParaRPr>
          </a:p>
        </p:txBody>
      </p:sp>
      <p:sp>
        <p:nvSpPr>
          <p:cNvPr id="11" name="雨森出品-3"/>
          <p:cNvSpPr/>
          <p:nvPr/>
        </p:nvSpPr>
        <p:spPr>
          <a:xfrm>
            <a:off x="3504270" y="3919689"/>
            <a:ext cx="625383" cy="62538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雨森出品-4"/>
          <p:cNvSpPr txBox="1"/>
          <p:nvPr/>
        </p:nvSpPr>
        <p:spPr>
          <a:xfrm>
            <a:off x="3607608" y="4047998"/>
            <a:ext cx="418704" cy="369332"/>
          </a:xfrm>
          <a:prstGeom prst="rect">
            <a:avLst/>
          </a:prstGeom>
          <a:noFill/>
        </p:spPr>
        <p:txBody>
          <a:bodyPr wrap="none" rtlCol="0">
            <a:spAutoFit/>
          </a:bodyPr>
          <a:lstStyle/>
          <a:p>
            <a:pPr algn="ctr"/>
            <a:r>
              <a:rPr lang="en-US" sz="1800" dirty="0">
                <a:solidFill>
                  <a:schemeClr val="tx2">
                    <a:lumMod val="50000"/>
                  </a:schemeClr>
                </a:solidFill>
              </a:rPr>
              <a:t>0</a:t>
            </a:r>
            <a:r>
              <a:rPr lang="en-US" altLang="zh-CN" sz="1800" dirty="0">
                <a:solidFill>
                  <a:schemeClr val="tx2">
                    <a:lumMod val="50000"/>
                  </a:schemeClr>
                </a:solidFill>
              </a:rPr>
              <a:t>4</a:t>
            </a:r>
            <a:endParaRPr lang="en-US" sz="1800" dirty="0">
              <a:solidFill>
                <a:schemeClr val="tx2">
                  <a:lumMod val="50000"/>
                </a:schemeClr>
              </a:solidFill>
            </a:endParaRPr>
          </a:p>
        </p:txBody>
      </p:sp>
      <p:sp>
        <p:nvSpPr>
          <p:cNvPr id="18" name="雨森出品-5"/>
          <p:cNvSpPr txBox="1"/>
          <p:nvPr/>
        </p:nvSpPr>
        <p:spPr>
          <a:xfrm>
            <a:off x="4232991" y="3900400"/>
            <a:ext cx="3111861" cy="587340"/>
          </a:xfrm>
          <a:prstGeom prst="rect">
            <a:avLst/>
          </a:prstGeom>
          <a:noFill/>
        </p:spPr>
        <p:txBody>
          <a:bodyPr wrap="square" rtlCol="0">
            <a:spAutoFit/>
          </a:bodyPr>
          <a:lstStyle/>
          <a:p>
            <a:pPr>
              <a:lnSpc>
                <a:spcPct val="150000"/>
              </a:lnSpc>
            </a:pPr>
            <a:r>
              <a:rPr lang="zh-CN" altLang="en-US" sz="2400" dirty="0">
                <a:solidFill>
                  <a:schemeClr val="bg1"/>
                </a:solidFill>
                <a:cs typeface="Aharoni" panose="02010803020104030203" pitchFamily="2" charset="-79"/>
              </a:rPr>
              <a:t>实验步骤</a:t>
            </a:r>
            <a:endParaRPr lang="en-US" sz="2400" dirty="0">
              <a:solidFill>
                <a:schemeClr val="bg1"/>
              </a:solidFill>
              <a:cs typeface="Aharoni" panose="02010803020104030203" pitchFamily="2" charset="-79"/>
            </a:endParaRPr>
          </a:p>
        </p:txBody>
      </p:sp>
      <p:sp>
        <p:nvSpPr>
          <p:cNvPr id="21" name="雨森出品-3"/>
          <p:cNvSpPr/>
          <p:nvPr/>
        </p:nvSpPr>
        <p:spPr>
          <a:xfrm>
            <a:off x="3504270" y="5702769"/>
            <a:ext cx="625383" cy="62538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4" name="雨森出品-4"/>
          <p:cNvSpPr txBox="1"/>
          <p:nvPr/>
        </p:nvSpPr>
        <p:spPr>
          <a:xfrm>
            <a:off x="3607608" y="5831078"/>
            <a:ext cx="418704" cy="369332"/>
          </a:xfrm>
          <a:prstGeom prst="rect">
            <a:avLst/>
          </a:prstGeom>
          <a:noFill/>
        </p:spPr>
        <p:txBody>
          <a:bodyPr wrap="none" rtlCol="0">
            <a:spAutoFit/>
          </a:bodyPr>
          <a:lstStyle/>
          <a:p>
            <a:pPr algn="ctr"/>
            <a:r>
              <a:rPr lang="en-US" sz="1800" dirty="0">
                <a:solidFill>
                  <a:schemeClr val="tx2">
                    <a:lumMod val="50000"/>
                  </a:schemeClr>
                </a:solidFill>
              </a:rPr>
              <a:t>0</a:t>
            </a:r>
            <a:r>
              <a:rPr lang="en-US" altLang="zh-CN" sz="1800" dirty="0">
                <a:solidFill>
                  <a:schemeClr val="tx2">
                    <a:lumMod val="50000"/>
                  </a:schemeClr>
                </a:solidFill>
              </a:rPr>
              <a:t>6</a:t>
            </a:r>
            <a:endParaRPr lang="en-US" sz="1800" dirty="0">
              <a:solidFill>
                <a:schemeClr val="tx2">
                  <a:lumMod val="50000"/>
                </a:schemeClr>
              </a:solidFill>
            </a:endParaRPr>
          </a:p>
        </p:txBody>
      </p:sp>
      <p:sp>
        <p:nvSpPr>
          <p:cNvPr id="25" name="雨森出品-5"/>
          <p:cNvSpPr txBox="1"/>
          <p:nvPr/>
        </p:nvSpPr>
        <p:spPr>
          <a:xfrm>
            <a:off x="4164411" y="5683480"/>
            <a:ext cx="3111861" cy="587340"/>
          </a:xfrm>
          <a:prstGeom prst="rect">
            <a:avLst/>
          </a:prstGeom>
          <a:noFill/>
        </p:spPr>
        <p:txBody>
          <a:bodyPr wrap="square" rtlCol="0">
            <a:spAutoFit/>
          </a:bodyPr>
          <a:lstStyle/>
          <a:p>
            <a:pPr>
              <a:lnSpc>
                <a:spcPct val="150000"/>
              </a:lnSpc>
            </a:pPr>
            <a:r>
              <a:rPr lang="zh-CN" altLang="en-US" sz="2400" dirty="0">
                <a:solidFill>
                  <a:schemeClr val="bg1"/>
                </a:solidFill>
                <a:cs typeface="Aharoni" panose="02010803020104030203" pitchFamily="2" charset="-79"/>
              </a:rPr>
              <a:t>小结</a:t>
            </a:r>
            <a:endParaRPr lang="en-US" sz="2400" dirty="0">
              <a:solidFill>
                <a:schemeClr val="bg1"/>
              </a:solidFill>
              <a:cs typeface="Aharoni" panose="02010803020104030203" pitchFamily="2" charset="-79"/>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雨森出品-1"/>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solidFill>
            <a:schemeClr val="accent4"/>
          </a:solidFill>
          <a:ln w="5953" cap="flat">
            <a:noFill/>
            <a:prstDash val="solid"/>
            <a:miter/>
          </a:ln>
        </p:spPr>
        <p:txBody>
          <a:bodyPr rtlCol="0" anchor="ctr"/>
          <a:lstStyle/>
          <a:p>
            <a:endParaRPr lang="en-US"/>
          </a:p>
        </p:txBody>
      </p:sp>
      <p:grpSp>
        <p:nvGrpSpPr>
          <p:cNvPr id="5" name="雨森出品-2"/>
          <p:cNvGrpSpPr/>
          <p:nvPr/>
        </p:nvGrpSpPr>
        <p:grpSpPr>
          <a:xfrm flipH="1">
            <a:off x="-164385" y="877072"/>
            <a:ext cx="4867122" cy="6578742"/>
            <a:chOff x="7324436" y="877072"/>
            <a:chExt cx="4867122" cy="6578742"/>
          </a:xfrm>
        </p:grpSpPr>
        <p:sp>
          <p:nvSpPr>
            <p:cNvPr id="3" name="雨森出品-2-1"/>
            <p:cNvSpPr/>
            <p:nvPr/>
          </p:nvSpPr>
          <p:spPr>
            <a:xfrm>
              <a:off x="7353647" y="4772647"/>
              <a:ext cx="4837911" cy="2683167"/>
            </a:xfrm>
            <a:custGeom>
              <a:avLst/>
              <a:gdLst>
                <a:gd name="connsiteX0" fmla="*/ 0 w 4837911"/>
                <a:gd name="connsiteY0" fmla="*/ 99769 h 2683167"/>
                <a:gd name="connsiteX1" fmla="*/ 326236 w 4837911"/>
                <a:gd name="connsiteY1" fmla="*/ 371264 h 2683167"/>
                <a:gd name="connsiteX2" fmla="*/ 704563 w 4837911"/>
                <a:gd name="connsiteY2" fmla="*/ 470150 h 2683167"/>
                <a:gd name="connsiteX3" fmla="*/ 2949806 w 4837911"/>
                <a:gd name="connsiteY3" fmla="*/ 2683167 h 2683167"/>
                <a:gd name="connsiteX4" fmla="*/ 4837912 w 4837911"/>
                <a:gd name="connsiteY4" fmla="*/ 2683167 h 2683167"/>
                <a:gd name="connsiteX5" fmla="*/ 4837912 w 4837911"/>
                <a:gd name="connsiteY5" fmla="*/ 2092500 h 2683167"/>
                <a:gd name="connsiteX6" fmla="*/ 2555145 w 4837911"/>
                <a:gd name="connsiteY6" fmla="*/ 310785 h 2683167"/>
                <a:gd name="connsiteX7" fmla="*/ 2596200 w 4837911"/>
                <a:gd name="connsiteY7" fmla="*/ 125815 h 2683167"/>
                <a:gd name="connsiteX8" fmla="*/ 2432862 w 4837911"/>
                <a:gd name="connsiteY8" fmla="*/ 0 h 2683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7911" h="2683167">
                  <a:moveTo>
                    <a:pt x="0" y="99769"/>
                  </a:moveTo>
                  <a:lnTo>
                    <a:pt x="326236" y="371264"/>
                  </a:lnTo>
                  <a:lnTo>
                    <a:pt x="704563" y="470150"/>
                  </a:lnTo>
                  <a:lnTo>
                    <a:pt x="2949806" y="2683167"/>
                  </a:lnTo>
                  <a:lnTo>
                    <a:pt x="4837912" y="2683167"/>
                  </a:lnTo>
                  <a:lnTo>
                    <a:pt x="4837912" y="2092500"/>
                  </a:lnTo>
                  <a:lnTo>
                    <a:pt x="2555145" y="310785"/>
                  </a:lnTo>
                  <a:lnTo>
                    <a:pt x="2596200" y="125815"/>
                  </a:lnTo>
                  <a:lnTo>
                    <a:pt x="2432862" y="0"/>
                  </a:lnTo>
                  <a:close/>
                </a:path>
              </a:pathLst>
            </a:custGeom>
            <a:gradFill>
              <a:gsLst>
                <a:gs pos="0">
                  <a:srgbClr val="002060">
                    <a:alpha val="60000"/>
                  </a:srgbClr>
                </a:gs>
                <a:gs pos="100000">
                  <a:srgbClr val="002060">
                    <a:alpha val="0"/>
                  </a:srgbClr>
                </a:gs>
              </a:gsLst>
              <a:lin ang="2700000" scaled="1"/>
            </a:gradFill>
            <a:ln w="4406" cap="flat">
              <a:noFill/>
              <a:prstDash val="solid"/>
              <a:miter/>
            </a:ln>
          </p:spPr>
          <p:txBody>
            <a:bodyPr rtlCol="0" anchor="ctr"/>
            <a:lstStyle/>
            <a:p>
              <a:endParaRPr lang="en-US"/>
            </a:p>
          </p:txBody>
        </p:sp>
        <p:pic>
          <p:nvPicPr>
            <p:cNvPr id="4" name="雨森出品-2-2"/>
            <p:cNvPicPr>
              <a:picLocks noChangeAspect="1"/>
            </p:cNvPicPr>
            <p:nvPr/>
          </p:nvPicPr>
          <p:blipFill>
            <a:blip r:embed="rId1"/>
            <a:stretch>
              <a:fillRect/>
            </a:stretch>
          </p:blipFill>
          <p:spPr>
            <a:xfrm>
              <a:off x="7324436" y="877072"/>
              <a:ext cx="2471922" cy="4213253"/>
            </a:xfrm>
            <a:prstGeom prst="rect">
              <a:avLst/>
            </a:prstGeom>
          </p:spPr>
        </p:pic>
      </p:grpSp>
      <p:sp>
        <p:nvSpPr>
          <p:cNvPr id="6" name="雨森出品-3"/>
          <p:cNvSpPr txBox="1"/>
          <p:nvPr>
            <p:custDataLst>
              <p:tags r:id="rId2"/>
            </p:custDataLst>
          </p:nvPr>
        </p:nvSpPr>
        <p:spPr>
          <a:xfrm>
            <a:off x="5177287" y="1427452"/>
            <a:ext cx="1212576" cy="369332"/>
          </a:xfrm>
          <a:prstGeom prst="rect">
            <a:avLst/>
          </a:prstGeom>
          <a:noFill/>
        </p:spPr>
        <p:txBody>
          <a:bodyPr wrap="none" rtlCol="0">
            <a:spAutoFit/>
          </a:bodyPr>
          <a:lstStyle>
            <a:defPPr>
              <a:defRPr lang="en-US"/>
            </a:defPPr>
            <a:lvl1pPr algn="ctr">
              <a:defRPr sz="4000" b="1">
                <a:solidFill>
                  <a:schemeClr val="bg1"/>
                </a:solidFill>
                <a:latin typeface="+mj-ea"/>
                <a:ea typeface="+mj-ea"/>
              </a:defRPr>
            </a:lvl1pPr>
          </a:lstStyle>
          <a:p>
            <a:pPr algn="l"/>
            <a:r>
              <a:rPr lang="en-US" altLang="zh-CN" sz="1800" dirty="0">
                <a:latin typeface="+mj-lt"/>
              </a:rPr>
              <a:t>CONTENTS</a:t>
            </a:r>
            <a:endParaRPr lang="en-US" sz="1800" dirty="0">
              <a:latin typeface="+mj-lt"/>
            </a:endParaRPr>
          </a:p>
        </p:txBody>
      </p:sp>
      <p:sp>
        <p:nvSpPr>
          <p:cNvPr id="7" name="雨森出品-4"/>
          <p:cNvSpPr txBox="1"/>
          <p:nvPr>
            <p:custDataLst>
              <p:tags r:id="rId3"/>
            </p:custDataLst>
          </p:nvPr>
        </p:nvSpPr>
        <p:spPr>
          <a:xfrm>
            <a:off x="5177287" y="717385"/>
            <a:ext cx="1207681" cy="710067"/>
          </a:xfrm>
          <a:prstGeom prst="rect">
            <a:avLst/>
          </a:prstGeom>
          <a:noFill/>
        </p:spPr>
        <p:txBody>
          <a:bodyPr wrap="none" rtlCol="0">
            <a:spAutoFit/>
          </a:bodyPr>
          <a:lstStyle>
            <a:defPPr>
              <a:defRPr lang="en-US"/>
            </a:defPPr>
            <a:lvl1pPr algn="ctr">
              <a:defRPr sz="4000" b="1">
                <a:solidFill>
                  <a:schemeClr val="bg1"/>
                </a:solidFill>
                <a:latin typeface="+mj-ea"/>
                <a:ea typeface="+mj-ea"/>
              </a:defRPr>
            </a:lvl1pPr>
          </a:lstStyle>
          <a:p>
            <a:pPr algn="l"/>
            <a:r>
              <a:rPr lang="zh-CN" altLang="en-US" dirty="0"/>
              <a:t>目录</a:t>
            </a:r>
            <a:endParaRPr lang="en-US" dirty="0"/>
          </a:p>
        </p:txBody>
      </p:sp>
      <p:grpSp>
        <p:nvGrpSpPr>
          <p:cNvPr id="8" name="雨森出品-5"/>
          <p:cNvGrpSpPr/>
          <p:nvPr/>
        </p:nvGrpSpPr>
        <p:grpSpPr>
          <a:xfrm>
            <a:off x="5112259" y="2163628"/>
            <a:ext cx="2985389" cy="523220"/>
            <a:chOff x="6697774" y="1969096"/>
            <a:chExt cx="2985389" cy="523220"/>
          </a:xfrm>
        </p:grpSpPr>
        <p:sp>
          <p:nvSpPr>
            <p:cNvPr id="12" name="雨森出品-5-2"/>
            <p:cNvSpPr txBox="1"/>
            <p:nvPr>
              <p:custDataLst>
                <p:tags r:id="rId4"/>
              </p:custDataLst>
            </p:nvPr>
          </p:nvSpPr>
          <p:spPr>
            <a:xfrm>
              <a:off x="7446653" y="2050220"/>
              <a:ext cx="2236510" cy="400110"/>
            </a:xfrm>
            <a:prstGeom prst="rect">
              <a:avLst/>
            </a:prstGeom>
            <a:noFill/>
          </p:spPr>
          <p:txBody>
            <a:bodyPr wrap="none" rtlCol="0">
              <a:spAutoFit/>
            </a:bodyPr>
            <a:lstStyle/>
            <a:p>
              <a:r>
                <a:rPr lang="zh-CN" altLang="en-US" sz="2000" dirty="0">
                  <a:solidFill>
                    <a:schemeClr val="bg1"/>
                  </a:solidFill>
                  <a:latin typeface="+mj-ea"/>
                  <a:ea typeface="+mj-ea"/>
                </a:rPr>
                <a:t>深度学习基本概念</a:t>
              </a:r>
              <a:endParaRPr lang="en-US" sz="2000" dirty="0">
                <a:solidFill>
                  <a:schemeClr val="bg1"/>
                </a:solidFill>
                <a:latin typeface="+mj-ea"/>
                <a:ea typeface="+mj-ea"/>
              </a:endParaRPr>
            </a:p>
          </p:txBody>
        </p:sp>
        <p:sp>
          <p:nvSpPr>
            <p:cNvPr id="10" name="雨森出品-5-3"/>
            <p:cNvSpPr txBox="1"/>
            <p:nvPr>
              <p:custDataLst>
                <p:tags r:id="rId5"/>
              </p:custDataLst>
            </p:nvPr>
          </p:nvSpPr>
          <p:spPr>
            <a:xfrm>
              <a:off x="6697774" y="1969096"/>
              <a:ext cx="646331" cy="523220"/>
            </a:xfrm>
            <a:prstGeom prst="rect">
              <a:avLst/>
            </a:prstGeom>
            <a:noFill/>
          </p:spPr>
          <p:txBody>
            <a:bodyPr wrap="none" rtlCol="0">
              <a:spAutoFit/>
            </a:bodyPr>
            <a:lstStyle>
              <a:defPPr>
                <a:defRPr lang="en-US"/>
              </a:defPPr>
              <a:lvl1pPr algn="ctr">
                <a:defRPr sz="4000" b="1">
                  <a:solidFill>
                    <a:schemeClr val="bg1"/>
                  </a:solidFill>
                  <a:latin typeface="+mj-ea"/>
                  <a:ea typeface="+mj-ea"/>
                </a:defRPr>
              </a:lvl1pPr>
            </a:lstStyle>
            <a:p>
              <a:pPr algn="l"/>
              <a:r>
                <a:rPr lang="en-US" altLang="zh-CN" sz="2800" dirty="0">
                  <a:latin typeface="+mn-lt"/>
                  <a:ea typeface="+mn-ea"/>
                </a:rPr>
                <a:t>01.</a:t>
              </a:r>
              <a:endParaRPr lang="en-US" sz="2800" dirty="0">
                <a:latin typeface="+mn-lt"/>
                <a:ea typeface="+mn-ea"/>
              </a:endParaRPr>
            </a:p>
          </p:txBody>
        </p:sp>
      </p:grpSp>
      <p:grpSp>
        <p:nvGrpSpPr>
          <p:cNvPr id="28" name="雨森出品-5"/>
          <p:cNvGrpSpPr/>
          <p:nvPr/>
        </p:nvGrpSpPr>
        <p:grpSpPr>
          <a:xfrm>
            <a:off x="5089637" y="3132889"/>
            <a:ext cx="2985389" cy="523220"/>
            <a:chOff x="6697774" y="1969096"/>
            <a:chExt cx="2985389" cy="523220"/>
          </a:xfrm>
        </p:grpSpPr>
        <p:sp>
          <p:nvSpPr>
            <p:cNvPr id="29" name="雨森出品-5-2"/>
            <p:cNvSpPr txBox="1"/>
            <p:nvPr>
              <p:custDataLst>
                <p:tags r:id="rId6"/>
              </p:custDataLst>
            </p:nvPr>
          </p:nvSpPr>
          <p:spPr>
            <a:xfrm>
              <a:off x="7446653" y="2050220"/>
              <a:ext cx="2236510" cy="400110"/>
            </a:xfrm>
            <a:prstGeom prst="rect">
              <a:avLst/>
            </a:prstGeom>
            <a:noFill/>
          </p:spPr>
          <p:txBody>
            <a:bodyPr wrap="none" rtlCol="0">
              <a:spAutoFit/>
            </a:bodyPr>
            <a:lstStyle/>
            <a:p>
              <a:r>
                <a:rPr lang="zh-CN" altLang="en-US" sz="2000" dirty="0">
                  <a:solidFill>
                    <a:schemeClr val="bg1"/>
                  </a:solidFill>
                  <a:latin typeface="+mj-ea"/>
                  <a:ea typeface="+mj-ea"/>
                </a:rPr>
                <a:t>卷积神经网络基础</a:t>
              </a:r>
              <a:endParaRPr lang="en-US" sz="2000" dirty="0">
                <a:solidFill>
                  <a:schemeClr val="bg1"/>
                </a:solidFill>
                <a:latin typeface="+mj-ea"/>
                <a:ea typeface="+mj-ea"/>
              </a:endParaRPr>
            </a:p>
          </p:txBody>
        </p:sp>
        <p:sp>
          <p:nvSpPr>
            <p:cNvPr id="30" name="雨森出品-5-3"/>
            <p:cNvSpPr txBox="1"/>
            <p:nvPr>
              <p:custDataLst>
                <p:tags r:id="rId7"/>
              </p:custDataLst>
            </p:nvPr>
          </p:nvSpPr>
          <p:spPr>
            <a:xfrm>
              <a:off x="6697774" y="1969096"/>
              <a:ext cx="646331" cy="523220"/>
            </a:xfrm>
            <a:prstGeom prst="rect">
              <a:avLst/>
            </a:prstGeom>
            <a:noFill/>
          </p:spPr>
          <p:txBody>
            <a:bodyPr wrap="none" rtlCol="0">
              <a:spAutoFit/>
            </a:bodyPr>
            <a:lstStyle>
              <a:defPPr>
                <a:defRPr lang="en-US"/>
              </a:defPPr>
              <a:lvl1pPr algn="ctr">
                <a:defRPr sz="4000" b="1">
                  <a:solidFill>
                    <a:schemeClr val="bg1"/>
                  </a:solidFill>
                  <a:latin typeface="+mj-ea"/>
                  <a:ea typeface="+mj-ea"/>
                </a:defRPr>
              </a:lvl1pPr>
            </a:lstStyle>
            <a:p>
              <a:pPr algn="l"/>
              <a:r>
                <a:rPr lang="en-US" altLang="zh-CN" sz="2800" dirty="0">
                  <a:latin typeface="+mn-lt"/>
                  <a:ea typeface="+mn-ea"/>
                </a:rPr>
                <a:t>02.</a:t>
              </a:r>
              <a:endParaRPr lang="en-US" sz="2800" dirty="0">
                <a:latin typeface="+mn-lt"/>
                <a:ea typeface="+mn-ea"/>
              </a:endParaRPr>
            </a:p>
          </p:txBody>
        </p:sp>
      </p:grpSp>
      <p:grpSp>
        <p:nvGrpSpPr>
          <p:cNvPr id="34" name="雨森出品-5"/>
          <p:cNvGrpSpPr/>
          <p:nvPr/>
        </p:nvGrpSpPr>
        <p:grpSpPr>
          <a:xfrm>
            <a:off x="5112259" y="4102150"/>
            <a:ext cx="5112574" cy="523220"/>
            <a:chOff x="6697774" y="1969096"/>
            <a:chExt cx="5112574" cy="523220"/>
          </a:xfrm>
        </p:grpSpPr>
        <p:sp>
          <p:nvSpPr>
            <p:cNvPr id="35" name="雨森出品-5-2"/>
            <p:cNvSpPr txBox="1"/>
            <p:nvPr>
              <p:custDataLst>
                <p:tags r:id="rId8"/>
              </p:custDataLst>
            </p:nvPr>
          </p:nvSpPr>
          <p:spPr>
            <a:xfrm>
              <a:off x="7446653" y="2050220"/>
              <a:ext cx="4363695" cy="400110"/>
            </a:xfrm>
            <a:prstGeom prst="rect">
              <a:avLst/>
            </a:prstGeom>
            <a:noFill/>
          </p:spPr>
          <p:txBody>
            <a:bodyPr wrap="none" rtlCol="0">
              <a:spAutoFit/>
            </a:bodyPr>
            <a:lstStyle/>
            <a:p>
              <a:r>
                <a:rPr lang="zh-CN" altLang="en-US" sz="2000" dirty="0">
                  <a:solidFill>
                    <a:schemeClr val="bg1"/>
                  </a:solidFill>
                  <a:latin typeface="+mj-ea"/>
                  <a:ea typeface="+mj-ea"/>
                </a:rPr>
                <a:t>项目实战：基于</a:t>
              </a:r>
              <a:r>
                <a:rPr lang="en-US" altLang="zh-CN" sz="2000" dirty="0">
                  <a:solidFill>
                    <a:schemeClr val="bg1"/>
                  </a:solidFill>
                  <a:latin typeface="+mj-ea"/>
                  <a:ea typeface="+mj-ea"/>
                </a:rPr>
                <a:t>CNN</a:t>
              </a:r>
              <a:r>
                <a:rPr lang="zh-CN" altLang="en-US" sz="2000" dirty="0">
                  <a:solidFill>
                    <a:schemeClr val="bg1"/>
                  </a:solidFill>
                  <a:latin typeface="+mj-ea"/>
                  <a:ea typeface="+mj-ea"/>
                </a:rPr>
                <a:t>的手写数字识别</a:t>
              </a:r>
              <a:endParaRPr lang="en-US" sz="2000" dirty="0">
                <a:solidFill>
                  <a:schemeClr val="bg1"/>
                </a:solidFill>
                <a:latin typeface="+mj-ea"/>
                <a:ea typeface="+mj-ea"/>
              </a:endParaRPr>
            </a:p>
          </p:txBody>
        </p:sp>
        <p:sp>
          <p:nvSpPr>
            <p:cNvPr id="36" name="雨森出品-5-3"/>
            <p:cNvSpPr txBox="1"/>
            <p:nvPr>
              <p:custDataLst>
                <p:tags r:id="rId9"/>
              </p:custDataLst>
            </p:nvPr>
          </p:nvSpPr>
          <p:spPr>
            <a:xfrm>
              <a:off x="6697774" y="1969096"/>
              <a:ext cx="646331" cy="523220"/>
            </a:xfrm>
            <a:prstGeom prst="rect">
              <a:avLst/>
            </a:prstGeom>
            <a:noFill/>
          </p:spPr>
          <p:txBody>
            <a:bodyPr wrap="none" rtlCol="0">
              <a:spAutoFit/>
            </a:bodyPr>
            <a:lstStyle>
              <a:defPPr>
                <a:defRPr lang="en-US"/>
              </a:defPPr>
              <a:lvl1pPr algn="ctr">
                <a:defRPr sz="4000" b="1">
                  <a:solidFill>
                    <a:schemeClr val="bg1"/>
                  </a:solidFill>
                  <a:latin typeface="+mj-ea"/>
                  <a:ea typeface="+mj-ea"/>
                </a:defRPr>
              </a:lvl1pPr>
            </a:lstStyle>
            <a:p>
              <a:pPr algn="l"/>
              <a:r>
                <a:rPr lang="en-US" altLang="zh-CN" sz="2800" dirty="0">
                  <a:latin typeface="+mn-lt"/>
                  <a:ea typeface="+mn-ea"/>
                </a:rPr>
                <a:t>03.</a:t>
              </a:r>
              <a:endParaRPr lang="en-US" sz="2800" dirty="0">
                <a:latin typeface="+mn-lt"/>
                <a:ea typeface="+mn-ea"/>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雨森出品-4"/>
          <p:cNvSpPr txBox="1"/>
          <p:nvPr/>
        </p:nvSpPr>
        <p:spPr>
          <a:xfrm>
            <a:off x="1355035" y="1120590"/>
            <a:ext cx="4151243" cy="584775"/>
          </a:xfrm>
          <a:prstGeom prst="rect">
            <a:avLst/>
          </a:prstGeom>
          <a:noFill/>
        </p:spPr>
        <p:txBody>
          <a:bodyPr wrap="square" rtlCol="0">
            <a:spAutoFit/>
          </a:bodyPr>
          <a:lstStyle/>
          <a:p>
            <a:pPr lvl="0"/>
            <a:r>
              <a:rPr lang="zh-CN" altLang="en-US" sz="3200" b="1" dirty="0">
                <a:solidFill>
                  <a:prstClr val="black">
                    <a:lumMod val="85000"/>
                    <a:lumOff val="15000"/>
                  </a:prstClr>
                </a:solidFill>
                <a:latin typeface="微软雅黑" panose="020B0503020204020204" charset="-122"/>
              </a:rPr>
              <a:t>项目任务</a:t>
            </a:r>
            <a:endParaRPr lang="en-US" sz="3200" b="1" dirty="0">
              <a:solidFill>
                <a:srgbClr val="00B0F0"/>
              </a:solidFill>
              <a:latin typeface="微软雅黑" panose="020B0503020204020204" charset="-122"/>
            </a:endParaRPr>
          </a:p>
        </p:txBody>
      </p:sp>
      <p:sp>
        <p:nvSpPr>
          <p:cNvPr id="13" name="雨森出品-5"/>
          <p:cNvSpPr/>
          <p:nvPr/>
        </p:nvSpPr>
        <p:spPr>
          <a:xfrm>
            <a:off x="1299990" y="1498289"/>
            <a:ext cx="287188" cy="287188"/>
          </a:xfrm>
          <a:prstGeom prst="corner">
            <a:avLst>
              <a:gd name="adj1" fmla="val 26012"/>
              <a:gd name="adj2" fmla="val 2762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文本框 3"/>
          <p:cNvSpPr txBox="1"/>
          <p:nvPr/>
        </p:nvSpPr>
        <p:spPr>
          <a:xfrm>
            <a:off x="1098274" y="2092626"/>
            <a:ext cx="10905766" cy="646331"/>
          </a:xfrm>
          <a:prstGeom prst="rect">
            <a:avLst/>
          </a:prstGeom>
          <a:solidFill>
            <a:schemeClr val="accent2">
              <a:lumMod val="40000"/>
              <a:lumOff val="60000"/>
            </a:schemeClr>
          </a:solidFill>
        </p:spPr>
        <p:style>
          <a:lnRef idx="2">
            <a:schemeClr val="accent4"/>
          </a:lnRef>
          <a:fillRef idx="1">
            <a:schemeClr val="lt1"/>
          </a:fillRef>
          <a:effectRef idx="0">
            <a:schemeClr val="accent4"/>
          </a:effectRef>
          <a:fontRef idx="minor">
            <a:schemeClr val="dk1"/>
          </a:fontRef>
        </p:style>
        <p:txBody>
          <a:bodyPr wrap="square" rtlCol="0">
            <a:spAutoFit/>
          </a:bodyPr>
          <a:lstStyle/>
          <a:p>
            <a:pPr indent="267970" algn="just"/>
            <a:r>
              <a:rPr lang="zh-CN" altLang="en-US" dirty="0"/>
              <a:t>本项目的主要任务是构建一个能够“看懂”手写数字的计算机视觉模型。具体而言，模型的输入是一张张包含手写数字（</a:t>
            </a:r>
            <a:r>
              <a:rPr lang="en-US" altLang="zh-CN" dirty="0"/>
              <a:t>0~9</a:t>
            </a:r>
            <a:r>
              <a:rPr lang="zh-CN" altLang="en-US" dirty="0"/>
              <a:t>）的灰度图片，输出则是该图片对应的数字标签。</a:t>
            </a:r>
            <a:endParaRPr lang="zh-CN" altLang="en-US" dirty="0"/>
          </a:p>
        </p:txBody>
      </p:sp>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t="21684"/>
          <a:stretch>
            <a:fillRect/>
          </a:stretch>
        </p:blipFill>
        <p:spPr bwMode="auto">
          <a:xfrm>
            <a:off x="3022378" y="3289852"/>
            <a:ext cx="6027041" cy="2574235"/>
          </a:xfrm>
          <a:prstGeom prst="rect">
            <a:avLst/>
          </a:prstGeom>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雨森出品-4"/>
          <p:cNvSpPr txBox="1"/>
          <p:nvPr/>
        </p:nvSpPr>
        <p:spPr>
          <a:xfrm>
            <a:off x="1355035" y="1120590"/>
            <a:ext cx="4151243" cy="584775"/>
          </a:xfrm>
          <a:prstGeom prst="rect">
            <a:avLst/>
          </a:prstGeom>
          <a:noFill/>
        </p:spPr>
        <p:txBody>
          <a:bodyPr wrap="square" rtlCol="0">
            <a:spAutoFit/>
          </a:bodyPr>
          <a:lstStyle/>
          <a:p>
            <a:pPr lvl="0"/>
            <a:r>
              <a:rPr lang="zh-CN" altLang="en-US" sz="3200" b="1" dirty="0">
                <a:solidFill>
                  <a:prstClr val="black">
                    <a:lumMod val="85000"/>
                    <a:lumOff val="15000"/>
                  </a:prstClr>
                </a:solidFill>
                <a:latin typeface="微软雅黑" panose="020B0503020204020204" charset="-122"/>
              </a:rPr>
              <a:t>数据集介绍</a:t>
            </a:r>
            <a:endParaRPr lang="en-US" sz="3200" b="1" dirty="0">
              <a:solidFill>
                <a:srgbClr val="00B0F0"/>
              </a:solidFill>
              <a:latin typeface="微软雅黑" panose="020B0503020204020204" charset="-122"/>
            </a:endParaRPr>
          </a:p>
        </p:txBody>
      </p:sp>
      <p:sp>
        <p:nvSpPr>
          <p:cNvPr id="13" name="雨森出品-5"/>
          <p:cNvSpPr/>
          <p:nvPr/>
        </p:nvSpPr>
        <p:spPr>
          <a:xfrm>
            <a:off x="1299990" y="1498289"/>
            <a:ext cx="287188" cy="287188"/>
          </a:xfrm>
          <a:prstGeom prst="corner">
            <a:avLst>
              <a:gd name="adj1" fmla="val 26012"/>
              <a:gd name="adj2" fmla="val 2762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文本框 3"/>
          <p:cNvSpPr txBox="1"/>
          <p:nvPr/>
        </p:nvSpPr>
        <p:spPr>
          <a:xfrm>
            <a:off x="516835" y="1923659"/>
            <a:ext cx="11427570" cy="646331"/>
          </a:xfrm>
          <a:prstGeom prst="rect">
            <a:avLst/>
          </a:prstGeom>
          <a:solidFill>
            <a:schemeClr val="accent2">
              <a:lumMod val="40000"/>
              <a:lumOff val="60000"/>
            </a:schemeClr>
          </a:solidFill>
        </p:spPr>
        <p:style>
          <a:lnRef idx="2">
            <a:schemeClr val="accent4"/>
          </a:lnRef>
          <a:fillRef idx="1">
            <a:schemeClr val="lt1"/>
          </a:fillRef>
          <a:effectRef idx="0">
            <a:schemeClr val="accent4"/>
          </a:effectRef>
          <a:fontRef idx="minor">
            <a:schemeClr val="dk1"/>
          </a:fontRef>
        </p:style>
        <p:txBody>
          <a:bodyPr wrap="square" rtlCol="0">
            <a:spAutoFit/>
          </a:bodyPr>
          <a:lstStyle/>
          <a:p>
            <a:pPr indent="267970" algn="just"/>
            <a:r>
              <a:rPr lang="en-US" altLang="zh-CN" dirty="0"/>
              <a:t>MNIST</a:t>
            </a:r>
            <a:r>
              <a:rPr lang="zh-CN" altLang="en-US" dirty="0"/>
              <a:t>数据集由 </a:t>
            </a:r>
            <a:r>
              <a:rPr lang="en-US" altLang="zh-CN" dirty="0"/>
              <a:t>Yann LeCun</a:t>
            </a:r>
            <a:r>
              <a:rPr lang="zh-CN" altLang="en-US" dirty="0"/>
              <a:t>等研究者整理，是深度学习发展史上极为重要的里程碑。它包括</a:t>
            </a:r>
            <a:r>
              <a:rPr lang="en-US" altLang="zh-CN" dirty="0"/>
              <a:t>60,000</a:t>
            </a:r>
            <a:r>
              <a:rPr lang="zh-CN" altLang="en-US" dirty="0"/>
              <a:t>张训练集图片，</a:t>
            </a:r>
            <a:r>
              <a:rPr lang="en-US" altLang="zh-CN" dirty="0"/>
              <a:t>10,000</a:t>
            </a:r>
            <a:r>
              <a:rPr lang="zh-CN" altLang="en-US" dirty="0"/>
              <a:t>张测试集图片，每张图片大小为</a:t>
            </a:r>
            <a:r>
              <a:rPr lang="en-US" altLang="zh-CN" dirty="0"/>
              <a:t>28×28 </a:t>
            </a:r>
            <a:r>
              <a:rPr lang="zh-CN" altLang="en-US" dirty="0"/>
              <a:t>像素，图像类型为灰度图，标签范围为</a:t>
            </a:r>
            <a:r>
              <a:rPr lang="en-US" altLang="zh-CN" dirty="0"/>
              <a:t>0~9</a:t>
            </a:r>
            <a:r>
              <a:rPr lang="zh-CN" altLang="en-US" dirty="0"/>
              <a:t>共</a:t>
            </a:r>
            <a:r>
              <a:rPr lang="en-US" altLang="zh-CN" dirty="0"/>
              <a:t>10</a:t>
            </a:r>
            <a:r>
              <a:rPr lang="zh-CN" altLang="en-US" dirty="0"/>
              <a:t>个类别。</a:t>
            </a:r>
            <a:endParaRPr lang="zh-CN" altLang="en-US" dirty="0"/>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130853" y="2649138"/>
            <a:ext cx="5274310" cy="4069715"/>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雨森出品-4"/>
          <p:cNvSpPr txBox="1"/>
          <p:nvPr/>
        </p:nvSpPr>
        <p:spPr>
          <a:xfrm>
            <a:off x="1355035" y="1120590"/>
            <a:ext cx="4151243" cy="584775"/>
          </a:xfrm>
          <a:prstGeom prst="rect">
            <a:avLst/>
          </a:prstGeom>
          <a:noFill/>
        </p:spPr>
        <p:txBody>
          <a:bodyPr wrap="square" rtlCol="0">
            <a:spAutoFit/>
          </a:bodyPr>
          <a:lstStyle/>
          <a:p>
            <a:pPr lvl="0"/>
            <a:r>
              <a:rPr lang="zh-CN" altLang="en-US" sz="3200" b="1" dirty="0">
                <a:solidFill>
                  <a:prstClr val="black">
                    <a:lumMod val="85000"/>
                    <a:lumOff val="15000"/>
                  </a:prstClr>
                </a:solidFill>
                <a:latin typeface="微软雅黑" panose="020B0503020204020204" charset="-122"/>
              </a:rPr>
              <a:t>构建卷积神经网络</a:t>
            </a:r>
            <a:endParaRPr lang="en-US" sz="3200" b="1" dirty="0">
              <a:solidFill>
                <a:srgbClr val="00B0F0"/>
              </a:solidFill>
              <a:latin typeface="微软雅黑" panose="020B0503020204020204" charset="-122"/>
            </a:endParaRPr>
          </a:p>
        </p:txBody>
      </p:sp>
      <p:sp>
        <p:nvSpPr>
          <p:cNvPr id="13" name="雨森出品-5"/>
          <p:cNvSpPr/>
          <p:nvPr/>
        </p:nvSpPr>
        <p:spPr>
          <a:xfrm>
            <a:off x="1299990" y="1498289"/>
            <a:ext cx="287188" cy="287188"/>
          </a:xfrm>
          <a:prstGeom prst="corner">
            <a:avLst>
              <a:gd name="adj1" fmla="val 26012"/>
              <a:gd name="adj2" fmla="val 2762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683525" y="2404194"/>
            <a:ext cx="5899305" cy="3221354"/>
          </a:xfrm>
          <a:prstGeom prst="rect">
            <a:avLst/>
          </a:prstGeom>
          <a:noFill/>
        </p:spPr>
      </p:pic>
      <p:sp>
        <p:nvSpPr>
          <p:cNvPr id="5" name="文本框 4"/>
          <p:cNvSpPr txBox="1"/>
          <p:nvPr/>
        </p:nvSpPr>
        <p:spPr>
          <a:xfrm>
            <a:off x="7211126" y="2131944"/>
            <a:ext cx="4491162" cy="3970318"/>
          </a:xfrm>
          <a:prstGeom prst="rect">
            <a:avLst/>
          </a:prstGeom>
          <a:noFill/>
        </p:spPr>
        <p:txBody>
          <a:bodyPr wrap="square" rtlCol="0">
            <a:spAutoFit/>
          </a:bodyPr>
          <a:lstStyle/>
          <a:p>
            <a:r>
              <a:rPr lang="zh-CN" altLang="en-US" dirty="0"/>
              <a:t>（</a:t>
            </a:r>
            <a:r>
              <a:rPr lang="en-US" altLang="zh-CN" dirty="0"/>
              <a:t>1</a:t>
            </a:r>
            <a:r>
              <a:rPr lang="zh-CN" altLang="en-US" dirty="0"/>
              <a:t>）输入层为</a:t>
            </a:r>
            <a:r>
              <a:rPr lang="en-US" altLang="zh-CN" dirty="0"/>
              <a:t>28×28</a:t>
            </a:r>
            <a:r>
              <a:rPr lang="zh-CN" altLang="en-US" dirty="0"/>
              <a:t>的灰度图像。</a:t>
            </a:r>
            <a:endParaRPr lang="zh-CN" altLang="en-US" dirty="0"/>
          </a:p>
          <a:p>
            <a:r>
              <a:rPr lang="zh-CN" altLang="en-US" dirty="0"/>
              <a:t>（</a:t>
            </a:r>
            <a:r>
              <a:rPr lang="en-US" altLang="zh-CN" dirty="0"/>
              <a:t>2</a:t>
            </a:r>
            <a:r>
              <a:rPr lang="zh-CN" altLang="en-US" dirty="0"/>
              <a:t>）卷积层</a:t>
            </a:r>
            <a:r>
              <a:rPr lang="en-US" altLang="zh-CN" dirty="0"/>
              <a:t>1</a:t>
            </a:r>
            <a:r>
              <a:rPr lang="zh-CN" altLang="en-US" dirty="0"/>
              <a:t>（</a:t>
            </a:r>
            <a:r>
              <a:rPr lang="en-US" altLang="zh-CN" dirty="0"/>
              <a:t>Conv1</a:t>
            </a:r>
            <a:r>
              <a:rPr lang="zh-CN" altLang="en-US" dirty="0"/>
              <a:t>）：使用</a:t>
            </a:r>
            <a:r>
              <a:rPr lang="en-US" altLang="zh-CN" dirty="0"/>
              <a:t>32</a:t>
            </a:r>
            <a:r>
              <a:rPr lang="zh-CN" altLang="en-US" dirty="0"/>
              <a:t>个</a:t>
            </a:r>
            <a:r>
              <a:rPr lang="en-US" altLang="zh-CN" dirty="0"/>
              <a:t>3×3</a:t>
            </a:r>
            <a:r>
              <a:rPr lang="zh-CN" altLang="en-US" dirty="0"/>
              <a:t>的卷积核，提取边缘、线条等初级特征；选择</a:t>
            </a:r>
            <a:r>
              <a:rPr lang="en-US" altLang="zh-CN" dirty="0" err="1"/>
              <a:t>Relu</a:t>
            </a:r>
            <a:r>
              <a:rPr lang="zh-CN" altLang="en-US" dirty="0"/>
              <a:t>作为激活函数。</a:t>
            </a:r>
            <a:endParaRPr lang="zh-CN" altLang="en-US" dirty="0"/>
          </a:p>
          <a:p>
            <a:r>
              <a:rPr lang="zh-CN" altLang="en-US" dirty="0"/>
              <a:t>（</a:t>
            </a:r>
            <a:r>
              <a:rPr lang="en-US" altLang="zh-CN" dirty="0"/>
              <a:t>3</a:t>
            </a:r>
            <a:r>
              <a:rPr lang="zh-CN" altLang="en-US" dirty="0"/>
              <a:t>）池化层</a:t>
            </a:r>
            <a:r>
              <a:rPr lang="en-US" altLang="zh-CN" dirty="0"/>
              <a:t>1</a:t>
            </a:r>
            <a:r>
              <a:rPr lang="zh-CN" altLang="en-US" dirty="0"/>
              <a:t>（</a:t>
            </a:r>
            <a:r>
              <a:rPr lang="en-US" altLang="zh-CN" dirty="0"/>
              <a:t>Pool1</a:t>
            </a:r>
            <a:r>
              <a:rPr lang="zh-CN" altLang="en-US" dirty="0"/>
              <a:t>）：</a:t>
            </a:r>
            <a:r>
              <a:rPr lang="en-US" altLang="zh-CN" dirty="0"/>
              <a:t>2×2</a:t>
            </a:r>
            <a:r>
              <a:rPr lang="zh-CN" altLang="en-US" dirty="0"/>
              <a:t>最大池化，将图片尺寸减半（变为</a:t>
            </a:r>
            <a:r>
              <a:rPr lang="en-US" altLang="zh-CN" dirty="0"/>
              <a:t>14×14</a:t>
            </a:r>
            <a:r>
              <a:rPr lang="zh-CN" altLang="en-US" dirty="0"/>
              <a:t>。</a:t>
            </a:r>
            <a:endParaRPr lang="zh-CN" altLang="en-US" dirty="0"/>
          </a:p>
          <a:p>
            <a:r>
              <a:rPr lang="zh-CN" altLang="en-US" dirty="0"/>
              <a:t>（</a:t>
            </a:r>
            <a:r>
              <a:rPr lang="en-US" altLang="zh-CN" dirty="0"/>
              <a:t>4</a:t>
            </a:r>
            <a:r>
              <a:rPr lang="zh-CN" altLang="en-US" dirty="0"/>
              <a:t>）卷积层</a:t>
            </a:r>
            <a:r>
              <a:rPr lang="en-US" altLang="zh-CN" dirty="0"/>
              <a:t>2</a:t>
            </a:r>
            <a:r>
              <a:rPr lang="zh-CN" altLang="en-US" dirty="0"/>
              <a:t>（</a:t>
            </a:r>
            <a:r>
              <a:rPr lang="en-US" altLang="zh-CN" dirty="0"/>
              <a:t>Conv2</a:t>
            </a:r>
            <a:r>
              <a:rPr lang="zh-CN" altLang="en-US" dirty="0"/>
              <a:t>）：使用</a:t>
            </a:r>
            <a:r>
              <a:rPr lang="en-US" altLang="zh-CN" dirty="0"/>
              <a:t>64</a:t>
            </a:r>
            <a:r>
              <a:rPr lang="zh-CN" altLang="en-US" dirty="0"/>
              <a:t>个</a:t>
            </a:r>
            <a:r>
              <a:rPr lang="en-US" altLang="zh-CN" dirty="0"/>
              <a:t>3×3</a:t>
            </a:r>
            <a:r>
              <a:rPr lang="zh-CN" altLang="en-US" dirty="0"/>
              <a:t>的卷积核，选择</a:t>
            </a:r>
            <a:r>
              <a:rPr lang="en-US" altLang="zh-CN" dirty="0" err="1"/>
              <a:t>Relu</a:t>
            </a:r>
            <a:r>
              <a:rPr lang="zh-CN" altLang="en-US" dirty="0"/>
              <a:t>作为激活函数。</a:t>
            </a:r>
            <a:endParaRPr lang="zh-CN" altLang="en-US" dirty="0"/>
          </a:p>
          <a:p>
            <a:r>
              <a:rPr lang="zh-CN" altLang="en-US" dirty="0"/>
              <a:t>（</a:t>
            </a:r>
            <a:r>
              <a:rPr lang="en-US" altLang="zh-CN" dirty="0"/>
              <a:t>5</a:t>
            </a:r>
            <a:r>
              <a:rPr lang="zh-CN" altLang="en-US" dirty="0"/>
              <a:t>）池化层</a:t>
            </a:r>
            <a:r>
              <a:rPr lang="en-US" altLang="zh-CN" dirty="0"/>
              <a:t>2</a:t>
            </a:r>
            <a:r>
              <a:rPr lang="zh-CN" altLang="en-US" dirty="0"/>
              <a:t>（</a:t>
            </a:r>
            <a:r>
              <a:rPr lang="en-US" altLang="zh-CN" dirty="0"/>
              <a:t>Pool2</a:t>
            </a:r>
            <a:r>
              <a:rPr lang="zh-CN" altLang="en-US" dirty="0"/>
              <a:t>）：</a:t>
            </a:r>
            <a:r>
              <a:rPr lang="en-US" altLang="zh-CN" dirty="0"/>
              <a:t>2×2</a:t>
            </a:r>
            <a:r>
              <a:rPr lang="zh-CN" altLang="en-US" dirty="0"/>
              <a:t>最大池化，图片尺寸再次减半（变为</a:t>
            </a:r>
            <a:r>
              <a:rPr lang="en-US" altLang="zh-CN" dirty="0"/>
              <a:t>7×7</a:t>
            </a:r>
            <a:r>
              <a:rPr lang="zh-CN" altLang="en-US" dirty="0"/>
              <a:t>）。</a:t>
            </a:r>
            <a:endParaRPr lang="zh-CN" altLang="en-US" dirty="0"/>
          </a:p>
          <a:p>
            <a:r>
              <a:rPr lang="zh-CN" altLang="en-US" dirty="0"/>
              <a:t>（</a:t>
            </a:r>
            <a:r>
              <a:rPr lang="en-US" altLang="zh-CN" dirty="0"/>
              <a:t>6</a:t>
            </a:r>
            <a:r>
              <a:rPr lang="zh-CN" altLang="en-US" dirty="0"/>
              <a:t>）</a:t>
            </a:r>
            <a:r>
              <a:rPr lang="en-US" altLang="zh-CN" dirty="0"/>
              <a:t>Flatten</a:t>
            </a:r>
            <a:r>
              <a:rPr lang="zh-CN" altLang="en-US" dirty="0"/>
              <a:t>层：将</a:t>
            </a:r>
            <a:r>
              <a:rPr lang="en-US" altLang="zh-CN" dirty="0"/>
              <a:t>64×7×7</a:t>
            </a:r>
            <a:r>
              <a:rPr lang="zh-CN" altLang="en-US" dirty="0"/>
              <a:t>的三维特征拉平成一维向量，连接到</a:t>
            </a:r>
            <a:r>
              <a:rPr lang="en-US" altLang="zh-CN" dirty="0"/>
              <a:t>128</a:t>
            </a:r>
            <a:r>
              <a:rPr lang="zh-CN" altLang="en-US" dirty="0"/>
              <a:t>个神经元。</a:t>
            </a:r>
            <a:endParaRPr lang="zh-CN" altLang="en-US" dirty="0"/>
          </a:p>
          <a:p>
            <a:r>
              <a:rPr lang="zh-CN" altLang="en-US" dirty="0"/>
              <a:t>（</a:t>
            </a:r>
            <a:r>
              <a:rPr lang="en-US" altLang="zh-CN" dirty="0"/>
              <a:t>7</a:t>
            </a:r>
            <a:r>
              <a:rPr lang="zh-CN" altLang="en-US" dirty="0"/>
              <a:t>）全连接层到输出：连接到</a:t>
            </a:r>
            <a:r>
              <a:rPr lang="en-US" altLang="zh-CN" dirty="0"/>
              <a:t>10</a:t>
            </a:r>
            <a:r>
              <a:rPr lang="zh-CN" altLang="en-US" dirty="0"/>
              <a:t>个神经元，对应</a:t>
            </a:r>
            <a:r>
              <a:rPr lang="en-US" altLang="zh-CN" dirty="0"/>
              <a:t>0~9</a:t>
            </a:r>
            <a:r>
              <a:rPr lang="zh-CN" altLang="en-US" dirty="0"/>
              <a:t>共</a:t>
            </a:r>
            <a:r>
              <a:rPr lang="en-US" altLang="zh-CN" dirty="0"/>
              <a:t>10</a:t>
            </a:r>
            <a:r>
              <a:rPr lang="zh-CN" altLang="en-US" dirty="0"/>
              <a:t>个类别。</a:t>
            </a: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雨森出品-4"/>
          <p:cNvSpPr txBox="1"/>
          <p:nvPr/>
        </p:nvSpPr>
        <p:spPr>
          <a:xfrm>
            <a:off x="1355035" y="1120590"/>
            <a:ext cx="4151243" cy="584775"/>
          </a:xfrm>
          <a:prstGeom prst="rect">
            <a:avLst/>
          </a:prstGeom>
          <a:noFill/>
        </p:spPr>
        <p:txBody>
          <a:bodyPr wrap="square" rtlCol="0">
            <a:spAutoFit/>
          </a:bodyPr>
          <a:lstStyle/>
          <a:p>
            <a:pPr lvl="0"/>
            <a:r>
              <a:rPr lang="zh-CN" altLang="en-US" sz="3200" b="1" dirty="0">
                <a:solidFill>
                  <a:prstClr val="black">
                    <a:lumMod val="85000"/>
                    <a:lumOff val="15000"/>
                  </a:prstClr>
                </a:solidFill>
                <a:latin typeface="微软雅黑" panose="020B0503020204020204" charset="-122"/>
              </a:rPr>
              <a:t>实验步骤</a:t>
            </a:r>
            <a:endParaRPr lang="zh-CN" altLang="en-US" sz="3200" b="1" dirty="0">
              <a:solidFill>
                <a:prstClr val="black">
                  <a:lumMod val="85000"/>
                  <a:lumOff val="15000"/>
                </a:prstClr>
              </a:solidFill>
              <a:latin typeface="微软雅黑" panose="020B0503020204020204" charset="-122"/>
            </a:endParaRPr>
          </a:p>
        </p:txBody>
      </p:sp>
      <p:sp>
        <p:nvSpPr>
          <p:cNvPr id="13" name="雨森出品-5"/>
          <p:cNvSpPr/>
          <p:nvPr/>
        </p:nvSpPr>
        <p:spPr>
          <a:xfrm>
            <a:off x="1299990" y="1498289"/>
            <a:ext cx="287188" cy="287188"/>
          </a:xfrm>
          <a:prstGeom prst="corner">
            <a:avLst>
              <a:gd name="adj1" fmla="val 26012"/>
              <a:gd name="adj2" fmla="val 2762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文本框 3"/>
          <p:cNvSpPr txBox="1"/>
          <p:nvPr/>
        </p:nvSpPr>
        <p:spPr>
          <a:xfrm>
            <a:off x="1355034" y="2346073"/>
            <a:ext cx="9878723" cy="2031325"/>
          </a:xfrm>
          <a:prstGeom prst="rect">
            <a:avLst/>
          </a:prstGeom>
          <a:solidFill>
            <a:schemeClr val="accent2">
              <a:lumMod val="40000"/>
              <a:lumOff val="60000"/>
            </a:schemeClr>
          </a:solidFill>
        </p:spPr>
        <p:style>
          <a:lnRef idx="2">
            <a:schemeClr val="accent4"/>
          </a:lnRef>
          <a:fillRef idx="1">
            <a:schemeClr val="lt1"/>
          </a:fillRef>
          <a:effectRef idx="0">
            <a:schemeClr val="accent4"/>
          </a:effectRef>
          <a:fontRef idx="minor">
            <a:schemeClr val="dk1"/>
          </a:fontRef>
        </p:style>
        <p:txBody>
          <a:bodyPr wrap="square" rtlCol="0">
            <a:spAutoFit/>
          </a:bodyPr>
          <a:lstStyle/>
          <a:p>
            <a:pPr indent="267970" algn="just"/>
            <a:r>
              <a:rPr lang="zh-CN" altLang="en-US"/>
              <a:t>（</a:t>
            </a:r>
            <a:r>
              <a:rPr lang="en-US" altLang="zh-CN"/>
              <a:t>1</a:t>
            </a:r>
            <a:r>
              <a:rPr lang="zh-CN" altLang="en-US"/>
              <a:t>）环境配置：引入 </a:t>
            </a:r>
            <a:r>
              <a:rPr lang="en-US" altLang="zh-CN"/>
              <a:t>PyTorch </a:t>
            </a:r>
            <a:r>
              <a:rPr lang="zh-CN" altLang="en-US"/>
              <a:t>库及相关工具包。</a:t>
            </a:r>
            <a:endParaRPr lang="zh-CN" altLang="en-US"/>
          </a:p>
          <a:p>
            <a:pPr indent="267970" algn="just"/>
            <a:r>
              <a:rPr lang="zh-CN" altLang="en-US"/>
              <a:t>（</a:t>
            </a:r>
            <a:r>
              <a:rPr lang="en-US" altLang="zh-CN"/>
              <a:t>2</a:t>
            </a:r>
            <a:r>
              <a:rPr lang="zh-CN" altLang="en-US"/>
              <a:t>）数据预处理：将图片转换为张量（</a:t>
            </a:r>
            <a:r>
              <a:rPr lang="en-US" altLang="zh-CN"/>
              <a:t>Tensor</a:t>
            </a:r>
            <a:r>
              <a:rPr lang="zh-CN" altLang="en-US"/>
              <a:t>）并进行归一化，使其分布更适合神经网络训练。</a:t>
            </a:r>
            <a:endParaRPr lang="zh-CN" altLang="en-US"/>
          </a:p>
          <a:p>
            <a:pPr indent="267970" algn="just"/>
            <a:r>
              <a:rPr lang="zh-CN" altLang="en-US"/>
              <a:t>（</a:t>
            </a:r>
            <a:r>
              <a:rPr lang="en-US" altLang="zh-CN"/>
              <a:t>3</a:t>
            </a:r>
            <a:r>
              <a:rPr lang="zh-CN" altLang="en-US"/>
              <a:t>）构建卷积神经网络。</a:t>
            </a:r>
            <a:endParaRPr lang="zh-CN" altLang="en-US"/>
          </a:p>
          <a:p>
            <a:pPr indent="267970" algn="just"/>
            <a:r>
              <a:rPr lang="zh-CN" altLang="en-US"/>
              <a:t>（</a:t>
            </a:r>
            <a:r>
              <a:rPr lang="en-US" altLang="zh-CN"/>
              <a:t>4</a:t>
            </a:r>
            <a:r>
              <a:rPr lang="zh-CN" altLang="en-US"/>
              <a:t>）定义损失函数与优化器。损失函数为交叉熵损失，用于衡量预测概率与真实标签的差异；优化器可设为</a:t>
            </a:r>
            <a:r>
              <a:rPr lang="en-US" altLang="zh-CN"/>
              <a:t>Adam </a:t>
            </a:r>
            <a:r>
              <a:rPr lang="zh-CN" altLang="en-US"/>
              <a:t>或 </a:t>
            </a:r>
            <a:r>
              <a:rPr lang="en-US" altLang="zh-CN"/>
              <a:t>SGD</a:t>
            </a:r>
            <a:r>
              <a:rPr lang="zh-CN" altLang="en-US"/>
              <a:t>，用于根据梯度更新网络参数。</a:t>
            </a:r>
            <a:endParaRPr lang="zh-CN" altLang="en-US"/>
          </a:p>
          <a:p>
            <a:pPr indent="267970" algn="just"/>
            <a:r>
              <a:rPr lang="zh-CN" altLang="en-US"/>
              <a:t>（</a:t>
            </a:r>
            <a:r>
              <a:rPr lang="en-US" altLang="zh-CN"/>
              <a:t>5</a:t>
            </a:r>
            <a:r>
              <a:rPr lang="zh-CN" altLang="en-US"/>
              <a:t>）模型训练：通过多轮迭代，不断前向传播计算误差并反向传播更新权重。</a:t>
            </a:r>
            <a:endParaRPr lang="zh-CN" altLang="en-US"/>
          </a:p>
          <a:p>
            <a:pPr indent="267970" algn="just"/>
            <a:r>
              <a:rPr lang="zh-CN" altLang="en-US"/>
              <a:t>（</a:t>
            </a:r>
            <a:r>
              <a:rPr lang="en-US" altLang="zh-CN"/>
              <a:t>6</a:t>
            </a:r>
            <a:r>
              <a:rPr lang="zh-CN" altLang="en-US"/>
              <a:t>）模型评估：在从未见过的测试集上验证模型的准确率。</a:t>
            </a:r>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雨森出品-4"/>
          <p:cNvSpPr txBox="1"/>
          <p:nvPr/>
        </p:nvSpPr>
        <p:spPr>
          <a:xfrm>
            <a:off x="1389822" y="1103274"/>
            <a:ext cx="4151243" cy="1077218"/>
          </a:xfrm>
          <a:prstGeom prst="rect">
            <a:avLst/>
          </a:prstGeom>
          <a:noFill/>
        </p:spPr>
        <p:txBody>
          <a:bodyPr wrap="square" rtlCol="0">
            <a:spAutoFit/>
          </a:bodyPr>
          <a:lstStyle/>
          <a:p>
            <a:pPr lvl="0"/>
            <a:r>
              <a:rPr lang="zh-CN" altLang="en-US" sz="3200" b="1" dirty="0">
                <a:solidFill>
                  <a:prstClr val="black">
                    <a:lumMod val="85000"/>
                    <a:lumOff val="15000"/>
                  </a:prstClr>
                </a:solidFill>
                <a:latin typeface="微软雅黑" panose="020B0503020204020204" charset="-122"/>
              </a:rPr>
              <a:t>项目总结与思考</a:t>
            </a:r>
            <a:endParaRPr lang="zh-CN" altLang="en-US" sz="3200" b="1" dirty="0">
              <a:solidFill>
                <a:prstClr val="black">
                  <a:lumMod val="85000"/>
                  <a:lumOff val="15000"/>
                </a:prstClr>
              </a:solidFill>
              <a:latin typeface="微软雅黑" panose="020B0503020204020204" charset="-122"/>
            </a:endParaRPr>
          </a:p>
          <a:p>
            <a:pPr lvl="0"/>
            <a:endParaRPr lang="zh-CN" altLang="en-US" sz="3200" b="1" dirty="0">
              <a:solidFill>
                <a:prstClr val="black">
                  <a:lumMod val="85000"/>
                  <a:lumOff val="15000"/>
                </a:prstClr>
              </a:solidFill>
              <a:latin typeface="微软雅黑" panose="020B0503020204020204" charset="-122"/>
            </a:endParaRPr>
          </a:p>
        </p:txBody>
      </p:sp>
      <p:sp>
        <p:nvSpPr>
          <p:cNvPr id="13" name="雨森出品-5"/>
          <p:cNvSpPr/>
          <p:nvPr/>
        </p:nvSpPr>
        <p:spPr>
          <a:xfrm>
            <a:off x="1299990" y="1498289"/>
            <a:ext cx="287188" cy="287188"/>
          </a:xfrm>
          <a:prstGeom prst="corner">
            <a:avLst>
              <a:gd name="adj1" fmla="val 26012"/>
              <a:gd name="adj2" fmla="val 2762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文本框 3"/>
          <p:cNvSpPr txBox="1"/>
          <p:nvPr/>
        </p:nvSpPr>
        <p:spPr>
          <a:xfrm>
            <a:off x="944217" y="2654187"/>
            <a:ext cx="9914283" cy="2031325"/>
          </a:xfrm>
          <a:prstGeom prst="rect">
            <a:avLst/>
          </a:prstGeom>
          <a:solidFill>
            <a:schemeClr val="accent2">
              <a:lumMod val="40000"/>
              <a:lumOff val="60000"/>
            </a:schemeClr>
          </a:solidFill>
        </p:spPr>
        <p:style>
          <a:lnRef idx="2">
            <a:schemeClr val="accent4"/>
          </a:lnRef>
          <a:fillRef idx="1">
            <a:schemeClr val="lt1"/>
          </a:fillRef>
          <a:effectRef idx="0">
            <a:schemeClr val="accent4"/>
          </a:effectRef>
          <a:fontRef idx="minor">
            <a:schemeClr val="dk1"/>
          </a:fontRef>
        </p:style>
        <p:txBody>
          <a:bodyPr wrap="square" rtlCol="0">
            <a:spAutoFit/>
          </a:bodyPr>
          <a:lstStyle/>
          <a:p>
            <a:pPr marL="285750" indent="-285750" algn="just">
              <a:buFont typeface="Wingdings" panose="05000000000000000000" pitchFamily="2" charset="2"/>
              <a:buChar char="l"/>
            </a:pPr>
            <a:r>
              <a:rPr lang="zh-CN" altLang="en-US" dirty="0"/>
              <a:t>本次实验共进行了 </a:t>
            </a:r>
            <a:r>
              <a:rPr lang="en-US" altLang="zh-CN" dirty="0"/>
              <a:t>5 </a:t>
            </a:r>
            <a:r>
              <a:rPr lang="zh-CN" altLang="en-US" dirty="0"/>
              <a:t>个 </a:t>
            </a:r>
            <a:r>
              <a:rPr lang="en-US" altLang="zh-CN" dirty="0"/>
              <a:t>Epoch</a:t>
            </a:r>
            <a:r>
              <a:rPr lang="zh-CN" altLang="en-US" dirty="0"/>
              <a:t>（轮次）的训练，测试集准确率（</a:t>
            </a:r>
            <a:r>
              <a:rPr lang="en-US" altLang="zh-CN" dirty="0"/>
              <a:t>Accuracy</a:t>
            </a:r>
            <a:r>
              <a:rPr lang="zh-CN" altLang="en-US" dirty="0"/>
              <a:t>）在稳步提升。在第一轮训练时，就达到了 </a:t>
            </a:r>
            <a:r>
              <a:rPr lang="en-US" altLang="zh-CN" dirty="0"/>
              <a:t>98.16% </a:t>
            </a:r>
            <a:r>
              <a:rPr lang="zh-CN" altLang="en-US" dirty="0"/>
              <a:t>的准确率，这表明网络结构设计合理，能够迅速捕捉到手写数字的边缘、轮廓等关键特征。</a:t>
            </a:r>
            <a:endParaRPr lang="en-US" altLang="zh-CN" dirty="0"/>
          </a:p>
          <a:p>
            <a:pPr marL="285750" indent="-285750" algn="just">
              <a:buFont typeface="Wingdings" panose="05000000000000000000" pitchFamily="2" charset="2"/>
              <a:buChar char="l"/>
            </a:pPr>
            <a:endParaRPr lang="en-US" altLang="zh-CN" dirty="0"/>
          </a:p>
          <a:p>
            <a:pPr marL="285750" indent="-285750" algn="just">
              <a:buFont typeface="Wingdings" panose="05000000000000000000" pitchFamily="2" charset="2"/>
              <a:buChar char="l"/>
            </a:pPr>
            <a:r>
              <a:rPr lang="en-US" altLang="zh-CN" dirty="0"/>
              <a:t>MNIST</a:t>
            </a:r>
            <a:r>
              <a:rPr lang="zh-CN" altLang="en-US" dirty="0"/>
              <a:t>手写数字识别任务虽然相对简单，但它所包含的 </a:t>
            </a:r>
            <a:r>
              <a:rPr lang="en-US" altLang="zh-CN" dirty="0"/>
              <a:t>CNN </a:t>
            </a:r>
            <a:r>
              <a:rPr lang="zh-CN" altLang="en-US" dirty="0"/>
              <a:t>原理与处理流程是通用的。无论未来大家面对的是复杂的医学影像诊断、卫星遥感图像分析，还是人脸识别，其背后的核心逻辑都始于此。</a:t>
            </a:r>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雨森出品-1"/>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solidFill>
            <a:schemeClr val="accent4"/>
          </a:solidFill>
          <a:ln w="5953" cap="flat">
            <a:noFill/>
            <a:prstDash val="solid"/>
            <a:miter/>
          </a:ln>
        </p:spPr>
        <p:txBody>
          <a:bodyPr rtlCol="0" anchor="ctr"/>
          <a:lstStyle/>
          <a:p>
            <a:endParaRPr lang="en-US"/>
          </a:p>
        </p:txBody>
      </p:sp>
      <p:sp>
        <p:nvSpPr>
          <p:cNvPr id="11" name="雨森出品-2"/>
          <p:cNvSpPr/>
          <p:nvPr/>
        </p:nvSpPr>
        <p:spPr>
          <a:xfrm>
            <a:off x="7353647" y="4772647"/>
            <a:ext cx="4837911" cy="2683167"/>
          </a:xfrm>
          <a:custGeom>
            <a:avLst/>
            <a:gdLst>
              <a:gd name="connsiteX0" fmla="*/ 0 w 4837911"/>
              <a:gd name="connsiteY0" fmla="*/ 99769 h 2683167"/>
              <a:gd name="connsiteX1" fmla="*/ 326236 w 4837911"/>
              <a:gd name="connsiteY1" fmla="*/ 371264 h 2683167"/>
              <a:gd name="connsiteX2" fmla="*/ 704563 w 4837911"/>
              <a:gd name="connsiteY2" fmla="*/ 470150 h 2683167"/>
              <a:gd name="connsiteX3" fmla="*/ 2949806 w 4837911"/>
              <a:gd name="connsiteY3" fmla="*/ 2683167 h 2683167"/>
              <a:gd name="connsiteX4" fmla="*/ 4837912 w 4837911"/>
              <a:gd name="connsiteY4" fmla="*/ 2683167 h 2683167"/>
              <a:gd name="connsiteX5" fmla="*/ 4837912 w 4837911"/>
              <a:gd name="connsiteY5" fmla="*/ 2092500 h 2683167"/>
              <a:gd name="connsiteX6" fmla="*/ 2555145 w 4837911"/>
              <a:gd name="connsiteY6" fmla="*/ 310785 h 2683167"/>
              <a:gd name="connsiteX7" fmla="*/ 2596200 w 4837911"/>
              <a:gd name="connsiteY7" fmla="*/ 125815 h 2683167"/>
              <a:gd name="connsiteX8" fmla="*/ 2432862 w 4837911"/>
              <a:gd name="connsiteY8" fmla="*/ 0 h 2683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7911" h="2683167">
                <a:moveTo>
                  <a:pt x="0" y="99769"/>
                </a:moveTo>
                <a:lnTo>
                  <a:pt x="326236" y="371264"/>
                </a:lnTo>
                <a:lnTo>
                  <a:pt x="704563" y="470150"/>
                </a:lnTo>
                <a:lnTo>
                  <a:pt x="2949806" y="2683167"/>
                </a:lnTo>
                <a:lnTo>
                  <a:pt x="4837912" y="2683167"/>
                </a:lnTo>
                <a:lnTo>
                  <a:pt x="4837912" y="2092500"/>
                </a:lnTo>
                <a:lnTo>
                  <a:pt x="2555145" y="310785"/>
                </a:lnTo>
                <a:lnTo>
                  <a:pt x="2596200" y="125815"/>
                </a:lnTo>
                <a:lnTo>
                  <a:pt x="2432862" y="0"/>
                </a:lnTo>
                <a:close/>
              </a:path>
            </a:pathLst>
          </a:custGeom>
          <a:gradFill>
            <a:gsLst>
              <a:gs pos="0">
                <a:srgbClr val="002060">
                  <a:alpha val="60000"/>
                </a:srgbClr>
              </a:gs>
              <a:gs pos="100000">
                <a:srgbClr val="002060">
                  <a:alpha val="0"/>
                </a:srgbClr>
              </a:gs>
            </a:gsLst>
            <a:lin ang="2700000" scaled="1"/>
          </a:gradFill>
          <a:ln w="4406" cap="flat">
            <a:noFill/>
            <a:prstDash val="solid"/>
            <a:miter/>
          </a:ln>
        </p:spPr>
        <p:txBody>
          <a:bodyPr rtlCol="0" anchor="ctr"/>
          <a:lstStyle/>
          <a:p>
            <a:endParaRPr lang="en-US"/>
          </a:p>
        </p:txBody>
      </p:sp>
      <p:pic>
        <p:nvPicPr>
          <p:cNvPr id="9" name="雨森出品-3"/>
          <p:cNvPicPr>
            <a:picLocks noChangeAspect="1"/>
          </p:cNvPicPr>
          <p:nvPr/>
        </p:nvPicPr>
        <p:blipFill>
          <a:blip r:embed="rId1"/>
          <a:stretch>
            <a:fillRect/>
          </a:stretch>
        </p:blipFill>
        <p:spPr>
          <a:xfrm>
            <a:off x="7324436" y="877072"/>
            <a:ext cx="2471922" cy="4213253"/>
          </a:xfrm>
          <a:prstGeom prst="rect">
            <a:avLst/>
          </a:prstGeom>
        </p:spPr>
      </p:pic>
      <p:sp>
        <p:nvSpPr>
          <p:cNvPr id="21" name="雨森出品-5"/>
          <p:cNvSpPr txBox="1"/>
          <p:nvPr/>
        </p:nvSpPr>
        <p:spPr>
          <a:xfrm>
            <a:off x="1483462" y="2491795"/>
            <a:ext cx="2951747" cy="925511"/>
          </a:xfrm>
          <a:prstGeom prst="rect">
            <a:avLst/>
          </a:prstGeom>
          <a:noFill/>
        </p:spPr>
        <p:txBody>
          <a:bodyPr wrap="none" lIns="90000" tIns="46800" rIns="90000" bIns="46800" rtlCol="0">
            <a:spAutoFit/>
          </a:bodyPr>
          <a:lstStyle/>
          <a:p>
            <a:r>
              <a:rPr lang="zh-CN" altLang="en-US" sz="5400" b="1" dirty="0">
                <a:solidFill>
                  <a:schemeClr val="bg1"/>
                </a:solidFill>
                <a:latin typeface="+mj-ea"/>
                <a:ea typeface="+mj-ea"/>
              </a:rPr>
              <a:t>谢谢观看</a:t>
            </a:r>
            <a:endParaRPr lang="en-US" sz="5400" b="1" dirty="0">
              <a:solidFill>
                <a:schemeClr val="bg1"/>
              </a:solidFill>
              <a:latin typeface="+mj-ea"/>
              <a:ea typeface="+mj-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雨森出品-1"/>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solidFill>
            <a:schemeClr val="accent4"/>
          </a:solidFill>
          <a:ln w="5953" cap="flat">
            <a:noFill/>
            <a:prstDash val="solid"/>
            <a:miter/>
          </a:ln>
        </p:spPr>
        <p:txBody>
          <a:bodyPr rtlCol="0" anchor="ctr"/>
          <a:lstStyle/>
          <a:p>
            <a:endParaRPr lang="en-US"/>
          </a:p>
        </p:txBody>
      </p:sp>
      <p:sp>
        <p:nvSpPr>
          <p:cNvPr id="11" name="雨森出品-2"/>
          <p:cNvSpPr/>
          <p:nvPr/>
        </p:nvSpPr>
        <p:spPr>
          <a:xfrm>
            <a:off x="7353647" y="4772647"/>
            <a:ext cx="4837911" cy="2683167"/>
          </a:xfrm>
          <a:custGeom>
            <a:avLst/>
            <a:gdLst>
              <a:gd name="connsiteX0" fmla="*/ 0 w 4837911"/>
              <a:gd name="connsiteY0" fmla="*/ 99769 h 2683167"/>
              <a:gd name="connsiteX1" fmla="*/ 326236 w 4837911"/>
              <a:gd name="connsiteY1" fmla="*/ 371264 h 2683167"/>
              <a:gd name="connsiteX2" fmla="*/ 704563 w 4837911"/>
              <a:gd name="connsiteY2" fmla="*/ 470150 h 2683167"/>
              <a:gd name="connsiteX3" fmla="*/ 2949806 w 4837911"/>
              <a:gd name="connsiteY3" fmla="*/ 2683167 h 2683167"/>
              <a:gd name="connsiteX4" fmla="*/ 4837912 w 4837911"/>
              <a:gd name="connsiteY4" fmla="*/ 2683167 h 2683167"/>
              <a:gd name="connsiteX5" fmla="*/ 4837912 w 4837911"/>
              <a:gd name="connsiteY5" fmla="*/ 2092500 h 2683167"/>
              <a:gd name="connsiteX6" fmla="*/ 2555145 w 4837911"/>
              <a:gd name="connsiteY6" fmla="*/ 310785 h 2683167"/>
              <a:gd name="connsiteX7" fmla="*/ 2596200 w 4837911"/>
              <a:gd name="connsiteY7" fmla="*/ 125815 h 2683167"/>
              <a:gd name="connsiteX8" fmla="*/ 2432862 w 4837911"/>
              <a:gd name="connsiteY8" fmla="*/ 0 h 2683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7911" h="2683167">
                <a:moveTo>
                  <a:pt x="0" y="99769"/>
                </a:moveTo>
                <a:lnTo>
                  <a:pt x="326236" y="371264"/>
                </a:lnTo>
                <a:lnTo>
                  <a:pt x="704563" y="470150"/>
                </a:lnTo>
                <a:lnTo>
                  <a:pt x="2949806" y="2683167"/>
                </a:lnTo>
                <a:lnTo>
                  <a:pt x="4837912" y="2683167"/>
                </a:lnTo>
                <a:lnTo>
                  <a:pt x="4837912" y="2092500"/>
                </a:lnTo>
                <a:lnTo>
                  <a:pt x="2555145" y="310785"/>
                </a:lnTo>
                <a:lnTo>
                  <a:pt x="2596200" y="125815"/>
                </a:lnTo>
                <a:lnTo>
                  <a:pt x="2432862" y="0"/>
                </a:lnTo>
                <a:close/>
              </a:path>
            </a:pathLst>
          </a:custGeom>
          <a:gradFill>
            <a:gsLst>
              <a:gs pos="0">
                <a:srgbClr val="002060">
                  <a:alpha val="60000"/>
                </a:srgbClr>
              </a:gs>
              <a:gs pos="100000">
                <a:srgbClr val="002060">
                  <a:alpha val="0"/>
                </a:srgbClr>
              </a:gs>
            </a:gsLst>
            <a:lin ang="2700000" scaled="1"/>
          </a:gradFill>
          <a:ln w="4406" cap="flat">
            <a:noFill/>
            <a:prstDash val="solid"/>
            <a:miter/>
          </a:ln>
        </p:spPr>
        <p:txBody>
          <a:bodyPr rtlCol="0" anchor="ctr"/>
          <a:lstStyle/>
          <a:p>
            <a:endParaRPr lang="en-US"/>
          </a:p>
        </p:txBody>
      </p:sp>
      <p:pic>
        <p:nvPicPr>
          <p:cNvPr id="9" name="雨森出品-3"/>
          <p:cNvPicPr>
            <a:picLocks noChangeAspect="1"/>
          </p:cNvPicPr>
          <p:nvPr/>
        </p:nvPicPr>
        <p:blipFill>
          <a:blip r:embed="rId1"/>
          <a:stretch>
            <a:fillRect/>
          </a:stretch>
        </p:blipFill>
        <p:spPr>
          <a:xfrm>
            <a:off x="7324436" y="877072"/>
            <a:ext cx="2471922" cy="4213253"/>
          </a:xfrm>
          <a:prstGeom prst="rect">
            <a:avLst/>
          </a:prstGeom>
        </p:spPr>
      </p:pic>
      <p:sp>
        <p:nvSpPr>
          <p:cNvPr id="42" name="雨森出品-4"/>
          <p:cNvSpPr txBox="1"/>
          <p:nvPr/>
        </p:nvSpPr>
        <p:spPr>
          <a:xfrm>
            <a:off x="771634" y="0"/>
            <a:ext cx="5551819" cy="6450100"/>
          </a:xfrm>
          <a:prstGeom prst="rect">
            <a:avLst/>
          </a:prstGeom>
          <a:noFill/>
        </p:spPr>
        <p:txBody>
          <a:bodyPr wrap="none" lIns="90000" tIns="46800" rIns="90000" bIns="46800" rtlCol="0">
            <a:spAutoFit/>
          </a:bodyPr>
          <a:lstStyle/>
          <a:p>
            <a:r>
              <a:rPr lang="en-US" sz="41300" b="1" dirty="0">
                <a:solidFill>
                  <a:schemeClr val="bg1">
                    <a:alpha val="12000"/>
                  </a:schemeClr>
                </a:solidFill>
              </a:rPr>
              <a:t>01</a:t>
            </a:r>
            <a:endParaRPr lang="en-US" sz="41300" b="1" dirty="0">
              <a:solidFill>
                <a:schemeClr val="bg1">
                  <a:alpha val="12000"/>
                </a:schemeClr>
              </a:solidFill>
            </a:endParaRPr>
          </a:p>
        </p:txBody>
      </p:sp>
      <p:sp>
        <p:nvSpPr>
          <p:cNvPr id="44" name="雨森出品-6"/>
          <p:cNvSpPr txBox="1"/>
          <p:nvPr/>
        </p:nvSpPr>
        <p:spPr>
          <a:xfrm>
            <a:off x="1285313" y="2976414"/>
            <a:ext cx="3952021" cy="648512"/>
          </a:xfrm>
          <a:prstGeom prst="rect">
            <a:avLst/>
          </a:prstGeom>
          <a:noFill/>
        </p:spPr>
        <p:txBody>
          <a:bodyPr wrap="none" lIns="90000" tIns="46800" rIns="90000" bIns="46800" rtlCol="0">
            <a:spAutoFit/>
          </a:bodyPr>
          <a:lstStyle/>
          <a:p>
            <a:r>
              <a:rPr lang="zh-CN" altLang="en-US" sz="3600" dirty="0">
                <a:solidFill>
                  <a:schemeClr val="bg1"/>
                </a:solidFill>
                <a:latin typeface="+mj-ea"/>
                <a:ea typeface="+mj-ea"/>
              </a:rPr>
              <a:t>深度学习基本概念</a:t>
            </a:r>
            <a:endParaRPr lang="zh-CN" altLang="en-US" sz="3600" dirty="0">
              <a:solidFill>
                <a:schemeClr val="bg1"/>
              </a:solidFill>
              <a:latin typeface="+mj-ea"/>
              <a:ea typeface="+mj-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雨森出品-1" descr="A picture containing building, table, plane, large&#10;&#10;Description automatically generated"/>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l="4117" r="4117"/>
          <a:stretch>
            <a:fillRect/>
          </a:stretch>
        </p:blipFill>
        <p:spPr/>
      </p:pic>
      <p:sp>
        <p:nvSpPr>
          <p:cNvPr id="5" name="雨森出品-2"/>
          <p:cNvSpPr/>
          <p:nvPr/>
        </p:nvSpPr>
        <p:spPr>
          <a:xfrm>
            <a:off x="3782291" y="0"/>
            <a:ext cx="3782291"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雨森出品-3"/>
          <p:cNvSpPr/>
          <p:nvPr/>
        </p:nvSpPr>
        <p:spPr>
          <a:xfrm>
            <a:off x="3454740" y="1184109"/>
            <a:ext cx="625383" cy="62538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雨森出品-4"/>
          <p:cNvSpPr txBox="1"/>
          <p:nvPr/>
        </p:nvSpPr>
        <p:spPr>
          <a:xfrm>
            <a:off x="3558078" y="1312418"/>
            <a:ext cx="418704" cy="369012"/>
          </a:xfrm>
          <a:prstGeom prst="rect">
            <a:avLst/>
          </a:prstGeom>
          <a:noFill/>
        </p:spPr>
        <p:txBody>
          <a:bodyPr wrap="none" rtlCol="0">
            <a:spAutoFit/>
          </a:bodyPr>
          <a:lstStyle/>
          <a:p>
            <a:pPr algn="ctr"/>
            <a:r>
              <a:rPr lang="en-US" sz="1800" dirty="0">
                <a:solidFill>
                  <a:schemeClr val="tx2">
                    <a:lumMod val="50000"/>
                  </a:schemeClr>
                </a:solidFill>
              </a:rPr>
              <a:t>01</a:t>
            </a:r>
            <a:endParaRPr lang="en-US" sz="1800" dirty="0">
              <a:solidFill>
                <a:schemeClr val="tx2">
                  <a:lumMod val="50000"/>
                </a:schemeClr>
              </a:solidFill>
            </a:endParaRPr>
          </a:p>
        </p:txBody>
      </p:sp>
      <p:sp>
        <p:nvSpPr>
          <p:cNvPr id="15" name="雨森出品-5"/>
          <p:cNvSpPr txBox="1"/>
          <p:nvPr/>
        </p:nvSpPr>
        <p:spPr>
          <a:xfrm>
            <a:off x="4077824" y="1184108"/>
            <a:ext cx="3120789" cy="587340"/>
          </a:xfrm>
          <a:prstGeom prst="rect">
            <a:avLst/>
          </a:prstGeom>
          <a:noFill/>
        </p:spPr>
        <p:txBody>
          <a:bodyPr wrap="square" rtlCol="0">
            <a:spAutoFit/>
          </a:bodyPr>
          <a:lstStyle/>
          <a:p>
            <a:pPr>
              <a:lnSpc>
                <a:spcPct val="150000"/>
              </a:lnSpc>
            </a:pPr>
            <a:r>
              <a:rPr lang="zh-CN" altLang="en-US" sz="2400" dirty="0">
                <a:solidFill>
                  <a:schemeClr val="bg1"/>
                </a:solidFill>
                <a:cs typeface="Aharoni" panose="02010803020104030203" pitchFamily="2" charset="-79"/>
              </a:rPr>
              <a:t>什么是深度学习？</a:t>
            </a:r>
            <a:endParaRPr lang="en-US" sz="2400" dirty="0">
              <a:solidFill>
                <a:schemeClr val="bg1"/>
              </a:solidFill>
              <a:cs typeface="Aharoni" panose="02010803020104030203" pitchFamily="2" charset="-79"/>
            </a:endParaRPr>
          </a:p>
        </p:txBody>
      </p:sp>
      <p:sp>
        <p:nvSpPr>
          <p:cNvPr id="16" name="雨森出品-6"/>
          <p:cNvSpPr/>
          <p:nvPr/>
        </p:nvSpPr>
        <p:spPr>
          <a:xfrm>
            <a:off x="3452446" y="2976722"/>
            <a:ext cx="625383" cy="62538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雨森出品-7"/>
          <p:cNvSpPr txBox="1"/>
          <p:nvPr/>
        </p:nvSpPr>
        <p:spPr>
          <a:xfrm>
            <a:off x="3555783" y="3105032"/>
            <a:ext cx="418704" cy="369012"/>
          </a:xfrm>
          <a:prstGeom prst="rect">
            <a:avLst/>
          </a:prstGeom>
          <a:noFill/>
        </p:spPr>
        <p:txBody>
          <a:bodyPr wrap="none" rtlCol="0">
            <a:spAutoFit/>
          </a:bodyPr>
          <a:lstStyle/>
          <a:p>
            <a:pPr algn="ctr"/>
            <a:r>
              <a:rPr lang="en-US" sz="1800" dirty="0">
                <a:solidFill>
                  <a:schemeClr val="tx2">
                    <a:lumMod val="50000"/>
                  </a:schemeClr>
                </a:solidFill>
              </a:rPr>
              <a:t>02</a:t>
            </a:r>
            <a:endParaRPr lang="en-US" sz="1800" dirty="0">
              <a:solidFill>
                <a:schemeClr val="tx2">
                  <a:lumMod val="50000"/>
                </a:schemeClr>
              </a:solidFill>
            </a:endParaRPr>
          </a:p>
        </p:txBody>
      </p:sp>
      <p:sp>
        <p:nvSpPr>
          <p:cNvPr id="19" name="雨森出品-9"/>
          <p:cNvSpPr/>
          <p:nvPr/>
        </p:nvSpPr>
        <p:spPr>
          <a:xfrm>
            <a:off x="3452446" y="4769336"/>
            <a:ext cx="625383" cy="62538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0" name="雨森出品-10"/>
          <p:cNvSpPr txBox="1"/>
          <p:nvPr/>
        </p:nvSpPr>
        <p:spPr>
          <a:xfrm>
            <a:off x="3555783" y="4897646"/>
            <a:ext cx="418704" cy="369012"/>
          </a:xfrm>
          <a:prstGeom prst="rect">
            <a:avLst/>
          </a:prstGeom>
          <a:noFill/>
        </p:spPr>
        <p:txBody>
          <a:bodyPr wrap="none" rtlCol="0">
            <a:spAutoFit/>
          </a:bodyPr>
          <a:lstStyle/>
          <a:p>
            <a:pPr algn="ctr"/>
            <a:r>
              <a:rPr lang="en-US" sz="1800" dirty="0">
                <a:solidFill>
                  <a:schemeClr val="tx2">
                    <a:lumMod val="50000"/>
                  </a:schemeClr>
                </a:solidFill>
              </a:rPr>
              <a:t>03</a:t>
            </a:r>
            <a:endParaRPr lang="en-US" sz="1800" dirty="0">
              <a:solidFill>
                <a:schemeClr val="tx2">
                  <a:lumMod val="50000"/>
                </a:schemeClr>
              </a:solidFill>
            </a:endParaRPr>
          </a:p>
        </p:txBody>
      </p:sp>
      <p:sp>
        <p:nvSpPr>
          <p:cNvPr id="22" name="雨森出品-12"/>
          <p:cNvSpPr txBox="1"/>
          <p:nvPr/>
        </p:nvSpPr>
        <p:spPr>
          <a:xfrm>
            <a:off x="8151756" y="2342078"/>
            <a:ext cx="3467610" cy="584775"/>
          </a:xfrm>
          <a:prstGeom prst="rect">
            <a:avLst/>
          </a:prstGeom>
          <a:noFill/>
        </p:spPr>
        <p:txBody>
          <a:bodyPr wrap="square" rtlCol="0">
            <a:spAutoFit/>
          </a:bodyPr>
          <a:lstStyle/>
          <a:p>
            <a:pPr lvl="0"/>
            <a:r>
              <a:rPr lang="zh-CN" altLang="en-US" sz="3200" b="1" dirty="0">
                <a:solidFill>
                  <a:srgbClr val="00B0F0"/>
                </a:solidFill>
                <a:latin typeface="微软雅黑" panose="020B0503020204020204" charset="-122"/>
              </a:rPr>
              <a:t>深度学习基本概念</a:t>
            </a:r>
            <a:endParaRPr lang="en-US" sz="3200" b="1" dirty="0">
              <a:solidFill>
                <a:srgbClr val="00B0F0"/>
              </a:solidFill>
              <a:latin typeface="微软雅黑" panose="020B0503020204020204" charset="-122"/>
            </a:endParaRPr>
          </a:p>
        </p:txBody>
      </p:sp>
      <p:sp>
        <p:nvSpPr>
          <p:cNvPr id="23" name="雨森出品-13"/>
          <p:cNvSpPr/>
          <p:nvPr/>
        </p:nvSpPr>
        <p:spPr>
          <a:xfrm>
            <a:off x="8008162" y="2721505"/>
            <a:ext cx="287188" cy="287188"/>
          </a:xfrm>
          <a:prstGeom prst="corner">
            <a:avLst>
              <a:gd name="adj1" fmla="val 26012"/>
              <a:gd name="adj2" fmla="val 2762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雨森出品-5"/>
          <p:cNvSpPr txBox="1"/>
          <p:nvPr/>
        </p:nvSpPr>
        <p:spPr>
          <a:xfrm>
            <a:off x="4077824" y="2976721"/>
            <a:ext cx="3659032" cy="587340"/>
          </a:xfrm>
          <a:prstGeom prst="rect">
            <a:avLst/>
          </a:prstGeom>
          <a:noFill/>
        </p:spPr>
        <p:txBody>
          <a:bodyPr wrap="square" rtlCol="0">
            <a:spAutoFit/>
          </a:bodyPr>
          <a:lstStyle/>
          <a:p>
            <a:pPr>
              <a:lnSpc>
                <a:spcPct val="150000"/>
              </a:lnSpc>
            </a:pPr>
            <a:r>
              <a:rPr lang="zh-CN" altLang="en-US" sz="2400" dirty="0">
                <a:solidFill>
                  <a:schemeClr val="bg1"/>
                </a:solidFill>
                <a:cs typeface="Aharoni" panose="02010803020104030203" pitchFamily="2" charset="-79"/>
              </a:rPr>
              <a:t>深度学习与传统机器学习</a:t>
            </a:r>
            <a:endParaRPr lang="en-US" sz="2400" dirty="0">
              <a:solidFill>
                <a:schemeClr val="bg1"/>
              </a:solidFill>
              <a:cs typeface="Aharoni" panose="02010803020104030203" pitchFamily="2" charset="-79"/>
            </a:endParaRPr>
          </a:p>
        </p:txBody>
      </p:sp>
      <p:sp>
        <p:nvSpPr>
          <p:cNvPr id="3" name="雨森出品-5"/>
          <p:cNvSpPr txBox="1"/>
          <p:nvPr/>
        </p:nvSpPr>
        <p:spPr>
          <a:xfrm>
            <a:off x="4077823" y="4769334"/>
            <a:ext cx="3120789" cy="587340"/>
          </a:xfrm>
          <a:prstGeom prst="rect">
            <a:avLst/>
          </a:prstGeom>
          <a:noFill/>
        </p:spPr>
        <p:txBody>
          <a:bodyPr wrap="square" rtlCol="0">
            <a:spAutoFit/>
          </a:bodyPr>
          <a:lstStyle/>
          <a:p>
            <a:pPr>
              <a:lnSpc>
                <a:spcPct val="150000"/>
              </a:lnSpc>
            </a:pPr>
            <a:r>
              <a:rPr lang="zh-CN" altLang="en-US" sz="2400" dirty="0">
                <a:solidFill>
                  <a:schemeClr val="bg1"/>
                </a:solidFill>
                <a:cs typeface="Aharoni" panose="02010803020104030203" pitchFamily="2" charset="-79"/>
              </a:rPr>
              <a:t>深度学习与神经网络</a:t>
            </a:r>
            <a:endParaRPr lang="en-US" sz="2400" dirty="0">
              <a:solidFill>
                <a:schemeClr val="bg1"/>
              </a:solidFill>
              <a:cs typeface="Aharoni" panose="02010803020104030203" pitchFamily="2" charset="-79"/>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雨森出品-4"/>
          <p:cNvSpPr txBox="1"/>
          <p:nvPr/>
        </p:nvSpPr>
        <p:spPr>
          <a:xfrm>
            <a:off x="1638301" y="1259726"/>
            <a:ext cx="3208019" cy="584775"/>
          </a:xfrm>
          <a:prstGeom prst="rect">
            <a:avLst/>
          </a:prstGeom>
          <a:noFill/>
        </p:spPr>
        <p:txBody>
          <a:bodyPr wrap="square" rtlCol="0">
            <a:spAutoFit/>
          </a:bodyPr>
          <a:lstStyle/>
          <a:p>
            <a:pPr lvl="0"/>
            <a:r>
              <a:rPr lang="zh-CN" altLang="en-US" sz="3200" b="1" dirty="0">
                <a:solidFill>
                  <a:prstClr val="black">
                    <a:lumMod val="85000"/>
                    <a:lumOff val="15000"/>
                  </a:prstClr>
                </a:solidFill>
                <a:latin typeface="微软雅黑" panose="020B0503020204020204" charset="-122"/>
              </a:rPr>
              <a:t>什么是深度学习</a:t>
            </a:r>
            <a:endParaRPr lang="en-US" sz="3200" b="1" dirty="0">
              <a:solidFill>
                <a:srgbClr val="00B0F0"/>
              </a:solidFill>
              <a:latin typeface="微软雅黑" panose="020B0503020204020204" charset="-122"/>
            </a:endParaRPr>
          </a:p>
        </p:txBody>
      </p:sp>
      <p:sp>
        <p:nvSpPr>
          <p:cNvPr id="13" name="雨森出品-5"/>
          <p:cNvSpPr/>
          <p:nvPr/>
        </p:nvSpPr>
        <p:spPr>
          <a:xfrm>
            <a:off x="1588226" y="1612579"/>
            <a:ext cx="287188" cy="287188"/>
          </a:xfrm>
          <a:prstGeom prst="corner">
            <a:avLst>
              <a:gd name="adj1" fmla="val 26012"/>
              <a:gd name="adj2" fmla="val 2762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文本框 18"/>
          <p:cNvSpPr txBox="1"/>
          <p:nvPr/>
        </p:nvSpPr>
        <p:spPr>
          <a:xfrm>
            <a:off x="860546" y="2197354"/>
            <a:ext cx="10718043" cy="1477328"/>
          </a:xfrm>
          <a:prstGeom prst="rect">
            <a:avLst/>
          </a:prstGeom>
          <a:noFill/>
        </p:spPr>
        <p:txBody>
          <a:bodyPr wrap="square" rtlCol="0">
            <a:spAutoFit/>
          </a:bodyPr>
          <a:lstStyle/>
          <a:p>
            <a:pPr marL="285750" indent="-285750">
              <a:buFont typeface="Wingdings" panose="05000000000000000000" pitchFamily="2" charset="2"/>
              <a:buChar char="l"/>
            </a:pPr>
            <a:r>
              <a:rPr lang="zh-CN" altLang="en-US" dirty="0"/>
              <a:t>深度学习（</a:t>
            </a:r>
            <a:r>
              <a:rPr lang="en-US" altLang="zh-CN" dirty="0"/>
              <a:t>deep learning</a:t>
            </a:r>
            <a:r>
              <a:rPr lang="zh-CN" altLang="en-US" dirty="0"/>
              <a:t>）是机器学习的一种方法，其核心思想是使用多层结构的人工神经网络来对数据进行学习与建模，让机器“自动学习规则”。</a:t>
            </a:r>
            <a:endParaRPr lang="zh-CN" altLang="en-US" dirty="0"/>
          </a:p>
          <a:p>
            <a:pPr marL="285750" indent="-285750">
              <a:buFont typeface="Wingdings" panose="05000000000000000000" pitchFamily="2" charset="2"/>
              <a:buChar char="l"/>
            </a:pPr>
            <a:r>
              <a:rPr lang="zh-CN" altLang="en-US" dirty="0"/>
              <a:t>深度学习的核心特征在于“深”，指的是模型层数多、结构复杂。层数越深，它从数据中学习到的特征就越抽象、越高级。深度学习的强大之处，就是能利用这种逐层抽象能力解决极其复杂的问题。</a:t>
            </a:r>
            <a:endParaRPr lang="zh-CN" altLang="en-US" dirty="0"/>
          </a:p>
          <a:p>
            <a:endParaRPr lang="zh-CN" altLang="en-US" dirty="0"/>
          </a:p>
        </p:txBody>
      </p:sp>
      <p:pic>
        <p:nvPicPr>
          <p:cNvPr id="28" name="图片 27"/>
          <p:cNvPicPr>
            <a:picLocks noChangeAspect="1"/>
          </p:cNvPicPr>
          <p:nvPr/>
        </p:nvPicPr>
        <p:blipFill rotWithShape="1">
          <a:blip r:embed="rId1" cstate="print">
            <a:extLst>
              <a:ext uri="{28A0092B-C50C-407E-A947-70E740481C1C}">
                <a14:useLocalDpi xmlns:a14="http://schemas.microsoft.com/office/drawing/2010/main" val="0"/>
              </a:ext>
            </a:extLst>
          </a:blip>
          <a:srcRect t="11722"/>
          <a:stretch>
            <a:fillRect/>
          </a:stretch>
        </p:blipFill>
        <p:spPr bwMode="auto">
          <a:xfrm>
            <a:off x="2721112" y="3494210"/>
            <a:ext cx="6077777" cy="2926467"/>
          </a:xfrm>
          <a:prstGeom prst="rect">
            <a:avLst/>
          </a:prstGeom>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雨森出品-4"/>
          <p:cNvSpPr txBox="1"/>
          <p:nvPr/>
        </p:nvSpPr>
        <p:spPr>
          <a:xfrm>
            <a:off x="1355035" y="1120590"/>
            <a:ext cx="4956313" cy="584775"/>
          </a:xfrm>
          <a:prstGeom prst="rect">
            <a:avLst/>
          </a:prstGeom>
          <a:noFill/>
        </p:spPr>
        <p:txBody>
          <a:bodyPr wrap="square" rtlCol="0">
            <a:spAutoFit/>
          </a:bodyPr>
          <a:lstStyle/>
          <a:p>
            <a:pPr lvl="0"/>
            <a:r>
              <a:rPr lang="zh-CN" altLang="en-US" sz="3200" b="1" dirty="0">
                <a:solidFill>
                  <a:prstClr val="black">
                    <a:lumMod val="85000"/>
                    <a:lumOff val="15000"/>
                  </a:prstClr>
                </a:solidFill>
                <a:latin typeface="微软雅黑" panose="020B0503020204020204" charset="-122"/>
              </a:rPr>
              <a:t>深度学习与传统机器学习</a:t>
            </a:r>
            <a:endParaRPr lang="en-US" sz="3200" b="1" dirty="0">
              <a:solidFill>
                <a:srgbClr val="00B0F0"/>
              </a:solidFill>
              <a:latin typeface="微软雅黑" panose="020B0503020204020204" charset="-122"/>
            </a:endParaRPr>
          </a:p>
        </p:txBody>
      </p:sp>
      <p:sp>
        <p:nvSpPr>
          <p:cNvPr id="13" name="雨森出品-5"/>
          <p:cNvSpPr/>
          <p:nvPr/>
        </p:nvSpPr>
        <p:spPr>
          <a:xfrm>
            <a:off x="1299990" y="1498289"/>
            <a:ext cx="287188" cy="287188"/>
          </a:xfrm>
          <a:prstGeom prst="corner">
            <a:avLst>
              <a:gd name="adj1" fmla="val 26012"/>
              <a:gd name="adj2" fmla="val 2762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文本框 18"/>
          <p:cNvSpPr txBox="1"/>
          <p:nvPr/>
        </p:nvSpPr>
        <p:spPr>
          <a:xfrm>
            <a:off x="1217544" y="2163176"/>
            <a:ext cx="9844708" cy="1200329"/>
          </a:xfrm>
          <a:prstGeom prst="rect">
            <a:avLst/>
          </a:prstGeom>
          <a:noFill/>
        </p:spPr>
        <p:txBody>
          <a:bodyPr wrap="square" rtlCol="0">
            <a:spAutoFit/>
          </a:bodyPr>
          <a:lstStyle/>
          <a:p>
            <a:pPr marL="285750" indent="-285750">
              <a:buFont typeface="Wingdings" panose="05000000000000000000" pitchFamily="2" charset="2"/>
              <a:buChar char="l"/>
            </a:pPr>
            <a:r>
              <a:rPr lang="zh-CN" altLang="en-US" dirty="0"/>
              <a:t>传统机器学习在学习过程中，首先需要人类专家根据经验提取特征，再将特征送入机器学习模型进行分类或预测。</a:t>
            </a:r>
            <a:endParaRPr lang="en-US" altLang="zh-CN" dirty="0"/>
          </a:p>
          <a:p>
            <a:pPr marL="285750" indent="-285750">
              <a:buFont typeface="Wingdings" panose="05000000000000000000" pitchFamily="2" charset="2"/>
              <a:buChar char="l"/>
            </a:pPr>
            <a:r>
              <a:rPr lang="zh-CN" altLang="en-US" dirty="0"/>
              <a:t>深度学习不需要人工特征工程，它能自动从数据中学习特征，整个过程无需人为参与，实现了端到端的学习。</a:t>
            </a:r>
            <a:endParaRPr lang="zh-CN" altLang="en-US" dirty="0"/>
          </a:p>
        </p:txBody>
      </p:sp>
      <p:pic>
        <p:nvPicPr>
          <p:cNvPr id="6" name="图片 5"/>
          <p:cNvPicPr>
            <a:picLocks noChangeAspect="1"/>
          </p:cNvPicPr>
          <p:nvPr/>
        </p:nvPicPr>
        <p:blipFill>
          <a:blip r:embed="rId1"/>
          <a:stretch>
            <a:fillRect/>
          </a:stretch>
        </p:blipFill>
        <p:spPr>
          <a:xfrm>
            <a:off x="1997553" y="3775236"/>
            <a:ext cx="7212599" cy="2749803"/>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雨森出品-4"/>
          <p:cNvSpPr txBox="1"/>
          <p:nvPr/>
        </p:nvSpPr>
        <p:spPr>
          <a:xfrm>
            <a:off x="1638301" y="1259726"/>
            <a:ext cx="3947490" cy="584775"/>
          </a:xfrm>
          <a:prstGeom prst="rect">
            <a:avLst/>
          </a:prstGeom>
          <a:noFill/>
        </p:spPr>
        <p:txBody>
          <a:bodyPr wrap="square" rtlCol="0">
            <a:spAutoFit/>
          </a:bodyPr>
          <a:lstStyle/>
          <a:p>
            <a:pPr lvl="0"/>
            <a:r>
              <a:rPr lang="zh-CN" altLang="en-US" sz="3200" b="1" dirty="0">
                <a:solidFill>
                  <a:prstClr val="black">
                    <a:lumMod val="85000"/>
                    <a:lumOff val="15000"/>
                  </a:prstClr>
                </a:solidFill>
                <a:latin typeface="微软雅黑" panose="020B0503020204020204" charset="-122"/>
              </a:rPr>
              <a:t>深度学习与神经网络</a:t>
            </a:r>
            <a:endParaRPr lang="en-US" sz="3200" b="1" dirty="0">
              <a:solidFill>
                <a:srgbClr val="00B0F0"/>
              </a:solidFill>
              <a:latin typeface="微软雅黑" panose="020B0503020204020204" charset="-122"/>
            </a:endParaRPr>
          </a:p>
        </p:txBody>
      </p:sp>
      <p:sp>
        <p:nvSpPr>
          <p:cNvPr id="13" name="雨森出品-5"/>
          <p:cNvSpPr/>
          <p:nvPr/>
        </p:nvSpPr>
        <p:spPr>
          <a:xfrm>
            <a:off x="1588226" y="1612579"/>
            <a:ext cx="287188" cy="287188"/>
          </a:xfrm>
          <a:prstGeom prst="corner">
            <a:avLst>
              <a:gd name="adj1" fmla="val 26012"/>
              <a:gd name="adj2" fmla="val 2762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文本框 18"/>
          <p:cNvSpPr txBox="1"/>
          <p:nvPr/>
        </p:nvSpPr>
        <p:spPr>
          <a:xfrm>
            <a:off x="1232451" y="2145100"/>
            <a:ext cx="10396331" cy="2862322"/>
          </a:xfrm>
          <a:prstGeom prst="rect">
            <a:avLst/>
          </a:prstGeom>
          <a:noFill/>
        </p:spPr>
        <p:txBody>
          <a:bodyPr wrap="square" rtlCol="0">
            <a:spAutoFit/>
          </a:bodyPr>
          <a:lstStyle/>
          <a:p>
            <a:pPr marL="285750" indent="-285750">
              <a:buFont typeface="Wingdings" panose="05000000000000000000" pitchFamily="2" charset="2"/>
              <a:buChar char="l"/>
            </a:pPr>
            <a:r>
              <a:rPr lang="zh-CN" altLang="en-US" dirty="0"/>
              <a:t>深度学习本质上是以人工神经网络（</a:t>
            </a:r>
            <a:r>
              <a:rPr lang="en-US" altLang="zh-CN" dirty="0"/>
              <a:t>ANN</a:t>
            </a:r>
            <a:r>
              <a:rPr lang="zh-CN" altLang="en-US" dirty="0"/>
              <a:t>）为核心的机器学习方法。深度学习是由“更深层次的神经网络”构成的方法体系，是神经网络的大规模扩展与性能提升。</a:t>
            </a:r>
            <a:endParaRPr lang="en-US" altLang="zh-CN" dirty="0"/>
          </a:p>
          <a:p>
            <a:pPr marL="285750" indent="-285750">
              <a:buFont typeface="Wingdings" panose="05000000000000000000" pitchFamily="2" charset="2"/>
              <a:buChar char="l"/>
            </a:pPr>
            <a:endParaRPr lang="zh-CN" altLang="en-US" dirty="0"/>
          </a:p>
          <a:p>
            <a:pPr marL="742950" lvl="1" indent="-285750">
              <a:buFont typeface="Wingdings" panose="05000000000000000000" pitchFamily="2" charset="2"/>
              <a:buChar char="l"/>
            </a:pPr>
            <a:r>
              <a:rPr lang="zh-CN" altLang="en-US" dirty="0"/>
              <a:t>传统的神经网络通常只有 </a:t>
            </a:r>
            <a:r>
              <a:rPr lang="en-US" altLang="zh-CN" dirty="0"/>
              <a:t>1~2 </a:t>
            </a:r>
            <a:r>
              <a:rPr lang="zh-CN" altLang="en-US" dirty="0"/>
              <a:t>层隐藏层，称之为“浅层网络”。</a:t>
            </a:r>
            <a:endParaRPr lang="en-US" altLang="zh-CN" dirty="0"/>
          </a:p>
          <a:p>
            <a:pPr marL="742950" lvl="1" indent="-285750">
              <a:buFont typeface="Wingdings" panose="05000000000000000000" pitchFamily="2" charset="2"/>
              <a:buChar char="l"/>
            </a:pPr>
            <a:r>
              <a:rPr lang="zh-CN" altLang="en-US" dirty="0"/>
              <a:t>深度学习里的网络可能包含：</a:t>
            </a:r>
            <a:r>
              <a:rPr lang="en-US" altLang="zh-CN" dirty="0"/>
              <a:t>5 </a:t>
            </a:r>
            <a:r>
              <a:rPr lang="zh-CN" altLang="en-US" dirty="0"/>
              <a:t>层、</a:t>
            </a:r>
            <a:r>
              <a:rPr lang="en-US" altLang="zh-CN" dirty="0"/>
              <a:t>20 </a:t>
            </a:r>
            <a:r>
              <a:rPr lang="zh-CN" altLang="en-US" dirty="0"/>
              <a:t>层，甚至上百层隐藏层，这些网络也称为深度神经网络（</a:t>
            </a:r>
            <a:r>
              <a:rPr lang="en-US" altLang="zh-CN" dirty="0"/>
              <a:t>deep neural network, DNN</a:t>
            </a:r>
            <a:r>
              <a:rPr lang="zh-CN" altLang="en-US" dirty="0"/>
              <a:t>）。</a:t>
            </a:r>
            <a:endParaRPr lang="en-US" altLang="zh-CN" dirty="0"/>
          </a:p>
          <a:p>
            <a:pPr lvl="1"/>
            <a:endParaRPr lang="en-US" altLang="zh-CN" dirty="0"/>
          </a:p>
          <a:p>
            <a:pPr marL="285750" indent="-285750">
              <a:buFont typeface="Wingdings" panose="05000000000000000000" pitchFamily="2" charset="2"/>
              <a:buChar char="Ø"/>
            </a:pPr>
            <a:r>
              <a:rPr lang="zh-CN" altLang="en-US" dirty="0">
                <a:solidFill>
                  <a:srgbClr val="7030A0"/>
                </a:solidFill>
              </a:rPr>
              <a:t>多层结构让模型具备自动特征提取能力（不再依赖人工设计）、强表达能力（能处理非线性、高维数据），它们是深度学习成功的核心原因。</a:t>
            </a:r>
            <a:endParaRPr lang="zh-CN" altLang="en-US" dirty="0">
              <a:solidFill>
                <a:srgbClr val="7030A0"/>
              </a:solidFill>
            </a:endParaRPr>
          </a:p>
          <a:p>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雨森出品-1"/>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solidFill>
            <a:schemeClr val="accent4"/>
          </a:solidFill>
          <a:ln w="5953" cap="flat">
            <a:noFill/>
            <a:prstDash val="solid"/>
            <a:miter/>
          </a:ln>
        </p:spPr>
        <p:txBody>
          <a:bodyPr rtlCol="0" anchor="ctr"/>
          <a:lstStyle/>
          <a:p>
            <a:endParaRPr lang="en-US"/>
          </a:p>
        </p:txBody>
      </p:sp>
      <p:sp>
        <p:nvSpPr>
          <p:cNvPr id="11" name="雨森出品-2"/>
          <p:cNvSpPr/>
          <p:nvPr/>
        </p:nvSpPr>
        <p:spPr>
          <a:xfrm>
            <a:off x="7353647" y="4772647"/>
            <a:ext cx="4837911" cy="2683167"/>
          </a:xfrm>
          <a:custGeom>
            <a:avLst/>
            <a:gdLst>
              <a:gd name="connsiteX0" fmla="*/ 0 w 4837911"/>
              <a:gd name="connsiteY0" fmla="*/ 99769 h 2683167"/>
              <a:gd name="connsiteX1" fmla="*/ 326236 w 4837911"/>
              <a:gd name="connsiteY1" fmla="*/ 371264 h 2683167"/>
              <a:gd name="connsiteX2" fmla="*/ 704563 w 4837911"/>
              <a:gd name="connsiteY2" fmla="*/ 470150 h 2683167"/>
              <a:gd name="connsiteX3" fmla="*/ 2949806 w 4837911"/>
              <a:gd name="connsiteY3" fmla="*/ 2683167 h 2683167"/>
              <a:gd name="connsiteX4" fmla="*/ 4837912 w 4837911"/>
              <a:gd name="connsiteY4" fmla="*/ 2683167 h 2683167"/>
              <a:gd name="connsiteX5" fmla="*/ 4837912 w 4837911"/>
              <a:gd name="connsiteY5" fmla="*/ 2092500 h 2683167"/>
              <a:gd name="connsiteX6" fmla="*/ 2555145 w 4837911"/>
              <a:gd name="connsiteY6" fmla="*/ 310785 h 2683167"/>
              <a:gd name="connsiteX7" fmla="*/ 2596200 w 4837911"/>
              <a:gd name="connsiteY7" fmla="*/ 125815 h 2683167"/>
              <a:gd name="connsiteX8" fmla="*/ 2432862 w 4837911"/>
              <a:gd name="connsiteY8" fmla="*/ 0 h 2683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7911" h="2683167">
                <a:moveTo>
                  <a:pt x="0" y="99769"/>
                </a:moveTo>
                <a:lnTo>
                  <a:pt x="326236" y="371264"/>
                </a:lnTo>
                <a:lnTo>
                  <a:pt x="704563" y="470150"/>
                </a:lnTo>
                <a:lnTo>
                  <a:pt x="2949806" y="2683167"/>
                </a:lnTo>
                <a:lnTo>
                  <a:pt x="4837912" y="2683167"/>
                </a:lnTo>
                <a:lnTo>
                  <a:pt x="4837912" y="2092500"/>
                </a:lnTo>
                <a:lnTo>
                  <a:pt x="2555145" y="310785"/>
                </a:lnTo>
                <a:lnTo>
                  <a:pt x="2596200" y="125815"/>
                </a:lnTo>
                <a:lnTo>
                  <a:pt x="2432862" y="0"/>
                </a:lnTo>
                <a:close/>
              </a:path>
            </a:pathLst>
          </a:custGeom>
          <a:gradFill>
            <a:gsLst>
              <a:gs pos="0">
                <a:srgbClr val="002060">
                  <a:alpha val="60000"/>
                </a:srgbClr>
              </a:gs>
              <a:gs pos="100000">
                <a:srgbClr val="002060">
                  <a:alpha val="0"/>
                </a:srgbClr>
              </a:gs>
            </a:gsLst>
            <a:lin ang="2700000" scaled="1"/>
          </a:gradFill>
          <a:ln w="4406" cap="flat">
            <a:noFill/>
            <a:prstDash val="solid"/>
            <a:miter/>
          </a:ln>
        </p:spPr>
        <p:txBody>
          <a:bodyPr rtlCol="0" anchor="ctr"/>
          <a:lstStyle/>
          <a:p>
            <a:endParaRPr lang="en-US"/>
          </a:p>
        </p:txBody>
      </p:sp>
      <p:pic>
        <p:nvPicPr>
          <p:cNvPr id="9" name="雨森出品-3"/>
          <p:cNvPicPr>
            <a:picLocks noChangeAspect="1"/>
          </p:cNvPicPr>
          <p:nvPr/>
        </p:nvPicPr>
        <p:blipFill>
          <a:blip r:embed="rId1"/>
          <a:stretch>
            <a:fillRect/>
          </a:stretch>
        </p:blipFill>
        <p:spPr>
          <a:xfrm>
            <a:off x="7324436" y="877072"/>
            <a:ext cx="2471922" cy="4213253"/>
          </a:xfrm>
          <a:prstGeom prst="rect">
            <a:avLst/>
          </a:prstGeom>
        </p:spPr>
      </p:pic>
      <p:sp>
        <p:nvSpPr>
          <p:cNvPr id="42" name="雨森出品-4"/>
          <p:cNvSpPr txBox="1"/>
          <p:nvPr/>
        </p:nvSpPr>
        <p:spPr>
          <a:xfrm>
            <a:off x="771634" y="0"/>
            <a:ext cx="5551818" cy="6450100"/>
          </a:xfrm>
          <a:prstGeom prst="rect">
            <a:avLst/>
          </a:prstGeom>
          <a:noFill/>
        </p:spPr>
        <p:txBody>
          <a:bodyPr wrap="none" lIns="90000" tIns="46800" rIns="90000" bIns="46800" rtlCol="0">
            <a:spAutoFit/>
          </a:bodyPr>
          <a:lstStyle/>
          <a:p>
            <a:r>
              <a:rPr lang="en-US" sz="41300" b="1" dirty="0">
                <a:solidFill>
                  <a:schemeClr val="bg1">
                    <a:alpha val="12000"/>
                  </a:schemeClr>
                </a:solidFill>
              </a:rPr>
              <a:t>02</a:t>
            </a:r>
            <a:endParaRPr lang="en-US" sz="41300" b="1" dirty="0">
              <a:solidFill>
                <a:schemeClr val="bg1">
                  <a:alpha val="12000"/>
                </a:schemeClr>
              </a:solidFill>
            </a:endParaRPr>
          </a:p>
        </p:txBody>
      </p:sp>
      <p:sp>
        <p:nvSpPr>
          <p:cNvPr id="44" name="雨森出品-6"/>
          <p:cNvSpPr txBox="1"/>
          <p:nvPr/>
        </p:nvSpPr>
        <p:spPr>
          <a:xfrm>
            <a:off x="873833" y="2900794"/>
            <a:ext cx="4490630" cy="648512"/>
          </a:xfrm>
          <a:prstGeom prst="rect">
            <a:avLst/>
          </a:prstGeom>
          <a:noFill/>
        </p:spPr>
        <p:txBody>
          <a:bodyPr wrap="none" lIns="90000" tIns="46800" rIns="90000" bIns="46800" rtlCol="0">
            <a:spAutoFit/>
          </a:bodyPr>
          <a:lstStyle/>
          <a:p>
            <a:r>
              <a:rPr lang="zh-CN" altLang="en-US" sz="3600" b="1" spc="600" dirty="0">
                <a:solidFill>
                  <a:schemeClr val="bg1"/>
                </a:solidFill>
                <a:latin typeface="+mj-ea"/>
                <a:ea typeface="+mj-ea"/>
              </a:rPr>
              <a:t>卷积神经网络基础</a:t>
            </a:r>
            <a:endParaRPr lang="zh-CN" altLang="en-US" sz="3600" b="1" spc="600" dirty="0">
              <a:solidFill>
                <a:schemeClr val="bg1"/>
              </a:solidFill>
              <a:latin typeface="+mj-ea"/>
              <a:ea typeface="+mj-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雨森出品-1" descr="A picture containing building, table, plane, large&#10;&#10;Description automatically generated"/>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l="4117" r="4117"/>
          <a:stretch>
            <a:fillRect/>
          </a:stretch>
        </p:blipFill>
        <p:spPr/>
      </p:pic>
      <p:sp>
        <p:nvSpPr>
          <p:cNvPr id="5" name="雨森出品-2"/>
          <p:cNvSpPr/>
          <p:nvPr/>
        </p:nvSpPr>
        <p:spPr>
          <a:xfrm>
            <a:off x="3782291" y="0"/>
            <a:ext cx="3782291"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雨森出品-3"/>
          <p:cNvSpPr/>
          <p:nvPr/>
        </p:nvSpPr>
        <p:spPr>
          <a:xfrm>
            <a:off x="3454740" y="1184109"/>
            <a:ext cx="625383" cy="62538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雨森出品-4"/>
          <p:cNvSpPr txBox="1"/>
          <p:nvPr/>
        </p:nvSpPr>
        <p:spPr>
          <a:xfrm>
            <a:off x="3558078" y="1312418"/>
            <a:ext cx="418704" cy="369012"/>
          </a:xfrm>
          <a:prstGeom prst="rect">
            <a:avLst/>
          </a:prstGeom>
          <a:noFill/>
        </p:spPr>
        <p:txBody>
          <a:bodyPr wrap="none" rtlCol="0">
            <a:spAutoFit/>
          </a:bodyPr>
          <a:lstStyle/>
          <a:p>
            <a:pPr algn="ctr"/>
            <a:r>
              <a:rPr lang="en-US" sz="1800" dirty="0">
                <a:solidFill>
                  <a:schemeClr val="tx2">
                    <a:lumMod val="50000"/>
                  </a:schemeClr>
                </a:solidFill>
              </a:rPr>
              <a:t>01</a:t>
            </a:r>
            <a:endParaRPr lang="en-US" sz="1800" dirty="0">
              <a:solidFill>
                <a:schemeClr val="tx2">
                  <a:lumMod val="50000"/>
                </a:schemeClr>
              </a:solidFill>
            </a:endParaRPr>
          </a:p>
        </p:txBody>
      </p:sp>
      <p:sp>
        <p:nvSpPr>
          <p:cNvPr id="15" name="雨森出品-5"/>
          <p:cNvSpPr txBox="1"/>
          <p:nvPr/>
        </p:nvSpPr>
        <p:spPr>
          <a:xfrm>
            <a:off x="4157676" y="2966628"/>
            <a:ext cx="3372598" cy="587340"/>
          </a:xfrm>
          <a:prstGeom prst="rect">
            <a:avLst/>
          </a:prstGeom>
          <a:noFill/>
        </p:spPr>
        <p:txBody>
          <a:bodyPr wrap="square" rtlCol="0">
            <a:spAutoFit/>
          </a:bodyPr>
          <a:lstStyle/>
          <a:p>
            <a:pPr>
              <a:lnSpc>
                <a:spcPct val="150000"/>
              </a:lnSpc>
            </a:pPr>
            <a:r>
              <a:rPr lang="zh-CN" altLang="en-US" sz="2400" dirty="0">
                <a:solidFill>
                  <a:schemeClr val="bg1"/>
                </a:solidFill>
                <a:cs typeface="Aharoni" panose="02010803020104030203" pitchFamily="2" charset="-79"/>
              </a:rPr>
              <a:t>案例实践：图像的卷积</a:t>
            </a:r>
            <a:endParaRPr lang="en-US" sz="2400" dirty="0">
              <a:solidFill>
                <a:schemeClr val="bg1"/>
              </a:solidFill>
              <a:cs typeface="Aharoni" panose="02010803020104030203" pitchFamily="2" charset="-79"/>
            </a:endParaRPr>
          </a:p>
        </p:txBody>
      </p:sp>
      <p:sp>
        <p:nvSpPr>
          <p:cNvPr id="16" name="雨森出品-6"/>
          <p:cNvSpPr/>
          <p:nvPr/>
        </p:nvSpPr>
        <p:spPr>
          <a:xfrm>
            <a:off x="3452446" y="2976722"/>
            <a:ext cx="625383" cy="62538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雨森出品-7"/>
          <p:cNvSpPr txBox="1"/>
          <p:nvPr/>
        </p:nvSpPr>
        <p:spPr>
          <a:xfrm>
            <a:off x="3555783" y="3105032"/>
            <a:ext cx="418704" cy="369012"/>
          </a:xfrm>
          <a:prstGeom prst="rect">
            <a:avLst/>
          </a:prstGeom>
          <a:noFill/>
        </p:spPr>
        <p:txBody>
          <a:bodyPr wrap="none" rtlCol="0">
            <a:spAutoFit/>
          </a:bodyPr>
          <a:lstStyle/>
          <a:p>
            <a:pPr algn="ctr"/>
            <a:r>
              <a:rPr lang="en-US" sz="1800" dirty="0">
                <a:solidFill>
                  <a:schemeClr val="tx2">
                    <a:lumMod val="50000"/>
                  </a:schemeClr>
                </a:solidFill>
              </a:rPr>
              <a:t>02</a:t>
            </a:r>
            <a:endParaRPr lang="en-US" sz="1800" dirty="0">
              <a:solidFill>
                <a:schemeClr val="tx2">
                  <a:lumMod val="50000"/>
                </a:schemeClr>
              </a:solidFill>
            </a:endParaRPr>
          </a:p>
        </p:txBody>
      </p:sp>
      <p:sp>
        <p:nvSpPr>
          <p:cNvPr id="19" name="雨森出品-9"/>
          <p:cNvSpPr/>
          <p:nvPr/>
        </p:nvSpPr>
        <p:spPr>
          <a:xfrm>
            <a:off x="3452446" y="4769336"/>
            <a:ext cx="625383" cy="62538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0" name="雨森出品-10"/>
          <p:cNvSpPr txBox="1"/>
          <p:nvPr/>
        </p:nvSpPr>
        <p:spPr>
          <a:xfrm>
            <a:off x="3555783" y="4897646"/>
            <a:ext cx="418704" cy="369012"/>
          </a:xfrm>
          <a:prstGeom prst="rect">
            <a:avLst/>
          </a:prstGeom>
          <a:noFill/>
        </p:spPr>
        <p:txBody>
          <a:bodyPr wrap="none" rtlCol="0">
            <a:spAutoFit/>
          </a:bodyPr>
          <a:lstStyle/>
          <a:p>
            <a:pPr algn="ctr"/>
            <a:r>
              <a:rPr lang="en-US" sz="1800" dirty="0">
                <a:solidFill>
                  <a:schemeClr val="tx2">
                    <a:lumMod val="50000"/>
                  </a:schemeClr>
                </a:solidFill>
              </a:rPr>
              <a:t>03</a:t>
            </a:r>
            <a:endParaRPr lang="en-US" sz="1800" dirty="0">
              <a:solidFill>
                <a:schemeClr val="tx2">
                  <a:lumMod val="50000"/>
                </a:schemeClr>
              </a:solidFill>
            </a:endParaRPr>
          </a:p>
        </p:txBody>
      </p:sp>
      <p:sp>
        <p:nvSpPr>
          <p:cNvPr id="22" name="雨森出品-12"/>
          <p:cNvSpPr txBox="1"/>
          <p:nvPr/>
        </p:nvSpPr>
        <p:spPr>
          <a:xfrm>
            <a:off x="8151756" y="2372457"/>
            <a:ext cx="3637073" cy="584775"/>
          </a:xfrm>
          <a:prstGeom prst="rect">
            <a:avLst/>
          </a:prstGeom>
          <a:noFill/>
        </p:spPr>
        <p:txBody>
          <a:bodyPr wrap="square" rtlCol="0">
            <a:spAutoFit/>
          </a:bodyPr>
          <a:lstStyle/>
          <a:p>
            <a:pPr lvl="0"/>
            <a:r>
              <a:rPr lang="zh-CN" altLang="en-US" sz="3200" b="1" dirty="0">
                <a:solidFill>
                  <a:prstClr val="black">
                    <a:lumMod val="85000"/>
                    <a:lumOff val="15000"/>
                  </a:prstClr>
                </a:solidFill>
                <a:latin typeface="微软雅黑" panose="020B0503020204020204" charset="-122"/>
              </a:rPr>
              <a:t>卷积神经网络基础</a:t>
            </a:r>
            <a:endParaRPr lang="en-US" sz="3200" b="1" dirty="0">
              <a:solidFill>
                <a:srgbClr val="00B0F0"/>
              </a:solidFill>
              <a:latin typeface="微软雅黑" panose="020B0503020204020204" charset="-122"/>
            </a:endParaRPr>
          </a:p>
        </p:txBody>
      </p:sp>
      <p:sp>
        <p:nvSpPr>
          <p:cNvPr id="23" name="雨森出品-13"/>
          <p:cNvSpPr/>
          <p:nvPr/>
        </p:nvSpPr>
        <p:spPr>
          <a:xfrm>
            <a:off x="8008162" y="2721505"/>
            <a:ext cx="287188" cy="287188"/>
          </a:xfrm>
          <a:prstGeom prst="corner">
            <a:avLst>
              <a:gd name="adj1" fmla="val 26012"/>
              <a:gd name="adj2" fmla="val 2762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雨森出品-5"/>
          <p:cNvSpPr txBox="1"/>
          <p:nvPr/>
        </p:nvSpPr>
        <p:spPr>
          <a:xfrm>
            <a:off x="4183461" y="1164820"/>
            <a:ext cx="3111861" cy="587340"/>
          </a:xfrm>
          <a:prstGeom prst="rect">
            <a:avLst/>
          </a:prstGeom>
          <a:noFill/>
        </p:spPr>
        <p:txBody>
          <a:bodyPr wrap="square" rtlCol="0">
            <a:spAutoFit/>
          </a:bodyPr>
          <a:lstStyle/>
          <a:p>
            <a:pPr>
              <a:lnSpc>
                <a:spcPct val="150000"/>
              </a:lnSpc>
            </a:pPr>
            <a:r>
              <a:rPr lang="zh-CN" altLang="en-US" sz="2400" dirty="0">
                <a:solidFill>
                  <a:schemeClr val="bg1"/>
                </a:solidFill>
                <a:cs typeface="Aharoni" panose="02010803020104030203" pitchFamily="2" charset="-79"/>
              </a:rPr>
              <a:t>什么是卷积？</a:t>
            </a:r>
            <a:endParaRPr lang="en-US" sz="2400" dirty="0">
              <a:solidFill>
                <a:schemeClr val="bg1"/>
              </a:solidFill>
              <a:cs typeface="Aharoni" panose="02010803020104030203" pitchFamily="2" charset="-79"/>
            </a:endParaRPr>
          </a:p>
        </p:txBody>
      </p:sp>
      <p:sp>
        <p:nvSpPr>
          <p:cNvPr id="3" name="雨森出品-5"/>
          <p:cNvSpPr txBox="1"/>
          <p:nvPr/>
        </p:nvSpPr>
        <p:spPr>
          <a:xfrm>
            <a:off x="4077824" y="4768436"/>
            <a:ext cx="3636954" cy="587340"/>
          </a:xfrm>
          <a:prstGeom prst="rect">
            <a:avLst/>
          </a:prstGeom>
          <a:noFill/>
        </p:spPr>
        <p:txBody>
          <a:bodyPr wrap="square" rtlCol="0">
            <a:spAutoFit/>
          </a:bodyPr>
          <a:lstStyle/>
          <a:p>
            <a:pPr>
              <a:lnSpc>
                <a:spcPct val="150000"/>
              </a:lnSpc>
            </a:pPr>
            <a:r>
              <a:rPr lang="zh-CN" altLang="en-US" sz="2400" dirty="0">
                <a:solidFill>
                  <a:schemeClr val="bg1"/>
                </a:solidFill>
                <a:cs typeface="Aharoni" panose="02010803020104030203" pitchFamily="2" charset="-79"/>
              </a:rPr>
              <a:t>卷积神经网络结构与原理</a:t>
            </a:r>
            <a:endParaRPr lang="en-US" sz="2400" dirty="0">
              <a:solidFill>
                <a:schemeClr val="bg1"/>
              </a:solidFill>
              <a:cs typeface="Aharoni" panose="02010803020104030203" pitchFamily="2" charset="-79"/>
            </a:endParaRPr>
          </a:p>
        </p:txBody>
      </p:sp>
    </p:spTree>
  </p:cSld>
  <p:clrMapOvr>
    <a:masterClrMapping/>
  </p:clrMapOvr>
</p:sld>
</file>

<file path=ppt/tags/tag1.xml><?xml version="1.0" encoding="utf-8"?>
<p:tagLst xmlns:p="http://schemas.openxmlformats.org/presentationml/2006/main">
  <p:tag name="PA" val="v5.2.5"/>
</p:tagLst>
</file>

<file path=ppt/tags/tag2.xml><?xml version="1.0" encoding="utf-8"?>
<p:tagLst xmlns:p="http://schemas.openxmlformats.org/presentationml/2006/main">
  <p:tag name="PA" val="v5.2.5"/>
</p:tagLst>
</file>

<file path=ppt/tags/tag3.xml><?xml version="1.0" encoding="utf-8"?>
<p:tagLst xmlns:p="http://schemas.openxmlformats.org/presentationml/2006/main">
  <p:tag name="PA" val="v5.2.5"/>
</p:tagLst>
</file>

<file path=ppt/tags/tag4.xml><?xml version="1.0" encoding="utf-8"?>
<p:tagLst xmlns:p="http://schemas.openxmlformats.org/presentationml/2006/main">
  <p:tag name="PA" val="v5.2.5"/>
</p:tagLst>
</file>

<file path=ppt/tags/tag5.xml><?xml version="1.0" encoding="utf-8"?>
<p:tagLst xmlns:p="http://schemas.openxmlformats.org/presentationml/2006/main">
  <p:tag name="PA" val="v5.2.5"/>
</p:tagLst>
</file>

<file path=ppt/tags/tag6.xml><?xml version="1.0" encoding="utf-8"?>
<p:tagLst xmlns:p="http://schemas.openxmlformats.org/presentationml/2006/main">
  <p:tag name="PA" val="v5.2.5"/>
</p:tagLst>
</file>

<file path=ppt/tags/tag7.xml><?xml version="1.0" encoding="utf-8"?>
<p:tagLst xmlns:p="http://schemas.openxmlformats.org/presentationml/2006/main">
  <p:tag name="PA" val="v5.2.5"/>
</p:tagLst>
</file>

<file path=ppt/tags/tag8.xml><?xml version="1.0" encoding="utf-8"?>
<p:tagLst xmlns:p="http://schemas.openxmlformats.org/presentationml/2006/main">
  <p:tag name="PA" val="v5.2.5"/>
</p:tagLst>
</file>

<file path=ppt/theme/theme1.xml><?xml version="1.0" encoding="utf-8"?>
<a:theme xmlns:a="http://schemas.openxmlformats.org/drawingml/2006/main" name="Office Theme">
  <a:themeElements>
    <a:clrScheme name="Custom 34">
      <a:dk1>
        <a:sysClr val="windowText" lastClr="000000"/>
      </a:dk1>
      <a:lt1>
        <a:sysClr val="window" lastClr="FFFFFF"/>
      </a:lt1>
      <a:dk2>
        <a:srgbClr val="44546A"/>
      </a:dk2>
      <a:lt2>
        <a:srgbClr val="E7E6E6"/>
      </a:lt2>
      <a:accent1>
        <a:srgbClr val="2F6AA2"/>
      </a:accent1>
      <a:accent2>
        <a:srgbClr val="84D4E6"/>
      </a:accent2>
      <a:accent3>
        <a:srgbClr val="263972"/>
      </a:accent3>
      <a:accent4>
        <a:srgbClr val="253F84"/>
      </a:accent4>
      <a:accent5>
        <a:srgbClr val="3E95BE"/>
      </a:accent5>
      <a:accent6>
        <a:srgbClr val="5BC6BF"/>
      </a:accent6>
      <a:hlink>
        <a:srgbClr val="0563C1"/>
      </a:hlink>
      <a:folHlink>
        <a:srgbClr val="954F72"/>
      </a:folHlink>
    </a:clrScheme>
    <a:fontScheme name="Calibri和微软雅黑">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2028</Words>
  <Application>WPS 演示</Application>
  <PresentationFormat>宽屏</PresentationFormat>
  <Paragraphs>255</Paragraphs>
  <Slides>25</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25</vt:i4>
      </vt:variant>
    </vt:vector>
  </HeadingPairs>
  <TitlesOfParts>
    <vt:vector size="39" baseType="lpstr">
      <vt:lpstr>Arial</vt:lpstr>
      <vt:lpstr>宋体</vt:lpstr>
      <vt:lpstr>Wingdings</vt:lpstr>
      <vt:lpstr>Aharoni</vt:lpstr>
      <vt:lpstr>微软雅黑</vt:lpstr>
      <vt:lpstr>Calibri</vt:lpstr>
      <vt:lpstr>Helvetica Neue</vt:lpstr>
      <vt:lpstr>Times New Roman</vt:lpstr>
      <vt:lpstr>宋体</vt:lpstr>
      <vt:lpstr>Arial Unicode MS</vt:lpstr>
      <vt:lpstr>汉仪书宋二KW</vt:lpstr>
      <vt:lpstr>Aharoni</vt:lpstr>
      <vt:lpstr>Wingdings</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fs w</dc:creator>
  <cp:lastModifiedBy>苏斌</cp:lastModifiedBy>
  <cp:revision>45</cp:revision>
  <dcterms:created xsi:type="dcterms:W3CDTF">2026-02-12T14:53:02Z</dcterms:created>
  <dcterms:modified xsi:type="dcterms:W3CDTF">2026-02-12T14:53:02Z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2052-12.1.24031.24031</vt:lpwstr>
  </property>
  <property fmtid="{D5CDD505-2E9C-101B-9397-08002B2CF9AE}" pid="3" name="KSOTemplateUUID">
    <vt:lpwstr>v1.0_mb_aT518a2eHcJCFRywER4zOw==</vt:lpwstr>
  </property>
  <property fmtid="{D5CDD505-2E9C-101B-9397-08002B2CF9AE}" pid="4" name="ICV">
    <vt:lpwstr>9BCDEE87BC7C9FE297627869A624AA7B_41</vt:lpwstr>
  </property>
</Properties>
</file>