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720" r:id="rId3"/>
    <p:sldId id="722" r:id="rId4"/>
    <p:sldId id="723" r:id="rId5"/>
    <p:sldId id="730" r:id="rId6"/>
    <p:sldId id="731" r:id="rId7"/>
    <p:sldId id="732" r:id="rId8"/>
    <p:sldId id="733" r:id="rId9"/>
    <p:sldId id="724" r:id="rId10"/>
    <p:sldId id="735" r:id="rId11"/>
    <p:sldId id="736" r:id="rId12"/>
    <p:sldId id="737" r:id="rId13"/>
    <p:sldId id="738" r:id="rId14"/>
    <p:sldId id="739" r:id="rId15"/>
    <p:sldId id="740" r:id="rId16"/>
    <p:sldId id="725" r:id="rId17"/>
    <p:sldId id="747" r:id="rId18"/>
    <p:sldId id="748" r:id="rId19"/>
    <p:sldId id="749" r:id="rId21"/>
    <p:sldId id="750" r:id="rId22"/>
    <p:sldId id="726" r:id="rId23"/>
    <p:sldId id="751" r:id="rId24"/>
    <p:sldId id="753" r:id="rId25"/>
    <p:sldId id="741" r:id="rId26"/>
    <p:sldId id="742" r:id="rId27"/>
    <p:sldId id="744" r:id="rId28"/>
    <p:sldId id="745" r:id="rId29"/>
    <p:sldId id="746" r:id="rId30"/>
    <p:sldId id="721" r:id="rId31"/>
  </p:sldIdLst>
  <p:sldSz cx="12192000" cy="6858000"/>
  <p:notesSz cx="6858000" cy="9144000"/>
  <p:embeddedFontLst>
    <p:embeddedFont>
      <p:font typeface="微软雅黑" panose="020B0503020204020204" charset="-122"/>
      <p:regular r:id="rId36"/>
    </p:embeddedFont>
  </p:embeddedFontLst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171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14.xml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0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3782291" cy="6857999"/>
          </a:xfrm>
          <a:custGeom>
            <a:avLst/>
            <a:gdLst>
              <a:gd name="connsiteX0" fmla="*/ 0 w 3782291"/>
              <a:gd name="connsiteY0" fmla="*/ 0 h 6857999"/>
              <a:gd name="connsiteX1" fmla="*/ 3782291 w 3782291"/>
              <a:gd name="connsiteY1" fmla="*/ 0 h 6857999"/>
              <a:gd name="connsiteX2" fmla="*/ 3782291 w 3782291"/>
              <a:gd name="connsiteY2" fmla="*/ 6857999 h 6857999"/>
              <a:gd name="connsiteX3" fmla="*/ 0 w 3782291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2291" h="6857999">
                <a:moveTo>
                  <a:pt x="0" y="0"/>
                </a:moveTo>
                <a:lnTo>
                  <a:pt x="3782291" y="0"/>
                </a:lnTo>
                <a:lnTo>
                  <a:pt x="3782291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1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767456" y="3428999"/>
            <a:ext cx="2424545" cy="2493818"/>
          </a:xfrm>
          <a:custGeom>
            <a:avLst/>
            <a:gdLst>
              <a:gd name="connsiteX0" fmla="*/ 0 w 2424545"/>
              <a:gd name="connsiteY0" fmla="*/ 0 h 2493818"/>
              <a:gd name="connsiteX1" fmla="*/ 2424545 w 2424545"/>
              <a:gd name="connsiteY1" fmla="*/ 0 h 2493818"/>
              <a:gd name="connsiteX2" fmla="*/ 2424545 w 2424545"/>
              <a:gd name="connsiteY2" fmla="*/ 2493818 h 2493818"/>
              <a:gd name="connsiteX3" fmla="*/ 0 w 242454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545" h="2493818">
                <a:moveTo>
                  <a:pt x="0" y="0"/>
                </a:moveTo>
                <a:lnTo>
                  <a:pt x="2424545" y="0"/>
                </a:lnTo>
                <a:lnTo>
                  <a:pt x="242454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731820" y="3428999"/>
            <a:ext cx="3823855" cy="2493818"/>
          </a:xfrm>
          <a:custGeom>
            <a:avLst/>
            <a:gdLst>
              <a:gd name="connsiteX0" fmla="*/ 0 w 3823855"/>
              <a:gd name="connsiteY0" fmla="*/ 0 h 2493818"/>
              <a:gd name="connsiteX1" fmla="*/ 3823855 w 3823855"/>
              <a:gd name="connsiteY1" fmla="*/ 0 h 2493818"/>
              <a:gd name="connsiteX2" fmla="*/ 3823855 w 3823855"/>
              <a:gd name="connsiteY2" fmla="*/ 2493818 h 2493818"/>
              <a:gd name="connsiteX3" fmla="*/ 0 w 3823855"/>
              <a:gd name="connsiteY3" fmla="*/ 2493818 h 249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3855" h="2493818">
                <a:moveTo>
                  <a:pt x="0" y="0"/>
                </a:moveTo>
                <a:lnTo>
                  <a:pt x="3823855" y="0"/>
                </a:lnTo>
                <a:lnTo>
                  <a:pt x="3823855" y="2493818"/>
                </a:lnTo>
                <a:lnTo>
                  <a:pt x="0" y="24938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00"/>
            <a:ext cx="10800000" cy="72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282243" y="756249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786243" y="756249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547843" y="756249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2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3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17230" y="0"/>
            <a:ext cx="4974771" cy="6858000"/>
          </a:xfrm>
          <a:custGeom>
            <a:avLst/>
            <a:gdLst>
              <a:gd name="connsiteX0" fmla="*/ 0 w 4974771"/>
              <a:gd name="connsiteY0" fmla="*/ 0 h 6858000"/>
              <a:gd name="connsiteX1" fmla="*/ 4974771 w 4974771"/>
              <a:gd name="connsiteY1" fmla="*/ 0 h 6858000"/>
              <a:gd name="connsiteX2" fmla="*/ 4974771 w 4974771"/>
              <a:gd name="connsiteY2" fmla="*/ 6858000 h 6858000"/>
              <a:gd name="connsiteX3" fmla="*/ 0 w 4974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4771" h="6858000">
                <a:moveTo>
                  <a:pt x="0" y="0"/>
                </a:moveTo>
                <a:lnTo>
                  <a:pt x="4974771" y="0"/>
                </a:lnTo>
                <a:lnTo>
                  <a:pt x="497477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4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35648" cy="4686300"/>
          </a:xfrm>
          <a:custGeom>
            <a:avLst/>
            <a:gdLst>
              <a:gd name="connsiteX0" fmla="*/ 0 w 2835648"/>
              <a:gd name="connsiteY0" fmla="*/ 0 h 4686300"/>
              <a:gd name="connsiteX1" fmla="*/ 2835648 w 2835648"/>
              <a:gd name="connsiteY1" fmla="*/ 0 h 4686300"/>
              <a:gd name="connsiteX2" fmla="*/ 2835648 w 2835648"/>
              <a:gd name="connsiteY2" fmla="*/ 4686300 h 4686300"/>
              <a:gd name="connsiteX3" fmla="*/ 0 w 2835648"/>
              <a:gd name="connsiteY3" fmla="*/ 468630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8" h="4686300">
                <a:moveTo>
                  <a:pt x="0" y="0"/>
                </a:moveTo>
                <a:lnTo>
                  <a:pt x="2835648" y="0"/>
                </a:lnTo>
                <a:lnTo>
                  <a:pt x="2835648" y="4686300"/>
                </a:lnTo>
                <a:lnTo>
                  <a:pt x="0" y="4686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2993572" y="2171700"/>
            <a:ext cx="2835649" cy="4686301"/>
          </a:xfrm>
          <a:custGeom>
            <a:avLst/>
            <a:gdLst>
              <a:gd name="connsiteX0" fmla="*/ 0 w 2835649"/>
              <a:gd name="connsiteY0" fmla="*/ 0 h 4686301"/>
              <a:gd name="connsiteX1" fmla="*/ 2835649 w 2835649"/>
              <a:gd name="connsiteY1" fmla="*/ 0 h 4686301"/>
              <a:gd name="connsiteX2" fmla="*/ 2835649 w 2835649"/>
              <a:gd name="connsiteY2" fmla="*/ 4686301 h 4686301"/>
              <a:gd name="connsiteX3" fmla="*/ 0 w 2835649"/>
              <a:gd name="connsiteY3" fmla="*/ 4686301 h 468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649" h="4686301">
                <a:moveTo>
                  <a:pt x="0" y="0"/>
                </a:moveTo>
                <a:lnTo>
                  <a:pt x="2835649" y="0"/>
                </a:lnTo>
                <a:lnTo>
                  <a:pt x="2835649" y="4686301"/>
                </a:lnTo>
                <a:lnTo>
                  <a:pt x="0" y="46863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5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16830" y="0"/>
            <a:ext cx="2759527" cy="6858000"/>
          </a:xfrm>
          <a:custGeom>
            <a:avLst/>
            <a:gdLst>
              <a:gd name="connsiteX0" fmla="*/ 0 w 2759527"/>
              <a:gd name="connsiteY0" fmla="*/ 0 h 6858000"/>
              <a:gd name="connsiteX1" fmla="*/ 2759527 w 2759527"/>
              <a:gd name="connsiteY1" fmla="*/ 0 h 6858000"/>
              <a:gd name="connsiteX2" fmla="*/ 2759527 w 2759527"/>
              <a:gd name="connsiteY2" fmla="*/ 6858000 h 6858000"/>
              <a:gd name="connsiteX3" fmla="*/ 0 w 27595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527" h="6858000">
                <a:moveTo>
                  <a:pt x="0" y="0"/>
                </a:moveTo>
                <a:lnTo>
                  <a:pt x="2759527" y="0"/>
                </a:lnTo>
                <a:lnTo>
                  <a:pt x="275952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6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15539" y="439840"/>
            <a:ext cx="2760925" cy="2095016"/>
          </a:xfrm>
          <a:custGeom>
            <a:avLst/>
            <a:gdLst>
              <a:gd name="connsiteX0" fmla="*/ 0 w 2982683"/>
              <a:gd name="connsiteY0" fmla="*/ 0 h 2302329"/>
              <a:gd name="connsiteX1" fmla="*/ 2982683 w 2982683"/>
              <a:gd name="connsiteY1" fmla="*/ 0 h 2302329"/>
              <a:gd name="connsiteX2" fmla="*/ 2982683 w 2982683"/>
              <a:gd name="connsiteY2" fmla="*/ 2302329 h 2302329"/>
              <a:gd name="connsiteX3" fmla="*/ 0 w 2982683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2683" h="2302329">
                <a:moveTo>
                  <a:pt x="0" y="0"/>
                </a:moveTo>
                <a:lnTo>
                  <a:pt x="2982683" y="0"/>
                </a:lnTo>
                <a:lnTo>
                  <a:pt x="2982683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423713" y="439840"/>
            <a:ext cx="2131155" cy="2095016"/>
          </a:xfrm>
          <a:custGeom>
            <a:avLst/>
            <a:gdLst>
              <a:gd name="connsiteX0" fmla="*/ 0 w 2302330"/>
              <a:gd name="connsiteY0" fmla="*/ 0 h 2302329"/>
              <a:gd name="connsiteX1" fmla="*/ 2302330 w 2302330"/>
              <a:gd name="connsiteY1" fmla="*/ 0 h 2302329"/>
              <a:gd name="connsiteX2" fmla="*/ 2302330 w 2302330"/>
              <a:gd name="connsiteY2" fmla="*/ 2302329 h 2302329"/>
              <a:gd name="connsiteX3" fmla="*/ 0 w 2302330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30" h="2302329">
                <a:moveTo>
                  <a:pt x="0" y="0"/>
                </a:moveTo>
                <a:lnTo>
                  <a:pt x="2302330" y="0"/>
                </a:lnTo>
                <a:lnTo>
                  <a:pt x="2302330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1887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7637134" y="439840"/>
            <a:ext cx="2131154" cy="2087587"/>
          </a:xfrm>
          <a:custGeom>
            <a:avLst/>
            <a:gdLst>
              <a:gd name="connsiteX0" fmla="*/ 0 w 2302329"/>
              <a:gd name="connsiteY0" fmla="*/ 0 h 2294165"/>
              <a:gd name="connsiteX1" fmla="*/ 2302329 w 2302329"/>
              <a:gd name="connsiteY1" fmla="*/ 0 h 2294165"/>
              <a:gd name="connsiteX2" fmla="*/ 2302329 w 2302329"/>
              <a:gd name="connsiteY2" fmla="*/ 2294165 h 2294165"/>
              <a:gd name="connsiteX3" fmla="*/ 0 w 2302329"/>
              <a:gd name="connsiteY3" fmla="*/ 2294165 h 2294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294165">
                <a:moveTo>
                  <a:pt x="0" y="0"/>
                </a:moveTo>
                <a:lnTo>
                  <a:pt x="2302329" y="0"/>
                </a:lnTo>
                <a:lnTo>
                  <a:pt x="2302329" y="2294165"/>
                </a:lnTo>
                <a:lnTo>
                  <a:pt x="0" y="22941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9928958" y="439840"/>
            <a:ext cx="2131154" cy="2095016"/>
          </a:xfrm>
          <a:custGeom>
            <a:avLst/>
            <a:gdLst>
              <a:gd name="connsiteX0" fmla="*/ 0 w 2302329"/>
              <a:gd name="connsiteY0" fmla="*/ 0 h 2302329"/>
              <a:gd name="connsiteX1" fmla="*/ 2302329 w 2302329"/>
              <a:gd name="connsiteY1" fmla="*/ 0 h 2302329"/>
              <a:gd name="connsiteX2" fmla="*/ 2302329 w 2302329"/>
              <a:gd name="connsiteY2" fmla="*/ 2302329 h 2302329"/>
              <a:gd name="connsiteX3" fmla="*/ 0 w 2302329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329" h="2302329">
                <a:moveTo>
                  <a:pt x="0" y="0"/>
                </a:moveTo>
                <a:lnTo>
                  <a:pt x="2302329" y="0"/>
                </a:lnTo>
                <a:lnTo>
                  <a:pt x="2302329" y="2302329"/>
                </a:lnTo>
                <a:lnTo>
                  <a:pt x="0" y="23023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7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6188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462894" y="595993"/>
            <a:ext cx="1796144" cy="5608865"/>
          </a:xfrm>
          <a:custGeom>
            <a:avLst/>
            <a:gdLst>
              <a:gd name="connsiteX0" fmla="*/ 0 w 1796144"/>
              <a:gd name="connsiteY0" fmla="*/ 0 h 5608865"/>
              <a:gd name="connsiteX1" fmla="*/ 1796144 w 1796144"/>
              <a:gd name="connsiteY1" fmla="*/ 0 h 5608865"/>
              <a:gd name="connsiteX2" fmla="*/ 1796144 w 1796144"/>
              <a:gd name="connsiteY2" fmla="*/ 5608865 h 5608865"/>
              <a:gd name="connsiteX3" fmla="*/ 0 w 1796144"/>
              <a:gd name="connsiteY3" fmla="*/ 5608865 h 560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5608865">
                <a:moveTo>
                  <a:pt x="0" y="0"/>
                </a:moveTo>
                <a:lnTo>
                  <a:pt x="1796144" y="0"/>
                </a:lnTo>
                <a:lnTo>
                  <a:pt x="1796144" y="5608865"/>
                </a:lnTo>
                <a:lnTo>
                  <a:pt x="0" y="56088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4419600" y="595992"/>
            <a:ext cx="1796144" cy="3380016"/>
          </a:xfrm>
          <a:custGeom>
            <a:avLst/>
            <a:gdLst>
              <a:gd name="connsiteX0" fmla="*/ 0 w 1796144"/>
              <a:gd name="connsiteY0" fmla="*/ 0 h 3380016"/>
              <a:gd name="connsiteX1" fmla="*/ 1796144 w 1796144"/>
              <a:gd name="connsiteY1" fmla="*/ 0 h 3380016"/>
              <a:gd name="connsiteX2" fmla="*/ 1796144 w 1796144"/>
              <a:gd name="connsiteY2" fmla="*/ 3380016 h 3380016"/>
              <a:gd name="connsiteX3" fmla="*/ 0 w 1796144"/>
              <a:gd name="connsiteY3" fmla="*/ 3380016 h 338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144" h="3380016">
                <a:moveTo>
                  <a:pt x="0" y="0"/>
                </a:moveTo>
                <a:lnTo>
                  <a:pt x="1796144" y="0"/>
                </a:lnTo>
                <a:lnTo>
                  <a:pt x="1796144" y="3380016"/>
                </a:lnTo>
                <a:lnTo>
                  <a:pt x="0" y="33800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8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34002" y="1"/>
            <a:ext cx="6857999" cy="6857999"/>
          </a:xfrm>
          <a:custGeom>
            <a:avLst/>
            <a:gdLst>
              <a:gd name="connsiteX0" fmla="*/ 0 w 6857999"/>
              <a:gd name="connsiteY0" fmla="*/ 0 h 6857999"/>
              <a:gd name="connsiteX1" fmla="*/ 6857999 w 6857999"/>
              <a:gd name="connsiteY1" fmla="*/ 0 h 6857999"/>
              <a:gd name="connsiteX2" fmla="*/ 6857999 w 6857999"/>
              <a:gd name="connsiteY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7999" h="6857999">
                <a:moveTo>
                  <a:pt x="0" y="0"/>
                </a:moveTo>
                <a:lnTo>
                  <a:pt x="6857999" y="0"/>
                </a:lnTo>
                <a:lnTo>
                  <a:pt x="6857999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雨森出品-9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233324" y="897248"/>
            <a:ext cx="4239490" cy="5063503"/>
          </a:xfrm>
          <a:custGeom>
            <a:avLst/>
            <a:gdLst>
              <a:gd name="connsiteX0" fmla="*/ 0 w 4239490"/>
              <a:gd name="connsiteY0" fmla="*/ 0 h 5063503"/>
              <a:gd name="connsiteX1" fmla="*/ 4239490 w 4239490"/>
              <a:gd name="connsiteY1" fmla="*/ 0 h 5063503"/>
              <a:gd name="connsiteX2" fmla="*/ 4239490 w 4239490"/>
              <a:gd name="connsiteY2" fmla="*/ 5063503 h 5063503"/>
              <a:gd name="connsiteX3" fmla="*/ 0 w 4239490"/>
              <a:gd name="connsiteY3" fmla="*/ 5063503 h 506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9490" h="5063503">
                <a:moveTo>
                  <a:pt x="0" y="0"/>
                </a:moveTo>
                <a:lnTo>
                  <a:pt x="4239490" y="0"/>
                </a:lnTo>
                <a:lnTo>
                  <a:pt x="4239490" y="5063503"/>
                </a:lnTo>
                <a:lnTo>
                  <a:pt x="0" y="50635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2.xml"/><Relationship Id="rId3" Type="http://schemas.openxmlformats.org/officeDocument/2006/relationships/image" Target="../media/image10.png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4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8.xml"/><Relationship Id="rId3" Type="http://schemas.openxmlformats.org/officeDocument/2006/relationships/image" Target="../media/image13.pn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51.xml"/><Relationship Id="rId3" Type="http://schemas.openxmlformats.org/officeDocument/2006/relationships/image" Target="../media/image14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0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9" Type="http://schemas.openxmlformats.org/officeDocument/2006/relationships/tags" Target="../tags/tag91.xml"/><Relationship Id="rId38" Type="http://schemas.openxmlformats.org/officeDocument/2006/relationships/tags" Target="../tags/tag90.xml"/><Relationship Id="rId37" Type="http://schemas.openxmlformats.org/officeDocument/2006/relationships/tags" Target="../tags/tag89.xml"/><Relationship Id="rId36" Type="http://schemas.openxmlformats.org/officeDocument/2006/relationships/image" Target="../media/image24.svg"/><Relationship Id="rId35" Type="http://schemas.openxmlformats.org/officeDocument/2006/relationships/image" Target="../media/image23.png"/><Relationship Id="rId34" Type="http://schemas.openxmlformats.org/officeDocument/2006/relationships/tags" Target="../tags/tag88.xml"/><Relationship Id="rId33" Type="http://schemas.openxmlformats.org/officeDocument/2006/relationships/image" Target="../media/image22.svg"/><Relationship Id="rId32" Type="http://schemas.openxmlformats.org/officeDocument/2006/relationships/image" Target="../media/image21.png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tags" Target="../tags/tag77.xml"/><Relationship Id="rId20" Type="http://schemas.openxmlformats.org/officeDocument/2006/relationships/tags" Target="../tags/tag76.xml"/><Relationship Id="rId2" Type="http://schemas.openxmlformats.org/officeDocument/2006/relationships/tags" Target="../tags/tag64.xml"/><Relationship Id="rId19" Type="http://schemas.openxmlformats.org/officeDocument/2006/relationships/tags" Target="../tags/tag75.xml"/><Relationship Id="rId18" Type="http://schemas.openxmlformats.org/officeDocument/2006/relationships/image" Target="../media/image20.svg"/><Relationship Id="rId17" Type="http://schemas.openxmlformats.org/officeDocument/2006/relationships/image" Target="../media/image19.png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18.svg"/><Relationship Id="rId13" Type="http://schemas.openxmlformats.org/officeDocument/2006/relationships/image" Target="../media/image17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13.xml"/><Relationship Id="rId1" Type="http://schemas.openxmlformats.org/officeDocument/2006/relationships/tags" Target="../tags/tag10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4.xml"/><Relationship Id="rId5" Type="http://schemas.openxmlformats.org/officeDocument/2006/relationships/image" Target="../media/image2.jpe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21" name="雨森出品-5"/>
          <p:cNvSpPr txBox="1"/>
          <p:nvPr/>
        </p:nvSpPr>
        <p:spPr>
          <a:xfrm>
            <a:off x="1483360" y="2141855"/>
            <a:ext cx="5186680" cy="1892935"/>
          </a:xfrm>
          <a:prstGeom prst="rect">
            <a:avLst/>
          </a:prstGeom>
          <a:noFill/>
        </p:spPr>
        <p:txBody>
          <a:bodyPr wrap="none" lIns="90000" tIns="46800" rIns="90000" bIns="46800" rtlCol="0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主题</a:t>
            </a:r>
            <a:r>
              <a:rPr lang="en-US" altLang="zh-CN" sz="4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en-US" altLang="zh-CN" sz="4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AI </a:t>
            </a: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辅助科研</a:t>
            </a: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实践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971289" y="676634"/>
            <a:ext cx="424942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学术平台基本检索</a:t>
            </a:r>
            <a:r>
              <a:rPr lang="zh-CN" altLang="en-US" b="1" dirty="0">
                <a:sym typeface="+mn-lt"/>
              </a:rPr>
              <a:t>方法</a:t>
            </a:r>
            <a:endParaRPr lang="zh-CN" altLang="en-US" b="1" dirty="0">
              <a:sym typeface="+mn-lt"/>
            </a:endParaRPr>
          </a:p>
        </p:txBody>
      </p:sp>
      <p:grpSp>
        <p:nvGrpSpPr>
          <p:cNvPr id="5" name="组合 4" descr="7b0a202020202274657874626f78223a2022220a7d0a"/>
          <p:cNvGrpSpPr/>
          <p:nvPr/>
        </p:nvGrpSpPr>
        <p:grpSpPr>
          <a:xfrm>
            <a:off x="548640" y="2479675"/>
            <a:ext cx="3422650" cy="2125345"/>
            <a:chOff x="4828" y="4320"/>
            <a:chExt cx="8508" cy="4272"/>
          </a:xfrm>
        </p:grpSpPr>
        <p:sp>
          <p:nvSpPr>
            <p:cNvPr id="6" name="矩形 5"/>
            <p:cNvSpPr/>
            <p:nvPr/>
          </p:nvSpPr>
          <p:spPr>
            <a:xfrm>
              <a:off x="4828" y="4320"/>
              <a:ext cx="8509" cy="4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/>
            </a:p>
          </p:txBody>
        </p:sp>
        <p:sp>
          <p:nvSpPr>
            <p:cNvPr id="7" name="wps上下边框"/>
            <p:cNvSpPr/>
            <p:nvPr/>
          </p:nvSpPr>
          <p:spPr>
            <a:xfrm>
              <a:off x="4830" y="4336"/>
              <a:ext cx="8504" cy="4241"/>
            </a:xfrm>
            <a:custGeom>
              <a:avLst/>
              <a:gdLst>
                <a:gd name="connsiteX0" fmla="*/ 0 w 914400"/>
                <a:gd name="connsiteY0" fmla="*/ 0 h 612648"/>
                <a:gd name="connsiteX1" fmla="*/ 914400 w 914400"/>
                <a:gd name="connsiteY1" fmla="*/ 0 h 612648"/>
                <a:gd name="connsiteX2" fmla="*/ 914400 w 914400"/>
                <a:gd name="connsiteY2" fmla="*/ 612648 h 612648"/>
                <a:gd name="connsiteX3" fmla="*/ 0 w 914400"/>
                <a:gd name="connsiteY3" fmla="*/ 612648 h 612648"/>
                <a:gd name="connsiteX4" fmla="*/ 0 w 914400"/>
                <a:gd name="connsiteY4" fmla="*/ 0 h 612648"/>
                <a:gd name="connsiteX0-1" fmla="*/ 2377 w 914400"/>
                <a:gd name="connsiteY0-2" fmla="*/ 7713 h 612648"/>
                <a:gd name="connsiteX1-3" fmla="*/ 916302 w 914400"/>
                <a:gd name="connsiteY1-4" fmla="*/ 1048 h 612648"/>
                <a:gd name="connsiteX0-5" fmla="*/ 0 w 916302"/>
                <a:gd name="connsiteY0-6" fmla="*/ 0 h 612648"/>
                <a:gd name="connsiteX1-7" fmla="*/ 914400 w 916302"/>
                <a:gd name="connsiteY1-8" fmla="*/ 0 h 612648"/>
                <a:gd name="connsiteX2-9" fmla="*/ 914400 w 916302"/>
                <a:gd name="connsiteY2-10" fmla="*/ 612648 h 612648"/>
                <a:gd name="connsiteX3-11" fmla="*/ 457200 w 916302"/>
                <a:gd name="connsiteY3-12" fmla="*/ 612624 h 612648"/>
                <a:gd name="connsiteX4-13" fmla="*/ 0 w 916302"/>
                <a:gd name="connsiteY4-14" fmla="*/ 612648 h 612648"/>
                <a:gd name="connsiteX5" fmla="*/ 0 w 916302"/>
                <a:gd name="connsiteY5" fmla="*/ 0 h 612648"/>
                <a:gd name="connsiteX0-15" fmla="*/ 2377 w 916302"/>
                <a:gd name="connsiteY0-16" fmla="*/ 7713 h 612648"/>
                <a:gd name="connsiteX1-17" fmla="*/ 916302 w 916302"/>
                <a:gd name="connsiteY1-18" fmla="*/ 1048 h 612648"/>
                <a:gd name="connsiteX0-19" fmla="*/ 0 w 914400"/>
                <a:gd name="connsiteY0-20" fmla="*/ 0 h 612648"/>
                <a:gd name="connsiteX1-21" fmla="*/ 914400 w 914400"/>
                <a:gd name="connsiteY1-22" fmla="*/ 0 h 612648"/>
                <a:gd name="connsiteX2-23" fmla="*/ 914400 w 914400"/>
                <a:gd name="connsiteY2-24" fmla="*/ 612648 h 612648"/>
                <a:gd name="connsiteX3-25" fmla="*/ 0 w 914400"/>
                <a:gd name="connsiteY3-26" fmla="*/ 612648 h 612648"/>
                <a:gd name="connsiteX4-27" fmla="*/ 0 w 914400"/>
                <a:gd name="connsiteY4-28" fmla="*/ 0 h 612648"/>
                <a:gd name="connsiteX0-29" fmla="*/ 0 w 914400"/>
                <a:gd name="connsiteY0-30" fmla="*/ 0 h 612648"/>
                <a:gd name="connsiteX1-31" fmla="*/ 914400 w 914400"/>
                <a:gd name="connsiteY1-32" fmla="*/ 0 h 612648"/>
                <a:gd name="connsiteX0-33" fmla="*/ 0 w 914400"/>
                <a:gd name="connsiteY0-34" fmla="*/ 612648 h 612648"/>
                <a:gd name="connsiteX1-35" fmla="*/ 914400 w 914400"/>
                <a:gd name="connsiteY1-36" fmla="*/ 612648 h 612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914400" h="612648" stroke="0" extrusionOk="0">
                  <a:moveTo>
                    <a:pt x="0" y="0"/>
                  </a:moveTo>
                  <a:lnTo>
                    <a:pt x="914400" y="0"/>
                  </a:lnTo>
                  <a:lnTo>
                    <a:pt x="914400" y="612648"/>
                  </a:lnTo>
                  <a:lnTo>
                    <a:pt x="0" y="612648"/>
                  </a:lnTo>
                  <a:lnTo>
                    <a:pt x="0" y="0"/>
                  </a:lnTo>
                  <a:close/>
                </a:path>
                <a:path w="914400" h="612648" fill="none" extrusionOk="0">
                  <a:moveTo>
                    <a:pt x="0" y="0"/>
                  </a:moveTo>
                  <a:lnTo>
                    <a:pt x="914400" y="0"/>
                  </a:lnTo>
                </a:path>
                <a:path w="914400" h="612648" fill="none" extrusionOk="0">
                  <a:moveTo>
                    <a:pt x="0" y="612648"/>
                  </a:moveTo>
                  <a:lnTo>
                    <a:pt x="914400" y="612648"/>
                  </a:lnTo>
                </a:path>
              </a:pathLst>
            </a:custGeom>
            <a:solidFill>
              <a:srgbClr val="F3F6FC"/>
            </a:solidFill>
            <a:ln w="31750">
              <a:solidFill>
                <a:srgbClr val="4472C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290" tIns="0" rIns="288290" bIns="125730" rtlCol="0" anchor="ctr" anchorCtr="0">
              <a:normAutofit/>
            </a:bodyPr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进一步筛选</a:t>
              </a:r>
              <a:endParaRPr lang="en-US" alt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标准引用文献格式</a:t>
              </a:r>
              <a:endPara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在线阅读与下载</a:t>
              </a:r>
              <a:endPara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1478230204" name="图片 1" descr="图形用户界面, 文本, 应用程序, 电子邮件&#10;&#10;AI 生成的内容可能不正确。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64685" y="1803400"/>
            <a:ext cx="6970395" cy="39979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971289" y="676634"/>
            <a:ext cx="424942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学术平台基本检索</a:t>
            </a:r>
            <a:r>
              <a:rPr lang="zh-CN" altLang="en-US" b="1" dirty="0">
                <a:sym typeface="+mn-lt"/>
              </a:rPr>
              <a:t>方法</a:t>
            </a:r>
            <a:endParaRPr lang="zh-CN" altLang="en-US" b="1" dirty="0">
              <a:sym typeface="+mn-lt"/>
            </a:endParaRPr>
          </a:p>
        </p:txBody>
      </p:sp>
      <p:grpSp>
        <p:nvGrpSpPr>
          <p:cNvPr id="5" name="组合 4" descr="7b0a202020202274657874626f78223a2022220a7d0a"/>
          <p:cNvGrpSpPr/>
          <p:nvPr/>
        </p:nvGrpSpPr>
        <p:grpSpPr>
          <a:xfrm>
            <a:off x="548640" y="2479675"/>
            <a:ext cx="3422650" cy="2125345"/>
            <a:chOff x="4828" y="4320"/>
            <a:chExt cx="8508" cy="4272"/>
          </a:xfrm>
        </p:grpSpPr>
        <p:sp>
          <p:nvSpPr>
            <p:cNvPr id="6" name="矩形 5"/>
            <p:cNvSpPr/>
            <p:nvPr/>
          </p:nvSpPr>
          <p:spPr>
            <a:xfrm>
              <a:off x="4828" y="4320"/>
              <a:ext cx="8509" cy="4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/>
            </a:p>
          </p:txBody>
        </p:sp>
        <p:sp>
          <p:nvSpPr>
            <p:cNvPr id="7" name="wps上下边框"/>
            <p:cNvSpPr/>
            <p:nvPr/>
          </p:nvSpPr>
          <p:spPr>
            <a:xfrm>
              <a:off x="4830" y="4336"/>
              <a:ext cx="8504" cy="4241"/>
            </a:xfrm>
            <a:custGeom>
              <a:avLst/>
              <a:gdLst>
                <a:gd name="connsiteX0" fmla="*/ 0 w 914400"/>
                <a:gd name="connsiteY0" fmla="*/ 0 h 612648"/>
                <a:gd name="connsiteX1" fmla="*/ 914400 w 914400"/>
                <a:gd name="connsiteY1" fmla="*/ 0 h 612648"/>
                <a:gd name="connsiteX2" fmla="*/ 914400 w 914400"/>
                <a:gd name="connsiteY2" fmla="*/ 612648 h 612648"/>
                <a:gd name="connsiteX3" fmla="*/ 0 w 914400"/>
                <a:gd name="connsiteY3" fmla="*/ 612648 h 612648"/>
                <a:gd name="connsiteX4" fmla="*/ 0 w 914400"/>
                <a:gd name="connsiteY4" fmla="*/ 0 h 612648"/>
                <a:gd name="connsiteX0-1" fmla="*/ 2377 w 914400"/>
                <a:gd name="connsiteY0-2" fmla="*/ 7713 h 612648"/>
                <a:gd name="connsiteX1-3" fmla="*/ 916302 w 914400"/>
                <a:gd name="connsiteY1-4" fmla="*/ 1048 h 612648"/>
                <a:gd name="connsiteX0-5" fmla="*/ 0 w 916302"/>
                <a:gd name="connsiteY0-6" fmla="*/ 0 h 612648"/>
                <a:gd name="connsiteX1-7" fmla="*/ 914400 w 916302"/>
                <a:gd name="connsiteY1-8" fmla="*/ 0 h 612648"/>
                <a:gd name="connsiteX2-9" fmla="*/ 914400 w 916302"/>
                <a:gd name="connsiteY2-10" fmla="*/ 612648 h 612648"/>
                <a:gd name="connsiteX3-11" fmla="*/ 457200 w 916302"/>
                <a:gd name="connsiteY3-12" fmla="*/ 612624 h 612648"/>
                <a:gd name="connsiteX4-13" fmla="*/ 0 w 916302"/>
                <a:gd name="connsiteY4-14" fmla="*/ 612648 h 612648"/>
                <a:gd name="connsiteX5" fmla="*/ 0 w 916302"/>
                <a:gd name="connsiteY5" fmla="*/ 0 h 612648"/>
                <a:gd name="connsiteX0-15" fmla="*/ 2377 w 916302"/>
                <a:gd name="connsiteY0-16" fmla="*/ 7713 h 612648"/>
                <a:gd name="connsiteX1-17" fmla="*/ 916302 w 916302"/>
                <a:gd name="connsiteY1-18" fmla="*/ 1048 h 612648"/>
                <a:gd name="connsiteX0-19" fmla="*/ 0 w 914400"/>
                <a:gd name="connsiteY0-20" fmla="*/ 0 h 612648"/>
                <a:gd name="connsiteX1-21" fmla="*/ 914400 w 914400"/>
                <a:gd name="connsiteY1-22" fmla="*/ 0 h 612648"/>
                <a:gd name="connsiteX2-23" fmla="*/ 914400 w 914400"/>
                <a:gd name="connsiteY2-24" fmla="*/ 612648 h 612648"/>
                <a:gd name="connsiteX3-25" fmla="*/ 0 w 914400"/>
                <a:gd name="connsiteY3-26" fmla="*/ 612648 h 612648"/>
                <a:gd name="connsiteX4-27" fmla="*/ 0 w 914400"/>
                <a:gd name="connsiteY4-28" fmla="*/ 0 h 612648"/>
                <a:gd name="connsiteX0-29" fmla="*/ 0 w 914400"/>
                <a:gd name="connsiteY0-30" fmla="*/ 0 h 612648"/>
                <a:gd name="connsiteX1-31" fmla="*/ 914400 w 914400"/>
                <a:gd name="connsiteY1-32" fmla="*/ 0 h 612648"/>
                <a:gd name="connsiteX0-33" fmla="*/ 0 w 914400"/>
                <a:gd name="connsiteY0-34" fmla="*/ 612648 h 612648"/>
                <a:gd name="connsiteX1-35" fmla="*/ 914400 w 914400"/>
                <a:gd name="connsiteY1-36" fmla="*/ 612648 h 612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914400" h="612648" stroke="0" extrusionOk="0">
                  <a:moveTo>
                    <a:pt x="0" y="0"/>
                  </a:moveTo>
                  <a:lnTo>
                    <a:pt x="914400" y="0"/>
                  </a:lnTo>
                  <a:lnTo>
                    <a:pt x="914400" y="612648"/>
                  </a:lnTo>
                  <a:lnTo>
                    <a:pt x="0" y="612648"/>
                  </a:lnTo>
                  <a:lnTo>
                    <a:pt x="0" y="0"/>
                  </a:lnTo>
                  <a:close/>
                </a:path>
                <a:path w="914400" h="612648" fill="none" extrusionOk="0">
                  <a:moveTo>
                    <a:pt x="0" y="0"/>
                  </a:moveTo>
                  <a:lnTo>
                    <a:pt x="914400" y="0"/>
                  </a:lnTo>
                </a:path>
                <a:path w="914400" h="612648" fill="none" extrusionOk="0">
                  <a:moveTo>
                    <a:pt x="0" y="612648"/>
                  </a:moveTo>
                  <a:lnTo>
                    <a:pt x="914400" y="612648"/>
                  </a:lnTo>
                </a:path>
              </a:pathLst>
            </a:custGeom>
            <a:solidFill>
              <a:srgbClr val="F3F6FC"/>
            </a:solidFill>
            <a:ln w="31750">
              <a:solidFill>
                <a:srgbClr val="4472C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290" tIns="0" rIns="288290" bIns="125730" rtlCol="0" anchor="ctr" anchorCtr="0">
              <a:normAutofit/>
            </a:bodyPr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进一步筛选</a:t>
              </a:r>
              <a:endPara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标准引用文献格式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在线阅读与下载</a:t>
              </a:r>
              <a:endPara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15460" y="2804795"/>
            <a:ext cx="72726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[1] </a:t>
            </a:r>
            <a:r>
              <a:rPr lang="zh-CN" altLang="en-US"/>
              <a:t>付志达</a:t>
            </a:r>
            <a:r>
              <a:rPr lang="en-US" altLang="zh-CN"/>
              <a:t>.</a:t>
            </a:r>
            <a:r>
              <a:rPr lang="zh-CN" altLang="en-US"/>
              <a:t>广州新文化运动再研究</a:t>
            </a:r>
            <a:r>
              <a:rPr lang="en-US" altLang="zh-CN"/>
              <a:t>[J].</a:t>
            </a:r>
            <a:r>
              <a:rPr lang="zh-CN" altLang="en-US"/>
              <a:t>历史研究</a:t>
            </a:r>
            <a:r>
              <a:rPr lang="en-US" altLang="zh-CN"/>
              <a:t>,2025,(06):118-140+191.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[2] </a:t>
            </a:r>
            <a:r>
              <a:rPr lang="zh-CN" altLang="en-US"/>
              <a:t>鬲思尧</a:t>
            </a:r>
            <a:r>
              <a:rPr lang="en-US" altLang="zh-CN"/>
              <a:t>,</a:t>
            </a:r>
            <a:r>
              <a:rPr lang="zh-CN" altLang="en-US"/>
              <a:t>台宪青</a:t>
            </a:r>
            <a:r>
              <a:rPr lang="en-US" altLang="zh-CN"/>
              <a:t>,</a:t>
            </a:r>
            <a:r>
              <a:rPr lang="zh-CN" altLang="en-US"/>
              <a:t>崔光霁</a:t>
            </a:r>
            <a:r>
              <a:rPr lang="en-US" altLang="zh-CN"/>
              <a:t>.</a:t>
            </a:r>
            <a:r>
              <a:rPr lang="zh-CN" altLang="en-US"/>
              <a:t>基于</a:t>
            </a:r>
            <a:r>
              <a:rPr lang="en-US" altLang="zh-CN"/>
              <a:t>HBase</a:t>
            </a:r>
            <a:r>
              <a:rPr lang="zh-CN" altLang="en-US"/>
              <a:t>的瓦片索引和读取方法设计</a:t>
            </a:r>
            <a:r>
              <a:rPr lang="en-US" altLang="zh-CN"/>
              <a:t>[J].</a:t>
            </a:r>
            <a:r>
              <a:rPr lang="zh-CN" altLang="en-US"/>
              <a:t>计算机应用与软件</a:t>
            </a:r>
            <a:r>
              <a:rPr lang="en-US" altLang="zh-CN"/>
              <a:t>,2023,40(12):21-28.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971289" y="676634"/>
            <a:ext cx="424942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学术平台基本检索</a:t>
            </a:r>
            <a:r>
              <a:rPr lang="zh-CN" altLang="en-US" b="1" dirty="0">
                <a:sym typeface="+mn-lt"/>
              </a:rPr>
              <a:t>方法</a:t>
            </a:r>
            <a:endParaRPr lang="zh-CN" altLang="en-US" b="1" dirty="0">
              <a:sym typeface="+mn-lt"/>
            </a:endParaRPr>
          </a:p>
        </p:txBody>
      </p:sp>
      <p:grpSp>
        <p:nvGrpSpPr>
          <p:cNvPr id="5" name="组合 4" descr="7b0a202020202274657874626f78223a2022220a7d0a"/>
          <p:cNvGrpSpPr/>
          <p:nvPr/>
        </p:nvGrpSpPr>
        <p:grpSpPr>
          <a:xfrm>
            <a:off x="548640" y="2479675"/>
            <a:ext cx="3422650" cy="2125345"/>
            <a:chOff x="4828" y="4320"/>
            <a:chExt cx="8508" cy="4272"/>
          </a:xfrm>
        </p:grpSpPr>
        <p:sp>
          <p:nvSpPr>
            <p:cNvPr id="6" name="矩形 5"/>
            <p:cNvSpPr/>
            <p:nvPr/>
          </p:nvSpPr>
          <p:spPr>
            <a:xfrm>
              <a:off x="4828" y="4320"/>
              <a:ext cx="8509" cy="4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/>
            </a:p>
          </p:txBody>
        </p:sp>
        <p:sp>
          <p:nvSpPr>
            <p:cNvPr id="7" name="wps上下边框"/>
            <p:cNvSpPr/>
            <p:nvPr/>
          </p:nvSpPr>
          <p:spPr>
            <a:xfrm>
              <a:off x="4830" y="4336"/>
              <a:ext cx="8504" cy="4241"/>
            </a:xfrm>
            <a:custGeom>
              <a:avLst/>
              <a:gdLst>
                <a:gd name="connsiteX0" fmla="*/ 0 w 914400"/>
                <a:gd name="connsiteY0" fmla="*/ 0 h 612648"/>
                <a:gd name="connsiteX1" fmla="*/ 914400 w 914400"/>
                <a:gd name="connsiteY1" fmla="*/ 0 h 612648"/>
                <a:gd name="connsiteX2" fmla="*/ 914400 w 914400"/>
                <a:gd name="connsiteY2" fmla="*/ 612648 h 612648"/>
                <a:gd name="connsiteX3" fmla="*/ 0 w 914400"/>
                <a:gd name="connsiteY3" fmla="*/ 612648 h 612648"/>
                <a:gd name="connsiteX4" fmla="*/ 0 w 914400"/>
                <a:gd name="connsiteY4" fmla="*/ 0 h 612648"/>
                <a:gd name="connsiteX0-1" fmla="*/ 2377 w 914400"/>
                <a:gd name="connsiteY0-2" fmla="*/ 7713 h 612648"/>
                <a:gd name="connsiteX1-3" fmla="*/ 916302 w 914400"/>
                <a:gd name="connsiteY1-4" fmla="*/ 1048 h 612648"/>
                <a:gd name="connsiteX0-5" fmla="*/ 0 w 916302"/>
                <a:gd name="connsiteY0-6" fmla="*/ 0 h 612648"/>
                <a:gd name="connsiteX1-7" fmla="*/ 914400 w 916302"/>
                <a:gd name="connsiteY1-8" fmla="*/ 0 h 612648"/>
                <a:gd name="connsiteX2-9" fmla="*/ 914400 w 916302"/>
                <a:gd name="connsiteY2-10" fmla="*/ 612648 h 612648"/>
                <a:gd name="connsiteX3-11" fmla="*/ 457200 w 916302"/>
                <a:gd name="connsiteY3-12" fmla="*/ 612624 h 612648"/>
                <a:gd name="connsiteX4-13" fmla="*/ 0 w 916302"/>
                <a:gd name="connsiteY4-14" fmla="*/ 612648 h 612648"/>
                <a:gd name="connsiteX5" fmla="*/ 0 w 916302"/>
                <a:gd name="connsiteY5" fmla="*/ 0 h 612648"/>
                <a:gd name="connsiteX0-15" fmla="*/ 2377 w 916302"/>
                <a:gd name="connsiteY0-16" fmla="*/ 7713 h 612648"/>
                <a:gd name="connsiteX1-17" fmla="*/ 916302 w 916302"/>
                <a:gd name="connsiteY1-18" fmla="*/ 1048 h 612648"/>
                <a:gd name="connsiteX0-19" fmla="*/ 0 w 914400"/>
                <a:gd name="connsiteY0-20" fmla="*/ 0 h 612648"/>
                <a:gd name="connsiteX1-21" fmla="*/ 914400 w 914400"/>
                <a:gd name="connsiteY1-22" fmla="*/ 0 h 612648"/>
                <a:gd name="connsiteX2-23" fmla="*/ 914400 w 914400"/>
                <a:gd name="connsiteY2-24" fmla="*/ 612648 h 612648"/>
                <a:gd name="connsiteX3-25" fmla="*/ 0 w 914400"/>
                <a:gd name="connsiteY3-26" fmla="*/ 612648 h 612648"/>
                <a:gd name="connsiteX4-27" fmla="*/ 0 w 914400"/>
                <a:gd name="connsiteY4-28" fmla="*/ 0 h 612648"/>
                <a:gd name="connsiteX0-29" fmla="*/ 0 w 914400"/>
                <a:gd name="connsiteY0-30" fmla="*/ 0 h 612648"/>
                <a:gd name="connsiteX1-31" fmla="*/ 914400 w 914400"/>
                <a:gd name="connsiteY1-32" fmla="*/ 0 h 612648"/>
                <a:gd name="connsiteX0-33" fmla="*/ 0 w 914400"/>
                <a:gd name="connsiteY0-34" fmla="*/ 612648 h 612648"/>
                <a:gd name="connsiteX1-35" fmla="*/ 914400 w 914400"/>
                <a:gd name="connsiteY1-36" fmla="*/ 612648 h 612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914400" h="612648" stroke="0" extrusionOk="0">
                  <a:moveTo>
                    <a:pt x="0" y="0"/>
                  </a:moveTo>
                  <a:lnTo>
                    <a:pt x="914400" y="0"/>
                  </a:lnTo>
                  <a:lnTo>
                    <a:pt x="914400" y="612648"/>
                  </a:lnTo>
                  <a:lnTo>
                    <a:pt x="0" y="612648"/>
                  </a:lnTo>
                  <a:lnTo>
                    <a:pt x="0" y="0"/>
                  </a:lnTo>
                  <a:close/>
                </a:path>
                <a:path w="914400" h="612648" fill="none" extrusionOk="0">
                  <a:moveTo>
                    <a:pt x="0" y="0"/>
                  </a:moveTo>
                  <a:lnTo>
                    <a:pt x="914400" y="0"/>
                  </a:lnTo>
                </a:path>
                <a:path w="914400" h="612648" fill="none" extrusionOk="0">
                  <a:moveTo>
                    <a:pt x="0" y="612648"/>
                  </a:moveTo>
                  <a:lnTo>
                    <a:pt x="914400" y="612648"/>
                  </a:lnTo>
                </a:path>
              </a:pathLst>
            </a:custGeom>
            <a:solidFill>
              <a:srgbClr val="F3F6FC"/>
            </a:solidFill>
            <a:ln w="31750">
              <a:solidFill>
                <a:srgbClr val="4472C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290" tIns="0" rIns="288290" bIns="125730" rtlCol="0" anchor="ctr" anchorCtr="0">
              <a:normAutofit/>
            </a:bodyPr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进一步筛选</a:t>
              </a:r>
              <a:endPara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标准引用文献格式</a:t>
              </a:r>
              <a:endPara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just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在线阅读与下载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1336752244" name="图片 1" descr="图形用户界面, 应用程序&#10;&#10;AI 生成的内容可能不正确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0" y="2343785"/>
            <a:ext cx="4836160" cy="29248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054474" y="676634"/>
            <a:ext cx="408305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使用</a:t>
            </a:r>
            <a:r>
              <a:rPr lang="en-US" altLang="zh-CN" b="1" dirty="0">
                <a:sym typeface="+mn-lt"/>
              </a:rPr>
              <a:t> AI </a:t>
            </a:r>
            <a:r>
              <a:rPr lang="zh-CN" altLang="en-US" b="1" dirty="0">
                <a:sym typeface="+mn-lt"/>
              </a:rPr>
              <a:t>进行</a:t>
            </a:r>
            <a:r>
              <a:rPr lang="zh-CN" altLang="en-US" b="1" dirty="0">
                <a:sym typeface="+mn-lt"/>
              </a:rPr>
              <a:t>文献检索</a:t>
            </a:r>
            <a:endParaRPr lang="zh-CN" altLang="en-US" b="1" dirty="0">
              <a:sym typeface="+mn-lt"/>
            </a:endParaRPr>
          </a:p>
        </p:txBody>
      </p:sp>
      <p:pic>
        <p:nvPicPr>
          <p:cNvPr id="528640360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49730" y="1910080"/>
            <a:ext cx="8893175" cy="3863340"/>
          </a:xfrm>
          <a:prstGeom prst="rect">
            <a:avLst/>
          </a:prstGeom>
        </p:spPr>
      </p:pic>
      <p:sp>
        <p:nvSpPr>
          <p:cNvPr id="36" name="圆角矩形 35"/>
          <p:cNvSpPr/>
          <p:nvPr/>
        </p:nvSpPr>
        <p:spPr>
          <a:xfrm>
            <a:off x="3431540" y="5929630"/>
            <a:ext cx="5327015" cy="5848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简易知识反馈</a:t>
            </a: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048000" y="135445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/>
              <a:t>https://ai.cnki.net/chat/home</a:t>
            </a:r>
            <a:endParaRPr lang="en-US" altLang="zh-CN" sz="2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054474" y="676634"/>
            <a:ext cx="408305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使用</a:t>
            </a:r>
            <a:r>
              <a:rPr lang="en-US" altLang="zh-CN" b="1" dirty="0">
                <a:sym typeface="+mn-lt"/>
              </a:rPr>
              <a:t> AI </a:t>
            </a:r>
            <a:r>
              <a:rPr lang="zh-CN" altLang="en-US" b="1" dirty="0">
                <a:sym typeface="+mn-lt"/>
              </a:rPr>
              <a:t>进行</a:t>
            </a:r>
            <a:r>
              <a:rPr lang="zh-CN" altLang="en-US" b="1" dirty="0">
                <a:sym typeface="+mn-lt"/>
              </a:rPr>
              <a:t>文献检索</a:t>
            </a:r>
            <a:endParaRPr lang="zh-CN" altLang="en-US" b="1" dirty="0"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431540" y="5929630"/>
            <a:ext cx="5327015" cy="5848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使用自然语言进行多条件文献检索</a:t>
            </a: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048000" y="135445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/>
              <a:t>https://ai.cnki.net/aisearch</a:t>
            </a:r>
            <a:endParaRPr lang="en-US" altLang="zh-CN" sz="2000"/>
          </a:p>
        </p:txBody>
      </p:sp>
      <p:pic>
        <p:nvPicPr>
          <p:cNvPr id="302368570" name="图片 1" descr="图形用户界面, 文本, 应用程序, 电子邮件&#10;&#10;AI 生成的内容可能不正确。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80285" y="1753235"/>
            <a:ext cx="7628890" cy="4108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03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4205605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altLang="zh-CN" sz="3600" b="1" spc="600" dirty="0">
                <a:solidFill>
                  <a:schemeClr val="bg1"/>
                </a:solidFill>
                <a:latin typeface="+mj-ea"/>
                <a:ea typeface="+mj-ea"/>
              </a:rPr>
              <a:t>AI 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文献阅读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助手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539750" y="1932305"/>
            <a:ext cx="8603615" cy="2784475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      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通过基本的检索技术，我们从浩如烟海的文献中按照标题大致找到了一些参考文献，但是这些参考文献的具体内容是否符合我们的研究主题，还是需要通过我们人工仔细阅读作出判断。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 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     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一篇文献需要完整叙述前因后果，篇幅会比较长，如果花费数小时精读一篇论文，却发现其核心内容与需求相去甚远；或者阅读过程中被文中复杂的理论、艰涩的术语所困扰，这些情况都影响我们的效率。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724506" y="1750695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雨森出品-2"/>
          <p:cNvSpPr txBox="1"/>
          <p:nvPr/>
        </p:nvSpPr>
        <p:spPr>
          <a:xfrm>
            <a:off x="4521835" y="676634"/>
            <a:ext cx="314833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>
                <a:sym typeface="+mn-lt"/>
              </a:rPr>
              <a:t>AI </a:t>
            </a:r>
            <a:r>
              <a:rPr lang="zh-CN" altLang="en-US" b="1" dirty="0">
                <a:sym typeface="+mn-lt"/>
              </a:rPr>
              <a:t>文献</a:t>
            </a:r>
            <a:r>
              <a:rPr lang="zh-CN" altLang="en-US" b="1" dirty="0">
                <a:sym typeface="+mn-lt"/>
              </a:rPr>
              <a:t>阅读助手</a:t>
            </a:r>
            <a:endParaRPr lang="zh-CN" altLang="en-US" b="1" dirty="0">
              <a:sym typeface="+mn-lt"/>
            </a:endParaRPr>
          </a:p>
        </p:txBody>
      </p:sp>
      <p:pic>
        <p:nvPicPr>
          <p:cNvPr id="4" name="图片 3" descr="阅读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380" y="1983740"/>
            <a:ext cx="2430780" cy="24364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21005" y="1845310"/>
            <a:ext cx="7305040" cy="1200785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使用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DeepSeek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或豆包等平台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上传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PDF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文献文件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进行摘要和总结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：</a:t>
            </a:r>
            <a:endParaRPr lang="en-US" altLang="zh-CN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请用中文总结这篇论文的研究背景、方法、主要发现和结论</a:t>
            </a:r>
            <a:endParaRPr lang="zh-CN" altLang="en-US" i="1" u="sng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595725" y="1673456"/>
            <a:ext cx="532404" cy="6601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雨森出品-2"/>
          <p:cNvSpPr txBox="1"/>
          <p:nvPr/>
        </p:nvSpPr>
        <p:spPr>
          <a:xfrm>
            <a:off x="5192395" y="676634"/>
            <a:ext cx="180721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快速透视</a:t>
            </a:r>
            <a:endParaRPr lang="zh-CN" altLang="en-US" b="1" dirty="0">
              <a:sym typeface="+mn-lt"/>
            </a:endParaRPr>
          </a:p>
        </p:txBody>
      </p:sp>
      <p:pic>
        <p:nvPicPr>
          <p:cNvPr id="286227121" name="图片 1" descr="图形用户界面, 文本, 应用程序, 聊天或短信, Teams&#10;&#10;AI 生成的内容可能不正确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195" y="3429000"/>
            <a:ext cx="5274310" cy="1790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651826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9720" y="1845310"/>
            <a:ext cx="4010025" cy="41706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654685" y="2523490"/>
            <a:ext cx="5491480" cy="2278380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可以进一步地进行追问，常用的提示词模板如下：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</a:t>
            </a: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请解释一下本文中</a:t>
            </a:r>
            <a:r>
              <a:rPr lang="en-US" altLang="zh-CN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XXX</a:t>
            </a: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方法的原理是什么？</a:t>
            </a:r>
            <a:endParaRPr lang="zh-CN" altLang="en-US" i="1" u="sng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</a:t>
            </a: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图</a:t>
            </a:r>
            <a:r>
              <a:rPr lang="en-US" altLang="zh-CN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2</a:t>
            </a: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的结果表明了什么？请结合上下文分析。</a:t>
            </a:r>
            <a:endParaRPr lang="zh-CN" altLang="en-US" i="1" u="sng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</a:t>
            </a: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这篇研究的局限性可能有哪些？</a:t>
            </a:r>
            <a:endParaRPr lang="zh-CN" altLang="en-US" i="1" u="sng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832959" y="2347807"/>
            <a:ext cx="543234" cy="6735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雨森出品-2"/>
          <p:cNvSpPr txBox="1"/>
          <p:nvPr/>
        </p:nvSpPr>
        <p:spPr>
          <a:xfrm>
            <a:off x="5192395" y="676634"/>
            <a:ext cx="180721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深度问答</a:t>
            </a:r>
            <a:endParaRPr lang="zh-CN" altLang="en-US" b="1" dirty="0">
              <a:sym typeface="+mn-lt"/>
            </a:endParaRPr>
          </a:p>
        </p:txBody>
      </p:sp>
      <p:pic>
        <p:nvPicPr>
          <p:cNvPr id="935430115" name="图片 1" descr="图形用户界面, 文本, 应用程序, 电子邮件&#10;&#10;AI 生成的内容可能不正确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1175" y="1559560"/>
            <a:ext cx="4533265" cy="48850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629285" y="1830070"/>
            <a:ext cx="9316720" cy="1312545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我们可以将两篇观点相近或相反的文献同时作为附件上传至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AI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，要求其对比：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请对比</a:t>
            </a:r>
            <a:r>
              <a:rPr lang="en-US" altLang="zh-CN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A</a:t>
            </a: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文献和</a:t>
            </a:r>
            <a:r>
              <a:rPr lang="en-US" altLang="zh-CN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B</a:t>
            </a:r>
            <a:r>
              <a:rPr lang="zh-CN" altLang="en-US" i="1" u="sng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文献在研究问题、研究方法和最终结论上的异同点，以表格形式呈现。</a:t>
            </a:r>
            <a:endParaRPr lang="zh-CN" altLang="en-US" i="1" u="sng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827314" y="1634702"/>
            <a:ext cx="603432" cy="7481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雨森出品-2"/>
          <p:cNvSpPr txBox="1"/>
          <p:nvPr/>
        </p:nvSpPr>
        <p:spPr>
          <a:xfrm>
            <a:off x="5192395" y="676634"/>
            <a:ext cx="180721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关联对比</a:t>
            </a:r>
            <a:endParaRPr lang="zh-CN" altLang="en-US" b="1" dirty="0">
              <a:sym typeface="+mn-lt"/>
            </a:endParaRPr>
          </a:p>
        </p:txBody>
      </p:sp>
      <p:pic>
        <p:nvPicPr>
          <p:cNvPr id="605607787" name="图片 1" descr="图形用户界面, 文本, 应用程序, 电子邮件&#10;&#10;AI 生成的内容可能不正确。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4690" y="3314700"/>
            <a:ext cx="5680710" cy="33534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雨森出品-2"/>
          <p:cNvGrpSpPr/>
          <p:nvPr/>
        </p:nvGrpSpPr>
        <p:grpSpPr>
          <a:xfrm flipH="1">
            <a:off x="-164385" y="877072"/>
            <a:ext cx="4867122" cy="6578742"/>
            <a:chOff x="7324436" y="877072"/>
            <a:chExt cx="4867122" cy="6578742"/>
          </a:xfrm>
        </p:grpSpPr>
        <p:sp>
          <p:nvSpPr>
            <p:cNvPr id="3" name="雨森出品-2-1"/>
            <p:cNvSpPr/>
            <p:nvPr/>
          </p:nvSpPr>
          <p:spPr>
            <a:xfrm>
              <a:off x="7353647" y="4772647"/>
              <a:ext cx="4837911" cy="2683167"/>
            </a:xfrm>
            <a:custGeom>
              <a:avLst/>
              <a:gdLst>
                <a:gd name="connsiteX0" fmla="*/ 0 w 4837911"/>
                <a:gd name="connsiteY0" fmla="*/ 99769 h 2683167"/>
                <a:gd name="connsiteX1" fmla="*/ 326236 w 4837911"/>
                <a:gd name="connsiteY1" fmla="*/ 371264 h 2683167"/>
                <a:gd name="connsiteX2" fmla="*/ 704563 w 4837911"/>
                <a:gd name="connsiteY2" fmla="*/ 470150 h 2683167"/>
                <a:gd name="connsiteX3" fmla="*/ 2949806 w 4837911"/>
                <a:gd name="connsiteY3" fmla="*/ 2683167 h 2683167"/>
                <a:gd name="connsiteX4" fmla="*/ 4837912 w 4837911"/>
                <a:gd name="connsiteY4" fmla="*/ 2683167 h 2683167"/>
                <a:gd name="connsiteX5" fmla="*/ 4837912 w 4837911"/>
                <a:gd name="connsiteY5" fmla="*/ 2092500 h 2683167"/>
                <a:gd name="connsiteX6" fmla="*/ 2555145 w 4837911"/>
                <a:gd name="connsiteY6" fmla="*/ 310785 h 2683167"/>
                <a:gd name="connsiteX7" fmla="*/ 2596200 w 4837911"/>
                <a:gd name="connsiteY7" fmla="*/ 125815 h 2683167"/>
                <a:gd name="connsiteX8" fmla="*/ 2432862 w 4837911"/>
                <a:gd name="connsiteY8" fmla="*/ 0 h 268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7911" h="2683167">
                  <a:moveTo>
                    <a:pt x="0" y="99769"/>
                  </a:moveTo>
                  <a:lnTo>
                    <a:pt x="326236" y="371264"/>
                  </a:lnTo>
                  <a:lnTo>
                    <a:pt x="704563" y="470150"/>
                  </a:lnTo>
                  <a:lnTo>
                    <a:pt x="2949806" y="2683167"/>
                  </a:lnTo>
                  <a:lnTo>
                    <a:pt x="4837912" y="2683167"/>
                  </a:lnTo>
                  <a:lnTo>
                    <a:pt x="4837912" y="2092500"/>
                  </a:lnTo>
                  <a:lnTo>
                    <a:pt x="2555145" y="310785"/>
                  </a:lnTo>
                  <a:lnTo>
                    <a:pt x="2596200" y="125815"/>
                  </a:lnTo>
                  <a:lnTo>
                    <a:pt x="2432862" y="0"/>
                  </a:lnTo>
                  <a:close/>
                </a:path>
              </a:pathLst>
            </a:custGeom>
            <a:gradFill>
              <a:gsLst>
                <a:gs pos="0">
                  <a:srgbClr val="002060">
                    <a:alpha val="60000"/>
                  </a:srgbClr>
                </a:gs>
                <a:gs pos="100000">
                  <a:srgbClr val="002060">
                    <a:alpha val="0"/>
                  </a:srgbClr>
                </a:gs>
              </a:gsLst>
              <a:lin ang="2700000" scaled="1"/>
            </a:gradFill>
            <a:ln w="44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" name="雨森出品-2-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24436" y="877072"/>
              <a:ext cx="2471922" cy="4213253"/>
            </a:xfrm>
            <a:prstGeom prst="rect">
              <a:avLst/>
            </a:prstGeom>
          </p:spPr>
        </p:pic>
      </p:grpSp>
      <p:sp>
        <p:nvSpPr>
          <p:cNvPr id="6" name="雨森出品-3"/>
          <p:cNvSpPr txBox="1"/>
          <p:nvPr>
            <p:custDataLst>
              <p:tags r:id="rId2"/>
            </p:custDataLst>
          </p:nvPr>
        </p:nvSpPr>
        <p:spPr>
          <a:xfrm>
            <a:off x="6151326" y="1705748"/>
            <a:ext cx="1212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1800" dirty="0">
                <a:latin typeface="+mj-lt"/>
              </a:rPr>
              <a:t>CONTENTS</a:t>
            </a:r>
            <a:endParaRPr lang="en-US" sz="1800" dirty="0">
              <a:latin typeface="+mj-lt"/>
            </a:endParaRPr>
          </a:p>
        </p:txBody>
      </p:sp>
      <p:sp>
        <p:nvSpPr>
          <p:cNvPr id="7" name="雨森出品-4"/>
          <p:cNvSpPr txBox="1"/>
          <p:nvPr>
            <p:custDataLst>
              <p:tags r:id="rId3"/>
            </p:custDataLst>
          </p:nvPr>
        </p:nvSpPr>
        <p:spPr>
          <a:xfrm>
            <a:off x="6151326" y="995681"/>
            <a:ext cx="1207681" cy="710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目录</a:t>
            </a:r>
            <a:endParaRPr lang="en-US" dirty="0"/>
          </a:p>
        </p:txBody>
      </p:sp>
      <p:grpSp>
        <p:nvGrpSpPr>
          <p:cNvPr id="8" name="雨森出品-5"/>
          <p:cNvGrpSpPr/>
          <p:nvPr/>
        </p:nvGrpSpPr>
        <p:grpSpPr>
          <a:xfrm>
            <a:off x="6151413" y="2474059"/>
            <a:ext cx="3038054" cy="523220"/>
            <a:chOff x="6697774" y="1969096"/>
            <a:chExt cx="3038054" cy="523220"/>
          </a:xfrm>
        </p:grpSpPr>
        <p:sp>
          <p:nvSpPr>
            <p:cNvPr id="12" name="雨森出品-5-2"/>
            <p:cNvSpPr txBox="1"/>
            <p:nvPr>
              <p:custDataLst>
                <p:tags r:id="rId4"/>
              </p:custDataLst>
            </p:nvPr>
          </p:nvSpPr>
          <p:spPr>
            <a:xfrm>
              <a:off x="7446653" y="2037269"/>
              <a:ext cx="2289175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AI 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辅助选题与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探索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雨森出品-5-3"/>
            <p:cNvSpPr txBox="1"/>
            <p:nvPr>
              <p:custDataLst>
                <p:tags r:id="rId5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01.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13" name="雨森出品-6"/>
          <p:cNvGrpSpPr/>
          <p:nvPr/>
        </p:nvGrpSpPr>
        <p:grpSpPr>
          <a:xfrm>
            <a:off x="6151413" y="3175748"/>
            <a:ext cx="2455759" cy="523220"/>
            <a:chOff x="6697774" y="1969096"/>
            <a:chExt cx="2455759" cy="523220"/>
          </a:xfrm>
        </p:grpSpPr>
        <p:sp>
          <p:nvSpPr>
            <p:cNvPr id="17" name="雨森出品-6-2"/>
            <p:cNvSpPr txBox="1"/>
            <p:nvPr>
              <p:custDataLst>
                <p:tags r:id="rId6"/>
              </p:custDataLst>
            </p:nvPr>
          </p:nvSpPr>
          <p:spPr>
            <a:xfrm>
              <a:off x="7446653" y="2025839"/>
              <a:ext cx="1706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参考文献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引用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雨森出品-6-3"/>
            <p:cNvSpPr txBox="1"/>
            <p:nvPr>
              <p:custDataLst>
                <p:tags r:id="rId7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02.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18" name="雨森出品-7"/>
          <p:cNvGrpSpPr/>
          <p:nvPr/>
        </p:nvGrpSpPr>
        <p:grpSpPr>
          <a:xfrm>
            <a:off x="6152048" y="3923157"/>
            <a:ext cx="2784054" cy="523220"/>
            <a:chOff x="6697774" y="1969096"/>
            <a:chExt cx="2784054" cy="523220"/>
          </a:xfrm>
        </p:grpSpPr>
        <p:sp>
          <p:nvSpPr>
            <p:cNvPr id="22" name="雨森出品-7-2"/>
            <p:cNvSpPr txBox="1"/>
            <p:nvPr>
              <p:custDataLst>
                <p:tags r:id="rId8"/>
              </p:custDataLst>
            </p:nvPr>
          </p:nvSpPr>
          <p:spPr>
            <a:xfrm>
              <a:off x="7446653" y="2037269"/>
              <a:ext cx="2035175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AI 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文献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阅读助手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雨森出品-7-3"/>
            <p:cNvSpPr txBox="1"/>
            <p:nvPr>
              <p:custDataLst>
                <p:tags r:id="rId9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03.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23" name="雨森出品-8"/>
          <p:cNvGrpSpPr/>
          <p:nvPr/>
        </p:nvGrpSpPr>
        <p:grpSpPr>
          <a:xfrm>
            <a:off x="6151413" y="4670566"/>
            <a:ext cx="2710394" cy="523220"/>
            <a:chOff x="6697774" y="1969096"/>
            <a:chExt cx="2710394" cy="523220"/>
          </a:xfrm>
        </p:grpSpPr>
        <p:sp>
          <p:nvSpPr>
            <p:cNvPr id="27" name="雨森出品-8-2"/>
            <p:cNvSpPr txBox="1"/>
            <p:nvPr>
              <p:custDataLst>
                <p:tags r:id="rId10"/>
              </p:custDataLst>
            </p:nvPr>
          </p:nvSpPr>
          <p:spPr>
            <a:xfrm>
              <a:off x="7447288" y="2040444"/>
              <a:ext cx="1960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知识库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构建技术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雨森出品-8-3"/>
            <p:cNvSpPr txBox="1"/>
            <p:nvPr>
              <p:custDataLst>
                <p:tags r:id="rId11"/>
              </p:custDataLst>
            </p:nvPr>
          </p:nvSpPr>
          <p:spPr>
            <a:xfrm>
              <a:off x="6697774" y="196909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04.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  <p:grpSp>
        <p:nvGrpSpPr>
          <p:cNvPr id="28" name="雨森出品-8"/>
          <p:cNvGrpSpPr/>
          <p:nvPr/>
        </p:nvGrpSpPr>
        <p:grpSpPr>
          <a:xfrm>
            <a:off x="6151413" y="5417961"/>
            <a:ext cx="3472394" cy="521970"/>
            <a:chOff x="6697774" y="1969096"/>
            <a:chExt cx="3472394" cy="521970"/>
          </a:xfrm>
        </p:grpSpPr>
        <p:sp>
          <p:nvSpPr>
            <p:cNvPr id="29" name="雨森出品-8-2"/>
            <p:cNvSpPr txBox="1"/>
            <p:nvPr>
              <p:custDataLst>
                <p:tags r:id="rId12"/>
              </p:custDataLst>
            </p:nvPr>
          </p:nvSpPr>
          <p:spPr>
            <a:xfrm>
              <a:off x="7447288" y="2040444"/>
              <a:ext cx="2722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负责任地使用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人工智能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雨森出品-8-3"/>
            <p:cNvSpPr txBox="1"/>
            <p:nvPr>
              <p:custDataLst>
                <p:tags r:id="rId13"/>
              </p:custDataLst>
            </p:nvPr>
          </p:nvSpPr>
          <p:spPr>
            <a:xfrm>
              <a:off x="6697774" y="1969096"/>
              <a:ext cx="67691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800" dirty="0">
                  <a:latin typeface="+mn-lt"/>
                  <a:ea typeface="+mn-ea"/>
                </a:rPr>
                <a:t>05.</a:t>
              </a:r>
              <a:endParaRPr lang="en-US" sz="2800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04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3917315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知识库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构建技术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2953701" y="676634"/>
            <a:ext cx="628459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大语言模型的局限与“幻觉”</a:t>
            </a:r>
            <a:r>
              <a:rPr lang="zh-CN" altLang="en-US" b="1" dirty="0">
                <a:sym typeface="+mn-lt"/>
              </a:rPr>
              <a:t>问题</a:t>
            </a:r>
            <a:endParaRPr lang="zh-CN" altLang="en-US" b="1" dirty="0"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125672" y="5784119"/>
            <a:ext cx="5573975" cy="85573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企业内部的流程文档、个人的会议纪要、未公开的研发资料等私有数据，是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LLM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从未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见过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125672" y="5244223"/>
            <a:ext cx="5573973" cy="521478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无法获取私有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数据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5125672" y="2932424"/>
            <a:ext cx="5573975" cy="85573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LLM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的训练数据覆盖范围虽广，但难以深入每一个垂直、专业的领域（如医疗、法律、金融等）。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5125672" y="2399370"/>
            <a:ext cx="5573973" cy="521478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专业领域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知识不足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5125672" y="4358271"/>
            <a:ext cx="5573975" cy="85573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模型的训练数据存在截止日期，无法获取和学习之后出现的新知识、新事件。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5125672" y="3821797"/>
            <a:ext cx="5573973" cy="521478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知识更新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落后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1492354" y="2643948"/>
            <a:ext cx="2848381" cy="3749265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4048733" y="4243109"/>
            <a:ext cx="545596" cy="545596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3544184" y="2936985"/>
            <a:ext cx="545596" cy="545596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3544184" y="5548663"/>
            <a:ext cx="545596" cy="545596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1"/>
            </p:custDataLst>
          </p:nvPr>
        </p:nvSpPr>
        <p:spPr>
          <a:xfrm>
            <a:off x="1492354" y="3539592"/>
            <a:ext cx="1947499" cy="1947499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核心原因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4010" y="1445260"/>
            <a:ext cx="909574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大语言模型（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LLM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）如同一位博览群书的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通才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，能够流畅地生成文本、解答问题。</a:t>
            </a:r>
            <a:endParaRPr lang="zh-CN" altLang="en-US" sz="160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然而，当涉及到特定、专业或最新的领域知识时，这位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通才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的局限性便暴露出来。</a:t>
            </a:r>
            <a:endParaRPr lang="zh-CN" altLang="en-US" sz="160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543616" y="676634"/>
            <a:ext cx="510476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检索增强生成</a:t>
            </a:r>
            <a:r>
              <a:rPr lang="en-US" altLang="zh-CN" b="1" dirty="0">
                <a:sym typeface="+mn-lt"/>
              </a:rPr>
              <a:t>（RAG）</a:t>
            </a:r>
            <a:r>
              <a:rPr lang="zh-CN" altLang="en-US" b="1" dirty="0">
                <a:sym typeface="+mn-lt"/>
              </a:rPr>
              <a:t>技术</a:t>
            </a:r>
            <a:endParaRPr lang="zh-CN" altLang="en-US" b="1" dirty="0"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92250" y="1427480"/>
            <a:ext cx="909574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RAG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的核心思想可以概括为：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先检索，再生成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。它巧妙地将信息检索技术与大语言模型的生成能力相结合，为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LLM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的问答过程提供了一个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外部知识库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作为可靠参考。其工作流程通常包含以下关键步骤：</a:t>
            </a:r>
            <a:endParaRPr lang="zh-CN" altLang="en-US" sz="1600" spc="2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1"/>
            </p:custDataLst>
          </p:nvPr>
        </p:nvCxnSpPr>
        <p:spPr>
          <a:xfrm>
            <a:off x="2600002" y="3132355"/>
            <a:ext cx="86033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1" name="矩形 40"/>
          <p:cNvSpPr/>
          <p:nvPr>
            <p:custDataLst>
              <p:tags r:id="rId2"/>
            </p:custDataLst>
          </p:nvPr>
        </p:nvSpPr>
        <p:spPr>
          <a:xfrm>
            <a:off x="1151377" y="4554821"/>
            <a:ext cx="1713721" cy="20822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用户向系统提出一个问题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2" name="矩形 41"/>
          <p:cNvSpPr/>
          <p:nvPr>
            <p:custDataLst>
              <p:tags r:id="rId3"/>
            </p:custDataLst>
          </p:nvPr>
        </p:nvSpPr>
        <p:spPr>
          <a:xfrm>
            <a:off x="1152540" y="4043849"/>
            <a:ext cx="1711377" cy="3732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问题接收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3" name="弧形 42"/>
          <p:cNvSpPr/>
          <p:nvPr>
            <p:custDataLst>
              <p:tags r:id="rId4"/>
            </p:custDataLst>
          </p:nvPr>
        </p:nvSpPr>
        <p:spPr>
          <a:xfrm>
            <a:off x="1416454" y="2540000"/>
            <a:ext cx="1183547" cy="1184129"/>
          </a:xfrm>
          <a:prstGeom prst="arc">
            <a:avLst>
              <a:gd name="adj1" fmla="val 6360448"/>
              <a:gd name="adj2" fmla="val 4457874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椭圆 43"/>
          <p:cNvSpPr/>
          <p:nvPr>
            <p:custDataLst>
              <p:tags r:id="rId5"/>
            </p:custDataLst>
          </p:nvPr>
        </p:nvSpPr>
        <p:spPr>
          <a:xfrm>
            <a:off x="1842555" y="3539272"/>
            <a:ext cx="331347" cy="3319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9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50" name="图片 5" descr="32313538333630393b32313538333731303bbdbbd7f7d2b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7095" y="2938779"/>
            <a:ext cx="401847" cy="401847"/>
          </a:xfrm>
          <a:prstGeom prst="rect">
            <a:avLst/>
          </a:prstGeom>
        </p:spPr>
      </p:pic>
      <p:sp>
        <p:nvSpPr>
          <p:cNvPr id="51" name="弧形 50"/>
          <p:cNvSpPr/>
          <p:nvPr>
            <p:custDataLst>
              <p:tags r:id="rId9"/>
            </p:custDataLst>
          </p:nvPr>
        </p:nvSpPr>
        <p:spPr>
          <a:xfrm>
            <a:off x="3460341" y="2540000"/>
            <a:ext cx="1183547" cy="1184129"/>
          </a:xfrm>
          <a:prstGeom prst="arc">
            <a:avLst>
              <a:gd name="adj1" fmla="val 6368490"/>
              <a:gd name="adj2" fmla="val 4429234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椭圆 51"/>
          <p:cNvSpPr/>
          <p:nvPr>
            <p:custDataLst>
              <p:tags r:id="rId10"/>
            </p:custDataLst>
          </p:nvPr>
        </p:nvSpPr>
        <p:spPr>
          <a:xfrm>
            <a:off x="3886441" y="3539272"/>
            <a:ext cx="331347" cy="3319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9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3" name="弧形 52"/>
          <p:cNvSpPr/>
          <p:nvPr>
            <p:custDataLst>
              <p:tags r:id="rId11"/>
            </p:custDataLst>
          </p:nvPr>
        </p:nvSpPr>
        <p:spPr>
          <a:xfrm>
            <a:off x="5504227" y="2540000"/>
            <a:ext cx="1183547" cy="1184129"/>
          </a:xfrm>
          <a:prstGeom prst="arc">
            <a:avLst>
              <a:gd name="adj1" fmla="val 6390174"/>
              <a:gd name="adj2" fmla="val 4446659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54" name="图片 13" descr="32313538333630393b32313538333732303bcad5b2d8bfceb3cc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73940" y="2932384"/>
            <a:ext cx="442852" cy="442852"/>
          </a:xfrm>
          <a:prstGeom prst="rect">
            <a:avLst/>
          </a:prstGeom>
        </p:spPr>
      </p:pic>
      <p:sp>
        <p:nvSpPr>
          <p:cNvPr id="55" name="椭圆 54"/>
          <p:cNvSpPr/>
          <p:nvPr>
            <p:custDataLst>
              <p:tags r:id="rId15"/>
            </p:custDataLst>
          </p:nvPr>
        </p:nvSpPr>
        <p:spPr>
          <a:xfrm>
            <a:off x="5930327" y="3539272"/>
            <a:ext cx="331347" cy="3319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9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56" name="图片 12" descr="32313538333630393b32313538333731393bcbd1cbf7bfceb3cc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937591" y="2932384"/>
            <a:ext cx="398878" cy="398878"/>
          </a:xfrm>
          <a:prstGeom prst="rect">
            <a:avLst/>
          </a:prstGeom>
        </p:spPr>
      </p:pic>
      <p:sp>
        <p:nvSpPr>
          <p:cNvPr id="57" name="弧形 56"/>
          <p:cNvSpPr/>
          <p:nvPr>
            <p:custDataLst>
              <p:tags r:id="rId19"/>
            </p:custDataLst>
          </p:nvPr>
        </p:nvSpPr>
        <p:spPr>
          <a:xfrm>
            <a:off x="7545207" y="2540000"/>
            <a:ext cx="1183547" cy="1184129"/>
          </a:xfrm>
          <a:prstGeom prst="arc">
            <a:avLst>
              <a:gd name="adj1" fmla="val 6362077"/>
              <a:gd name="adj2" fmla="val 4401855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8" name="椭圆 57"/>
          <p:cNvSpPr/>
          <p:nvPr>
            <p:custDataLst>
              <p:tags r:id="rId20"/>
            </p:custDataLst>
          </p:nvPr>
        </p:nvSpPr>
        <p:spPr>
          <a:xfrm>
            <a:off x="7971307" y="3539272"/>
            <a:ext cx="331347" cy="3319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9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9" name="矩形 58"/>
          <p:cNvSpPr/>
          <p:nvPr>
            <p:custDataLst>
              <p:tags r:id="rId21"/>
            </p:custDataLst>
          </p:nvPr>
        </p:nvSpPr>
        <p:spPr>
          <a:xfrm>
            <a:off x="9326922" y="4555402"/>
            <a:ext cx="1713721" cy="20822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LLM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基于这个包含了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标准答案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线索的提示词进行生成，从而给出一个有据可依、准确可靠的最终回答。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0" name="矩形 59"/>
          <p:cNvSpPr/>
          <p:nvPr>
            <p:custDataLst>
              <p:tags r:id="rId22"/>
            </p:custDataLst>
          </p:nvPr>
        </p:nvSpPr>
        <p:spPr>
          <a:xfrm>
            <a:off x="7279548" y="4043849"/>
            <a:ext cx="1714865" cy="3732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+mn-ea"/>
                <a:cs typeface="+mn-ea"/>
              </a:rPr>
              <a:t>增强提示</a:t>
            </a:r>
            <a:endParaRPr lang="zh-CN" altLang="en-US" sz="20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1" name="矩形 60"/>
          <p:cNvSpPr/>
          <p:nvPr>
            <p:custDataLst>
              <p:tags r:id="rId23"/>
            </p:custDataLst>
          </p:nvPr>
        </p:nvSpPr>
        <p:spPr>
          <a:xfrm>
            <a:off x="7280130" y="4555402"/>
            <a:ext cx="1713721" cy="20822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将原始的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用户问题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和检索到的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背景上下文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信息一同整合到一个精心设计的提示词中，再提交给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LLM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2" name="矩形 61"/>
          <p:cNvSpPr/>
          <p:nvPr>
            <p:custDataLst>
              <p:tags r:id="rId24"/>
            </p:custDataLst>
          </p:nvPr>
        </p:nvSpPr>
        <p:spPr>
          <a:xfrm>
            <a:off x="5243219" y="4043849"/>
            <a:ext cx="1705564" cy="3732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上下文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构建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3" name="矩形 62"/>
          <p:cNvSpPr/>
          <p:nvPr>
            <p:custDataLst>
              <p:tags r:id="rId25"/>
            </p:custDataLst>
          </p:nvPr>
        </p:nvSpPr>
        <p:spPr>
          <a:xfrm>
            <a:off x="3195263" y="4555402"/>
            <a:ext cx="1713721" cy="20822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系统并不直接将问题丢给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LLM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，而是首先在一个预设的、可信的知识库中进行检索。这个知识库可以由权威网站、专业文献、企业内部的私有数据等多种数据源构建而成。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4" name="矩形 63"/>
          <p:cNvSpPr/>
          <p:nvPr>
            <p:custDataLst>
              <p:tags r:id="rId26"/>
            </p:custDataLst>
          </p:nvPr>
        </p:nvSpPr>
        <p:spPr>
          <a:xfrm>
            <a:off x="3196426" y="4043849"/>
            <a:ext cx="1711377" cy="3732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+mn-ea"/>
                <a:cs typeface="+mn-ea"/>
              </a:rPr>
              <a:t>知识检索</a:t>
            </a:r>
            <a:endParaRPr lang="zh-CN" altLang="en-US" sz="20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5" name="弧形 64"/>
          <p:cNvSpPr/>
          <p:nvPr>
            <p:custDataLst>
              <p:tags r:id="rId27"/>
            </p:custDataLst>
          </p:nvPr>
        </p:nvSpPr>
        <p:spPr>
          <a:xfrm>
            <a:off x="9592000" y="2540581"/>
            <a:ext cx="1183547" cy="1184129"/>
          </a:xfrm>
          <a:prstGeom prst="arc">
            <a:avLst>
              <a:gd name="adj1" fmla="val 6404146"/>
              <a:gd name="adj2" fmla="val 4435036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6" name="椭圆 65"/>
          <p:cNvSpPr/>
          <p:nvPr>
            <p:custDataLst>
              <p:tags r:id="rId28"/>
            </p:custDataLst>
          </p:nvPr>
        </p:nvSpPr>
        <p:spPr>
          <a:xfrm>
            <a:off x="10018100" y="3539853"/>
            <a:ext cx="331347" cy="3319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9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5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7" name="矩形 66"/>
          <p:cNvSpPr/>
          <p:nvPr>
            <p:custDataLst>
              <p:tags r:id="rId29"/>
            </p:custDataLst>
          </p:nvPr>
        </p:nvSpPr>
        <p:spPr>
          <a:xfrm>
            <a:off x="5239150" y="4554821"/>
            <a:ext cx="1713721" cy="20822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系统从知识库中找出与问题最相关的信息片段，将这些信息作为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背景上下文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8" name="矩形 67"/>
          <p:cNvSpPr/>
          <p:nvPr>
            <p:custDataLst>
              <p:tags r:id="rId30"/>
            </p:custDataLst>
          </p:nvPr>
        </p:nvSpPr>
        <p:spPr>
          <a:xfrm>
            <a:off x="9328085" y="4043849"/>
            <a:ext cx="1711958" cy="3732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精准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生成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69" name="图片 10" descr="333438303937363b333438313037373bcad0b3a1b5f7b2e9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982640" y="2931222"/>
            <a:ext cx="402122" cy="402122"/>
          </a:xfrm>
          <a:prstGeom prst="rect">
            <a:avLst/>
          </a:prstGeom>
        </p:spPr>
      </p:pic>
      <p:pic>
        <p:nvPicPr>
          <p:cNvPr id="70" name="图片 14" descr="32313538333630393b32313538333732313bb6fac2f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831217" y="2911457"/>
            <a:ext cx="440919" cy="440919"/>
          </a:xfrm>
          <a:prstGeom prst="rect">
            <a:avLst/>
          </a:prstGeom>
        </p:spPr>
      </p:pic>
      <p:cxnSp>
        <p:nvCxnSpPr>
          <p:cNvPr id="71" name="直接连接符 70"/>
          <p:cNvCxnSpPr/>
          <p:nvPr>
            <p:custDataLst>
              <p:tags r:id="rId37"/>
            </p:custDataLst>
          </p:nvPr>
        </p:nvCxnSpPr>
        <p:spPr>
          <a:xfrm>
            <a:off x="4646213" y="3132355"/>
            <a:ext cx="86033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>
            <p:custDataLst>
              <p:tags r:id="rId38"/>
            </p:custDataLst>
          </p:nvPr>
        </p:nvCxnSpPr>
        <p:spPr>
          <a:xfrm>
            <a:off x="6687775" y="3132355"/>
            <a:ext cx="86033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>
            <p:custDataLst>
              <p:tags r:id="rId39"/>
            </p:custDataLst>
          </p:nvPr>
        </p:nvCxnSpPr>
        <p:spPr>
          <a:xfrm>
            <a:off x="8731661" y="3132355"/>
            <a:ext cx="86033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6012180" cy="644842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05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5519420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负责任地使用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人工智能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581841" y="676634"/>
            <a:ext cx="302831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数据安全与</a:t>
            </a:r>
            <a:r>
              <a:rPr lang="zh-CN" altLang="en-US" b="1" dirty="0">
                <a:sym typeface="+mn-lt"/>
              </a:rPr>
              <a:t>隐私</a:t>
            </a:r>
            <a:endParaRPr lang="zh-CN" altLang="en-US" b="1" dirty="0">
              <a:sym typeface="+mn-lt"/>
            </a:endParaRPr>
          </a:p>
        </p:txBody>
      </p:sp>
      <p:sp>
        <p:nvSpPr>
          <p:cNvPr id="14" name="圆角矩形 3"/>
          <p:cNvSpPr/>
          <p:nvPr>
            <p:custDataLst>
              <p:tags r:id="rId1"/>
            </p:custDataLst>
          </p:nvPr>
        </p:nvSpPr>
        <p:spPr>
          <a:xfrm>
            <a:off x="801370" y="2107566"/>
            <a:ext cx="5182929" cy="4246937"/>
          </a:xfrm>
          <a:custGeom>
            <a:avLst/>
            <a:gdLst>
              <a:gd name="adj" fmla="val 5223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2" h="6688">
                <a:moveTo>
                  <a:pt x="7955" y="0"/>
                </a:moveTo>
                <a:lnTo>
                  <a:pt x="7963" y="4"/>
                </a:lnTo>
                <a:cubicBezTo>
                  <a:pt x="8081" y="60"/>
                  <a:pt x="8162" y="181"/>
                  <a:pt x="8162" y="320"/>
                </a:cubicBezTo>
                <a:lnTo>
                  <a:pt x="8162" y="6337"/>
                </a:lnTo>
                <a:cubicBezTo>
                  <a:pt x="8162" y="6531"/>
                  <a:pt x="8005" y="6688"/>
                  <a:pt x="7811" y="6688"/>
                </a:cubicBezTo>
                <a:lnTo>
                  <a:pt x="307" y="6688"/>
                </a:lnTo>
                <a:cubicBezTo>
                  <a:pt x="180" y="6688"/>
                  <a:pt x="68" y="6620"/>
                  <a:pt x="7" y="6519"/>
                </a:cubicBezTo>
                <a:lnTo>
                  <a:pt x="0" y="6507"/>
                </a:lnTo>
                <a:lnTo>
                  <a:pt x="7" y="6511"/>
                </a:lnTo>
                <a:cubicBezTo>
                  <a:pt x="49" y="6528"/>
                  <a:pt x="96" y="6538"/>
                  <a:pt x="144" y="6538"/>
                </a:cubicBezTo>
                <a:lnTo>
                  <a:pt x="7648" y="6538"/>
                </a:lnTo>
                <a:cubicBezTo>
                  <a:pt x="7842" y="6538"/>
                  <a:pt x="7999" y="6381"/>
                  <a:pt x="7999" y="6187"/>
                </a:cubicBezTo>
                <a:lnTo>
                  <a:pt x="7999" y="170"/>
                </a:lnTo>
                <a:cubicBezTo>
                  <a:pt x="7999" y="110"/>
                  <a:pt x="7984" y="53"/>
                  <a:pt x="7957" y="3"/>
                </a:cubicBezTo>
                <a:lnTo>
                  <a:pt x="79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圆角矩形 3"/>
          <p:cNvSpPr/>
          <p:nvPr>
            <p:custDataLst>
              <p:tags r:id="rId2"/>
            </p:custDataLst>
          </p:nvPr>
        </p:nvSpPr>
        <p:spPr>
          <a:xfrm>
            <a:off x="669925" y="1992630"/>
            <a:ext cx="5210810" cy="4266565"/>
          </a:xfrm>
          <a:prstGeom prst="roundRect">
            <a:avLst>
              <a:gd name="adj" fmla="val 5223"/>
            </a:avLst>
          </a:prstGeom>
          <a:solidFill>
            <a:schemeClr val="lt1">
              <a:lumMod val="100000"/>
              <a:alpha val="1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323850" rIns="323850" bIns="698500" numCol="1" spcCol="0" rtlCol="0" fromWordArt="0" anchor="t" anchorCtr="0" forceAA="0" compatLnSpc="1">
            <a:noAutofit/>
          </a:bodyPr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在商业场合，数据是珍贵的商业秘密，数据泄露可能造成商业损失等严重后果。机密数据可能传输至服务提供商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的服务器，并可能用于其模型的后续训练，一旦商业竞争对手通过提示词欺骗模型，可能将公司的内部数据作为模型输出内容从而导致泄漏商业机密。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圆角矩形 3"/>
          <p:cNvSpPr/>
          <p:nvPr>
            <p:custDataLst>
              <p:tags r:id="rId3"/>
            </p:custDataLst>
          </p:nvPr>
        </p:nvSpPr>
        <p:spPr>
          <a:xfrm>
            <a:off x="6338571" y="2107566"/>
            <a:ext cx="5182929" cy="4246937"/>
          </a:xfrm>
          <a:custGeom>
            <a:avLst/>
            <a:gdLst>
              <a:gd name="adj" fmla="val 5223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2" h="6688">
                <a:moveTo>
                  <a:pt x="7955" y="0"/>
                </a:moveTo>
                <a:lnTo>
                  <a:pt x="7963" y="4"/>
                </a:lnTo>
                <a:cubicBezTo>
                  <a:pt x="8081" y="60"/>
                  <a:pt x="8162" y="181"/>
                  <a:pt x="8162" y="320"/>
                </a:cubicBezTo>
                <a:lnTo>
                  <a:pt x="8162" y="6337"/>
                </a:lnTo>
                <a:cubicBezTo>
                  <a:pt x="8162" y="6531"/>
                  <a:pt x="8005" y="6688"/>
                  <a:pt x="7811" y="6688"/>
                </a:cubicBezTo>
                <a:lnTo>
                  <a:pt x="307" y="6688"/>
                </a:lnTo>
                <a:cubicBezTo>
                  <a:pt x="180" y="6688"/>
                  <a:pt x="68" y="6620"/>
                  <a:pt x="7" y="6519"/>
                </a:cubicBezTo>
                <a:lnTo>
                  <a:pt x="0" y="6507"/>
                </a:lnTo>
                <a:lnTo>
                  <a:pt x="7" y="6511"/>
                </a:lnTo>
                <a:cubicBezTo>
                  <a:pt x="49" y="6528"/>
                  <a:pt x="96" y="6538"/>
                  <a:pt x="144" y="6538"/>
                </a:cubicBezTo>
                <a:lnTo>
                  <a:pt x="7648" y="6538"/>
                </a:lnTo>
                <a:cubicBezTo>
                  <a:pt x="7842" y="6538"/>
                  <a:pt x="7999" y="6381"/>
                  <a:pt x="7999" y="6187"/>
                </a:cubicBezTo>
                <a:lnTo>
                  <a:pt x="7999" y="170"/>
                </a:lnTo>
                <a:cubicBezTo>
                  <a:pt x="7999" y="110"/>
                  <a:pt x="7984" y="53"/>
                  <a:pt x="7957" y="3"/>
                </a:cubicBezTo>
                <a:lnTo>
                  <a:pt x="79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圆角矩形 3"/>
          <p:cNvSpPr/>
          <p:nvPr>
            <p:custDataLst>
              <p:tags r:id="rId4"/>
            </p:custDataLst>
          </p:nvPr>
        </p:nvSpPr>
        <p:spPr>
          <a:xfrm>
            <a:off x="6207126" y="1992630"/>
            <a:ext cx="5210810" cy="4266565"/>
          </a:xfrm>
          <a:prstGeom prst="roundRect">
            <a:avLst>
              <a:gd name="adj" fmla="val 5223"/>
            </a:avLst>
          </a:prstGeom>
          <a:solidFill>
            <a:schemeClr val="lt1">
              <a:lumMod val="100000"/>
              <a:alpha val="10000"/>
            </a:schemeClr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323850" rIns="323850" bIns="698500" numCol="1" spcCol="0" rtlCol="0" fromWordArt="0" anchor="t" anchorCtr="0" forceAA="0" compatLnSpc="1">
            <a:noAutofit/>
          </a:bodyPr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同样在科研场景下，实验数据是宝贵的资源，不应上传至公有大模型平台，部分平台无法承诺用户数据不会被用于训练自身模型，对于处理极高机密性数据的机构，应部署本地化的大模型平台，所有的数据和计算在内部服务器完成，与公网隔离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174806" y="676634"/>
            <a:ext cx="384238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算法偏见与</a:t>
            </a:r>
            <a:r>
              <a:rPr lang="zh-CN" altLang="en-US" b="1" dirty="0">
                <a:sym typeface="+mn-lt"/>
              </a:rPr>
              <a:t>责任归属</a:t>
            </a:r>
            <a:endParaRPr lang="zh-CN" altLang="en-US" b="1" dirty="0">
              <a:sym typeface="+mn-lt"/>
            </a:endParaRPr>
          </a:p>
        </p:txBody>
      </p:sp>
      <p:sp>
        <p:nvSpPr>
          <p:cNvPr id="14" name="圆角矩形 3"/>
          <p:cNvSpPr/>
          <p:nvPr>
            <p:custDataLst>
              <p:tags r:id="rId1"/>
            </p:custDataLst>
          </p:nvPr>
        </p:nvSpPr>
        <p:spPr>
          <a:xfrm>
            <a:off x="801370" y="2107566"/>
            <a:ext cx="5182929" cy="4246937"/>
          </a:xfrm>
          <a:custGeom>
            <a:avLst/>
            <a:gdLst>
              <a:gd name="adj" fmla="val 5223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2" h="6688">
                <a:moveTo>
                  <a:pt x="7955" y="0"/>
                </a:moveTo>
                <a:lnTo>
                  <a:pt x="7963" y="4"/>
                </a:lnTo>
                <a:cubicBezTo>
                  <a:pt x="8081" y="60"/>
                  <a:pt x="8162" y="181"/>
                  <a:pt x="8162" y="320"/>
                </a:cubicBezTo>
                <a:lnTo>
                  <a:pt x="8162" y="6337"/>
                </a:lnTo>
                <a:cubicBezTo>
                  <a:pt x="8162" y="6531"/>
                  <a:pt x="8005" y="6688"/>
                  <a:pt x="7811" y="6688"/>
                </a:cubicBezTo>
                <a:lnTo>
                  <a:pt x="307" y="6688"/>
                </a:lnTo>
                <a:cubicBezTo>
                  <a:pt x="180" y="6688"/>
                  <a:pt x="68" y="6620"/>
                  <a:pt x="7" y="6519"/>
                </a:cubicBezTo>
                <a:lnTo>
                  <a:pt x="0" y="6507"/>
                </a:lnTo>
                <a:lnTo>
                  <a:pt x="7" y="6511"/>
                </a:lnTo>
                <a:cubicBezTo>
                  <a:pt x="49" y="6528"/>
                  <a:pt x="96" y="6538"/>
                  <a:pt x="144" y="6538"/>
                </a:cubicBezTo>
                <a:lnTo>
                  <a:pt x="7648" y="6538"/>
                </a:lnTo>
                <a:cubicBezTo>
                  <a:pt x="7842" y="6538"/>
                  <a:pt x="7999" y="6381"/>
                  <a:pt x="7999" y="6187"/>
                </a:cubicBezTo>
                <a:lnTo>
                  <a:pt x="7999" y="170"/>
                </a:lnTo>
                <a:cubicBezTo>
                  <a:pt x="7999" y="110"/>
                  <a:pt x="7984" y="53"/>
                  <a:pt x="7957" y="3"/>
                </a:cubicBezTo>
                <a:lnTo>
                  <a:pt x="79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圆角矩形 3"/>
          <p:cNvSpPr/>
          <p:nvPr>
            <p:custDataLst>
              <p:tags r:id="rId2"/>
            </p:custDataLst>
          </p:nvPr>
        </p:nvSpPr>
        <p:spPr>
          <a:xfrm>
            <a:off x="669925" y="1992630"/>
            <a:ext cx="5210810" cy="4266565"/>
          </a:xfrm>
          <a:prstGeom prst="roundRect">
            <a:avLst>
              <a:gd name="adj" fmla="val 5223"/>
            </a:avLst>
          </a:prstGeom>
          <a:solidFill>
            <a:schemeClr val="lt1">
              <a:lumMod val="100000"/>
              <a:alpha val="1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323850" rIns="323850" bIns="698500" numCol="1" spcCol="0" rtlCol="0" fromWordArt="0" anchor="t" anchorCtr="0" forceAA="0" compatLnSpc="1">
            <a:noAutofit/>
          </a:bodyPr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外卖平台或购物平台针对访问同一商家的不同用户展示不同的价格，被称之为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杀熟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，侵害了消费者权益。同样对于人工智能系统或平台，由于技术链条复杂、参与主体多元，若模型训练时输入的数据失衡或算法设计存在缺陷，可能导致用户使用系统时输出的结果对特定群体不公平的现象。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圆角矩形 3"/>
          <p:cNvSpPr/>
          <p:nvPr>
            <p:custDataLst>
              <p:tags r:id="rId3"/>
            </p:custDataLst>
          </p:nvPr>
        </p:nvSpPr>
        <p:spPr>
          <a:xfrm>
            <a:off x="6338571" y="2107566"/>
            <a:ext cx="5182929" cy="4246937"/>
          </a:xfrm>
          <a:custGeom>
            <a:avLst/>
            <a:gdLst>
              <a:gd name="adj" fmla="val 5223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2" h="6688">
                <a:moveTo>
                  <a:pt x="7955" y="0"/>
                </a:moveTo>
                <a:lnTo>
                  <a:pt x="7963" y="4"/>
                </a:lnTo>
                <a:cubicBezTo>
                  <a:pt x="8081" y="60"/>
                  <a:pt x="8162" y="181"/>
                  <a:pt x="8162" y="320"/>
                </a:cubicBezTo>
                <a:lnTo>
                  <a:pt x="8162" y="6337"/>
                </a:lnTo>
                <a:cubicBezTo>
                  <a:pt x="8162" y="6531"/>
                  <a:pt x="8005" y="6688"/>
                  <a:pt x="7811" y="6688"/>
                </a:cubicBezTo>
                <a:lnTo>
                  <a:pt x="307" y="6688"/>
                </a:lnTo>
                <a:cubicBezTo>
                  <a:pt x="180" y="6688"/>
                  <a:pt x="68" y="6620"/>
                  <a:pt x="7" y="6519"/>
                </a:cubicBezTo>
                <a:lnTo>
                  <a:pt x="0" y="6507"/>
                </a:lnTo>
                <a:lnTo>
                  <a:pt x="7" y="6511"/>
                </a:lnTo>
                <a:cubicBezTo>
                  <a:pt x="49" y="6528"/>
                  <a:pt x="96" y="6538"/>
                  <a:pt x="144" y="6538"/>
                </a:cubicBezTo>
                <a:lnTo>
                  <a:pt x="7648" y="6538"/>
                </a:lnTo>
                <a:cubicBezTo>
                  <a:pt x="7842" y="6538"/>
                  <a:pt x="7999" y="6381"/>
                  <a:pt x="7999" y="6187"/>
                </a:cubicBezTo>
                <a:lnTo>
                  <a:pt x="7999" y="170"/>
                </a:lnTo>
                <a:cubicBezTo>
                  <a:pt x="7999" y="110"/>
                  <a:pt x="7984" y="53"/>
                  <a:pt x="7957" y="3"/>
                </a:cubicBezTo>
                <a:lnTo>
                  <a:pt x="79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圆角矩形 3"/>
          <p:cNvSpPr/>
          <p:nvPr>
            <p:custDataLst>
              <p:tags r:id="rId4"/>
            </p:custDataLst>
          </p:nvPr>
        </p:nvSpPr>
        <p:spPr>
          <a:xfrm>
            <a:off x="6207126" y="1992630"/>
            <a:ext cx="5210810" cy="4266565"/>
          </a:xfrm>
          <a:prstGeom prst="roundRect">
            <a:avLst>
              <a:gd name="adj" fmla="val 5223"/>
            </a:avLst>
          </a:prstGeom>
          <a:solidFill>
            <a:schemeClr val="lt1">
              <a:lumMod val="100000"/>
              <a:alpha val="10000"/>
            </a:schemeClr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323850" rIns="323850" bIns="698500" numCol="1" spcCol="0" rtlCol="0" fromWordArt="0" anchor="t" anchorCtr="0" forceAA="0" compatLnSpc="1">
            <a:noAutofit/>
          </a:bodyPr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医学、法律、金融等与相关人利益密切相关的领域，人工智能生成的错误或虚假内容，可能对相关人的身心造成伤害，其责任应归咎于使用者、开发者还是模型本身，目前仍无清晰的界定。例如某商业银行应用大模型进行金融风控，但模型训练数据中错误引入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民族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特征，导致模型对少数民族申请人的贷款申请拒绝率高出合理水平，引发了舆论危机。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785359" y="676634"/>
            <a:ext cx="262128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科研诚信</a:t>
            </a:r>
            <a:r>
              <a:rPr lang="zh-CN" altLang="en-US" b="1" dirty="0">
                <a:sym typeface="+mn-lt"/>
              </a:rPr>
              <a:t>侵蚀</a:t>
            </a:r>
            <a:endParaRPr lang="zh-CN" altLang="en-US" b="1" dirty="0">
              <a:sym typeface="+mn-lt"/>
            </a:endParaRPr>
          </a:p>
        </p:txBody>
      </p:sp>
      <p:sp>
        <p:nvSpPr>
          <p:cNvPr id="14" name="圆角矩形 3"/>
          <p:cNvSpPr/>
          <p:nvPr>
            <p:custDataLst>
              <p:tags r:id="rId1"/>
            </p:custDataLst>
          </p:nvPr>
        </p:nvSpPr>
        <p:spPr>
          <a:xfrm>
            <a:off x="801370" y="2107566"/>
            <a:ext cx="5182929" cy="4246937"/>
          </a:xfrm>
          <a:custGeom>
            <a:avLst/>
            <a:gdLst>
              <a:gd name="adj" fmla="val 5223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2" h="6688">
                <a:moveTo>
                  <a:pt x="7955" y="0"/>
                </a:moveTo>
                <a:lnTo>
                  <a:pt x="7963" y="4"/>
                </a:lnTo>
                <a:cubicBezTo>
                  <a:pt x="8081" y="60"/>
                  <a:pt x="8162" y="181"/>
                  <a:pt x="8162" y="320"/>
                </a:cubicBezTo>
                <a:lnTo>
                  <a:pt x="8162" y="6337"/>
                </a:lnTo>
                <a:cubicBezTo>
                  <a:pt x="8162" y="6531"/>
                  <a:pt x="8005" y="6688"/>
                  <a:pt x="7811" y="6688"/>
                </a:cubicBezTo>
                <a:lnTo>
                  <a:pt x="307" y="6688"/>
                </a:lnTo>
                <a:cubicBezTo>
                  <a:pt x="180" y="6688"/>
                  <a:pt x="68" y="6620"/>
                  <a:pt x="7" y="6519"/>
                </a:cubicBezTo>
                <a:lnTo>
                  <a:pt x="0" y="6507"/>
                </a:lnTo>
                <a:lnTo>
                  <a:pt x="7" y="6511"/>
                </a:lnTo>
                <a:cubicBezTo>
                  <a:pt x="49" y="6528"/>
                  <a:pt x="96" y="6538"/>
                  <a:pt x="144" y="6538"/>
                </a:cubicBezTo>
                <a:lnTo>
                  <a:pt x="7648" y="6538"/>
                </a:lnTo>
                <a:cubicBezTo>
                  <a:pt x="7842" y="6538"/>
                  <a:pt x="7999" y="6381"/>
                  <a:pt x="7999" y="6187"/>
                </a:cubicBezTo>
                <a:lnTo>
                  <a:pt x="7999" y="170"/>
                </a:lnTo>
                <a:cubicBezTo>
                  <a:pt x="7999" y="110"/>
                  <a:pt x="7984" y="53"/>
                  <a:pt x="7957" y="3"/>
                </a:cubicBezTo>
                <a:lnTo>
                  <a:pt x="79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圆角矩形 3"/>
          <p:cNvSpPr/>
          <p:nvPr>
            <p:custDataLst>
              <p:tags r:id="rId2"/>
            </p:custDataLst>
          </p:nvPr>
        </p:nvSpPr>
        <p:spPr>
          <a:xfrm>
            <a:off x="669925" y="1992630"/>
            <a:ext cx="5210810" cy="4266565"/>
          </a:xfrm>
          <a:prstGeom prst="roundRect">
            <a:avLst>
              <a:gd name="adj" fmla="val 5223"/>
            </a:avLst>
          </a:prstGeom>
          <a:solidFill>
            <a:schemeClr val="lt1">
              <a:lumMod val="100000"/>
              <a:alpha val="1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323850" rIns="323850" bIns="698500" numCol="1" spcCol="0" rtlCol="0" fromWordArt="0" anchor="t" anchorCtr="0" forceAA="0" compatLnSpc="1">
            <a:noAutofit/>
          </a:bodyPr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值得警惕的是，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生成内容可能污染人类知识体系。例如为了博取流量关注，部分短视频平台账号发布虚假杜撰的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科技新闻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，以科普的名义迷惑群众，这些内容虽然语句较为通顺，逻辑看似合理，但是完全背离科学事实，误导公众并侵蚀知识的可信基石。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圆角矩形 3"/>
          <p:cNvSpPr/>
          <p:nvPr>
            <p:custDataLst>
              <p:tags r:id="rId3"/>
            </p:custDataLst>
          </p:nvPr>
        </p:nvSpPr>
        <p:spPr>
          <a:xfrm>
            <a:off x="6338571" y="2107566"/>
            <a:ext cx="5182929" cy="4246937"/>
          </a:xfrm>
          <a:custGeom>
            <a:avLst/>
            <a:gdLst>
              <a:gd name="adj" fmla="val 5223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2" h="6688">
                <a:moveTo>
                  <a:pt x="7955" y="0"/>
                </a:moveTo>
                <a:lnTo>
                  <a:pt x="7963" y="4"/>
                </a:lnTo>
                <a:cubicBezTo>
                  <a:pt x="8081" y="60"/>
                  <a:pt x="8162" y="181"/>
                  <a:pt x="8162" y="320"/>
                </a:cubicBezTo>
                <a:lnTo>
                  <a:pt x="8162" y="6337"/>
                </a:lnTo>
                <a:cubicBezTo>
                  <a:pt x="8162" y="6531"/>
                  <a:pt x="8005" y="6688"/>
                  <a:pt x="7811" y="6688"/>
                </a:cubicBezTo>
                <a:lnTo>
                  <a:pt x="307" y="6688"/>
                </a:lnTo>
                <a:cubicBezTo>
                  <a:pt x="180" y="6688"/>
                  <a:pt x="68" y="6620"/>
                  <a:pt x="7" y="6519"/>
                </a:cubicBezTo>
                <a:lnTo>
                  <a:pt x="0" y="6507"/>
                </a:lnTo>
                <a:lnTo>
                  <a:pt x="7" y="6511"/>
                </a:lnTo>
                <a:cubicBezTo>
                  <a:pt x="49" y="6528"/>
                  <a:pt x="96" y="6538"/>
                  <a:pt x="144" y="6538"/>
                </a:cubicBezTo>
                <a:lnTo>
                  <a:pt x="7648" y="6538"/>
                </a:lnTo>
                <a:cubicBezTo>
                  <a:pt x="7842" y="6538"/>
                  <a:pt x="7999" y="6381"/>
                  <a:pt x="7999" y="6187"/>
                </a:cubicBezTo>
                <a:lnTo>
                  <a:pt x="7999" y="170"/>
                </a:lnTo>
                <a:cubicBezTo>
                  <a:pt x="7999" y="110"/>
                  <a:pt x="7984" y="53"/>
                  <a:pt x="7957" y="3"/>
                </a:cubicBezTo>
                <a:lnTo>
                  <a:pt x="79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圆角矩形 3"/>
          <p:cNvSpPr/>
          <p:nvPr>
            <p:custDataLst>
              <p:tags r:id="rId4"/>
            </p:custDataLst>
          </p:nvPr>
        </p:nvSpPr>
        <p:spPr>
          <a:xfrm>
            <a:off x="6207126" y="1992630"/>
            <a:ext cx="5210810" cy="4266565"/>
          </a:xfrm>
          <a:prstGeom prst="roundRect">
            <a:avLst>
              <a:gd name="adj" fmla="val 5223"/>
            </a:avLst>
          </a:prstGeom>
          <a:solidFill>
            <a:schemeClr val="lt1">
              <a:lumMod val="100000"/>
              <a:alpha val="10000"/>
            </a:schemeClr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323850" rIns="323850" bIns="698500" numCol="1" spcCol="0" rtlCol="0" fromWordArt="0" anchor="t" anchorCtr="0" forceAA="0" compatLnSpc="1">
            <a:noAutofit/>
          </a:bodyPr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部分学者表示，人工智能生成的虚假或错误内容，若未被有效识别而进入学术传播链条，长期危害不容小觑。部分科研工作者使用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大规模应用于文献分析和审稿，甚至利用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编写学术文章伪装本人学术成就，导致研究过程的透明度下降与产生学术不端问题。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4785359" y="676634"/>
            <a:ext cx="262128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科研诚信</a:t>
            </a:r>
            <a:r>
              <a:rPr lang="zh-CN" altLang="en-US" b="1" dirty="0">
                <a:sym typeface="+mn-lt"/>
              </a:rPr>
              <a:t>侵蚀</a:t>
            </a:r>
            <a:endParaRPr lang="zh-CN" altLang="en-US" b="1" dirty="0">
              <a:sym typeface="+mn-lt"/>
            </a:endParaRPr>
          </a:p>
        </p:txBody>
      </p:sp>
      <p:sp>
        <p:nvSpPr>
          <p:cNvPr id="43" name="对象2"/>
          <p:cNvSpPr/>
          <p:nvPr>
            <p:custDataLst>
              <p:tags r:id="rId1"/>
            </p:custDataLst>
          </p:nvPr>
        </p:nvSpPr>
        <p:spPr>
          <a:xfrm>
            <a:off x="6764656" y="4539933"/>
            <a:ext cx="4731251" cy="1549020"/>
          </a:xfrm>
          <a:custGeom>
            <a:avLst/>
            <a:gdLst>
              <a:gd name="connsiteX0" fmla="*/ 2345 w 7584"/>
              <a:gd name="connsiteY0" fmla="*/ 20 h 2439"/>
              <a:gd name="connsiteX1" fmla="*/ 2273 w 7584"/>
              <a:gd name="connsiteY1" fmla="*/ 49 h 2439"/>
              <a:gd name="connsiteX2" fmla="*/ 2259 w 7584"/>
              <a:gd name="connsiteY2" fmla="*/ 63 h 2439"/>
              <a:gd name="connsiteX3" fmla="*/ 27 w 7584"/>
              <a:gd name="connsiteY3" fmla="*/ 2310 h 2439"/>
              <a:gd name="connsiteX4" fmla="*/ 84 w 7584"/>
              <a:gd name="connsiteY4" fmla="*/ 2439 h 2439"/>
              <a:gd name="connsiteX5" fmla="*/ 7474 w 7584"/>
              <a:gd name="connsiteY5" fmla="*/ 2422 h 2439"/>
              <a:gd name="connsiteX6" fmla="*/ 7565 w 7584"/>
              <a:gd name="connsiteY6" fmla="*/ 2404 h 2439"/>
              <a:gd name="connsiteX7" fmla="*/ 7584 w 7584"/>
              <a:gd name="connsiteY7" fmla="*/ 40 h 2439"/>
              <a:gd name="connsiteX8" fmla="*/ 7474 w 7584"/>
              <a:gd name="connsiteY8" fmla="*/ 3 h 2439"/>
              <a:gd name="connsiteX9" fmla="*/ 2345 w 7584"/>
              <a:gd name="connsiteY9" fmla="*/ 20 h 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84" h="2439">
                <a:moveTo>
                  <a:pt x="2345" y="20"/>
                </a:moveTo>
                <a:cubicBezTo>
                  <a:pt x="2316" y="20"/>
                  <a:pt x="2288" y="34"/>
                  <a:pt x="2273" y="49"/>
                </a:cubicBezTo>
                <a:cubicBezTo>
                  <a:pt x="2273" y="49"/>
                  <a:pt x="2273" y="63"/>
                  <a:pt x="2259" y="63"/>
                </a:cubicBezTo>
                <a:lnTo>
                  <a:pt x="27" y="2310"/>
                </a:lnTo>
                <a:cubicBezTo>
                  <a:pt x="-31" y="2353"/>
                  <a:pt x="12" y="2439"/>
                  <a:pt x="84" y="2439"/>
                </a:cubicBezTo>
                <a:lnTo>
                  <a:pt x="7474" y="2422"/>
                </a:lnTo>
                <a:cubicBezTo>
                  <a:pt x="7518" y="2422"/>
                  <a:pt x="7565" y="2447"/>
                  <a:pt x="7565" y="2404"/>
                </a:cubicBezTo>
                <a:lnTo>
                  <a:pt x="7584" y="40"/>
                </a:lnTo>
                <a:cubicBezTo>
                  <a:pt x="7584" y="-17"/>
                  <a:pt x="7518" y="3"/>
                  <a:pt x="7474" y="3"/>
                </a:cubicBezTo>
                <a:lnTo>
                  <a:pt x="2345" y="20"/>
                </a:lnTo>
              </a:path>
            </a:pathLst>
          </a:custGeom>
          <a:noFill/>
          <a:ln w="12700"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000">
                  <a:schemeClr val="accent2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296000" tIns="0" rIns="0" bIns="0" numCol="1" spcCol="0" rtlCol="0" fromWordArt="0" anchor="ctr" anchorCtr="0" forceAA="0" compatLnSpc="1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遵守规范与伦理审查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：在进行涉及人类被试或敏感数据的研究时，即便使用了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，也必须遵循知情同意等基本伦理准则。相关实验设计应提前通过机构的伦理审查。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对象7"/>
          <p:cNvSpPr/>
          <p:nvPr>
            <p:custDataLst>
              <p:tags r:id="rId2"/>
            </p:custDataLst>
          </p:nvPr>
        </p:nvSpPr>
        <p:spPr>
          <a:xfrm>
            <a:off x="6747511" y="2278698"/>
            <a:ext cx="4748084" cy="1543050"/>
          </a:xfrm>
          <a:custGeom>
            <a:avLst/>
            <a:gdLst>
              <a:gd name="connsiteX0" fmla="*/ 2345 w 7603"/>
              <a:gd name="connsiteY0" fmla="*/ 2419 h 2430"/>
              <a:gd name="connsiteX1" fmla="*/ 2273 w 7603"/>
              <a:gd name="connsiteY1" fmla="*/ 2390 h 2430"/>
              <a:gd name="connsiteX2" fmla="*/ 2259 w 7603"/>
              <a:gd name="connsiteY2" fmla="*/ 2376 h 2430"/>
              <a:gd name="connsiteX3" fmla="*/ 27 w 7603"/>
              <a:gd name="connsiteY3" fmla="*/ 130 h 2430"/>
              <a:gd name="connsiteX4" fmla="*/ 84 w 7603"/>
              <a:gd name="connsiteY4" fmla="*/ 0 h 2430"/>
              <a:gd name="connsiteX5" fmla="*/ 7457 w 7603"/>
              <a:gd name="connsiteY5" fmla="*/ 11 h 2430"/>
              <a:gd name="connsiteX6" fmla="*/ 7567 w 7603"/>
              <a:gd name="connsiteY6" fmla="*/ 85 h 2430"/>
              <a:gd name="connsiteX7" fmla="*/ 7603 w 7603"/>
              <a:gd name="connsiteY7" fmla="*/ 2338 h 2430"/>
              <a:gd name="connsiteX8" fmla="*/ 7512 w 7603"/>
              <a:gd name="connsiteY8" fmla="*/ 2430 h 2430"/>
              <a:gd name="connsiteX9" fmla="*/ 2345 w 7603"/>
              <a:gd name="connsiteY9" fmla="*/ 2419 h 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03" h="2430">
                <a:moveTo>
                  <a:pt x="2345" y="2419"/>
                </a:moveTo>
                <a:cubicBezTo>
                  <a:pt x="2316" y="2419"/>
                  <a:pt x="2288" y="2405"/>
                  <a:pt x="2273" y="2390"/>
                </a:cubicBezTo>
                <a:cubicBezTo>
                  <a:pt x="2273" y="2390"/>
                  <a:pt x="2273" y="2376"/>
                  <a:pt x="2259" y="2376"/>
                </a:cubicBezTo>
                <a:lnTo>
                  <a:pt x="27" y="130"/>
                </a:lnTo>
                <a:cubicBezTo>
                  <a:pt x="-31" y="86"/>
                  <a:pt x="12" y="0"/>
                  <a:pt x="84" y="0"/>
                </a:cubicBezTo>
                <a:lnTo>
                  <a:pt x="7457" y="11"/>
                </a:lnTo>
                <a:cubicBezTo>
                  <a:pt x="7501" y="11"/>
                  <a:pt x="7567" y="28"/>
                  <a:pt x="7567" y="85"/>
                </a:cubicBezTo>
                <a:lnTo>
                  <a:pt x="7603" y="2338"/>
                </a:lnTo>
                <a:cubicBezTo>
                  <a:pt x="7603" y="2381"/>
                  <a:pt x="7556" y="2430"/>
                  <a:pt x="7512" y="2430"/>
                </a:cubicBezTo>
                <a:lnTo>
                  <a:pt x="2345" y="2419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2000">
                  <a:schemeClr val="accent1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296000" tIns="0" rIns="0" bIns="0" numCol="1" spcCol="0" rtlCol="0" fromWordArt="0" anchor="ctr" anchorCtr="0" forceAA="0" compatLnSpc="1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明确责任归属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：无论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提供了多少协助，研究的最终责任必须由人类研究者承担。在团队中，也需要事先明确由谁对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参与部分的成果负主要责任。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对象8"/>
          <p:cNvSpPr/>
          <p:nvPr>
            <p:custDataLst>
              <p:tags r:id="rId3"/>
            </p:custDataLst>
          </p:nvPr>
        </p:nvSpPr>
        <p:spPr>
          <a:xfrm>
            <a:off x="6711316" y="1940243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0" name="对象9"/>
          <p:cNvSpPr/>
          <p:nvPr>
            <p:custDataLst>
              <p:tags r:id="rId4"/>
            </p:custDataLst>
          </p:nvPr>
        </p:nvSpPr>
        <p:spPr>
          <a:xfrm>
            <a:off x="6750686" y="5675313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1" name="对象10"/>
          <p:cNvSpPr/>
          <p:nvPr>
            <p:custDataLst>
              <p:tags r:id="rId5"/>
            </p:custDataLst>
          </p:nvPr>
        </p:nvSpPr>
        <p:spPr>
          <a:xfrm flipH="1">
            <a:off x="713105" y="4550728"/>
            <a:ext cx="4731551" cy="1549020"/>
          </a:xfrm>
          <a:custGeom>
            <a:avLst/>
            <a:gdLst>
              <a:gd name="connsiteX0" fmla="*/ 2345 w 7584"/>
              <a:gd name="connsiteY0" fmla="*/ 20 h 2439"/>
              <a:gd name="connsiteX1" fmla="*/ 2273 w 7584"/>
              <a:gd name="connsiteY1" fmla="*/ 49 h 2439"/>
              <a:gd name="connsiteX2" fmla="*/ 2259 w 7584"/>
              <a:gd name="connsiteY2" fmla="*/ 63 h 2439"/>
              <a:gd name="connsiteX3" fmla="*/ 27 w 7584"/>
              <a:gd name="connsiteY3" fmla="*/ 2310 h 2439"/>
              <a:gd name="connsiteX4" fmla="*/ 84 w 7584"/>
              <a:gd name="connsiteY4" fmla="*/ 2439 h 2439"/>
              <a:gd name="connsiteX5" fmla="*/ 7474 w 7584"/>
              <a:gd name="connsiteY5" fmla="*/ 2422 h 2439"/>
              <a:gd name="connsiteX6" fmla="*/ 7565 w 7584"/>
              <a:gd name="connsiteY6" fmla="*/ 2404 h 2439"/>
              <a:gd name="connsiteX7" fmla="*/ 7584 w 7584"/>
              <a:gd name="connsiteY7" fmla="*/ 40 h 2439"/>
              <a:gd name="connsiteX8" fmla="*/ 7474 w 7584"/>
              <a:gd name="connsiteY8" fmla="*/ 3 h 2439"/>
              <a:gd name="connsiteX9" fmla="*/ 2345 w 7584"/>
              <a:gd name="connsiteY9" fmla="*/ 20 h 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84" h="2439">
                <a:moveTo>
                  <a:pt x="2345" y="20"/>
                </a:moveTo>
                <a:cubicBezTo>
                  <a:pt x="2316" y="20"/>
                  <a:pt x="2288" y="34"/>
                  <a:pt x="2273" y="49"/>
                </a:cubicBezTo>
                <a:cubicBezTo>
                  <a:pt x="2273" y="49"/>
                  <a:pt x="2273" y="63"/>
                  <a:pt x="2259" y="63"/>
                </a:cubicBezTo>
                <a:lnTo>
                  <a:pt x="27" y="2310"/>
                </a:lnTo>
                <a:cubicBezTo>
                  <a:pt x="-31" y="2353"/>
                  <a:pt x="12" y="2439"/>
                  <a:pt x="84" y="2439"/>
                </a:cubicBezTo>
                <a:lnTo>
                  <a:pt x="7474" y="2422"/>
                </a:lnTo>
                <a:cubicBezTo>
                  <a:pt x="7518" y="2422"/>
                  <a:pt x="7565" y="2447"/>
                  <a:pt x="7565" y="2404"/>
                </a:cubicBezTo>
                <a:lnTo>
                  <a:pt x="7584" y="40"/>
                </a:lnTo>
                <a:cubicBezTo>
                  <a:pt x="7584" y="-17"/>
                  <a:pt x="7518" y="3"/>
                  <a:pt x="7474" y="3"/>
                </a:cubicBezTo>
                <a:lnTo>
                  <a:pt x="2345" y="20"/>
                </a:lnTo>
              </a:path>
            </a:pathLst>
          </a:custGeom>
          <a:noFill/>
          <a:ln w="12700"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000">
                  <a:schemeClr val="accent2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1296000" bIns="0" numCol="1" spcCol="0" rtlCol="0" fromWordArt="0" anchor="ctr" anchorCtr="0" forceAA="0" compatLnSpc="1">
            <a:noAutofit/>
          </a:bodyPr>
          <a:p>
            <a:pPr lvl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保持批判性验证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：绝不将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的输出直接视为事实。研究者必须担当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"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最后的守门人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"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，对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生成的内容，特别是数据和引文，进行严格的交叉验证和事实核查。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2" name="对象11"/>
          <p:cNvSpPr/>
          <p:nvPr>
            <p:custDataLst>
              <p:tags r:id="rId6"/>
            </p:custDataLst>
          </p:nvPr>
        </p:nvSpPr>
        <p:spPr>
          <a:xfrm flipH="1">
            <a:off x="695961" y="2289493"/>
            <a:ext cx="4748385" cy="1543050"/>
          </a:xfrm>
          <a:custGeom>
            <a:avLst/>
            <a:gdLst>
              <a:gd name="connsiteX0" fmla="*/ 2345 w 7603"/>
              <a:gd name="connsiteY0" fmla="*/ 2419 h 2430"/>
              <a:gd name="connsiteX1" fmla="*/ 2273 w 7603"/>
              <a:gd name="connsiteY1" fmla="*/ 2390 h 2430"/>
              <a:gd name="connsiteX2" fmla="*/ 2259 w 7603"/>
              <a:gd name="connsiteY2" fmla="*/ 2376 h 2430"/>
              <a:gd name="connsiteX3" fmla="*/ 27 w 7603"/>
              <a:gd name="connsiteY3" fmla="*/ 130 h 2430"/>
              <a:gd name="connsiteX4" fmla="*/ 84 w 7603"/>
              <a:gd name="connsiteY4" fmla="*/ 0 h 2430"/>
              <a:gd name="connsiteX5" fmla="*/ 7457 w 7603"/>
              <a:gd name="connsiteY5" fmla="*/ 11 h 2430"/>
              <a:gd name="connsiteX6" fmla="*/ 7567 w 7603"/>
              <a:gd name="connsiteY6" fmla="*/ 85 h 2430"/>
              <a:gd name="connsiteX7" fmla="*/ 7603 w 7603"/>
              <a:gd name="connsiteY7" fmla="*/ 2338 h 2430"/>
              <a:gd name="connsiteX8" fmla="*/ 7512 w 7603"/>
              <a:gd name="connsiteY8" fmla="*/ 2430 h 2430"/>
              <a:gd name="connsiteX9" fmla="*/ 2345 w 7603"/>
              <a:gd name="connsiteY9" fmla="*/ 2419 h 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03" h="2430">
                <a:moveTo>
                  <a:pt x="2345" y="2419"/>
                </a:moveTo>
                <a:cubicBezTo>
                  <a:pt x="2316" y="2419"/>
                  <a:pt x="2288" y="2405"/>
                  <a:pt x="2273" y="2390"/>
                </a:cubicBezTo>
                <a:cubicBezTo>
                  <a:pt x="2273" y="2390"/>
                  <a:pt x="2273" y="2376"/>
                  <a:pt x="2259" y="2376"/>
                </a:cubicBezTo>
                <a:lnTo>
                  <a:pt x="27" y="130"/>
                </a:lnTo>
                <a:cubicBezTo>
                  <a:pt x="-31" y="86"/>
                  <a:pt x="12" y="0"/>
                  <a:pt x="84" y="0"/>
                </a:cubicBezTo>
                <a:lnTo>
                  <a:pt x="7457" y="11"/>
                </a:lnTo>
                <a:cubicBezTo>
                  <a:pt x="7501" y="11"/>
                  <a:pt x="7567" y="28"/>
                  <a:pt x="7567" y="85"/>
                </a:cubicBezTo>
                <a:lnTo>
                  <a:pt x="7603" y="2338"/>
                </a:lnTo>
                <a:cubicBezTo>
                  <a:pt x="7603" y="2381"/>
                  <a:pt x="7556" y="2430"/>
                  <a:pt x="7512" y="2430"/>
                </a:cubicBezTo>
                <a:lnTo>
                  <a:pt x="2345" y="2419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2000">
                  <a:schemeClr val="accent1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1296000" bIns="0" numCol="1" spcCol="0" rtlCol="0" fromWordArt="0" anchor="ctr" anchorCtr="0" forceAA="0" compatLnSpc="1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坚守透明原则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明确披露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在研究中扮演的角色和参与程度。例如，在论文的方法论或致谢部分，详细说明使用了何种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AI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工具、用于哪些环节（如文献梳理、语言润色或数据分析）。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对象12"/>
          <p:cNvSpPr/>
          <p:nvPr>
            <p:custDataLst>
              <p:tags r:id="rId7"/>
            </p:custDataLst>
          </p:nvPr>
        </p:nvSpPr>
        <p:spPr>
          <a:xfrm>
            <a:off x="4740276" y="1999933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对象13"/>
          <p:cNvSpPr/>
          <p:nvPr>
            <p:custDataLst>
              <p:tags r:id="rId8"/>
            </p:custDataLst>
          </p:nvPr>
        </p:nvSpPr>
        <p:spPr>
          <a:xfrm>
            <a:off x="4740276" y="5675313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对象6"/>
          <p:cNvSpPr/>
          <p:nvPr>
            <p:custDataLst>
              <p:tags r:id="rId9"/>
            </p:custDataLst>
          </p:nvPr>
        </p:nvSpPr>
        <p:spPr>
          <a:xfrm>
            <a:off x="4248150" y="2354898"/>
            <a:ext cx="3713016" cy="3679176"/>
          </a:xfrm>
          <a:custGeom>
            <a:avLst/>
            <a:gdLst/>
            <a:ahLst/>
            <a:cxnLst/>
            <a:rect l="l" t="t" r="r" b="b"/>
            <a:pathLst>
              <a:path w="4059936" h="4059936">
                <a:moveTo>
                  <a:pt x="137160" y="2359152"/>
                </a:moveTo>
                <a:cubicBezTo>
                  <a:pt x="-45720" y="2176272"/>
                  <a:pt x="-45720" y="1883664"/>
                  <a:pt x="137160" y="1700784"/>
                </a:cubicBezTo>
                <a:lnTo>
                  <a:pt x="1700784" y="137160"/>
                </a:lnTo>
                <a:cubicBezTo>
                  <a:pt x="1883664" y="-45720"/>
                  <a:pt x="2176272" y="-45720"/>
                  <a:pt x="2359152" y="137160"/>
                </a:cubicBezTo>
                <a:lnTo>
                  <a:pt x="3931920" y="1700784"/>
                </a:lnTo>
                <a:cubicBezTo>
                  <a:pt x="4105656" y="1883664"/>
                  <a:pt x="4105656" y="2176272"/>
                  <a:pt x="3931920" y="2359152"/>
                </a:cubicBezTo>
                <a:lnTo>
                  <a:pt x="2359152" y="3931920"/>
                </a:lnTo>
                <a:cubicBezTo>
                  <a:pt x="2176272" y="4105656"/>
                  <a:pt x="1883664" y="4105656"/>
                  <a:pt x="1700784" y="3931920"/>
                </a:cubicBezTo>
                <a:lnTo>
                  <a:pt x="137160" y="2359152"/>
                </a:lnTo>
              </a:path>
            </a:pathLst>
          </a:custGeom>
          <a:solidFill>
            <a:schemeClr val="accent1">
              <a:lumMod val="30000"/>
              <a:lumOff val="70000"/>
              <a:alpha val="15000"/>
            </a:schemeClr>
          </a:solidFill>
        </p:spPr>
        <p:txBody>
          <a:bodyPr>
            <a:noAutofit/>
          </a:bodyPr>
          <a:p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对象12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4655820" y="2771458"/>
            <a:ext cx="2897332" cy="2846634"/>
          </a:xfrm>
          <a:custGeom>
            <a:avLst/>
            <a:gdLst/>
            <a:ahLst/>
            <a:cxnLst/>
            <a:rect l="l" t="t" r="r" b="b"/>
            <a:pathLst>
              <a:path w="2340864" h="2340864">
                <a:moveTo>
                  <a:pt x="987552" y="73152"/>
                </a:moveTo>
                <a:lnTo>
                  <a:pt x="73152" y="987552"/>
                </a:lnTo>
                <a:cubicBezTo>
                  <a:pt x="-27432" y="1088136"/>
                  <a:pt x="-27432" y="1252728"/>
                  <a:pt x="73152" y="1353312"/>
                </a:cubicBezTo>
                <a:lnTo>
                  <a:pt x="987552" y="2267712"/>
                </a:lnTo>
                <a:cubicBezTo>
                  <a:pt x="1088136" y="2368296"/>
                  <a:pt x="1252728" y="2368296"/>
                  <a:pt x="1353312" y="2267712"/>
                </a:cubicBezTo>
                <a:lnTo>
                  <a:pt x="2267712" y="1353312"/>
                </a:lnTo>
                <a:cubicBezTo>
                  <a:pt x="2368296" y="1252728"/>
                  <a:pt x="2368296" y="1088136"/>
                  <a:pt x="2267712" y="987552"/>
                </a:cubicBezTo>
                <a:lnTo>
                  <a:pt x="1353312" y="73152"/>
                </a:lnTo>
                <a:cubicBezTo>
                  <a:pt x="1252728" y="-27432"/>
                  <a:pt x="1088136" y="-27432"/>
                  <a:pt x="987552" y="73152"/>
                </a:cubicBezTo>
              </a:path>
            </a:pathLst>
          </a:custGeom>
          <a:noFill/>
          <a:ln w="53975">
            <a:solidFill>
              <a:schemeClr val="accent1"/>
            </a:solidFill>
          </a:ln>
        </p:spPr>
        <p:txBody>
          <a:bodyPr wrap="square" lIns="360000" tIns="0" rIns="360000" bIns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坚守科研</a:t>
            </a:r>
            <a:r>
              <a:rPr lang="zh-CN" altLang="en-US" sz="27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底线</a:t>
            </a:r>
            <a:endParaRPr lang="zh-CN" altLang="en-US" sz="27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21" name="雨森出品-5"/>
          <p:cNvSpPr txBox="1"/>
          <p:nvPr/>
        </p:nvSpPr>
        <p:spPr>
          <a:xfrm>
            <a:off x="1483462" y="2491795"/>
            <a:ext cx="1551940" cy="92329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谢谢</a:t>
            </a:r>
            <a:endParaRPr 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9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01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4527550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altLang="zh-CN" sz="3600" b="1" spc="600" dirty="0">
                <a:solidFill>
                  <a:schemeClr val="bg1"/>
                </a:solidFill>
                <a:latin typeface="+mj-ea"/>
                <a:ea typeface="+mj-ea"/>
              </a:rPr>
              <a:t>AI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辅助选题与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探索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799465" y="1764030"/>
            <a:ext cx="8603615" cy="1791335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一篇优秀的文章需要有一个精心挑选的主题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选题的好坏直接决定了文章的质量。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然而许多刚踏入科研领域的研究者却常常本末倒置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将大量的时间花在写作上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对于选题不够重视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往往随意挑选一个题目就匆忙开始写作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。</a:t>
            </a:r>
            <a:endParaRPr lang="en-US" altLang="zh-CN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984221" y="1582191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799465" y="4272280"/>
            <a:ext cx="8603615" cy="1790700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我们也曾面临选题的困惑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：</a:t>
            </a:r>
            <a:endParaRPr lang="en-US" altLang="zh-CN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不知道究竟该写什么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？</a:t>
            </a:r>
            <a:endParaRPr lang="en-US" altLang="zh-CN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-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如何找到真正值得深入挖掘的问题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？</a:t>
            </a:r>
            <a:endParaRPr lang="en-US" altLang="zh-CN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983457" y="4062801"/>
            <a:ext cx="562986" cy="6980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pic>
        <p:nvPicPr>
          <p:cNvPr id="2" name="图片 1" descr="人类思考的是社会和社区单位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3410" y="2935605"/>
            <a:ext cx="2688590" cy="1790700"/>
          </a:xfrm>
          <a:prstGeom prst="rect">
            <a:avLst/>
          </a:prstGeom>
        </p:spPr>
      </p:pic>
      <p:sp>
        <p:nvSpPr>
          <p:cNvPr id="5" name="雨森出品-2"/>
          <p:cNvSpPr txBox="1"/>
          <p:nvPr/>
        </p:nvSpPr>
        <p:spPr>
          <a:xfrm>
            <a:off x="4988877" y="676634"/>
            <a:ext cx="221424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选题</a:t>
            </a:r>
            <a:r>
              <a:rPr lang="zh-CN" altLang="en-US" b="1" dirty="0">
                <a:sym typeface="+mn-lt"/>
              </a:rPr>
              <a:t>的困境</a:t>
            </a:r>
            <a:endParaRPr lang="zh-CN" altLang="en-US" b="1" dirty="0">
              <a:sym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2773362" y="676634"/>
            <a:ext cx="664527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>
                <a:sym typeface="+mn-lt"/>
              </a:rPr>
              <a:t>AI </a:t>
            </a:r>
            <a:r>
              <a:rPr lang="zh-CN" altLang="en-US" b="1" dirty="0">
                <a:sym typeface="+mn-lt"/>
              </a:rPr>
              <a:t>辅助选题实践</a:t>
            </a:r>
            <a:r>
              <a:rPr lang="en-US" altLang="zh-CN" b="1" dirty="0">
                <a:sym typeface="+mn-lt"/>
              </a:rPr>
              <a:t>：</a:t>
            </a:r>
            <a:r>
              <a:rPr lang="zh-CN" altLang="en-US" b="1" dirty="0">
                <a:sym typeface="+mn-lt"/>
              </a:rPr>
              <a:t>维普</a:t>
            </a:r>
            <a:r>
              <a:rPr lang="en-US" altLang="zh-CN" b="1" dirty="0">
                <a:sym typeface="+mn-lt"/>
              </a:rPr>
              <a:t> AI </a:t>
            </a:r>
            <a:r>
              <a:rPr lang="zh-CN" altLang="en-US" b="1" dirty="0">
                <a:sym typeface="+mn-lt"/>
              </a:rPr>
              <a:t>科创</a:t>
            </a:r>
            <a:r>
              <a:rPr lang="zh-CN" altLang="en-US" b="1" dirty="0">
                <a:sym typeface="+mn-lt"/>
              </a:rPr>
              <a:t>助手</a:t>
            </a:r>
            <a:endParaRPr lang="zh-CN" altLang="en-US" b="1" dirty="0">
              <a:sym typeface="+mn-lt"/>
            </a:endParaRPr>
          </a:p>
        </p:txBody>
      </p:sp>
      <p:pic>
        <p:nvPicPr>
          <p:cNvPr id="317136035" name="图片 1" descr="文本&#10;&#10;AI 生成的内容可能不正确。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0570" y="2635885"/>
            <a:ext cx="10689590" cy="292544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048000" y="153606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/>
              <a:t>https://super.cqvip.com/intelligentTopic</a:t>
            </a:r>
            <a:endParaRPr lang="en-US" altLang="zh-CN" sz="2000"/>
          </a:p>
        </p:txBody>
      </p:sp>
      <p:sp>
        <p:nvSpPr>
          <p:cNvPr id="36" name="圆角矩形 35"/>
          <p:cNvSpPr/>
          <p:nvPr/>
        </p:nvSpPr>
        <p:spPr>
          <a:xfrm>
            <a:off x="3431540" y="5929630"/>
            <a:ext cx="5327015" cy="5848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以“电子设备对课堂教学的影响”主题</a:t>
            </a:r>
            <a:r>
              <a:rPr lang="zh-CN" altLang="en-US"/>
              <a:t>为例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2773362" y="676634"/>
            <a:ext cx="6645275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b="1" dirty="0">
                <a:sym typeface="+mn-lt"/>
              </a:rPr>
              <a:t>AI </a:t>
            </a:r>
            <a:r>
              <a:rPr lang="zh-CN" altLang="en-US" b="1" dirty="0">
                <a:sym typeface="+mn-lt"/>
              </a:rPr>
              <a:t>辅助选题实践</a:t>
            </a:r>
            <a:r>
              <a:rPr lang="en-US" altLang="zh-CN" b="1" dirty="0">
                <a:sym typeface="+mn-lt"/>
              </a:rPr>
              <a:t>：</a:t>
            </a:r>
            <a:r>
              <a:rPr lang="zh-CN" altLang="en-US" b="1" dirty="0">
                <a:sym typeface="+mn-lt"/>
              </a:rPr>
              <a:t>维普</a:t>
            </a:r>
            <a:r>
              <a:rPr lang="en-US" altLang="zh-CN" b="1" dirty="0">
                <a:sym typeface="+mn-lt"/>
              </a:rPr>
              <a:t> AI </a:t>
            </a:r>
            <a:r>
              <a:rPr lang="zh-CN" altLang="en-US" b="1" dirty="0">
                <a:sym typeface="+mn-lt"/>
              </a:rPr>
              <a:t>科创</a:t>
            </a:r>
            <a:r>
              <a:rPr lang="zh-CN" altLang="en-US" b="1" dirty="0">
                <a:sym typeface="+mn-lt"/>
              </a:rPr>
              <a:t>助手</a:t>
            </a:r>
            <a:endParaRPr lang="zh-CN" altLang="en-US" b="1" dirty="0"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48000" y="153606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/>
              <a:t>https://super.cqvip.com/intelligentTopic</a:t>
            </a:r>
            <a:endParaRPr lang="en-US" altLang="zh-CN" sz="2000"/>
          </a:p>
        </p:txBody>
      </p:sp>
      <p:sp>
        <p:nvSpPr>
          <p:cNvPr id="36" name="圆角矩形 35"/>
          <p:cNvSpPr/>
          <p:nvPr/>
        </p:nvSpPr>
        <p:spPr>
          <a:xfrm>
            <a:off x="3431540" y="5929630"/>
            <a:ext cx="5327015" cy="5848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定题评测</a:t>
            </a:r>
            <a:r>
              <a:rPr lang="en-US" altLang="zh-CN"/>
              <a:t>：</a:t>
            </a:r>
            <a:r>
              <a:rPr lang="zh-CN" altLang="en-US"/>
              <a:t>输入具体选题</a:t>
            </a:r>
            <a:r>
              <a:rPr lang="zh-CN" altLang="en-US"/>
              <a:t>题目</a:t>
            </a:r>
            <a:endParaRPr lang="zh-CN" altLang="en-US"/>
          </a:p>
        </p:txBody>
      </p:sp>
      <p:pic>
        <p:nvPicPr>
          <p:cNvPr id="2134675485" name="图片 1" descr="图形用户界面, 文本, 应用程序&#10;&#10;AI 生成的内容可能不正确。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32660" y="2073910"/>
            <a:ext cx="7727315" cy="37160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971289" y="676634"/>
            <a:ext cx="424942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良好选题应满足的</a:t>
            </a:r>
            <a:r>
              <a:rPr lang="zh-CN" altLang="en-US" b="1" dirty="0">
                <a:sym typeface="+mn-lt"/>
              </a:rPr>
              <a:t>条件</a:t>
            </a:r>
            <a:endParaRPr lang="zh-CN" altLang="en-US" b="1" dirty="0">
              <a:sym typeface="+mn-lt"/>
            </a:endParaRPr>
          </a:p>
        </p:txBody>
      </p:sp>
      <p:sp useBgFill="1">
        <p:nvSpPr>
          <p:cNvPr id="2" name="矩形: 圆角 35"/>
          <p:cNvSpPr/>
          <p:nvPr>
            <p:custDataLst>
              <p:tags r:id="rId1"/>
            </p:custDataLst>
          </p:nvPr>
        </p:nvSpPr>
        <p:spPr>
          <a:xfrm>
            <a:off x="690880" y="5099685"/>
            <a:ext cx="10810800" cy="1398905"/>
          </a:xfrm>
          <a:prstGeom prst="roundRect">
            <a:avLst/>
          </a:prstGeom>
          <a:ln w="3175" cap="flat" cmpd="sng" algn="ctr">
            <a:solidFill>
              <a:srgbClr val="376FFF">
                <a:lumMod val="100000"/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rgbClr val="376FFF">
                <a:alpha val="20000"/>
              </a:srgb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6" name="矩形: 圆角 25"/>
          <p:cNvSpPr/>
          <p:nvPr>
            <p:custDataLst>
              <p:tags r:id="rId2"/>
            </p:custDataLst>
          </p:nvPr>
        </p:nvSpPr>
        <p:spPr>
          <a:xfrm>
            <a:off x="691515" y="5099685"/>
            <a:ext cx="10808970" cy="1398905"/>
          </a:xfrm>
          <a:prstGeom prst="roundRect">
            <a:avLst/>
          </a:prstGeom>
          <a:solidFill>
            <a:srgbClr val="FFFFFF">
              <a:lumMod val="100000"/>
              <a:alpha val="20000"/>
            </a:srgbClr>
          </a:solidFill>
          <a:ln w="3175" cap="flat" cmpd="sng" algn="ctr">
            <a:solidFill>
              <a:srgbClr val="376FFF">
                <a:lumMod val="100000"/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微软雅黑" panose="020B0503020204020204" charset="-122"/>
            </a:endParaRPr>
          </a:p>
        </p:txBody>
      </p:sp>
      <p:sp useBgFill="1">
        <p:nvSpPr>
          <p:cNvPr id="31" name="矩形: 圆角 30"/>
          <p:cNvSpPr/>
          <p:nvPr>
            <p:custDataLst>
              <p:tags r:id="rId3"/>
            </p:custDataLst>
          </p:nvPr>
        </p:nvSpPr>
        <p:spPr>
          <a:xfrm>
            <a:off x="690880" y="3474720"/>
            <a:ext cx="10810800" cy="1398905"/>
          </a:xfrm>
          <a:prstGeom prst="roundRect">
            <a:avLst/>
          </a:prstGeom>
          <a:ln w="3175" cap="flat" cmpd="sng" algn="ctr">
            <a:solidFill>
              <a:srgbClr val="376FFF">
                <a:lumMod val="100000"/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rgbClr val="376FFF">
                <a:alpha val="20000"/>
              </a:srgb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矩形: 圆角 25"/>
          <p:cNvSpPr/>
          <p:nvPr>
            <p:custDataLst>
              <p:tags r:id="rId4"/>
            </p:custDataLst>
          </p:nvPr>
        </p:nvSpPr>
        <p:spPr>
          <a:xfrm>
            <a:off x="691515" y="3474720"/>
            <a:ext cx="10808970" cy="1398905"/>
          </a:xfrm>
          <a:prstGeom prst="roundRect">
            <a:avLst/>
          </a:prstGeom>
          <a:solidFill>
            <a:srgbClr val="FFFFFF">
              <a:lumMod val="100000"/>
              <a:alpha val="20000"/>
            </a:srgbClr>
          </a:solidFill>
          <a:ln w="3175" cap="flat" cmpd="sng" algn="ctr">
            <a:solidFill>
              <a:srgbClr val="376FFF">
                <a:lumMod val="100000"/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微软雅黑" panose="020B0503020204020204" charset="-122"/>
            </a:endParaRPr>
          </a:p>
        </p:txBody>
      </p:sp>
      <p:sp useBgFill="1">
        <p:nvSpPr>
          <p:cNvPr id="26" name="矩形: 圆角 25"/>
          <p:cNvSpPr/>
          <p:nvPr>
            <p:custDataLst>
              <p:tags r:id="rId5"/>
            </p:custDataLst>
          </p:nvPr>
        </p:nvSpPr>
        <p:spPr>
          <a:xfrm>
            <a:off x="690880" y="1849755"/>
            <a:ext cx="10808970" cy="1398905"/>
          </a:xfrm>
          <a:prstGeom prst="roundRect">
            <a:avLst/>
          </a:prstGeom>
          <a:ln w="3175" cap="flat" cmpd="sng" algn="ctr">
            <a:solidFill>
              <a:srgbClr val="376FFF">
                <a:lumMod val="100000"/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rgbClr val="376FFF">
                <a:alpha val="20000"/>
              </a:srgb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4" name="矩形: 圆角 25"/>
          <p:cNvSpPr/>
          <p:nvPr>
            <p:custDataLst>
              <p:tags r:id="rId6"/>
            </p:custDataLst>
          </p:nvPr>
        </p:nvSpPr>
        <p:spPr>
          <a:xfrm>
            <a:off x="690880" y="1849755"/>
            <a:ext cx="10808970" cy="1398905"/>
          </a:xfrm>
          <a:prstGeom prst="roundRect">
            <a:avLst/>
          </a:prstGeom>
          <a:solidFill>
            <a:srgbClr val="FFFFFF">
              <a:lumMod val="100000"/>
              <a:alpha val="20000"/>
            </a:srgbClr>
          </a:solidFill>
          <a:ln w="3175" cap="flat" cmpd="sng" algn="ctr">
            <a:solidFill>
              <a:srgbClr val="376FFF">
                <a:lumMod val="100000"/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7"/>
            </p:custDataLst>
          </p:nvPr>
        </p:nvSpPr>
        <p:spPr>
          <a:xfrm>
            <a:off x="1080135" y="2252345"/>
            <a:ext cx="593725" cy="593725"/>
          </a:xfrm>
          <a:prstGeom prst="ellipse">
            <a:avLst/>
          </a:prstGeom>
          <a:gradFill>
            <a:gsLst>
              <a:gs pos="0">
                <a:srgbClr val="376FFF"/>
              </a:gs>
              <a:gs pos="100000">
                <a:srgbClr val="376FFF">
                  <a:lumMod val="75000"/>
                </a:srgbClr>
              </a:gs>
            </a:gsLst>
            <a:lin ang="7686814" scaled="0"/>
          </a:gradFill>
          <a:ln w="25400" cap="flat" cmpd="sng" algn="ctr">
            <a:noFill/>
            <a:prstDash val="solid"/>
            <a:miter lim="800000"/>
          </a:ln>
          <a:effectLst>
            <a:outerShdw blurRad="254000" dist="76200" dir="5399998" algn="ctr" rotWithShape="0">
              <a:srgbClr val="376FFF">
                <a:alpha val="25000"/>
              </a:srgbClr>
            </a:outerShdw>
          </a:effectLst>
        </p:spPr>
        <p:txBody>
          <a:bodyPr wrap="none" lIns="0" tIns="0" rIns="0" bIns="0" anchor="ctr" anchorCtr="0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rgbClr val="FFFFFF">
                    <a:lumMod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zh-CN" altLang="en-US" sz="2300" b="1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961515" y="2434590"/>
            <a:ext cx="9004300" cy="734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优秀的科研选题应当扎根于现实需求，其研究成果能够直接或间接地应用于生产实践，解决具体的技术难题或行业痛点。这类选题通常来源于产业实践中的瓶颈问题、社会发展中的新兴需求，或是现有技术体系中的明显缺陷。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1961515" y="1942465"/>
            <a:ext cx="9004300" cy="4591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具备现实应用价值，能够直接推动生产实践的进步</a:t>
            </a:r>
            <a:endParaRPr lang="zh-CN" altLang="en-US" b="1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10"/>
            </p:custDataLst>
          </p:nvPr>
        </p:nvSpPr>
        <p:spPr>
          <a:xfrm>
            <a:off x="1080135" y="3877310"/>
            <a:ext cx="593725" cy="593725"/>
          </a:xfrm>
          <a:prstGeom prst="ellipse">
            <a:avLst/>
          </a:prstGeom>
          <a:gradFill>
            <a:gsLst>
              <a:gs pos="0">
                <a:srgbClr val="376FFF"/>
              </a:gs>
              <a:gs pos="100000">
                <a:srgbClr val="376FFF">
                  <a:lumMod val="75000"/>
                </a:srgbClr>
              </a:gs>
            </a:gsLst>
            <a:lin ang="7686814" scaled="0"/>
          </a:gradFill>
          <a:ln w="25400" cap="flat" cmpd="sng" algn="ctr">
            <a:noFill/>
            <a:prstDash val="solid"/>
            <a:miter lim="800000"/>
          </a:ln>
          <a:effectLst>
            <a:outerShdw blurRad="254000" dist="76200" dir="5399998" algn="ctr" rotWithShape="0">
              <a:srgbClr val="376FFF">
                <a:alpha val="25000"/>
              </a:srgbClr>
            </a:outerShdw>
          </a:effectLst>
        </p:spPr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rgbClr val="FFFFFF">
                    <a:lumMod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zh-CN" altLang="en-US" sz="2300" b="1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1961515" y="4050665"/>
            <a:ext cx="9004300" cy="734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真正具有突破性的研究不是对常识的进一步确认，而是对普遍接受的</a:t>
            </a:r>
            <a:r>
              <a:rPr lang="en-US" altLang="zh-CN" sz="1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真理</a:t>
            </a:r>
            <a:r>
              <a:rPr lang="en-US" altLang="zh-CN" sz="1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提出质疑和挑战。这类选题通常从一个看似矛盾或反常的现象入手，通过严谨的科学论证揭示其背后的深层机制，从而修正或颠覆人们原有的认知框架。</a:t>
            </a:r>
            <a:endParaRPr lang="zh-CN" altLang="en-US" sz="140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>
            <a:off x="1961515" y="3558540"/>
            <a:ext cx="9004300" cy="4591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挑战固有认知，其研究结论具有</a:t>
            </a:r>
            <a:r>
              <a:rPr lang="en-US" altLang="zh-CN" b="1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反常识</a:t>
            </a:r>
            <a:r>
              <a:rPr lang="en-US" altLang="zh-CN" b="1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的潜力</a:t>
            </a:r>
            <a:endParaRPr lang="zh-CN" altLang="en-US" b="1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13"/>
            </p:custDataLst>
          </p:nvPr>
        </p:nvSpPr>
        <p:spPr>
          <a:xfrm>
            <a:off x="1080135" y="5502275"/>
            <a:ext cx="593725" cy="593725"/>
          </a:xfrm>
          <a:prstGeom prst="ellipse">
            <a:avLst/>
          </a:prstGeom>
          <a:gradFill>
            <a:gsLst>
              <a:gs pos="0">
                <a:srgbClr val="376FFF"/>
              </a:gs>
              <a:gs pos="100000">
                <a:srgbClr val="376FFF">
                  <a:lumMod val="75000"/>
                </a:srgbClr>
              </a:gs>
            </a:gsLst>
            <a:lin ang="7686814" scaled="0"/>
          </a:gradFill>
          <a:ln w="25400" cap="flat" cmpd="sng" algn="ctr">
            <a:noFill/>
            <a:prstDash val="solid"/>
            <a:miter lim="800000"/>
          </a:ln>
          <a:effectLst>
            <a:outerShdw blurRad="254000" dist="76200" dir="5399998" algn="ctr" rotWithShape="0">
              <a:srgbClr val="376FFF">
                <a:alpha val="25000"/>
              </a:srgbClr>
            </a:outerShdw>
          </a:effectLst>
        </p:spPr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rgbClr val="FFFFFF">
                    <a:lumMod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zh-CN" altLang="en-US" sz="2300" b="1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1961515" y="5684520"/>
            <a:ext cx="9004300" cy="734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除了解决实际问题和挑战既有观念，优秀的科研选题还应具备理论上的前瞻性和建设性。这类研究旨在深化人类对某一规律或机制的理解，其成果通常表现为具有普适性的原理、定律或预测模型。</a:t>
            </a:r>
            <a:endParaRPr lang="zh-CN" altLang="en-US" sz="140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>
            <p:custDataLst>
              <p:tags r:id="rId15"/>
            </p:custDataLst>
          </p:nvPr>
        </p:nvSpPr>
        <p:spPr>
          <a:xfrm>
            <a:off x="1961515" y="5192395"/>
            <a:ext cx="9004300" cy="4591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致力于理论创新，能够有效推动学科知识体系的完善与发展</a:t>
            </a:r>
            <a:endParaRPr lang="zh-CN" altLang="en-US" b="1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雨森出品-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雨森出品-2"/>
          <p:cNvSpPr/>
          <p:nvPr/>
        </p:nvSpPr>
        <p:spPr>
          <a:xfrm>
            <a:off x="7353647" y="4772647"/>
            <a:ext cx="4837911" cy="2683167"/>
          </a:xfrm>
          <a:custGeom>
            <a:avLst/>
            <a:gdLst>
              <a:gd name="connsiteX0" fmla="*/ 0 w 4837911"/>
              <a:gd name="connsiteY0" fmla="*/ 99769 h 2683167"/>
              <a:gd name="connsiteX1" fmla="*/ 326236 w 4837911"/>
              <a:gd name="connsiteY1" fmla="*/ 371264 h 2683167"/>
              <a:gd name="connsiteX2" fmla="*/ 704563 w 4837911"/>
              <a:gd name="connsiteY2" fmla="*/ 470150 h 2683167"/>
              <a:gd name="connsiteX3" fmla="*/ 2949806 w 4837911"/>
              <a:gd name="connsiteY3" fmla="*/ 2683167 h 2683167"/>
              <a:gd name="connsiteX4" fmla="*/ 4837912 w 4837911"/>
              <a:gd name="connsiteY4" fmla="*/ 2683167 h 2683167"/>
              <a:gd name="connsiteX5" fmla="*/ 4837912 w 4837911"/>
              <a:gd name="connsiteY5" fmla="*/ 2092500 h 2683167"/>
              <a:gd name="connsiteX6" fmla="*/ 2555145 w 4837911"/>
              <a:gd name="connsiteY6" fmla="*/ 310785 h 2683167"/>
              <a:gd name="connsiteX7" fmla="*/ 2596200 w 4837911"/>
              <a:gd name="connsiteY7" fmla="*/ 125815 h 2683167"/>
              <a:gd name="connsiteX8" fmla="*/ 2432862 w 4837911"/>
              <a:gd name="connsiteY8" fmla="*/ 0 h 268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7911" h="2683167">
                <a:moveTo>
                  <a:pt x="0" y="99769"/>
                </a:moveTo>
                <a:lnTo>
                  <a:pt x="326236" y="371264"/>
                </a:lnTo>
                <a:lnTo>
                  <a:pt x="704563" y="470150"/>
                </a:lnTo>
                <a:lnTo>
                  <a:pt x="2949806" y="2683167"/>
                </a:lnTo>
                <a:lnTo>
                  <a:pt x="4837912" y="2683167"/>
                </a:lnTo>
                <a:lnTo>
                  <a:pt x="4837912" y="2092500"/>
                </a:lnTo>
                <a:lnTo>
                  <a:pt x="2555145" y="310785"/>
                </a:lnTo>
                <a:lnTo>
                  <a:pt x="2596200" y="125815"/>
                </a:lnTo>
                <a:lnTo>
                  <a:pt x="2432862" y="0"/>
                </a:lnTo>
                <a:close/>
              </a:path>
            </a:pathLst>
          </a:custGeom>
          <a:gradFill>
            <a:gsLst>
              <a:gs pos="0">
                <a:srgbClr val="002060">
                  <a:alpha val="60000"/>
                </a:srgbClr>
              </a:gs>
              <a:gs pos="100000">
                <a:srgbClr val="002060">
                  <a:alpha val="0"/>
                </a:srgbClr>
              </a:gs>
            </a:gsLst>
            <a:lin ang="2700000" scaled="1"/>
          </a:gradFill>
          <a:ln w="4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雨森出品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436" y="877072"/>
            <a:ext cx="2471922" cy="4213253"/>
          </a:xfrm>
          <a:prstGeom prst="rect">
            <a:avLst/>
          </a:prstGeom>
        </p:spPr>
      </p:pic>
      <p:sp>
        <p:nvSpPr>
          <p:cNvPr id="42" name="雨森出品-4"/>
          <p:cNvSpPr txBox="1"/>
          <p:nvPr/>
        </p:nvSpPr>
        <p:spPr>
          <a:xfrm>
            <a:off x="771634" y="0"/>
            <a:ext cx="5551818" cy="645010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41300" b="1" dirty="0">
                <a:solidFill>
                  <a:schemeClr val="bg1">
                    <a:alpha val="12000"/>
                  </a:schemeClr>
                </a:solidFill>
              </a:rPr>
              <a:t>02</a:t>
            </a:r>
            <a:endParaRPr lang="en-US" sz="41300" b="1" dirty="0">
              <a:solidFill>
                <a:schemeClr val="bg1">
                  <a:alpha val="12000"/>
                </a:schemeClr>
              </a:solidFill>
            </a:endParaRPr>
          </a:p>
        </p:txBody>
      </p:sp>
      <p:sp>
        <p:nvSpPr>
          <p:cNvPr id="44" name="雨森出品-6"/>
          <p:cNvSpPr txBox="1"/>
          <p:nvPr/>
        </p:nvSpPr>
        <p:spPr>
          <a:xfrm>
            <a:off x="1285313" y="2976414"/>
            <a:ext cx="3383280" cy="64643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参考文献</a:t>
            </a:r>
            <a:r>
              <a:rPr lang="zh-CN" altLang="en-US" sz="3600" b="1" spc="600" dirty="0">
                <a:solidFill>
                  <a:schemeClr val="bg1"/>
                </a:solidFill>
                <a:latin typeface="+mj-ea"/>
                <a:ea typeface="+mj-ea"/>
              </a:rPr>
              <a:t>引用</a:t>
            </a:r>
            <a:endParaRPr lang="zh-CN" altLang="en-US" sz="3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雨森出品-2"/>
          <p:cNvSpPr txBox="1"/>
          <p:nvPr/>
        </p:nvSpPr>
        <p:spPr>
          <a:xfrm>
            <a:off x="3971289" y="676634"/>
            <a:ext cx="4249420" cy="5848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b="1" dirty="0">
                <a:sym typeface="+mn-lt"/>
              </a:rPr>
              <a:t>学术平台基本检索</a:t>
            </a:r>
            <a:r>
              <a:rPr lang="zh-CN" altLang="en-US" b="1" dirty="0">
                <a:sym typeface="+mn-lt"/>
              </a:rPr>
              <a:t>方法</a:t>
            </a:r>
            <a:endParaRPr lang="zh-CN" altLang="en-US" b="1" dirty="0"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48000" y="153606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/>
              <a:t>https://www.cnki.net/</a:t>
            </a:r>
            <a:endParaRPr lang="en-US" altLang="zh-CN" sz="2000"/>
          </a:p>
        </p:txBody>
      </p:sp>
      <p:sp>
        <p:nvSpPr>
          <p:cNvPr id="36" name="圆角矩形 35"/>
          <p:cNvSpPr/>
          <p:nvPr/>
        </p:nvSpPr>
        <p:spPr>
          <a:xfrm>
            <a:off x="3431540" y="5929630"/>
            <a:ext cx="5327015" cy="5848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中国知网</a:t>
            </a:r>
            <a:r>
              <a:rPr lang="en-US" altLang="zh-CN"/>
              <a:t>：</a:t>
            </a:r>
            <a:r>
              <a:rPr lang="zh-CN" altLang="en-US"/>
              <a:t>按关键字</a:t>
            </a:r>
            <a:r>
              <a:rPr lang="zh-CN" altLang="en-US"/>
              <a:t>检索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040" y="2209165"/>
            <a:ext cx="9265920" cy="32689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.xml><?xml version="1.0" encoding="utf-8"?>
<p:tagLst xmlns:p="http://schemas.openxmlformats.org/presentationml/2006/main">
  <p:tag name="PA" val="v5.2.5"/>
</p:tagLst>
</file>

<file path=ppt/tags/tag1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1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750061035156,&quot;left&quot;:52.75,&quot;top&quot;:156.9,&quot;width&quot;:854.475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01.xml><?xml version="1.0" encoding="utf-8"?>
<p:tagLst xmlns:p="http://schemas.openxmlformats.org/presentationml/2006/main">
  <p:tag name="KSO_WM_DIAGRAM_VIRTUALLY_FRAME" val="{&quot;height&quot;:343.4750061035156,&quot;left&quot;:52.75,&quot;top&quot;:156.9,&quot;width&quot;:854.4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VALUE" val="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1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307_1*l_h_i*1_2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750061035156,&quot;left&quot;:52.75,&quot;top&quot;:156.9,&quot;width&quot;:854.4750061035156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03.xml><?xml version="1.0" encoding="utf-8"?>
<p:tagLst xmlns:p="http://schemas.openxmlformats.org/presentationml/2006/main">
  <p:tag name="KSO_WM_DIAGRAM_VIRTUALLY_FRAME" val="{&quot;height&quot;:343.4750061035156,&quot;left&quot;:52.75,&quot;top&quot;:156.9,&quot;width&quot;:854.4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307_1*l_h_f*1_2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9"/>
  <p:tag name="KSO_WM_BEAUTIFY_FLAG" val="#wm#"/>
  <p:tag name="KSO_WM_UNIT_PRESET_TEXT" val="单击此处添加文本具体内容，简明扼要地阐述您的观点。根据需要可酌情增减文字，以便观者准确地理解您传达的思想单击此处添加文本具体内容，简明扼要地阐述您的观点。根据需要简明扼要地阐述您的观点。"/>
  <p:tag name="KSO_WM_UNIT_FILL_TYPE" val="1"/>
  <p:tag name="KSO_WM_UNIT_FILL_FORE_SCHEMECOLOR_INDEX" val="2"/>
  <p:tag name="KSO_WM_UNIT_FILL_FORE_SCHEMECOLOR_INDEX_BRIGHTNESS" val="0"/>
  <p:tag name="KSO_WM_UNIT_LINE_FORE_SCHEMECOLOR_INDEX" val="8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0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4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4_1"/>
  <p:tag name="KSO_WM_UNIT_SUBTYPE" val="a"/>
  <p:tag name="KSO_WM_UNIT_NOCLEAR" val="0"/>
  <p:tag name="KSO_WM_UNIT_VALUE" val="102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0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3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3_1"/>
  <p:tag name="KSO_WM_UNIT_SUBTYPE" val="a"/>
  <p:tag name="KSO_WM_UNIT_NOCLEAR" val="0"/>
  <p:tag name="KSO_WM_UNIT_VALUE" val="108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3_1"/>
  <p:tag name="KSO_WM_UNIT_ID" val="diagram20231636_3*n_h_h_i*1_2_3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4_1"/>
  <p:tag name="KSO_WM_UNIT_ID" val="diagram20231636_3*n_h_h_i*1_2_4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4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0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2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2_1"/>
  <p:tag name="KSO_WM_UNIT_SUBTYPE" val="a"/>
  <p:tag name="KSO_WM_UNIT_NOCLEAR" val="0"/>
  <p:tag name="KSO_WM_UNIT_VALUE" val="102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0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1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1_1"/>
  <p:tag name="KSO_WM_UNIT_SUBTYPE" val="a"/>
  <p:tag name="KSO_WM_UNIT_NOCLEAR" val="0"/>
  <p:tag name="KSO_WM_UNIT_VALUE" val="108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1.xml><?xml version="1.0" encoding="utf-8"?>
<p:tagLst xmlns:p="http://schemas.openxmlformats.org/presentationml/2006/main">
  <p:tag name="PA" val="v5.2.5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1"/>
  <p:tag name="KSO_WM_UNIT_ID" val="diagram20231636_3*n_h_h_i*1_2_1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1"/>
  <p:tag name="KSO_WM_UNIT_ID" val="diagram20231636_3*n_h_h_i*1_2_2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12.xml><?xml version="1.0" encoding="utf-8"?>
<p:tagLst xmlns:p="http://schemas.openxmlformats.org/presentationml/2006/main">
  <p:tag name="KSO_WM_BEAUTIFY_FLAG" val="#wm#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636_3*n_h_i*1_1_2"/>
  <p:tag name="KSO_WM_TEMPLATE_CATEGORY" val="diagram"/>
  <p:tag name="KSO_WM_TEMPLATE_INDEX" val="20231636"/>
  <p:tag name="KSO_WM_UNIT_LAYERLEVEL" val="1_1_1"/>
  <p:tag name="KSO_WM_TAG_VERSION" val="3.0"/>
  <p:tag name="KSO_WM_DIAGRAM_VERSION" val="3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solid&quot;:{&quot;brightness&quot;:0.699999988079071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7"/>
  <p:tag name="KSO_WM_DIAGRAM_USE_COLOR_VALUE" val="{&quot;color_scheme&quot;:1,&quot;color_type&quot;:1,&quot;theme_color_indexes&quot;:[5,6,5,6,5,6]}"/>
</p:tagLst>
</file>

<file path=ppt/tags/tag11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a*1_1_1"/>
  <p:tag name="KSO_WM_TEMPLATE_CATEGORY" val="diagram"/>
  <p:tag name="KSO_WM_TEMPLATE_INDEX" val="20231636"/>
  <p:tag name="KSO_WM_UNIT_LAYERLEVEL" val="1_1_1"/>
  <p:tag name="KSO_WM_TAG_VERSION" val="3.0"/>
  <p:tag name="KSO_WM_DIAGRAM_GROUP_CODE" val="n1-1"/>
  <p:tag name="KSO_WM_UNIT_TYPE" val="n_h_a"/>
  <p:tag name="KSO_WM_UNIT_INDEX" val="1_1_1"/>
  <p:tag name="KSO_WM_UNIT_ISCONTENTSTITLE" val="0"/>
  <p:tag name="KSO_WM_UNIT_ISNUMDGMTITLE" val="0"/>
  <p:tag name="KSO_WM_UNIT_NOCLEAR" val="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71240875003843,&quot;left&quot;:53.122161865234375,&quot;top&quot;:152.77503937007873,&quot;width&quot;:853.75567626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3"/>
  <p:tag name="KSO_WM_UNIT_TEXT_TYPE" val="1"/>
  <p:tag name="KSO_WM_UNIT_PRESET_TEXT" val="添加项标题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14.xml><?xml version="1.0" encoding="utf-8"?>
<p:tagLst xmlns:p="http://schemas.openxmlformats.org/presentationml/2006/main">
  <p:tag name="resource_record_key" val="{&quot;19&quot;:[20348552,20342119],&quot;70&quot;:[3321782,3315855,3318869,3312417,3312359,3322207]}"/>
</p:tagLst>
</file>

<file path=ppt/tags/tag12.xml><?xml version="1.0" encoding="utf-8"?>
<p:tagLst xmlns:p="http://schemas.openxmlformats.org/presentationml/2006/main">
  <p:tag name="PA" val="v5.2.5"/>
</p:tagLst>
</file>

<file path=ppt/tags/tag13.xml><?xml version="1.0" encoding="utf-8"?>
<p:tagLst xmlns:p="http://schemas.openxmlformats.org/presentationml/2006/main">
  <p:tag name="PA" val="v5.2.5"/>
</p:tagLst>
</file>

<file path=ppt/tags/tag14.xml><?xml version="1.0" encoding="utf-8"?>
<p:tagLst xmlns:p="http://schemas.openxmlformats.org/presentationml/2006/main">
  <p:tag name="PA" val="v5.2.5"/>
</p:tagLst>
</file>

<file path=ppt/tags/tag15.xml><?xml version="1.0" encoding="utf-8"?>
<p:tagLst xmlns:p="http://schemas.openxmlformats.org/presentationml/2006/main">
  <p:tag name="PA" val="v5.2.5"/>
</p:tagLst>
</file>

<file path=ppt/tags/tag16.xml><?xml version="1.0" encoding="utf-8"?>
<p:tagLst xmlns:p="http://schemas.openxmlformats.org/presentationml/2006/main">
  <p:tag name="PA" val="v5.2.5"/>
</p:tagLst>
</file>

<file path=ppt/tags/tag17.xml><?xml version="1.0" encoding="utf-8"?>
<p:tagLst xmlns:p="http://schemas.openxmlformats.org/presentationml/2006/main">
  <p:tag name="PA" val="v5.2.5"/>
</p:tagLst>
</file>

<file path=ppt/tags/tag18.xml><?xml version="1.0" encoding="utf-8"?>
<p:tagLst xmlns:p="http://schemas.openxmlformats.org/presentationml/2006/main">
  <p:tag name="PA" val="v5.2.5"/>
</p:tagLst>
</file>

<file path=ppt/tags/tag19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79.6,&quot;left&quot;:62.94999389648437,&quot;top&quot;:120.85,&quot;width&quot;:677.4500122070319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79.6,&quot;left&quot;:62.94999389648437,&quot;top&quot;:120.85,&quot;width&quot;:677.4500122070319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5146_2*l_h_f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79.6,&quot;left&quot;:62.94999389648437,&quot;top&quot;:120.85,&quot;width&quot;:677.4500122070319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5146_2*l_h_i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79.6,&quot;left&quot;:62.94999389648437,&quot;top&quot;:120.85,&quot;width&quot;:677.4500122070319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]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]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]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]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]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62_2*l_h_i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62_2*l_h_f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您思想的提炼，请尽量言简意赅的阐述观点。单击此处输入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62_2*l_h_a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62_2*l_h_i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62_2*l_h_f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62_2*l_h_a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62_2*l_h_i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62_2*l_h_f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62_2*l_h_a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66.8999938964844,&quot;left&quot;:54.377960205078125,&quot;top&quot;:145.2000030517578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,&quot;left&quot;:42.499993896484376,&quot;top&quot;:137.85,&quot;width&quot;:677.4500122070319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01.3,&quot;left&quot;:42.499993896484376,&quot;top&quot;:137.85,&quot;width&quot;:677.4500122070319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42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3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119.5,&quot;left&quot;:33.149993896484375,&quot;top&quot;:128.9,&quot;width&quot;:640.6500122070325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119.5,&quot;left&quot;:33.149993896484375,&quot;top&quot;:128.9,&quot;width&quot;:640.6500122070325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45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6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215.5,&quot;left&quot;:51.549993896484374,&quot;top&quot;:173.15,&quot;width&quot;:444.60001220703253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215.5,&quot;left&quot;:51.549993896484374,&quot;top&quot;:173.15,&quot;width&quot;:444.60001220703253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48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9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131.4,&quot;left&quot;:49.549993896484374,&quot;top&quot;:127.55,&quot;width&quot;:736.7500122070326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131.4,&quot;left&quot;:49.549993896484374,&quot;top&quot;:127.55,&quot;width&quot;:736.7500122070326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51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5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33.89646606445314,&quot;left&quot;:76.25,&quot;top&quot;:188.92676696777343,&quot;width&quot;:807.50007874015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2_3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2_3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3199_4*m_h_f*1_1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，文字是思想的提炼，请言简意赅的阐述观点。单击此处输入项正文，文字是思想的提炼，请尽量言简意赅的阐述观点单击此处输入项正文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3199_4*m_h_a*1_1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1_2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1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1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x*1_1_1"/>
  <p:tag name="KSO_WM_TEMPLATE_CATEGORY" val="diagram"/>
  <p:tag name="KSO_WM_TEMPLATE_INDEX" val="20233199"/>
  <p:tag name="KSO_WM_UNIT_LAYERLEVEL" val="1_1_1"/>
  <p:tag name="KSO_WM_TAG_VERSION" val="3.0"/>
  <p:tag name="KSO_WM_UNIT_VALUE" val="93*98"/>
  <p:tag name="KSO_WM_UNIT_TYPE" val="m_h_x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2_2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2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2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3_2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3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x*1_3_1"/>
  <p:tag name="KSO_WM_TEMPLATE_CATEGORY" val="diagram"/>
  <p:tag name="KSO_WM_TEMPLATE_INDEX" val="20233199"/>
  <p:tag name="KSO_WM_UNIT_LAYERLEVEL" val="1_1_1"/>
  <p:tag name="KSO_WM_TAG_VERSION" val="3.0"/>
  <p:tag name="KSO_WM_UNIT_VALUE" val="94*108"/>
  <p:tag name="KSO_WM_UNIT_TYPE" val="m_h_x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3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x*1_4_1"/>
  <p:tag name="KSO_WM_TEMPLATE_CATEGORY" val="diagram"/>
  <p:tag name="KSO_WM_TEMPLATE_INDEX" val="20233199"/>
  <p:tag name="KSO_WM_UNIT_LAYERLEVEL" val="1_1_1"/>
  <p:tag name="KSO_WM_TAG_VERSION" val="3.0"/>
  <p:tag name="KSO_WM_UNIT_VALUE" val="97*97"/>
  <p:tag name="KSO_WM_UNIT_TYPE" val="m_h_x"/>
  <p:tag name="KSO_WM_UNIT_INDEX" val="1_4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4_2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4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4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4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33199_4*m_h_f*1_5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，文字是思想的提炼，请言简意赅的阐述观点。单击此处输入项正文，文字是思想的提炼，请尽量言简意赅的阐述观点单击此处输入项正文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3199_4*m_h_a*1_4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3199_4*m_h_f*1_4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，文字是思想的提炼，请言简意赅的阐述观点。单击此处输入项正文，文字是思想的提炼，请尽量言简意赅的阐述观点。单击输入项正文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.xml><?xml version="1.0" encoding="utf-8"?>
<p:tagLst xmlns:p="http://schemas.openxmlformats.org/presentationml/2006/main">
  <p:tag name="PA" val="v5.2.5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3199_4*m_h_a*1_3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3199_4*m_h_f*1_2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，文字是思想的提炼，请言简意赅的阐述观点。单击此处输入项正文，文字是思想的提炼，请尽量言简意赅的阐述观点。单击输入项正文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3199_4*m_h_a*1_2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3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VERSION" val="3"/>
  <p:tag name="KSO_WM_DIAGRAM_COLOR_TEXT_CAN_REMOVE" val="n"/>
  <p:tag name="KSO_WM_DIAGRAM_MIN_ITEMCNT" val="2"/>
  <p:tag name="KSO_WM_UNIT_FILL_FORE_SCHEMECOLOR_INDEX" val="14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NDEX" val="1_5_2"/>
  <p:tag name="KSO_WM_UNIT_FILL_FORE_SCHEMECOLOR_INDEX_BRIGHTNESS" val="0"/>
  <p:tag name="KSO_WM_UNIT_FILL_TYPE" val="1"/>
  <p:tag name="KSO_WM_DIAGRAM_VIRTUALLY_FRAME" val="{&quot;height&quot;:322.6500000000001,&quot;left&quot;:54.675048828125,&quot;top&quot;:200,&quot;width&quot;:850.64990234375}"/>
  <p:tag name="KSO_WM_DIAGRAM_MAX_ITEMCNT" val="5"/>
  <p:tag name="KSO_WM_DIAGRAM_COLOR_TRICK" val="1"/>
  <p:tag name="KSO_WM_DIAGRAM_GROUP_CODE" val="m1-1"/>
  <p:tag name="KSO_WM_UNIT_TYPE" val="m_h_i"/>
  <p:tag name="KSO_WM_TAG_VERSION" val="3.0"/>
  <p:tag name="KSO_WM_TEMPLATE_INDEX" val="20233199"/>
  <p:tag name="KSO_WM_UNIT_ID" val="diagram20233199_4*m_h_i*1_5_2"/>
  <p:tag name="KSO_WM_UNIT_DIAGRAM_ISNUMVISUAL" val="0"/>
  <p:tag name="KSO_WM_UNIT_HIGHLIGHT" val="0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5_1"/>
  <p:tag name="KSO_WM_TEMPLATE_CATEGORY" val="diagram"/>
  <p:tag name="KSO_WM_TEMPLATE_INDEX" val="20233199"/>
  <p:tag name="KSO_WM_UNIT_LAYERLEVEL" val="1_1_1"/>
  <p:tag name="KSO_WM_TAG_VERSION" val="3.0"/>
  <p:tag name="KSO_WM_UNIT_SUBTYPE" val="d"/>
  <p:tag name="KSO_WM_UNIT_TYPE" val="m_h_i"/>
  <p:tag name="KSO_WM_UNIT_INDEX" val="1_5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BEAUTIFY_FLAG" val="#wm#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3199_4*m_h_f*1_3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，文字是思想的提炼，请言简意赅的阐述观点。单击此处输入项正文，文字是思想的提炼，请尽量言简意赅的阐述观点单击此处输入项正文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5_1"/>
  <p:tag name="KSO_WM_UNIT_ID" val="diagram20233199_4*m_h_a*1_5_1"/>
  <p:tag name="KSO_WM_TEMPLATE_CATEGORY" val="diagram"/>
  <p:tag name="KSO_WM_TEMPLATE_INDEX" val="2023319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x*1_5_1"/>
  <p:tag name="KSO_WM_TEMPLATE_CATEGORY" val="diagram"/>
  <p:tag name="KSO_WM_TEMPLATE_INDEX" val="20233199"/>
  <p:tag name="KSO_WM_UNIT_LAYERLEVEL" val="1_1_1"/>
  <p:tag name="KSO_WM_TAG_VERSION" val="3.0"/>
  <p:tag name="KSO_WM_UNIT_VALUE" val="98*98"/>
  <p:tag name="KSO_WM_UNIT_TYPE" val="m_h_x"/>
  <p:tag name="KSO_WM_UNIT_INDEX" val="1_5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x*1_2_1"/>
  <p:tag name="KSO_WM_TEMPLATE_CATEGORY" val="diagram"/>
  <p:tag name="KSO_WM_TEMPLATE_INDEX" val="20233199"/>
  <p:tag name="KSO_WM_UNIT_LAYERLEVEL" val="1_1_1"/>
  <p:tag name="KSO_WM_TAG_VERSION" val="3.0"/>
  <p:tag name="KSO_WM_UNIT_VALUE" val="107*108"/>
  <p:tag name="KSO_WM_UNIT_TYPE" val="m_h_x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5,6,5,6,5,6]}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3_3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3_3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9.xml><?xml version="1.0" encoding="utf-8"?>
<p:tagLst xmlns:p="http://schemas.openxmlformats.org/presentationml/2006/main">
  <p:tag name="PA" val="v5.2.5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4_3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4_3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4*m_h_i*1_5_3"/>
  <p:tag name="KSO_WM_TEMPLATE_CATEGORY" val="diagram"/>
  <p:tag name="KSO_WM_TEMPLATE_INDEX" val="20233199"/>
  <p:tag name="KSO_WM_UNIT_LAYERLEVEL" val="1_1_1"/>
  <p:tag name="KSO_WM_TAG_VERSION" val="3.0"/>
  <p:tag name="KSO_WM_UNIT_TYPE" val="m_h_i"/>
  <p:tag name="KSO_WM_UNIT_INDEX" val="1_5_3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22.6500000000001,&quot;left&quot;:54.675048828125,&quot;top&quot;:200,&quot;width&quot;:850.64990234375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  <p:tag name="KSO_WM_DIAGRAM_USE_COLOR_VALUE" val="{&quot;color_scheme&quot;:1,&quot;color_type&quot;:1,&quot;theme_color_indexes&quot;:[5,6,5,6,5,6]}"/>
</p:tagLst>
</file>

<file path=ppt/tags/tag9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1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750061035156,&quot;left&quot;:52.75,&quot;top&quot;:156.9,&quot;width&quot;:854.475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93.xml><?xml version="1.0" encoding="utf-8"?>
<p:tagLst xmlns:p="http://schemas.openxmlformats.org/presentationml/2006/main">
  <p:tag name="KSO_WM_DIAGRAM_VIRTUALLY_FRAME" val="{&quot;height&quot;:343.4750061035156,&quot;left&quot;:52.75,&quot;top&quot;:156.9,&quot;width&quot;:854.4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VALUE" val="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1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307_1*l_h_i*1_2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750061035156,&quot;left&quot;:52.75,&quot;top&quot;:156.9,&quot;width&quot;:854.4750061035156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95.xml><?xml version="1.0" encoding="utf-8"?>
<p:tagLst xmlns:p="http://schemas.openxmlformats.org/presentationml/2006/main">
  <p:tag name="KSO_WM_DIAGRAM_VIRTUALLY_FRAME" val="{&quot;height&quot;:343.4750061035156,&quot;left&quot;:52.75,&quot;top&quot;:156.9,&quot;width&quot;:854.4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307_1*l_h_f*1_2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9"/>
  <p:tag name="KSO_WM_BEAUTIFY_FLAG" val="#wm#"/>
  <p:tag name="KSO_WM_UNIT_PRESET_TEXT" val="单击此处添加文本具体内容，简明扼要地阐述您的观点。根据需要可酌情增减文字，以便观者准确地理解您传达的思想单击此处添加文本具体内容，简明扼要地阐述您的观点。根据需要简明扼要地阐述您的观点。"/>
  <p:tag name="KSO_WM_UNIT_FILL_TYPE" val="1"/>
  <p:tag name="KSO_WM_UNIT_FILL_FORE_SCHEMECOLOR_INDEX" val="2"/>
  <p:tag name="KSO_WM_UNIT_FILL_FORE_SCHEMECOLOR_INDEX_BRIGHTNESS" val="0"/>
  <p:tag name="KSO_WM_UNIT_LINE_FORE_SCHEMECOLOR_INDEX" val="8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1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750061035156,&quot;left&quot;:52.75,&quot;top&quot;:156.9,&quot;width&quot;:854.475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97.xml><?xml version="1.0" encoding="utf-8"?>
<p:tagLst xmlns:p="http://schemas.openxmlformats.org/presentationml/2006/main">
  <p:tag name="KSO_WM_DIAGRAM_VIRTUALLY_FRAME" val="{&quot;height&quot;:343.4750061035156,&quot;left&quot;:52.75,&quot;top&quot;:156.9,&quot;width&quot;:854.4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VALUE" val="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1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307_1*l_h_i*1_2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750061035156,&quot;left&quot;:52.75,&quot;top&quot;:156.9,&quot;width&quot;:854.4750061035156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99.xml><?xml version="1.0" encoding="utf-8"?>
<p:tagLst xmlns:p="http://schemas.openxmlformats.org/presentationml/2006/main">
  <p:tag name="KSO_WM_DIAGRAM_VIRTUALLY_FRAME" val="{&quot;height&quot;:343.4750061035156,&quot;left&quot;:52.75,&quot;top&quot;:156.9,&quot;width&quot;:854.4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307_1*l_h_f*1_2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9"/>
  <p:tag name="KSO_WM_BEAUTIFY_FLAG" val="#wm#"/>
  <p:tag name="KSO_WM_UNIT_PRESET_TEXT" val="单击此处添加文本具体内容，简明扼要地阐述您的观点。根据需要可酌情增减文字，以便观者准确地理解您传达的思想单击此处添加文本具体内容，简明扼要地阐述您的观点。根据需要简明扼要地阐述您的观点。"/>
  <p:tag name="KSO_WM_UNIT_FILL_TYPE" val="1"/>
  <p:tag name="KSO_WM_UNIT_FILL_FORE_SCHEMECOLOR_INDEX" val="2"/>
  <p:tag name="KSO_WM_UNIT_FILL_FORE_SCHEMECOLOR_INDEX_BRIGHTNESS" val="0"/>
  <p:tag name="KSO_WM_UNIT_LINE_FORE_SCHEMECOLOR_INDEX" val="8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heme/theme1.xml><?xml version="1.0" encoding="utf-8"?>
<a:theme xmlns:a="http://schemas.openxmlformats.org/drawingml/2006/main" name="Office Theme">
  <a:themeElements>
    <a:clrScheme name="Custom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6AA2"/>
      </a:accent1>
      <a:accent2>
        <a:srgbClr val="84D4E6"/>
      </a:accent2>
      <a:accent3>
        <a:srgbClr val="263972"/>
      </a:accent3>
      <a:accent4>
        <a:srgbClr val="253F84"/>
      </a:accent4>
      <a:accent5>
        <a:srgbClr val="3E95BE"/>
      </a:accent5>
      <a:accent6>
        <a:srgbClr val="5BC6BF"/>
      </a:accent6>
      <a:hlink>
        <a:srgbClr val="0563C1"/>
      </a:hlink>
      <a:folHlink>
        <a:srgbClr val="954F72"/>
      </a:folHlink>
    </a:clrScheme>
    <a:fontScheme name="Calibri和微软雅黑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3267</Words>
  <Application>WPS 演示</Application>
  <PresentationFormat>Widescreen</PresentationFormat>
  <Paragraphs>250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Helvetica Neue</vt:lpstr>
      <vt:lpstr>宋体</vt:lpstr>
      <vt:lpstr>Arial Unicode MS</vt:lpstr>
      <vt:lpstr>汉仪书宋二KW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 w</dc:creator>
  <cp:lastModifiedBy>苏斌</cp:lastModifiedBy>
  <cp:revision>24</cp:revision>
  <dcterms:created xsi:type="dcterms:W3CDTF">2026-02-11T13:46:06Z</dcterms:created>
  <dcterms:modified xsi:type="dcterms:W3CDTF">2026-02-11T13:46:06Z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2052-12.1.24031.24031</vt:lpwstr>
  </property>
  <property fmtid="{D5CDD505-2E9C-101B-9397-08002B2CF9AE}" pid="3" name="KSOTemplateUUID">
    <vt:lpwstr>v1.0_mb_aT518a2eHcJCFRywER4zOw==</vt:lpwstr>
  </property>
  <property fmtid="{D5CDD505-2E9C-101B-9397-08002B2CF9AE}" pid="4" name="ICV">
    <vt:lpwstr>9BCDEE87BC7C9FE297627869A624AA7B_41</vt:lpwstr>
  </property>
</Properties>
</file>