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5874" autoAdjust="0"/>
  </p:normalViewPr>
  <p:slideViewPr>
    <p:cSldViewPr snapToGrid="0">
      <p:cViewPr varScale="1">
        <p:scale>
          <a:sx n="74" d="100"/>
          <a:sy n="74" d="100"/>
        </p:scale>
        <p:origin x="1956" y="6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13.02.2026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来到《实用人工智能》课程。今天我们将学习第一个主题：AI辅助学习与工作实践。在这个主题中，我们将一起探索人工智能如何改变我们学习和工作的方式，以及我们如何更好地与这个强大的工具协作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AIGC时代是一把双刃剑，它既带来了“曙光”，也带来了“迷雾”。一方面，它让创作变得更加民主，极大地提升了效率，能为我们提供个性化的体验，并激发新的创意。但另一方面，我们也要警惕信息茧房、版权纠纷、就业结构变化以及虚假信息泛滥等问题。我们需要在拥抱机遇的同时，理性地应对这些挑战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AI的影响已经渗透到我们生活的方方面面。在教育中，它能为我们定制学习路径；在工作中，它能帮我们写报告、做分析；在创意领域，它是我们的得力助手；在日常生活中，我们每天都在使用的推荐系统和语音助手也是AI的应用。这些身边的案例，都在告诉我们，一个由AI驱动的世界已经到来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看到了AI的强大能力，我们更需要保持清醒的头脑。接下来，让我们进入第三章，理性地探讨AI的能力边界和我们必须面对的伦理挑战。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必须明确，AI不是神，它有自己的能力边界。首先，它缺乏真正的理解和意识，只是在模仿和处理数据的相关性。其次，它很容易受到训练数据中偏见的影响。再者，它常常会产生“幻觉”，也就是编造信息。最后，在复杂的逻辑推理方面，它的能力也远不如人类。认识到这些边界，是我们理性使用AI的第一步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除了能力边界，AI还带来了一系列深刻的伦理挑战。比如，如何保护我们的个人隐私和数据安全？如何防止算法歧视，确保社会公平？当AI犯错时，责任该如何界定？这些都是我们在享受AI带来便利的同时，必须认真思考和解决的问题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面对这些挑战，我们需要建立一个理性使用AI的思维框架。首先，要明确我们的目标，把AI当作工具来用。其次，要保持批判性思维，不要轻信AI的每一个输出。再次，要关注AI工作的过程，把它当成学习的机会。最后，也是最重要的，是要持续学习，不断提升自己与AI协作的能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理论学习之后，让我们进入更具实践性的第四章：智能体。我们将学习什么是智能体，以及如何通过它来自动化我们的工作流，真正让AI成为我们的得力助手。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那么，到底什么是智能体呢？简单来说，智能体就是一个能够感知周围环境、自己做决定并采取行动来完成特定任务的程序。它就像一个虚拟的助手，有自己的“眼睛”（感知模块）、“大脑”（决策模块）和“手脚”（执行模块）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智能体也在不断进化。最开始是简单的规则型智能体，只能按照预设好的规则做事。后来发展出学习型智能体，能从经验中学习。再到现在的自主型智能体，可以处理复杂任务和进行长期规划。未来的趋势是协作型智能体，多个智能体将协同工作，完成更宏大的目标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理论说了这么多，现在我们来动手实践一下。即使你不会编程，也可以通过无代码平台来搭建简单的智能体，自动化你的工作流。整个过程很简单，只需要五步：明确目标、选择工具、配置流程、测试发布，最后分享给团队。比如，我们可以搭建一个自动整理邮件并生成报告的智能体，让它帮我们处理繁琐的重复工作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 dirty="0">
                <a:solidFill>
                  <a:srgbClr val="000000"/>
                </a:solidFill>
              </a:rPr>
              <a:t>本次课程将分为四个部分。首先，我们会回顾当代人工智能的发展历程，了解其背后的核心理论。接着，我们将探讨在AI时代，我们的学习方式需要发生怎样的转变。然后，我们会理性地看待AI的能力边界和随之而来的伦理挑战。最后，我们将通过实践，学习如何构建简单的智能体来自动化我们的工作流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课程的最后，我们来做一个总结。AI无疑是一个强大的工具，但更重要的是我们如何使用它。我们需要完成从被动“学习”到主动“学会学习”的转变，学会与AI协作。展望未来，AI会越来越强大，人机协作将成为常态。希望大家都能保持学习的热情，不断提升自己，在AI时代掌握主动权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再次感谢大家，我们下次课程再见！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现在，让我们进入第一章，一起回顾当代人工智能是如何从早期的理论探索，一步步发展到今天深刻影响我们生活的实践应用的。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人工智能的发展，就像一场建造“人造大脑”的工程，背后有两位理念不同的“总工程师”。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一派是“符号主义”，他们相信智能的核心是逻辑推理，试图把人类的知识写成规则教给机器，最典型的成果就是专家系统。但这种方法很快遇到了瓶颈，因为世界上的知识太多，无法一一穷尽。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另一派是“连接主义”，他们模仿人脑的神经元结构，让机器通过数据自己学习，这就是我们今天熟知的神经网络和深度学习。在2006年深度学习革命后，连接主义迎来了爆发，取得了举世瞩目的成就。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有趣的是，这两大流派最终走向了融合。今天的大模型，虽然是连接主义的产物，但它内部自发地形成了对符号和逻辑的理解。我们还会用符号主义的方法来增强它，比如通过“思维链”引导它分步思考，或者让它连接外部的搜索引擎和知识图谱来获取准确信息，减少“胡说八道”的情况。可以说，是符号主义的“魂”，附在了连接主义的“体”上，实现了完美联姻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连接主义的成功，离不开两大基石：数据和算力。数据就像是智能时代的“新石油”，互联网为我们提供了取之不尽的数据土壤，让AI可以从中学习。而算力，特别是GPU的出现，为AI提供了强大的计算能力，就像给火箭装上了引擎。正如周傲英教授所说，数据的价值远超石油，它越用越值钱，驱动着我们进入一个全新的“数据密集型”科学范式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那么，当代AI的“顶流”——大模型，是如何崛起的呢？这要从自然语言处理（NLP）说起。早期的NLP依赖规则和词典，后来引入了统计学方法。真正的转折点是2017年Transformer架构的诞生，它的“注意力机制”让AI第一次真正理解了上下文。在此基础上，通过在海量数据上进行预训练，大语言模型（LLM）诞生了。当模型规模足够大时，它展现出了惊人的“涌现能力”，从语言专家变成了无所不能的“通才”。如今，大模型更是突破了语言的界限，发展出能处理文本、图像、视频的多模态大模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了解了AI的发展历程，我们不禁要问，在这个AI无处不在的时代，我们应该如何学习？这就引出了我们的第二章：从学习到学会学习，探索与AI共舞的新范式。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模型的出现，催生了一场“创作大革命”，也就是我们所说的AIGC时代。在这个时代，任何可以被数字化的内容，无论是文字、图片、声音还是视频，都可以由AI来生成。大模型就像一个强大的引擎，而AIGC就是这个引擎驱动的、能生产各种内容的“万能工厂”。我们熟知的GPT、Midjourney、Sora都是这场革命的产物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svg"/><Relationship Id="rId13" Type="http://schemas.openxmlformats.org/officeDocument/2006/relationships/image" Target="../media/image57.png"/><Relationship Id="rId18" Type="http://schemas.openxmlformats.org/officeDocument/2006/relationships/image" Target="../media/image62.svg"/><Relationship Id="rId3" Type="http://schemas.openxmlformats.org/officeDocument/2006/relationships/image" Target="../media/image3.jpeg"/><Relationship Id="rId21" Type="http://schemas.openxmlformats.org/officeDocument/2006/relationships/image" Target="../media/image65.png"/><Relationship Id="rId7" Type="http://schemas.openxmlformats.org/officeDocument/2006/relationships/image" Target="../media/image51.png"/><Relationship Id="rId12" Type="http://schemas.openxmlformats.org/officeDocument/2006/relationships/image" Target="../media/image56.svg"/><Relationship Id="rId17" Type="http://schemas.openxmlformats.org/officeDocument/2006/relationships/image" Target="../media/image61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60.svg"/><Relationship Id="rId20" Type="http://schemas.openxmlformats.org/officeDocument/2006/relationships/image" Target="../media/image64.sv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0.svg"/><Relationship Id="rId11" Type="http://schemas.openxmlformats.org/officeDocument/2006/relationships/image" Target="../media/image55.png"/><Relationship Id="rId24" Type="http://schemas.openxmlformats.org/officeDocument/2006/relationships/image" Target="../media/image68.svg"/><Relationship Id="rId5" Type="http://schemas.openxmlformats.org/officeDocument/2006/relationships/image" Target="../media/image49.png"/><Relationship Id="rId15" Type="http://schemas.openxmlformats.org/officeDocument/2006/relationships/image" Target="../media/image59.png"/><Relationship Id="rId23" Type="http://schemas.openxmlformats.org/officeDocument/2006/relationships/image" Target="../media/image67.png"/><Relationship Id="rId10" Type="http://schemas.openxmlformats.org/officeDocument/2006/relationships/image" Target="../media/image54.svg"/><Relationship Id="rId19" Type="http://schemas.openxmlformats.org/officeDocument/2006/relationships/image" Target="../media/image63.png"/><Relationship Id="rId4" Type="http://schemas.openxmlformats.org/officeDocument/2006/relationships/image" Target="../media/image48.jpeg"/><Relationship Id="rId9" Type="http://schemas.openxmlformats.org/officeDocument/2006/relationships/image" Target="../media/image53.png"/><Relationship Id="rId14" Type="http://schemas.openxmlformats.org/officeDocument/2006/relationships/image" Target="../media/image58.svg"/><Relationship Id="rId22" Type="http://schemas.openxmlformats.org/officeDocument/2006/relationships/image" Target="../media/image66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3.jpeg"/><Relationship Id="rId7" Type="http://schemas.openxmlformats.org/officeDocument/2006/relationships/image" Target="../media/image70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9.png"/><Relationship Id="rId11" Type="http://schemas.openxmlformats.org/officeDocument/2006/relationships/image" Target="../media/image72.svg"/><Relationship Id="rId5" Type="http://schemas.openxmlformats.org/officeDocument/2006/relationships/image" Target="../media/image7.svg"/><Relationship Id="rId10" Type="http://schemas.openxmlformats.org/officeDocument/2006/relationships/image" Target="../media/image71.png"/><Relationship Id="rId4" Type="http://schemas.openxmlformats.org/officeDocument/2006/relationships/image" Target="../media/image6.png"/><Relationship Id="rId9" Type="http://schemas.openxmlformats.org/officeDocument/2006/relationships/image" Target="../media/image5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svg"/><Relationship Id="rId3" Type="http://schemas.openxmlformats.org/officeDocument/2006/relationships/image" Target="../media/image3.jpeg"/><Relationship Id="rId7" Type="http://schemas.openxmlformats.org/officeDocument/2006/relationships/image" Target="../media/image74.png"/><Relationship Id="rId12" Type="http://schemas.openxmlformats.org/officeDocument/2006/relationships/image" Target="../media/image14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svg"/><Relationship Id="rId11" Type="http://schemas.openxmlformats.org/officeDocument/2006/relationships/image" Target="../media/image13.png"/><Relationship Id="rId5" Type="http://schemas.openxmlformats.org/officeDocument/2006/relationships/image" Target="../media/image19.png"/><Relationship Id="rId10" Type="http://schemas.openxmlformats.org/officeDocument/2006/relationships/image" Target="../media/image77.svg"/><Relationship Id="rId4" Type="http://schemas.openxmlformats.org/officeDocument/2006/relationships/image" Target="../media/image73.jpeg"/><Relationship Id="rId9" Type="http://schemas.openxmlformats.org/officeDocument/2006/relationships/image" Target="../media/image7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3.jpe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11" Type="http://schemas.openxmlformats.org/officeDocument/2006/relationships/image" Target="../media/image81.svg"/><Relationship Id="rId5" Type="http://schemas.openxmlformats.org/officeDocument/2006/relationships/image" Target="../media/image79.svg"/><Relationship Id="rId10" Type="http://schemas.openxmlformats.org/officeDocument/2006/relationships/image" Target="../media/image80.png"/><Relationship Id="rId4" Type="http://schemas.openxmlformats.org/officeDocument/2006/relationships/image" Target="../media/image78.png"/><Relationship Id="rId9" Type="http://schemas.openxmlformats.org/officeDocument/2006/relationships/image" Target="../media/image56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svg"/><Relationship Id="rId3" Type="http://schemas.openxmlformats.org/officeDocument/2006/relationships/image" Target="../media/image3.jpeg"/><Relationship Id="rId7" Type="http://schemas.openxmlformats.org/officeDocument/2006/relationships/image" Target="../media/image78.png"/><Relationship Id="rId12" Type="http://schemas.openxmlformats.org/officeDocument/2006/relationships/image" Target="../media/image7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4.svg"/><Relationship Id="rId11" Type="http://schemas.openxmlformats.org/officeDocument/2006/relationships/image" Target="../media/image6.png"/><Relationship Id="rId5" Type="http://schemas.openxmlformats.org/officeDocument/2006/relationships/image" Target="../media/image83.png"/><Relationship Id="rId10" Type="http://schemas.openxmlformats.org/officeDocument/2006/relationships/image" Target="../media/image22.svg"/><Relationship Id="rId4" Type="http://schemas.openxmlformats.org/officeDocument/2006/relationships/image" Target="../media/image82.jpeg"/><Relationship Id="rId9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.jpeg"/><Relationship Id="rId7" Type="http://schemas.openxmlformats.org/officeDocument/2006/relationships/image" Target="../media/image86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5.png"/><Relationship Id="rId11" Type="http://schemas.openxmlformats.org/officeDocument/2006/relationships/image" Target="../media/image88.svg"/><Relationship Id="rId5" Type="http://schemas.openxmlformats.org/officeDocument/2006/relationships/image" Target="../media/image7.svg"/><Relationship Id="rId10" Type="http://schemas.openxmlformats.org/officeDocument/2006/relationships/image" Target="../media/image87.png"/><Relationship Id="rId4" Type="http://schemas.openxmlformats.org/officeDocument/2006/relationships/image" Target="../media/image6.png"/><Relationship Id="rId9" Type="http://schemas.openxmlformats.org/officeDocument/2006/relationships/image" Target="../media/image20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.jpeg"/><Relationship Id="rId7" Type="http://schemas.openxmlformats.org/officeDocument/2006/relationships/image" Target="../media/image20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11" Type="http://schemas.openxmlformats.org/officeDocument/2006/relationships/image" Target="../media/image92.svg"/><Relationship Id="rId5" Type="http://schemas.openxmlformats.org/officeDocument/2006/relationships/image" Target="../media/image90.svg"/><Relationship Id="rId10" Type="http://schemas.openxmlformats.org/officeDocument/2006/relationships/image" Target="../media/image91.png"/><Relationship Id="rId4" Type="http://schemas.openxmlformats.org/officeDocument/2006/relationships/image" Target="../media/image89.png"/><Relationship Id="rId9" Type="http://schemas.openxmlformats.org/officeDocument/2006/relationships/image" Target="../media/image5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13" Type="http://schemas.openxmlformats.org/officeDocument/2006/relationships/image" Target="../media/image100.svg"/><Relationship Id="rId3" Type="http://schemas.openxmlformats.org/officeDocument/2006/relationships/image" Target="../media/image3.jpeg"/><Relationship Id="rId7" Type="http://schemas.openxmlformats.org/officeDocument/2006/relationships/image" Target="../media/image94.svg"/><Relationship Id="rId12" Type="http://schemas.openxmlformats.org/officeDocument/2006/relationships/image" Target="../media/image9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3.png"/><Relationship Id="rId11" Type="http://schemas.openxmlformats.org/officeDocument/2006/relationships/image" Target="../media/image98.svg"/><Relationship Id="rId5" Type="http://schemas.openxmlformats.org/officeDocument/2006/relationships/image" Target="../media/image84.svg"/><Relationship Id="rId10" Type="http://schemas.openxmlformats.org/officeDocument/2006/relationships/image" Target="../media/image97.png"/><Relationship Id="rId4" Type="http://schemas.openxmlformats.org/officeDocument/2006/relationships/image" Target="../media/image83.png"/><Relationship Id="rId9" Type="http://schemas.openxmlformats.org/officeDocument/2006/relationships/image" Target="../media/image96.svg"/><Relationship Id="rId14" Type="http://schemas.openxmlformats.org/officeDocument/2006/relationships/image" Target="../media/image10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svg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3.jpeg"/><Relationship Id="rId7" Type="http://schemas.openxmlformats.org/officeDocument/2006/relationships/image" Target="../media/image10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4.svg"/><Relationship Id="rId5" Type="http://schemas.openxmlformats.org/officeDocument/2006/relationships/image" Target="../media/image103.png"/><Relationship Id="rId4" Type="http://schemas.openxmlformats.org/officeDocument/2006/relationships/image" Target="../media/image102.jpeg"/><Relationship Id="rId9" Type="http://schemas.openxmlformats.org/officeDocument/2006/relationships/image" Target="../media/image107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jpeg"/><Relationship Id="rId9" Type="http://schemas.openxmlformats.org/officeDocument/2006/relationships/image" Target="../media/image17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3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18.jpe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3.jpeg"/><Relationship Id="rId7" Type="http://schemas.openxmlformats.org/officeDocument/2006/relationships/image" Target="../media/image28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5.svg"/><Relationship Id="rId3" Type="http://schemas.openxmlformats.org/officeDocument/2006/relationships/image" Target="../media/image3.jpeg"/><Relationship Id="rId7" Type="http://schemas.openxmlformats.org/officeDocument/2006/relationships/image" Target="../media/image33.sv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11" Type="http://schemas.openxmlformats.org/officeDocument/2006/relationships/image" Target="../media/image20.svg"/><Relationship Id="rId5" Type="http://schemas.openxmlformats.org/officeDocument/2006/relationships/image" Target="../media/image31.svg"/><Relationship Id="rId15" Type="http://schemas.openxmlformats.org/officeDocument/2006/relationships/image" Target="../media/image37.svg"/><Relationship Id="rId10" Type="http://schemas.openxmlformats.org/officeDocument/2006/relationships/image" Target="../media/image19.png"/><Relationship Id="rId4" Type="http://schemas.openxmlformats.org/officeDocument/2006/relationships/image" Target="../media/image30.png"/><Relationship Id="rId9" Type="http://schemas.openxmlformats.org/officeDocument/2006/relationships/image" Target="../media/image28.svg"/><Relationship Id="rId1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svg"/><Relationship Id="rId3" Type="http://schemas.openxmlformats.org/officeDocument/2006/relationships/image" Target="../media/image3.jpeg"/><Relationship Id="rId7" Type="http://schemas.openxmlformats.org/officeDocument/2006/relationships/image" Target="../media/image39.svg"/><Relationship Id="rId12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.png"/><Relationship Id="rId11" Type="http://schemas.openxmlformats.org/officeDocument/2006/relationships/image" Target="../media/image43.svg"/><Relationship Id="rId5" Type="http://schemas.openxmlformats.org/officeDocument/2006/relationships/image" Target="../media/image28.svg"/><Relationship Id="rId15" Type="http://schemas.openxmlformats.org/officeDocument/2006/relationships/image" Target="../media/image47.jpeg"/><Relationship Id="rId10" Type="http://schemas.openxmlformats.org/officeDocument/2006/relationships/image" Target="../media/image42.png"/><Relationship Id="rId4" Type="http://schemas.openxmlformats.org/officeDocument/2006/relationships/image" Target="../media/image27.png"/><Relationship Id="rId9" Type="http://schemas.openxmlformats.org/officeDocument/2006/relationships/image" Target="../media/image41.svg"/><Relationship Id="rId14" Type="http://schemas.openxmlformats.org/officeDocument/2006/relationships/image" Target="../media/image4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B2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D1B2A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14146" b="14146"/>
          <a:stretch>
            <a:fillRect/>
          </a:stretch>
        </p:blipFill>
        <p:spPr>
          <a:xfrm>
            <a:off x="4953000" y="1016000"/>
            <a:ext cx="2286000" cy="2794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1016000" y="3937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实用人工智能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4699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主题1：AI辅助学习与工作实践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34376">
            <a:off x="5461032" y="5327650"/>
            <a:ext cx="127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0808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AIGC时代的双刃剑：曙光与迷雾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5143500" cy="4953000"/>
          </a:xfrm>
          <a:prstGeom prst="roundRect">
            <a:avLst>
              <a:gd name="adj" fmla="val 2564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63500" dir="2700000" algn="tl" rotWithShape="0">
              <a:srgbClr val="00A1FF">
                <a:alpha val="2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29452" b="29452"/>
          <a:stretch>
            <a:fillRect/>
          </a:stretch>
        </p:blipFill>
        <p:spPr>
          <a:xfrm>
            <a:off x="1016000" y="1651000"/>
            <a:ext cx="4635500" cy="1905000"/>
          </a:xfrm>
          <a:prstGeom prst="roundRect">
            <a:avLst>
              <a:gd name="adj" fmla="val 6666"/>
            </a:avLst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746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3708400"/>
            <a:ext cx="4254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机遇：技术带来的曙光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4254500"/>
            <a:ext cx="254000" cy="254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97000" y="4216400"/>
            <a:ext cx="4254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创作民主化：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打破专业壁垒，人人皆可创作。</a:t>
            </a:r>
            <a:endParaRPr lang="en-US" sz="110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6000" y="4635500"/>
            <a:ext cx="254000" cy="254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97000" y="4597400"/>
            <a:ext cx="4254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效率革命：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自动化生产，极大提升内容产出速度。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16000" y="5016500"/>
            <a:ext cx="254000" cy="254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397000" y="4978400"/>
            <a:ext cx="4254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个性化体验：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基于用户偏好，实现精准内容定制。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16000" y="5397500"/>
            <a:ext cx="254000" cy="254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397000" y="5359400"/>
            <a:ext cx="4254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创意激发：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AI作为创意伙伴，辅助人类突破思维定势。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286500" y="1397000"/>
            <a:ext cx="5143500" cy="4953000"/>
          </a:xfrm>
          <a:prstGeom prst="roundRect">
            <a:avLst>
              <a:gd name="adj" fmla="val 2564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63500" dir="2700000" algn="tl" rotWithShape="0">
              <a:srgbClr val="808080">
                <a:alpha val="2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540500" y="16510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921500" y="1612900"/>
            <a:ext cx="4254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挑战：亟待解决的迷雾</a:t>
            </a:r>
            <a:endParaRPr lang="en-US" sz="1100"/>
          </a:p>
        </p:txBody>
      </p:sp>
      <p:cxnSp>
        <p:nvCxnSpPr>
          <p:cNvPr id="18" name="Connector 18"/>
          <p:cNvCxnSpPr/>
          <p:nvPr/>
        </p:nvCxnSpPr>
        <p:spPr>
          <a:xfrm rot="-9418">
            <a:off x="6540509" y="2025650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9" name="Picture 1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540500" y="2286000"/>
            <a:ext cx="254000" cy="2540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921500" y="2247900"/>
            <a:ext cx="42545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信息茧房：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推荐算法可能导致用户视野变窄，形成认知闭环。</a:t>
            </a:r>
            <a:endParaRPr lang="en-US" sz="1100"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540500" y="2984500"/>
            <a:ext cx="254000" cy="2540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6921500" y="2946400"/>
            <a:ext cx="42545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版权问题：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AI生成内容的版权归属模糊，引发法律与伦理争议。</a:t>
            </a:r>
            <a:endParaRPr lang="en-US" sz="1100"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540500" y="3683000"/>
            <a:ext cx="254000" cy="2540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6921500" y="3644900"/>
            <a:ext cx="42545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就业结构变化：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部分重复性工作岗位受冲击，需重塑职业技能。</a:t>
            </a:r>
            <a:endParaRPr lang="en-US" sz="1100"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6540500" y="4381500"/>
            <a:ext cx="254000" cy="2540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6921500" y="4343400"/>
            <a:ext cx="42545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内容真实性：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深度伪造技术增加了虚假信息的传播风险。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AI在改变世界——身边的案例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7780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1778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教育领域：个性化学习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9291">
            <a:off x="1016009" y="2216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1016000" y="23495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203200" indent="-203200" algn="l">
              <a:lnSpc>
                <a:spcPct val="125000"/>
              </a:lnSpc>
              <a:buClr>
                <a:srgbClr val="808080"/>
              </a:buClr>
              <a:buChar char="•"/>
              <a:defRPr/>
            </a:pPr>
            <a:r>
              <a:rPr lang="en-US" sz="16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个性化学习路径推荐，精准匹配学生水平</a:t>
            </a:r>
            <a:endParaRPr lang="en-US" sz="1100"/>
          </a:p>
          <a:p>
            <a:pPr marL="203200" indent="-203200" algn="l">
              <a:lnSpc>
                <a:spcPct val="125000"/>
              </a:lnSpc>
              <a:buClr>
                <a:srgbClr val="808080"/>
              </a:buClr>
              <a:buChar char="•"/>
            </a:pPr>
            <a:r>
              <a:rPr lang="en-US" sz="16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智能答疑辅导，24小时即时响应</a:t>
            </a:r>
          </a:p>
        </p:txBody>
      </p:sp>
      <p:sp>
        <p:nvSpPr>
          <p:cNvPr id="8" name="AutoShape 8"/>
          <p:cNvSpPr/>
          <p:nvPr/>
        </p:nvSpPr>
        <p:spPr>
          <a:xfrm>
            <a:off x="6223000" y="1524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17780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985000" y="1778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工作领域：智能办公助手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9291">
            <a:off x="6477009" y="2216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6477000" y="23495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203200" indent="-203200" algn="l">
              <a:lnSpc>
                <a:spcPct val="125000"/>
              </a:lnSpc>
              <a:buClr>
                <a:srgbClr val="808080"/>
              </a:buClr>
              <a:buChar char="•"/>
              <a:defRPr/>
            </a:pPr>
            <a:r>
              <a:rPr lang="en-US" sz="16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自动整理会议纪要，生成报告初稿</a:t>
            </a:r>
            <a:endParaRPr lang="en-US" sz="1100"/>
          </a:p>
          <a:p>
            <a:pPr marL="203200" indent="-203200" algn="l">
              <a:lnSpc>
                <a:spcPct val="125000"/>
              </a:lnSpc>
              <a:buClr>
                <a:srgbClr val="808080"/>
              </a:buClr>
              <a:buChar char="•"/>
            </a:pPr>
            <a:r>
              <a:rPr lang="en-US" sz="16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辅助数据分析，提升决策效率</a:t>
            </a:r>
          </a:p>
        </p:txBody>
      </p:sp>
      <p:sp>
        <p:nvSpPr>
          <p:cNvPr id="13" name="AutoShape 13"/>
          <p:cNvSpPr/>
          <p:nvPr/>
        </p:nvSpPr>
        <p:spPr>
          <a:xfrm>
            <a:off x="762000" y="4064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43180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524000" y="4318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创意领域：灵感与工具</a:t>
            </a:r>
            <a:endParaRPr lang="en-US" sz="1100"/>
          </a:p>
        </p:txBody>
      </p:sp>
      <p:cxnSp>
        <p:nvCxnSpPr>
          <p:cNvPr id="16" name="Connector 16"/>
          <p:cNvCxnSpPr/>
          <p:nvPr/>
        </p:nvCxnSpPr>
        <p:spPr>
          <a:xfrm rot="-9291">
            <a:off x="1016009" y="4756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AutoShape 17"/>
          <p:cNvSpPr/>
          <p:nvPr/>
        </p:nvSpPr>
        <p:spPr>
          <a:xfrm>
            <a:off x="1016000" y="48895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203200" indent="-203200" algn="l">
              <a:lnSpc>
                <a:spcPct val="125000"/>
              </a:lnSpc>
              <a:buClr>
                <a:srgbClr val="808080"/>
              </a:buClr>
              <a:buChar char="•"/>
              <a:defRPr/>
            </a:pPr>
            <a:r>
              <a:rPr lang="en-US" sz="16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协助文案构思，激发创作灵感</a:t>
            </a:r>
            <a:endParaRPr lang="en-US" sz="1100"/>
          </a:p>
          <a:p>
            <a:pPr marL="203200" indent="-203200" algn="l">
              <a:lnSpc>
                <a:spcPct val="125000"/>
              </a:lnSpc>
              <a:buClr>
                <a:srgbClr val="808080"/>
              </a:buClr>
              <a:buChar char="•"/>
            </a:pPr>
            <a:r>
              <a:rPr lang="en-US" sz="16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进行视觉设计和视频剪辑，降低创作门槛</a:t>
            </a:r>
          </a:p>
        </p:txBody>
      </p:sp>
      <p:sp>
        <p:nvSpPr>
          <p:cNvPr id="18" name="AutoShape 18"/>
          <p:cNvSpPr/>
          <p:nvPr/>
        </p:nvSpPr>
        <p:spPr>
          <a:xfrm>
            <a:off x="6223000" y="4064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77000" y="4318000"/>
            <a:ext cx="406400" cy="4064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985000" y="4318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生活领域：无处不在的智能</a:t>
            </a:r>
            <a:endParaRPr lang="en-US" sz="1100"/>
          </a:p>
        </p:txBody>
      </p:sp>
      <p:cxnSp>
        <p:nvCxnSpPr>
          <p:cNvPr id="21" name="Connector 21"/>
          <p:cNvCxnSpPr/>
          <p:nvPr/>
        </p:nvCxnSpPr>
        <p:spPr>
          <a:xfrm rot="-9291">
            <a:off x="6477009" y="4756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" name="AutoShape 22"/>
          <p:cNvSpPr/>
          <p:nvPr/>
        </p:nvSpPr>
        <p:spPr>
          <a:xfrm>
            <a:off x="6477000" y="48895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203200" indent="-203200" algn="l">
              <a:lnSpc>
                <a:spcPct val="125000"/>
              </a:lnSpc>
              <a:buClr>
                <a:srgbClr val="808080"/>
              </a:buClr>
              <a:buChar char="•"/>
              <a:defRPr/>
            </a:pPr>
            <a:r>
              <a:rPr lang="en-US" sz="16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智能推荐系统（音乐、视频），懂你的喜好</a:t>
            </a:r>
            <a:endParaRPr lang="en-US" sz="1100"/>
          </a:p>
          <a:p>
            <a:pPr marL="203200" indent="-203200" algn="l">
              <a:lnSpc>
                <a:spcPct val="125000"/>
              </a:lnSpc>
              <a:buClr>
                <a:srgbClr val="808080"/>
              </a:buClr>
              <a:buChar char="•"/>
            </a:pPr>
            <a:r>
              <a:rPr lang="en-US" sz="16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语音助手（Siri, Alexa），语音交互更便捷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0" y="2032000"/>
            <a:ext cx="12192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64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3429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AI的能力边界与伦理挑战：理性使用的思考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42969">
            <a:off x="5588040" y="4375150"/>
            <a:ext cx="101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38100" cap="flat" cmpd="sng">
            <a:solidFill>
              <a:srgbClr val="00A1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AI不是神——它的能力边界</a:t>
            </a:r>
            <a:endParaRPr lang="en-US" sz="1100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62000" y="1524000"/>
            <a:ext cx="4064000" cy="4064000"/>
          </a:xfrm>
          <a:prstGeom prst="roundRect">
            <a:avLst>
              <a:gd name="adj" fmla="val 4687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27000" dist="63500" dir="27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4" name="AutoShape 4"/>
          <p:cNvSpPr/>
          <p:nvPr/>
        </p:nvSpPr>
        <p:spPr>
          <a:xfrm>
            <a:off x="5207000" y="1524000"/>
            <a:ext cx="6223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381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97500" y="17145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5905500" y="1651000"/>
            <a:ext cx="5334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缺乏真正的理解和意识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AI能模仿，但它不理解自己在做什么，它处理的是相关性，而非因果性。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5207000" y="2730500"/>
            <a:ext cx="6223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381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397500" y="29210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5905500" y="2857500"/>
            <a:ext cx="5334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易受数据偏见影响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“垃圾进，垃圾出”，如果训练数据有偏见，AI也会学习并放大这种偏见。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5207000" y="3937000"/>
            <a:ext cx="6223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381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397500" y="41275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905500" y="4064000"/>
            <a:ext cx="5334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存在“幻觉”问题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AI可能会一本正经地生成看似合理但完全错误的信息，缺乏事实核查能力。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5207000" y="5143500"/>
            <a:ext cx="6223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381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397500" y="53340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5905500" y="5270500"/>
            <a:ext cx="5334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逻辑推理能力有限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在处理需要复杂逻辑链的任务时，AI的表现往往不尽如人意，容易出现逻辑断裂。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AI的伦理挑战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778000"/>
            <a:ext cx="508000" cy="5080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651000" y="17780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隐私与安全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2860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AI的广泛应用意味着大量个人数据被收集和分析，数据泄露和滥用的风险增加。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223000" y="1524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1778000"/>
            <a:ext cx="508000" cy="508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7112000" y="17780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算法歧视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477000" y="22860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如果训练数据存在偏见，AI系统可能会做出歧视性的决策，强化社会不公。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4064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4318000"/>
            <a:ext cx="508000" cy="5080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651000" y="43180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责任界定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016000" y="48260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当AI系统做出错误决策并造成后果时，责任应该由谁来承担？开发者、使用者还是AI本身？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223000" y="4064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77000" y="4318000"/>
            <a:ext cx="508000" cy="5080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7112000" y="43180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社会公平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477000" y="48260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AI技术的普及可能会加剧“数字鸿沟”，让掌握技术的人更具优势，需要关注技术普惠。</a:t>
            </a:r>
            <a:endParaRPr lang="en-US"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理性使用AI的思维框架</a:t>
            </a:r>
            <a:endParaRPr lang="en-US" sz="1100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62000" y="1651000"/>
            <a:ext cx="4318000" cy="4318000"/>
          </a:xfrm>
          <a:prstGeom prst="roundRect">
            <a:avLst>
              <a:gd name="adj" fmla="val 5882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4" name="AutoShape 4"/>
          <p:cNvSpPr/>
          <p:nvPr/>
        </p:nvSpPr>
        <p:spPr>
          <a:xfrm>
            <a:off x="5588000" y="1651000"/>
            <a:ext cx="5842000" cy="952500"/>
          </a:xfrm>
          <a:prstGeom prst="roundRect">
            <a:avLst>
              <a:gd name="adj" fmla="val 13333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25400" dir="2700000" algn="tl" rotWithShape="0">
              <a:srgbClr val="00A1F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78500" y="1841500"/>
            <a:ext cx="508000" cy="508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6413500" y="1752600"/>
            <a:ext cx="482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明确目标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始终将AI视为实现目标的工具，而不是替代者。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5588000" y="2768600"/>
            <a:ext cx="5842000" cy="952500"/>
          </a:xfrm>
          <a:prstGeom prst="roundRect">
            <a:avLst>
              <a:gd name="adj" fmla="val 13333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25400" dir="2700000" algn="tl" rotWithShape="0">
              <a:srgbClr val="00A1F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78500" y="2959100"/>
            <a:ext cx="508000" cy="508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6413500" y="2870200"/>
            <a:ext cx="482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批判性思维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对AI的输出保持警惕，学会验证和辨别信息的真伪。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5588000" y="3886200"/>
            <a:ext cx="5842000" cy="952500"/>
          </a:xfrm>
          <a:prstGeom prst="roundRect">
            <a:avLst>
              <a:gd name="adj" fmla="val 13333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25400" dir="2700000" algn="tl" rotWithShape="0">
              <a:srgbClr val="00A1F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78500" y="4076700"/>
            <a:ext cx="508000" cy="508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413500" y="3987800"/>
            <a:ext cx="482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关注过程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不仅要利用AI的结果，更要理解其背后的逻辑，将其作为学习的机会。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5588000" y="5003800"/>
            <a:ext cx="5842000" cy="952500"/>
          </a:xfrm>
          <a:prstGeom prst="roundRect">
            <a:avLst>
              <a:gd name="adj" fmla="val 13333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25400" dir="2700000" algn="tl" rotWithShape="0">
              <a:srgbClr val="00A1F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778500" y="5194300"/>
            <a:ext cx="508000" cy="508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413500" y="5105400"/>
            <a:ext cx="482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持续学习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不断提升自己与AI协作的能力，适应快速变化的技术环境。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0" y="2032000"/>
            <a:ext cx="1219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60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04</a:t>
            </a:r>
            <a:endParaRPr lang="en-US" sz="1100"/>
          </a:p>
        </p:txBody>
      </p:sp>
      <p:cxnSp>
        <p:nvCxnSpPr>
          <p:cNvPr id="5" name="Connector 5"/>
          <p:cNvCxnSpPr/>
          <p:nvPr/>
        </p:nvCxnSpPr>
        <p:spPr>
          <a:xfrm rot="-42969">
            <a:off x="5588040" y="3168650"/>
            <a:ext cx="101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38100" cap="flat" cmpd="sng">
            <a:solidFill>
              <a:srgbClr val="00A1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6" name="AutoShape 6"/>
          <p:cNvSpPr/>
          <p:nvPr/>
        </p:nvSpPr>
        <p:spPr>
          <a:xfrm>
            <a:off x="1016000" y="3429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智能体：自动化工作流的构建与实践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4191000"/>
            <a:ext cx="1016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6A73"/>
                </a:solidFill>
                <a:latin typeface="Noto Sans SC"/>
                <a:ea typeface="Noto Sans SC"/>
                <a:cs typeface="Noto Sans SC"/>
                <a:sym typeface="Noto Sans SC"/>
              </a:rPr>
              <a:t>从理论到实践，探索 AI 驱动的自动化未来</a:t>
            </a:r>
            <a:endParaRPr lang="en-US" sz="11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什么是智能体（Agent）？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10668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90000"/>
            </a:srgbClr>
          </a:solidFill>
          <a:ln cap="flat" cmpd="sng">
            <a:solidFill>
              <a:srgbClr val="E6CFCF">
                <a:alpha val="9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00A1FF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6510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1587500"/>
            <a:ext cx="965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智能体是能够感知环境、进行自主决策并执行行动以实现特定目标的实体。它就像一个拥有感知、思考和行动能力的虚拟助手。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2794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核心构成要素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302000"/>
            <a:ext cx="3302000" cy="2794000"/>
          </a:xfrm>
          <a:prstGeom prst="roundRect">
            <a:avLst>
              <a:gd name="adj" fmla="val 4545"/>
            </a:avLst>
          </a:prstGeom>
          <a:solidFill>
            <a:srgbClr val="FFFFFF">
              <a:alpha val="90000"/>
            </a:srgbClr>
          </a:solidFill>
          <a:ln cap="flat" cmpd="sng">
            <a:solidFill>
              <a:srgbClr val="E6CFCF">
                <a:alpha val="90000"/>
              </a:srgbClr>
            </a:solidFill>
            <a:prstDash val="solid"/>
            <a:round/>
          </a:ln>
          <a:effectLst>
            <a:outerShdw blurRad="127000" dist="635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95500" y="3556000"/>
            <a:ext cx="635000" cy="635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889000" y="4318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感知模块 (Perception)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889000" y="4762500"/>
            <a:ext cx="304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通过传感器或接口获取环境信息，如同智能体的“眼睛”和“耳朵”。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445000" y="3302000"/>
            <a:ext cx="3302000" cy="2794000"/>
          </a:xfrm>
          <a:prstGeom prst="roundRect">
            <a:avLst>
              <a:gd name="adj" fmla="val 4545"/>
            </a:avLst>
          </a:prstGeom>
          <a:solidFill>
            <a:srgbClr val="FFFFFF">
              <a:alpha val="90000"/>
            </a:srgbClr>
          </a:solidFill>
          <a:ln cap="flat" cmpd="sng">
            <a:solidFill>
              <a:srgbClr val="E6CFCF">
                <a:alpha val="90000"/>
              </a:srgbClr>
            </a:solidFill>
            <a:prstDash val="solid"/>
            <a:round/>
          </a:ln>
          <a:effectLst>
            <a:outerShdw blurRad="127000" dist="635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778500" y="3556000"/>
            <a:ext cx="635000" cy="6350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4572000" y="4318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决策模块 (Decision)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4572000" y="4762500"/>
            <a:ext cx="304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根据感知到的信息和预设目标进行分析判断，如同智能体的“大脑”。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128000" y="3302000"/>
            <a:ext cx="3302000" cy="2794000"/>
          </a:xfrm>
          <a:prstGeom prst="roundRect">
            <a:avLst>
              <a:gd name="adj" fmla="val 4545"/>
            </a:avLst>
          </a:prstGeom>
          <a:solidFill>
            <a:srgbClr val="FFFFFF">
              <a:alpha val="90000"/>
            </a:srgbClr>
          </a:solidFill>
          <a:ln cap="flat" cmpd="sng">
            <a:solidFill>
              <a:srgbClr val="E6CFCF">
                <a:alpha val="90000"/>
              </a:srgbClr>
            </a:solidFill>
            <a:prstDash val="solid"/>
            <a:round/>
          </a:ln>
          <a:effectLst>
            <a:outerShdw blurRad="127000" dist="635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461500" y="3556000"/>
            <a:ext cx="635000" cy="6350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255000" y="4318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执行模块 (Execution)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255000" y="4762500"/>
            <a:ext cx="304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将决策转化为具体的行动并作用于环境，如同智能体的“手脚”。</a:t>
            </a:r>
            <a:endParaRPr lang="en-US" sz="11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智能体的演进路径：从思考到行动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2540000" cy="3302000"/>
          </a:xfrm>
          <a:prstGeom prst="roundRect">
            <a:avLst>
              <a:gd name="adj" fmla="val 5000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76400" y="1905000"/>
            <a:ext cx="711200" cy="7112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889000" y="27432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阶段1：规则型Agent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21485">
            <a:off x="1016020" y="3168650"/>
            <a:ext cx="203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00A1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7" name="AutoShape 7"/>
          <p:cNvSpPr/>
          <p:nvPr/>
        </p:nvSpPr>
        <p:spPr>
          <a:xfrm>
            <a:off x="889000" y="3302000"/>
            <a:ext cx="2286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完全基于预设的规则和条件进行反应，是最基础的智能体形态。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3467100" y="1651000"/>
            <a:ext cx="2540000" cy="3302000"/>
          </a:xfrm>
          <a:prstGeom prst="roundRect">
            <a:avLst>
              <a:gd name="adj" fmla="val 5000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81500" y="1905000"/>
            <a:ext cx="711200" cy="7112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3594100" y="27432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阶段2：学习型Agent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21485">
            <a:off x="3721120" y="3168650"/>
            <a:ext cx="203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00A1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2" name="AutoShape 12"/>
          <p:cNvSpPr/>
          <p:nvPr/>
        </p:nvSpPr>
        <p:spPr>
          <a:xfrm>
            <a:off x="3594100" y="3302000"/>
            <a:ext cx="2286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能够从经验和数据中学习，动态调整自己的行为策略以适应环境。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172200" y="1651000"/>
            <a:ext cx="2540000" cy="3302000"/>
          </a:xfrm>
          <a:prstGeom prst="roundRect">
            <a:avLst>
              <a:gd name="adj" fmla="val 5000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086600" y="1905000"/>
            <a:ext cx="711200" cy="7112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299200" y="27432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阶段3：自主型Agent</a:t>
            </a:r>
            <a:endParaRPr lang="en-US" sz="1100"/>
          </a:p>
        </p:txBody>
      </p:sp>
      <p:cxnSp>
        <p:nvCxnSpPr>
          <p:cNvPr id="16" name="Connector 16"/>
          <p:cNvCxnSpPr/>
          <p:nvPr/>
        </p:nvCxnSpPr>
        <p:spPr>
          <a:xfrm rot="-21485">
            <a:off x="6426220" y="3168650"/>
            <a:ext cx="203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00A1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7" name="AutoShape 17"/>
          <p:cNvSpPr/>
          <p:nvPr/>
        </p:nvSpPr>
        <p:spPr>
          <a:xfrm>
            <a:off x="6299200" y="3302000"/>
            <a:ext cx="2286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具备多任务处理、长期规划和资源管理的能力，能独立完成复杂目标。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890000" y="1651000"/>
            <a:ext cx="2540000" cy="3302000"/>
          </a:xfrm>
          <a:prstGeom prst="roundRect">
            <a:avLst>
              <a:gd name="adj" fmla="val 5000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804400" y="1905000"/>
            <a:ext cx="711200" cy="7112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9017000" y="27432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阶段4：协作型Agent</a:t>
            </a:r>
            <a:endParaRPr lang="en-US" sz="1100"/>
          </a:p>
        </p:txBody>
      </p:sp>
      <p:cxnSp>
        <p:nvCxnSpPr>
          <p:cNvPr id="21" name="Connector 21"/>
          <p:cNvCxnSpPr/>
          <p:nvPr/>
        </p:nvCxnSpPr>
        <p:spPr>
          <a:xfrm rot="-21485">
            <a:off x="9144020" y="3168650"/>
            <a:ext cx="203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00A1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22" name="AutoShape 22"/>
          <p:cNvSpPr/>
          <p:nvPr/>
        </p:nvSpPr>
        <p:spPr>
          <a:xfrm>
            <a:off x="9017000" y="3302000"/>
            <a:ext cx="2286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多个智能体相互沟通、协同工作，共同完成单一个体无法胜任的宏大任务。</a:t>
            </a:r>
            <a:endParaRPr lang="en-US" sz="11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实践：用无代码平台搭建工作流智能体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3429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A1FF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6510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1651000"/>
            <a:ext cx="2413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步骤1：明确任务目标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14946">
            <a:off x="1016014" y="21272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1016000" y="2222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例如，自动整理邮件并生成周报，明确智能体需要解决的具体问题。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381500" y="1397000"/>
            <a:ext cx="3429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A1FF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35500" y="16510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143500" y="1651000"/>
            <a:ext cx="2413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步骤2：选择无代码工具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14946">
            <a:off x="4635514" y="21272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4635500" y="2222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根据需求选择合适的平台，如 Zapier, Make, 飞书机器人等。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001000" y="1397000"/>
            <a:ext cx="3429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A1FF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55000" y="16510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763000" y="1651000"/>
            <a:ext cx="2413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步骤3：配置触发器和动作</a:t>
            </a:r>
            <a:endParaRPr lang="en-US" sz="1100"/>
          </a:p>
        </p:txBody>
      </p:sp>
      <p:cxnSp>
        <p:nvCxnSpPr>
          <p:cNvPr id="16" name="Connector 16"/>
          <p:cNvCxnSpPr/>
          <p:nvPr/>
        </p:nvCxnSpPr>
        <p:spPr>
          <a:xfrm rot="-14946">
            <a:off x="8255014" y="21272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AutoShape 17"/>
          <p:cNvSpPr/>
          <p:nvPr/>
        </p:nvSpPr>
        <p:spPr>
          <a:xfrm>
            <a:off x="8255000" y="2222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设置“当收到新邮件时”触发，执行“提取关键信息”、“写入文档”等动作。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62000" y="3937000"/>
            <a:ext cx="3429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A1FF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6000" y="4191000"/>
            <a:ext cx="406400" cy="4064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1524000" y="4191000"/>
            <a:ext cx="2413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步骤4：测试与发布</a:t>
            </a:r>
            <a:endParaRPr lang="en-US" sz="1100"/>
          </a:p>
        </p:txBody>
      </p:sp>
      <p:cxnSp>
        <p:nvCxnSpPr>
          <p:cNvPr id="21" name="Connector 21"/>
          <p:cNvCxnSpPr/>
          <p:nvPr/>
        </p:nvCxnSpPr>
        <p:spPr>
          <a:xfrm rot="-14946">
            <a:off x="1016014" y="46672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" name="AutoShape 22"/>
          <p:cNvSpPr/>
          <p:nvPr/>
        </p:nvSpPr>
        <p:spPr>
          <a:xfrm>
            <a:off x="1016000" y="4762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运行测试用例，确保流程逻辑无误后，正式发布上线。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4381500" y="3937000"/>
            <a:ext cx="3429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A1FF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635500" y="4191000"/>
            <a:ext cx="406400" cy="4064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5143500" y="4191000"/>
            <a:ext cx="2413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步骤5：分享与协作</a:t>
            </a:r>
            <a:endParaRPr lang="en-US" sz="1100"/>
          </a:p>
        </p:txBody>
      </p:sp>
      <p:cxnSp>
        <p:nvCxnSpPr>
          <p:cNvPr id="26" name="Connector 26"/>
          <p:cNvCxnSpPr/>
          <p:nvPr/>
        </p:nvCxnSpPr>
        <p:spPr>
          <a:xfrm rot="-14946">
            <a:off x="4635514" y="46672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" name="AutoShape 27"/>
          <p:cNvSpPr/>
          <p:nvPr/>
        </p:nvSpPr>
        <p:spPr>
          <a:xfrm>
            <a:off x="4635500" y="4762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将自动化流程分享给团队成员，共同使用并持续优化。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8001000" y="3937000"/>
            <a:ext cx="3429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A1FF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9" name="Picture 29"/>
          <p:cNvPicPr>
            <a:picLocks noChangeAspect="1"/>
          </p:cNvPicPr>
          <p:nvPr/>
        </p:nvPicPr>
        <p:blipFill>
          <a:blip r:embed="rId14"/>
          <a:srcRect t="46" b="46"/>
          <a:stretch>
            <a:fillRect/>
          </a:stretch>
        </p:blipFill>
        <p:spPr>
          <a:xfrm>
            <a:off x="8001000" y="3937000"/>
            <a:ext cx="3429000" cy="2286000"/>
          </a:xfrm>
          <a:prstGeom prst="roundRect">
            <a:avLst>
              <a:gd name="adj" fmla="val 5555"/>
            </a:avLst>
          </a:prstGeom>
          <a:noFill/>
          <a:ln w="25400" cap="flat" cmpd="sng">
            <a:noFill/>
            <a:prstDash val="solid"/>
            <a:rou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CONTENTS / 目录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6096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A1FF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803400"/>
            <a:ext cx="508000" cy="5080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651000" y="1651000"/>
            <a:ext cx="76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2413000" y="16510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当代人工智能发展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从理论到实践的跃迁</a:t>
            </a:r>
          </a:p>
        </p:txBody>
      </p:sp>
      <p:sp>
        <p:nvSpPr>
          <p:cNvPr id="7" name="AutoShape 7"/>
          <p:cNvSpPr/>
          <p:nvPr/>
        </p:nvSpPr>
        <p:spPr>
          <a:xfrm>
            <a:off x="762000" y="2794000"/>
            <a:ext cx="6096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A1FF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3073400"/>
            <a:ext cx="508000" cy="508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651000" y="2921000"/>
            <a:ext cx="76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2413000" y="29210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从学习到学会学习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与AI共舞的新范式</a:t>
            </a:r>
          </a:p>
        </p:txBody>
      </p:sp>
      <p:sp>
        <p:nvSpPr>
          <p:cNvPr id="11" name="AutoShape 11"/>
          <p:cNvSpPr/>
          <p:nvPr/>
        </p:nvSpPr>
        <p:spPr>
          <a:xfrm>
            <a:off x="762000" y="4064000"/>
            <a:ext cx="6096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A1FF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4343400"/>
            <a:ext cx="508000" cy="5080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651000" y="4191000"/>
            <a:ext cx="76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2413000" y="41910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AI的能力边界与伦理挑战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理性使用的思考</a:t>
            </a:r>
          </a:p>
        </p:txBody>
      </p:sp>
      <p:sp>
        <p:nvSpPr>
          <p:cNvPr id="15" name="AutoShape 15"/>
          <p:cNvSpPr/>
          <p:nvPr/>
        </p:nvSpPr>
        <p:spPr>
          <a:xfrm>
            <a:off x="762000" y="5334000"/>
            <a:ext cx="6096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A1FF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6000" y="5613400"/>
            <a:ext cx="508000" cy="5080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1651000" y="5461000"/>
            <a:ext cx="76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04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2413000" y="54610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智能体：自动化工作流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构建与实践</a:t>
            </a: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2"/>
          <a:srcRect t="14706" b="14706"/>
          <a:stretch>
            <a:fillRect/>
          </a:stretch>
        </p:blipFill>
        <p:spPr>
          <a:xfrm>
            <a:off x="7366000" y="1524000"/>
            <a:ext cx="4064000" cy="4889500"/>
          </a:xfrm>
          <a:prstGeom prst="roundRect">
            <a:avLst>
              <a:gd name="adj" fmla="val 6250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90500" dist="101600" dir="2700000" algn="tl" rotWithShape="0">
              <a:srgbClr val="000000">
                <a:alpha val="20000"/>
              </a:srgbClr>
            </a:outerShdw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总结与展望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1435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16697" b="16697"/>
          <a:stretch>
            <a:fillRect/>
          </a:stretch>
        </p:blipFill>
        <p:spPr>
          <a:xfrm>
            <a:off x="762000" y="1524000"/>
            <a:ext cx="5143500" cy="2286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064000"/>
            <a:ext cx="355600" cy="355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60500" y="4038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阶段总结：工具与协作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4508500"/>
            <a:ext cx="4635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AI是强大的工具，我们需要学会与其协作，实现从“学习”知识到“学会学习”如何利用工具的跃迁。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86500" y="1524000"/>
            <a:ext cx="51435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7"/>
          <a:srcRect t="16666" b="16666"/>
          <a:stretch>
            <a:fillRect/>
          </a:stretch>
        </p:blipFill>
        <p:spPr>
          <a:xfrm>
            <a:off x="6286500" y="1524000"/>
            <a:ext cx="5143500" cy="2286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40500" y="40640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985000" y="4038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未来展望：核心竞争力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540500" y="4508500"/>
            <a:ext cx="4635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未来的AI将更智能、更通用，人机协作将成为新常态。持续学习、保持批判性思维和适应变化的能力，将是我们在AI时代最核心的竞争力。</a:t>
            </a:r>
            <a:endParaRPr lang="en-US" sz="11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192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10188" b="10188"/>
          <a:stretch>
            <a:fillRect/>
          </a:stretch>
        </p:blipFill>
        <p:spPr>
          <a:xfrm>
            <a:off x="1524000" y="1016000"/>
            <a:ext cx="3556000" cy="4826000"/>
          </a:xfrm>
          <a:prstGeom prst="roundRect">
            <a:avLst>
              <a:gd name="adj" fmla="val 7142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254000" dist="127000" dir="2700000" algn="tl" rotWithShape="0">
              <a:srgbClr val="00A1FF">
                <a:alpha val="30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5588000" y="2286000"/>
            <a:ext cx="508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感谢观看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42969">
            <a:off x="5638840" y="3295650"/>
            <a:ext cx="101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50800" cap="flat" cmpd="sng">
            <a:solidFill>
              <a:srgbClr val="00A1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7" name="AutoShape 7"/>
          <p:cNvSpPr/>
          <p:nvPr/>
        </p:nvSpPr>
        <p:spPr>
          <a:xfrm>
            <a:off x="5588000" y="3556000"/>
            <a:ext cx="508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0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THANKS FOR WATCHING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588000" y="41910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FFFFF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期待与您在未来的课程中再见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0" y="2032000"/>
            <a:ext cx="12192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64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cxnSp>
        <p:nvCxnSpPr>
          <p:cNvPr id="5" name="Connector 5"/>
          <p:cNvCxnSpPr/>
          <p:nvPr/>
        </p:nvCxnSpPr>
        <p:spPr>
          <a:xfrm rot="-42969">
            <a:off x="5588040" y="3422650"/>
            <a:ext cx="101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38100" cap="flat" cmpd="sng">
            <a:solidFill>
              <a:srgbClr val="00A1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6" name="AutoShape 6"/>
          <p:cNvSpPr/>
          <p:nvPr/>
        </p:nvSpPr>
        <p:spPr>
          <a:xfrm>
            <a:off x="1016000" y="3683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当代人工智能发展：从理论到实践的跃迁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AI的“大脑”是如何炼成的？——一场“主义之争”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5143500" cy="4826000"/>
          </a:xfrm>
          <a:prstGeom prst="roundRect">
            <a:avLst>
              <a:gd name="adj" fmla="val 2631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29452" b="29452"/>
          <a:stretch>
            <a:fillRect/>
          </a:stretch>
        </p:blipFill>
        <p:spPr>
          <a:xfrm>
            <a:off x="1016000" y="1651000"/>
            <a:ext cx="4635500" cy="190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746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3708400"/>
            <a:ext cx="4254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符号主义 (Symbolism)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9418">
            <a:off x="1016009" y="4121150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1016000" y="4254500"/>
            <a:ext cx="4635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核心思想：</a:t>
            </a: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信奉逻辑与规则，将人类知识符号化、逻辑化后灌输给机器。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16000" y="4889500"/>
            <a:ext cx="4635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代表杰作：</a:t>
            </a: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专家系统 (Expert Systems)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016000" y="5270500"/>
            <a:ext cx="4635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局限性：</a:t>
            </a: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知识瓶颈（无法穷尽）、脆弱僵化（难以处理规则外情况）。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286500" y="1397000"/>
            <a:ext cx="5143500" cy="4826000"/>
          </a:xfrm>
          <a:prstGeom prst="roundRect">
            <a:avLst>
              <a:gd name="adj" fmla="val 2631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/>
          <a:srcRect t="29452" b="29452"/>
          <a:stretch>
            <a:fillRect/>
          </a:stretch>
        </p:blipFill>
        <p:spPr>
          <a:xfrm>
            <a:off x="6540500" y="1651000"/>
            <a:ext cx="4635500" cy="190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40500" y="3746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6921500" y="3708400"/>
            <a:ext cx="4254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连接主义 (Connectionism)</a:t>
            </a:r>
            <a:endParaRPr lang="en-US" sz="1100"/>
          </a:p>
        </p:txBody>
      </p:sp>
      <p:cxnSp>
        <p:nvCxnSpPr>
          <p:cNvPr id="15" name="Connector 15"/>
          <p:cNvCxnSpPr/>
          <p:nvPr/>
        </p:nvCxnSpPr>
        <p:spPr>
          <a:xfrm rot="-9418">
            <a:off x="6540509" y="4121150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" name="AutoShape 16"/>
          <p:cNvSpPr/>
          <p:nvPr/>
        </p:nvSpPr>
        <p:spPr>
          <a:xfrm>
            <a:off x="6540500" y="4254500"/>
            <a:ext cx="4635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核心思想：</a:t>
            </a: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模仿人脑神经元结构，构建人工神经网络，让机器从数据中自我学习。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540500" y="4889500"/>
            <a:ext cx="4635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代表杰作：</a:t>
            </a: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神经网络、深度学习 (Deep Learning)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540500" y="5270500"/>
            <a:ext cx="4635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爆发时刻：</a:t>
            </a: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2006年深度学习革命后爆发，如ImageNet、AlphaGo等里程碑式应用。</a:t>
            </a:r>
            <a:endParaRPr lang="en-US"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从“路线之争”到“完美联姻”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10668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85000"/>
            </a:srgbClr>
          </a:solidFill>
          <a:ln cap="flat" cmpd="sng">
            <a:solidFill>
              <a:srgbClr val="E6CFCF">
                <a:alpha val="85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0A1FF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16000" y="1587500"/>
            <a:ext cx="1524000" cy="1524000"/>
          </a:xfrm>
          <a:prstGeom prst="ellipse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2794000" y="1587500"/>
            <a:ext cx="838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核心观点：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8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符号主义的“魂”（逻辑推理）附在了连接主义的“体”（神经网络）上，实现了AI领域的范式融合。</a:t>
            </a:r>
          </a:p>
        </p:txBody>
      </p:sp>
      <p:sp>
        <p:nvSpPr>
          <p:cNvPr id="6" name="AutoShape 6"/>
          <p:cNvSpPr/>
          <p:nvPr/>
        </p:nvSpPr>
        <p:spPr>
          <a:xfrm>
            <a:off x="762000" y="3556000"/>
            <a:ext cx="3302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90000"/>
            </a:srgbClr>
          </a:solidFill>
          <a:ln cap="flat" cmpd="sng">
            <a:solidFill>
              <a:srgbClr val="E6CFCF">
                <a:alpha val="90000"/>
              </a:srgbClr>
            </a:solidFill>
            <a:prstDash val="solid"/>
            <a:round/>
          </a:ln>
          <a:effectLst>
            <a:outerShdw blurRad="101600" dist="381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8100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524000" y="38100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思维链 (CoT)</a:t>
            </a:r>
            <a:endParaRPr lang="en-US" sz="1100"/>
          </a:p>
        </p:txBody>
      </p:sp>
      <p:cxnSp>
        <p:nvCxnSpPr>
          <p:cNvPr id="9" name="Connector 9"/>
          <p:cNvCxnSpPr/>
          <p:nvPr/>
        </p:nvCxnSpPr>
        <p:spPr>
          <a:xfrm rot="-15626">
            <a:off x="1016014" y="4311650"/>
            <a:ext cx="279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/>
        </p:nvSpPr>
        <p:spPr>
          <a:xfrm>
            <a:off x="1016000" y="4445000"/>
            <a:ext cx="279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引导AI像人类一样分步推理，将复杂问题拆解为逻辑步骤，提升推理能力。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445000" y="3556000"/>
            <a:ext cx="3302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90000"/>
            </a:srgbClr>
          </a:solidFill>
          <a:ln cap="flat" cmpd="sng">
            <a:solidFill>
              <a:srgbClr val="E6CFCF">
                <a:alpha val="90000"/>
              </a:srgbClr>
            </a:solidFill>
            <a:prstDash val="solid"/>
            <a:round/>
          </a:ln>
          <a:effectLst>
            <a:outerShdw blurRad="101600" dist="381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99000" y="38100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5207000" y="38100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搜索增强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15626">
            <a:off x="4699014" y="4311650"/>
            <a:ext cx="279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4699000" y="4445000"/>
            <a:ext cx="279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结合外部搜索引擎获取实时、准确的知识，弥补模型参数知识的滞后性。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128000" y="3556000"/>
            <a:ext cx="3302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90000"/>
            </a:srgbClr>
          </a:solidFill>
          <a:ln cap="flat" cmpd="sng">
            <a:solidFill>
              <a:srgbClr val="E6CFCF">
                <a:alpha val="90000"/>
              </a:srgbClr>
            </a:solidFill>
            <a:prstDash val="solid"/>
            <a:round/>
          </a:ln>
          <a:effectLst>
            <a:outerShdw blurRad="101600" dist="381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382000" y="3810000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8890000" y="38100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知识图谱</a:t>
            </a:r>
            <a:endParaRPr lang="en-US" sz="1100"/>
          </a:p>
        </p:txBody>
      </p:sp>
      <p:cxnSp>
        <p:nvCxnSpPr>
          <p:cNvPr id="19" name="Connector 19"/>
          <p:cNvCxnSpPr/>
          <p:nvPr/>
        </p:nvCxnSpPr>
        <p:spPr>
          <a:xfrm rot="-15626">
            <a:off x="8382014" y="4311650"/>
            <a:ext cx="279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" name="AutoShape 20"/>
          <p:cNvSpPr/>
          <p:nvPr/>
        </p:nvSpPr>
        <p:spPr>
          <a:xfrm>
            <a:off x="8382000" y="4445000"/>
            <a:ext cx="279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引入结构化的符号知识，对AI生成的内容进行校验和增强，有效减少幻觉。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AI双壁——“数据”与“算力”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5207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90000"/>
            </a:srgbClr>
          </a:solidFill>
          <a:ln cap="flat" cmpd="sng">
            <a:solidFill>
              <a:srgbClr val="E6CFCF">
                <a:alpha val="9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00A1FF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6510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16256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数据：智能时代的“新石油”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9291">
            <a:off x="1016009" y="2089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1016000" y="2222500"/>
            <a:ext cx="4699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互联网的爆发式发展提供了海量数据土壤，数据的价值远超石油，它越用越多，越用越值钱。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23000" y="1397000"/>
            <a:ext cx="5207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90000"/>
            </a:srgbClr>
          </a:solidFill>
          <a:ln cap="flat" cmpd="sng">
            <a:solidFill>
              <a:srgbClr val="E6CFCF">
                <a:alpha val="9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00A1FF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16510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985000" y="16256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算力：神经网络的“完美引擎”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9291">
            <a:off x="6477009" y="2089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6477000" y="2222500"/>
            <a:ext cx="4699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GPU提供了强大的并行计算能力，解决了复杂模型的训练瓶颈，是连接主义成功的关键基石。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/>
          <a:srcRect t="29999" b="30000"/>
          <a:stretch>
            <a:fillRect/>
          </a:stretch>
        </p:blipFill>
        <p:spPr>
          <a:xfrm>
            <a:off x="3556000" y="3556000"/>
            <a:ext cx="5080000" cy="2032000"/>
          </a:xfrm>
          <a:prstGeom prst="roundRect">
            <a:avLst>
              <a:gd name="adj" fmla="val 6250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27000" dist="635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14" name="AutoShape 14"/>
          <p:cNvSpPr/>
          <p:nvPr/>
        </p:nvSpPr>
        <p:spPr>
          <a:xfrm>
            <a:off x="762000" y="571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1" u="none" strike="noStrike">
                <a:solidFill>
                  <a:srgbClr val="646464"/>
                </a:solidFill>
                <a:latin typeface="Noto Sans SC"/>
                <a:ea typeface="Noto Sans SC"/>
                <a:cs typeface="Noto Sans SC"/>
                <a:sym typeface="Noto Sans SC"/>
              </a:rPr>
              <a:t>“数据就是智能时代的'新石油'。然而，数据的价值远超石油！石油用一吨就少一吨，但数据是越用越多，越用越值钱。” —— 周傲英教授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认识当代AI的“顶流”——大模型崛起之路</a:t>
            </a:r>
            <a:endParaRPr lang="en-US" sz="1100"/>
          </a:p>
        </p:txBody>
      </p:sp>
      <p:cxnSp>
        <p:nvCxnSpPr>
          <p:cNvPr id="3" name="Connector 3"/>
          <p:cNvCxnSpPr/>
          <p:nvPr/>
        </p:nvCxnSpPr>
        <p:spPr>
          <a:xfrm rot="-4092">
            <a:off x="762004" y="3041650"/>
            <a:ext cx="1066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C8C8C8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413000"/>
            <a:ext cx="508000" cy="5080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143000" y="2921000"/>
            <a:ext cx="254000" cy="254000"/>
          </a:xfrm>
          <a:prstGeom prst="ellipse">
            <a:avLst/>
          </a:prstGeom>
          <a:solidFill>
            <a:srgbClr val="00A1FF">
              <a:alpha val="100000"/>
            </a:srgbClr>
          </a:solidFill>
          <a:ln cap="flat" cmpd="sng">
            <a:solidFill>
              <a:srgbClr val="0091E6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3302000"/>
            <a:ext cx="152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早期 NLP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规则与词典驱动，依赖人工定义的符号主义方法，灵活性差。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94000" y="2413000"/>
            <a:ext cx="508000" cy="508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2921000" y="2921000"/>
            <a:ext cx="254000" cy="254000"/>
          </a:xfrm>
          <a:prstGeom prst="ellipse">
            <a:avLst/>
          </a:prstGeom>
          <a:solidFill>
            <a:srgbClr val="00A1FF">
              <a:alpha val="100000"/>
            </a:srgbClr>
          </a:solidFill>
          <a:ln cap="flat" cmpd="sng">
            <a:solidFill>
              <a:srgbClr val="0091E6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2540000" y="3302000"/>
            <a:ext cx="152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统计方法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引入统计学模型，利用数据训练分类器，提升了处理效率。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572000" y="2413000"/>
            <a:ext cx="508000" cy="508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4699000" y="2921000"/>
            <a:ext cx="254000" cy="254000"/>
          </a:xfrm>
          <a:prstGeom prst="ellipse">
            <a:avLst/>
          </a:prstGeom>
          <a:solidFill>
            <a:srgbClr val="00A1FF">
              <a:alpha val="100000"/>
            </a:srgbClr>
          </a:solidFill>
          <a:ln cap="flat" cmpd="sng">
            <a:solidFill>
              <a:srgbClr val="0091E6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4318000" y="3302000"/>
            <a:ext cx="152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2017 架构突破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Transformer架构诞生，引入“注意力机制”，奠定现代大模型基石。</a:t>
            </a: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50000" y="2413000"/>
            <a:ext cx="508000" cy="508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6477000" y="2921000"/>
            <a:ext cx="254000" cy="254000"/>
          </a:xfrm>
          <a:prstGeom prst="ellipse">
            <a:avLst/>
          </a:prstGeom>
          <a:solidFill>
            <a:srgbClr val="00A1FF">
              <a:alpha val="100000"/>
            </a:srgbClr>
          </a:solidFill>
          <a:ln cap="flat" cmpd="sng">
            <a:solidFill>
              <a:srgbClr val="0091E6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6096000" y="3302000"/>
            <a:ext cx="152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预训练 LLM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海量数据预训练打造“博学者”，具备强大的语言理解与生成能力。</a:t>
            </a: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128000" y="2413000"/>
            <a:ext cx="508000" cy="5080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255000" y="2921000"/>
            <a:ext cx="254000" cy="254000"/>
          </a:xfrm>
          <a:prstGeom prst="ellipse">
            <a:avLst/>
          </a:prstGeom>
          <a:solidFill>
            <a:srgbClr val="00A1FF">
              <a:alpha val="100000"/>
            </a:srgbClr>
          </a:solidFill>
          <a:ln cap="flat" cmpd="sng">
            <a:solidFill>
              <a:srgbClr val="0091E6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7874000" y="3302000"/>
            <a:ext cx="152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能力涌现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模型规模突破临界点，从单一“专家”进化为具备推理能力的“通才”。</a:t>
            </a: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906000" y="2413000"/>
            <a:ext cx="508000" cy="5080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10033000" y="2921000"/>
            <a:ext cx="254000" cy="254000"/>
          </a:xfrm>
          <a:prstGeom prst="ellipse">
            <a:avLst/>
          </a:prstGeom>
          <a:solidFill>
            <a:srgbClr val="00A1FF">
              <a:alpha val="100000"/>
            </a:srgbClr>
          </a:solidFill>
          <a:ln cap="flat" cmpd="sng">
            <a:solidFill>
              <a:srgbClr val="0091E6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" name="AutoShape 21"/>
          <p:cNvSpPr/>
          <p:nvPr/>
        </p:nvSpPr>
        <p:spPr>
          <a:xfrm>
            <a:off x="9652000" y="3302000"/>
            <a:ext cx="152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多模态破圈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808080"/>
                </a:solidFill>
                <a:latin typeface="Noto Sans SC"/>
                <a:ea typeface="Noto Sans SC"/>
                <a:cs typeface="Noto Sans SC"/>
                <a:sym typeface="Noto Sans SC"/>
              </a:rPr>
              <a:t>突破语言界限，融合文本、图像、视频等多模态信息，应用场景无限扩展。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5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0" y="2032000"/>
            <a:ext cx="1219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64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cxnSp>
        <p:nvCxnSpPr>
          <p:cNvPr id="5" name="Connector 5"/>
          <p:cNvCxnSpPr/>
          <p:nvPr/>
        </p:nvCxnSpPr>
        <p:spPr>
          <a:xfrm rot="-42969">
            <a:off x="5588040" y="3168650"/>
            <a:ext cx="101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38100" cap="flat" cmpd="sng">
            <a:solidFill>
              <a:srgbClr val="00A1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6" name="AutoShape 6"/>
          <p:cNvSpPr/>
          <p:nvPr/>
        </p:nvSpPr>
        <p:spPr>
          <a:xfrm>
            <a:off x="1016000" y="3429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从学习到学会学习：与AI共舞的新范式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0A1FF"/>
                </a:solidFill>
                <a:latin typeface="Noto Sans SC"/>
                <a:ea typeface="Noto Sans SC"/>
                <a:cs typeface="Noto Sans SC"/>
                <a:sym typeface="Noto Sans SC"/>
              </a:rPr>
              <a:t>“创作大革命”——AIGC时代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5080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6510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16510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核心理念：万物皆可生成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9549">
            <a:off x="1016009" y="2089150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1016000" y="2222500"/>
            <a:ext cx="4572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任何可数字化表达的内容（文字、图像、声音、代码、视频）都可由AI生成。大模型是引擎，AIGC是驱动的“万能工厂”。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3937000"/>
            <a:ext cx="5080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41910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524000" y="41910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典型应用示例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9549">
            <a:off x="1016009" y="4629150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4826000"/>
            <a:ext cx="254000" cy="2540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397000" y="48006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文本生成：GPT 系列</a:t>
            </a:r>
            <a:endParaRPr lang="en-US" sz="1100"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6000" y="5181600"/>
            <a:ext cx="254000" cy="254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397000" y="51562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图像生成：Midjourney / Stable Diffusion</a:t>
            </a:r>
            <a:endParaRPr lang="en-US" sz="110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16000" y="5537200"/>
            <a:ext cx="254000" cy="2540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1397000" y="55118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视频生成：Sora 等多模态模型</a:t>
            </a:r>
            <a:endParaRPr lang="en-US" sz="1100"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4"/>
          <a:srcRect t="7142" b="7142"/>
          <a:stretch>
            <a:fillRect/>
          </a:stretch>
        </p:blipFill>
        <p:spPr>
          <a:xfrm>
            <a:off x="6096000" y="1397000"/>
            <a:ext cx="5334000" cy="2286000"/>
          </a:xfrm>
          <a:prstGeom prst="roundRect">
            <a:avLst>
              <a:gd name="adj" fmla="val 5555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15000"/>
              </a:srgbClr>
            </a:outerShdw>
          </a:effectLst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15"/>
          <a:srcRect t="17797" b="17797"/>
          <a:stretch>
            <a:fillRect/>
          </a:stretch>
        </p:blipFill>
        <p:spPr>
          <a:xfrm>
            <a:off x="6096000" y="3937000"/>
            <a:ext cx="5334000" cy="2286000"/>
          </a:xfrm>
          <a:prstGeom prst="roundRect">
            <a:avLst>
              <a:gd name="adj" fmla="val 5555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15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1424</Words>
  <Application>Microsoft Office PowerPoint</Application>
  <PresentationFormat>宽屏</PresentationFormat>
  <Paragraphs>221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Noto Sans SC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鹏 蒲</cp:lastModifiedBy>
  <cp:revision>1</cp:revision>
  <dcterms:modified xsi:type="dcterms:W3CDTF">2026-02-12T16:16:11Z</dcterms:modified>
</cp:coreProperties>
</file>