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6"/>
  </p:notesMasterIdLst>
  <p:sldIdLst>
    <p:sldId id="262" r:id="rId2"/>
    <p:sldId id="257" r:id="rId3"/>
    <p:sldId id="256" r:id="rId4"/>
    <p:sldId id="258" r:id="rId5"/>
    <p:sldId id="278" r:id="rId6"/>
    <p:sldId id="279" r:id="rId7"/>
    <p:sldId id="264" r:id="rId8"/>
    <p:sldId id="280" r:id="rId9"/>
    <p:sldId id="265" r:id="rId10"/>
    <p:sldId id="266" r:id="rId11"/>
    <p:sldId id="281" r:id="rId12"/>
    <p:sldId id="282" r:id="rId13"/>
    <p:sldId id="267" r:id="rId14"/>
    <p:sldId id="269" r:id="rId15"/>
    <p:sldId id="283" r:id="rId16"/>
    <p:sldId id="270" r:id="rId17"/>
    <p:sldId id="263" r:id="rId18"/>
    <p:sldId id="271" r:id="rId19"/>
    <p:sldId id="272" r:id="rId20"/>
    <p:sldId id="273" r:id="rId21"/>
    <p:sldId id="274" r:id="rId22"/>
    <p:sldId id="275" r:id="rId23"/>
    <p:sldId id="276" r:id="rId24"/>
    <p:sldId id="277"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1349"/>
    <a:srgbClr val="FFF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17"/>
    <p:restoredTop sz="94699"/>
  </p:normalViewPr>
  <p:slideViewPr>
    <p:cSldViewPr snapToGrid="0">
      <p:cViewPr varScale="1">
        <p:scale>
          <a:sx n="109" d="100"/>
          <a:sy n="109" d="100"/>
        </p:scale>
        <p:origin x="930" y="10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5C0D6D-A908-48C6-983D-90F2BD11E284}" type="datetimeFigureOut">
              <a:rPr lang="zh-CN" altLang="en-US" smtClean="0"/>
              <a:t>2023/7/24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BB924-28C1-4EF7-A019-613D541E4AA8}" type="slidenum">
              <a:rPr lang="zh-CN" altLang="en-US" smtClean="0"/>
              <a:t>‹#›</a:t>
            </a:fld>
            <a:endParaRPr lang="zh-CN" altLang="en-US"/>
          </a:p>
        </p:txBody>
      </p:sp>
    </p:spTree>
    <p:extLst>
      <p:ext uri="{BB962C8B-B14F-4D97-AF65-F5344CB8AC3E}">
        <p14:creationId xmlns:p14="http://schemas.microsoft.com/office/powerpoint/2010/main" val="37111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17147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3844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5" y="365127"/>
            <a:ext cx="7734300" cy="581183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91882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68056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8"/>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912839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271506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5"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5"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02426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17586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71873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3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284378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30"/>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345853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B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3"/>
          </p:nvPr>
        </p:nvSpPr>
        <p:spPr>
          <a:xfrm>
            <a:off x="4038600"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53545242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2820597" y="532456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D087BB8-FC18-5547-9426-7D2A5A259156}"/>
              </a:ext>
            </a:extLst>
          </p:cNvPr>
          <p:cNvSpPr/>
          <p:nvPr/>
        </p:nvSpPr>
        <p:spPr>
          <a:xfrm>
            <a:off x="1862908" y="4764494"/>
            <a:ext cx="8498895" cy="917367"/>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影响学前儿童语言发生与发展的因素 </a:t>
            </a:r>
            <a:endParaRPr lang="zh-CN" altLang="zh-CN"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7" name="组合 26">
            <a:extLst>
              <a:ext uri="{FF2B5EF4-FFF2-40B4-BE49-F238E27FC236}">
                <a16:creationId xmlns:a16="http://schemas.microsoft.com/office/drawing/2014/main" id="{E1CB386E-3A53-944D-9698-FAB1C00D204C}"/>
              </a:ext>
            </a:extLst>
          </p:cNvPr>
          <p:cNvGrpSpPr/>
          <p:nvPr/>
        </p:nvGrpSpPr>
        <p:grpSpPr>
          <a:xfrm>
            <a:off x="1210757" y="358822"/>
            <a:ext cx="9360148" cy="4467177"/>
            <a:chOff x="1626425" y="201205"/>
            <a:chExt cx="9098984" cy="4342534"/>
          </a:xfrm>
        </p:grpSpPr>
        <p:sp>
          <p:nvSpPr>
            <p:cNvPr id="2" name="椭圆 1"/>
            <p:cNvSpPr/>
            <p:nvPr/>
          </p:nvSpPr>
          <p:spPr>
            <a:xfrm>
              <a:off x="5104106" y="57387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椭圆 2"/>
            <p:cNvSpPr/>
            <p:nvPr/>
          </p:nvSpPr>
          <p:spPr>
            <a:xfrm>
              <a:off x="3944324" y="741517"/>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4"/>
            <p:cNvSpPr/>
            <p:nvPr/>
          </p:nvSpPr>
          <p:spPr>
            <a:xfrm>
              <a:off x="4096139" y="236606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椭圆 5"/>
            <p:cNvSpPr/>
            <p:nvPr/>
          </p:nvSpPr>
          <p:spPr>
            <a:xfrm>
              <a:off x="7060399" y="1169775"/>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椭圆 6"/>
            <p:cNvSpPr/>
            <p:nvPr/>
          </p:nvSpPr>
          <p:spPr>
            <a:xfrm>
              <a:off x="6634279" y="201205"/>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椭圆 7"/>
            <p:cNvSpPr/>
            <p:nvPr/>
          </p:nvSpPr>
          <p:spPr>
            <a:xfrm>
              <a:off x="3429920" y="2591308"/>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椭圆 9"/>
            <p:cNvSpPr/>
            <p:nvPr/>
          </p:nvSpPr>
          <p:spPr>
            <a:xfrm>
              <a:off x="7780874" y="4053382"/>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 name="椭圆 11"/>
            <p:cNvSpPr/>
            <p:nvPr/>
          </p:nvSpPr>
          <p:spPr>
            <a:xfrm>
              <a:off x="9544557" y="4298319"/>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椭圆 13"/>
            <p:cNvSpPr/>
            <p:nvPr/>
          </p:nvSpPr>
          <p:spPr>
            <a:xfrm>
              <a:off x="9068596" y="1043143"/>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椭圆 14"/>
            <p:cNvSpPr/>
            <p:nvPr/>
          </p:nvSpPr>
          <p:spPr>
            <a:xfrm>
              <a:off x="3107809" y="2080299"/>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2432990" y="2832269"/>
              <a:ext cx="446864" cy="4468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2193609" y="2186103"/>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椭圆 17"/>
            <p:cNvSpPr/>
            <p:nvPr/>
          </p:nvSpPr>
          <p:spPr>
            <a:xfrm>
              <a:off x="1626425" y="2591305"/>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椭圆 18"/>
            <p:cNvSpPr/>
            <p:nvPr/>
          </p:nvSpPr>
          <p:spPr>
            <a:xfrm>
              <a:off x="4015971" y="3262784"/>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椭圆 19"/>
            <p:cNvSpPr/>
            <p:nvPr/>
          </p:nvSpPr>
          <p:spPr>
            <a:xfrm>
              <a:off x="7405025" y="805151"/>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9671432" y="3245294"/>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椭圆 22"/>
            <p:cNvSpPr/>
            <p:nvPr/>
          </p:nvSpPr>
          <p:spPr>
            <a:xfrm>
              <a:off x="8566978" y="141518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椭圆 3"/>
            <p:cNvSpPr/>
            <p:nvPr/>
          </p:nvSpPr>
          <p:spPr>
            <a:xfrm>
              <a:off x="4930857" y="1511606"/>
              <a:ext cx="2920807" cy="2741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rPr>
                <a:t>第二章</a:t>
              </a:r>
            </a:p>
          </p:txBody>
        </p:sp>
        <p:sp>
          <p:nvSpPr>
            <p:cNvPr id="26" name="椭圆 25">
              <a:extLst>
                <a:ext uri="{FF2B5EF4-FFF2-40B4-BE49-F238E27FC236}">
                  <a16:creationId xmlns:a16="http://schemas.microsoft.com/office/drawing/2014/main" id="{4652BE45-4216-8F43-85E0-600A0782BDC5}"/>
                </a:ext>
              </a:extLst>
            </p:cNvPr>
            <p:cNvSpPr/>
            <p:nvPr/>
          </p:nvSpPr>
          <p:spPr>
            <a:xfrm>
              <a:off x="9285414" y="783721"/>
              <a:ext cx="172883" cy="1728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157798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学前儿童听觉的成熟与语言发展</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学前儿童辨别声音细微差别的能力，随着年龄的增长而不断提高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在辨别声音细微差别方面，大班幼儿比小班幼儿强得多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小班幼儿往往由于不能区别发音上的细微差别，而不能正确发音，常常出现错音、丢音、换音等语音错误现象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33689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044791"/>
          </a:xfrm>
          <a:prstGeom prst="rect">
            <a:avLst/>
          </a:prstGeom>
        </p:spPr>
        <p:txBody>
          <a:bodyPr wrap="square">
            <a:spAutoFit/>
          </a:bodyPr>
          <a:lstStyle/>
          <a:p>
            <a:pPr marL="342900" indent="-342900">
              <a:lnSpc>
                <a:spcPct val="200000"/>
              </a:lnSpc>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儿童的听觉感受性不断增长，听觉较成人更敏锐</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成人不能听到的某些尖细的声音或高音哨声，婴儿就能听到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岁以后，每增加</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年，听觉能力都有所下降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到老年期，在高频率部分的听力基本丧失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30760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marL="342900" indent="-342900">
              <a:lnSpc>
                <a:spcPct val="200000"/>
              </a:lnSpc>
              <a:buAutoNum type="arabicPeriod" startAt="3"/>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儿童听觉的个别差异性很大，但差异性随年龄增长而减少</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儿童听觉的个别差异自出生以来就相当明显。但这种差异随年龄增长有减少的趋势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倾听是不可缺少的一种能力，它是儿童感知和理解语言的行为表现，而儿童语音听觉系统的不断成熟与发展，为儿童倾听能力的培养提供了生理基础和物质前提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26284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神经中枢的成熟</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脑的生长发育与儿童的语言发展</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儿童构词能力也逐步地提高，由单词句、双词句到短句、简单句和不完整的复句。由此看来，脑的生长发育与儿童语言发展的进程基本上是同步的。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84662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572926"/>
            <a:ext cx="10455479"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语言功能的大脑定位和侧化与语言发展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裂脑人”研究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主要的语言功能无疑是在左半球实现的，但这并不是说右半球就没有语言能力，它能够产生片断的词、短语，并能理解语言。用左半球说得比用右半球好得多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599776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572926"/>
            <a:ext cx="10455479" cy="3729932"/>
          </a:xfrm>
          <a:prstGeom prst="rect">
            <a:avLst/>
          </a:prstGeom>
        </p:spPr>
        <p:txBody>
          <a:bodyPr wrap="square">
            <a:spAutoFit/>
          </a:bodyPr>
          <a:lstStyle/>
          <a:p>
            <a:pPr>
              <a:lnSpc>
                <a:spcPct val="200000"/>
              </a:lnSpc>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语言功能的大脑定位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第一，语言中枢的成熟顺序决定着学前儿童听、说、读、写的先后顺序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第二，语言中枢成熟水平的差异性导致学前儿童语言能力发展具有明显的差异性：</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开口说话的月龄不同；</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语言内容不同；</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语用方式不同；</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对语言的兴趣点不同；</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发音的清晰度不同；</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对周围语言刺激的敏感性不同；</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8" name="图片 17">
            <a:extLst>
              <a:ext uri="{FF2B5EF4-FFF2-40B4-BE49-F238E27FC236}">
                <a16:creationId xmlns:a16="http://schemas.microsoft.com/office/drawing/2014/main" id="{642007FB-0B63-0E41-B9AF-6D2B9C630FB1}"/>
              </a:ext>
            </a:extLst>
          </p:cNvPr>
          <p:cNvPicPr>
            <a:picLocks noChangeAspect="1"/>
          </p:cNvPicPr>
          <p:nvPr/>
        </p:nvPicPr>
        <p:blipFill>
          <a:blip r:embed="rId2"/>
          <a:stretch>
            <a:fillRect/>
          </a:stretch>
        </p:blipFill>
        <p:spPr>
          <a:xfrm>
            <a:off x="7560158" y="3429000"/>
            <a:ext cx="3554032" cy="2982118"/>
          </a:xfrm>
          <a:prstGeom prst="rect">
            <a:avLst/>
          </a:prstGeom>
        </p:spPr>
      </p:pic>
    </p:spTree>
    <p:extLst>
      <p:ext uri="{BB962C8B-B14F-4D97-AF65-F5344CB8AC3E}">
        <p14:creationId xmlns:p14="http://schemas.microsoft.com/office/powerpoint/2010/main" val="4519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572926"/>
            <a:ext cx="10455479" cy="2868157"/>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语言中枢的机能成熟与外部刺激的辩证关系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加强完整语言训练，使得各语言中枢协调发展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选择语言和非语言的复合刺激，促进语言活动分析器的联合协调作用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语言训练要选择适当的时机和强度，提高学前儿童语言学习的兴趣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在听说游戏中进行单项练习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组句扩词练习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词语的替换练习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围绕同一内容进行扩句和缩句的练习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连词成句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39869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语言发生与发展的心理基础</a:t>
            </a:r>
          </a:p>
        </p:txBody>
      </p:sp>
    </p:spTree>
    <p:extLst>
      <p:ext uri="{BB962C8B-B14F-4D97-AF65-F5344CB8AC3E}">
        <p14:creationId xmlns:p14="http://schemas.microsoft.com/office/powerpoint/2010/main" val="4168526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语言发生与发展的心理基础</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认知能力的发展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语言能力和认知能力有密切关系，语言能力受一般认知能力的制约但又有自己的特殊性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他们对事物积累了相当水平的认知了解后，就能将其所熟知的事物与语言建立起准确的联系，增加词汇积累，促进语言的发生发展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689319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语言发生与发展的心理基础</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个性品质的差异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性格外向、喜欢与人交往的儿童，其语言发展的速度较快；而个性内向的儿童往往缺乏自信、胆小害羞，缺乏吸收语言信息的主动性和有效性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男孩和女孩心理差异及相关行为上的差异，是导致女孩语言发展在某些阶段快于男孩的原因之一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54366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16200000">
            <a:off x="504959" y="4964179"/>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16200000">
            <a:off x="1939125" y="6113829"/>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16200000">
            <a:off x="3677564" y="5645246"/>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200000">
            <a:off x="4785955" y="6355855"/>
            <a:ext cx="1947513" cy="19475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200000">
            <a:off x="1606344" y="3687934"/>
            <a:ext cx="2606873" cy="260687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200000">
            <a:off x="-347788" y="4472363"/>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200000">
            <a:off x="6495648" y="5953339"/>
            <a:ext cx="1130239" cy="113023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6200000">
            <a:off x="7218207" y="5234643"/>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6200000">
            <a:off x="7852014" y="6292814"/>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6200000">
            <a:off x="8986233" y="4571960"/>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6200000">
            <a:off x="10371060" y="5184354"/>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6200000">
            <a:off x="5768463" y="5380948"/>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6200000">
            <a:off x="6340911" y="6207186"/>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6200000">
            <a:off x="5699254" y="6567982"/>
            <a:ext cx="334678" cy="334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6200000">
            <a:off x="5571473" y="4799813"/>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6200000">
            <a:off x="6950947" y="4799812"/>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6200000">
            <a:off x="1154788" y="3311761"/>
            <a:ext cx="1656813" cy="16568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5801" y="1603071"/>
            <a:ext cx="12192000" cy="1415219"/>
          </a:xfrm>
          <a:custGeom>
            <a:avLst/>
            <a:gdLst>
              <a:gd name="connsiteX0" fmla="*/ 0 w 9144000"/>
              <a:gd name="connsiteY0" fmla="*/ 472630 h 1415219"/>
              <a:gd name="connsiteX1" fmla="*/ 2712720 w 9144000"/>
              <a:gd name="connsiteY1" fmla="*/ 1295590 h 1415219"/>
              <a:gd name="connsiteX2" fmla="*/ 4632960 w 9144000"/>
              <a:gd name="connsiteY2" fmla="*/ 190 h 1415219"/>
              <a:gd name="connsiteX3" fmla="*/ 7299960 w 9144000"/>
              <a:gd name="connsiteY3" fmla="*/ 1402270 h 1415219"/>
              <a:gd name="connsiteX4" fmla="*/ 9144000 w 9144000"/>
              <a:gd name="connsiteY4" fmla="*/ 579310 h 1415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415219">
                <a:moveTo>
                  <a:pt x="0" y="472630"/>
                </a:moveTo>
                <a:cubicBezTo>
                  <a:pt x="970280" y="923480"/>
                  <a:pt x="1940560" y="1374330"/>
                  <a:pt x="2712720" y="1295590"/>
                </a:cubicBezTo>
                <a:cubicBezTo>
                  <a:pt x="3484880" y="1216850"/>
                  <a:pt x="3868420" y="-17590"/>
                  <a:pt x="4632960" y="190"/>
                </a:cubicBezTo>
                <a:cubicBezTo>
                  <a:pt x="5397500" y="17970"/>
                  <a:pt x="6548120" y="1305750"/>
                  <a:pt x="7299960" y="1402270"/>
                </a:cubicBezTo>
                <a:cubicBezTo>
                  <a:pt x="8051800" y="1498790"/>
                  <a:pt x="8597900" y="1039050"/>
                  <a:pt x="9144000" y="57931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905991" y="2310677"/>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2" name="椭圆 21"/>
          <p:cNvSpPr/>
          <p:nvPr/>
        </p:nvSpPr>
        <p:spPr>
          <a:xfrm>
            <a:off x="5594563" y="1419721"/>
            <a:ext cx="544059" cy="544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3" name="椭圆 22"/>
          <p:cNvSpPr/>
          <p:nvPr/>
        </p:nvSpPr>
        <p:spPr>
          <a:xfrm>
            <a:off x="9412112" y="2657581"/>
            <a:ext cx="544059" cy="5440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5" name="矩形 24"/>
          <p:cNvSpPr/>
          <p:nvPr/>
        </p:nvSpPr>
        <p:spPr>
          <a:xfrm>
            <a:off x="496934" y="853779"/>
            <a:ext cx="4227845"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语言发生与发展的生理基础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613279" y="2662362"/>
            <a:ext cx="3945093"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语言发生与发展的心理基础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8024118" y="1087695"/>
            <a:ext cx="3945092"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语言发生与发展的社会因素</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367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语言发生与发展的社会因素</a:t>
            </a:r>
          </a:p>
        </p:txBody>
      </p:sp>
    </p:spTree>
    <p:extLst>
      <p:ext uri="{BB962C8B-B14F-4D97-AF65-F5344CB8AC3E}">
        <p14:creationId xmlns:p14="http://schemas.microsoft.com/office/powerpoint/2010/main" val="704444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语言发生与发展的社会因素</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社会生活环境的影响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性格外向、喜欢与人交往的儿童，其语言发展的速度较快；而个性内向的儿童往往缺乏自信、胆小害羞，缺乏吸收语言信息的主动性和有效性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男孩和女孩心理差异及相关行为上的差异，是导致女孩语言发展在某些阶段快于男孩的原因之一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95802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语言发生与发展的社会因素</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成人的语言观念的影响</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语言观念是指人们关于语言的一系列态度和看法，诸如口语和书面语的地位，民族共同语和方言的地位，对本族语和外语的情感等。成人的语言观念对于儿童的语言学习具有一定的影响。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916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语言发生与发展的社会因素</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成人对待儿童的态度的影响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成人对待儿童的态度，反映着社会的儿童教育观念。不同的儿童教育观念及其带来的对待儿童的不同态度，也会影响儿童的语言发展。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儿童在学习语言的过程中，还会受到情绪因素的影响。所谓情绪因素是指儿童在社会因素影响下所产生的心理反应。 语言是需要在爱和关怀下发展起来的，父母给予儿童大量的爱和关怀，与孩子多沟通、多交流、多接触，有助于儿童的语言发展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336582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593542"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本章练习题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3465116"/>
          </a:xfrm>
          <a:prstGeom prst="rect">
            <a:avLst/>
          </a:prstGeom>
        </p:spPr>
        <p:txBody>
          <a:bodyPr wrap="square">
            <a:spAutoFit/>
          </a:bodyPr>
          <a:lstStyle/>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试述发音器官的成熟和语言发展的联系。</a:t>
            </a: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试述语音听觉系统的成熟和语言发展的联系。</a:t>
            </a: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试述大脑神经中枢的成熟和语言发展的联系。</a:t>
            </a: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语言中枢的成熟水平可能导致儿童语言能力出现哪些差异？</a:t>
            </a: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试述加强语言训练、优化外部刺激与促进儿童语言中枢成熟之间的关系。</a:t>
            </a: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6.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试述影响学前儿童语言发展的心理因素。</a:t>
            </a: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7.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试述影响学前儿童语言发展的社会因素。</a:t>
            </a:r>
          </a:p>
        </p:txBody>
      </p:sp>
    </p:spTree>
    <p:extLst>
      <p:ext uri="{BB962C8B-B14F-4D97-AF65-F5344CB8AC3E}">
        <p14:creationId xmlns:p14="http://schemas.microsoft.com/office/powerpoint/2010/main" val="254481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语言发生与发展的生理基础 </a:t>
            </a:r>
          </a:p>
        </p:txBody>
      </p:sp>
    </p:spTree>
    <p:extLst>
      <p:ext uri="{BB962C8B-B14F-4D97-AF65-F5344CB8AC3E}">
        <p14:creationId xmlns:p14="http://schemas.microsoft.com/office/powerpoint/2010/main" val="4116934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发音器官的成熟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（一）人的发音器官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呼吸器官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呼吸器官包括从口腔、鼻腔，通过咽喉和气管到达肺脏的一连串管道，主要部分是支气管和气管。人类发音的原动力是呼吸时所产生的气流，肺脏是呼出和吸入气流的总机关。肺脏位于胸腔内。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0279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marL="342900" indent="-342900">
              <a:lnSpc>
                <a:spcPct val="200000"/>
              </a:lnSpc>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声带和喉头</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在言语中声带是主要的发音体。</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喉头是由四块软骨组成的一个圆筒形的筋肉小室。</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小室的中央就是声带，也就是说声带位于咽喉的中间。</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声带是由两片附着在喉头上的黏膜构成的，两片声带之间有狭缝，叫做声门。构成喉头的几块软骨，由于肌肉的运动，可以互相移动，从而调节声带，使它变成开闭或松紧的状态。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662475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2480231"/>
          </a:xfrm>
          <a:prstGeom prst="rect">
            <a:avLst/>
          </a:prstGeom>
        </p:spPr>
        <p:txBody>
          <a:bodyPr wrap="square">
            <a:spAutoFit/>
          </a:bodyPr>
          <a:lstStyle/>
          <a:p>
            <a:pPr marL="342900" indent="-342900">
              <a:lnSpc>
                <a:spcPct val="200000"/>
              </a:lnSpc>
              <a:buFontTx/>
              <a:buAutoNum type="arabicPeriod" startAt="3"/>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口腔、鼻腔和咽腔</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人的发音器官发出声音主要通过如下程序：</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空气在一定压力下由肺部发出，通过声带间的狭缝时使声带振动，产生声音。</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由于共鸣器的共鸣作用，大大增加了声音的响度，又由于口腔容积以及舌、小舌、软腭、唇、齿的相对位置的变化，形成种种各具风格的语音音色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609330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95755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发音器官的成熟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发音器官的保护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培养儿童良好的卫生习惯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要教育儿童尽量不要用手挖鼻孔，以免损伤鼻腔稚嫩的黏膜</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要保护口腔、牙齿的清洁，培养良好的卫生习惯</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要注意锻炼身体，增强体质，预防感冒、咳嗽等疾病的发生。</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当咽喉部位有炎症时，应尽量减少发声，直到完全恢复 </a:t>
            </a:r>
          </a:p>
        </p:txBody>
      </p:sp>
    </p:spTree>
    <p:extLst>
      <p:ext uri="{BB962C8B-B14F-4D97-AF65-F5344CB8AC3E}">
        <p14:creationId xmlns:p14="http://schemas.microsoft.com/office/powerpoint/2010/main" val="912283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537233"/>
          </a:xfrm>
          <a:prstGeom prst="rect">
            <a:avLst/>
          </a:prstGeom>
        </p:spPr>
        <p:txBody>
          <a:bodyPr wrap="square">
            <a:spAutoFit/>
          </a:bodyPr>
          <a:lstStyle/>
          <a:p>
            <a:pPr marL="342900" indent="-342900">
              <a:lnSpc>
                <a:spcPct val="200000"/>
              </a:lnSpc>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要注意儿童说话、朗读以及唱歌时声带的保护</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要避免儿童大声唱歌和喊叫，以免拉伤声带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经常开窗通风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因为新鲜空气里病菌较少且含有充足的氧气，有利于并能促进人体的新陈代谢，可以增强儿童对外界气候变化的适应能力</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相对湿度保持在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40%—60%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之间，有利于保护儿童的声带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109295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语言发生与发展的生理基础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语音听觉系统的成熟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学前儿童听觉器官的成熟与语言发展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发音器官和听觉器官的特殊能力，使婴儿很早就产生了与人进行口头交往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言语的和非言语的</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的行为。这种交往，在儿童的成长过程中在形式上会有所变化，但儿童与成人的交往习惯一旦形成后就会变得牢固而持久，成为半自发的行为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689242809"/>
      </p:ext>
    </p:extLst>
  </p:cSld>
  <p:clrMapOvr>
    <a:masterClrMapping/>
  </p:clrMapOvr>
</p:sld>
</file>

<file path=ppt/theme/theme1.xml><?xml version="1.0" encoding="utf-8"?>
<a:theme xmlns:a="http://schemas.openxmlformats.org/drawingml/2006/main" name="主题1">
  <a:themeElements>
    <a:clrScheme name="MOMODA1">
      <a:dk1>
        <a:sysClr val="windowText" lastClr="000000"/>
      </a:dk1>
      <a:lt1>
        <a:sysClr val="window" lastClr="FFFFFF"/>
      </a:lt1>
      <a:dk2>
        <a:srgbClr val="A5A5A5"/>
      </a:dk2>
      <a:lt2>
        <a:srgbClr val="DCD8DC"/>
      </a:lt2>
      <a:accent1>
        <a:srgbClr val="CF5F55"/>
      </a:accent1>
      <a:accent2>
        <a:srgbClr val="F2C06B"/>
      </a:accent2>
      <a:accent3>
        <a:srgbClr val="5F9387"/>
      </a:accent3>
      <a:accent4>
        <a:srgbClr val="97A6AB"/>
      </a:accent4>
      <a:accent5>
        <a:srgbClr val="837664"/>
      </a:accent5>
      <a:accent6>
        <a:srgbClr val="3F3F3F"/>
      </a:accent6>
      <a:hlink>
        <a:srgbClr val="FFFFFF"/>
      </a:hlink>
      <a:folHlink>
        <a:srgbClr val="8C8C8C"/>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CBFA3A83-6BCC-4EE0-BB32-B92CCBD9E2A4}" vid="{69435C07-64FA-4E6E-A1D3-F570153E1B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7855</TotalTime>
  <Words>1711</Words>
  <Application>Microsoft Office PowerPoint</Application>
  <PresentationFormat>宽屏</PresentationFormat>
  <Paragraphs>140</Paragraphs>
  <Slides>24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宋体</vt:lpstr>
      <vt:lpstr>微软雅黑</vt:lpstr>
      <vt:lpstr>Arial</vt:lpstr>
      <vt:lpstr>Calibri</vt:lpstr>
      <vt:lpstr>Calibri Light</vt:lpstr>
      <vt:lpstr>Times New Roman</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      </cp:lastModifiedBy>
  <cp:revision>119</cp:revision>
  <dcterms:created xsi:type="dcterms:W3CDTF">2015-01-07T12:23:28Z</dcterms:created>
  <dcterms:modified xsi:type="dcterms:W3CDTF">2023-07-24T06:58:56Z</dcterms:modified>
</cp:coreProperties>
</file>