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37"/>
  </p:notesMasterIdLst>
  <p:sldIdLst>
    <p:sldId id="262" r:id="rId2"/>
    <p:sldId id="257" r:id="rId3"/>
    <p:sldId id="256" r:id="rId4"/>
    <p:sldId id="258" r:id="rId5"/>
    <p:sldId id="288" r:id="rId6"/>
    <p:sldId id="289" r:id="rId7"/>
    <p:sldId id="290" r:id="rId8"/>
    <p:sldId id="307" r:id="rId9"/>
    <p:sldId id="308" r:id="rId10"/>
    <p:sldId id="291" r:id="rId11"/>
    <p:sldId id="309" r:id="rId12"/>
    <p:sldId id="310" r:id="rId13"/>
    <p:sldId id="311" r:id="rId14"/>
    <p:sldId id="312" r:id="rId15"/>
    <p:sldId id="292" r:id="rId16"/>
    <p:sldId id="293" r:id="rId17"/>
    <p:sldId id="294" r:id="rId18"/>
    <p:sldId id="295" r:id="rId19"/>
    <p:sldId id="297" r:id="rId20"/>
    <p:sldId id="296" r:id="rId21"/>
    <p:sldId id="298" r:id="rId22"/>
    <p:sldId id="299" r:id="rId23"/>
    <p:sldId id="300" r:id="rId24"/>
    <p:sldId id="301" r:id="rId25"/>
    <p:sldId id="302" r:id="rId26"/>
    <p:sldId id="278" r:id="rId27"/>
    <p:sldId id="287" r:id="rId28"/>
    <p:sldId id="303" r:id="rId29"/>
    <p:sldId id="304" r:id="rId30"/>
    <p:sldId id="305" r:id="rId31"/>
    <p:sldId id="306" r:id="rId32"/>
    <p:sldId id="313" r:id="rId33"/>
    <p:sldId id="314" r:id="rId34"/>
    <p:sldId id="315" r:id="rId35"/>
    <p:sldId id="277" r:id="rId3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1349"/>
    <a:srgbClr val="FFFB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412"/>
    <p:restoredTop sz="94671"/>
  </p:normalViewPr>
  <p:slideViewPr>
    <p:cSldViewPr snapToGrid="0">
      <p:cViewPr varScale="1">
        <p:scale>
          <a:sx n="109" d="100"/>
          <a:sy n="109" d="100"/>
        </p:scale>
        <p:origin x="534" y="102"/>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5C0D6D-A908-48C6-983D-90F2BD11E284}" type="datetimeFigureOut">
              <a:rPr lang="zh-CN" altLang="en-US" smtClean="0"/>
              <a:t>2023/7/24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0BB924-28C1-4EF7-A019-613D541E4AA8}" type="slidenum">
              <a:rPr lang="zh-CN" altLang="en-US" smtClean="0"/>
              <a:t>‹#›</a:t>
            </a:fld>
            <a:endParaRPr lang="zh-CN" altLang="en-US"/>
          </a:p>
        </p:txBody>
      </p:sp>
    </p:spTree>
    <p:extLst>
      <p:ext uri="{BB962C8B-B14F-4D97-AF65-F5344CB8AC3E}">
        <p14:creationId xmlns:p14="http://schemas.microsoft.com/office/powerpoint/2010/main" val="371115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3171479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438443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7"/>
            <a:ext cx="2628900" cy="581183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5" y="365127"/>
            <a:ext cx="7734300" cy="581183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3918829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680563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3"/>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1" y="4589468"/>
            <a:ext cx="10515600" cy="1500187"/>
          </a:xfrm>
        </p:spPr>
        <p:txBody>
          <a:bodyPr/>
          <a:lstStyle>
            <a:lvl1pPr marL="0" indent="0">
              <a:buNone/>
              <a:defRPr sz="2400">
                <a:solidFill>
                  <a:schemeClr val="tx1"/>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912839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2715066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5"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5"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1024267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4175866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3718733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30"/>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42843786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30"/>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3345853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BF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5"/>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3"/>
          </p:nvPr>
        </p:nvSpPr>
        <p:spPr>
          <a:xfrm>
            <a:off x="4038600" y="6356355"/>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1535452428"/>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a:xfrm>
            <a:off x="2820597" y="5324568"/>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id="{5D087BB8-FC18-5547-9426-7D2A5A259156}"/>
              </a:ext>
            </a:extLst>
          </p:cNvPr>
          <p:cNvSpPr/>
          <p:nvPr/>
        </p:nvSpPr>
        <p:spPr>
          <a:xfrm>
            <a:off x="1862908" y="4764494"/>
            <a:ext cx="8498895" cy="917367"/>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学前儿童语言教育的目标与内容</a:t>
            </a:r>
            <a:endParaRPr lang="zh-CN" altLang="zh-CN" sz="24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27" name="组合 26">
            <a:extLst>
              <a:ext uri="{FF2B5EF4-FFF2-40B4-BE49-F238E27FC236}">
                <a16:creationId xmlns:a16="http://schemas.microsoft.com/office/drawing/2014/main" id="{E1CB386E-3A53-944D-9698-FAB1C00D204C}"/>
              </a:ext>
            </a:extLst>
          </p:cNvPr>
          <p:cNvGrpSpPr/>
          <p:nvPr/>
        </p:nvGrpSpPr>
        <p:grpSpPr>
          <a:xfrm>
            <a:off x="1210757" y="358822"/>
            <a:ext cx="9360148" cy="4467177"/>
            <a:chOff x="1626425" y="201205"/>
            <a:chExt cx="9098984" cy="4342534"/>
          </a:xfrm>
        </p:grpSpPr>
        <p:sp>
          <p:nvSpPr>
            <p:cNvPr id="2" name="椭圆 1"/>
            <p:cNvSpPr/>
            <p:nvPr/>
          </p:nvSpPr>
          <p:spPr>
            <a:xfrm>
              <a:off x="5104106" y="57387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 name="椭圆 2"/>
            <p:cNvSpPr/>
            <p:nvPr/>
          </p:nvSpPr>
          <p:spPr>
            <a:xfrm>
              <a:off x="3944324" y="741517"/>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 name="椭圆 4"/>
            <p:cNvSpPr/>
            <p:nvPr/>
          </p:nvSpPr>
          <p:spPr>
            <a:xfrm>
              <a:off x="4096139" y="236606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6" name="椭圆 5"/>
            <p:cNvSpPr/>
            <p:nvPr/>
          </p:nvSpPr>
          <p:spPr>
            <a:xfrm>
              <a:off x="7060399" y="1169775"/>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7" name="椭圆 6"/>
            <p:cNvSpPr/>
            <p:nvPr/>
          </p:nvSpPr>
          <p:spPr>
            <a:xfrm>
              <a:off x="6634279" y="201205"/>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8" name="椭圆 7"/>
            <p:cNvSpPr/>
            <p:nvPr/>
          </p:nvSpPr>
          <p:spPr>
            <a:xfrm>
              <a:off x="3429920" y="2591308"/>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0" name="椭圆 9"/>
            <p:cNvSpPr/>
            <p:nvPr/>
          </p:nvSpPr>
          <p:spPr>
            <a:xfrm>
              <a:off x="7780874" y="4053382"/>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2" name="椭圆 11"/>
            <p:cNvSpPr/>
            <p:nvPr/>
          </p:nvSpPr>
          <p:spPr>
            <a:xfrm>
              <a:off x="9544557" y="4298319"/>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4" name="椭圆 13"/>
            <p:cNvSpPr/>
            <p:nvPr/>
          </p:nvSpPr>
          <p:spPr>
            <a:xfrm>
              <a:off x="9068596" y="1043143"/>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5" name="椭圆 14"/>
            <p:cNvSpPr/>
            <p:nvPr/>
          </p:nvSpPr>
          <p:spPr>
            <a:xfrm>
              <a:off x="3107809" y="2080299"/>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6" name="椭圆 15"/>
            <p:cNvSpPr/>
            <p:nvPr/>
          </p:nvSpPr>
          <p:spPr>
            <a:xfrm>
              <a:off x="2432990" y="2832269"/>
              <a:ext cx="446864" cy="4468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7" name="椭圆 16"/>
            <p:cNvSpPr/>
            <p:nvPr/>
          </p:nvSpPr>
          <p:spPr>
            <a:xfrm>
              <a:off x="2193609" y="2186103"/>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8" name="椭圆 17"/>
            <p:cNvSpPr/>
            <p:nvPr/>
          </p:nvSpPr>
          <p:spPr>
            <a:xfrm>
              <a:off x="1626425" y="2591305"/>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9" name="椭圆 18"/>
            <p:cNvSpPr/>
            <p:nvPr/>
          </p:nvSpPr>
          <p:spPr>
            <a:xfrm>
              <a:off x="4015971" y="3262784"/>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0" name="椭圆 19"/>
            <p:cNvSpPr/>
            <p:nvPr/>
          </p:nvSpPr>
          <p:spPr>
            <a:xfrm>
              <a:off x="7405025" y="805151"/>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1" name="椭圆 20"/>
            <p:cNvSpPr/>
            <p:nvPr/>
          </p:nvSpPr>
          <p:spPr>
            <a:xfrm>
              <a:off x="9671432" y="3245294"/>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3" name="椭圆 22"/>
            <p:cNvSpPr/>
            <p:nvPr/>
          </p:nvSpPr>
          <p:spPr>
            <a:xfrm>
              <a:off x="8566978" y="1415188"/>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 name="椭圆 3"/>
            <p:cNvSpPr/>
            <p:nvPr/>
          </p:nvSpPr>
          <p:spPr>
            <a:xfrm>
              <a:off x="4930857" y="1511606"/>
              <a:ext cx="2920807" cy="274164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a:latin typeface="微软雅黑" panose="020B0503020204020204" pitchFamily="34" charset="-122"/>
                  <a:ea typeface="微软雅黑" panose="020B0503020204020204" pitchFamily="34" charset="-122"/>
                </a:rPr>
                <a:t>第六章</a:t>
              </a:r>
            </a:p>
          </p:txBody>
        </p:sp>
        <p:sp>
          <p:nvSpPr>
            <p:cNvPr id="26" name="椭圆 25">
              <a:extLst>
                <a:ext uri="{FF2B5EF4-FFF2-40B4-BE49-F238E27FC236}">
                  <a16:creationId xmlns:a16="http://schemas.microsoft.com/office/drawing/2014/main" id="{4652BE45-4216-8F43-85E0-600A0782BDC5}"/>
                </a:ext>
              </a:extLst>
            </p:cNvPr>
            <p:cNvSpPr/>
            <p:nvPr/>
          </p:nvSpPr>
          <p:spPr>
            <a:xfrm>
              <a:off x="9285414" y="783721"/>
              <a:ext cx="172883" cy="17288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Tree>
    <p:extLst>
      <p:ext uri="{BB962C8B-B14F-4D97-AF65-F5344CB8AC3E}">
        <p14:creationId xmlns:p14="http://schemas.microsoft.com/office/powerpoint/2010/main" val="1577986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3"/>
            <a:ext cx="9142640" cy="2537233"/>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学前儿童语言教育目标的分类结构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倾听行为的培养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表述行为的培养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前阅读能力的培养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前书写能力的培养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9948317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3"/>
            <a:ext cx="9142640" cy="4028410"/>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学前儿童语言教育目标的分类结构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倾听行为的培养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171450" indent="-171450">
              <a:lnSpc>
                <a:spcPct val="200000"/>
              </a:lnSpc>
              <a:buFont typeface="Arial" panose="020B0604020202020204" pitchFamily="34" charset="0"/>
              <a:buChar char="•"/>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3—4</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岁的幼儿由于神经系统发育不够完善，发音器官和听觉器官的调节、控制能力较差，他们只能听懂一些简单的句子，掌握一些常用词</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171450" indent="-171450">
              <a:lnSpc>
                <a:spcPct val="200000"/>
              </a:lnSpc>
              <a:buFont typeface="Arial" panose="020B0604020202020204" pitchFamily="34" charset="0"/>
              <a:buChar char="•"/>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4—5</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岁的幼儿基本上能够听清楚全部语音，能听懂日常一般句子和一段话的意思，掌握词汇的数量和种类迅速增加，语言逐渐连贯起来</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171450" indent="-171450">
              <a:lnSpc>
                <a:spcPct val="200000"/>
              </a:lnSpc>
              <a:buFont typeface="Arial" panose="020B0604020202020204" pitchFamily="34" charset="0"/>
              <a:buChar char="•"/>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4—4.5</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岁的儿童即使在说话者话语的字面意义提供线索很少的情况下，也能推测出说话者的意图。如在一张纸上画一个空心圆圈，另有红、蓝两张纸，告诉儿童不要将圆圈填成红的</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171450" indent="-171450">
              <a:lnSpc>
                <a:spcPct val="200000"/>
              </a:lnSpc>
              <a:buFont typeface="Arial" panose="020B0604020202020204" pitchFamily="34" charset="0"/>
              <a:buChar char="•"/>
            </a:pPr>
            <a:r>
              <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a:t>
            </a: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岁半的儿童已能领会这是要求他们将圆圈填成蓝的 </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786008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3"/>
            <a:ext cx="9142640" cy="1495346"/>
          </a:xfrm>
          <a:prstGeom prst="rect">
            <a:avLst/>
          </a:prstGeom>
        </p:spPr>
        <p:txBody>
          <a:bodyPr wrap="square">
            <a:spAutoFit/>
          </a:bodyPr>
          <a:lstStyle/>
          <a:p>
            <a:pPr marL="342900" indent="-342900">
              <a:lnSpc>
                <a:spcPct val="200000"/>
              </a:lnSpc>
              <a:buAutoNum type="arabicPeriod" startAt="2"/>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表述行为的培养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表述是以一定的语言内容、语言形式以及语言运用方式表达和交流个人观点的行为，是学前儿童语言学习和语言发展的主要表现之一。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7134854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3"/>
            <a:ext cx="9142640" cy="1495346"/>
          </a:xfrm>
          <a:prstGeom prst="rect">
            <a:avLst/>
          </a:prstGeom>
        </p:spPr>
        <p:txBody>
          <a:bodyPr wrap="square">
            <a:spAutoFit/>
          </a:bodyPr>
          <a:lstStyle/>
          <a:p>
            <a:pPr marL="342900" indent="-342900">
              <a:lnSpc>
                <a:spcPct val="200000"/>
              </a:lnSpc>
              <a:buAutoNum type="arabicPeriod" startAt="3"/>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前阅读能力的培养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这种通过语言塑造形象、表现生活的艺术作品，带有口语的特点，却又不同于口语，它们是艺术语言的结合体，也是书面语言的反映。对学前儿童的语言以及其他方面的学习具有特别的意义。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0761146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3"/>
            <a:ext cx="9142640" cy="1495346"/>
          </a:xfrm>
          <a:prstGeom prst="rect">
            <a:avLst/>
          </a:prstGeom>
        </p:spPr>
        <p:txBody>
          <a:bodyPr wrap="square">
            <a:spAutoFit/>
          </a:bodyPr>
          <a:lstStyle/>
          <a:p>
            <a:pPr>
              <a:lnSpc>
                <a:spcPct val="20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前书写能力的培养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前书写能力的培养主要在于激发学前儿童阅读的兴趣，养成良好的阅读习惯，掌握早期阅读的有关技能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0277084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3"/>
            <a:ext cx="9142640" cy="3957558"/>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学前儿童语言教育目标的内容定位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学前儿童语言教育终期目标的具体内容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听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认知目标</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懂得别人对自己说话时要注意倾听。</a:t>
            </a: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情感与态度目标</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喜欢听，并积极有礼貌地听别人对自己说话。</a:t>
            </a: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能力与技能目标</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能集中注意力，有礼貌、安静地倾听</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能听懂普通话，能分辨不同的声音和语调</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能理解并执行别人的指令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950361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3"/>
            <a:ext cx="9142640" cy="2480231"/>
          </a:xfrm>
          <a:prstGeom prst="rect">
            <a:avLst/>
          </a:prstGeom>
        </p:spPr>
        <p:txBody>
          <a:bodyPr wrap="square">
            <a:spAutoFit/>
          </a:bodyPr>
          <a:lstStyle/>
          <a:p>
            <a:pPr>
              <a:lnSpc>
                <a:spcPct val="20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说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认知目标</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懂得用适当的音量说话，有积极的表述愿望。</a:t>
            </a: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情感与态度目标</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喜欢与他人交谈，在适宜的场合积极、主动、有礼貌地与人交谈。</a:t>
            </a: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能力与技能目标</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会说普通话，发音清楚，语调准确，能运用恰当的语句和语调表述意见和回答问题；能用完整、连贯的语句讲述图片和事件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9525157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3"/>
            <a:ext cx="9142640" cy="2480231"/>
          </a:xfrm>
          <a:prstGeom prst="rect">
            <a:avLst/>
          </a:prstGeom>
        </p:spPr>
        <p:txBody>
          <a:bodyPr wrap="square">
            <a:spAutoFit/>
          </a:bodyPr>
          <a:lstStyle/>
          <a:p>
            <a:pPr>
              <a:lnSpc>
                <a:spcPct val="20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阅读准备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认知目标</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懂得文学作品中运用的是规范而又成熟的语言</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知道阅读和聆听文学作品能增加知识，明白事理，并能感受到语言艺术的美。</a:t>
            </a: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情感与态度目标</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乐意聆听和阅读文学作品，积极参与文学作品学习活动。</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能力与技能目标</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理解文学作品的内容，体会文学语言的美，积累文学语言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0945698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3"/>
            <a:ext cx="9142640" cy="1987788"/>
          </a:xfrm>
          <a:prstGeom prst="rect">
            <a:avLst/>
          </a:prstGeom>
        </p:spPr>
        <p:txBody>
          <a:bodyPr wrap="square">
            <a:spAutoFit/>
          </a:bodyPr>
          <a:lstStyle/>
          <a:p>
            <a:pPr>
              <a:lnSpc>
                <a:spcPct val="20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书写准备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认知目标</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懂得口语与文字和图书的对应与转换关系。</a:t>
            </a: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情感与态度目标</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对图书和文字产生兴趣，喜欢认读常见的简单的独体汉字。</a:t>
            </a: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能力与技能目标</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掌握阅读图书的基本方法</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p:txBody>
      </p:sp>
    </p:spTree>
    <p:extLst>
      <p:ext uri="{BB962C8B-B14F-4D97-AF65-F5344CB8AC3E}">
        <p14:creationId xmlns:p14="http://schemas.microsoft.com/office/powerpoint/2010/main" val="12150295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3"/>
            <a:ext cx="9142640" cy="510524"/>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学前儿童语言教育年龄阶段目标的具体内容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18" name="图片 17">
            <a:extLst>
              <a:ext uri="{FF2B5EF4-FFF2-40B4-BE49-F238E27FC236}">
                <a16:creationId xmlns:a16="http://schemas.microsoft.com/office/drawing/2014/main" id="{0E5490DC-D123-F14C-872C-30881CB6781C}"/>
              </a:ext>
            </a:extLst>
          </p:cNvPr>
          <p:cNvPicPr>
            <a:picLocks noChangeAspect="1"/>
          </p:cNvPicPr>
          <p:nvPr/>
        </p:nvPicPr>
        <p:blipFill>
          <a:blip r:embed="rId2"/>
          <a:stretch>
            <a:fillRect/>
          </a:stretch>
        </p:blipFill>
        <p:spPr>
          <a:xfrm>
            <a:off x="1096215" y="2730812"/>
            <a:ext cx="5056535" cy="4003898"/>
          </a:xfrm>
          <a:prstGeom prst="rect">
            <a:avLst/>
          </a:prstGeom>
        </p:spPr>
      </p:pic>
      <p:pic>
        <p:nvPicPr>
          <p:cNvPr id="20" name="图片 19">
            <a:extLst>
              <a:ext uri="{FF2B5EF4-FFF2-40B4-BE49-F238E27FC236}">
                <a16:creationId xmlns:a16="http://schemas.microsoft.com/office/drawing/2014/main" id="{A4068370-B1B4-184F-BB40-580ACA626A15}"/>
              </a:ext>
            </a:extLst>
          </p:cNvPr>
          <p:cNvPicPr>
            <a:picLocks noChangeAspect="1"/>
          </p:cNvPicPr>
          <p:nvPr/>
        </p:nvPicPr>
        <p:blipFill>
          <a:blip r:embed="rId3"/>
          <a:stretch>
            <a:fillRect/>
          </a:stretch>
        </p:blipFill>
        <p:spPr>
          <a:xfrm>
            <a:off x="6563783" y="2730812"/>
            <a:ext cx="5230814" cy="2946471"/>
          </a:xfrm>
          <a:prstGeom prst="rect">
            <a:avLst/>
          </a:prstGeom>
        </p:spPr>
      </p:pic>
      <p:pic>
        <p:nvPicPr>
          <p:cNvPr id="21" name="图片 20">
            <a:extLst>
              <a:ext uri="{FF2B5EF4-FFF2-40B4-BE49-F238E27FC236}">
                <a16:creationId xmlns:a16="http://schemas.microsoft.com/office/drawing/2014/main" id="{915C8B2B-D4F6-0249-A756-43748276D92F}"/>
              </a:ext>
            </a:extLst>
          </p:cNvPr>
          <p:cNvPicPr>
            <a:picLocks noChangeAspect="1"/>
          </p:cNvPicPr>
          <p:nvPr/>
        </p:nvPicPr>
        <p:blipFill>
          <a:blip r:embed="rId4"/>
          <a:stretch>
            <a:fillRect/>
          </a:stretch>
        </p:blipFill>
        <p:spPr>
          <a:xfrm>
            <a:off x="6650922" y="5677283"/>
            <a:ext cx="5056535" cy="1059403"/>
          </a:xfrm>
          <a:prstGeom prst="rect">
            <a:avLst/>
          </a:prstGeom>
        </p:spPr>
      </p:pic>
    </p:spTree>
    <p:extLst>
      <p:ext uri="{BB962C8B-B14F-4D97-AF65-F5344CB8AC3E}">
        <p14:creationId xmlns:p14="http://schemas.microsoft.com/office/powerpoint/2010/main" val="3039982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rot="16200000">
            <a:off x="504959" y="4964179"/>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rot="16200000">
            <a:off x="1939125" y="6113829"/>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rot="16200000">
            <a:off x="3677564" y="5645246"/>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16200000">
            <a:off x="4785955" y="6355855"/>
            <a:ext cx="1947513" cy="194751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6200000">
            <a:off x="1606344" y="3687934"/>
            <a:ext cx="2606873" cy="260687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6200000">
            <a:off x="-347788" y="4472363"/>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rot="16200000">
            <a:off x="6495648" y="5953339"/>
            <a:ext cx="1130239" cy="1130239"/>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16200000">
            <a:off x="7218207" y="5234643"/>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16200000">
            <a:off x="7852014" y="6292814"/>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6200000">
            <a:off x="8986233" y="4571960"/>
            <a:ext cx="1894088" cy="1894088"/>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6200000">
            <a:off x="10371060" y="5184354"/>
            <a:ext cx="1894088" cy="1894088"/>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6200000">
            <a:off x="5768463" y="5380948"/>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6200000">
            <a:off x="6340911" y="6207186"/>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16200000">
            <a:off x="5699254" y="6567982"/>
            <a:ext cx="334678" cy="334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rot="16200000">
            <a:off x="5571473" y="4799813"/>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rot="16200000">
            <a:off x="6950947" y="4799812"/>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rot="16200000">
            <a:off x="1154788" y="3311761"/>
            <a:ext cx="1656813" cy="165681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15801" y="1603071"/>
            <a:ext cx="12192000" cy="1415219"/>
          </a:xfrm>
          <a:custGeom>
            <a:avLst/>
            <a:gdLst>
              <a:gd name="connsiteX0" fmla="*/ 0 w 9144000"/>
              <a:gd name="connsiteY0" fmla="*/ 472630 h 1415219"/>
              <a:gd name="connsiteX1" fmla="*/ 2712720 w 9144000"/>
              <a:gd name="connsiteY1" fmla="*/ 1295590 h 1415219"/>
              <a:gd name="connsiteX2" fmla="*/ 4632960 w 9144000"/>
              <a:gd name="connsiteY2" fmla="*/ 190 h 1415219"/>
              <a:gd name="connsiteX3" fmla="*/ 7299960 w 9144000"/>
              <a:gd name="connsiteY3" fmla="*/ 1402270 h 1415219"/>
              <a:gd name="connsiteX4" fmla="*/ 9144000 w 9144000"/>
              <a:gd name="connsiteY4" fmla="*/ 579310 h 1415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415219">
                <a:moveTo>
                  <a:pt x="0" y="472630"/>
                </a:moveTo>
                <a:cubicBezTo>
                  <a:pt x="970280" y="923480"/>
                  <a:pt x="1940560" y="1374330"/>
                  <a:pt x="2712720" y="1295590"/>
                </a:cubicBezTo>
                <a:cubicBezTo>
                  <a:pt x="3484880" y="1216850"/>
                  <a:pt x="3868420" y="-17590"/>
                  <a:pt x="4632960" y="190"/>
                </a:cubicBezTo>
                <a:cubicBezTo>
                  <a:pt x="5397500" y="17970"/>
                  <a:pt x="6548120" y="1305750"/>
                  <a:pt x="7299960" y="1402270"/>
                </a:cubicBezTo>
                <a:cubicBezTo>
                  <a:pt x="8051800" y="1498790"/>
                  <a:pt x="8597900" y="1039050"/>
                  <a:pt x="9144000" y="579310"/>
                </a:cubicBez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138551" y="2501044"/>
            <a:ext cx="544059" cy="54405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p>
        </p:txBody>
      </p:sp>
      <p:sp>
        <p:nvSpPr>
          <p:cNvPr id="23" name="椭圆 22"/>
          <p:cNvSpPr/>
          <p:nvPr/>
        </p:nvSpPr>
        <p:spPr>
          <a:xfrm>
            <a:off x="8073276" y="2335105"/>
            <a:ext cx="544059" cy="5440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p>
        </p:txBody>
      </p:sp>
      <p:sp>
        <p:nvSpPr>
          <p:cNvPr id="25" name="矩形 24"/>
          <p:cNvSpPr/>
          <p:nvPr/>
        </p:nvSpPr>
        <p:spPr>
          <a:xfrm>
            <a:off x="939857" y="933427"/>
            <a:ext cx="4272184" cy="1135054"/>
          </a:xfrm>
          <a:prstGeom prst="rect">
            <a:avLst/>
          </a:prstGeom>
        </p:spPr>
        <p:txBody>
          <a:bodyPr wrap="square">
            <a:spAutoFit/>
          </a:bodyPr>
          <a:lstStyle/>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a:t>
            </a:r>
            <a:endPar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7441787" y="506459"/>
            <a:ext cx="3976999" cy="1135054"/>
          </a:xfrm>
          <a:prstGeom prst="rect">
            <a:avLst/>
          </a:prstGeom>
        </p:spPr>
        <p:txBody>
          <a:bodyPr wrap="square">
            <a:spAutoFit/>
          </a:bodyPr>
          <a:lstStyle/>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a:t>
            </a:r>
            <a:endPar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学前儿童语言教育的内容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773677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21" name="图片 20">
            <a:extLst>
              <a:ext uri="{FF2B5EF4-FFF2-40B4-BE49-F238E27FC236}">
                <a16:creationId xmlns:a16="http://schemas.microsoft.com/office/drawing/2014/main" id="{9F8C8B0C-3185-8A4E-A7C8-91FFBC2AF190}"/>
              </a:ext>
            </a:extLst>
          </p:cNvPr>
          <p:cNvPicPr>
            <a:picLocks noChangeAspect="1"/>
          </p:cNvPicPr>
          <p:nvPr/>
        </p:nvPicPr>
        <p:blipFill>
          <a:blip r:embed="rId2"/>
          <a:stretch>
            <a:fillRect/>
          </a:stretch>
        </p:blipFill>
        <p:spPr>
          <a:xfrm>
            <a:off x="421315" y="1753493"/>
            <a:ext cx="5788016" cy="4751798"/>
          </a:xfrm>
          <a:prstGeom prst="rect">
            <a:avLst/>
          </a:prstGeom>
        </p:spPr>
      </p:pic>
      <p:pic>
        <p:nvPicPr>
          <p:cNvPr id="22" name="图片 21">
            <a:extLst>
              <a:ext uri="{FF2B5EF4-FFF2-40B4-BE49-F238E27FC236}">
                <a16:creationId xmlns:a16="http://schemas.microsoft.com/office/drawing/2014/main" id="{17EBAC80-AF85-0348-85E0-912FBABF7F19}"/>
              </a:ext>
            </a:extLst>
          </p:cNvPr>
          <p:cNvPicPr>
            <a:picLocks noChangeAspect="1"/>
          </p:cNvPicPr>
          <p:nvPr/>
        </p:nvPicPr>
        <p:blipFill>
          <a:blip r:embed="rId3"/>
          <a:stretch>
            <a:fillRect/>
          </a:stretch>
        </p:blipFill>
        <p:spPr>
          <a:xfrm>
            <a:off x="6849365" y="1099269"/>
            <a:ext cx="4616498" cy="1960675"/>
          </a:xfrm>
          <a:prstGeom prst="rect">
            <a:avLst/>
          </a:prstGeom>
        </p:spPr>
      </p:pic>
      <p:pic>
        <p:nvPicPr>
          <p:cNvPr id="23" name="图片 22">
            <a:extLst>
              <a:ext uri="{FF2B5EF4-FFF2-40B4-BE49-F238E27FC236}">
                <a16:creationId xmlns:a16="http://schemas.microsoft.com/office/drawing/2014/main" id="{135BB0FB-1BBE-E14D-A2FE-3F3682D8B717}"/>
              </a:ext>
            </a:extLst>
          </p:cNvPr>
          <p:cNvPicPr>
            <a:picLocks noChangeAspect="1"/>
          </p:cNvPicPr>
          <p:nvPr/>
        </p:nvPicPr>
        <p:blipFill>
          <a:blip r:embed="rId4"/>
          <a:stretch>
            <a:fillRect/>
          </a:stretch>
        </p:blipFill>
        <p:spPr>
          <a:xfrm>
            <a:off x="6849365" y="3143159"/>
            <a:ext cx="4616498" cy="3514495"/>
          </a:xfrm>
          <a:prstGeom prst="rect">
            <a:avLst/>
          </a:prstGeom>
        </p:spPr>
      </p:pic>
    </p:spTree>
    <p:extLst>
      <p:ext uri="{BB962C8B-B14F-4D97-AF65-F5344CB8AC3E}">
        <p14:creationId xmlns:p14="http://schemas.microsoft.com/office/powerpoint/2010/main" val="26396639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a16="http://schemas.microsoft.com/office/drawing/2014/main" id="{E08A94E4-A68A-8843-A124-DF77965EF827}"/>
              </a:ext>
            </a:extLst>
          </p:cNvPr>
          <p:cNvSpPr/>
          <p:nvPr/>
        </p:nvSpPr>
        <p:spPr>
          <a:xfrm>
            <a:off x="1236512" y="1909163"/>
            <a:ext cx="5143547" cy="3957558"/>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幼儿园不同类型语言教育活动目标的具体内容</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 </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谈话活动的目标</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第一，帮助儿童学习倾听他人的谈话，并及时从中捕捉有效的信息。</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第二，帮助儿童学习围绕一定的话题，充分表达个人的见解。</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第三，帮助儿童学会基本的运用语言进行交谈的规则，提高语言交往水平。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18" name="图片 17">
            <a:extLst>
              <a:ext uri="{FF2B5EF4-FFF2-40B4-BE49-F238E27FC236}">
                <a16:creationId xmlns:a16="http://schemas.microsoft.com/office/drawing/2014/main" id="{CAD81E17-292A-6342-8BF8-57F8538594C9}"/>
              </a:ext>
            </a:extLst>
          </p:cNvPr>
          <p:cNvPicPr>
            <a:picLocks noChangeAspect="1"/>
          </p:cNvPicPr>
          <p:nvPr/>
        </p:nvPicPr>
        <p:blipFill>
          <a:blip r:embed="rId2"/>
          <a:stretch>
            <a:fillRect/>
          </a:stretch>
        </p:blipFill>
        <p:spPr>
          <a:xfrm>
            <a:off x="6746364" y="2040339"/>
            <a:ext cx="5335050" cy="2201657"/>
          </a:xfrm>
          <a:prstGeom prst="rect">
            <a:avLst/>
          </a:prstGeom>
        </p:spPr>
      </p:pic>
      <p:pic>
        <p:nvPicPr>
          <p:cNvPr id="20" name="图片 19">
            <a:extLst>
              <a:ext uri="{FF2B5EF4-FFF2-40B4-BE49-F238E27FC236}">
                <a16:creationId xmlns:a16="http://schemas.microsoft.com/office/drawing/2014/main" id="{BCF9CBD2-C465-DB4E-9055-5DABAD601167}"/>
              </a:ext>
            </a:extLst>
          </p:cNvPr>
          <p:cNvPicPr>
            <a:picLocks noChangeAspect="1"/>
          </p:cNvPicPr>
          <p:nvPr/>
        </p:nvPicPr>
        <p:blipFill>
          <a:blip r:embed="rId3"/>
          <a:stretch>
            <a:fillRect/>
          </a:stretch>
        </p:blipFill>
        <p:spPr>
          <a:xfrm>
            <a:off x="6746364" y="4241996"/>
            <a:ext cx="5335050" cy="1563841"/>
          </a:xfrm>
          <a:prstGeom prst="rect">
            <a:avLst/>
          </a:prstGeom>
        </p:spPr>
      </p:pic>
    </p:spTree>
    <p:extLst>
      <p:ext uri="{BB962C8B-B14F-4D97-AF65-F5344CB8AC3E}">
        <p14:creationId xmlns:p14="http://schemas.microsoft.com/office/powerpoint/2010/main" val="18554569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a16="http://schemas.microsoft.com/office/drawing/2014/main" id="{E08A94E4-A68A-8843-A124-DF77965EF827}"/>
              </a:ext>
            </a:extLst>
          </p:cNvPr>
          <p:cNvSpPr/>
          <p:nvPr/>
        </p:nvSpPr>
        <p:spPr>
          <a:xfrm>
            <a:off x="1236512" y="1909163"/>
            <a:ext cx="4547839" cy="2972737"/>
          </a:xfrm>
          <a:prstGeom prst="rect">
            <a:avLst/>
          </a:prstGeom>
        </p:spPr>
        <p:txBody>
          <a:bodyPr wrap="square">
            <a:spAutoFit/>
          </a:bodyPr>
          <a:lstStyle/>
          <a:p>
            <a:pPr>
              <a:lnSpc>
                <a:spcPct val="200000"/>
              </a:lnSpc>
            </a:pPr>
            <a:r>
              <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讲述活动的目标</a:t>
            </a: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第一，培养儿童感知理解讲述对象的能力。</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第二，培养儿童独立构思与清楚、完整地表述的意识、情感和能力。</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第三，培养儿童掌握对语言交流信息清晰度的调节功能。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21" name="图片 20">
            <a:extLst>
              <a:ext uri="{FF2B5EF4-FFF2-40B4-BE49-F238E27FC236}">
                <a16:creationId xmlns:a16="http://schemas.microsoft.com/office/drawing/2014/main" id="{3123A2E8-85F4-5F49-819E-04DEBCF97A7E}"/>
              </a:ext>
            </a:extLst>
          </p:cNvPr>
          <p:cNvPicPr>
            <a:picLocks noChangeAspect="1"/>
          </p:cNvPicPr>
          <p:nvPr/>
        </p:nvPicPr>
        <p:blipFill>
          <a:blip r:embed="rId2"/>
          <a:stretch>
            <a:fillRect/>
          </a:stretch>
        </p:blipFill>
        <p:spPr>
          <a:xfrm>
            <a:off x="6079420" y="1757917"/>
            <a:ext cx="5866901" cy="2779454"/>
          </a:xfrm>
          <a:prstGeom prst="rect">
            <a:avLst/>
          </a:prstGeom>
        </p:spPr>
      </p:pic>
    </p:spTree>
    <p:extLst>
      <p:ext uri="{BB962C8B-B14F-4D97-AF65-F5344CB8AC3E}">
        <p14:creationId xmlns:p14="http://schemas.microsoft.com/office/powerpoint/2010/main" val="10852498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a16="http://schemas.microsoft.com/office/drawing/2014/main" id="{E08A94E4-A68A-8843-A124-DF77965EF827}"/>
              </a:ext>
            </a:extLst>
          </p:cNvPr>
          <p:cNvSpPr/>
          <p:nvPr/>
        </p:nvSpPr>
        <p:spPr>
          <a:xfrm>
            <a:off x="1236512" y="1909163"/>
            <a:ext cx="4547839" cy="3957622"/>
          </a:xfrm>
          <a:prstGeom prst="rect">
            <a:avLst/>
          </a:prstGeom>
        </p:spPr>
        <p:txBody>
          <a:bodyPr wrap="square">
            <a:spAutoFit/>
          </a:bodyPr>
          <a:lstStyle/>
          <a:p>
            <a:pPr>
              <a:lnSpc>
                <a:spcPct val="200000"/>
              </a:lnSpc>
            </a:pPr>
            <a:r>
              <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 </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阅读活动的目标</a:t>
            </a: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第一，向儿童展示成熟的语言，提高儿童对语言多样性的认识。</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第二，扩展儿童词汇量，培养他们自觉获取语言材料的能力。</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第三，培养儿童善于倾听的技能。</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第四，鼓励儿童创造性地运用语言，提高儿童灵活运用语言的能力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18" name="图片 17">
            <a:extLst>
              <a:ext uri="{FF2B5EF4-FFF2-40B4-BE49-F238E27FC236}">
                <a16:creationId xmlns:a16="http://schemas.microsoft.com/office/drawing/2014/main" id="{D575E9D6-DA9A-3A45-9F22-D14D15AEA93D}"/>
              </a:ext>
            </a:extLst>
          </p:cNvPr>
          <p:cNvPicPr>
            <a:picLocks noChangeAspect="1"/>
          </p:cNvPicPr>
          <p:nvPr/>
        </p:nvPicPr>
        <p:blipFill>
          <a:blip r:embed="rId2"/>
          <a:stretch>
            <a:fillRect/>
          </a:stretch>
        </p:blipFill>
        <p:spPr>
          <a:xfrm>
            <a:off x="6407651" y="1909162"/>
            <a:ext cx="5607718" cy="1316909"/>
          </a:xfrm>
          <a:prstGeom prst="rect">
            <a:avLst/>
          </a:prstGeom>
        </p:spPr>
      </p:pic>
      <p:pic>
        <p:nvPicPr>
          <p:cNvPr id="20" name="图片 19">
            <a:extLst>
              <a:ext uri="{FF2B5EF4-FFF2-40B4-BE49-F238E27FC236}">
                <a16:creationId xmlns:a16="http://schemas.microsoft.com/office/drawing/2014/main" id="{3C0AB75F-648B-1F41-BF88-B3948DAF2BB5}"/>
              </a:ext>
            </a:extLst>
          </p:cNvPr>
          <p:cNvPicPr>
            <a:picLocks noChangeAspect="1"/>
          </p:cNvPicPr>
          <p:nvPr/>
        </p:nvPicPr>
        <p:blipFill>
          <a:blip r:embed="rId3"/>
          <a:stretch>
            <a:fillRect/>
          </a:stretch>
        </p:blipFill>
        <p:spPr>
          <a:xfrm>
            <a:off x="6400536" y="3226071"/>
            <a:ext cx="5614834" cy="2948694"/>
          </a:xfrm>
          <a:prstGeom prst="rect">
            <a:avLst/>
          </a:prstGeom>
        </p:spPr>
      </p:pic>
    </p:spTree>
    <p:extLst>
      <p:ext uri="{BB962C8B-B14F-4D97-AF65-F5344CB8AC3E}">
        <p14:creationId xmlns:p14="http://schemas.microsoft.com/office/powerpoint/2010/main" val="33392545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a16="http://schemas.microsoft.com/office/drawing/2014/main" id="{E08A94E4-A68A-8843-A124-DF77965EF827}"/>
              </a:ext>
            </a:extLst>
          </p:cNvPr>
          <p:cNvSpPr/>
          <p:nvPr/>
        </p:nvSpPr>
        <p:spPr>
          <a:xfrm>
            <a:off x="1236512" y="1909163"/>
            <a:ext cx="4547839" cy="2972737"/>
          </a:xfrm>
          <a:prstGeom prst="rect">
            <a:avLst/>
          </a:prstGeom>
        </p:spPr>
        <p:txBody>
          <a:bodyPr wrap="square">
            <a:spAutoFit/>
          </a:bodyPr>
          <a:lstStyle/>
          <a:p>
            <a:pPr>
              <a:lnSpc>
                <a:spcPct val="200000"/>
              </a:lnSpc>
            </a:pPr>
            <a:r>
              <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 </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阅读和书写活动的目标</a:t>
            </a: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第一，提高儿童学习书面语言的兴趣。</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第二，帮助儿童初步认识口头语言和书面语言的对应关系。</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第三，帮助儿童养成早期阅读的良好习惯。</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第四，帮助儿童掌握早期阅读的有关技能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21" name="图片 20">
            <a:extLst>
              <a:ext uri="{FF2B5EF4-FFF2-40B4-BE49-F238E27FC236}">
                <a16:creationId xmlns:a16="http://schemas.microsoft.com/office/drawing/2014/main" id="{872780EA-7AE7-1A4F-A2C1-D91996EA6117}"/>
              </a:ext>
            </a:extLst>
          </p:cNvPr>
          <p:cNvPicPr>
            <a:picLocks noChangeAspect="1"/>
          </p:cNvPicPr>
          <p:nvPr/>
        </p:nvPicPr>
        <p:blipFill>
          <a:blip r:embed="rId2"/>
          <a:stretch>
            <a:fillRect/>
          </a:stretch>
        </p:blipFill>
        <p:spPr>
          <a:xfrm>
            <a:off x="6096000" y="2042727"/>
            <a:ext cx="5789398" cy="2972733"/>
          </a:xfrm>
          <a:prstGeom prst="rect">
            <a:avLst/>
          </a:prstGeom>
        </p:spPr>
      </p:pic>
    </p:spTree>
    <p:extLst>
      <p:ext uri="{BB962C8B-B14F-4D97-AF65-F5344CB8AC3E}">
        <p14:creationId xmlns:p14="http://schemas.microsoft.com/office/powerpoint/2010/main" val="40658904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矩形 23">
            <a:extLst>
              <a:ext uri="{FF2B5EF4-FFF2-40B4-BE49-F238E27FC236}">
                <a16:creationId xmlns:a16="http://schemas.microsoft.com/office/drawing/2014/main" id="{E08A94E4-A68A-8843-A124-DF77965EF827}"/>
              </a:ext>
            </a:extLst>
          </p:cNvPr>
          <p:cNvSpPr/>
          <p:nvPr/>
        </p:nvSpPr>
        <p:spPr>
          <a:xfrm>
            <a:off x="1236512" y="1909163"/>
            <a:ext cx="4722499" cy="1987788"/>
          </a:xfrm>
          <a:prstGeom prst="rect">
            <a:avLst/>
          </a:prstGeom>
        </p:spPr>
        <p:txBody>
          <a:bodyPr wrap="square">
            <a:spAutoFit/>
          </a:bodyPr>
          <a:lstStyle/>
          <a:p>
            <a:pPr>
              <a:lnSpc>
                <a:spcPct val="200000"/>
              </a:lnSpc>
            </a:pPr>
            <a:r>
              <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5. </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听说游戏活动的目标</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第一，帮助儿童按一定规则进行口语表达练习。</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第二，在听说游戏中提高儿童积极倾听的水平。</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第三，培养儿童在语言交往中的机智性和灵活性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18" name="图片 17">
            <a:extLst>
              <a:ext uri="{FF2B5EF4-FFF2-40B4-BE49-F238E27FC236}">
                <a16:creationId xmlns:a16="http://schemas.microsoft.com/office/drawing/2014/main" id="{386E69C7-91A1-2B42-AA34-BEDA0DE21E2B}"/>
              </a:ext>
            </a:extLst>
          </p:cNvPr>
          <p:cNvPicPr>
            <a:picLocks noChangeAspect="1"/>
          </p:cNvPicPr>
          <p:nvPr/>
        </p:nvPicPr>
        <p:blipFill>
          <a:blip r:embed="rId2"/>
          <a:stretch>
            <a:fillRect/>
          </a:stretch>
        </p:blipFill>
        <p:spPr>
          <a:xfrm>
            <a:off x="6304993" y="1758853"/>
            <a:ext cx="5680524" cy="2987808"/>
          </a:xfrm>
          <a:prstGeom prst="rect">
            <a:avLst/>
          </a:prstGeom>
        </p:spPr>
      </p:pic>
    </p:spTree>
    <p:extLst>
      <p:ext uri="{BB962C8B-B14F-4D97-AF65-F5344CB8AC3E}">
        <p14:creationId xmlns:p14="http://schemas.microsoft.com/office/powerpoint/2010/main" val="35457313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73954" y="-5157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433737" y="-3480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06081" y="13683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33311" y="227841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682340" y="80183"/>
            <a:ext cx="1761463" cy="17614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641811" y="-8883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62850" y="4025300"/>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62852" y="4225924"/>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73953" y="5201255"/>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577258" y="5330720"/>
            <a:ext cx="1894088" cy="18940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6948" y="3530767"/>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283158" y="4103215"/>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833104" y="3550817"/>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690532" y="3333777"/>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445112" y="47132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286419" y="-19449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37371" y="2309052"/>
            <a:ext cx="7148547" cy="1830181"/>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a:t>
            </a:r>
          </a:p>
          <a:p>
            <a:pPr algn="ctr">
              <a:lnSpc>
                <a:spcPct val="150000"/>
              </a:lnSpc>
            </a:pPr>
            <a:r>
              <a:rPr lang="zh-CN" altLang="en-US" sz="4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学前儿童语言教育的内容</a:t>
            </a:r>
            <a:endParaRPr lang="zh-CN" altLang="en-US" sz="4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69595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学前儿童语言教育的内容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957558"/>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确定学前儿童语言教育内容的依据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依据学前儿童语言教育目标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第一，学前儿童语言教育目标是</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培养儿童的语言能力，即对语言的理解能力和表达能力。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第二，学前儿童语言教育目标分为听、说、阅读准备、书写准备四大板块，每个部分都包含认知、情感与态度、能力与技能三个方面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第三，根据语言教育目标确定教育内容，是把教育目标中的各部分、各方面要求转换为儿童学习语言的内容，使儿童通过多种多样的学习活动获得语言经验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1438097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学前儿童语言教育的内容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8421197" cy="2480231"/>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依据学前儿童语言发展的特点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首先，在非言语交际向口语交际转换过程中，儿童需要学习听说轮换、及时反馈，对语词的理解和应用，构词成句、表达意思三方面的内容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其次，在运用口语向书面语言学习转换的过程中，儿童需要学习口头语言和书面语言之间的关系和识字两方面的内容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3261160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学前儿童语言教育的内容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8421197" cy="2480231"/>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依据不同活动领域的特点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首先，在非言语交际向口语交际转换过程中，儿童需要学习听说轮换、及时反馈，对语词的理解和应用，构词成句、表达意思三方面的内容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其次，在运用口语向书面语言学习转换的过程中，儿童需要学习口头语言和书面语言之间的关系和识字两方面的内容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692970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73954" y="-5157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433737" y="-3480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06081" y="13683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33311" y="227841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682340" y="80183"/>
            <a:ext cx="1761463" cy="17614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641811" y="-8883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62850" y="4025300"/>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62852" y="4225924"/>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73953" y="5201255"/>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577258" y="5330720"/>
            <a:ext cx="1894088" cy="18940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6948" y="3530767"/>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283158" y="4103215"/>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833104" y="3550817"/>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690532" y="3333777"/>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445112" y="47132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286419" y="-19449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37371" y="2309052"/>
            <a:ext cx="7148547" cy="1830181"/>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a:t>
            </a:r>
          </a:p>
          <a:p>
            <a:pPr algn="ctr">
              <a:lnSpc>
                <a:spcPct val="150000"/>
              </a:lnSpc>
            </a:pPr>
            <a:r>
              <a:rPr lang="zh-CN" altLang="en-US" sz="4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学前儿童语言教育的目标 </a:t>
            </a:r>
            <a:endParaRPr lang="zh-CN" altLang="en-US" sz="4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169349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学前儿童语言教育的内容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4450001"/>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学前儿童语言教育内容的结构定位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专门的语言教育内容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学说普通话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谈话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个别交谈；</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集体交谈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讲述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实物讲述和图片讲述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拼图讲述和情景讲述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经验讲述</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文学作品学习活动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聆听与感受文学作品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朗诵与表演文学作品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仿编与创编文学作品</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早期阅读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书写准备活动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6393688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学前儿童语言教育的内容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465116"/>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渗透的语言教育内容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日常生活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在集体活动和个别交往的场合中，能认真倾听教师关于遵守行为规则的要求，以此指导和约束自己与他人的行为。</a:t>
            </a: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在掌握行为规则的基础上，学习用语言评价自己和同伴的行为。</a:t>
            </a: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理解并执行教师的指令。</a:t>
            </a: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在他人面前大胆讲述自己的见闻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7152742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学前儿童语言教育的内容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1987788"/>
          </a:xfrm>
          <a:prstGeom prst="rect">
            <a:avLst/>
          </a:prstGeom>
        </p:spPr>
        <p:txBody>
          <a:bodyPr wrap="square">
            <a:spAutoFit/>
          </a:bodyPr>
          <a:lstStyle/>
          <a:p>
            <a:pPr marL="342900" indent="-342900">
              <a:lnSpc>
                <a:spcPct val="200000"/>
              </a:lnSpc>
              <a:buAutoNum type="arabicPeriod" startAt="2"/>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人际交往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正确使用礼貌用语。</a:t>
            </a: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用语言向他人提出请求和表达愿望。</a:t>
            </a: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用适当的词、句或语气、语调与同伴展开讨论或辩论，协商与调解同伴之间的纠纷等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4293388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学前儿童语言教育的内容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1987788"/>
          </a:xfrm>
          <a:prstGeom prst="rect">
            <a:avLst/>
          </a:prstGeom>
        </p:spPr>
        <p:txBody>
          <a:bodyPr wrap="square">
            <a:spAutoFit/>
          </a:bodyPr>
          <a:lstStyle/>
          <a:p>
            <a:pPr marL="342900" indent="-342900">
              <a:lnSpc>
                <a:spcPct val="200000"/>
              </a:lnSpc>
              <a:buAutoNum type="arabicPeriod" startAt="3"/>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游戏活动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游戏时与同伴随意进行交谈，结合游戏情节自言自语或进行恰当的人物对话。</a:t>
            </a: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同伴之间会用语言协商、讨论与合作，共同开展游戏。</a:t>
            </a: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用连贯性语言评价游戏的规则执行情况与游戏开展情况，对游戏进行适当的小结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757833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学前儿童语言教育的内容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2480231"/>
          </a:xfrm>
          <a:prstGeom prst="rect">
            <a:avLst/>
          </a:prstGeom>
        </p:spPr>
        <p:txBody>
          <a:bodyPr wrap="square">
            <a:spAutoFit/>
          </a:bodyPr>
          <a:lstStyle/>
          <a:p>
            <a:pPr marL="342900" indent="-342900">
              <a:lnSpc>
                <a:spcPct val="200000"/>
              </a:lnSpc>
              <a:buAutoNum type="arabicPeriod" startAt="4"/>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学习活动</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在认识活动中，能积极主动地提出问题和解答问题。</a:t>
            </a: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能完整连贯地讲述所观察到的事物或现象。</a:t>
            </a: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在集体中，能较长时间地倾听教师对各种学习内容的讲解和指导，理解学习的内容。</a:t>
            </a: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能用几种不同的符号来表述对认知内容和认知过程的感受和认识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9497311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2593542"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本章练习题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9109565" cy="2480231"/>
          </a:xfrm>
          <a:prstGeom prst="rect">
            <a:avLst/>
          </a:prstGeom>
        </p:spPr>
        <p:txBody>
          <a:bodyPr wrap="square">
            <a:spAutoFit/>
          </a:bodyPr>
          <a:lstStyle/>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学前儿童语言教育目标可分为哪几个层次</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含义分别是什么</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学前儿童语言教育目标可分为哪几类</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请简要说明。</a:t>
            </a: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试述确立学前儿童语言教育目标的依据。</a:t>
            </a: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简要说明学前儿童语言教育内容的结构和主要内容。</a:t>
            </a: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试述确立学前儿童语言教育内容的依据 </a:t>
            </a:r>
          </a:p>
        </p:txBody>
      </p:sp>
    </p:spTree>
    <p:extLst>
      <p:ext uri="{BB962C8B-B14F-4D97-AF65-F5344CB8AC3E}">
        <p14:creationId xmlns:p14="http://schemas.microsoft.com/office/powerpoint/2010/main" val="25448113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3"/>
            <a:ext cx="9142640" cy="3465116"/>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学前儿童语言教育目标制定的依据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依据一定社会的培养目标</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应注意以下问题</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首先，语言教育目标应反映我国社会在现阶段的教育目标取向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其次，语言教育目标要适应我国生产力发展水平对人才培养的要求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第三，语言教育目标还需要具有一定的针对性和前瞻性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002794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3"/>
            <a:ext cx="9142640" cy="3465116"/>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依据学前教育机构保育和教育的主要目标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目标是：</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培养幼儿“运用语言进行交往的基本能力”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强调了语言的交际功能，重视儿童在与成人和同伴交往过程中语言的运用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目标中不仅包括最基本的儿童倾听和表述能力的培养，而且还包括提高儿童口语表达能力以及为入学后的书面语言学习做准备等目标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6138288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3"/>
            <a:ext cx="9142640" cy="2480231"/>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依据学前儿童语言发展规律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遵循规律，就意味着我们在制定教育目标时，注意遵循学前阶段儿童语言发展的特点和需求，根据他们成长的客观进程来实施教育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在制定学前儿童语言教育目标时，我们可以根据教育对象的实际状况来确立促进他们语言发展的方向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471829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3"/>
            <a:ext cx="9142640" cy="2972673"/>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学前儿童语言教育目标的结构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学前儿童语言教育目标的层次结构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学前儿童语言教育终期目标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学前儿童语言教育终期目标有时也称为学前儿童语言教育目标。它是语言教育所期望的最终结果，是学前阶段语言教育任务要求的总和。 </a:t>
            </a:r>
          </a:p>
        </p:txBody>
      </p:sp>
    </p:spTree>
    <p:extLst>
      <p:ext uri="{BB962C8B-B14F-4D97-AF65-F5344CB8AC3E}">
        <p14:creationId xmlns:p14="http://schemas.microsoft.com/office/powerpoint/2010/main" val="35935051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3"/>
            <a:ext cx="9142640" cy="2480231"/>
          </a:xfrm>
          <a:prstGeom prst="rect">
            <a:avLst/>
          </a:prstGeom>
        </p:spPr>
        <p:txBody>
          <a:bodyPr wrap="square">
            <a:spAutoFit/>
          </a:bodyPr>
          <a:lstStyle/>
          <a:p>
            <a:pPr marL="342900" indent="-342900">
              <a:lnSpc>
                <a:spcPct val="200000"/>
              </a:lnSpc>
              <a:buAutoNum type="arabicPeriod" startAt="2"/>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学前儿童语言教育年龄阶段目标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学前儿童语言教育的年龄阶段目标是终期目标在各年龄段上的具体体现，也就是对托儿所和幼儿园各年龄班儿童语言发展提出的具体要求。</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尽管整个学前阶段，儿童语言发展表现出一定的共性和连续性，但是将语言教育目标分解为不同的要求，形成对每一个年龄阶段儿童逐步提高要求的具体目标，这是年龄阶段目标的一个特点。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40586022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学前儿童语言教育的目标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3"/>
            <a:ext cx="9142640" cy="2480231"/>
          </a:xfrm>
          <a:prstGeom prst="rect">
            <a:avLst/>
          </a:prstGeom>
        </p:spPr>
        <p:txBody>
          <a:bodyPr wrap="square">
            <a:spAutoFit/>
          </a:bodyPr>
          <a:lstStyle/>
          <a:p>
            <a:pPr marL="342900" indent="-342900">
              <a:lnSpc>
                <a:spcPct val="200000"/>
              </a:lnSpc>
              <a:buAutoNum type="arabicPeriod" startAt="3"/>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学前儿童语言教育活动目标</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它有两层含义：</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一层是指各项学前教育活动所指向的学前儿童语言发展目标</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另一层含义则特指语言教育活动目标，如谈话活动目标、讲述活动目标、听说游戏活动目标、文学作品学习活动目标、早期阅读活动目标等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873423696"/>
      </p:ext>
    </p:extLst>
  </p:cSld>
  <p:clrMapOvr>
    <a:masterClrMapping/>
  </p:clrMapOvr>
</p:sld>
</file>

<file path=ppt/theme/theme1.xml><?xml version="1.0" encoding="utf-8"?>
<a:theme xmlns:a="http://schemas.openxmlformats.org/drawingml/2006/main" name="主题1">
  <a:themeElements>
    <a:clrScheme name="MOMODA1">
      <a:dk1>
        <a:sysClr val="windowText" lastClr="000000"/>
      </a:dk1>
      <a:lt1>
        <a:sysClr val="window" lastClr="FFFFFF"/>
      </a:lt1>
      <a:dk2>
        <a:srgbClr val="A5A5A5"/>
      </a:dk2>
      <a:lt2>
        <a:srgbClr val="DCD8DC"/>
      </a:lt2>
      <a:accent1>
        <a:srgbClr val="CF5F55"/>
      </a:accent1>
      <a:accent2>
        <a:srgbClr val="F2C06B"/>
      </a:accent2>
      <a:accent3>
        <a:srgbClr val="5F9387"/>
      </a:accent3>
      <a:accent4>
        <a:srgbClr val="97A6AB"/>
      </a:accent4>
      <a:accent5>
        <a:srgbClr val="837664"/>
      </a:accent5>
      <a:accent6>
        <a:srgbClr val="3F3F3F"/>
      </a:accent6>
      <a:hlink>
        <a:srgbClr val="FFFFFF"/>
      </a:hlink>
      <a:folHlink>
        <a:srgbClr val="8C8C8C"/>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主题1" id="{CBFA3A83-6BCC-4EE0-BB32-B92CCBD9E2A4}" vid="{69435C07-64FA-4E6E-A1D3-F570153E1B26}"/>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2831</TotalTime>
  <Words>2362</Words>
  <Application>Microsoft Office PowerPoint</Application>
  <PresentationFormat>宽屏</PresentationFormat>
  <Paragraphs>205</Paragraphs>
  <Slides>35</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35</vt:i4>
      </vt:variant>
    </vt:vector>
  </HeadingPairs>
  <TitlesOfParts>
    <vt:vector size="42" baseType="lpstr">
      <vt:lpstr>宋体</vt:lpstr>
      <vt:lpstr>微软雅黑</vt:lpstr>
      <vt:lpstr>Arial</vt:lpstr>
      <vt:lpstr>Calibri</vt:lpstr>
      <vt:lpstr>Calibri Light</vt:lpstr>
      <vt:lpstr>Times New Roman</vt:lpstr>
      <vt:lpstr>主题1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      </cp:lastModifiedBy>
  <cp:revision>155</cp:revision>
  <dcterms:created xsi:type="dcterms:W3CDTF">2015-01-07T12:23:28Z</dcterms:created>
  <dcterms:modified xsi:type="dcterms:W3CDTF">2023-07-24T07:00:29Z</dcterms:modified>
</cp:coreProperties>
</file>