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notesMasterIdLst>
    <p:notesMasterId r:id="rId26"/>
  </p:notesMasterIdLst>
  <p:sldIdLst>
    <p:sldId id="262" r:id="rId2"/>
    <p:sldId id="257" r:id="rId3"/>
    <p:sldId id="256" r:id="rId4"/>
    <p:sldId id="258" r:id="rId5"/>
    <p:sldId id="279" r:id="rId6"/>
    <p:sldId id="280" r:id="rId7"/>
    <p:sldId id="281" r:id="rId8"/>
    <p:sldId id="282" r:id="rId9"/>
    <p:sldId id="283" r:id="rId10"/>
    <p:sldId id="263" r:id="rId11"/>
    <p:sldId id="285" r:id="rId12"/>
    <p:sldId id="286" r:id="rId13"/>
    <p:sldId id="284" r:id="rId14"/>
    <p:sldId id="287" r:id="rId15"/>
    <p:sldId id="273" r:id="rId16"/>
    <p:sldId id="288" r:id="rId17"/>
    <p:sldId id="289" r:id="rId18"/>
    <p:sldId id="290" r:id="rId19"/>
    <p:sldId id="291" r:id="rId20"/>
    <p:sldId id="278" r:id="rId21"/>
    <p:sldId id="292" r:id="rId22"/>
    <p:sldId id="293" r:id="rId23"/>
    <p:sldId id="294" r:id="rId24"/>
    <p:sldId id="277" r:id="rId25"/>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41349"/>
    <a:srgbClr val="FFFBF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502"/>
    <p:restoredTop sz="94674"/>
  </p:normalViewPr>
  <p:slideViewPr>
    <p:cSldViewPr snapToGrid="0">
      <p:cViewPr varScale="1">
        <p:scale>
          <a:sx n="109" d="100"/>
          <a:sy n="109" d="100"/>
        </p:scale>
        <p:origin x="930" y="102"/>
      </p:cViewPr>
      <p:guideLst/>
    </p:cSldViewPr>
  </p:slid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35C0D6D-A908-48C6-983D-90F2BD11E284}" type="datetimeFigureOut">
              <a:rPr lang="zh-CN" altLang="en-US" smtClean="0"/>
              <a:t>2023/7/24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B0BB924-28C1-4EF7-A019-613D541E4AA8}" type="slidenum">
              <a:rPr lang="zh-CN" altLang="en-US" smtClean="0"/>
              <a:t>‹#›</a:t>
            </a:fld>
            <a:endParaRPr lang="zh-CN" altLang="en-US"/>
          </a:p>
        </p:txBody>
      </p:sp>
    </p:spTree>
    <p:extLst>
      <p:ext uri="{BB962C8B-B14F-4D97-AF65-F5344CB8AC3E}">
        <p14:creationId xmlns:p14="http://schemas.microsoft.com/office/powerpoint/2010/main" val="3711154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122363"/>
            <a:ext cx="10363200" cy="2387600"/>
          </a:xfrm>
        </p:spPr>
        <p:txBody>
          <a:bodyPr anchor="b"/>
          <a:lstStyle>
            <a:lvl1pPr algn="ctr">
              <a:defRPr sz="6000"/>
            </a:lvl1pPr>
          </a:lstStyle>
          <a:p>
            <a:r>
              <a:rPr lang="zh-CN" altLang="en-US"/>
              <a:t>单击此处编辑母版标题样式</a:t>
            </a:r>
            <a:endParaRPr lang="en-US" dirty="0"/>
          </a:p>
        </p:txBody>
      </p:sp>
      <p:sp>
        <p:nvSpPr>
          <p:cNvPr id="3" name="Subtitle 2"/>
          <p:cNvSpPr>
            <a:spLocks noGrp="1"/>
          </p:cNvSpPr>
          <p:nvPr>
            <p:ph type="subTitle" idx="1"/>
          </p:nvPr>
        </p:nvSpPr>
        <p:spPr>
          <a:xfrm>
            <a:off x="1524000" y="3602038"/>
            <a:ext cx="9144000" cy="1655763"/>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CE2F20FC-145E-4034-86AC-8B4FEA629A51}" type="datetimeFigureOut">
              <a:rPr lang="zh-CN" altLang="en-US" smtClean="0"/>
              <a:t>2023/7/24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F5917A1-3B14-48C2-8A2E-F3CB7EC45231}" type="slidenum">
              <a:rPr lang="zh-CN" altLang="en-US" smtClean="0"/>
              <a:t>‹#›</a:t>
            </a:fld>
            <a:endParaRPr lang="zh-CN" altLang="en-US"/>
          </a:p>
        </p:txBody>
      </p:sp>
    </p:spTree>
    <p:extLst>
      <p:ext uri="{BB962C8B-B14F-4D97-AF65-F5344CB8AC3E}">
        <p14:creationId xmlns:p14="http://schemas.microsoft.com/office/powerpoint/2010/main" val="31714790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CE2F20FC-145E-4034-86AC-8B4FEA629A51}" type="datetimeFigureOut">
              <a:rPr lang="zh-CN" altLang="en-US" smtClean="0"/>
              <a:t>2023/7/24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F5917A1-3B14-48C2-8A2E-F3CB7EC45231}" type="slidenum">
              <a:rPr lang="zh-CN" altLang="en-US" smtClean="0"/>
              <a:t>‹#›</a:t>
            </a:fld>
            <a:endParaRPr lang="zh-CN" altLang="en-US"/>
          </a:p>
        </p:txBody>
      </p:sp>
    </p:spTree>
    <p:extLst>
      <p:ext uri="{BB962C8B-B14F-4D97-AF65-F5344CB8AC3E}">
        <p14:creationId xmlns:p14="http://schemas.microsoft.com/office/powerpoint/2010/main" val="4384431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365127"/>
            <a:ext cx="2628900" cy="5811839"/>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838205" y="365127"/>
            <a:ext cx="7734300" cy="5811839"/>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CE2F20FC-145E-4034-86AC-8B4FEA629A51}" type="datetimeFigureOut">
              <a:rPr lang="zh-CN" altLang="en-US" smtClean="0"/>
              <a:t>2023/7/24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F5917A1-3B14-48C2-8A2E-F3CB7EC45231}" type="slidenum">
              <a:rPr lang="zh-CN" altLang="en-US" smtClean="0"/>
              <a:t>‹#›</a:t>
            </a:fld>
            <a:endParaRPr lang="zh-CN" altLang="en-US"/>
          </a:p>
        </p:txBody>
      </p:sp>
    </p:spTree>
    <p:extLst>
      <p:ext uri="{BB962C8B-B14F-4D97-AF65-F5344CB8AC3E}">
        <p14:creationId xmlns:p14="http://schemas.microsoft.com/office/powerpoint/2010/main" val="39188294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CE2F20FC-145E-4034-86AC-8B4FEA629A51}" type="datetimeFigureOut">
              <a:rPr lang="zh-CN" altLang="en-US" smtClean="0"/>
              <a:t>2023/7/24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F5917A1-3B14-48C2-8A2E-F3CB7EC45231}" type="slidenum">
              <a:rPr lang="zh-CN" altLang="en-US" smtClean="0"/>
              <a:t>‹#›</a:t>
            </a:fld>
            <a:endParaRPr lang="zh-CN" altLang="en-US"/>
          </a:p>
        </p:txBody>
      </p:sp>
    </p:spTree>
    <p:extLst>
      <p:ext uri="{BB962C8B-B14F-4D97-AF65-F5344CB8AC3E}">
        <p14:creationId xmlns:p14="http://schemas.microsoft.com/office/powerpoint/2010/main" val="6805633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3"/>
            <a:ext cx="10515600" cy="2852737"/>
          </a:xfrm>
        </p:spPr>
        <p:txBody>
          <a:bodyPr anchor="b"/>
          <a:lstStyle>
            <a:lvl1pPr>
              <a:defRPr sz="6000"/>
            </a:lvl1pPr>
          </a:lstStyle>
          <a:p>
            <a:r>
              <a:rPr lang="zh-CN" altLang="en-US"/>
              <a:t>单击此处编辑母版标题样式</a:t>
            </a:r>
            <a:endParaRPr lang="en-US" dirty="0"/>
          </a:p>
        </p:txBody>
      </p:sp>
      <p:sp>
        <p:nvSpPr>
          <p:cNvPr id="3" name="Text Placeholder 2"/>
          <p:cNvSpPr>
            <a:spLocks noGrp="1"/>
          </p:cNvSpPr>
          <p:nvPr>
            <p:ph type="body" idx="1"/>
          </p:nvPr>
        </p:nvSpPr>
        <p:spPr>
          <a:xfrm>
            <a:off x="831851" y="4589468"/>
            <a:ext cx="10515600" cy="1500187"/>
          </a:xfrm>
        </p:spPr>
        <p:txBody>
          <a:bodyPr/>
          <a:lstStyle>
            <a:lvl1pPr marL="0" indent="0">
              <a:buNone/>
              <a:defRPr sz="2400">
                <a:solidFill>
                  <a:schemeClr val="tx1"/>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CE2F20FC-145E-4034-86AC-8B4FEA629A51}" type="datetimeFigureOut">
              <a:rPr lang="zh-CN" altLang="en-US" smtClean="0"/>
              <a:t>2023/7/24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F5917A1-3B14-48C2-8A2E-F3CB7EC45231}" type="slidenum">
              <a:rPr lang="zh-CN" altLang="en-US" smtClean="0"/>
              <a:t>‹#›</a:t>
            </a:fld>
            <a:endParaRPr lang="zh-CN" altLang="en-US"/>
          </a:p>
        </p:txBody>
      </p:sp>
    </p:spTree>
    <p:extLst>
      <p:ext uri="{BB962C8B-B14F-4D97-AF65-F5344CB8AC3E}">
        <p14:creationId xmlns:p14="http://schemas.microsoft.com/office/powerpoint/2010/main" val="9128396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838200" y="1825625"/>
            <a:ext cx="5181600" cy="4351339"/>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Content Placeholder 3"/>
          <p:cNvSpPr>
            <a:spLocks noGrp="1"/>
          </p:cNvSpPr>
          <p:nvPr>
            <p:ph sz="half" idx="2"/>
          </p:nvPr>
        </p:nvSpPr>
        <p:spPr>
          <a:xfrm>
            <a:off x="6172200" y="1825625"/>
            <a:ext cx="5181600" cy="4351339"/>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Date Placeholder 4"/>
          <p:cNvSpPr>
            <a:spLocks noGrp="1"/>
          </p:cNvSpPr>
          <p:nvPr>
            <p:ph type="dt" sz="half" idx="10"/>
          </p:nvPr>
        </p:nvSpPr>
        <p:spPr/>
        <p:txBody>
          <a:bodyPr/>
          <a:lstStyle/>
          <a:p>
            <a:fld id="{CE2F20FC-145E-4034-86AC-8B4FEA629A51}" type="datetimeFigureOut">
              <a:rPr lang="zh-CN" altLang="en-US" smtClean="0"/>
              <a:t>2023/7/24</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FF5917A1-3B14-48C2-8A2E-F3CB7EC45231}" type="slidenum">
              <a:rPr lang="zh-CN" altLang="en-US" smtClean="0"/>
              <a:t>‹#›</a:t>
            </a:fld>
            <a:endParaRPr lang="zh-CN" altLang="en-US"/>
          </a:p>
        </p:txBody>
      </p:sp>
    </p:spTree>
    <p:extLst>
      <p:ext uri="{BB962C8B-B14F-4D97-AF65-F5344CB8AC3E}">
        <p14:creationId xmlns:p14="http://schemas.microsoft.com/office/powerpoint/2010/main" val="27150663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9"/>
            <a:ext cx="10515600" cy="1325563"/>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zh-CN" altLang="en-US"/>
              <a:t>单击此处编辑母版文本样式</a:t>
            </a:r>
          </a:p>
        </p:txBody>
      </p:sp>
      <p:sp>
        <p:nvSpPr>
          <p:cNvPr id="4" name="Content Placeholder 3"/>
          <p:cNvSpPr>
            <a:spLocks noGrp="1"/>
          </p:cNvSpPr>
          <p:nvPr>
            <p:ph sz="half" idx="2"/>
          </p:nvPr>
        </p:nvSpPr>
        <p:spPr>
          <a:xfrm>
            <a:off x="839789"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p:nvPr>
        </p:nvSpPr>
        <p:spPr>
          <a:xfrm>
            <a:off x="6172205" y="1681163"/>
            <a:ext cx="5183188"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zh-CN" altLang="en-US"/>
              <a:t>单击此处编辑母版文本样式</a:t>
            </a:r>
          </a:p>
        </p:txBody>
      </p:sp>
      <p:sp>
        <p:nvSpPr>
          <p:cNvPr id="6" name="Content Placeholder 5"/>
          <p:cNvSpPr>
            <a:spLocks noGrp="1"/>
          </p:cNvSpPr>
          <p:nvPr>
            <p:ph sz="quarter" idx="4"/>
          </p:nvPr>
        </p:nvSpPr>
        <p:spPr>
          <a:xfrm>
            <a:off x="6172205"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7" name="Date Placeholder 6"/>
          <p:cNvSpPr>
            <a:spLocks noGrp="1"/>
          </p:cNvSpPr>
          <p:nvPr>
            <p:ph type="dt" sz="half" idx="10"/>
          </p:nvPr>
        </p:nvSpPr>
        <p:spPr/>
        <p:txBody>
          <a:bodyPr/>
          <a:lstStyle/>
          <a:p>
            <a:fld id="{CE2F20FC-145E-4034-86AC-8B4FEA629A51}" type="datetimeFigureOut">
              <a:rPr lang="zh-CN" altLang="en-US" smtClean="0"/>
              <a:t>2023/7/24</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FF5917A1-3B14-48C2-8A2E-F3CB7EC45231}" type="slidenum">
              <a:rPr lang="zh-CN" altLang="en-US" smtClean="0"/>
              <a:t>‹#›</a:t>
            </a:fld>
            <a:endParaRPr lang="zh-CN" altLang="en-US"/>
          </a:p>
        </p:txBody>
      </p:sp>
    </p:spTree>
    <p:extLst>
      <p:ext uri="{BB962C8B-B14F-4D97-AF65-F5344CB8AC3E}">
        <p14:creationId xmlns:p14="http://schemas.microsoft.com/office/powerpoint/2010/main" val="10242673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CE2F20FC-145E-4034-86AC-8B4FEA629A51}" type="datetimeFigureOut">
              <a:rPr lang="zh-CN" altLang="en-US" smtClean="0"/>
              <a:t>2023/7/24</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FF5917A1-3B14-48C2-8A2E-F3CB7EC45231}" type="slidenum">
              <a:rPr lang="zh-CN" altLang="en-US" smtClean="0"/>
              <a:t>‹#›</a:t>
            </a:fld>
            <a:endParaRPr lang="zh-CN" altLang="en-US"/>
          </a:p>
        </p:txBody>
      </p:sp>
    </p:spTree>
    <p:extLst>
      <p:ext uri="{BB962C8B-B14F-4D97-AF65-F5344CB8AC3E}">
        <p14:creationId xmlns:p14="http://schemas.microsoft.com/office/powerpoint/2010/main" val="41758669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E2F20FC-145E-4034-86AC-8B4FEA629A51}" type="datetimeFigureOut">
              <a:rPr lang="zh-CN" altLang="en-US" smtClean="0"/>
              <a:t>2023/7/24</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FF5917A1-3B14-48C2-8A2E-F3CB7EC45231}" type="slidenum">
              <a:rPr lang="zh-CN" altLang="en-US" smtClean="0"/>
              <a:t>‹#›</a:t>
            </a:fld>
            <a:endParaRPr lang="zh-CN" altLang="en-US"/>
          </a:p>
        </p:txBody>
      </p:sp>
    </p:spTree>
    <p:extLst>
      <p:ext uri="{BB962C8B-B14F-4D97-AF65-F5344CB8AC3E}">
        <p14:creationId xmlns:p14="http://schemas.microsoft.com/office/powerpoint/2010/main" val="37187335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en-US" dirty="0"/>
          </a:p>
        </p:txBody>
      </p:sp>
      <p:sp>
        <p:nvSpPr>
          <p:cNvPr id="3" name="Content Placeholder 2"/>
          <p:cNvSpPr>
            <a:spLocks noGrp="1"/>
          </p:cNvSpPr>
          <p:nvPr>
            <p:ph idx="1"/>
          </p:nvPr>
        </p:nvSpPr>
        <p:spPr>
          <a:xfrm>
            <a:off x="5183188" y="987430"/>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Text Placeholder 3"/>
          <p:cNvSpPr>
            <a:spLocks noGrp="1"/>
          </p:cNvSpPr>
          <p:nvPr>
            <p:ph type="body" sz="half" idx="2"/>
          </p:nvPr>
        </p:nvSpPr>
        <p:spPr>
          <a:xfrm>
            <a:off x="839788" y="2057401"/>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CE2F20FC-145E-4034-86AC-8B4FEA629A51}" type="datetimeFigureOut">
              <a:rPr lang="zh-CN" altLang="en-US" smtClean="0"/>
              <a:t>2023/7/24</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FF5917A1-3B14-48C2-8A2E-F3CB7EC45231}" type="slidenum">
              <a:rPr lang="zh-CN" altLang="en-US" smtClean="0"/>
              <a:t>‹#›</a:t>
            </a:fld>
            <a:endParaRPr lang="zh-CN" altLang="en-US"/>
          </a:p>
        </p:txBody>
      </p:sp>
    </p:spTree>
    <p:extLst>
      <p:ext uri="{BB962C8B-B14F-4D97-AF65-F5344CB8AC3E}">
        <p14:creationId xmlns:p14="http://schemas.microsoft.com/office/powerpoint/2010/main" val="42843786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5183188" y="987430"/>
            <a:ext cx="6172200" cy="4873625"/>
          </a:xfrm>
        </p:spPr>
        <p:txBody>
          <a:bodyPr anchor="t"/>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r>
              <a:rPr lang="zh-CN" altLang="en-US"/>
              <a:t>单击图标添加图片</a:t>
            </a:r>
            <a:endParaRPr lang="en-US" dirty="0"/>
          </a:p>
        </p:txBody>
      </p:sp>
      <p:sp>
        <p:nvSpPr>
          <p:cNvPr id="4" name="Text Placeholder 3"/>
          <p:cNvSpPr>
            <a:spLocks noGrp="1"/>
          </p:cNvSpPr>
          <p:nvPr>
            <p:ph type="body" sz="half" idx="2"/>
          </p:nvPr>
        </p:nvSpPr>
        <p:spPr>
          <a:xfrm>
            <a:off x="839788" y="2057401"/>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CE2F20FC-145E-4034-86AC-8B4FEA629A51}" type="datetimeFigureOut">
              <a:rPr lang="zh-CN" altLang="en-US" smtClean="0"/>
              <a:t>2023/7/24</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FF5917A1-3B14-48C2-8A2E-F3CB7EC45231}" type="slidenum">
              <a:rPr lang="zh-CN" altLang="en-US" smtClean="0"/>
              <a:t>‹#›</a:t>
            </a:fld>
            <a:endParaRPr lang="zh-CN" altLang="en-US"/>
          </a:p>
        </p:txBody>
      </p:sp>
    </p:spTree>
    <p:extLst>
      <p:ext uri="{BB962C8B-B14F-4D97-AF65-F5344CB8AC3E}">
        <p14:creationId xmlns:p14="http://schemas.microsoft.com/office/powerpoint/2010/main" val="33458536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BF0"/>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9"/>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838200" y="1825625"/>
            <a:ext cx="10515600" cy="4351339"/>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2"/>
          </p:nvPr>
        </p:nvSpPr>
        <p:spPr>
          <a:xfrm>
            <a:off x="838200" y="6356355"/>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E2F20FC-145E-4034-86AC-8B4FEA629A51}" type="datetimeFigureOut">
              <a:rPr lang="zh-CN" altLang="en-US" smtClean="0"/>
              <a:t>2023/7/24</a:t>
            </a:fld>
            <a:endParaRPr lang="zh-CN" altLang="en-US"/>
          </a:p>
        </p:txBody>
      </p:sp>
      <p:sp>
        <p:nvSpPr>
          <p:cNvPr id="5" name="Footer Placeholder 4"/>
          <p:cNvSpPr>
            <a:spLocks noGrp="1"/>
          </p:cNvSpPr>
          <p:nvPr>
            <p:ph type="ftr" sz="quarter" idx="3"/>
          </p:nvPr>
        </p:nvSpPr>
        <p:spPr>
          <a:xfrm>
            <a:off x="4038600" y="6356355"/>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8610600" y="635635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F5917A1-3B14-48C2-8A2E-F3CB7EC45231}" type="slidenum">
              <a:rPr lang="zh-CN" altLang="en-US" smtClean="0"/>
              <a:t>‹#›</a:t>
            </a:fld>
            <a:endParaRPr lang="zh-CN" altLang="en-US"/>
          </a:p>
        </p:txBody>
      </p:sp>
    </p:spTree>
    <p:extLst>
      <p:ext uri="{BB962C8B-B14F-4D97-AF65-F5344CB8AC3E}">
        <p14:creationId xmlns:p14="http://schemas.microsoft.com/office/powerpoint/2010/main" val="1535452428"/>
      </p:ext>
    </p:extLst>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椭圆 12"/>
          <p:cNvSpPr/>
          <p:nvPr/>
        </p:nvSpPr>
        <p:spPr>
          <a:xfrm>
            <a:off x="2820597" y="5324568"/>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a:extLst>
              <a:ext uri="{FF2B5EF4-FFF2-40B4-BE49-F238E27FC236}">
                <a16:creationId xmlns:a16="http://schemas.microsoft.com/office/drawing/2014/main" id="{5D087BB8-FC18-5547-9426-7D2A5A259156}"/>
              </a:ext>
            </a:extLst>
          </p:cNvPr>
          <p:cNvSpPr/>
          <p:nvPr/>
        </p:nvSpPr>
        <p:spPr>
          <a:xfrm>
            <a:off x="1862908" y="4764494"/>
            <a:ext cx="8498895" cy="917367"/>
          </a:xfrm>
          <a:prstGeom prst="rect">
            <a:avLst/>
          </a:prstGeom>
        </p:spPr>
        <p:txBody>
          <a:bodyPr wrap="square">
            <a:spAutoFit/>
          </a:bodyPr>
          <a:lstStyle/>
          <a:p>
            <a:pPr algn="ctr">
              <a:lnSpc>
                <a:spcPct val="150000"/>
              </a:lnSpc>
            </a:pPr>
            <a:r>
              <a:rPr lang="zh-CN" altLang="en-US" sz="4000" b="1"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学前儿童语言发展与教育的理论 </a:t>
            </a:r>
            <a:endParaRPr lang="zh-CN" altLang="zh-CN" sz="2400" b="1"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nvGrpSpPr>
          <p:cNvPr id="27" name="组合 26">
            <a:extLst>
              <a:ext uri="{FF2B5EF4-FFF2-40B4-BE49-F238E27FC236}">
                <a16:creationId xmlns:a16="http://schemas.microsoft.com/office/drawing/2014/main" id="{E1CB386E-3A53-944D-9698-FAB1C00D204C}"/>
              </a:ext>
            </a:extLst>
          </p:cNvPr>
          <p:cNvGrpSpPr/>
          <p:nvPr/>
        </p:nvGrpSpPr>
        <p:grpSpPr>
          <a:xfrm>
            <a:off x="1210757" y="358822"/>
            <a:ext cx="9360148" cy="4467177"/>
            <a:chOff x="1626425" y="201205"/>
            <a:chExt cx="9098984" cy="4342534"/>
          </a:xfrm>
        </p:grpSpPr>
        <p:sp>
          <p:nvSpPr>
            <p:cNvPr id="2" name="椭圆 1"/>
            <p:cNvSpPr/>
            <p:nvPr/>
          </p:nvSpPr>
          <p:spPr>
            <a:xfrm>
              <a:off x="5104106" y="57387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3" name="椭圆 2"/>
            <p:cNvSpPr/>
            <p:nvPr/>
          </p:nvSpPr>
          <p:spPr>
            <a:xfrm>
              <a:off x="3944324" y="741517"/>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5" name="椭圆 4"/>
            <p:cNvSpPr/>
            <p:nvPr/>
          </p:nvSpPr>
          <p:spPr>
            <a:xfrm>
              <a:off x="4096139" y="2366067"/>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6" name="椭圆 5"/>
            <p:cNvSpPr/>
            <p:nvPr/>
          </p:nvSpPr>
          <p:spPr>
            <a:xfrm>
              <a:off x="7060399" y="1169775"/>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7" name="椭圆 6"/>
            <p:cNvSpPr/>
            <p:nvPr/>
          </p:nvSpPr>
          <p:spPr>
            <a:xfrm>
              <a:off x="6634279" y="201205"/>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8" name="椭圆 7"/>
            <p:cNvSpPr/>
            <p:nvPr/>
          </p:nvSpPr>
          <p:spPr>
            <a:xfrm>
              <a:off x="3429920" y="2591308"/>
              <a:ext cx="1130239" cy="1130239"/>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10" name="椭圆 9"/>
            <p:cNvSpPr/>
            <p:nvPr/>
          </p:nvSpPr>
          <p:spPr>
            <a:xfrm>
              <a:off x="7780874" y="4053382"/>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12" name="椭圆 11"/>
            <p:cNvSpPr/>
            <p:nvPr/>
          </p:nvSpPr>
          <p:spPr>
            <a:xfrm>
              <a:off x="9544557" y="4298319"/>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14" name="椭圆 13"/>
            <p:cNvSpPr/>
            <p:nvPr/>
          </p:nvSpPr>
          <p:spPr>
            <a:xfrm>
              <a:off x="9068596" y="1043143"/>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15" name="椭圆 14"/>
            <p:cNvSpPr/>
            <p:nvPr/>
          </p:nvSpPr>
          <p:spPr>
            <a:xfrm>
              <a:off x="3107809" y="2080299"/>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16" name="椭圆 15"/>
            <p:cNvSpPr/>
            <p:nvPr/>
          </p:nvSpPr>
          <p:spPr>
            <a:xfrm>
              <a:off x="2432990" y="2832269"/>
              <a:ext cx="446864" cy="44686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17" name="椭圆 16"/>
            <p:cNvSpPr/>
            <p:nvPr/>
          </p:nvSpPr>
          <p:spPr>
            <a:xfrm>
              <a:off x="2193609" y="2186103"/>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18" name="椭圆 17"/>
            <p:cNvSpPr/>
            <p:nvPr/>
          </p:nvSpPr>
          <p:spPr>
            <a:xfrm>
              <a:off x="1626425" y="2591305"/>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19" name="椭圆 18"/>
            <p:cNvSpPr/>
            <p:nvPr/>
          </p:nvSpPr>
          <p:spPr>
            <a:xfrm>
              <a:off x="4015971" y="3262784"/>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20" name="椭圆 19"/>
            <p:cNvSpPr/>
            <p:nvPr/>
          </p:nvSpPr>
          <p:spPr>
            <a:xfrm>
              <a:off x="7405025" y="805151"/>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21" name="椭圆 20"/>
            <p:cNvSpPr/>
            <p:nvPr/>
          </p:nvSpPr>
          <p:spPr>
            <a:xfrm>
              <a:off x="9671432" y="3245294"/>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23" name="椭圆 22"/>
            <p:cNvSpPr/>
            <p:nvPr/>
          </p:nvSpPr>
          <p:spPr>
            <a:xfrm>
              <a:off x="8566978" y="1415188"/>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4" name="椭圆 3"/>
            <p:cNvSpPr/>
            <p:nvPr/>
          </p:nvSpPr>
          <p:spPr>
            <a:xfrm>
              <a:off x="4930857" y="1511606"/>
              <a:ext cx="2920807" cy="274164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400" b="1" dirty="0">
                  <a:latin typeface="微软雅黑" panose="020B0503020204020204" pitchFamily="34" charset="-122"/>
                  <a:ea typeface="微软雅黑" panose="020B0503020204020204" pitchFamily="34" charset="-122"/>
                </a:rPr>
                <a:t>第三章</a:t>
              </a:r>
            </a:p>
          </p:txBody>
        </p:sp>
        <p:sp>
          <p:nvSpPr>
            <p:cNvPr id="26" name="椭圆 25">
              <a:extLst>
                <a:ext uri="{FF2B5EF4-FFF2-40B4-BE49-F238E27FC236}">
                  <a16:creationId xmlns:a16="http://schemas.microsoft.com/office/drawing/2014/main" id="{4652BE45-4216-8F43-85E0-600A0782BDC5}"/>
                </a:ext>
              </a:extLst>
            </p:cNvPr>
            <p:cNvSpPr/>
            <p:nvPr/>
          </p:nvSpPr>
          <p:spPr>
            <a:xfrm>
              <a:off x="9285414" y="783721"/>
              <a:ext cx="172883" cy="17288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spTree>
    <p:extLst>
      <p:ext uri="{BB962C8B-B14F-4D97-AF65-F5344CB8AC3E}">
        <p14:creationId xmlns:p14="http://schemas.microsoft.com/office/powerpoint/2010/main" val="15779860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a:off x="-273954" y="-5157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433737" y="-3480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406081" y="13683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933311" y="2278417"/>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1682340" y="80183"/>
            <a:ext cx="1761463" cy="176146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641811" y="-8883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662850" y="4025300"/>
            <a:ext cx="1130239" cy="1130239"/>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662852" y="4225924"/>
            <a:ext cx="2798256" cy="27982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273953" y="5201255"/>
            <a:ext cx="1351188" cy="135118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1577258" y="5330720"/>
            <a:ext cx="1894088" cy="189408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2536948" y="3530767"/>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2283158" y="4103215"/>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1833104" y="3550817"/>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3690532" y="3333777"/>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3445112" y="47132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3286419" y="-19449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4637372" y="2309052"/>
            <a:ext cx="6892518" cy="1830181"/>
          </a:xfrm>
          <a:prstGeom prst="rect">
            <a:avLst/>
          </a:prstGeom>
        </p:spPr>
        <p:txBody>
          <a:bodyPr wrap="square">
            <a:spAutoFit/>
          </a:bodyPr>
          <a:lstStyle/>
          <a:p>
            <a:pPr algn="ctr">
              <a:lnSpc>
                <a:spcPct val="150000"/>
              </a:lnSpc>
            </a:pPr>
            <a:r>
              <a:rPr lang="zh-CN" altLang="en-US" sz="4000" b="1"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第二节 </a:t>
            </a:r>
          </a:p>
          <a:p>
            <a:pPr algn="ctr">
              <a:lnSpc>
                <a:spcPct val="150000"/>
              </a:lnSpc>
            </a:pPr>
            <a:r>
              <a:rPr lang="zh-CN" altLang="en-US" sz="4000" b="1"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先天决定论 </a:t>
            </a:r>
          </a:p>
        </p:txBody>
      </p:sp>
    </p:spTree>
    <p:extLst>
      <p:ext uri="{BB962C8B-B14F-4D97-AF65-F5344CB8AC3E}">
        <p14:creationId xmlns:p14="http://schemas.microsoft.com/office/powerpoint/2010/main" val="4168526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2</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第二节 </a:t>
            </a:r>
            <a:r>
              <a:rPr lang="zh-CN" altLang="en-US" sz="2400" b="1"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先天决定论 </a:t>
            </a:r>
          </a:p>
        </p:txBody>
      </p:sp>
      <p:sp>
        <p:nvSpPr>
          <p:cNvPr id="73" name="矩形 72">
            <a:extLst>
              <a:ext uri="{FF2B5EF4-FFF2-40B4-BE49-F238E27FC236}">
                <a16:creationId xmlns:a16="http://schemas.microsoft.com/office/drawing/2014/main" id="{AF6361F4-CD91-494E-AB67-78E509917926}"/>
              </a:ext>
            </a:extLst>
          </p:cNvPr>
          <p:cNvSpPr/>
          <p:nvPr/>
        </p:nvSpPr>
        <p:spPr>
          <a:xfrm>
            <a:off x="1236511" y="1909163"/>
            <a:ext cx="10208147" cy="4383892"/>
          </a:xfrm>
          <a:prstGeom prst="rect">
            <a:avLst/>
          </a:prstGeom>
        </p:spPr>
        <p:txBody>
          <a:bodyPr wrap="square">
            <a:spAutoFit/>
          </a:bodyPr>
          <a:lstStyle/>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一、 先天语言能力说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（一） 乔姆斯基的基本观点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nSpc>
                <a:spcPct val="200000"/>
              </a:lnSpc>
              <a:buFont typeface="Arial" panose="020B0604020202020204" pitchFamily="34" charset="0"/>
              <a:buChar cha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乔姆斯基提出了自己的理论假设：儿童大脑中有一种受遗传因素决定的先天的语言获得装置</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(Language Acquisition Device</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，简称</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LAD)</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，其中包含两样东西：</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1</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）一套包括若干范畴和规则的语言普遍特征；（</a:t>
            </a: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2</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）先天的评价语言信息的能力，它为这套普遍的语言范畴和规则赋上各种具体语言的值 </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nSpc>
                <a:spcPct val="200000"/>
              </a:lnSpc>
              <a:buFont typeface="Arial" panose="020B0604020202020204" pitchFamily="34" charset="0"/>
              <a:buChar cha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儿童语言的获得，是儿童通过自己的</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LAD</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的活动实现的，即以生来就有的普遍语法为依据，对所接受的具体的原始语言素材进行处理，并逐步形成一种个别的语法能力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nSpc>
                <a:spcPct val="200000"/>
              </a:lnSpc>
              <a:buFont typeface="Arial" panose="020B0604020202020204" pitchFamily="34" charset="0"/>
              <a:buChar char="•"/>
            </a:pP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LAD</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的活动有一个临界期。过了这个临界期，</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LAD</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就会退化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8409060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2</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第二节 </a:t>
            </a:r>
            <a:r>
              <a:rPr lang="zh-CN" altLang="en-US" sz="2400" b="1"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先天决定论 </a:t>
            </a:r>
          </a:p>
        </p:txBody>
      </p:sp>
      <p:sp>
        <p:nvSpPr>
          <p:cNvPr id="73" name="矩形 72">
            <a:extLst>
              <a:ext uri="{FF2B5EF4-FFF2-40B4-BE49-F238E27FC236}">
                <a16:creationId xmlns:a16="http://schemas.microsoft.com/office/drawing/2014/main" id="{AF6361F4-CD91-494E-AB67-78E509917926}"/>
              </a:ext>
            </a:extLst>
          </p:cNvPr>
          <p:cNvSpPr/>
          <p:nvPr/>
        </p:nvSpPr>
        <p:spPr>
          <a:xfrm>
            <a:off x="1236511" y="1909163"/>
            <a:ext cx="10208147" cy="3465116"/>
          </a:xfrm>
          <a:prstGeom prst="rect">
            <a:avLst/>
          </a:prstGeom>
        </p:spPr>
        <p:txBody>
          <a:bodyPr wrap="square">
            <a:spAutoFit/>
          </a:bodyPr>
          <a:lstStyle/>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（二） 对先天语言能力说的批评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第一，乔姆斯基的理论是思辨的产物。人脑中是否存在一个如乔姆斯基所说的那种由语言普遍特征和先天的语言评价能力构成的</a:t>
            </a:r>
            <a:r>
              <a:rPr lang="en"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LAD</a:t>
            </a:r>
            <a:r>
              <a:rPr lang="zh-CN" altLang="e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是一个无法证明的假设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第二，过于低估后天语言环境的作用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第三，史莱辛格对儿童生来具有</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LAD</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这种普遍的语言范畴和规则提出了反证</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四，先天语言能力说非常强调儿童本身在获得语言过程中的主动性和创造性，但既然人类生来就拥有一套现成的、可以规定本民族语言如何理解和产生的普遍语法规则系统，就无需儿童本身再作什么探索和发现了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11019357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2</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第二节 </a:t>
            </a:r>
            <a:r>
              <a:rPr lang="zh-CN" altLang="en-US" sz="2400" b="1"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先天决定论 </a:t>
            </a:r>
          </a:p>
        </p:txBody>
      </p:sp>
      <p:sp>
        <p:nvSpPr>
          <p:cNvPr id="73" name="矩形 72">
            <a:extLst>
              <a:ext uri="{FF2B5EF4-FFF2-40B4-BE49-F238E27FC236}">
                <a16:creationId xmlns:a16="http://schemas.microsoft.com/office/drawing/2014/main" id="{AF6361F4-CD91-494E-AB67-78E509917926}"/>
              </a:ext>
            </a:extLst>
          </p:cNvPr>
          <p:cNvSpPr/>
          <p:nvPr/>
        </p:nvSpPr>
        <p:spPr>
          <a:xfrm>
            <a:off x="1236511" y="1909163"/>
            <a:ext cx="10208147" cy="4582408"/>
          </a:xfrm>
          <a:prstGeom prst="rect">
            <a:avLst/>
          </a:prstGeom>
        </p:spPr>
        <p:txBody>
          <a:bodyPr wrap="square">
            <a:spAutoFit/>
          </a:bodyPr>
          <a:lstStyle/>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二、 自然成熟说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（一） 语言能力的先天性</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1967</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年，勒纳伯格，</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语言的生物学基础</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342900" indent="-342900">
              <a:lnSpc>
                <a:spcPct val="200000"/>
              </a:lnSpc>
              <a:buFont typeface="+mj-lt"/>
              <a:buAutoNum type="arabicPeriod"/>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这种行为在需要之前就出现了</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p>
          <a:p>
            <a:pPr marL="342900" indent="-342900">
              <a:lnSpc>
                <a:spcPct val="200000"/>
              </a:lnSpc>
              <a:buFont typeface="+mj-lt"/>
              <a:buAutoNum type="arabicPeriod"/>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它的出现不是主观决定的</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p>
          <a:p>
            <a:pPr marL="342900" indent="-342900">
              <a:lnSpc>
                <a:spcPct val="200000"/>
              </a:lnSpc>
              <a:buFont typeface="+mj-lt"/>
              <a:buAutoNum type="arabicPeriod"/>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它的出现不是靠外部原因激发的</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p>
          <a:p>
            <a:pPr marL="342900" indent="-342900">
              <a:lnSpc>
                <a:spcPct val="200000"/>
              </a:lnSpc>
              <a:buFont typeface="+mj-lt"/>
              <a:buAutoNum type="arabicPeriod"/>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获得这种行为往往存在“关键期”</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p>
          <a:p>
            <a:pPr marL="342900" indent="-342900">
              <a:lnSpc>
                <a:spcPct val="200000"/>
              </a:lnSpc>
              <a:buFont typeface="+mj-lt"/>
              <a:buAutoNum type="arabicPeriod"/>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直接教授和反复训练对这种行为的获得影响甚小</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p>
          <a:p>
            <a:pPr marL="342900" indent="-342900">
              <a:lnSpc>
                <a:spcPct val="200000"/>
              </a:lnSpc>
              <a:buFont typeface="+mj-lt"/>
              <a:buAutoNum type="arabicPeriod"/>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它的发展具有阶段性，通常与年龄和其他方面有关 </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p>
        </p:txBody>
      </p:sp>
    </p:spTree>
    <p:extLst>
      <p:ext uri="{BB962C8B-B14F-4D97-AF65-F5344CB8AC3E}">
        <p14:creationId xmlns:p14="http://schemas.microsoft.com/office/powerpoint/2010/main" val="1709026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2</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第二节 </a:t>
            </a:r>
            <a:r>
              <a:rPr lang="zh-CN" altLang="en-US" sz="2400" b="1"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先天决定论 </a:t>
            </a:r>
          </a:p>
        </p:txBody>
      </p:sp>
      <p:sp>
        <p:nvSpPr>
          <p:cNvPr id="73" name="矩形 72">
            <a:extLst>
              <a:ext uri="{FF2B5EF4-FFF2-40B4-BE49-F238E27FC236}">
                <a16:creationId xmlns:a16="http://schemas.microsoft.com/office/drawing/2014/main" id="{AF6361F4-CD91-494E-AB67-78E509917926}"/>
              </a:ext>
            </a:extLst>
          </p:cNvPr>
          <p:cNvSpPr/>
          <p:nvPr/>
        </p:nvSpPr>
        <p:spPr>
          <a:xfrm>
            <a:off x="1236511" y="1909163"/>
            <a:ext cx="10208147" cy="4450001"/>
          </a:xfrm>
          <a:prstGeom prst="rect">
            <a:avLst/>
          </a:prstGeom>
        </p:spPr>
        <p:txBody>
          <a:bodyPr wrap="square">
            <a:spAutoFit/>
          </a:bodyPr>
          <a:lstStyle/>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（二） 语言能力的自然成熟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语言是人类大脑机能成熟的产物，当大脑机能的成熟达到一种语言准备状态时，只要受到适当外在条件的激活，就能使潜在的语言结构状态转变成现实的语言结构，语言能力就能显露，儿童的语言也就逐渐发展成熟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（三） 语言发展的关键期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勒纳伯格认为，语言既然是大脑功能成熟的产物，语言的获得必然有个关键期，约从</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2</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岁左右开始到青春期</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(11—12</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岁</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为止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nSpc>
                <a:spcPct val="200000"/>
              </a:lnSpc>
              <a:buFont typeface="Arial" panose="020B0604020202020204" pitchFamily="34" charset="0"/>
              <a:buChar char="•"/>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发育时期，语言能力受大脑右半球支配</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nSpc>
                <a:spcPct val="200000"/>
              </a:lnSpc>
              <a:buFont typeface="Arial" panose="020B0604020202020204" pitchFamily="34" charset="0"/>
              <a:buChar char="•"/>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在成长过程中，语言能力要从右半球转移到左半球，即大脑的侧化 </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39493637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a:off x="-273954" y="-5157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433737" y="-3480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406081" y="13683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933311" y="2278417"/>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1682340" y="80183"/>
            <a:ext cx="1761463" cy="176146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641811" y="-8883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662850" y="4025300"/>
            <a:ext cx="1130239" cy="1130239"/>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662852" y="4225924"/>
            <a:ext cx="2798256" cy="27982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273953" y="5201255"/>
            <a:ext cx="1351188" cy="135118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1577258" y="5330720"/>
            <a:ext cx="1894088" cy="189408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2536948" y="3530767"/>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2283158" y="4103215"/>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1833104" y="3550817"/>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3690532" y="3333777"/>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3445112" y="47132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3286419" y="-19449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4637372" y="2309052"/>
            <a:ext cx="6892518" cy="1830181"/>
          </a:xfrm>
          <a:prstGeom prst="rect">
            <a:avLst/>
          </a:prstGeom>
        </p:spPr>
        <p:txBody>
          <a:bodyPr wrap="square">
            <a:spAutoFit/>
          </a:bodyPr>
          <a:lstStyle/>
          <a:p>
            <a:pPr algn="ctr">
              <a:lnSpc>
                <a:spcPct val="150000"/>
              </a:lnSpc>
            </a:pPr>
            <a:r>
              <a:rPr lang="zh-CN" altLang="en-US" sz="4000" b="1"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第三节 </a:t>
            </a:r>
          </a:p>
          <a:p>
            <a:pPr algn="ctr">
              <a:lnSpc>
                <a:spcPct val="150000"/>
              </a:lnSpc>
            </a:pPr>
            <a:r>
              <a:rPr lang="zh-CN" altLang="en-US" sz="4000" b="1"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先天与后天相互作用论 </a:t>
            </a:r>
          </a:p>
        </p:txBody>
      </p:sp>
    </p:spTree>
    <p:extLst>
      <p:ext uri="{BB962C8B-B14F-4D97-AF65-F5344CB8AC3E}">
        <p14:creationId xmlns:p14="http://schemas.microsoft.com/office/powerpoint/2010/main" val="70444447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3</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第三节 </a:t>
            </a:r>
            <a:r>
              <a:rPr lang="zh-CN" altLang="en-US" sz="2400" b="1"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先天与后天相互作用论 </a:t>
            </a:r>
          </a:p>
        </p:txBody>
      </p:sp>
      <p:sp>
        <p:nvSpPr>
          <p:cNvPr id="73" name="矩形 72">
            <a:extLst>
              <a:ext uri="{FF2B5EF4-FFF2-40B4-BE49-F238E27FC236}">
                <a16:creationId xmlns:a16="http://schemas.microsoft.com/office/drawing/2014/main" id="{AF6361F4-CD91-494E-AB67-78E509917926}"/>
              </a:ext>
            </a:extLst>
          </p:cNvPr>
          <p:cNvSpPr/>
          <p:nvPr/>
        </p:nvSpPr>
        <p:spPr>
          <a:xfrm>
            <a:off x="1236511" y="1909163"/>
            <a:ext cx="10208147" cy="3522118"/>
          </a:xfrm>
          <a:prstGeom prst="rect">
            <a:avLst/>
          </a:prstGeom>
        </p:spPr>
        <p:txBody>
          <a:bodyPr wrap="square">
            <a:spAutoFit/>
          </a:bodyPr>
          <a:lstStyle/>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一、 皮亚杰的认知说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（一） 认知说的基本观点</a:t>
            </a:r>
            <a:endParaRPr lang="en-US" altLang="zh-CN" sz="1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342900" indent="-342900">
              <a:lnSpc>
                <a:spcPct val="200000"/>
              </a:lnSpc>
              <a:buAutoNum type="arabicPeriod"/>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语言是儿童许多符号功能中的一种，符号功能是指儿童应用一种象征或符号来代表某种事物的能力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342900" indent="-342900">
              <a:lnSpc>
                <a:spcPct val="200000"/>
              </a:lnSpc>
              <a:buFontTx/>
              <a:buAutoNum type="arabicPeriod"/>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认知结构是语言发展的基础，语言结构随着认知结构的发展而发展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342900" indent="-342900">
              <a:lnSpc>
                <a:spcPct val="200000"/>
              </a:lnSpc>
              <a:buFontTx/>
              <a:buAutoNum type="arabicPeriod"/>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个体的认知结构和认识能力是不断发展的，它来源于主客体之间的相互作用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342900" indent="-342900">
              <a:lnSpc>
                <a:spcPct val="200000"/>
              </a:lnSpc>
              <a:buFontTx/>
              <a:buAutoNum type="arabicPeriod"/>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儿童的语言结构具有创造性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12749478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3</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第三节 </a:t>
            </a:r>
            <a:r>
              <a:rPr lang="zh-CN" altLang="en-US" sz="2400" b="1"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先天与后天相互作用论 </a:t>
            </a:r>
          </a:p>
        </p:txBody>
      </p:sp>
      <p:sp>
        <p:nvSpPr>
          <p:cNvPr id="73" name="矩形 72">
            <a:extLst>
              <a:ext uri="{FF2B5EF4-FFF2-40B4-BE49-F238E27FC236}">
                <a16:creationId xmlns:a16="http://schemas.microsoft.com/office/drawing/2014/main" id="{AF6361F4-CD91-494E-AB67-78E509917926}"/>
              </a:ext>
            </a:extLst>
          </p:cNvPr>
          <p:cNvSpPr/>
          <p:nvPr/>
        </p:nvSpPr>
        <p:spPr>
          <a:xfrm>
            <a:off x="1236511" y="1909163"/>
            <a:ext cx="10208147" cy="3029676"/>
          </a:xfrm>
          <a:prstGeom prst="rect">
            <a:avLst/>
          </a:prstGeom>
        </p:spPr>
        <p:txBody>
          <a:bodyPr wrap="square">
            <a:spAutoFit/>
          </a:bodyPr>
          <a:lstStyle/>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（二） 对认知说的批评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nSpc>
                <a:spcPct val="200000"/>
              </a:lnSpc>
              <a:buFont typeface="Arial" panose="020B0604020202020204" pitchFamily="34" charset="0"/>
              <a:buChar cha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这种学说由于不是专门为解决儿童语言获得提出的，要真正弄清儿童认知水平的发展与语言结构的发展之间的关系，还需要做大量的工作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nSpc>
                <a:spcPct val="200000"/>
              </a:lnSpc>
              <a:buFont typeface="Arial" panose="020B0604020202020204" pitchFamily="34" charset="0"/>
              <a:buChar cha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关于这两种发展是否平行，也还缺乏足够的证据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nSpc>
                <a:spcPct val="200000"/>
              </a:lnSpc>
              <a:buFont typeface="Arial" panose="020B0604020202020204" pitchFamily="34" charset="0"/>
              <a:buChar cha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过分强调认知这一个因素，未免太片面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nSpc>
                <a:spcPct val="200000"/>
              </a:lnSpc>
              <a:buFont typeface="Arial" panose="020B0604020202020204" pitchFamily="34" charset="0"/>
              <a:buChar cha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认知说只强调认知发展对语言发展的影响，而忽视乃至否定语言发展对认知发展的影响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17052609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3</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第三节 </a:t>
            </a:r>
            <a:r>
              <a:rPr lang="zh-CN" altLang="en-US" sz="2400" b="1"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先天与后天相互作用论 </a:t>
            </a:r>
          </a:p>
        </p:txBody>
      </p:sp>
      <p:sp>
        <p:nvSpPr>
          <p:cNvPr id="73" name="矩形 72">
            <a:extLst>
              <a:ext uri="{FF2B5EF4-FFF2-40B4-BE49-F238E27FC236}">
                <a16:creationId xmlns:a16="http://schemas.microsoft.com/office/drawing/2014/main" id="{AF6361F4-CD91-494E-AB67-78E509917926}"/>
              </a:ext>
            </a:extLst>
          </p:cNvPr>
          <p:cNvSpPr/>
          <p:nvPr/>
        </p:nvSpPr>
        <p:spPr>
          <a:xfrm>
            <a:off x="1236511" y="1909163"/>
            <a:ext cx="10208147" cy="4014561"/>
          </a:xfrm>
          <a:prstGeom prst="rect">
            <a:avLst/>
          </a:prstGeom>
        </p:spPr>
        <p:txBody>
          <a:bodyPr wrap="square">
            <a:spAutoFit/>
          </a:bodyPr>
          <a:lstStyle/>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二、 规则学习说和社会交往说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（一） 规则学习说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儿童具有一种理解母语的先天处理机制，但是，这种机制主要是一种学习和评价的能力，而不具有如乔姆斯基所说的语言普遍特征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对规则的归纳，凭借的是工具性的条件反射，是刺激</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概括的学习过程，是先天因素与后天因素的相互补充和相互影响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它强调儿童的语言学习有先天能力的存在。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404868356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3</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第三节 </a:t>
            </a:r>
            <a:r>
              <a:rPr lang="zh-CN" altLang="en-US" sz="2400" b="1"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先天与后天相互作用论 </a:t>
            </a:r>
          </a:p>
        </p:txBody>
      </p:sp>
      <p:sp>
        <p:nvSpPr>
          <p:cNvPr id="73" name="矩形 72">
            <a:extLst>
              <a:ext uri="{FF2B5EF4-FFF2-40B4-BE49-F238E27FC236}">
                <a16:creationId xmlns:a16="http://schemas.microsoft.com/office/drawing/2014/main" id="{AF6361F4-CD91-494E-AB67-78E509917926}"/>
              </a:ext>
            </a:extLst>
          </p:cNvPr>
          <p:cNvSpPr/>
          <p:nvPr/>
        </p:nvSpPr>
        <p:spPr>
          <a:xfrm>
            <a:off x="1236511" y="1909163"/>
            <a:ext cx="10208147" cy="3029676"/>
          </a:xfrm>
          <a:prstGeom prst="rect">
            <a:avLst/>
          </a:prstGeom>
        </p:spPr>
        <p:txBody>
          <a:bodyPr wrap="square">
            <a:spAutoFit/>
          </a:bodyPr>
          <a:lstStyle/>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（二） 社会交往说</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布鲁纳、贝茨等学者的理论主张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他们认为语言获得不仅需要先天的语言能力，而且也需要一定的生理成熟和认知的发展，更需要在交往中发挥语言的实际交际功能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社会交往几乎可以看作是儿童的一种天性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8668802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rot="16200000">
            <a:off x="504959" y="4964179"/>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rot="16200000">
            <a:off x="1939125" y="6113829"/>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rot="16200000">
            <a:off x="3677564" y="5645246"/>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rot="16200000">
            <a:off x="4785955" y="6355855"/>
            <a:ext cx="1947513" cy="1947513"/>
          </a:xfrm>
          <a:prstGeom prst="ellipse">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rot="16200000">
            <a:off x="1606344" y="3687934"/>
            <a:ext cx="2606873" cy="2606873"/>
          </a:xfrm>
          <a:prstGeom prst="ellipse">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rot="16200000">
            <a:off x="-347788" y="4472363"/>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rot="16200000">
            <a:off x="6495648" y="5953339"/>
            <a:ext cx="1130239" cy="1130239"/>
          </a:xfrm>
          <a:prstGeom prst="ellipse">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rot="16200000">
            <a:off x="7218207" y="5234643"/>
            <a:ext cx="2798256" cy="27982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rot="16200000">
            <a:off x="7852014" y="6292814"/>
            <a:ext cx="1351188" cy="135118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rot="16200000">
            <a:off x="8986233" y="4571960"/>
            <a:ext cx="1894088" cy="1894088"/>
          </a:xfrm>
          <a:prstGeom prst="ellipse">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rot="16200000">
            <a:off x="10371060" y="5184354"/>
            <a:ext cx="1894088" cy="1894088"/>
          </a:xfrm>
          <a:prstGeom prst="ellipse">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rot="16200000">
            <a:off x="5768463" y="5380948"/>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rot="16200000">
            <a:off x="6340911" y="6207186"/>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rot="16200000">
            <a:off x="5699254" y="6567982"/>
            <a:ext cx="334678" cy="33467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rot="16200000">
            <a:off x="5571473" y="4799813"/>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rot="16200000">
            <a:off x="6950947" y="4799812"/>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rot="16200000">
            <a:off x="1154788" y="3311761"/>
            <a:ext cx="1656813" cy="1656813"/>
          </a:xfrm>
          <a:prstGeom prst="ellipse">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任意多边形 19"/>
          <p:cNvSpPr/>
          <p:nvPr/>
        </p:nvSpPr>
        <p:spPr>
          <a:xfrm>
            <a:off x="-15801" y="1603071"/>
            <a:ext cx="12192000" cy="1415219"/>
          </a:xfrm>
          <a:custGeom>
            <a:avLst/>
            <a:gdLst>
              <a:gd name="connsiteX0" fmla="*/ 0 w 9144000"/>
              <a:gd name="connsiteY0" fmla="*/ 472630 h 1415219"/>
              <a:gd name="connsiteX1" fmla="*/ 2712720 w 9144000"/>
              <a:gd name="connsiteY1" fmla="*/ 1295590 h 1415219"/>
              <a:gd name="connsiteX2" fmla="*/ 4632960 w 9144000"/>
              <a:gd name="connsiteY2" fmla="*/ 190 h 1415219"/>
              <a:gd name="connsiteX3" fmla="*/ 7299960 w 9144000"/>
              <a:gd name="connsiteY3" fmla="*/ 1402270 h 1415219"/>
              <a:gd name="connsiteX4" fmla="*/ 9144000 w 9144000"/>
              <a:gd name="connsiteY4" fmla="*/ 579310 h 14152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415219">
                <a:moveTo>
                  <a:pt x="0" y="472630"/>
                </a:moveTo>
                <a:cubicBezTo>
                  <a:pt x="970280" y="923480"/>
                  <a:pt x="1940560" y="1374330"/>
                  <a:pt x="2712720" y="1295590"/>
                </a:cubicBezTo>
                <a:cubicBezTo>
                  <a:pt x="3484880" y="1216850"/>
                  <a:pt x="3868420" y="-17590"/>
                  <a:pt x="4632960" y="190"/>
                </a:cubicBezTo>
                <a:cubicBezTo>
                  <a:pt x="5397500" y="17970"/>
                  <a:pt x="6548120" y="1305750"/>
                  <a:pt x="7299960" y="1402270"/>
                </a:cubicBezTo>
                <a:cubicBezTo>
                  <a:pt x="8051800" y="1498790"/>
                  <a:pt x="8597900" y="1039050"/>
                  <a:pt x="9144000" y="579310"/>
                </a:cubicBezTo>
              </a:path>
            </a:pathLst>
          </a:cu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905991" y="2310677"/>
            <a:ext cx="544059" cy="544059"/>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sz="2000"/>
          </a:p>
        </p:txBody>
      </p:sp>
      <p:sp>
        <p:nvSpPr>
          <p:cNvPr id="22" name="椭圆 21"/>
          <p:cNvSpPr/>
          <p:nvPr/>
        </p:nvSpPr>
        <p:spPr>
          <a:xfrm>
            <a:off x="3941188" y="2321633"/>
            <a:ext cx="544059" cy="54405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sz="2000"/>
          </a:p>
        </p:txBody>
      </p:sp>
      <p:sp>
        <p:nvSpPr>
          <p:cNvPr id="23" name="椭圆 22"/>
          <p:cNvSpPr/>
          <p:nvPr/>
        </p:nvSpPr>
        <p:spPr>
          <a:xfrm>
            <a:off x="6788737" y="1558791"/>
            <a:ext cx="544059" cy="54405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sz="2000"/>
          </a:p>
        </p:txBody>
      </p:sp>
      <p:sp>
        <p:nvSpPr>
          <p:cNvPr id="25" name="矩形 24"/>
          <p:cNvSpPr/>
          <p:nvPr/>
        </p:nvSpPr>
        <p:spPr>
          <a:xfrm>
            <a:off x="496934" y="853779"/>
            <a:ext cx="4227845" cy="1135054"/>
          </a:xfrm>
          <a:prstGeom prst="rect">
            <a:avLst/>
          </a:prstGeom>
        </p:spPr>
        <p:txBody>
          <a:bodyPr wrap="square">
            <a:spAutoFit/>
          </a:bodyPr>
          <a:lstStyle/>
          <a:p>
            <a:pPr>
              <a:lnSpc>
                <a:spcPct val="150000"/>
              </a:lnSpc>
            </a:pPr>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第一节</a:t>
            </a:r>
            <a:endParaRPr lang="en-US" altLang="zh-CN"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50000"/>
              </a:lnSpc>
            </a:pPr>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后天环境论</a:t>
            </a:r>
            <a:endPar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6" name="矩形 25"/>
          <p:cNvSpPr/>
          <p:nvPr/>
        </p:nvSpPr>
        <p:spPr>
          <a:xfrm>
            <a:off x="4123453" y="2991167"/>
            <a:ext cx="3945093" cy="1135054"/>
          </a:xfrm>
          <a:prstGeom prst="rect">
            <a:avLst/>
          </a:prstGeom>
        </p:spPr>
        <p:txBody>
          <a:bodyPr wrap="square">
            <a:spAutoFit/>
          </a:bodyPr>
          <a:lstStyle/>
          <a:p>
            <a:pPr>
              <a:lnSpc>
                <a:spcPct val="150000"/>
              </a:lnSpc>
            </a:pPr>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第二节</a:t>
            </a:r>
            <a:r>
              <a:rPr lang="en-US" altLang="zh-CN"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p>
          <a:p>
            <a:pPr>
              <a:lnSpc>
                <a:spcPct val="150000"/>
              </a:lnSpc>
            </a:pPr>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先天决定论 </a:t>
            </a:r>
            <a:endPar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7" name="矩形 26"/>
          <p:cNvSpPr/>
          <p:nvPr/>
        </p:nvSpPr>
        <p:spPr>
          <a:xfrm>
            <a:off x="7177168" y="297216"/>
            <a:ext cx="3945092" cy="1135054"/>
          </a:xfrm>
          <a:prstGeom prst="rect">
            <a:avLst/>
          </a:prstGeom>
        </p:spPr>
        <p:txBody>
          <a:bodyPr wrap="square">
            <a:spAutoFit/>
          </a:bodyPr>
          <a:lstStyle/>
          <a:p>
            <a:pPr>
              <a:lnSpc>
                <a:spcPct val="150000"/>
              </a:lnSpc>
            </a:pPr>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第三节</a:t>
            </a:r>
            <a:endParaRPr lang="en-US" altLang="zh-CN"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50000"/>
              </a:lnSpc>
            </a:pPr>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先天与后天相互作用论 </a:t>
            </a:r>
            <a:endPar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8" name="椭圆 27">
            <a:extLst>
              <a:ext uri="{FF2B5EF4-FFF2-40B4-BE49-F238E27FC236}">
                <a16:creationId xmlns:a16="http://schemas.microsoft.com/office/drawing/2014/main" id="{E6192F14-64A5-F34A-87C3-C805783A4886}"/>
              </a:ext>
            </a:extLst>
          </p:cNvPr>
          <p:cNvSpPr/>
          <p:nvPr/>
        </p:nvSpPr>
        <p:spPr>
          <a:xfrm>
            <a:off x="9207284" y="2668679"/>
            <a:ext cx="544059" cy="544059"/>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sz="2000"/>
          </a:p>
        </p:txBody>
      </p:sp>
      <p:sp>
        <p:nvSpPr>
          <p:cNvPr id="29" name="矩形 28">
            <a:extLst>
              <a:ext uri="{FF2B5EF4-FFF2-40B4-BE49-F238E27FC236}">
                <a16:creationId xmlns:a16="http://schemas.microsoft.com/office/drawing/2014/main" id="{CC4694B6-26DD-E744-8C00-4BA357D7FBE7}"/>
              </a:ext>
            </a:extLst>
          </p:cNvPr>
          <p:cNvSpPr/>
          <p:nvPr/>
        </p:nvSpPr>
        <p:spPr>
          <a:xfrm>
            <a:off x="9751343" y="3272184"/>
            <a:ext cx="2254508" cy="1135054"/>
          </a:xfrm>
          <a:prstGeom prst="rect">
            <a:avLst/>
          </a:prstGeom>
        </p:spPr>
        <p:txBody>
          <a:bodyPr wrap="square">
            <a:spAutoFit/>
          </a:bodyPr>
          <a:lstStyle/>
          <a:p>
            <a:pPr>
              <a:lnSpc>
                <a:spcPct val="150000"/>
              </a:lnSpc>
            </a:pPr>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第四节</a:t>
            </a:r>
            <a:endParaRPr lang="en-US" altLang="zh-CN"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50000"/>
              </a:lnSpc>
            </a:pPr>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全语言理论 </a:t>
            </a:r>
            <a:endPar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17736778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a:off x="-273954" y="-5157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433737" y="-3480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406081" y="13683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933311" y="2278417"/>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1682340" y="80183"/>
            <a:ext cx="1761463" cy="176146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641811" y="-8883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662850" y="4025300"/>
            <a:ext cx="1130239" cy="1130239"/>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662852" y="4225924"/>
            <a:ext cx="2798256" cy="27982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273953" y="5201255"/>
            <a:ext cx="1351188" cy="135118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1577258" y="5330720"/>
            <a:ext cx="1894088" cy="189408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2536948" y="3530767"/>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2283158" y="4103215"/>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1833104" y="3550817"/>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3690532" y="3333777"/>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3445112" y="47132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3286419" y="-19449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4637372" y="2309052"/>
            <a:ext cx="6892518" cy="1830181"/>
          </a:xfrm>
          <a:prstGeom prst="rect">
            <a:avLst/>
          </a:prstGeom>
        </p:spPr>
        <p:txBody>
          <a:bodyPr wrap="square">
            <a:spAutoFit/>
          </a:bodyPr>
          <a:lstStyle/>
          <a:p>
            <a:pPr algn="ctr">
              <a:lnSpc>
                <a:spcPct val="150000"/>
              </a:lnSpc>
            </a:pPr>
            <a:r>
              <a:rPr lang="zh-CN" altLang="en-US" sz="4000" b="1"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第四节 </a:t>
            </a:r>
          </a:p>
          <a:p>
            <a:pPr algn="ctr">
              <a:lnSpc>
                <a:spcPct val="150000"/>
              </a:lnSpc>
            </a:pPr>
            <a:r>
              <a:rPr lang="zh-CN" altLang="en-US" sz="4000" b="1"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全语言理论 </a:t>
            </a:r>
          </a:p>
        </p:txBody>
      </p:sp>
    </p:spTree>
    <p:extLst>
      <p:ext uri="{BB962C8B-B14F-4D97-AF65-F5344CB8AC3E}">
        <p14:creationId xmlns:p14="http://schemas.microsoft.com/office/powerpoint/2010/main" val="146318025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4</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第四节 </a:t>
            </a:r>
            <a:r>
              <a:rPr lang="zh-CN" altLang="en-US" sz="2400" b="1"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全语言理论 </a:t>
            </a:r>
          </a:p>
        </p:txBody>
      </p:sp>
      <p:sp>
        <p:nvSpPr>
          <p:cNvPr id="73" name="矩形 72">
            <a:extLst>
              <a:ext uri="{FF2B5EF4-FFF2-40B4-BE49-F238E27FC236}">
                <a16:creationId xmlns:a16="http://schemas.microsoft.com/office/drawing/2014/main" id="{AF6361F4-CD91-494E-AB67-78E509917926}"/>
              </a:ext>
            </a:extLst>
          </p:cNvPr>
          <p:cNvSpPr/>
          <p:nvPr/>
        </p:nvSpPr>
        <p:spPr>
          <a:xfrm>
            <a:off x="1236511" y="1909163"/>
            <a:ext cx="10208147" cy="1495346"/>
          </a:xfrm>
          <a:prstGeom prst="rect">
            <a:avLst/>
          </a:prstGeom>
        </p:spPr>
        <p:txBody>
          <a:bodyPr wrap="square">
            <a:spAutoFit/>
          </a:bodyPr>
          <a:lstStyle/>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全语言教育，也称之为整体语言教育，</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兴起于</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20</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世纪</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80</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年代的一种教育哲学，</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提出了涵盖学习、语言、课程、教师和教学等方面的较为系统的见解</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227978123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4</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第四节 </a:t>
            </a:r>
            <a:r>
              <a:rPr lang="zh-CN" altLang="en-US" sz="2400" b="1"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全语言理论 </a:t>
            </a:r>
          </a:p>
        </p:txBody>
      </p:sp>
      <p:sp>
        <p:nvSpPr>
          <p:cNvPr id="73" name="矩形 72">
            <a:extLst>
              <a:ext uri="{FF2B5EF4-FFF2-40B4-BE49-F238E27FC236}">
                <a16:creationId xmlns:a16="http://schemas.microsoft.com/office/drawing/2014/main" id="{AF6361F4-CD91-494E-AB67-78E509917926}"/>
              </a:ext>
            </a:extLst>
          </p:cNvPr>
          <p:cNvSpPr/>
          <p:nvPr/>
        </p:nvSpPr>
        <p:spPr>
          <a:xfrm>
            <a:off x="1236511" y="1909163"/>
            <a:ext cx="10208147" cy="2972673"/>
          </a:xfrm>
          <a:prstGeom prst="rect">
            <a:avLst/>
          </a:prstGeom>
        </p:spPr>
        <p:txBody>
          <a:bodyPr wrap="square">
            <a:spAutoFit/>
          </a:bodyPr>
          <a:lstStyle/>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（一） 儿童的语言学习是整体性的学习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强调语言教学应从整体着手，听、说、读、写应同时教。语言中的音、部首、字、词、片语、子句和句子都是语言的片段，而片段的综合永远不等于整体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（二） 儿童的语言学习应当回归真实世界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语言回归真实世界，将传统的教科书、作业本束之高阁，让儿童通过读写日常生活中的事物学习阅读和书写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277401099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4</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第四节 </a:t>
            </a:r>
            <a:r>
              <a:rPr lang="zh-CN" altLang="en-US" sz="2400" b="1"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全语言理论 </a:t>
            </a:r>
          </a:p>
        </p:txBody>
      </p:sp>
      <p:sp>
        <p:nvSpPr>
          <p:cNvPr id="73" name="矩形 72">
            <a:extLst>
              <a:ext uri="{FF2B5EF4-FFF2-40B4-BE49-F238E27FC236}">
                <a16:creationId xmlns:a16="http://schemas.microsoft.com/office/drawing/2014/main" id="{AF6361F4-CD91-494E-AB67-78E509917926}"/>
              </a:ext>
            </a:extLst>
          </p:cNvPr>
          <p:cNvSpPr/>
          <p:nvPr/>
        </p:nvSpPr>
        <p:spPr>
          <a:xfrm>
            <a:off x="1236511" y="1909163"/>
            <a:ext cx="10208147" cy="3575338"/>
          </a:xfrm>
          <a:prstGeom prst="rect">
            <a:avLst/>
          </a:prstGeom>
        </p:spPr>
        <p:txBody>
          <a:bodyPr wrap="square">
            <a:spAutoFit/>
          </a:bodyPr>
          <a:lstStyle/>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（三） 儿童的语言学习应与其他领域的学习融合在一起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在语言学习中应运用艺术、戏剧、音乐、舞蹈等形式，或者将语言学习整合到主题单元中来进行，这些主题单元可围绕多领域来选择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（四） 儿童的语言学习是开放而平等的学习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语言的出发点是儿童本位，全语言认为应让儿童拥有学习语言的主动权，让幼儿成为学习的主角，拥有足够的自由和空间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395405591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9" name="矩形 18"/>
          <p:cNvSpPr/>
          <p:nvPr/>
        </p:nvSpPr>
        <p:spPr>
          <a:xfrm>
            <a:off x="2593542"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本章练习题 </a:t>
            </a:r>
          </a:p>
        </p:txBody>
      </p:sp>
      <p:sp>
        <p:nvSpPr>
          <p:cNvPr id="73" name="矩形 72">
            <a:extLst>
              <a:ext uri="{FF2B5EF4-FFF2-40B4-BE49-F238E27FC236}">
                <a16:creationId xmlns:a16="http://schemas.microsoft.com/office/drawing/2014/main" id="{AF6361F4-CD91-494E-AB67-78E509917926}"/>
              </a:ext>
            </a:extLst>
          </p:cNvPr>
          <p:cNvSpPr/>
          <p:nvPr/>
        </p:nvSpPr>
        <p:spPr>
          <a:xfrm>
            <a:off x="1236511" y="1909163"/>
            <a:ext cx="9109565" cy="1002903"/>
          </a:xfrm>
          <a:prstGeom prst="rect">
            <a:avLst/>
          </a:prstGeom>
        </p:spPr>
        <p:txBody>
          <a:bodyPr wrap="square">
            <a:spAutoFit/>
          </a:bodyPr>
          <a:lstStyle/>
          <a:p>
            <a:pPr marL="342900" indent="-342900">
              <a:lnSpc>
                <a:spcPct val="200000"/>
              </a:lnSpc>
              <a:buAutoNum type="arabicPeriod"/>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试归纳不同学派有关儿童语言获得的理论。</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342900" indent="-342900">
              <a:lnSpc>
                <a:spcPct val="200000"/>
              </a:lnSpc>
              <a:buAutoNum type="arabicPeriod"/>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试述儿童语言获得关键期理论对促进儿童语言发展的启示 </a:t>
            </a:r>
          </a:p>
        </p:txBody>
      </p:sp>
    </p:spTree>
    <p:extLst>
      <p:ext uri="{BB962C8B-B14F-4D97-AF65-F5344CB8AC3E}">
        <p14:creationId xmlns:p14="http://schemas.microsoft.com/office/powerpoint/2010/main" val="25448113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a:off x="-273954" y="-5157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433737" y="-3480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406081" y="13683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933311" y="2278417"/>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1682340" y="80183"/>
            <a:ext cx="1761463" cy="176146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641811" y="-8883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662850" y="4025300"/>
            <a:ext cx="1130239" cy="1130239"/>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662852" y="4225924"/>
            <a:ext cx="2798256" cy="27982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273953" y="5201255"/>
            <a:ext cx="1351188" cy="135118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1577258" y="5330720"/>
            <a:ext cx="1894088" cy="189408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2536948" y="3530767"/>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2283158" y="4103215"/>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1833104" y="3550817"/>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3690532" y="3333777"/>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3445112" y="47132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3286419" y="-19449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4637372" y="2309052"/>
            <a:ext cx="6892518" cy="1830181"/>
          </a:xfrm>
          <a:prstGeom prst="rect">
            <a:avLst/>
          </a:prstGeom>
        </p:spPr>
        <p:txBody>
          <a:bodyPr wrap="square">
            <a:spAutoFit/>
          </a:bodyPr>
          <a:lstStyle/>
          <a:p>
            <a:pPr algn="ctr">
              <a:lnSpc>
                <a:spcPct val="150000"/>
              </a:lnSpc>
            </a:pPr>
            <a:r>
              <a:rPr lang="zh-CN" altLang="en-US" sz="4000" b="1"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第一节</a:t>
            </a:r>
          </a:p>
          <a:p>
            <a:pPr algn="ctr">
              <a:lnSpc>
                <a:spcPct val="150000"/>
              </a:lnSpc>
            </a:pPr>
            <a:r>
              <a:rPr lang="zh-CN" altLang="en-US" sz="4000" b="1"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后天环境论 </a:t>
            </a:r>
          </a:p>
        </p:txBody>
      </p:sp>
    </p:spTree>
    <p:extLst>
      <p:ext uri="{BB962C8B-B14F-4D97-AF65-F5344CB8AC3E}">
        <p14:creationId xmlns:p14="http://schemas.microsoft.com/office/powerpoint/2010/main" val="41169349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1</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第一节 后天环境论</a:t>
            </a:r>
            <a:endPar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3" name="矩形 72">
            <a:extLst>
              <a:ext uri="{FF2B5EF4-FFF2-40B4-BE49-F238E27FC236}">
                <a16:creationId xmlns:a16="http://schemas.microsoft.com/office/drawing/2014/main" id="{AF6361F4-CD91-494E-AB67-78E509917926}"/>
              </a:ext>
            </a:extLst>
          </p:cNvPr>
          <p:cNvSpPr/>
          <p:nvPr/>
        </p:nvSpPr>
        <p:spPr>
          <a:xfrm>
            <a:off x="1236511" y="1909163"/>
            <a:ext cx="10208147" cy="4450001"/>
          </a:xfrm>
          <a:prstGeom prst="rect">
            <a:avLst/>
          </a:prstGeom>
        </p:spPr>
        <p:txBody>
          <a:bodyPr wrap="square">
            <a:spAutoFit/>
          </a:bodyPr>
          <a:lstStyle/>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一、 模仿说</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模仿说认为，儿童是通过对成人语言的模仿而学会语言的。成人的语言是刺激</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(S)</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，儿童的模仿是反应</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(R)</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。模仿说可分为早期的机械模仿说和后来的选择性模仿说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（一） 机械模仿说</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nSpc>
                <a:spcPct val="200000"/>
              </a:lnSpc>
              <a:buFont typeface="Arial" panose="020B0604020202020204" pitchFamily="34" charset="0"/>
              <a:buChar cha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机械模仿说是较早的行为主义理论</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nSpc>
                <a:spcPct val="200000"/>
              </a:lnSpc>
              <a:buFont typeface="Arial" panose="020B0604020202020204" pitchFamily="34" charset="0"/>
              <a:buChar cha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由美国心理学家阿尔波特于</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1924</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年提出</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nSpc>
                <a:spcPct val="200000"/>
              </a:lnSpc>
              <a:buFont typeface="Arial" panose="020B0604020202020204" pitchFamily="34" charset="0"/>
              <a:buChar cha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机械模仿说把儿童的语言看作是其父母语言的翻版，忽视儿童掌握语言过程中的主动性和创造性</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nSpc>
                <a:spcPct val="200000"/>
              </a:lnSpc>
              <a:buFont typeface="Arial" panose="020B0604020202020204" pitchFamily="34" charset="0"/>
              <a:buChar cha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这种观点显然是有所偏颇的</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30027948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1</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第一节 后天环境论</a:t>
            </a:r>
            <a:endPar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3" name="矩形 72">
            <a:extLst>
              <a:ext uri="{FF2B5EF4-FFF2-40B4-BE49-F238E27FC236}">
                <a16:creationId xmlns:a16="http://schemas.microsoft.com/office/drawing/2014/main" id="{AF6361F4-CD91-494E-AB67-78E509917926}"/>
              </a:ext>
            </a:extLst>
          </p:cNvPr>
          <p:cNvSpPr/>
          <p:nvPr/>
        </p:nvSpPr>
        <p:spPr>
          <a:xfrm>
            <a:off x="1236511" y="1909163"/>
            <a:ext cx="10208147" cy="3351302"/>
          </a:xfrm>
          <a:prstGeom prst="rect">
            <a:avLst/>
          </a:prstGeom>
        </p:spPr>
        <p:txBody>
          <a:bodyPr wrap="square">
            <a:spAutoFit/>
          </a:bodyPr>
          <a:lstStyle/>
          <a:p>
            <a:pPr>
              <a:lnSpc>
                <a:spcPct val="200000"/>
              </a:lnSpc>
            </a:pPr>
            <a:r>
              <a:rPr lang="zh-CN"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（二） 选择性模仿说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nSpc>
                <a:spcPct val="200000"/>
              </a:lnSpc>
              <a:buFont typeface="Arial" panose="020B0604020202020204" pitchFamily="34" charset="0"/>
              <a:buChar cha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在</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20</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世纪</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20</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年代到</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50</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年代之间很流行，但是随着乔姆斯基对此的批评而日渐式微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nSpc>
                <a:spcPct val="200000"/>
              </a:lnSpc>
              <a:buFont typeface="Arial" panose="020B0604020202020204" pitchFamily="34" charset="0"/>
              <a:buChar cha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怀特赫斯特和瓦斯托在</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1975</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年合写的</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语言是通过模仿获得的吗</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一文中指出，儿童学习语言并不是对成人语言的机械模仿，而是选择性模仿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nSpc>
                <a:spcPct val="200000"/>
              </a:lnSpc>
              <a:buFont typeface="Arial" panose="020B0604020202020204" pitchFamily="34" charset="0"/>
              <a:buChar cha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两个特点：</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lvl="1">
              <a:lnSpc>
                <a:spcPct val="20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第一，示范者的行为和模仿者的行为反应之间具有功能关系，即两者不仅在形式上，更重要的是还在功能上相似。</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lvl="1">
              <a:lnSpc>
                <a:spcPct val="20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第二，选择性模仿不是在强化和训练的情况下发生的，而是在正常的自然情境中发生的语言获得模式 </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8708148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1</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第一节 后天环境论</a:t>
            </a:r>
            <a:endPar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3" name="矩形 72">
            <a:extLst>
              <a:ext uri="{FF2B5EF4-FFF2-40B4-BE49-F238E27FC236}">
                <a16:creationId xmlns:a16="http://schemas.microsoft.com/office/drawing/2014/main" id="{AF6361F4-CD91-494E-AB67-78E509917926}"/>
              </a:ext>
            </a:extLst>
          </p:cNvPr>
          <p:cNvSpPr/>
          <p:nvPr/>
        </p:nvSpPr>
        <p:spPr>
          <a:xfrm>
            <a:off x="1236511" y="1909163"/>
            <a:ext cx="10208147" cy="3843745"/>
          </a:xfrm>
          <a:prstGeom prst="rect">
            <a:avLst/>
          </a:prstGeom>
        </p:spPr>
        <p:txBody>
          <a:bodyPr wrap="square">
            <a:spAutoFit/>
          </a:bodyPr>
          <a:lstStyle/>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二、 强化说</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（一） 斯金纳的基本观点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nSpc>
                <a:spcPct val="200000"/>
              </a:lnSpc>
              <a:buFont typeface="Arial" panose="020B0604020202020204" pitchFamily="34" charset="0"/>
              <a:buChar cha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斯金纳在其著作</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言语行为</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中，广泛运用“强化”来解释各种言语行为，并提出了“自动的自我强化”的概念。这一概念是指儿童的模仿性发音也会对儿童产生强化作用。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nSpc>
                <a:spcPct val="200000"/>
              </a:lnSpc>
              <a:buFont typeface="Arial" panose="020B0604020202020204" pitchFamily="34" charset="0"/>
              <a:buChar cha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它有两个特点：</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lvl="1">
              <a:lnSpc>
                <a:spcPct val="20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第一，最初被强化的是个体的偶然发生的动作。反应和强化只是一种时间上的关系，并非有目的、有意志的行为。</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lvl="1">
              <a:lnSpc>
                <a:spcPct val="20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第二，强化依随是渐进的。 </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3404638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1</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第一节 后天环境论</a:t>
            </a:r>
            <a:endPar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3" name="矩形 72">
            <a:extLst>
              <a:ext uri="{FF2B5EF4-FFF2-40B4-BE49-F238E27FC236}">
                <a16:creationId xmlns:a16="http://schemas.microsoft.com/office/drawing/2014/main" id="{AF6361F4-CD91-494E-AB67-78E509917926}"/>
              </a:ext>
            </a:extLst>
          </p:cNvPr>
          <p:cNvSpPr/>
          <p:nvPr/>
        </p:nvSpPr>
        <p:spPr>
          <a:xfrm>
            <a:off x="1236511" y="1909163"/>
            <a:ext cx="10208147" cy="3029676"/>
          </a:xfrm>
          <a:prstGeom prst="rect">
            <a:avLst/>
          </a:prstGeom>
        </p:spPr>
        <p:txBody>
          <a:bodyPr wrap="square">
            <a:spAutoFit/>
          </a:bodyPr>
          <a:lstStyle/>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（二） 对强化说的批评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第一，乔姆斯基认为，刺激、反应、强化等概念，是行为主义心理学家在实验室中通过对小白鼠等动物进行实验而得出的，人的语言行为必然不同于动物的“行为”。</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第二，行为主义者把语言行为简单地看作一系列刺激</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反应现象，只强调语言可观察、可测量的外部因素，并认为弄清楚了这些制约语言反应的变量，就可以预测人的各种语言行为，是幼稚的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第三，强化虽然是儿童学习语言的一种重要方式，但绝不是唯一的方式。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9832412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1</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第一节 后天环境论</a:t>
            </a:r>
            <a:endPar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3" name="矩形 72">
            <a:extLst>
              <a:ext uri="{FF2B5EF4-FFF2-40B4-BE49-F238E27FC236}">
                <a16:creationId xmlns:a16="http://schemas.microsoft.com/office/drawing/2014/main" id="{AF6361F4-CD91-494E-AB67-78E509917926}"/>
              </a:ext>
            </a:extLst>
          </p:cNvPr>
          <p:cNvSpPr/>
          <p:nvPr/>
        </p:nvSpPr>
        <p:spPr>
          <a:xfrm>
            <a:off x="1236511" y="1909163"/>
            <a:ext cx="10208147" cy="3522118"/>
          </a:xfrm>
          <a:prstGeom prst="rect">
            <a:avLst/>
          </a:prstGeom>
        </p:spPr>
        <p:txBody>
          <a:bodyPr wrap="square">
            <a:spAutoFit/>
          </a:bodyPr>
          <a:lstStyle/>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三、 中介说</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（一） 中介说的基本观点</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nSpc>
                <a:spcPct val="200000"/>
              </a:lnSpc>
              <a:buFont typeface="Arial" panose="020B0604020202020204" pitchFamily="34" charset="0"/>
              <a:buChar cha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中介说又称传递说，是为解决传统的刺激</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反应论的简单化缺陷而提出的一种改良主张。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nSpc>
                <a:spcPct val="200000"/>
              </a:lnSpc>
              <a:buFont typeface="Arial" panose="020B0604020202020204" pitchFamily="34" charset="0"/>
              <a:buChar cha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汤勒曼，早在</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1935</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年就提出了“中介变因”的概念，后来，一批有影响的心理学家或心理学语言学家，如莫勒、斯塔茨等人，把这一概念创造性地应用到儿童语言的研究中，形成“中介说”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nSpc>
                <a:spcPct val="200000"/>
              </a:lnSpc>
              <a:buFont typeface="Arial" panose="020B0604020202020204" pitchFamily="34" charset="0"/>
              <a:buChar cha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中介说在行为主义传统的“刺激</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反应”的链条中，又增加了“传递性刺激”和“传递性反应”的中介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33319564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1</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第一节 后天环境论</a:t>
            </a:r>
            <a:endPar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3" name="矩形 72">
            <a:extLst>
              <a:ext uri="{FF2B5EF4-FFF2-40B4-BE49-F238E27FC236}">
                <a16:creationId xmlns:a16="http://schemas.microsoft.com/office/drawing/2014/main" id="{AF6361F4-CD91-494E-AB67-78E509917926}"/>
              </a:ext>
            </a:extLst>
          </p:cNvPr>
          <p:cNvSpPr/>
          <p:nvPr/>
        </p:nvSpPr>
        <p:spPr>
          <a:xfrm>
            <a:off x="1236511" y="1909163"/>
            <a:ext cx="10208147" cy="1987788"/>
          </a:xfrm>
          <a:prstGeom prst="rect">
            <a:avLst/>
          </a:prstGeom>
        </p:spPr>
        <p:txBody>
          <a:bodyPr wrap="square">
            <a:spAutoFit/>
          </a:bodyPr>
          <a:lstStyle/>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（二） 对中介说的批评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nSpc>
                <a:spcPct val="200000"/>
              </a:lnSpc>
              <a:buFont typeface="Arial" panose="020B0604020202020204" pitchFamily="34" charset="0"/>
              <a:buChar cha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传递性反应不一定是在刺激的作用下直接产生的。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nSpc>
                <a:spcPct val="200000"/>
              </a:lnSpc>
              <a:buFont typeface="Arial" panose="020B0604020202020204" pitchFamily="34" charset="0"/>
              <a:buChar cha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传递性反应也不一定能够成为隐含的刺激，引起新的反应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2583779789"/>
      </p:ext>
    </p:extLst>
  </p:cSld>
  <p:clrMapOvr>
    <a:masterClrMapping/>
  </p:clrMapOvr>
</p:sld>
</file>

<file path=ppt/theme/theme1.xml><?xml version="1.0" encoding="utf-8"?>
<a:theme xmlns:a="http://schemas.openxmlformats.org/drawingml/2006/main" name="主题1">
  <a:themeElements>
    <a:clrScheme name="MOMODA1">
      <a:dk1>
        <a:sysClr val="windowText" lastClr="000000"/>
      </a:dk1>
      <a:lt1>
        <a:sysClr val="window" lastClr="FFFFFF"/>
      </a:lt1>
      <a:dk2>
        <a:srgbClr val="A5A5A5"/>
      </a:dk2>
      <a:lt2>
        <a:srgbClr val="DCD8DC"/>
      </a:lt2>
      <a:accent1>
        <a:srgbClr val="CF5F55"/>
      </a:accent1>
      <a:accent2>
        <a:srgbClr val="F2C06B"/>
      </a:accent2>
      <a:accent3>
        <a:srgbClr val="5F9387"/>
      </a:accent3>
      <a:accent4>
        <a:srgbClr val="97A6AB"/>
      </a:accent4>
      <a:accent5>
        <a:srgbClr val="837664"/>
      </a:accent5>
      <a:accent6>
        <a:srgbClr val="3F3F3F"/>
      </a:accent6>
      <a:hlink>
        <a:srgbClr val="FFFFFF"/>
      </a:hlink>
      <a:folHlink>
        <a:srgbClr val="8C8C8C"/>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主题1" id="{CBFA3A83-6BCC-4EE0-BB32-B92CCBD9E2A4}" vid="{69435C07-64FA-4E6E-A1D3-F570153E1B26}"/>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2511</TotalTime>
  <Words>1852</Words>
  <Application>Microsoft Office PowerPoint</Application>
  <PresentationFormat>宽屏</PresentationFormat>
  <Paragraphs>154</Paragraphs>
  <Slides>24</Slides>
  <Notes>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24</vt:i4>
      </vt:variant>
    </vt:vector>
  </HeadingPairs>
  <TitlesOfParts>
    <vt:vector size="31" baseType="lpstr">
      <vt:lpstr>宋体</vt:lpstr>
      <vt:lpstr>微软雅黑</vt:lpstr>
      <vt:lpstr>Arial</vt:lpstr>
      <vt:lpstr>Calibri</vt:lpstr>
      <vt:lpstr>Calibri Light</vt:lpstr>
      <vt:lpstr>Times New Roman</vt:lpstr>
      <vt:lpstr>主题1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      </cp:lastModifiedBy>
  <cp:revision>128</cp:revision>
  <dcterms:created xsi:type="dcterms:W3CDTF">2015-01-07T12:23:28Z</dcterms:created>
  <dcterms:modified xsi:type="dcterms:W3CDTF">2023-07-24T06:59:24Z</dcterms:modified>
</cp:coreProperties>
</file>