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3"/>
  </p:notesMasterIdLst>
  <p:sldIdLst>
    <p:sldId id="262" r:id="rId2"/>
    <p:sldId id="257" r:id="rId3"/>
    <p:sldId id="256" r:id="rId4"/>
    <p:sldId id="258" r:id="rId5"/>
    <p:sldId id="288" r:id="rId6"/>
    <p:sldId id="289" r:id="rId7"/>
    <p:sldId id="290" r:id="rId8"/>
    <p:sldId id="291" r:id="rId9"/>
    <p:sldId id="278" r:id="rId10"/>
    <p:sldId id="287" r:id="rId11"/>
    <p:sldId id="292" r:id="rId12"/>
    <p:sldId id="293" r:id="rId13"/>
    <p:sldId id="302" r:id="rId14"/>
    <p:sldId id="294" r:id="rId15"/>
    <p:sldId id="301" r:id="rId16"/>
    <p:sldId id="295" r:id="rId17"/>
    <p:sldId id="297" r:id="rId18"/>
    <p:sldId id="298" r:id="rId19"/>
    <p:sldId id="299" r:id="rId20"/>
    <p:sldId id="296" r:id="rId21"/>
    <p:sldId id="277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1349"/>
    <a:srgbClr val="FFFB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02"/>
    <p:restoredTop sz="94674"/>
  </p:normalViewPr>
  <p:slideViewPr>
    <p:cSldViewPr snapToGrid="0">
      <p:cViewPr varScale="1">
        <p:scale>
          <a:sx n="109" d="100"/>
          <a:sy n="109" d="100"/>
        </p:scale>
        <p:origin x="9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C0D6D-A908-48C6-983D-90F2BD11E284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0BB924-28C1-4EF7-A019-613D541E4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15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47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443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5" y="365127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8829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563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3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8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839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066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5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5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267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866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8733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0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378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0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853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45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2820597" y="5324568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5D087BB8-FC18-5547-9426-7D2A5A259156}"/>
              </a:ext>
            </a:extLst>
          </p:cNvPr>
          <p:cNvSpPr/>
          <p:nvPr/>
        </p:nvSpPr>
        <p:spPr>
          <a:xfrm>
            <a:off x="1862908" y="4764494"/>
            <a:ext cx="8498895" cy="917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学前儿童语言教育的方法与途径</a:t>
            </a:r>
            <a:endParaRPr lang="zh-CN" altLang="zh-CN" sz="24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E1CB386E-3A53-944D-9698-FAB1C00D204C}"/>
              </a:ext>
            </a:extLst>
          </p:cNvPr>
          <p:cNvGrpSpPr/>
          <p:nvPr/>
        </p:nvGrpSpPr>
        <p:grpSpPr>
          <a:xfrm>
            <a:off x="1210757" y="358822"/>
            <a:ext cx="9360148" cy="4467177"/>
            <a:chOff x="1626425" y="201205"/>
            <a:chExt cx="9098984" cy="4342534"/>
          </a:xfrm>
        </p:grpSpPr>
        <p:sp>
          <p:nvSpPr>
            <p:cNvPr id="2" name="椭圆 1"/>
            <p:cNvSpPr/>
            <p:nvPr/>
          </p:nvSpPr>
          <p:spPr>
            <a:xfrm>
              <a:off x="5104106" y="57387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3" name="椭圆 2"/>
            <p:cNvSpPr/>
            <p:nvPr/>
          </p:nvSpPr>
          <p:spPr>
            <a:xfrm>
              <a:off x="3944324" y="741517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5" name="椭圆 4"/>
            <p:cNvSpPr/>
            <p:nvPr/>
          </p:nvSpPr>
          <p:spPr>
            <a:xfrm>
              <a:off x="4096139" y="2366067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6" name="椭圆 5"/>
            <p:cNvSpPr/>
            <p:nvPr/>
          </p:nvSpPr>
          <p:spPr>
            <a:xfrm>
              <a:off x="7060399" y="1169775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7" name="椭圆 6"/>
            <p:cNvSpPr/>
            <p:nvPr/>
          </p:nvSpPr>
          <p:spPr>
            <a:xfrm>
              <a:off x="6634279" y="201205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8" name="椭圆 7"/>
            <p:cNvSpPr/>
            <p:nvPr/>
          </p:nvSpPr>
          <p:spPr>
            <a:xfrm>
              <a:off x="3429920" y="2591308"/>
              <a:ext cx="1130239" cy="113023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0" name="椭圆 9"/>
            <p:cNvSpPr/>
            <p:nvPr/>
          </p:nvSpPr>
          <p:spPr>
            <a:xfrm>
              <a:off x="7780874" y="4053382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2" name="椭圆 11"/>
            <p:cNvSpPr/>
            <p:nvPr/>
          </p:nvSpPr>
          <p:spPr>
            <a:xfrm>
              <a:off x="9544557" y="4298319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4" name="椭圆 13"/>
            <p:cNvSpPr/>
            <p:nvPr/>
          </p:nvSpPr>
          <p:spPr>
            <a:xfrm>
              <a:off x="9068596" y="1043143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5" name="椭圆 14"/>
            <p:cNvSpPr/>
            <p:nvPr/>
          </p:nvSpPr>
          <p:spPr>
            <a:xfrm>
              <a:off x="3107809" y="2080299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6" name="椭圆 15"/>
            <p:cNvSpPr/>
            <p:nvPr/>
          </p:nvSpPr>
          <p:spPr>
            <a:xfrm>
              <a:off x="2432990" y="2832269"/>
              <a:ext cx="446864" cy="44686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7" name="椭圆 16"/>
            <p:cNvSpPr/>
            <p:nvPr/>
          </p:nvSpPr>
          <p:spPr>
            <a:xfrm>
              <a:off x="2193609" y="2186103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8" name="椭圆 17"/>
            <p:cNvSpPr/>
            <p:nvPr/>
          </p:nvSpPr>
          <p:spPr>
            <a:xfrm>
              <a:off x="1626425" y="2591305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9" name="椭圆 18"/>
            <p:cNvSpPr/>
            <p:nvPr/>
          </p:nvSpPr>
          <p:spPr>
            <a:xfrm>
              <a:off x="4015971" y="3262784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0" name="椭圆 19"/>
            <p:cNvSpPr/>
            <p:nvPr/>
          </p:nvSpPr>
          <p:spPr>
            <a:xfrm>
              <a:off x="7405025" y="805151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1" name="椭圆 20"/>
            <p:cNvSpPr/>
            <p:nvPr/>
          </p:nvSpPr>
          <p:spPr>
            <a:xfrm>
              <a:off x="9671432" y="3245294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3" name="椭圆 22"/>
            <p:cNvSpPr/>
            <p:nvPr/>
          </p:nvSpPr>
          <p:spPr>
            <a:xfrm>
              <a:off x="8566978" y="1415188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4" name="椭圆 3"/>
            <p:cNvSpPr/>
            <p:nvPr/>
          </p:nvSpPr>
          <p:spPr>
            <a:xfrm>
              <a:off x="4930857" y="1511606"/>
              <a:ext cx="2920807" cy="274164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第七章</a:t>
              </a:r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4652BE45-4216-8F43-85E0-600A0782BDC5}"/>
                </a:ext>
              </a:extLst>
            </p:cNvPr>
            <p:cNvSpPr/>
            <p:nvPr/>
          </p:nvSpPr>
          <p:spPr>
            <a:xfrm>
              <a:off x="9285414" y="783721"/>
              <a:ext cx="172883" cy="17288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</p:spTree>
    <p:extLst>
      <p:ext uri="{BB962C8B-B14F-4D97-AF65-F5344CB8AC3E}">
        <p14:creationId xmlns:p14="http://schemas.microsoft.com/office/powerpoint/2010/main" val="1577986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学前儿童语言教育的途径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3465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一、 日常生活和游戏中的语言交往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 在日常交往中指导儿童学习语言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首先，成人可以通过日常交往了解儿童语言发展的现状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其次，成人可以在交往中为儿童提供语言示范，丰富儿童的词汇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再次，成人可以在帮助儿童建立生活常规的过程中，提高儿童理解语言并按语言指令行动的能力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809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学前儿童语言教育的途径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3029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（二） 通过常规主题活动发展儿童的语言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天气预报员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周末趣闻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小小广播站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故事大王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表演大舞台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092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学前儿童语言教育的途径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3029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（三） 通过区域活动发展幼儿的交往语言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利用图书角和语言角进行语言教育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这可以从小培养儿童对书籍的兴趣，并培养儿童利用图书资料查询收集信息的能力。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教师要及时向儿童介绍图书角里的新书，激发儿童阅读的兴趣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教师还要带领儿童集体阅读图书，教给儿童正确的阅读方法，使儿童掌握阅读的有关技能，同时还要鼓励儿童将其阅读的内容讲述出来。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语言角的主要作用是让儿童练习口语表达。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222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学前儿童语言教育的途径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 startAt="2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在活动区活动中随机指导儿童的语言交往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活动区的设立为儿童自主选择游戏内容提供了多种可能性，同时也增加了儿童之间的交往机会。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教师要鼓励儿童同伴之间的谈话，并利用巡回指导的机会引导儿童扩展谈话内容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在活动区活动或其他游戏结束时，教师还可以利用讲评和总结的时间，请儿童讲述自己活动的过程、活动后的感受以及收获，谈谈自己与同伴在交往过程中的新发现以及下一步活动的打算。 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572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学前儿童语言教育的途径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97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二、 其他领域教育活动中的随机语言教育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 其他领域教育活动与语言教育的关系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各种教育活动为儿童提供了语言活动的素材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其他领域的教育活动为儿童的言语表达和言语交际提供了条件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各种符号学习可以帮助儿童理解语言的符号特性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279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学前儿童语言教育的途径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1987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（二） 其他领域的教育活动中语言教育的随机渗透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在数学教育活动中随机渗透语言教育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数学教育活动和语言教育活动不同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它没有许多优美动听的语句以及丰富的词汇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但却需要儿童有快速的反应能力、敏捷的思维能力和精确的语言表达能力。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431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学前儿童语言教育的途径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198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 startAt="2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在科学教育活动中随机渗透语言教育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科学教育活动中的语言信息交流主要包括描述和讨论两种方式：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描述是指在教师的指导下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儿童用语言向同伴或成人讲述自己在科学探索中的发现、疑问等。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讨论是指儿童与同伴之间、儿童与教师之间互相探讨各自的发现、想法、疑虑。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9549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学前儿童语言教育的途径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8780792" cy="198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 startAt="3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在音乐教育活动中随机渗透语言教育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这种活动应在儿童充分感受音乐、理解体验音乐故事的基础上进行。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在学习这首歌曲后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教师要求儿童根据歌词内容把它改编成另一个故事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以提高儿童的音乐欣赏能力和语言表达能力。</a:t>
            </a:r>
          </a:p>
        </p:txBody>
      </p:sp>
    </p:spTree>
    <p:extLst>
      <p:ext uri="{BB962C8B-B14F-4D97-AF65-F5344CB8AC3E}">
        <p14:creationId xmlns:p14="http://schemas.microsoft.com/office/powerpoint/2010/main" val="36198022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学前儿童语言教育的途径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1495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 startAt="4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在美术教育活动中随机渗透语言教育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让他们对自己的作品进行讲述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也可以在绘画和手工活动中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加进儿童喜闻乐见的儿歌形式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提高儿童学习的兴趣。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通过念儿歌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做手工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使儿童动手又动脑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既能顺利完成美术活动的任务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又能受到美的熏陶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提高口语表达能力。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8550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学前儿童语言教育的途径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 startAt="5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在体育教育活动中随机渗透语言教育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应先让儿童观看教师的示范动作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请儿童讲述并讨论教师的动作要领及注意事项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然后请一名儿童模仿教师的动作进行活动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再请这名儿童讲一讲他是怎样做好这一动作的。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这样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既注意了活动的动静交替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又使儿童通过自身的体验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讲出了各种动作的要领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发展了儿童的语言能力。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89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 rot="16200000">
            <a:off x="504959" y="4964179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 rot="16200000">
            <a:off x="1939125" y="6113829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 rot="16200000">
            <a:off x="3677564" y="5645246"/>
            <a:ext cx="1318720" cy="13187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rot="16200000">
            <a:off x="4785955" y="6355855"/>
            <a:ext cx="1947513" cy="1947513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rot="16200000">
            <a:off x="1606344" y="3687934"/>
            <a:ext cx="2606873" cy="2606873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rot="16200000">
            <a:off x="-347788" y="4472363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16200000">
            <a:off x="6495648" y="5953339"/>
            <a:ext cx="1130239" cy="1130239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 rot="16200000">
            <a:off x="7218207" y="5234643"/>
            <a:ext cx="2798256" cy="2798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rot="16200000">
            <a:off x="7852014" y="6292814"/>
            <a:ext cx="1351188" cy="13511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rot="16200000">
            <a:off x="8986233" y="4571960"/>
            <a:ext cx="1894088" cy="1894088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rot="16200000">
            <a:off x="10371060" y="5184354"/>
            <a:ext cx="1894088" cy="1894088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rot="16200000">
            <a:off x="5768463" y="5380948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rot="16200000">
            <a:off x="6340911" y="6207186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16200000">
            <a:off x="5699254" y="6567982"/>
            <a:ext cx="334678" cy="3346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rot="16200000">
            <a:off x="5571473" y="4799813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16200000">
            <a:off x="6950947" y="4799812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rot="16200000">
            <a:off x="1154788" y="3311761"/>
            <a:ext cx="1656813" cy="1656813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-15801" y="1603071"/>
            <a:ext cx="12192000" cy="1415219"/>
          </a:xfrm>
          <a:custGeom>
            <a:avLst/>
            <a:gdLst>
              <a:gd name="connsiteX0" fmla="*/ 0 w 9144000"/>
              <a:gd name="connsiteY0" fmla="*/ 472630 h 1415219"/>
              <a:gd name="connsiteX1" fmla="*/ 2712720 w 9144000"/>
              <a:gd name="connsiteY1" fmla="*/ 1295590 h 1415219"/>
              <a:gd name="connsiteX2" fmla="*/ 4632960 w 9144000"/>
              <a:gd name="connsiteY2" fmla="*/ 190 h 1415219"/>
              <a:gd name="connsiteX3" fmla="*/ 7299960 w 9144000"/>
              <a:gd name="connsiteY3" fmla="*/ 1402270 h 1415219"/>
              <a:gd name="connsiteX4" fmla="*/ 9144000 w 9144000"/>
              <a:gd name="connsiteY4" fmla="*/ 579310 h 141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1415219">
                <a:moveTo>
                  <a:pt x="0" y="472630"/>
                </a:moveTo>
                <a:cubicBezTo>
                  <a:pt x="970280" y="923480"/>
                  <a:pt x="1940560" y="1374330"/>
                  <a:pt x="2712720" y="1295590"/>
                </a:cubicBezTo>
                <a:cubicBezTo>
                  <a:pt x="3484880" y="1216850"/>
                  <a:pt x="3868420" y="-17590"/>
                  <a:pt x="4632960" y="190"/>
                </a:cubicBezTo>
                <a:cubicBezTo>
                  <a:pt x="5397500" y="17970"/>
                  <a:pt x="6548120" y="1305750"/>
                  <a:pt x="7299960" y="1402270"/>
                </a:cubicBezTo>
                <a:cubicBezTo>
                  <a:pt x="8051800" y="1498790"/>
                  <a:pt x="8597900" y="1039050"/>
                  <a:pt x="9144000" y="579310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138551" y="2501044"/>
            <a:ext cx="544059" cy="5440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0"/>
          </a:p>
        </p:txBody>
      </p:sp>
      <p:sp>
        <p:nvSpPr>
          <p:cNvPr id="23" name="椭圆 22"/>
          <p:cNvSpPr/>
          <p:nvPr/>
        </p:nvSpPr>
        <p:spPr>
          <a:xfrm>
            <a:off x="8073276" y="2335105"/>
            <a:ext cx="544059" cy="5440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0"/>
          </a:p>
        </p:txBody>
      </p:sp>
      <p:sp>
        <p:nvSpPr>
          <p:cNvPr id="25" name="矩形 24"/>
          <p:cNvSpPr/>
          <p:nvPr/>
        </p:nvSpPr>
        <p:spPr>
          <a:xfrm>
            <a:off x="939857" y="933427"/>
            <a:ext cx="4272184" cy="113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学前儿童语言教育的方法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073276" y="910527"/>
            <a:ext cx="3976999" cy="113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学前儿童语言教育的途径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73677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学前儿童语言教育的途径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97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（三） 其他领域教育活动中进行语言教育须注意的问题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通过计划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——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操作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——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回忆的活动程序为儿童提供交流的机会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要避免语言教育的“喧宾夺主”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影响其他领域教育目标的实现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鼓励儿童同伴之间的合作与交流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为儿童提供规范的言语示范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鼓励儿童积极表达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9399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2593542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本章练习题 </a:t>
            </a: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9109565" cy="198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学前儿童语言教育主要有哪些方法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?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学前儿童语言教育主要有哪些途径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?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怎样在日常生活中对儿童进行语言教育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?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为什么在其他领域教育活动中要进行随机的语言教育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?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在进行语言教育时要注意哪些问题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? 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811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273954" y="-515716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1433737" y="-348076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06081" y="1368329"/>
            <a:ext cx="1318720" cy="13187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-933311" y="2278417"/>
            <a:ext cx="1947513" cy="194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682340" y="80183"/>
            <a:ext cx="1761463" cy="17614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641811" y="-888387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-662850" y="4025300"/>
            <a:ext cx="1130239" cy="1130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-662852" y="4225924"/>
            <a:ext cx="2798256" cy="2798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-273953" y="5201255"/>
            <a:ext cx="1351188" cy="13511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577258" y="5330720"/>
            <a:ext cx="1894088" cy="1894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536948" y="3530767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283158" y="4103215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833104" y="3550817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690532" y="3333777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445112" y="4713251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286419" y="-194496"/>
            <a:ext cx="1656813" cy="1656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37371" y="2309052"/>
            <a:ext cx="7148547" cy="1830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</a:t>
            </a:r>
          </a:p>
          <a:p>
            <a:pPr algn="ctr">
              <a:lnSpc>
                <a:spcPct val="150000"/>
              </a:lnSpc>
            </a:pP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学前儿童语言教育的方法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6934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学前儿童语言教育的方法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3029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一、 示范模仿法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教师的示范语言一定要规范到位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教师要把握好示范的时机和力度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教师要恰当地运用“显性示范”和“隐性示范”的手段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教师要积极观察儿童的语言表现，妥善地运用强化原则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002794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学前儿童语言教育的方法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4450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二、 视听讲做结合法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这种方法是依据“直观法”和“观察法”，并结合儿童语言学习的特殊性而提出的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这一方法的具体运用应注意以下几点：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教师所提供的语言教育辅助材料，应该是儿童接触过的、较熟悉的或符合儿童认识特点的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教会儿童观察被讲述对象的方法，给儿童留存一定的观察时间和空间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教师的提问要有顺序性、启发性，帮助儿童构思与表述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根据儿童的语言实际水平，提出不同的讲述要求，让儿童在动手、动脑、动口的活动中获得语言经验</a:t>
            </a:r>
          </a:p>
        </p:txBody>
      </p:sp>
    </p:spTree>
    <p:extLst>
      <p:ext uri="{BB962C8B-B14F-4D97-AF65-F5344CB8AC3E}">
        <p14:creationId xmlns:p14="http://schemas.microsoft.com/office/powerpoint/2010/main" val="3590847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学前儿童语言教育的方法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三、 游戏法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指教师运用有规则的游戏，训练儿童正确发音，丰富儿童词汇和句式的一种方法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其目的在于提高儿童的学习兴趣，集中儿童的注意，促进儿童各种感官和大脑的积极活动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应注意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: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根据儿童语言教育目标和内容选择、编制游戏 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715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学前儿童语言教育的方法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四、 表演法</a:t>
            </a:r>
          </a:p>
          <a:p>
            <a:pPr>
              <a:lnSpc>
                <a:spcPct val="200000"/>
              </a:lnSpc>
            </a:pP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指在教师的指导下，学前儿童学习表演文学作品，以提高口语表现力的一种方法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这一方法的具体运用应注意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: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教师必须在儿童理解诗歌、散文、绕口令等作品内容，并能熟练朗读的基础上，指导儿童正确地运用声调、韵律、节奏、速度等进行诗歌、散文、绕口令的朗诵和表演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790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学前儿童语言教育的方法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9142640" cy="297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五、 练习法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指有意识地让儿童多次使用同一个言语因素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如语音、词汇、句子等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或训练儿童某方面言语技能技巧的一种方法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应注意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: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明确练习的要求，逐步提高练习的要求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要求儿童在理解内容的基础上，独创性地练习，避免简单、枯燥的重复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练习方式应生动活泼，形式变换多样，从而调动儿童练习的积极性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44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273954" y="-515716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1433737" y="-348076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06081" y="1368329"/>
            <a:ext cx="1318720" cy="13187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-933311" y="2278417"/>
            <a:ext cx="1947513" cy="194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682340" y="80183"/>
            <a:ext cx="1761463" cy="17614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641811" y="-888387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-662850" y="4025300"/>
            <a:ext cx="1130239" cy="1130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-662852" y="4225924"/>
            <a:ext cx="2798256" cy="2798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-273953" y="5201255"/>
            <a:ext cx="1351188" cy="13511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577258" y="5330720"/>
            <a:ext cx="1894088" cy="1894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536948" y="3530767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283158" y="4103215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833104" y="3550817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690532" y="3333777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445112" y="4713251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286419" y="-194496"/>
            <a:ext cx="1656813" cy="1656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37371" y="2309052"/>
            <a:ext cx="7148547" cy="1830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</a:t>
            </a:r>
          </a:p>
          <a:p>
            <a:pPr algn="ctr">
              <a:lnSpc>
                <a:spcPct val="150000"/>
              </a:lnSpc>
            </a:pP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学前儿童语言教育的途径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959525"/>
      </p:ext>
    </p:extLst>
  </p:cSld>
  <p:clrMapOvr>
    <a:masterClrMapping/>
  </p:clrMapOvr>
</p:sld>
</file>

<file path=ppt/theme/theme1.xml><?xml version="1.0" encoding="utf-8"?>
<a:theme xmlns:a="http://schemas.openxmlformats.org/drawingml/2006/main" name="主题1">
  <a:themeElements>
    <a:clrScheme name="MOMODA1">
      <a:dk1>
        <a:sysClr val="windowText" lastClr="000000"/>
      </a:dk1>
      <a:lt1>
        <a:sysClr val="window" lastClr="FFFFFF"/>
      </a:lt1>
      <a:dk2>
        <a:srgbClr val="A5A5A5"/>
      </a:dk2>
      <a:lt2>
        <a:srgbClr val="DCD8DC"/>
      </a:lt2>
      <a:accent1>
        <a:srgbClr val="CF5F55"/>
      </a:accent1>
      <a:accent2>
        <a:srgbClr val="F2C06B"/>
      </a:accent2>
      <a:accent3>
        <a:srgbClr val="5F9387"/>
      </a:accent3>
      <a:accent4>
        <a:srgbClr val="97A6AB"/>
      </a:accent4>
      <a:accent5>
        <a:srgbClr val="837664"/>
      </a:accent5>
      <a:accent6>
        <a:srgbClr val="3F3F3F"/>
      </a:accent6>
      <a:hlink>
        <a:srgbClr val="FFFFFF"/>
      </a:hlink>
      <a:folHlink>
        <a:srgbClr val="8C8C8C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1" id="{CBFA3A83-6BCC-4EE0-BB32-B92CCBD9E2A4}" vid="{69435C07-64FA-4E6E-A1D3-F570153E1B26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2852</TotalTime>
  <Words>1448</Words>
  <Application>Microsoft Office PowerPoint</Application>
  <PresentationFormat>宽屏</PresentationFormat>
  <Paragraphs>123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8" baseType="lpstr">
      <vt:lpstr>宋体</vt:lpstr>
      <vt:lpstr>微软雅黑</vt:lpstr>
      <vt:lpstr>Arial</vt:lpstr>
      <vt:lpstr>Calibri</vt:lpstr>
      <vt:lpstr>Calibri Light</vt:lpstr>
      <vt:lpstr>Times New Roman</vt:lpstr>
      <vt:lpstr>主题1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      </cp:lastModifiedBy>
  <cp:revision>158</cp:revision>
  <dcterms:created xsi:type="dcterms:W3CDTF">2015-01-07T12:23:28Z</dcterms:created>
  <dcterms:modified xsi:type="dcterms:W3CDTF">2023-07-24T07:00:49Z</dcterms:modified>
</cp:coreProperties>
</file>