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8"/>
  </p:notesMasterIdLst>
  <p:sldIdLst>
    <p:sldId id="262" r:id="rId2"/>
    <p:sldId id="257" r:id="rId3"/>
    <p:sldId id="256" r:id="rId4"/>
    <p:sldId id="258" r:id="rId5"/>
    <p:sldId id="292" r:id="rId6"/>
    <p:sldId id="307" r:id="rId7"/>
    <p:sldId id="308" r:id="rId8"/>
    <p:sldId id="309" r:id="rId9"/>
    <p:sldId id="310" r:id="rId10"/>
    <p:sldId id="293" r:id="rId11"/>
    <p:sldId id="311" r:id="rId12"/>
    <p:sldId id="312" r:id="rId13"/>
    <p:sldId id="294" r:id="rId14"/>
    <p:sldId id="295" r:id="rId15"/>
    <p:sldId id="296" r:id="rId16"/>
    <p:sldId id="297" r:id="rId17"/>
    <p:sldId id="298" r:id="rId18"/>
    <p:sldId id="278" r:id="rId19"/>
    <p:sldId id="287" r:id="rId20"/>
    <p:sldId id="314" r:id="rId21"/>
    <p:sldId id="313" r:id="rId22"/>
    <p:sldId id="299" r:id="rId23"/>
    <p:sldId id="315" r:id="rId24"/>
    <p:sldId id="316" r:id="rId25"/>
    <p:sldId id="300" r:id="rId26"/>
    <p:sldId id="301" r:id="rId27"/>
    <p:sldId id="302" r:id="rId28"/>
    <p:sldId id="279" r:id="rId29"/>
    <p:sldId id="291" r:id="rId30"/>
    <p:sldId id="317" r:id="rId31"/>
    <p:sldId id="318" r:id="rId32"/>
    <p:sldId id="303" r:id="rId33"/>
    <p:sldId id="304" r:id="rId34"/>
    <p:sldId id="305" r:id="rId35"/>
    <p:sldId id="306" r:id="rId36"/>
    <p:sldId id="277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0"/>
    <p:restoredTop sz="94660"/>
  </p:normalViewPr>
  <p:slideViewPr>
    <p:cSldViewPr snapToGrid="0">
      <p:cViewPr varScale="1">
        <p:scale>
          <a:sx n="109" d="100"/>
          <a:sy n="109" d="100"/>
        </p:scale>
        <p:origin x="5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820597" y="5324568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D087BB8-FC18-5547-9426-7D2A5A259156}"/>
              </a:ext>
            </a:extLst>
          </p:cNvPr>
          <p:cNvSpPr/>
          <p:nvPr/>
        </p:nvSpPr>
        <p:spPr>
          <a:xfrm>
            <a:off x="1862908" y="4764494"/>
            <a:ext cx="8498895" cy="917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0—6</a:t>
            </a: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岁儿童语言的发展与教育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1CB386E-3A53-944D-9698-FAB1C00D204C}"/>
              </a:ext>
            </a:extLst>
          </p:cNvPr>
          <p:cNvGrpSpPr/>
          <p:nvPr/>
        </p:nvGrpSpPr>
        <p:grpSpPr>
          <a:xfrm>
            <a:off x="1210757" y="358822"/>
            <a:ext cx="9360148" cy="4467177"/>
            <a:chOff x="1626425" y="201205"/>
            <a:chExt cx="9098984" cy="4342534"/>
          </a:xfrm>
        </p:grpSpPr>
        <p:sp>
          <p:nvSpPr>
            <p:cNvPr id="2" name="椭圆 1"/>
            <p:cNvSpPr/>
            <p:nvPr/>
          </p:nvSpPr>
          <p:spPr>
            <a:xfrm>
              <a:off x="5104106" y="57387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椭圆 2"/>
            <p:cNvSpPr/>
            <p:nvPr/>
          </p:nvSpPr>
          <p:spPr>
            <a:xfrm>
              <a:off x="3944324" y="741517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椭圆 4"/>
            <p:cNvSpPr/>
            <p:nvPr/>
          </p:nvSpPr>
          <p:spPr>
            <a:xfrm>
              <a:off x="4096139" y="2366067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椭圆 5"/>
            <p:cNvSpPr/>
            <p:nvPr/>
          </p:nvSpPr>
          <p:spPr>
            <a:xfrm>
              <a:off x="7060399" y="1169775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椭圆 6"/>
            <p:cNvSpPr/>
            <p:nvPr/>
          </p:nvSpPr>
          <p:spPr>
            <a:xfrm>
              <a:off x="6634279" y="201205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8" name="椭圆 7"/>
            <p:cNvSpPr/>
            <p:nvPr/>
          </p:nvSpPr>
          <p:spPr>
            <a:xfrm>
              <a:off x="3429920" y="2591308"/>
              <a:ext cx="1130239" cy="113023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7780874" y="4053382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9544557" y="4298319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9068596" y="1043143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3107809" y="2080299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2432990" y="2832269"/>
              <a:ext cx="446864" cy="4468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93609" y="2186103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626425" y="2591305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4015971" y="3262784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7405025" y="805151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9671432" y="3245294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8566978" y="1415188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椭圆 3"/>
            <p:cNvSpPr/>
            <p:nvPr/>
          </p:nvSpPr>
          <p:spPr>
            <a:xfrm>
              <a:off x="4930857" y="1511606"/>
              <a:ext cx="2920807" cy="27416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第五章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4652BE45-4216-8F43-85E0-600A0782BDC5}"/>
                </a:ext>
              </a:extLst>
            </p:cNvPr>
            <p:cNvSpPr/>
            <p:nvPr/>
          </p:nvSpPr>
          <p:spPr>
            <a:xfrm>
              <a:off x="9285414" y="783721"/>
              <a:ext cx="172883" cy="1728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语音知觉发展阶段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声调知觉的发展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婴儿在辨别词的意义之前就已学会辨别声音里的音调模式，成人如果用同样的声调发出不同的词，孩子也会作出同样的反应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25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音位知觉的发展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这些实验虽然在结论上有些出入，而且不同的儿童也有个体差异，但是，不同民族儿童的音位知觉似乎表现出基本相同的发展顺序。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653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词的语音表象的建立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在说话前就很有顺序地进行了语音的准备，说明成人必须掌握儿童语音发展的内在动机和内部程序，根据儿童自身的发展规律引导他们发展。既不放任自流，又不做违反规律的蠢事，这样才能更有效地促进儿童语音的发展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19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影响儿童语音发展的因素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生理因素的影响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发音器官的成熟，对婴儿早期的发音顺序有着至关重要的影响；儿童对于声音和语音的听辨能力，也离不开听觉器官和大脑的发展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随着儿童年龄的增长，先天决定的生理因素对于儿童语音发展的影响逐渐减弱，而其他因素的影响逐渐增强，但是生理因素对于儿童语音发展的影响不会消失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889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95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语言因素的影响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语音是语言的一个子系统，语音的发展也受到语义、语法等的影响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语音发展上的紧缩和简化现象，这是语音发展受到语言其他系统的影响造成的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环境因素的影响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环境中影响最大的，又是由人的环境所决定的语言环境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在语音准备期，成人同婴儿的对话刺激了婴儿发音的频率，并使他们开始建立语音表象，此后语言环境的影响越来越大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16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522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 学前儿童语音教育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学前儿童语音教育的基本内容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培养学前儿童辨析性的听音能力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教会学前儿童正确发音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培养学前儿童的言语表情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培养学前儿童言语交往的文明修养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85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学前儿童语音教育的途径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在日常生活中练习发音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开展听说游戏活动学习正确发音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利用儿歌、绕口令练习发音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教师示范与讲解正确、规范的发音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331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10260270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各年龄班的语音教育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小班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小班是语音教育的关键期，培养学前儿童正确发音是小班语音教育的重点任务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重点应该放在听力和发音练习上，教师首先要了解本班儿童的发音特点，了解每个儿童语音掌握的基本情况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中、大班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存在的问题，主要是少数儿童对个别容易混淆的音发不准，重点是对个别儿童发音的矫正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还应注重学前儿童语音修养的培养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693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学前儿童词汇的发展和教育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59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97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学前儿童词汇发展的特点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词汇数量不断增加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词汇量随着年龄的增长而增加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儿童各年龄段的词汇量大体上可以描述为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岁时词汇量在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个词以内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岁半时为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50—100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300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岁半时为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600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8C614C8-AC99-E04B-A079-700A205476EF}"/>
              </a:ext>
            </a:extLst>
          </p:cNvPr>
          <p:cNvSpPr/>
          <p:nvPr/>
        </p:nvSpPr>
        <p:spPr>
          <a:xfrm>
            <a:off x="5433585" y="4371375"/>
            <a:ext cx="6096000" cy="15139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lvl="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—3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lvl="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—4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1600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lvl="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—5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2300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171450" lvl="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—6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3500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个词左右。 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80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504959" y="4964179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1939125" y="6113829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3677564" y="5645246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200000">
            <a:off x="4785955" y="6355855"/>
            <a:ext cx="1947513" cy="19475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606344" y="3687934"/>
            <a:ext cx="2606873" cy="26068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-347788" y="447236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495648" y="5953339"/>
            <a:ext cx="1130239" cy="113023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7218207" y="5234643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7852014" y="6292814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8986233" y="4571960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371060" y="5184354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5768463" y="5380948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6340911" y="6207186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5699254" y="6567982"/>
            <a:ext cx="334678" cy="3346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71473" y="479981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6950947" y="479981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154788" y="3311761"/>
            <a:ext cx="1656813" cy="16568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-15801" y="1603071"/>
            <a:ext cx="12192000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05991" y="2310677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2" name="椭圆 21"/>
          <p:cNvSpPr/>
          <p:nvPr/>
        </p:nvSpPr>
        <p:spPr>
          <a:xfrm>
            <a:off x="5489873" y="1505920"/>
            <a:ext cx="544059" cy="5440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3" name="椭圆 22"/>
          <p:cNvSpPr/>
          <p:nvPr/>
        </p:nvSpPr>
        <p:spPr>
          <a:xfrm>
            <a:off x="10099030" y="2620966"/>
            <a:ext cx="544059" cy="544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5" name="矩形 24"/>
          <p:cNvSpPr/>
          <p:nvPr/>
        </p:nvSpPr>
        <p:spPr>
          <a:xfrm>
            <a:off x="724100" y="716559"/>
            <a:ext cx="4272184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96284" y="2546541"/>
            <a:ext cx="4389127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27963" y="765219"/>
            <a:ext cx="3976999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岁左右是儿童词汇增长的高速期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岁是人的一生中词汇数量增加最快的时期。在这一年龄段学前儿童词汇发展过程中，有两个增长高速期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岁时为第一高速期，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岁为第二高速期。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这种说法是否成立，尚需进一步研究证实。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9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岁以后词汇量的增长率呈递减趋势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岁时儿童的词汇量的增长率大约为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3—4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岁大约为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50%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4—5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岁大约为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40%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5—6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岁大约为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34%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表明儿童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岁以后词汇量的增长率呈递减的趋势。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18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掌握词类的范围不断扩大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掌握各类词的顺序不同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儿童先掌握实词，后掌握虚词。其中，实词中最先和大量掌握的是名词，名词在儿童词汇中所占的比例最大，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其次是动词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再次是形容词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其他实词如副词、代词、数词，虚词如连词、介词、助词、语气词等，儿童掌握得较晚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826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词类的使用频率不同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指使用词的频繁程度。学前儿童使用词频率最高的是助词，其次是代词，然后是副词和介词，使用动词的频率高于名词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23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掌握各类词汇的内容不断扩大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儿童名词的发展突出的特点是：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具体名词早于且快于抽象名词的发展。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儿童掌握较早较多的是与他们日常生活关系密切的词语。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抽象名词随着年龄的增长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观察、注意和思维水平的发展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而逐渐增多。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958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对词义的理解不断确切和深化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儿童对词义的理解具有两个突出的特点：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第一，笼统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第二，具体。这主要和知觉、动作在词义理解中的作用有关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这个时期的词汇还是贫乏的，概括性还是较低的，理解和使用上也常常会发生错误，还必须加强词汇教育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047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362749" y="1274956"/>
            <a:ext cx="10208147" cy="499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学前儿童词汇教育的内容与途径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丰富学前儿童词汇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为学前儿童提供的新词应以实词为主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学前儿童通过与成人或同伴的自然交往来学习新词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帮助学前儿童正确理解词义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让词和词所反映的事物同时出现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借助有关材料为学前儿童提供词汇的直观信息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引导学前儿童联系上下文或根据自己已有经验理解词义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768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学前儿童词汇的发展和教育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849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帮助学前儿童正确运用词汇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经常为学前儿童提供正确用词的典范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buAutoNum type="arabicParenBoth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用词命名；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语法规范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针对学前儿童经常错用或误用的词汇及时反馈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为学前儿童创设适宜的环境，鼓励他们大胆使用已理解的词汇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 startAt="2"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355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学前儿童语法的发展与教育</a:t>
            </a:r>
          </a:p>
        </p:txBody>
      </p:sp>
    </p:spTree>
    <p:extLst>
      <p:ext uri="{BB962C8B-B14F-4D97-AF65-F5344CB8AC3E}">
        <p14:creationId xmlns:p14="http://schemas.microsoft.com/office/powerpoint/2010/main" val="3972632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450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学前儿童语法发展的特点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句型从不完整句向完整句发展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从简单句到复合句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句法结构完整的单句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发展的趋势是，简单句所占比例逐渐减少，复合句逐渐发展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主要特点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首先是数量较少，比例不大。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其次是结构松散，缺乏连词，只是简单句意义上的结合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第三，联合复句出现较早，偏正复句出现较晚。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5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学前儿童语音的发展与教育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从陈述句到非陈述句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儿童最初掌握的是陈述句。在整个学前期，基本的句型仍然是简单的陈述句，学前儿童常用的非陈述句有疑问句、祈使句、感叹句等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992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从无修饰句到修饰句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童最初说的句子是没有修饰语的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岁儿童的语言有时出现一些修饰语的形式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但是实际上他们是把修饰词和被修饰词作为一个词组来使用的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1733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357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语句结构处于不断发展变化之中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句子结构从混沌一体到逐步分化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arenBoth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表达内容的分化 ；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词性的分化 ；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结构层次的分化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句子结构从松散到逐步严谨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句子结构从压缩、呆板到逐步扩展和灵活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319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句子的含词量不断增加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3—4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岁学前儿童说话以含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4—6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个词的句子占多数，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4—5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岁学前儿童说话以含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7—10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个词的句子占多数，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5—6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岁的学前儿童说的多数句子含有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7—10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个词，同时也出现了不少含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11—16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个词的句子，但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个词以下和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个词以上的句子在学前儿童期较少出现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4461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52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学前儿童语法教育的途径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在日常生活中培养学前儿童清楚完整的表述能力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要求学前儿童完整、连贯地表达自己的意思，应循序渐进地训练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用口头造句的形式培养学前儿童说完整句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口头造句开始，引导学前儿童用一个完整的语句，表达自己的思想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4343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学前儿童语法的发展与教育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用竞赛、游戏等方式提高学前儿童说完整句的积极性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进一步要求学前儿童复述故事、描述图片和叙述自己的生活经历，把一件事情的过程完整、连贯地讲述清楚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为了提高学前儿童讲述的兴趣，教师可以开展故事大王比赛、组词成句等游戏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0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593542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本章练习题 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9109565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试述学前儿童语音发展的主要特点。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试述影响儿童语音发展的因素。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试述幼儿园各年龄班儿童语音教育的主要内容和方法。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试述学前儿童词汇发展的主要特点。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试述学前儿童词汇教育的内容和途径。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试述学前儿童语音教育的途径。</a:t>
            </a:r>
          </a:p>
        </p:txBody>
      </p:sp>
    </p:spTree>
    <p:extLst>
      <p:ext uri="{BB962C8B-B14F-4D97-AF65-F5344CB8AC3E}">
        <p14:creationId xmlns:p14="http://schemas.microsoft.com/office/powerpoint/2010/main" val="2544811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3—4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岁之前，儿童的语音发展呈现扩展的趋势，即儿童从不会发音节清晰的语音，到逐渐学会发越来越多的语音。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之后，儿童学习语音的趋势逐渐趋向收缩，即儿童在掌握母语的语音后，语音逐渐定型化，再学习其他语言的语音时会出现困难。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因此，三四岁之前的儿童相当容易学会世界各民族语言的语音，但之后再学习第二语言就比较困难，而且年龄越大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9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学前儿童语音发展的特点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语音发生发展阶段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非自控音阶段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出生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—20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从一个出生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天的女孩的发音记录来看，出现的辅音有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个，元音有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个。较早出现的辅音是发音部位靠后的喉音，接着出现双唇音、喉壁音、小舌音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发音方法有不送气塞音、鼻音、浊擦音、搭嘴音、吸气音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浊辅音多而清辅音少。元音有不圆唇的低元音和发音部位稍高的前元音。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001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咕咕声阶段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—5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此阶段儿童的声音听辨能力和发音能力都有较大的发展，有大量的“玩弄”声音的现象，有了最初的语音模仿和“对话”意识。这些非自控性发音听起来似鸽鸣鸠语，又似人咕咕低语，所以称为“咕咕声阶段”。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07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牙牙语阶段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岁左右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个月以后，连续发音的节奏感增强，发音的形式变得丰富多彩，而且有许多类似语言的语调。此阶段最为显著的发展是，婴儿模仿发音的能力大为提高。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特别是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个月以后，一些近乎词的音出现之后，让父母以为儿童已经会说话了，于是同儿童的语言交往增多，并反复要求婴儿说出他曾经模仿成功的词语。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624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学话阶段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这一阶段开始的时候，连续音节和类似词的音节都比上一阶段多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随着词音节的增多和能说出一些单词，无意义的连续音节就减少了。这是一个由无意义的音节发展到词音的过渡阶段。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16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学前儿童语音的发展与教育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5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积极言语发展阶段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半开始，儿童已由单词句、双词句向完整句发展，集中的无意义的发音现象已经消失，此时的发音已与发出的词和句子整合在一起。这时为了使音携带一定的意义，发音就要受到一定的限制，就要服从于词的需要，由于他们的发音器官不成熟，因此存在着许多语音“错误”，这也是学前儿童重要的发音策略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114133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4028</TotalTime>
  <Words>2609</Words>
  <Application>Microsoft Office PowerPoint</Application>
  <PresentationFormat>宽屏</PresentationFormat>
  <Paragraphs>225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宋体</vt:lpstr>
      <vt:lpstr>微软雅黑</vt:lpstr>
      <vt:lpstr>Arial</vt:lpstr>
      <vt:lpstr>Calibri</vt:lpstr>
      <vt:lpstr>Calibri Light</vt:lpstr>
      <vt:lpstr>Times New Roman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      </cp:lastModifiedBy>
  <cp:revision>150</cp:revision>
  <dcterms:created xsi:type="dcterms:W3CDTF">2015-01-07T12:23:28Z</dcterms:created>
  <dcterms:modified xsi:type="dcterms:W3CDTF">2023-07-24T07:00:11Z</dcterms:modified>
</cp:coreProperties>
</file>