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52"/>
  </p:notesMasterIdLst>
  <p:sldIdLst>
    <p:sldId id="262" r:id="rId2"/>
    <p:sldId id="257" r:id="rId3"/>
    <p:sldId id="256" r:id="rId4"/>
    <p:sldId id="258" r:id="rId5"/>
    <p:sldId id="296" r:id="rId6"/>
    <p:sldId id="297" r:id="rId7"/>
    <p:sldId id="298" r:id="rId8"/>
    <p:sldId id="299" r:id="rId9"/>
    <p:sldId id="300" r:id="rId10"/>
    <p:sldId id="301" r:id="rId11"/>
    <p:sldId id="278" r:id="rId12"/>
    <p:sldId id="287" r:id="rId13"/>
    <p:sldId id="302" r:id="rId14"/>
    <p:sldId id="303" r:id="rId15"/>
    <p:sldId id="304" r:id="rId16"/>
    <p:sldId id="305" r:id="rId17"/>
    <p:sldId id="306" r:id="rId18"/>
    <p:sldId id="308" r:id="rId19"/>
    <p:sldId id="307" r:id="rId20"/>
    <p:sldId id="288" r:id="rId21"/>
    <p:sldId id="289" r:id="rId22"/>
    <p:sldId id="309" r:id="rId23"/>
    <p:sldId id="310" r:id="rId24"/>
    <p:sldId id="311" r:id="rId25"/>
    <p:sldId id="312" r:id="rId26"/>
    <p:sldId id="313" r:id="rId27"/>
    <p:sldId id="290" r:id="rId28"/>
    <p:sldId id="314" r:id="rId29"/>
    <p:sldId id="315" r:id="rId30"/>
    <p:sldId id="316" r:id="rId31"/>
    <p:sldId id="318" r:id="rId32"/>
    <p:sldId id="317" r:id="rId33"/>
    <p:sldId id="319" r:id="rId34"/>
    <p:sldId id="320" r:id="rId35"/>
    <p:sldId id="321" r:id="rId36"/>
    <p:sldId id="322" r:id="rId37"/>
    <p:sldId id="323" r:id="rId38"/>
    <p:sldId id="324" r:id="rId39"/>
    <p:sldId id="292" r:id="rId40"/>
    <p:sldId id="293" r:id="rId41"/>
    <p:sldId id="325" r:id="rId42"/>
    <p:sldId id="326" r:id="rId43"/>
    <p:sldId id="327" r:id="rId44"/>
    <p:sldId id="294" r:id="rId45"/>
    <p:sldId id="295" r:id="rId46"/>
    <p:sldId id="328" r:id="rId47"/>
    <p:sldId id="329" r:id="rId48"/>
    <p:sldId id="330" r:id="rId49"/>
    <p:sldId id="331" r:id="rId50"/>
    <p:sldId id="277"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1349"/>
    <a:srgbClr val="FFFB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502"/>
    <p:restoredTop sz="94674"/>
  </p:normalViewPr>
  <p:slideViewPr>
    <p:cSldViewPr snapToGrid="0">
      <p:cViewPr varScale="1">
        <p:scale>
          <a:sx n="109" d="100"/>
          <a:sy n="109" d="100"/>
        </p:scale>
        <p:origin x="930" y="10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5C0D6D-A908-48C6-983D-90F2BD11E284}" type="datetimeFigureOut">
              <a:rPr lang="zh-CN" altLang="en-US" smtClean="0"/>
              <a:t>2023/7/24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0BB924-28C1-4EF7-A019-613D541E4AA8}" type="slidenum">
              <a:rPr lang="zh-CN" altLang="en-US" smtClean="0"/>
              <a:t>‹#›</a:t>
            </a:fld>
            <a:endParaRPr lang="zh-CN" altLang="en-US"/>
          </a:p>
        </p:txBody>
      </p:sp>
    </p:spTree>
    <p:extLst>
      <p:ext uri="{BB962C8B-B14F-4D97-AF65-F5344CB8AC3E}">
        <p14:creationId xmlns:p14="http://schemas.microsoft.com/office/powerpoint/2010/main" val="37111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171479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38443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7"/>
            <a:ext cx="2628900" cy="581183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5" y="365127"/>
            <a:ext cx="7734300" cy="581183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918829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680563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3"/>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8"/>
            <a:ext cx="105156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912839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2715066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5"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5"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02426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175866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718733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3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4284378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30"/>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CE2F20FC-145E-4034-86AC-8B4FEA629A51}" type="datetimeFigureOut">
              <a:rPr lang="zh-CN" altLang="en-US" smtClean="0"/>
              <a:t>2023/7/24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3345853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B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5"/>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2F20FC-145E-4034-86AC-8B4FEA629A51}" type="datetimeFigureOut">
              <a:rPr lang="zh-CN" altLang="en-US" smtClean="0"/>
              <a:t>2023/7/24</a:t>
            </a:fld>
            <a:endParaRPr lang="zh-CN" altLang="en-US"/>
          </a:p>
        </p:txBody>
      </p:sp>
      <p:sp>
        <p:nvSpPr>
          <p:cNvPr id="5" name="Footer Placeholder 4"/>
          <p:cNvSpPr>
            <a:spLocks noGrp="1"/>
          </p:cNvSpPr>
          <p:nvPr>
            <p:ph type="ftr" sz="quarter" idx="3"/>
          </p:nvPr>
        </p:nvSpPr>
        <p:spPr>
          <a:xfrm>
            <a:off x="4038600" y="6356355"/>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5917A1-3B14-48C2-8A2E-F3CB7EC45231}" type="slidenum">
              <a:rPr lang="zh-CN" altLang="en-US" smtClean="0"/>
              <a:t>‹#›</a:t>
            </a:fld>
            <a:endParaRPr lang="zh-CN" altLang="en-US"/>
          </a:p>
        </p:txBody>
      </p:sp>
    </p:spTree>
    <p:extLst>
      <p:ext uri="{BB962C8B-B14F-4D97-AF65-F5344CB8AC3E}">
        <p14:creationId xmlns:p14="http://schemas.microsoft.com/office/powerpoint/2010/main" val="1535452428"/>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2820597" y="532456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D087BB8-FC18-5547-9426-7D2A5A259156}"/>
              </a:ext>
            </a:extLst>
          </p:cNvPr>
          <p:cNvSpPr/>
          <p:nvPr/>
        </p:nvSpPr>
        <p:spPr>
          <a:xfrm>
            <a:off x="1336989" y="4764494"/>
            <a:ext cx="9633874" cy="90685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学前教育机构语言教育活动的设计与实施</a:t>
            </a:r>
            <a:endParaRPr lang="zh-CN" altLang="zh-CN" sz="24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7" name="组合 26">
            <a:extLst>
              <a:ext uri="{FF2B5EF4-FFF2-40B4-BE49-F238E27FC236}">
                <a16:creationId xmlns:a16="http://schemas.microsoft.com/office/drawing/2014/main" id="{E1CB386E-3A53-944D-9698-FAB1C00D204C}"/>
              </a:ext>
            </a:extLst>
          </p:cNvPr>
          <p:cNvGrpSpPr/>
          <p:nvPr/>
        </p:nvGrpSpPr>
        <p:grpSpPr>
          <a:xfrm>
            <a:off x="1210757" y="358822"/>
            <a:ext cx="9360148" cy="4467177"/>
            <a:chOff x="1626425" y="201205"/>
            <a:chExt cx="9098984" cy="4342534"/>
          </a:xfrm>
        </p:grpSpPr>
        <p:sp>
          <p:nvSpPr>
            <p:cNvPr id="2" name="椭圆 1"/>
            <p:cNvSpPr/>
            <p:nvPr/>
          </p:nvSpPr>
          <p:spPr>
            <a:xfrm>
              <a:off x="5104106" y="57387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椭圆 2"/>
            <p:cNvSpPr/>
            <p:nvPr/>
          </p:nvSpPr>
          <p:spPr>
            <a:xfrm>
              <a:off x="3944324" y="741517"/>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5" name="椭圆 4"/>
            <p:cNvSpPr/>
            <p:nvPr/>
          </p:nvSpPr>
          <p:spPr>
            <a:xfrm>
              <a:off x="4096139" y="236606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6" name="椭圆 5"/>
            <p:cNvSpPr/>
            <p:nvPr/>
          </p:nvSpPr>
          <p:spPr>
            <a:xfrm>
              <a:off x="7060399" y="1169775"/>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椭圆 6"/>
            <p:cNvSpPr/>
            <p:nvPr/>
          </p:nvSpPr>
          <p:spPr>
            <a:xfrm>
              <a:off x="6634279" y="201205"/>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8" name="椭圆 7"/>
            <p:cNvSpPr/>
            <p:nvPr/>
          </p:nvSpPr>
          <p:spPr>
            <a:xfrm>
              <a:off x="3429920" y="2591308"/>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0" name="椭圆 9"/>
            <p:cNvSpPr/>
            <p:nvPr/>
          </p:nvSpPr>
          <p:spPr>
            <a:xfrm>
              <a:off x="7780874" y="4053382"/>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a:off x="9544557" y="4298319"/>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4" name="椭圆 13"/>
            <p:cNvSpPr/>
            <p:nvPr/>
          </p:nvSpPr>
          <p:spPr>
            <a:xfrm>
              <a:off x="9068596" y="1043143"/>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5" name="椭圆 14"/>
            <p:cNvSpPr/>
            <p:nvPr/>
          </p:nvSpPr>
          <p:spPr>
            <a:xfrm>
              <a:off x="3107809" y="2080299"/>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椭圆 15"/>
            <p:cNvSpPr/>
            <p:nvPr/>
          </p:nvSpPr>
          <p:spPr>
            <a:xfrm>
              <a:off x="2432990" y="2832269"/>
              <a:ext cx="446864" cy="44686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7" name="椭圆 16"/>
            <p:cNvSpPr/>
            <p:nvPr/>
          </p:nvSpPr>
          <p:spPr>
            <a:xfrm>
              <a:off x="2193609" y="2186103"/>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椭圆 17"/>
            <p:cNvSpPr/>
            <p:nvPr/>
          </p:nvSpPr>
          <p:spPr>
            <a:xfrm>
              <a:off x="1626425" y="2591305"/>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9" name="椭圆 18"/>
            <p:cNvSpPr/>
            <p:nvPr/>
          </p:nvSpPr>
          <p:spPr>
            <a:xfrm>
              <a:off x="4015971" y="3262784"/>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椭圆 19"/>
            <p:cNvSpPr/>
            <p:nvPr/>
          </p:nvSpPr>
          <p:spPr>
            <a:xfrm>
              <a:off x="7405025" y="805151"/>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1" name="椭圆 20"/>
            <p:cNvSpPr/>
            <p:nvPr/>
          </p:nvSpPr>
          <p:spPr>
            <a:xfrm>
              <a:off x="9671432" y="3245294"/>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椭圆 22"/>
            <p:cNvSpPr/>
            <p:nvPr/>
          </p:nvSpPr>
          <p:spPr>
            <a:xfrm>
              <a:off x="8566978" y="1415188"/>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椭圆 3"/>
            <p:cNvSpPr/>
            <p:nvPr/>
          </p:nvSpPr>
          <p:spPr>
            <a:xfrm>
              <a:off x="4930857" y="1511606"/>
              <a:ext cx="2920807" cy="27416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a:latin typeface="微软雅黑" panose="020B0503020204020204" pitchFamily="34" charset="-122"/>
                  <a:ea typeface="微软雅黑" panose="020B0503020204020204" pitchFamily="34" charset="-122"/>
                </a:rPr>
                <a:t>第八章</a:t>
              </a:r>
            </a:p>
          </p:txBody>
        </p:sp>
        <p:sp>
          <p:nvSpPr>
            <p:cNvPr id="26" name="椭圆 25">
              <a:extLst>
                <a:ext uri="{FF2B5EF4-FFF2-40B4-BE49-F238E27FC236}">
                  <a16:creationId xmlns:a16="http://schemas.microsoft.com/office/drawing/2014/main" id="{4652BE45-4216-8F43-85E0-600A0782BDC5}"/>
                </a:ext>
              </a:extLst>
            </p:cNvPr>
            <p:cNvSpPr/>
            <p:nvPr/>
          </p:nvSpPr>
          <p:spPr>
            <a:xfrm>
              <a:off x="9285414" y="783721"/>
              <a:ext cx="172883" cy="1728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Tree>
    <p:extLst>
      <p:ext uri="{BB962C8B-B14F-4D97-AF65-F5344CB8AC3E}">
        <p14:creationId xmlns:p14="http://schemas.microsoft.com/office/powerpoint/2010/main" val="15779860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2158567" y="1365649"/>
            <a:ext cx="9142640" cy="494244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拟定活动方案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活动名称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活动目标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活动准备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活动流程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要注意以下几点：</a:t>
            </a:r>
          </a:p>
          <a:p>
            <a:pPr marL="800100" lvl="1" indent="-342900">
              <a:lnSpc>
                <a:spcPct val="200000"/>
              </a:lnSpc>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要认真拟定活动流程的起点和终点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lnSpc>
                <a:spcPct val="200000"/>
              </a:lnSpc>
              <a:buFontTx/>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活动流程步骤既要完整</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也要为具体实施留有余地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lnSpc>
                <a:spcPct val="200000"/>
              </a:lnSpc>
              <a:buFontTx/>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教师提问的内容和方式应认真考虑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800100" lvl="1" indent="-342900">
              <a:lnSpc>
                <a:spcPct val="200000"/>
              </a:lnSpc>
              <a:buFontTx/>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活动流程中环节过渡流畅</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自然连贯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活动评价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186577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学前儿童谈话活动</a:t>
            </a:r>
          </a:p>
        </p:txBody>
      </p:sp>
      <p:sp>
        <p:nvSpPr>
          <p:cNvPr id="2" name="矩形 1">
            <a:extLst>
              <a:ext uri="{FF2B5EF4-FFF2-40B4-BE49-F238E27FC236}">
                <a16:creationId xmlns:a16="http://schemas.microsoft.com/office/drawing/2014/main" id="{DA70574C-0ACB-C147-B633-953419988430}"/>
              </a:ext>
            </a:extLst>
          </p:cNvPr>
          <p:cNvSpPr/>
          <p:nvPr/>
        </p:nvSpPr>
        <p:spPr>
          <a:xfrm>
            <a:off x="5792735" y="5272865"/>
            <a:ext cx="5270995" cy="369332"/>
          </a:xfrm>
          <a:prstGeom prst="rect">
            <a:avLst/>
          </a:prstGeom>
        </p:spPr>
        <p:txBody>
          <a:bodyPr wrap="none">
            <a:spAutoFit/>
          </a:bodyPr>
          <a:lstStyle/>
          <a:p>
            <a:r>
              <a:rPr lang="zh-CN" altLang="zh-CN" dirty="0">
                <a:ea typeface="微软雅黑" panose="020B0503020204020204" pitchFamily="34" charset="-122"/>
                <a:cs typeface="Times New Roman" panose="02020603050405020304" pitchFamily="18" charset="0"/>
              </a:rPr>
              <a:t>教育活动视频：谈话活动</a:t>
            </a:r>
            <a:r>
              <a:rPr lang="en-US" altLang="zh-CN" dirty="0">
                <a:ea typeface="微软雅黑" panose="020B0503020204020204" pitchFamily="34" charset="-122"/>
                <a:cs typeface="Times New Roman" panose="02020603050405020304" pitchFamily="18" charset="0"/>
              </a:rPr>
              <a:t>——</a:t>
            </a:r>
            <a:r>
              <a:rPr lang="zh-CN" altLang="zh-CN" dirty="0">
                <a:ea typeface="微软雅黑" panose="020B0503020204020204" pitchFamily="34" charset="-122"/>
                <a:cs typeface="Times New Roman" panose="02020603050405020304" pitchFamily="18" charset="0"/>
              </a:rPr>
              <a:t>晴天和雨天（大班）</a:t>
            </a:r>
            <a:r>
              <a:rPr lang="zh-CN" altLang="zh-CN" dirty="0"/>
              <a:t> </a:t>
            </a:r>
            <a:endParaRPr lang="zh-CN" altLang="en-US" dirty="0"/>
          </a:p>
        </p:txBody>
      </p:sp>
    </p:spTree>
    <p:extLst>
      <p:ext uri="{BB962C8B-B14F-4D97-AF65-F5344CB8AC3E}">
        <p14:creationId xmlns:p14="http://schemas.microsoft.com/office/powerpoint/2010/main" val="1869595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谈话活动的基本特征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拥有一个具体、有趣的中心话题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第一，儿童对中心话题具有一定的熟悉度。</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第二，要使儿童对中心话题具有一定的新鲜感。</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第三，中心话题要与儿童生活中共同关心的内容有关</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能引起儿童共同的谈话与讨论的兴趣。</a:t>
            </a:r>
          </a:p>
        </p:txBody>
      </p:sp>
    </p:spTree>
    <p:extLst>
      <p:ext uri="{BB962C8B-B14F-4D97-AF65-F5344CB8AC3E}">
        <p14:creationId xmlns:p14="http://schemas.microsoft.com/office/powerpoint/2010/main" val="2143809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拥有较丰富的谈话素材</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谈话所涉及的素材必须是儿童知识经验范围以内的</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可以来自儿童参观、游览、日常生活中的观察，或者从教育活动、游戏、电影或电视中所获得的知识经验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注重谈话的多方交流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这是谈话活动和讲述活动最主要的区别。</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讲述活动是发展儿童的独白语言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而谈话活动则更注重儿童的交往语言或对白语言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侧重于师生间、同伴间的信息交流与补充。 </a:t>
            </a:r>
          </a:p>
        </p:txBody>
      </p:sp>
    </p:spTree>
    <p:extLst>
      <p:ext uri="{BB962C8B-B14F-4D97-AF65-F5344CB8AC3E}">
        <p14:creationId xmlns:p14="http://schemas.microsoft.com/office/powerpoint/2010/main" val="3107661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222374"/>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谈话的语境宽松自由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话题的扩展和表达自由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语言形式自由</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不强求规范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（五） 教师在谈话活动中起间接引导的作用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教师是儿童谈话活动的设计组织者。但是在谈话活动中</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教师的指导作用是以间接的方式实现的。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教师的间接引导主要体现在：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用提问的方式引出话题或转换话题</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引导儿童谈话的思路</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把握谈话活动的方式。</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教师用平行谈话的方式对儿童进行隐形示范。 </a:t>
            </a:r>
          </a:p>
        </p:txBody>
      </p:sp>
    </p:spTree>
    <p:extLst>
      <p:ext uri="{BB962C8B-B14F-4D97-AF65-F5344CB8AC3E}">
        <p14:creationId xmlns:p14="http://schemas.microsoft.com/office/powerpoint/2010/main" val="8387899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876203" y="1259682"/>
            <a:ext cx="10208147" cy="494244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谈话活动的主要类型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日常生活中的谈话活动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日常个别谈话活动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日常集体交谈活动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有计划的谈话活动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教师要注意以下两点：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第一，要努力创设良好的语言环境</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鼓励每个儿童都能积极地发表自己的看法和见解。</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第二，要增加儿童语言交往的密集度。 </a:t>
            </a:r>
          </a:p>
        </p:txBody>
      </p:sp>
    </p:spTree>
    <p:extLst>
      <p:ext uri="{BB962C8B-B14F-4D97-AF65-F5344CB8AC3E}">
        <p14:creationId xmlns:p14="http://schemas.microsoft.com/office/powerpoint/2010/main" val="531593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53723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开放性的讨论活动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讨论活动是一种特殊的谈话活动形式，它在</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话题形式、语言交往</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和</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教师的指导</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上都有开放性的特点。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讨论活动的话题一般都是开放性的问题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儿童可以就自己的观点与他人进行充分的语言交流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教师对儿童提出的看法也应采取开放的态度</a:t>
            </a:r>
          </a:p>
        </p:txBody>
      </p:sp>
    </p:spTree>
    <p:extLst>
      <p:ext uri="{BB962C8B-B14F-4D97-AF65-F5344CB8AC3E}">
        <p14:creationId xmlns:p14="http://schemas.microsoft.com/office/powerpoint/2010/main" val="2651817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099264"/>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谈话活动设计与实施的基本结构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创设谈话情境</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引出谈话话题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营造一个宽松自由的谈话氛围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创设生动、有趣的谈话情境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常见的主要有三种方式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第一，用实物或直观教具创设谈话情境</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第二，用语言创设谈话情境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628650" lvl="1" indent="-171450">
              <a:lnSpc>
                <a:spcPct val="200000"/>
              </a:lnSpc>
              <a:buFont typeface="Arial" panose="020B0604020202020204" pitchFamily="34" charset="0"/>
              <a:buChar cha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第三，用游戏或表演的形式创设谈话情境  </a:t>
            </a:r>
          </a:p>
        </p:txBody>
      </p:sp>
    </p:spTree>
    <p:extLst>
      <p:ext uri="{BB962C8B-B14F-4D97-AF65-F5344CB8AC3E}">
        <p14:creationId xmlns:p14="http://schemas.microsoft.com/office/powerpoint/2010/main" val="14952938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围绕话题运用已有经验自由交谈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给儿童充分的自由讲述内心的真实感受的机会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注意自由交谈中的个别差异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围绕中心话题拓展交谈内容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中心话题的拓展是逐步进行的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正确地看待谈话技能、态度和规则的学习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45676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2</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 学前儿童谈话活动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49534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教师隐性示范新的谈话经验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在通过逐层深入拓展儿童谈话内容的基础上</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教师可以通过隐性示范向儿童提供谈话范例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帮助儿童掌握新的谈话经验</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使儿童的谈话水平进一步提高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3395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rot="16200000">
            <a:off x="504959" y="4964179"/>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rot="16200000">
            <a:off x="1939125" y="6113829"/>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rot="16200000">
            <a:off x="3677564" y="5645246"/>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6200000">
            <a:off x="4785955" y="6355855"/>
            <a:ext cx="1947513" cy="19475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6200000">
            <a:off x="1606344" y="3687934"/>
            <a:ext cx="2606873" cy="260687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6200000">
            <a:off x="-347788" y="4472363"/>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rot="16200000">
            <a:off x="6495648" y="5953339"/>
            <a:ext cx="1130239" cy="1130239"/>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rot="16200000">
            <a:off x="7218207" y="5234643"/>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rot="16200000">
            <a:off x="7852014" y="6292814"/>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6200000">
            <a:off x="8986233" y="4571960"/>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6200000">
            <a:off x="10371060" y="5184354"/>
            <a:ext cx="1894088" cy="1894088"/>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6200000">
            <a:off x="5768463" y="5380948"/>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rot="16200000">
            <a:off x="6340911" y="6207186"/>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rot="16200000">
            <a:off x="5699254" y="6567982"/>
            <a:ext cx="334678" cy="33467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rot="16200000">
            <a:off x="5571473" y="4799813"/>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16200000">
            <a:off x="6950947" y="4799812"/>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rot="16200000">
            <a:off x="1154788" y="3311761"/>
            <a:ext cx="1656813" cy="1656813"/>
          </a:xfrm>
          <a:prstGeom prst="ellipse">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5801" y="1603071"/>
            <a:ext cx="12192000"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95798" y="2131273"/>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3" name="椭圆 22"/>
          <p:cNvSpPr/>
          <p:nvPr/>
        </p:nvSpPr>
        <p:spPr>
          <a:xfrm>
            <a:off x="9116200" y="2584553"/>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5" name="矩形 24"/>
          <p:cNvSpPr/>
          <p:nvPr/>
        </p:nvSpPr>
        <p:spPr>
          <a:xfrm>
            <a:off x="325827" y="300149"/>
            <a:ext cx="1641430"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学前儿童语言教育活动 </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椭圆 23">
            <a:extLst>
              <a:ext uri="{FF2B5EF4-FFF2-40B4-BE49-F238E27FC236}">
                <a16:creationId xmlns:a16="http://schemas.microsoft.com/office/drawing/2014/main" id="{AB9FFF30-A6C3-3145-AA48-82B577AB2775}"/>
              </a:ext>
            </a:extLst>
          </p:cNvPr>
          <p:cNvSpPr/>
          <p:nvPr/>
        </p:nvSpPr>
        <p:spPr>
          <a:xfrm>
            <a:off x="11154189" y="2351576"/>
            <a:ext cx="544059" cy="54405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6" name="椭圆 25">
            <a:extLst>
              <a:ext uri="{FF2B5EF4-FFF2-40B4-BE49-F238E27FC236}">
                <a16:creationId xmlns:a16="http://schemas.microsoft.com/office/drawing/2014/main" id="{99591BC0-BF20-EE42-9B56-0FF4C2E3CF1A}"/>
              </a:ext>
            </a:extLst>
          </p:cNvPr>
          <p:cNvSpPr/>
          <p:nvPr/>
        </p:nvSpPr>
        <p:spPr>
          <a:xfrm>
            <a:off x="4638288" y="2010622"/>
            <a:ext cx="544059" cy="5440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8" name="椭圆 27">
            <a:extLst>
              <a:ext uri="{FF2B5EF4-FFF2-40B4-BE49-F238E27FC236}">
                <a16:creationId xmlns:a16="http://schemas.microsoft.com/office/drawing/2014/main" id="{A305B330-A898-A746-B016-58EE6246B4D4}"/>
              </a:ext>
            </a:extLst>
          </p:cNvPr>
          <p:cNvSpPr/>
          <p:nvPr/>
        </p:nvSpPr>
        <p:spPr>
          <a:xfrm>
            <a:off x="7081828" y="1738592"/>
            <a:ext cx="544059" cy="544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29" name="椭圆 28">
            <a:extLst>
              <a:ext uri="{FF2B5EF4-FFF2-40B4-BE49-F238E27FC236}">
                <a16:creationId xmlns:a16="http://schemas.microsoft.com/office/drawing/2014/main" id="{629F8268-08F4-CA4A-8C2B-6B3618CF4B45}"/>
              </a:ext>
            </a:extLst>
          </p:cNvPr>
          <p:cNvSpPr/>
          <p:nvPr/>
        </p:nvSpPr>
        <p:spPr>
          <a:xfrm>
            <a:off x="2433787" y="2545330"/>
            <a:ext cx="544059" cy="54405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p>
        </p:txBody>
      </p:sp>
      <p:sp>
        <p:nvSpPr>
          <p:cNvPr id="30" name="矩形 29">
            <a:extLst>
              <a:ext uri="{FF2B5EF4-FFF2-40B4-BE49-F238E27FC236}">
                <a16:creationId xmlns:a16="http://schemas.microsoft.com/office/drawing/2014/main" id="{ACD77CF2-E38C-5E49-9996-A07B5F2AD8FA}"/>
              </a:ext>
            </a:extLst>
          </p:cNvPr>
          <p:cNvSpPr/>
          <p:nvPr/>
        </p:nvSpPr>
        <p:spPr>
          <a:xfrm>
            <a:off x="2600299" y="887790"/>
            <a:ext cx="1641430"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学前儿童谈话活动 </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a16="http://schemas.microsoft.com/office/drawing/2014/main" id="{26079F51-EDB5-2146-8F69-A01FA4069578}"/>
              </a:ext>
            </a:extLst>
          </p:cNvPr>
          <p:cNvSpPr/>
          <p:nvPr/>
        </p:nvSpPr>
        <p:spPr>
          <a:xfrm>
            <a:off x="4578285" y="2736294"/>
            <a:ext cx="1641430"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学前儿童讲述活动 </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a16="http://schemas.microsoft.com/office/drawing/2014/main" id="{355BE760-52F1-0044-A1CF-3954232033A5}"/>
              </a:ext>
            </a:extLst>
          </p:cNvPr>
          <p:cNvSpPr/>
          <p:nvPr/>
        </p:nvSpPr>
        <p:spPr>
          <a:xfrm>
            <a:off x="6733468" y="2736294"/>
            <a:ext cx="1641430"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学前儿童阅读准备活动 </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a16="http://schemas.microsoft.com/office/drawing/2014/main" id="{01B1D91E-7484-4043-A104-EE5C765AC95F}"/>
              </a:ext>
            </a:extLst>
          </p:cNvPr>
          <p:cNvSpPr/>
          <p:nvPr/>
        </p:nvSpPr>
        <p:spPr>
          <a:xfrm>
            <a:off x="8165518" y="469919"/>
            <a:ext cx="1641430"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学前儿童书写准备活动</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矩形 33">
            <a:extLst>
              <a:ext uri="{FF2B5EF4-FFF2-40B4-BE49-F238E27FC236}">
                <a16:creationId xmlns:a16="http://schemas.microsoft.com/office/drawing/2014/main" id="{78A879AC-F01C-884C-93B1-4B665D93FC0F}"/>
              </a:ext>
            </a:extLst>
          </p:cNvPr>
          <p:cNvSpPr/>
          <p:nvPr/>
        </p:nvSpPr>
        <p:spPr>
          <a:xfrm>
            <a:off x="10476834" y="462177"/>
            <a:ext cx="1364774" cy="1422890"/>
          </a:xfrm>
          <a:prstGeom prst="rect">
            <a:avLst/>
          </a:prstGeom>
        </p:spPr>
        <p:txBody>
          <a:bodyPr wrap="square">
            <a:spAutoFit/>
          </a:bodyPr>
          <a:lstStyle/>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学前儿童听说游戏 </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73677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学前儿童讲述活动 </a:t>
            </a:r>
          </a:p>
        </p:txBody>
      </p:sp>
      <p:sp>
        <p:nvSpPr>
          <p:cNvPr id="24" name="矩形 23">
            <a:extLst>
              <a:ext uri="{FF2B5EF4-FFF2-40B4-BE49-F238E27FC236}">
                <a16:creationId xmlns:a16="http://schemas.microsoft.com/office/drawing/2014/main" id="{C3DCDA4C-06D9-DB49-91AF-E35656841FC2}"/>
              </a:ext>
            </a:extLst>
          </p:cNvPr>
          <p:cNvSpPr/>
          <p:nvPr/>
        </p:nvSpPr>
        <p:spPr>
          <a:xfrm>
            <a:off x="5792735" y="5272865"/>
            <a:ext cx="5270995" cy="369332"/>
          </a:xfrm>
          <a:prstGeom prst="rect">
            <a:avLst/>
          </a:prstGeom>
        </p:spPr>
        <p:txBody>
          <a:bodyPr wrap="none">
            <a:spAutoFit/>
          </a:bodyPr>
          <a:lstStyle/>
          <a:p>
            <a:r>
              <a:rPr lang="zh-CN" altLang="en-US" dirty="0">
                <a:ea typeface="微软雅黑" panose="020B0503020204020204" pitchFamily="34" charset="-122"/>
                <a:cs typeface="Times New Roman" panose="02020603050405020304" pitchFamily="18" charset="0"/>
              </a:rPr>
              <a:t>教育活动视频：讲述活动</a:t>
            </a:r>
            <a:r>
              <a:rPr lang="en-US" altLang="zh-CN" dirty="0">
                <a:ea typeface="微软雅黑" panose="020B0503020204020204" pitchFamily="34" charset="-122"/>
                <a:cs typeface="Times New Roman" panose="02020603050405020304" pitchFamily="18" charset="0"/>
              </a:rPr>
              <a:t>——</a:t>
            </a:r>
            <a:r>
              <a:rPr lang="zh-CN" altLang="en-US" dirty="0">
                <a:ea typeface="微软雅黑" panose="020B0503020204020204" pitchFamily="34" charset="-122"/>
                <a:cs typeface="Times New Roman" panose="02020603050405020304" pitchFamily="18" charset="0"/>
              </a:rPr>
              <a:t>水果多又多（中班） </a:t>
            </a:r>
            <a:endParaRPr lang="zh-CN" altLang="en-US" dirty="0"/>
          </a:p>
        </p:txBody>
      </p:sp>
    </p:spTree>
    <p:extLst>
      <p:ext uri="{BB962C8B-B14F-4D97-AF65-F5344CB8AC3E}">
        <p14:creationId xmlns:p14="http://schemas.microsoft.com/office/powerpoint/2010/main" val="1564583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01456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讲述活动的基本特征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讲述活动拥有一定的凭借物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所谓凭借物即儿童在活动中讲述的对象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这决定了儿童讲述的内容范围和指向</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这里所说的凭借物主要是指讲述活动中教师为儿童准备的或儿童自己参与准备的材料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讲述活动的语言是独白语言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所谓独白就是需要说话的人独自构思和表达对某一方面内容的完整认识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27260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067780"/>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讲述活动具有相对正式的语言情境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主要表现在：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一是语言规范。儿童需要使用较为完整、连贯、清楚的语言进行表达。</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二是环境规范 。一般是在专门的教育活动中和正式的语言学习环境中开展活动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讲述活动中需要调动儿童的多种能力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不同讲述内容需要不同的思维方式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也有不同的逻辑顺序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这对儿童的观察力、记忆力、想象力和思维能力的要求都是极高的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6258115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讲述活动的主要类型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从讲述内容来分类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叙事性讲述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描述性讲述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说明性讲述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议论性讲述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4286582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从凭借物的特点来分类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看图讲述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描述性的看图讲述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创造性的看图讲述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排图讲述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拼图讲述； </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绘图讲述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实物讲述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情景表演讲述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85509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441644" y="1362991"/>
            <a:ext cx="10208147" cy="494244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讲述活动设计与实施的基本结构</a:t>
            </a:r>
          </a:p>
          <a:p>
            <a:pPr marL="342900" indent="-342900">
              <a:lnSpc>
                <a:spcPct val="200000"/>
              </a:lnSpc>
              <a:buAutoNum type="arabicPeriod"/>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感知理解讲述对象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感知理解讲述对象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主要是通过观察的途径进行 ，大部分是通过视觉获取信息</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教师在这一步骤中重点指导儿童观察、感知理解讲述对象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以便为讲述打好认识上的基础</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运用已有经验自由讲述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需要注意：</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一是让儿童自由讲述之前</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教师要交代清楚讲述的要求</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提醒儿童要围绕感知理解的对象进行讲述</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二是在儿童自由讲述的过程中</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教师要注意倾听儿童的讲述内容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及时发现儿童讲述的“闪光点”以及存在的问题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9063725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3</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第三节 学前儿童讲述活动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04479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引进并学习新的讲述经验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讲述的思路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讲述的全面性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讲述的基本方式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9201932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学前儿童阅读准备活动</a:t>
            </a:r>
          </a:p>
        </p:txBody>
      </p:sp>
      <p:sp>
        <p:nvSpPr>
          <p:cNvPr id="24" name="矩形 23">
            <a:extLst>
              <a:ext uri="{FF2B5EF4-FFF2-40B4-BE49-F238E27FC236}">
                <a16:creationId xmlns:a16="http://schemas.microsoft.com/office/drawing/2014/main" id="{3E7F94D5-F4AB-C942-A198-1EDAF991D3FD}"/>
              </a:ext>
            </a:extLst>
          </p:cNvPr>
          <p:cNvSpPr/>
          <p:nvPr/>
        </p:nvSpPr>
        <p:spPr>
          <a:xfrm>
            <a:off x="5792735" y="5272865"/>
            <a:ext cx="5679760" cy="879087"/>
          </a:xfrm>
          <a:prstGeom prst="rect">
            <a:avLst/>
          </a:prstGeom>
        </p:spPr>
        <p:txBody>
          <a:bodyPr wrap="none">
            <a:spAutoFit/>
          </a:bodyPr>
          <a:lstStyle/>
          <a:p>
            <a:pPr>
              <a:lnSpc>
                <a:spcPct val="150000"/>
              </a:lnSpc>
            </a:pPr>
            <a:r>
              <a:rPr lang="zh-CN" altLang="en-US" dirty="0">
                <a:ea typeface="微软雅黑" panose="020B0503020204020204" pitchFamily="34" charset="-122"/>
                <a:cs typeface="Times New Roman" panose="02020603050405020304" pitchFamily="18" charset="0"/>
              </a:rPr>
              <a:t>教育活动视频：早期阅读活动</a:t>
            </a:r>
            <a:r>
              <a:rPr lang="en-US" altLang="zh-CN" dirty="0">
                <a:ea typeface="微软雅黑" panose="020B0503020204020204" pitchFamily="34" charset="-122"/>
                <a:cs typeface="Times New Roman" panose="02020603050405020304" pitchFamily="18" charset="0"/>
              </a:rPr>
              <a:t>——</a:t>
            </a:r>
            <a:r>
              <a:rPr lang="zh-CN" altLang="en-US" dirty="0">
                <a:ea typeface="微软雅黑" panose="020B0503020204020204" pitchFamily="34" charset="-122"/>
                <a:cs typeface="Times New Roman" panose="02020603050405020304" pitchFamily="18" charset="0"/>
              </a:rPr>
              <a:t>蛋糕哪去了（大班）</a:t>
            </a:r>
            <a:endParaRPr lang="en-US" altLang="zh-CN" dirty="0">
              <a:ea typeface="微软雅黑" panose="020B0503020204020204" pitchFamily="34" charset="-122"/>
              <a:cs typeface="Times New Roman" panose="02020603050405020304" pitchFamily="18" charset="0"/>
            </a:endParaRPr>
          </a:p>
          <a:p>
            <a:pPr>
              <a:lnSpc>
                <a:spcPct val="150000"/>
              </a:lnSpc>
            </a:pPr>
            <a:r>
              <a:rPr lang="zh-CN" altLang="en-US" dirty="0">
                <a:ea typeface="微软雅黑" panose="020B0503020204020204" pitchFamily="34" charset="-122"/>
                <a:cs typeface="Times New Roman" panose="02020603050405020304" pitchFamily="18" charset="0"/>
              </a:rPr>
              <a:t>文学作品教育活动</a:t>
            </a:r>
            <a:r>
              <a:rPr lang="en-US" altLang="zh-CN" dirty="0">
                <a:ea typeface="微软雅黑" panose="020B0503020204020204" pitchFamily="34" charset="-122"/>
                <a:cs typeface="Times New Roman" panose="02020603050405020304" pitchFamily="18" charset="0"/>
              </a:rPr>
              <a:t>——</a:t>
            </a:r>
            <a:r>
              <a:rPr lang="zh-CN" altLang="en-US" dirty="0">
                <a:ea typeface="微软雅黑" panose="020B0503020204020204" pitchFamily="34" charset="-122"/>
                <a:cs typeface="Times New Roman" panose="02020603050405020304" pitchFamily="18" charset="0"/>
              </a:rPr>
              <a:t>大狮子和小老鼠（中班）  </a:t>
            </a:r>
          </a:p>
        </p:txBody>
      </p:sp>
    </p:spTree>
    <p:extLst>
      <p:ext uri="{BB962C8B-B14F-4D97-AF65-F5344CB8AC3E}">
        <p14:creationId xmlns:p14="http://schemas.microsoft.com/office/powerpoint/2010/main" val="4089416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57311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幼儿园的阅读准备活动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儿童前阅读能力的发展规律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幼儿前图书阅读能力的发展规律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口语阅读图书的能力发展可分为以下五个阶段：</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注意图画</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但未形成故事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注意图画并形成口语故事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注意图画</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阅读和讲故事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注意图画</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开始形成书面的故事内容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注意文字</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rPr>
              <a:t>汉语儿童图书阅读行为发展分成下列三个阶段 ：</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看图画</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未形成故事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看图书</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形成故事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试着看文字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幼儿前识字能力的发展规律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016962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早期阅读活动的基本特征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早期阅读活动需要丰富的阅读环境：</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精神环境 ；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物质环境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早期阅读活动与讲述活动紧密相联</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早期阅读活动应具有整合性的特点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0883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学前儿童语言教育活动</a:t>
            </a:r>
            <a:endPar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6934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095784"/>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早期阅读活动的主要类型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阅读区活动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提高儿童的阅读水平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选择合适的图书</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为有计划的阅读活动做准备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培养儿童对图书的兴趣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 typeface="+mj-lt"/>
              <a:buAutoNum type="arabicPeriod" startAt="2"/>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有计划的早期阅读活动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startAt="2"/>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745201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080669"/>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早期阅读活动设计与实施的基本结构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阅读前的准备活动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儿童自由阅读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师生共同阅读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师生一起阅读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围绕阅读重点开展活动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归纳图书内容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儿童讲述阅读的主要内容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应注意：第一，只要他们基本上将图书的主要内容讲述出来就可以了；第二，在讲述时要注意儿童的个别差异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7165301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114379"/>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早期阅读活动设计与实施的基本结构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阅读前的准备活动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儿童自由阅读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师生共同阅读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师生一起阅读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围绕阅读重点开展活动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lvl="1">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归纳图书内容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1654061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幼儿园文学作品教育活动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学前儿童文学作品的基本认识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学前儿童文学作品的价值取向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学前儿童学习儿童文学作品的主要表现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作品与学前儿童的语言学习产生互动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7922785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46859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幼儿园文学作品教育活动的基本认识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学前儿童文学作品内容的选择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作品中的形象鲜明生动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作品结构简单</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情节单纯而有趣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作品的语言浅显易懂、具体生动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作品的题材以学前儿童熟悉的生活为主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startAt="2"/>
            </a:pP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文学作品教育活动的基本特征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围绕文学作品展开一系列活动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整合相关学科的学习内容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提供多种与文学作品相互作用的途径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扩大儿童自主活动的范围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3579574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222374"/>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幼儿园文学作品教育活动的设计与实施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文学欣赏活动的设计与实施</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文学欣赏作品的传递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成人口述作品内容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利用图书或图片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利用视音频和情景表演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多通道的相互作用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）作品欣赏与活动教具或动作参与相结合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）作品欣赏与音乐活动结合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）作品欣赏与游戏结合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作品欣赏与歌舞结合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通过形象性地解释帮助儿童理解作品内容</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采用开放性的提问方式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针对儿童记忆系统的提问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针对细节的提问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针对情感识别与匹配的提问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针对作品的主题或情节的提问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针对作品中文学语言的提问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(6)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针对作品的整体结构形式的提问 ；</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(7) </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针对生活原型与作品形象进行比较的提问 </a:t>
            </a:r>
            <a:r>
              <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1512153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文学创造活动的设计与实施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复述和朗诵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表演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创编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887032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60682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文学作品教育活动设计与实施的基本结构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学习文学作品内容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理解体验作品经验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迁移作品经验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创造性想象和语言表述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指导儿童艺术地再现文学作品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指导儿童学习仿编文学作品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arenBoth"/>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指导儿童创编文学作品  </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2892480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4</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第四节 学前儿童阅读准备活动</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198778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幼儿园文学作品教育活动设计与实施中应注意的问题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充分发掘文学作品的整体功能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在日常生活中渗透文学教育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28600" indent="-2286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不断充实时代感强、符合儿童欣赏情趣的儿童文学作品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6467450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学前儿童书写准备活动</a:t>
            </a:r>
          </a:p>
        </p:txBody>
      </p:sp>
    </p:spTree>
    <p:extLst>
      <p:ext uri="{BB962C8B-B14F-4D97-AF65-F5344CB8AC3E}">
        <p14:creationId xmlns:p14="http://schemas.microsoft.com/office/powerpoint/2010/main" val="2591188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学前儿童语言教育活动的含义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指以儿童为主体</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以语言为客体的一种有目的、有计划的多种形式的活动过程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根本目的是在教师的指导下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儿童积极主动地与人以及周围语言环境不断地交互</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从而获得语言能力的发展和提高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必须遵循一般教育活动的设计与组织原则及规律</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0027948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5</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 学前儿童书写准备活动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前书写的概念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前书写与涂鸦</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儿的书写显现的是随意的、无规则的，甚至有可能是凌乱的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前书写与绘画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幼儿是分辨不出绘画与书写的区别的，因为，对他们而言，两种都是外部世界的表达方式，都很重要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616053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5</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 学前儿童书写准备活动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451155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3—6</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岁幼儿前书写发展的规律</a:t>
            </a: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幼儿前书写发展的特点表现为：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幼儿通常都很主动地学习写字。</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幼儿必须在有意义的环境中使用语言和文字，才能学习写字。</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幼儿学习写字是借假设、尝试和逐渐修正有关语言运用和书写系统的规则，从而学会正确的写字方式。</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幼儿能使用正确的写字方式，通常并非直接教学的结果，而是由于逐步地理解学习的过程。</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幼儿在学习写字时，必须有机会配合自身不同的需要和目的，有意义地使用和发挥语言文字的功能。</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6</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书写语言是很复杂的，没有人能完全地描述和说明其规则和内涵，因此无法给予幼儿十分明确的说明和解释，而主要是幼儿运用自己的力量去学习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6508177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5</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 学前儿童书写准备活动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幼儿前书写原则和概念 ：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循环原则：用同样的形状一遍又一遍地书写。</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生成原则：书写由有限的字母构成，可以生成无限的书写。</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符号概念：印刷文字除了本身之外还代表一些东西，但是这些东西看起来并不像它代表的东西。</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灵活原则：同一个字母形式可能有不同的写法，但是字母的朝向是一样的。</a:t>
            </a: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页面排列原则：英语的书面文字在页面中，通常是从左到右、从上到下的顺序排列。</a:t>
            </a:r>
          </a:p>
        </p:txBody>
      </p:sp>
    </p:spTree>
    <p:extLst>
      <p:ext uri="{BB962C8B-B14F-4D97-AF65-F5344CB8AC3E}">
        <p14:creationId xmlns:p14="http://schemas.microsoft.com/office/powerpoint/2010/main" val="39065919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5</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第五节 学前儿童书写准备活动</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53723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促进学前儿童书写准备活动的策略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区角活动：创设书写区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专门活动：书写教育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 渗透活动：整合教育 </a:t>
            </a:r>
          </a:p>
        </p:txBody>
      </p:sp>
    </p:spTree>
    <p:extLst>
      <p:ext uri="{BB962C8B-B14F-4D97-AF65-F5344CB8AC3E}">
        <p14:creationId xmlns:p14="http://schemas.microsoft.com/office/powerpoint/2010/main" val="22898879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3954" y="-5157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33737" y="-3480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081" y="13683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33311" y="2278417"/>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682340" y="80183"/>
            <a:ext cx="1761463" cy="17614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641811" y="-8883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2850" y="4025300"/>
            <a:ext cx="1130239" cy="113023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62852" y="4225924"/>
            <a:ext cx="2798256" cy="2798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73953" y="5201255"/>
            <a:ext cx="1351188" cy="135118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577258" y="5330720"/>
            <a:ext cx="1894088" cy="189408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536948" y="3530767"/>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283158" y="4103215"/>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833104" y="3550817"/>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3690532" y="3333777"/>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445112" y="47132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3286419" y="-19449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37371" y="2309052"/>
            <a:ext cx="7148547" cy="1830181"/>
          </a:xfrm>
          <a:prstGeom prst="rect">
            <a:avLst/>
          </a:prstGeom>
        </p:spPr>
        <p:txBody>
          <a:bodyPr wrap="square">
            <a:spAutoFit/>
          </a:bodyPr>
          <a:lstStyle/>
          <a:p>
            <a:pPr algn="ctr">
              <a:lnSpc>
                <a:spcPct val="150000"/>
              </a:lnSpc>
            </a:pPr>
            <a:r>
              <a:rPr lang="zh-CN" altLang="en-US" sz="4000" b="1"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a:t>
            </a:r>
          </a:p>
          <a:p>
            <a:pPr algn="ctr">
              <a:lnSpc>
                <a:spcPct val="150000"/>
              </a:lnSpc>
            </a:pP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学前儿童听说游戏</a:t>
            </a:r>
          </a:p>
        </p:txBody>
      </p:sp>
      <p:sp>
        <p:nvSpPr>
          <p:cNvPr id="24" name="矩形 23">
            <a:extLst>
              <a:ext uri="{FF2B5EF4-FFF2-40B4-BE49-F238E27FC236}">
                <a16:creationId xmlns:a16="http://schemas.microsoft.com/office/drawing/2014/main" id="{67A442F3-A499-6F49-ADD0-70828199A21F}"/>
              </a:ext>
            </a:extLst>
          </p:cNvPr>
          <p:cNvSpPr/>
          <p:nvPr/>
        </p:nvSpPr>
        <p:spPr>
          <a:xfrm>
            <a:off x="5792735" y="5272865"/>
            <a:ext cx="5732660" cy="463588"/>
          </a:xfrm>
          <a:prstGeom prst="rect">
            <a:avLst/>
          </a:prstGeom>
        </p:spPr>
        <p:txBody>
          <a:bodyPr wrap="none">
            <a:spAutoFit/>
          </a:bodyPr>
          <a:lstStyle/>
          <a:p>
            <a:pPr>
              <a:lnSpc>
                <a:spcPct val="150000"/>
              </a:lnSpc>
            </a:pPr>
            <a:r>
              <a:rPr lang="zh-CN" altLang="en-US" dirty="0">
                <a:ea typeface="微软雅黑" panose="020B0503020204020204" pitchFamily="34" charset="-122"/>
                <a:cs typeface="Times New Roman" panose="02020603050405020304" pitchFamily="18" charset="0"/>
              </a:rPr>
              <a:t>教育活动视频：听说游戏</a:t>
            </a:r>
            <a:r>
              <a:rPr lang="en-US" altLang="zh-CN" dirty="0">
                <a:ea typeface="微软雅黑" panose="020B0503020204020204" pitchFamily="34" charset="-122"/>
                <a:cs typeface="Times New Roman" panose="02020603050405020304" pitchFamily="18" charset="0"/>
              </a:rPr>
              <a:t>——</a:t>
            </a:r>
            <a:r>
              <a:rPr lang="zh-CN" altLang="en-US" dirty="0">
                <a:ea typeface="微软雅黑" panose="020B0503020204020204" pitchFamily="34" charset="-122"/>
                <a:cs typeface="Times New Roman" panose="02020603050405020304" pitchFamily="18" charset="0"/>
              </a:rPr>
              <a:t>仔细听、认真记（大班） </a:t>
            </a:r>
          </a:p>
        </p:txBody>
      </p:sp>
    </p:spTree>
    <p:extLst>
      <p:ext uri="{BB962C8B-B14F-4D97-AF65-F5344CB8AC3E}">
        <p14:creationId xmlns:p14="http://schemas.microsoft.com/office/powerpoint/2010/main" val="14367187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6</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 学前儿童听说游戏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53723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听说游戏的基本特征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语言教育目标内隐于游戏之中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游戏规则即为语言学习的重点内容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活动过程中逐步扩大游戏的成分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8559437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6</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 学前儿童听说游戏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听说游戏的主要类型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语音练习的游戏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词汇练习的游戏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句子和语法练习的游戏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描述练习的游戏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8266962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6</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 学前儿童听说游戏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02967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听说游戏设计与实施的基本结构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创设游戏情景</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引发儿童兴趣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用物品创设游戏情景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用动作创设游戏情景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342900" indent="-342900">
              <a:lnSpc>
                <a:spcPct val="200000"/>
              </a:lnSpc>
              <a:buFontTx/>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用语言创设游戏情景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24493332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6</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 学前儿童听说游戏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交待游戏规则</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明确游戏玩法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创设游戏情景之后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教师接着就要向儿童交待游戏的规则</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这一步骤的目的是要儿童通过教师布置任务、讲解要求</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明确游戏的玩法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要注意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用简洁明了的语言讲解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第二</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要讲清楚听说游戏的规则要点和游戏的开展顺序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第三</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教师用较慢的语速进行讲解和示范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8964972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6</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第六节 学前儿童听说游戏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10208147"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教师指导儿童游戏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有利于儿童在活动过程中熟悉游戏规则</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进一步明确和掌握游戏的玩法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掌握在游戏中运用语言交往的基本思路</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从而为独立开展听说游戏做好充分的准备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儿童自主游戏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注意对个别不熟悉规则和玩法的儿童进行及时的指导点拨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帮助这些儿童更快地加入到游戏中去。</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还要注意及时解决游戏中可能出现的矛盾和纠纷</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以免因角色分配不当或其他问题影响游戏的顺利进行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7502739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48023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学前儿童语言教育活动的特点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目的性和计划性有利于儿童语言能力的全面发展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引导儿童主动参与</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获得丰富的语言经验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学前儿童语言教育活动是一项专门的语言学习过程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372662234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593542"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本章练习题 </a:t>
            </a:r>
          </a:p>
        </p:txBody>
      </p:sp>
      <p:sp>
        <p:nvSpPr>
          <p:cNvPr id="73" name="矩形 72">
            <a:extLst>
              <a:ext uri="{FF2B5EF4-FFF2-40B4-BE49-F238E27FC236}">
                <a16:creationId xmlns:a16="http://schemas.microsoft.com/office/drawing/2014/main" id="{AF6361F4-CD91-494E-AB67-78E509917926}"/>
              </a:ext>
            </a:extLst>
          </p:cNvPr>
          <p:cNvSpPr/>
          <p:nvPr/>
        </p:nvSpPr>
        <p:spPr>
          <a:xfrm>
            <a:off x="1236511" y="1909163"/>
            <a:ext cx="9109565" cy="4450001"/>
          </a:xfrm>
          <a:prstGeom prst="rect">
            <a:avLst/>
          </a:prstGeom>
        </p:spPr>
        <p:txBody>
          <a:bodyPr wrap="square">
            <a:spAutoFit/>
          </a:bodyPr>
          <a:lstStyle/>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试述学前儿童语言教育活动的特点。</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试述学前儿童语言教育活动设计和实施的原则。</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试述对学前儿童文学作品和文学教育活动的基本认识。</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试述文学教育活动设计与实施的基本结构。</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试述谈话活动设计与实施的基本结构。</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试述讲述活动设计与实施的基本结构。</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试述听说游戏活动设计与实施的基本结构。</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试述早期阅读活动设计与实施的基本结构。</a:t>
            </a:r>
          </a:p>
          <a:p>
            <a:pPr marL="342900" indent="-342900">
              <a:lnSpc>
                <a:spcPct val="200000"/>
              </a:lnSpc>
              <a:buAutoNum type="arabicPeriod"/>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试述学前儿童的书写准备活动。 </a:t>
            </a:r>
          </a:p>
        </p:txBody>
      </p:sp>
    </p:spTree>
    <p:extLst>
      <p:ext uri="{BB962C8B-B14F-4D97-AF65-F5344CB8AC3E}">
        <p14:creationId xmlns:p14="http://schemas.microsoft.com/office/powerpoint/2010/main" val="2544811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4450001"/>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学前儿童语言教育活动设计与实施的原则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经验的连续性原则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指在设计与实施教育活动时</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既要了解儿童已有的语言经验</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又要考虑在此基础上为儿童提供新的语言经验</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由此儿童获得语言能力的进一步发展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主客体交互作用的原则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体现是主体</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儿童</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具有参与语言活动的主动性和积极性</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客体</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多种语言教育内容和适合的教育方式</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从客观上能引起儿童的兴趣</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激发儿童的情感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能起到促使儿童主动参与活动的作用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554458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3465116"/>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相互渗透原则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必须依靠那些与语言有关的其他符号系统</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如将美术符号、音乐符号，甚至动作符号等自然地糅合在语言教育活动中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活动内容和活动方式相适应原则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首先</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活动方式的选用</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取决于活动内容的类型，根据具体活动内容采用合适的方式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其次</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教师要注意活动内容是否符合儿童的实际水平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1613252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2972673"/>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四、 学前儿童语言教育活动设计与实施的步骤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 确定活动目标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一是明确而详细地说明目标内容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既要说明语言活动的类型</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如谈话目标</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又要说明要儿童掌握关于语言内容、语言形式、语言运用的哪些方面。</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二是用特定的术语来描述儿童在活动前后的变化</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即认知目标、情感态度目标或能力目标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909183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97123" y="-538250"/>
            <a:ext cx="2555690" cy="2296167"/>
            <a:chOff x="-1344978" y="-685187"/>
            <a:chExt cx="6781080" cy="6092478"/>
          </a:xfrm>
        </p:grpSpPr>
        <p:sp>
          <p:nvSpPr>
            <p:cNvPr id="2" name="椭圆 1"/>
            <p:cNvSpPr/>
            <p:nvPr/>
          </p:nvSpPr>
          <p:spPr>
            <a:xfrm>
              <a:off x="-185195" y="-312516"/>
              <a:ext cx="2245488" cy="224548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344978" y="-144876"/>
              <a:ext cx="2689956" cy="26899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94840" y="1571529"/>
              <a:ext cx="1318720" cy="13187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844556" y="2481611"/>
              <a:ext cx="1947513" cy="19475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771092" y="283376"/>
              <a:ext cx="2606873" cy="26068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344978" y="-685187"/>
              <a:ext cx="1644608" cy="1644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74093" y="4228496"/>
              <a:ext cx="1130238" cy="113023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625707" y="3733966"/>
              <a:ext cx="817868" cy="8178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371916" y="4306414"/>
              <a:ext cx="245420" cy="2454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921862" y="3754016"/>
              <a:ext cx="245420" cy="2454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779290" y="3536976"/>
              <a:ext cx="245420" cy="2454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533870" y="4916451"/>
              <a:ext cx="490840" cy="4908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79289" y="156746"/>
              <a:ext cx="1656813" cy="165681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6" name="直接连接符 15"/>
          <p:cNvCxnSpPr/>
          <p:nvPr/>
        </p:nvCxnSpPr>
        <p:spPr>
          <a:xfrm>
            <a:off x="2593542" y="804428"/>
            <a:ext cx="82440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平行四边形 16"/>
          <p:cNvSpPr/>
          <p:nvPr/>
        </p:nvSpPr>
        <p:spPr>
          <a:xfrm>
            <a:off x="2158571" y="332773"/>
            <a:ext cx="590551" cy="479165"/>
          </a:xfrm>
          <a:prstGeom prst="parallelogram">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dirty="0">
                <a:solidFill>
                  <a:schemeClr val="tx1">
                    <a:lumMod val="75000"/>
                    <a:lumOff val="25000"/>
                  </a:schemeClr>
                </a:solidFill>
              </a:rPr>
              <a:t>1</a:t>
            </a:r>
            <a:endParaRPr lang="zh-CN" altLang="en-US" sz="3600" dirty="0">
              <a:solidFill>
                <a:schemeClr val="tx1">
                  <a:lumMod val="75000"/>
                  <a:lumOff val="25000"/>
                </a:schemeClr>
              </a:solidFill>
            </a:endParaRPr>
          </a:p>
        </p:txBody>
      </p:sp>
      <p:sp>
        <p:nvSpPr>
          <p:cNvPr id="19" name="矩形 18"/>
          <p:cNvSpPr/>
          <p:nvPr/>
        </p:nvSpPr>
        <p:spPr>
          <a:xfrm>
            <a:off x="2806431" y="326362"/>
            <a:ext cx="6052142" cy="461665"/>
          </a:xfrm>
          <a:prstGeom prst="rect">
            <a:avLst/>
          </a:prstGeom>
        </p:spPr>
        <p:txBody>
          <a:bodyPr wrap="square">
            <a:spAutoFit/>
          </a:bodyPr>
          <a:lstStyle/>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第一节 学前儿童语言教育活动 </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72">
            <a:extLst>
              <a:ext uri="{FF2B5EF4-FFF2-40B4-BE49-F238E27FC236}">
                <a16:creationId xmlns:a16="http://schemas.microsoft.com/office/drawing/2014/main" id="{AF6361F4-CD91-494E-AB67-78E509917926}"/>
              </a:ext>
            </a:extLst>
          </p:cNvPr>
          <p:cNvSpPr/>
          <p:nvPr/>
        </p:nvSpPr>
        <p:spPr>
          <a:xfrm>
            <a:off x="1236512" y="1909163"/>
            <a:ext cx="9142640" cy="3957558"/>
          </a:xfrm>
          <a:prstGeom prst="rect">
            <a:avLst/>
          </a:prstGeom>
        </p:spPr>
        <p:txBody>
          <a:bodyPr wrap="square">
            <a:spAutoFit/>
          </a:bodyPr>
          <a:lstStyle/>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（二） 选择活动内容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根据目标来选择教育内容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根据儿童心理发展的特点选择内容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在选择内容时</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要了解儿童已有的经验</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在儿童新旧经验间建立联系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20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（三） 策划活动流程 </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一方面应综合体现教育目标、教育内容和教育方法</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还要体现语言教育活动各类结构的特点</a:t>
            </a:r>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同时也要为活动过程的实施留有余地</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nSpc>
                <a:spcPct val="200000"/>
              </a:lnSpc>
              <a:buFont typeface="Arial" panose="020B0604020202020204" pitchFamily="34" charset="0"/>
              <a:buChar char="•"/>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另一方面还应考虑到在活动展开时不同活动方式的采纳 </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Tree>
    <p:extLst>
      <p:ext uri="{BB962C8B-B14F-4D97-AF65-F5344CB8AC3E}">
        <p14:creationId xmlns:p14="http://schemas.microsoft.com/office/powerpoint/2010/main" val="4292134522"/>
      </p:ext>
    </p:extLst>
  </p:cSld>
  <p:clrMapOvr>
    <a:masterClrMapping/>
  </p:clrMapOvr>
</p:sld>
</file>

<file path=ppt/theme/theme1.xml><?xml version="1.0" encoding="utf-8"?>
<a:theme xmlns:a="http://schemas.openxmlformats.org/drawingml/2006/main" name="主题1">
  <a:themeElements>
    <a:clrScheme name="MOMODA1">
      <a:dk1>
        <a:sysClr val="windowText" lastClr="000000"/>
      </a:dk1>
      <a:lt1>
        <a:sysClr val="window" lastClr="FFFFFF"/>
      </a:lt1>
      <a:dk2>
        <a:srgbClr val="A5A5A5"/>
      </a:dk2>
      <a:lt2>
        <a:srgbClr val="DCD8DC"/>
      </a:lt2>
      <a:accent1>
        <a:srgbClr val="CF5F55"/>
      </a:accent1>
      <a:accent2>
        <a:srgbClr val="F2C06B"/>
      </a:accent2>
      <a:accent3>
        <a:srgbClr val="5F9387"/>
      </a:accent3>
      <a:accent4>
        <a:srgbClr val="97A6AB"/>
      </a:accent4>
      <a:accent5>
        <a:srgbClr val="837664"/>
      </a:accent5>
      <a:accent6>
        <a:srgbClr val="3F3F3F"/>
      </a:accent6>
      <a:hlink>
        <a:srgbClr val="FFFFFF"/>
      </a:hlink>
      <a:folHlink>
        <a:srgbClr val="8C8C8C"/>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1" id="{CBFA3A83-6BCC-4EE0-BB32-B92CCBD9E2A4}" vid="{69435C07-64FA-4E6E-A1D3-F570153E1B26}"/>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3013</TotalTime>
  <Words>3648</Words>
  <Application>Microsoft Office PowerPoint</Application>
  <PresentationFormat>宽屏</PresentationFormat>
  <Paragraphs>393</Paragraphs>
  <Slides>50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50</vt:i4>
      </vt:variant>
    </vt:vector>
  </HeadingPairs>
  <TitlesOfParts>
    <vt:vector size="57" baseType="lpstr">
      <vt:lpstr>宋体</vt:lpstr>
      <vt:lpstr>微软雅黑</vt:lpstr>
      <vt:lpstr>Arial</vt:lpstr>
      <vt:lpstr>Calibri</vt:lpstr>
      <vt:lpstr>Calibri Light</vt:lpstr>
      <vt:lpstr>Times New Roman</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181</cp:revision>
  <dcterms:created xsi:type="dcterms:W3CDTF">2015-01-07T12:23:28Z</dcterms:created>
  <dcterms:modified xsi:type="dcterms:W3CDTF">2023-07-24T07:01:11Z</dcterms:modified>
</cp:coreProperties>
</file>