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9"/>
  </p:notesMasterIdLst>
  <p:sldIdLst>
    <p:sldId id="262" r:id="rId2"/>
    <p:sldId id="257" r:id="rId3"/>
    <p:sldId id="256" r:id="rId4"/>
    <p:sldId id="258" r:id="rId5"/>
    <p:sldId id="299" r:id="rId6"/>
    <p:sldId id="300" r:id="rId7"/>
    <p:sldId id="282" r:id="rId8"/>
    <p:sldId id="301" r:id="rId9"/>
    <p:sldId id="302" r:id="rId10"/>
    <p:sldId id="303" r:id="rId11"/>
    <p:sldId id="304" r:id="rId12"/>
    <p:sldId id="283" r:id="rId13"/>
    <p:sldId id="284" r:id="rId14"/>
    <p:sldId id="285" r:id="rId15"/>
    <p:sldId id="286" r:id="rId16"/>
    <p:sldId id="278" r:id="rId17"/>
    <p:sldId id="287" r:id="rId18"/>
    <p:sldId id="305" r:id="rId19"/>
    <p:sldId id="306" r:id="rId20"/>
    <p:sldId id="288" r:id="rId21"/>
    <p:sldId id="289" r:id="rId22"/>
    <p:sldId id="290" r:id="rId23"/>
    <p:sldId id="279" r:id="rId24"/>
    <p:sldId id="291" r:id="rId25"/>
    <p:sldId id="292" r:id="rId26"/>
    <p:sldId id="293" r:id="rId27"/>
    <p:sldId id="294" r:id="rId28"/>
    <p:sldId id="307" r:id="rId29"/>
    <p:sldId id="308" r:id="rId30"/>
    <p:sldId id="309" r:id="rId31"/>
    <p:sldId id="310" r:id="rId32"/>
    <p:sldId id="280" r:id="rId33"/>
    <p:sldId id="295" r:id="rId34"/>
    <p:sldId id="296" r:id="rId35"/>
    <p:sldId id="297" r:id="rId36"/>
    <p:sldId id="298" r:id="rId37"/>
    <p:sldId id="277" r:id="rId3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1349"/>
    <a:srgbClr val="FFF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81"/>
    <p:restoredTop sz="94678"/>
  </p:normalViewPr>
  <p:slideViewPr>
    <p:cSldViewPr snapToGrid="0">
      <p:cViewPr varScale="1">
        <p:scale>
          <a:sx n="109" d="100"/>
          <a:sy n="109" d="100"/>
        </p:scale>
        <p:origin x="9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C0D6D-A908-48C6-983D-90F2BD11E284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B924-28C1-4EF7-A019-613D541E4A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5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47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844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5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2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56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83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66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5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5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267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866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0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378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0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853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B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F20FC-145E-4034-86AC-8B4FEA629A51}" type="datetimeFigureOut">
              <a:rPr lang="zh-CN" altLang="en-US" smtClean="0"/>
              <a:t>2023/7/24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917A1-3B14-48C2-8A2E-F3CB7EC452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4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2820597" y="5324568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5D087BB8-FC18-5547-9426-7D2A5A259156}"/>
              </a:ext>
            </a:extLst>
          </p:cNvPr>
          <p:cNvSpPr/>
          <p:nvPr/>
        </p:nvSpPr>
        <p:spPr>
          <a:xfrm>
            <a:off x="1862908" y="4764494"/>
            <a:ext cx="8498895" cy="917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岁儿童语言的发展与教育</a:t>
            </a:r>
            <a:endParaRPr lang="zh-CN" altLang="zh-CN" sz="2400" b="1" kern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1CB386E-3A53-944D-9698-FAB1C00D204C}"/>
              </a:ext>
            </a:extLst>
          </p:cNvPr>
          <p:cNvGrpSpPr/>
          <p:nvPr/>
        </p:nvGrpSpPr>
        <p:grpSpPr>
          <a:xfrm>
            <a:off x="1210757" y="358822"/>
            <a:ext cx="9360148" cy="4467177"/>
            <a:chOff x="1626425" y="201205"/>
            <a:chExt cx="9098984" cy="4342534"/>
          </a:xfrm>
        </p:grpSpPr>
        <p:sp>
          <p:nvSpPr>
            <p:cNvPr id="2" name="椭圆 1"/>
            <p:cNvSpPr/>
            <p:nvPr/>
          </p:nvSpPr>
          <p:spPr>
            <a:xfrm>
              <a:off x="5104106" y="57387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3" name="椭圆 2"/>
            <p:cNvSpPr/>
            <p:nvPr/>
          </p:nvSpPr>
          <p:spPr>
            <a:xfrm>
              <a:off x="3944324" y="741517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" name="椭圆 4"/>
            <p:cNvSpPr/>
            <p:nvPr/>
          </p:nvSpPr>
          <p:spPr>
            <a:xfrm>
              <a:off x="4096139" y="2366067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椭圆 5"/>
            <p:cNvSpPr/>
            <p:nvPr/>
          </p:nvSpPr>
          <p:spPr>
            <a:xfrm>
              <a:off x="7060399" y="1169775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7" name="椭圆 6"/>
            <p:cNvSpPr/>
            <p:nvPr/>
          </p:nvSpPr>
          <p:spPr>
            <a:xfrm>
              <a:off x="6634279" y="201205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8" name="椭圆 7"/>
            <p:cNvSpPr/>
            <p:nvPr/>
          </p:nvSpPr>
          <p:spPr>
            <a:xfrm>
              <a:off x="3429920" y="2591308"/>
              <a:ext cx="1130239" cy="113023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椭圆 9"/>
            <p:cNvSpPr/>
            <p:nvPr/>
          </p:nvSpPr>
          <p:spPr>
            <a:xfrm>
              <a:off x="7780874" y="4053382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9544557" y="4298319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9068596" y="1043143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3107809" y="2080299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6" name="椭圆 15"/>
            <p:cNvSpPr/>
            <p:nvPr/>
          </p:nvSpPr>
          <p:spPr>
            <a:xfrm>
              <a:off x="2432990" y="2832269"/>
              <a:ext cx="446864" cy="44686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93609" y="2186103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8" name="椭圆 17"/>
            <p:cNvSpPr/>
            <p:nvPr/>
          </p:nvSpPr>
          <p:spPr>
            <a:xfrm>
              <a:off x="1626425" y="2591305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9" name="椭圆 18"/>
            <p:cNvSpPr/>
            <p:nvPr/>
          </p:nvSpPr>
          <p:spPr>
            <a:xfrm>
              <a:off x="4015971" y="3262784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7405025" y="805151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1" name="椭圆 20"/>
            <p:cNvSpPr/>
            <p:nvPr/>
          </p:nvSpPr>
          <p:spPr>
            <a:xfrm>
              <a:off x="9671432" y="3245294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8566978" y="1415188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4" name="椭圆 3"/>
            <p:cNvSpPr/>
            <p:nvPr/>
          </p:nvSpPr>
          <p:spPr>
            <a:xfrm>
              <a:off x="4930857" y="1511606"/>
              <a:ext cx="2920807" cy="27416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第四章</a:t>
              </a: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4652BE45-4216-8F43-85E0-600A0782BDC5}"/>
                </a:ext>
              </a:extLst>
            </p:cNvPr>
            <p:cNvSpPr/>
            <p:nvPr/>
          </p:nvSpPr>
          <p:spPr>
            <a:xfrm>
              <a:off x="9285414" y="783721"/>
              <a:ext cx="172883" cy="1728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</p:spTree>
    <p:extLst>
      <p:ext uri="{BB962C8B-B14F-4D97-AF65-F5344CB8AC3E}">
        <p14:creationId xmlns:p14="http://schemas.microsoft.com/office/powerpoint/2010/main" val="1577986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2" y="1909163"/>
            <a:ext cx="8878352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4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开展早期阅读，初步激发婴儿阅读的兴趣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可以在让孩子听和说的同时，选择一些适合这一年龄阶段的读物，如图片、图形、脸谱等，要求背景简化，不要太复杂，色彩对比度要强烈，主要认知物要突出、明朗。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家长应边指导婴儿边观看画面边用语言进行讲解，采取“点读”的方法，用手指点着画面或文字，指到哪儿就读到哪儿，以使婴儿的注意力集中指向阅读的内容。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每次阅读的时间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分钟不等，阅读内容不必频繁更换，视婴儿的兴趣情况而定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456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开展一些听音和发音的游戏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 发音游戏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 唤名游戏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 摸脸游戏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147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014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连续音节阶段儿童语言的发展和教育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(4—8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经常发出连续的音节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与成人交往中出现学习交际“规则”的雏形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能辨别一些语调、语气和音色的变化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懂得简单的词、手势和命令，理解具有情境性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出现“小儿语”，会用语音来吸引别人的注意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19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85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继续坚持用语言刺激孩子，模仿学习发音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用强化、鼓励等方法诱导婴儿发音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用动作、实物配合法，建立语音和实体之间的联系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初步养成睡前倾听文学作品的习惯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和婴儿进行“平行”的亲子阅读，培养良好的阅读习惯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开展语言游戏，提高听力和发音水平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手指、脚趾游戏；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镜子游戏 ；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(3) 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指认物体游戏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859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326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 学话萌芽阶段儿童语言的发展和教育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(9—12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不同的连续音节明显增加，近似词的发音增多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开始真正理解成人的语言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语言交际功能开始扩展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arenBoth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能执行成人简单的指令，并建立相应的动作联系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一定的语音能和实体相联系，但缺少概括性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开口说话，出现第一个有意义的单词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4956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丰富婴儿的生活内容，提供丰富的语言环境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鼓励婴儿掌握新的语音，并反复进行练习强化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在行动中伴随着语言刺激，让婴儿学说话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开展早期阅读，初步培养婴儿良好的阅读习惯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95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959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526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单词句阶段儿童语言的发展和教育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(1—1.5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理解语言迅速发展 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呼应句 ：指婴儿呼唤他人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呼唤句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或是对他人呼喊的应答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述事句：指婴儿对自己发现的事情的述说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述意句：婴儿述说自己意愿的句子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809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049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会给常见的物体命名 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词义的泛化 ：指儿童对词义的理解使用超出了目标语言范围的现象，即一词多义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词义的窄化 ：指儿童对于词义理解和使用达不到目标语言的到位现象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词义的特化 ：指儿童的词语指称对象完全与目标语言不同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7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049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继续讲“小儿语”，常用省略音、替代音和重叠音 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省略音 ：省略词首或词尾辅音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替代音 ：用浊辅音替代清辅音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重叠音 ：一般来讲，名词的叠音现象最多，延续时间最长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37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6200000">
            <a:off x="504959" y="4964179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1939125" y="6113829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200000">
            <a:off x="3677564" y="5645246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200000">
            <a:off x="4785955" y="6355855"/>
            <a:ext cx="1947513" cy="19475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1606344" y="3687934"/>
            <a:ext cx="2606873" cy="260687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200000">
            <a:off x="-347788" y="4472363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200000">
            <a:off x="6495648" y="5953339"/>
            <a:ext cx="1130239" cy="1130239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200000">
            <a:off x="7218207" y="5234643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6200000">
            <a:off x="7852014" y="6292814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6200000">
            <a:off x="8986233" y="4571960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6200000">
            <a:off x="10371060" y="5184354"/>
            <a:ext cx="1894088" cy="1894088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6200000">
            <a:off x="5768463" y="5380948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6200000">
            <a:off x="6340911" y="6207186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6200000">
            <a:off x="5699254" y="6567982"/>
            <a:ext cx="334678" cy="3346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6200000">
            <a:off x="5571473" y="4799813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6200000">
            <a:off x="6950947" y="4799812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6200000">
            <a:off x="1154788" y="3311761"/>
            <a:ext cx="1656813" cy="1656813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-15801" y="1603071"/>
            <a:ext cx="12192000" cy="1415219"/>
          </a:xfrm>
          <a:custGeom>
            <a:avLst/>
            <a:gdLst>
              <a:gd name="connsiteX0" fmla="*/ 0 w 9144000"/>
              <a:gd name="connsiteY0" fmla="*/ 472630 h 1415219"/>
              <a:gd name="connsiteX1" fmla="*/ 2712720 w 9144000"/>
              <a:gd name="connsiteY1" fmla="*/ 1295590 h 1415219"/>
              <a:gd name="connsiteX2" fmla="*/ 4632960 w 9144000"/>
              <a:gd name="connsiteY2" fmla="*/ 190 h 1415219"/>
              <a:gd name="connsiteX3" fmla="*/ 7299960 w 9144000"/>
              <a:gd name="connsiteY3" fmla="*/ 1402270 h 1415219"/>
              <a:gd name="connsiteX4" fmla="*/ 9144000 w 9144000"/>
              <a:gd name="connsiteY4" fmla="*/ 579310 h 1415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15219">
                <a:moveTo>
                  <a:pt x="0" y="472630"/>
                </a:moveTo>
                <a:cubicBezTo>
                  <a:pt x="970280" y="923480"/>
                  <a:pt x="1940560" y="1374330"/>
                  <a:pt x="2712720" y="1295590"/>
                </a:cubicBezTo>
                <a:cubicBezTo>
                  <a:pt x="3484880" y="1216850"/>
                  <a:pt x="3868420" y="-17590"/>
                  <a:pt x="4632960" y="190"/>
                </a:cubicBezTo>
                <a:cubicBezTo>
                  <a:pt x="5397500" y="17970"/>
                  <a:pt x="6548120" y="1305750"/>
                  <a:pt x="7299960" y="1402270"/>
                </a:cubicBezTo>
                <a:cubicBezTo>
                  <a:pt x="8051800" y="1498790"/>
                  <a:pt x="8597900" y="1039050"/>
                  <a:pt x="9144000" y="579310"/>
                </a:cubicBez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05991" y="2310677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2" name="椭圆 21"/>
          <p:cNvSpPr/>
          <p:nvPr/>
        </p:nvSpPr>
        <p:spPr>
          <a:xfrm>
            <a:off x="3941188" y="2321633"/>
            <a:ext cx="544059" cy="5440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3" name="椭圆 22"/>
          <p:cNvSpPr/>
          <p:nvPr/>
        </p:nvSpPr>
        <p:spPr>
          <a:xfrm>
            <a:off x="6788737" y="1558791"/>
            <a:ext cx="544059" cy="5440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5" name="矩形 24"/>
          <p:cNvSpPr/>
          <p:nvPr/>
        </p:nvSpPr>
        <p:spPr>
          <a:xfrm>
            <a:off x="905991" y="207672"/>
            <a:ext cx="2957053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97327" y="2959993"/>
            <a:ext cx="2749958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32796" y="148998"/>
            <a:ext cx="2839295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>
            <a:extLst>
              <a:ext uri="{FF2B5EF4-FFF2-40B4-BE49-F238E27FC236}">
                <a16:creationId xmlns:a16="http://schemas.microsoft.com/office/drawing/2014/main" id="{E6192F14-64A5-F34A-87C3-C805783A4886}"/>
              </a:ext>
            </a:extLst>
          </p:cNvPr>
          <p:cNvSpPr/>
          <p:nvPr/>
        </p:nvSpPr>
        <p:spPr>
          <a:xfrm>
            <a:off x="9207284" y="2668679"/>
            <a:ext cx="544059" cy="54405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C4694B6-26DD-E744-8C00-4BA357D7FBE7}"/>
              </a:ext>
            </a:extLst>
          </p:cNvPr>
          <p:cNvSpPr/>
          <p:nvPr/>
        </p:nvSpPr>
        <p:spPr>
          <a:xfrm>
            <a:off x="8819353" y="3302842"/>
            <a:ext cx="3103414" cy="1689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岁儿童语言教育中应注意的问题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73677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02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帮助婴儿掌握新词，扩大词汇量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多跟孩子交谈，提供语言模仿的榜样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自制或购买图书，促进婴儿阅读兴趣和阅读能力的提高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鼓励婴儿多开口，成人要耐心地倾听并予以应答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开展多种形式的语言游戏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084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014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双词句阶段儿童语言的发展和教育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(1.5—2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能理解的词汇数目和种类“与日俱增”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语言理解逐步摆脱具体情境的制约，词语理解能力不断提高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喜欢提问，语言上出现“反抗行为”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掌握新词的速度突飞猛进，处于“词语爆炸”阶段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处于双词句为主阶段，双词句增长速度加快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1662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第二节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1—2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95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为婴儿提供良好的言语榜样和言语示范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主动告诉婴儿一切问题，对婴儿的提问和讲述要正确对待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倾听文学作品，观看儿童美术片或动画片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继续开展早期阅读指导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在游戏中进行词语练习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200000"/>
              </a:lnSpc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词语接龙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200000"/>
              </a:lnSpc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小喇叭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25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</a:t>
            </a: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2632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014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初步掌握口语阶段儿童语言的发展和教育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(2—2.5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基本上能理解成人所用的句子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语音逐渐稳定和规范，发不出的语音逐渐减少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能运用多种简单句句型，复合句也初步发展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疑问句逐渐增多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语言常使用接尾策略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51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029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让幼儿多看、多听、多说、多练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鼓励幼儿同伴之间的自发模仿和相互交谈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随时随地帮助幼儿正确使用语言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在游戏中练习讲话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组织多种形式的语言教育活动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6597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4014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目标口语初步发展阶段儿童语言的发展和教育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(2.5—3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词汇量迅速增加，对新词感兴趣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能抽象句子规则，常表现出系统整合的语言内化能力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能说出完整的句子，出现了多词句和复合句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说话不流畅，表达常有“破句现象”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言语功能呈现出越来越丰富、准确的趋势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340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提供丰富的语言学习环境，丰富幼儿的语言经验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语言学习环境一般可分为四类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人文背景、学习情景、学习者的条件、教学条件。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而幼儿语言学习环境最大的特点是“自主性”和“和谐性”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幼儿对语言的理解需要对言语交际的语言环境有一定的认识，也就是幼儿言语交际和语言学习对语言环境有一定的依赖性，我们称对于语言环境的依赖程度为“语境依赖度”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258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欣赏文学作品，重复和理解作品内容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以感受为主 ：要反复地让幼儿欣赏感受儿童文学作品中美的语言、美的情节、美的主题、美的生活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28600" indent="-2286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复述 ：它可以加深文学作品的教育效果，促进记忆、思维和连贯性言语的发展 ；复述不是完整作品的重复讲述，有时可以是一个优美的词或一个句子的复述，有时可以是婴儿感兴趣的一段对话或一些动作的重复讲述 </a:t>
            </a:r>
          </a:p>
        </p:txBody>
      </p:sp>
    </p:spTree>
    <p:extLst>
      <p:ext uri="{BB962C8B-B14F-4D97-AF65-F5344CB8AC3E}">
        <p14:creationId xmlns:p14="http://schemas.microsoft.com/office/powerpoint/2010/main" val="7701028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组织幼儿进行谈话活动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谈话常常围绕一个中心话题，结合已有经验，在宽松自由的氛围中一起交谈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这一阶段幼儿的语言表达方式，主要是对白语言，其独白语言发展较慢，尚不能独立叙述一件事情的过程，而交谈往往采用的是对白语言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成人可以和幼儿进行随机的日常谈话，也可以有目的、有计划地组织谈话活动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66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183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</a:t>
            </a: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69349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862994" cy="297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在听说游戏活动中发展幼儿的语言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练习听力的游戏 ：练习听力的游戏，主要是发展幼儿能分辨各种大小、不同强弱的声音的能力，发展听觉注意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练习发音的游戏 ：要注意游戏的内容尽量简单，不要把几个难发的音同时组织到一个游戏中。游戏要有趣味性，让幼儿在玩的过程中，自然地练习发音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arenBoth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练习用词的游戏：先要确定游戏的内容，如丰富和巩固哪些词，然后要考虑这些内容如何在游戏规则中体现，因为游戏规则是完成内容的保证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4804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第三节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2—3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 startAt="5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开展早期集体阅读活动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一是教师与幼儿在集体阅读时，可以帮助幼儿获得最佳的阅读效果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二是幼儿在集体阅读活动中可以和同伴分享集体阅读的快乐，从而提高参与阅读的积极性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三是在集体阅读中，教师可以及时发现幼儿的阅读需要，从而提供恰当的帮助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974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273954" y="-515716"/>
            <a:ext cx="2245488" cy="22454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433737" y="-348076"/>
            <a:ext cx="2689956" cy="26899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06081" y="1368329"/>
            <a:ext cx="1318720" cy="13187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-933311" y="2278417"/>
            <a:ext cx="1947513" cy="19475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82340" y="80183"/>
            <a:ext cx="1761463" cy="17614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641811" y="-888387"/>
            <a:ext cx="1644608" cy="16446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662850" y="4025300"/>
            <a:ext cx="1130239" cy="113023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662852" y="4225924"/>
            <a:ext cx="2798256" cy="2798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-273953" y="5201255"/>
            <a:ext cx="1351188" cy="1351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577258" y="5330720"/>
            <a:ext cx="1894088" cy="18940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536948" y="3530767"/>
            <a:ext cx="817868" cy="81786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283158" y="4103215"/>
            <a:ext cx="245420" cy="24542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104" y="3550817"/>
            <a:ext cx="245420" cy="245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90532" y="3333777"/>
            <a:ext cx="245420" cy="245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3445112" y="4713251"/>
            <a:ext cx="490840" cy="4908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286419" y="-194496"/>
            <a:ext cx="1656813" cy="16568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37371" y="2309052"/>
            <a:ext cx="7148547" cy="2753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b="1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</a:t>
            </a:r>
          </a:p>
          <a:p>
            <a:pPr algn="ctr">
              <a:lnSpc>
                <a:spcPct val="150000"/>
              </a:lnSpc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应注意的问题 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99611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03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岁儿童语言教育中应注意的问题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一、 充分了解婴幼儿个体语言发展的差异性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婴幼儿语言发展既有普遍性又有差异性，主要受到先天和后天因素的制约。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成人要细心观察和了解婴幼儿的语言发展特点和状况，制定出一个符合婴幼儿语言发展特点、促进婴幼儿语言在原有水平上不断提高的教育方案。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4054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03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岁儿童语言教育中应注意的问题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二、 处理好专门的语言教育活动和渗透的语言教育活动的关系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幼儿年龄越小，成人越要在专门的活动之余，把语言发展工作渗透到各项活动和日常生活之中进行，使语词与情境密切配合，使抽象的符号具体化。这样既可以帮助婴幼儿理解，又可以引发婴幼儿说出更多的词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8185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03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岁儿童语言教育中应注意的问题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三、 要充分注意婴幼儿语言的“输入”和“输出”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婴幼儿语言有三种不同水平的输入，即儿向言语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成人对婴幼儿的言语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、目标语言和伙伴语言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成人最好要引导婴幼儿用语言表达自己的需求，给其提供讲话的机会，还要让婴幼儿循序渐进地学习讲话，多给以鼓励和奖赏，诱导其的语言“输出” </a:t>
            </a:r>
          </a:p>
        </p:txBody>
      </p:sp>
    </p:spTree>
    <p:extLst>
      <p:ext uri="{BB962C8B-B14F-4D97-AF65-F5344CB8AC3E}">
        <p14:creationId xmlns:p14="http://schemas.microsoft.com/office/powerpoint/2010/main" val="7036581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70362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第四节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岁儿童语言教育中应注意的问题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522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四、 处理好语言模仿和语言创造的关系 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迁移：情景迁移 ，所指迁移 ，结构迁移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替换 ：指不改变原来句式的结构，只更换或部分更换原式中的词语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扩展 ：指在原式的前面、中间和后面增添一些新的语言成分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删简 ：指在原式的基础上创造出新的较为简略的形式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FontTx/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粘连 ：指把两个原式合并为一个结构 </a:t>
            </a:r>
          </a:p>
        </p:txBody>
      </p:sp>
    </p:spTree>
    <p:extLst>
      <p:ext uri="{BB962C8B-B14F-4D97-AF65-F5344CB8AC3E}">
        <p14:creationId xmlns:p14="http://schemas.microsoft.com/office/powerpoint/2010/main" val="32760709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593542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本章练习题 </a:t>
            </a: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9109565" cy="100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试述婴幼儿语言发展的各个阶段及其主要特点。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如何处理好语言模仿和语言创造的关系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44811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3465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一、 简单音节阶段儿童语言的发展和教育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(0—3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 </a:t>
            </a:r>
          </a:p>
          <a:p>
            <a:pPr>
              <a:lnSpc>
                <a:spcPct val="200000"/>
              </a:lnSpc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（一） 语言发展的特点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听觉较敏锐，对语音较敏感，具有一定的辨音水平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研究表明，新生儿在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个月这一时期形成了感知辨别单一语音的能力，表现在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婴儿首先学会辨别语音和其他声音的区别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婴儿获得辨别不同话语声音的感知能力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79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与成人面对面进行“交谈”时，婴儿会产生交际倾向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一周至一个月期间的婴儿，已经能够用不同的哭声表达他们的不同需要，吸引成人的注意，这可谓前言语交际的第一步。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大约两个月时，婴儿会在生理需要达到满足之后，对成人的逗弄和语言刺激报之以微笑，或用声音或身体的同步动作反应予以应答，好似在和成人“交谈” 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919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409389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能发出一些简单的音节，多为单音节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两个月时，婴儿出现了喁喁作声的情况。他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)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在睡醒之后或吃饱、穿暖后躺着时，会发出愉快的自言自语的声音。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两个月之后，语音模仿开始有进展，尝试模仿语音现象时有发生，有许多音听起来似乎就是语音了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两三个月以后的婴儿的单音节发音已与情景发生关系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774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（二） 语言教育活动 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用各种语音和声音来刺激婴儿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要尽量提供各种不同的声音，帮助婴儿迅速发展听力，但切忌发出强烈的声音和噪音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585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98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2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多抚摸、拥抱婴儿，并和婴儿进行面对面的语言交流  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抚摸、拥抱、亲吻这种亲密的身体接触，会使父母和婴儿之间产生相互依恋的情感，促进婴儿安全感的建立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面对面的语言交流可以帮助婴儿将语音和动作建立同步反应，促使婴儿在前言语阶段用语音伴随的表情或动作，去代替语言与人进行交往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677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-397123" y="-538250"/>
            <a:ext cx="2555690" cy="2296167"/>
            <a:chOff x="-1344978" y="-685187"/>
            <a:chExt cx="6781080" cy="6092478"/>
          </a:xfrm>
        </p:grpSpPr>
        <p:sp>
          <p:nvSpPr>
            <p:cNvPr id="2" name="椭圆 1"/>
            <p:cNvSpPr/>
            <p:nvPr/>
          </p:nvSpPr>
          <p:spPr>
            <a:xfrm>
              <a:off x="-185195" y="-312516"/>
              <a:ext cx="2245488" cy="22454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椭圆 2"/>
            <p:cNvSpPr/>
            <p:nvPr/>
          </p:nvSpPr>
          <p:spPr>
            <a:xfrm>
              <a:off x="-1344978" y="-144876"/>
              <a:ext cx="2689956" cy="26899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494840" y="1571529"/>
              <a:ext cx="1318720" cy="13187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-844556" y="2481611"/>
              <a:ext cx="1947513" cy="19475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771092" y="283376"/>
              <a:ext cx="2606873" cy="260687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344978" y="-685187"/>
              <a:ext cx="1644608" cy="164460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-574093" y="4228496"/>
              <a:ext cx="1130238" cy="1130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625707" y="3733966"/>
              <a:ext cx="817868" cy="81786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2371916" y="4306414"/>
              <a:ext cx="245420" cy="2454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921862" y="3754016"/>
              <a:ext cx="245420" cy="2454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779290" y="3536976"/>
              <a:ext cx="245420" cy="2454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533870" y="4916451"/>
              <a:ext cx="490840" cy="490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3779289" y="156746"/>
              <a:ext cx="1656813" cy="1656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2593542" y="804428"/>
            <a:ext cx="82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平行四边形 16"/>
          <p:cNvSpPr/>
          <p:nvPr/>
        </p:nvSpPr>
        <p:spPr>
          <a:xfrm>
            <a:off x="2158571" y="332773"/>
            <a:ext cx="590551" cy="479165"/>
          </a:xfrm>
          <a:prstGeom prst="parallelogram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06431" y="326362"/>
            <a:ext cx="60521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第一节 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0—1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岁儿童语言的发展和教育 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>
            <a:extLst>
              <a:ext uri="{FF2B5EF4-FFF2-40B4-BE49-F238E27FC236}">
                <a16:creationId xmlns:a16="http://schemas.microsoft.com/office/drawing/2014/main" id="{AF6361F4-CD91-494E-AB67-78E509917926}"/>
              </a:ext>
            </a:extLst>
          </p:cNvPr>
          <p:cNvSpPr/>
          <p:nvPr/>
        </p:nvSpPr>
        <p:spPr>
          <a:xfrm>
            <a:off x="1236511" y="1909163"/>
            <a:ext cx="10208147" cy="1495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AutoNum type="arabicPeriod" startAt="3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睡前倾听摇篮曲等乐曲，训练婴儿有意倾听的能力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睡前倾听摇篮曲等节奏舒缓、旋律优美的乐曲，可以刺激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0—3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个月婴儿的听觉器官，促进大脑机能的发展，而且可以充分发挥无意注意和无意记忆的优势，在调动婴儿愉悦情绪的同时，更有效地提高婴儿有意识的倾听能力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29070"/>
      </p:ext>
    </p:extLst>
  </p:cSld>
  <p:clrMapOvr>
    <a:masterClrMapping/>
  </p:clrMapOvr>
</p:sld>
</file>

<file path=ppt/theme/theme1.xml><?xml version="1.0" encoding="utf-8"?>
<a:theme xmlns:a="http://schemas.openxmlformats.org/drawingml/2006/main" name="主题1">
  <a:themeElements>
    <a:clrScheme name="MOMODA1">
      <a:dk1>
        <a:sysClr val="windowText" lastClr="000000"/>
      </a:dk1>
      <a:lt1>
        <a:sysClr val="window" lastClr="FFFFFF"/>
      </a:lt1>
      <a:dk2>
        <a:srgbClr val="A5A5A5"/>
      </a:dk2>
      <a:lt2>
        <a:srgbClr val="DCD8DC"/>
      </a:lt2>
      <a:accent1>
        <a:srgbClr val="CF5F55"/>
      </a:accent1>
      <a:accent2>
        <a:srgbClr val="F2C06B"/>
      </a:accent2>
      <a:accent3>
        <a:srgbClr val="5F9387"/>
      </a:accent3>
      <a:accent4>
        <a:srgbClr val="97A6AB"/>
      </a:accent4>
      <a:accent5>
        <a:srgbClr val="837664"/>
      </a:accent5>
      <a:accent6>
        <a:srgbClr val="3F3F3F"/>
      </a:accent6>
      <a:hlink>
        <a:srgbClr val="FFFFFF"/>
      </a:hlink>
      <a:folHlink>
        <a:srgbClr val="8C8C8C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CBFA3A83-6BCC-4EE0-BB32-B92CCBD9E2A4}" vid="{69435C07-64FA-4E6E-A1D3-F570153E1B26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2684</TotalTime>
  <Words>2657</Words>
  <Application>Microsoft Office PowerPoint</Application>
  <PresentationFormat>宽屏</PresentationFormat>
  <Paragraphs>239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4" baseType="lpstr">
      <vt:lpstr>宋体</vt:lpstr>
      <vt:lpstr>微软雅黑</vt:lpstr>
      <vt:lpstr>Arial</vt:lpstr>
      <vt:lpstr>Calibri</vt:lpstr>
      <vt:lpstr>Calibri Light</vt:lpstr>
      <vt:lpstr>Times New Roman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      </cp:lastModifiedBy>
  <cp:revision>143</cp:revision>
  <dcterms:created xsi:type="dcterms:W3CDTF">2015-01-07T12:23:28Z</dcterms:created>
  <dcterms:modified xsi:type="dcterms:W3CDTF">2023-07-24T06:59:48Z</dcterms:modified>
</cp:coreProperties>
</file>