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62" r:id="rId2"/>
    <p:sldId id="257" r:id="rId3"/>
    <p:sldId id="256" r:id="rId4"/>
    <p:sldId id="258" r:id="rId5"/>
    <p:sldId id="288" r:id="rId6"/>
    <p:sldId id="289" r:id="rId7"/>
    <p:sldId id="290" r:id="rId8"/>
    <p:sldId id="291" r:id="rId9"/>
    <p:sldId id="278" r:id="rId10"/>
    <p:sldId id="287" r:id="rId11"/>
    <p:sldId id="292" r:id="rId12"/>
    <p:sldId id="293" r:id="rId13"/>
    <p:sldId id="294" r:id="rId14"/>
    <p:sldId id="295" r:id="rId15"/>
    <p:sldId id="296" r:id="rId16"/>
    <p:sldId id="297" r:id="rId17"/>
    <p:sldId id="27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1349"/>
    <a:srgbClr val="FFF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/>
    <p:restoredTop sz="94674"/>
  </p:normalViewPr>
  <p:slideViewPr>
    <p:cSldViewPr snapToGrid="0">
      <p:cViewPr varScale="1">
        <p:scale>
          <a:sx n="109" d="100"/>
          <a:sy n="109" d="100"/>
        </p:scale>
        <p:origin x="9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C0D6D-A908-48C6-983D-90F2BD11E284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BB924-28C1-4EF7-A019-613D541E4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15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47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44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5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2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56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83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06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5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5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267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86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73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37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0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853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4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2820597" y="5324568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5D087BB8-FC18-5547-9426-7D2A5A259156}"/>
              </a:ext>
            </a:extLst>
          </p:cNvPr>
          <p:cNvSpPr/>
          <p:nvPr/>
        </p:nvSpPr>
        <p:spPr>
          <a:xfrm>
            <a:off x="1336989" y="4764494"/>
            <a:ext cx="9633874" cy="917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学前儿童语言教育的评价体系</a:t>
            </a:r>
            <a:endParaRPr lang="zh-CN" altLang="zh-CN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1CB386E-3A53-944D-9698-FAB1C00D204C}"/>
              </a:ext>
            </a:extLst>
          </p:cNvPr>
          <p:cNvGrpSpPr/>
          <p:nvPr/>
        </p:nvGrpSpPr>
        <p:grpSpPr>
          <a:xfrm>
            <a:off x="1210757" y="358822"/>
            <a:ext cx="9360148" cy="4467177"/>
            <a:chOff x="1626425" y="201205"/>
            <a:chExt cx="9098984" cy="4342534"/>
          </a:xfrm>
        </p:grpSpPr>
        <p:sp>
          <p:nvSpPr>
            <p:cNvPr id="2" name="椭圆 1"/>
            <p:cNvSpPr/>
            <p:nvPr/>
          </p:nvSpPr>
          <p:spPr>
            <a:xfrm>
              <a:off x="5104106" y="57387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" name="椭圆 2"/>
            <p:cNvSpPr/>
            <p:nvPr/>
          </p:nvSpPr>
          <p:spPr>
            <a:xfrm>
              <a:off x="3944324" y="741517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" name="椭圆 4"/>
            <p:cNvSpPr/>
            <p:nvPr/>
          </p:nvSpPr>
          <p:spPr>
            <a:xfrm>
              <a:off x="4096139" y="2366067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" name="椭圆 5"/>
            <p:cNvSpPr/>
            <p:nvPr/>
          </p:nvSpPr>
          <p:spPr>
            <a:xfrm>
              <a:off x="7060399" y="1169775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7" name="椭圆 6"/>
            <p:cNvSpPr/>
            <p:nvPr/>
          </p:nvSpPr>
          <p:spPr>
            <a:xfrm>
              <a:off x="6634279" y="201205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8" name="椭圆 7"/>
            <p:cNvSpPr/>
            <p:nvPr/>
          </p:nvSpPr>
          <p:spPr>
            <a:xfrm>
              <a:off x="3429920" y="2591308"/>
              <a:ext cx="1130239" cy="113023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0" name="椭圆 9"/>
            <p:cNvSpPr/>
            <p:nvPr/>
          </p:nvSpPr>
          <p:spPr>
            <a:xfrm>
              <a:off x="7780874" y="4053382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2" name="椭圆 11"/>
            <p:cNvSpPr/>
            <p:nvPr/>
          </p:nvSpPr>
          <p:spPr>
            <a:xfrm>
              <a:off x="9544557" y="4298319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4" name="椭圆 13"/>
            <p:cNvSpPr/>
            <p:nvPr/>
          </p:nvSpPr>
          <p:spPr>
            <a:xfrm>
              <a:off x="9068596" y="1043143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5" name="椭圆 14"/>
            <p:cNvSpPr/>
            <p:nvPr/>
          </p:nvSpPr>
          <p:spPr>
            <a:xfrm>
              <a:off x="3107809" y="2080299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6" name="椭圆 15"/>
            <p:cNvSpPr/>
            <p:nvPr/>
          </p:nvSpPr>
          <p:spPr>
            <a:xfrm>
              <a:off x="2432990" y="2832269"/>
              <a:ext cx="446864" cy="4468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7" name="椭圆 16"/>
            <p:cNvSpPr/>
            <p:nvPr/>
          </p:nvSpPr>
          <p:spPr>
            <a:xfrm>
              <a:off x="2193609" y="2186103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1626425" y="2591305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4015971" y="3262784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0" name="椭圆 19"/>
            <p:cNvSpPr/>
            <p:nvPr/>
          </p:nvSpPr>
          <p:spPr>
            <a:xfrm>
              <a:off x="7405025" y="805151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1" name="椭圆 20"/>
            <p:cNvSpPr/>
            <p:nvPr/>
          </p:nvSpPr>
          <p:spPr>
            <a:xfrm>
              <a:off x="9671432" y="3245294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3" name="椭圆 22"/>
            <p:cNvSpPr/>
            <p:nvPr/>
          </p:nvSpPr>
          <p:spPr>
            <a:xfrm>
              <a:off x="8566978" y="1415188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4" name="椭圆 3"/>
            <p:cNvSpPr/>
            <p:nvPr/>
          </p:nvSpPr>
          <p:spPr>
            <a:xfrm>
              <a:off x="4930857" y="1511606"/>
              <a:ext cx="2920807" cy="27416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第九章</a:t>
              </a: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4652BE45-4216-8F43-85E0-600A0782BDC5}"/>
                </a:ext>
              </a:extLst>
            </p:cNvPr>
            <p:cNvSpPr/>
            <p:nvPr/>
          </p:nvSpPr>
          <p:spPr>
            <a:xfrm>
              <a:off x="9285414" y="783721"/>
              <a:ext cx="172883" cy="17288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1577986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0" y="326362"/>
            <a:ext cx="82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学前儿童语言教育评价的内容和方法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95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 学前儿童语言教育评价的内容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对学前儿童语言发展状况的评价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对幼儿目标达成的评价 ，考察主要涉及三方面：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1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一是认知目标的达成情况 ；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1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二是情感与态度目标的达成情况；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1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三是技能目标的达成情况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对幼儿参与活动程度的评价 </a:t>
            </a:r>
          </a:p>
        </p:txBody>
      </p:sp>
    </p:spTree>
    <p:extLst>
      <p:ext uri="{BB962C8B-B14F-4D97-AF65-F5344CB8AC3E}">
        <p14:creationId xmlns:p14="http://schemas.microsoft.com/office/powerpoint/2010/main" val="2143809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0" y="326362"/>
            <a:ext cx="82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学前儿童语言教育评价的内容和方法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465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对学前儿童语言教育活动的评价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活动的目标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是否符合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幼儿园工作规程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纲要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》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的保育教育目标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是否根据本班幼儿的发展水平和原有经验来制定目标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是否包含了认知、情感、能力三方面的内容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 startAt="2"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活动的内容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活动的内容可以是专门的语言活动 ；还可以是各领域中渗透的语言活动 ；也是幼儿日常生活的重要组成部分</a:t>
            </a:r>
          </a:p>
        </p:txBody>
      </p:sp>
    </p:spTree>
    <p:extLst>
      <p:ext uri="{BB962C8B-B14F-4D97-AF65-F5344CB8AC3E}">
        <p14:creationId xmlns:p14="http://schemas.microsoft.com/office/powerpoint/2010/main" val="772863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0" y="326362"/>
            <a:ext cx="82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学前儿童语言教育评价的内容和方法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53491" y="1759356"/>
            <a:ext cx="10208147" cy="4450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活动的组织形式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是否因时、因地、因内容和幼儿的学习特点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是否灵活运用了集体活动、小组活动和个别活动的活动形式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是否考虑到幼儿的知识、技能、情感以及社会交往能力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有没有保证幼儿每天有充足的时间自主地进行活动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 startAt="4"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活动的过程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重点在两方面：一方面是人与人互动 ；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另一方面是人与物互动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活动的环境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092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0" y="326362"/>
            <a:ext cx="82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学前儿童语言教育评价的内容和方法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对幼儿教师的评价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主要从以下几个方面进行考虑：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①教师的语言素质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教师的口语表达能力和普通话水平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②教师与儿童的互动情况  </a:t>
            </a:r>
          </a:p>
        </p:txBody>
      </p:sp>
    </p:spTree>
    <p:extLst>
      <p:ext uri="{BB962C8B-B14F-4D97-AF65-F5344CB8AC3E}">
        <p14:creationId xmlns:p14="http://schemas.microsoft.com/office/powerpoint/2010/main" val="3000975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0" y="326362"/>
            <a:ext cx="82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学前儿童语言教育评价的内容和方法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 学前儿童语言教育评价的方法</a:t>
            </a: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自由叙述评价法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最大特点是不作定量分析，不需要专门的测量工具和复杂的评价程序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有利于综合反映活动过程中的情况，既可以对静态的因素进行分析，又可以对动态的因素 </a:t>
            </a:r>
          </a:p>
        </p:txBody>
      </p:sp>
    </p:spTree>
    <p:extLst>
      <p:ext uri="{BB962C8B-B14F-4D97-AF65-F5344CB8AC3E}">
        <p14:creationId xmlns:p14="http://schemas.microsoft.com/office/powerpoint/2010/main" val="906348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0" y="326362"/>
            <a:ext cx="82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学前儿童语言教育评价的内容和方法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8359552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观察评价法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这一方法主要通过对儿童行为表现的观察了解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来对整个教育活动的效果进行分析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这是一种行之有效的评价方法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可以通过多种途径来进行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最常见的是在自然情况下进行观察。有时也可以通过提问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来观察儿童语言表述情况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092017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0" y="326362"/>
            <a:ext cx="82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学前儿童语言教育评价的内容和方法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9813917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综合等级评定法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这一方法是从纵向和横向两个维度确定评价指标的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既对活动的各种因素进行分析和评价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又对活动的各种状态进行分析与评价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既可以对教育活动进行定量分析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又可以对教育活动进行定性分析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还可以对教育活动进行因子分析。 </a:t>
            </a:r>
          </a:p>
        </p:txBody>
      </p:sp>
    </p:spTree>
    <p:extLst>
      <p:ext uri="{BB962C8B-B14F-4D97-AF65-F5344CB8AC3E}">
        <p14:creationId xmlns:p14="http://schemas.microsoft.com/office/powerpoint/2010/main" val="3813569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593542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本章练习题 </a:t>
            </a: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9109565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试述学前儿童语言教育评价的作用。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试述学前儿童语言教育评价的原则。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试述学前儿童语言教育评价的方法。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试述学前儿童语言教育评价的内容 </a:t>
            </a:r>
          </a:p>
        </p:txBody>
      </p:sp>
    </p:spTree>
    <p:extLst>
      <p:ext uri="{BB962C8B-B14F-4D97-AF65-F5344CB8AC3E}">
        <p14:creationId xmlns:p14="http://schemas.microsoft.com/office/powerpoint/2010/main" val="2544811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rot="16200000">
            <a:off x="504959" y="4964179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16200000">
            <a:off x="1939125" y="6113829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16200000">
            <a:off x="3677564" y="5645246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16200000">
            <a:off x="4785955" y="6355855"/>
            <a:ext cx="1947513" cy="194751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200000">
            <a:off x="1606344" y="3687934"/>
            <a:ext cx="2606873" cy="260687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6200000">
            <a:off x="-347788" y="4472363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6200000">
            <a:off x="6495648" y="5953339"/>
            <a:ext cx="1130239" cy="1130239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6200000">
            <a:off x="7218207" y="5234643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6200000">
            <a:off x="7852014" y="6292814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6200000">
            <a:off x="8986233" y="4571960"/>
            <a:ext cx="1894088" cy="189408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6200000">
            <a:off x="10371060" y="5184354"/>
            <a:ext cx="1894088" cy="189408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6200000">
            <a:off x="5768463" y="5380948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6200000">
            <a:off x="6340911" y="6207186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6200000">
            <a:off x="5699254" y="6567982"/>
            <a:ext cx="334678" cy="3346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6200000">
            <a:off x="5571473" y="4799813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6200000">
            <a:off x="6950947" y="4799812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6200000">
            <a:off x="1154788" y="3311761"/>
            <a:ext cx="1656813" cy="165681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-15801" y="1603071"/>
            <a:ext cx="12192000" cy="1415219"/>
          </a:xfrm>
          <a:custGeom>
            <a:avLst/>
            <a:gdLst>
              <a:gd name="connsiteX0" fmla="*/ 0 w 9144000"/>
              <a:gd name="connsiteY0" fmla="*/ 472630 h 1415219"/>
              <a:gd name="connsiteX1" fmla="*/ 2712720 w 9144000"/>
              <a:gd name="connsiteY1" fmla="*/ 1295590 h 1415219"/>
              <a:gd name="connsiteX2" fmla="*/ 4632960 w 9144000"/>
              <a:gd name="connsiteY2" fmla="*/ 190 h 1415219"/>
              <a:gd name="connsiteX3" fmla="*/ 7299960 w 9144000"/>
              <a:gd name="connsiteY3" fmla="*/ 1402270 h 1415219"/>
              <a:gd name="connsiteX4" fmla="*/ 9144000 w 9144000"/>
              <a:gd name="connsiteY4" fmla="*/ 579310 h 141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15219">
                <a:moveTo>
                  <a:pt x="0" y="472630"/>
                </a:moveTo>
                <a:cubicBezTo>
                  <a:pt x="970280" y="923480"/>
                  <a:pt x="1940560" y="1374330"/>
                  <a:pt x="2712720" y="1295590"/>
                </a:cubicBezTo>
                <a:cubicBezTo>
                  <a:pt x="3484880" y="1216850"/>
                  <a:pt x="3868420" y="-17590"/>
                  <a:pt x="4632960" y="190"/>
                </a:cubicBezTo>
                <a:cubicBezTo>
                  <a:pt x="5397500" y="17970"/>
                  <a:pt x="6548120" y="1305750"/>
                  <a:pt x="7299960" y="1402270"/>
                </a:cubicBezTo>
                <a:cubicBezTo>
                  <a:pt x="8051800" y="1498790"/>
                  <a:pt x="8597900" y="1039050"/>
                  <a:pt x="9144000" y="579310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431168" y="2567853"/>
            <a:ext cx="544059" cy="5440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25" name="矩形 24"/>
          <p:cNvSpPr/>
          <p:nvPr/>
        </p:nvSpPr>
        <p:spPr>
          <a:xfrm>
            <a:off x="618178" y="599618"/>
            <a:ext cx="5845443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学前儿童语言教育评价的作用和原则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A305B330-A898-A746-B016-58EE6246B4D4}"/>
              </a:ext>
            </a:extLst>
          </p:cNvPr>
          <p:cNvSpPr/>
          <p:nvPr/>
        </p:nvSpPr>
        <p:spPr>
          <a:xfrm>
            <a:off x="9472404" y="2733079"/>
            <a:ext cx="544059" cy="5440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ACD77CF2-E38C-5E49-9996-A07B5F2AD8FA}"/>
              </a:ext>
            </a:extLst>
          </p:cNvPr>
          <p:cNvSpPr/>
          <p:nvPr/>
        </p:nvSpPr>
        <p:spPr>
          <a:xfrm>
            <a:off x="6756336" y="2865621"/>
            <a:ext cx="5094838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学前儿童语言教育评价的内容和方法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7367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2753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</a:t>
            </a: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学前儿童语言教育评价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的作用和原则 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6934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7693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学前儿童语言教育评价的作用和原则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4450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 学前儿童语言教育评价的作用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反馈作用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所谓“反馈”就是将教育成果信息返回给教师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用以调整和改进教育过程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诊断作用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通过语言教育评价来诊断语言教育内容和目标的适合程度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内容与儿童语言发展水平的适合程度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内容和方法与儿童兴趣点的适合程度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然后根据评价所得到的诊断结果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及时调整语言教育内容、改进语言教育方法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794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7693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学前儿童语言教育评价的作用和原则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1495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增效作用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若能做到在语言教育过程中每走一步都作出评价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并以此为基础再走下一步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就可能避免许多“无效劳动”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使教师和儿童的时间、精力花费在能取得实效的活动上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669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7693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学前儿童语言教育评价的作用和原则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二、 学前儿童语言教育评价的原则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客观公正性原则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首先，要求评价者采用客观公正的评价方法和手段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根据教育目标来实施评价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再次，要求在实施评价的过程中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要以客观公正的态度对待每一个评价对象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不能因评价者本人的好恶、固有观念等主观因素而使评价结果出现偏差。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498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7693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学前儿童语言教育评价的作用和原则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连续全面性原则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这就要求评价者既要对学前儿童语言发展情况进行评价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又要对教师的教学进行评价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既要对语言教育目标进行评价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又要对语言教育内容和方法进行评价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既要对教具、学具的选择和利用进行评价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又要对教师与儿童之间的互动情况进行评价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既要对静态的活动要素进行评价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又要对动态的活动要素进行评价。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835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7693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学前儿童语言教育评价的作用和原则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3465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诊断有针对性原则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不仅要能看出是否达到目标的数量和程度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还要能看出达到的各种具体情况以便找到原因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以便有针对性地进行教育教学。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（四） 参照性原则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首先，要依据国家制定的具有法规性质的文件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这是确定语言教育评价的根本依据。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其次，要依据学前儿童语言发展的基本规律。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544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2753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</a:t>
            </a: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学前儿童语言教育评价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的内容和方法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959525"/>
      </p:ext>
    </p:extLst>
  </p:cSld>
  <p:clrMapOvr>
    <a:masterClrMapping/>
  </p:clrMapOvr>
</p:sld>
</file>

<file path=ppt/theme/theme1.xml><?xml version="1.0" encoding="utf-8"?>
<a:theme xmlns:a="http://schemas.openxmlformats.org/drawingml/2006/main" name="主题1">
  <a:themeElements>
    <a:clrScheme name="MOMODA1">
      <a:dk1>
        <a:sysClr val="windowText" lastClr="000000"/>
      </a:dk1>
      <a:lt1>
        <a:sysClr val="window" lastClr="FFFFFF"/>
      </a:lt1>
      <a:dk2>
        <a:srgbClr val="A5A5A5"/>
      </a:dk2>
      <a:lt2>
        <a:srgbClr val="DCD8DC"/>
      </a:lt2>
      <a:accent1>
        <a:srgbClr val="CF5F55"/>
      </a:accent1>
      <a:accent2>
        <a:srgbClr val="F2C06B"/>
      </a:accent2>
      <a:accent3>
        <a:srgbClr val="5F9387"/>
      </a:accent3>
      <a:accent4>
        <a:srgbClr val="97A6AB"/>
      </a:accent4>
      <a:accent5>
        <a:srgbClr val="837664"/>
      </a:accent5>
      <a:accent6>
        <a:srgbClr val="3F3F3F"/>
      </a:accent6>
      <a:hlink>
        <a:srgbClr val="FFFFFF"/>
      </a:hlink>
      <a:folHlink>
        <a:srgbClr val="8C8C8C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CBFA3A83-6BCC-4EE0-BB32-B92CCBD9E2A4}" vid="{69435C07-64FA-4E6E-A1D3-F570153E1B26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3059</TotalTime>
  <Words>1096</Words>
  <Application>Microsoft Office PowerPoint</Application>
  <PresentationFormat>宽屏</PresentationFormat>
  <Paragraphs>105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宋体</vt:lpstr>
      <vt:lpstr>微软雅黑</vt:lpstr>
      <vt:lpstr>Arial</vt:lpstr>
      <vt:lpstr>Calibri</vt:lpstr>
      <vt:lpstr>Calibri Light</vt:lpstr>
      <vt:lpstr>Times New Roman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      </cp:lastModifiedBy>
  <cp:revision>184</cp:revision>
  <dcterms:created xsi:type="dcterms:W3CDTF">2015-01-07T12:23:28Z</dcterms:created>
  <dcterms:modified xsi:type="dcterms:W3CDTF">2023-07-24T07:01:26Z</dcterms:modified>
</cp:coreProperties>
</file>