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7"/>
  </p:notesMasterIdLst>
  <p:sldIdLst>
    <p:sldId id="260" r:id="rId3"/>
    <p:sldId id="310" r:id="rId4"/>
    <p:sldId id="259" r:id="rId5"/>
    <p:sldId id="261" r:id="rId6"/>
    <p:sldId id="256" r:id="rId7"/>
    <p:sldId id="262" r:id="rId8"/>
    <p:sldId id="257" r:id="rId9"/>
    <p:sldId id="264" r:id="rId10"/>
    <p:sldId id="263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  <p:sldId id="278" r:id="rId24"/>
    <p:sldId id="279" r:id="rId25"/>
    <p:sldId id="280" r:id="rId26"/>
    <p:sldId id="281" r:id="rId28"/>
    <p:sldId id="282" r:id="rId29"/>
    <p:sldId id="288" r:id="rId30"/>
    <p:sldId id="283" r:id="rId31"/>
    <p:sldId id="289" r:id="rId32"/>
    <p:sldId id="284" r:id="rId33"/>
    <p:sldId id="285" r:id="rId34"/>
    <p:sldId id="286" r:id="rId35"/>
    <p:sldId id="287" r:id="rId36"/>
    <p:sldId id="291" r:id="rId37"/>
    <p:sldId id="290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300" r:id="rId46"/>
    <p:sldId id="299" r:id="rId47"/>
    <p:sldId id="305" r:id="rId48"/>
    <p:sldId id="301" r:id="rId49"/>
    <p:sldId id="302" r:id="rId50"/>
    <p:sldId id="303" r:id="rId51"/>
    <p:sldId id="304" r:id="rId52"/>
    <p:sldId id="306" r:id="rId53"/>
    <p:sldId id="307" r:id="rId54"/>
    <p:sldId id="308" r:id="rId55"/>
    <p:sldId id="309" r:id="rId56"/>
    <p:sldId id="311" r:id="rId5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6345" autoAdjust="0"/>
  </p:normalViewPr>
  <p:slideViewPr>
    <p:cSldViewPr snapToGrid="0">
      <p:cViewPr varScale="1">
        <p:scale>
          <a:sx n="57" d="100"/>
          <a:sy n="57" d="100"/>
        </p:scale>
        <p:origin x="288" y="78"/>
      </p:cViewPr>
      <p:guideLst/>
    </p:cSldViewPr>
  </p:slideViewPr>
  <p:outlineViewPr>
    <p:cViewPr>
      <p:scale>
        <a:sx n="33" d="100"/>
        <a:sy n="33" d="100"/>
      </p:scale>
      <p:origin x="0" y="-7453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0" Type="http://schemas.openxmlformats.org/officeDocument/2006/relationships/tableStyles" Target="tableStyles.xml"/><Relationship Id="rId6" Type="http://schemas.openxmlformats.org/officeDocument/2006/relationships/slide" Target="slides/slide4.xml"/><Relationship Id="rId59" Type="http://schemas.openxmlformats.org/officeDocument/2006/relationships/viewProps" Target="viewProps.xml"/><Relationship Id="rId58" Type="http://schemas.openxmlformats.org/officeDocument/2006/relationships/presProps" Target="presProps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3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FB057-91EF-40D1-BECB-5C90CF38AC4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DDB4CA-5BC9-476D-A908-C54D6244E3A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DB4CA-5BC9-476D-A908-C54D6244E3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2A54C80-263E-416B-A8E0-580EDEADCBDC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9954A3-9DFD-4C44-94BA-B95130A3BA1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17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705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93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81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82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84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87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89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18149" y="2538095"/>
            <a:ext cx="8596668" cy="1320800"/>
          </a:xfrm>
        </p:spPr>
        <p:txBody>
          <a:bodyPr>
            <a:normAutofit/>
          </a:bodyPr>
          <a:lstStyle/>
          <a:p>
            <a:r>
              <a:rPr lang="en-US" altLang="zh-CN" sz="4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4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  婴幼儿营养特点</a:t>
            </a:r>
            <a:endParaRPr lang="zh-CN" altLang="en-US" sz="4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0709" y="786765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脂类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11250" y="786765"/>
            <a:ext cx="9815195" cy="4606290"/>
          </a:xfrm>
        </p:spPr>
        <p:txBody>
          <a:bodyPr>
            <a:noAutofit/>
          </a:bodyPr>
          <a:lstStyle/>
          <a:p>
            <a:pPr marL="0" indent="0">
              <a:lnSpc>
                <a:spcPct val="170000"/>
              </a:lnSpc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脂类的组成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脂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类是指不溶于水而能被乙醚、氯仿、苯等非极性有机溶剂抽提出的化合物，包括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脂肪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类脂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脂肪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由甘油和脂肪酸组成，类脂包括磷脂、糖脂、脂蛋白、类固醇等。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70000"/>
              </a:lnSpc>
            </a:pP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70000"/>
              </a:lnSpc>
            </a:pP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1329" y="81026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脂类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45845" y="1565275"/>
            <a:ext cx="10170795" cy="4073525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脂类的生理功能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）脂肪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具有促进脂溶性维生素吸收、维持体温和保护脏器、提供必需脂肪酸的作用。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）磷脂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具有维持生物膜结构和功能的作用，并参与脑、神经组织构成，以脂蛋白形式参与脂类运输。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）类固醇激素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前体合成维生素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D3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，胆汁酸、固醇类激素等参与调节物质代谢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38954" y="81026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脂类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9030" y="1303020"/>
            <a:ext cx="9928860" cy="472059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3. 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必需脂肪酸 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根据碳酸链上碳原子数、有无双键、双键数以及双键位置，脂肪酸可分为饱和脂肪酸、单不饱和脂肪酸和多不饱和脂肪酸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其中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人体不能合成，必须从食物中摄取的脂肪酸，称为必需脂肪酸，主要包括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亚油酸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亚麻酸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必需脂肪酸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对人体有许多重要的生理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功能。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8779" y="81026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脂类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5035" y="1910080"/>
            <a:ext cx="9041765" cy="47618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膳食脂类推荐摄入量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以占每日总能量摄入量的百分比（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%E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）表示。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0—6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月龄婴儿膳食脂肪的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48%E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7—12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月龄婴儿膳食脂肪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40%E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1—3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岁幼儿膳食脂肪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35%E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0—36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月龄婴幼儿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DHA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4029" y="81026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碳水化合物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04875" y="1565275"/>
            <a:ext cx="10030460" cy="334518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碳水化合物的特点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亦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称糖类，是由碳、氢和氧三种元素组成，由于它所含的氢、氧的比例为二比一，和水一样，故称为碳水化合物。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5459" y="81026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碳水化合物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57910" y="1398270"/>
            <a:ext cx="8898890" cy="498792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碳水化合物的功能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 供给能量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 构成机体重要组织。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 抗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生酮作用。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 保肝解毒作用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 节约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蛋白质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3704" y="81026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碳水化合物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46480" y="1327785"/>
            <a:ext cx="9665335" cy="482536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碳水化合物推荐摄入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量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母乳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是婴儿的最佳食物来源，能够满足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月龄内婴儿全部能量和营养需要。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0—6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月龄婴儿的碳水化合物的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7—12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月龄婴儿碳水化合物需要量以母乳为基础，累加其他食物碳水化合物量，为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85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1—3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岁幼儿碳水化合物的可接受范围为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%—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65%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能量占比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4029" y="883285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（四）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矿物质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23645" y="1364615"/>
            <a:ext cx="9691370" cy="467614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矿物质概述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矿物质的共同特点。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体内不能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合成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体内组织器官中的分布不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均匀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相互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之间存在协同或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拮抗效应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部分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矿物质需要量很少，生理需要量与中毒剂量的范围较窄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 矿物质的分类。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可分为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常量元素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微量元素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两类。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5459" y="81026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（四）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矿物质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57910" y="1315720"/>
            <a:ext cx="8898890" cy="501142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矿物质概述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）矿物质的生理功能。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构成机体组织的重要原料。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维持正常的渗透压及酸碱平衡的必要条件。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参与合成人体内某些特殊的生理物质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维持神经肌肉兴奋性及细胞正常功能的必要条件。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7334" y="77597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（四）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矿物质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03605" y="1804670"/>
            <a:ext cx="10309860" cy="44411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重要的矿物质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钙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人体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中的钙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99%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存在于骨骼和牙齿中，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另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的钙大多数呈离子状态存在于软组织、细胞外液和血浆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中。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钙的生理作用：使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神经、肌肉保持正常的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反应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调节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心脏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搏动；维持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肌肉的收缩和神经冲动的传递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；刺激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血小板，促使伤口上的血液凝结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；有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许多种酶需要钙的激活，才能显示其活性。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0—6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月龄婴儿钙的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UL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7—12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月龄婴儿钙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250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UL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1500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1—3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岁幼儿钙的推荐值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RNI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600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32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学习目标</a:t>
            </a:r>
            <a:endParaRPr lang="zh-CN" altLang="en-US" sz="72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altLang="zh-CN" sz="24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了解营养需要的基本概念。</a:t>
            </a:r>
            <a:endParaRPr lang="zh-CN" altLang="en-US" sz="24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掌握七大类营养素的概念及基本功</a:t>
            </a:r>
            <a:r>
              <a:rPr lang="zh-CN" altLang="en-US" sz="24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能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en-US" altLang="zh-CN" sz="2400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zh-CN" sz="24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</a:t>
            </a:r>
            <a:r>
              <a:rPr lang="zh-CN" altLang="en-US" sz="24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了解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常见营养素的婴幼儿参考摄入量。</a:t>
            </a:r>
            <a:endParaRPr lang="zh-CN" altLang="en-US" sz="24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zh-CN" sz="24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</a:t>
            </a:r>
            <a:r>
              <a:rPr lang="zh-CN" altLang="en-US" sz="24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熟悉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六类食品组的特点及营养价值</a:t>
            </a:r>
            <a:r>
              <a:rPr lang="zh-CN" altLang="en-US" sz="24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620" y="4014006"/>
            <a:ext cx="2451100" cy="206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274" y="80010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（四）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矿物质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9975" y="1114425"/>
            <a:ext cx="10164445" cy="5353050"/>
          </a:xfrm>
        </p:spPr>
        <p:txBody>
          <a:bodyPr>
            <a:noAutofit/>
          </a:bodyPr>
          <a:lstStyle/>
          <a:p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重要的矿物质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磷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磷存在于人体所有细胞中，可与钙、钾、蛋白质、脂肪结合构成骨骼、牙齿、肌肉、神经等组织及多种酶的重要成分，几乎参与所有生理上的化学反应，并能促进葡萄糖、蛋白质和脂肪代谢以及参与缓冲系统，维持体内酸碱平衡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0—6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月龄婴儿磷的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7—12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月龄婴儿磷的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180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1—3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岁幼儿磷的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RNI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8644" y="81026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（四）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矿物质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88720" y="1708785"/>
            <a:ext cx="10116820" cy="448691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重要的矿物质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铁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铁为血红蛋白、肌红蛋白、细胞色素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和多种酶的主要成分，参与氧的运输、储存及组织氧化作用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，促进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发育，增加对疾病的抵抗力，调节组织呼吸，防止疲劳，预防和治疗因缺铁而引起的贫血。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健康母亲乳汁的铁可维持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0—6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月龄婴儿生长发育需要，铁的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7—12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婴儿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EAR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RNI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天。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1—3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岁幼儿铁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EAR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RNI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82464" y="81026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（四）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矿物质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82040" y="1209040"/>
            <a:ext cx="10166350" cy="499427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重要的矿物质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碘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碘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主要用于制造甲状腺素，促进新陈代谢，加速生长和中枢神经系统发育。缺碘的症状和缺碘发生的年龄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有关。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婴幼儿缺碘会导致生长发育迟滞、智力低下，甚至出现地方性克汀病。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0—6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月龄婴儿碘的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85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天。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7—12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月龄婴儿碘的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值推算为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115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天。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1—3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岁幼儿碘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RNI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90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38954" y="788035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（四）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矿物质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9975" y="1364615"/>
            <a:ext cx="10179050" cy="504634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重要的矿物质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锌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与多种酶、蛋白质、核酸及激素的合成有关，通过对蛋白质和核酸的作用而促进细胞分裂、生长和再生。唾液中的味觉素含两个锌离子，对味觉和口腔上皮细胞起重要作用。参与肝脏和视网膜维生素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还原酶的合成。缺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锌还会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影响婴幼儿的智力发育。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0—6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月龄婴儿锌的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7—12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月龄婴儿锌的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3.5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1—3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岁幼儿的锌推荐量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RNI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估计为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810471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（五）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63295" y="1565275"/>
            <a:ext cx="10314305" cy="39935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概述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是指人体自身不能合成的、存在于食物中的、有生物活性的成分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的种类很多，虽然既不参与机体组织构成，也不能为机体提供能量，但它们在机体物质代谢和能量代谢过程中具有多种特殊的生理功能。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496" y="253958"/>
            <a:ext cx="3588104" cy="226787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70399" y="81026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（五）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0610" y="1339215"/>
            <a:ext cx="10243820" cy="48920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维生素的分类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根据维生素的溶解性，维生素可分为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脂溶性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水溶性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脂溶性维生素有维生素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K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四种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。脂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溶性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维生素排泄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缓慢，过量易致中毒。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水溶性维生素包括维生素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B1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B6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、维生素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B12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、烟酸、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叶酸、泛酸、生物素等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。水溶性维生素不易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储存，需每日供给，缺乏后迅速出现症状，过量不易发生中毒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9764" y="81026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（五）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53160" y="1351280"/>
            <a:ext cx="10327640" cy="457009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重要维生素的生理功能及推荐摄入量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是一系列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包括视黄醇、视黄醛、视黄酸、视黄醇乙酸酯和视黄醇棕榈酸酯等在内的视黄醇的衍生物。维生素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只存在于动物体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中。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植物中并不含有维生素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，但许多蔬菜和水果却都含有维生素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原（胡萝卜素），在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小肠中可分解为维生素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维生素的生理功能包括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视觉功能、维持皮肤粘膜完整性、维持和促进免疫功能、促进生长发育和维持生殖功能、促进血红蛋白生成，增加食物中铁的摄取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等。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6269" y="81026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（五）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63295" y="1291590"/>
            <a:ext cx="10517505" cy="462978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重要维生素的生理功能及推荐摄入量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的推荐摄入量采用视黄醇活性当量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VAE/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0—6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VAE/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7—12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350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VAE/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1—3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岁幼儿的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RNI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VAE/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天。婴儿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UL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水平为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600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VAE/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51019" y="81026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（五）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9975" y="1400175"/>
            <a:ext cx="10410825" cy="45212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重要维生素的生理功能及推荐摄入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量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）维生素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是一组具有抗佝偻病作用、结构类似的固醇类衍生物总称，主要有维生素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D3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的主要作用是调节钙、磷代谢，促进肠内钙磷吸收和骨质钙化，促进骨骼生长，维持血钙和血磷的平衡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还具有调节细胞生长分化、调节免疫功能的作用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27524" y="81026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（五）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3470" y="1422400"/>
            <a:ext cx="10387330" cy="449897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重要维生素的生理功能及推荐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摄入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量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人体可通过暴露于阳光下、膳食摄入和维生素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补充等途径补充维生素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要在饮食中获得十分有限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婴儿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天。婴儿维生素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摄入过高可增加生长迟缓发生率，婴儿维生素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UL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值为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第一节 婴幼儿营养需要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915" y="1437005"/>
            <a:ext cx="10057765" cy="5420995"/>
          </a:xfrm>
        </p:spPr>
        <p:txBody>
          <a:bodyPr>
            <a:noAutofit/>
          </a:bodyPr>
          <a:lstStyle/>
          <a:p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一、营养需要的基本概念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营养的概念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营养是机体摄取、消化、吸收和利用食物中的营养物质以满足生理需要的生物学过程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。狭义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的营养也指食物中营养素含量的多少和质量的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好坏。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6404" y="788035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（五）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545" y="1209675"/>
            <a:ext cx="10803255" cy="497459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重要维生素的生理功能及推荐摄入量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K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K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是一组含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2-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甲基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-1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萘醌基团的化合物，包括维生素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K1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K2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K3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K4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等几种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形式。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K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具有防止新生婴儿出血疾病、预防内出血及痔疮、减少生理期大量出血、促进血液正常凝固等生理作用。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0—6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K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7—12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1—3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岁幼儿维生素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K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1329" y="87122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（五）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0610" y="1400175"/>
            <a:ext cx="10362565" cy="483108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重要维生素的生理功能及推荐摄入量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B1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B1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（硫胺素）也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称抗神经炎因子、抗脚气病因子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，以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辅酶形式参与糖的分解代谢，有保护神经系统的作用，缺乏时可引起多发性神经炎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主要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存在于种子的外皮和胚芽中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，在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酵母菌中含量也极丰富。瘦肉、白菜和芹菜中的维生素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B1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含量也较为丰富。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0—6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B1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0.1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天。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7—12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B1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约为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天。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1—3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岁幼儿维生素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B1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EAR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0.5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RNI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8144" y="81026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（五）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1865" y="1267460"/>
            <a:ext cx="10148570" cy="518985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重要维生素的生理功能及推荐摄入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量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B2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B2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（核黄素）主要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生理功用是作为辅酶促进代谢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各类食品中广泛存在，但通常动物性食品中的含量高于植物性食物，如各种动物的肝脏、肾脏、心脏、蛋黄、鳝鱼以及奶类等。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0—6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0.4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7—12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0.5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1—3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岁幼儿的推荐量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0.5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4204" y="81026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（五）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33780" y="1363345"/>
            <a:ext cx="10447020" cy="508127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重要维生素的生理功能及推荐摄入量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可为氧化型，亦可作为还原型存在于体内，可促进体内多种氧化还原过程，维持免疫功能，保持血管的完整，促进铁吸收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食物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中的维生素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主要存在于新鲜的蔬菜、水果中，人体不能合成。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0—12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1—3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岁幼儿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EAR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毫克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5459" y="81026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（五）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0420" y="1315085"/>
            <a:ext cx="10660380" cy="460629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重要维生素的生理功能及推荐摄入量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）叶酸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叶酸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B12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共同促进红细胞形成，缺乏可导致巨幼红细胞性贫血。人类肠道细菌能合成叶酸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，一般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不易缺乏。当吸收不良、代谢失常或长期使用肠道抑菌药物时，可造成叶酸缺乏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叶酸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广泛存在于动、植物性食品中，含量丰富的有动物内脏、蛋、鱼以及坚果类和大豆类食品。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58334" y="81026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（五）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58545" y="1351280"/>
            <a:ext cx="10422255" cy="457009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重要维生素的生理功能及推荐摄入量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）叶酸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膳食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叶酸参考摄入量采用膳食叶酸当量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(DFE)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表示。婴儿叶酸推荐量以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表示。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0—6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月龄婴儿叶酸的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65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DFE/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7—12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月龄婴儿叶酸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DFE/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1—3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岁幼儿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EAR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130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DFE/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RNI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160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DFE/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51019" y="81026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（六）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膳食纤维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9030" y="1290955"/>
            <a:ext cx="10497185" cy="458724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膳食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纤维是一类多糖，它既不能被胃肠道消化吸收，也不能产生能量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分为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可溶性膳食</a:t>
            </a:r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纤维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不可溶性膳食纤维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可溶性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膳食纤维来源于果胶、藻胶、魔芋等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，在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胃肠道内和淀粉等碳水化合物交织在一起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，延缓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后者的吸收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，降低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餐后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血糖。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可溶性膳食纤维的最佳来源是全谷类粮食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，可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促进胃肠道蠕动，加快食物通过胃肠道，减少吸收，还能在大肠中吸收水分软化大便，起到防治便秘的作用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建议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岁以下儿童的摄入量为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/1000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千卡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93894" y="810260"/>
            <a:ext cx="8596667" cy="754743"/>
          </a:xfrm>
        </p:spPr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（六）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水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3470" y="1351280"/>
            <a:ext cx="10387330" cy="45700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水是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人体必不可少的重要组成成分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。个体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对水的需要量与性别、年龄、体重、代谢、气候、环境温度和湿度、身体活动、膳食等因素有关，且同一个体在不同环境或生理条件下也有差异。因此，水的人群推荐量不等同于个体每日的需要量。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世界卫生组织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建议纯母乳喂养的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0—6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月龄婴儿不需额外补充水分。据母乳含水量推算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0—6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月龄婴儿水的适宜摄入量为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0.7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升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天。以母乳供水量加其他食物和饮水量计算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7—12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月龄婴儿总水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0.9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升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天。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1—3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岁幼儿总水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升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第二节 营养素的膳食来源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6645" y="2091055"/>
            <a:ext cx="998220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膳食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营养学的核心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就是膳食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结构。膳食结构是指膳食中各类食物的数量及其在膳食中所占的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比重。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膳食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平衡是指膳食中所含的营养素种类齐全、数量充足、比例适当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，才能有利于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人体对营养素的吸收和利用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营养性食品可分为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组：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粮食组、蔬菜组、水果组、动物性食品组、乳类和豆类组、高能量食品组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。其中前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组食品又称为保护性食品组。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第二节 营养素的膳食来源</a:t>
            </a:r>
            <a:endParaRPr lang="zh-CN" altLang="en-US" sz="3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15365" y="1954530"/>
            <a:ext cx="10247630" cy="45472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、粮食组的营养价值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粮食组食物是指烹饪食品中，作为主食的各种植物种子的总称，也可概括称为“谷物”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。所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含营养物质主要为碳水化合物，其次是蛋白质，以及膳食纤维和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族维生素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（一）碳水化合物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粮谷类一般含碳水化合物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65%—75%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左右，可分为糖、寡糖和多糖。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各类碳水化合物是人体最理想又最经济的热能来源，其提供的热量至少占全天总热能的一半以上。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膳食中如果缺少淀粉，宝贵的蛋白质资源就会被当成燃料白白烧掉。因此，儿童的早餐除奶和鸡蛋外，一定要提供主食。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85850" y="286385"/>
            <a:ext cx="10069830" cy="1450975"/>
          </a:xfrm>
        </p:spPr>
        <p:txBody>
          <a:bodyPr/>
          <a:lstStyle/>
          <a:p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第一节 婴幼儿营养需要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85850" y="1437005"/>
            <a:ext cx="10307955" cy="3956050"/>
          </a:xfrm>
        </p:spPr>
        <p:txBody>
          <a:bodyPr>
            <a:noAutofit/>
          </a:bodyPr>
          <a:lstStyle/>
          <a:p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一、营养需要的基本概念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营养需要的基本概念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营养素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需要量是制定膳食营养素参考摄入量（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DRIs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）的基础，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DRIs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是指膳食营养素参考摄入量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(Dietary Reference Intakes)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，它是一组每日膳食营养素摄入量的参考值。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第二节 营养素的膳食来源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6645" y="1963420"/>
            <a:ext cx="10190480" cy="40309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二）蛋白质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粮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谷类蛋白质含量一般在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7%—10%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，是人体所需植物性蛋白质的重要来源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，所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供蛋白质量可占全天需要量的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40%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左右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但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这种蛋白质不是优质蛋白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，赖氨酸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、蛋氨酸含量相对较少，为此，要与含赖氨酸较多的豆制品以及含赖氨酸、蛋氨酸较多的肉蛋类共同搭配食用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，从而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起到蛋白质互补作用，以提高蛋白质的利用率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第二节 营养素的膳食来源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1865" y="1737360"/>
            <a:ext cx="10203815" cy="425704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三）脂肪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粮谷类的脂肪含量少，一般为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2%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，且多为不饱和脂肪酸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，粮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谷类食物必须贮藏在避光、通风、干燥和阴凉的环境中，才能保持它们原有的营养价值。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四）矿物质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粮谷类中还包含一些矿物质，如钙、镁、磷、铁等。粮谷类的钙含量不高，铁含量更低，且吸收率较低，仅为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1%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左右。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第二节 营养素的膳食来源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61390" y="2013585"/>
            <a:ext cx="10364470" cy="36633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二、蔬菜组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的营养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价值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蔬菜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中含有大量水分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70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％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—90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％，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此外是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数量很少的蛋白质、脂肪、糖类、维生素、无机盐及纤维素。判断蔬菜营养价值的高低，主要是看其所含维生素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、胡萝卜素量的多少。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绿叶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蔬菜的矿物质含量很丰富，但某些蔬菜中的草酸会影响人体对矿物质的吸收，婴幼儿应尽量减少食用含草酸过多的蔬菜，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烹调时应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先用开水漂烫，以去除草酸。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婴幼儿的膳食中每天都要保证蔬菜的供应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，品种多样化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，注意蔬菜颜色的深浅搭配，还应考虑多种蔬菜搭配及蔬菜和肉食混吃。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第二节 营养素的膳食来源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78535" y="1950720"/>
            <a:ext cx="10501630" cy="37261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三、水果组的营养价值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一）水果与蔬菜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的区别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水果中的矿物质和微量元素不如蔬菜丰富，维生素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、维生素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的含量也相对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较低。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水果含有丰富的果糖，热量效应远远超过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蔬菜。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，蔬菜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属于碱性食品，能够更有效地调整机体的内环境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平衡。  水果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因含有鞣酸，调节人体内环境的效果要差一些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水果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组和蔬菜组是两组食物，不能互相替代。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7063" y="135467"/>
            <a:ext cx="2633133" cy="2607733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第二节 营养素的膳食来源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75360" y="2002790"/>
            <a:ext cx="10347960" cy="41713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二）水果普遍含有的营养物质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碳水化合物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水果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中的碳水化合物主要是以糖、淀粉为主，纤维素和果胶的含量也很高，水果种类不同，其碳水化合物的含量与种类也有区别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水果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中含有丰富的维生素，是供应人体所需维生素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的丰富来源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。水果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中还含有维生素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，有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保护血管的作用，还可促进维生素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的活动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3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矿物质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水果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中含有许多矿物质，其中对人体有重要作用的有钙、磷、铁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第二节 营养素的膳食来源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16660" y="2002155"/>
            <a:ext cx="10263505" cy="367474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动物性食品组的营养价值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一）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畜肉类的营养价值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二）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禽肉类的营养价值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三）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水产类的营养价值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四）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蛋类的营养价值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第二节 营养素的膳食来源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77240" y="1955165"/>
            <a:ext cx="10782935" cy="42849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一）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畜肉类的营养价值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畜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肉类是指猪、牛、羊等牲畜的肌肉、内脏及其制品，主要提供蛋白质、脂肪、无机盐和维生素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蛋白质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含量占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10%—20%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。含充足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的人体必需氨基酸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，种类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和比例上接近人体需要，易消化吸收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，营养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价值很高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脂肪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以饱和脂肪酸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为主。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动物内脏中的胆固醇含量较多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碳水化合物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均以糖原形式存在于肌肉和肝脏中，含量极少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矿物质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含量约占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0.8%—1.2%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，其中，钙含量较低，含铁、磷较多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含有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丰富的维生素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B12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、烟碱酸等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第二节 营养素的膳食来源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915" y="2037715"/>
            <a:ext cx="10252075" cy="42100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（二）禽肉类的营养价值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禽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肉类包括鸡、鸭、鹅、鸽、鹌鹑等的肌肉、内脏及其制品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禽肉的营养价值与畜肉相似，不同的是其脂肪含量较少，并含有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的亚油酸，易于人体消化吸收。禽肉中胆固醇含量不多，不易引起高脂血症。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禽肉蛋白质的氨基酸组成接近人体需要，质地较畜肉细嫩且含氮浸出物多，故禽肉炖汤的味道较畜肉鲜美。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禽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类的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内脏比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肌肉含有更为丰富的营养素，除蛋白质、脂肪外，还含有更多的维生素、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矿物质。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第二节 营养素的膳食来源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657985"/>
            <a:ext cx="10277475" cy="460502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三）水产类的营养价值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水产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类包括鱼、虾、蟹、贝等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鱼肉比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畜肉类更易消化，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蛋白质吸收率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85%—90%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，尤其适合儿童食用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水产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类的脂类物质含量各不相同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。鱼类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脂肪多由不饱和脂肪酸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组成，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消化吸收率达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95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鱼、虾、蟹等肉中的胆固醇含量不高，但其鱼籽、虾子、蟹子、蟹黄中的含量较高，贝类中胆固醇的含量也高于鱼类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鱼类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中的钙、钠、氯、钾、镁等元素的含量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丰富。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海鱼的肝脏中含有丰富的维生素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。另外，鱼类是维生素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与尼克酸的良好来源，还含有牛磺酸，对增强儿童视力有益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第二节 营养素的膳食来源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88060" y="1903730"/>
            <a:ext cx="10380980" cy="353885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四）蛋类的营养价值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蛋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主要指鸡、鸭、鹅、鹌鹑、火鸡等禽类的卵。各种蛋的结构和营养价值大致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相。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蛋类含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蛋白质约为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12.8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，是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天然食物中最优良的蛋白质，在评价食物蛋白质营养质量时常以鸡蛋的蛋白质作为参考蛋白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蛋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类含糖较少，蛋清中主要含甘露糖和半乳糖，蛋黄中主要含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葡萄糖。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蛋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类的脂肪主要集中在蛋黄中，蛋清几乎不含脂肪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。鸡蛋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的脂肪有大量磷脂和胆固醇。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鸡蛋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所含的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矿物质、维生素主要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集中在蛋黄中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。蛋清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里含有维生素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09875" y="666750"/>
            <a:ext cx="6200140" cy="618490"/>
          </a:xfrm>
        </p:spPr>
        <p:txBody>
          <a:bodyPr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膳食营养素参考摄入量</a:t>
            </a:r>
            <a:r>
              <a:rPr lang="en-US" altLang="zh-CN" sz="2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(DEIs)</a:t>
            </a:r>
            <a:r>
              <a:rPr lang="zh-CN" altLang="en-US" sz="2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体系</a:t>
            </a:r>
            <a:endParaRPr lang="zh-CN" altLang="en-US"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819331" y="1580544"/>
          <a:ext cx="10827658" cy="416722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80005"/>
                <a:gridCol w="8247653"/>
              </a:tblGrid>
              <a:tr h="74611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名</a:t>
                      </a:r>
                      <a:r>
                        <a:rPr lang="en-US" altLang="zh-CN" sz="2400" dirty="0" smtClean="0"/>
                        <a:t> </a:t>
                      </a:r>
                      <a:r>
                        <a:rPr lang="zh-CN" altLang="en-US" sz="2400" dirty="0" smtClean="0"/>
                        <a:t>称</a:t>
                      </a:r>
                      <a:endParaRPr lang="zh-CN" alt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意</a:t>
                      </a:r>
                      <a:r>
                        <a:rPr lang="en-US" altLang="zh-CN" sz="2400" dirty="0" smtClean="0"/>
                        <a:t>    </a:t>
                      </a:r>
                      <a:r>
                        <a:rPr lang="zh-CN" altLang="en-US" sz="2400" dirty="0" smtClean="0"/>
                        <a:t>义</a:t>
                      </a:r>
                      <a:endParaRPr lang="zh-CN" altLang="en-US" sz="2400" dirty="0" smtClean="0"/>
                    </a:p>
                  </a:txBody>
                  <a:tcPr/>
                </a:tc>
              </a:tr>
              <a:tr h="856506"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平均需要量   </a:t>
                      </a:r>
                      <a:r>
                        <a:rPr lang="en-US" altLang="zh-CN" sz="2000" dirty="0" smtClean="0"/>
                        <a:t>EAR</a:t>
                      </a:r>
                      <a:endParaRPr lang="en-US" altLang="zh-CN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指某一特定性别、年龄及生理状况的群体某种营养素需要量的平均值。摄入量达到</a:t>
                      </a:r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EAR</a:t>
                      </a:r>
                      <a:r>
                        <a:rPr lang="zh-CN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水平时可满足群体中</a:t>
                      </a:r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50%</a:t>
                      </a:r>
                      <a:r>
                        <a:rPr lang="zh-CN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个体对该营养素的需要。</a:t>
                      </a:r>
                      <a:endParaRPr lang="zh-CN" altLang="en-US" sz="2000" dirty="0"/>
                    </a:p>
                  </a:txBody>
                  <a:tcPr/>
                </a:tc>
              </a:tr>
              <a:tr h="748010"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推荐摄入量   </a:t>
                      </a:r>
                      <a:r>
                        <a:rPr lang="en-US" altLang="zh-CN" sz="2000" dirty="0" smtClean="0"/>
                        <a:t>RNI</a:t>
                      </a:r>
                      <a:endParaRPr lang="en-US" altLang="zh-CN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指可以满足某一特定性别、年龄及生理状态的群体中绝大多数个体（</a:t>
                      </a:r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97%—98%</a:t>
                      </a:r>
                      <a:r>
                        <a:rPr lang="zh-CN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）需要量的某种营养素摄入水平。</a:t>
                      </a:r>
                      <a:endParaRPr lang="zh-CN" altLang="en-US" sz="2000" dirty="0"/>
                    </a:p>
                  </a:txBody>
                  <a:tcPr/>
                </a:tc>
              </a:tr>
              <a:tr h="1068586"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适宜摄入量   </a:t>
                      </a:r>
                      <a:r>
                        <a:rPr lang="en-US" altLang="zh-CN" sz="2000" dirty="0" smtClean="0"/>
                        <a:t>AI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通过观察或实验获得的健康群体对某种营养素的平均摄入量为</a:t>
                      </a:r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AI</a:t>
                      </a:r>
                      <a:r>
                        <a:rPr lang="zh-CN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。当某一人群某种营养素的个体需要量资料缺乏或不足时，或者无法获得</a:t>
                      </a:r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EAR</a:t>
                      </a:r>
                      <a:r>
                        <a:rPr lang="zh-CN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及</a:t>
                      </a:r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RNI</a:t>
                      </a:r>
                      <a:r>
                        <a:rPr lang="zh-CN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时，可用</a:t>
                      </a:r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AI</a:t>
                      </a:r>
                      <a:r>
                        <a:rPr lang="zh-CN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代替</a:t>
                      </a:r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RNI</a:t>
                      </a:r>
                      <a:r>
                        <a:rPr lang="zh-CN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。</a:t>
                      </a:r>
                      <a:endParaRPr lang="zh-CN" altLang="en-US" sz="2000" dirty="0"/>
                    </a:p>
                  </a:txBody>
                  <a:tcPr/>
                </a:tc>
              </a:tr>
              <a:tr h="748010"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最高摄入量   </a:t>
                      </a:r>
                      <a:r>
                        <a:rPr lang="en-US" altLang="zh-CN" sz="2000" dirty="0" smtClean="0"/>
                        <a:t>UL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指平均每日可摄入的某营养素最高限量，即从生物学角度判断可被耐受的某种营养素摄入水平。</a:t>
                      </a:r>
                      <a:endParaRPr lang="zh-CN" alt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第二节 营养素的膳食来源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5040" y="1931035"/>
            <a:ext cx="10473690" cy="37147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五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、乳类和豆类组的营养价值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一）乳类的营养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乳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类是由水、脂肪、蛋白质、乳糖、矿物质、维生素等组成的复杂乳胶体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。以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牛乳食用最广泛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牛乳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中的蛋白质主要是由酪蛋白、乳清蛋白和乳球蛋白组成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牛乳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的脂肪以微细的球状或乳浊液分散在乳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中。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牛乳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中含有乳糖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，乳糖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是儿童生长发育的主要营养物质之一，对其胃肠道有调整保护作用，促进钙吸收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牛乳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中含多种维生素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，微量元素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有锌、碘、硅等，其中钙含量高且吸收度率高，是人体所需钙的良好来源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第二节 营养素的膳食来源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6945" y="1964690"/>
            <a:ext cx="10349865" cy="39243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二）大豆和大豆制品的营养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其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蛋白质的必需氨基酸齐全，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含量丰富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，属优质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蛋白质。含较多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的赖氨酸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，蛋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氨酸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较少。将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肉类、豆类与粮食一起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吃可获得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很高的蛋白质利用率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脂肪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含量为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左右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，不饱和脂肪酸多。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整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粒大豆含有较多的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纤维素不易消化，而加工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豆制品较容易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消化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含丰富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的维生素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B1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、烟酸，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以及钙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、磷、铁、钾、镁等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。含有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异黄酮类，具有良好的抗氧化功能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，降低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血脂和胆固醇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，预防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心脑血管疾病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第二节 营养素的膳食来源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6645" y="1943100"/>
            <a:ext cx="10229215" cy="3733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六、高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能量食品组的营养价值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油脂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类来源于植物种子和动物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体内。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在食品中添加油脂可改善其感官性状，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增加热量，提高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色香味和消化率，增进食欲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。还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可延长食物在胃肠中的停留时间，使人产生饱腹感。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食用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油脂可分为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动物油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植物油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氢化脂肪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种。动物油含较多饱和脂肪酸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，消化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吸收率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较差。植物油含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较多不饱和脂肪酸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，消化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吸收较好，所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含必需脂肪酸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在体内可以转化为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DHA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氢化脂肪是由不饱和脂肪酸经过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加工成为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饱和脂肪酸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，可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降低高密度脂蛋白，对健康不利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油脂虽然是膳食的重要组成部分，但长期过多摄入，可使人血脂升高，加速动脉硬化，诱发冠心病等疾病。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93775" y="1451610"/>
            <a:ext cx="9822180" cy="379349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膳食营养素参考摄入量包括哪些指标？各自的意义是什么？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营养素包括哪几类？其对于人体的作用分别是什么？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合理膳食结构的基本原则是什么？我们日常的食物可大致分为哪几组？对于婴幼儿来说，如何合理地选择食物搭配？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91260" y="908050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 algn="l">
              <a:buNone/>
            </a:pPr>
            <a:r>
              <a:rPr lang="zh-CN" altLang="en-US" sz="3600" b="1" dirty="0">
                <a:sym typeface="+mn-ea"/>
              </a:rPr>
              <a:t>思考题</a:t>
            </a:r>
            <a:endParaRPr lang="zh-CN" alt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4230" y="286603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zh-CN" altLang="en-US" sz="6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谢谢聆听！</a:t>
            </a:r>
            <a:endParaRPr lang="zh-CN" altLang="en-US" sz="199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359" y="2514600"/>
            <a:ext cx="4802293" cy="360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第一节 婴幼儿营养需要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6645" y="1903730"/>
            <a:ext cx="10297160" cy="4478020"/>
          </a:xfrm>
        </p:spPr>
        <p:txBody>
          <a:bodyPr>
            <a:no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二、婴幼儿营养素需要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主要的营养素包括七大类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蛋白质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脂类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碳水化合物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矿物质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膳食纤维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7.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水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79985" y="1737360"/>
            <a:ext cx="5275695" cy="45581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01209" y="788670"/>
            <a:ext cx="8596667" cy="754743"/>
          </a:xfrm>
        </p:spPr>
        <p:txBody>
          <a:bodyPr/>
          <a:lstStyle/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（一）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蛋白质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02055" y="1934210"/>
            <a:ext cx="9940290" cy="399224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蛋白质的组成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蛋白质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是由许多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氨基酸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以肽链连接在一起而构成的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必需氨基酸的概念。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对于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儿童来说，有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种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必需氨基酸，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种条件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必需氨基酸。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限制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氨基酸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蛋白质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的互补作用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2154" y="854287"/>
            <a:ext cx="8596667" cy="754743"/>
          </a:xfrm>
        </p:spPr>
        <p:txBody>
          <a:bodyPr/>
          <a:lstStyle/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（一）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蛋白质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32865" y="1609090"/>
            <a:ext cx="7941310" cy="3880485"/>
          </a:xfrm>
        </p:spPr>
        <p:txBody>
          <a:bodyPr>
            <a:normAutofit lnSpcReduction="20000"/>
          </a:bodyPr>
          <a:lstStyle/>
          <a:p>
            <a:pPr marL="0" indent="0"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蛋白质的生理功能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构造和修补人体组织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构成生理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活性物质。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维持机体内的渗透压的平衡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供给能量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05959" y="728980"/>
            <a:ext cx="8596667" cy="754743"/>
          </a:xfrm>
        </p:spPr>
        <p:txBody>
          <a:bodyPr/>
          <a:lstStyle/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（一）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蛋白质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06170" y="1243965"/>
            <a:ext cx="9799320" cy="488569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蛋白质参考摄入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量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高蛋白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质摄入可致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岁以下婴幼儿体重增长过快，而低蛋白摄入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可能降低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婴幼儿以后超重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肥胖的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风险。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0—6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月龄婴儿蛋白质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克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天。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7—12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月龄婴儿蛋白质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RNI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1—3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岁幼儿蛋白质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RNI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20—30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2d01b535-341b-402b-a6c5-0894b4ff4fd0}"/>
</p:tagLst>
</file>

<file path=ppt/theme/theme1.xml><?xml version="1.0" encoding="utf-8"?>
<a:theme xmlns:a="http://schemas.openxmlformats.org/drawingml/2006/main" name="回顾">
  <a:themeElements>
    <a:clrScheme name="回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8720</Words>
  <Application>WPS 演示</Application>
  <PresentationFormat>宽屏</PresentationFormat>
  <Paragraphs>466</Paragraphs>
  <Slides>54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64" baseType="lpstr">
      <vt:lpstr>Arial</vt:lpstr>
      <vt:lpstr>宋体</vt:lpstr>
      <vt:lpstr>Wingdings</vt:lpstr>
      <vt:lpstr>Calibri</vt:lpstr>
      <vt:lpstr>微软雅黑</vt:lpstr>
      <vt:lpstr>Times New Roman</vt:lpstr>
      <vt:lpstr>Arial Unicode MS</vt:lpstr>
      <vt:lpstr>Calibri Light</vt:lpstr>
      <vt:lpstr>等线</vt:lpstr>
      <vt:lpstr>回顾</vt:lpstr>
      <vt:lpstr>第一章  婴幼儿营养特点</vt:lpstr>
      <vt:lpstr>学习目标</vt:lpstr>
      <vt:lpstr>第一节 婴幼儿营养需要</vt:lpstr>
      <vt:lpstr>第一节 婴幼儿营养需要</vt:lpstr>
      <vt:lpstr>膳食营养素参考摄入量(DEIs)体系</vt:lpstr>
      <vt:lpstr>第一节 婴幼儿营养需要</vt:lpstr>
      <vt:lpstr>（一） 蛋白质</vt:lpstr>
      <vt:lpstr>（一） 蛋白质</vt:lpstr>
      <vt:lpstr>（一） 蛋白质</vt:lpstr>
      <vt:lpstr>（二） 脂类</vt:lpstr>
      <vt:lpstr>（二） 脂类</vt:lpstr>
      <vt:lpstr>（二） 脂类</vt:lpstr>
      <vt:lpstr>（二） 脂类</vt:lpstr>
      <vt:lpstr>（三） 碳水化合物</vt:lpstr>
      <vt:lpstr>（三） 碳水化合物</vt:lpstr>
      <vt:lpstr>（三） 碳水化合物</vt:lpstr>
      <vt:lpstr>（四） 矿物质</vt:lpstr>
      <vt:lpstr>（四） 矿物质</vt:lpstr>
      <vt:lpstr>（四） 矿物质</vt:lpstr>
      <vt:lpstr>（四） 矿物质</vt:lpstr>
      <vt:lpstr>（四） 矿物质</vt:lpstr>
      <vt:lpstr>（四） 矿物质</vt:lpstr>
      <vt:lpstr>（四） 矿物质</vt:lpstr>
      <vt:lpstr>（五） 维生素</vt:lpstr>
      <vt:lpstr>（五） 维生素</vt:lpstr>
      <vt:lpstr>（五） 维生素</vt:lpstr>
      <vt:lpstr>（五） 维生素</vt:lpstr>
      <vt:lpstr>（五） 维生素</vt:lpstr>
      <vt:lpstr>（五） 维生素</vt:lpstr>
      <vt:lpstr>（五） 维生素</vt:lpstr>
      <vt:lpstr>（五） 维生素</vt:lpstr>
      <vt:lpstr>（五） 维生素</vt:lpstr>
      <vt:lpstr>（五） 维生素</vt:lpstr>
      <vt:lpstr>（五） 维生素</vt:lpstr>
      <vt:lpstr>（五） 维生素</vt:lpstr>
      <vt:lpstr>（六） 膳食纤维</vt:lpstr>
      <vt:lpstr>（六）水</vt:lpstr>
      <vt:lpstr>第二节 营养素的膳食来源</vt:lpstr>
      <vt:lpstr>第二节 营养素的膳食来源</vt:lpstr>
      <vt:lpstr>第二节 营养素的膳食来源</vt:lpstr>
      <vt:lpstr>第二节 营养素的膳食来源</vt:lpstr>
      <vt:lpstr>第二节 营养素的膳食来源</vt:lpstr>
      <vt:lpstr>第二节 营养素的膳食来源</vt:lpstr>
      <vt:lpstr>第二节 营养素的膳食来源</vt:lpstr>
      <vt:lpstr>第二节 营养素的膳食来源</vt:lpstr>
      <vt:lpstr>第二节 营养素的膳食来源</vt:lpstr>
      <vt:lpstr>第二节 营养素的膳食来源</vt:lpstr>
      <vt:lpstr>第二节 营养素的膳食来源</vt:lpstr>
      <vt:lpstr>第二节 营养素的膳食来源</vt:lpstr>
      <vt:lpstr>第二节 营养素的膳食来源</vt:lpstr>
      <vt:lpstr>第二节 营养素的膳食来源</vt:lpstr>
      <vt:lpstr>第二节 营养素的膳食来源</vt:lpstr>
      <vt:lpstr>PowerPoint 演示文稿</vt:lpstr>
      <vt:lpstr>谢谢聆听！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WPS_1607387318</cp:lastModifiedBy>
  <cp:revision>190</cp:revision>
  <dcterms:created xsi:type="dcterms:W3CDTF">2021-07-15T05:27:00Z</dcterms:created>
  <dcterms:modified xsi:type="dcterms:W3CDTF">2021-08-02T07:12:29Z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B8FEF6018C33455897CE04134FD5A218</vt:lpwstr>
  </property>
  <property fmtid="{D5CDD505-2E9C-101B-9397-08002B2CF9AE}" pid="3" name="KSOProductBuildVer">
    <vt:lpwstr>2052-11.1.0.10503</vt:lpwstr>
  </property>
</Properties>
</file>