
<file path=[Content_Types].xml><?xml version="1.0" encoding="utf-8"?>
<Types xmlns="http://schemas.openxmlformats.org/package/2006/content-types">
  <Default Extension="jpeg" ContentType="image/jpeg"/>
  <Default Extension="JPG" ContentType="image/.jp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2"/>
  </p:notesMasterIdLst>
  <p:sldIdLst>
    <p:sldId id="256" r:id="rId3"/>
    <p:sldId id="401" r:id="rId4"/>
    <p:sldId id="364" r:id="rId5"/>
    <p:sldId id="365" r:id="rId6"/>
    <p:sldId id="366" r:id="rId7"/>
    <p:sldId id="367" r:id="rId8"/>
    <p:sldId id="368" r:id="rId9"/>
    <p:sldId id="369" r:id="rId10"/>
    <p:sldId id="370" r:id="rId11"/>
    <p:sldId id="371" r:id="rId12"/>
    <p:sldId id="372" r:id="rId13"/>
    <p:sldId id="373" r:id="rId14"/>
    <p:sldId id="374" r:id="rId15"/>
    <p:sldId id="375" r:id="rId16"/>
    <p:sldId id="376" r:id="rId17"/>
    <p:sldId id="377" r:id="rId18"/>
    <p:sldId id="378" r:id="rId19"/>
    <p:sldId id="379" r:id="rId20"/>
    <p:sldId id="380" r:id="rId21"/>
    <p:sldId id="381" r:id="rId22"/>
    <p:sldId id="382" r:id="rId23"/>
    <p:sldId id="383" r:id="rId24"/>
    <p:sldId id="384" r:id="rId25"/>
    <p:sldId id="385" r:id="rId26"/>
    <p:sldId id="386" r:id="rId27"/>
    <p:sldId id="387" r:id="rId28"/>
    <p:sldId id="388" r:id="rId29"/>
    <p:sldId id="389" r:id="rId30"/>
    <p:sldId id="390" r:id="rId31"/>
    <p:sldId id="391" r:id="rId32"/>
    <p:sldId id="392" r:id="rId33"/>
    <p:sldId id="393" r:id="rId34"/>
    <p:sldId id="394" r:id="rId35"/>
    <p:sldId id="395" r:id="rId36"/>
    <p:sldId id="396" r:id="rId37"/>
    <p:sldId id="397" r:id="rId38"/>
    <p:sldId id="398" r:id="rId39"/>
    <p:sldId id="399" r:id="rId40"/>
    <p:sldId id="400" r:id="rId4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3" d="100"/>
          <a:sy n="63" d="100"/>
        </p:scale>
        <p:origin x="780"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5" Type="http://schemas.openxmlformats.org/officeDocument/2006/relationships/tableStyles" Target="tableStyles.xml"/><Relationship Id="rId44" Type="http://schemas.openxmlformats.org/officeDocument/2006/relationships/viewProps" Target="viewProps.xml"/><Relationship Id="rId43" Type="http://schemas.openxmlformats.org/officeDocument/2006/relationships/presProps" Target="presProps.xml"/><Relationship Id="rId42" Type="http://schemas.openxmlformats.org/officeDocument/2006/relationships/notesMaster" Target="notesMasters/notesMaster1.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E21EE5-9C64-41C5-A4B0-9E0FA312FEF7}"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52E5D6-177E-4DE5-B5DB-FA945794E384}"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zh-CN" altLang="en-US"/>
              <a:t>单击此处编辑母版标题样式</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ED8B231D-1CB4-45D1-BF70-86128657444E}"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A118CB4-6002-40D5-BF09-9CF29DE1E443}" type="slidenum">
              <a:rPr lang="zh-CN" altLang="en-US" smtClean="0"/>
            </a:fld>
            <a:endParaRPr lang="zh-CN" alt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p>
            <a:fld id="{ED8B231D-1CB4-45D1-BF70-86128657444E}"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A118CB4-6002-40D5-BF09-9CF29DE1E443}"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showMasterSp="0">
  <p:cSld name="竖排标题与文本">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p>
            <a:fld id="{ED8B231D-1CB4-45D1-BF70-86128657444E}"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A118CB4-6002-40D5-BF09-9CF29DE1E443}"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p>
            <a:fld id="{ED8B231D-1CB4-45D1-BF70-86128657444E}"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A118CB4-6002-40D5-BF09-9CF29DE1E443}"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showMasterSp="0">
  <p:cSld name="节标题">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zh-CN" altLang="en-US"/>
              <a:t>单击此处编辑母版标题样式</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Date Placeholder 3"/>
          <p:cNvSpPr>
            <a:spLocks noGrp="1"/>
          </p:cNvSpPr>
          <p:nvPr>
            <p:ph type="dt" sz="half" idx="10"/>
          </p:nvPr>
        </p:nvSpPr>
        <p:spPr/>
        <p:txBody>
          <a:bodyPr/>
          <a:lstStyle/>
          <a:p>
            <a:fld id="{ED8B231D-1CB4-45D1-BF70-86128657444E}"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A118CB4-6002-40D5-BF09-9CF29DE1E443}" type="slidenum">
              <a:rPr lang="zh-CN" altLang="en-US" smtClean="0"/>
            </a:fld>
            <a:endParaRPr lang="zh-CN" alt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5" name="Date Placeholder 4"/>
          <p:cNvSpPr>
            <a:spLocks noGrp="1"/>
          </p:cNvSpPr>
          <p:nvPr>
            <p:ph type="dt" sz="half" idx="10"/>
          </p:nvPr>
        </p:nvSpPr>
        <p:spPr/>
        <p:txBody>
          <a:bodyPr/>
          <a:lstStyle/>
          <a:p>
            <a:fld id="{ED8B231D-1CB4-45D1-BF70-86128657444E}"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A118CB4-6002-40D5-BF09-9CF29DE1E443}"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Content Placeholder 3"/>
          <p:cNvSpPr>
            <a:spLocks noGrp="1"/>
          </p:cNvSpPr>
          <p:nvPr>
            <p:ph sz="half" idx="2"/>
          </p:nvPr>
        </p:nvSpPr>
        <p:spPr>
          <a:xfrm>
            <a:off x="1097280" y="2582334"/>
            <a:ext cx="4937760" cy="3378200"/>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Content Placeholder 5"/>
          <p:cNvSpPr>
            <a:spLocks noGrp="1"/>
          </p:cNvSpPr>
          <p:nvPr>
            <p:ph sz="quarter" idx="4"/>
          </p:nvPr>
        </p:nvSpPr>
        <p:spPr>
          <a:xfrm>
            <a:off x="6217920" y="2582334"/>
            <a:ext cx="4937760" cy="3378200"/>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7" name="Date Placeholder 6"/>
          <p:cNvSpPr>
            <a:spLocks noGrp="1"/>
          </p:cNvSpPr>
          <p:nvPr>
            <p:ph type="dt" sz="half" idx="10"/>
          </p:nvPr>
        </p:nvSpPr>
        <p:spPr/>
        <p:txBody>
          <a:bodyPr/>
          <a:lstStyle/>
          <a:p>
            <a:fld id="{ED8B231D-1CB4-45D1-BF70-86128657444E}"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AA118CB4-6002-40D5-BF09-9CF29DE1E443}"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ED8B231D-1CB4-45D1-BF70-86128657444E}"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AA118CB4-6002-40D5-BF09-9CF29DE1E443}"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ED8B231D-1CB4-45D1-BF70-86128657444E}" type="datetimeFigureOut">
              <a:rPr lang="zh-CN" altLang="en-US" smtClean="0"/>
            </a:fld>
            <a:endParaRPr lang="zh-CN" alt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zh-CN" altLang="en-US"/>
          </a:p>
        </p:txBody>
      </p:sp>
      <p:sp>
        <p:nvSpPr>
          <p:cNvPr id="9" name="Slide Number Placeholder 8"/>
          <p:cNvSpPr>
            <a:spLocks noGrp="1"/>
          </p:cNvSpPr>
          <p:nvPr>
            <p:ph type="sldNum" sz="quarter" idx="12"/>
          </p:nvPr>
        </p:nvSpPr>
        <p:spPr/>
        <p:txBody>
          <a:bodyPr/>
          <a:lstStyle/>
          <a:p>
            <a:fld id="{AA118CB4-6002-40D5-BF09-9CF29DE1E443}"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showMasterSp="0">
  <p:cSld name="内容与标题">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zh-CN" altLang="en-US"/>
              <a:t>单击此处编辑母版标题样式</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ED8B231D-1CB4-45D1-BF70-86128657444E}" type="datetimeFigureOut">
              <a:rPr lang="zh-CN" altLang="en-US" smtClean="0"/>
            </a:fld>
            <a:endParaRPr lang="zh-CN" alt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zh-CN" alt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AA118CB4-6002-40D5-BF09-9CF29DE1E443}"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ED8B231D-1CB4-45D1-BF70-86128657444E}"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A118CB4-6002-40D5-BF09-9CF29DE1E443}"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ED8B231D-1CB4-45D1-BF70-86128657444E}" type="datetimeFigureOut">
              <a:rPr lang="zh-CN" altLang="en-US" smtClean="0"/>
            </a:fld>
            <a:endParaRPr lang="zh-CN" alt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zh-CN" alt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AA118CB4-6002-40D5-BF09-9CF29DE1E443}" type="slidenum">
              <a:rPr lang="zh-CN" altLang="en-US" smtClean="0"/>
            </a:fld>
            <a:endParaRPr lang="zh-CN" alt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175" indent="-18288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800" kern="1200">
          <a:solidFill>
            <a:schemeClr val="tx1">
              <a:lumMod val="75000"/>
              <a:lumOff val="25000"/>
            </a:schemeClr>
          </a:solidFill>
          <a:latin typeface="+mn-lt"/>
          <a:ea typeface="+mn-ea"/>
          <a:cs typeface="+mn-cs"/>
        </a:defRPr>
      </a:lvl2pPr>
      <a:lvl3pPr marL="567055" indent="-18288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lumMod val="75000"/>
              <a:lumOff val="25000"/>
            </a:schemeClr>
          </a:solidFill>
          <a:latin typeface="+mn-lt"/>
          <a:ea typeface="+mn-ea"/>
          <a:cs typeface="+mn-cs"/>
        </a:defRPr>
      </a:lvl3pPr>
      <a:lvl4pPr marL="749935" indent="-18288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lumMod val="75000"/>
              <a:lumOff val="25000"/>
            </a:schemeClr>
          </a:solidFill>
          <a:latin typeface="+mn-lt"/>
          <a:ea typeface="+mn-ea"/>
          <a:cs typeface="+mn-cs"/>
        </a:defRPr>
      </a:lvl4pPr>
      <a:lvl5pPr marL="932815" indent="-18288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lumMod val="75000"/>
              <a:lumOff val="25000"/>
            </a:schemeClr>
          </a:solidFill>
          <a:latin typeface="+mn-lt"/>
          <a:ea typeface="+mn-ea"/>
          <a:cs typeface="+mn-cs"/>
        </a:defRPr>
      </a:lvl5pPr>
      <a:lvl6pPr marL="1099820" indent="-22860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lumMod val="75000"/>
              <a:lumOff val="25000"/>
            </a:schemeClr>
          </a:solidFill>
          <a:latin typeface="+mn-lt"/>
          <a:ea typeface="+mn-ea"/>
          <a:cs typeface="+mn-cs"/>
        </a:defRPr>
      </a:lvl6pPr>
      <a:lvl7pPr marL="1299845" indent="-22860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lumMod val="75000"/>
              <a:lumOff val="25000"/>
            </a:schemeClr>
          </a:solidFill>
          <a:latin typeface="+mn-lt"/>
          <a:ea typeface="+mn-ea"/>
          <a:cs typeface="+mn-cs"/>
        </a:defRPr>
      </a:lvl7pPr>
      <a:lvl8pPr marL="1499870" indent="-22860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lumMod val="75000"/>
              <a:lumOff val="25000"/>
            </a:schemeClr>
          </a:solidFill>
          <a:latin typeface="+mn-lt"/>
          <a:ea typeface="+mn-ea"/>
          <a:cs typeface="+mn-cs"/>
        </a:defRPr>
      </a:lvl8pPr>
      <a:lvl9pPr marL="1699895" indent="-22860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8.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image" Target="../media/image10.png"/><Relationship Id="rId1" Type="http://schemas.openxmlformats.org/officeDocument/2006/relationships/image" Target="../media/image9.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11.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9" Type="http://schemas.openxmlformats.org/officeDocument/2006/relationships/slideLayout" Target="../slideLayouts/slideLayout6.xml"/><Relationship Id="rId8" Type="http://schemas.openxmlformats.org/officeDocument/2006/relationships/image" Target="../media/image19.jpeg"/><Relationship Id="rId7" Type="http://schemas.openxmlformats.org/officeDocument/2006/relationships/image" Target="../media/image18.jpeg"/><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png"/><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image" Target="../media/image12.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image" Target="../media/image21.jpeg"/><Relationship Id="rId1" Type="http://schemas.openxmlformats.org/officeDocument/2006/relationships/image" Target="../media/image20.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5" Type="http://schemas.openxmlformats.org/officeDocument/2006/relationships/slideLayout" Target="../slideLayouts/slideLayout6.xml"/><Relationship Id="rId4" Type="http://schemas.openxmlformats.org/officeDocument/2006/relationships/image" Target="../media/image24.jpeg"/><Relationship Id="rId3" Type="http://schemas.openxmlformats.org/officeDocument/2006/relationships/image" Target="../media/image23.jpeg"/><Relationship Id="rId2" Type="http://schemas.openxmlformats.org/officeDocument/2006/relationships/image" Target="../media/image9.jpeg"/><Relationship Id="rId1" Type="http://schemas.openxmlformats.org/officeDocument/2006/relationships/image" Target="../media/image22.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image" Target="../media/image26.jpeg"/><Relationship Id="rId1" Type="http://schemas.openxmlformats.org/officeDocument/2006/relationships/image" Target="../media/image25.jpeg"/></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27.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9.emf"/><Relationship Id="rId1" Type="http://schemas.openxmlformats.org/officeDocument/2006/relationships/image" Target="../media/image28.emf"/></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image" Target="../media/image5.jpeg"/><Relationship Id="rId1" Type="http://schemas.openxmlformats.org/officeDocument/2006/relationships/tags" Target="../tags/tag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image" Target="../media/image7.jpeg"/><Relationship Id="rId1"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355600" y="1432560"/>
            <a:ext cx="10058400" cy="2892552"/>
          </a:xfrm>
        </p:spPr>
        <p:txBody>
          <a:bodyPr>
            <a:normAutofit/>
          </a:bodyPr>
          <a:lstStyle/>
          <a:p>
            <a:pPr algn="ctr"/>
            <a:r>
              <a:rPr lang="zh-CN" altLang="en-US" sz="4400" b="1" dirty="0" smtClean="0">
                <a:solidFill>
                  <a:schemeClr val="tx1"/>
                </a:solidFill>
                <a:latin typeface="微软雅黑" panose="020B0503020204020204" pitchFamily="34" charset="-122"/>
                <a:ea typeface="微软雅黑" panose="020B0503020204020204" pitchFamily="34" charset="-122"/>
                <a:sym typeface="+mn-ea"/>
              </a:rPr>
              <a:t>第三章</a:t>
            </a:r>
            <a:r>
              <a:rPr lang="en-US" altLang="zh-CN" sz="4400" b="1" dirty="0" smtClean="0">
                <a:solidFill>
                  <a:schemeClr val="tx1"/>
                </a:solidFill>
                <a:latin typeface="微软雅黑" panose="020B0503020204020204" pitchFamily="34" charset="-122"/>
                <a:ea typeface="微软雅黑" panose="020B0503020204020204" pitchFamily="34" charset="-122"/>
                <a:sym typeface="+mn-ea"/>
              </a:rPr>
              <a:t>  </a:t>
            </a:r>
            <a:r>
              <a:rPr lang="zh-CN" altLang="en-US" sz="4400" b="1" dirty="0" smtClean="0">
                <a:solidFill>
                  <a:schemeClr val="tx1"/>
                </a:solidFill>
                <a:latin typeface="微软雅黑" panose="020B0503020204020204" pitchFamily="34" charset="-122"/>
                <a:ea typeface="微软雅黑" panose="020B0503020204020204" pitchFamily="34" charset="-122"/>
                <a:sym typeface="+mn-ea"/>
              </a:rPr>
              <a:t>婴儿喂养</a:t>
            </a:r>
            <a:br>
              <a:rPr lang="zh-CN" altLang="zh-CN" sz="2400" b="1" kern="2200" dirty="0">
                <a:effectLst/>
                <a:latin typeface="Calibri" panose="020F0502020204030204" pitchFamily="34" charset="0"/>
                <a:cs typeface="Times New Roman" panose="02020603050405020304" pitchFamily="18" charset="0"/>
              </a:rPr>
            </a:br>
            <a:endParaRPr lang="zh-CN" altLang="en-US" sz="96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49655" y="218"/>
            <a:ext cx="10058400" cy="1450757"/>
          </a:xfrm>
        </p:spPr>
        <p:txBody>
          <a:bodyPr/>
          <a:lstStyle/>
          <a:p>
            <a:r>
              <a:rPr lang="zh-CN" altLang="en-US" sz="4000" b="1" dirty="0" smtClean="0">
                <a:sym typeface="+mn-ea"/>
              </a:rPr>
              <a:t>第一节   </a:t>
            </a:r>
            <a:r>
              <a:rPr lang="zh-CN" sz="4000" b="1" dirty="0" smtClean="0">
                <a:sym typeface="+mn-ea"/>
              </a:rPr>
              <a:t>母乳喂养</a:t>
            </a:r>
            <a:endParaRPr lang="zh-CN" altLang="en-US" sz="4000" b="1" dirty="0" smtClean="0">
              <a:sym typeface="+mn-ea"/>
            </a:endParaRPr>
          </a:p>
        </p:txBody>
      </p:sp>
      <p:sp>
        <p:nvSpPr>
          <p:cNvPr id="3" name="矩形 2"/>
          <p:cNvSpPr/>
          <p:nvPr/>
        </p:nvSpPr>
        <p:spPr>
          <a:xfrm>
            <a:off x="706755" y="2008505"/>
            <a:ext cx="9567545" cy="3969385"/>
          </a:xfrm>
          <a:prstGeom prst="rect">
            <a:avLst/>
          </a:prstGeom>
        </p:spPr>
        <p:txBody>
          <a:bodyPr wrap="square">
            <a:spAutoFit/>
          </a:bodyPr>
          <a:lstStyle/>
          <a:p>
            <a:pPr fontAlgn="auto">
              <a:lnSpc>
                <a:spcPct val="150000"/>
              </a:lnSpc>
            </a:pPr>
            <a:r>
              <a:rPr altLang="zh-CN" sz="2400" dirty="0" smtClean="0">
                <a:solidFill>
                  <a:srgbClr val="FF0000"/>
                </a:solidFill>
                <a:sym typeface="+mn-ea"/>
              </a:rPr>
              <a:t>四、建立良好的母乳喂养方法</a:t>
            </a:r>
            <a:r>
              <a:rPr lang="en-US" altLang="zh-CN" sz="2400" dirty="0" smtClean="0">
                <a:solidFill>
                  <a:srgbClr val="FF0000"/>
                </a:solidFill>
                <a:sym typeface="+mn-ea"/>
              </a:rPr>
              <a:t>   </a:t>
            </a:r>
            <a:r>
              <a:rPr altLang="zh-CN" sz="2400" dirty="0" smtClean="0">
                <a:sym typeface="+mn-ea"/>
              </a:rPr>
              <a:t> </a:t>
            </a:r>
            <a:r>
              <a:rPr lang="en-US" altLang="zh-CN" sz="2400" dirty="0" smtClean="0">
                <a:solidFill>
                  <a:srgbClr val="FF0000"/>
                </a:solidFill>
              </a:rPr>
              <a:t>    </a:t>
            </a:r>
            <a:endParaRPr altLang="zh-CN" sz="2400" dirty="0" smtClean="0"/>
          </a:p>
          <a:p>
            <a:pPr fontAlgn="auto">
              <a:lnSpc>
                <a:spcPct val="150000"/>
              </a:lnSpc>
            </a:pPr>
            <a:r>
              <a:rPr altLang="zh-CN" sz="2400" dirty="0" smtClean="0"/>
              <a:t>（七）乳母心情愉快 </a:t>
            </a:r>
            <a:endParaRPr altLang="zh-CN" sz="2400" dirty="0" smtClean="0"/>
          </a:p>
          <a:p>
            <a:pPr fontAlgn="auto">
              <a:lnSpc>
                <a:spcPct val="150000"/>
              </a:lnSpc>
            </a:pPr>
            <a:r>
              <a:rPr altLang="zh-CN" sz="2400" dirty="0" smtClean="0"/>
              <a:t>（八）哺乳次数与时间 </a:t>
            </a:r>
            <a:endParaRPr altLang="zh-CN" sz="2400" dirty="0" smtClean="0"/>
          </a:p>
          <a:p>
            <a:pPr fontAlgn="auto">
              <a:lnSpc>
                <a:spcPct val="150000"/>
              </a:lnSpc>
            </a:pPr>
            <a:r>
              <a:rPr altLang="zh-CN" sz="2400" dirty="0" smtClean="0"/>
              <a:t>（九）人乳量判断  </a:t>
            </a:r>
            <a:endParaRPr altLang="zh-CN" sz="2400" dirty="0" smtClean="0"/>
          </a:p>
          <a:p>
            <a:pPr fontAlgn="auto">
              <a:lnSpc>
                <a:spcPct val="150000"/>
              </a:lnSpc>
            </a:pPr>
            <a:r>
              <a:rPr altLang="zh-CN" sz="2400" dirty="0" smtClean="0"/>
              <a:t>（十）不宜哺乳的情况</a:t>
            </a:r>
            <a:endParaRPr altLang="zh-CN" sz="2400" dirty="0" smtClean="0"/>
          </a:p>
          <a:p>
            <a:pPr fontAlgn="auto">
              <a:lnSpc>
                <a:spcPct val="150000"/>
              </a:lnSpc>
            </a:pPr>
            <a:r>
              <a:rPr altLang="zh-CN" sz="2400" dirty="0" smtClean="0"/>
              <a:t>（十一）母乳保存方法</a:t>
            </a:r>
            <a:endParaRPr altLang="zh-CN" sz="2400" dirty="0" smtClean="0"/>
          </a:p>
          <a:p>
            <a:pPr fontAlgn="auto">
              <a:lnSpc>
                <a:spcPct val="150000"/>
              </a:lnSpc>
            </a:pPr>
            <a:r>
              <a:rPr altLang="zh-CN" sz="2400" dirty="0" smtClean="0"/>
              <a:t>（十二）母乳喂养持续的时间</a:t>
            </a:r>
            <a:endParaRPr altLang="zh-CN" sz="2400" dirty="0" smtClean="0"/>
          </a:p>
        </p:txBody>
      </p:sp>
      <p:pic>
        <p:nvPicPr>
          <p:cNvPr id="6" name="图片 83" descr="dc18dc098bedb325bb49baf7ecac71b7"/>
          <p:cNvPicPr>
            <a:picLocks noChangeAspect="1"/>
          </p:cNvPicPr>
          <p:nvPr/>
        </p:nvPicPr>
        <p:blipFill>
          <a:blip r:embed="rId1"/>
          <a:srcRect l="9280" t="7071" r="5270" b="8582"/>
          <a:stretch>
            <a:fillRect/>
          </a:stretch>
        </p:blipFill>
        <p:spPr>
          <a:xfrm>
            <a:off x="6920230" y="2585085"/>
            <a:ext cx="4109720" cy="3025140"/>
          </a:xfrm>
          <a:prstGeom prst="rect">
            <a:avLst/>
          </a:prstGeom>
          <a:noFill/>
          <a:ln w="9525">
            <a:noFill/>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4000" b="1" dirty="0" smtClean="0">
                <a:sym typeface="+mn-ea"/>
              </a:rPr>
              <a:t>第一节   </a:t>
            </a:r>
            <a:r>
              <a:rPr lang="zh-CN" sz="4000" b="1" dirty="0" smtClean="0">
                <a:sym typeface="+mn-ea"/>
              </a:rPr>
              <a:t>母乳喂养</a:t>
            </a:r>
            <a:endParaRPr lang="zh-CN" altLang="en-US" sz="4000" b="1" dirty="0" smtClean="0">
              <a:sym typeface="+mn-ea"/>
            </a:endParaRPr>
          </a:p>
        </p:txBody>
      </p:sp>
      <p:sp>
        <p:nvSpPr>
          <p:cNvPr id="3" name="矩形 2"/>
          <p:cNvSpPr/>
          <p:nvPr/>
        </p:nvSpPr>
        <p:spPr>
          <a:xfrm>
            <a:off x="889635" y="1987550"/>
            <a:ext cx="9567545" cy="2306955"/>
          </a:xfrm>
          <a:prstGeom prst="rect">
            <a:avLst/>
          </a:prstGeom>
        </p:spPr>
        <p:txBody>
          <a:bodyPr wrap="square">
            <a:spAutoFit/>
          </a:bodyPr>
          <a:lstStyle/>
          <a:p>
            <a:pPr fontAlgn="auto">
              <a:lnSpc>
                <a:spcPct val="150000"/>
              </a:lnSpc>
            </a:pPr>
            <a:r>
              <a:rPr sz="2400" dirty="0" smtClean="0">
                <a:solidFill>
                  <a:srgbClr val="FF0000"/>
                </a:solidFill>
              </a:rPr>
              <a:t>五、部分母乳喂养</a:t>
            </a:r>
            <a:endParaRPr sz="2400" dirty="0" smtClean="0">
              <a:solidFill>
                <a:srgbClr val="FF0000"/>
              </a:solidFill>
            </a:endParaRPr>
          </a:p>
          <a:p>
            <a:pPr fontAlgn="auto">
              <a:lnSpc>
                <a:spcPct val="150000"/>
              </a:lnSpc>
            </a:pPr>
            <a:r>
              <a:rPr sz="2400" dirty="0" smtClean="0"/>
              <a:t>同时采用母乳与配方乳喂养婴儿为部分母乳喂养，有两种方法。</a:t>
            </a:r>
            <a:endParaRPr sz="2400" dirty="0" smtClean="0"/>
          </a:p>
          <a:p>
            <a:pPr fontAlgn="auto">
              <a:lnSpc>
                <a:spcPct val="150000"/>
              </a:lnSpc>
            </a:pPr>
            <a:r>
              <a:rPr sz="2400" dirty="0" smtClean="0"/>
              <a:t>（一）补授部分母乳  </a:t>
            </a:r>
            <a:endParaRPr sz="2400" dirty="0" smtClean="0"/>
          </a:p>
          <a:p>
            <a:pPr fontAlgn="auto">
              <a:lnSpc>
                <a:spcPct val="150000"/>
              </a:lnSpc>
            </a:pPr>
            <a:r>
              <a:rPr sz="2400" dirty="0" smtClean="0"/>
              <a:t>（二）代授部分母乳 </a:t>
            </a:r>
            <a:endParaRPr sz="2400"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857500" y="2808605"/>
            <a:ext cx="8223885" cy="645160"/>
          </a:xfrm>
          <a:prstGeom prst="rect">
            <a:avLst/>
          </a:prstGeom>
        </p:spPr>
        <p:txBody>
          <a:bodyPr wrap="square">
            <a:spAutoFit/>
          </a:bodyPr>
          <a:lstStyle/>
          <a:p>
            <a:r>
              <a:rPr lang="zh-CN" altLang="en-US" sz="3600" b="1" dirty="0" smtClean="0"/>
              <a:t>第二节   </a:t>
            </a:r>
            <a:r>
              <a:rPr altLang="zh-CN" sz="3600" b="1" dirty="0" smtClean="0"/>
              <a:t>足月儿配方乳喂养</a:t>
            </a:r>
            <a:endParaRPr altLang="zh-CN" sz="3600" b="1"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97280" y="774065"/>
            <a:ext cx="10058400" cy="1188720"/>
          </a:xfrm>
        </p:spPr>
        <p:txBody>
          <a:bodyPr>
            <a:normAutofit fontScale="90000"/>
          </a:bodyPr>
          <a:lstStyle/>
          <a:p>
            <a:r>
              <a:rPr lang="zh-CN" altLang="en-US" sz="4000" b="1" dirty="0" smtClean="0"/>
              <a:t>第二节   </a:t>
            </a:r>
            <a:r>
              <a:rPr altLang="zh-CN" sz="4000" b="1" dirty="0" smtClean="0">
                <a:sym typeface="+mn-ea"/>
              </a:rPr>
              <a:t>足月儿配方乳喂养</a:t>
            </a:r>
            <a:br>
              <a:rPr altLang="zh-CN" sz="4000" b="1" dirty="0" smtClean="0"/>
            </a:br>
            <a:endParaRPr lang="zh-CN" altLang="zh-CN" sz="4000" b="1" dirty="0" smtClean="0"/>
          </a:p>
        </p:txBody>
      </p:sp>
      <p:sp>
        <p:nvSpPr>
          <p:cNvPr id="3" name="矩形 2"/>
          <p:cNvSpPr/>
          <p:nvPr/>
        </p:nvSpPr>
        <p:spPr>
          <a:xfrm>
            <a:off x="1097280" y="1861820"/>
            <a:ext cx="9721850" cy="4523105"/>
          </a:xfrm>
          <a:prstGeom prst="rect">
            <a:avLst/>
          </a:prstGeom>
        </p:spPr>
        <p:txBody>
          <a:bodyPr wrap="square">
            <a:spAutoFit/>
          </a:bodyPr>
          <a:lstStyle/>
          <a:p>
            <a:pPr fontAlgn="auto">
              <a:lnSpc>
                <a:spcPct val="150000"/>
              </a:lnSpc>
            </a:pPr>
            <a:r>
              <a:rPr lang="en-US" altLang="zh-CN" sz="2400" dirty="0" smtClean="0">
                <a:solidFill>
                  <a:schemeClr val="tx1"/>
                </a:solidFill>
              </a:rPr>
              <a:t>应纯母乳喂养的婴儿因各种原因不能进行母乳喂养时，完全采用标准婴儿配方乳喂养。在所有的可获得的代乳品中，婴儿配方乳是较为适合婴儿营养需要和消化、代谢特点的婴儿食物。</a:t>
            </a:r>
            <a:endParaRPr lang="en-US" altLang="zh-CN" sz="2400" dirty="0" smtClean="0">
              <a:solidFill>
                <a:schemeClr val="tx1"/>
              </a:solidFill>
            </a:endParaRPr>
          </a:p>
          <a:p>
            <a:pPr fontAlgn="auto">
              <a:lnSpc>
                <a:spcPct val="150000"/>
              </a:lnSpc>
            </a:pPr>
            <a:endParaRPr lang="en-US" altLang="zh-CN" sz="2400" dirty="0" smtClean="0">
              <a:solidFill>
                <a:schemeClr val="tx1"/>
              </a:solidFill>
            </a:endParaRPr>
          </a:p>
          <a:p>
            <a:pPr fontAlgn="auto">
              <a:lnSpc>
                <a:spcPct val="150000"/>
              </a:lnSpc>
            </a:pPr>
            <a:endParaRPr lang="en-US" altLang="zh-CN" sz="2400" dirty="0" smtClean="0">
              <a:solidFill>
                <a:schemeClr val="tx1"/>
              </a:solidFill>
            </a:endParaRPr>
          </a:p>
          <a:p>
            <a:pPr fontAlgn="auto">
              <a:lnSpc>
                <a:spcPct val="150000"/>
              </a:lnSpc>
            </a:pPr>
            <a:endParaRPr lang="zh-CN" altLang="zh-CN" sz="2400" dirty="0" smtClean="0">
              <a:solidFill>
                <a:schemeClr val="tx1"/>
              </a:solidFill>
            </a:endParaRPr>
          </a:p>
          <a:p>
            <a:pPr fontAlgn="auto">
              <a:lnSpc>
                <a:spcPct val="150000"/>
              </a:lnSpc>
            </a:pPr>
            <a:r>
              <a:rPr lang="en-US" altLang="zh-CN" sz="2400" dirty="0" smtClean="0">
                <a:solidFill>
                  <a:schemeClr val="tx1"/>
                </a:solidFill>
              </a:rPr>
              <a:t>    </a:t>
            </a:r>
            <a:endParaRPr lang="zh-CN" altLang="zh-CN" sz="2400" dirty="0" smtClean="0">
              <a:solidFill>
                <a:schemeClr val="tx1"/>
              </a:solidFill>
            </a:endParaRPr>
          </a:p>
          <a:p>
            <a:pPr fontAlgn="auto">
              <a:lnSpc>
                <a:spcPct val="150000"/>
              </a:lnSpc>
            </a:pPr>
            <a:r>
              <a:rPr lang="en-US" altLang="zh-CN" sz="2400" dirty="0" smtClean="0">
                <a:solidFill>
                  <a:schemeClr val="tx1"/>
                </a:solidFill>
              </a:rPr>
              <a:t>    </a:t>
            </a:r>
            <a:endParaRPr lang="en-US" altLang="zh-CN" sz="2400" dirty="0" smtClean="0">
              <a:solidFill>
                <a:schemeClr val="tx1"/>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97280" y="322580"/>
            <a:ext cx="10058400" cy="1843405"/>
          </a:xfrm>
        </p:spPr>
        <p:txBody>
          <a:bodyPr>
            <a:normAutofit/>
          </a:bodyPr>
          <a:lstStyle/>
          <a:p>
            <a:r>
              <a:rPr lang="zh-CN" altLang="en-US" sz="4000" b="1" dirty="0" smtClean="0"/>
              <a:t>第二节   </a:t>
            </a:r>
            <a:r>
              <a:rPr altLang="zh-CN" sz="4000" b="1" dirty="0" smtClean="0">
                <a:sym typeface="+mn-ea"/>
              </a:rPr>
              <a:t>足月儿配方乳喂养</a:t>
            </a:r>
            <a:br>
              <a:rPr altLang="zh-CN" sz="4000" b="1" dirty="0" smtClean="0"/>
            </a:br>
            <a:endParaRPr lang="zh-CN" altLang="zh-CN" sz="4000" b="1" dirty="0" smtClean="0"/>
          </a:p>
        </p:txBody>
      </p:sp>
      <p:sp>
        <p:nvSpPr>
          <p:cNvPr id="3" name="矩形 2"/>
          <p:cNvSpPr/>
          <p:nvPr/>
        </p:nvSpPr>
        <p:spPr>
          <a:xfrm>
            <a:off x="1235075" y="1721485"/>
            <a:ext cx="9721850" cy="2861310"/>
          </a:xfrm>
          <a:prstGeom prst="rect">
            <a:avLst/>
          </a:prstGeom>
        </p:spPr>
        <p:txBody>
          <a:bodyPr wrap="square">
            <a:spAutoFit/>
          </a:bodyPr>
          <a:lstStyle/>
          <a:p>
            <a:pPr fontAlgn="auto">
              <a:lnSpc>
                <a:spcPct val="150000"/>
              </a:lnSpc>
            </a:pPr>
            <a:r>
              <a:rPr lang="en-US" altLang="zh-CN" sz="2400" dirty="0" smtClean="0">
                <a:solidFill>
                  <a:srgbClr val="FF0000"/>
                </a:solidFill>
              </a:rPr>
              <a:t>一、标准配方选择  </a:t>
            </a:r>
            <a:endParaRPr lang="en-US" altLang="zh-CN" sz="2400" dirty="0" smtClean="0">
              <a:solidFill>
                <a:srgbClr val="FF0000"/>
              </a:solidFill>
            </a:endParaRPr>
          </a:p>
          <a:p>
            <a:pPr fontAlgn="auto">
              <a:lnSpc>
                <a:spcPct val="150000"/>
              </a:lnSpc>
            </a:pPr>
            <a:r>
              <a:rPr lang="en-US" altLang="zh-CN" sz="2400" dirty="0" smtClean="0">
                <a:solidFill>
                  <a:schemeClr val="tx1"/>
                </a:solidFill>
              </a:rPr>
              <a:t>二、喂养方法 </a:t>
            </a:r>
            <a:endParaRPr lang="en-US" altLang="zh-CN" sz="2400" dirty="0" smtClean="0">
              <a:solidFill>
                <a:schemeClr val="tx1"/>
              </a:solidFill>
            </a:endParaRPr>
          </a:p>
          <a:p>
            <a:pPr fontAlgn="auto">
              <a:lnSpc>
                <a:spcPct val="150000"/>
              </a:lnSpc>
            </a:pPr>
            <a:r>
              <a:rPr lang="en-US" altLang="zh-CN" sz="2400" dirty="0" smtClean="0">
                <a:solidFill>
                  <a:srgbClr val="FF0000"/>
                </a:solidFill>
              </a:rPr>
              <a:t>三、配方调配 </a:t>
            </a:r>
            <a:endParaRPr lang="en-US" altLang="zh-CN" sz="2400" dirty="0" smtClean="0">
              <a:solidFill>
                <a:srgbClr val="FF0000"/>
              </a:solidFill>
            </a:endParaRPr>
          </a:p>
          <a:p>
            <a:pPr fontAlgn="auto">
              <a:lnSpc>
                <a:spcPct val="150000"/>
              </a:lnSpc>
            </a:pPr>
            <a:r>
              <a:rPr lang="en-US" altLang="zh-CN" sz="2400" dirty="0" smtClean="0">
                <a:solidFill>
                  <a:schemeClr val="tx1"/>
                </a:solidFill>
              </a:rPr>
              <a:t>四、摄入奶量估计 </a:t>
            </a:r>
            <a:endParaRPr lang="en-US" altLang="zh-CN" sz="2400" dirty="0" smtClean="0">
              <a:solidFill>
                <a:schemeClr val="tx1"/>
              </a:solidFill>
            </a:endParaRPr>
          </a:p>
          <a:p>
            <a:pPr fontAlgn="auto">
              <a:lnSpc>
                <a:spcPct val="150000"/>
              </a:lnSpc>
            </a:pPr>
            <a:r>
              <a:rPr lang="zh-CN" altLang="zh-CN" sz="2400" dirty="0" smtClean="0">
                <a:solidFill>
                  <a:srgbClr val="FF0000"/>
                </a:solidFill>
              </a:rPr>
              <a:t>五、摄入量充足的判断 </a:t>
            </a:r>
            <a:r>
              <a:rPr lang="en-US" altLang="zh-CN" sz="2400" dirty="0" smtClean="0">
                <a:solidFill>
                  <a:srgbClr val="FF0000"/>
                </a:solidFill>
              </a:rPr>
              <a:t>    </a:t>
            </a:r>
            <a:endParaRPr lang="zh-CN" altLang="zh-CN" sz="2400" dirty="0" smtClean="0">
              <a:solidFill>
                <a:srgbClr val="FF0000"/>
              </a:solidFill>
            </a:endParaRPr>
          </a:p>
        </p:txBody>
      </p:sp>
      <p:pic>
        <p:nvPicPr>
          <p:cNvPr id="4" name="图片 82" descr="微信图片_20181115104857"/>
          <p:cNvPicPr>
            <a:picLocks noChangeAspect="1"/>
          </p:cNvPicPr>
          <p:nvPr/>
        </p:nvPicPr>
        <p:blipFill>
          <a:blip r:embed="rId1"/>
          <a:srcRect l="18222" t="-2267" r="17856" b="-7083"/>
          <a:stretch>
            <a:fillRect/>
          </a:stretch>
        </p:blipFill>
        <p:spPr>
          <a:xfrm>
            <a:off x="8053705" y="628015"/>
            <a:ext cx="3343910" cy="2147570"/>
          </a:xfrm>
          <a:prstGeom prst="rect">
            <a:avLst/>
          </a:prstGeom>
          <a:noFill/>
          <a:ln w="9525">
            <a:noFill/>
          </a:ln>
        </p:spPr>
      </p:pic>
      <p:sp>
        <p:nvSpPr>
          <p:cNvPr id="100" name="文本框 99"/>
          <p:cNvSpPr txBox="1"/>
          <p:nvPr/>
        </p:nvSpPr>
        <p:spPr>
          <a:xfrm>
            <a:off x="8595360" y="3194685"/>
            <a:ext cx="2594610" cy="337185"/>
          </a:xfrm>
          <a:prstGeom prst="rect">
            <a:avLst/>
          </a:prstGeom>
          <a:noFill/>
          <a:ln w="9525">
            <a:noFill/>
          </a:ln>
        </p:spPr>
        <p:txBody>
          <a:bodyPr wrap="square">
            <a:spAutoFit/>
          </a:bodyPr>
          <a:p>
            <a:pPr indent="0"/>
            <a:r>
              <a:rPr lang="zh-CN" sz="1600" b="1">
                <a:ea typeface="宋体" panose="02010600030101010101" pitchFamily="2" charset="-122"/>
              </a:rPr>
              <a:t>正确的喂哺姿势</a:t>
            </a:r>
            <a:endParaRPr lang="zh-CN" altLang="en-US" sz="1600" b="1">
              <a:ea typeface="宋体" panose="02010600030101010101" pitchFamily="2" charset="-122"/>
            </a:endParaRPr>
          </a:p>
        </p:txBody>
      </p:sp>
      <p:pic>
        <p:nvPicPr>
          <p:cNvPr id="5" name="图片 -2147482589" descr="量取奶粉"/>
          <p:cNvPicPr>
            <a:picLocks noChangeAspect="1"/>
          </p:cNvPicPr>
          <p:nvPr/>
        </p:nvPicPr>
        <p:blipFill>
          <a:blip r:embed="rId2"/>
          <a:stretch>
            <a:fillRect/>
          </a:stretch>
        </p:blipFill>
        <p:spPr>
          <a:xfrm>
            <a:off x="8161020" y="3007995"/>
            <a:ext cx="3236595" cy="2279650"/>
          </a:xfrm>
          <a:prstGeom prst="rect">
            <a:avLst/>
          </a:prstGeom>
          <a:noFill/>
          <a:ln w="9525">
            <a:noFill/>
          </a:ln>
        </p:spPr>
      </p:pic>
      <p:sp>
        <p:nvSpPr>
          <p:cNvPr id="6" name="文本框 5"/>
          <p:cNvSpPr txBox="1"/>
          <p:nvPr/>
        </p:nvSpPr>
        <p:spPr>
          <a:xfrm>
            <a:off x="8741410" y="5618480"/>
            <a:ext cx="2448560" cy="337185"/>
          </a:xfrm>
          <a:prstGeom prst="rect">
            <a:avLst/>
          </a:prstGeom>
          <a:noFill/>
          <a:ln w="9525">
            <a:noFill/>
          </a:ln>
        </p:spPr>
        <p:txBody>
          <a:bodyPr wrap="square">
            <a:spAutoFit/>
          </a:bodyPr>
          <a:p>
            <a:pPr indent="0"/>
            <a:r>
              <a:rPr lang="zh-CN" sz="1600" b="1">
                <a:ea typeface="宋体" panose="02010600030101010101" pitchFamily="2" charset="-122"/>
              </a:rPr>
              <a:t>规范的配方乳调配方法</a:t>
            </a:r>
            <a:endParaRPr lang="zh-CN" altLang="en-US" sz="1600" b="1">
              <a:ea typeface="宋体" panose="02010600030101010101" pitchFamily="2"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49605" y="215265"/>
            <a:ext cx="10058400" cy="1974850"/>
          </a:xfrm>
        </p:spPr>
        <p:txBody>
          <a:bodyPr/>
          <a:lstStyle/>
          <a:p>
            <a:r>
              <a:rPr lang="zh-CN" altLang="en-US" sz="4000" b="1" dirty="0" smtClean="0"/>
              <a:t>第二节   </a:t>
            </a:r>
            <a:r>
              <a:rPr altLang="zh-CN" sz="4000" b="1" dirty="0" smtClean="0">
                <a:sym typeface="+mn-ea"/>
              </a:rPr>
              <a:t>足月儿配方乳喂养</a:t>
            </a:r>
            <a:br>
              <a:rPr altLang="zh-CN" sz="4000" b="1" dirty="0" smtClean="0"/>
            </a:br>
            <a:endParaRPr lang="zh-CN" altLang="zh-CN" sz="4000" b="1" dirty="0" smtClean="0"/>
          </a:p>
        </p:txBody>
      </p:sp>
      <p:sp>
        <p:nvSpPr>
          <p:cNvPr id="3" name="矩形 2"/>
          <p:cNvSpPr/>
          <p:nvPr/>
        </p:nvSpPr>
        <p:spPr>
          <a:xfrm>
            <a:off x="649605" y="1780540"/>
            <a:ext cx="9721850" cy="5077460"/>
          </a:xfrm>
          <a:prstGeom prst="rect">
            <a:avLst/>
          </a:prstGeom>
        </p:spPr>
        <p:txBody>
          <a:bodyPr wrap="square">
            <a:spAutoFit/>
          </a:bodyPr>
          <a:lstStyle/>
          <a:p>
            <a:pPr fontAlgn="auto">
              <a:lnSpc>
                <a:spcPct val="150000"/>
              </a:lnSpc>
            </a:pPr>
            <a:r>
              <a:rPr lang="en-US" altLang="zh-CN" sz="2400" dirty="0" smtClean="0">
                <a:solidFill>
                  <a:srgbClr val="FF0000"/>
                </a:solidFill>
              </a:rPr>
              <a:t>六、其他配方制品  </a:t>
            </a:r>
            <a:endParaRPr lang="en-US" altLang="zh-CN" sz="2400" dirty="0" smtClean="0">
              <a:solidFill>
                <a:srgbClr val="FF0000"/>
              </a:solidFill>
            </a:endParaRPr>
          </a:p>
          <a:p>
            <a:pPr fontAlgn="auto">
              <a:lnSpc>
                <a:spcPct val="150000"/>
              </a:lnSpc>
            </a:pPr>
            <a:r>
              <a:rPr lang="en-US" altLang="zh-CN" sz="2400" dirty="0" smtClean="0">
                <a:solidFill>
                  <a:schemeClr val="tx1"/>
                </a:solidFill>
              </a:rPr>
              <a:t>某些疾病情况下，特殊的配方制品对婴儿既有营养作用，又有治疗作用。</a:t>
            </a:r>
            <a:endParaRPr lang="en-US" altLang="zh-CN" sz="2400" dirty="0" smtClean="0">
              <a:solidFill>
                <a:schemeClr val="tx1"/>
              </a:solidFill>
            </a:endParaRPr>
          </a:p>
          <a:p>
            <a:pPr fontAlgn="auto">
              <a:lnSpc>
                <a:spcPct val="150000"/>
              </a:lnSpc>
            </a:pPr>
            <a:r>
              <a:rPr lang="en-US" altLang="zh-CN" sz="2400" dirty="0" smtClean="0">
                <a:solidFill>
                  <a:schemeClr val="tx1"/>
                </a:solidFill>
              </a:rPr>
              <a:t>（一）牛乳过敏  </a:t>
            </a:r>
            <a:endParaRPr lang="en-US" altLang="zh-CN" sz="2400" dirty="0" smtClean="0">
              <a:solidFill>
                <a:schemeClr val="tx1"/>
              </a:solidFill>
            </a:endParaRPr>
          </a:p>
          <a:p>
            <a:pPr fontAlgn="auto">
              <a:lnSpc>
                <a:spcPct val="150000"/>
              </a:lnSpc>
            </a:pPr>
            <a:r>
              <a:rPr lang="en-US" altLang="zh-CN" sz="2400" dirty="0" smtClean="0">
                <a:solidFill>
                  <a:schemeClr val="tx1"/>
                </a:solidFill>
              </a:rPr>
              <a:t>（二）乳糖不耐受  </a:t>
            </a:r>
            <a:endParaRPr lang="en-US" altLang="zh-CN" sz="2400" dirty="0" smtClean="0">
              <a:solidFill>
                <a:schemeClr val="tx1"/>
              </a:solidFill>
            </a:endParaRPr>
          </a:p>
          <a:p>
            <a:pPr fontAlgn="auto">
              <a:lnSpc>
                <a:spcPct val="150000"/>
              </a:lnSpc>
            </a:pPr>
            <a:r>
              <a:rPr lang="en-US" altLang="zh-CN" sz="2400" dirty="0" smtClean="0">
                <a:solidFill>
                  <a:schemeClr val="tx1"/>
                </a:solidFill>
              </a:rPr>
              <a:t>（三）苯丙酮尿症</a:t>
            </a:r>
            <a:endParaRPr lang="en-US" altLang="zh-CN" sz="2400" dirty="0" smtClean="0">
              <a:solidFill>
                <a:schemeClr val="tx1"/>
              </a:solidFill>
            </a:endParaRPr>
          </a:p>
          <a:p>
            <a:pPr fontAlgn="auto">
              <a:lnSpc>
                <a:spcPct val="150000"/>
              </a:lnSpc>
            </a:pPr>
            <a:r>
              <a:rPr lang="en-US" altLang="zh-CN" sz="2400" dirty="0" smtClean="0">
                <a:solidFill>
                  <a:srgbClr val="FF0000"/>
                </a:solidFill>
              </a:rPr>
              <a:t>七、婴儿配方保存 </a:t>
            </a:r>
            <a:endParaRPr lang="en-US" altLang="zh-CN" sz="2400" dirty="0" smtClean="0">
              <a:solidFill>
                <a:srgbClr val="FF0000"/>
              </a:solidFill>
            </a:endParaRPr>
          </a:p>
          <a:p>
            <a:pPr fontAlgn="auto">
              <a:lnSpc>
                <a:spcPct val="150000"/>
              </a:lnSpc>
            </a:pPr>
            <a:endParaRPr lang="zh-CN" altLang="zh-CN" sz="2400" dirty="0" smtClean="0">
              <a:solidFill>
                <a:srgbClr val="FF0000"/>
              </a:solidFill>
            </a:endParaRPr>
          </a:p>
          <a:p>
            <a:pPr fontAlgn="auto">
              <a:lnSpc>
                <a:spcPct val="150000"/>
              </a:lnSpc>
            </a:pPr>
            <a:r>
              <a:rPr lang="en-US" altLang="zh-CN" sz="2400" dirty="0" smtClean="0">
                <a:solidFill>
                  <a:srgbClr val="FF0000"/>
                </a:solidFill>
              </a:rPr>
              <a:t>    </a:t>
            </a:r>
            <a:endParaRPr lang="zh-CN" altLang="zh-CN" sz="2400" dirty="0" smtClean="0">
              <a:solidFill>
                <a:srgbClr val="FF0000"/>
              </a:solidFill>
            </a:endParaRPr>
          </a:p>
          <a:p>
            <a:pPr fontAlgn="auto">
              <a:lnSpc>
                <a:spcPct val="150000"/>
              </a:lnSpc>
            </a:pPr>
            <a:r>
              <a:rPr lang="en-US" altLang="zh-CN" sz="2400" dirty="0" smtClean="0">
                <a:solidFill>
                  <a:srgbClr val="FF0000"/>
                </a:solidFill>
              </a:rPr>
              <a:t>    </a:t>
            </a:r>
            <a:endParaRPr lang="zh-CN" altLang="zh-CN" sz="2400" dirty="0" smtClean="0">
              <a:solidFill>
                <a:srgbClr val="FF0000"/>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725420" y="2848610"/>
            <a:ext cx="7362190" cy="706755"/>
          </a:xfrm>
          <a:prstGeom prst="rect">
            <a:avLst/>
          </a:prstGeom>
        </p:spPr>
        <p:txBody>
          <a:bodyPr wrap="square">
            <a:spAutoFit/>
          </a:bodyPr>
          <a:lstStyle/>
          <a:p>
            <a:pPr algn="ctr"/>
            <a:r>
              <a:rPr lang="zh-CN" altLang="en-US" sz="4000" b="1" dirty="0" smtClean="0"/>
              <a:t>第三节   </a:t>
            </a:r>
            <a:r>
              <a:rPr altLang="zh-CN" sz="4000" b="1" dirty="0" smtClean="0"/>
              <a:t>过渡期食物</a:t>
            </a:r>
            <a:endParaRPr altLang="zh-CN" sz="4000" b="1" dirty="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97280" y="286385"/>
            <a:ext cx="10058400" cy="1724660"/>
          </a:xfrm>
        </p:spPr>
        <p:txBody>
          <a:bodyPr/>
          <a:lstStyle/>
          <a:p>
            <a:r>
              <a:rPr lang="zh-CN" altLang="en-US" sz="4000" b="1" dirty="0" smtClean="0"/>
              <a:t>第三节   </a:t>
            </a:r>
            <a:r>
              <a:rPr altLang="zh-CN" sz="4000" b="1" dirty="0" smtClean="0">
                <a:sym typeface="+mn-ea"/>
              </a:rPr>
              <a:t>过渡期食物</a:t>
            </a:r>
            <a:br>
              <a:rPr altLang="zh-CN" sz="4000" b="1" dirty="0" smtClean="0"/>
            </a:br>
            <a:endParaRPr lang="zh-CN" altLang="zh-CN" sz="4000" b="1" dirty="0" smtClean="0"/>
          </a:p>
        </p:txBody>
      </p:sp>
      <p:sp>
        <p:nvSpPr>
          <p:cNvPr id="3" name="矩形 2"/>
          <p:cNvSpPr/>
          <p:nvPr/>
        </p:nvSpPr>
        <p:spPr>
          <a:xfrm>
            <a:off x="1021715" y="1737360"/>
            <a:ext cx="9816465" cy="4523105"/>
          </a:xfrm>
          <a:prstGeom prst="rect">
            <a:avLst/>
          </a:prstGeom>
        </p:spPr>
        <p:txBody>
          <a:bodyPr wrap="square">
            <a:spAutoFit/>
          </a:bodyPr>
          <a:lstStyle/>
          <a:p>
            <a:pPr fontAlgn="auto">
              <a:lnSpc>
                <a:spcPct val="150000"/>
              </a:lnSpc>
            </a:pPr>
            <a:r>
              <a:rPr lang="en-US" altLang="zh-CN" sz="2400" dirty="0" smtClean="0">
                <a:solidFill>
                  <a:schemeClr val="tx1"/>
                </a:solidFill>
              </a:rPr>
              <a:t>随年龄増长，婴儿消化道功能、神经心理发育逐渐成熟，需要进入到由出生时的纯乳类向成人固体食物转换的过渡期，培养对各类食物的喜爱和自己进食的能力，达到应答式喂养。尽管婴儿生后有不同的喂养方式，在食物转换的过渡时期食物的引入方法相同。</a:t>
            </a:r>
            <a:endParaRPr lang="en-US" altLang="zh-CN" sz="2400" dirty="0" smtClean="0">
              <a:solidFill>
                <a:schemeClr val="tx1"/>
              </a:solidFill>
            </a:endParaRPr>
          </a:p>
          <a:p>
            <a:pPr fontAlgn="auto">
              <a:lnSpc>
                <a:spcPct val="150000"/>
              </a:lnSpc>
            </a:pPr>
            <a:endParaRPr lang="en-US" altLang="zh-CN" sz="2400" dirty="0" smtClean="0">
              <a:solidFill>
                <a:srgbClr val="FF0000"/>
              </a:solidFill>
            </a:endParaRPr>
          </a:p>
          <a:p>
            <a:pPr fontAlgn="auto">
              <a:lnSpc>
                <a:spcPct val="150000"/>
              </a:lnSpc>
            </a:pPr>
            <a:endParaRPr lang="zh-CN" altLang="zh-CN" sz="2400" dirty="0" smtClean="0">
              <a:solidFill>
                <a:srgbClr val="FF0000"/>
              </a:solidFill>
            </a:endParaRPr>
          </a:p>
          <a:p>
            <a:pPr fontAlgn="auto">
              <a:lnSpc>
                <a:spcPct val="150000"/>
              </a:lnSpc>
            </a:pPr>
            <a:r>
              <a:rPr lang="en-US" altLang="zh-CN" sz="2400" dirty="0" smtClean="0">
                <a:solidFill>
                  <a:srgbClr val="FF0000"/>
                </a:solidFill>
              </a:rPr>
              <a:t>    </a:t>
            </a:r>
            <a:endParaRPr lang="zh-CN" altLang="zh-CN" sz="2400" dirty="0" smtClean="0">
              <a:solidFill>
                <a:srgbClr val="FF0000"/>
              </a:solidFill>
            </a:endParaRPr>
          </a:p>
          <a:p>
            <a:pPr fontAlgn="auto">
              <a:lnSpc>
                <a:spcPct val="150000"/>
              </a:lnSpc>
            </a:pPr>
            <a:r>
              <a:rPr lang="en-US" altLang="zh-CN" sz="2400" dirty="0" smtClean="0">
                <a:solidFill>
                  <a:srgbClr val="FF0000"/>
                </a:solidFill>
              </a:rPr>
              <a:t>    </a:t>
            </a:r>
            <a:endParaRPr lang="zh-CN" altLang="zh-CN" sz="2400" dirty="0" smtClean="0">
              <a:solidFill>
                <a:srgbClr val="FF0000"/>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97280" y="286385"/>
            <a:ext cx="10058400" cy="1784350"/>
          </a:xfrm>
        </p:spPr>
        <p:txBody>
          <a:bodyPr/>
          <a:lstStyle/>
          <a:p>
            <a:r>
              <a:rPr lang="zh-CN" altLang="en-US" sz="4000" b="1" dirty="0" smtClean="0"/>
              <a:t>第三节   </a:t>
            </a:r>
            <a:r>
              <a:rPr altLang="zh-CN" sz="4000" b="1" dirty="0" smtClean="0">
                <a:sym typeface="+mn-ea"/>
              </a:rPr>
              <a:t>过渡期食物</a:t>
            </a:r>
            <a:br>
              <a:rPr altLang="zh-CN" sz="4000" b="1" dirty="0" smtClean="0"/>
            </a:br>
            <a:endParaRPr lang="zh-CN" altLang="zh-CN" sz="4000" b="1" dirty="0" smtClean="0"/>
          </a:p>
        </p:txBody>
      </p:sp>
      <p:sp>
        <p:nvSpPr>
          <p:cNvPr id="3" name="矩形 2"/>
          <p:cNvSpPr/>
          <p:nvPr/>
        </p:nvSpPr>
        <p:spPr>
          <a:xfrm>
            <a:off x="1096645" y="1922145"/>
            <a:ext cx="9366250" cy="6185535"/>
          </a:xfrm>
          <a:prstGeom prst="rect">
            <a:avLst/>
          </a:prstGeom>
        </p:spPr>
        <p:txBody>
          <a:bodyPr wrap="square">
            <a:spAutoFit/>
          </a:bodyPr>
          <a:lstStyle/>
          <a:p>
            <a:pPr fontAlgn="auto">
              <a:lnSpc>
                <a:spcPct val="150000"/>
              </a:lnSpc>
            </a:pPr>
            <a:r>
              <a:rPr lang="en-US" altLang="zh-CN" sz="2400" dirty="0" smtClean="0">
                <a:solidFill>
                  <a:srgbClr val="FF0000"/>
                </a:solidFill>
              </a:rPr>
              <a:t>三、引入其他食物的原则</a:t>
            </a:r>
            <a:endParaRPr lang="en-US" altLang="zh-CN" sz="2400" dirty="0" smtClean="0">
              <a:solidFill>
                <a:srgbClr val="FF0000"/>
              </a:solidFill>
            </a:endParaRPr>
          </a:p>
          <a:p>
            <a:pPr fontAlgn="auto">
              <a:lnSpc>
                <a:spcPct val="150000"/>
              </a:lnSpc>
            </a:pPr>
            <a:r>
              <a:rPr lang="en-US" altLang="zh-CN" sz="2400" dirty="0" smtClean="0">
                <a:solidFill>
                  <a:schemeClr val="tx1"/>
                </a:solidFill>
              </a:rPr>
              <a:t>少量到多量：1小匙→2匙→1/3碗→半碗</a:t>
            </a:r>
            <a:endParaRPr lang="en-US" altLang="zh-CN" sz="2400" dirty="0" smtClean="0">
              <a:solidFill>
                <a:schemeClr val="tx1"/>
              </a:solidFill>
            </a:endParaRPr>
          </a:p>
          <a:p>
            <a:pPr fontAlgn="auto">
              <a:lnSpc>
                <a:spcPct val="150000"/>
              </a:lnSpc>
            </a:pPr>
            <a:r>
              <a:rPr lang="en-US" altLang="zh-CN" sz="2400" dirty="0" smtClean="0">
                <a:solidFill>
                  <a:schemeClr val="tx1"/>
                </a:solidFill>
              </a:rPr>
              <a:t>从稀到稠：泥→稀粥→稠粥→软饭。</a:t>
            </a:r>
            <a:endParaRPr lang="en-US" altLang="zh-CN" sz="2400" dirty="0" smtClean="0">
              <a:solidFill>
                <a:schemeClr val="tx1"/>
              </a:solidFill>
            </a:endParaRPr>
          </a:p>
          <a:p>
            <a:pPr fontAlgn="auto">
              <a:lnSpc>
                <a:spcPct val="150000"/>
              </a:lnSpc>
            </a:pPr>
            <a:r>
              <a:rPr lang="en-US" altLang="zh-CN" sz="2400" dirty="0" smtClean="0">
                <a:solidFill>
                  <a:schemeClr val="tx1"/>
                </a:solidFill>
              </a:rPr>
              <a:t>从细到粗：泥→细末→粗末→块。</a:t>
            </a:r>
            <a:endParaRPr lang="en-US" altLang="zh-CN" sz="2400" dirty="0" smtClean="0">
              <a:solidFill>
                <a:schemeClr val="tx1"/>
              </a:solidFill>
            </a:endParaRPr>
          </a:p>
          <a:p>
            <a:pPr fontAlgn="auto">
              <a:lnSpc>
                <a:spcPct val="150000"/>
              </a:lnSpc>
            </a:pPr>
            <a:r>
              <a:rPr lang="en-US" altLang="zh-CN" sz="2400" dirty="0" smtClean="0">
                <a:solidFill>
                  <a:schemeClr val="tx1"/>
                </a:solidFill>
              </a:rPr>
              <a:t>一种到多种：米粉等→菜粥等。</a:t>
            </a:r>
            <a:endParaRPr lang="en-US" altLang="zh-CN" sz="2400" dirty="0" smtClean="0">
              <a:solidFill>
                <a:schemeClr val="tx1"/>
              </a:solidFill>
            </a:endParaRPr>
          </a:p>
          <a:p>
            <a:pPr fontAlgn="auto">
              <a:lnSpc>
                <a:spcPct val="150000"/>
              </a:lnSpc>
            </a:pPr>
            <a:r>
              <a:rPr lang="en-US" altLang="zh-CN" sz="2400" dirty="0" smtClean="0">
                <a:solidFill>
                  <a:schemeClr val="tx1"/>
                </a:solidFill>
              </a:rPr>
              <a:t>无盐不甜：1岁前不加盐和糖。</a:t>
            </a:r>
            <a:endParaRPr lang="en-US" altLang="zh-CN" sz="2400" dirty="0" smtClean="0">
              <a:solidFill>
                <a:schemeClr val="tx1"/>
              </a:solidFill>
            </a:endParaRPr>
          </a:p>
          <a:p>
            <a:pPr fontAlgn="auto">
              <a:lnSpc>
                <a:spcPct val="150000"/>
              </a:lnSpc>
            </a:pPr>
            <a:r>
              <a:rPr lang="en-US" altLang="zh-CN" sz="2400" dirty="0" smtClean="0">
                <a:solidFill>
                  <a:schemeClr val="tx1"/>
                </a:solidFill>
              </a:rPr>
              <a:t>忌油腻—指油炸食物。</a:t>
            </a:r>
            <a:endParaRPr lang="en-US" altLang="zh-CN" sz="2400" dirty="0" smtClean="0">
              <a:solidFill>
                <a:schemeClr val="tx1"/>
              </a:solidFill>
            </a:endParaRPr>
          </a:p>
          <a:p>
            <a:pPr fontAlgn="auto">
              <a:lnSpc>
                <a:spcPct val="150000"/>
              </a:lnSpc>
            </a:pPr>
            <a:endParaRPr lang="en-US" altLang="zh-CN" sz="2400" dirty="0" smtClean="0">
              <a:solidFill>
                <a:srgbClr val="FF0000"/>
              </a:solidFill>
            </a:endParaRPr>
          </a:p>
          <a:p>
            <a:pPr fontAlgn="auto">
              <a:lnSpc>
                <a:spcPct val="150000"/>
              </a:lnSpc>
            </a:pPr>
            <a:endParaRPr lang="zh-CN" altLang="zh-CN" sz="2400" dirty="0" smtClean="0">
              <a:solidFill>
                <a:srgbClr val="FF0000"/>
              </a:solidFill>
            </a:endParaRPr>
          </a:p>
          <a:p>
            <a:pPr fontAlgn="auto">
              <a:lnSpc>
                <a:spcPct val="150000"/>
              </a:lnSpc>
            </a:pPr>
            <a:r>
              <a:rPr lang="en-US" altLang="zh-CN" sz="2400" dirty="0" smtClean="0">
                <a:solidFill>
                  <a:srgbClr val="FF0000"/>
                </a:solidFill>
              </a:rPr>
              <a:t>    </a:t>
            </a:r>
            <a:endParaRPr lang="zh-CN" altLang="zh-CN" sz="2400" dirty="0" smtClean="0">
              <a:solidFill>
                <a:srgbClr val="FF0000"/>
              </a:solidFill>
            </a:endParaRPr>
          </a:p>
          <a:p>
            <a:pPr fontAlgn="auto">
              <a:lnSpc>
                <a:spcPct val="150000"/>
              </a:lnSpc>
            </a:pPr>
            <a:r>
              <a:rPr lang="en-US" altLang="zh-CN" sz="2400" dirty="0" smtClean="0">
                <a:solidFill>
                  <a:srgbClr val="FF0000"/>
                </a:solidFill>
              </a:rPr>
              <a:t>    </a:t>
            </a:r>
            <a:endParaRPr lang="zh-CN" altLang="zh-CN" sz="2400" dirty="0" smtClean="0">
              <a:solidFill>
                <a:srgbClr val="FF0000"/>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97280" y="286385"/>
            <a:ext cx="10058400" cy="1807845"/>
          </a:xfrm>
        </p:spPr>
        <p:txBody>
          <a:bodyPr/>
          <a:lstStyle/>
          <a:p>
            <a:r>
              <a:rPr lang="zh-CN" altLang="en-US" sz="4000" b="1" dirty="0" smtClean="0"/>
              <a:t>第三节   </a:t>
            </a:r>
            <a:r>
              <a:rPr altLang="zh-CN" sz="4000" b="1" dirty="0" smtClean="0">
                <a:sym typeface="+mn-ea"/>
              </a:rPr>
              <a:t>过渡期食物</a:t>
            </a:r>
            <a:br>
              <a:rPr altLang="zh-CN" sz="4000" dirty="0" smtClean="0"/>
            </a:br>
            <a:endParaRPr lang="zh-CN" altLang="zh-CN" sz="4000" dirty="0" smtClean="0"/>
          </a:p>
        </p:txBody>
      </p:sp>
      <p:sp>
        <p:nvSpPr>
          <p:cNvPr id="3" name="矩形 2"/>
          <p:cNvSpPr/>
          <p:nvPr/>
        </p:nvSpPr>
        <p:spPr>
          <a:xfrm>
            <a:off x="1004570" y="1830705"/>
            <a:ext cx="9792970" cy="3969385"/>
          </a:xfrm>
          <a:prstGeom prst="rect">
            <a:avLst/>
          </a:prstGeom>
        </p:spPr>
        <p:txBody>
          <a:bodyPr wrap="square">
            <a:spAutoFit/>
          </a:bodyPr>
          <a:lstStyle/>
          <a:p>
            <a:pPr fontAlgn="auto">
              <a:lnSpc>
                <a:spcPct val="150000"/>
              </a:lnSpc>
            </a:pPr>
            <a:r>
              <a:rPr lang="en-US" altLang="zh-CN" sz="2400" dirty="0" smtClean="0">
                <a:solidFill>
                  <a:srgbClr val="FF0000"/>
                </a:solidFill>
              </a:rPr>
              <a:t>一、过渡期食物的概念   </a:t>
            </a:r>
            <a:endParaRPr lang="en-US" altLang="zh-CN" sz="2400" dirty="0" smtClean="0">
              <a:solidFill>
                <a:srgbClr val="FF0000"/>
              </a:solidFill>
            </a:endParaRPr>
          </a:p>
          <a:p>
            <a:pPr fontAlgn="auto">
              <a:lnSpc>
                <a:spcPct val="150000"/>
              </a:lnSpc>
            </a:pPr>
            <a:r>
              <a:rPr lang="en-US" altLang="zh-CN" sz="2400" dirty="0" smtClean="0">
                <a:solidFill>
                  <a:schemeClr val="tx1"/>
                </a:solidFill>
              </a:rPr>
              <a:t>二、关于引入其他食物的时间</a:t>
            </a:r>
            <a:endParaRPr lang="en-US" altLang="zh-CN" sz="2400" dirty="0" smtClean="0">
              <a:solidFill>
                <a:schemeClr val="tx1"/>
              </a:solidFill>
            </a:endParaRPr>
          </a:p>
          <a:p>
            <a:pPr fontAlgn="auto">
              <a:lnSpc>
                <a:spcPct val="150000"/>
              </a:lnSpc>
            </a:pPr>
            <a:r>
              <a:rPr lang="en-US" altLang="zh-CN" sz="2400" dirty="0" smtClean="0">
                <a:solidFill>
                  <a:schemeClr val="tx1"/>
                </a:solidFill>
              </a:rPr>
              <a:t>4—6个月开始引入其他食物是适宜的,但不能早于4个月。</a:t>
            </a:r>
            <a:endParaRPr lang="en-US" altLang="zh-CN" sz="2400" dirty="0" smtClean="0">
              <a:solidFill>
                <a:schemeClr val="tx1"/>
              </a:solidFill>
            </a:endParaRPr>
          </a:p>
          <a:p>
            <a:pPr fontAlgn="auto">
              <a:lnSpc>
                <a:spcPct val="150000"/>
              </a:lnSpc>
            </a:pPr>
            <a:endParaRPr lang="en-US" altLang="zh-CN" sz="2400" dirty="0" smtClean="0">
              <a:solidFill>
                <a:srgbClr val="FF0000"/>
              </a:solidFill>
            </a:endParaRPr>
          </a:p>
          <a:p>
            <a:pPr fontAlgn="auto">
              <a:lnSpc>
                <a:spcPct val="150000"/>
              </a:lnSpc>
            </a:pPr>
            <a:endParaRPr lang="zh-CN" altLang="zh-CN" sz="2400" dirty="0" smtClean="0">
              <a:solidFill>
                <a:srgbClr val="FF0000"/>
              </a:solidFill>
            </a:endParaRPr>
          </a:p>
          <a:p>
            <a:pPr fontAlgn="auto">
              <a:lnSpc>
                <a:spcPct val="150000"/>
              </a:lnSpc>
            </a:pPr>
            <a:r>
              <a:rPr lang="en-US" altLang="zh-CN" sz="2400" dirty="0" smtClean="0">
                <a:solidFill>
                  <a:srgbClr val="FF0000"/>
                </a:solidFill>
              </a:rPr>
              <a:t>    </a:t>
            </a:r>
            <a:endParaRPr lang="zh-CN" altLang="zh-CN" sz="2400" dirty="0" smtClean="0">
              <a:solidFill>
                <a:srgbClr val="FF0000"/>
              </a:solidFill>
            </a:endParaRPr>
          </a:p>
          <a:p>
            <a:pPr fontAlgn="auto">
              <a:lnSpc>
                <a:spcPct val="150000"/>
              </a:lnSpc>
            </a:pPr>
            <a:r>
              <a:rPr lang="en-US" altLang="zh-CN" sz="2400" dirty="0" smtClean="0">
                <a:solidFill>
                  <a:srgbClr val="FF0000"/>
                </a:solidFill>
              </a:rPr>
              <a:t>    </a:t>
            </a:r>
            <a:endParaRPr lang="zh-CN" altLang="zh-CN" sz="2400" dirty="0" smtClean="0">
              <a:solidFill>
                <a:srgbClr val="FF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sz="32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学习目标</a:t>
            </a:r>
            <a:endParaRPr lang="zh-CN" altLang="en-US" sz="7200" dirty="0">
              <a:solidFill>
                <a:srgbClr val="C00000"/>
              </a:solidFill>
              <a:latin typeface="微软雅黑" panose="020B0503020204020204" pitchFamily="34" charset="-122"/>
              <a:ea typeface="微软雅黑" panose="020B0503020204020204" pitchFamily="34" charset="-122"/>
            </a:endParaRPr>
          </a:p>
        </p:txBody>
      </p:sp>
      <p:sp>
        <p:nvSpPr>
          <p:cNvPr id="3" name="内容占位符 2"/>
          <p:cNvSpPr>
            <a:spLocks noGrp="1"/>
          </p:cNvSpPr>
          <p:nvPr>
            <p:ph idx="1"/>
          </p:nvPr>
        </p:nvSpPr>
        <p:spPr/>
        <p:txBody>
          <a:bodyPr>
            <a:normAutofit/>
          </a:bodyPr>
          <a:lstStyle/>
          <a:p>
            <a:pPr marR="0" lvl="0" indent="0" algn="l" defTabSz="914400" rtl="0" fontAlgn="base">
              <a:lnSpc>
                <a:spcPct val="150000"/>
              </a:lnSpc>
              <a:spcBef>
                <a:spcPct val="0"/>
              </a:spcBef>
              <a:spcAft>
                <a:spcPct val="0"/>
              </a:spcAft>
              <a:buClrTx/>
              <a:buSzTx/>
              <a:buFontTx/>
              <a:buNone/>
            </a:pPr>
            <a:r>
              <a:rPr sz="240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sym typeface="+mn-ea"/>
              </a:rPr>
              <a:t>1.</a:t>
            </a:r>
            <a:r>
              <a:rPr lang="en-US" sz="240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sym typeface="+mn-ea"/>
              </a:rPr>
              <a:t> </a:t>
            </a:r>
            <a:r>
              <a:rPr sz="240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sym typeface="+mn-ea"/>
              </a:rPr>
              <a:t>了解母乳喂养的特点；掌握正确的母乳喂养方法。</a:t>
            </a:r>
            <a:endParaRPr kumimoji="0" sz="24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p>
            <a:pPr marR="0" lvl="0" indent="0" algn="l" defTabSz="914400" rtl="0" fontAlgn="base">
              <a:lnSpc>
                <a:spcPct val="150000"/>
              </a:lnSpc>
              <a:spcBef>
                <a:spcPct val="0"/>
              </a:spcBef>
              <a:spcAft>
                <a:spcPct val="0"/>
              </a:spcAft>
              <a:buClrTx/>
              <a:buSzTx/>
              <a:buFontTx/>
              <a:buNone/>
            </a:pPr>
            <a:r>
              <a:rPr sz="240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sym typeface="+mn-ea"/>
              </a:rPr>
              <a:t>2.</a:t>
            </a:r>
            <a:r>
              <a:rPr lang="en-US" sz="240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sym typeface="+mn-ea"/>
              </a:rPr>
              <a:t> </a:t>
            </a:r>
            <a:r>
              <a:rPr sz="240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sym typeface="+mn-ea"/>
              </a:rPr>
              <a:t>熟悉足月儿配方乳的配方选择；掌握配方乳的喂养方法。</a:t>
            </a:r>
            <a:endParaRPr kumimoji="0" sz="24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p>
            <a:pPr marR="0" lvl="0" indent="0" algn="l" defTabSz="914400" rtl="0" fontAlgn="base">
              <a:lnSpc>
                <a:spcPct val="150000"/>
              </a:lnSpc>
              <a:spcBef>
                <a:spcPct val="0"/>
              </a:spcBef>
              <a:spcAft>
                <a:spcPct val="0"/>
              </a:spcAft>
              <a:buClrTx/>
              <a:buSzTx/>
              <a:buFontTx/>
              <a:buNone/>
            </a:pPr>
            <a:r>
              <a:rPr sz="240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sym typeface="+mn-ea"/>
              </a:rPr>
              <a:t>3.</a:t>
            </a:r>
            <a:r>
              <a:rPr lang="en-US" sz="240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sym typeface="+mn-ea"/>
              </a:rPr>
              <a:t> </a:t>
            </a:r>
            <a:r>
              <a:rPr sz="240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sym typeface="+mn-ea"/>
              </a:rPr>
              <a:t>了解过渡期食物的概念；掌握婴儿期食物添加的原则；熟悉婴儿期的基础食物的选择；熟练掌握婴儿食物添加的方法。</a:t>
            </a:r>
            <a:endParaRPr kumimoji="0" sz="24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p>
            <a:pPr marR="0" lvl="0" indent="0" algn="l" defTabSz="914400" rtl="0" fontAlgn="base">
              <a:lnSpc>
                <a:spcPct val="150000"/>
              </a:lnSpc>
              <a:spcBef>
                <a:spcPct val="0"/>
              </a:spcBef>
              <a:spcAft>
                <a:spcPct val="0"/>
              </a:spcAft>
              <a:buClrTx/>
              <a:buSzTx/>
              <a:buFontTx/>
              <a:buNone/>
            </a:pPr>
            <a:r>
              <a:rPr sz="240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sym typeface="+mn-ea"/>
              </a:rPr>
              <a:t>4.</a:t>
            </a:r>
            <a:r>
              <a:rPr lang="en-US" sz="240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sym typeface="+mn-ea"/>
              </a:rPr>
              <a:t> </a:t>
            </a:r>
            <a:r>
              <a:rPr sz="240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sym typeface="+mn-ea"/>
              </a:rPr>
              <a:t>掌握婴儿喂养指南。</a:t>
            </a:r>
            <a:endParaRPr kumimoji="0" sz="24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p>
            <a:pPr marR="0" lvl="0" indent="0" algn="l" defTabSz="914400" rtl="0" fontAlgn="base">
              <a:lnSpc>
                <a:spcPct val="150000"/>
              </a:lnSpc>
              <a:spcBef>
                <a:spcPct val="0"/>
              </a:spcBef>
              <a:spcAft>
                <a:spcPct val="0"/>
              </a:spcAft>
              <a:buClrTx/>
              <a:buSzTx/>
              <a:buFontTx/>
              <a:buNone/>
            </a:pPr>
            <a:r>
              <a:rPr lang="en-US" sz="240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sym typeface="+mn-ea"/>
              </a:rPr>
              <a:t>5. </a:t>
            </a:r>
            <a:r>
              <a:rPr sz="240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sym typeface="+mn-ea"/>
              </a:rPr>
              <a:t>熟悉婴儿常见的喂养问题</a:t>
            </a:r>
            <a:r>
              <a:rPr lang="zh-CN" altLang="en-US" sz="240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sym typeface="+mn-ea"/>
              </a:rPr>
              <a:t> </a:t>
            </a:r>
            <a:endParaRPr lang="zh-CN" altLang="zh-CN" sz="2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p:txBody>
      </p:sp>
      <p:pic>
        <p:nvPicPr>
          <p:cNvPr id="12290"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8643620" y="4014006"/>
            <a:ext cx="2451100" cy="206167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75690" y="286385"/>
            <a:ext cx="10058400" cy="1760220"/>
          </a:xfrm>
        </p:spPr>
        <p:txBody>
          <a:bodyPr/>
          <a:lstStyle/>
          <a:p>
            <a:r>
              <a:rPr lang="zh-CN" altLang="en-US" sz="4000" dirty="0" smtClean="0"/>
              <a:t>第三节   </a:t>
            </a:r>
            <a:r>
              <a:rPr altLang="zh-CN" sz="4000" dirty="0" smtClean="0">
                <a:sym typeface="+mn-ea"/>
              </a:rPr>
              <a:t>过渡期食物</a:t>
            </a:r>
            <a:br>
              <a:rPr altLang="zh-CN" sz="4000" dirty="0" smtClean="0"/>
            </a:br>
            <a:endParaRPr lang="zh-CN" altLang="zh-CN" sz="4000" dirty="0" smtClean="0"/>
          </a:p>
        </p:txBody>
      </p:sp>
      <p:sp>
        <p:nvSpPr>
          <p:cNvPr id="3" name="矩形 2"/>
          <p:cNvSpPr/>
          <p:nvPr/>
        </p:nvSpPr>
        <p:spPr>
          <a:xfrm>
            <a:off x="1075690" y="1881505"/>
            <a:ext cx="10245725" cy="5077460"/>
          </a:xfrm>
          <a:prstGeom prst="rect">
            <a:avLst/>
          </a:prstGeom>
        </p:spPr>
        <p:txBody>
          <a:bodyPr wrap="square">
            <a:spAutoFit/>
          </a:bodyPr>
          <a:lstStyle/>
          <a:p>
            <a:pPr fontAlgn="auto">
              <a:lnSpc>
                <a:spcPct val="150000"/>
              </a:lnSpc>
            </a:pPr>
            <a:r>
              <a:rPr lang="en-US" altLang="zh-CN" sz="2400" dirty="0" smtClean="0">
                <a:solidFill>
                  <a:srgbClr val="FF0000"/>
                </a:solidFill>
              </a:rPr>
              <a:t>四、婴儿食物及其选择</a:t>
            </a:r>
            <a:endParaRPr lang="en-US" altLang="zh-CN" sz="2400" dirty="0" smtClean="0">
              <a:solidFill>
                <a:srgbClr val="FF0000"/>
              </a:solidFill>
            </a:endParaRPr>
          </a:p>
          <a:p>
            <a:pPr fontAlgn="auto">
              <a:lnSpc>
                <a:spcPct val="150000"/>
              </a:lnSpc>
            </a:pPr>
            <a:r>
              <a:rPr lang="en-US" altLang="zh-CN" sz="2400" dirty="0" smtClean="0">
                <a:solidFill>
                  <a:srgbClr val="FF0000"/>
                </a:solidFill>
              </a:rPr>
              <a:t>（一）婴儿期食物的阶段区分</a:t>
            </a:r>
            <a:endParaRPr lang="en-US" altLang="zh-CN" sz="2400" dirty="0" smtClean="0">
              <a:solidFill>
                <a:srgbClr val="FF0000"/>
              </a:solidFill>
            </a:endParaRPr>
          </a:p>
          <a:p>
            <a:pPr fontAlgn="auto">
              <a:lnSpc>
                <a:spcPct val="150000"/>
              </a:lnSpc>
            </a:pPr>
            <a:r>
              <a:rPr lang="en-US" altLang="zh-CN" sz="2400" dirty="0" smtClean="0">
                <a:solidFill>
                  <a:schemeClr val="tx1"/>
                </a:solidFill>
              </a:rPr>
              <a:t>1.婴儿第一阶段食物 </a:t>
            </a:r>
            <a:endParaRPr lang="en-US" altLang="zh-CN" sz="2400" dirty="0" smtClean="0">
              <a:solidFill>
                <a:schemeClr val="tx1"/>
              </a:solidFill>
            </a:endParaRPr>
          </a:p>
          <a:p>
            <a:pPr fontAlgn="auto">
              <a:lnSpc>
                <a:spcPct val="150000"/>
              </a:lnSpc>
            </a:pPr>
            <a:r>
              <a:rPr lang="en-US" altLang="zh-CN" sz="2400" dirty="0" smtClean="0">
                <a:solidFill>
                  <a:schemeClr val="tx1"/>
                </a:solidFill>
              </a:rPr>
              <a:t>婴儿第一阶段食物为特别制作的婴儿产品或家庭自制的含一定营养素（如维生素C）不含调味品（糖、盐）的泥状（茸状）食物。</a:t>
            </a:r>
            <a:endParaRPr lang="en-US" altLang="zh-CN" sz="2400" dirty="0" smtClean="0">
              <a:solidFill>
                <a:schemeClr val="tx1"/>
              </a:solidFill>
            </a:endParaRPr>
          </a:p>
          <a:p>
            <a:pPr fontAlgn="auto">
              <a:lnSpc>
                <a:spcPct val="150000"/>
              </a:lnSpc>
            </a:pPr>
            <a:r>
              <a:rPr lang="en-US" altLang="zh-CN" sz="2400" dirty="0" smtClean="0">
                <a:solidFill>
                  <a:schemeClr val="tx1"/>
                </a:solidFill>
              </a:rPr>
              <a:t>2.婴儿第二阶段食物 </a:t>
            </a:r>
            <a:endParaRPr lang="en-US" altLang="zh-CN" sz="2400" dirty="0" smtClean="0">
              <a:solidFill>
                <a:schemeClr val="tx1"/>
              </a:solidFill>
            </a:endParaRPr>
          </a:p>
          <a:p>
            <a:pPr fontAlgn="auto">
              <a:lnSpc>
                <a:spcPct val="150000"/>
              </a:lnSpc>
            </a:pPr>
            <a:r>
              <a:rPr lang="en-US" altLang="zh-CN" sz="2400" dirty="0" smtClean="0">
                <a:solidFill>
                  <a:schemeClr val="tx1"/>
                </a:solidFill>
              </a:rPr>
              <a:t>食物的硬度或大小应适度增加，适应婴儿咀嚼、吞咽功能的发育，如末状、碎状、指状或条状软食。</a:t>
            </a:r>
            <a:r>
              <a:rPr lang="en-US" altLang="zh-CN" sz="2400" dirty="0" smtClean="0">
                <a:solidFill>
                  <a:srgbClr val="FF0000"/>
                </a:solidFill>
              </a:rPr>
              <a:t>  </a:t>
            </a:r>
            <a:endParaRPr lang="zh-CN" altLang="zh-CN" sz="2400" dirty="0" smtClean="0">
              <a:solidFill>
                <a:srgbClr val="FF0000"/>
              </a:solidFill>
            </a:endParaRPr>
          </a:p>
          <a:p>
            <a:pPr fontAlgn="auto">
              <a:lnSpc>
                <a:spcPct val="150000"/>
              </a:lnSpc>
            </a:pPr>
            <a:r>
              <a:rPr lang="en-US" altLang="zh-CN" sz="2400" dirty="0" smtClean="0">
                <a:solidFill>
                  <a:srgbClr val="FF0000"/>
                </a:solidFill>
              </a:rPr>
              <a:t>    </a:t>
            </a:r>
            <a:endParaRPr lang="zh-CN" altLang="zh-CN" sz="2400" dirty="0" smtClean="0">
              <a:solidFill>
                <a:srgbClr val="FF0000"/>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97280" y="286385"/>
            <a:ext cx="10058400" cy="1924050"/>
          </a:xfrm>
        </p:spPr>
        <p:txBody>
          <a:bodyPr/>
          <a:lstStyle/>
          <a:p>
            <a:r>
              <a:rPr lang="zh-CN" altLang="en-US" sz="4000" b="1" dirty="0" smtClean="0"/>
              <a:t>第三节   </a:t>
            </a:r>
            <a:r>
              <a:rPr altLang="zh-CN" sz="4000" b="1" dirty="0" smtClean="0">
                <a:sym typeface="+mn-ea"/>
              </a:rPr>
              <a:t>过渡期食物</a:t>
            </a:r>
            <a:br>
              <a:rPr altLang="zh-CN" sz="4000" b="1" dirty="0" smtClean="0"/>
            </a:br>
            <a:endParaRPr lang="zh-CN" altLang="zh-CN" sz="4000" b="1" dirty="0" smtClean="0"/>
          </a:p>
        </p:txBody>
      </p:sp>
      <p:sp>
        <p:nvSpPr>
          <p:cNvPr id="3" name="矩形 2"/>
          <p:cNvSpPr/>
          <p:nvPr/>
        </p:nvSpPr>
        <p:spPr>
          <a:xfrm>
            <a:off x="1210945" y="1851660"/>
            <a:ext cx="9586595" cy="5631180"/>
          </a:xfrm>
          <a:prstGeom prst="rect">
            <a:avLst/>
          </a:prstGeom>
        </p:spPr>
        <p:txBody>
          <a:bodyPr wrap="square">
            <a:spAutoFit/>
          </a:bodyPr>
          <a:lstStyle/>
          <a:p>
            <a:pPr fontAlgn="auto">
              <a:lnSpc>
                <a:spcPct val="150000"/>
              </a:lnSpc>
            </a:pPr>
            <a:r>
              <a:rPr lang="en-US" altLang="zh-CN" sz="2400" dirty="0" smtClean="0">
                <a:solidFill>
                  <a:srgbClr val="FF0000"/>
                </a:solidFill>
              </a:rPr>
              <a:t>四、婴儿食物及其选择</a:t>
            </a:r>
            <a:endParaRPr lang="en-US" altLang="zh-CN" sz="2400" dirty="0" smtClean="0">
              <a:solidFill>
                <a:srgbClr val="FF0000"/>
              </a:solidFill>
            </a:endParaRPr>
          </a:p>
          <a:p>
            <a:pPr fontAlgn="auto">
              <a:lnSpc>
                <a:spcPct val="150000"/>
              </a:lnSpc>
            </a:pPr>
            <a:r>
              <a:rPr lang="en-US" altLang="zh-CN" sz="2400" dirty="0" smtClean="0">
                <a:solidFill>
                  <a:srgbClr val="FF0000"/>
                </a:solidFill>
              </a:rPr>
              <a:t>（二）基础物</a:t>
            </a:r>
            <a:r>
              <a:rPr lang="zh-CN" altLang="en-US" sz="2400" dirty="0" smtClean="0">
                <a:solidFill>
                  <a:srgbClr val="FF0000"/>
                </a:solidFill>
              </a:rPr>
              <a:t>及其选择</a:t>
            </a:r>
            <a:endParaRPr lang="en-US" altLang="zh-CN" sz="2400" dirty="0" smtClean="0">
              <a:solidFill>
                <a:srgbClr val="FF0000"/>
              </a:solidFill>
            </a:endParaRPr>
          </a:p>
          <a:p>
            <a:pPr fontAlgn="auto">
              <a:lnSpc>
                <a:spcPct val="150000"/>
              </a:lnSpc>
            </a:pPr>
            <a:r>
              <a:rPr lang="en-US" altLang="zh-CN" sz="2400" dirty="0" smtClean="0">
                <a:solidFill>
                  <a:schemeClr val="tx1"/>
                </a:solidFill>
              </a:rPr>
              <a:t>1.纯乳类食物  </a:t>
            </a:r>
            <a:endParaRPr lang="en-US" altLang="zh-CN" sz="2400" dirty="0" smtClean="0">
              <a:solidFill>
                <a:schemeClr val="tx1"/>
              </a:solidFill>
            </a:endParaRPr>
          </a:p>
          <a:p>
            <a:pPr fontAlgn="auto">
              <a:lnSpc>
                <a:spcPct val="150000"/>
              </a:lnSpc>
            </a:pPr>
            <a:r>
              <a:rPr lang="en-US" altLang="zh-CN" sz="2400" dirty="0" smtClean="0">
                <a:solidFill>
                  <a:schemeClr val="tx1"/>
                </a:solidFill>
              </a:rPr>
              <a:t>2.谷类  </a:t>
            </a:r>
            <a:endParaRPr lang="en-US" altLang="zh-CN" sz="2400" dirty="0" smtClean="0">
              <a:solidFill>
                <a:schemeClr val="tx1"/>
              </a:solidFill>
            </a:endParaRPr>
          </a:p>
          <a:p>
            <a:pPr fontAlgn="auto">
              <a:lnSpc>
                <a:spcPct val="150000"/>
              </a:lnSpc>
            </a:pPr>
            <a:r>
              <a:rPr lang="en-US" altLang="zh-CN" sz="2400" dirty="0" smtClean="0">
                <a:solidFill>
                  <a:schemeClr val="tx1"/>
                </a:solidFill>
              </a:rPr>
              <a:t>3.蔬菜类  </a:t>
            </a:r>
            <a:endParaRPr lang="en-US" altLang="zh-CN" sz="2400" dirty="0" smtClean="0">
              <a:solidFill>
                <a:schemeClr val="tx1"/>
              </a:solidFill>
            </a:endParaRPr>
          </a:p>
          <a:p>
            <a:pPr fontAlgn="auto">
              <a:lnSpc>
                <a:spcPct val="150000"/>
              </a:lnSpc>
            </a:pPr>
            <a:r>
              <a:rPr lang="en-US" altLang="zh-CN" sz="2400" dirty="0" smtClean="0">
                <a:sym typeface="+mn-ea"/>
              </a:rPr>
              <a:t>4.蛋类  </a:t>
            </a:r>
            <a:endParaRPr lang="en-US" altLang="zh-CN" sz="2400" dirty="0" smtClean="0">
              <a:solidFill>
                <a:schemeClr val="tx1"/>
              </a:solidFill>
            </a:endParaRPr>
          </a:p>
          <a:p>
            <a:pPr fontAlgn="auto">
              <a:lnSpc>
                <a:spcPct val="150000"/>
              </a:lnSpc>
            </a:pPr>
            <a:endParaRPr lang="en-US" altLang="zh-CN" sz="2400" dirty="0" smtClean="0">
              <a:solidFill>
                <a:schemeClr val="tx1"/>
              </a:solidFill>
            </a:endParaRPr>
          </a:p>
          <a:p>
            <a:pPr fontAlgn="auto">
              <a:lnSpc>
                <a:spcPct val="150000"/>
              </a:lnSpc>
            </a:pPr>
            <a:endParaRPr lang="zh-CN" altLang="zh-CN" sz="2400" dirty="0" smtClean="0">
              <a:solidFill>
                <a:srgbClr val="FF0000"/>
              </a:solidFill>
            </a:endParaRPr>
          </a:p>
          <a:p>
            <a:pPr fontAlgn="auto">
              <a:lnSpc>
                <a:spcPct val="150000"/>
              </a:lnSpc>
            </a:pPr>
            <a:r>
              <a:rPr lang="en-US" altLang="zh-CN" sz="2400" dirty="0" smtClean="0">
                <a:solidFill>
                  <a:srgbClr val="FF0000"/>
                </a:solidFill>
              </a:rPr>
              <a:t>    </a:t>
            </a:r>
            <a:endParaRPr lang="zh-CN" altLang="zh-CN" sz="2400" dirty="0" smtClean="0">
              <a:solidFill>
                <a:srgbClr val="FF0000"/>
              </a:solidFill>
            </a:endParaRPr>
          </a:p>
          <a:p>
            <a:pPr fontAlgn="auto">
              <a:lnSpc>
                <a:spcPct val="150000"/>
              </a:lnSpc>
            </a:pPr>
            <a:r>
              <a:rPr lang="en-US" altLang="zh-CN" sz="2400" dirty="0" smtClean="0">
                <a:solidFill>
                  <a:srgbClr val="FF0000"/>
                </a:solidFill>
              </a:rPr>
              <a:t>    </a:t>
            </a:r>
            <a:endParaRPr lang="en-US" altLang="zh-CN" sz="2400" dirty="0" smtClean="0">
              <a:solidFill>
                <a:srgbClr val="FF0000"/>
              </a:solidFill>
            </a:endParaRPr>
          </a:p>
        </p:txBody>
      </p:sp>
      <p:pic>
        <p:nvPicPr>
          <p:cNvPr id="4" name="图片 -2147482588" descr="3ec27c54994a3c8e53327cb2db9e1b66"/>
          <p:cNvPicPr>
            <a:picLocks noChangeAspect="1"/>
          </p:cNvPicPr>
          <p:nvPr/>
        </p:nvPicPr>
        <p:blipFill>
          <a:blip r:embed="rId1"/>
          <a:srcRect t="2617" r="1663" b="7509"/>
          <a:stretch>
            <a:fillRect/>
          </a:stretch>
        </p:blipFill>
        <p:spPr>
          <a:xfrm>
            <a:off x="6826568" y="2365693"/>
            <a:ext cx="4130675" cy="2660015"/>
          </a:xfrm>
          <a:prstGeom prst="rect">
            <a:avLst/>
          </a:prstGeom>
          <a:noFill/>
          <a:ln w="9525">
            <a:noFill/>
          </a:ln>
        </p:spPr>
      </p:pic>
      <p:sp>
        <p:nvSpPr>
          <p:cNvPr id="5" name="文本框 4"/>
          <p:cNvSpPr txBox="1"/>
          <p:nvPr/>
        </p:nvSpPr>
        <p:spPr>
          <a:xfrm>
            <a:off x="3538220" y="2922905"/>
            <a:ext cx="2540000" cy="2306955"/>
          </a:xfrm>
          <a:prstGeom prst="rect">
            <a:avLst/>
          </a:prstGeom>
          <a:noFill/>
        </p:spPr>
        <p:txBody>
          <a:bodyPr wrap="square" rtlCol="0" anchor="t">
            <a:spAutoFit/>
          </a:bodyPr>
          <a:p>
            <a:pPr fontAlgn="auto">
              <a:lnSpc>
                <a:spcPct val="150000"/>
              </a:lnSpc>
            </a:pPr>
            <a:r>
              <a:rPr lang="en-US" altLang="zh-CN" sz="2400" dirty="0" smtClean="0">
                <a:sym typeface="+mn-ea"/>
              </a:rPr>
              <a:t>5.肉类、鱼虾类  </a:t>
            </a:r>
            <a:endParaRPr lang="en-US" altLang="zh-CN" sz="2400" dirty="0" smtClean="0">
              <a:solidFill>
                <a:schemeClr val="tx1"/>
              </a:solidFill>
            </a:endParaRPr>
          </a:p>
          <a:p>
            <a:pPr fontAlgn="auto">
              <a:lnSpc>
                <a:spcPct val="150000"/>
              </a:lnSpc>
            </a:pPr>
            <a:r>
              <a:rPr lang="en-US" altLang="zh-CN" sz="2400" dirty="0" smtClean="0">
                <a:sym typeface="+mn-ea"/>
              </a:rPr>
              <a:t>6.水果类 </a:t>
            </a:r>
            <a:endParaRPr lang="en-US" altLang="zh-CN" sz="2400" dirty="0" smtClean="0">
              <a:solidFill>
                <a:schemeClr val="tx1"/>
              </a:solidFill>
            </a:endParaRPr>
          </a:p>
          <a:p>
            <a:pPr fontAlgn="auto">
              <a:lnSpc>
                <a:spcPct val="150000"/>
              </a:lnSpc>
            </a:pPr>
            <a:r>
              <a:rPr lang="en-US" altLang="zh-CN" sz="2400" dirty="0" smtClean="0">
                <a:sym typeface="+mn-ea"/>
              </a:rPr>
              <a:t>7.铁营养补充  </a:t>
            </a:r>
            <a:endParaRPr lang="en-US" altLang="zh-CN" sz="2400" dirty="0" smtClean="0">
              <a:solidFill>
                <a:schemeClr val="tx1"/>
              </a:solidFill>
            </a:endParaRPr>
          </a:p>
          <a:p>
            <a:pPr fontAlgn="auto">
              <a:lnSpc>
                <a:spcPct val="150000"/>
              </a:lnSpc>
            </a:pPr>
            <a:r>
              <a:rPr lang="en-US" altLang="zh-CN" sz="2400" dirty="0" smtClean="0">
                <a:sym typeface="+mn-ea"/>
              </a:rPr>
              <a:t>8.其他 </a:t>
            </a:r>
            <a:endParaRPr lang="en-US" altLang="zh-CN" sz="2400" dirty="0" smtClean="0">
              <a:sym typeface="+mn-ea"/>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97280" y="286385"/>
            <a:ext cx="10058400" cy="1831975"/>
          </a:xfrm>
        </p:spPr>
        <p:txBody>
          <a:bodyPr/>
          <a:lstStyle/>
          <a:p>
            <a:r>
              <a:rPr lang="zh-CN" altLang="en-US" sz="4000" b="1" dirty="0" smtClean="0"/>
              <a:t>第三节   </a:t>
            </a:r>
            <a:r>
              <a:rPr altLang="zh-CN" sz="4000" b="1" dirty="0" smtClean="0">
                <a:sym typeface="+mn-ea"/>
              </a:rPr>
              <a:t>过渡期食物</a:t>
            </a:r>
            <a:br>
              <a:rPr altLang="zh-CN" sz="4000" b="1" dirty="0" smtClean="0"/>
            </a:br>
            <a:endParaRPr lang="zh-CN" altLang="zh-CN" sz="4000" b="1" dirty="0" smtClean="0"/>
          </a:p>
        </p:txBody>
      </p:sp>
      <p:sp>
        <p:nvSpPr>
          <p:cNvPr id="3" name="矩形 2"/>
          <p:cNvSpPr/>
          <p:nvPr/>
        </p:nvSpPr>
        <p:spPr>
          <a:xfrm>
            <a:off x="1324610" y="1993265"/>
            <a:ext cx="9472930" cy="3415030"/>
          </a:xfrm>
          <a:prstGeom prst="rect">
            <a:avLst/>
          </a:prstGeom>
        </p:spPr>
        <p:txBody>
          <a:bodyPr wrap="square">
            <a:spAutoFit/>
          </a:bodyPr>
          <a:lstStyle/>
          <a:p>
            <a:pPr fontAlgn="auto">
              <a:lnSpc>
                <a:spcPct val="150000"/>
              </a:lnSpc>
            </a:pPr>
            <a:r>
              <a:rPr lang="en-US" altLang="zh-CN" sz="2400" dirty="0" smtClean="0">
                <a:solidFill>
                  <a:srgbClr val="FF0000"/>
                </a:solidFill>
              </a:rPr>
              <a:t>五、如何引入其他食物</a:t>
            </a:r>
            <a:endParaRPr lang="en-US" altLang="zh-CN" sz="2400" dirty="0" smtClean="0">
              <a:solidFill>
                <a:srgbClr val="FF0000"/>
              </a:solidFill>
            </a:endParaRPr>
          </a:p>
          <a:p>
            <a:pPr fontAlgn="auto">
              <a:lnSpc>
                <a:spcPct val="150000"/>
              </a:lnSpc>
            </a:pPr>
            <a:r>
              <a:rPr lang="en-US" altLang="zh-CN" sz="2400" dirty="0" smtClean="0">
                <a:solidFill>
                  <a:srgbClr val="FF0000"/>
                </a:solidFill>
              </a:rPr>
              <a:t>（一）7—9月龄婴儿</a:t>
            </a:r>
            <a:endParaRPr lang="en-US" altLang="zh-CN" sz="2400" dirty="0" smtClean="0">
              <a:solidFill>
                <a:srgbClr val="FF0000"/>
              </a:solidFill>
            </a:endParaRPr>
          </a:p>
          <a:p>
            <a:pPr fontAlgn="auto">
              <a:lnSpc>
                <a:spcPct val="150000"/>
              </a:lnSpc>
            </a:pPr>
            <a:r>
              <a:rPr lang="en-US" altLang="zh-CN" sz="2400" dirty="0" smtClean="0">
                <a:solidFill>
                  <a:schemeClr val="tx1"/>
                </a:solidFill>
              </a:rPr>
              <a:t>1.如何添加辅食</a:t>
            </a:r>
            <a:endParaRPr lang="en-US" altLang="zh-CN" sz="2400" dirty="0" smtClean="0">
              <a:solidFill>
                <a:schemeClr val="tx1"/>
              </a:solidFill>
            </a:endParaRPr>
          </a:p>
          <a:p>
            <a:pPr fontAlgn="auto">
              <a:lnSpc>
                <a:spcPct val="150000"/>
              </a:lnSpc>
            </a:pPr>
            <a:r>
              <a:rPr lang="en-US" altLang="zh-CN" sz="2400" dirty="0" smtClean="0">
                <a:solidFill>
                  <a:schemeClr val="tx1"/>
                </a:solidFill>
              </a:rPr>
              <a:t>遵照辅食添加原则，循序渐进。</a:t>
            </a:r>
            <a:endParaRPr lang="en-US" altLang="zh-CN" sz="2400" dirty="0" smtClean="0">
              <a:solidFill>
                <a:schemeClr val="tx1"/>
              </a:solidFill>
            </a:endParaRPr>
          </a:p>
          <a:p>
            <a:pPr fontAlgn="auto">
              <a:lnSpc>
                <a:spcPct val="150000"/>
              </a:lnSpc>
            </a:pPr>
            <a:r>
              <a:rPr lang="en-US" altLang="zh-CN" sz="2400" dirty="0" smtClean="0">
                <a:solidFill>
                  <a:srgbClr val="FF0000"/>
                </a:solidFill>
              </a:rPr>
              <a:t>    </a:t>
            </a:r>
            <a:endParaRPr lang="zh-CN" altLang="zh-CN" sz="2400" dirty="0" smtClean="0">
              <a:solidFill>
                <a:srgbClr val="FF0000"/>
              </a:solidFill>
            </a:endParaRPr>
          </a:p>
          <a:p>
            <a:pPr fontAlgn="auto">
              <a:lnSpc>
                <a:spcPct val="150000"/>
              </a:lnSpc>
            </a:pPr>
            <a:r>
              <a:rPr lang="en-US" altLang="zh-CN" sz="2400" dirty="0" smtClean="0">
                <a:solidFill>
                  <a:srgbClr val="FF0000"/>
                </a:solidFill>
              </a:rPr>
              <a:t>    </a:t>
            </a:r>
            <a:endParaRPr lang="zh-CN" altLang="zh-CN" sz="2400" dirty="0" smtClean="0">
              <a:solidFill>
                <a:srgbClr val="FF0000"/>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56590" y="715010"/>
            <a:ext cx="10499090" cy="1414780"/>
          </a:xfrm>
        </p:spPr>
        <p:txBody>
          <a:bodyPr>
            <a:normAutofit/>
          </a:bodyPr>
          <a:lstStyle/>
          <a:p>
            <a:r>
              <a:rPr lang="zh-CN" altLang="en-US" sz="4000" b="1" dirty="0" smtClean="0"/>
              <a:t>第三节   </a:t>
            </a:r>
            <a:r>
              <a:rPr altLang="zh-CN" sz="4000" b="1" dirty="0" smtClean="0">
                <a:sym typeface="+mn-ea"/>
              </a:rPr>
              <a:t>过渡期食物</a:t>
            </a:r>
            <a:br>
              <a:rPr altLang="zh-CN" sz="4000" b="1" dirty="0" smtClean="0"/>
            </a:br>
            <a:endParaRPr lang="zh-CN" altLang="zh-CN" sz="4000" b="1" dirty="0" smtClean="0"/>
          </a:p>
        </p:txBody>
      </p:sp>
      <p:sp>
        <p:nvSpPr>
          <p:cNvPr id="3" name="矩形 2"/>
          <p:cNvSpPr/>
          <p:nvPr/>
        </p:nvSpPr>
        <p:spPr>
          <a:xfrm>
            <a:off x="488315" y="1877060"/>
            <a:ext cx="10309225" cy="4523105"/>
          </a:xfrm>
          <a:prstGeom prst="rect">
            <a:avLst/>
          </a:prstGeom>
        </p:spPr>
        <p:txBody>
          <a:bodyPr wrap="square">
            <a:spAutoFit/>
          </a:bodyPr>
          <a:lstStyle/>
          <a:p>
            <a:pPr fontAlgn="auto">
              <a:lnSpc>
                <a:spcPct val="150000"/>
              </a:lnSpc>
            </a:pPr>
            <a:r>
              <a:rPr lang="en-US" altLang="zh-CN" sz="2400" dirty="0" smtClean="0">
                <a:solidFill>
                  <a:schemeClr val="tx1"/>
                </a:solidFill>
              </a:rPr>
              <a:t>强化铁米粉</a:t>
            </a:r>
            <a:endParaRPr lang="en-US" altLang="zh-CN" sz="2400" dirty="0" smtClean="0">
              <a:solidFill>
                <a:schemeClr val="tx1"/>
              </a:solidFill>
            </a:endParaRPr>
          </a:p>
          <a:p>
            <a:pPr fontAlgn="auto">
              <a:lnSpc>
                <a:spcPct val="150000"/>
              </a:lnSpc>
            </a:pPr>
            <a:r>
              <a:rPr lang="en-US" altLang="zh-CN" sz="2400" dirty="0" smtClean="0">
                <a:solidFill>
                  <a:schemeClr val="tx1"/>
                </a:solidFill>
              </a:rPr>
              <a:t>西兰花泥</a:t>
            </a:r>
            <a:endParaRPr lang="en-US" altLang="zh-CN" sz="2400" dirty="0" smtClean="0">
              <a:solidFill>
                <a:schemeClr val="tx1"/>
              </a:solidFill>
            </a:endParaRPr>
          </a:p>
          <a:p>
            <a:pPr fontAlgn="auto">
              <a:lnSpc>
                <a:spcPct val="150000"/>
              </a:lnSpc>
            </a:pPr>
            <a:r>
              <a:rPr lang="zh-CN" altLang="zh-CN" sz="2400" dirty="0" smtClean="0">
                <a:solidFill>
                  <a:schemeClr val="tx1"/>
                </a:solidFill>
              </a:rPr>
              <a:t>胡萝卜泥</a:t>
            </a:r>
            <a:endParaRPr lang="zh-CN" altLang="zh-CN" sz="2400" dirty="0" smtClean="0">
              <a:solidFill>
                <a:schemeClr val="tx1"/>
              </a:solidFill>
            </a:endParaRPr>
          </a:p>
          <a:p>
            <a:pPr fontAlgn="auto">
              <a:lnSpc>
                <a:spcPct val="150000"/>
              </a:lnSpc>
            </a:pPr>
            <a:r>
              <a:rPr lang="zh-CN" altLang="zh-CN" sz="2400" dirty="0" smtClean="0">
                <a:solidFill>
                  <a:schemeClr val="tx1"/>
                </a:solidFill>
              </a:rPr>
              <a:t> 苹果泥</a:t>
            </a:r>
            <a:endParaRPr lang="zh-CN" altLang="zh-CN" sz="2400" dirty="0" smtClean="0">
              <a:solidFill>
                <a:schemeClr val="tx1"/>
              </a:solidFill>
            </a:endParaRPr>
          </a:p>
          <a:p>
            <a:pPr fontAlgn="auto">
              <a:lnSpc>
                <a:spcPct val="150000"/>
              </a:lnSpc>
            </a:pPr>
            <a:r>
              <a:rPr lang="zh-CN" altLang="zh-CN" sz="2400" dirty="0" smtClean="0">
                <a:solidFill>
                  <a:schemeClr val="tx1"/>
                </a:solidFill>
              </a:rPr>
              <a:t> 肉泥</a:t>
            </a:r>
            <a:endParaRPr lang="zh-CN" altLang="zh-CN" sz="2400" dirty="0" smtClean="0">
              <a:solidFill>
                <a:schemeClr val="tx1"/>
              </a:solidFill>
            </a:endParaRPr>
          </a:p>
          <a:p>
            <a:pPr fontAlgn="auto">
              <a:lnSpc>
                <a:spcPct val="150000"/>
              </a:lnSpc>
            </a:pPr>
            <a:r>
              <a:rPr lang="zh-CN" altLang="zh-CN" sz="2400" dirty="0" smtClean="0">
                <a:solidFill>
                  <a:schemeClr val="tx1"/>
                </a:solidFill>
              </a:rPr>
              <a:t> </a:t>
            </a:r>
            <a:endParaRPr lang="zh-CN" altLang="zh-CN" sz="2400" dirty="0" smtClean="0">
              <a:solidFill>
                <a:schemeClr val="tx1"/>
              </a:solidFill>
            </a:endParaRPr>
          </a:p>
          <a:p>
            <a:pPr fontAlgn="auto">
              <a:lnSpc>
                <a:spcPct val="150000"/>
              </a:lnSpc>
            </a:pPr>
            <a:r>
              <a:rPr lang="en-US" altLang="zh-CN" sz="2400" dirty="0" smtClean="0">
                <a:solidFill>
                  <a:srgbClr val="FF0000"/>
                </a:solidFill>
              </a:rPr>
              <a:t>    </a:t>
            </a:r>
            <a:endParaRPr lang="zh-CN" altLang="zh-CN" sz="2400" dirty="0" smtClean="0">
              <a:solidFill>
                <a:srgbClr val="FF0000"/>
              </a:solidFill>
            </a:endParaRPr>
          </a:p>
          <a:p>
            <a:pPr fontAlgn="auto">
              <a:lnSpc>
                <a:spcPct val="150000"/>
              </a:lnSpc>
            </a:pPr>
            <a:r>
              <a:rPr lang="en-US" altLang="zh-CN" sz="2400" dirty="0" smtClean="0">
                <a:solidFill>
                  <a:srgbClr val="FF0000"/>
                </a:solidFill>
              </a:rPr>
              <a:t>    </a:t>
            </a:r>
            <a:endParaRPr lang="zh-CN" altLang="zh-CN" sz="2400" dirty="0" smtClean="0">
              <a:solidFill>
                <a:srgbClr val="FF0000"/>
              </a:solidFill>
            </a:endParaRPr>
          </a:p>
        </p:txBody>
      </p:sp>
      <p:pic>
        <p:nvPicPr>
          <p:cNvPr id="4" name="图片 80" descr="u=1344463916,1531933712&amp;fm=21&amp;gp=0[1]"/>
          <p:cNvPicPr>
            <a:picLocks noChangeAspect="1"/>
          </p:cNvPicPr>
          <p:nvPr/>
        </p:nvPicPr>
        <p:blipFill>
          <a:blip r:embed="rId1"/>
          <a:srcRect/>
          <a:stretch>
            <a:fillRect/>
          </a:stretch>
        </p:blipFill>
        <p:spPr>
          <a:xfrm>
            <a:off x="5248275" y="2029460"/>
            <a:ext cx="1757680" cy="1882140"/>
          </a:xfrm>
          <a:prstGeom prst="rect">
            <a:avLst/>
          </a:prstGeom>
          <a:noFill/>
          <a:ln w="9525">
            <a:noFill/>
          </a:ln>
        </p:spPr>
      </p:pic>
      <p:pic>
        <p:nvPicPr>
          <p:cNvPr id="5" name="图片 -2147482586" descr="6302f402817349b0761187247ec1c2db[1]"/>
          <p:cNvPicPr>
            <a:picLocks noChangeAspect="1"/>
          </p:cNvPicPr>
          <p:nvPr/>
        </p:nvPicPr>
        <p:blipFill>
          <a:blip r:embed="rId2"/>
          <a:stretch>
            <a:fillRect/>
          </a:stretch>
        </p:blipFill>
        <p:spPr>
          <a:xfrm>
            <a:off x="6934200" y="1985010"/>
            <a:ext cx="1682115" cy="1970405"/>
          </a:xfrm>
          <a:prstGeom prst="rect">
            <a:avLst/>
          </a:prstGeom>
          <a:noFill/>
          <a:ln w="9525">
            <a:noFill/>
          </a:ln>
        </p:spPr>
      </p:pic>
      <p:pic>
        <p:nvPicPr>
          <p:cNvPr id="6" name="图片 74"/>
          <p:cNvPicPr>
            <a:picLocks noChangeAspect="1"/>
          </p:cNvPicPr>
          <p:nvPr/>
        </p:nvPicPr>
        <p:blipFill>
          <a:blip r:embed="rId3"/>
          <a:srcRect/>
          <a:stretch>
            <a:fillRect/>
          </a:stretch>
        </p:blipFill>
        <p:spPr>
          <a:xfrm>
            <a:off x="8616315" y="2061210"/>
            <a:ext cx="1523365" cy="1782445"/>
          </a:xfrm>
          <a:prstGeom prst="rect">
            <a:avLst/>
          </a:prstGeom>
          <a:noFill/>
          <a:ln w="9525">
            <a:noFill/>
          </a:ln>
        </p:spPr>
      </p:pic>
      <p:pic>
        <p:nvPicPr>
          <p:cNvPr id="7" name="图片 73"/>
          <p:cNvPicPr>
            <a:picLocks noChangeAspect="1"/>
          </p:cNvPicPr>
          <p:nvPr/>
        </p:nvPicPr>
        <p:blipFill>
          <a:blip r:embed="rId4"/>
          <a:srcRect l="4486" t="4562" r="16071" b="6633"/>
          <a:stretch>
            <a:fillRect/>
          </a:stretch>
        </p:blipFill>
        <p:spPr>
          <a:xfrm>
            <a:off x="5263515" y="3911600"/>
            <a:ext cx="1742440" cy="1442085"/>
          </a:xfrm>
          <a:prstGeom prst="rect">
            <a:avLst/>
          </a:prstGeom>
          <a:noFill/>
          <a:ln w="9525">
            <a:noFill/>
          </a:ln>
        </p:spPr>
      </p:pic>
      <p:pic>
        <p:nvPicPr>
          <p:cNvPr id="8" name="图片 72" descr="yuan_b53b3a3d6ab90ce0268229151c9bde11"/>
          <p:cNvPicPr>
            <a:picLocks noChangeAspect="1"/>
          </p:cNvPicPr>
          <p:nvPr/>
        </p:nvPicPr>
        <p:blipFill>
          <a:blip r:embed="rId5"/>
          <a:srcRect l="1468" t="19121" r="2972"/>
          <a:stretch>
            <a:fillRect/>
          </a:stretch>
        </p:blipFill>
        <p:spPr>
          <a:xfrm>
            <a:off x="7071360" y="3911600"/>
            <a:ext cx="1459230" cy="1499235"/>
          </a:xfrm>
          <a:prstGeom prst="rect">
            <a:avLst/>
          </a:prstGeom>
          <a:noFill/>
          <a:ln w="9525">
            <a:noFill/>
          </a:ln>
          <a:effectLst>
            <a:outerShdw dist="35921" dir="2699999" algn="ctr" rotWithShape="0">
              <a:srgbClr val="000000"/>
            </a:outerShdw>
          </a:effectLst>
        </p:spPr>
      </p:pic>
      <p:pic>
        <p:nvPicPr>
          <p:cNvPr id="9" name="图片 71"/>
          <p:cNvPicPr>
            <a:picLocks noChangeAspect="1"/>
          </p:cNvPicPr>
          <p:nvPr/>
        </p:nvPicPr>
        <p:blipFill>
          <a:blip r:embed="rId6"/>
          <a:srcRect/>
          <a:stretch>
            <a:fillRect/>
          </a:stretch>
        </p:blipFill>
        <p:spPr>
          <a:xfrm>
            <a:off x="10139680" y="2132330"/>
            <a:ext cx="1902460" cy="1640205"/>
          </a:xfrm>
          <a:prstGeom prst="rect">
            <a:avLst/>
          </a:prstGeom>
          <a:noFill/>
          <a:ln w="9525">
            <a:noFill/>
          </a:ln>
        </p:spPr>
      </p:pic>
      <p:pic>
        <p:nvPicPr>
          <p:cNvPr id="10" name="图片 69" descr="https://timgsa.baidu.com/timg?image&amp;quality=80&amp;size=b9999_10000&amp;sec=1497954977054&amp;di=58b338a9bd71d2dc5648ac5aff6157aa&amp;imgtype=0&amp;src=http%3A%2F%2F1811.img.pp.sohu.com.cn%2Fimages%2Fblog%2F2012%2F2%2F29%2F17%2F9%2Fc42286001_13688b2df2dg215.jpg"/>
          <p:cNvPicPr>
            <a:picLocks noChangeAspect="1"/>
          </p:cNvPicPr>
          <p:nvPr/>
        </p:nvPicPr>
        <p:blipFill>
          <a:blip r:embed="rId7"/>
          <a:srcRect r="14203" b="3593"/>
          <a:stretch>
            <a:fillRect/>
          </a:stretch>
        </p:blipFill>
        <p:spPr>
          <a:xfrm>
            <a:off x="8563610" y="3884930"/>
            <a:ext cx="1597025" cy="1526540"/>
          </a:xfrm>
          <a:prstGeom prst="rect">
            <a:avLst/>
          </a:prstGeom>
          <a:noFill/>
          <a:ln w="9525">
            <a:noFill/>
          </a:ln>
        </p:spPr>
      </p:pic>
      <p:pic>
        <p:nvPicPr>
          <p:cNvPr id="11" name="图片 67"/>
          <p:cNvPicPr>
            <a:picLocks noChangeAspect="1"/>
          </p:cNvPicPr>
          <p:nvPr/>
        </p:nvPicPr>
        <p:blipFill>
          <a:blip r:embed="rId8"/>
          <a:srcRect l="17708" r="15846" b="11716"/>
          <a:stretch>
            <a:fillRect/>
          </a:stretch>
        </p:blipFill>
        <p:spPr>
          <a:xfrm>
            <a:off x="10193655" y="3884930"/>
            <a:ext cx="1705610" cy="1487170"/>
          </a:xfrm>
          <a:prstGeom prst="rect">
            <a:avLst/>
          </a:prstGeom>
          <a:noFill/>
          <a:ln w="9525">
            <a:noFill/>
          </a:ln>
        </p:spPr>
      </p:pic>
      <p:sp>
        <p:nvSpPr>
          <p:cNvPr id="12" name="文本框 11"/>
          <p:cNvSpPr txBox="1"/>
          <p:nvPr/>
        </p:nvSpPr>
        <p:spPr>
          <a:xfrm>
            <a:off x="2778760" y="1877060"/>
            <a:ext cx="4354830" cy="2861310"/>
          </a:xfrm>
          <a:prstGeom prst="rect">
            <a:avLst/>
          </a:prstGeom>
          <a:noFill/>
        </p:spPr>
        <p:txBody>
          <a:bodyPr wrap="square" rtlCol="0" anchor="t">
            <a:spAutoFit/>
          </a:bodyPr>
          <a:p>
            <a:pPr fontAlgn="auto">
              <a:lnSpc>
                <a:spcPct val="150000"/>
              </a:lnSpc>
            </a:pPr>
            <a:r>
              <a:rPr lang="zh-CN" altLang="zh-CN" sz="2400" dirty="0" smtClean="0">
                <a:sym typeface="+mn-ea"/>
              </a:rPr>
              <a:t>肝泥</a:t>
            </a:r>
            <a:endParaRPr lang="zh-CN" altLang="zh-CN" sz="2400" dirty="0" smtClean="0">
              <a:solidFill>
                <a:schemeClr val="tx1"/>
              </a:solidFill>
            </a:endParaRPr>
          </a:p>
          <a:p>
            <a:pPr fontAlgn="auto">
              <a:lnSpc>
                <a:spcPct val="150000"/>
              </a:lnSpc>
            </a:pPr>
            <a:r>
              <a:rPr lang="zh-CN" altLang="zh-CN" sz="2400" dirty="0" smtClean="0">
                <a:sym typeface="+mn-ea"/>
              </a:rPr>
              <a:t> 蛋黄泥</a:t>
            </a:r>
            <a:endParaRPr lang="zh-CN" altLang="zh-CN" sz="2400" dirty="0" smtClean="0">
              <a:solidFill>
                <a:schemeClr val="tx1"/>
              </a:solidFill>
            </a:endParaRPr>
          </a:p>
          <a:p>
            <a:pPr fontAlgn="auto">
              <a:lnSpc>
                <a:spcPct val="150000"/>
              </a:lnSpc>
            </a:pPr>
            <a:r>
              <a:rPr lang="zh-CN" altLang="zh-CN" sz="2400" dirty="0" smtClean="0">
                <a:sym typeface="+mn-ea"/>
              </a:rPr>
              <a:t> 番茄鸡蛋羹</a:t>
            </a:r>
            <a:endParaRPr lang="zh-CN" altLang="zh-CN" sz="2400" dirty="0" smtClean="0">
              <a:solidFill>
                <a:schemeClr val="tx1"/>
              </a:solidFill>
            </a:endParaRPr>
          </a:p>
          <a:p>
            <a:pPr fontAlgn="auto">
              <a:lnSpc>
                <a:spcPct val="150000"/>
              </a:lnSpc>
            </a:pPr>
            <a:r>
              <a:rPr lang="zh-CN" altLang="zh-CN" sz="2400" dirty="0" smtClean="0">
                <a:sym typeface="+mn-ea"/>
              </a:rPr>
              <a:t> 双花稀粥</a:t>
            </a:r>
            <a:endParaRPr lang="zh-CN" altLang="zh-CN" sz="2400" dirty="0" smtClean="0">
              <a:solidFill>
                <a:schemeClr val="tx1"/>
              </a:solidFill>
            </a:endParaRPr>
          </a:p>
          <a:p>
            <a:pPr fontAlgn="auto">
              <a:lnSpc>
                <a:spcPct val="150000"/>
              </a:lnSpc>
            </a:pPr>
            <a:r>
              <a:rPr lang="zh-CN" altLang="zh-CN" sz="2400" dirty="0" smtClean="0">
                <a:sym typeface="+mn-ea"/>
              </a:rPr>
              <a:t> 菠菜猪肝面</a:t>
            </a:r>
            <a:endParaRPr lang="zh-CN" altLang="zh-CN" sz="2400" dirty="0" smtClean="0">
              <a:sym typeface="+mn-ea"/>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97280" y="286385"/>
            <a:ext cx="10058400" cy="1831975"/>
          </a:xfrm>
        </p:spPr>
        <p:txBody>
          <a:bodyPr/>
          <a:lstStyle/>
          <a:p>
            <a:r>
              <a:rPr lang="zh-CN" altLang="en-US" sz="4000" b="1" dirty="0" smtClean="0"/>
              <a:t>第三节   </a:t>
            </a:r>
            <a:r>
              <a:rPr altLang="zh-CN" sz="4000" b="1" dirty="0" smtClean="0">
                <a:sym typeface="+mn-ea"/>
              </a:rPr>
              <a:t>过渡期食物</a:t>
            </a:r>
            <a:br>
              <a:rPr altLang="zh-CN" sz="4000" b="1" dirty="0" smtClean="0"/>
            </a:br>
            <a:endParaRPr lang="zh-CN" altLang="zh-CN" sz="4000" b="1" dirty="0" smtClean="0"/>
          </a:p>
        </p:txBody>
      </p:sp>
      <p:sp>
        <p:nvSpPr>
          <p:cNvPr id="3" name="矩形 2"/>
          <p:cNvSpPr/>
          <p:nvPr/>
        </p:nvSpPr>
        <p:spPr>
          <a:xfrm>
            <a:off x="1096645" y="1911985"/>
            <a:ext cx="10059035" cy="3969385"/>
          </a:xfrm>
          <a:prstGeom prst="rect">
            <a:avLst/>
          </a:prstGeom>
        </p:spPr>
        <p:txBody>
          <a:bodyPr wrap="square">
            <a:spAutoFit/>
          </a:bodyPr>
          <a:lstStyle/>
          <a:p>
            <a:pPr fontAlgn="auto">
              <a:lnSpc>
                <a:spcPct val="150000"/>
              </a:lnSpc>
            </a:pPr>
            <a:r>
              <a:rPr lang="en-US" altLang="zh-CN" sz="2400" dirty="0" smtClean="0">
                <a:solidFill>
                  <a:srgbClr val="FF0000"/>
                </a:solidFill>
              </a:rPr>
              <a:t>五、如何引入其他食物</a:t>
            </a:r>
            <a:endParaRPr lang="en-US" altLang="zh-CN" sz="2400" dirty="0" smtClean="0">
              <a:solidFill>
                <a:srgbClr val="FF0000"/>
              </a:solidFill>
            </a:endParaRPr>
          </a:p>
          <a:p>
            <a:pPr fontAlgn="auto">
              <a:lnSpc>
                <a:spcPct val="150000"/>
              </a:lnSpc>
            </a:pPr>
            <a:r>
              <a:rPr lang="en-US" altLang="zh-CN" sz="2400" dirty="0" smtClean="0">
                <a:solidFill>
                  <a:srgbClr val="FF0000"/>
                </a:solidFill>
              </a:rPr>
              <a:t>（二）10—12月龄</a:t>
            </a:r>
            <a:endParaRPr lang="en-US" altLang="zh-CN" sz="2400" dirty="0" smtClean="0">
              <a:solidFill>
                <a:srgbClr val="FF0000"/>
              </a:solidFill>
            </a:endParaRPr>
          </a:p>
          <a:p>
            <a:pPr fontAlgn="auto">
              <a:lnSpc>
                <a:spcPct val="150000"/>
              </a:lnSpc>
            </a:pPr>
            <a:r>
              <a:rPr lang="en-US" altLang="zh-CN" sz="2400" dirty="0" smtClean="0">
                <a:solidFill>
                  <a:schemeClr val="tx1"/>
                </a:solidFill>
              </a:rPr>
              <a:t>1.10—12月龄婴儿如何吃    </a:t>
            </a:r>
            <a:endParaRPr lang="zh-CN" altLang="zh-CN" sz="2400" dirty="0" smtClean="0">
              <a:solidFill>
                <a:srgbClr val="FF0000"/>
              </a:solidFill>
            </a:endParaRPr>
          </a:p>
          <a:p>
            <a:pPr fontAlgn="auto">
              <a:lnSpc>
                <a:spcPct val="150000"/>
              </a:lnSpc>
            </a:pPr>
            <a:r>
              <a:rPr lang="en-US" altLang="zh-CN" sz="2400" dirty="0" smtClean="0">
                <a:solidFill>
                  <a:srgbClr val="FF0000"/>
                </a:solidFill>
              </a:rPr>
              <a:t>  </a:t>
            </a:r>
            <a:r>
              <a:rPr lang="en-US" altLang="zh-CN" sz="2400" dirty="0" smtClean="0">
                <a:solidFill>
                  <a:schemeClr val="tx1"/>
                </a:solidFill>
              </a:rPr>
              <a:t>  合理安排10—12月龄婴儿的睡眠、进食和活动时间，每天哺乳3—4次，辅食喂养2—3次。</a:t>
            </a:r>
            <a:endParaRPr lang="en-US" altLang="zh-CN" sz="2400" dirty="0" smtClean="0">
              <a:solidFill>
                <a:schemeClr val="tx1"/>
              </a:solidFill>
            </a:endParaRPr>
          </a:p>
          <a:p>
            <a:pPr fontAlgn="auto">
              <a:lnSpc>
                <a:spcPct val="150000"/>
              </a:lnSpc>
            </a:pPr>
            <a:r>
              <a:rPr lang="en-US" altLang="zh-CN" sz="2400" dirty="0" smtClean="0">
                <a:solidFill>
                  <a:schemeClr val="tx1"/>
                </a:solidFill>
              </a:rPr>
              <a:t>     应保持每天600-800ml的奶量</a:t>
            </a:r>
            <a:r>
              <a:rPr lang="zh-CN" altLang="en-US" sz="2400" dirty="0" smtClean="0">
                <a:solidFill>
                  <a:schemeClr val="tx1"/>
                </a:solidFill>
              </a:rPr>
              <a:t>；</a:t>
            </a:r>
            <a:r>
              <a:rPr lang="en-US" altLang="zh-CN" sz="2400" dirty="0" smtClean="0">
                <a:solidFill>
                  <a:schemeClr val="tx1"/>
                </a:solidFill>
              </a:rPr>
              <a:t>保证摄入足量的动物性食物，每天1个鸡蛋加50g肉禽鱼；一定量的谷物类；蔬菜、水果的量以婴儿需要而定。</a:t>
            </a:r>
            <a:endParaRPr lang="en-US" altLang="zh-CN" sz="2400" dirty="0" smtClean="0">
              <a:solidFill>
                <a:schemeClr val="tx1"/>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97280" y="286385"/>
            <a:ext cx="10058400" cy="1807210"/>
          </a:xfrm>
        </p:spPr>
        <p:txBody>
          <a:bodyPr/>
          <a:lstStyle/>
          <a:p>
            <a:r>
              <a:rPr lang="zh-CN" altLang="en-US" sz="4000" b="1" dirty="0" smtClean="0"/>
              <a:t>第三节   </a:t>
            </a:r>
            <a:r>
              <a:rPr altLang="zh-CN" sz="4000" b="1" dirty="0" smtClean="0">
                <a:sym typeface="+mn-ea"/>
              </a:rPr>
              <a:t>过渡期食物</a:t>
            </a:r>
            <a:br>
              <a:rPr altLang="zh-CN" sz="4000" b="1" dirty="0" smtClean="0"/>
            </a:br>
            <a:endParaRPr lang="zh-CN" altLang="zh-CN" sz="4000" b="1" dirty="0" smtClean="0"/>
          </a:p>
        </p:txBody>
      </p:sp>
      <p:sp>
        <p:nvSpPr>
          <p:cNvPr id="3" name="矩形 2"/>
          <p:cNvSpPr/>
          <p:nvPr/>
        </p:nvSpPr>
        <p:spPr>
          <a:xfrm>
            <a:off x="1249045" y="1932940"/>
            <a:ext cx="9234170" cy="3969385"/>
          </a:xfrm>
          <a:prstGeom prst="rect">
            <a:avLst/>
          </a:prstGeom>
        </p:spPr>
        <p:txBody>
          <a:bodyPr wrap="square">
            <a:spAutoFit/>
          </a:bodyPr>
          <a:lstStyle/>
          <a:p>
            <a:pPr fontAlgn="auto">
              <a:lnSpc>
                <a:spcPct val="150000"/>
              </a:lnSpc>
            </a:pPr>
            <a:r>
              <a:rPr lang="en-US" altLang="zh-CN" sz="2400" dirty="0" smtClean="0">
                <a:solidFill>
                  <a:srgbClr val="FF0000"/>
                </a:solidFill>
              </a:rPr>
              <a:t>五、如何引入其他食物</a:t>
            </a:r>
            <a:endParaRPr lang="en-US" altLang="zh-CN" sz="2400" dirty="0" smtClean="0">
              <a:solidFill>
                <a:srgbClr val="FF0000"/>
              </a:solidFill>
            </a:endParaRPr>
          </a:p>
          <a:p>
            <a:pPr fontAlgn="auto">
              <a:lnSpc>
                <a:spcPct val="150000"/>
              </a:lnSpc>
            </a:pPr>
            <a:r>
              <a:rPr lang="en-US" altLang="zh-CN" sz="2400" dirty="0" smtClean="0">
                <a:solidFill>
                  <a:srgbClr val="FF0000"/>
                </a:solidFill>
              </a:rPr>
              <a:t>（二）10—12月龄</a:t>
            </a:r>
            <a:endParaRPr lang="en-US" altLang="zh-CN" sz="2400" dirty="0" smtClean="0">
              <a:solidFill>
                <a:srgbClr val="FF0000"/>
              </a:solidFill>
            </a:endParaRPr>
          </a:p>
          <a:p>
            <a:pPr fontAlgn="auto">
              <a:lnSpc>
                <a:spcPct val="150000"/>
              </a:lnSpc>
            </a:pPr>
            <a:r>
              <a:rPr lang="en-US" altLang="zh-CN" sz="2400" dirty="0" smtClean="0">
                <a:solidFill>
                  <a:schemeClr val="tx1"/>
                </a:solidFill>
              </a:rPr>
              <a:t>2. 引入的食物制作</a:t>
            </a:r>
            <a:endParaRPr lang="en-US" altLang="zh-CN" sz="2400" dirty="0" smtClean="0">
              <a:solidFill>
                <a:schemeClr val="tx1"/>
              </a:solidFill>
            </a:endParaRPr>
          </a:p>
          <a:p>
            <a:pPr fontAlgn="auto">
              <a:lnSpc>
                <a:spcPct val="150000"/>
              </a:lnSpc>
            </a:pPr>
            <a:r>
              <a:rPr lang="en-US" altLang="zh-CN" sz="2400" dirty="0" smtClean="0">
                <a:solidFill>
                  <a:schemeClr val="tx1"/>
                </a:solidFill>
              </a:rPr>
              <a:t>西红柿疙瘩汤</a:t>
            </a:r>
            <a:endParaRPr lang="en-US" altLang="zh-CN" sz="2400" dirty="0" smtClean="0">
              <a:solidFill>
                <a:schemeClr val="tx1"/>
              </a:solidFill>
            </a:endParaRPr>
          </a:p>
          <a:p>
            <a:pPr fontAlgn="auto">
              <a:lnSpc>
                <a:spcPct val="150000"/>
              </a:lnSpc>
            </a:pPr>
            <a:r>
              <a:rPr lang="en-US" altLang="zh-CN" sz="2400" dirty="0" smtClean="0">
                <a:solidFill>
                  <a:schemeClr val="tx1"/>
                </a:solidFill>
              </a:rPr>
              <a:t>香菇鲜肉小馄饨</a:t>
            </a:r>
            <a:endParaRPr lang="en-US" altLang="zh-CN" sz="2400" dirty="0" smtClean="0">
              <a:solidFill>
                <a:schemeClr val="tx1"/>
              </a:solidFill>
            </a:endParaRPr>
          </a:p>
          <a:p>
            <a:pPr fontAlgn="auto">
              <a:lnSpc>
                <a:spcPct val="150000"/>
              </a:lnSpc>
            </a:pPr>
            <a:r>
              <a:rPr lang="en-US" altLang="zh-CN" sz="2400" dirty="0" smtClean="0">
                <a:solidFill>
                  <a:schemeClr val="tx1"/>
                </a:solidFill>
              </a:rPr>
              <a:t>3. 10—12月龄宝宝一天进食安排举例</a:t>
            </a:r>
            <a:endParaRPr lang="en-US" altLang="zh-CN" sz="2400" dirty="0" smtClean="0">
              <a:solidFill>
                <a:schemeClr val="tx1"/>
              </a:solidFill>
            </a:endParaRPr>
          </a:p>
          <a:p>
            <a:pPr fontAlgn="auto">
              <a:lnSpc>
                <a:spcPct val="150000"/>
              </a:lnSpc>
            </a:pPr>
            <a:endParaRPr lang="en-US" altLang="zh-CN" sz="2400" dirty="0" smtClean="0">
              <a:solidFill>
                <a:schemeClr val="tx1"/>
              </a:solidFill>
            </a:endParaRPr>
          </a:p>
        </p:txBody>
      </p:sp>
      <p:pic>
        <p:nvPicPr>
          <p:cNvPr id="1073742851" name="图片 93" descr="C:\Users\admin\Desktop\yuan_1498136.jpg"/>
          <p:cNvPicPr>
            <a:picLocks noChangeAspect="1"/>
          </p:cNvPicPr>
          <p:nvPr/>
        </p:nvPicPr>
        <p:blipFill>
          <a:blip r:embed="rId1"/>
          <a:srcRect t="14809" r="5818"/>
          <a:stretch>
            <a:fillRect/>
          </a:stretch>
        </p:blipFill>
        <p:spPr>
          <a:xfrm>
            <a:off x="6864985" y="764540"/>
            <a:ext cx="3250565" cy="2925445"/>
          </a:xfrm>
          <a:prstGeom prst="rect">
            <a:avLst/>
          </a:prstGeom>
          <a:noFill/>
          <a:ln w="9525">
            <a:noFill/>
          </a:ln>
        </p:spPr>
      </p:pic>
      <p:pic>
        <p:nvPicPr>
          <p:cNvPr id="4" name="图片 66" descr="timg"/>
          <p:cNvPicPr>
            <a:picLocks noChangeAspect="1"/>
          </p:cNvPicPr>
          <p:nvPr/>
        </p:nvPicPr>
        <p:blipFill>
          <a:blip r:embed="rId2"/>
          <a:srcRect l="664" t="19397" r="4529" b="10100"/>
          <a:stretch>
            <a:fillRect/>
          </a:stretch>
        </p:blipFill>
        <p:spPr>
          <a:xfrm>
            <a:off x="7645400" y="3873500"/>
            <a:ext cx="3756660" cy="2417445"/>
          </a:xfrm>
          <a:prstGeom prst="rect">
            <a:avLst/>
          </a:prstGeom>
          <a:noFill/>
          <a:ln w="9525">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562860" y="2584450"/>
            <a:ext cx="7362190" cy="645160"/>
          </a:xfrm>
          <a:prstGeom prst="rect">
            <a:avLst/>
          </a:prstGeom>
        </p:spPr>
        <p:txBody>
          <a:bodyPr wrap="square">
            <a:spAutoFit/>
          </a:bodyPr>
          <a:lstStyle/>
          <a:p>
            <a:pPr algn="ctr"/>
            <a:r>
              <a:rPr lang="zh-CN" altLang="en-US" sz="3600" b="1" dirty="0" smtClean="0"/>
              <a:t>第四节   </a:t>
            </a:r>
            <a:r>
              <a:rPr altLang="zh-CN" sz="3600" b="1" dirty="0" smtClean="0"/>
              <a:t>婴儿喂养指南</a:t>
            </a:r>
            <a:endParaRPr altLang="zh-CN" sz="3600" b="1" dirty="0" smtClean="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4000" b="1" dirty="0" smtClean="0"/>
              <a:t>第四节   </a:t>
            </a:r>
            <a:r>
              <a:rPr altLang="zh-CN" sz="4000" b="1" dirty="0" smtClean="0"/>
              <a:t>婴儿喂养指南</a:t>
            </a:r>
            <a:endParaRPr altLang="zh-CN" sz="4000" b="1" dirty="0" smtClean="0"/>
          </a:p>
        </p:txBody>
      </p:sp>
      <p:sp>
        <p:nvSpPr>
          <p:cNvPr id="3" name="矩形 2"/>
          <p:cNvSpPr/>
          <p:nvPr/>
        </p:nvSpPr>
        <p:spPr>
          <a:xfrm>
            <a:off x="791845" y="1932305"/>
            <a:ext cx="9721850" cy="5631180"/>
          </a:xfrm>
          <a:prstGeom prst="rect">
            <a:avLst/>
          </a:prstGeom>
        </p:spPr>
        <p:txBody>
          <a:bodyPr wrap="square">
            <a:spAutoFit/>
          </a:bodyPr>
          <a:lstStyle/>
          <a:p>
            <a:pPr fontAlgn="auto">
              <a:lnSpc>
                <a:spcPct val="150000"/>
              </a:lnSpc>
            </a:pPr>
            <a:r>
              <a:rPr lang="en-US" altLang="zh-CN" sz="2400" dirty="0" smtClean="0">
                <a:solidFill>
                  <a:srgbClr val="FF0000"/>
                </a:solidFill>
                <a:sym typeface="+mn-ea"/>
              </a:rPr>
              <a:t>一、 6月龄内婴儿母乳喂养指南</a:t>
            </a:r>
            <a:endParaRPr lang="en-US" altLang="zh-CN" sz="2400" dirty="0" smtClean="0">
              <a:solidFill>
                <a:srgbClr val="FF0000"/>
              </a:solidFill>
            </a:endParaRPr>
          </a:p>
          <a:p>
            <a:pPr fontAlgn="auto">
              <a:lnSpc>
                <a:spcPct val="150000"/>
              </a:lnSpc>
            </a:pPr>
            <a:r>
              <a:rPr lang="en-US" altLang="zh-CN" sz="2400" dirty="0" smtClean="0">
                <a:solidFill>
                  <a:schemeClr val="tx1"/>
                </a:solidFill>
              </a:rPr>
              <a:t>（一）产后尽早开奶，坚持新生儿第一口食物是母乳</a:t>
            </a:r>
            <a:endParaRPr lang="en-US" altLang="zh-CN" sz="2400" dirty="0" smtClean="0">
              <a:solidFill>
                <a:schemeClr val="tx1"/>
              </a:solidFill>
            </a:endParaRPr>
          </a:p>
          <a:p>
            <a:pPr fontAlgn="auto">
              <a:lnSpc>
                <a:spcPct val="150000"/>
              </a:lnSpc>
            </a:pPr>
            <a:r>
              <a:rPr lang="en-US" altLang="zh-CN" sz="2400" dirty="0" smtClean="0">
                <a:solidFill>
                  <a:schemeClr val="tx1"/>
                </a:solidFill>
              </a:rPr>
              <a:t>（二）坚持 6月龄内纯母乳喂养</a:t>
            </a:r>
            <a:endParaRPr lang="en-US" altLang="zh-CN" sz="2400" dirty="0" smtClean="0">
              <a:solidFill>
                <a:schemeClr val="tx1"/>
              </a:solidFill>
            </a:endParaRPr>
          </a:p>
          <a:p>
            <a:pPr fontAlgn="auto">
              <a:lnSpc>
                <a:spcPct val="150000"/>
              </a:lnSpc>
            </a:pPr>
            <a:r>
              <a:rPr lang="en-US" altLang="zh-CN" sz="2400" dirty="0" smtClean="0">
                <a:solidFill>
                  <a:schemeClr val="tx1"/>
                </a:solidFill>
              </a:rPr>
              <a:t>（三）顺应喂养，建立良好的生活规律</a:t>
            </a:r>
            <a:endParaRPr lang="en-US" altLang="zh-CN" sz="2400" dirty="0" smtClean="0">
              <a:solidFill>
                <a:schemeClr val="tx1"/>
              </a:solidFill>
            </a:endParaRPr>
          </a:p>
          <a:p>
            <a:pPr fontAlgn="auto">
              <a:lnSpc>
                <a:spcPct val="150000"/>
              </a:lnSpc>
            </a:pPr>
            <a:r>
              <a:rPr lang="en-US" altLang="zh-CN" sz="2400" dirty="0" smtClean="0">
                <a:solidFill>
                  <a:schemeClr val="tx1"/>
                </a:solidFill>
              </a:rPr>
              <a:t>（四）婴儿出生后数日开始补充维生素D，不需补钙</a:t>
            </a:r>
            <a:endParaRPr lang="en-US" altLang="zh-CN" sz="2400" dirty="0" smtClean="0">
              <a:solidFill>
                <a:schemeClr val="tx1"/>
              </a:solidFill>
            </a:endParaRPr>
          </a:p>
          <a:p>
            <a:pPr fontAlgn="auto">
              <a:lnSpc>
                <a:spcPct val="150000"/>
              </a:lnSpc>
            </a:pPr>
            <a:r>
              <a:rPr lang="en-US" altLang="zh-CN" sz="2400" dirty="0" smtClean="0">
                <a:solidFill>
                  <a:schemeClr val="tx1"/>
                </a:solidFill>
              </a:rPr>
              <a:t>（五）婴儿配方乳是不能纯母乳喂养时的无奈选择</a:t>
            </a:r>
            <a:endParaRPr lang="en-US" altLang="zh-CN" sz="2400" dirty="0" smtClean="0">
              <a:solidFill>
                <a:schemeClr val="tx1"/>
              </a:solidFill>
            </a:endParaRPr>
          </a:p>
          <a:p>
            <a:pPr fontAlgn="auto">
              <a:lnSpc>
                <a:spcPct val="150000"/>
              </a:lnSpc>
            </a:pPr>
            <a:r>
              <a:rPr lang="en-US" altLang="zh-CN" sz="2400" dirty="0" smtClean="0">
                <a:solidFill>
                  <a:schemeClr val="tx1"/>
                </a:solidFill>
              </a:rPr>
              <a:t>（六）监测体格指标，保持健康生长</a:t>
            </a:r>
            <a:endParaRPr lang="en-US" altLang="zh-CN" sz="2400" dirty="0" smtClean="0">
              <a:solidFill>
                <a:schemeClr val="tx1"/>
              </a:solidFill>
            </a:endParaRPr>
          </a:p>
          <a:p>
            <a:pPr fontAlgn="auto">
              <a:lnSpc>
                <a:spcPct val="150000"/>
              </a:lnSpc>
            </a:pPr>
            <a:endParaRPr lang="zh-CN" altLang="zh-CN" sz="2400" dirty="0" smtClean="0">
              <a:solidFill>
                <a:srgbClr val="FF0000"/>
              </a:solidFill>
            </a:endParaRPr>
          </a:p>
          <a:p>
            <a:pPr fontAlgn="auto">
              <a:lnSpc>
                <a:spcPct val="150000"/>
              </a:lnSpc>
            </a:pPr>
            <a:r>
              <a:rPr lang="en-US" altLang="zh-CN" sz="2400" dirty="0" smtClean="0">
                <a:solidFill>
                  <a:srgbClr val="FF0000"/>
                </a:solidFill>
              </a:rPr>
              <a:t>    </a:t>
            </a:r>
            <a:endParaRPr lang="zh-CN" altLang="zh-CN" sz="2400" dirty="0" smtClean="0">
              <a:solidFill>
                <a:srgbClr val="FF0000"/>
              </a:solidFill>
            </a:endParaRPr>
          </a:p>
          <a:p>
            <a:pPr fontAlgn="auto">
              <a:lnSpc>
                <a:spcPct val="150000"/>
              </a:lnSpc>
            </a:pPr>
            <a:r>
              <a:rPr lang="en-US" altLang="zh-CN" sz="2400" dirty="0" smtClean="0">
                <a:solidFill>
                  <a:srgbClr val="FF0000"/>
                </a:solidFill>
              </a:rPr>
              <a:t>    </a:t>
            </a:r>
            <a:endParaRPr lang="zh-CN" altLang="zh-CN" sz="2400" dirty="0" smtClean="0">
              <a:solidFill>
                <a:srgbClr val="FF0000"/>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4000" b="1" dirty="0" smtClean="0"/>
              <a:t>第四节   </a:t>
            </a:r>
            <a:r>
              <a:rPr altLang="zh-CN" sz="4000" b="1" dirty="0" smtClean="0"/>
              <a:t>婴儿喂养指南</a:t>
            </a:r>
            <a:endParaRPr altLang="zh-CN" sz="4000" b="1" dirty="0" smtClean="0"/>
          </a:p>
        </p:txBody>
      </p:sp>
      <p:sp>
        <p:nvSpPr>
          <p:cNvPr id="3" name="矩形 2"/>
          <p:cNvSpPr/>
          <p:nvPr/>
        </p:nvSpPr>
        <p:spPr>
          <a:xfrm>
            <a:off x="862965" y="1780540"/>
            <a:ext cx="9721850" cy="5077460"/>
          </a:xfrm>
          <a:prstGeom prst="rect">
            <a:avLst/>
          </a:prstGeom>
        </p:spPr>
        <p:txBody>
          <a:bodyPr wrap="square">
            <a:spAutoFit/>
          </a:bodyPr>
          <a:lstStyle/>
          <a:p>
            <a:pPr fontAlgn="auto">
              <a:lnSpc>
                <a:spcPct val="150000"/>
              </a:lnSpc>
            </a:pPr>
            <a:r>
              <a:rPr lang="en-US" altLang="zh-CN" sz="2400" dirty="0" smtClean="0">
                <a:solidFill>
                  <a:srgbClr val="FF0000"/>
                </a:solidFill>
              </a:rPr>
              <a:t>二、7—12 月龄婴儿喂养指南</a:t>
            </a:r>
            <a:endParaRPr lang="en-US" altLang="zh-CN" sz="2400" dirty="0" smtClean="0">
              <a:solidFill>
                <a:srgbClr val="FF0000"/>
              </a:solidFill>
            </a:endParaRPr>
          </a:p>
          <a:p>
            <a:pPr fontAlgn="auto">
              <a:lnSpc>
                <a:spcPct val="150000"/>
              </a:lnSpc>
            </a:pPr>
            <a:r>
              <a:rPr lang="en-US" altLang="zh-CN" sz="2400" dirty="0" smtClean="0">
                <a:solidFill>
                  <a:schemeClr val="tx1"/>
                </a:solidFill>
              </a:rPr>
              <a:t>（一）继续母乳喂养，满6月龄起添加辅食</a:t>
            </a:r>
            <a:endParaRPr lang="en-US" altLang="zh-CN" sz="2400" dirty="0" smtClean="0">
              <a:solidFill>
                <a:schemeClr val="tx1"/>
              </a:solidFill>
            </a:endParaRPr>
          </a:p>
          <a:p>
            <a:pPr fontAlgn="auto">
              <a:lnSpc>
                <a:spcPct val="150000"/>
              </a:lnSpc>
            </a:pPr>
            <a:r>
              <a:rPr lang="en-US" altLang="zh-CN" sz="2400" dirty="0" smtClean="0">
                <a:solidFill>
                  <a:schemeClr val="tx1"/>
                </a:solidFill>
              </a:rPr>
              <a:t>（二）从富铁泥糊状食物开始，逐步添加达到食物多样</a:t>
            </a:r>
            <a:endParaRPr lang="en-US" altLang="zh-CN" sz="2400" dirty="0" smtClean="0">
              <a:solidFill>
                <a:schemeClr val="tx1"/>
              </a:solidFill>
            </a:endParaRPr>
          </a:p>
          <a:p>
            <a:pPr fontAlgn="auto">
              <a:lnSpc>
                <a:spcPct val="150000"/>
              </a:lnSpc>
            </a:pPr>
            <a:r>
              <a:rPr lang="en-US" altLang="zh-CN" sz="2400" dirty="0" smtClean="0">
                <a:solidFill>
                  <a:schemeClr val="tx1"/>
                </a:solidFill>
              </a:rPr>
              <a:t>（三）提倡顺应喂养，鼓励但不强迫进食</a:t>
            </a:r>
            <a:endParaRPr lang="en-US" altLang="zh-CN" sz="2400" dirty="0" smtClean="0">
              <a:solidFill>
                <a:schemeClr val="tx1"/>
              </a:solidFill>
            </a:endParaRPr>
          </a:p>
          <a:p>
            <a:pPr fontAlgn="auto">
              <a:lnSpc>
                <a:spcPct val="150000"/>
              </a:lnSpc>
            </a:pPr>
            <a:r>
              <a:rPr lang="en-US" altLang="zh-CN" sz="2400" dirty="0" smtClean="0">
                <a:solidFill>
                  <a:schemeClr val="tx1"/>
                </a:solidFill>
              </a:rPr>
              <a:t>（四）辅食不加调味品，尽量减少糖和盐的摄入</a:t>
            </a:r>
            <a:endParaRPr lang="en-US" altLang="zh-CN" sz="2400" dirty="0" smtClean="0">
              <a:solidFill>
                <a:schemeClr val="tx1"/>
              </a:solidFill>
            </a:endParaRPr>
          </a:p>
          <a:p>
            <a:pPr fontAlgn="auto">
              <a:lnSpc>
                <a:spcPct val="150000"/>
              </a:lnSpc>
            </a:pPr>
            <a:r>
              <a:rPr lang="en-US" altLang="zh-CN" sz="2400" dirty="0" smtClean="0">
                <a:solidFill>
                  <a:schemeClr val="tx1"/>
                </a:solidFill>
              </a:rPr>
              <a:t>（五）注重饮食卫生和进食安全</a:t>
            </a:r>
            <a:endParaRPr lang="en-US" altLang="zh-CN" sz="2400" dirty="0" smtClean="0">
              <a:solidFill>
                <a:schemeClr val="tx1"/>
              </a:solidFill>
            </a:endParaRPr>
          </a:p>
          <a:p>
            <a:pPr fontAlgn="auto">
              <a:lnSpc>
                <a:spcPct val="150000"/>
              </a:lnSpc>
            </a:pPr>
            <a:r>
              <a:rPr lang="en-US" altLang="zh-CN" sz="2400" dirty="0" smtClean="0">
                <a:solidFill>
                  <a:schemeClr val="tx1"/>
                </a:solidFill>
              </a:rPr>
              <a:t>（六）定期监测体格指标，追求健康生长</a:t>
            </a:r>
            <a:endParaRPr lang="en-US" altLang="zh-CN" sz="2400" dirty="0" smtClean="0">
              <a:solidFill>
                <a:schemeClr val="tx1"/>
              </a:solidFill>
            </a:endParaRPr>
          </a:p>
          <a:p>
            <a:pPr fontAlgn="auto">
              <a:lnSpc>
                <a:spcPct val="150000"/>
              </a:lnSpc>
            </a:pPr>
            <a:r>
              <a:rPr lang="en-US" altLang="zh-CN" sz="2400" dirty="0" smtClean="0">
                <a:solidFill>
                  <a:srgbClr val="FF0000"/>
                </a:solidFill>
              </a:rPr>
              <a:t>    </a:t>
            </a:r>
            <a:endParaRPr lang="zh-CN" altLang="zh-CN" sz="2400" dirty="0" smtClean="0">
              <a:solidFill>
                <a:srgbClr val="FF0000"/>
              </a:solidFill>
            </a:endParaRPr>
          </a:p>
          <a:p>
            <a:pPr fontAlgn="auto">
              <a:lnSpc>
                <a:spcPct val="150000"/>
              </a:lnSpc>
            </a:pPr>
            <a:r>
              <a:rPr lang="en-US" altLang="zh-CN" sz="2400" dirty="0" smtClean="0">
                <a:solidFill>
                  <a:srgbClr val="FF0000"/>
                </a:solidFill>
              </a:rPr>
              <a:t>    </a:t>
            </a:r>
            <a:endParaRPr lang="zh-CN" altLang="zh-CN" sz="2400" dirty="0" smtClean="0">
              <a:solidFill>
                <a:srgbClr val="FF0000"/>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613660" y="2432685"/>
            <a:ext cx="8021320" cy="706755"/>
          </a:xfrm>
          <a:prstGeom prst="rect">
            <a:avLst/>
          </a:prstGeom>
        </p:spPr>
        <p:txBody>
          <a:bodyPr wrap="square">
            <a:spAutoFit/>
          </a:bodyPr>
          <a:lstStyle/>
          <a:p>
            <a:pPr algn="ctr"/>
            <a:r>
              <a:rPr lang="zh-CN" altLang="en-US" sz="4000" b="1" dirty="0" smtClean="0"/>
              <a:t>第五节   </a:t>
            </a:r>
            <a:r>
              <a:rPr altLang="zh-CN" sz="4000" b="1" dirty="0" smtClean="0"/>
              <a:t>喂养常见问题</a:t>
            </a:r>
            <a:endParaRPr altLang="zh-CN" sz="4000" b="1"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297555" y="2463800"/>
            <a:ext cx="7315835" cy="706755"/>
          </a:xfrm>
          <a:prstGeom prst="rect">
            <a:avLst/>
          </a:prstGeom>
        </p:spPr>
        <p:txBody>
          <a:bodyPr wrap="square">
            <a:spAutoFit/>
          </a:bodyPr>
          <a:lstStyle/>
          <a:p>
            <a:r>
              <a:rPr lang="zh-CN" altLang="en-US" sz="4000" b="1" dirty="0" smtClean="0"/>
              <a:t>第一节   母乳喂养</a:t>
            </a:r>
            <a:endParaRPr lang="zh-CN" altLang="en-US" sz="4000" b="1" dirty="0" smtClean="0"/>
          </a:p>
        </p:txBody>
      </p:sp>
      <p:pic>
        <p:nvPicPr>
          <p:cNvPr id="2" name="图片 -2147482621" descr="f0efeb37ec0345598cdbfb83297a517e"/>
          <p:cNvPicPr>
            <a:picLocks noChangeAspect="1"/>
          </p:cNvPicPr>
          <p:nvPr/>
        </p:nvPicPr>
        <p:blipFill>
          <a:blip r:embed="rId1"/>
          <a:stretch>
            <a:fillRect/>
          </a:stretch>
        </p:blipFill>
        <p:spPr>
          <a:xfrm>
            <a:off x="7548245" y="3411220"/>
            <a:ext cx="4267200" cy="2834640"/>
          </a:xfrm>
          <a:prstGeom prst="rect">
            <a:avLst/>
          </a:prstGeom>
          <a:noFill/>
          <a:ln w="9525">
            <a:no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97280" y="286385"/>
            <a:ext cx="10058400" cy="1450975"/>
          </a:xfrm>
        </p:spPr>
        <p:txBody>
          <a:bodyPr/>
          <a:lstStyle/>
          <a:p>
            <a:r>
              <a:rPr lang="zh-CN" altLang="en-US" sz="4000" b="1" dirty="0" smtClean="0"/>
              <a:t>第五节   </a:t>
            </a:r>
            <a:r>
              <a:rPr altLang="zh-CN" sz="4000" b="1" dirty="0" smtClean="0"/>
              <a:t>喂养常见问题</a:t>
            </a:r>
            <a:endParaRPr altLang="zh-CN" sz="4000" b="1" dirty="0" smtClean="0"/>
          </a:p>
        </p:txBody>
      </p:sp>
      <p:sp>
        <p:nvSpPr>
          <p:cNvPr id="3" name="矩形 2"/>
          <p:cNvSpPr/>
          <p:nvPr/>
        </p:nvSpPr>
        <p:spPr>
          <a:xfrm>
            <a:off x="1097280" y="1840865"/>
            <a:ext cx="9878695" cy="3969385"/>
          </a:xfrm>
          <a:prstGeom prst="rect">
            <a:avLst/>
          </a:prstGeom>
        </p:spPr>
        <p:txBody>
          <a:bodyPr wrap="square">
            <a:spAutoFit/>
          </a:bodyPr>
          <a:lstStyle/>
          <a:p>
            <a:pPr fontAlgn="auto">
              <a:lnSpc>
                <a:spcPct val="150000"/>
              </a:lnSpc>
            </a:pPr>
            <a:r>
              <a:rPr lang="en-US" altLang="zh-CN" sz="2400" dirty="0" smtClean="0">
                <a:solidFill>
                  <a:srgbClr val="FF0000"/>
                </a:solidFill>
                <a:sym typeface="+mn-ea"/>
              </a:rPr>
              <a:t>一、新生儿体重下降</a:t>
            </a:r>
            <a:endParaRPr lang="en-US" altLang="zh-CN" sz="2400" dirty="0" smtClean="0">
              <a:solidFill>
                <a:srgbClr val="FF0000"/>
              </a:solidFill>
              <a:sym typeface="+mn-ea"/>
            </a:endParaRPr>
          </a:p>
          <a:p>
            <a:pPr fontAlgn="auto">
              <a:lnSpc>
                <a:spcPct val="150000"/>
              </a:lnSpc>
            </a:pPr>
            <a:r>
              <a:rPr lang="en-US" altLang="zh-CN" sz="2400" dirty="0" smtClean="0">
                <a:solidFill>
                  <a:srgbClr val="FF0000"/>
                </a:solidFill>
                <a:sym typeface="+mn-ea"/>
              </a:rPr>
              <a:t>二、母乳性黄疸</a:t>
            </a:r>
            <a:endParaRPr lang="en-US" altLang="zh-CN" sz="2400" dirty="0" smtClean="0">
              <a:solidFill>
                <a:srgbClr val="FF0000"/>
              </a:solidFill>
              <a:sym typeface="+mn-ea"/>
            </a:endParaRPr>
          </a:p>
          <a:p>
            <a:pPr fontAlgn="auto">
              <a:lnSpc>
                <a:spcPct val="150000"/>
              </a:lnSpc>
            </a:pPr>
            <a:r>
              <a:rPr lang="en-US" altLang="zh-CN" sz="2400" dirty="0" smtClean="0">
                <a:solidFill>
                  <a:schemeClr val="tx1"/>
                </a:solidFill>
                <a:sym typeface="+mn-ea"/>
              </a:rPr>
              <a:t>母乳性黄疸（ breast milk jaundice，BMJ</a:t>
            </a:r>
            <a:r>
              <a:rPr lang="zh-CN" altLang="en-US" sz="2400" dirty="0" smtClean="0">
                <a:solidFill>
                  <a:schemeClr val="tx1"/>
                </a:solidFill>
                <a:sym typeface="+mn-ea"/>
              </a:rPr>
              <a:t>）</a:t>
            </a:r>
            <a:r>
              <a:rPr lang="en-US" altLang="zh-CN" sz="2400" dirty="0" smtClean="0">
                <a:solidFill>
                  <a:schemeClr val="tx1"/>
                </a:solidFill>
                <a:sym typeface="+mn-ea"/>
              </a:rPr>
              <a:t>。BMJ是婴儿早期较常见的症状</a:t>
            </a:r>
            <a:r>
              <a:rPr lang="zh-CN" altLang="en-US" sz="2400" dirty="0" smtClean="0">
                <a:solidFill>
                  <a:schemeClr val="tx1"/>
                </a:solidFill>
                <a:sym typeface="+mn-ea"/>
              </a:rPr>
              <a:t>；</a:t>
            </a:r>
            <a:r>
              <a:rPr lang="en-US" altLang="zh-CN" sz="2400" dirty="0" smtClean="0">
                <a:solidFill>
                  <a:schemeClr val="tx1"/>
                </a:solidFill>
                <a:sym typeface="+mn-ea"/>
              </a:rPr>
              <a:t>BMJ无特异诊断方法，主要实行排除诊断法，同时需与黄疸有关疾病鉴别。尽管BMJ可持续12周，但预后很好。</a:t>
            </a:r>
            <a:endParaRPr lang="en-US" altLang="zh-CN" sz="2400" dirty="0" smtClean="0">
              <a:solidFill>
                <a:srgbClr val="FF0000"/>
              </a:solidFill>
              <a:sym typeface="+mn-ea"/>
            </a:endParaRPr>
          </a:p>
          <a:p>
            <a:pPr fontAlgn="auto">
              <a:lnSpc>
                <a:spcPct val="150000"/>
              </a:lnSpc>
            </a:pPr>
            <a:r>
              <a:rPr lang="en-US" altLang="zh-CN" sz="2400" dirty="0" smtClean="0">
                <a:solidFill>
                  <a:srgbClr val="FF0000"/>
                </a:solidFill>
              </a:rPr>
              <a:t>    </a:t>
            </a:r>
            <a:endParaRPr lang="zh-CN" altLang="zh-CN" sz="2400" dirty="0" smtClean="0">
              <a:solidFill>
                <a:srgbClr val="FF0000"/>
              </a:solidFill>
            </a:endParaRPr>
          </a:p>
          <a:p>
            <a:pPr fontAlgn="auto">
              <a:lnSpc>
                <a:spcPct val="150000"/>
              </a:lnSpc>
            </a:pPr>
            <a:r>
              <a:rPr lang="en-US" altLang="zh-CN" sz="2400" dirty="0" smtClean="0">
                <a:solidFill>
                  <a:srgbClr val="FF0000"/>
                </a:solidFill>
              </a:rPr>
              <a:t>    </a:t>
            </a:r>
            <a:endParaRPr lang="zh-CN" altLang="zh-CN" sz="2400" dirty="0" smtClean="0">
              <a:solidFill>
                <a:srgbClr val="FF0000"/>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58240" y="165318"/>
            <a:ext cx="10058400" cy="1450757"/>
          </a:xfrm>
        </p:spPr>
        <p:txBody>
          <a:bodyPr/>
          <a:lstStyle/>
          <a:p>
            <a:r>
              <a:rPr lang="zh-CN" altLang="en-US" sz="4000" b="1" dirty="0" smtClean="0"/>
              <a:t>第五节   </a:t>
            </a:r>
            <a:r>
              <a:rPr altLang="zh-CN" sz="4000" b="1" dirty="0" smtClean="0"/>
              <a:t>喂养常见问题</a:t>
            </a:r>
            <a:endParaRPr altLang="zh-CN" sz="4000" b="1" dirty="0" smtClean="0"/>
          </a:p>
        </p:txBody>
      </p:sp>
      <p:sp>
        <p:nvSpPr>
          <p:cNvPr id="3" name="矩形 2"/>
          <p:cNvSpPr/>
          <p:nvPr/>
        </p:nvSpPr>
        <p:spPr>
          <a:xfrm>
            <a:off x="1158240" y="1739900"/>
            <a:ext cx="9933940" cy="5169535"/>
          </a:xfrm>
          <a:prstGeom prst="rect">
            <a:avLst/>
          </a:prstGeom>
        </p:spPr>
        <p:txBody>
          <a:bodyPr wrap="square">
            <a:spAutoFit/>
          </a:bodyPr>
          <a:lstStyle/>
          <a:p>
            <a:pPr fontAlgn="auto">
              <a:lnSpc>
                <a:spcPct val="150000"/>
              </a:lnSpc>
            </a:pPr>
            <a:r>
              <a:rPr lang="en-US" altLang="zh-CN" sz="2000" dirty="0" smtClean="0">
                <a:solidFill>
                  <a:srgbClr val="FF0000"/>
                </a:solidFill>
                <a:sym typeface="+mn-ea"/>
              </a:rPr>
              <a:t>三、乳头疼痛与乳头皲裂  </a:t>
            </a:r>
            <a:endParaRPr lang="en-US" altLang="zh-CN" sz="2000" dirty="0" smtClean="0">
              <a:solidFill>
                <a:srgbClr val="FF0000"/>
              </a:solidFill>
              <a:sym typeface="+mn-ea"/>
            </a:endParaRPr>
          </a:p>
          <a:p>
            <a:pPr fontAlgn="auto">
              <a:lnSpc>
                <a:spcPct val="150000"/>
              </a:lnSpc>
            </a:pPr>
            <a:r>
              <a:rPr lang="en-US" altLang="zh-CN" sz="2000" dirty="0" smtClean="0">
                <a:solidFill>
                  <a:schemeClr val="tx1"/>
                </a:solidFill>
                <a:sym typeface="+mn-ea"/>
              </a:rPr>
              <a:t>多发生于初产妇。预防方法：</a:t>
            </a:r>
            <a:endParaRPr lang="en-US" altLang="zh-CN" sz="2000" dirty="0" smtClean="0">
              <a:solidFill>
                <a:schemeClr val="tx1"/>
              </a:solidFill>
              <a:sym typeface="+mn-ea"/>
            </a:endParaRPr>
          </a:p>
          <a:p>
            <a:pPr fontAlgn="auto">
              <a:lnSpc>
                <a:spcPct val="150000"/>
              </a:lnSpc>
            </a:pPr>
            <a:r>
              <a:rPr lang="en-US" altLang="zh-CN" sz="2000" dirty="0" smtClean="0">
                <a:solidFill>
                  <a:schemeClr val="tx1"/>
                </a:solidFill>
                <a:sym typeface="+mn-ea"/>
              </a:rPr>
              <a:t>（一）婴儿主动吸吮  </a:t>
            </a:r>
            <a:endParaRPr lang="en-US" altLang="zh-CN" sz="2000" dirty="0" smtClean="0">
              <a:solidFill>
                <a:schemeClr val="tx1"/>
              </a:solidFill>
              <a:sym typeface="+mn-ea"/>
            </a:endParaRPr>
          </a:p>
          <a:p>
            <a:pPr fontAlgn="auto">
              <a:lnSpc>
                <a:spcPct val="150000"/>
              </a:lnSpc>
            </a:pPr>
            <a:r>
              <a:rPr lang="en-US" altLang="zh-CN" sz="2000" dirty="0" smtClean="0">
                <a:solidFill>
                  <a:schemeClr val="tx1"/>
                </a:solidFill>
                <a:sym typeface="+mn-ea"/>
              </a:rPr>
              <a:t>（二）采用正确的哺乳体位  </a:t>
            </a:r>
            <a:endParaRPr lang="en-US" altLang="zh-CN" sz="2000" dirty="0" smtClean="0">
              <a:solidFill>
                <a:schemeClr val="tx1"/>
              </a:solidFill>
              <a:sym typeface="+mn-ea"/>
            </a:endParaRPr>
          </a:p>
          <a:p>
            <a:pPr fontAlgn="auto">
              <a:lnSpc>
                <a:spcPct val="150000"/>
              </a:lnSpc>
            </a:pPr>
            <a:r>
              <a:rPr lang="en-US" altLang="zh-CN" sz="2000" dirty="0" smtClean="0">
                <a:solidFill>
                  <a:schemeClr val="tx1"/>
                </a:solidFill>
                <a:sym typeface="+mn-ea"/>
              </a:rPr>
              <a:t>（三）正确衔接  </a:t>
            </a:r>
            <a:endParaRPr lang="en-US" altLang="zh-CN" sz="2000" dirty="0" smtClean="0">
              <a:solidFill>
                <a:schemeClr val="tx1"/>
              </a:solidFill>
              <a:sym typeface="+mn-ea"/>
            </a:endParaRPr>
          </a:p>
          <a:p>
            <a:pPr fontAlgn="auto">
              <a:lnSpc>
                <a:spcPct val="150000"/>
              </a:lnSpc>
            </a:pPr>
            <a:r>
              <a:rPr lang="en-US" altLang="zh-CN" sz="2000" dirty="0" smtClean="0">
                <a:solidFill>
                  <a:schemeClr val="tx1"/>
                </a:solidFill>
                <a:sym typeface="+mn-ea"/>
              </a:rPr>
              <a:t>（四）避免过度饥饿  </a:t>
            </a:r>
            <a:endParaRPr lang="en-US" altLang="zh-CN" sz="2000" dirty="0" smtClean="0">
              <a:solidFill>
                <a:schemeClr val="tx1"/>
              </a:solidFill>
              <a:sym typeface="+mn-ea"/>
            </a:endParaRPr>
          </a:p>
          <a:p>
            <a:pPr fontAlgn="auto">
              <a:lnSpc>
                <a:spcPct val="150000"/>
              </a:lnSpc>
            </a:pPr>
            <a:r>
              <a:rPr lang="en-US" altLang="zh-CN" sz="2000" dirty="0" smtClean="0">
                <a:solidFill>
                  <a:schemeClr val="tx1"/>
                </a:solidFill>
                <a:sym typeface="+mn-ea"/>
              </a:rPr>
              <a:t>（五）乳头护理  </a:t>
            </a:r>
            <a:endParaRPr lang="en-US" altLang="zh-CN" sz="2000" dirty="0" smtClean="0">
              <a:solidFill>
                <a:schemeClr val="tx1"/>
              </a:solidFill>
              <a:sym typeface="+mn-ea"/>
            </a:endParaRPr>
          </a:p>
          <a:p>
            <a:pPr fontAlgn="auto">
              <a:lnSpc>
                <a:spcPct val="150000"/>
              </a:lnSpc>
            </a:pPr>
            <a:r>
              <a:rPr lang="en-US" altLang="zh-CN" sz="2000" dirty="0" smtClean="0">
                <a:solidFill>
                  <a:schemeClr val="tx1"/>
                </a:solidFill>
                <a:sym typeface="+mn-ea"/>
              </a:rPr>
              <a:t>（六）避免乳房感染  </a:t>
            </a:r>
            <a:endParaRPr lang="en-US" altLang="zh-CN" sz="2000" dirty="0" smtClean="0">
              <a:solidFill>
                <a:schemeClr val="tx1"/>
              </a:solidFill>
              <a:sym typeface="+mn-ea"/>
            </a:endParaRPr>
          </a:p>
          <a:p>
            <a:pPr fontAlgn="auto">
              <a:lnSpc>
                <a:spcPct val="150000"/>
              </a:lnSpc>
            </a:pPr>
            <a:r>
              <a:rPr lang="en-US" altLang="zh-CN" sz="2000" dirty="0" smtClean="0">
                <a:solidFill>
                  <a:schemeClr val="tx1"/>
                </a:solidFill>
                <a:sym typeface="+mn-ea"/>
              </a:rPr>
              <a:t>（七）乳头罩使用  </a:t>
            </a:r>
            <a:endParaRPr lang="en-US" altLang="zh-CN" sz="2000" dirty="0" smtClean="0">
              <a:solidFill>
                <a:schemeClr val="tx1"/>
              </a:solidFill>
              <a:sym typeface="+mn-ea"/>
            </a:endParaRPr>
          </a:p>
          <a:p>
            <a:pPr fontAlgn="auto">
              <a:lnSpc>
                <a:spcPct val="150000"/>
              </a:lnSpc>
            </a:pPr>
            <a:r>
              <a:rPr lang="en-US" altLang="zh-CN" sz="2000" dirty="0" smtClean="0">
                <a:solidFill>
                  <a:srgbClr val="FF0000"/>
                </a:solidFill>
              </a:rPr>
              <a:t>    </a:t>
            </a:r>
            <a:endParaRPr lang="zh-CN" altLang="zh-CN" sz="2000" dirty="0" smtClean="0">
              <a:solidFill>
                <a:srgbClr val="FF0000"/>
              </a:solidFill>
            </a:endParaRPr>
          </a:p>
          <a:p>
            <a:pPr fontAlgn="auto">
              <a:lnSpc>
                <a:spcPct val="150000"/>
              </a:lnSpc>
            </a:pPr>
            <a:r>
              <a:rPr lang="en-US" altLang="zh-CN" sz="2000" dirty="0" smtClean="0">
                <a:solidFill>
                  <a:srgbClr val="FF0000"/>
                </a:solidFill>
              </a:rPr>
              <a:t>    </a:t>
            </a:r>
            <a:endParaRPr lang="en-US" altLang="zh-CN" sz="2000" dirty="0" smtClean="0">
              <a:solidFill>
                <a:srgbClr val="FF0000"/>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39140" y="158333"/>
            <a:ext cx="10058400" cy="1450757"/>
          </a:xfrm>
        </p:spPr>
        <p:txBody>
          <a:bodyPr/>
          <a:lstStyle/>
          <a:p>
            <a:r>
              <a:rPr lang="zh-CN" altLang="en-US" sz="4000" b="1" dirty="0" smtClean="0"/>
              <a:t>第五节   </a:t>
            </a:r>
            <a:r>
              <a:rPr altLang="zh-CN" sz="4000" b="1" dirty="0" smtClean="0"/>
              <a:t>喂养常见问题</a:t>
            </a:r>
            <a:endParaRPr altLang="zh-CN" sz="4000" b="1" dirty="0" smtClean="0"/>
          </a:p>
        </p:txBody>
      </p:sp>
      <p:sp>
        <p:nvSpPr>
          <p:cNvPr id="3" name="矩形 2"/>
          <p:cNvSpPr/>
          <p:nvPr/>
        </p:nvSpPr>
        <p:spPr>
          <a:xfrm>
            <a:off x="965835" y="1598295"/>
            <a:ext cx="9831705" cy="4707890"/>
          </a:xfrm>
          <a:prstGeom prst="rect">
            <a:avLst/>
          </a:prstGeom>
        </p:spPr>
        <p:txBody>
          <a:bodyPr wrap="square">
            <a:spAutoFit/>
          </a:bodyPr>
          <a:lstStyle/>
          <a:p>
            <a:pPr fontAlgn="auto">
              <a:lnSpc>
                <a:spcPct val="150000"/>
              </a:lnSpc>
            </a:pPr>
            <a:r>
              <a:rPr lang="en-US" altLang="zh-CN" sz="2000" dirty="0" smtClean="0">
                <a:solidFill>
                  <a:srgbClr val="FF0000"/>
                </a:solidFill>
                <a:sym typeface="+mn-ea"/>
              </a:rPr>
              <a:t>四、吐奶  </a:t>
            </a:r>
            <a:endParaRPr lang="en-US" altLang="zh-CN" sz="2000" dirty="0" smtClean="0">
              <a:solidFill>
                <a:srgbClr val="FF0000"/>
              </a:solidFill>
              <a:sym typeface="+mn-ea"/>
            </a:endParaRPr>
          </a:p>
          <a:p>
            <a:pPr fontAlgn="auto">
              <a:lnSpc>
                <a:spcPct val="150000"/>
              </a:lnSpc>
            </a:pPr>
            <a:r>
              <a:rPr lang="en-US" altLang="zh-CN" sz="2000" dirty="0" smtClean="0">
                <a:solidFill>
                  <a:schemeClr val="tx1"/>
                </a:solidFill>
                <a:sym typeface="+mn-ea"/>
              </a:rPr>
              <a:t>婴儿易出现反流</a:t>
            </a:r>
            <a:r>
              <a:rPr lang="zh-CN" altLang="en-US" sz="2000" dirty="0" smtClean="0">
                <a:solidFill>
                  <a:schemeClr val="tx1"/>
                </a:solidFill>
                <a:sym typeface="+mn-ea"/>
              </a:rPr>
              <a:t>的原因</a:t>
            </a:r>
            <a:endParaRPr lang="zh-CN" altLang="en-US" sz="2000" dirty="0" smtClean="0">
              <a:solidFill>
                <a:schemeClr val="tx1"/>
              </a:solidFill>
              <a:sym typeface="+mn-ea"/>
            </a:endParaRPr>
          </a:p>
          <a:p>
            <a:pPr fontAlgn="auto">
              <a:lnSpc>
                <a:spcPct val="150000"/>
              </a:lnSpc>
            </a:pPr>
            <a:r>
              <a:rPr lang="en-US" altLang="zh-CN" sz="2000" dirty="0" smtClean="0">
                <a:solidFill>
                  <a:schemeClr val="tx1"/>
                </a:solidFill>
                <a:sym typeface="+mn-ea"/>
              </a:rPr>
              <a:t>（一）婴儿喂养过程中 </a:t>
            </a:r>
            <a:endParaRPr lang="en-US" altLang="zh-CN" sz="2000" dirty="0" smtClean="0">
              <a:solidFill>
                <a:schemeClr val="tx1"/>
              </a:solidFill>
              <a:sym typeface="+mn-ea"/>
            </a:endParaRPr>
          </a:p>
          <a:p>
            <a:pPr fontAlgn="auto">
              <a:lnSpc>
                <a:spcPct val="150000"/>
              </a:lnSpc>
            </a:pPr>
            <a:r>
              <a:rPr lang="en-US" altLang="zh-CN" sz="2000" dirty="0" smtClean="0">
                <a:solidFill>
                  <a:schemeClr val="tx1"/>
                </a:solidFill>
                <a:sym typeface="+mn-ea"/>
              </a:rPr>
              <a:t> 采用合适的喂奶姿势</a:t>
            </a:r>
            <a:endParaRPr lang="en-US" altLang="zh-CN" sz="2000" dirty="0" smtClean="0">
              <a:solidFill>
                <a:schemeClr val="tx1"/>
              </a:solidFill>
              <a:sym typeface="+mn-ea"/>
            </a:endParaRPr>
          </a:p>
          <a:p>
            <a:pPr fontAlgn="auto">
              <a:lnSpc>
                <a:spcPct val="150000"/>
              </a:lnSpc>
            </a:pPr>
            <a:r>
              <a:rPr lang="en-US" altLang="zh-CN" sz="2000" dirty="0" smtClean="0">
                <a:solidFill>
                  <a:schemeClr val="tx1"/>
                </a:solidFill>
                <a:sym typeface="+mn-ea"/>
              </a:rPr>
              <a:t>正确的拍嗝   </a:t>
            </a:r>
            <a:endParaRPr lang="en-US" altLang="zh-CN" sz="2000" dirty="0" smtClean="0">
              <a:solidFill>
                <a:schemeClr val="tx1"/>
              </a:solidFill>
              <a:sym typeface="+mn-ea"/>
            </a:endParaRPr>
          </a:p>
          <a:p>
            <a:pPr fontAlgn="auto">
              <a:lnSpc>
                <a:spcPct val="150000"/>
              </a:lnSpc>
            </a:pPr>
            <a:r>
              <a:rPr lang="en-US" altLang="zh-CN" sz="2000" dirty="0" smtClean="0">
                <a:solidFill>
                  <a:schemeClr val="tx1"/>
                </a:solidFill>
                <a:sym typeface="+mn-ea"/>
              </a:rPr>
              <a:t>（二）减少每次进食奶量  </a:t>
            </a:r>
            <a:endParaRPr lang="en-US" altLang="zh-CN" sz="2000" dirty="0" smtClean="0">
              <a:solidFill>
                <a:schemeClr val="tx1"/>
              </a:solidFill>
              <a:sym typeface="+mn-ea"/>
            </a:endParaRPr>
          </a:p>
          <a:p>
            <a:pPr fontAlgn="auto">
              <a:lnSpc>
                <a:spcPct val="150000"/>
              </a:lnSpc>
            </a:pPr>
            <a:r>
              <a:rPr lang="en-US" altLang="zh-CN" sz="2000" dirty="0" smtClean="0">
                <a:solidFill>
                  <a:schemeClr val="tx1"/>
                </a:solidFill>
                <a:sym typeface="+mn-ea"/>
              </a:rPr>
              <a:t>（三）乳头罩使用  </a:t>
            </a:r>
            <a:endParaRPr lang="en-US" altLang="zh-CN" sz="2000" dirty="0" smtClean="0">
              <a:solidFill>
                <a:schemeClr val="tx1"/>
              </a:solidFill>
              <a:sym typeface="+mn-ea"/>
            </a:endParaRPr>
          </a:p>
          <a:p>
            <a:pPr fontAlgn="auto">
              <a:lnSpc>
                <a:spcPct val="150000"/>
              </a:lnSpc>
            </a:pPr>
            <a:r>
              <a:rPr lang="en-US" altLang="zh-CN" sz="2000" dirty="0" smtClean="0">
                <a:solidFill>
                  <a:schemeClr val="tx1"/>
                </a:solidFill>
                <a:sym typeface="+mn-ea"/>
              </a:rPr>
              <a:t>（四）除外药物作用  </a:t>
            </a:r>
            <a:endParaRPr lang="en-US" altLang="zh-CN" sz="2000" dirty="0" smtClean="0">
              <a:solidFill>
                <a:schemeClr val="tx1"/>
              </a:solidFill>
              <a:sym typeface="+mn-ea"/>
            </a:endParaRPr>
          </a:p>
          <a:p>
            <a:pPr fontAlgn="auto">
              <a:lnSpc>
                <a:spcPct val="150000"/>
              </a:lnSpc>
            </a:pPr>
            <a:r>
              <a:rPr lang="en-US" altLang="zh-CN" sz="2000" dirty="0" smtClean="0">
                <a:solidFill>
                  <a:schemeClr val="tx1"/>
                </a:solidFill>
                <a:sym typeface="+mn-ea"/>
              </a:rPr>
              <a:t>（五）除外过敏  </a:t>
            </a:r>
            <a:endParaRPr lang="en-US" altLang="zh-CN" sz="2000" dirty="0" smtClean="0">
              <a:solidFill>
                <a:schemeClr val="tx1"/>
              </a:solidFill>
              <a:sym typeface="+mn-ea"/>
            </a:endParaRPr>
          </a:p>
          <a:p>
            <a:pPr fontAlgn="auto">
              <a:lnSpc>
                <a:spcPct val="150000"/>
              </a:lnSpc>
            </a:pPr>
            <a:r>
              <a:rPr lang="en-US" altLang="zh-CN" sz="2000" dirty="0" smtClean="0">
                <a:solidFill>
                  <a:srgbClr val="FF0000"/>
                </a:solidFill>
              </a:rPr>
              <a:t>    </a:t>
            </a:r>
            <a:endParaRPr lang="en-US" altLang="zh-CN" sz="2000" dirty="0" smtClean="0">
              <a:solidFill>
                <a:srgbClr val="FF0000"/>
              </a:solidFill>
            </a:endParaRPr>
          </a:p>
        </p:txBody>
      </p:sp>
      <p:pic>
        <p:nvPicPr>
          <p:cNvPr id="4" name="图片 64" descr="微信图片_20181115102920"/>
          <p:cNvPicPr>
            <a:picLocks noChangeAspect="1"/>
          </p:cNvPicPr>
          <p:nvPr/>
        </p:nvPicPr>
        <p:blipFill>
          <a:blip r:embed="rId1"/>
          <a:srcRect t="333" r="37198" b="21669"/>
          <a:stretch>
            <a:fillRect/>
          </a:stretch>
        </p:blipFill>
        <p:spPr>
          <a:xfrm>
            <a:off x="6099810" y="0"/>
            <a:ext cx="3245485" cy="2687320"/>
          </a:xfrm>
          <a:prstGeom prst="rect">
            <a:avLst/>
          </a:prstGeom>
          <a:noFill/>
          <a:ln w="9525">
            <a:noFill/>
          </a:ln>
        </p:spPr>
      </p:pic>
      <p:sp>
        <p:nvSpPr>
          <p:cNvPr id="100" name="文本框 99"/>
          <p:cNvSpPr txBox="1"/>
          <p:nvPr/>
        </p:nvSpPr>
        <p:spPr>
          <a:xfrm>
            <a:off x="5798185" y="2814955"/>
            <a:ext cx="3720465" cy="368300"/>
          </a:xfrm>
          <a:prstGeom prst="rect">
            <a:avLst/>
          </a:prstGeom>
          <a:noFill/>
          <a:ln w="9525">
            <a:noFill/>
          </a:ln>
        </p:spPr>
        <p:txBody>
          <a:bodyPr wrap="square">
            <a:spAutoFit/>
          </a:bodyPr>
          <a:p>
            <a:pPr indent="0" algn="ctr"/>
            <a:r>
              <a:rPr lang="zh-CN" b="0">
                <a:ea typeface="宋体" panose="02010600030101010101" pitchFamily="2" charset="-122"/>
              </a:rPr>
              <a:t>发育尚不成熟的婴儿消化系统发育</a:t>
            </a:r>
            <a:endParaRPr lang="zh-CN" altLang="en-US" b="0">
              <a:ea typeface="宋体" panose="02010600030101010101" pitchFamily="2" charset="-122"/>
            </a:endParaRPr>
          </a:p>
        </p:txBody>
      </p:sp>
      <p:pic>
        <p:nvPicPr>
          <p:cNvPr id="5" name="图片 63" descr="微信图片_20181115104857"/>
          <p:cNvPicPr>
            <a:picLocks noChangeAspect="1"/>
          </p:cNvPicPr>
          <p:nvPr/>
        </p:nvPicPr>
        <p:blipFill>
          <a:blip r:embed="rId2"/>
          <a:srcRect l="16307" t="-2222" r="17856" b="-7083"/>
          <a:stretch>
            <a:fillRect/>
          </a:stretch>
        </p:blipFill>
        <p:spPr>
          <a:xfrm>
            <a:off x="4898390" y="3707130"/>
            <a:ext cx="2978785" cy="1858645"/>
          </a:xfrm>
          <a:prstGeom prst="rect">
            <a:avLst/>
          </a:prstGeom>
          <a:noFill/>
          <a:ln w="9525">
            <a:noFill/>
          </a:ln>
        </p:spPr>
      </p:pic>
      <p:pic>
        <p:nvPicPr>
          <p:cNvPr id="6" name="图片 62" descr="18e40a85b35ff20c20d8a8521c775193"/>
          <p:cNvPicPr>
            <a:picLocks noChangeAspect="1"/>
          </p:cNvPicPr>
          <p:nvPr/>
        </p:nvPicPr>
        <p:blipFill>
          <a:blip r:embed="rId3"/>
          <a:srcRect t="1700" r="10432" b="6911"/>
          <a:stretch>
            <a:fillRect/>
          </a:stretch>
        </p:blipFill>
        <p:spPr>
          <a:xfrm>
            <a:off x="8153400" y="3112770"/>
            <a:ext cx="1719580" cy="2745740"/>
          </a:xfrm>
          <a:prstGeom prst="rect">
            <a:avLst/>
          </a:prstGeom>
          <a:noFill/>
          <a:ln w="9525">
            <a:noFill/>
          </a:ln>
        </p:spPr>
      </p:pic>
      <p:pic>
        <p:nvPicPr>
          <p:cNvPr id="7" name="图片 -2147482577" descr="9b93b8e906ce3c47219a48e1116f96b5"/>
          <p:cNvPicPr>
            <a:picLocks noChangeAspect="1"/>
          </p:cNvPicPr>
          <p:nvPr/>
        </p:nvPicPr>
        <p:blipFill>
          <a:blip r:embed="rId4"/>
          <a:srcRect r="10556" b="5637"/>
          <a:stretch>
            <a:fillRect/>
          </a:stretch>
        </p:blipFill>
        <p:spPr>
          <a:xfrm>
            <a:off x="9994265" y="3112770"/>
            <a:ext cx="1693545" cy="2611755"/>
          </a:xfrm>
          <a:prstGeom prst="rect">
            <a:avLst/>
          </a:prstGeom>
          <a:noFill/>
          <a:ln w="9525">
            <a:noFill/>
          </a:ln>
        </p:spPr>
      </p:pic>
      <p:sp>
        <p:nvSpPr>
          <p:cNvPr id="8" name="文本框 7"/>
          <p:cNvSpPr txBox="1"/>
          <p:nvPr/>
        </p:nvSpPr>
        <p:spPr>
          <a:xfrm>
            <a:off x="5313680" y="5565775"/>
            <a:ext cx="5080000" cy="398780"/>
          </a:xfrm>
          <a:prstGeom prst="rect">
            <a:avLst/>
          </a:prstGeom>
          <a:noFill/>
          <a:ln w="9525">
            <a:noFill/>
          </a:ln>
        </p:spPr>
        <p:txBody>
          <a:bodyPr>
            <a:spAutoFit/>
          </a:bodyPr>
          <a:p>
            <a:pPr indent="0"/>
            <a:r>
              <a:rPr lang="zh-CN" sz="2000" b="0">
                <a:ea typeface="宋体" panose="02010600030101010101" pitchFamily="2" charset="-122"/>
              </a:rPr>
              <a:t>合适的喂奶姿势</a:t>
            </a:r>
            <a:endParaRPr lang="zh-CN" altLang="en-US" sz="2000" b="0">
              <a:ea typeface="宋体" panose="02010600030101010101" pitchFamily="2" charset="-122"/>
            </a:endParaRPr>
          </a:p>
        </p:txBody>
      </p:sp>
      <p:sp>
        <p:nvSpPr>
          <p:cNvPr id="9" name="文本框 8"/>
          <p:cNvSpPr txBox="1"/>
          <p:nvPr/>
        </p:nvSpPr>
        <p:spPr>
          <a:xfrm>
            <a:off x="8641080" y="5907405"/>
            <a:ext cx="4400550" cy="398780"/>
          </a:xfrm>
          <a:prstGeom prst="rect">
            <a:avLst/>
          </a:prstGeom>
          <a:noFill/>
          <a:ln w="9525">
            <a:noFill/>
          </a:ln>
        </p:spPr>
        <p:txBody>
          <a:bodyPr wrap="square">
            <a:spAutoFit/>
          </a:bodyPr>
          <a:p>
            <a:pPr indent="0"/>
            <a:r>
              <a:rPr lang="zh-CN" sz="2000" b="0">
                <a:ea typeface="宋体" panose="02010600030101010101" pitchFamily="2" charset="-122"/>
              </a:rPr>
              <a:t>正确的拍嗝姿势</a:t>
            </a:r>
            <a:endParaRPr lang="zh-CN" altLang="en-US" sz="2000" b="0">
              <a:ea typeface="宋体" panose="02010600030101010101" pitchFamily="2" charset="-122"/>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4000" b="1" dirty="0" smtClean="0"/>
              <a:t>第五节   </a:t>
            </a:r>
            <a:r>
              <a:rPr altLang="zh-CN" sz="4000" b="1" dirty="0" smtClean="0"/>
              <a:t>喂养常见问题</a:t>
            </a:r>
            <a:endParaRPr altLang="zh-CN" sz="4000" b="1" dirty="0" smtClean="0"/>
          </a:p>
        </p:txBody>
      </p:sp>
      <p:sp>
        <p:nvSpPr>
          <p:cNvPr id="3" name="矩形 2"/>
          <p:cNvSpPr/>
          <p:nvPr/>
        </p:nvSpPr>
        <p:spPr>
          <a:xfrm>
            <a:off x="1189355" y="1737360"/>
            <a:ext cx="9293860" cy="4523105"/>
          </a:xfrm>
          <a:prstGeom prst="rect">
            <a:avLst/>
          </a:prstGeom>
        </p:spPr>
        <p:txBody>
          <a:bodyPr wrap="square">
            <a:spAutoFit/>
          </a:bodyPr>
          <a:lstStyle/>
          <a:p>
            <a:pPr fontAlgn="auto">
              <a:lnSpc>
                <a:spcPct val="150000"/>
              </a:lnSpc>
            </a:pPr>
            <a:r>
              <a:rPr lang="en-US" altLang="zh-CN" sz="2400" dirty="0" smtClean="0">
                <a:solidFill>
                  <a:srgbClr val="FF0000"/>
                </a:solidFill>
              </a:rPr>
              <a:t>五、体重增长不足 </a:t>
            </a:r>
            <a:endParaRPr lang="en-US" altLang="zh-CN" sz="2400" dirty="0" smtClean="0">
              <a:solidFill>
                <a:srgbClr val="FF0000"/>
              </a:solidFill>
            </a:endParaRPr>
          </a:p>
          <a:p>
            <a:pPr fontAlgn="auto">
              <a:lnSpc>
                <a:spcPct val="150000"/>
              </a:lnSpc>
            </a:pPr>
            <a:r>
              <a:rPr lang="zh-CN" altLang="en-US" sz="2400" dirty="0" smtClean="0">
                <a:solidFill>
                  <a:schemeClr val="tx1"/>
                </a:solidFill>
              </a:rPr>
              <a:t>（一）</a:t>
            </a:r>
            <a:r>
              <a:rPr lang="en-US" altLang="zh-CN" sz="2400" dirty="0" smtClean="0">
                <a:solidFill>
                  <a:schemeClr val="tx1"/>
                </a:solidFill>
              </a:rPr>
              <a:t>能量摄入不足</a:t>
            </a:r>
            <a:endParaRPr lang="en-US" altLang="zh-CN" sz="2400" dirty="0" smtClean="0">
              <a:solidFill>
                <a:schemeClr val="tx1"/>
              </a:solidFill>
            </a:endParaRPr>
          </a:p>
          <a:p>
            <a:pPr fontAlgn="auto">
              <a:lnSpc>
                <a:spcPct val="150000"/>
              </a:lnSpc>
            </a:pPr>
            <a:r>
              <a:rPr lang="en-US" altLang="zh-CN" sz="2400" dirty="0" smtClean="0">
                <a:solidFill>
                  <a:schemeClr val="tx1"/>
                </a:solidFill>
              </a:rPr>
              <a:t>   1. </a:t>
            </a:r>
            <a:r>
              <a:rPr lang="zh-CN" altLang="en-US" sz="2400" dirty="0" smtClean="0">
                <a:solidFill>
                  <a:schemeClr val="tx1"/>
                </a:solidFill>
              </a:rPr>
              <a:t>配</a:t>
            </a:r>
            <a:r>
              <a:rPr lang="en-US" altLang="zh-CN" sz="2400" dirty="0" smtClean="0">
                <a:solidFill>
                  <a:schemeClr val="tx1"/>
                </a:solidFill>
                <a:sym typeface="+mn-ea"/>
              </a:rPr>
              <a:t>方乳冲调不当</a:t>
            </a:r>
            <a:endParaRPr lang="en-US" altLang="zh-CN" sz="2400" dirty="0" smtClean="0">
              <a:solidFill>
                <a:schemeClr val="tx1"/>
              </a:solidFill>
              <a:sym typeface="+mn-ea"/>
            </a:endParaRPr>
          </a:p>
          <a:p>
            <a:pPr fontAlgn="auto">
              <a:lnSpc>
                <a:spcPct val="150000"/>
              </a:lnSpc>
            </a:pPr>
            <a:r>
              <a:rPr lang="en-US" altLang="zh-CN" sz="2400" dirty="0" smtClean="0">
                <a:solidFill>
                  <a:schemeClr val="tx1"/>
                </a:solidFill>
                <a:sym typeface="+mn-ea"/>
              </a:rPr>
              <a:t>   2. 食物引入时间不当</a:t>
            </a:r>
            <a:endParaRPr lang="en-US" altLang="zh-CN" sz="2400" dirty="0" smtClean="0">
              <a:solidFill>
                <a:schemeClr val="tx1"/>
              </a:solidFill>
              <a:sym typeface="+mn-ea"/>
            </a:endParaRPr>
          </a:p>
          <a:p>
            <a:pPr fontAlgn="auto">
              <a:lnSpc>
                <a:spcPct val="150000"/>
              </a:lnSpc>
            </a:pPr>
            <a:r>
              <a:rPr lang="en-US" altLang="zh-CN" sz="2400" dirty="0" smtClean="0">
                <a:solidFill>
                  <a:schemeClr val="tx1"/>
                </a:solidFill>
                <a:sym typeface="+mn-ea"/>
              </a:rPr>
              <a:t>   3. 食物选择不当</a:t>
            </a:r>
            <a:endParaRPr lang="en-US" altLang="zh-CN" sz="2400" dirty="0" smtClean="0">
              <a:solidFill>
                <a:schemeClr val="tx1"/>
              </a:solidFill>
              <a:sym typeface="+mn-ea"/>
            </a:endParaRPr>
          </a:p>
          <a:p>
            <a:pPr fontAlgn="auto">
              <a:lnSpc>
                <a:spcPct val="150000"/>
              </a:lnSpc>
            </a:pPr>
            <a:r>
              <a:rPr lang="en-US" altLang="zh-CN" sz="2400" dirty="0" smtClean="0">
                <a:solidFill>
                  <a:schemeClr val="tx1"/>
                </a:solidFill>
                <a:sym typeface="+mn-ea"/>
              </a:rPr>
              <a:t>   4. 餐次过多    </a:t>
            </a:r>
            <a:endParaRPr lang="zh-CN" altLang="zh-CN" sz="2400" dirty="0" smtClean="0">
              <a:solidFill>
                <a:schemeClr val="tx1"/>
              </a:solidFill>
            </a:endParaRPr>
          </a:p>
          <a:p>
            <a:pPr fontAlgn="auto">
              <a:lnSpc>
                <a:spcPct val="150000"/>
              </a:lnSpc>
            </a:pPr>
            <a:r>
              <a:rPr lang="en-US" altLang="zh-CN" sz="2400" dirty="0" smtClean="0">
                <a:solidFill>
                  <a:schemeClr val="tx1"/>
                </a:solidFill>
                <a:sym typeface="+mn-ea"/>
              </a:rPr>
              <a:t> </a:t>
            </a:r>
            <a:r>
              <a:rPr lang="zh-CN" altLang="en-US" sz="2400" dirty="0" smtClean="0">
                <a:solidFill>
                  <a:schemeClr val="tx1"/>
                </a:solidFill>
                <a:sym typeface="+mn-ea"/>
              </a:rPr>
              <a:t>（二）</a:t>
            </a:r>
            <a:r>
              <a:rPr lang="en-US" altLang="zh-CN" sz="2400" dirty="0" smtClean="0">
                <a:solidFill>
                  <a:schemeClr val="tx1"/>
                </a:solidFill>
              </a:rPr>
              <a:t>吸收不良</a:t>
            </a:r>
            <a:endParaRPr lang="en-US" altLang="zh-CN" sz="2400" dirty="0" smtClean="0">
              <a:solidFill>
                <a:schemeClr val="tx1"/>
              </a:solidFill>
            </a:endParaRPr>
          </a:p>
          <a:p>
            <a:pPr fontAlgn="auto">
              <a:lnSpc>
                <a:spcPct val="150000"/>
              </a:lnSpc>
            </a:pPr>
            <a:r>
              <a:rPr lang="en-US" altLang="zh-CN" sz="2400" dirty="0" smtClean="0">
                <a:solidFill>
                  <a:schemeClr val="tx1"/>
                </a:solidFill>
              </a:rPr>
              <a:t> </a:t>
            </a:r>
            <a:r>
              <a:rPr lang="zh-CN" altLang="en-US" sz="2400" dirty="0" smtClean="0">
                <a:solidFill>
                  <a:schemeClr val="tx1"/>
                </a:solidFill>
              </a:rPr>
              <a:t>（三）</a:t>
            </a:r>
            <a:r>
              <a:rPr lang="en-US" altLang="zh-CN" sz="2400" dirty="0" smtClean="0">
                <a:solidFill>
                  <a:schemeClr val="tx1"/>
                </a:solidFill>
              </a:rPr>
              <a:t>消耗过多</a:t>
            </a:r>
            <a:endParaRPr lang="en-US" altLang="zh-CN" sz="2400" dirty="0" smtClean="0">
              <a:solidFill>
                <a:schemeClr val="tx1"/>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44575" y="417830"/>
            <a:ext cx="9867900" cy="1759585"/>
          </a:xfrm>
        </p:spPr>
        <p:txBody>
          <a:bodyPr/>
          <a:lstStyle/>
          <a:p>
            <a:r>
              <a:rPr lang="zh-CN" altLang="en-US" sz="4000" b="1" dirty="0" smtClean="0">
                <a:sym typeface="+mn-ea"/>
              </a:rPr>
              <a:t>第五节   </a:t>
            </a:r>
            <a:r>
              <a:rPr altLang="zh-CN" sz="4000" b="1" dirty="0" smtClean="0">
                <a:sym typeface="+mn-ea"/>
              </a:rPr>
              <a:t>喂养常见问题</a:t>
            </a:r>
            <a:br>
              <a:rPr altLang="zh-CN" sz="4000" b="1" dirty="0" smtClean="0"/>
            </a:br>
            <a:endParaRPr altLang="zh-CN" sz="4000" b="1" dirty="0" smtClean="0"/>
          </a:p>
        </p:txBody>
      </p:sp>
      <p:sp>
        <p:nvSpPr>
          <p:cNvPr id="3" name="矩形 2"/>
          <p:cNvSpPr/>
          <p:nvPr/>
        </p:nvSpPr>
        <p:spPr>
          <a:xfrm>
            <a:off x="969645" y="1737360"/>
            <a:ext cx="9777095" cy="5631180"/>
          </a:xfrm>
          <a:prstGeom prst="rect">
            <a:avLst/>
          </a:prstGeom>
        </p:spPr>
        <p:txBody>
          <a:bodyPr wrap="square">
            <a:spAutoFit/>
          </a:bodyPr>
          <a:lstStyle/>
          <a:p>
            <a:pPr fontAlgn="auto">
              <a:lnSpc>
                <a:spcPct val="150000"/>
              </a:lnSpc>
            </a:pPr>
            <a:r>
              <a:rPr lang="en-US" altLang="zh-CN" sz="2000" dirty="0" smtClean="0">
                <a:solidFill>
                  <a:srgbClr val="FF0000"/>
                </a:solidFill>
                <a:sym typeface="+mn-ea"/>
              </a:rPr>
              <a:t>六、餐次过多</a:t>
            </a:r>
            <a:endParaRPr lang="en-US" altLang="zh-CN" sz="2000" dirty="0" smtClean="0">
              <a:solidFill>
                <a:srgbClr val="FF0000"/>
              </a:solidFill>
              <a:sym typeface="+mn-ea"/>
            </a:endParaRPr>
          </a:p>
          <a:p>
            <a:pPr fontAlgn="auto">
              <a:lnSpc>
                <a:spcPct val="150000"/>
              </a:lnSpc>
            </a:pPr>
            <a:r>
              <a:rPr lang="en-US" altLang="zh-CN" sz="2000" dirty="0" smtClean="0">
                <a:solidFill>
                  <a:schemeClr val="tx1"/>
                </a:solidFill>
                <a:sym typeface="+mn-ea"/>
              </a:rPr>
              <a:t>（一）表现的问题</a:t>
            </a:r>
            <a:endParaRPr lang="en-US" altLang="zh-CN" sz="2000" dirty="0" smtClean="0">
              <a:solidFill>
                <a:schemeClr val="tx1"/>
              </a:solidFill>
              <a:sym typeface="+mn-ea"/>
            </a:endParaRPr>
          </a:p>
          <a:p>
            <a:pPr fontAlgn="auto">
              <a:lnSpc>
                <a:spcPct val="150000"/>
              </a:lnSpc>
            </a:pPr>
            <a:r>
              <a:rPr lang="en-US" altLang="zh-CN" sz="2000" dirty="0" smtClean="0">
                <a:solidFill>
                  <a:schemeClr val="tx1"/>
                </a:solidFill>
                <a:sym typeface="+mn-ea"/>
              </a:rPr>
              <a:t>1.进食频繁</a:t>
            </a:r>
            <a:endParaRPr lang="en-US" altLang="zh-CN" sz="2000" dirty="0" smtClean="0">
              <a:solidFill>
                <a:schemeClr val="tx1"/>
              </a:solidFill>
              <a:sym typeface="+mn-ea"/>
            </a:endParaRPr>
          </a:p>
          <a:p>
            <a:pPr fontAlgn="auto">
              <a:lnSpc>
                <a:spcPct val="150000"/>
              </a:lnSpc>
            </a:pPr>
            <a:r>
              <a:rPr lang="en-US" altLang="zh-CN" sz="2000" dirty="0" smtClean="0">
                <a:solidFill>
                  <a:schemeClr val="tx1"/>
                </a:solidFill>
                <a:sym typeface="+mn-ea"/>
              </a:rPr>
              <a:t>2.“按需”哺乳（喂养）</a:t>
            </a:r>
            <a:endParaRPr lang="en-US" altLang="zh-CN" sz="2000" dirty="0" smtClean="0">
              <a:solidFill>
                <a:schemeClr val="tx1"/>
              </a:solidFill>
              <a:sym typeface="+mn-ea"/>
            </a:endParaRPr>
          </a:p>
          <a:p>
            <a:pPr fontAlgn="auto">
              <a:lnSpc>
                <a:spcPct val="150000"/>
              </a:lnSpc>
            </a:pPr>
            <a:r>
              <a:rPr lang="en-US" altLang="zh-CN" sz="2000" dirty="0" smtClean="0">
                <a:solidFill>
                  <a:schemeClr val="tx1"/>
                </a:solidFill>
                <a:sym typeface="+mn-ea"/>
              </a:rPr>
              <a:t>3.餐次多则摄入多</a:t>
            </a:r>
            <a:endParaRPr lang="en-US" altLang="zh-CN" sz="2000" dirty="0" smtClean="0">
              <a:solidFill>
                <a:schemeClr val="tx1"/>
              </a:solidFill>
              <a:sym typeface="+mn-ea"/>
            </a:endParaRPr>
          </a:p>
          <a:p>
            <a:pPr fontAlgn="auto">
              <a:lnSpc>
                <a:spcPct val="150000"/>
              </a:lnSpc>
            </a:pPr>
            <a:r>
              <a:rPr lang="en-US" altLang="zh-CN" sz="2000" dirty="0" smtClean="0">
                <a:solidFill>
                  <a:schemeClr val="tx1"/>
                </a:solidFill>
                <a:sym typeface="+mn-ea"/>
              </a:rPr>
              <a:t>4.婴儿乳量需恒定</a:t>
            </a:r>
            <a:endParaRPr lang="en-US" altLang="zh-CN" sz="2000" dirty="0" smtClean="0">
              <a:solidFill>
                <a:schemeClr val="tx1"/>
              </a:solidFill>
              <a:sym typeface="+mn-ea"/>
            </a:endParaRPr>
          </a:p>
          <a:p>
            <a:pPr fontAlgn="auto">
              <a:lnSpc>
                <a:spcPct val="150000"/>
              </a:lnSpc>
            </a:pPr>
            <a:r>
              <a:rPr lang="en-US" altLang="zh-CN" sz="2000" dirty="0" smtClean="0">
                <a:solidFill>
                  <a:schemeClr val="tx1"/>
                </a:solidFill>
                <a:sym typeface="+mn-ea"/>
              </a:rPr>
              <a:t>5.“辅食”替代主食－乳汁的摄入</a:t>
            </a:r>
            <a:endParaRPr lang="en-US" altLang="zh-CN" sz="2000" dirty="0" smtClean="0">
              <a:solidFill>
                <a:schemeClr val="tx1"/>
              </a:solidFill>
              <a:sym typeface="+mn-ea"/>
            </a:endParaRPr>
          </a:p>
          <a:p>
            <a:pPr fontAlgn="auto">
              <a:lnSpc>
                <a:spcPct val="150000"/>
              </a:lnSpc>
            </a:pPr>
            <a:r>
              <a:rPr lang="en-US" altLang="zh-CN" sz="2000" dirty="0" smtClean="0">
                <a:solidFill>
                  <a:schemeClr val="tx1"/>
                </a:solidFill>
                <a:sym typeface="+mn-ea"/>
              </a:rPr>
              <a:t>（二）进食餐次的生理学基础</a:t>
            </a:r>
            <a:endParaRPr lang="en-US" altLang="zh-CN" sz="2000" dirty="0" smtClean="0">
              <a:solidFill>
                <a:schemeClr val="tx1"/>
              </a:solidFill>
              <a:sym typeface="+mn-ea"/>
            </a:endParaRPr>
          </a:p>
          <a:p>
            <a:pPr fontAlgn="auto">
              <a:lnSpc>
                <a:spcPct val="150000"/>
              </a:lnSpc>
            </a:pPr>
            <a:r>
              <a:rPr lang="en-US" altLang="zh-CN" sz="2000" dirty="0" smtClean="0">
                <a:solidFill>
                  <a:schemeClr val="tx1"/>
                </a:solidFill>
                <a:sym typeface="+mn-ea"/>
              </a:rPr>
              <a:t>1.婴儿有判断进食量的能力</a:t>
            </a:r>
            <a:endParaRPr lang="en-US" altLang="zh-CN" sz="2000" dirty="0" smtClean="0">
              <a:solidFill>
                <a:schemeClr val="tx1"/>
              </a:solidFill>
              <a:sym typeface="+mn-ea"/>
            </a:endParaRPr>
          </a:p>
          <a:p>
            <a:pPr fontAlgn="auto">
              <a:lnSpc>
                <a:spcPct val="150000"/>
              </a:lnSpc>
            </a:pPr>
            <a:r>
              <a:rPr lang="en-US" altLang="zh-CN" sz="2000" dirty="0" smtClean="0">
                <a:solidFill>
                  <a:schemeClr val="tx1"/>
                </a:solidFill>
                <a:sym typeface="+mn-ea"/>
              </a:rPr>
              <a:t>2.胃排空时间</a:t>
            </a:r>
            <a:endParaRPr lang="en-US" altLang="zh-CN" sz="2000" dirty="0" smtClean="0">
              <a:solidFill>
                <a:schemeClr val="tx1"/>
              </a:solidFill>
              <a:sym typeface="+mn-ea"/>
            </a:endParaRPr>
          </a:p>
          <a:p>
            <a:pPr fontAlgn="auto">
              <a:lnSpc>
                <a:spcPct val="150000"/>
              </a:lnSpc>
            </a:pPr>
            <a:r>
              <a:rPr lang="en-US" altLang="zh-CN" sz="2000" dirty="0" smtClean="0">
                <a:solidFill>
                  <a:srgbClr val="FF0000"/>
                </a:solidFill>
              </a:rPr>
              <a:t>    </a:t>
            </a:r>
            <a:endParaRPr lang="zh-CN" altLang="zh-CN" sz="2000" dirty="0" smtClean="0">
              <a:solidFill>
                <a:srgbClr val="FF0000"/>
              </a:solidFill>
            </a:endParaRPr>
          </a:p>
          <a:p>
            <a:pPr fontAlgn="auto">
              <a:lnSpc>
                <a:spcPct val="150000"/>
              </a:lnSpc>
            </a:pPr>
            <a:r>
              <a:rPr lang="en-US" altLang="zh-CN" sz="2000" dirty="0" smtClean="0">
                <a:solidFill>
                  <a:srgbClr val="FF0000"/>
                </a:solidFill>
              </a:rPr>
              <a:t>    </a:t>
            </a:r>
            <a:endParaRPr lang="en-US" altLang="zh-CN" sz="2000" dirty="0" smtClean="0">
              <a:solidFill>
                <a:srgbClr val="FF0000"/>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97280" y="286385"/>
            <a:ext cx="10058400" cy="1866900"/>
          </a:xfrm>
        </p:spPr>
        <p:txBody>
          <a:bodyPr/>
          <a:lstStyle/>
          <a:p>
            <a:r>
              <a:rPr lang="zh-CN" altLang="en-US" sz="4000" b="1" dirty="0" smtClean="0">
                <a:sym typeface="+mn-ea"/>
              </a:rPr>
              <a:t>第五节   </a:t>
            </a:r>
            <a:r>
              <a:rPr altLang="zh-CN" sz="4000" b="1" dirty="0" smtClean="0">
                <a:sym typeface="+mn-ea"/>
              </a:rPr>
              <a:t>喂养常见问题</a:t>
            </a:r>
            <a:br>
              <a:rPr altLang="zh-CN" sz="4000" b="1" dirty="0" smtClean="0"/>
            </a:br>
            <a:endParaRPr altLang="zh-CN" sz="4000" b="1" dirty="0" smtClean="0"/>
          </a:p>
        </p:txBody>
      </p:sp>
      <p:sp>
        <p:nvSpPr>
          <p:cNvPr id="3" name="矩形 2"/>
          <p:cNvSpPr/>
          <p:nvPr/>
        </p:nvSpPr>
        <p:spPr>
          <a:xfrm>
            <a:off x="1241425" y="2076450"/>
            <a:ext cx="9251315" cy="3415030"/>
          </a:xfrm>
          <a:prstGeom prst="rect">
            <a:avLst/>
          </a:prstGeom>
        </p:spPr>
        <p:txBody>
          <a:bodyPr wrap="square">
            <a:spAutoFit/>
          </a:bodyPr>
          <a:lstStyle/>
          <a:p>
            <a:pPr fontAlgn="auto">
              <a:lnSpc>
                <a:spcPct val="150000"/>
              </a:lnSpc>
            </a:pPr>
            <a:r>
              <a:rPr lang="en-US" altLang="zh-CN" sz="2400" dirty="0" smtClean="0">
                <a:solidFill>
                  <a:srgbClr val="FF0000"/>
                </a:solidFill>
                <a:sym typeface="+mn-ea"/>
              </a:rPr>
              <a:t>七、 换乳困难</a:t>
            </a:r>
            <a:endParaRPr lang="en-US" altLang="zh-CN" sz="2400" dirty="0" smtClean="0">
              <a:solidFill>
                <a:srgbClr val="FF0000"/>
              </a:solidFill>
              <a:sym typeface="+mn-ea"/>
            </a:endParaRPr>
          </a:p>
          <a:p>
            <a:pPr fontAlgn="auto">
              <a:lnSpc>
                <a:spcPct val="150000"/>
              </a:lnSpc>
            </a:pPr>
            <a:r>
              <a:rPr lang="en-US" altLang="zh-CN" sz="2400" dirty="0" smtClean="0">
                <a:solidFill>
                  <a:schemeClr val="tx1"/>
                </a:solidFill>
                <a:sym typeface="+mn-ea"/>
              </a:rPr>
              <a:t>（一）表现</a:t>
            </a:r>
            <a:endParaRPr lang="en-US" altLang="zh-CN" sz="2400" dirty="0" smtClean="0">
              <a:solidFill>
                <a:schemeClr val="tx1"/>
              </a:solidFill>
              <a:sym typeface="+mn-ea"/>
            </a:endParaRPr>
          </a:p>
          <a:p>
            <a:pPr fontAlgn="auto">
              <a:lnSpc>
                <a:spcPct val="150000"/>
              </a:lnSpc>
            </a:pPr>
            <a:r>
              <a:rPr lang="en-US" altLang="zh-CN" sz="2400" dirty="0" smtClean="0">
                <a:solidFill>
                  <a:schemeClr val="tx1"/>
                </a:solidFill>
                <a:sym typeface="+mn-ea"/>
              </a:rPr>
              <a:t>1.味觉习惯 </a:t>
            </a:r>
            <a:endParaRPr lang="en-US" altLang="zh-CN" sz="2400" dirty="0" smtClean="0">
              <a:solidFill>
                <a:schemeClr val="tx1"/>
              </a:solidFill>
              <a:sym typeface="+mn-ea"/>
            </a:endParaRPr>
          </a:p>
          <a:p>
            <a:pPr fontAlgn="auto">
              <a:lnSpc>
                <a:spcPct val="150000"/>
              </a:lnSpc>
            </a:pPr>
            <a:r>
              <a:rPr lang="en-US" altLang="zh-CN" sz="2400" dirty="0" smtClean="0">
                <a:solidFill>
                  <a:schemeClr val="tx1"/>
                </a:solidFill>
                <a:sym typeface="+mn-ea"/>
              </a:rPr>
              <a:t>2.眷恋母亲</a:t>
            </a:r>
            <a:endParaRPr lang="en-US" altLang="zh-CN" sz="2400" dirty="0" smtClean="0">
              <a:solidFill>
                <a:schemeClr val="tx1"/>
              </a:solidFill>
              <a:sym typeface="+mn-ea"/>
            </a:endParaRPr>
          </a:p>
          <a:p>
            <a:pPr fontAlgn="auto">
              <a:lnSpc>
                <a:spcPct val="150000"/>
              </a:lnSpc>
            </a:pPr>
            <a:r>
              <a:rPr lang="en-US" altLang="zh-CN" sz="2400" dirty="0" smtClean="0">
                <a:solidFill>
                  <a:schemeClr val="tx1"/>
                </a:solidFill>
                <a:sym typeface="+mn-ea"/>
              </a:rPr>
              <a:t>3.“厌新”</a:t>
            </a:r>
            <a:endParaRPr lang="en-US" altLang="zh-CN" sz="2400" dirty="0" smtClean="0">
              <a:solidFill>
                <a:schemeClr val="tx1"/>
              </a:solidFill>
              <a:sym typeface="+mn-ea"/>
            </a:endParaRPr>
          </a:p>
          <a:p>
            <a:pPr fontAlgn="auto">
              <a:lnSpc>
                <a:spcPct val="150000"/>
              </a:lnSpc>
            </a:pPr>
            <a:r>
              <a:rPr lang="en-US" altLang="zh-CN" sz="2400" dirty="0" smtClean="0">
                <a:solidFill>
                  <a:srgbClr val="FF0000"/>
                </a:solidFill>
              </a:rPr>
              <a:t>    </a:t>
            </a:r>
            <a:endParaRPr lang="zh-CN" altLang="zh-CN" sz="2400" dirty="0" smtClean="0">
              <a:solidFill>
                <a:srgbClr val="FF0000"/>
              </a:solidFill>
            </a:endParaRPr>
          </a:p>
        </p:txBody>
      </p:sp>
      <p:pic>
        <p:nvPicPr>
          <p:cNvPr id="4" name="图片 60" descr="fafba7d6b4db07c403097c50e2bdce84"/>
          <p:cNvPicPr>
            <a:picLocks noChangeAspect="1"/>
          </p:cNvPicPr>
          <p:nvPr/>
        </p:nvPicPr>
        <p:blipFill>
          <a:blip r:embed="rId1"/>
          <a:srcRect r="5754" b="2945"/>
          <a:stretch>
            <a:fillRect/>
          </a:stretch>
        </p:blipFill>
        <p:spPr>
          <a:xfrm>
            <a:off x="4839335" y="3010535"/>
            <a:ext cx="2106930" cy="1518920"/>
          </a:xfrm>
          <a:prstGeom prst="rect">
            <a:avLst/>
          </a:prstGeom>
          <a:noFill/>
          <a:ln w="9525">
            <a:noFill/>
          </a:ln>
        </p:spPr>
      </p:pic>
      <p:pic>
        <p:nvPicPr>
          <p:cNvPr id="5" name="图片 59" descr="3b1d10e3dcb48fd5fbfb7f07ae4d0a7c"/>
          <p:cNvPicPr>
            <a:picLocks noChangeAspect="1"/>
          </p:cNvPicPr>
          <p:nvPr/>
        </p:nvPicPr>
        <p:blipFill>
          <a:blip r:embed="rId2"/>
          <a:srcRect r="7176" b="9370"/>
          <a:stretch>
            <a:fillRect/>
          </a:stretch>
        </p:blipFill>
        <p:spPr>
          <a:xfrm>
            <a:off x="7831773" y="3038475"/>
            <a:ext cx="2329815" cy="1490980"/>
          </a:xfrm>
          <a:prstGeom prst="rect">
            <a:avLst/>
          </a:prstGeom>
          <a:noFill/>
          <a:ln w="9525">
            <a:noFill/>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97280" y="286385"/>
            <a:ext cx="10058400" cy="1843405"/>
          </a:xfrm>
        </p:spPr>
        <p:txBody>
          <a:bodyPr/>
          <a:lstStyle/>
          <a:p>
            <a:r>
              <a:rPr lang="zh-CN" altLang="en-US" sz="4000" dirty="0" smtClean="0">
                <a:sym typeface="+mn-ea"/>
              </a:rPr>
              <a:t>第五节   </a:t>
            </a:r>
            <a:r>
              <a:rPr altLang="zh-CN" sz="4000" dirty="0" smtClean="0">
                <a:sym typeface="+mn-ea"/>
              </a:rPr>
              <a:t>喂养常见问题</a:t>
            </a:r>
            <a:br>
              <a:rPr altLang="zh-CN" sz="4000" dirty="0" smtClean="0"/>
            </a:br>
            <a:endParaRPr altLang="zh-CN" sz="4000" dirty="0" smtClean="0"/>
          </a:p>
        </p:txBody>
      </p:sp>
      <p:sp>
        <p:nvSpPr>
          <p:cNvPr id="3" name="矩形 2"/>
          <p:cNvSpPr/>
          <p:nvPr/>
        </p:nvSpPr>
        <p:spPr>
          <a:xfrm>
            <a:off x="1273175" y="2275840"/>
            <a:ext cx="9311640" cy="2306955"/>
          </a:xfrm>
          <a:prstGeom prst="rect">
            <a:avLst/>
          </a:prstGeom>
        </p:spPr>
        <p:txBody>
          <a:bodyPr wrap="square">
            <a:spAutoFit/>
          </a:bodyPr>
          <a:lstStyle/>
          <a:p>
            <a:pPr fontAlgn="auto">
              <a:lnSpc>
                <a:spcPct val="150000"/>
              </a:lnSpc>
            </a:pPr>
            <a:r>
              <a:rPr lang="en-US" altLang="zh-CN" sz="2400" dirty="0" smtClean="0">
                <a:solidFill>
                  <a:srgbClr val="FF0000"/>
                </a:solidFill>
                <a:sym typeface="+mn-ea"/>
              </a:rPr>
              <a:t>（二）处理</a:t>
            </a:r>
            <a:endParaRPr lang="en-US" altLang="zh-CN" sz="2400" dirty="0" smtClean="0">
              <a:solidFill>
                <a:srgbClr val="FF0000"/>
              </a:solidFill>
              <a:sym typeface="+mn-ea"/>
            </a:endParaRPr>
          </a:p>
          <a:p>
            <a:pPr fontAlgn="auto">
              <a:lnSpc>
                <a:spcPct val="150000"/>
              </a:lnSpc>
            </a:pPr>
            <a:r>
              <a:rPr lang="en-US" altLang="zh-CN" sz="2400" dirty="0" smtClean="0">
                <a:solidFill>
                  <a:schemeClr val="tx1"/>
                </a:solidFill>
                <a:sym typeface="+mn-ea"/>
              </a:rPr>
              <a:t>1. 抚养人行为</a:t>
            </a:r>
            <a:endParaRPr lang="en-US" altLang="zh-CN" sz="2400" dirty="0" smtClean="0">
              <a:solidFill>
                <a:schemeClr val="tx1"/>
              </a:solidFill>
              <a:sym typeface="+mn-ea"/>
            </a:endParaRPr>
          </a:p>
          <a:p>
            <a:pPr fontAlgn="auto">
              <a:lnSpc>
                <a:spcPct val="150000"/>
              </a:lnSpc>
            </a:pPr>
            <a:r>
              <a:rPr lang="en-US" altLang="zh-CN" sz="2400" dirty="0" smtClean="0">
                <a:solidFill>
                  <a:schemeClr val="tx1"/>
                </a:solidFill>
                <a:sym typeface="+mn-ea"/>
              </a:rPr>
              <a:t>2. 变换方法</a:t>
            </a:r>
            <a:r>
              <a:rPr lang="en-US" altLang="zh-CN" sz="2400" dirty="0" smtClean="0">
                <a:solidFill>
                  <a:schemeClr val="tx1"/>
                </a:solidFill>
              </a:rPr>
              <a:t> </a:t>
            </a:r>
            <a:r>
              <a:rPr lang="en-US" altLang="zh-CN" sz="2400" dirty="0" smtClean="0">
                <a:solidFill>
                  <a:srgbClr val="FF0000"/>
                </a:solidFill>
              </a:rPr>
              <a:t>   </a:t>
            </a:r>
            <a:endParaRPr lang="zh-CN" altLang="zh-CN" sz="2400" dirty="0" smtClean="0">
              <a:solidFill>
                <a:srgbClr val="FF0000"/>
              </a:solidFill>
            </a:endParaRPr>
          </a:p>
          <a:p>
            <a:pPr fontAlgn="auto">
              <a:lnSpc>
                <a:spcPct val="150000"/>
              </a:lnSpc>
            </a:pPr>
            <a:r>
              <a:rPr lang="en-US" altLang="zh-CN" sz="2400" dirty="0" smtClean="0">
                <a:solidFill>
                  <a:srgbClr val="FF0000"/>
                </a:solidFill>
              </a:rPr>
              <a:t>    </a:t>
            </a:r>
            <a:endParaRPr lang="zh-CN" altLang="zh-CN" sz="2400" dirty="0" smtClean="0">
              <a:solidFill>
                <a:srgbClr val="FF0000"/>
              </a:solidFill>
            </a:endParaRPr>
          </a:p>
        </p:txBody>
      </p:sp>
      <p:pic>
        <p:nvPicPr>
          <p:cNvPr id="4" name="图片 58" descr="84f82dd16aba2357f391fb344e0e853"/>
          <p:cNvPicPr>
            <a:picLocks noChangeAspect="1"/>
          </p:cNvPicPr>
          <p:nvPr/>
        </p:nvPicPr>
        <p:blipFill>
          <a:blip r:embed="rId1"/>
          <a:srcRect l="15375" t="13074" r="18314" b="19547"/>
          <a:stretch>
            <a:fillRect/>
          </a:stretch>
        </p:blipFill>
        <p:spPr>
          <a:xfrm rot="-5400000">
            <a:off x="7233285" y="1494155"/>
            <a:ext cx="2336165" cy="4223385"/>
          </a:xfrm>
          <a:prstGeom prst="rect">
            <a:avLst/>
          </a:prstGeom>
          <a:noFill/>
          <a:ln w="9525">
            <a:noFill/>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97280" y="286385"/>
            <a:ext cx="10058400" cy="1772285"/>
          </a:xfrm>
        </p:spPr>
        <p:txBody>
          <a:bodyPr/>
          <a:lstStyle/>
          <a:p>
            <a:r>
              <a:rPr lang="zh-CN" altLang="en-US" sz="4000" b="1" dirty="0" smtClean="0">
                <a:sym typeface="+mn-ea"/>
              </a:rPr>
              <a:t>第五节   </a:t>
            </a:r>
            <a:r>
              <a:rPr altLang="zh-CN" sz="4000" b="1" dirty="0" smtClean="0">
                <a:sym typeface="+mn-ea"/>
              </a:rPr>
              <a:t>喂养常见问题</a:t>
            </a:r>
            <a:br>
              <a:rPr altLang="zh-CN" sz="4000" b="1" dirty="0" smtClean="0"/>
            </a:br>
            <a:endParaRPr altLang="zh-CN" sz="4000" b="1" dirty="0" smtClean="0"/>
          </a:p>
        </p:txBody>
      </p:sp>
      <p:sp>
        <p:nvSpPr>
          <p:cNvPr id="3" name="矩形 2"/>
          <p:cNvSpPr/>
          <p:nvPr/>
        </p:nvSpPr>
        <p:spPr>
          <a:xfrm>
            <a:off x="1261745" y="2058670"/>
            <a:ext cx="9525635" cy="2306955"/>
          </a:xfrm>
          <a:prstGeom prst="rect">
            <a:avLst/>
          </a:prstGeom>
        </p:spPr>
        <p:txBody>
          <a:bodyPr wrap="square">
            <a:spAutoFit/>
          </a:bodyPr>
          <a:lstStyle/>
          <a:p>
            <a:pPr fontAlgn="auto">
              <a:lnSpc>
                <a:spcPct val="150000"/>
              </a:lnSpc>
            </a:pPr>
            <a:r>
              <a:rPr lang="en-US" altLang="zh-CN" sz="2400" dirty="0" smtClean="0">
                <a:solidFill>
                  <a:srgbClr val="FF0000"/>
                </a:solidFill>
                <a:sym typeface="+mn-ea"/>
              </a:rPr>
              <a:t>八、喂养困难</a:t>
            </a:r>
            <a:endParaRPr lang="en-US" altLang="zh-CN" sz="2400" dirty="0" smtClean="0">
              <a:solidFill>
                <a:srgbClr val="FF0000"/>
              </a:solidFill>
              <a:sym typeface="+mn-ea"/>
            </a:endParaRPr>
          </a:p>
          <a:p>
            <a:pPr fontAlgn="auto">
              <a:lnSpc>
                <a:spcPct val="150000"/>
              </a:lnSpc>
            </a:pPr>
            <a:r>
              <a:rPr lang="en-US" altLang="zh-CN" sz="2400" dirty="0" smtClean="0">
                <a:solidFill>
                  <a:schemeClr val="tx1"/>
                </a:solidFill>
                <a:sym typeface="+mn-ea"/>
              </a:rPr>
              <a:t>生理的因素</a:t>
            </a:r>
            <a:endParaRPr lang="en-US" altLang="zh-CN" sz="2400" dirty="0" smtClean="0">
              <a:solidFill>
                <a:schemeClr val="tx1"/>
              </a:solidFill>
              <a:sym typeface="+mn-ea"/>
            </a:endParaRPr>
          </a:p>
          <a:p>
            <a:pPr fontAlgn="auto">
              <a:lnSpc>
                <a:spcPct val="150000"/>
              </a:lnSpc>
            </a:pPr>
            <a:r>
              <a:rPr lang="en-US" altLang="zh-CN" sz="2400" dirty="0" smtClean="0">
                <a:solidFill>
                  <a:schemeClr val="tx1"/>
                </a:solidFill>
                <a:sym typeface="+mn-ea"/>
              </a:rPr>
              <a:t>病理的疾病</a:t>
            </a:r>
            <a:r>
              <a:rPr lang="en-US" altLang="zh-CN" sz="2400" dirty="0" smtClean="0">
                <a:solidFill>
                  <a:schemeClr val="tx1"/>
                </a:solidFill>
              </a:rPr>
              <a:t>  </a:t>
            </a:r>
            <a:r>
              <a:rPr lang="en-US" altLang="zh-CN" sz="2400" dirty="0" smtClean="0">
                <a:solidFill>
                  <a:srgbClr val="FF0000"/>
                </a:solidFill>
              </a:rPr>
              <a:t>  </a:t>
            </a:r>
            <a:endParaRPr lang="zh-CN" altLang="zh-CN" sz="2400" dirty="0" smtClean="0">
              <a:solidFill>
                <a:srgbClr val="FF0000"/>
              </a:solidFill>
            </a:endParaRPr>
          </a:p>
          <a:p>
            <a:pPr fontAlgn="auto">
              <a:lnSpc>
                <a:spcPct val="150000"/>
              </a:lnSpc>
            </a:pPr>
            <a:r>
              <a:rPr lang="en-US" altLang="zh-CN" sz="2400" dirty="0" smtClean="0">
                <a:solidFill>
                  <a:srgbClr val="FF0000"/>
                </a:solidFill>
              </a:rPr>
              <a:t>    </a:t>
            </a:r>
            <a:endParaRPr lang="zh-CN" altLang="zh-CN" sz="2400" dirty="0" smtClean="0">
              <a:solidFill>
                <a:srgbClr val="FF0000"/>
              </a:solidFil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88035" y="438785"/>
            <a:ext cx="11275695" cy="1242060"/>
          </a:xfrm>
        </p:spPr>
        <p:txBody>
          <a:bodyPr>
            <a:normAutofit fontScale="90000"/>
          </a:bodyPr>
          <a:lstStyle/>
          <a:p>
            <a:br>
              <a:rPr lang="zh-CN" altLang="zh-CN" dirty="0" smtClean="0"/>
            </a:br>
            <a:endParaRPr lang="zh-CN" altLang="en-US" dirty="0"/>
          </a:p>
        </p:txBody>
      </p:sp>
      <p:sp>
        <p:nvSpPr>
          <p:cNvPr id="3" name="矩形 2"/>
          <p:cNvSpPr/>
          <p:nvPr/>
        </p:nvSpPr>
        <p:spPr>
          <a:xfrm>
            <a:off x="1169670" y="2068830"/>
            <a:ext cx="9985375" cy="3784600"/>
          </a:xfrm>
          <a:prstGeom prst="rect">
            <a:avLst/>
          </a:prstGeom>
        </p:spPr>
        <p:txBody>
          <a:bodyPr wrap="square">
            <a:spAutoFit/>
          </a:bodyPr>
          <a:lstStyle/>
          <a:p>
            <a:pPr indent="0" algn="l">
              <a:buNone/>
            </a:pPr>
            <a:r>
              <a:rPr lang="zh-CN" altLang="zh-CN" sz="2400" dirty="0" smtClean="0"/>
              <a:t>1.</a:t>
            </a:r>
            <a:r>
              <a:rPr lang="en-US" altLang="zh-CN" sz="2400" dirty="0" smtClean="0"/>
              <a:t> </a:t>
            </a:r>
            <a:r>
              <a:rPr lang="zh-CN" altLang="zh-CN" sz="2400" dirty="0" smtClean="0"/>
              <a:t>思考一下，工作中遇到母乳喂养咨询，如何指导家长建立良好的母乳喂养并解决喂养过程中的一些问题？</a:t>
            </a:r>
            <a:endParaRPr lang="zh-CN" altLang="zh-CN" sz="2400" dirty="0" smtClean="0"/>
          </a:p>
          <a:p>
            <a:pPr indent="0">
              <a:buNone/>
            </a:pPr>
            <a:r>
              <a:rPr lang="zh-CN" altLang="zh-CN" sz="2400" dirty="0" smtClean="0"/>
              <a:t>2.</a:t>
            </a:r>
            <a:r>
              <a:rPr lang="en-US" altLang="zh-CN" sz="2400" dirty="0" smtClean="0"/>
              <a:t> </a:t>
            </a:r>
            <a:r>
              <a:rPr lang="zh-CN" altLang="zh-CN" sz="2400" dirty="0" smtClean="0"/>
              <a:t>面对配方乳喂养的足月儿，如何给予正确的喂养指导，如何估计婴儿是否摄入充足的奶量？</a:t>
            </a:r>
            <a:endParaRPr lang="zh-CN" altLang="zh-CN" sz="2400" dirty="0" smtClean="0"/>
          </a:p>
          <a:p>
            <a:pPr indent="0">
              <a:buNone/>
            </a:pPr>
            <a:r>
              <a:rPr lang="zh-CN" altLang="zh-CN" sz="2400" dirty="0" smtClean="0"/>
              <a:t>3.</a:t>
            </a:r>
            <a:r>
              <a:rPr lang="en-US" altLang="zh-CN" sz="2400" dirty="0" smtClean="0"/>
              <a:t> </a:t>
            </a:r>
            <a:r>
              <a:rPr lang="zh-CN" altLang="zh-CN" sz="2400" dirty="0" smtClean="0"/>
              <a:t>简单描述一下婴儿的基础食物；如何正确的指导家长引入婴儿食物？</a:t>
            </a:r>
            <a:endParaRPr lang="zh-CN" altLang="zh-CN" sz="2400" dirty="0" smtClean="0"/>
          </a:p>
          <a:p>
            <a:pPr indent="0">
              <a:buNone/>
            </a:pPr>
            <a:r>
              <a:rPr lang="zh-CN" altLang="zh-CN" sz="2400" dirty="0" smtClean="0"/>
              <a:t>4.</a:t>
            </a:r>
            <a:r>
              <a:rPr lang="en-US" altLang="zh-CN" sz="2400" dirty="0" smtClean="0"/>
              <a:t> </a:t>
            </a:r>
            <a:r>
              <a:rPr lang="zh-CN" altLang="zh-CN" sz="2400" dirty="0" smtClean="0"/>
              <a:t>如需开展一个婴儿食物引入的家长活动，如何策划（着重于食材的准备及制作方法）？</a:t>
            </a:r>
            <a:endParaRPr lang="zh-CN" altLang="zh-CN" sz="2400" dirty="0" smtClean="0"/>
          </a:p>
          <a:p>
            <a:pPr indent="0">
              <a:buNone/>
            </a:pPr>
            <a:r>
              <a:rPr lang="zh-CN" altLang="zh-CN" sz="2400" dirty="0" smtClean="0"/>
              <a:t>5.</a:t>
            </a:r>
            <a:r>
              <a:rPr lang="en-US" altLang="zh-CN" sz="2400" dirty="0" smtClean="0"/>
              <a:t> </a:t>
            </a:r>
            <a:r>
              <a:rPr lang="zh-CN" altLang="zh-CN" sz="2400" dirty="0" smtClean="0"/>
              <a:t>关于婴儿喂养指南，检验一下自己了解多少内容，工作中有无不了解的地方， 如果有请及时掌握。</a:t>
            </a:r>
            <a:endParaRPr lang="zh-CN" altLang="zh-CN" sz="2400" dirty="0" smtClean="0"/>
          </a:p>
          <a:p>
            <a:pPr indent="0">
              <a:buNone/>
            </a:pPr>
            <a:r>
              <a:rPr lang="zh-CN" altLang="zh-CN" sz="2400" dirty="0" smtClean="0"/>
              <a:t>6.</a:t>
            </a:r>
            <a:r>
              <a:rPr lang="en-US" altLang="zh-CN" sz="2400" dirty="0" smtClean="0"/>
              <a:t> </a:t>
            </a:r>
            <a:r>
              <a:rPr lang="zh-CN" altLang="zh-CN" sz="2400" dirty="0" smtClean="0"/>
              <a:t>婴儿喂养中常见的喂养问题？如何解决？</a:t>
            </a:r>
            <a:endParaRPr lang="zh-CN" altLang="zh-CN" sz="2400" dirty="0" smtClean="0"/>
          </a:p>
        </p:txBody>
      </p:sp>
      <p:sp>
        <p:nvSpPr>
          <p:cNvPr id="4" name="标题 1"/>
          <p:cNvSpPr>
            <a:spLocks noGrp="1"/>
          </p:cNvSpPr>
          <p:nvPr/>
        </p:nvSpPr>
        <p:spPr>
          <a:xfrm>
            <a:off x="1097280" y="286603"/>
            <a:ext cx="10058400" cy="1450757"/>
          </a:xfrm>
          <a:prstGeom prst="rect">
            <a:avLst/>
          </a:prstGeom>
        </p:spPr>
        <p:txBody>
          <a:bodyPr vert="horz" lIns="91440" tIns="45720" rIns="91440" bIns="45720" rtlCol="0" anchor="b">
            <a:normAutofit/>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zh-CN" altLang="zh-CN" sz="3200" b="1" dirty="0">
                <a:solidFill>
                  <a:schemeClr val="tx1"/>
                </a:solidFill>
                <a:effectLst/>
                <a:latin typeface="微软雅黑" panose="020B0503020204020204" pitchFamily="34" charset="-122"/>
                <a:ea typeface="微软雅黑" panose="020B0503020204020204" pitchFamily="34" charset="-122"/>
              </a:rPr>
              <a:t>思考题</a:t>
            </a:r>
            <a:endParaRPr lang="zh-CN" altLang="en-US" sz="3200" b="1" dirty="0">
              <a:solidFill>
                <a:schemeClr val="tx1"/>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cstate="print">
            <a:duotone>
              <a:prstClr val="black"/>
              <a:schemeClr val="accent2">
                <a:tint val="45000"/>
                <a:satMod val="400000"/>
              </a:schemeClr>
            </a:duotone>
            <a:lum bright="-20000" contrast="20000"/>
          </a:blip>
          <a:stretch>
            <a:fillRect/>
          </a:stretch>
        </p:blipFill>
        <p:spPr>
          <a:xfrm rot="2032701">
            <a:off x="7693025" y="474345"/>
            <a:ext cx="1950085" cy="1527810"/>
          </a:xfrm>
          <a:prstGeom prst="rect">
            <a:avLst/>
          </a:prstGeom>
        </p:spPr>
      </p:pic>
      <p:pic>
        <p:nvPicPr>
          <p:cNvPr id="10" name="图片 9"/>
          <p:cNvPicPr>
            <a:picLocks noChangeAspect="1"/>
          </p:cNvPicPr>
          <p:nvPr/>
        </p:nvPicPr>
        <p:blipFill>
          <a:blip r:embed="rId2" cstate="print"/>
          <a:stretch>
            <a:fillRect/>
          </a:stretch>
        </p:blipFill>
        <p:spPr>
          <a:xfrm>
            <a:off x="3027116" y="1801721"/>
            <a:ext cx="6685006" cy="1435664"/>
          </a:xfrm>
          <a:prstGeom prst="rect">
            <a:avLst/>
          </a:prstGeom>
        </p:spPr>
      </p:pic>
      <p:sp>
        <p:nvSpPr>
          <p:cNvPr id="5" name="矩形 4"/>
          <p:cNvSpPr/>
          <p:nvPr/>
        </p:nvSpPr>
        <p:spPr>
          <a:xfrm>
            <a:off x="4502150" y="2165350"/>
            <a:ext cx="3829685" cy="706755"/>
          </a:xfrm>
          <a:prstGeom prst="rect">
            <a:avLst/>
          </a:prstGeom>
        </p:spPr>
        <p:txBody>
          <a:bodyPr wrap="square">
            <a:spAutoFit/>
          </a:bodyPr>
          <a:lstStyle/>
          <a:p>
            <a:r>
              <a:rPr lang="zh-CN" altLang="en-US" sz="4000" b="1" dirty="0" smtClean="0">
                <a:solidFill>
                  <a:schemeClr val="tx1"/>
                </a:solidFill>
                <a:latin typeface="方正卡通简体" panose="03000509000000000000" pitchFamily="65" charset="-122"/>
                <a:ea typeface="方正卡通简体" panose="03000509000000000000" pitchFamily="65" charset="-122"/>
              </a:rPr>
              <a:t>谢  谢  聆  听</a:t>
            </a:r>
            <a:endParaRPr lang="zh-CN" altLang="en-US" sz="4000" b="1" dirty="0" smtClean="0">
              <a:solidFill>
                <a:schemeClr val="tx1"/>
              </a:solidFill>
              <a:latin typeface="方正卡通简体" panose="03000509000000000000" pitchFamily="65" charset="-122"/>
              <a:ea typeface="方正卡通简体" panose="03000509000000000000" pitchFamily="65"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15035" y="218"/>
            <a:ext cx="10058400" cy="1450757"/>
          </a:xfrm>
        </p:spPr>
        <p:txBody>
          <a:bodyPr/>
          <a:lstStyle/>
          <a:p>
            <a:r>
              <a:rPr lang="zh-CN" altLang="en-US" sz="4000" b="1" dirty="0" smtClean="0"/>
              <a:t>第一节   </a:t>
            </a:r>
            <a:r>
              <a:rPr lang="zh-CN" sz="4000" b="1" dirty="0" smtClean="0"/>
              <a:t>母乳喂养</a:t>
            </a:r>
            <a:endParaRPr lang="zh-CN" sz="4000" b="1" dirty="0" smtClean="0"/>
          </a:p>
        </p:txBody>
      </p:sp>
      <p:sp>
        <p:nvSpPr>
          <p:cNvPr id="3" name="矩形 2"/>
          <p:cNvSpPr/>
          <p:nvPr/>
        </p:nvSpPr>
        <p:spPr>
          <a:xfrm>
            <a:off x="1066165" y="1718945"/>
            <a:ext cx="8594725" cy="4523105"/>
          </a:xfrm>
          <a:prstGeom prst="rect">
            <a:avLst/>
          </a:prstGeom>
        </p:spPr>
        <p:txBody>
          <a:bodyPr wrap="square">
            <a:spAutoFit/>
          </a:bodyPr>
          <a:lstStyle/>
          <a:p>
            <a:pPr fontAlgn="auto">
              <a:lnSpc>
                <a:spcPct val="150000"/>
              </a:lnSpc>
            </a:pPr>
            <a:r>
              <a:rPr lang="zh-CN" altLang="en-US" sz="2400" dirty="0" smtClean="0">
                <a:solidFill>
                  <a:srgbClr val="FF0000"/>
                </a:solidFill>
              </a:rPr>
              <a:t>一、</a:t>
            </a:r>
            <a:r>
              <a:rPr lang="zh-CN" altLang="zh-CN" sz="2400" dirty="0" smtClean="0">
                <a:solidFill>
                  <a:srgbClr val="FF0000"/>
                </a:solidFill>
              </a:rPr>
              <a:t>人乳特点</a:t>
            </a:r>
            <a:endParaRPr lang="zh-CN" altLang="zh-CN" sz="2400" dirty="0" smtClean="0">
              <a:solidFill>
                <a:srgbClr val="FF0000"/>
              </a:solidFill>
            </a:endParaRPr>
          </a:p>
          <a:p>
            <a:pPr fontAlgn="auto">
              <a:lnSpc>
                <a:spcPct val="150000"/>
              </a:lnSpc>
            </a:pPr>
            <a:r>
              <a:rPr altLang="zh-CN" sz="2400" dirty="0" smtClean="0"/>
              <a:t>（一）营养丰富</a:t>
            </a:r>
            <a:endParaRPr altLang="zh-CN" sz="2400" dirty="0" smtClean="0"/>
          </a:p>
          <a:p>
            <a:pPr fontAlgn="auto">
              <a:lnSpc>
                <a:spcPct val="150000"/>
              </a:lnSpc>
            </a:pPr>
            <a:r>
              <a:rPr altLang="zh-CN" sz="2400" dirty="0" smtClean="0"/>
              <a:t>人乳营养生物效价高，易被婴儿利用。</a:t>
            </a:r>
            <a:endParaRPr altLang="zh-CN" sz="2400" dirty="0" smtClean="0"/>
          </a:p>
          <a:p>
            <a:pPr fontAlgn="auto">
              <a:lnSpc>
                <a:spcPct val="150000"/>
              </a:lnSpc>
            </a:pPr>
            <a:r>
              <a:rPr altLang="zh-CN" sz="2400" dirty="0" smtClean="0"/>
              <a:t>1.蛋白质 </a:t>
            </a:r>
            <a:endParaRPr altLang="zh-CN" sz="2400" dirty="0" smtClean="0"/>
          </a:p>
          <a:p>
            <a:pPr fontAlgn="auto">
              <a:lnSpc>
                <a:spcPct val="150000"/>
              </a:lnSpc>
            </a:pPr>
            <a:r>
              <a:rPr altLang="zh-CN" sz="2400" dirty="0" smtClean="0"/>
              <a:t>2.碳水化合物 </a:t>
            </a:r>
            <a:endParaRPr altLang="zh-CN" sz="2400" dirty="0" smtClean="0"/>
          </a:p>
          <a:p>
            <a:pPr fontAlgn="auto">
              <a:lnSpc>
                <a:spcPct val="150000"/>
              </a:lnSpc>
            </a:pPr>
            <a:r>
              <a:rPr altLang="zh-CN" sz="2400" dirty="0" smtClean="0"/>
              <a:t>3.脂肪 </a:t>
            </a:r>
            <a:endParaRPr altLang="zh-CN" sz="2400" dirty="0" smtClean="0"/>
          </a:p>
          <a:p>
            <a:pPr fontAlgn="auto">
              <a:lnSpc>
                <a:spcPct val="150000"/>
              </a:lnSpc>
            </a:pPr>
            <a:r>
              <a:rPr altLang="zh-CN" sz="2400" dirty="0" smtClean="0"/>
              <a:t>4.矿物质元素 </a:t>
            </a:r>
            <a:endParaRPr altLang="zh-CN" sz="2400" dirty="0" smtClean="0"/>
          </a:p>
          <a:p>
            <a:pPr fontAlgn="auto">
              <a:lnSpc>
                <a:spcPct val="150000"/>
              </a:lnSpc>
            </a:pPr>
            <a:r>
              <a:rPr altLang="zh-CN" sz="2400" dirty="0" smtClean="0"/>
              <a:t>5.维生素 </a:t>
            </a:r>
            <a:endParaRPr altLang="zh-CN" sz="2400" dirty="0" smtClean="0"/>
          </a:p>
        </p:txBody>
      </p:sp>
      <p:pic>
        <p:nvPicPr>
          <p:cNvPr id="4" name="图片 -2147482624" descr="71c0aa5c085f46f193a4c17959666a38"/>
          <p:cNvPicPr>
            <a:picLocks noChangeAspect="1"/>
          </p:cNvPicPr>
          <p:nvPr/>
        </p:nvPicPr>
        <p:blipFill>
          <a:blip r:embed="rId1"/>
          <a:stretch>
            <a:fillRect/>
          </a:stretch>
        </p:blipFill>
        <p:spPr>
          <a:xfrm>
            <a:off x="7561580" y="2575560"/>
            <a:ext cx="3096895" cy="2325370"/>
          </a:xfrm>
          <a:prstGeom prst="rect">
            <a:avLst/>
          </a:prstGeom>
          <a:noFill/>
          <a:ln w="9525">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04875" y="174843"/>
            <a:ext cx="10058400" cy="1450757"/>
          </a:xfrm>
        </p:spPr>
        <p:txBody>
          <a:bodyPr/>
          <a:lstStyle/>
          <a:p>
            <a:r>
              <a:rPr lang="zh-CN" altLang="en-US" sz="4000" b="1" dirty="0" smtClean="0"/>
              <a:t>第一节   </a:t>
            </a:r>
            <a:r>
              <a:rPr lang="zh-CN" sz="4000" b="1" dirty="0" smtClean="0"/>
              <a:t>母乳喂养</a:t>
            </a:r>
            <a:endParaRPr lang="zh-CN" sz="4000" b="1" dirty="0" smtClean="0"/>
          </a:p>
        </p:txBody>
      </p:sp>
      <p:sp>
        <p:nvSpPr>
          <p:cNvPr id="3" name="矩形 2"/>
          <p:cNvSpPr/>
          <p:nvPr/>
        </p:nvSpPr>
        <p:spPr>
          <a:xfrm>
            <a:off x="843280" y="1850390"/>
            <a:ext cx="8280400" cy="2861310"/>
          </a:xfrm>
          <a:prstGeom prst="rect">
            <a:avLst/>
          </a:prstGeom>
        </p:spPr>
        <p:txBody>
          <a:bodyPr wrap="square">
            <a:spAutoFit/>
          </a:bodyPr>
          <a:lstStyle/>
          <a:p>
            <a:pPr fontAlgn="auto">
              <a:lnSpc>
                <a:spcPct val="150000"/>
              </a:lnSpc>
            </a:pPr>
            <a:r>
              <a:rPr lang="zh-CN" altLang="en-US" sz="2400" dirty="0" smtClean="0">
                <a:solidFill>
                  <a:srgbClr val="FF0000"/>
                </a:solidFill>
              </a:rPr>
              <a:t>一、</a:t>
            </a:r>
            <a:r>
              <a:rPr lang="zh-CN" altLang="zh-CN" sz="2400" dirty="0" smtClean="0">
                <a:solidFill>
                  <a:srgbClr val="FF0000"/>
                </a:solidFill>
              </a:rPr>
              <a:t>人乳特点</a:t>
            </a:r>
            <a:endParaRPr lang="zh-CN" altLang="zh-CN" sz="2400" dirty="0" smtClean="0">
              <a:solidFill>
                <a:srgbClr val="FF0000"/>
              </a:solidFill>
            </a:endParaRPr>
          </a:p>
          <a:p>
            <a:pPr fontAlgn="auto">
              <a:lnSpc>
                <a:spcPct val="150000"/>
              </a:lnSpc>
            </a:pPr>
            <a:r>
              <a:rPr altLang="zh-CN" sz="2400" dirty="0" smtClean="0"/>
              <a:t>（二）生物作用</a:t>
            </a:r>
            <a:endParaRPr altLang="zh-CN" sz="2400" dirty="0" smtClean="0"/>
          </a:p>
          <a:p>
            <a:pPr fontAlgn="auto">
              <a:lnSpc>
                <a:spcPct val="150000"/>
              </a:lnSpc>
            </a:pPr>
            <a:r>
              <a:rPr altLang="zh-CN" sz="2400" dirty="0" smtClean="0"/>
              <a:t>1.缓冲力小 </a:t>
            </a:r>
            <a:endParaRPr altLang="zh-CN" sz="2400" dirty="0" smtClean="0"/>
          </a:p>
          <a:p>
            <a:pPr fontAlgn="auto">
              <a:lnSpc>
                <a:spcPct val="150000"/>
              </a:lnSpc>
            </a:pPr>
            <a:r>
              <a:rPr altLang="zh-CN" sz="2400" dirty="0" smtClean="0"/>
              <a:t>2.含不可替代的免疫成分（营养性被动免疫）</a:t>
            </a:r>
            <a:endParaRPr altLang="zh-CN" sz="2400" dirty="0" smtClean="0"/>
          </a:p>
          <a:p>
            <a:pPr fontAlgn="auto">
              <a:lnSpc>
                <a:spcPct val="150000"/>
              </a:lnSpc>
            </a:pPr>
            <a:r>
              <a:rPr altLang="zh-CN" sz="2400" dirty="0" smtClean="0"/>
              <a:t>3.生长调节因子</a:t>
            </a:r>
            <a:endParaRPr altLang="zh-CN" sz="2400" dirty="0" smtClean="0"/>
          </a:p>
        </p:txBody>
      </p:sp>
      <p:pic>
        <p:nvPicPr>
          <p:cNvPr id="4" name="图片 85" descr="a19c91e1b8ef4885c7a37c671f2b5b3c"/>
          <p:cNvPicPr>
            <a:picLocks noChangeAspect="1"/>
          </p:cNvPicPr>
          <p:nvPr>
            <p:custDataLst>
              <p:tags r:id="rId1"/>
            </p:custDataLst>
          </p:nvPr>
        </p:nvPicPr>
        <p:blipFill>
          <a:blip r:embed="rId2"/>
          <a:srcRect r="1918" b="10411"/>
          <a:stretch>
            <a:fillRect/>
          </a:stretch>
        </p:blipFill>
        <p:spPr>
          <a:xfrm>
            <a:off x="8120380" y="2194560"/>
            <a:ext cx="3225165" cy="2409825"/>
          </a:xfrm>
          <a:prstGeom prst="rect">
            <a:avLst/>
          </a:prstGeom>
          <a:noFill/>
          <a:ln w="9525">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4000" b="1" dirty="0" smtClean="0"/>
              <a:t>第一节   </a:t>
            </a:r>
            <a:r>
              <a:rPr lang="zh-CN" sz="4000" b="1" dirty="0" smtClean="0"/>
              <a:t>母乳喂养</a:t>
            </a:r>
            <a:endParaRPr lang="zh-CN" sz="4000" b="1" dirty="0" smtClean="0"/>
          </a:p>
        </p:txBody>
      </p:sp>
      <p:sp>
        <p:nvSpPr>
          <p:cNvPr id="3" name="矩形 2"/>
          <p:cNvSpPr/>
          <p:nvPr/>
        </p:nvSpPr>
        <p:spPr>
          <a:xfrm>
            <a:off x="1097280" y="2012950"/>
            <a:ext cx="8270875" cy="2030095"/>
          </a:xfrm>
          <a:prstGeom prst="rect">
            <a:avLst/>
          </a:prstGeom>
        </p:spPr>
        <p:txBody>
          <a:bodyPr wrap="square">
            <a:spAutoFit/>
          </a:bodyPr>
          <a:lstStyle/>
          <a:p>
            <a:pPr fontAlgn="auto">
              <a:lnSpc>
                <a:spcPct val="150000"/>
              </a:lnSpc>
            </a:pPr>
            <a:r>
              <a:rPr lang="zh-CN" sz="2800" dirty="0" smtClean="0">
                <a:solidFill>
                  <a:srgbClr val="FF0000"/>
                </a:solidFill>
              </a:rPr>
              <a:t>二、母乳喂养的优点</a:t>
            </a:r>
            <a:endParaRPr lang="zh-CN" sz="2800" dirty="0" smtClean="0">
              <a:solidFill>
                <a:srgbClr val="FF0000"/>
              </a:solidFill>
            </a:endParaRPr>
          </a:p>
          <a:p>
            <a:pPr fontAlgn="auto">
              <a:lnSpc>
                <a:spcPct val="150000"/>
              </a:lnSpc>
            </a:pPr>
            <a:r>
              <a:rPr altLang="zh-CN" sz="2800" dirty="0" smtClean="0"/>
              <a:t>（一）对婴儿的益处</a:t>
            </a:r>
            <a:endParaRPr altLang="zh-CN" sz="2800" dirty="0" smtClean="0"/>
          </a:p>
          <a:p>
            <a:pPr fontAlgn="auto">
              <a:lnSpc>
                <a:spcPct val="150000"/>
              </a:lnSpc>
            </a:pPr>
            <a:r>
              <a:rPr altLang="zh-CN" sz="2800" dirty="0" smtClean="0"/>
              <a:t>（二）对母亲的益处</a:t>
            </a:r>
            <a:endParaRPr altLang="zh-CN" sz="2800"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4000" b="1" dirty="0" smtClean="0">
                <a:sym typeface="+mn-ea"/>
              </a:rPr>
              <a:t>第一节   </a:t>
            </a:r>
            <a:r>
              <a:rPr lang="zh-CN" sz="4000" b="1" dirty="0" smtClean="0">
                <a:sym typeface="+mn-ea"/>
              </a:rPr>
              <a:t>母乳喂养</a:t>
            </a:r>
            <a:endParaRPr lang="zh-CN" altLang="en-US" sz="4000" b="1" dirty="0" smtClean="0">
              <a:sym typeface="+mn-ea"/>
            </a:endParaRPr>
          </a:p>
        </p:txBody>
      </p:sp>
      <p:sp>
        <p:nvSpPr>
          <p:cNvPr id="3" name="矩形 2"/>
          <p:cNvSpPr/>
          <p:nvPr/>
        </p:nvSpPr>
        <p:spPr>
          <a:xfrm>
            <a:off x="1000760" y="1835150"/>
            <a:ext cx="9567545" cy="3415030"/>
          </a:xfrm>
          <a:prstGeom prst="rect">
            <a:avLst/>
          </a:prstGeom>
        </p:spPr>
        <p:txBody>
          <a:bodyPr wrap="square">
            <a:spAutoFit/>
          </a:bodyPr>
          <a:lstStyle/>
          <a:p>
            <a:pPr fontAlgn="auto">
              <a:lnSpc>
                <a:spcPct val="150000"/>
              </a:lnSpc>
            </a:pPr>
            <a:r>
              <a:rPr altLang="zh-CN" sz="2400" dirty="0" smtClean="0">
                <a:solidFill>
                  <a:srgbClr val="FF0000"/>
                </a:solidFill>
                <a:sym typeface="+mn-ea"/>
              </a:rPr>
              <a:t>三、人乳的成分变化</a:t>
            </a:r>
            <a:endParaRPr lang="en-US" altLang="zh-CN" sz="2400" dirty="0" smtClean="0">
              <a:solidFill>
                <a:srgbClr val="FF0000"/>
              </a:solidFill>
            </a:endParaRPr>
          </a:p>
          <a:p>
            <a:pPr fontAlgn="auto">
              <a:lnSpc>
                <a:spcPct val="150000"/>
              </a:lnSpc>
            </a:pPr>
            <a:r>
              <a:rPr lang="zh-CN" altLang="en-US" sz="2400" dirty="0" smtClean="0">
                <a:solidFill>
                  <a:srgbClr val="FF0000"/>
                </a:solidFill>
              </a:rPr>
              <a:t>（一）</a:t>
            </a:r>
            <a:r>
              <a:rPr altLang="zh-CN" sz="2400" dirty="0" smtClean="0">
                <a:solidFill>
                  <a:srgbClr val="FF0000"/>
                </a:solidFill>
                <a:sym typeface="+mn-ea"/>
              </a:rPr>
              <a:t>各期人乳成分</a:t>
            </a:r>
            <a:r>
              <a:rPr altLang="zh-CN" sz="2400" dirty="0" smtClean="0">
                <a:sym typeface="+mn-ea"/>
              </a:rPr>
              <a:t>  </a:t>
            </a:r>
            <a:r>
              <a:rPr lang="en-US" altLang="zh-CN" sz="2400" dirty="0" smtClean="0">
                <a:solidFill>
                  <a:srgbClr val="FF0000"/>
                </a:solidFill>
              </a:rPr>
              <a:t>    </a:t>
            </a:r>
            <a:endParaRPr altLang="zh-CN" sz="2400" dirty="0" smtClean="0"/>
          </a:p>
          <a:p>
            <a:pPr fontAlgn="auto">
              <a:lnSpc>
                <a:spcPct val="150000"/>
              </a:lnSpc>
            </a:pPr>
            <a:r>
              <a:rPr altLang="zh-CN" sz="2400" dirty="0" smtClean="0"/>
              <a:t>1.初乳</a:t>
            </a:r>
            <a:endParaRPr altLang="zh-CN" sz="2400" dirty="0" smtClean="0"/>
          </a:p>
          <a:p>
            <a:pPr fontAlgn="auto">
              <a:lnSpc>
                <a:spcPct val="150000"/>
              </a:lnSpc>
            </a:pPr>
            <a:r>
              <a:rPr altLang="zh-CN" sz="2400" dirty="0" smtClean="0"/>
              <a:t>2.过渡乳</a:t>
            </a:r>
            <a:endParaRPr altLang="zh-CN" sz="2400" dirty="0" smtClean="0"/>
          </a:p>
          <a:p>
            <a:pPr fontAlgn="auto">
              <a:lnSpc>
                <a:spcPct val="150000"/>
              </a:lnSpc>
            </a:pPr>
            <a:r>
              <a:rPr altLang="zh-CN" sz="2400" dirty="0" smtClean="0"/>
              <a:t>3.成熟乳</a:t>
            </a:r>
            <a:endParaRPr altLang="zh-CN" sz="2400" dirty="0" smtClean="0"/>
          </a:p>
          <a:p>
            <a:pPr fontAlgn="auto">
              <a:lnSpc>
                <a:spcPct val="150000"/>
              </a:lnSpc>
            </a:pPr>
            <a:r>
              <a:rPr altLang="zh-CN" sz="2400" dirty="0" smtClean="0"/>
              <a:t>（二）哺乳过程的乳汁成分变化</a:t>
            </a:r>
            <a:endParaRPr altLang="zh-CN" sz="24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4000" b="1" dirty="0" smtClean="0">
                <a:sym typeface="+mn-ea"/>
              </a:rPr>
              <a:t>第一节   </a:t>
            </a:r>
            <a:r>
              <a:rPr lang="zh-CN" sz="4000" b="1" dirty="0" smtClean="0">
                <a:sym typeface="+mn-ea"/>
              </a:rPr>
              <a:t>母乳喂养</a:t>
            </a:r>
            <a:endParaRPr lang="zh-CN" altLang="en-US" sz="4000" b="1" dirty="0" smtClean="0">
              <a:sym typeface="+mn-ea"/>
            </a:endParaRPr>
          </a:p>
        </p:txBody>
      </p:sp>
      <p:sp>
        <p:nvSpPr>
          <p:cNvPr id="3" name="矩形 2"/>
          <p:cNvSpPr/>
          <p:nvPr/>
        </p:nvSpPr>
        <p:spPr>
          <a:xfrm>
            <a:off x="1097280" y="1612265"/>
            <a:ext cx="9567545" cy="3415030"/>
          </a:xfrm>
          <a:prstGeom prst="rect">
            <a:avLst/>
          </a:prstGeom>
        </p:spPr>
        <p:txBody>
          <a:bodyPr wrap="square">
            <a:spAutoFit/>
          </a:bodyPr>
          <a:lstStyle/>
          <a:p>
            <a:pPr fontAlgn="auto">
              <a:lnSpc>
                <a:spcPct val="150000"/>
              </a:lnSpc>
            </a:pPr>
            <a:r>
              <a:rPr lang="en-US" altLang="zh-CN" sz="2400" dirty="0" smtClean="0">
                <a:solidFill>
                  <a:srgbClr val="FF0000"/>
                </a:solidFill>
              </a:rPr>
              <a:t>  </a:t>
            </a:r>
            <a:endParaRPr altLang="zh-CN" sz="2400" dirty="0" smtClean="0"/>
          </a:p>
          <a:p>
            <a:pPr fontAlgn="auto">
              <a:lnSpc>
                <a:spcPct val="150000"/>
              </a:lnSpc>
            </a:pPr>
            <a:r>
              <a:rPr altLang="zh-CN" sz="2400" dirty="0" smtClean="0">
                <a:solidFill>
                  <a:srgbClr val="FF0000"/>
                </a:solidFill>
              </a:rPr>
              <a:t>四、建立良好的母乳喂养方法</a:t>
            </a:r>
            <a:endParaRPr altLang="zh-CN" sz="2400" dirty="0" smtClean="0"/>
          </a:p>
          <a:p>
            <a:pPr fontAlgn="auto">
              <a:lnSpc>
                <a:spcPct val="150000"/>
              </a:lnSpc>
            </a:pPr>
            <a:r>
              <a:rPr altLang="zh-CN" sz="2400" dirty="0" smtClean="0"/>
              <a:t>建立良好的母乳喂养有三个条件</a:t>
            </a:r>
            <a:endParaRPr altLang="zh-CN" sz="2400" dirty="0" smtClean="0"/>
          </a:p>
          <a:p>
            <a:pPr fontAlgn="auto">
              <a:lnSpc>
                <a:spcPct val="150000"/>
              </a:lnSpc>
            </a:pPr>
            <a:r>
              <a:rPr altLang="zh-CN" sz="2400" dirty="0" smtClean="0"/>
              <a:t>①孕母能分泌充足的乳汁</a:t>
            </a:r>
            <a:endParaRPr altLang="zh-CN" sz="2400" dirty="0" smtClean="0"/>
          </a:p>
          <a:p>
            <a:pPr fontAlgn="auto">
              <a:lnSpc>
                <a:spcPct val="150000"/>
              </a:lnSpc>
            </a:pPr>
            <a:r>
              <a:rPr altLang="zh-CN" sz="2400" dirty="0" smtClean="0"/>
              <a:t>②哺乳时出现有效的射乳反射</a:t>
            </a:r>
            <a:endParaRPr altLang="zh-CN" sz="2400" dirty="0" smtClean="0"/>
          </a:p>
          <a:p>
            <a:pPr fontAlgn="auto">
              <a:lnSpc>
                <a:spcPct val="150000"/>
              </a:lnSpc>
            </a:pPr>
            <a:r>
              <a:rPr altLang="zh-CN" sz="2400" dirty="0" smtClean="0"/>
              <a:t>③婴儿有力的吸吮</a:t>
            </a:r>
            <a:endParaRPr altLang="zh-CN" sz="24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4000" b="1" dirty="0" smtClean="0">
                <a:sym typeface="+mn-ea"/>
              </a:rPr>
              <a:t>第一节   </a:t>
            </a:r>
            <a:r>
              <a:rPr lang="zh-CN" sz="4000" b="1" dirty="0" smtClean="0">
                <a:sym typeface="+mn-ea"/>
              </a:rPr>
              <a:t>母乳喂养</a:t>
            </a:r>
            <a:endParaRPr lang="zh-CN" altLang="en-US" sz="4000" b="1" dirty="0" smtClean="0">
              <a:sym typeface="+mn-ea"/>
            </a:endParaRPr>
          </a:p>
        </p:txBody>
      </p:sp>
      <p:sp>
        <p:nvSpPr>
          <p:cNvPr id="3" name="矩形 2"/>
          <p:cNvSpPr/>
          <p:nvPr/>
        </p:nvSpPr>
        <p:spPr>
          <a:xfrm>
            <a:off x="1010920" y="1906270"/>
            <a:ext cx="9567545" cy="3969385"/>
          </a:xfrm>
          <a:prstGeom prst="rect">
            <a:avLst/>
          </a:prstGeom>
        </p:spPr>
        <p:txBody>
          <a:bodyPr wrap="square">
            <a:spAutoFit/>
          </a:bodyPr>
          <a:lstStyle/>
          <a:p>
            <a:pPr fontAlgn="auto">
              <a:lnSpc>
                <a:spcPct val="150000"/>
              </a:lnSpc>
            </a:pPr>
            <a:r>
              <a:rPr altLang="zh-CN" sz="2400" dirty="0" smtClean="0">
                <a:solidFill>
                  <a:srgbClr val="FF0000"/>
                </a:solidFill>
                <a:sym typeface="+mn-ea"/>
              </a:rPr>
              <a:t>四、建立良好的母乳喂养方法</a:t>
            </a:r>
            <a:r>
              <a:rPr lang="en-US" altLang="zh-CN" sz="2400" dirty="0" smtClean="0">
                <a:solidFill>
                  <a:srgbClr val="FF0000"/>
                </a:solidFill>
              </a:rPr>
              <a:t>   </a:t>
            </a:r>
            <a:endParaRPr altLang="zh-CN" sz="2400" dirty="0" smtClean="0"/>
          </a:p>
          <a:p>
            <a:pPr fontAlgn="auto">
              <a:lnSpc>
                <a:spcPct val="150000"/>
              </a:lnSpc>
            </a:pPr>
            <a:r>
              <a:rPr altLang="zh-CN" sz="2400" dirty="0" smtClean="0"/>
              <a:t>（一）产前准备  </a:t>
            </a:r>
            <a:endParaRPr altLang="zh-CN" sz="2400" dirty="0" smtClean="0"/>
          </a:p>
          <a:p>
            <a:pPr fontAlgn="auto">
              <a:lnSpc>
                <a:spcPct val="150000"/>
              </a:lnSpc>
            </a:pPr>
            <a:r>
              <a:rPr altLang="zh-CN" sz="2400" dirty="0" smtClean="0"/>
              <a:t>（二）乳头保健  </a:t>
            </a:r>
            <a:endParaRPr altLang="zh-CN" sz="2400" dirty="0" smtClean="0"/>
          </a:p>
          <a:p>
            <a:pPr fontAlgn="auto">
              <a:lnSpc>
                <a:spcPct val="150000"/>
              </a:lnSpc>
            </a:pPr>
            <a:r>
              <a:rPr altLang="zh-CN" sz="2400" dirty="0" smtClean="0"/>
              <a:t>（三）尽早开奶、按需哺乳  </a:t>
            </a:r>
            <a:endParaRPr altLang="zh-CN" sz="2400" dirty="0" smtClean="0"/>
          </a:p>
          <a:p>
            <a:pPr fontAlgn="auto">
              <a:lnSpc>
                <a:spcPct val="150000"/>
              </a:lnSpc>
            </a:pPr>
            <a:r>
              <a:rPr altLang="zh-CN" sz="2400" dirty="0" smtClean="0"/>
              <a:t>（四）促进乳房分泌  </a:t>
            </a:r>
            <a:endParaRPr altLang="zh-CN" sz="2400" dirty="0" smtClean="0"/>
          </a:p>
          <a:p>
            <a:pPr fontAlgn="auto">
              <a:lnSpc>
                <a:spcPct val="150000"/>
              </a:lnSpc>
            </a:pPr>
            <a:r>
              <a:rPr altLang="zh-CN" sz="2400" dirty="0" smtClean="0"/>
              <a:t>（五）刺激催乳素分泌  </a:t>
            </a:r>
            <a:endParaRPr altLang="zh-CN" sz="2400" dirty="0" smtClean="0"/>
          </a:p>
          <a:p>
            <a:pPr fontAlgn="auto">
              <a:lnSpc>
                <a:spcPct val="150000"/>
              </a:lnSpc>
            </a:pPr>
            <a:r>
              <a:rPr altLang="zh-CN" sz="2400" dirty="0" smtClean="0"/>
              <a:t>（六）正确的喂哺技巧 </a:t>
            </a:r>
            <a:endParaRPr altLang="zh-CN" sz="2400" dirty="0" smtClean="0"/>
          </a:p>
        </p:txBody>
      </p:sp>
      <p:pic>
        <p:nvPicPr>
          <p:cNvPr id="4" name="图片 -2147482623" descr="u=1443279905,1662041688&amp;fm=26&amp;gp=0"/>
          <p:cNvPicPr>
            <a:picLocks noChangeAspect="1"/>
          </p:cNvPicPr>
          <p:nvPr/>
        </p:nvPicPr>
        <p:blipFill>
          <a:blip r:embed="rId1"/>
          <a:stretch>
            <a:fillRect/>
          </a:stretch>
        </p:blipFill>
        <p:spPr>
          <a:xfrm>
            <a:off x="7428865" y="488315"/>
            <a:ext cx="3463290" cy="2740660"/>
          </a:xfrm>
          <a:prstGeom prst="rect">
            <a:avLst/>
          </a:prstGeom>
          <a:noFill/>
          <a:ln w="9525">
            <a:noFill/>
          </a:ln>
        </p:spPr>
      </p:pic>
      <p:pic>
        <p:nvPicPr>
          <p:cNvPr id="5" name="图片 -2147482622" descr="timg?image&amp;quality=80&amp;size=b9999_10000&amp;sec=1542362475507&amp;di=4e193993b00e93bd472c24c942241bb4&amp;imgtype=0&amp;src=http%3A%2F%2Fycetyy"/>
          <p:cNvPicPr>
            <a:picLocks noChangeAspect="1"/>
          </p:cNvPicPr>
          <p:nvPr/>
        </p:nvPicPr>
        <p:blipFill>
          <a:blip r:embed="rId2"/>
          <a:stretch>
            <a:fillRect/>
          </a:stretch>
        </p:blipFill>
        <p:spPr>
          <a:xfrm>
            <a:off x="7820660" y="3600450"/>
            <a:ext cx="3071495" cy="2397760"/>
          </a:xfrm>
          <a:prstGeom prst="rect">
            <a:avLst/>
          </a:prstGeom>
          <a:noFill/>
          <a:ln w="9525">
            <a:noFill/>
          </a:ln>
        </p:spPr>
      </p:pic>
    </p:spTree>
  </p:cSld>
  <p:clrMapOvr>
    <a:masterClrMapping/>
  </p:clrMapOvr>
  <p:timing>
    <p:tnLst>
      <p:par>
        <p:cTn id="1" dur="indefinite" restart="never" nodeType="tmRoot"/>
      </p:par>
    </p:tnLst>
  </p:timing>
</p:sld>
</file>

<file path=ppt/tags/tag1.xml><?xml version="1.0" encoding="utf-8"?>
<p:tagLst xmlns:p="http://schemas.openxmlformats.org/presentationml/2006/main">
  <p:tag name="KSO_WM_UNIT_PLACING_PICTURE_USER_VIEWPORT" val="{&quot;height&quot;:2423,&quot;width&quot;:3243}"/>
</p:tagLst>
</file>

<file path=ppt/theme/theme1.xml><?xml version="1.0" encoding="utf-8"?>
<a:theme xmlns:a="http://schemas.openxmlformats.org/drawingml/2006/main" name="回顾">
  <a:themeElements>
    <a:clrScheme name="回顾">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回顾">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回顾">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回顾</Template>
  <TotalTime>0</TotalTime>
  <Words>3292</Words>
  <Application>WPS 演示</Application>
  <PresentationFormat>宽屏</PresentationFormat>
  <Paragraphs>355</Paragraphs>
  <Slides>39</Slides>
  <Notes>1</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39</vt:i4>
      </vt:variant>
    </vt:vector>
  </HeadingPairs>
  <TitlesOfParts>
    <vt:vector size="50" baseType="lpstr">
      <vt:lpstr>Arial</vt:lpstr>
      <vt:lpstr>宋体</vt:lpstr>
      <vt:lpstr>Wingdings</vt:lpstr>
      <vt:lpstr>Calibri</vt:lpstr>
      <vt:lpstr>微软雅黑</vt:lpstr>
      <vt:lpstr>Times New Roman</vt:lpstr>
      <vt:lpstr>Calibri Light</vt:lpstr>
      <vt:lpstr>Arial Unicode MS</vt:lpstr>
      <vt:lpstr>等线</vt:lpstr>
      <vt:lpstr>方正卡通简体</vt:lpstr>
      <vt:lpstr>回顾</vt:lpstr>
      <vt:lpstr>第三章  婴儿喂养 </vt:lpstr>
      <vt:lpstr>学习目标</vt:lpstr>
      <vt:lpstr>PowerPoint 演示文稿</vt:lpstr>
      <vt:lpstr>第一节   母乳喂养</vt:lpstr>
      <vt:lpstr>第一节   母乳喂养</vt:lpstr>
      <vt:lpstr>第一节   母乳喂养</vt:lpstr>
      <vt:lpstr>第一节   母乳喂养</vt:lpstr>
      <vt:lpstr>第一节   母乳喂养</vt:lpstr>
      <vt:lpstr>第一节   母乳喂养</vt:lpstr>
      <vt:lpstr>第一节   母乳喂养</vt:lpstr>
      <vt:lpstr>第一节   母乳喂养</vt:lpstr>
      <vt:lpstr>PowerPoint 演示文稿</vt:lpstr>
      <vt:lpstr>第二节   足月儿配方乳喂养 </vt:lpstr>
      <vt:lpstr>第二节   足月儿配方乳喂养 </vt:lpstr>
      <vt:lpstr>第二节   足月儿配方乳喂养 </vt:lpstr>
      <vt:lpstr>PowerPoint 演示文稿</vt:lpstr>
      <vt:lpstr>第三节   过渡期食物 </vt:lpstr>
      <vt:lpstr>第三节   过渡期食物 </vt:lpstr>
      <vt:lpstr>第三节   过渡期食物 </vt:lpstr>
      <vt:lpstr>第三节   过渡期食物 </vt:lpstr>
      <vt:lpstr>第三节   过渡期食物 </vt:lpstr>
      <vt:lpstr>第三节   过渡期食物 </vt:lpstr>
      <vt:lpstr>第三节   过渡期食物 </vt:lpstr>
      <vt:lpstr>第三节   过渡期食物 </vt:lpstr>
      <vt:lpstr>第三节   过渡期食物 </vt:lpstr>
      <vt:lpstr>PowerPoint 演示文稿</vt:lpstr>
      <vt:lpstr>第四节   婴儿喂养指南</vt:lpstr>
      <vt:lpstr>第四节   婴儿喂养指南</vt:lpstr>
      <vt:lpstr>PowerPoint 演示文稿</vt:lpstr>
      <vt:lpstr>第五节   喂养常见问题</vt:lpstr>
      <vt:lpstr>第五节   喂养常见问题</vt:lpstr>
      <vt:lpstr>第五节   喂养常见问题</vt:lpstr>
      <vt:lpstr>第五节   喂养常见问题</vt:lpstr>
      <vt:lpstr>第五节   喂养常见问题 </vt:lpstr>
      <vt:lpstr>第五节   喂养常见问题 </vt:lpstr>
      <vt:lpstr>第五节   喂养常见问题 </vt:lpstr>
      <vt:lpstr>第五节   喂养常见问题 </vt:lpstr>
      <vt:lpstr> </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第二章 婴幼儿消化系统的特点 </dc:title>
  <dc:creator> </dc:creator>
  <cp:lastModifiedBy>WPS_1607387318</cp:lastModifiedBy>
  <cp:revision>40</cp:revision>
  <dcterms:created xsi:type="dcterms:W3CDTF">2021-07-07T23:37:00Z</dcterms:created>
  <dcterms:modified xsi:type="dcterms:W3CDTF">2021-08-03T10:44:14Z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6C0C365BA64E450DA93A59C1B3BEC1E6</vt:lpwstr>
  </property>
  <property fmtid="{D5CDD505-2E9C-101B-9397-08002B2CF9AE}" pid="3" name="KSOProductBuildVer">
    <vt:lpwstr>2052-11.1.0.10503</vt:lpwstr>
  </property>
</Properties>
</file>