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362" r:id="rId8"/>
    <p:sldId id="363" r:id="rId9"/>
    <p:sldId id="261" r:id="rId10"/>
    <p:sldId id="262" r:id="rId11"/>
    <p:sldId id="311" r:id="rId12"/>
    <p:sldId id="364" r:id="rId14"/>
    <p:sldId id="365" r:id="rId15"/>
    <p:sldId id="268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01" r:id="rId25"/>
    <p:sldId id="30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21EE5-9C64-41C5-A4B0-9E0FA312F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2E5D6-177E-4DE5-B5DB-FA945794E38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5600" y="1432560"/>
            <a:ext cx="10058400" cy="1760855"/>
          </a:xfrm>
        </p:spPr>
        <p:txBody>
          <a:bodyPr>
            <a:normAutofit/>
          </a:bodyPr>
          <a:lstStyle/>
          <a:p>
            <a:pPr algn="ctr"/>
            <a:r>
              <a:rPr lang="en-US" sz="4890" b="1" kern="2200" dirty="0">
                <a:effectLst/>
                <a:cs typeface="Times New Roman" panose="02020603050405020304" pitchFamily="18" charset="0"/>
              </a:rPr>
              <a:t>         </a:t>
            </a:r>
            <a:r>
              <a:rPr sz="4890" b="1" kern="2200" dirty="0">
                <a:effectLst/>
                <a:cs typeface="Times New Roman" panose="02020603050405020304" pitchFamily="18" charset="0"/>
                <a:sym typeface="+mn-ea"/>
              </a:rPr>
              <a:t>第九章  </a:t>
            </a:r>
            <a:r>
              <a:rPr sz="4890" b="1" kern="2200" dirty="0">
                <a:effectLst/>
                <a:cs typeface="Times New Roman" panose="02020603050405020304" pitchFamily="18" charset="0"/>
              </a:rPr>
              <a:t>0—3岁婴幼儿饮食管理</a:t>
            </a:r>
            <a:endParaRPr sz="4890" b="1" kern="2200" dirty="0">
              <a:effectLst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托育机构膳食管理制度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（一） 膳食管理原则和制度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托育机构食堂应当按照《中华人民共和国食品安全法》等有关法律法规和规章的要求，取得“餐饮服务许可证”，建立健全各项食品安全管理制度。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幼儿膳食应当专人负责，幼儿膳食费专款专用，账目每月公布，每学期膳食收支盈亏不超过2%。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托育机构膳食管理制度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（二） 建立膳食管理委员会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托育机构要建立有家长代表参加的膳食委员会，并定期召开会议，进行民主管理。膳食委员会负责检查及草拟需修订的膳食内容，并咨询其他老师及家长意见，修订的内容需经集体讨论通过方可生效。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 托育机构膳食营养健康教育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学期可以通过家园半日活动开展一项推广健康教育的活动，向家长和教师提供营养教育，提高他们对健康饮食的认识与关注。教师可将有关营养的主题纳入教学课程及活动中，教导幼儿健康饮食的重要性、选择食物的知识及实践健康饮食的技巧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一、 家庭膳食管理的方法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（一） 人性化管理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1. 父母要以身作则，家庭成员间达成共识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2. 尊重孩子的个性，采取表扬鼓励与提要求相结合的方法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3. 掌握有效的对策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一、 家庭膳食管理的方法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（一） 人性化管理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父母要以身作则，家庭成员间达成共识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2. 尊重孩子的个性，采取表扬鼓励与提要求相结合的方法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3. 掌握有效的对策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一、 家庭膳食管理的方法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（二） 掌握与孩子沟通的语言艺术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与孩子说话要慢、口齿清楚，可采用问答方式交流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 经常鼓励、夸奖孩子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3. 不可用命令性或禁止性的语言来管理孩子，不宜问孩子要吃什么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4. 不要用语言恐吓孩子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5. 与孩子沟通时要有耐心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一、 家庭膳食管理的方法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（三） 创设良好的进餐环境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进餐时间规律 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 进餐场所安静固定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3. 进餐氛围的温馨性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二、 培养婴幼儿良好的进食行为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婴幼儿的饮食行为从广义上来讲，主要包括以下五大方面： 一是婴幼儿进食时的态度和意愿；二是婴幼儿进食时所使用的方法；三是婴幼儿进食所用的时间，以及两餐间的时间间隔；四是食物的种类和数量；五是餐桌礼仪。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二、 培养婴幼儿良好的进食行为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（一） 0—1岁婴儿饮食行为的培养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0—6个月婴儿良好进食行为的培养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（1） 识别婴儿的饥饿及饱腹信号。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（2） 尝试添加辅食。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265"/>
            <a:ext cx="10058400" cy="4498975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二、 培养婴幼儿良好的进食行为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（一） 0—1岁婴儿饮食行为的培养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2. 6—8个月婴儿良好进食行为的培养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（1） 餐桌椅挑选。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（2） 引导咀嚼。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（3） 互动交流。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（4） 清洁卫生。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学习目标</a:t>
            </a:r>
            <a:endParaRPr lang="zh-CN" altLang="en-US" sz="7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altLang="zh-CN" sz="24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1、了解托育机构膳食管理基本框架。</a:t>
            </a:r>
            <a:endParaRPr altLang="zh-CN" sz="24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24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2、掌握托育机构幼儿餐饮管理方法。</a:t>
            </a:r>
            <a:endParaRPr altLang="zh-CN" sz="24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24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3、掌握家庭膳食管理方法。</a:t>
            </a:r>
            <a:endParaRPr altLang="zh-CN" sz="24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24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4、掌握0-3岁婴幼儿良好饮食习惯的培养。</a:t>
            </a:r>
            <a:endParaRPr altLang="zh-CN" sz="24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20" y="4014006"/>
            <a:ext cx="2451100" cy="20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二、 培养婴幼儿良好的进食行为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（一） 0—1岁婴儿饮食行为的培养</a:t>
            </a:r>
            <a:endParaRPr lang="zh-CN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3. 9—12个月婴儿良好进食行为的培养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（1） 学习自我进食。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（2） 学习吞咽、咀嚼。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（3） 用勺进食。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00000"/>
              </a:lnSpc>
            </a:pP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（4） 用杯喝水。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0—3岁婴幼儿家庭膳食管理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二、 培养婴幼儿良好的进食行为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（二） 1—3岁幼儿饮食行为的培养</a:t>
            </a:r>
            <a:endParaRPr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烹制的食物能引起幼儿的食欲，有利于消化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 顺应幼儿发展的需要，培养幼儿独立进食的能力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3. 进餐过程保持环境安静，培养幼儿专心进餐习惯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思考题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制定托儿所、托育中心健康饮食管理策略，主要步骤是什么？杜绝校内哪些可能发生的情况？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作为一名托育机构的老师应掌握正确的健康饮食知识，如何帮助幼儿逐步掌握健康饮食概念及建立良好饮食习惯？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如何人性化地喂养婴幼儿？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简述婴幼儿良好进食行为习惯的培养。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230" y="28660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19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59" y="2514600"/>
            <a:ext cx="4802293" cy="36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0—3岁托育机构膳食管理 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65325"/>
            <a:ext cx="10058400" cy="3903980"/>
          </a:xfrm>
        </p:spPr>
        <p:txBody>
          <a:bodyPr>
            <a:normAutofit lnSpcReduction="10000"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 托育机构膳食管理基本框架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 合理安排幼儿一天的餐次和进食时间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幼儿一天的用餐大致可安排如下：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早餐： 乳150毫升，幼儿米粉、蒸蛋。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早点： 乳100毫升，加水果或其他点心。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午餐： 肉蔬菜粥／软面，鼓励幼儿尝试成人饭菜。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午点： 乳100毫升，加水果或其他点心。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晚餐： 软饭、鱼肉、蔬菜。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睡前： 乳150毫升。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40560"/>
            <a:ext cx="10058400" cy="43789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（二） 幼儿每日食物的种类及用量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幼儿每日奶量应维持500毫升，每天1个鸡蛋和50—75克肉、禽、鱼，每天50—100克的谷物类（软饭、面条、馒头），继续尝试不同种类的蔬菜和水果，蔬菜、水果的量仍然以幼儿的需要而定。对于不能母乳喂养或母乳不足的幼儿，仍应选择合适的幼儿配方奶作为补充，可引入少量鲜牛奶、酸奶、奶酪等，作为幼儿辅食的一部分。</a:t>
            </a:r>
            <a:endParaRPr lang="en-US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845945"/>
            <a:ext cx="10058400" cy="4415155"/>
          </a:xfrm>
        </p:spPr>
        <p:txBody>
          <a:bodyPr>
            <a:normAutofit fontScale="60000"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zh-CN" sz="3335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（三）幼儿膳食的质量</a:t>
            </a:r>
            <a:endParaRPr lang="zh-CN" altLang="zh-CN" sz="3335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altLang="zh-CN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 幼儿膳食的原则</a:t>
            </a:r>
            <a:endParaRPr altLang="zh-CN" sz="257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altLang="zh-CN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托育机构应当根据婴幼儿的生理需求，以《中国居民膳食指南（2016）》为指导，参考“中国居民膳食营养素参考摄入量（DRIs）”和各类食物每日参考摄入量，制定幼儿膳食计划。食物的选择、配置及烹调方法均应适合幼儿胃肠道的消化和吸收。幼儿伙食费开支合理，要切实保证饮食，不得挪用他用。保证食品安全。</a:t>
            </a:r>
            <a:endParaRPr altLang="zh-CN" sz="257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 食材选择及烹调方法的建议</a:t>
            </a:r>
            <a:endParaRPr altLang="zh-CN" sz="257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257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3. 幼儿各类食物每日参考摄入量</a:t>
            </a:r>
            <a:endParaRPr altLang="zh-CN" sz="257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845945"/>
            <a:ext cx="10058400" cy="4676140"/>
          </a:xfrm>
        </p:spPr>
        <p:txBody>
          <a:bodyPr>
            <a:normAutofit fontScale="40000"/>
          </a:bodyPr>
          <a:lstStyle/>
          <a:p>
            <a:pPr>
              <a:lnSpc>
                <a:spcPct val="150000"/>
              </a:lnSpc>
            </a:pPr>
            <a:r>
              <a:rPr lang="zh-CN" altLang="en-US" sz="5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5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（三）幼儿膳食的质量</a:t>
            </a:r>
            <a:endParaRPr lang="zh-CN"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sz="3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4. 为幼儿供应点心的原则</a:t>
            </a:r>
            <a:endParaRPr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第一，能够为幼儿提供有利于健康但不容易从正餐中摄取不足的营养素，如膳食纤维、维生素Ｃ、钙等。</a:t>
            </a:r>
            <a:endParaRPr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第二，每天为幼儿提供新鲜制作的食物，避免提供一些饼干、蛋糕等成品食物作为点心。大部分的饼干和蛋糕含较多的反式脂肪、饱和脂肪、盐分或糖分。食物供应多选择乳类、水果、小餐包、菜粥等。</a:t>
            </a:r>
            <a:endParaRPr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第三，分量宜少，以免影响正餐胃口。</a:t>
            </a:r>
            <a:endParaRPr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sz="4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第四，供应时间应与正餐间隔最少1.5—2小时。</a:t>
            </a:r>
            <a:endParaRPr altLang="zh-CN" sz="40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845945"/>
            <a:ext cx="10058400" cy="46761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（三）幼儿膳食的质量</a:t>
            </a: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en-US"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CN" sz="2855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5. 幼儿饮水的建议    </a:t>
            </a:r>
            <a:endParaRPr altLang="zh-CN" sz="2855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25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托育机构应当为婴幼儿提供符合国家《生活饮用水卫生标准》的生活饮用水，保证婴幼儿按需饮水。每日上、下午各1—2次集中饮水，1—3岁幼儿饮水量为50—100毫升/次，并根据季节变化酌情调整饮水量。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（四） 食谱设计的注意事项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营养均衡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定时进食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 食谱周期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 进食兴趣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916305"/>
            <a:ext cx="10058400" cy="1201420"/>
          </a:xfrm>
        </p:spPr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第一节  0—3岁托育机构膳食管理 </a:t>
            </a:r>
            <a:b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 托育机构膳食管理基本框架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（五） 托育机构食品安全</a:t>
            </a:r>
            <a:endParaRPr altLang="zh-CN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en-US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食物制作安全与卫生</a:t>
            </a:r>
            <a:endParaRPr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 进食环境安全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3. 食用时的安全</a:t>
            </a:r>
            <a:endParaRPr lang="en-US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回顾</Template>
  <TotalTime>0</TotalTime>
  <Words>3394</Words>
  <Application>WPS 演示</Application>
  <PresentationFormat>宽屏</PresentationFormat>
  <Paragraphs>173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微软雅黑</vt:lpstr>
      <vt:lpstr>Times New Roman</vt:lpstr>
      <vt:lpstr>Calibri Light</vt:lpstr>
      <vt:lpstr>Arial Unicode MS</vt:lpstr>
      <vt:lpstr>等线</vt:lpstr>
      <vt:lpstr>回顾</vt:lpstr>
      <vt:lpstr>第二章 婴幼儿消化系统的特点 </vt:lpstr>
      <vt:lpstr>学习目标</vt:lpstr>
      <vt:lpstr>第一节 婴幼儿胃肠功能发育</vt:lpstr>
      <vt:lpstr>第一节 婴幼儿胃肠功能发育</vt:lpstr>
      <vt:lpstr>第一节 婴幼儿胃肠功能发育</vt:lpstr>
      <vt:lpstr>第一节  0—3岁托育机构膳食管理 </vt:lpstr>
      <vt:lpstr>第一节  0—3岁托育机构膳食管理 </vt:lpstr>
      <vt:lpstr>第一节 婴幼儿胃肠功能发育</vt:lpstr>
      <vt:lpstr>第一节 婴幼儿胃肠功能发育</vt:lpstr>
      <vt:lpstr>第一节 婴幼儿胃肠功能发育</vt:lpstr>
      <vt:lpstr>第一节  0—3岁托育机构膳食管理 </vt:lpstr>
      <vt:lpstr>第一节  0—3岁托育机构膳食管理 </vt:lpstr>
      <vt:lpstr>第一节 婴幼儿胃肠功能发育</vt:lpstr>
      <vt:lpstr>第二节  0—3岁婴幼儿家庭膳食管理</vt:lpstr>
      <vt:lpstr>第二节  0—3岁婴幼儿家庭膳食管理</vt:lpstr>
      <vt:lpstr>第二节  0—3岁婴幼儿家庭膳食管理</vt:lpstr>
      <vt:lpstr>第二节  0—3岁婴幼儿家庭膳食管理</vt:lpstr>
      <vt:lpstr>第二节  0—3岁婴幼儿家庭膳食管理</vt:lpstr>
      <vt:lpstr>第二节  0—3岁婴幼儿家庭膳食管理</vt:lpstr>
      <vt:lpstr>第二节  0—3岁婴幼儿家庭膳食管理</vt:lpstr>
      <vt:lpstr>第二节  0—3岁婴幼儿家庭膳食管理</vt:lpstr>
      <vt:lpstr>思考题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第二章 婴幼儿消化系统的特点 </dc:title>
  <dc:creator> </dc:creator>
  <cp:lastModifiedBy>WPS_1607387318</cp:lastModifiedBy>
  <cp:revision>49</cp:revision>
  <dcterms:created xsi:type="dcterms:W3CDTF">2021-07-07T23:37:00Z</dcterms:created>
  <dcterms:modified xsi:type="dcterms:W3CDTF">2021-08-10T05:35:05Z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69FF0CA309304EAE91CDD093C6F2E81C</vt:lpwstr>
  </property>
  <property fmtid="{D5CDD505-2E9C-101B-9397-08002B2CF9AE}" pid="3" name="KSOProductBuildVer">
    <vt:lpwstr>2052-11.1.0.10503</vt:lpwstr>
  </property>
</Properties>
</file>