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3"/>
    <p:sldId id="257" r:id="rId4"/>
    <p:sldId id="362" r:id="rId5"/>
    <p:sldId id="258" r:id="rId6"/>
    <p:sldId id="260" r:id="rId7"/>
    <p:sldId id="261" r:id="rId8"/>
    <p:sldId id="363" r:id="rId9"/>
    <p:sldId id="303" r:id="rId10"/>
    <p:sldId id="262" r:id="rId11"/>
    <p:sldId id="311" r:id="rId12"/>
    <p:sldId id="263" r:id="rId13"/>
    <p:sldId id="265" r:id="rId14"/>
    <p:sldId id="266" r:id="rId15"/>
    <p:sldId id="267" r:id="rId16"/>
    <p:sldId id="268" r:id="rId17"/>
    <p:sldId id="312" r:id="rId18"/>
    <p:sldId id="304" r:id="rId19"/>
    <p:sldId id="270" r:id="rId20"/>
    <p:sldId id="316" r:id="rId21"/>
    <p:sldId id="364" r:id="rId23"/>
    <p:sldId id="315" r:id="rId24"/>
    <p:sldId id="317" r:id="rId25"/>
    <p:sldId id="301" r:id="rId26"/>
    <p:sldId id="302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4T10:55:16.759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21EE5-9C64-41C5-A4B0-9E0FA312FE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2E5D6-177E-4DE5-B5DB-FA945794E38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52E5D6-177E-4DE5-B5DB-FA945794E3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D8B231D-1CB4-45D1-BF70-861286574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A118CB4-6002-40D5-BF09-9CF29DE1E443}" type="slidenum">
              <a:rPr lang="zh-CN" altLang="en-US" smtClean="0"/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17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705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93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81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82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84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87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89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7" Type="http://schemas.openxmlformats.org/officeDocument/2006/relationships/slideLayout" Target="../slideLayouts/slideLayout2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55600" y="1432560"/>
            <a:ext cx="10058400" cy="2892552"/>
          </a:xfrm>
        </p:spPr>
        <p:txBody>
          <a:bodyPr>
            <a:normAutofit/>
          </a:bodyPr>
          <a:lstStyle/>
          <a:p>
            <a:pPr algn="ctr"/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第八章    食  育</a:t>
            </a:r>
            <a:br>
              <a:rPr lang="zh-CN" altLang="en-US" sz="9600" dirty="0"/>
            </a:br>
            <a:endParaRPr lang="zh-CN" altLang="en-US"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第二节  </a:t>
            </a:r>
            <a:r>
              <a:rPr lang="zh-CN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0—3岁各年龄段婴幼儿的食育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2750185"/>
            <a:ext cx="10058400" cy="311912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sz="2800" dirty="0" smtClean="0">
                <a:sym typeface="+mn-ea"/>
              </a:rPr>
              <a:t>想要了解婴幼儿在0—3岁这段时期应该如何进行食育，需要结合各个阶段婴幼儿的身体发育情况（每个婴幼儿的身体发育状况存在一定的时间差）来理解。</a:t>
            </a:r>
            <a:endParaRPr lang="zh-CN" altLang="zh-CN" sz="28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71152" y="1901825"/>
            <a:ext cx="6716221" cy="52197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2800" dirty="0" smtClean="0">
                <a:solidFill>
                  <a:srgbClr val="FF0000"/>
                </a:solidFill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</a:rPr>
              <a:t>二）</a:t>
            </a:r>
            <a:r>
              <a:rPr lang="zh-CN" altLang="zh-CN" sz="2800" dirty="0" smtClean="0">
                <a:solidFill>
                  <a:srgbClr val="FF0000"/>
                </a:solidFill>
              </a:rPr>
              <a:t>0—3岁各年龄段婴幼儿发育情况</a:t>
            </a:r>
            <a:endParaRPr lang="zh-CN" altLang="zh-CN" sz="2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第二节  </a:t>
            </a:r>
            <a:r>
              <a:rPr lang="zh-CN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0—3岁各年龄段婴幼儿的食育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sym typeface="+mn-ea"/>
              </a:rPr>
              <a:t>1</a:t>
            </a:r>
            <a:r>
              <a:rPr lang="zh-CN" altLang="en-US" sz="2400" dirty="0" smtClean="0">
                <a:solidFill>
                  <a:srgbClr val="FF0000"/>
                </a:solidFill>
                <a:sym typeface="+mn-ea"/>
              </a:rPr>
              <a:t>、</a:t>
            </a:r>
            <a:r>
              <a:rPr lang="zh-CN" altLang="zh-CN" sz="2400" dirty="0" smtClean="0">
                <a:solidFill>
                  <a:srgbClr val="FF0000"/>
                </a:solidFill>
                <a:sym typeface="+mn-ea"/>
              </a:rPr>
              <a:t>0—4个月婴幼儿的发育情况</a:t>
            </a:r>
            <a:endParaRPr lang="zh-CN" altLang="zh-CN" sz="24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tx1"/>
                </a:solidFill>
                <a:sym typeface="+mn-ea"/>
              </a:rPr>
              <a:t>1个月： 可以俯卧、握拳、蹬腿、挥动手臂，听到声音有反应，但是视力比较模糊。</a:t>
            </a:r>
            <a:endParaRPr lang="zh-CN" altLang="zh-CN" sz="24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tx1"/>
                </a:solidFill>
                <a:sym typeface="+mn-ea"/>
              </a:rPr>
              <a:t>2个月： 开始学习抬头，偶尔会露出笑容，有各种情绪的反应，记忆力不断地发展。</a:t>
            </a:r>
            <a:endParaRPr lang="zh-CN" altLang="zh-CN" sz="24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tx1"/>
                </a:solidFill>
                <a:sym typeface="+mn-ea"/>
              </a:rPr>
              <a:t>3—4个月： 俯卧时可以撑起上身，头可以抬起45度，开始把看和做联系到一起。</a:t>
            </a:r>
            <a:endParaRPr lang="zh-CN" altLang="zh-CN" sz="2400" dirty="0" smtClean="0">
              <a:solidFill>
                <a:schemeClr val="tx1"/>
              </a:solidFill>
            </a:endParaRPr>
          </a:p>
          <a:p>
            <a:r>
              <a:rPr lang="zh-CN" altLang="zh-CN" sz="1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8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第二节  </a:t>
            </a:r>
            <a:r>
              <a:rPr lang="zh-CN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0—3岁各年龄段婴幼儿的食育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rmAutofit lnSpcReduction="20000"/>
          </a:bodyPr>
          <a:lstStyle/>
          <a:p>
            <a:pPr marL="227965" indent="-227965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FF0000"/>
                </a:solidFill>
                <a:sym typeface="+mn-ea"/>
              </a:rPr>
              <a:t>2</a:t>
            </a:r>
            <a:r>
              <a:rPr lang="zh-CN" altLang="en-US" sz="2400" dirty="0" smtClean="0">
                <a:solidFill>
                  <a:srgbClr val="FF0000"/>
                </a:solidFill>
                <a:sym typeface="+mn-ea"/>
              </a:rPr>
              <a:t>、</a:t>
            </a:r>
            <a:r>
              <a:rPr lang="zh-CN" altLang="zh-CN" sz="2400" dirty="0" smtClean="0">
                <a:solidFill>
                  <a:srgbClr val="FF0000"/>
                </a:solidFill>
                <a:sym typeface="+mn-ea"/>
              </a:rPr>
              <a:t>4—6个月婴儿的发育情况</a:t>
            </a:r>
            <a:endParaRPr lang="zh-CN" altLang="zh-CN" sz="2400" dirty="0" smtClean="0">
              <a:solidFill>
                <a:srgbClr val="FF0000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tx1"/>
                </a:solidFill>
                <a:sym typeface="+mn-ea"/>
              </a:rPr>
              <a:t>4—5个月： 学会翻身（为爬行做准备），会大笑，会发出单个的音节，喜欢注视镜子中的自己。</a:t>
            </a:r>
            <a:endParaRPr lang="zh-CN" altLang="zh-CN" sz="2400" dirty="0" smtClean="0">
              <a:solidFill>
                <a:schemeClr val="tx1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tx1"/>
                </a:solidFill>
                <a:sym typeface="+mn-ea"/>
              </a:rPr>
              <a:t>5—6个月： 有支撑能够独立坐一会儿，会喃喃自语引起别人注意，躺着的时候可以用不同的方式滚动身体。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第二节  </a:t>
            </a:r>
            <a:r>
              <a:rPr lang="zh-CN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0—3岁各年龄段婴幼儿的食育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Autofit/>
          </a:bodyPr>
          <a:lstStyle/>
          <a:p>
            <a:pPr marL="227965" indent="-227965">
              <a:lnSpc>
                <a:spcPct val="15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</a:t>
            </a:r>
            <a:r>
              <a:rPr lang="zh-CN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4—6个月婴儿的发育情况</a:t>
            </a:r>
            <a:endParaRPr lang="zh-CN" altLang="zh-CN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17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勺子的正确使用方式</a:t>
            </a:r>
            <a:endParaRPr lang="zh-CN" altLang="zh-CN" sz="17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17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●将勺子放在宝宝的下嘴唇上</a:t>
            </a:r>
            <a:endParaRPr lang="zh-CN" altLang="zh-CN" sz="17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17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●在勺子的前段放置食物，轻轻放到宝的下嘴唇上，等待宝宝自己用上嘴唇吮吸食物，如果宝宝自己保持张嘴姿势的话，温柔地帮他把下巴托起合拢嘴巴</a:t>
            </a:r>
            <a:endParaRPr lang="zh-CN" altLang="zh-CN" sz="17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17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●水平地取出勺子</a:t>
            </a:r>
            <a:endParaRPr lang="zh-CN" altLang="zh-CN" sz="17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17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●辅食进入宝宝口中，宝宝合拢嘴巴后，水平地将勺子从口中取出。如果宝宝将食物用舌头推出，也不必慌张，用勺子将它们再次送入宝宝口中即可</a:t>
            </a:r>
            <a:endParaRPr lang="zh-CN" altLang="zh-CN" sz="1000" b="1" dirty="0" smtClean="0"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第二节  </a:t>
            </a:r>
            <a:r>
              <a:rPr lang="zh-CN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0—3岁各年龄段婴幼儿的食育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rmAutofit fontScale="90000"/>
          </a:bodyPr>
          <a:lstStyle/>
          <a:p>
            <a:pPr marL="227965" indent="-227965">
              <a:lnSpc>
                <a:spcPct val="150000"/>
              </a:lnSpc>
            </a:pPr>
            <a:r>
              <a:rPr lang="en-US" altLang="zh-CN" sz="2220" dirty="0" smtClean="0">
                <a:solidFill>
                  <a:srgbClr val="FF0000"/>
                </a:solidFill>
                <a:sym typeface="+mn-ea"/>
              </a:rPr>
              <a:t>2</a:t>
            </a:r>
            <a:r>
              <a:rPr lang="zh-CN" altLang="en-US" sz="2220" dirty="0" smtClean="0">
                <a:solidFill>
                  <a:srgbClr val="FF0000"/>
                </a:solidFill>
                <a:sym typeface="+mn-ea"/>
              </a:rPr>
              <a:t>、</a:t>
            </a:r>
            <a:r>
              <a:rPr lang="zh-CN" altLang="zh-CN" sz="2220" dirty="0" smtClean="0">
                <a:solidFill>
                  <a:srgbClr val="FF0000"/>
                </a:solidFill>
                <a:sym typeface="+mn-ea"/>
              </a:rPr>
              <a:t>4—6个月婴儿的发育情况</a:t>
            </a:r>
            <a:endParaRPr lang="zh-CN" altLang="zh-CN" sz="2220" dirty="0" smtClean="0">
              <a:solidFill>
                <a:srgbClr val="FF0000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dirty="0" smtClean="0">
                <a:solidFill>
                  <a:schemeClr val="tx1"/>
                </a:solidFill>
                <a:sym typeface="+mn-ea"/>
              </a:rPr>
              <a:t>勺子的正确使用方式</a:t>
            </a:r>
            <a:endParaRPr lang="zh-CN" altLang="zh-CN" dirty="0" smtClean="0">
              <a:solidFill>
                <a:schemeClr val="tx1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dirty="0" smtClean="0">
                <a:solidFill>
                  <a:schemeClr val="tx1"/>
                </a:solidFill>
                <a:sym typeface="+mn-ea"/>
              </a:rPr>
              <a:t>●不要用勺子抵住宝宝的上唇和上颚</a:t>
            </a:r>
            <a:endParaRPr lang="zh-CN" altLang="zh-CN" dirty="0" smtClean="0">
              <a:solidFill>
                <a:schemeClr val="tx1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dirty="0" smtClean="0">
                <a:solidFill>
                  <a:schemeClr val="tx1"/>
                </a:solidFill>
                <a:sym typeface="+mn-ea"/>
              </a:rPr>
              <a:t>●这个阶段，是宝宝练习用舌头搬运食物和吞咽的时候。如果将勺子放在宝宝的上唇或抵在上颚上，会妨碍宝宝的练习</a:t>
            </a:r>
            <a:endParaRPr lang="zh-CN" altLang="zh-CN" dirty="0" smtClean="0">
              <a:solidFill>
                <a:schemeClr val="tx1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dirty="0" smtClean="0">
                <a:solidFill>
                  <a:schemeClr val="tx1"/>
                </a:solidFill>
                <a:sym typeface="+mn-ea"/>
              </a:rPr>
              <a:t>●勺子不要过于深入宝宝口中</a:t>
            </a:r>
            <a:endParaRPr lang="zh-CN" altLang="zh-CN" dirty="0" smtClean="0">
              <a:solidFill>
                <a:schemeClr val="tx1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dirty="0" smtClean="0">
                <a:solidFill>
                  <a:schemeClr val="tx1"/>
                </a:solidFill>
                <a:sym typeface="+mn-ea"/>
              </a:rPr>
              <a:t>●将勺子深入到宝宝嘴里也会妨碍宝宝舌头的练习。另外，需要注意勺子不能戳到宝宝的喉咙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第二节  </a:t>
            </a:r>
            <a:r>
              <a:rPr lang="zh-CN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0—3岁各年龄段婴幼儿的食育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Autofit/>
          </a:bodyPr>
          <a:lstStyle/>
          <a:p>
            <a:pPr marL="227965" indent="-227965"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  <a:sym typeface="+mn-ea"/>
              </a:rPr>
              <a:t>3</a:t>
            </a:r>
            <a:r>
              <a:rPr lang="zh-CN" altLang="en-US" sz="2400" dirty="0" smtClean="0">
                <a:solidFill>
                  <a:srgbClr val="FF0000"/>
                </a:solidFill>
                <a:sym typeface="+mn-ea"/>
              </a:rPr>
              <a:t>、</a:t>
            </a:r>
            <a:r>
              <a:rPr sz="2400" dirty="0" smtClean="0">
                <a:solidFill>
                  <a:srgbClr val="FF0000"/>
                </a:solidFill>
                <a:sym typeface="+mn-ea"/>
              </a:rPr>
              <a:t>6—9个月婴儿的发育情况</a:t>
            </a:r>
            <a:endParaRPr lang="zh-CN" altLang="zh-CN" sz="2400" dirty="0" smtClean="0">
              <a:solidFill>
                <a:srgbClr val="FF0000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tx1"/>
                </a:solidFill>
                <a:sym typeface="+mn-ea"/>
              </a:rPr>
              <a:t>6—7个月： 可以自己坐着，能够灵活翻身。手和眼的协调配合较好，表情更加丰富。   </a:t>
            </a:r>
            <a:endParaRPr lang="zh-CN" altLang="zh-CN" sz="2400" dirty="0" smtClean="0">
              <a:solidFill>
                <a:schemeClr val="tx1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tx1"/>
                </a:solidFill>
                <a:sym typeface="+mn-ea"/>
              </a:rPr>
              <a:t>7—8个月： 开始爬行，学习两指抓。会1—2种动作语言，发声增加，理解成人语言的能力增强。</a:t>
            </a:r>
            <a:endParaRPr lang="zh-CN" altLang="zh-CN" sz="2400" dirty="0" smtClean="0">
              <a:solidFill>
                <a:schemeClr val="tx1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tx1"/>
                </a:solidFill>
                <a:sym typeface="+mn-ea"/>
              </a:rPr>
              <a:t>8—9个月： 可以扶着物体站立，喜欢敲打能够发出声音的物品。可以通过语言与动作配合的方式和家人交流。</a:t>
            </a:r>
            <a:endParaRPr lang="en-US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第二节  </a:t>
            </a:r>
            <a:r>
              <a:rPr lang="zh-CN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0—3岁各年龄段婴幼儿的食育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Autofit/>
          </a:bodyPr>
          <a:lstStyle/>
          <a:p>
            <a:pPr marL="227965" indent="-227965"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  <a:sym typeface="+mn-ea"/>
              </a:rPr>
              <a:t>4</a:t>
            </a:r>
            <a:r>
              <a:rPr lang="zh-CN" altLang="en-US" sz="2400" dirty="0" smtClean="0">
                <a:solidFill>
                  <a:srgbClr val="FF0000"/>
                </a:solidFill>
                <a:sym typeface="+mn-ea"/>
              </a:rPr>
              <a:t>、</a:t>
            </a:r>
            <a:r>
              <a:rPr sz="2400" dirty="0" smtClean="0">
                <a:solidFill>
                  <a:srgbClr val="FF0000"/>
                </a:solidFill>
                <a:sym typeface="+mn-ea"/>
              </a:rPr>
              <a:t>10—15个月婴幼儿的发育情况</a:t>
            </a:r>
            <a:endParaRPr sz="2400" dirty="0" smtClean="0">
              <a:solidFill>
                <a:srgbClr val="FF0000"/>
              </a:solidFill>
              <a:sym typeface="+mn-ea"/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dirty="0" smtClean="0">
                <a:solidFill>
                  <a:schemeClr val="tx1"/>
                </a:solidFill>
                <a:sym typeface="+mn-ea"/>
              </a:rPr>
              <a:t>10—12个月： 可以独立站立，靠着学步车慢慢走几步。手指灵活性更强，可以主动叫“妈妈”等简单词汇。</a:t>
            </a:r>
            <a:endParaRPr lang="zh-CN" altLang="zh-CN" dirty="0" smtClean="0">
              <a:solidFill>
                <a:schemeClr val="tx1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dirty="0" smtClean="0">
                <a:solidFill>
                  <a:schemeClr val="tx1"/>
                </a:solidFill>
                <a:sym typeface="+mn-ea"/>
              </a:rPr>
              <a:t>12—15个月： 学会走路，会弯腰捡东西，有强烈的好奇心，能够简单交流，记忆力提升，开始有自己的主意。</a:t>
            </a:r>
            <a:endParaRPr lang="zh-CN" altLang="zh-CN" dirty="0" smtClean="0">
              <a:solidFill>
                <a:schemeClr val="tx1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dirty="0" smtClean="0">
                <a:solidFill>
                  <a:schemeClr val="tx1"/>
                </a:solidFill>
                <a:sym typeface="+mn-ea"/>
              </a:rPr>
              <a:t>婴幼儿每天吃饭的时间应该确定为规律的3次，并且设定“起床、早饭、午饭、晚饭、休息”5个定点时间。总之，10—15个月是养成婴幼儿生活规律的非常重要的时期。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第二节  </a:t>
            </a:r>
            <a:r>
              <a:rPr lang="zh-CN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0—3岁各年龄段婴幼儿的食育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Autofit/>
          </a:bodyPr>
          <a:lstStyle/>
          <a:p>
            <a:pPr marL="227965" indent="-227965"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  <a:sym typeface="+mn-ea"/>
              </a:rPr>
              <a:t>4</a:t>
            </a:r>
            <a:r>
              <a:rPr lang="zh-CN" altLang="en-US" sz="2400" dirty="0" smtClean="0">
                <a:solidFill>
                  <a:srgbClr val="FF0000"/>
                </a:solidFill>
                <a:sym typeface="+mn-ea"/>
              </a:rPr>
              <a:t>、</a:t>
            </a:r>
            <a:r>
              <a:rPr sz="2400" dirty="0" smtClean="0">
                <a:solidFill>
                  <a:srgbClr val="FF0000"/>
                </a:solidFill>
                <a:sym typeface="+mn-ea"/>
              </a:rPr>
              <a:t>10—15个月婴幼儿的发育情况</a:t>
            </a:r>
            <a:endParaRPr lang="zh-CN" altLang="zh-CN" sz="2400" dirty="0" smtClean="0">
              <a:solidFill>
                <a:srgbClr val="FF0000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tx1"/>
                </a:solidFill>
                <a:sym typeface="+mn-ea"/>
              </a:rPr>
              <a:t>10—12个月： 可以独立站立，靠着学步车慢慢走几步。手指灵活性更强，可以主动叫“妈妈”等简单词汇。</a:t>
            </a:r>
            <a:endParaRPr lang="zh-CN" altLang="zh-CN" sz="2400" dirty="0" smtClean="0">
              <a:solidFill>
                <a:schemeClr val="tx1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tx1"/>
                </a:solidFill>
                <a:sym typeface="+mn-ea"/>
              </a:rPr>
              <a:t>12—15个月： 学会走路，会弯腰捡东西，有强烈的好奇心，能够简单交流，记忆力提升，开始有自己的主意。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第二节  </a:t>
            </a:r>
            <a:r>
              <a:rPr lang="zh-CN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0—3岁各年龄段婴幼儿的食育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rmAutofit fontScale="80000"/>
          </a:bodyPr>
          <a:lstStyle/>
          <a:p>
            <a:pPr marL="227965" indent="-227965">
              <a:lnSpc>
                <a:spcPct val="150000"/>
              </a:lnSpc>
            </a:pPr>
            <a:r>
              <a:rPr lang="en-US" sz="3000" dirty="0" smtClean="0">
                <a:solidFill>
                  <a:srgbClr val="FF0000"/>
                </a:solidFill>
                <a:sym typeface="+mn-ea"/>
              </a:rPr>
              <a:t>5</a:t>
            </a:r>
            <a:r>
              <a:rPr lang="zh-CN" altLang="en-US" sz="3000" dirty="0" smtClean="0">
                <a:solidFill>
                  <a:srgbClr val="FF0000"/>
                </a:solidFill>
                <a:sym typeface="+mn-ea"/>
              </a:rPr>
              <a:t>、</a:t>
            </a:r>
            <a:r>
              <a:rPr sz="3000" dirty="0" smtClean="0">
                <a:solidFill>
                  <a:srgbClr val="FF0000"/>
                </a:solidFill>
                <a:sym typeface="+mn-ea"/>
              </a:rPr>
              <a:t>15—24个月幼儿的发育情况</a:t>
            </a:r>
            <a:endParaRPr lang="zh-CN" altLang="zh-CN" sz="3000" dirty="0" smtClean="0">
              <a:solidFill>
                <a:srgbClr val="FF0000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tx1"/>
                </a:solidFill>
                <a:sym typeface="+mn-ea"/>
              </a:rPr>
              <a:t>15—18个月： 喜欢尝试自己洗手、洗脸，能够自如蹲下，能自己控制大、小便。自我意识变得强烈起来，分析和解决问题的能力提高，喜欢模仿别人。</a:t>
            </a:r>
            <a:endParaRPr lang="zh-CN" altLang="zh-CN" sz="2400" dirty="0" smtClean="0">
              <a:solidFill>
                <a:schemeClr val="tx1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tx1"/>
                </a:solidFill>
                <a:sym typeface="+mn-ea"/>
              </a:rPr>
              <a:t> 18—21个月： 萌发10颗乳牙。身体平衡发育良好，能够搬动一些小东西。能够跑、跳、蹲，开始尝试自己解决问题，创造力增强，能够较为清晰地表达自己的一些意愿和要求。</a:t>
            </a:r>
            <a:endParaRPr lang="zh-CN" altLang="zh-CN" sz="2400" dirty="0" smtClean="0">
              <a:solidFill>
                <a:schemeClr val="tx1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tx1"/>
                </a:solidFill>
                <a:sym typeface="+mn-ea"/>
              </a:rPr>
              <a:t> 21—24个月： 走路变得很稳当，不会那么容易摔跟头了。能够自由地表达自己的意愿，能记住自己感兴趣的事物。手眼协调能力提高，变得更愿意独立完成某一件事情。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第二节  </a:t>
            </a:r>
            <a:r>
              <a:rPr lang="zh-CN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0—3岁各年龄段婴幼儿的食育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rmAutofit fontScale="80000"/>
          </a:bodyPr>
          <a:lstStyle/>
          <a:p>
            <a:pPr marL="227965" indent="-227965">
              <a:lnSpc>
                <a:spcPct val="150000"/>
              </a:lnSpc>
            </a:pPr>
            <a:r>
              <a:rPr lang="en-US" sz="3000" dirty="0" smtClean="0">
                <a:solidFill>
                  <a:srgbClr val="FF0000"/>
                </a:solidFill>
                <a:sym typeface="+mn-ea"/>
              </a:rPr>
              <a:t>6</a:t>
            </a:r>
            <a:r>
              <a:rPr lang="zh-CN" altLang="en-US" sz="3000" dirty="0" smtClean="0">
                <a:solidFill>
                  <a:srgbClr val="FF0000"/>
                </a:solidFill>
                <a:sym typeface="+mn-ea"/>
              </a:rPr>
              <a:t>、</a:t>
            </a:r>
            <a:r>
              <a:rPr sz="3000" dirty="0" smtClean="0">
                <a:solidFill>
                  <a:srgbClr val="FF0000"/>
                </a:solidFill>
                <a:sym typeface="+mn-ea"/>
              </a:rPr>
              <a:t>24—36个月幼儿的发育情况</a:t>
            </a:r>
            <a:endParaRPr lang="zh-CN" altLang="zh-CN" sz="3000" dirty="0" smtClean="0">
              <a:solidFill>
                <a:srgbClr val="FF0000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tx1"/>
                </a:solidFill>
                <a:sym typeface="+mn-ea"/>
              </a:rPr>
              <a:t>24—30个月： 这个阶段幼儿行走更加自如，开始变得喜欢横着走或者倒退着走。拥有较强的自我意识，对自己的东西很有“占有欲”。</a:t>
            </a:r>
            <a:endParaRPr lang="zh-CN" altLang="zh-CN" sz="2400" dirty="0" smtClean="0">
              <a:solidFill>
                <a:schemeClr val="tx1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tx1"/>
                </a:solidFill>
                <a:sym typeface="+mn-ea"/>
              </a:rPr>
              <a:t> 30—36个月： 幼儿各项运动能力都已经变得很强。语言能力突飞猛进，可以用各种词汇来表达自己的情绪。幼儿的感情丰富，开始学习社交，能主动和小伙伴打招呼。</a:t>
            </a:r>
            <a:endParaRPr lang="zh-CN" altLang="zh-CN" sz="2400" dirty="0" smtClean="0">
              <a:solidFill>
                <a:schemeClr val="tx1"/>
              </a:solidFill>
            </a:endParaRPr>
          </a:p>
          <a:p>
            <a:pPr marL="227965" indent="-227965">
              <a:lnSpc>
                <a:spcPct val="150000"/>
              </a:lnSpc>
            </a:pPr>
            <a:endParaRPr lang="zh-CN" altLang="zh-CN" sz="2400" dirty="0" smtClean="0">
              <a:solidFill>
                <a:schemeClr val="tx1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tx1"/>
                </a:solidFill>
                <a:sym typeface="+mn-ea"/>
              </a:rPr>
              <a:t>24—36个月幼儿的运动能力和语言表达能力会飞跃性地增强，并且养成了基本的生活习惯。</a:t>
            </a:r>
            <a:endParaRPr lang="zh-CN" altLang="en-US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32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学习目标</a:t>
            </a:r>
            <a:endParaRPr lang="zh-CN" altLang="en-US" sz="7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1.了解食育的由来和我国食育的现状，认识我国家庭食育的误区。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2.掌握 0-3岁各年龄婴幼儿进食表现和发育情况。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3.了解婴幼儿食育的新食谱。 </a:t>
            </a:r>
            <a:endParaRPr lang="zh-CN" altLang="zh-CN" sz="2400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620" y="4014006"/>
            <a:ext cx="2451100" cy="206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1730" y="2028190"/>
            <a:ext cx="10058400" cy="3128645"/>
          </a:xfrm>
        </p:spPr>
        <p:txBody>
          <a:bodyPr>
            <a:normAutofit/>
          </a:bodyPr>
          <a:lstStyle/>
          <a:p>
            <a:pPr algn="ctr"/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第三节    </a:t>
            </a:r>
            <a:r>
              <a:rPr lang="zh-CN" altLang="zh-CN" sz="4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婴幼儿食育的新食谱</a:t>
            </a:r>
            <a:br>
              <a:rPr lang="zh-CN" altLang="zh-CN" sz="4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br>
              <a:rPr lang="zh-CN" altLang="zh-CN" sz="4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endParaRPr lang="zh-CN" altLang="en-US" sz="96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第三节    </a:t>
            </a:r>
            <a:r>
              <a:rPr lang="zh-CN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婴幼儿食育的新食谱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265"/>
            <a:ext cx="10058400" cy="4403725"/>
          </a:xfrm>
        </p:spPr>
        <p:txBody>
          <a:bodyPr>
            <a:noAutofit/>
          </a:bodyPr>
          <a:lstStyle/>
          <a:p>
            <a:pPr marL="227965" indent="-227965">
              <a:lnSpc>
                <a:spcPct val="150000"/>
              </a:lnSpc>
            </a:pPr>
            <a:r>
              <a:rPr lang="en-US" altLang="zh-CN" sz="1500" dirty="0" smtClean="0">
                <a:sym typeface="+mn-ea"/>
              </a:rPr>
              <a:t>在0—3岁婴幼儿的成长过程中，针对食物营养缩水的情况，家长也要做好对策，保证他们获得足够的营养供应。</a:t>
            </a:r>
            <a:endParaRPr lang="en-US" altLang="zh-CN" sz="1500" dirty="0" smtClean="0"/>
          </a:p>
          <a:p>
            <a:pPr marL="227965" indent="-227965">
              <a:lnSpc>
                <a:spcPct val="150000"/>
              </a:lnSpc>
            </a:pPr>
            <a:r>
              <a:rPr lang="en-US" altLang="zh-CN" sz="1500" dirty="0" smtClean="0">
                <a:sym typeface="+mn-ea"/>
              </a:rPr>
              <a:t>    1. 减少高度加工食品，多吃新鲜天然食物</a:t>
            </a:r>
            <a:endParaRPr lang="en-US" altLang="zh-CN" sz="1500" dirty="0" smtClean="0"/>
          </a:p>
          <a:p>
            <a:pPr marL="227965" indent="-227965">
              <a:lnSpc>
                <a:spcPct val="150000"/>
              </a:lnSpc>
            </a:pPr>
            <a:r>
              <a:rPr lang="en-US" altLang="zh-CN" sz="1500" dirty="0" smtClean="0">
                <a:sym typeface="+mn-ea"/>
              </a:rPr>
              <a:t>    2. 多吃全谷杂豆、完整种子，减少精加工带来的营养损失</a:t>
            </a:r>
            <a:endParaRPr lang="en-US" altLang="zh-CN" sz="1500" dirty="0" smtClean="0"/>
          </a:p>
          <a:p>
            <a:pPr marL="227965" indent="-227965">
              <a:lnSpc>
                <a:spcPct val="150000"/>
              </a:lnSpc>
            </a:pPr>
            <a:r>
              <a:rPr lang="en-US" altLang="zh-CN" sz="1500" dirty="0" smtClean="0">
                <a:sym typeface="+mn-ea"/>
              </a:rPr>
              <a:t>    3. 烹调要适度，增加生果蔬和短时间烹调食物，少吃油炸食物</a:t>
            </a:r>
            <a:endParaRPr lang="en-US" altLang="zh-CN" sz="1500" dirty="0" smtClean="0"/>
          </a:p>
          <a:p>
            <a:pPr marL="227965" indent="-227965">
              <a:lnSpc>
                <a:spcPct val="150000"/>
              </a:lnSpc>
            </a:pPr>
            <a:r>
              <a:rPr lang="en-US" altLang="zh-CN" sz="1500" dirty="0" smtClean="0">
                <a:sym typeface="+mn-ea"/>
              </a:rPr>
              <a:t>    4. 食材多样化</a:t>
            </a:r>
            <a:endParaRPr lang="en-US" altLang="zh-CN" sz="1500" dirty="0" smtClean="0"/>
          </a:p>
          <a:p>
            <a:pPr marL="227965" indent="-227965">
              <a:lnSpc>
                <a:spcPct val="150000"/>
              </a:lnSpc>
            </a:pPr>
            <a:r>
              <a:rPr lang="en-US" altLang="zh-CN" sz="1500" dirty="0" smtClean="0">
                <a:sym typeface="+mn-ea"/>
              </a:rPr>
              <a:t>    5. 不要过度追求食物的口感，更多地接受天然风味</a:t>
            </a:r>
            <a:endParaRPr lang="en-US" altLang="zh-CN" sz="1500" dirty="0" smtClean="0"/>
          </a:p>
          <a:p>
            <a:pPr marL="227965" indent="-227965">
              <a:lnSpc>
                <a:spcPct val="150000"/>
              </a:lnSpc>
            </a:pPr>
            <a:r>
              <a:rPr lang="en-US" altLang="zh-CN" sz="1500" dirty="0" smtClean="0">
                <a:sym typeface="+mn-ea"/>
              </a:rPr>
              <a:t>    6. 适当添加儿童营养保健产品</a:t>
            </a:r>
            <a:endParaRPr lang="en-US" altLang="zh-CN" sz="1500" dirty="0" smtClean="0"/>
          </a:p>
          <a:p>
            <a:pPr marL="227965" indent="-227965">
              <a:lnSpc>
                <a:spcPct val="150000"/>
              </a:lnSpc>
            </a:pPr>
            <a:r>
              <a:rPr lang="en-US" altLang="zh-CN" sz="1500" dirty="0" smtClean="0">
                <a:sym typeface="+mn-ea"/>
              </a:rPr>
              <a:t>       </a:t>
            </a:r>
            <a:r>
              <a:rPr lang="en-US" altLang="zh-CN" sz="1500" dirty="0" smtClean="0">
                <a:solidFill>
                  <a:srgbClr val="FF0000"/>
                </a:solidFill>
                <a:sym typeface="+mn-ea"/>
              </a:rPr>
              <a:t>现在越来越多的家庭、学校开始重视食育。希望“以食育人”的观念能更广泛地传播开来，帮助更多的孩子健康、快乐地成长。</a:t>
            </a:r>
            <a:endParaRPr lang="en-US" altLang="zh-CN" sz="700" dirty="0" smtClean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第三节    </a:t>
            </a:r>
            <a:r>
              <a:rPr lang="zh-CN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婴幼儿食育的新食谱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433146"/>
          </a:xfrm>
        </p:spPr>
        <p:txBody>
          <a:bodyPr>
            <a:normAutofit fontScale="80000"/>
          </a:bodyPr>
          <a:lstStyle/>
          <a:p>
            <a:pPr marL="227965" indent="-227965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sym typeface="+mn-ea"/>
              </a:rPr>
              <a:t>拓展阅读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pPr marL="227965" indent="-227965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sym typeface="+mn-ea"/>
              </a:rPr>
              <a:t>    日本0—3岁婴幼儿食育的开展</a:t>
            </a:r>
            <a:r>
              <a:rPr lang="zh-CN" altLang="en-US" sz="2800" dirty="0" smtClean="0">
                <a:solidFill>
                  <a:srgbClr val="FF0000"/>
                </a:solidFill>
                <a:sym typeface="+mn-ea"/>
              </a:rPr>
              <a:t>，</a:t>
            </a:r>
            <a:r>
              <a:rPr lang="en-US" altLang="zh-CN" sz="2800" dirty="0" smtClean="0">
                <a:solidFill>
                  <a:srgbClr val="FF0000"/>
                </a:solidFill>
                <a:sym typeface="+mn-ea"/>
              </a:rPr>
              <a:t>值得我们学习和借鉴的成果</a:t>
            </a:r>
            <a:r>
              <a:rPr lang="zh-CN" altLang="en-US" sz="2800" dirty="0" smtClean="0">
                <a:solidFill>
                  <a:srgbClr val="FF0000"/>
                </a:solidFill>
                <a:sym typeface="+mn-ea"/>
              </a:rPr>
              <a:t>。</a:t>
            </a:r>
            <a:endParaRPr lang="en-US" altLang="zh-CN" sz="2800" dirty="0" smtClean="0"/>
          </a:p>
          <a:p>
            <a:pPr marL="227965" indent="-227965">
              <a:lnSpc>
                <a:spcPct val="150000"/>
              </a:lnSpc>
            </a:pPr>
            <a:r>
              <a:rPr lang="en-US" altLang="zh-CN" sz="2800" dirty="0" smtClean="0">
                <a:sym typeface="+mn-ea"/>
              </a:rPr>
              <a:t>1</a:t>
            </a:r>
            <a:r>
              <a:rPr lang="zh-CN" altLang="en-US" sz="2800" dirty="0" smtClean="0">
                <a:sym typeface="+mn-ea"/>
              </a:rPr>
              <a:t>、</a:t>
            </a:r>
            <a:r>
              <a:rPr lang="en-US" altLang="zh-CN" sz="2800" dirty="0" smtClean="0">
                <a:sym typeface="+mn-ea"/>
              </a:rPr>
              <a:t>官方网站对食育的科普和大力宣传    </a:t>
            </a:r>
            <a:endParaRPr lang="en-US" altLang="zh-CN" sz="2800" dirty="0" smtClean="0"/>
          </a:p>
          <a:p>
            <a:pPr marL="227965" indent="-227965">
              <a:lnSpc>
                <a:spcPct val="150000"/>
              </a:lnSpc>
            </a:pPr>
            <a:r>
              <a:rPr lang="en-US" altLang="zh-CN" sz="2800" dirty="0" smtClean="0">
                <a:sym typeface="+mn-ea"/>
              </a:rPr>
              <a:t>2.</a:t>
            </a:r>
            <a:r>
              <a:rPr lang="zh-CN" altLang="en-US" sz="2800" dirty="0" smtClean="0">
                <a:sym typeface="+mn-ea"/>
              </a:rPr>
              <a:t>、</a:t>
            </a:r>
            <a:r>
              <a:rPr lang="en-US" altLang="zh-CN" sz="2800" dirty="0" smtClean="0">
                <a:sym typeface="+mn-ea"/>
              </a:rPr>
              <a:t>成立科室由专业人士专职负责食育的推广</a:t>
            </a:r>
            <a:endParaRPr lang="en-US" altLang="zh-CN" sz="2800" dirty="0" smtClean="0"/>
          </a:p>
          <a:p>
            <a:pPr marL="227965" indent="-227965">
              <a:lnSpc>
                <a:spcPct val="150000"/>
              </a:lnSpc>
            </a:pPr>
            <a:r>
              <a:rPr lang="en-US" altLang="zh-CN" sz="2800" dirty="0" smtClean="0">
                <a:sym typeface="+mn-ea"/>
              </a:rPr>
              <a:t>3</a:t>
            </a:r>
            <a:r>
              <a:rPr lang="zh-CN" altLang="en-US" sz="2800" dirty="0" smtClean="0">
                <a:sym typeface="+mn-ea"/>
              </a:rPr>
              <a:t>、 保育所针对各年龄阶段的婴幼儿大力开展食育</a:t>
            </a:r>
            <a:endParaRPr lang="en-US" altLang="zh-CN" sz="2800" dirty="0" smtClean="0"/>
          </a:p>
          <a:p>
            <a:pPr marL="227965" indent="-227965">
              <a:lnSpc>
                <a:spcPct val="150000"/>
              </a:lnSpc>
            </a:pPr>
            <a:r>
              <a:rPr lang="en-US" altLang="zh-CN" sz="2800" dirty="0" smtClean="0">
                <a:sym typeface="+mn-ea"/>
              </a:rPr>
              <a:t>      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pPr marL="227965" indent="-227965">
              <a:lnSpc>
                <a:spcPct val="150000"/>
              </a:lnSpc>
            </a:pPr>
            <a:endParaRPr lang="zh-CN" altLang="en-US" sz="24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3200" b="1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思考题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866054"/>
            <a:ext cx="10058400" cy="4023360"/>
          </a:xfrm>
        </p:spPr>
        <p:txBody>
          <a:bodyPr>
            <a:noAutofit/>
          </a:bodyPr>
          <a:lstStyle/>
          <a:p>
            <a:pPr marL="0" lvl="0" indent="0">
              <a:lnSpc>
                <a:spcPct val="150000"/>
              </a:lnSpc>
              <a:buFont typeface="+mj-lt"/>
              <a:buNone/>
            </a:pPr>
            <a:r>
              <a:rPr altLang="zh-CN" sz="2400" dirty="0" smtClean="0">
                <a:sym typeface="+mn-ea"/>
              </a:rPr>
              <a:t>1. 我国家庭食育的误区有哪些？</a:t>
            </a:r>
            <a:endParaRPr altLang="zh-CN" sz="2400" dirty="0" smtClean="0"/>
          </a:p>
          <a:p>
            <a:pPr marL="0" lvl="0" indent="0">
              <a:lnSpc>
                <a:spcPct val="150000"/>
              </a:lnSpc>
              <a:buFont typeface="+mj-lt"/>
              <a:buNone/>
            </a:pPr>
            <a:r>
              <a:rPr altLang="zh-CN" sz="2400" dirty="0" smtClean="0">
                <a:sym typeface="+mn-ea"/>
              </a:rPr>
              <a:t>2. 如何看待家长使用食物嘉奖和惩罚孩子的手段？</a:t>
            </a:r>
            <a:endParaRPr altLang="zh-CN" sz="2400" dirty="0" smtClean="0"/>
          </a:p>
          <a:p>
            <a:pPr marL="0" lvl="0" indent="0">
              <a:lnSpc>
                <a:spcPct val="150000"/>
              </a:lnSpc>
              <a:buFont typeface="+mj-lt"/>
              <a:buNone/>
            </a:pPr>
            <a:r>
              <a:rPr altLang="zh-CN" sz="2400" dirty="0" smtClean="0">
                <a:sym typeface="+mn-ea"/>
              </a:rPr>
              <a:t>3. 婴幼儿食育的新食谱有哪些方面？</a:t>
            </a:r>
            <a:endParaRPr lang="zh-CN" altLang="zh-CN" sz="2400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4230" y="286603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zh-CN" altLang="en-US" sz="6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谢谢聆听！</a:t>
            </a:r>
            <a:endParaRPr lang="zh-CN" altLang="en-US" sz="199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359" y="2514600"/>
            <a:ext cx="4802293" cy="360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1929983"/>
            <a:ext cx="10058400" cy="1450757"/>
          </a:xfrm>
        </p:spPr>
        <p:txBody>
          <a:bodyPr>
            <a:normAutofit fontScale="90000"/>
          </a:bodyPr>
          <a:p>
            <a:pPr algn="ctr"/>
            <a:r>
              <a:rPr lang="zh-CN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第一节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食育概述</a:t>
            </a:r>
            <a:br>
              <a:rPr lang="zh-CN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97280" y="286385"/>
            <a:ext cx="10058400" cy="1367155"/>
          </a:xfrm>
        </p:spPr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第一节     </a:t>
            </a:r>
            <a:r>
              <a:rPr lang="zh-CN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食育概述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一、</a:t>
            </a:r>
            <a:r>
              <a:rPr lang="zh-CN" altLang="zh-CN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食育的由来和定义</a:t>
            </a:r>
            <a:endParaRPr lang="zh-CN" altLang="zh-CN" sz="24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（一）食育的由来</a:t>
            </a:r>
            <a:endParaRPr lang="zh-CN" altLang="en-US" sz="24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zh-CN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食育”一词最早于1896年由日本养生学家石塚左玄在其著作《食物养生法》中提出。他指出：“体育、智育、才育即为食育。”对于儿童来说，最为重要的教育是与健康和生命相关的食育。食育是一切教育的根本，是家长需要进行的家庭教育的重要内容。</a:t>
            </a:r>
            <a:endParaRPr lang="zh-CN" altLang="zh-CN" sz="24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zh-CN" sz="24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第一节     </a:t>
            </a:r>
            <a:r>
              <a:rPr lang="zh-CN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食育概述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二、</a:t>
            </a:r>
            <a:r>
              <a:rPr lang="zh-CN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食育的定义</a:t>
            </a:r>
            <a:endParaRPr lang="zh-CN" altLang="zh-CN" sz="24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“食”字拆开来可写作</a:t>
            </a:r>
            <a:r>
              <a:rPr 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“人”和“良”</a:t>
            </a:r>
            <a:r>
              <a:rPr lang="zh-CN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，通俗地说就是</a:t>
            </a:r>
            <a:r>
              <a:rPr 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通过食物使人变得更好</a:t>
            </a:r>
            <a:r>
              <a:rPr lang="zh-CN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的一种教育方式。</a:t>
            </a:r>
            <a:endParaRPr lang="zh-CN" sz="24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1.吃什么、吃多少、怎么吃</a:t>
            </a:r>
            <a:endParaRPr lang="en-US" altLang="zh-CN" sz="24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2.饮食习惯，就餐礼仪，饮食文化</a:t>
            </a:r>
            <a:endParaRPr lang="en-US" altLang="zh-CN" sz="24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3.生命教育    </a:t>
            </a:r>
            <a:endParaRPr lang="en-US" altLang="zh-CN" sz="24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第一节     </a:t>
            </a:r>
            <a:r>
              <a:rPr lang="zh-CN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食育概述</a:t>
            </a:r>
            <a:endParaRPr lang="zh-CN" altLang="en-US" sz="7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</a:t>
            </a:r>
            <a:r>
              <a:rPr lang="zh-CN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我国家庭食育的误区</a:t>
            </a:r>
            <a:endParaRPr lang="zh-CN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FF0000"/>
                </a:solidFill>
                <a:sym typeface="+mn-ea"/>
              </a:rPr>
              <a:t>     </a:t>
            </a:r>
            <a:r>
              <a:rPr sz="2400" dirty="0" smtClean="0">
                <a:solidFill>
                  <a:schemeClr val="tx1"/>
                </a:solidFill>
                <a:sym typeface="+mn-ea"/>
              </a:rPr>
              <a:t>0—3岁婴幼儿的食育场所，主要是在家庭，而由于家长营养知识缺乏、不了解合理的膳食喂养等因素，导致孩子们会接受很多错误观念的引导。</a:t>
            </a:r>
            <a:endParaRPr sz="24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sym typeface="+mn-ea"/>
              </a:rPr>
              <a:t>1.没有恰当的“餐桌教育”</a:t>
            </a:r>
            <a:endParaRPr lang="zh-CN" altLang="en-US" sz="2400" dirty="0" smtClean="0">
              <a:solidFill>
                <a:schemeClr val="tx1"/>
              </a:solidFill>
            </a:endParaRPr>
          </a:p>
          <a:p>
            <a:r>
              <a:rPr lang="zh-CN" altLang="en-US" sz="2400" dirty="0" smtClean="0">
                <a:solidFill>
                  <a:schemeClr val="tx1"/>
                </a:solidFill>
                <a:sym typeface="+mn-ea"/>
              </a:rPr>
              <a:t>2.食物浪费严重、饮食礼仪逐渐消失、“四体不勤、五谷不分”</a:t>
            </a:r>
            <a:endParaRPr lang="zh-CN" altLang="en-US" sz="2400" dirty="0" smtClean="0">
              <a:solidFill>
                <a:schemeClr val="tx1"/>
              </a:solidFill>
            </a:endParaRPr>
          </a:p>
          <a:p>
            <a:r>
              <a:rPr lang="zh-CN" altLang="en-US" sz="2400" dirty="0" smtClean="0">
                <a:solidFill>
                  <a:schemeClr val="tx1"/>
                </a:solidFill>
                <a:sym typeface="+mn-ea"/>
              </a:rPr>
              <a:t>3.不注重培养孩子的自我能力</a:t>
            </a:r>
            <a:endParaRPr lang="zh-CN" altLang="en-US" sz="2400" dirty="0" smtClean="0">
              <a:solidFill>
                <a:schemeClr val="tx1"/>
              </a:solidFill>
            </a:endParaRPr>
          </a:p>
          <a:p>
            <a:r>
              <a:rPr lang="zh-CN" altLang="en-US" sz="2400" dirty="0" smtClean="0">
                <a:solidFill>
                  <a:schemeClr val="tx1"/>
                </a:solidFill>
                <a:sym typeface="+mn-ea"/>
              </a:rPr>
              <a:t>4.滥用食物嘉奖和惩罚孩子的手段   </a:t>
            </a:r>
            <a:r>
              <a:rPr lang="zh-CN" altLang="en-US" sz="2400" dirty="0" smtClean="0">
                <a:sym typeface="+mn-ea"/>
              </a:rPr>
              <a:t>   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1730" y="2028190"/>
            <a:ext cx="10058400" cy="2308860"/>
          </a:xfrm>
        </p:spPr>
        <p:txBody>
          <a:bodyPr>
            <a:normAutofit/>
          </a:bodyPr>
          <a:lstStyle/>
          <a:p>
            <a:pPr algn="ctr"/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第二节    </a:t>
            </a:r>
            <a:r>
              <a:rPr lang="zh-CN" altLang="zh-CN" sz="4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0</a:t>
            </a:r>
            <a:r>
              <a:rPr lang="en-US" altLang="zh-CN" sz="4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zh-CN" sz="4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3岁各年龄段婴幼儿的食育</a:t>
            </a:r>
            <a:br>
              <a:rPr lang="zh-CN" altLang="zh-CN" sz="4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endParaRPr lang="zh-CN" altLang="en-US" sz="96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第二节  </a:t>
            </a:r>
            <a:r>
              <a:rPr lang="zh-CN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0—3岁各年龄段婴幼儿的食育</a:t>
            </a:r>
            <a:endParaRPr lang="zh-CN" altLang="en-US" sz="7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一、</a:t>
            </a:r>
            <a:r>
              <a:rPr lang="zh-CN" altLang="zh-CN" sz="24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0—3岁各年龄段婴幼儿进食表现</a:t>
            </a:r>
            <a:endParaRPr lang="zh-CN" altLang="zh-CN" sz="2400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</a:t>
            </a:r>
            <a:r>
              <a:rPr altLang="zh-CN" sz="2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0—3岁是婴幼儿形成良好饮食习惯的黄金阶段，这个时期的食育显得尤为重要。0—3岁婴幼儿的成长速度非常显著，尤其是脑、神经系统的发育，所以必须给予婴幼儿充足的营养，否则将对生长、发育造成一定的影响。</a:t>
            </a:r>
            <a:endParaRPr lang="zh-CN" altLang="zh-CN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240030"/>
            <a:ext cx="10058400" cy="1286510"/>
          </a:xfrm>
        </p:spPr>
        <p:txBody>
          <a:bodyPr>
            <a:normAutofit fontScale="90000"/>
          </a:bodyPr>
          <a:lstStyle/>
          <a:p>
            <a:br>
              <a:rPr lang="zh-CN" altLang="en-US" sz="3200" dirty="0" smtClean="0">
                <a:solidFill>
                  <a:srgbClr val="FF0000"/>
                </a:solidFill>
                <a:sym typeface="+mn-ea"/>
              </a:rPr>
            </a:br>
            <a:br>
              <a:rPr lang="zh-CN" altLang="en-US" sz="3200" dirty="0" smtClean="0">
                <a:solidFill>
                  <a:srgbClr val="FF0000"/>
                </a:solidFill>
                <a:sym typeface="+mn-ea"/>
              </a:rPr>
            </a:br>
            <a:br>
              <a:rPr lang="zh-CN" altLang="en-US" sz="3200" dirty="0" smtClean="0">
                <a:solidFill>
                  <a:srgbClr val="FF0000"/>
                </a:solidFill>
                <a:sym typeface="+mn-ea"/>
              </a:rPr>
            </a:br>
            <a:r>
              <a:rPr lang="zh-CN" altLang="en-US" sz="3200" dirty="0" smtClean="0">
                <a:solidFill>
                  <a:srgbClr val="FF0000"/>
                </a:solidFill>
                <a:sym typeface="+mn-ea"/>
              </a:rPr>
              <a:t>（一）</a:t>
            </a:r>
            <a:r>
              <a:rPr lang="zh-CN" altLang="zh-CN" sz="3200" dirty="0" smtClean="0">
                <a:solidFill>
                  <a:srgbClr val="FF0000"/>
                </a:solidFill>
                <a:sym typeface="+mn-ea"/>
              </a:rPr>
              <a:t>   0—3岁各年龄段婴幼儿进食表现</a:t>
            </a:r>
            <a:br>
              <a:rPr lang="zh-CN" altLang="zh-CN" sz="3200" dirty="0" smtClean="0">
                <a:solidFill>
                  <a:srgbClr val="FF0000"/>
                </a:solidFill>
              </a:rPr>
            </a:br>
            <a:endParaRPr lang="zh-CN" altLang="zh-CN" sz="32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4294967295"/>
          </p:nvPr>
        </p:nvSpPr>
        <p:spPr>
          <a:xfrm>
            <a:off x="1160145" y="1270635"/>
            <a:ext cx="9044940" cy="5085080"/>
          </a:xfrm>
        </p:spPr>
        <p:txBody>
          <a:bodyPr>
            <a:normAutofit/>
          </a:bodyPr>
          <a:p>
            <a:pPr marL="0" indent="0">
              <a:buNone/>
            </a:pPr>
            <a:endParaRPr lang="zh-CN" altLang="en-US" dirty="0"/>
          </a:p>
        </p:txBody>
      </p:sp>
      <p:sp>
        <p:nvSpPr>
          <p:cNvPr id="5" name="对角圆角矩形 3"/>
          <p:cNvSpPr/>
          <p:nvPr>
            <p:custDataLst>
              <p:tags r:id="rId1"/>
            </p:custDataLst>
          </p:nvPr>
        </p:nvSpPr>
        <p:spPr>
          <a:xfrm>
            <a:off x="1987124" y="1672850"/>
            <a:ext cx="3956473" cy="2128684"/>
          </a:xfrm>
          <a:prstGeom prst="round2DiagRect">
            <a:avLst>
              <a:gd name="adj1" fmla="val 0"/>
              <a:gd name="adj2" fmla="val 0"/>
            </a:avLst>
          </a:prstGeom>
          <a:noFill/>
          <a:ln w="25400">
            <a:solidFill>
              <a:srgbClr val="8590CA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just">
              <a:lnSpc>
                <a:spcPct val="120000"/>
              </a:lnSpc>
            </a:pPr>
            <a:endParaRPr lang="da-DK" altLang="zh-CN" dirty="0">
              <a:solidFill>
                <a:srgbClr val="8590CA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>
            <p:custDataLst>
              <p:tags r:id="rId2"/>
            </p:custDataLst>
          </p:nvPr>
        </p:nvSpPr>
        <p:spPr>
          <a:xfrm>
            <a:off x="2849892" y="1813142"/>
            <a:ext cx="2854821" cy="1875448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1岁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●自己用手抓取食物但没法准确地送入口中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●会把食物吃得到处都是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●会将嘴里的食物吐出来观察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对角圆角矩形 3"/>
          <p:cNvSpPr/>
          <p:nvPr>
            <p:custDataLst>
              <p:tags r:id="rId3"/>
            </p:custDataLst>
          </p:nvPr>
        </p:nvSpPr>
        <p:spPr>
          <a:xfrm>
            <a:off x="1987124" y="3975178"/>
            <a:ext cx="3956473" cy="2128684"/>
          </a:xfrm>
          <a:prstGeom prst="round2DiagRect">
            <a:avLst>
              <a:gd name="adj1" fmla="val 0"/>
              <a:gd name="adj2" fmla="val 0"/>
            </a:avLst>
          </a:prstGeom>
          <a:noFill/>
          <a:ln w="25400">
            <a:solidFill>
              <a:srgbClr val="79B6D3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just">
              <a:lnSpc>
                <a:spcPct val="120000"/>
              </a:lnSpc>
            </a:pPr>
            <a:endParaRPr lang="da-DK" altLang="zh-CN" dirty="0">
              <a:solidFill>
                <a:srgbClr val="8590CA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>
            <p:custDataLst>
              <p:tags r:id="rId4"/>
            </p:custDataLst>
          </p:nvPr>
        </p:nvSpPr>
        <p:spPr>
          <a:xfrm>
            <a:off x="2849880" y="3975100"/>
            <a:ext cx="2976880" cy="1875155"/>
          </a:xfrm>
          <a:prstGeom prst="rect">
            <a:avLst/>
          </a:prstGeom>
          <a:noFill/>
        </p:spPr>
        <p:txBody>
          <a:bodyPr wrap="square" rtlCol="0"/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2岁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●可以一手扶着碗一手拿勺子吃饭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●能够用筷子吃饭，但是拿不稳食物，会吃得到处都是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●会有喜欢的和不喜欢的食物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●基本可以一个人独立吃饭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●经常不好好咀嚼食物就吞咽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对角圆角矩形 5"/>
          <p:cNvSpPr/>
          <p:nvPr>
            <p:custDataLst>
              <p:tags r:id="rId5"/>
            </p:custDataLst>
          </p:nvPr>
        </p:nvSpPr>
        <p:spPr>
          <a:xfrm>
            <a:off x="6248703" y="1672850"/>
            <a:ext cx="3956473" cy="2128684"/>
          </a:xfrm>
          <a:prstGeom prst="round2DiagRect">
            <a:avLst>
              <a:gd name="adj1" fmla="val 0"/>
              <a:gd name="adj2" fmla="val 0"/>
            </a:avLst>
          </a:prstGeom>
          <a:noFill/>
          <a:ln w="25400">
            <a:solidFill>
              <a:srgbClr val="8EAADC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just">
              <a:lnSpc>
                <a:spcPct val="120000"/>
              </a:lnSpc>
            </a:pPr>
            <a:endParaRPr lang="da-DK" altLang="zh-CN" dirty="0">
              <a:solidFill>
                <a:srgbClr val="8590CA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>
            <p:custDataLst>
              <p:tags r:id="rId6"/>
            </p:custDataLst>
          </p:nvPr>
        </p:nvSpPr>
        <p:spPr>
          <a:xfrm>
            <a:off x="7111471" y="1813142"/>
            <a:ext cx="2854821" cy="1875448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1岁半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●握着勺子戳食物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●可以两手捧着碗喝东西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●学会自己拿着勺子吃饭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●表现出想自己吃饭的意愿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对角圆角矩形 3"/>
          <p:cNvSpPr/>
          <p:nvPr>
            <p:custDataLst>
              <p:tags r:id="rId7"/>
            </p:custDataLst>
          </p:nvPr>
        </p:nvSpPr>
        <p:spPr>
          <a:xfrm>
            <a:off x="6248703" y="3975178"/>
            <a:ext cx="3956473" cy="2128684"/>
          </a:xfrm>
          <a:prstGeom prst="round2DiagRect">
            <a:avLst>
              <a:gd name="adj1" fmla="val 0"/>
              <a:gd name="adj2" fmla="val 0"/>
            </a:avLst>
          </a:prstGeom>
          <a:noFill/>
          <a:ln w="25400">
            <a:solidFill>
              <a:srgbClr val="7AC2C7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just">
              <a:lnSpc>
                <a:spcPct val="120000"/>
              </a:lnSpc>
            </a:pPr>
            <a:endParaRPr lang="da-DK" altLang="zh-CN" dirty="0">
              <a:solidFill>
                <a:srgbClr val="8590CA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8"/>
            </p:custDataLst>
          </p:nvPr>
        </p:nvSpPr>
        <p:spPr>
          <a:xfrm>
            <a:off x="7111365" y="3975100"/>
            <a:ext cx="3038475" cy="1875155"/>
          </a:xfrm>
          <a:prstGeom prst="rect">
            <a:avLst/>
          </a:prstGeom>
          <a:noFill/>
        </p:spPr>
        <p:txBody>
          <a:bodyPr wrap="square" rtlCol="0"/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3岁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●开始挑食、偏食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●喜欢一边玩一边吃饭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●吃一顿饭要花很长时间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●可以很好地使用筷子和勺子吃饭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●对准备食物这件事表现出兴趣，会表现出想要帮忙做饭的意愿</a:t>
            </a:r>
            <a:endParaRPr lang="zh-CN" altLang="en-US" sz="1600">
              <a:solidFill>
                <a:sysClr val="windowText" lastClr="000000">
                  <a:lumMod val="75000"/>
                  <a:lumOff val="25000"/>
                </a:sys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矩形 54"/>
          <p:cNvSpPr/>
          <p:nvPr>
            <p:custDataLst>
              <p:tags r:id="rId9"/>
            </p:custDataLst>
          </p:nvPr>
        </p:nvSpPr>
        <p:spPr>
          <a:xfrm>
            <a:off x="2134799" y="4213661"/>
            <a:ext cx="567418" cy="551090"/>
          </a:xfrm>
          <a:prstGeom prst="rect">
            <a:avLst/>
          </a:prstGeom>
          <a:solidFill>
            <a:srgbClr val="79B6D3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>
            <p:custDataLst>
              <p:tags r:id="rId10"/>
            </p:custDataLst>
          </p:nvPr>
        </p:nvSpPr>
        <p:spPr>
          <a:xfrm>
            <a:off x="2154654" y="4258374"/>
            <a:ext cx="527709" cy="494751"/>
          </a:xfrm>
          <a:prstGeom prst="rect">
            <a:avLst/>
          </a:prstGeom>
        </p:spPr>
        <p:txBody>
          <a:bodyPr wrap="none">
            <a:normAutofit lnSpcReduction="10000"/>
          </a:bodyPr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4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>
            <p:custDataLst>
              <p:tags r:id="rId11"/>
            </p:custDataLst>
          </p:nvPr>
        </p:nvSpPr>
        <p:spPr>
          <a:xfrm>
            <a:off x="2134799" y="1894785"/>
            <a:ext cx="567418" cy="551090"/>
          </a:xfrm>
          <a:prstGeom prst="rect">
            <a:avLst/>
          </a:prstGeom>
          <a:solidFill>
            <a:srgbClr val="8590CA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矩形 58"/>
          <p:cNvSpPr/>
          <p:nvPr>
            <p:custDataLst>
              <p:tags r:id="rId12"/>
            </p:custDataLst>
          </p:nvPr>
        </p:nvSpPr>
        <p:spPr>
          <a:xfrm>
            <a:off x="2154654" y="1939498"/>
            <a:ext cx="527709" cy="494751"/>
          </a:xfrm>
          <a:prstGeom prst="rect">
            <a:avLst/>
          </a:prstGeom>
        </p:spPr>
        <p:txBody>
          <a:bodyPr wrap="none">
            <a:normAutofit lnSpcReduction="10000"/>
          </a:bodyPr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4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>
            <p:custDataLst>
              <p:tags r:id="rId13"/>
            </p:custDataLst>
          </p:nvPr>
        </p:nvSpPr>
        <p:spPr>
          <a:xfrm>
            <a:off x="6396378" y="4213661"/>
            <a:ext cx="567418" cy="551090"/>
          </a:xfrm>
          <a:prstGeom prst="rect">
            <a:avLst/>
          </a:prstGeom>
          <a:solidFill>
            <a:srgbClr val="7AC2C7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矩形 61"/>
          <p:cNvSpPr/>
          <p:nvPr>
            <p:custDataLst>
              <p:tags r:id="rId14"/>
            </p:custDataLst>
          </p:nvPr>
        </p:nvSpPr>
        <p:spPr>
          <a:xfrm>
            <a:off x="6416233" y="4258374"/>
            <a:ext cx="527709" cy="494751"/>
          </a:xfrm>
          <a:prstGeom prst="rect">
            <a:avLst/>
          </a:prstGeom>
        </p:spPr>
        <p:txBody>
          <a:bodyPr wrap="none">
            <a:normAutofit lnSpcReduction="10000"/>
          </a:bodyPr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4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>
            <p:custDataLst>
              <p:tags r:id="rId15"/>
            </p:custDataLst>
          </p:nvPr>
        </p:nvSpPr>
        <p:spPr>
          <a:xfrm>
            <a:off x="6396378" y="1894785"/>
            <a:ext cx="567418" cy="551090"/>
          </a:xfrm>
          <a:prstGeom prst="rect">
            <a:avLst/>
          </a:prstGeom>
          <a:solidFill>
            <a:srgbClr val="8EAADC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>
            <p:custDataLst>
              <p:tags r:id="rId16"/>
            </p:custDataLst>
          </p:nvPr>
        </p:nvSpPr>
        <p:spPr>
          <a:xfrm>
            <a:off x="6416233" y="1939498"/>
            <a:ext cx="527709" cy="494751"/>
          </a:xfrm>
          <a:prstGeom prst="rect">
            <a:avLst/>
          </a:prstGeom>
        </p:spPr>
        <p:txBody>
          <a:bodyPr wrap="none">
            <a:normAutofit lnSpcReduction="10000"/>
          </a:bodyPr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4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1_4*l_h_i*1_1_2"/>
  <p:tag name="KSO_WM_TEMPLATE_CATEGORY" val="diagram"/>
  <p:tag name="KSO_WM_TEMPLATE_INDEX" val="71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5"/>
  <p:tag name="KSO_WM_UNIT_TEXT_FILL_TYPE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71_4*l_h_i*1_3_1"/>
  <p:tag name="KSO_WM_TEMPLATE_CATEGORY" val="diagram"/>
  <p:tag name="KSO_WM_TEMPLATE_INDEX" val="7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71_4*l_h_i*1_1_1"/>
  <p:tag name="KSO_WM_TEMPLATE_CATEGORY" val="diagram"/>
  <p:tag name="KSO_WM_TEMPLATE_INDEX" val="7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71_4*l_h_i*1_1_1"/>
  <p:tag name="KSO_WM_TEMPLATE_CATEGORY" val="diagram"/>
  <p:tag name="KSO_WM_TEMPLATE_INDEX" val="7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diagram71_4*l_h_i*1_4_1"/>
  <p:tag name="KSO_WM_TEMPLATE_CATEGORY" val="diagram"/>
  <p:tag name="KSO_WM_TEMPLATE_INDEX" val="71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4_1"/>
  <p:tag name="KSO_WM_UNIT_ID" val="diagram71_4*l_h_i*1_4_1"/>
  <p:tag name="KSO_WM_TEMPLATE_CATEGORY" val="diagram"/>
  <p:tag name="KSO_WM_TEMPLATE_INDEX" val="7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71_4*l_h_i*1_2_1"/>
  <p:tag name="KSO_WM_TEMPLATE_CATEGORY" val="diagram"/>
  <p:tag name="KSO_WM_TEMPLATE_INDEX" val="71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71_4*l_h_i*1_2_1"/>
  <p:tag name="KSO_WM_TEMPLATE_CATEGORY" val="diagram"/>
  <p:tag name="KSO_WM_TEMPLATE_INDEX" val="7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2.xml><?xml version="1.0" encoding="utf-8"?>
<p:tagLst xmlns:p="http://schemas.openxmlformats.org/presentationml/2006/main">
  <p:tag name="KSO_WM_UNIT_NOCLEAR" val="0"/>
  <p:tag name="KSO_WM_UNIT_VALUE" val="7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71_4*l_h_f*1_1_1"/>
  <p:tag name="KSO_WM_TEMPLATE_CATEGORY" val="diagram"/>
  <p:tag name="KSO_WM_TEMPLATE_INDEX" val="71"/>
  <p:tag name="KSO_WM_UNIT_LAYERLEVEL" val="1_1_1"/>
  <p:tag name="KSO_WM_TAG_VERSION" val="1.0"/>
  <p:tag name="KSO_WM_BEAUTIFY_FLAG" val="#wm#"/>
  <p:tag name="KSO_WM_UNIT_PRESET_TEXT" val="单击此处添加文本具体内容，简明扼要的阐述您的观点。根据需要可酌情增减文字，以便观者准确的理解您传达的思想。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71_4*l_h_i*1_3_2"/>
  <p:tag name="KSO_WM_TEMPLATE_CATEGORY" val="diagram"/>
  <p:tag name="KSO_WM_TEMPLATE_INDEX" val="71"/>
  <p:tag name="KSO_WM_UNIT_LAYERLEVEL" val="1_1_1"/>
  <p:tag name="KSO_WM_TAG_VERSION" val="1.0"/>
  <p:tag name="KSO_WM_BEAUTIFY_FLAG" val="#wm#"/>
  <p:tag name="KSO_WM_UNIT_LINE_FORE_SCHEMECOLOR_INDEX" val="7"/>
  <p:tag name="KSO_WM_UNIT_LINE_FILL_TYPE" val="2"/>
  <p:tag name="KSO_WM_UNIT_TEXT_FILL_FORE_SCHEMECOLOR_INDEX" val="5"/>
  <p:tag name="KSO_WM_UNIT_TEXT_FILL_TYPE" val="1"/>
</p:tagLst>
</file>

<file path=ppt/tags/tag4.xml><?xml version="1.0" encoding="utf-8"?>
<p:tagLst xmlns:p="http://schemas.openxmlformats.org/presentationml/2006/main">
  <p:tag name="KSO_WM_UNIT_NOCLEAR" val="0"/>
  <p:tag name="KSO_WM_UNIT_VALUE" val="7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71_4*l_h_f*1_3_1"/>
  <p:tag name="KSO_WM_TEMPLATE_CATEGORY" val="diagram"/>
  <p:tag name="KSO_WM_TEMPLATE_INDEX" val="71"/>
  <p:tag name="KSO_WM_UNIT_LAYERLEVEL" val="1_1_1"/>
  <p:tag name="KSO_WM_TAG_VERSION" val="1.0"/>
  <p:tag name="KSO_WM_BEAUTIFY_FLAG" val="#wm#"/>
  <p:tag name="KSO_WM_UNIT_PRESET_TEXT" val="单击此处添加文本具体内容，简明扼要的阐述您的观点。根据需要可酌情增减文字，以便观者准确的理解您传达的思想。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71_4*l_h_i*1_2_2"/>
  <p:tag name="KSO_WM_TEMPLATE_CATEGORY" val="diagram"/>
  <p:tag name="KSO_WM_TEMPLATE_INDEX" val="71"/>
  <p:tag name="KSO_WM_UNIT_LAYERLEVEL" val="1_1_1"/>
  <p:tag name="KSO_WM_TAG_VERSION" val="1.0"/>
  <p:tag name="KSO_WM_BEAUTIFY_FLAG" val="#wm#"/>
  <p:tag name="KSO_WM_UNIT_LINE_FORE_SCHEMECOLOR_INDEX" val="6"/>
  <p:tag name="KSO_WM_UNIT_LINE_FILL_TYPE" val="2"/>
  <p:tag name="KSO_WM_UNIT_TEXT_FILL_FORE_SCHEMECOLOR_INDEX" val="5"/>
  <p:tag name="KSO_WM_UNIT_TEXT_FILL_TYPE" val="1"/>
</p:tagLst>
</file>

<file path=ppt/tags/tag6.xml><?xml version="1.0" encoding="utf-8"?>
<p:tagLst xmlns:p="http://schemas.openxmlformats.org/presentationml/2006/main">
  <p:tag name="KSO_WM_UNIT_NOCLEAR" val="0"/>
  <p:tag name="KSO_WM_UNIT_VALUE" val="7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71_4*l_h_f*1_2_1"/>
  <p:tag name="KSO_WM_TEMPLATE_CATEGORY" val="diagram"/>
  <p:tag name="KSO_WM_TEMPLATE_INDEX" val="71"/>
  <p:tag name="KSO_WM_UNIT_LAYERLEVEL" val="1_1_1"/>
  <p:tag name="KSO_WM_TAG_VERSION" val="1.0"/>
  <p:tag name="KSO_WM_BEAUTIFY_FLAG" val="#wm#"/>
  <p:tag name="KSO_WM_UNIT_PRESET_TEXT" val="单击此处添加文本具体内容，简明扼要的阐述您的观点。根据需要可酌情增减文字，以便观者准确的理解您传达的思想。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71_4*l_h_i*1_4_2"/>
  <p:tag name="KSO_WM_TEMPLATE_CATEGORY" val="diagram"/>
  <p:tag name="KSO_WM_TEMPLATE_INDEX" val="71"/>
  <p:tag name="KSO_WM_UNIT_LAYERLEVEL" val="1_1_1"/>
  <p:tag name="KSO_WM_TAG_VERSION" val="1.0"/>
  <p:tag name="KSO_WM_BEAUTIFY_FLAG" val="#wm#"/>
  <p:tag name="KSO_WM_UNIT_LINE_FORE_SCHEMECOLOR_INDEX" val="8"/>
  <p:tag name="KSO_WM_UNIT_LINE_FILL_TYPE" val="2"/>
  <p:tag name="KSO_WM_UNIT_TEXT_FILL_FORE_SCHEMECOLOR_INDEX" val="5"/>
  <p:tag name="KSO_WM_UNIT_TEXT_FILL_TYPE" val="1"/>
</p:tagLst>
</file>

<file path=ppt/tags/tag8.xml><?xml version="1.0" encoding="utf-8"?>
<p:tagLst xmlns:p="http://schemas.openxmlformats.org/presentationml/2006/main">
  <p:tag name="KSO_WM_UNIT_NOCLEAR" val="0"/>
  <p:tag name="KSO_WM_UNIT_VALUE" val="7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71_4*l_h_f*1_4_1"/>
  <p:tag name="KSO_WM_TEMPLATE_CATEGORY" val="diagram"/>
  <p:tag name="KSO_WM_TEMPLATE_INDEX" val="71"/>
  <p:tag name="KSO_WM_UNIT_LAYERLEVEL" val="1_1_1"/>
  <p:tag name="KSO_WM_TAG_VERSION" val="1.0"/>
  <p:tag name="KSO_WM_BEAUTIFY_FLAG" val="#wm#"/>
  <p:tag name="KSO_WM_UNIT_PRESET_TEXT" val="单击此处添加文本具体内容，简明扼要的阐述您的观点。根据需要可酌情增减文字，以便观者准确的理解您传达的思想。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71_4*l_h_i*1_3_1"/>
  <p:tag name="KSO_WM_TEMPLATE_CATEGORY" val="diagram"/>
  <p:tag name="KSO_WM_TEMPLATE_INDEX" val="71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回顾</Template>
  <TotalTime>0</TotalTime>
  <Words>3194</Words>
  <Application>WPS 演示</Application>
  <PresentationFormat>宽屏</PresentationFormat>
  <Paragraphs>183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微软雅黑</vt:lpstr>
      <vt:lpstr>Times New Roman</vt:lpstr>
      <vt:lpstr>Calibri Light</vt:lpstr>
      <vt:lpstr>等线</vt:lpstr>
      <vt:lpstr>Arial Unicode MS</vt:lpstr>
      <vt:lpstr>仿宋</vt:lpstr>
      <vt:lpstr>黑体</vt:lpstr>
      <vt:lpstr>回顾</vt:lpstr>
      <vt:lpstr>第二章 婴幼儿消化系统的特点 </vt:lpstr>
      <vt:lpstr>学习目标</vt:lpstr>
      <vt:lpstr>PowerPoint 演示文稿</vt:lpstr>
      <vt:lpstr>第一节 婴幼儿胃肠功能发育</vt:lpstr>
      <vt:lpstr>第一节 婴幼儿胃肠功能发育</vt:lpstr>
      <vt:lpstr>第一节 婴幼儿胃肠功能发育</vt:lpstr>
      <vt:lpstr>第八章    食  育 </vt:lpstr>
      <vt:lpstr>第一节 婴幼儿胃肠功能发育</vt:lpstr>
      <vt:lpstr>第一节 婴幼儿胃肠功能发育</vt:lpstr>
      <vt:lpstr>第一节 婴幼儿胃肠功能发育</vt:lpstr>
      <vt:lpstr>第一节 婴幼儿胃肠功能发育</vt:lpstr>
      <vt:lpstr>第一节 婴幼儿胃肠功能发育</vt:lpstr>
      <vt:lpstr>第一节 婴幼儿胃肠功能发育</vt:lpstr>
      <vt:lpstr>第一节 婴幼儿胃肠功能发育</vt:lpstr>
      <vt:lpstr>第一节 婴幼儿胃肠功能发育</vt:lpstr>
      <vt:lpstr>第一节 婴幼儿胃肠功能发育</vt:lpstr>
      <vt:lpstr>第一节 婴幼儿胃肠功能发育</vt:lpstr>
      <vt:lpstr>第一节 婴幼儿胃肠功能发育</vt:lpstr>
      <vt:lpstr>第一节 婴幼儿胃肠功能发育</vt:lpstr>
      <vt:lpstr>第二节    0-3岁各年龄段婴幼儿的食育 </vt:lpstr>
      <vt:lpstr>第一节 婴幼儿胃肠功能发育</vt:lpstr>
      <vt:lpstr>第一节 婴幼儿胃肠功能发育</vt:lpstr>
      <vt:lpstr>思考题</vt:lpstr>
      <vt:lpstr>谢谢聆听！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第二章 婴幼儿消化系统的特点 </dc:title>
  <dc:creator> </dc:creator>
  <cp:lastModifiedBy>WPS_1607387318</cp:lastModifiedBy>
  <cp:revision>46</cp:revision>
  <dcterms:created xsi:type="dcterms:W3CDTF">2021-07-07T23:37:00Z</dcterms:created>
  <dcterms:modified xsi:type="dcterms:W3CDTF">2021-08-04T03:45:41Z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C2FAA5AE60D54A32B635D0677EBA876E</vt:lpwstr>
  </property>
  <property fmtid="{D5CDD505-2E9C-101B-9397-08002B2CF9AE}" pid="3" name="KSOProductBuildVer">
    <vt:lpwstr>2052-11.1.0.10503</vt:lpwstr>
  </property>
</Properties>
</file>