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329" r:id="rId4"/>
    <p:sldId id="342" r:id="rId6"/>
    <p:sldId id="332" r:id="rId7"/>
    <p:sldId id="369" r:id="rId8"/>
    <p:sldId id="370" r:id="rId9"/>
    <p:sldId id="371" r:id="rId10"/>
    <p:sldId id="372" r:id="rId11"/>
    <p:sldId id="373" r:id="rId12"/>
    <p:sldId id="374" r:id="rId13"/>
    <p:sldId id="375" r:id="rId14"/>
    <p:sldId id="376" r:id="rId15"/>
    <p:sldId id="378" r:id="rId16"/>
    <p:sldId id="379" r:id="rId17"/>
    <p:sldId id="377" r:id="rId18"/>
    <p:sldId id="380" r:id="rId19"/>
    <p:sldId id="381" r:id="rId20"/>
    <p:sldId id="382" r:id="rId21"/>
    <p:sldId id="383" r:id="rId22"/>
    <p:sldId id="384" r:id="rId23"/>
    <p:sldId id="385" r:id="rId24"/>
    <p:sldId id="386" r:id="rId25"/>
    <p:sldId id="387" r:id="rId26"/>
    <p:sldId id="388" r:id="rId27"/>
    <p:sldId id="389" r:id="rId28"/>
    <p:sldId id="391" r:id="rId29"/>
    <p:sldId id="392" r:id="rId30"/>
    <p:sldId id="395" r:id="rId31"/>
    <p:sldId id="394" r:id="rId32"/>
    <p:sldId id="396" r:id="rId33"/>
    <p:sldId id="397" r:id="rId34"/>
    <p:sldId id="398" r:id="rId35"/>
    <p:sldId id="399" r:id="rId36"/>
    <p:sldId id="400" r:id="rId37"/>
    <p:sldId id="401" r:id="rId38"/>
    <p:sldId id="402" r:id="rId39"/>
    <p:sldId id="405" r:id="rId40"/>
    <p:sldId id="406" r:id="rId41"/>
    <p:sldId id="407" r:id="rId42"/>
    <p:sldId id="408" r:id="rId43"/>
    <p:sldId id="409" r:id="rId44"/>
    <p:sldId id="410" r:id="rId45"/>
    <p:sldId id="344" r:id="rId46"/>
    <p:sldId id="302"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78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notesMaster" Target="notesMasters/notesMaster1.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E21EE5-9C64-41C5-A4B0-9E0FA312FEF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2E5D6-177E-4DE5-B5DB-FA945794E38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3ED99D-4B73-40C3-A1B0-8368B2FB35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097280" y="2582334"/>
            <a:ext cx="4937760" cy="33782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217920" y="2582334"/>
            <a:ext cx="4937760" cy="33782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D8B231D-1CB4-45D1-BF70-86128657444E}" type="datetimeFigureOut">
              <a:rPr lang="zh-CN" altLang="en-US" smtClean="0"/>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A118CB4-6002-40D5-BF09-9CF29DE1E44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A118CB4-6002-40D5-BF09-9CF29DE1E443}" type="slidenum">
              <a:rPr lang="zh-CN" altLang="en-US" smtClean="0"/>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32560"/>
            <a:ext cx="12192000" cy="2892552"/>
          </a:xfrm>
        </p:spPr>
        <p:txBody>
          <a:bodyPr>
            <a:normAutofit/>
          </a:bodyPr>
          <a:lstStyle/>
          <a:p>
            <a:pPr algn="ctr"/>
            <a:r>
              <a:rPr lang="zh-CN" altLang="en-US" sz="4400" b="1" kern="2200" dirty="0">
                <a:effectLst/>
                <a:latin typeface="微软雅黑" panose="020B0503020204020204" pitchFamily="34" charset="-122"/>
                <a:ea typeface="微软雅黑" panose="020B0503020204020204" pitchFamily="34" charset="-122"/>
                <a:cs typeface="Times New Roman" panose="02020603050405020304" pitchFamily="18" charset="0"/>
              </a:rPr>
              <a:t>第五章      幼儿营养与膳食</a:t>
            </a:r>
            <a:br>
              <a:rPr lang="zh-CN" altLang="zh-CN" sz="2400" b="1" kern="2200" dirty="0">
                <a:effectLst/>
                <a:latin typeface="Calibri" panose="020F0502020204030204" pitchFamily="34" charset="0"/>
                <a:cs typeface="Times New Roman" panose="02020603050405020304" pitchFamily="18" charset="0"/>
              </a:rPr>
            </a:br>
            <a:endParaRPr lang="zh-CN" altLang="en-US" sz="9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97280" y="1839678"/>
            <a:ext cx="9922509" cy="3732945"/>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月龄幼儿膳食指南</a:t>
            </a:r>
            <a:endParaRPr lang="en-US" altLang="zh-CN" sz="2000" b="1" dirty="0"/>
          </a:p>
          <a:p>
            <a:pPr>
              <a:lnSpc>
                <a:spcPct val="150000"/>
              </a:lnSpc>
            </a:pPr>
            <a:r>
              <a:rPr lang="zh-CN" altLang="en-US" sz="2000" dirty="0"/>
              <a:t>（四）适合</a:t>
            </a:r>
            <a:r>
              <a:rPr lang="en-US" altLang="zh-CN" sz="2000" dirty="0"/>
              <a:t>13—24</a:t>
            </a:r>
            <a:r>
              <a:rPr lang="zh-CN" altLang="en-US" sz="2000" dirty="0"/>
              <a:t>月龄幼儿的辅食</a:t>
            </a:r>
            <a:endParaRPr lang="en-US" altLang="zh-CN" sz="2000" dirty="0"/>
          </a:p>
          <a:p>
            <a:pPr marL="800100" lvl="1" indent="-342900">
              <a:lnSpc>
                <a:spcPct val="150000"/>
              </a:lnSpc>
              <a:buFont typeface="Wingdings" panose="05000000000000000000" pitchFamily="2" charset="2"/>
              <a:buChar char="ü"/>
            </a:pPr>
            <a:r>
              <a:rPr lang="zh-CN" altLang="en-US" sz="2000" dirty="0"/>
              <a:t>添加辅食的最终目的是逐渐转变为成人的饮食模式，因此鼓励</a:t>
            </a:r>
            <a:r>
              <a:rPr lang="en-US" altLang="zh-CN" sz="2000" dirty="0"/>
              <a:t>13—24</a:t>
            </a:r>
            <a:r>
              <a:rPr lang="zh-CN" altLang="en-US" sz="2000" dirty="0"/>
              <a:t>月龄幼儿尝试家庭辅食，并在满</a:t>
            </a:r>
            <a:r>
              <a:rPr lang="en-US" altLang="zh-CN" sz="2000" dirty="0"/>
              <a:t>24</a:t>
            </a:r>
            <a:r>
              <a:rPr lang="zh-CN" altLang="en-US" sz="2000" dirty="0"/>
              <a:t>月龄后与家人一起进食。</a:t>
            </a:r>
            <a:endParaRPr lang="en-US" altLang="zh-CN" sz="2000" dirty="0"/>
          </a:p>
          <a:p>
            <a:pPr marL="800100" lvl="1" indent="-342900">
              <a:lnSpc>
                <a:spcPct val="150000"/>
              </a:lnSpc>
              <a:buFont typeface="Wingdings" panose="05000000000000000000" pitchFamily="2" charset="2"/>
              <a:buChar char="ü"/>
            </a:pPr>
            <a:r>
              <a:rPr lang="zh-CN" altLang="en-US" sz="2000" dirty="0"/>
              <a:t>不是所有的家庭食物都适合</a:t>
            </a:r>
            <a:r>
              <a:rPr lang="en-US" altLang="zh-CN" sz="2000" dirty="0"/>
              <a:t>13—24</a:t>
            </a:r>
            <a:r>
              <a:rPr lang="zh-CN" altLang="en-US" sz="2000" dirty="0"/>
              <a:t>月龄的幼儿，如经过腌、熏、卤制，重油、甜腻，以及辛辣刺激的高盐、高糖、刺激性的重口味食物均不适合。</a:t>
            </a:r>
            <a:endParaRPr lang="en-US" altLang="zh-CN" sz="2000" dirty="0"/>
          </a:p>
          <a:p>
            <a:pPr marL="800100" lvl="1" indent="-342900">
              <a:lnSpc>
                <a:spcPct val="150000"/>
              </a:lnSpc>
              <a:buFont typeface="Wingdings" panose="05000000000000000000" pitchFamily="2" charset="2"/>
              <a:buChar char="ü"/>
            </a:pPr>
            <a:r>
              <a:rPr lang="zh-CN" altLang="en-US" sz="2000" dirty="0"/>
              <a:t>适合</a:t>
            </a:r>
            <a:r>
              <a:rPr lang="en-US" altLang="zh-CN" sz="2000" dirty="0"/>
              <a:t>13—24</a:t>
            </a:r>
            <a:r>
              <a:rPr lang="zh-CN" altLang="en-US" sz="2000" dirty="0"/>
              <a:t>月龄幼儿的家庭食物应该是少盐、少糖、少刺激的淡口味食物，并且最好是家庭自制的食物。</a:t>
            </a:r>
            <a:endParaRPr lang="en-US" altLang="zh-CN"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97280" y="1867181"/>
            <a:ext cx="9922509" cy="3732945"/>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月龄幼儿膳食指南</a:t>
            </a:r>
            <a:endParaRPr lang="en-US" altLang="zh-CN" sz="2000" b="1" dirty="0"/>
          </a:p>
          <a:p>
            <a:pPr>
              <a:lnSpc>
                <a:spcPct val="150000"/>
              </a:lnSpc>
            </a:pPr>
            <a:r>
              <a:rPr lang="zh-CN" altLang="en-US" sz="2000" dirty="0"/>
              <a:t>（五）适合的辅食烹饪方法</a:t>
            </a:r>
            <a:endParaRPr lang="en-US" altLang="zh-CN" sz="2000" dirty="0"/>
          </a:p>
          <a:p>
            <a:pPr marL="800100" lvl="1" indent="-342900">
              <a:lnSpc>
                <a:spcPct val="150000"/>
              </a:lnSpc>
              <a:buFont typeface="Wingdings" panose="05000000000000000000" pitchFamily="2" charset="2"/>
              <a:buChar char="ü"/>
            </a:pPr>
            <a:r>
              <a:rPr lang="zh-CN" altLang="en-US" sz="2000" dirty="0"/>
              <a:t>辅食烹饪最重要的是要将食物煮熟、煮透，同时尽量保持食物中的营养成分和原有口味，并使食物质地能适合幼儿的进食能力。</a:t>
            </a:r>
            <a:endParaRPr lang="en-US" altLang="zh-CN" sz="2000" dirty="0"/>
          </a:p>
          <a:p>
            <a:pPr marL="800100" lvl="1" indent="-342900">
              <a:lnSpc>
                <a:spcPct val="150000"/>
              </a:lnSpc>
              <a:buFont typeface="Wingdings" panose="05000000000000000000" pitchFamily="2" charset="2"/>
              <a:buChar char="ü"/>
            </a:pPr>
            <a:r>
              <a:rPr lang="zh-CN" altLang="en-US" sz="2000" dirty="0"/>
              <a:t>辅食烹饪方法宜多采用蒸、煮，不用煎、炸。</a:t>
            </a:r>
            <a:endParaRPr lang="en-US" altLang="zh-CN" sz="2000" dirty="0"/>
          </a:p>
          <a:p>
            <a:pPr marL="800100" lvl="1" indent="-342900">
              <a:lnSpc>
                <a:spcPct val="150000"/>
              </a:lnSpc>
              <a:buFont typeface="Wingdings" panose="05000000000000000000" pitchFamily="2" charset="2"/>
              <a:buChar char="ü"/>
            </a:pPr>
            <a:r>
              <a:rPr lang="zh-CN" altLang="en-US" sz="2000" dirty="0"/>
              <a:t>幼儿的味觉、嗅觉还在形成过程中，父母及喂养者不应以自己的口味来评判。</a:t>
            </a:r>
            <a:endParaRPr lang="en-US" altLang="zh-CN" sz="2000" dirty="0"/>
          </a:p>
          <a:p>
            <a:pPr marL="800100" lvl="1" indent="-342900">
              <a:lnSpc>
                <a:spcPct val="150000"/>
              </a:lnSpc>
              <a:buFont typeface="Wingdings" panose="05000000000000000000" pitchFamily="2" charset="2"/>
              <a:buChar char="ü"/>
            </a:pPr>
            <a:r>
              <a:rPr lang="zh-CN" altLang="en-US" sz="2000" dirty="0"/>
              <a:t>在制作辅食时可以通过不同食物的搭配来增进口味，如番茄蒸肉末、土豆牛奶泥等，其中天然的奶味和酸甜味是幼儿最熟悉和喜爱的口味。</a:t>
            </a:r>
            <a:endParaRPr lang="en-US" altLang="zh-CN"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97280" y="1793360"/>
            <a:ext cx="9922509" cy="3271280"/>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月龄幼儿膳食指南</a:t>
            </a:r>
            <a:endParaRPr lang="en-US" altLang="zh-CN" sz="2000" b="1" dirty="0"/>
          </a:p>
          <a:p>
            <a:pPr>
              <a:lnSpc>
                <a:spcPct val="150000"/>
              </a:lnSpc>
            </a:pPr>
            <a:r>
              <a:rPr lang="zh-CN" altLang="en-US" sz="2000" dirty="0"/>
              <a:t>（六）</a:t>
            </a:r>
            <a:r>
              <a:rPr lang="en-US" altLang="zh-CN" sz="2000" dirty="0"/>
              <a:t>13—24</a:t>
            </a:r>
            <a:r>
              <a:rPr lang="zh-CN" altLang="en-US" sz="2000" dirty="0"/>
              <a:t>月龄幼儿辅食不加调味品，尽量减少糖和盐的摄入</a:t>
            </a:r>
            <a:endParaRPr lang="en-US" altLang="zh-CN" sz="2000" dirty="0"/>
          </a:p>
          <a:p>
            <a:pPr marL="800100" lvl="1" indent="-342900">
              <a:lnSpc>
                <a:spcPct val="150000"/>
              </a:lnSpc>
              <a:buFont typeface="Wingdings" panose="05000000000000000000" pitchFamily="2" charset="2"/>
              <a:buChar char="ü"/>
            </a:pPr>
            <a:r>
              <a:rPr lang="en-US" altLang="zh-CN" sz="2000" dirty="0"/>
              <a:t>13—24</a:t>
            </a:r>
            <a:r>
              <a:rPr lang="zh-CN" altLang="en-US" sz="2000" dirty="0"/>
              <a:t>月龄每天摄入盐量推荐</a:t>
            </a:r>
            <a:r>
              <a:rPr lang="en-US" altLang="zh-CN" sz="2000" dirty="0"/>
              <a:t>0—1.5g</a:t>
            </a:r>
            <a:r>
              <a:rPr lang="zh-CN" altLang="en-US" sz="2000" dirty="0"/>
              <a:t>，淡口味食物有利于提高婴幼儿对不同天然食品口味的接受度，减少偏食挑食的风险。</a:t>
            </a:r>
            <a:endParaRPr lang="en-US" altLang="zh-CN" sz="2000" dirty="0"/>
          </a:p>
          <a:p>
            <a:pPr marL="800100" lvl="1" indent="-342900">
              <a:lnSpc>
                <a:spcPct val="150000"/>
              </a:lnSpc>
              <a:buFont typeface="Wingdings" panose="05000000000000000000" pitchFamily="2" charset="2"/>
              <a:buChar char="ü"/>
            </a:pPr>
            <a:r>
              <a:rPr lang="en-US" altLang="zh-CN" sz="2000" dirty="0"/>
              <a:t>13—24</a:t>
            </a:r>
            <a:r>
              <a:rPr lang="zh-CN" altLang="en-US" sz="2000" dirty="0"/>
              <a:t>月龄幼儿辅食应单独制作</a:t>
            </a:r>
            <a:endParaRPr lang="zh-CN" altLang="en-US" sz="2000" dirty="0"/>
          </a:p>
          <a:p>
            <a:pPr marL="800100" lvl="1" indent="-342900">
              <a:lnSpc>
                <a:spcPct val="150000"/>
              </a:lnSpc>
              <a:buFont typeface="Wingdings" panose="05000000000000000000" pitchFamily="2" charset="2"/>
              <a:buChar char="ü"/>
            </a:pPr>
            <a:r>
              <a:rPr lang="en-US" altLang="zh-CN" sz="2000" dirty="0"/>
              <a:t>13—24</a:t>
            </a:r>
            <a:r>
              <a:rPr lang="zh-CN" altLang="en-US" sz="2000" dirty="0"/>
              <a:t>月龄保持食物原味，不需要额外加糖、盐及各种调味品。</a:t>
            </a:r>
            <a:endParaRPr lang="zh-CN" altLang="en-US" sz="2000" dirty="0"/>
          </a:p>
          <a:p>
            <a:pPr marL="800100" lvl="1" indent="-342900">
              <a:lnSpc>
                <a:spcPct val="150000"/>
              </a:lnSpc>
              <a:buFont typeface="Wingdings" panose="05000000000000000000" pitchFamily="2" charset="2"/>
              <a:buChar char="ü"/>
            </a:pPr>
            <a:r>
              <a:rPr lang="en-US" altLang="zh-CN" sz="2000" dirty="0"/>
              <a:t>1</a:t>
            </a:r>
            <a:r>
              <a:rPr lang="zh-CN" altLang="en-US" sz="2000" dirty="0"/>
              <a:t>岁以后逐渐尝试谈口味的家庭膳食</a:t>
            </a:r>
            <a:endParaRPr lang="zh-CN" alt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6800" y="169753"/>
            <a:ext cx="10058400" cy="1450757"/>
          </a:xfrm>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218500" y="1644271"/>
            <a:ext cx="10952480" cy="622543"/>
          </a:xfrm>
          <a:prstGeom prst="rect">
            <a:avLst/>
          </a:prstGeom>
        </p:spPr>
        <p:txBody>
          <a:bodyPr wrap="square">
            <a:spAutoFit/>
          </a:bodyPr>
          <a:lstStyle/>
          <a:p>
            <a:pPr>
              <a:lnSpc>
                <a:spcPct val="200000"/>
              </a:lnSpc>
            </a:pPr>
            <a:r>
              <a:rPr lang="zh-CN" altLang="en-US" sz="2000" b="1" dirty="0"/>
              <a:t>二、</a:t>
            </a:r>
            <a:r>
              <a:rPr lang="en-US" altLang="zh-CN" sz="2000" b="1" dirty="0"/>
              <a:t>25—36</a:t>
            </a:r>
            <a:r>
              <a:rPr lang="zh-CN" altLang="en-US" sz="2000" b="1" dirty="0"/>
              <a:t>月龄幼儿膳食指南</a:t>
            </a:r>
            <a:endParaRPr lang="en-US" altLang="zh-CN" sz="2000" b="1" dirty="0"/>
          </a:p>
        </p:txBody>
      </p:sp>
      <p:pic>
        <p:nvPicPr>
          <p:cNvPr id="6" name="图片 5"/>
          <p:cNvPicPr>
            <a:picLocks noChangeAspect="1"/>
          </p:cNvPicPr>
          <p:nvPr/>
        </p:nvPicPr>
        <p:blipFill>
          <a:blip r:embed="rId1"/>
          <a:stretch>
            <a:fillRect/>
          </a:stretch>
        </p:blipFill>
        <p:spPr>
          <a:xfrm>
            <a:off x="3457903" y="2290575"/>
            <a:ext cx="5839088" cy="390002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97280" y="1614293"/>
            <a:ext cx="10952480" cy="622543"/>
          </a:xfrm>
          <a:prstGeom prst="rect">
            <a:avLst/>
          </a:prstGeom>
        </p:spPr>
        <p:txBody>
          <a:bodyPr wrap="square">
            <a:spAutoFit/>
          </a:bodyPr>
          <a:lstStyle/>
          <a:p>
            <a:pPr>
              <a:lnSpc>
                <a:spcPct val="200000"/>
              </a:lnSpc>
            </a:pPr>
            <a:r>
              <a:rPr lang="zh-CN" altLang="en-US" sz="2000" b="1" dirty="0"/>
              <a:t>二、</a:t>
            </a:r>
            <a:r>
              <a:rPr lang="en-US" altLang="zh-CN" sz="2000" b="1" dirty="0"/>
              <a:t>25—36</a:t>
            </a:r>
            <a:r>
              <a:rPr lang="zh-CN" altLang="en-US" sz="2000" b="1" dirty="0"/>
              <a:t>月龄幼儿膳食指南</a:t>
            </a:r>
            <a:endParaRPr lang="zh-CN" altLang="en-US" sz="2000" b="1" dirty="0"/>
          </a:p>
        </p:txBody>
      </p:sp>
      <p:sp>
        <p:nvSpPr>
          <p:cNvPr id="5" name="矩形 4"/>
          <p:cNvSpPr/>
          <p:nvPr/>
        </p:nvSpPr>
        <p:spPr>
          <a:xfrm>
            <a:off x="4650128" y="1627431"/>
            <a:ext cx="6228080" cy="622543"/>
          </a:xfrm>
          <a:prstGeom prst="rect">
            <a:avLst/>
          </a:prstGeom>
        </p:spPr>
        <p:txBody>
          <a:bodyPr wrap="square">
            <a:spAutoFit/>
          </a:bodyPr>
          <a:lstStyle/>
          <a:p>
            <a:pPr>
              <a:lnSpc>
                <a:spcPct val="200000"/>
              </a:lnSpc>
            </a:pPr>
            <a:r>
              <a:rPr lang="zh-CN" altLang="en-US" sz="2000" dirty="0"/>
              <a:t>表</a:t>
            </a:r>
            <a:r>
              <a:rPr lang="en-US" altLang="zh-CN" sz="2000" dirty="0"/>
              <a:t>: 25—36</a:t>
            </a:r>
            <a:r>
              <a:rPr lang="zh-CN" altLang="en-US" sz="2000" dirty="0"/>
              <a:t>月龄儿童各类食物每天建议摄入量</a:t>
            </a:r>
            <a:endParaRPr lang="en-US" altLang="zh-CN" sz="2000" dirty="0"/>
          </a:p>
        </p:txBody>
      </p:sp>
      <p:graphicFrame>
        <p:nvGraphicFramePr>
          <p:cNvPr id="4" name="表格 3"/>
          <p:cNvGraphicFramePr>
            <a:graphicFrameLocks noGrp="1"/>
          </p:cNvGraphicFramePr>
          <p:nvPr/>
        </p:nvGraphicFramePr>
        <p:xfrm>
          <a:off x="4477407" y="2263112"/>
          <a:ext cx="5307724" cy="4044950"/>
        </p:xfrm>
        <a:graphic>
          <a:graphicData uri="http://schemas.openxmlformats.org/drawingml/2006/table">
            <a:tbl>
              <a:tblPr firstRow="1" firstCol="1" bandRow="1">
                <a:tableStyleId>{5C22544A-7EE6-4342-B048-85BDC9FD1C3A}</a:tableStyleId>
              </a:tblPr>
              <a:tblGrid>
                <a:gridCol w="2844723"/>
                <a:gridCol w="2463001"/>
              </a:tblGrid>
              <a:tr h="328647">
                <a:tc>
                  <a:txBody>
                    <a:bodyPr/>
                    <a:lstStyle/>
                    <a:p>
                      <a:pPr algn="ctr">
                        <a:lnSpc>
                          <a:spcPct val="150000"/>
                        </a:lnSpc>
                      </a:pPr>
                      <a:r>
                        <a:rPr lang="zh-CN" sz="1800" kern="100" dirty="0">
                          <a:effectLst/>
                        </a:rPr>
                        <a:t>食物</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25—36</a:t>
                      </a:r>
                      <a:r>
                        <a:rPr lang="zh-CN" sz="1800" kern="100" dirty="0">
                          <a:effectLst/>
                        </a:rPr>
                        <a:t>月龄</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dirty="0">
                          <a:effectLst/>
                        </a:rPr>
                        <a:t>谷类（</a:t>
                      </a:r>
                      <a:r>
                        <a:rPr lang="en-US" sz="1800" kern="100" dirty="0">
                          <a:effectLst/>
                        </a:rPr>
                        <a:t>g/d</a:t>
                      </a:r>
                      <a:r>
                        <a:rPr lang="zh-CN" sz="1800" kern="100" dirty="0">
                          <a:effectLst/>
                        </a:rPr>
                        <a:t>）</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a:effectLst/>
                        </a:rPr>
                        <a:t>75—125</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28647">
                <a:tc>
                  <a:txBody>
                    <a:bodyPr/>
                    <a:lstStyle/>
                    <a:p>
                      <a:pPr algn="ctr">
                        <a:lnSpc>
                          <a:spcPct val="150000"/>
                        </a:lnSpc>
                      </a:pPr>
                      <a:r>
                        <a:rPr lang="zh-CN" sz="1800" kern="100" dirty="0">
                          <a:effectLst/>
                        </a:rPr>
                        <a:t>薯类（</a:t>
                      </a:r>
                      <a:r>
                        <a:rPr lang="en-US" sz="1800" kern="100" dirty="0">
                          <a:effectLst/>
                        </a:rPr>
                        <a:t>g/d</a:t>
                      </a:r>
                      <a:r>
                        <a:rPr lang="zh-CN" sz="1800" kern="100" dirty="0">
                          <a:effectLst/>
                        </a:rPr>
                        <a:t>）</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a:effectLst/>
                        </a:rPr>
                        <a:t>适量</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dirty="0">
                          <a:effectLst/>
                        </a:rPr>
                        <a:t>蔬菜（</a:t>
                      </a:r>
                      <a:r>
                        <a:rPr lang="en-US" sz="1800" kern="100" dirty="0">
                          <a:effectLst/>
                        </a:rPr>
                        <a:t>g/d</a:t>
                      </a:r>
                      <a:r>
                        <a:rPr lang="zh-CN" sz="1800" kern="100" dirty="0">
                          <a:effectLst/>
                        </a:rPr>
                        <a:t>）</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a:effectLst/>
                        </a:rPr>
                        <a:t>100—200</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a:effectLst/>
                        </a:rPr>
                        <a:t>水果（</a:t>
                      </a:r>
                      <a:r>
                        <a:rPr lang="en-US" sz="1800" kern="100">
                          <a:effectLst/>
                        </a:rPr>
                        <a:t>g/d</a:t>
                      </a:r>
                      <a:r>
                        <a:rPr lang="zh-CN" sz="1800" kern="100">
                          <a:effectLst/>
                        </a:rPr>
                        <a: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a:effectLst/>
                        </a:rPr>
                        <a:t>100—200</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a:effectLst/>
                        </a:rPr>
                        <a:t>肉禽鱼类（</a:t>
                      </a:r>
                      <a:r>
                        <a:rPr lang="en-US" sz="1800" kern="100">
                          <a:effectLst/>
                        </a:rPr>
                        <a:t>g/d</a:t>
                      </a:r>
                      <a:r>
                        <a:rPr lang="zh-CN" sz="1800" kern="100">
                          <a:effectLst/>
                        </a:rPr>
                        <a: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50—75</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a:effectLst/>
                        </a:rPr>
                        <a:t>鸡蛋（</a:t>
                      </a:r>
                      <a:r>
                        <a:rPr lang="en-US" sz="1800" kern="100">
                          <a:effectLst/>
                        </a:rPr>
                        <a:t>g/d</a:t>
                      </a:r>
                      <a:r>
                        <a:rPr lang="zh-CN" sz="1800" kern="100">
                          <a:effectLst/>
                        </a:rPr>
                        <a: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50</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a:effectLst/>
                        </a:rPr>
                        <a:t>大豆（</a:t>
                      </a:r>
                      <a:r>
                        <a:rPr lang="en-US" sz="1800" kern="100">
                          <a:effectLst/>
                        </a:rPr>
                        <a:t>g/d</a:t>
                      </a:r>
                      <a:r>
                        <a:rPr lang="zh-CN" sz="1800" kern="100">
                          <a:effectLst/>
                        </a:rPr>
                        <a: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5—15</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a:effectLst/>
                        </a:rPr>
                        <a:t>奶类（</a:t>
                      </a:r>
                      <a:r>
                        <a:rPr lang="en-US" sz="1800" kern="100">
                          <a:effectLst/>
                        </a:rPr>
                        <a:t>ml/d</a:t>
                      </a:r>
                      <a:r>
                        <a:rPr lang="zh-CN" sz="1800" kern="100">
                          <a:effectLst/>
                        </a:rPr>
                        <a: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350—500</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32655">
                <a:tc>
                  <a:txBody>
                    <a:bodyPr/>
                    <a:lstStyle/>
                    <a:p>
                      <a:pPr algn="ctr">
                        <a:lnSpc>
                          <a:spcPct val="150000"/>
                        </a:lnSpc>
                      </a:pPr>
                      <a:r>
                        <a:rPr lang="zh-CN" sz="1800" kern="100">
                          <a:effectLst/>
                        </a:rPr>
                        <a:t>食用油（</a:t>
                      </a:r>
                      <a:r>
                        <a:rPr lang="en-US" sz="1800" kern="100">
                          <a:effectLst/>
                        </a:rPr>
                        <a:t>g/d</a:t>
                      </a:r>
                      <a:r>
                        <a:rPr lang="zh-CN" sz="1800" kern="100">
                          <a:effectLst/>
                        </a:rPr>
                        <a: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10—20</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28647">
                <a:tc>
                  <a:txBody>
                    <a:bodyPr/>
                    <a:lstStyle/>
                    <a:p>
                      <a:pPr algn="ctr">
                        <a:lnSpc>
                          <a:spcPct val="150000"/>
                        </a:lnSpc>
                      </a:pPr>
                      <a:r>
                        <a:rPr lang="zh-CN" sz="1800" kern="100" dirty="0">
                          <a:effectLst/>
                        </a:rPr>
                        <a:t>食盐（</a:t>
                      </a:r>
                      <a:r>
                        <a:rPr lang="en-US" sz="1800" kern="100" dirty="0">
                          <a:effectLst/>
                        </a:rPr>
                        <a:t>g/d</a:t>
                      </a:r>
                      <a:r>
                        <a:rPr lang="zh-CN" sz="1800" kern="100" dirty="0">
                          <a:effectLst/>
                        </a:rPr>
                        <a:t>）</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dirty="0">
                          <a:effectLst/>
                        </a:rPr>
                        <a:t>＜</a:t>
                      </a:r>
                      <a:r>
                        <a:rPr lang="en-US" sz="1800" kern="100" dirty="0">
                          <a:effectLst/>
                        </a:rPr>
                        <a:t>2</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172211" y="1635954"/>
            <a:ext cx="9922509" cy="4194610"/>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月龄幼儿膳食指南</a:t>
            </a:r>
            <a:endParaRPr lang="en-US" altLang="zh-CN" sz="2000" b="1" dirty="0"/>
          </a:p>
          <a:p>
            <a:pPr>
              <a:lnSpc>
                <a:spcPct val="150000"/>
              </a:lnSpc>
            </a:pPr>
            <a:r>
              <a:rPr lang="zh-CN" altLang="en-US" sz="2000" dirty="0"/>
              <a:t>（一）引导幼儿规律就餐、专注进食</a:t>
            </a:r>
            <a:endParaRPr lang="en-US" altLang="zh-CN" sz="2000" dirty="0"/>
          </a:p>
          <a:p>
            <a:pPr>
              <a:lnSpc>
                <a:spcPct val="150000"/>
              </a:lnSpc>
            </a:pPr>
            <a:r>
              <a:rPr lang="zh-CN" altLang="en-US" sz="2000" dirty="0"/>
              <a:t>由于</a:t>
            </a:r>
            <a:r>
              <a:rPr lang="en-US" altLang="zh-CN" sz="2000" dirty="0"/>
              <a:t>2—3</a:t>
            </a:r>
            <a:r>
              <a:rPr lang="zh-CN" altLang="en-US" sz="2000" dirty="0"/>
              <a:t>岁幼儿注意力不易集中，易受环境影响，如进食时玩玩具、看电视、做游戏等都会降低其对食物的关注度，影响进食和营养摄入。</a:t>
            </a:r>
            <a:endParaRPr lang="zh-CN" altLang="en-US" sz="2000" dirty="0"/>
          </a:p>
          <a:p>
            <a:pPr marL="800100" lvl="1" indent="-342900">
              <a:lnSpc>
                <a:spcPct val="150000"/>
              </a:lnSpc>
              <a:buFont typeface="Wingdings" panose="05000000000000000000" pitchFamily="2" charset="2"/>
              <a:buChar char="ü"/>
            </a:pPr>
            <a:r>
              <a:rPr lang="zh-CN" altLang="en-US" sz="2000" dirty="0"/>
              <a:t>第一，尽可能给儿童提供固定的就餐坐位，定时定量进餐；</a:t>
            </a:r>
            <a:endParaRPr lang="zh-CN" altLang="en-US" sz="2000" dirty="0"/>
          </a:p>
          <a:p>
            <a:pPr marL="800100" lvl="1" indent="-342900">
              <a:lnSpc>
                <a:spcPct val="150000"/>
              </a:lnSpc>
              <a:buFont typeface="Wingdings" panose="05000000000000000000" pitchFamily="2" charset="2"/>
              <a:buChar char="ü"/>
            </a:pPr>
            <a:r>
              <a:rPr lang="zh-CN" altLang="en-US" sz="2000" dirty="0"/>
              <a:t>第二，避免追着喂、边吃边玩、边吃边看电视等行为；</a:t>
            </a:r>
            <a:endParaRPr lang="zh-CN" altLang="en-US" sz="2000" dirty="0"/>
          </a:p>
          <a:p>
            <a:pPr marL="800100" lvl="1" indent="-342900">
              <a:lnSpc>
                <a:spcPct val="150000"/>
              </a:lnSpc>
              <a:buFont typeface="Wingdings" panose="05000000000000000000" pitchFamily="2" charset="2"/>
              <a:buChar char="ü"/>
            </a:pPr>
            <a:r>
              <a:rPr lang="zh-CN" altLang="en-US" sz="2000" dirty="0"/>
              <a:t>第三，吃饭细嚼慢咽但不拖延，最好在</a:t>
            </a:r>
            <a:r>
              <a:rPr lang="en-US" altLang="zh-CN" sz="2000" dirty="0"/>
              <a:t>30</a:t>
            </a:r>
            <a:r>
              <a:rPr lang="zh-CN" altLang="en-US" sz="2000" dirty="0"/>
              <a:t>分钟内吃完；</a:t>
            </a:r>
            <a:endParaRPr lang="zh-CN" altLang="en-US" sz="2000" dirty="0"/>
          </a:p>
          <a:p>
            <a:pPr marL="800100" lvl="1" indent="-342900">
              <a:lnSpc>
                <a:spcPct val="150000"/>
              </a:lnSpc>
              <a:buFont typeface="Wingdings" panose="05000000000000000000" pitchFamily="2" charset="2"/>
              <a:buChar char="ü"/>
            </a:pPr>
            <a:r>
              <a:rPr lang="zh-CN" altLang="en-US" sz="2000" dirty="0"/>
              <a:t>第四，让孩子自己使用筷、匙进食，养成自主进餐的习惯，既可增加幼儿进食兴趣，又可培养其自信心和独立能力。</a:t>
            </a:r>
            <a:endParaRPr lang="zh-CN" alt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165225" y="1835650"/>
            <a:ext cx="9922509" cy="3732945"/>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月龄幼儿膳食指南</a:t>
            </a:r>
            <a:endParaRPr lang="en-US" altLang="zh-CN" sz="2000" b="1" dirty="0"/>
          </a:p>
          <a:p>
            <a:pPr>
              <a:lnSpc>
                <a:spcPct val="150000"/>
              </a:lnSpc>
            </a:pPr>
            <a:r>
              <a:rPr lang="zh-CN" altLang="en-US" sz="2000" dirty="0"/>
              <a:t>（二）培养和巩固儿童饮奶习惯</a:t>
            </a:r>
            <a:endParaRPr lang="en-US" altLang="zh-CN" sz="2000" dirty="0"/>
          </a:p>
          <a:p>
            <a:pPr marL="800100" lvl="1" indent="-342900">
              <a:lnSpc>
                <a:spcPct val="150000"/>
              </a:lnSpc>
              <a:buFont typeface="Wingdings" panose="05000000000000000000" pitchFamily="2" charset="2"/>
              <a:buChar char="ü"/>
            </a:pPr>
            <a:r>
              <a:rPr lang="zh-CN" altLang="en-US" sz="2000" dirty="0"/>
              <a:t>我国</a:t>
            </a:r>
            <a:r>
              <a:rPr lang="en-US" altLang="zh-CN" sz="2000" dirty="0"/>
              <a:t>2—3</a:t>
            </a:r>
            <a:r>
              <a:rPr lang="zh-CN" altLang="en-US" sz="2000" dirty="0"/>
              <a:t>岁幼儿的膳食钙每天推荐量为</a:t>
            </a:r>
            <a:r>
              <a:rPr lang="en-US" altLang="zh-CN" sz="2000" dirty="0"/>
              <a:t>600mg</a:t>
            </a:r>
            <a:r>
              <a:rPr lang="zh-CN" altLang="en-US" sz="2000" dirty="0"/>
              <a:t>。奶及奶制品中钙含量丰富且吸收率高，是幼儿钙的最佳来源。每天饮用</a:t>
            </a:r>
            <a:r>
              <a:rPr lang="en-US" altLang="zh-CN" sz="2000" dirty="0"/>
              <a:t>350—500ml</a:t>
            </a:r>
            <a:r>
              <a:rPr lang="zh-CN" altLang="en-US" sz="2000" dirty="0"/>
              <a:t>奶或相当量奶制品，可保证幼儿钙摄入量达到适宜水平。</a:t>
            </a:r>
            <a:endParaRPr lang="zh-CN" altLang="en-US" sz="2000" dirty="0"/>
          </a:p>
          <a:p>
            <a:pPr marL="800100" lvl="1" indent="-342900">
              <a:lnSpc>
                <a:spcPct val="150000"/>
              </a:lnSpc>
              <a:buFont typeface="Wingdings" panose="05000000000000000000" pitchFamily="2" charset="2"/>
              <a:buChar char="ü"/>
            </a:pPr>
            <a:r>
              <a:rPr lang="zh-CN" altLang="en-US" sz="2000" dirty="0"/>
              <a:t>如果幼儿饮奶后出现胃肠不适（如腹胀、腹泻、腹痛），可能与乳糖不耐受有关，可采取以下方法加以解决：适量多次饮奶或吃酸奶；饮奶前进食一定量主食，避免空腹饮奶；改吃无乳糖奶或饮奶时加用乳糖酶。</a:t>
            </a:r>
            <a:endParaRPr lang="zh-CN" alt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36320" y="1825840"/>
            <a:ext cx="10704829" cy="3732945"/>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月龄幼儿膳食指南</a:t>
            </a:r>
            <a:endParaRPr lang="en-US" altLang="zh-CN" sz="2000" b="1" dirty="0"/>
          </a:p>
          <a:p>
            <a:pPr>
              <a:lnSpc>
                <a:spcPct val="150000"/>
              </a:lnSpc>
            </a:pPr>
            <a:r>
              <a:rPr lang="zh-CN" altLang="en-US" sz="2000" dirty="0"/>
              <a:t>（三）培养喝白开水的习惯</a:t>
            </a:r>
            <a:endParaRPr lang="en-US" altLang="zh-CN" sz="2000" dirty="0"/>
          </a:p>
          <a:p>
            <a:pPr marL="800100" lvl="1" indent="-342900">
              <a:lnSpc>
                <a:spcPct val="150000"/>
              </a:lnSpc>
              <a:buFont typeface="Wingdings" panose="05000000000000000000" pitchFamily="2" charset="2"/>
              <a:buChar char="ü"/>
            </a:pPr>
            <a:r>
              <a:rPr lang="en-US" altLang="zh-CN" sz="2000" dirty="0"/>
              <a:t>2—3</a:t>
            </a:r>
            <a:r>
              <a:rPr lang="zh-CN" altLang="en-US" sz="2000" dirty="0"/>
              <a:t>岁幼儿新陈代谢旺盛，活动量多，水分需要量也大，建议每天饮水以白开水为主，避免喝含糖饮料。</a:t>
            </a:r>
            <a:endParaRPr lang="en-US" altLang="zh-CN" sz="2000" dirty="0"/>
          </a:p>
          <a:p>
            <a:pPr marL="800100" lvl="1" indent="-342900">
              <a:lnSpc>
                <a:spcPct val="150000"/>
              </a:lnSpc>
              <a:buFont typeface="Wingdings" panose="05000000000000000000" pitchFamily="2" charset="2"/>
              <a:buChar char="ü"/>
            </a:pPr>
            <a:r>
              <a:rPr lang="zh-CN" altLang="en-US" sz="2000" dirty="0"/>
              <a:t>幼儿胃容量小，每天应少量多次饮水（上午、下午各</a:t>
            </a:r>
            <a:r>
              <a:rPr lang="en-US" altLang="zh-CN" sz="2000" dirty="0"/>
              <a:t>2—3</a:t>
            </a:r>
            <a:r>
              <a:rPr lang="zh-CN" altLang="en-US" sz="2000" dirty="0"/>
              <a:t>次），晚饭后根据情况而定。</a:t>
            </a:r>
            <a:endParaRPr lang="en-US" altLang="zh-CN" sz="2000" dirty="0"/>
          </a:p>
          <a:p>
            <a:pPr marL="800100" lvl="1" indent="-342900">
              <a:lnSpc>
                <a:spcPct val="150000"/>
              </a:lnSpc>
              <a:buFont typeface="Wingdings" panose="05000000000000000000" pitchFamily="2" charset="2"/>
              <a:buChar char="ü"/>
            </a:pPr>
            <a:r>
              <a:rPr lang="zh-CN" altLang="en-US" sz="2000" dirty="0"/>
              <a:t>不宜在进餐前大量饮水，以免充盈胃容量，冲淡胃酸，影响食欲和消化。</a:t>
            </a:r>
            <a:endParaRPr lang="en-US" altLang="zh-CN" sz="2000" dirty="0"/>
          </a:p>
          <a:p>
            <a:pPr marL="800100" lvl="1" indent="-342900">
              <a:lnSpc>
                <a:spcPct val="150000"/>
              </a:lnSpc>
              <a:buFont typeface="Wingdings" panose="05000000000000000000" pitchFamily="2" charset="2"/>
              <a:buChar char="ü"/>
            </a:pPr>
            <a:r>
              <a:rPr lang="zh-CN" altLang="en-US" sz="2000" dirty="0"/>
              <a:t>通过观察幼儿排尿次数和排尿量判断饮水是否充足。一般</a:t>
            </a:r>
            <a:r>
              <a:rPr lang="en-US" altLang="zh-CN" sz="2000" dirty="0"/>
              <a:t>2—3</a:t>
            </a:r>
            <a:r>
              <a:rPr lang="zh-CN" altLang="en-US" sz="2000" dirty="0"/>
              <a:t>岁幼儿每天排尿量约</a:t>
            </a:r>
            <a:r>
              <a:rPr lang="en-US" altLang="zh-CN" sz="2000" dirty="0"/>
              <a:t>500—600ml</a:t>
            </a:r>
            <a:r>
              <a:rPr lang="zh-CN" altLang="en-US" sz="2000" dirty="0"/>
              <a:t>，每天排尿</a:t>
            </a:r>
            <a:r>
              <a:rPr lang="en-US" altLang="zh-CN" sz="2000" dirty="0"/>
              <a:t>10—12</a:t>
            </a:r>
            <a:r>
              <a:rPr lang="zh-CN" altLang="en-US" sz="2000" dirty="0"/>
              <a:t>次。</a:t>
            </a:r>
            <a:endParaRPr lang="zh-CN" alt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36320" y="1737360"/>
            <a:ext cx="10704829" cy="3271280"/>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月龄幼儿膳食指南</a:t>
            </a:r>
            <a:endParaRPr lang="en-US" altLang="zh-CN" sz="2000" b="1" dirty="0"/>
          </a:p>
          <a:p>
            <a:pPr>
              <a:lnSpc>
                <a:spcPct val="150000"/>
              </a:lnSpc>
            </a:pPr>
            <a:r>
              <a:rPr lang="zh-CN" altLang="en-US" sz="2000" dirty="0"/>
              <a:t>（四）正确烹调幼儿膳食</a:t>
            </a:r>
            <a:endParaRPr lang="en-US" altLang="zh-CN" sz="2000" dirty="0"/>
          </a:p>
          <a:p>
            <a:pPr marL="800100" lvl="1" indent="-342900">
              <a:lnSpc>
                <a:spcPct val="150000"/>
              </a:lnSpc>
              <a:buFont typeface="Wingdings" panose="05000000000000000000" pitchFamily="2" charset="2"/>
              <a:buChar char="ü"/>
            </a:pPr>
            <a:r>
              <a:rPr lang="zh-CN" altLang="en-US" sz="2000" dirty="0"/>
              <a:t>从小培养幼儿清淡口味，有助于形成一生的健康饮食习惯。</a:t>
            </a:r>
            <a:endParaRPr lang="en-US" altLang="zh-CN" sz="2000" dirty="0"/>
          </a:p>
          <a:p>
            <a:pPr marL="800100" lvl="1" indent="-342900">
              <a:lnSpc>
                <a:spcPct val="150000"/>
              </a:lnSpc>
              <a:buFont typeface="Wingdings" panose="05000000000000000000" pitchFamily="2" charset="2"/>
              <a:buChar char="ü"/>
            </a:pPr>
            <a:r>
              <a:rPr lang="zh-CN" altLang="en-US" sz="2000" dirty="0"/>
              <a:t>在烹调方式上，宜采用蒸、煮、炖、煨等烹调方式，尽量少用油炸、烤、煎等方式。</a:t>
            </a:r>
            <a:endParaRPr lang="en-US" altLang="zh-CN" sz="2000" dirty="0"/>
          </a:p>
          <a:p>
            <a:pPr marL="800100" lvl="1" indent="-342900">
              <a:lnSpc>
                <a:spcPct val="150000"/>
              </a:lnSpc>
              <a:buFont typeface="Wingdings" panose="05000000000000000000" pitchFamily="2" charset="2"/>
              <a:buChar char="ü"/>
            </a:pPr>
            <a:r>
              <a:rPr lang="zh-CN" altLang="en-US" sz="2000" dirty="0"/>
              <a:t>对于</a:t>
            </a:r>
            <a:r>
              <a:rPr lang="en-US" altLang="zh-CN" sz="2000" dirty="0"/>
              <a:t>3</a:t>
            </a:r>
            <a:r>
              <a:rPr lang="zh-CN" altLang="en-US" sz="2000" dirty="0"/>
              <a:t>岁以下幼儿膳食应专门单独加工烹制，并选用适合的烹调方式和加工方法，应将食物切碎煮烂，易于幼儿咀嚼、吞咽和消化，特别注意要完全去除皮、骨、刺、核等；大豆、花生等坚果类食物，应先磨碎，制成泥糊浆等状态进食。</a:t>
            </a:r>
            <a:endParaRPr lang="zh-CN" alt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097280" y="1793360"/>
            <a:ext cx="10058400" cy="3271280"/>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月龄幼儿膳食指南</a:t>
            </a:r>
            <a:endParaRPr lang="en-US" altLang="zh-CN" sz="2000" b="1" dirty="0"/>
          </a:p>
          <a:p>
            <a:pPr>
              <a:lnSpc>
                <a:spcPct val="150000"/>
              </a:lnSpc>
            </a:pPr>
            <a:r>
              <a:rPr lang="zh-CN" altLang="en-US" sz="2000" dirty="0"/>
              <a:t>（五）限制屏幕前的时间，合理安排幼儿的运动和户外活动</a:t>
            </a:r>
            <a:endParaRPr lang="en-US" altLang="zh-CN" sz="2000" dirty="0"/>
          </a:p>
          <a:p>
            <a:pPr marL="800100" lvl="1" indent="-342900">
              <a:lnSpc>
                <a:spcPct val="150000"/>
              </a:lnSpc>
              <a:buFont typeface="Wingdings" panose="05000000000000000000" pitchFamily="2" charset="2"/>
              <a:buChar char="ü"/>
            </a:pPr>
            <a:r>
              <a:rPr lang="en-US" altLang="zh-CN" sz="2000" dirty="0"/>
              <a:t>2—3</a:t>
            </a:r>
            <a:r>
              <a:rPr lang="zh-CN" altLang="en-US" sz="2000" dirty="0"/>
              <a:t>岁儿童每天应进行至少</a:t>
            </a:r>
            <a:r>
              <a:rPr lang="en-US" altLang="zh-CN" sz="2000" dirty="0"/>
              <a:t>60</a:t>
            </a:r>
            <a:r>
              <a:rPr lang="zh-CN" altLang="en-US" sz="2000" dirty="0"/>
              <a:t>分钟的体育活动，最好是户外游戏或运动，除睡觉外尽量避免让儿童有连续超过</a:t>
            </a:r>
            <a:r>
              <a:rPr lang="en-US" altLang="zh-CN" sz="2000" dirty="0"/>
              <a:t>1</a:t>
            </a:r>
            <a:r>
              <a:rPr lang="zh-CN" altLang="en-US" sz="2000" dirty="0"/>
              <a:t>小时的静止状态，每天看电视、玩平板电脑的累计时间不超过</a:t>
            </a:r>
            <a:r>
              <a:rPr lang="en-US" altLang="zh-CN" sz="2000" dirty="0"/>
              <a:t>2</a:t>
            </a:r>
            <a:r>
              <a:rPr lang="zh-CN" altLang="en-US" sz="2000" dirty="0"/>
              <a:t>小时。</a:t>
            </a:r>
            <a:endParaRPr lang="en-US" altLang="zh-CN" sz="2000" dirty="0"/>
          </a:p>
          <a:p>
            <a:pPr marL="800100" lvl="1" indent="-342900">
              <a:lnSpc>
                <a:spcPct val="150000"/>
              </a:lnSpc>
              <a:buFont typeface="Wingdings" panose="05000000000000000000" pitchFamily="2" charset="2"/>
              <a:buChar char="ü"/>
            </a:pPr>
            <a:r>
              <a:rPr lang="zh-CN" altLang="en-US" sz="2000" dirty="0"/>
              <a:t>建议每天结合日常生活多做锻炼（玩耍、散步、爬楼梯、收拾玩具等）。适量做较高强度的运动和户外活动，减少静态活动。</a:t>
            </a:r>
            <a:endParaRPr lang="zh-CN"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br>
              <a:rPr lang="en-US" altLang="zh-CN" dirty="0"/>
            </a:br>
            <a:endParaRPr lang="zh-CN" altLang="en-US" dirty="0"/>
          </a:p>
        </p:txBody>
      </p:sp>
      <p:sp>
        <p:nvSpPr>
          <p:cNvPr id="36865" name="Rectangle 1"/>
          <p:cNvSpPr>
            <a:spLocks noChangeArrowheads="1"/>
          </p:cNvSpPr>
          <p:nvPr/>
        </p:nvSpPr>
        <p:spPr bwMode="auto">
          <a:xfrm>
            <a:off x="1146810" y="1989773"/>
            <a:ext cx="9672955" cy="3046095"/>
          </a:xfrm>
          <a:prstGeom prst="rect">
            <a:avLst/>
          </a:prstGeom>
          <a:noFill/>
          <a:ln w="9525">
            <a:noFill/>
            <a:miter lim="800000"/>
          </a:ln>
          <a:effectLst/>
        </p:spPr>
        <p:txBody>
          <a:bodyPr vert="horz" wrap="square" lIns="91440" tIns="45720" rIns="91440" bIns="45720" numCol="1" anchor="ctr" anchorCtr="0" compatLnSpc="1">
            <a:spAutoFit/>
          </a:bodyPr>
          <a:lstStyle/>
          <a:p>
            <a:pPr algn="just">
              <a:lnSpc>
                <a:spcPct val="200000"/>
              </a:lnSpc>
            </a:pPr>
            <a:r>
              <a:rPr lang="en-US" altLang="zh-CN" sz="24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、掌握幼儿期（</a:t>
            </a:r>
            <a:r>
              <a:rPr lang="en-US" altLang="zh-CN" sz="2400" kern="100" dirty="0">
                <a:effectLst/>
                <a:latin typeface="Calibri" panose="020F0502020204030204" pitchFamily="34" charset="0"/>
                <a:ea typeface="宋体" panose="02010600030101010101" pitchFamily="2" charset="-122"/>
                <a:cs typeface="Times New Roman" panose="02020603050405020304" pitchFamily="18" charset="0"/>
              </a:rPr>
              <a:t>13—24</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月龄和</a:t>
            </a:r>
            <a:r>
              <a:rPr lang="en-US" altLang="zh-CN" sz="2400" kern="100" dirty="0">
                <a:effectLst/>
                <a:latin typeface="Calibri" panose="020F0502020204030204" pitchFamily="34" charset="0"/>
                <a:ea typeface="宋体" panose="02010600030101010101" pitchFamily="2" charset="-122"/>
                <a:cs typeface="Times New Roman" panose="02020603050405020304" pitchFamily="18" charset="0"/>
              </a:rPr>
              <a:t>25—36</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月龄）膳食指南的内容</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pPr>
            <a:r>
              <a:rPr lang="en-US" altLang="zh-CN" sz="2400"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、熟悉幼儿期（</a:t>
            </a:r>
            <a:r>
              <a:rPr lang="en-US" altLang="zh-CN" sz="2400" kern="100" dirty="0">
                <a:effectLst/>
                <a:latin typeface="Calibri" panose="020F0502020204030204" pitchFamily="34" charset="0"/>
                <a:ea typeface="宋体" panose="02010600030101010101" pitchFamily="2" charset="-122"/>
                <a:cs typeface="Times New Roman" panose="02020603050405020304" pitchFamily="18" charset="0"/>
              </a:rPr>
              <a:t>13—24</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月龄和</a:t>
            </a:r>
            <a:r>
              <a:rPr lang="en-US" altLang="zh-CN" sz="2400" kern="100" dirty="0">
                <a:effectLst/>
                <a:latin typeface="Calibri" panose="020F0502020204030204" pitchFamily="34" charset="0"/>
                <a:ea typeface="宋体" panose="02010600030101010101" pitchFamily="2" charset="-122"/>
                <a:cs typeface="Times New Roman" panose="02020603050405020304" pitchFamily="18" charset="0"/>
              </a:rPr>
              <a:t>25—36</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月龄）一天膳食的分配</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pPr>
            <a:r>
              <a:rPr lang="en-US" altLang="zh-CN" sz="2400"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、了解幼儿期喂养常见问题的危害与预防</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pPr>
            <a:r>
              <a:rPr lang="en-US" altLang="zh-CN" sz="2400" kern="100" dirty="0">
                <a:effectLst/>
                <a:latin typeface="宋体" panose="02010600030101010101" pitchFamily="2" charset="-122"/>
                <a:ea typeface="宋体" panose="02010600030101010101" pitchFamily="2" charset="-122"/>
                <a:cs typeface="Times New Roman" panose="02020603050405020304" pitchFamily="18" charset="0"/>
              </a:rPr>
              <a:t>4</a:t>
            </a: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、了解食物安全相关内容</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2" name="标题 1"/>
          <p:cNvSpPr>
            <a:spLocks noGrp="1"/>
          </p:cNvSpPr>
          <p:nvPr/>
        </p:nvSpPr>
        <p:spPr>
          <a:xfrm>
            <a:off x="1146375" y="36220"/>
            <a:ext cx="10058400" cy="1450757"/>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defRPr sz="4800" kern="1200" spc="-50" baseline="0">
                <a:solidFill>
                  <a:schemeClr val="tx1">
                    <a:lumMod val="75000"/>
                    <a:lumOff val="25000"/>
                  </a:schemeClr>
                </a:solidFill>
                <a:latin typeface="+mj-lt"/>
                <a:ea typeface="+mj-ea"/>
                <a:cs typeface="+mj-cs"/>
              </a:defRPr>
            </a:lvl1pPr>
          </a:lstStyle>
          <a:p>
            <a:r>
              <a:rPr lang="zh-CN" altLang="zh-CN" sz="32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学习目标</a:t>
            </a:r>
            <a:endParaRPr lang="zh-CN" altLang="en-US" sz="7200"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6000">
        <p14:prism/>
      </p:transition>
    </mc:Choice>
    <mc:Fallback>
      <p:transition spd="slow" advClick="0" advTm="6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7145" y="2721114"/>
            <a:ext cx="12192000" cy="707886"/>
          </a:xfrm>
          <a:prstGeom prst="rect">
            <a:avLst/>
          </a:prstGeom>
        </p:spPr>
        <p:txBody>
          <a:bodyPr wrap="square">
            <a:spAutoFit/>
          </a:bodyPr>
          <a:lstStyle/>
          <a:p>
            <a:pPr algn="ctr"/>
            <a:r>
              <a:rPr lang="zh-CN" altLang="en-US" sz="4000" b="1" dirty="0"/>
              <a:t>第二节       幼儿一天膳食的分配</a:t>
            </a:r>
            <a:endParaRPr lang="zh-CN" altLang="en-US" sz="40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第二节   幼儿一天膳食的分配</a:t>
            </a:r>
            <a:endParaRPr lang="zh-CN" altLang="en-US" sz="2800" b="1" dirty="0"/>
          </a:p>
        </p:txBody>
      </p:sp>
      <p:sp>
        <p:nvSpPr>
          <p:cNvPr id="3" name="矩形 2"/>
          <p:cNvSpPr/>
          <p:nvPr/>
        </p:nvSpPr>
        <p:spPr>
          <a:xfrm>
            <a:off x="1122505" y="1886622"/>
            <a:ext cx="10342880" cy="2347950"/>
          </a:xfrm>
          <a:prstGeom prst="rect">
            <a:avLst/>
          </a:prstGeom>
        </p:spPr>
        <p:txBody>
          <a:bodyPr wrap="square">
            <a:spAutoFit/>
          </a:bodyPr>
          <a:lstStyle/>
          <a:p>
            <a:pPr marL="342900" indent="-342900">
              <a:lnSpc>
                <a:spcPct val="150000"/>
              </a:lnSpc>
              <a:buFont typeface="Wingdings" panose="05000000000000000000" pitchFamily="2" charset="2"/>
              <a:buChar char="Ø"/>
            </a:pPr>
            <a:r>
              <a:rPr lang="zh-CN" altLang="en-US" sz="2000" dirty="0"/>
              <a:t>幼儿进餐时间应与家人一日三餐的进餐时间一致，并在两餐之间，即早餐和午餐、午餐和晚餐之间，以及睡前额外增加一次喂养。</a:t>
            </a:r>
            <a:endParaRPr lang="zh-CN" altLang="en-US" sz="2000" dirty="0"/>
          </a:p>
          <a:p>
            <a:pPr marL="342900" indent="-342900">
              <a:lnSpc>
                <a:spcPct val="150000"/>
              </a:lnSpc>
              <a:buFont typeface="Wingdings" panose="05000000000000000000" pitchFamily="2" charset="2"/>
              <a:buChar char="Ø"/>
            </a:pPr>
            <a:r>
              <a:rPr lang="zh-CN" altLang="en-US" sz="2000" dirty="0"/>
              <a:t>幼儿注意力持续时间比较短，一次进餐时间宜控制在</a:t>
            </a:r>
            <a:r>
              <a:rPr lang="en-US" altLang="zh-CN" sz="2000" dirty="0"/>
              <a:t>20</a:t>
            </a:r>
            <a:r>
              <a:rPr lang="zh-CN" altLang="en-US" sz="2000" dirty="0"/>
              <a:t>分钟以内。</a:t>
            </a:r>
            <a:endParaRPr lang="en-US" altLang="zh-CN" sz="2000" dirty="0"/>
          </a:p>
          <a:p>
            <a:pPr marL="342900" indent="-342900">
              <a:lnSpc>
                <a:spcPct val="150000"/>
              </a:lnSpc>
              <a:buFont typeface="Wingdings" panose="05000000000000000000" pitchFamily="2" charset="2"/>
              <a:buChar char="Ø"/>
            </a:pPr>
            <a:r>
              <a:rPr lang="zh-CN" altLang="en-US" sz="2000" dirty="0"/>
              <a:t>进餐过程中应鼓励幼儿手进食的兴趣。</a:t>
            </a:r>
            <a:endParaRPr lang="en-US" altLang="zh-CN" sz="2000" dirty="0"/>
          </a:p>
          <a:p>
            <a:pPr marL="342900" indent="-342900">
              <a:lnSpc>
                <a:spcPct val="150000"/>
              </a:lnSpc>
              <a:buFont typeface="Wingdings" panose="05000000000000000000" pitchFamily="2" charset="2"/>
              <a:buChar char="Ø"/>
            </a:pPr>
            <a:r>
              <a:rPr lang="zh-CN" altLang="en-US" sz="2000" dirty="0"/>
              <a:t>进餐时看电视、玩玩具等会分散婴幼儿对进食和食物的兴趣，必须加以禁止。</a:t>
            </a:r>
            <a:endParaRPr lang="zh-CN" altLang="en-US"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第二节   幼儿一天膳食的分配</a:t>
            </a:r>
            <a:endParaRPr lang="zh-CN" altLang="en-US" sz="2800" b="1" dirty="0"/>
          </a:p>
        </p:txBody>
      </p:sp>
      <p:sp>
        <p:nvSpPr>
          <p:cNvPr id="3" name="矩形 2"/>
          <p:cNvSpPr/>
          <p:nvPr/>
        </p:nvSpPr>
        <p:spPr>
          <a:xfrm>
            <a:off x="1097280" y="1737360"/>
            <a:ext cx="9922509" cy="2809615"/>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月龄幼儿一日膳食安排</a:t>
            </a:r>
            <a:endParaRPr lang="en-US" altLang="zh-CN" sz="2000" b="1" dirty="0"/>
          </a:p>
          <a:p>
            <a:pPr>
              <a:lnSpc>
                <a:spcPct val="150000"/>
              </a:lnSpc>
            </a:pPr>
            <a:r>
              <a:rPr lang="zh-CN" altLang="en-US" sz="2000" dirty="0"/>
              <a:t>       </a:t>
            </a:r>
            <a:r>
              <a:rPr lang="en-US" altLang="zh-CN" sz="2000" dirty="0"/>
              <a:t>13—24</a:t>
            </a:r>
            <a:r>
              <a:rPr lang="zh-CN" altLang="en-US" sz="2000" dirty="0"/>
              <a:t>月龄幼儿应与家人一起进食一日三餐，并在早餐和午餐、午餐和晚餐之间，以及临睡前各安排一次点心。</a:t>
            </a:r>
            <a:r>
              <a:rPr lang="en-US" altLang="zh-CN" sz="2000" dirty="0"/>
              <a:t>13—24</a:t>
            </a:r>
            <a:r>
              <a:rPr lang="zh-CN" altLang="en-US" sz="2000" dirty="0"/>
              <a:t>月龄幼儿每天仍保持约</a:t>
            </a:r>
            <a:r>
              <a:rPr lang="en-US" altLang="zh-CN" sz="2000" dirty="0"/>
              <a:t>500ml</a:t>
            </a:r>
            <a:r>
              <a:rPr lang="zh-CN" altLang="en-US" sz="2000" dirty="0"/>
              <a:t>的奶量；鸡蛋</a:t>
            </a:r>
            <a:r>
              <a:rPr lang="en-US" altLang="zh-CN" sz="2000" dirty="0"/>
              <a:t>1</a:t>
            </a:r>
            <a:r>
              <a:rPr lang="zh-CN" altLang="en-US" sz="2000" dirty="0"/>
              <a:t>个，肉禽鱼</a:t>
            </a:r>
            <a:r>
              <a:rPr lang="en-US" altLang="zh-CN" sz="2000" dirty="0"/>
              <a:t>50—75g</a:t>
            </a:r>
            <a:r>
              <a:rPr lang="zh-CN" altLang="en-US" sz="2000" dirty="0"/>
              <a:t>；软饭、面条、馒头、强化铁的婴儿米粉等谷物类约</a:t>
            </a:r>
            <a:r>
              <a:rPr lang="en-US" altLang="zh-CN" sz="2000" dirty="0"/>
              <a:t>50—100g</a:t>
            </a:r>
            <a:r>
              <a:rPr lang="zh-CN" altLang="en-US" sz="2000" dirty="0"/>
              <a:t>；继续尝试不同种类的蔬菜和水果，尝试啃咬水果或煮熟的大块蔬菜，增进进食量。</a:t>
            </a:r>
            <a:r>
              <a:rPr lang="en-US" altLang="zh-CN" sz="2000" dirty="0"/>
              <a:t>13</a:t>
            </a:r>
            <a:r>
              <a:rPr lang="zh-CN" altLang="en-US" sz="2000" dirty="0"/>
              <a:t>月龄幼儿愿意尝试抓握小勺自喂，但大多洒落；</a:t>
            </a:r>
            <a:endParaRPr lang="en-US" altLang="zh-CN"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第二节   幼儿一天膳食的分配</a:t>
            </a:r>
            <a:endParaRPr lang="zh-CN" altLang="en-US" sz="2800" b="1" dirty="0"/>
          </a:p>
        </p:txBody>
      </p:sp>
      <p:sp>
        <p:nvSpPr>
          <p:cNvPr id="3" name="矩形 2"/>
          <p:cNvSpPr/>
          <p:nvPr/>
        </p:nvSpPr>
        <p:spPr>
          <a:xfrm>
            <a:off x="1082566" y="1839679"/>
            <a:ext cx="9922509" cy="3732945"/>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月龄幼儿一日膳食安排</a:t>
            </a:r>
            <a:endParaRPr lang="en-US" altLang="zh-CN" sz="2000" b="1" dirty="0"/>
          </a:p>
          <a:p>
            <a:pPr>
              <a:lnSpc>
                <a:spcPct val="150000"/>
              </a:lnSpc>
            </a:pPr>
            <a:r>
              <a:rPr lang="zh-CN" altLang="en-US" sz="2000" dirty="0"/>
              <a:t>      大致安排如下：</a:t>
            </a:r>
            <a:endParaRPr lang="zh-CN" altLang="en-US" sz="2000" dirty="0"/>
          </a:p>
          <a:p>
            <a:pPr marL="800100" lvl="1" indent="-342900">
              <a:lnSpc>
                <a:spcPct val="150000"/>
              </a:lnSpc>
              <a:buFont typeface="Wingdings" panose="05000000000000000000" pitchFamily="2" charset="2"/>
              <a:buChar char="ü"/>
            </a:pPr>
            <a:r>
              <a:rPr lang="zh-CN" altLang="en-US" sz="2000" dirty="0"/>
              <a:t>早上</a:t>
            </a:r>
            <a:r>
              <a:rPr lang="en-US" altLang="zh-CN" sz="2000" dirty="0"/>
              <a:t>7</a:t>
            </a:r>
            <a:r>
              <a:rPr lang="zh-CN" altLang="en-US" sz="2000" dirty="0"/>
              <a:t>点：母乳和</a:t>
            </a:r>
            <a:r>
              <a:rPr lang="en-US" altLang="zh-CN" sz="2000" dirty="0"/>
              <a:t>/</a:t>
            </a:r>
            <a:r>
              <a:rPr lang="zh-CN" altLang="en-US" sz="2000" dirty="0"/>
              <a:t>或配方乳，尝试家庭早餐</a:t>
            </a:r>
            <a:endParaRPr lang="zh-CN" altLang="en-US" sz="2000" dirty="0"/>
          </a:p>
          <a:p>
            <a:pPr marL="800100" lvl="1" indent="-342900">
              <a:lnSpc>
                <a:spcPct val="150000"/>
              </a:lnSpc>
              <a:buFont typeface="Wingdings" panose="05000000000000000000" pitchFamily="2" charset="2"/>
              <a:buChar char="ü"/>
            </a:pPr>
            <a:r>
              <a:rPr lang="zh-CN" altLang="en-US" sz="2000" dirty="0"/>
              <a:t>早</a:t>
            </a:r>
            <a:r>
              <a:rPr lang="en-US" altLang="zh-CN" sz="2000" dirty="0"/>
              <a:t>10</a:t>
            </a:r>
            <a:r>
              <a:rPr lang="zh-CN" altLang="en-US" sz="2000" dirty="0"/>
              <a:t>点：母乳和</a:t>
            </a:r>
            <a:r>
              <a:rPr lang="en-US" altLang="zh-CN" sz="2000" dirty="0"/>
              <a:t>/</a:t>
            </a:r>
            <a:r>
              <a:rPr lang="zh-CN" altLang="en-US" sz="2000" dirty="0"/>
              <a:t>或配方乳，加水果或其他点心</a:t>
            </a:r>
            <a:endParaRPr lang="zh-CN" altLang="en-US" sz="2000" dirty="0"/>
          </a:p>
          <a:p>
            <a:pPr marL="800100" lvl="1" indent="-342900">
              <a:lnSpc>
                <a:spcPct val="150000"/>
              </a:lnSpc>
              <a:buFont typeface="Wingdings" panose="05000000000000000000" pitchFamily="2" charset="2"/>
              <a:buChar char="ü"/>
            </a:pPr>
            <a:r>
              <a:rPr lang="zh-CN" altLang="en-US" sz="2000" dirty="0"/>
              <a:t>中午</a:t>
            </a:r>
            <a:r>
              <a:rPr lang="en-US" altLang="zh-CN" sz="2000" dirty="0"/>
              <a:t>12</a:t>
            </a:r>
            <a:r>
              <a:rPr lang="zh-CN" altLang="en-US" sz="2000" dirty="0"/>
              <a:t>点：各种辅食，鼓励幼儿尝试成人的饭菜，鼓励幼儿自己进食</a:t>
            </a:r>
            <a:endParaRPr lang="zh-CN" altLang="en-US" sz="2000" dirty="0"/>
          </a:p>
          <a:p>
            <a:pPr marL="800100" lvl="1" indent="-342900">
              <a:lnSpc>
                <a:spcPct val="150000"/>
              </a:lnSpc>
              <a:buFont typeface="Wingdings" panose="05000000000000000000" pitchFamily="2" charset="2"/>
              <a:buChar char="ü"/>
            </a:pPr>
            <a:r>
              <a:rPr lang="zh-CN" altLang="en-US" sz="2000" dirty="0"/>
              <a:t>下午</a:t>
            </a:r>
            <a:r>
              <a:rPr lang="en-US" altLang="zh-CN" sz="2000" dirty="0"/>
              <a:t>3</a:t>
            </a:r>
            <a:r>
              <a:rPr lang="zh-CN" altLang="en-US" sz="2000" dirty="0"/>
              <a:t>点：母乳和</a:t>
            </a:r>
            <a:r>
              <a:rPr lang="en-US" altLang="zh-CN" sz="2000" dirty="0"/>
              <a:t>/</a:t>
            </a:r>
            <a:r>
              <a:rPr lang="zh-CN" altLang="en-US" sz="2000" dirty="0"/>
              <a:t>或配方乳，加水果或其他点心</a:t>
            </a:r>
            <a:endParaRPr lang="zh-CN" altLang="en-US" sz="2000" dirty="0"/>
          </a:p>
          <a:p>
            <a:pPr marL="800100" lvl="1" indent="-342900">
              <a:lnSpc>
                <a:spcPct val="150000"/>
              </a:lnSpc>
              <a:buFont typeface="Wingdings" panose="05000000000000000000" pitchFamily="2" charset="2"/>
              <a:buChar char="ü"/>
            </a:pPr>
            <a:r>
              <a:rPr lang="zh-CN" altLang="en-US" sz="2000" dirty="0"/>
              <a:t>下午</a:t>
            </a:r>
            <a:r>
              <a:rPr lang="en-US" altLang="zh-CN" sz="2000" dirty="0"/>
              <a:t>6</a:t>
            </a:r>
            <a:r>
              <a:rPr lang="zh-CN" altLang="en-US" sz="2000" dirty="0"/>
              <a:t>点：各种辅食，鼓励幼儿尝试成人的饭菜，鼓励幼儿自己进食</a:t>
            </a:r>
            <a:endParaRPr lang="zh-CN" altLang="en-US" sz="2000" dirty="0"/>
          </a:p>
          <a:p>
            <a:pPr marL="800100" lvl="1" indent="-342900">
              <a:lnSpc>
                <a:spcPct val="150000"/>
              </a:lnSpc>
              <a:buFont typeface="Wingdings" panose="05000000000000000000" pitchFamily="2" charset="2"/>
              <a:buChar char="ü"/>
            </a:pPr>
            <a:r>
              <a:rPr lang="zh-CN" altLang="en-US" sz="2000" dirty="0"/>
              <a:t>晚上</a:t>
            </a:r>
            <a:r>
              <a:rPr lang="en-US" altLang="zh-CN" sz="2000" dirty="0"/>
              <a:t>9</a:t>
            </a:r>
            <a:r>
              <a:rPr lang="zh-CN" altLang="en-US" sz="2000" dirty="0"/>
              <a:t>点：母乳和</a:t>
            </a:r>
            <a:r>
              <a:rPr lang="en-US" altLang="zh-CN" sz="2000" dirty="0"/>
              <a:t>/</a:t>
            </a:r>
            <a:r>
              <a:rPr lang="zh-CN" altLang="en-US" sz="2000" dirty="0"/>
              <a:t>或配方乳</a:t>
            </a:r>
            <a:endParaRPr lang="zh-CN" altLang="en-US"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第二节   幼儿一天膳食的分配</a:t>
            </a:r>
            <a:endParaRPr lang="zh-CN" altLang="en-US" sz="2800" b="1" dirty="0"/>
          </a:p>
        </p:txBody>
      </p:sp>
      <p:sp>
        <p:nvSpPr>
          <p:cNvPr id="3" name="矩形 2"/>
          <p:cNvSpPr/>
          <p:nvPr/>
        </p:nvSpPr>
        <p:spPr>
          <a:xfrm>
            <a:off x="1097280" y="1886622"/>
            <a:ext cx="9922509" cy="2347950"/>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月龄幼儿一日膳食安排</a:t>
            </a:r>
            <a:endParaRPr lang="en-US" altLang="zh-CN" sz="2000" b="1" dirty="0"/>
          </a:p>
          <a:p>
            <a:pPr marL="800100" lvl="1" indent="-342900">
              <a:lnSpc>
                <a:spcPct val="150000"/>
              </a:lnSpc>
              <a:buFont typeface="Wingdings" panose="05000000000000000000" pitchFamily="2" charset="2"/>
              <a:buChar char="ü"/>
            </a:pPr>
            <a:r>
              <a:rPr lang="zh-CN" altLang="en-US" sz="2000" dirty="0"/>
              <a:t>样例</a:t>
            </a:r>
            <a:r>
              <a:rPr lang="en-US" altLang="zh-CN" sz="2000" dirty="0"/>
              <a:t>1</a:t>
            </a:r>
            <a:r>
              <a:rPr lang="zh-CN" altLang="en-US" sz="2000" dirty="0"/>
              <a:t>（见教材）</a:t>
            </a:r>
            <a:endParaRPr lang="en-US" altLang="zh-CN" sz="2000" dirty="0"/>
          </a:p>
          <a:p>
            <a:pPr marL="800100" lvl="1" indent="-342900">
              <a:lnSpc>
                <a:spcPct val="150000"/>
              </a:lnSpc>
              <a:buFont typeface="Wingdings" panose="05000000000000000000" pitchFamily="2" charset="2"/>
              <a:buChar char="ü"/>
            </a:pPr>
            <a:r>
              <a:rPr lang="zh-CN" altLang="en-US" sz="2000" dirty="0"/>
              <a:t>样例</a:t>
            </a:r>
            <a:r>
              <a:rPr lang="en-US" altLang="zh-CN" sz="2000" dirty="0"/>
              <a:t>2</a:t>
            </a:r>
            <a:r>
              <a:rPr lang="zh-CN" altLang="en-US" sz="2000" dirty="0"/>
              <a:t>（见教材）</a:t>
            </a:r>
            <a:endParaRPr lang="en-US" altLang="zh-CN" sz="2000" dirty="0"/>
          </a:p>
          <a:p>
            <a:pPr marL="800100" lvl="1" indent="-342900">
              <a:lnSpc>
                <a:spcPct val="150000"/>
              </a:lnSpc>
              <a:buFont typeface="Wingdings" panose="05000000000000000000" pitchFamily="2" charset="2"/>
              <a:buChar char="ü"/>
            </a:pPr>
            <a:r>
              <a:rPr lang="zh-CN" altLang="en-US" sz="2000" dirty="0"/>
              <a:t>样例</a:t>
            </a:r>
            <a:r>
              <a:rPr lang="en-US" altLang="zh-CN" sz="2000" dirty="0"/>
              <a:t>3</a:t>
            </a:r>
            <a:r>
              <a:rPr lang="zh-CN" altLang="en-US" sz="2000" dirty="0"/>
              <a:t>（见教材）</a:t>
            </a:r>
            <a:endParaRPr lang="en-US" altLang="zh-CN" sz="2000" dirty="0"/>
          </a:p>
          <a:p>
            <a:pPr marL="800100" lvl="1" indent="-342900">
              <a:lnSpc>
                <a:spcPct val="150000"/>
              </a:lnSpc>
              <a:buFont typeface="Wingdings" panose="05000000000000000000" pitchFamily="2" charset="2"/>
              <a:buChar char="ü"/>
            </a:pPr>
            <a:r>
              <a:rPr lang="zh-CN" altLang="en-US" sz="2000" dirty="0"/>
              <a:t>案例与分析（见教材）</a:t>
            </a:r>
            <a:endParaRPr lang="en-US" altLang="zh-CN"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第二节   幼儿一天膳食的分配</a:t>
            </a:r>
            <a:endParaRPr lang="zh-CN" altLang="en-US" sz="2800" b="1" dirty="0"/>
          </a:p>
        </p:txBody>
      </p:sp>
      <p:sp>
        <p:nvSpPr>
          <p:cNvPr id="3" name="矩形 2"/>
          <p:cNvSpPr/>
          <p:nvPr/>
        </p:nvSpPr>
        <p:spPr>
          <a:xfrm>
            <a:off x="1097280" y="1737360"/>
            <a:ext cx="9922509" cy="3853363"/>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月龄幼儿一日膳食安排</a:t>
            </a:r>
            <a:endParaRPr lang="en-US" altLang="zh-CN" sz="2000" b="1" dirty="0"/>
          </a:p>
          <a:p>
            <a:pPr marL="342900" indent="-342900">
              <a:lnSpc>
                <a:spcPct val="150000"/>
              </a:lnSpc>
              <a:buFont typeface="Wingdings" panose="05000000000000000000" pitchFamily="2" charset="2"/>
              <a:buChar char="ü"/>
            </a:pPr>
            <a:r>
              <a:rPr lang="en-US" altLang="zh-CN" sz="2000" dirty="0"/>
              <a:t>25—36</a:t>
            </a:r>
            <a:r>
              <a:rPr lang="zh-CN" altLang="en-US" sz="2000" dirty="0"/>
              <a:t>月龄幼儿每天应安排早、中、晚三次正餐，在此基础上还至少有两次加餐。一般分别安排在上、下午各一次，晚餐时间比较早时，可在睡前</a:t>
            </a:r>
            <a:r>
              <a:rPr lang="en-US" altLang="zh-CN" sz="2000" dirty="0"/>
              <a:t>2</a:t>
            </a:r>
            <a:r>
              <a:rPr lang="zh-CN" altLang="en-US" sz="2000" dirty="0"/>
              <a:t>小时安排一次加餐。加餐以奶类、水果为主，配以少量松软面点。晚间加餐不宜安排甜食，以预防龋齿。</a:t>
            </a:r>
            <a:endParaRPr lang="en-US" altLang="zh-CN" sz="2000" dirty="0"/>
          </a:p>
          <a:p>
            <a:pPr marL="342900" indent="-342900">
              <a:lnSpc>
                <a:spcPct val="150000"/>
              </a:lnSpc>
              <a:buFont typeface="Wingdings" panose="05000000000000000000" pitchFamily="2" charset="2"/>
              <a:buChar char="ü"/>
            </a:pPr>
            <a:r>
              <a:rPr lang="zh-CN" altLang="en-US" sz="2000" dirty="0"/>
              <a:t>幼儿膳食注意点：两正餐之间应间隔</a:t>
            </a:r>
            <a:r>
              <a:rPr lang="en-US" altLang="zh-CN" sz="2000" dirty="0"/>
              <a:t>4—5</a:t>
            </a:r>
            <a:r>
              <a:rPr lang="zh-CN" altLang="en-US" sz="2000" dirty="0"/>
              <a:t>小时，加餐与正餐之间应间隔</a:t>
            </a:r>
            <a:r>
              <a:rPr lang="en-US" altLang="zh-CN" sz="2000" dirty="0"/>
              <a:t>1.5—2</a:t>
            </a:r>
            <a:r>
              <a:rPr lang="zh-CN" altLang="en-US" sz="2000" dirty="0"/>
              <a:t>小时；加餐分量宜少，以免影响正餐进食量；根据季节和饮食习惯更换和搭配食谱。</a:t>
            </a:r>
            <a:endParaRPr lang="zh-CN" altLang="en-US" sz="2000" dirty="0"/>
          </a:p>
          <a:p>
            <a:pPr marL="342900" indent="-342900">
              <a:lnSpc>
                <a:spcPct val="150000"/>
              </a:lnSpc>
              <a:buFont typeface="Wingdings" panose="05000000000000000000" pitchFamily="2" charset="2"/>
              <a:buChar char="ü"/>
            </a:pPr>
            <a:r>
              <a:rPr lang="zh-CN" altLang="en-US" sz="2000" dirty="0"/>
              <a:t>建议进食次数</a:t>
            </a:r>
            <a:r>
              <a:rPr lang="en-US" altLang="zh-CN" sz="2000" dirty="0"/>
              <a:t>6</a:t>
            </a:r>
            <a:r>
              <a:rPr lang="zh-CN" altLang="en-US" sz="2000" dirty="0"/>
              <a:t>次</a:t>
            </a:r>
            <a:r>
              <a:rPr lang="en-US" altLang="zh-CN" sz="2000" dirty="0"/>
              <a:t>/</a:t>
            </a:r>
            <a:r>
              <a:rPr lang="zh-CN" altLang="en-US" sz="2000" dirty="0"/>
              <a:t>日，</a:t>
            </a:r>
            <a:r>
              <a:rPr lang="en-US" altLang="zh-CN" sz="2000" dirty="0"/>
              <a:t>3</a:t>
            </a:r>
            <a:r>
              <a:rPr lang="zh-CN" altLang="en-US" sz="2000" dirty="0"/>
              <a:t>餐加点心</a:t>
            </a:r>
            <a:r>
              <a:rPr lang="en-US" altLang="zh-CN" sz="2000" dirty="0"/>
              <a:t>3</a:t>
            </a:r>
            <a:r>
              <a:rPr lang="zh-CN" altLang="en-US" sz="2000" dirty="0"/>
              <a:t>次。进餐时间宜</a:t>
            </a:r>
            <a:r>
              <a:rPr lang="en-US" altLang="zh-CN" sz="2000" dirty="0"/>
              <a:t>20—25</a:t>
            </a:r>
            <a:r>
              <a:rPr lang="zh-CN" altLang="en-US" sz="2000" dirty="0"/>
              <a:t>分钟</a:t>
            </a:r>
            <a:r>
              <a:rPr lang="en-US" altLang="zh-CN" sz="2000" dirty="0"/>
              <a:t>/</a:t>
            </a:r>
            <a:r>
              <a:rPr lang="zh-CN" altLang="en-US" sz="2000" dirty="0"/>
              <a:t>次为宜。</a:t>
            </a:r>
            <a:endParaRPr lang="zh-CN" altLang="en-US" sz="2000" dirty="0"/>
          </a:p>
          <a:p>
            <a:pPr>
              <a:lnSpc>
                <a:spcPct val="200000"/>
              </a:lnSpc>
            </a:pPr>
            <a:endParaRPr lang="en-US" altLang="zh-CN"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第二节   幼儿一天膳食的分配</a:t>
            </a:r>
            <a:endParaRPr lang="zh-CN" altLang="en-US" sz="2800" b="1" dirty="0"/>
          </a:p>
        </p:txBody>
      </p:sp>
      <p:sp>
        <p:nvSpPr>
          <p:cNvPr id="3" name="矩形 2"/>
          <p:cNvSpPr/>
          <p:nvPr/>
        </p:nvSpPr>
        <p:spPr>
          <a:xfrm>
            <a:off x="1165225" y="1851139"/>
            <a:ext cx="9922509" cy="2347950"/>
          </a:xfrm>
          <a:prstGeom prst="rect">
            <a:avLst/>
          </a:prstGeom>
        </p:spPr>
        <p:txBody>
          <a:bodyPr wrap="square">
            <a:spAutoFit/>
          </a:bodyPr>
          <a:lstStyle/>
          <a:p>
            <a:pPr>
              <a:lnSpc>
                <a:spcPct val="150000"/>
              </a:lnSpc>
            </a:pPr>
            <a:r>
              <a:rPr lang="zh-CN" altLang="en-US" sz="2000" b="1" dirty="0"/>
              <a:t>二、</a:t>
            </a:r>
            <a:r>
              <a:rPr lang="en-US" altLang="zh-CN" sz="2000" b="1" dirty="0"/>
              <a:t>25—36</a:t>
            </a:r>
            <a:r>
              <a:rPr lang="zh-CN" altLang="en-US" sz="2000" b="1" dirty="0"/>
              <a:t>月龄幼儿一日膳食安排</a:t>
            </a:r>
            <a:endParaRPr lang="zh-CN" altLang="en-US" sz="2000" b="1" dirty="0"/>
          </a:p>
          <a:p>
            <a:pPr marL="800100" lvl="1" indent="-342900">
              <a:lnSpc>
                <a:spcPct val="150000"/>
              </a:lnSpc>
              <a:buFont typeface="Wingdings" panose="05000000000000000000" pitchFamily="2" charset="2"/>
              <a:buChar char="ü"/>
            </a:pPr>
            <a:r>
              <a:rPr lang="zh-CN" altLang="en-US" sz="2000" dirty="0"/>
              <a:t>样例</a:t>
            </a:r>
            <a:r>
              <a:rPr lang="en-US" altLang="zh-CN" sz="2000" dirty="0"/>
              <a:t>1</a:t>
            </a:r>
            <a:r>
              <a:rPr lang="zh-CN" altLang="en-US" sz="2000" dirty="0"/>
              <a:t>（见教材）</a:t>
            </a:r>
            <a:endParaRPr lang="en-US" altLang="zh-CN" sz="2000" dirty="0"/>
          </a:p>
          <a:p>
            <a:pPr marL="800100" lvl="1" indent="-342900">
              <a:lnSpc>
                <a:spcPct val="150000"/>
              </a:lnSpc>
              <a:buFont typeface="Wingdings" panose="05000000000000000000" pitchFamily="2" charset="2"/>
              <a:buChar char="ü"/>
            </a:pPr>
            <a:r>
              <a:rPr lang="zh-CN" altLang="en-US" sz="2000" dirty="0"/>
              <a:t>样例</a:t>
            </a:r>
            <a:r>
              <a:rPr lang="en-US" altLang="zh-CN" sz="2000" dirty="0"/>
              <a:t>2</a:t>
            </a:r>
            <a:r>
              <a:rPr lang="zh-CN" altLang="en-US" sz="2000" dirty="0"/>
              <a:t>（见教材）</a:t>
            </a:r>
            <a:endParaRPr lang="en-US" altLang="zh-CN" sz="2000" dirty="0"/>
          </a:p>
          <a:p>
            <a:pPr marL="800100" lvl="1" indent="-342900">
              <a:lnSpc>
                <a:spcPct val="150000"/>
              </a:lnSpc>
              <a:buFont typeface="Wingdings" panose="05000000000000000000" pitchFamily="2" charset="2"/>
              <a:buChar char="ü"/>
            </a:pPr>
            <a:r>
              <a:rPr lang="zh-CN" altLang="en-US" sz="2000" dirty="0"/>
              <a:t>样例</a:t>
            </a:r>
            <a:r>
              <a:rPr lang="en-US" altLang="zh-CN" sz="2000" dirty="0"/>
              <a:t>3</a:t>
            </a:r>
            <a:r>
              <a:rPr lang="zh-CN" altLang="en-US" sz="2000" dirty="0"/>
              <a:t>（见教材）</a:t>
            </a:r>
            <a:endParaRPr lang="en-US" altLang="zh-CN" sz="2000" dirty="0"/>
          </a:p>
          <a:p>
            <a:pPr marL="800100" lvl="1" indent="-342900">
              <a:lnSpc>
                <a:spcPct val="150000"/>
              </a:lnSpc>
              <a:buFont typeface="Wingdings" panose="05000000000000000000" pitchFamily="2" charset="2"/>
              <a:buChar char="ü"/>
            </a:pPr>
            <a:r>
              <a:rPr lang="zh-CN" altLang="en-US" sz="2000" dirty="0"/>
              <a:t>案例与分析（见教材）</a:t>
            </a:r>
            <a:endParaRPr lang="en-US" altLang="zh-CN"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540141"/>
            <a:ext cx="12192000" cy="707886"/>
          </a:xfrm>
          <a:prstGeom prst="rect">
            <a:avLst/>
          </a:prstGeom>
        </p:spPr>
        <p:txBody>
          <a:bodyPr wrap="square">
            <a:spAutoFit/>
          </a:bodyPr>
          <a:lstStyle/>
          <a:p>
            <a:pPr algn="ctr"/>
            <a:r>
              <a:rPr lang="zh-CN" altLang="en-US" sz="4000" b="1" dirty="0"/>
              <a:t>第三节       喂养常见问题</a:t>
            </a:r>
            <a:endParaRPr lang="zh-CN" altLang="en-US" sz="40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074157" y="1737360"/>
            <a:ext cx="9922509" cy="3271280"/>
          </a:xfrm>
          <a:prstGeom prst="rect">
            <a:avLst/>
          </a:prstGeom>
        </p:spPr>
        <p:txBody>
          <a:bodyPr wrap="square">
            <a:spAutoFit/>
          </a:bodyPr>
          <a:lstStyle/>
          <a:p>
            <a:pPr>
              <a:lnSpc>
                <a:spcPct val="150000"/>
              </a:lnSpc>
            </a:pPr>
            <a:r>
              <a:rPr lang="zh-CN" altLang="en-US" sz="2000" b="1" dirty="0"/>
              <a:t>一、高糖、高盐的加工食品摄入</a:t>
            </a:r>
            <a:endParaRPr lang="en-US" altLang="zh-CN" sz="2000" b="1" dirty="0"/>
          </a:p>
          <a:p>
            <a:pPr marL="342900" indent="-342900">
              <a:lnSpc>
                <a:spcPct val="150000"/>
              </a:lnSpc>
              <a:buFont typeface="Wingdings" panose="05000000000000000000" pitchFamily="2" charset="2"/>
              <a:buChar char="ü"/>
            </a:pPr>
            <a:r>
              <a:rPr lang="zh-CN" altLang="en-US" sz="2000" dirty="0"/>
              <a:t>幼儿的肾脏、肝脏等各种器官还未发育成熟，过量摄入钠可能会增加肾脏负担。研究表明，过量摄入钠与成人高血压、心脏病等密切相关。</a:t>
            </a:r>
            <a:endParaRPr lang="en-US" altLang="zh-CN" sz="2000" dirty="0"/>
          </a:p>
          <a:p>
            <a:pPr marL="342900" indent="-342900">
              <a:lnSpc>
                <a:spcPct val="150000"/>
              </a:lnSpc>
              <a:buFont typeface="Wingdings" panose="05000000000000000000" pitchFamily="2" charset="2"/>
              <a:buChar char="ü"/>
            </a:pPr>
            <a:r>
              <a:rPr lang="zh-CN" altLang="en-US" sz="2000" dirty="0"/>
              <a:t>食物中额外添加的糖，除了增加能量外，不含任何营养素，被称为“空白能量”。这些糖的过量摄入不仅增加幼儿龋齿的风险，也增加幼儿额外的能量摄入，增加儿童期、成年期肥胖的风险，并相应增加</a:t>
            </a:r>
            <a:r>
              <a:rPr lang="en-US" altLang="zh-CN" sz="2000" dirty="0"/>
              <a:t>2</a:t>
            </a:r>
            <a:r>
              <a:rPr lang="zh-CN" altLang="en-US" sz="2000" dirty="0"/>
              <a:t>型糖尿病、心血管疾病的风险。</a:t>
            </a:r>
            <a:endParaRPr lang="en-US" altLang="zh-CN" sz="2000" dirty="0"/>
          </a:p>
          <a:p>
            <a:pPr marL="342900" indent="-342900">
              <a:lnSpc>
                <a:spcPct val="150000"/>
              </a:lnSpc>
              <a:buFont typeface="Wingdings" panose="05000000000000000000" pitchFamily="2" charset="2"/>
              <a:buChar char="ü"/>
            </a:pPr>
            <a:r>
              <a:rPr lang="zh-CN" altLang="en-US" sz="2000" dirty="0"/>
              <a:t>案例讨论（见教材）</a:t>
            </a:r>
            <a:endParaRPr lang="en-US" altLang="zh-CN"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165225" y="1852974"/>
            <a:ext cx="9922509" cy="2809615"/>
          </a:xfrm>
          <a:prstGeom prst="rect">
            <a:avLst/>
          </a:prstGeom>
        </p:spPr>
        <p:txBody>
          <a:bodyPr wrap="square">
            <a:spAutoFit/>
          </a:bodyPr>
          <a:lstStyle/>
          <a:p>
            <a:pPr>
              <a:lnSpc>
                <a:spcPct val="150000"/>
              </a:lnSpc>
            </a:pPr>
            <a:r>
              <a:rPr lang="zh-CN" altLang="en-US" sz="2000" b="1" dirty="0"/>
              <a:t>二、饮料摄入</a:t>
            </a:r>
            <a:endParaRPr lang="en-US" altLang="zh-CN" sz="2000" b="1" dirty="0"/>
          </a:p>
          <a:p>
            <a:pPr marL="342900" indent="-342900">
              <a:lnSpc>
                <a:spcPct val="150000"/>
              </a:lnSpc>
              <a:buFont typeface="Wingdings" panose="05000000000000000000" pitchFamily="2" charset="2"/>
              <a:buChar char="ü"/>
            </a:pPr>
            <a:r>
              <a:rPr lang="zh-CN" altLang="en-US" sz="2000" dirty="0"/>
              <a:t>儿童生长偏离与果汁摄入过多有关，儿童体重增加和肥胖与过量含高能量饮料的摄入有关。</a:t>
            </a:r>
            <a:endParaRPr lang="en-US" altLang="zh-CN" sz="2000" dirty="0"/>
          </a:p>
          <a:p>
            <a:pPr marL="342900" indent="-342900">
              <a:lnSpc>
                <a:spcPct val="150000"/>
              </a:lnSpc>
              <a:buFont typeface="Wingdings" panose="05000000000000000000" pitchFamily="2" charset="2"/>
              <a:buChar char="ü"/>
            </a:pPr>
            <a:r>
              <a:rPr lang="zh-CN" altLang="en-US" sz="2000" dirty="0"/>
              <a:t>含糖饮料是导致该年龄段儿童热量摄取增多的最常见原因的前三位（</a:t>
            </a:r>
            <a:r>
              <a:rPr lang="en-US" altLang="zh-CN" sz="2000" dirty="0"/>
              <a:t>4.7%</a:t>
            </a:r>
            <a:r>
              <a:rPr lang="zh-CN" altLang="en-US" sz="2000" dirty="0"/>
              <a:t>），</a:t>
            </a:r>
            <a:r>
              <a:rPr lang="en-US" altLang="zh-CN" sz="2000" dirty="0"/>
              <a:t>40%</a:t>
            </a:r>
            <a:r>
              <a:rPr lang="zh-CN" altLang="en-US" sz="2000" dirty="0"/>
              <a:t>的幼儿消费水果饮料，</a:t>
            </a:r>
            <a:r>
              <a:rPr lang="en-US" altLang="zh-CN" sz="2000" dirty="0"/>
              <a:t>11%</a:t>
            </a:r>
            <a:r>
              <a:rPr lang="zh-CN" altLang="en-US" sz="2000" dirty="0"/>
              <a:t>消费碳酸饮料，其使用量已经部分取代了膳食中的牛奶的使用量，与钙的摄入减少密切相关。</a:t>
            </a:r>
            <a:endParaRPr lang="en-US" altLang="zh-CN"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08306"/>
            <a:ext cx="12192000" cy="707886"/>
          </a:xfrm>
          <a:prstGeom prst="rect">
            <a:avLst/>
          </a:prstGeom>
        </p:spPr>
        <p:txBody>
          <a:bodyPr wrap="square">
            <a:spAutoFit/>
          </a:bodyPr>
          <a:lstStyle/>
          <a:p>
            <a:pPr algn="ctr"/>
            <a:r>
              <a:rPr lang="zh-CN" altLang="en-US" sz="4000" b="1" dirty="0"/>
              <a:t>第一节      幼儿膳食指南</a:t>
            </a:r>
            <a:endParaRPr lang="zh-CN" altLang="en-US" sz="4000"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165225" y="1852974"/>
            <a:ext cx="9922509" cy="2930033"/>
          </a:xfrm>
          <a:prstGeom prst="rect">
            <a:avLst/>
          </a:prstGeom>
        </p:spPr>
        <p:txBody>
          <a:bodyPr wrap="square">
            <a:spAutoFit/>
          </a:bodyPr>
          <a:lstStyle/>
          <a:p>
            <a:pPr>
              <a:lnSpc>
                <a:spcPct val="150000"/>
              </a:lnSpc>
            </a:pPr>
            <a:r>
              <a:rPr lang="zh-CN" altLang="en-US" sz="2000" b="1" dirty="0"/>
              <a:t>三、幼儿挑食、偏食</a:t>
            </a:r>
            <a:endParaRPr lang="en-US" altLang="zh-CN" sz="2000" b="1" dirty="0"/>
          </a:p>
          <a:p>
            <a:pPr marL="342900" indent="-342900">
              <a:lnSpc>
                <a:spcPct val="150000"/>
              </a:lnSpc>
              <a:buFont typeface="Wingdings" panose="05000000000000000000" pitchFamily="2" charset="2"/>
              <a:buChar char="ü"/>
            </a:pPr>
            <a:r>
              <a:rPr lang="zh-CN" altLang="en-US" sz="2000" dirty="0"/>
              <a:t>幼儿处于培养良好饮食行为和习惯的关键阶段，挑食偏食是最常见的不良饮食习惯。</a:t>
            </a:r>
            <a:endParaRPr lang="en-US" altLang="zh-CN" sz="2000" dirty="0"/>
          </a:p>
          <a:p>
            <a:pPr marL="342900" indent="-342900">
              <a:lnSpc>
                <a:spcPct val="150000"/>
              </a:lnSpc>
              <a:buFont typeface="Wingdings" panose="05000000000000000000" pitchFamily="2" charset="2"/>
              <a:buChar char="ü"/>
            </a:pPr>
            <a:r>
              <a:rPr lang="zh-CN" altLang="en-US" sz="2000" dirty="0"/>
              <a:t>早期喂养经历是幼儿后期食物选择偏好建立的基础并且可能对其终身饮食习惯具有长远作用。对某些食物的接受（如蔬菜）并不是即刻可得的，有时幼儿可能经过</a:t>
            </a:r>
            <a:r>
              <a:rPr lang="en-US" altLang="zh-CN" sz="2000" dirty="0"/>
              <a:t>10—14</a:t>
            </a:r>
            <a:r>
              <a:rPr lang="zh-CN" altLang="en-US" sz="2000" dirty="0"/>
              <a:t>次的尝试之后才有可能接受这些食物。</a:t>
            </a:r>
            <a:endParaRPr lang="en-US" altLang="zh-CN" sz="2000" dirty="0"/>
          </a:p>
          <a:p>
            <a:pPr>
              <a:lnSpc>
                <a:spcPct val="200000"/>
              </a:lnSpc>
            </a:pPr>
            <a:endParaRPr lang="en-US" altLang="zh-CN"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097280" y="1737360"/>
            <a:ext cx="9922509" cy="4315027"/>
          </a:xfrm>
          <a:prstGeom prst="rect">
            <a:avLst/>
          </a:prstGeom>
        </p:spPr>
        <p:txBody>
          <a:bodyPr wrap="square">
            <a:spAutoFit/>
          </a:bodyPr>
          <a:lstStyle/>
          <a:p>
            <a:pPr>
              <a:lnSpc>
                <a:spcPct val="150000"/>
              </a:lnSpc>
            </a:pPr>
            <a:r>
              <a:rPr lang="zh-CN" altLang="en-US" sz="2000" b="1" dirty="0"/>
              <a:t>三、幼儿挑食、偏食</a:t>
            </a:r>
            <a:endParaRPr lang="en-US" altLang="zh-CN" sz="2000" b="1" dirty="0"/>
          </a:p>
          <a:p>
            <a:pPr marL="342900" indent="-342900">
              <a:lnSpc>
                <a:spcPct val="150000"/>
              </a:lnSpc>
              <a:buFont typeface="Wingdings" panose="05000000000000000000" pitchFamily="2" charset="2"/>
              <a:buChar char="ü"/>
            </a:pPr>
            <a:r>
              <a:rPr lang="zh-CN" altLang="zh-CN" sz="2000" dirty="0"/>
              <a:t>由于幼儿自主性的萌发，对食物可能表现出不同的喜好，出现一时性偏食和挑食，此时需要家长适时、正确地加以引导和纠正，以免形成挑食、偏食的不良习惯。</a:t>
            </a:r>
            <a:endParaRPr lang="en-US" altLang="zh-CN" sz="2000" dirty="0"/>
          </a:p>
          <a:p>
            <a:pPr marL="342900" indent="-342900">
              <a:lnSpc>
                <a:spcPct val="150000"/>
              </a:lnSpc>
              <a:buFont typeface="Wingdings" panose="05000000000000000000" pitchFamily="2" charset="2"/>
              <a:buChar char="ü"/>
            </a:pPr>
            <a:r>
              <a:rPr lang="zh-CN" altLang="zh-CN" sz="2000" dirty="0"/>
              <a:t>家长良好的饮食行为对幼儿也具有好榜样作用，帮助孩子从小养成不挑食偏食的良好习惯。应鼓励儿童选择多种食物，引导其多选择健康食物。对于儿童不喜欢吃的食物，可通过变更烹调方法或盛放容器（如将蔬菜切碎，将瘦肉剁碎，将多种食物制作成包子或饺子等），也可采用重复小份量供应，鼓励尝试并及时给予表扬，不可强迫喂食。</a:t>
            </a:r>
            <a:endParaRPr lang="zh-CN" altLang="zh-CN" sz="2000" dirty="0"/>
          </a:p>
          <a:p>
            <a:pPr>
              <a:lnSpc>
                <a:spcPct val="200000"/>
              </a:lnSpc>
            </a:pPr>
            <a:endParaRPr lang="en-US" altLang="zh-CN"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134745" y="1661954"/>
            <a:ext cx="9922509" cy="3391698"/>
          </a:xfrm>
          <a:prstGeom prst="rect">
            <a:avLst/>
          </a:prstGeom>
        </p:spPr>
        <p:txBody>
          <a:bodyPr wrap="square">
            <a:spAutoFit/>
          </a:bodyPr>
          <a:lstStyle/>
          <a:p>
            <a:pPr>
              <a:lnSpc>
                <a:spcPct val="150000"/>
              </a:lnSpc>
            </a:pPr>
            <a:r>
              <a:rPr lang="zh-CN" altLang="en-US" sz="2000" b="1" dirty="0"/>
              <a:t>四、零食</a:t>
            </a:r>
            <a:endParaRPr lang="en-US" altLang="zh-CN" sz="2000" b="1" dirty="0"/>
          </a:p>
          <a:p>
            <a:pPr marL="342900" indent="-342900">
              <a:lnSpc>
                <a:spcPct val="150000"/>
              </a:lnSpc>
              <a:buFont typeface="Wingdings" panose="05000000000000000000" pitchFamily="2" charset="2"/>
              <a:buChar char="ü"/>
            </a:pPr>
            <a:r>
              <a:rPr lang="zh-CN" altLang="en-US" sz="2000" dirty="0"/>
              <a:t>零食是</a:t>
            </a:r>
            <a:r>
              <a:rPr lang="en-US" altLang="zh-CN" sz="2000" dirty="0"/>
              <a:t>1—3</a:t>
            </a:r>
            <a:r>
              <a:rPr lang="zh-CN" altLang="en-US" sz="2000" dirty="0"/>
              <a:t>岁幼儿营养的补充，是幼儿饮食中的重要内容，零食应尽可能与加餐相结合，以不影响正餐为宜。</a:t>
            </a:r>
            <a:endParaRPr lang="zh-CN" altLang="en-US" sz="2000" dirty="0"/>
          </a:p>
          <a:p>
            <a:pPr marL="342900" indent="-342900">
              <a:lnSpc>
                <a:spcPct val="150000"/>
              </a:lnSpc>
              <a:buFont typeface="Wingdings" panose="05000000000000000000" pitchFamily="2" charset="2"/>
              <a:buChar char="ü"/>
            </a:pPr>
            <a:r>
              <a:rPr lang="zh-CN" altLang="en-US" sz="2000" dirty="0"/>
              <a:t>零食选择应注意以下几方面：选择新鲜、天然、易消化的食物，如奶制品、水果、蔬菜、坚果和豆类食物；少选油炸食品和膨化食品；安排在两次正餐之间，量不宜多，睡觉前</a:t>
            </a:r>
            <a:r>
              <a:rPr lang="en-US" altLang="zh-CN" sz="2000" dirty="0"/>
              <a:t>30</a:t>
            </a:r>
            <a:r>
              <a:rPr lang="zh-CN" altLang="en-US" sz="2000" dirty="0"/>
              <a:t>分钟不要吃零食。此外，还需要注意吃零食前要洗手，吃完漱口。</a:t>
            </a:r>
            <a:endParaRPr lang="zh-CN" altLang="en-US" sz="2000" dirty="0"/>
          </a:p>
          <a:p>
            <a:pPr>
              <a:lnSpc>
                <a:spcPct val="200000"/>
              </a:lnSpc>
            </a:pPr>
            <a:endParaRPr lang="en-US" altLang="zh-CN"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2505" y="1157457"/>
            <a:ext cx="9922509" cy="1238096"/>
          </a:xfrm>
          <a:prstGeom prst="rect">
            <a:avLst/>
          </a:prstGeom>
        </p:spPr>
        <p:txBody>
          <a:bodyPr wrap="square">
            <a:spAutoFit/>
          </a:bodyPr>
          <a:lstStyle/>
          <a:p>
            <a:pPr>
              <a:lnSpc>
                <a:spcPct val="200000"/>
              </a:lnSpc>
            </a:pPr>
            <a:r>
              <a:rPr lang="zh-CN" altLang="en-US" sz="2000" b="1" dirty="0"/>
              <a:t>四、零食                                                 </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表</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推荐和限制的零食</a:t>
            </a:r>
            <a:endPar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200000"/>
              </a:lnSpc>
            </a:pPr>
            <a:endParaRPr lang="en-US" altLang="zh-CN" sz="2000" dirty="0"/>
          </a:p>
        </p:txBody>
      </p:sp>
      <p:graphicFrame>
        <p:nvGraphicFramePr>
          <p:cNvPr id="4" name="表格 3"/>
          <p:cNvGraphicFramePr>
            <a:graphicFrameLocks noGrp="1"/>
          </p:cNvGraphicFramePr>
          <p:nvPr/>
        </p:nvGraphicFramePr>
        <p:xfrm>
          <a:off x="1671145" y="1776505"/>
          <a:ext cx="9002089" cy="4229326"/>
        </p:xfrm>
        <a:graphic>
          <a:graphicData uri="http://schemas.openxmlformats.org/drawingml/2006/table">
            <a:tbl>
              <a:tblPr firstRow="1" firstCol="1" bandRow="1">
                <a:tableStyleId>{5C22544A-7EE6-4342-B048-85BDC9FD1C3A}</a:tableStyleId>
              </a:tblPr>
              <a:tblGrid>
                <a:gridCol w="4250986"/>
                <a:gridCol w="4751103"/>
              </a:tblGrid>
              <a:tr h="287736">
                <a:tc>
                  <a:txBody>
                    <a:bodyPr/>
                    <a:lstStyle/>
                    <a:p>
                      <a:pPr algn="ctr">
                        <a:lnSpc>
                          <a:spcPct val="150000"/>
                        </a:lnSpc>
                      </a:pPr>
                      <a:r>
                        <a:rPr lang="zh-CN" sz="1800" kern="100" dirty="0">
                          <a:effectLst/>
                        </a:rPr>
                        <a:t>推荐</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a:effectLst/>
                        </a:rPr>
                        <a:t>限制</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87736">
                <a:tc>
                  <a:txBody>
                    <a:bodyPr/>
                    <a:lstStyle/>
                    <a:p>
                      <a:pPr algn="ctr">
                        <a:lnSpc>
                          <a:spcPct val="150000"/>
                        </a:lnSpc>
                      </a:pPr>
                      <a:r>
                        <a:rPr lang="zh-CN" sz="1800" kern="100" dirty="0">
                          <a:effectLst/>
                        </a:rPr>
                        <a:t>新鲜水果、蔬菜</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a:effectLst/>
                        </a:rPr>
                        <a:t>果脯、果汁、干果、水果罐头</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850491">
                <a:tc>
                  <a:txBody>
                    <a:bodyPr/>
                    <a:lstStyle/>
                    <a:p>
                      <a:pPr algn="ctr">
                        <a:lnSpc>
                          <a:spcPct val="150000"/>
                        </a:lnSpc>
                      </a:pPr>
                      <a:r>
                        <a:rPr lang="zh-CN" sz="1800" kern="100" dirty="0">
                          <a:effectLst/>
                        </a:rPr>
                        <a:t>乳制品（液态奶、酸奶、奶酪等）</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dirty="0">
                          <a:effectLst/>
                        </a:rPr>
                        <a:t>乳饮料、冷冻甜品类食物（冰淇淋、雪糕等）、奶油、含糖饮料（碳酸饮料、果汁饮料等）</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850491">
                <a:tc>
                  <a:txBody>
                    <a:bodyPr/>
                    <a:lstStyle/>
                    <a:p>
                      <a:pPr algn="ctr">
                        <a:lnSpc>
                          <a:spcPct val="150000"/>
                        </a:lnSpc>
                      </a:pPr>
                      <a:r>
                        <a:rPr lang="zh-CN" sz="1800" kern="100">
                          <a:effectLst/>
                        </a:rPr>
                        <a:t>馒头、面包</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dirty="0">
                          <a:effectLst/>
                        </a:rPr>
                        <a:t>膨化食品（薯片、爆米花、虾条等）、油炸食品（油条、麻花、油炸土豆等）、含人造奶油甜点</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87736">
                <a:tc>
                  <a:txBody>
                    <a:bodyPr/>
                    <a:lstStyle/>
                    <a:p>
                      <a:pPr algn="ctr">
                        <a:lnSpc>
                          <a:spcPct val="150000"/>
                        </a:lnSpc>
                      </a:pPr>
                      <a:r>
                        <a:rPr lang="zh-CN" sz="1800" kern="100">
                          <a:effectLst/>
                        </a:rPr>
                        <a:t>鲜肉鱼制品</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dirty="0">
                          <a:effectLst/>
                        </a:rPr>
                        <a:t>咸鱼、香肠、腊肉、鱼肉罐头等</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91245">
                <a:tc>
                  <a:txBody>
                    <a:bodyPr/>
                    <a:lstStyle/>
                    <a:p>
                      <a:pPr algn="ctr">
                        <a:lnSpc>
                          <a:spcPct val="150000"/>
                        </a:lnSpc>
                      </a:pPr>
                      <a:r>
                        <a:rPr lang="zh-CN" sz="1800" kern="100">
                          <a:effectLst/>
                        </a:rPr>
                        <a:t>鸡蛋（煮鸡蛋、蒸蛋羹）</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kern="100" dirty="0">
                          <a:effectLst/>
                        </a:rPr>
                        <a:t> </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87736">
                <a:tc>
                  <a:txBody>
                    <a:bodyPr/>
                    <a:lstStyle/>
                    <a:p>
                      <a:pPr algn="ctr">
                        <a:lnSpc>
                          <a:spcPct val="150000"/>
                        </a:lnSpc>
                      </a:pPr>
                      <a:r>
                        <a:rPr lang="zh-CN" sz="1800" kern="100">
                          <a:effectLst/>
                        </a:rPr>
                        <a:t>豆质品（豆腐干、豆浆）</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dirty="0">
                          <a:effectLst/>
                        </a:rPr>
                        <a:t>烧烤类食品</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87736">
                <a:tc>
                  <a:txBody>
                    <a:bodyPr/>
                    <a:lstStyle/>
                    <a:p>
                      <a:pPr algn="ctr">
                        <a:lnSpc>
                          <a:spcPct val="150000"/>
                        </a:lnSpc>
                      </a:pPr>
                      <a:r>
                        <a:rPr lang="zh-CN" sz="1800" kern="100" dirty="0">
                          <a:effectLst/>
                        </a:rPr>
                        <a:t>坚果类（磨碎食用）</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zh-CN" sz="1800" kern="100" dirty="0">
                          <a:effectLst/>
                        </a:rPr>
                        <a:t>高盐坚果、糖浸坚果</a:t>
                      </a:r>
                      <a:endParaRPr lang="zh-CN" sz="1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097280" y="1737360"/>
            <a:ext cx="9922509" cy="3391698"/>
          </a:xfrm>
          <a:prstGeom prst="rect">
            <a:avLst/>
          </a:prstGeom>
        </p:spPr>
        <p:txBody>
          <a:bodyPr wrap="square">
            <a:spAutoFit/>
          </a:bodyPr>
          <a:lstStyle/>
          <a:p>
            <a:pPr>
              <a:lnSpc>
                <a:spcPct val="150000"/>
              </a:lnSpc>
            </a:pPr>
            <a:r>
              <a:rPr lang="zh-CN" altLang="en-US" sz="2000" b="1" dirty="0"/>
              <a:t>五、喂养与口腔卫生</a:t>
            </a:r>
            <a:endParaRPr lang="en-US" altLang="zh-CN" sz="2000" b="1" dirty="0"/>
          </a:p>
          <a:p>
            <a:pPr marL="342900" indent="-342900">
              <a:lnSpc>
                <a:spcPct val="150000"/>
              </a:lnSpc>
              <a:buFont typeface="Wingdings" panose="05000000000000000000" pitchFamily="2" charset="2"/>
              <a:buChar char="ü"/>
            </a:pPr>
            <a:r>
              <a:rPr lang="zh-CN" altLang="en-US" sz="2000" dirty="0"/>
              <a:t>龋齿是牙体硬组织在细菌为主的多种因素作用下发生的慢性进行性破坏的一种疾病。</a:t>
            </a:r>
            <a:endParaRPr lang="en-US" altLang="zh-CN" sz="2000" dirty="0"/>
          </a:p>
          <a:p>
            <a:pPr marL="342900" indent="-342900">
              <a:lnSpc>
                <a:spcPct val="150000"/>
              </a:lnSpc>
              <a:buFont typeface="Wingdings" panose="05000000000000000000" pitchFamily="2" charset="2"/>
              <a:buChar char="ü"/>
            </a:pPr>
            <a:r>
              <a:rPr lang="zh-CN" altLang="en-US" sz="2000" dirty="0"/>
              <a:t>儿童龋齿的发病率在</a:t>
            </a:r>
            <a:r>
              <a:rPr lang="en-US" altLang="zh-CN" sz="2000" dirty="0"/>
              <a:t>2—11</a:t>
            </a:r>
            <a:r>
              <a:rPr lang="zh-CN" altLang="en-US" sz="2000" dirty="0"/>
              <a:t>岁的儿童高达到</a:t>
            </a:r>
            <a:r>
              <a:rPr lang="en-US" altLang="zh-CN" sz="2000" dirty="0"/>
              <a:t>42%</a:t>
            </a:r>
            <a:r>
              <a:rPr lang="zh-CN" altLang="en-US" sz="2000" dirty="0"/>
              <a:t>，而早发性儿童龋齿的发病率在</a:t>
            </a:r>
            <a:r>
              <a:rPr lang="en-US" altLang="zh-CN" sz="2000" dirty="0"/>
              <a:t>2—5</a:t>
            </a:r>
            <a:r>
              <a:rPr lang="zh-CN" altLang="en-US" sz="2000" dirty="0"/>
              <a:t>岁的儿童中显著增加，早发性儿童龋齿通常最先侵犯上颌前牙区，乳磨牙次之，下颌牙区则由于舌头的保护作用很少被累及，患有早发性龋齿的儿童不论是在乳牙还是恒牙时期患龋齿的风险都非常高。</a:t>
            </a:r>
            <a:endParaRPr lang="en-US" altLang="zh-CN" sz="2000" dirty="0"/>
          </a:p>
          <a:p>
            <a:pPr>
              <a:lnSpc>
                <a:spcPct val="200000"/>
              </a:lnSpc>
            </a:pPr>
            <a:endParaRPr lang="en-US" altLang="zh-CN"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第三节   喂养常见问题</a:t>
            </a:r>
            <a:endParaRPr lang="zh-CN" altLang="en-US" sz="2800" b="1" dirty="0"/>
          </a:p>
        </p:txBody>
      </p:sp>
      <p:sp>
        <p:nvSpPr>
          <p:cNvPr id="3" name="矩形 2"/>
          <p:cNvSpPr/>
          <p:nvPr/>
        </p:nvSpPr>
        <p:spPr>
          <a:xfrm>
            <a:off x="1165225" y="1862625"/>
            <a:ext cx="9922509" cy="2809615"/>
          </a:xfrm>
          <a:prstGeom prst="rect">
            <a:avLst/>
          </a:prstGeom>
        </p:spPr>
        <p:txBody>
          <a:bodyPr wrap="square">
            <a:spAutoFit/>
          </a:bodyPr>
          <a:lstStyle/>
          <a:p>
            <a:pPr>
              <a:lnSpc>
                <a:spcPct val="150000"/>
              </a:lnSpc>
            </a:pPr>
            <a:r>
              <a:rPr lang="zh-CN" altLang="en-US" sz="2000" b="1" dirty="0"/>
              <a:t>五、喂养与口腔卫生</a:t>
            </a:r>
            <a:endParaRPr lang="en-US" altLang="zh-CN" sz="2000" b="1" dirty="0"/>
          </a:p>
          <a:p>
            <a:pPr marL="342900" indent="-342900">
              <a:lnSpc>
                <a:spcPct val="150000"/>
              </a:lnSpc>
              <a:buFont typeface="Wingdings" panose="05000000000000000000" pitchFamily="2" charset="2"/>
              <a:buChar char="ü"/>
            </a:pPr>
            <a:r>
              <a:rPr lang="zh-CN" altLang="en-US" sz="2000" dirty="0"/>
              <a:t>预防幼儿龋齿应做好个人及家庭预防，包括：</a:t>
            </a:r>
            <a:endParaRPr lang="en-US" altLang="zh-CN" sz="2000" dirty="0"/>
          </a:p>
          <a:p>
            <a:pPr marL="342900" indent="-342900">
              <a:lnSpc>
                <a:spcPct val="150000"/>
              </a:lnSpc>
              <a:buFont typeface="Wingdings" panose="05000000000000000000" pitchFamily="2" charset="2"/>
              <a:buChar char="ü"/>
            </a:pPr>
            <a:r>
              <a:rPr lang="zh-CN" altLang="en-US" sz="2000" dirty="0"/>
              <a:t>幼儿期前就应断离夜奶，减少夜间进食影响口腔卫生；</a:t>
            </a:r>
            <a:endParaRPr lang="en-US" altLang="zh-CN" sz="2000" dirty="0"/>
          </a:p>
          <a:p>
            <a:pPr marL="342900" indent="-342900">
              <a:lnSpc>
                <a:spcPct val="150000"/>
              </a:lnSpc>
              <a:buFont typeface="Wingdings" panose="05000000000000000000" pitchFamily="2" charset="2"/>
              <a:buChar char="ü"/>
            </a:pPr>
            <a:r>
              <a:rPr lang="zh-CN" altLang="en-US" sz="2000" dirty="0"/>
              <a:t>坚持刷牙，养成正确刷牙的好习惯；</a:t>
            </a:r>
            <a:endParaRPr lang="en-US" altLang="zh-CN" sz="2000" dirty="0"/>
          </a:p>
          <a:p>
            <a:pPr marL="342900" indent="-342900">
              <a:lnSpc>
                <a:spcPct val="150000"/>
              </a:lnSpc>
              <a:buFont typeface="Wingdings" panose="05000000000000000000" pitchFamily="2" charset="2"/>
              <a:buChar char="ü"/>
            </a:pPr>
            <a:r>
              <a:rPr lang="zh-CN" altLang="en-US" sz="2000" dirty="0"/>
              <a:t>控制含糖高食品的摄入量，尤其是精致含蔗糖食品，切断致龋环节；</a:t>
            </a:r>
            <a:endParaRPr lang="en-US" altLang="zh-CN" sz="2000" dirty="0"/>
          </a:p>
          <a:p>
            <a:pPr marL="342900" indent="-342900">
              <a:lnSpc>
                <a:spcPct val="150000"/>
              </a:lnSpc>
              <a:buFont typeface="Wingdings" panose="05000000000000000000" pitchFamily="2" charset="2"/>
              <a:buChar char="ü"/>
            </a:pPr>
            <a:r>
              <a:rPr lang="zh-CN" altLang="en-US" sz="2000" dirty="0"/>
              <a:t>案例讨论</a:t>
            </a:r>
            <a:endParaRPr lang="en-US" altLang="zh-CN"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18817"/>
            <a:ext cx="12192000" cy="707886"/>
          </a:xfrm>
          <a:prstGeom prst="rect">
            <a:avLst/>
          </a:prstGeom>
        </p:spPr>
        <p:txBody>
          <a:bodyPr wrap="square">
            <a:spAutoFit/>
          </a:bodyPr>
          <a:lstStyle/>
          <a:p>
            <a:pPr algn="ctr"/>
            <a:r>
              <a:rPr lang="zh-CN" altLang="en-US" sz="4000" b="1" dirty="0"/>
              <a:t>第四节       食物安全</a:t>
            </a:r>
            <a:endParaRPr lang="zh-CN" altLang="en-US" sz="4000"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第四节   食物安全</a:t>
            </a:r>
            <a:endParaRPr lang="zh-CN" altLang="en-US" sz="2800" b="1" dirty="0"/>
          </a:p>
        </p:txBody>
      </p:sp>
      <p:sp>
        <p:nvSpPr>
          <p:cNvPr id="3" name="矩形 2"/>
          <p:cNvSpPr/>
          <p:nvPr/>
        </p:nvSpPr>
        <p:spPr>
          <a:xfrm>
            <a:off x="1134745" y="1926546"/>
            <a:ext cx="9922509" cy="3271280"/>
          </a:xfrm>
          <a:prstGeom prst="rect">
            <a:avLst/>
          </a:prstGeom>
        </p:spPr>
        <p:txBody>
          <a:bodyPr wrap="square">
            <a:spAutoFit/>
          </a:bodyPr>
          <a:lstStyle/>
          <a:p>
            <a:pPr>
              <a:lnSpc>
                <a:spcPct val="150000"/>
              </a:lnSpc>
            </a:pPr>
            <a:r>
              <a:rPr lang="zh-CN" altLang="en-US" sz="2000" b="1" dirty="0"/>
              <a:t>一、保持家庭自制幼儿辅食的安全卫生</a:t>
            </a:r>
            <a:endParaRPr lang="en-US" altLang="zh-CN" sz="2000" b="1" dirty="0"/>
          </a:p>
          <a:p>
            <a:pPr marL="342900" indent="-342900">
              <a:lnSpc>
                <a:spcPct val="150000"/>
              </a:lnSpc>
              <a:buFont typeface="Wingdings" panose="05000000000000000000" pitchFamily="2" charset="2"/>
              <a:buChar char="ü"/>
            </a:pPr>
            <a:r>
              <a:rPr lang="zh-CN" altLang="en-US" sz="2000" dirty="0"/>
              <a:t>家庭自制幼儿辅食时，应选择新鲜、优质、安全的原材料。</a:t>
            </a:r>
            <a:endParaRPr lang="en-US" altLang="zh-CN" sz="2000" dirty="0"/>
          </a:p>
          <a:p>
            <a:pPr marL="342900" indent="-342900">
              <a:lnSpc>
                <a:spcPct val="150000"/>
              </a:lnSpc>
              <a:buFont typeface="Wingdings" panose="05000000000000000000" pitchFamily="2" charset="2"/>
              <a:buChar char="ü"/>
            </a:pPr>
            <a:r>
              <a:rPr lang="zh-CN" altLang="en-US" sz="2000" dirty="0"/>
              <a:t>辅食制作过程中必须注意清洁、卫生，如制作前洗手、保证制作场所及厨房用品制作过程中必须注意清洁。</a:t>
            </a:r>
            <a:endParaRPr lang="en-US" altLang="zh-CN" sz="2000" dirty="0"/>
          </a:p>
          <a:p>
            <a:pPr marL="342900" indent="-342900">
              <a:lnSpc>
                <a:spcPct val="150000"/>
              </a:lnSpc>
              <a:buFont typeface="Wingdings" panose="05000000000000000000" pitchFamily="2" charset="2"/>
              <a:buChar char="ü"/>
            </a:pPr>
            <a:r>
              <a:rPr lang="zh-CN" altLang="en-US" sz="2000" dirty="0"/>
              <a:t>必须注意生熟分开，以免交叉污染。</a:t>
            </a:r>
            <a:endParaRPr lang="en-US" altLang="zh-CN" sz="2000" dirty="0"/>
          </a:p>
          <a:p>
            <a:pPr marL="342900" indent="-342900">
              <a:lnSpc>
                <a:spcPct val="150000"/>
              </a:lnSpc>
              <a:buFont typeface="Wingdings" panose="05000000000000000000" pitchFamily="2" charset="2"/>
              <a:buChar char="ü"/>
            </a:pPr>
            <a:r>
              <a:rPr lang="zh-CN" altLang="en-US" sz="2000" dirty="0"/>
              <a:t>按照需要制作辅食，做好的辅食应及时食用，未吃完的辅食应丢弃。</a:t>
            </a:r>
            <a:endParaRPr lang="en-US" altLang="zh-CN" sz="2000" dirty="0"/>
          </a:p>
          <a:p>
            <a:pPr marL="342900" indent="-342900">
              <a:lnSpc>
                <a:spcPct val="150000"/>
              </a:lnSpc>
              <a:buFont typeface="Wingdings" panose="05000000000000000000" pitchFamily="2" charset="2"/>
              <a:buChar char="ü"/>
            </a:pPr>
            <a:r>
              <a:rPr lang="zh-CN" altLang="en-US" sz="2000" dirty="0"/>
              <a:t>多余的原料或制成的半成品，应及时放入冰箱冷藏或冷冻保存。</a:t>
            </a:r>
            <a:endParaRPr lang="en-US" altLang="zh-CN"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第四节   食物安全</a:t>
            </a:r>
            <a:endParaRPr lang="zh-CN" altLang="en-US" sz="2800" b="1" dirty="0"/>
          </a:p>
        </p:txBody>
      </p:sp>
      <p:sp>
        <p:nvSpPr>
          <p:cNvPr id="3" name="矩形 2"/>
          <p:cNvSpPr/>
          <p:nvPr/>
        </p:nvSpPr>
        <p:spPr>
          <a:xfrm>
            <a:off x="1097280" y="1849361"/>
            <a:ext cx="9922509" cy="3271280"/>
          </a:xfrm>
          <a:prstGeom prst="rect">
            <a:avLst/>
          </a:prstGeom>
        </p:spPr>
        <p:txBody>
          <a:bodyPr wrap="square">
            <a:spAutoFit/>
          </a:bodyPr>
          <a:lstStyle/>
          <a:p>
            <a:pPr>
              <a:lnSpc>
                <a:spcPct val="150000"/>
              </a:lnSpc>
            </a:pPr>
            <a:r>
              <a:rPr lang="zh-CN" altLang="en-US" sz="2000" b="1" dirty="0"/>
              <a:t>一、保持家庭自制幼儿辅食的安全卫生</a:t>
            </a:r>
            <a:endParaRPr lang="en-US" altLang="zh-CN" sz="2000" b="1" dirty="0"/>
          </a:p>
          <a:p>
            <a:pPr>
              <a:lnSpc>
                <a:spcPct val="150000"/>
              </a:lnSpc>
            </a:pPr>
            <a:r>
              <a:rPr lang="zh-CN" altLang="en-US" sz="2000" dirty="0"/>
              <a:t>家庭中自制幼儿辅食时要做到以下几点：</a:t>
            </a:r>
            <a:endParaRPr lang="en-US" altLang="zh-CN" sz="2000" dirty="0"/>
          </a:p>
          <a:p>
            <a:pPr marL="342900" indent="-342900">
              <a:lnSpc>
                <a:spcPct val="150000"/>
              </a:lnSpc>
              <a:buFont typeface="Wingdings" panose="05000000000000000000" pitchFamily="2" charset="2"/>
              <a:buChar char="ü"/>
            </a:pPr>
            <a:r>
              <a:rPr lang="zh-CN" altLang="en-US" sz="2000" dirty="0"/>
              <a:t>准备辅食所需要的案板、锅铲、碗勺等炊具均应清洗干净；</a:t>
            </a:r>
            <a:endParaRPr lang="en-US" altLang="zh-CN" sz="2000" dirty="0"/>
          </a:p>
          <a:p>
            <a:pPr marL="342900" indent="-342900">
              <a:lnSpc>
                <a:spcPct val="150000"/>
              </a:lnSpc>
              <a:buFont typeface="Wingdings" panose="05000000000000000000" pitchFamily="2" charset="2"/>
              <a:buChar char="ü"/>
            </a:pPr>
            <a:r>
              <a:rPr lang="zh-CN" altLang="en-US" sz="2000" dirty="0"/>
              <a:t>选择优质的原材料，应尽可能新鲜，并仔细选择和清洗；</a:t>
            </a:r>
            <a:endParaRPr lang="en-US" altLang="zh-CN" sz="2000" dirty="0"/>
          </a:p>
          <a:p>
            <a:pPr marL="342900" indent="-342900">
              <a:lnSpc>
                <a:spcPct val="150000"/>
              </a:lnSpc>
              <a:buFont typeface="Wingdings" panose="05000000000000000000" pitchFamily="2" charset="2"/>
              <a:buChar char="ü"/>
            </a:pPr>
            <a:r>
              <a:rPr lang="zh-CN" altLang="en-US" sz="2000" dirty="0"/>
              <a:t>避免油炸、烧烤等烹饪方法，减少营养素的流失；</a:t>
            </a:r>
            <a:endParaRPr lang="en-US" altLang="zh-CN" sz="2000" dirty="0"/>
          </a:p>
          <a:p>
            <a:pPr marL="342900" indent="-342900">
              <a:lnSpc>
                <a:spcPct val="150000"/>
              </a:lnSpc>
              <a:buFont typeface="Wingdings" panose="05000000000000000000" pitchFamily="2" charset="2"/>
              <a:buChar char="ü"/>
            </a:pPr>
            <a:r>
              <a:rPr lang="zh-CN" altLang="en-US" sz="2000" dirty="0"/>
              <a:t>单独制作，或在家庭烹饪食物投放调味品之前，选出部分适合幼儿的食物；</a:t>
            </a:r>
            <a:endParaRPr lang="en-US" altLang="zh-CN" sz="2000" dirty="0"/>
          </a:p>
          <a:p>
            <a:pPr marL="342900" indent="-342900">
              <a:lnSpc>
                <a:spcPct val="150000"/>
              </a:lnSpc>
              <a:buFont typeface="Wingdings" panose="05000000000000000000" pitchFamily="2" charset="2"/>
              <a:buChar char="ü"/>
            </a:pPr>
            <a:r>
              <a:rPr lang="zh-CN" altLang="en-US" sz="2000" dirty="0"/>
              <a:t>现做现吃，没有吃完的辅食不宜再次喂给幼儿。</a:t>
            </a:r>
            <a:endParaRPr lang="en-US" altLang="zh-CN"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第四节   食物安全</a:t>
            </a:r>
            <a:endParaRPr lang="zh-CN" altLang="en-US" sz="2800" b="1" dirty="0"/>
          </a:p>
        </p:txBody>
      </p:sp>
      <p:sp>
        <p:nvSpPr>
          <p:cNvPr id="3" name="矩形 2"/>
          <p:cNvSpPr/>
          <p:nvPr/>
        </p:nvSpPr>
        <p:spPr>
          <a:xfrm>
            <a:off x="1093076" y="1830119"/>
            <a:ext cx="9922509" cy="4194610"/>
          </a:xfrm>
          <a:prstGeom prst="rect">
            <a:avLst/>
          </a:prstGeom>
        </p:spPr>
        <p:txBody>
          <a:bodyPr wrap="square">
            <a:spAutoFit/>
          </a:bodyPr>
          <a:lstStyle/>
          <a:p>
            <a:pPr>
              <a:lnSpc>
                <a:spcPct val="150000"/>
              </a:lnSpc>
            </a:pPr>
            <a:r>
              <a:rPr lang="zh-CN" altLang="en-US" sz="2000" b="1" dirty="0"/>
              <a:t>二、预防进食意外的发生</a:t>
            </a:r>
            <a:endParaRPr lang="en-US" altLang="zh-CN" sz="2000" b="1" dirty="0"/>
          </a:p>
          <a:p>
            <a:pPr marL="342900" indent="-342900">
              <a:lnSpc>
                <a:spcPct val="150000"/>
              </a:lnSpc>
              <a:buFont typeface="Wingdings" panose="05000000000000000000" pitchFamily="2" charset="2"/>
              <a:buChar char="ü"/>
            </a:pPr>
            <a:r>
              <a:rPr lang="zh-CN" altLang="en-US" sz="2000" dirty="0"/>
              <a:t>进食意外导致的窒息是父母和照料者生活中对幼儿非常关注的内容。</a:t>
            </a:r>
            <a:endParaRPr lang="en-US" altLang="zh-CN" sz="2000" dirty="0"/>
          </a:p>
          <a:p>
            <a:pPr marL="342900" indent="-342900">
              <a:lnSpc>
                <a:spcPct val="150000"/>
              </a:lnSpc>
              <a:buFont typeface="Wingdings" panose="05000000000000000000" pitchFamily="2" charset="2"/>
              <a:buChar char="ü"/>
            </a:pPr>
            <a:r>
              <a:rPr lang="zh-CN" altLang="en-US" sz="2000" dirty="0"/>
              <a:t>牙列不完整、气道直径过小、吞咽协调能力不成熟以及进食期间的剧烈活动（例如跑动）都使儿童容易发生窒息。</a:t>
            </a:r>
            <a:endParaRPr lang="en-US" altLang="zh-CN" sz="2000" dirty="0"/>
          </a:p>
          <a:p>
            <a:pPr marL="342900" indent="-342900">
              <a:lnSpc>
                <a:spcPct val="150000"/>
              </a:lnSpc>
              <a:buFont typeface="Wingdings" panose="05000000000000000000" pitchFamily="2" charset="2"/>
              <a:buChar char="ü"/>
            </a:pPr>
            <a:r>
              <a:rPr lang="zh-CN" altLang="en-US" sz="2000" dirty="0"/>
              <a:t>体积小、圆柱状以及坚硬、有弹性、光滑和酥脆的食物最易引起窒息，儿童窒息高风险食物包括热狗、硬糖、花生</a:t>
            </a:r>
            <a:r>
              <a:rPr lang="en-US" altLang="zh-CN" sz="2000" dirty="0"/>
              <a:t>/</a:t>
            </a:r>
            <a:r>
              <a:rPr lang="zh-CN" altLang="en-US" sz="2000" dirty="0"/>
              <a:t>坚果、整葡萄、生胡萝卜、苹果、爆米花、大块花生酱、果汁软糖、口香糖以及香肠等。</a:t>
            </a:r>
            <a:endParaRPr lang="en-US" altLang="zh-CN" sz="2000" dirty="0"/>
          </a:p>
          <a:p>
            <a:pPr marL="342900" indent="-342900">
              <a:lnSpc>
                <a:spcPct val="150000"/>
              </a:lnSpc>
              <a:buFont typeface="Wingdings" panose="05000000000000000000" pitchFamily="2" charset="2"/>
              <a:buChar char="ü"/>
            </a:pPr>
            <a:r>
              <a:rPr lang="zh-CN" altLang="en-US" sz="2000" dirty="0"/>
              <a:t>窒息的危险年龄是小于</a:t>
            </a:r>
            <a:r>
              <a:rPr lang="en-US" altLang="zh-CN" sz="2000" dirty="0"/>
              <a:t>5</a:t>
            </a:r>
            <a:r>
              <a:rPr lang="zh-CN" altLang="en-US" sz="2000" dirty="0"/>
              <a:t>岁。危险行为是进食时走路或者跑、食物在口腔时大笑或者谈话、进食过快等。</a:t>
            </a:r>
            <a:endParaRPr lang="en-US" altLang="zh-CN"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4560" y="286603"/>
            <a:ext cx="10058400" cy="1450757"/>
          </a:xfrm>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924560" y="1737360"/>
            <a:ext cx="10342880" cy="4397587"/>
          </a:xfrm>
          <a:prstGeom prst="rect">
            <a:avLst/>
          </a:prstGeom>
        </p:spPr>
        <p:txBody>
          <a:bodyPr wrap="square">
            <a:spAutoFit/>
          </a:bodyPr>
          <a:lstStyle/>
          <a:p>
            <a:pPr marL="342900" indent="-342900">
              <a:lnSpc>
                <a:spcPct val="200000"/>
              </a:lnSpc>
              <a:buFont typeface="Wingdings" panose="05000000000000000000" pitchFamily="2" charset="2"/>
              <a:buChar char="Ø"/>
            </a:pPr>
            <a:r>
              <a:rPr lang="zh-CN" altLang="en-US" sz="2000" dirty="0"/>
              <a:t>幼儿期是指满</a:t>
            </a:r>
            <a:r>
              <a:rPr lang="en-US" altLang="zh-CN" sz="2000" dirty="0"/>
              <a:t>1</a:t>
            </a:r>
            <a:r>
              <a:rPr lang="zh-CN" altLang="en-US" sz="2000" dirty="0"/>
              <a:t>周岁至</a:t>
            </a:r>
            <a:r>
              <a:rPr lang="en-US" altLang="zh-CN" sz="2000" dirty="0"/>
              <a:t>3</a:t>
            </a:r>
            <a:r>
              <a:rPr lang="zh-CN" altLang="en-US" sz="2000" dirty="0"/>
              <a:t>周岁。</a:t>
            </a:r>
            <a:endParaRPr lang="en-US" altLang="zh-CN" sz="2000" dirty="0"/>
          </a:p>
          <a:p>
            <a:pPr marL="342900" indent="-342900">
              <a:lnSpc>
                <a:spcPct val="200000"/>
              </a:lnSpc>
              <a:buFont typeface="Wingdings" panose="05000000000000000000" pitchFamily="2" charset="2"/>
              <a:buChar char="Ø"/>
            </a:pPr>
            <a:r>
              <a:rPr lang="zh-CN" altLang="en-US" sz="2000" dirty="0"/>
              <a:t>幼儿</a:t>
            </a:r>
            <a:r>
              <a:rPr lang="en-US" altLang="zh-CN" sz="2000" dirty="0"/>
              <a:t>1</a:t>
            </a:r>
            <a:r>
              <a:rPr lang="zh-CN" altLang="en-US" sz="2000" dirty="0"/>
              <a:t>岁时的体重可达出生体重的</a:t>
            </a:r>
            <a:r>
              <a:rPr lang="en-US" altLang="zh-CN" sz="2000" dirty="0"/>
              <a:t>3</a:t>
            </a:r>
            <a:r>
              <a:rPr lang="zh-CN" altLang="en-US" sz="2000" dirty="0"/>
              <a:t>倍，</a:t>
            </a:r>
            <a:r>
              <a:rPr lang="en-US" altLang="zh-CN" sz="2000" dirty="0"/>
              <a:t>2</a:t>
            </a:r>
            <a:r>
              <a:rPr lang="zh-CN" altLang="en-US" sz="2000" dirty="0"/>
              <a:t>岁时体重才是出生体重的</a:t>
            </a:r>
            <a:r>
              <a:rPr lang="en-US" altLang="zh-CN" sz="2000" dirty="0"/>
              <a:t>4</a:t>
            </a:r>
            <a:r>
              <a:rPr lang="zh-CN" altLang="en-US" sz="2000" dirty="0"/>
              <a:t>倍；生后头一年身长较出生身长增加</a:t>
            </a:r>
            <a:r>
              <a:rPr lang="en-US" altLang="zh-CN" sz="2000" dirty="0"/>
              <a:t>50%</a:t>
            </a:r>
            <a:r>
              <a:rPr lang="zh-CN" altLang="en-US" sz="2000" dirty="0"/>
              <a:t>，</a:t>
            </a:r>
            <a:r>
              <a:rPr lang="en-US" altLang="zh-CN" sz="2000" dirty="0"/>
              <a:t>4</a:t>
            </a:r>
            <a:r>
              <a:rPr lang="zh-CN" altLang="en-US" sz="2000" dirty="0"/>
              <a:t>岁时身长才是出生身长的</a:t>
            </a:r>
            <a:r>
              <a:rPr lang="en-US" altLang="zh-CN" sz="2000" dirty="0"/>
              <a:t>2</a:t>
            </a:r>
            <a:r>
              <a:rPr lang="zh-CN" altLang="en-US" sz="2000" dirty="0"/>
              <a:t>倍。</a:t>
            </a:r>
            <a:endParaRPr lang="en-US" altLang="zh-CN" sz="2000" dirty="0"/>
          </a:p>
          <a:p>
            <a:pPr marL="342900" indent="-342900">
              <a:lnSpc>
                <a:spcPct val="200000"/>
              </a:lnSpc>
              <a:buFont typeface="Wingdings" panose="05000000000000000000" pitchFamily="2" charset="2"/>
              <a:buChar char="Ø"/>
            </a:pPr>
            <a:r>
              <a:rPr lang="zh-CN" altLang="en-US" sz="2000" dirty="0"/>
              <a:t>幼儿处在相对较快的生长发育阶段，这个阶段对各种营养素的需求相对较高。</a:t>
            </a:r>
            <a:endParaRPr lang="en-US" altLang="zh-CN" sz="2000" dirty="0"/>
          </a:p>
          <a:p>
            <a:pPr marL="342900" indent="-342900">
              <a:lnSpc>
                <a:spcPct val="200000"/>
              </a:lnSpc>
              <a:buFont typeface="Wingdings" panose="05000000000000000000" pitchFamily="2" charset="2"/>
              <a:buChar char="Ø"/>
            </a:pPr>
            <a:r>
              <a:rPr lang="zh-CN" altLang="en-US" sz="2000" dirty="0"/>
              <a:t>幼儿机体各项生理功能逐步发育完善，但是对外界不良刺激的防御性能仍较差，是以乳类为主食逐渐向成人谷类食物为主过渡的重要时期，故对于幼儿膳食安排，不能完全与成人相同，需要特别关照。</a:t>
            </a:r>
            <a:endParaRPr lang="zh-CN" altLang="zh-CN" sz="2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第四节   食物安全</a:t>
            </a:r>
            <a:endParaRPr lang="zh-CN" altLang="en-US" sz="2800" b="1" dirty="0"/>
          </a:p>
        </p:txBody>
      </p:sp>
      <p:sp>
        <p:nvSpPr>
          <p:cNvPr id="3" name="矩形 2"/>
          <p:cNvSpPr/>
          <p:nvPr/>
        </p:nvSpPr>
        <p:spPr>
          <a:xfrm>
            <a:off x="1097280" y="1737360"/>
            <a:ext cx="9922509" cy="4194610"/>
          </a:xfrm>
          <a:prstGeom prst="rect">
            <a:avLst/>
          </a:prstGeom>
        </p:spPr>
        <p:txBody>
          <a:bodyPr wrap="square">
            <a:spAutoFit/>
          </a:bodyPr>
          <a:lstStyle/>
          <a:p>
            <a:pPr>
              <a:lnSpc>
                <a:spcPct val="150000"/>
              </a:lnSpc>
            </a:pPr>
            <a:r>
              <a:rPr lang="zh-CN" altLang="en-US" sz="2000" b="1" dirty="0"/>
              <a:t>二、预防进食意外的发生</a:t>
            </a:r>
            <a:endParaRPr lang="en-US" altLang="zh-CN" sz="2000" b="1" dirty="0"/>
          </a:p>
          <a:p>
            <a:pPr>
              <a:lnSpc>
                <a:spcPct val="150000"/>
              </a:lnSpc>
            </a:pPr>
            <a:r>
              <a:rPr lang="zh-CN" altLang="en-US" sz="2000" dirty="0"/>
              <a:t>预防进食意外的发生，包括：</a:t>
            </a:r>
            <a:endParaRPr lang="en-US" altLang="zh-CN" sz="2000" dirty="0"/>
          </a:p>
          <a:p>
            <a:pPr marL="342900" indent="-342900">
              <a:lnSpc>
                <a:spcPct val="150000"/>
              </a:lnSpc>
              <a:buFont typeface="Wingdings" panose="05000000000000000000" pitchFamily="2" charset="2"/>
              <a:buChar char="ü"/>
            </a:pPr>
            <a:r>
              <a:rPr lang="zh-CN" altLang="en-US" sz="2000" dirty="0"/>
              <a:t>如何选择合适的食物、适当的食物加工方法以及全程监护儿童进食。</a:t>
            </a:r>
            <a:endParaRPr lang="en-US" altLang="zh-CN" sz="2000" dirty="0"/>
          </a:p>
          <a:p>
            <a:pPr marL="342900" indent="-342900">
              <a:lnSpc>
                <a:spcPct val="150000"/>
              </a:lnSpc>
              <a:buFont typeface="Wingdings" panose="05000000000000000000" pitchFamily="2" charset="2"/>
              <a:buChar char="ü"/>
            </a:pPr>
            <a:r>
              <a:rPr lang="zh-CN" altLang="en-US" sz="2000" dirty="0"/>
              <a:t>幼儿食物选择应该与其进食技能发育特点相适应，开始应该给予软、糊、片状食物，</a:t>
            </a:r>
            <a:r>
              <a:rPr lang="en-US" altLang="zh-CN" sz="2000" dirty="0"/>
              <a:t>13—18</a:t>
            </a:r>
            <a:r>
              <a:rPr lang="zh-CN" altLang="en-US" sz="2000" dirty="0"/>
              <a:t>个月后才开始逐渐给予餐桌食物。那些软、圆形食物，比如热狗、葡萄和奶酪等，必须切成小片状避免整块进食，避免幼儿进食引起窒息和伤害的食物，如圆形糖果和水果、坚果、果冻、爆米花、口香糖，以及带骨刺的鱼和肉等。 整粒花生、腰果等坚果，幼儿无法咬碎且容易呛入气管，禁止食用。果冻等胶状食物不慎吸入气管后，不易取出，也不适合</a:t>
            </a:r>
            <a:r>
              <a:rPr lang="en-US" altLang="zh-CN" sz="2000" dirty="0"/>
              <a:t>2</a:t>
            </a:r>
            <a:r>
              <a:rPr lang="zh-CN" altLang="en-US" sz="2000" dirty="0"/>
              <a:t>岁以下幼儿。</a:t>
            </a:r>
            <a:endParaRPr lang="en-US" altLang="zh-CN"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第四节   食物安全</a:t>
            </a:r>
            <a:endParaRPr lang="zh-CN" altLang="en-US" sz="2800" b="1" dirty="0"/>
          </a:p>
        </p:txBody>
      </p:sp>
      <p:sp>
        <p:nvSpPr>
          <p:cNvPr id="3" name="矩形 2"/>
          <p:cNvSpPr/>
          <p:nvPr/>
        </p:nvSpPr>
        <p:spPr>
          <a:xfrm>
            <a:off x="1097280" y="1819608"/>
            <a:ext cx="10058400" cy="3732945"/>
          </a:xfrm>
          <a:prstGeom prst="rect">
            <a:avLst/>
          </a:prstGeom>
        </p:spPr>
        <p:txBody>
          <a:bodyPr wrap="square">
            <a:spAutoFit/>
          </a:bodyPr>
          <a:lstStyle/>
          <a:p>
            <a:pPr>
              <a:lnSpc>
                <a:spcPct val="150000"/>
              </a:lnSpc>
            </a:pPr>
            <a:r>
              <a:rPr lang="zh-CN" altLang="en-US" sz="2000" b="1" dirty="0"/>
              <a:t>二、预防进食意外的发生</a:t>
            </a:r>
            <a:endParaRPr lang="en-US" altLang="zh-CN" sz="2000" b="1" dirty="0"/>
          </a:p>
          <a:p>
            <a:pPr>
              <a:lnSpc>
                <a:spcPct val="150000"/>
              </a:lnSpc>
            </a:pPr>
            <a:r>
              <a:rPr lang="zh-CN" altLang="en-US" sz="2000" dirty="0"/>
              <a:t>预防进食意外的发生，包括：</a:t>
            </a:r>
            <a:endParaRPr lang="en-US" altLang="zh-CN" sz="2000" dirty="0"/>
          </a:p>
          <a:p>
            <a:pPr marL="342900" indent="-342900">
              <a:lnSpc>
                <a:spcPct val="150000"/>
              </a:lnSpc>
              <a:buFont typeface="Wingdings" panose="05000000000000000000" pitchFamily="2" charset="2"/>
              <a:buChar char="ü"/>
            </a:pPr>
            <a:r>
              <a:rPr lang="zh-CN" altLang="en-US" sz="2000" dirty="0"/>
              <a:t>幼儿进食时随意走动，易引起碰伤、烫伤，为保证进食安全，幼儿进食时应固定位置，必须有成人的看护，并注意进食场所的安全。</a:t>
            </a:r>
            <a:endParaRPr lang="zh-CN" altLang="en-US" sz="2000" dirty="0"/>
          </a:p>
          <a:p>
            <a:pPr marL="342900" indent="-342900">
              <a:lnSpc>
                <a:spcPct val="150000"/>
              </a:lnSpc>
              <a:buFont typeface="Wingdings" panose="05000000000000000000" pitchFamily="2" charset="2"/>
              <a:buChar char="ü"/>
            </a:pPr>
            <a:r>
              <a:rPr lang="zh-CN" altLang="en-US" sz="2000" dirty="0"/>
              <a:t>父母应该对儿童进食全程监护，而儿童应在餐椅上进食。</a:t>
            </a:r>
            <a:endParaRPr lang="en-US" altLang="zh-CN" sz="2000" dirty="0"/>
          </a:p>
          <a:p>
            <a:pPr marL="342900" indent="-342900">
              <a:lnSpc>
                <a:spcPct val="150000"/>
              </a:lnSpc>
              <a:buFont typeface="Wingdings" panose="05000000000000000000" pitchFamily="2" charset="2"/>
              <a:buChar char="ü"/>
            </a:pPr>
            <a:r>
              <a:rPr lang="zh-CN" altLang="en-US" sz="2000" dirty="0"/>
              <a:t>进餐环境不能分散儿童注意力，应避免电视、吵闹的音乐以及进餐时的各种活动。</a:t>
            </a:r>
            <a:endParaRPr lang="en-US" altLang="zh-CN" sz="2000" dirty="0"/>
          </a:p>
          <a:p>
            <a:pPr marL="342900" indent="-342900">
              <a:lnSpc>
                <a:spcPct val="150000"/>
              </a:lnSpc>
              <a:buFont typeface="Wingdings" panose="05000000000000000000" pitchFamily="2" charset="2"/>
              <a:buChar char="ü"/>
            </a:pPr>
            <a:r>
              <a:rPr lang="zh-CN" altLang="en-US" sz="2000" dirty="0"/>
              <a:t>不应在汽车内进食，因为在汽车行驶中若发生儿童窒息时监护人很难提供帮助和抢救。</a:t>
            </a:r>
            <a:endParaRPr lang="en-US" altLang="zh-CN" sz="2000" dirty="0"/>
          </a:p>
          <a:p>
            <a:pPr marL="342900" indent="-342900">
              <a:lnSpc>
                <a:spcPct val="150000"/>
              </a:lnSpc>
              <a:buFont typeface="Wingdings" panose="05000000000000000000" pitchFamily="2" charset="2"/>
              <a:buChar char="ü"/>
            </a:pPr>
            <a:r>
              <a:rPr lang="zh-CN" altLang="en-US" sz="2000" dirty="0"/>
              <a:t>案例分析</a:t>
            </a:r>
            <a:endParaRPr lang="en-US" altLang="zh-CN"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第四节   食物安全</a:t>
            </a:r>
            <a:endParaRPr lang="zh-CN" altLang="en-US" sz="2800" b="1" dirty="0"/>
          </a:p>
        </p:txBody>
      </p:sp>
      <p:sp>
        <p:nvSpPr>
          <p:cNvPr id="3" name="矩形 2"/>
          <p:cNvSpPr/>
          <p:nvPr/>
        </p:nvSpPr>
        <p:spPr>
          <a:xfrm>
            <a:off x="1097280" y="1737360"/>
            <a:ext cx="9922509" cy="3732945"/>
          </a:xfrm>
          <a:prstGeom prst="rect">
            <a:avLst/>
          </a:prstGeom>
        </p:spPr>
        <p:txBody>
          <a:bodyPr wrap="square">
            <a:spAutoFit/>
          </a:bodyPr>
          <a:lstStyle/>
          <a:p>
            <a:pPr>
              <a:lnSpc>
                <a:spcPct val="150000"/>
              </a:lnSpc>
            </a:pPr>
            <a:r>
              <a:rPr lang="zh-CN" altLang="en-US" sz="2000" b="1" dirty="0"/>
              <a:t>三、保证食物安全</a:t>
            </a:r>
            <a:endParaRPr lang="en-US" altLang="zh-CN" sz="2000" b="1" dirty="0"/>
          </a:p>
          <a:p>
            <a:pPr marL="342900" indent="-342900">
              <a:lnSpc>
                <a:spcPct val="150000"/>
              </a:lnSpc>
              <a:buFont typeface="Wingdings" panose="05000000000000000000" pitchFamily="2" charset="2"/>
              <a:buChar char="ü"/>
            </a:pPr>
            <a:r>
              <a:rPr lang="zh-CN" altLang="en-US" sz="2000" dirty="0"/>
              <a:t>保证食物安全最基本的做法是将食物煮熟。经过高温烧煮后，绝大多数的病原微生物均可被杀灭。但煮熟后的食物仍有再次被污染的可能，因此，准备好的食物应尽快食用。</a:t>
            </a:r>
            <a:endParaRPr lang="en-US" altLang="zh-CN" sz="2000" dirty="0"/>
          </a:p>
          <a:p>
            <a:pPr marL="342900" indent="-342900">
              <a:lnSpc>
                <a:spcPct val="150000"/>
              </a:lnSpc>
              <a:buFont typeface="Wingdings" panose="05000000000000000000" pitchFamily="2" charset="2"/>
              <a:buChar char="ü"/>
            </a:pPr>
            <a:r>
              <a:rPr lang="zh-CN" altLang="en-US" sz="2000" dirty="0"/>
              <a:t>生吃的水果和蔬菜必须用清洁水彻底洗净，而给予幼儿食用的而水果和蔬菜应去掉外皮及内核和籽，以保证食品安全。</a:t>
            </a:r>
            <a:endParaRPr lang="en-US" altLang="zh-CN" sz="2000" dirty="0"/>
          </a:p>
          <a:p>
            <a:pPr marL="342900" indent="-342900">
              <a:lnSpc>
                <a:spcPct val="150000"/>
              </a:lnSpc>
              <a:buFont typeface="Wingdings" panose="05000000000000000000" pitchFamily="2" charset="2"/>
              <a:buChar char="ü"/>
            </a:pPr>
            <a:r>
              <a:rPr lang="zh-CN" altLang="en-US" sz="2000" dirty="0"/>
              <a:t>家庭自制辅食可以保证食物新鲜，不添加盐、糖等调味品，味道也更偏向于家庭化，家长应学习烹制幼儿食物，保证安全和营养。</a:t>
            </a:r>
            <a:endParaRPr lang="en-US" altLang="zh-CN" sz="2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28111" y="511570"/>
            <a:ext cx="10515600" cy="1261533"/>
          </a:xfrm>
        </p:spPr>
        <p:txBody>
          <a:bodyPr>
            <a:normAutofit/>
          </a:bodyPr>
          <a:lstStyle/>
          <a:p>
            <a:r>
              <a:rPr lang="zh-CN" altLang="en-US" sz="3100" b="1" dirty="0"/>
              <a:t>思考与练习</a:t>
            </a:r>
            <a:endParaRPr lang="zh-CN" altLang="en-US" dirty="0"/>
          </a:p>
        </p:txBody>
      </p:sp>
      <p:sp>
        <p:nvSpPr>
          <p:cNvPr id="3" name="矩形 2"/>
          <p:cNvSpPr/>
          <p:nvPr/>
        </p:nvSpPr>
        <p:spPr>
          <a:xfrm>
            <a:off x="1128111" y="1982718"/>
            <a:ext cx="10281919" cy="3732945"/>
          </a:xfrm>
          <a:prstGeom prst="rect">
            <a:avLst/>
          </a:prstGeom>
        </p:spPr>
        <p:txBody>
          <a:bodyPr wrap="square">
            <a:spAutoFit/>
          </a:bodyPr>
          <a:lstStyle/>
          <a:p>
            <a:pPr>
              <a:lnSpc>
                <a:spcPct val="150000"/>
              </a:lnSpc>
            </a:pPr>
            <a:r>
              <a:rPr lang="en-US" altLang="zh-CN" sz="2000" dirty="0"/>
              <a:t>1</a:t>
            </a:r>
            <a:r>
              <a:rPr lang="zh-CN" altLang="en-US" sz="2000" dirty="0"/>
              <a:t>、幼儿期进食特点具体有哪些？</a:t>
            </a:r>
            <a:endParaRPr lang="zh-CN" altLang="en-US" sz="2000" dirty="0"/>
          </a:p>
          <a:p>
            <a:pPr>
              <a:lnSpc>
                <a:spcPct val="150000"/>
              </a:lnSpc>
            </a:pPr>
            <a:r>
              <a:rPr lang="en-US" altLang="zh-CN" sz="2000" dirty="0"/>
              <a:t>2</a:t>
            </a:r>
            <a:r>
              <a:rPr lang="zh-CN" altLang="en-US" sz="2000" dirty="0"/>
              <a:t>、</a:t>
            </a:r>
            <a:r>
              <a:rPr lang="en-US" altLang="zh-CN" sz="2000" dirty="0"/>
              <a:t>《</a:t>
            </a:r>
            <a:r>
              <a:rPr lang="zh-CN" altLang="en-US" sz="2000" dirty="0"/>
              <a:t>中国居民膳食指南（</a:t>
            </a:r>
            <a:r>
              <a:rPr lang="en-US" altLang="zh-CN" sz="2000" dirty="0"/>
              <a:t>2016</a:t>
            </a:r>
            <a:r>
              <a:rPr lang="zh-CN" altLang="en-US" sz="2000" dirty="0"/>
              <a:t>）</a:t>
            </a:r>
            <a:r>
              <a:rPr lang="en-US" altLang="zh-CN" sz="2000" dirty="0"/>
              <a:t>》</a:t>
            </a:r>
            <a:r>
              <a:rPr lang="zh-CN" altLang="en-US" sz="2000" dirty="0"/>
              <a:t>关于</a:t>
            </a:r>
            <a:r>
              <a:rPr lang="en-US" altLang="zh-CN" sz="2000" dirty="0"/>
              <a:t>13—24</a:t>
            </a:r>
            <a:r>
              <a:rPr lang="zh-CN" altLang="en-US" sz="2000" dirty="0"/>
              <a:t>月龄幼儿的膳食推荐中，谷物类、蔬菜、水果、鸡蛋、肉禽鱼、奶类、油及盐的推荐量分别是多少？</a:t>
            </a:r>
            <a:endParaRPr lang="zh-CN" altLang="en-US" sz="2000" dirty="0"/>
          </a:p>
          <a:p>
            <a:pPr>
              <a:lnSpc>
                <a:spcPct val="150000"/>
              </a:lnSpc>
            </a:pPr>
            <a:r>
              <a:rPr lang="en-US" altLang="zh-CN" sz="2000" dirty="0"/>
              <a:t>3</a:t>
            </a:r>
            <a:r>
              <a:rPr lang="zh-CN" altLang="en-US" sz="2000" dirty="0"/>
              <a:t>、</a:t>
            </a:r>
            <a:r>
              <a:rPr lang="en-US" altLang="zh-CN" sz="2000" dirty="0"/>
              <a:t>13—24</a:t>
            </a:r>
            <a:r>
              <a:rPr lang="zh-CN" altLang="en-US" sz="2000" dirty="0"/>
              <a:t>月龄幼儿辅食可以添加调味品吗？为什么？</a:t>
            </a:r>
            <a:endParaRPr lang="zh-CN" altLang="en-US" sz="2000" dirty="0"/>
          </a:p>
          <a:p>
            <a:pPr>
              <a:lnSpc>
                <a:spcPct val="150000"/>
              </a:lnSpc>
            </a:pPr>
            <a:r>
              <a:rPr lang="en-US" altLang="zh-CN" sz="2000" dirty="0"/>
              <a:t>4</a:t>
            </a:r>
            <a:r>
              <a:rPr lang="zh-CN" altLang="en-US" sz="2000" dirty="0"/>
              <a:t>、</a:t>
            </a:r>
            <a:r>
              <a:rPr lang="en-US" altLang="zh-CN" sz="2000" dirty="0"/>
              <a:t>《</a:t>
            </a:r>
            <a:r>
              <a:rPr lang="zh-CN" altLang="en-US" sz="2000" dirty="0"/>
              <a:t>中国居民膳食指南（</a:t>
            </a:r>
            <a:r>
              <a:rPr lang="en-US" altLang="zh-CN" sz="2000" dirty="0"/>
              <a:t>2016</a:t>
            </a:r>
            <a:r>
              <a:rPr lang="zh-CN" altLang="en-US" sz="2000" dirty="0"/>
              <a:t>）</a:t>
            </a:r>
            <a:r>
              <a:rPr lang="en-US" altLang="zh-CN" sz="2000" dirty="0"/>
              <a:t>》</a:t>
            </a:r>
            <a:r>
              <a:rPr lang="zh-CN" altLang="en-US" sz="2000" dirty="0"/>
              <a:t>关于</a:t>
            </a:r>
            <a:r>
              <a:rPr lang="en-US" altLang="zh-CN" sz="2000" dirty="0"/>
              <a:t>25—36</a:t>
            </a:r>
            <a:r>
              <a:rPr lang="zh-CN" altLang="en-US" sz="2000" dirty="0"/>
              <a:t>月龄幼儿的膳食推荐中，谷类、薯类、蔬菜、水果、肉禽鱼类、鸡蛋、大豆、奶类、油及盐的推荐量分别是多少？</a:t>
            </a:r>
            <a:endParaRPr lang="zh-CN" altLang="en-US" sz="2000" dirty="0"/>
          </a:p>
          <a:p>
            <a:pPr>
              <a:lnSpc>
                <a:spcPct val="150000"/>
              </a:lnSpc>
            </a:pPr>
            <a:r>
              <a:rPr lang="en-US" altLang="zh-CN" sz="2000" dirty="0"/>
              <a:t>5</a:t>
            </a:r>
            <a:r>
              <a:rPr lang="zh-CN" altLang="en-US" sz="2000" dirty="0"/>
              <a:t>、幼儿喂养应采用顺应喂养模式，如何进行顺应喂养？</a:t>
            </a:r>
            <a:endParaRPr lang="zh-CN" altLang="en-US" sz="2000" dirty="0"/>
          </a:p>
          <a:p>
            <a:pPr>
              <a:lnSpc>
                <a:spcPct val="150000"/>
              </a:lnSpc>
            </a:pPr>
            <a:r>
              <a:rPr lang="en-US" altLang="zh-CN" sz="2000" dirty="0"/>
              <a:t>6</a:t>
            </a:r>
            <a:r>
              <a:rPr lang="zh-CN" altLang="en-US" sz="2000" dirty="0"/>
              <a:t>、如何预防进食意外的发生？</a:t>
            </a:r>
            <a:endParaRPr lang="zh-CN" altLang="en-US" sz="2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92092" y="2451734"/>
            <a:ext cx="10058400" cy="1450757"/>
          </a:xfrm>
        </p:spPr>
        <p:txBody>
          <a:bodyPr>
            <a:normAutofit/>
          </a:bodyPr>
          <a:lstStyle/>
          <a:p>
            <a:pPr algn="ctr"/>
            <a:r>
              <a:rPr lang="zh-CN" altLang="en-US" sz="6000" b="1" dirty="0">
                <a:solidFill>
                  <a:schemeClr val="tx1"/>
                </a:solidFill>
                <a:latin typeface="+mn-lt"/>
                <a:ea typeface="+mn-ea"/>
                <a:cs typeface="+mn-cs"/>
              </a:rPr>
              <a:t>谢谢聆听！</a:t>
            </a:r>
            <a:endParaRPr lang="zh-CN" altLang="en-US" sz="6000" b="1" dirty="0">
              <a:solidFill>
                <a:schemeClr val="tx1"/>
              </a:solidFill>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6800" y="199738"/>
            <a:ext cx="10058400" cy="1450757"/>
          </a:xfrm>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239520" y="1584690"/>
            <a:ext cx="10952480" cy="622543"/>
          </a:xfrm>
          <a:prstGeom prst="rect">
            <a:avLst/>
          </a:prstGeom>
        </p:spPr>
        <p:txBody>
          <a:bodyPr wrap="square">
            <a:spAutoFit/>
          </a:bodyPr>
          <a:lstStyle/>
          <a:p>
            <a:pPr>
              <a:lnSpc>
                <a:spcPct val="200000"/>
              </a:lnSpc>
            </a:pPr>
            <a:r>
              <a:rPr lang="zh-CN" altLang="en-US" sz="2000" b="1" dirty="0"/>
              <a:t>一、</a:t>
            </a:r>
            <a:r>
              <a:rPr lang="en-US" altLang="zh-CN" sz="2000" b="1" dirty="0"/>
              <a:t>13—24</a:t>
            </a:r>
            <a:r>
              <a:rPr lang="zh-CN" altLang="en-US" sz="2000" b="1" dirty="0"/>
              <a:t>月龄幼儿膳食指南</a:t>
            </a:r>
            <a:endParaRPr lang="en-US" altLang="zh-CN" sz="2000" b="1" dirty="0"/>
          </a:p>
        </p:txBody>
      </p:sp>
      <p:pic>
        <p:nvPicPr>
          <p:cNvPr id="4" name="图片 3"/>
          <p:cNvPicPr>
            <a:picLocks noChangeAspect="1"/>
          </p:cNvPicPr>
          <p:nvPr/>
        </p:nvPicPr>
        <p:blipFill>
          <a:blip r:embed="rId1"/>
          <a:stretch>
            <a:fillRect/>
          </a:stretch>
        </p:blipFill>
        <p:spPr>
          <a:xfrm>
            <a:off x="3423394" y="2401236"/>
            <a:ext cx="5692754" cy="375638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6800" y="186266"/>
            <a:ext cx="10058400" cy="1450757"/>
          </a:xfrm>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239520" y="1559764"/>
            <a:ext cx="10952480" cy="622543"/>
          </a:xfrm>
          <a:prstGeom prst="rect">
            <a:avLst/>
          </a:prstGeom>
        </p:spPr>
        <p:txBody>
          <a:bodyPr wrap="square">
            <a:spAutoFit/>
          </a:bodyPr>
          <a:lstStyle/>
          <a:p>
            <a:pPr>
              <a:lnSpc>
                <a:spcPct val="200000"/>
              </a:lnSpc>
            </a:pPr>
            <a:r>
              <a:rPr lang="zh-CN" altLang="en-US" sz="2000" b="1" dirty="0"/>
              <a:t>一、</a:t>
            </a:r>
            <a:r>
              <a:rPr lang="en-US" altLang="zh-CN" sz="2000" b="1" dirty="0"/>
              <a:t>13—24</a:t>
            </a:r>
            <a:r>
              <a:rPr lang="zh-CN" altLang="en-US" sz="2000" b="1" dirty="0"/>
              <a:t>月龄幼儿膳食指南</a:t>
            </a:r>
            <a:endParaRPr lang="en-US" altLang="zh-CN" sz="2000" b="1" dirty="0"/>
          </a:p>
        </p:txBody>
      </p:sp>
      <p:sp>
        <p:nvSpPr>
          <p:cNvPr id="5" name="矩形 4"/>
          <p:cNvSpPr/>
          <p:nvPr/>
        </p:nvSpPr>
        <p:spPr>
          <a:xfrm>
            <a:off x="3416560" y="1884647"/>
            <a:ext cx="6228080" cy="622543"/>
          </a:xfrm>
          <a:prstGeom prst="rect">
            <a:avLst/>
          </a:prstGeom>
        </p:spPr>
        <p:txBody>
          <a:bodyPr wrap="square">
            <a:spAutoFit/>
          </a:bodyPr>
          <a:lstStyle/>
          <a:p>
            <a:pPr>
              <a:lnSpc>
                <a:spcPct val="200000"/>
              </a:lnSpc>
            </a:pPr>
            <a:r>
              <a:rPr lang="zh-CN" altLang="en-US" sz="2000" dirty="0"/>
              <a:t>表</a:t>
            </a:r>
            <a:r>
              <a:rPr lang="en-US" altLang="zh-CN" sz="2000" dirty="0"/>
              <a:t>: 13—24</a:t>
            </a:r>
            <a:r>
              <a:rPr lang="zh-CN" altLang="en-US" sz="2000" dirty="0"/>
              <a:t>月龄儿童各类食物每天建议摄入量</a:t>
            </a:r>
            <a:endParaRPr lang="en-US" altLang="zh-CN" sz="2000" dirty="0"/>
          </a:p>
        </p:txBody>
      </p:sp>
      <p:graphicFrame>
        <p:nvGraphicFramePr>
          <p:cNvPr id="6" name="表格 5"/>
          <p:cNvGraphicFramePr>
            <a:graphicFrameLocks noGrp="1"/>
          </p:cNvGraphicFramePr>
          <p:nvPr/>
        </p:nvGraphicFramePr>
        <p:xfrm>
          <a:off x="3332480" y="2496680"/>
          <a:ext cx="5417733" cy="3825279"/>
        </p:xfrm>
        <a:graphic>
          <a:graphicData uri="http://schemas.openxmlformats.org/drawingml/2006/table">
            <a:tbl>
              <a:tblPr firstRow="1" firstCol="1" bandRow="1">
                <a:tableStyleId>{5C22544A-7EE6-4342-B048-85BDC9FD1C3A}</a:tableStyleId>
              </a:tblPr>
              <a:tblGrid>
                <a:gridCol w="2903684"/>
                <a:gridCol w="2514049"/>
              </a:tblGrid>
              <a:tr h="425031">
                <a:tc>
                  <a:txBody>
                    <a:bodyPr/>
                    <a:lstStyle/>
                    <a:p>
                      <a:pPr algn="ctr">
                        <a:lnSpc>
                          <a:spcPct val="150000"/>
                        </a:lnSpc>
                      </a:pPr>
                      <a:r>
                        <a:rPr lang="zh-CN" sz="1800" b="1" kern="100">
                          <a:effectLst/>
                        </a:rPr>
                        <a:t>食物</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1" kern="100" dirty="0">
                          <a:effectLst/>
                        </a:rPr>
                        <a:t>13—24</a:t>
                      </a:r>
                      <a:r>
                        <a:rPr lang="zh-CN" sz="1800" b="1" kern="100" dirty="0">
                          <a:effectLst/>
                        </a:rPr>
                        <a:t>月龄</a:t>
                      </a:r>
                      <a:endParaRPr lang="zh-CN" sz="18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a:effectLst/>
                        </a:rPr>
                        <a:t>谷类（</a:t>
                      </a:r>
                      <a:r>
                        <a:rPr lang="en-US" sz="1800" b="1" kern="100">
                          <a:effectLst/>
                        </a:rPr>
                        <a:t>g/d</a:t>
                      </a:r>
                      <a:r>
                        <a:rPr lang="zh-CN" sz="1800" b="1" kern="100">
                          <a:effectLst/>
                        </a:rPr>
                        <a:t>）</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50—100</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a:effectLst/>
                        </a:rPr>
                        <a:t>蔬菜（</a:t>
                      </a:r>
                      <a:r>
                        <a:rPr lang="en-US" sz="1800" b="1" kern="100">
                          <a:effectLst/>
                        </a:rPr>
                        <a:t>g/d</a:t>
                      </a:r>
                      <a:r>
                        <a:rPr lang="zh-CN" sz="1800" b="1" kern="100">
                          <a:effectLst/>
                        </a:rPr>
                        <a:t>）</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50—150</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dirty="0">
                          <a:effectLst/>
                        </a:rPr>
                        <a:t>母乳（</a:t>
                      </a:r>
                      <a:r>
                        <a:rPr lang="en-US" sz="1800" b="1" kern="100" dirty="0">
                          <a:effectLst/>
                        </a:rPr>
                        <a:t>ml/d</a:t>
                      </a:r>
                      <a:r>
                        <a:rPr lang="zh-CN" sz="1800" b="1" kern="100" dirty="0">
                          <a:effectLst/>
                        </a:rPr>
                        <a:t>）</a:t>
                      </a:r>
                      <a:endParaRPr lang="zh-CN" sz="18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400—600</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a:effectLst/>
                        </a:rPr>
                        <a:t>水果（</a:t>
                      </a:r>
                      <a:r>
                        <a:rPr lang="en-US" sz="1800" b="1" kern="100">
                          <a:effectLst/>
                        </a:rPr>
                        <a:t>g/d</a:t>
                      </a:r>
                      <a:r>
                        <a:rPr lang="zh-CN" sz="1800" b="1" kern="100">
                          <a:effectLst/>
                        </a:rPr>
                        <a:t>）</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50—150</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a:effectLst/>
                        </a:rPr>
                        <a:t>肉禽鱼类（</a:t>
                      </a:r>
                      <a:r>
                        <a:rPr lang="en-US" sz="1800" b="1" kern="100">
                          <a:effectLst/>
                        </a:rPr>
                        <a:t>g/d</a:t>
                      </a:r>
                      <a:r>
                        <a:rPr lang="zh-CN" sz="1800" b="1" kern="100">
                          <a:effectLst/>
                        </a:rPr>
                        <a:t>）</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50—75</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a:effectLst/>
                        </a:rPr>
                        <a:t>鸡蛋（</a:t>
                      </a:r>
                      <a:r>
                        <a:rPr lang="en-US" sz="1800" b="1" kern="100">
                          <a:effectLst/>
                        </a:rPr>
                        <a:t>g/d</a:t>
                      </a:r>
                      <a:r>
                        <a:rPr lang="zh-CN" sz="1800" b="1" kern="100">
                          <a:effectLst/>
                        </a:rPr>
                        <a:t>）</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25—50</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a:effectLst/>
                        </a:rPr>
                        <a:t>油（</a:t>
                      </a:r>
                      <a:r>
                        <a:rPr lang="en-US" sz="1800" b="1" kern="100">
                          <a:effectLst/>
                        </a:rPr>
                        <a:t>g/d</a:t>
                      </a:r>
                      <a:r>
                        <a:rPr lang="zh-CN" sz="1800" b="1" kern="100">
                          <a:effectLst/>
                        </a:rPr>
                        <a:t>）</a:t>
                      </a:r>
                      <a:endParaRPr lang="zh-CN" sz="18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5—15</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425031">
                <a:tc>
                  <a:txBody>
                    <a:bodyPr/>
                    <a:lstStyle/>
                    <a:p>
                      <a:pPr algn="ctr">
                        <a:lnSpc>
                          <a:spcPct val="150000"/>
                        </a:lnSpc>
                      </a:pPr>
                      <a:r>
                        <a:rPr lang="zh-CN" sz="1800" b="1" kern="100" dirty="0">
                          <a:effectLst/>
                        </a:rPr>
                        <a:t>食盐（</a:t>
                      </a:r>
                      <a:r>
                        <a:rPr lang="en-US" sz="1800" b="1" kern="100" dirty="0">
                          <a:effectLst/>
                        </a:rPr>
                        <a:t>g/d</a:t>
                      </a:r>
                      <a:r>
                        <a:rPr lang="zh-CN" sz="1800" b="1" kern="100" dirty="0">
                          <a:effectLst/>
                        </a:rPr>
                        <a:t>）</a:t>
                      </a:r>
                      <a:endParaRPr lang="zh-CN" sz="18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pPr>
                      <a:r>
                        <a:rPr lang="en-US" sz="1800" b="0" kern="100" dirty="0">
                          <a:effectLst/>
                        </a:rPr>
                        <a:t>0—1.5</a:t>
                      </a:r>
                      <a:endParaRPr lang="zh-CN" sz="18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98854" y="170989"/>
            <a:ext cx="10058400" cy="1450757"/>
          </a:xfrm>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134746" y="1621746"/>
            <a:ext cx="9922509" cy="4348498"/>
          </a:xfrm>
          <a:prstGeom prst="rect">
            <a:avLst/>
          </a:prstGeom>
        </p:spPr>
        <p:txBody>
          <a:bodyPr wrap="square">
            <a:spAutoFit/>
          </a:bodyPr>
          <a:lstStyle/>
          <a:p>
            <a:pPr>
              <a:lnSpc>
                <a:spcPct val="200000"/>
              </a:lnSpc>
            </a:pPr>
            <a:r>
              <a:rPr lang="zh-CN" altLang="en-US" sz="2000" b="1" dirty="0"/>
              <a:t>一、</a:t>
            </a:r>
            <a:r>
              <a:rPr lang="en-US" altLang="zh-CN" sz="2000" b="1" dirty="0"/>
              <a:t>13—24</a:t>
            </a:r>
            <a:r>
              <a:rPr lang="zh-CN" altLang="en-US" sz="2000" b="1" dirty="0"/>
              <a:t>月龄幼儿膳食指南</a:t>
            </a:r>
            <a:endParaRPr lang="en-US" altLang="zh-CN" sz="2000" b="1" dirty="0"/>
          </a:p>
          <a:p>
            <a:pPr>
              <a:lnSpc>
                <a:spcPct val="150000"/>
              </a:lnSpc>
            </a:pPr>
            <a:r>
              <a:rPr lang="zh-CN" altLang="en-US" sz="2000" dirty="0"/>
              <a:t>（一）培养幼儿自主进食</a:t>
            </a:r>
            <a:endParaRPr lang="en-US" altLang="zh-CN" sz="2000" dirty="0"/>
          </a:p>
          <a:p>
            <a:pPr>
              <a:lnSpc>
                <a:spcPct val="150000"/>
              </a:lnSpc>
            </a:pPr>
            <a:r>
              <a:rPr lang="zh-CN" altLang="en-US" sz="2000" dirty="0"/>
              <a:t>    幼儿学会自主进食是其成长过程中的重要一步，需要反复尝试和练习。父母应有意识地利用幼儿感知觉，以及认知、行为和运动能力的发展，逐步训练和培养幼儿的自主进食能力。</a:t>
            </a:r>
            <a:endParaRPr lang="en-US" altLang="zh-CN" sz="2000" dirty="0"/>
          </a:p>
          <a:p>
            <a:pPr marL="800100" lvl="1" indent="-342900">
              <a:lnSpc>
                <a:spcPct val="150000"/>
              </a:lnSpc>
              <a:buFont typeface="Wingdings" panose="05000000000000000000" pitchFamily="2" charset="2"/>
              <a:buChar char="ü"/>
            </a:pPr>
            <a:r>
              <a:rPr lang="en-US" altLang="zh-CN" sz="2000" dirty="0"/>
              <a:t>13</a:t>
            </a:r>
            <a:r>
              <a:rPr lang="zh-CN" altLang="en-US" sz="2000" dirty="0"/>
              <a:t>月龄幼儿愿意尝试抓握小勺自喂，但大多洒落；</a:t>
            </a:r>
            <a:endParaRPr lang="en-US" altLang="zh-CN" sz="2000" dirty="0"/>
          </a:p>
          <a:p>
            <a:pPr marL="800100" lvl="1" indent="-342900">
              <a:lnSpc>
                <a:spcPct val="150000"/>
              </a:lnSpc>
              <a:buFont typeface="Wingdings" panose="05000000000000000000" pitchFamily="2" charset="2"/>
              <a:buChar char="ü"/>
            </a:pPr>
            <a:r>
              <a:rPr lang="en-US" altLang="zh-CN" sz="2000" dirty="0"/>
              <a:t>18</a:t>
            </a:r>
            <a:r>
              <a:rPr lang="zh-CN" altLang="en-US" sz="2000" dirty="0"/>
              <a:t>月龄幼儿可以用小勺自喂，但仍有较多洒落；</a:t>
            </a:r>
            <a:endParaRPr lang="en-US" altLang="zh-CN" sz="2000" dirty="0"/>
          </a:p>
          <a:p>
            <a:pPr marL="800100" lvl="1" indent="-342900">
              <a:lnSpc>
                <a:spcPct val="150000"/>
              </a:lnSpc>
              <a:buFont typeface="Wingdings" panose="05000000000000000000" pitchFamily="2" charset="2"/>
              <a:buChar char="ü"/>
            </a:pPr>
            <a:r>
              <a:rPr lang="en-US" altLang="zh-CN" sz="2000" dirty="0"/>
              <a:t>24</a:t>
            </a:r>
            <a:r>
              <a:rPr lang="zh-CN" altLang="en-US" sz="2000" dirty="0"/>
              <a:t>月龄幼儿能用小勺自主进食并较少洒落。</a:t>
            </a:r>
            <a:endParaRPr lang="en-US" altLang="zh-CN" sz="2000" dirty="0"/>
          </a:p>
          <a:p>
            <a:pPr marL="800100" lvl="1" indent="-342900">
              <a:lnSpc>
                <a:spcPct val="150000"/>
              </a:lnSpc>
              <a:buFont typeface="Wingdings" panose="05000000000000000000" pitchFamily="2" charset="2"/>
              <a:buChar char="ü"/>
            </a:pPr>
            <a:r>
              <a:rPr lang="zh-CN" altLang="en-US" sz="2000" dirty="0"/>
              <a:t>在幼儿学习自主进食的过程中，父母应给予充分的鼓励，并保持耐心。</a:t>
            </a:r>
            <a:endParaRPr lang="en-US" altLang="zh-CN"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6800" y="234051"/>
            <a:ext cx="10058400" cy="1450757"/>
          </a:xfrm>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134745" y="1684808"/>
            <a:ext cx="9922509" cy="3886833"/>
          </a:xfrm>
          <a:prstGeom prst="rect">
            <a:avLst/>
          </a:prstGeom>
        </p:spPr>
        <p:txBody>
          <a:bodyPr wrap="square">
            <a:spAutoFit/>
          </a:bodyPr>
          <a:lstStyle/>
          <a:p>
            <a:pPr>
              <a:lnSpc>
                <a:spcPct val="200000"/>
              </a:lnSpc>
            </a:pPr>
            <a:r>
              <a:rPr lang="zh-CN" altLang="en-US" sz="2000" b="1" dirty="0"/>
              <a:t>一、</a:t>
            </a:r>
            <a:r>
              <a:rPr lang="en-US" altLang="zh-CN" sz="2000" b="1" dirty="0"/>
              <a:t>13—24</a:t>
            </a:r>
            <a:r>
              <a:rPr lang="zh-CN" altLang="en-US" sz="2000" b="1" dirty="0"/>
              <a:t>月龄幼儿膳食指南</a:t>
            </a:r>
            <a:endParaRPr lang="en-US" altLang="zh-CN" sz="2000" b="1" dirty="0"/>
          </a:p>
          <a:p>
            <a:pPr>
              <a:lnSpc>
                <a:spcPct val="150000"/>
              </a:lnSpc>
            </a:pPr>
            <a:r>
              <a:rPr lang="zh-CN" altLang="en-US" sz="2000" dirty="0"/>
              <a:t>（二）采用顺应喂养模式</a:t>
            </a:r>
            <a:endParaRPr lang="en-US" altLang="zh-CN" sz="2000" dirty="0"/>
          </a:p>
          <a:p>
            <a:pPr>
              <a:lnSpc>
                <a:spcPct val="150000"/>
              </a:lnSpc>
            </a:pPr>
            <a:r>
              <a:rPr lang="en-US" altLang="zh-CN" sz="2000" dirty="0"/>
              <a:t>      WHO</a:t>
            </a:r>
            <a:r>
              <a:rPr lang="zh-CN" altLang="en-US" sz="2000" dirty="0"/>
              <a:t>推荐，</a:t>
            </a:r>
            <a:r>
              <a:rPr lang="en-US" altLang="zh-CN" sz="2000" dirty="0"/>
              <a:t>13—24</a:t>
            </a:r>
            <a:r>
              <a:rPr lang="zh-CN" altLang="en-US" sz="2000" dirty="0"/>
              <a:t>月龄辅食添加可采用顺应喂养模式。</a:t>
            </a:r>
            <a:endParaRPr lang="en-US" altLang="zh-CN" sz="2000" dirty="0"/>
          </a:p>
          <a:p>
            <a:pPr marL="800100" lvl="1" indent="-342900">
              <a:lnSpc>
                <a:spcPct val="150000"/>
              </a:lnSpc>
              <a:buFont typeface="Wingdings" panose="05000000000000000000" pitchFamily="2" charset="2"/>
              <a:buChar char="ü"/>
            </a:pPr>
            <a:r>
              <a:rPr lang="zh-CN" altLang="en-US" sz="2000" dirty="0"/>
              <a:t>顺应喂养要求：父母应负责准备安全、有营养的食物，并根据婴幼儿需要及时提供；父母应负责创造良好的进食环境；而具体吃什么、吃多少，则应由婴幼儿自主决定。</a:t>
            </a:r>
            <a:endParaRPr lang="en-US" altLang="zh-CN" sz="2000" dirty="0"/>
          </a:p>
          <a:p>
            <a:pPr marL="800100" lvl="1" indent="-342900">
              <a:lnSpc>
                <a:spcPct val="150000"/>
              </a:lnSpc>
              <a:buFont typeface="Wingdings" panose="05000000000000000000" pitchFamily="2" charset="2"/>
              <a:buChar char="ü"/>
            </a:pPr>
            <a:r>
              <a:rPr lang="zh-CN" altLang="en-US" sz="2000" dirty="0"/>
              <a:t>在婴幼儿喂养过程中，父母应及时感知婴幼儿发出的饥饿或饱足信号，充分尊重婴幼儿的意愿，耐心鼓励，但绝不能强迫喂养。</a:t>
            </a:r>
            <a:endParaRPr lang="en-US" altLang="zh-CN"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a:t>第一节   幼儿膳食指南</a:t>
            </a:r>
            <a:endParaRPr lang="zh-CN" altLang="en-US" sz="2800" b="1" dirty="0"/>
          </a:p>
        </p:txBody>
      </p:sp>
      <p:sp>
        <p:nvSpPr>
          <p:cNvPr id="3" name="矩形 2"/>
          <p:cNvSpPr/>
          <p:nvPr/>
        </p:nvSpPr>
        <p:spPr>
          <a:xfrm>
            <a:off x="1216354" y="1919733"/>
            <a:ext cx="9922509" cy="3853363"/>
          </a:xfrm>
          <a:prstGeom prst="rect">
            <a:avLst/>
          </a:prstGeom>
        </p:spPr>
        <p:txBody>
          <a:bodyPr wrap="square">
            <a:spAutoFit/>
          </a:bodyPr>
          <a:lstStyle/>
          <a:p>
            <a:pPr>
              <a:lnSpc>
                <a:spcPct val="150000"/>
              </a:lnSpc>
            </a:pPr>
            <a:r>
              <a:rPr lang="zh-CN" altLang="en-US" sz="2000" b="1" dirty="0"/>
              <a:t>一、</a:t>
            </a:r>
            <a:r>
              <a:rPr lang="en-US" altLang="zh-CN" sz="2000" b="1" dirty="0"/>
              <a:t>13—24</a:t>
            </a:r>
            <a:r>
              <a:rPr lang="zh-CN" altLang="en-US" sz="2000" b="1" dirty="0"/>
              <a:t>月龄幼儿膳食指南</a:t>
            </a:r>
            <a:endParaRPr lang="en-US" altLang="zh-CN" sz="2000" b="1" dirty="0"/>
          </a:p>
          <a:p>
            <a:pPr>
              <a:lnSpc>
                <a:spcPct val="150000"/>
              </a:lnSpc>
            </a:pPr>
            <a:r>
              <a:rPr lang="zh-CN" altLang="en-US" sz="2000" dirty="0"/>
              <a:t>（三）提供全面而均衡的营养</a:t>
            </a:r>
            <a:endParaRPr lang="en-US" altLang="zh-CN" sz="2000" dirty="0"/>
          </a:p>
          <a:p>
            <a:pPr marL="800100" lvl="1" indent="-342900">
              <a:lnSpc>
                <a:spcPct val="150000"/>
              </a:lnSpc>
              <a:buFont typeface="Wingdings" panose="05000000000000000000" pitchFamily="2" charset="2"/>
              <a:buChar char="ü"/>
            </a:pPr>
            <a:r>
              <a:rPr lang="zh-CN" altLang="en-US" sz="2000" dirty="0"/>
              <a:t>谷物类</a:t>
            </a:r>
            <a:endParaRPr lang="en-US" altLang="zh-CN" sz="2000" dirty="0"/>
          </a:p>
          <a:p>
            <a:pPr marL="800100" lvl="1" indent="-342900">
              <a:lnSpc>
                <a:spcPct val="150000"/>
              </a:lnSpc>
              <a:buFont typeface="Wingdings" panose="05000000000000000000" pitchFamily="2" charset="2"/>
              <a:buChar char="ü"/>
            </a:pPr>
            <a:r>
              <a:rPr lang="zh-CN" altLang="zh-CN" sz="2000" dirty="0"/>
              <a:t>动物性食物</a:t>
            </a:r>
            <a:endParaRPr lang="zh-CN" altLang="zh-CN" sz="2000" dirty="0"/>
          </a:p>
          <a:p>
            <a:pPr marL="800100" lvl="1" indent="-342900">
              <a:lnSpc>
                <a:spcPct val="150000"/>
              </a:lnSpc>
              <a:buFont typeface="Wingdings" panose="05000000000000000000" pitchFamily="2" charset="2"/>
              <a:buChar char="ü"/>
            </a:pPr>
            <a:r>
              <a:rPr lang="zh-CN" altLang="en-US" sz="2000" dirty="0"/>
              <a:t>蔬菜和水果</a:t>
            </a:r>
            <a:endParaRPr lang="en-US" altLang="zh-CN" sz="2000" dirty="0"/>
          </a:p>
          <a:p>
            <a:pPr marL="800100" lvl="1" indent="-342900">
              <a:lnSpc>
                <a:spcPct val="150000"/>
              </a:lnSpc>
              <a:buFont typeface="Wingdings" panose="05000000000000000000" pitchFamily="2" charset="2"/>
              <a:buChar char="ü"/>
            </a:pPr>
            <a:r>
              <a:rPr lang="zh-CN" altLang="zh-CN" sz="2000" dirty="0"/>
              <a:t>豆类</a:t>
            </a:r>
            <a:endParaRPr lang="zh-CN" altLang="zh-CN" sz="2000" dirty="0"/>
          </a:p>
          <a:p>
            <a:pPr marL="800100" lvl="1" indent="-342900">
              <a:lnSpc>
                <a:spcPct val="150000"/>
              </a:lnSpc>
              <a:buFont typeface="Wingdings" panose="05000000000000000000" pitchFamily="2" charset="2"/>
              <a:buChar char="ü"/>
            </a:pPr>
            <a:r>
              <a:rPr lang="zh-CN" altLang="en-US" sz="2000" dirty="0"/>
              <a:t>植物油</a:t>
            </a:r>
            <a:endParaRPr lang="en-US" altLang="zh-CN" sz="2000" dirty="0"/>
          </a:p>
          <a:p>
            <a:pPr>
              <a:lnSpc>
                <a:spcPct val="200000"/>
              </a:lnSpc>
            </a:pPr>
            <a:endParaRPr lang="en-US" altLang="zh-CN" sz="2000" dirty="0"/>
          </a:p>
        </p:txBody>
      </p:sp>
    </p:spTree>
  </p:cSld>
  <p:clrMapOvr>
    <a:masterClrMapping/>
  </p:clrMapOvr>
</p:sld>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回顾</Template>
  <TotalTime>0</TotalTime>
  <Words>6831</Words>
  <Application>WPS 演示</Application>
  <PresentationFormat>宽屏</PresentationFormat>
  <Paragraphs>416</Paragraphs>
  <Slides>44</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44</vt:i4>
      </vt:variant>
    </vt:vector>
  </HeadingPairs>
  <TitlesOfParts>
    <vt:vector size="54" baseType="lpstr">
      <vt:lpstr>Arial</vt:lpstr>
      <vt:lpstr>宋体</vt:lpstr>
      <vt:lpstr>Wingdings</vt:lpstr>
      <vt:lpstr>Calibri</vt:lpstr>
      <vt:lpstr>微软雅黑</vt:lpstr>
      <vt:lpstr>Times New Roman</vt:lpstr>
      <vt:lpstr>Calibri Light</vt:lpstr>
      <vt:lpstr>Arial Unicode MS</vt:lpstr>
      <vt:lpstr>等线</vt:lpstr>
      <vt:lpstr>回顾</vt:lpstr>
      <vt:lpstr>第五章      幼儿营养与膳食 </vt:lpstr>
      <vt:lpstr>学习目标</vt:lpstr>
      <vt:lpstr>PowerPoint 演示文稿</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第一节   幼儿膳食指南</vt:lpstr>
      <vt:lpstr>PowerPoint 演示文稿</vt:lpstr>
      <vt:lpstr>第二节   幼儿一天膳食的分配</vt:lpstr>
      <vt:lpstr>第二节   幼儿一天膳食的分配</vt:lpstr>
      <vt:lpstr>第二节   幼儿一天膳食的分配</vt:lpstr>
      <vt:lpstr>第二节   幼儿一天膳食的分配</vt:lpstr>
      <vt:lpstr>第二节   幼儿一天膳食的分配</vt:lpstr>
      <vt:lpstr>第二节   幼儿一天膳食的分配</vt:lpstr>
      <vt:lpstr>PowerPoint 演示文稿</vt:lpstr>
      <vt:lpstr>第三节   喂养常见问题</vt:lpstr>
      <vt:lpstr>第三节   喂养常见问题</vt:lpstr>
      <vt:lpstr>第三节   喂养常见问题</vt:lpstr>
      <vt:lpstr>第三节   喂养常见问题</vt:lpstr>
      <vt:lpstr>第三节   喂养常见问题</vt:lpstr>
      <vt:lpstr>PowerPoint 演示文稿</vt:lpstr>
      <vt:lpstr>第三节   喂养常见问题</vt:lpstr>
      <vt:lpstr>第三节   喂养常见问题</vt:lpstr>
      <vt:lpstr>PowerPoint 演示文稿</vt:lpstr>
      <vt:lpstr>第四节   食物安全</vt:lpstr>
      <vt:lpstr>第四节   食物安全</vt:lpstr>
      <vt:lpstr>第四节   食物安全</vt:lpstr>
      <vt:lpstr>第四节   食物安全</vt:lpstr>
      <vt:lpstr>第四节   食物安全</vt:lpstr>
      <vt:lpstr>第四节   食物安全</vt:lpstr>
      <vt:lpstr>思考与练习</vt:lpstr>
      <vt:lpstr>谢谢聆听！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婴幼儿消化系统的特点</dc:title>
  <dc:creator>Grace Liu</dc:creator>
  <cp:lastModifiedBy>WPS_1607387318</cp:lastModifiedBy>
  <cp:revision>39</cp:revision>
  <dcterms:created xsi:type="dcterms:W3CDTF">2021-07-07T23:37:00Z</dcterms:created>
  <dcterms:modified xsi:type="dcterms:W3CDTF">2021-08-03T10:32:36Z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9B044F2E42E24949B773261CE6DEEAF8</vt:lpwstr>
  </property>
  <property fmtid="{D5CDD505-2E9C-101B-9397-08002B2CF9AE}" pid="3" name="KSOProductBuildVer">
    <vt:lpwstr>2052-11.1.0.10503</vt:lpwstr>
  </property>
</Properties>
</file>