
<file path=[Content_Types].xml><?xml version="1.0" encoding="utf-8"?>
<Types xmlns="http://schemas.openxmlformats.org/package/2006/content-types">
  <Default Extension="gif" ContentType="image/gi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91" r:id="rId1"/>
  </p:sldMasterIdLst>
  <p:notesMasterIdLst>
    <p:notesMasterId r:id="rId61"/>
  </p:notesMasterIdLst>
  <p:sldIdLst>
    <p:sldId id="256" r:id="rId2"/>
    <p:sldId id="257" r:id="rId3"/>
    <p:sldId id="258" r:id="rId4"/>
    <p:sldId id="259" r:id="rId5"/>
    <p:sldId id="260" r:id="rId6"/>
    <p:sldId id="261" r:id="rId7"/>
    <p:sldId id="303" r:id="rId8"/>
    <p:sldId id="262" r:id="rId9"/>
    <p:sldId id="311" r:id="rId10"/>
    <p:sldId id="263" r:id="rId11"/>
    <p:sldId id="265" r:id="rId12"/>
    <p:sldId id="266" r:id="rId13"/>
    <p:sldId id="267" r:id="rId14"/>
    <p:sldId id="268" r:id="rId15"/>
    <p:sldId id="312" r:id="rId16"/>
    <p:sldId id="304" r:id="rId17"/>
    <p:sldId id="313" r:id="rId18"/>
    <p:sldId id="314" r:id="rId19"/>
    <p:sldId id="305" r:id="rId20"/>
    <p:sldId id="270" r:id="rId21"/>
    <p:sldId id="316" r:id="rId22"/>
    <p:sldId id="315" r:id="rId23"/>
    <p:sldId id="317" r:id="rId24"/>
    <p:sldId id="318" r:id="rId25"/>
    <p:sldId id="327" r:id="rId26"/>
    <p:sldId id="319" r:id="rId27"/>
    <p:sldId id="320" r:id="rId28"/>
    <p:sldId id="328" r:id="rId29"/>
    <p:sldId id="277" r:id="rId30"/>
    <p:sldId id="278" r:id="rId31"/>
    <p:sldId id="279" r:id="rId32"/>
    <p:sldId id="323" r:id="rId33"/>
    <p:sldId id="280" r:id="rId34"/>
    <p:sldId id="324" r:id="rId35"/>
    <p:sldId id="326" r:id="rId36"/>
    <p:sldId id="325" r:id="rId37"/>
    <p:sldId id="283" r:id="rId38"/>
    <p:sldId id="322" r:id="rId39"/>
    <p:sldId id="284" r:id="rId40"/>
    <p:sldId id="321" r:id="rId41"/>
    <p:sldId id="285" r:id="rId42"/>
    <p:sldId id="310" r:id="rId43"/>
    <p:sldId id="308" r:id="rId44"/>
    <p:sldId id="309" r:id="rId45"/>
    <p:sldId id="286" r:id="rId46"/>
    <p:sldId id="287" r:id="rId47"/>
    <p:sldId id="289" r:id="rId48"/>
    <p:sldId id="307" r:id="rId49"/>
    <p:sldId id="292" r:id="rId50"/>
    <p:sldId id="290" r:id="rId51"/>
    <p:sldId id="293" r:id="rId52"/>
    <p:sldId id="294" r:id="rId53"/>
    <p:sldId id="295" r:id="rId54"/>
    <p:sldId id="297" r:id="rId55"/>
    <p:sldId id="298" r:id="rId56"/>
    <p:sldId id="299" r:id="rId57"/>
    <p:sldId id="300" r:id="rId58"/>
    <p:sldId id="301" r:id="rId59"/>
    <p:sldId id="302" r:id="rId60"/>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8D230F3-CF80-4859-8CE7-A43EE81993B5}" styleName="浅色样式 1 - 强调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63" d="100"/>
          <a:sy n="63" d="100"/>
        </p:scale>
        <p:origin x="780" y="4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4E21EE5-9C64-41C5-A4B0-9E0FA312FEF7}" type="datetimeFigureOut">
              <a:rPr lang="zh-CN" altLang="en-US" smtClean="0"/>
              <a:t>2021/7/9</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A52E5D6-177E-4DE5-B5DB-FA945794E384}" type="slidenum">
              <a:rPr lang="zh-CN" altLang="en-US" smtClean="0"/>
              <a:t>‹#›</a:t>
            </a:fld>
            <a:endParaRPr lang="zh-CN" altLang="en-US"/>
          </a:p>
        </p:txBody>
      </p:sp>
    </p:spTree>
    <p:extLst>
      <p:ext uri="{BB962C8B-B14F-4D97-AF65-F5344CB8AC3E}">
        <p14:creationId xmlns:p14="http://schemas.microsoft.com/office/powerpoint/2010/main" val="343714564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FA52E5D6-177E-4DE5-B5DB-FA945794E384}" type="slidenum">
              <a:rPr lang="zh-CN" altLang="en-US" smtClean="0"/>
              <a:t>21</a:t>
            </a:fld>
            <a:endParaRPr lang="zh-CN" altLang="en-US"/>
          </a:p>
        </p:txBody>
      </p:sp>
    </p:spTree>
    <p:extLst>
      <p:ext uri="{BB962C8B-B14F-4D97-AF65-F5344CB8AC3E}">
        <p14:creationId xmlns:p14="http://schemas.microsoft.com/office/powerpoint/2010/main" val="296736870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标题幻灯片">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zh-CN" altLang="en-US"/>
              <a:t>单击此处编辑母版标题样式</a:t>
            </a:r>
            <a:endParaRPr lang="en-US" dirty="0"/>
          </a:p>
        </p:txBody>
      </p:sp>
      <p:sp>
        <p:nvSpPr>
          <p:cNvPr id="3" name="Subtitle 2"/>
          <p:cNvSpPr>
            <a:spLocks noGrp="1"/>
          </p:cNvSpPr>
          <p:nvPr>
            <p:ph type="subTitle" idx="1"/>
          </p:nvPr>
        </p:nvSpPr>
        <p:spPr>
          <a:xfrm>
            <a:off x="1100051" y="4455620"/>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zh-CN" altLang="en-US"/>
              <a:t>单击此处编辑母版副标题样式</a:t>
            </a:r>
            <a:endParaRPr lang="en-US" dirty="0"/>
          </a:p>
        </p:txBody>
      </p:sp>
      <p:sp>
        <p:nvSpPr>
          <p:cNvPr id="4" name="Date Placeholder 3"/>
          <p:cNvSpPr>
            <a:spLocks noGrp="1"/>
          </p:cNvSpPr>
          <p:nvPr>
            <p:ph type="dt" sz="half" idx="10"/>
          </p:nvPr>
        </p:nvSpPr>
        <p:spPr/>
        <p:txBody>
          <a:bodyPr/>
          <a:lstStyle/>
          <a:p>
            <a:fld id="{ED8B231D-1CB4-45D1-BF70-86128657444E}" type="datetimeFigureOut">
              <a:rPr lang="zh-CN" altLang="en-US" smtClean="0"/>
              <a:t>2021/7/9</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AA118CB4-6002-40D5-BF09-9CF29DE1E443}" type="slidenum">
              <a:rPr lang="zh-CN" altLang="en-US" smtClean="0"/>
              <a:t>‹#›</a:t>
            </a:fld>
            <a:endParaRPr lang="zh-CN" altLang="en-US"/>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3288263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4" name="Date Placeholder 3"/>
          <p:cNvSpPr>
            <a:spLocks noGrp="1"/>
          </p:cNvSpPr>
          <p:nvPr>
            <p:ph type="dt" sz="half" idx="10"/>
          </p:nvPr>
        </p:nvSpPr>
        <p:spPr/>
        <p:txBody>
          <a:bodyPr/>
          <a:lstStyle/>
          <a:p>
            <a:fld id="{ED8B231D-1CB4-45D1-BF70-86128657444E}" type="datetimeFigureOut">
              <a:rPr lang="zh-CN" altLang="en-US" smtClean="0"/>
              <a:t>2021/7/9</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AA118CB4-6002-40D5-BF09-9CF29DE1E443}" type="slidenum">
              <a:rPr lang="zh-CN" altLang="en-US" smtClean="0"/>
              <a:t>‹#›</a:t>
            </a:fld>
            <a:endParaRPr lang="zh-CN" altLang="en-US"/>
          </a:p>
        </p:txBody>
      </p:sp>
    </p:spTree>
    <p:extLst>
      <p:ext uri="{BB962C8B-B14F-4D97-AF65-F5344CB8AC3E}">
        <p14:creationId xmlns:p14="http://schemas.microsoft.com/office/powerpoint/2010/main" val="195749901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竖排标题与文本">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4778"/>
            <a:ext cx="2628900" cy="5757421"/>
          </a:xfrm>
        </p:spPr>
        <p:txBody>
          <a:bodyPr vert="eaVert"/>
          <a:lstStyle/>
          <a:p>
            <a:r>
              <a:rPr lang="zh-CN" altLang="en-US"/>
              <a:t>单击此处编辑母版标题样式</a:t>
            </a:r>
            <a:endParaRPr lang="en-US" dirty="0"/>
          </a:p>
        </p:txBody>
      </p:sp>
      <p:sp>
        <p:nvSpPr>
          <p:cNvPr id="3" name="Vertical Text Placeholder 2"/>
          <p:cNvSpPr>
            <a:spLocks noGrp="1"/>
          </p:cNvSpPr>
          <p:nvPr>
            <p:ph type="body" orient="vert" idx="1"/>
          </p:nvPr>
        </p:nvSpPr>
        <p:spPr>
          <a:xfrm>
            <a:off x="838200" y="414778"/>
            <a:ext cx="7734300" cy="5757422"/>
          </a:xfrm>
        </p:spPr>
        <p:txBody>
          <a:bodyPr vert="eaVert" lIns="45720" tIns="0" rIns="45720" bIns="0"/>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4" name="Date Placeholder 3"/>
          <p:cNvSpPr>
            <a:spLocks noGrp="1"/>
          </p:cNvSpPr>
          <p:nvPr>
            <p:ph type="dt" sz="half" idx="10"/>
          </p:nvPr>
        </p:nvSpPr>
        <p:spPr/>
        <p:txBody>
          <a:bodyPr/>
          <a:lstStyle/>
          <a:p>
            <a:fld id="{ED8B231D-1CB4-45D1-BF70-86128657444E}" type="datetimeFigureOut">
              <a:rPr lang="zh-CN" altLang="en-US" smtClean="0"/>
              <a:t>2021/7/9</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AA118CB4-6002-40D5-BF09-9CF29DE1E443}" type="slidenum">
              <a:rPr lang="zh-CN" altLang="en-US" smtClean="0"/>
              <a:t>‹#›</a:t>
            </a:fld>
            <a:endParaRPr lang="zh-CN" altLang="en-US"/>
          </a:p>
        </p:txBody>
      </p:sp>
    </p:spTree>
    <p:extLst>
      <p:ext uri="{BB962C8B-B14F-4D97-AF65-F5344CB8AC3E}">
        <p14:creationId xmlns:p14="http://schemas.microsoft.com/office/powerpoint/2010/main" val="380607800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defRPr/>
            </a:lvl1pPr>
          </a:lstStyle>
          <a:p>
            <a:r>
              <a:rPr lang="zh-CN" altLang="en-US"/>
              <a:t>单击此处编辑母版标题样式</a:t>
            </a:r>
            <a:endParaRPr lang="en-US" dirty="0"/>
          </a:p>
        </p:txBody>
      </p:sp>
      <p:sp>
        <p:nvSpPr>
          <p:cNvPr id="3" name="Content Placeholder 2"/>
          <p:cNvSpPr>
            <a:spLocks noGrp="1"/>
          </p:cNvSpPr>
          <p:nvPr>
            <p:ph idx="1"/>
          </p:nvPr>
        </p:nvSpPr>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4" name="Date Placeholder 3"/>
          <p:cNvSpPr>
            <a:spLocks noGrp="1"/>
          </p:cNvSpPr>
          <p:nvPr>
            <p:ph type="dt" sz="half" idx="10"/>
          </p:nvPr>
        </p:nvSpPr>
        <p:spPr/>
        <p:txBody>
          <a:bodyPr/>
          <a:lstStyle/>
          <a:p>
            <a:fld id="{ED8B231D-1CB4-45D1-BF70-86128657444E}" type="datetimeFigureOut">
              <a:rPr lang="zh-CN" altLang="en-US" smtClean="0"/>
              <a:t>2021/7/9</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AA118CB4-6002-40D5-BF09-9CF29DE1E443}" type="slidenum">
              <a:rPr lang="zh-CN" altLang="en-US" smtClean="0"/>
              <a:t>‹#›</a:t>
            </a:fld>
            <a:endParaRPr lang="zh-CN" altLang="en-US"/>
          </a:p>
        </p:txBody>
      </p:sp>
    </p:spTree>
    <p:extLst>
      <p:ext uri="{BB962C8B-B14F-4D97-AF65-F5344CB8AC3E}">
        <p14:creationId xmlns:p14="http://schemas.microsoft.com/office/powerpoint/2010/main" val="423800204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节标题">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85000"/>
              </a:lnSpc>
              <a:defRPr sz="8000" b="0">
                <a:solidFill>
                  <a:schemeClr val="tx1">
                    <a:lumMod val="85000"/>
                    <a:lumOff val="15000"/>
                  </a:schemeClr>
                </a:solidFill>
              </a:defRPr>
            </a:lvl1pPr>
          </a:lstStyle>
          <a:p>
            <a:r>
              <a:rPr lang="zh-CN" altLang="en-US"/>
              <a:t>单击此处编辑母版标题样式</a:t>
            </a:r>
            <a:endParaRPr lang="en-US" dirty="0"/>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a:t>单击此处编辑母版文本样式</a:t>
            </a:r>
          </a:p>
        </p:txBody>
      </p:sp>
      <p:sp>
        <p:nvSpPr>
          <p:cNvPr id="4" name="Date Placeholder 3"/>
          <p:cNvSpPr>
            <a:spLocks noGrp="1"/>
          </p:cNvSpPr>
          <p:nvPr>
            <p:ph type="dt" sz="half" idx="10"/>
          </p:nvPr>
        </p:nvSpPr>
        <p:spPr/>
        <p:txBody>
          <a:bodyPr/>
          <a:lstStyle/>
          <a:p>
            <a:fld id="{ED8B231D-1CB4-45D1-BF70-86128657444E}" type="datetimeFigureOut">
              <a:rPr lang="zh-CN" altLang="en-US" smtClean="0"/>
              <a:t>2021/7/9</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AA118CB4-6002-40D5-BF09-9CF29DE1E443}" type="slidenum">
              <a:rPr lang="zh-CN" altLang="en-US" smtClean="0"/>
              <a:t>‹#›</a:t>
            </a:fld>
            <a:endParaRPr lang="zh-CN" altLang="en-US"/>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5185093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zh-CN" altLang="en-US"/>
              <a:t>单击此处编辑母版标题样式</a:t>
            </a:r>
            <a:endParaRPr lang="en-US" dirty="0"/>
          </a:p>
        </p:txBody>
      </p:sp>
      <p:sp>
        <p:nvSpPr>
          <p:cNvPr id="3" name="Content Placeholder 2"/>
          <p:cNvSpPr>
            <a:spLocks noGrp="1"/>
          </p:cNvSpPr>
          <p:nvPr>
            <p:ph sz="half" idx="1"/>
          </p:nvPr>
        </p:nvSpPr>
        <p:spPr>
          <a:xfrm>
            <a:off x="1097279" y="1845734"/>
            <a:ext cx="4937760" cy="4023360"/>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4" name="Content Placeholder 3"/>
          <p:cNvSpPr>
            <a:spLocks noGrp="1"/>
          </p:cNvSpPr>
          <p:nvPr>
            <p:ph sz="half" idx="2"/>
          </p:nvPr>
        </p:nvSpPr>
        <p:spPr>
          <a:xfrm>
            <a:off x="6217920" y="1845735"/>
            <a:ext cx="4937760" cy="4023360"/>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5" name="Date Placeholder 4"/>
          <p:cNvSpPr>
            <a:spLocks noGrp="1"/>
          </p:cNvSpPr>
          <p:nvPr>
            <p:ph type="dt" sz="half" idx="10"/>
          </p:nvPr>
        </p:nvSpPr>
        <p:spPr/>
        <p:txBody>
          <a:bodyPr/>
          <a:lstStyle/>
          <a:p>
            <a:fld id="{ED8B231D-1CB4-45D1-BF70-86128657444E}" type="datetimeFigureOut">
              <a:rPr lang="zh-CN" altLang="en-US" smtClean="0"/>
              <a:t>2021/7/9</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AA118CB4-6002-40D5-BF09-9CF29DE1E443}" type="slidenum">
              <a:rPr lang="zh-CN" altLang="en-US" smtClean="0"/>
              <a:t>‹#›</a:t>
            </a:fld>
            <a:endParaRPr lang="zh-CN" altLang="en-US"/>
          </a:p>
        </p:txBody>
      </p:sp>
    </p:spTree>
    <p:extLst>
      <p:ext uri="{BB962C8B-B14F-4D97-AF65-F5344CB8AC3E}">
        <p14:creationId xmlns:p14="http://schemas.microsoft.com/office/powerpoint/2010/main" val="1378059077"/>
      </p:ext>
    </p:extLst>
  </p:cSld>
  <p:clrMapOvr>
    <a:masterClrMapping/>
  </p:clrMapOvr>
  <p:extLst>
    <p:ext uri="{DCECCB84-F9BA-43D5-87BE-67443E8EF086}">
      <p15:sldGuideLst xmlns:p15="http://schemas.microsoft.com/office/powerpoint/2012/main"/>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zh-CN" altLang="en-US"/>
              <a:t>单击此处编辑母版标题样式</a:t>
            </a:r>
            <a:endParaRPr lang="en-US" dirty="0"/>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Content Placeholder 3"/>
          <p:cNvSpPr>
            <a:spLocks noGrp="1"/>
          </p:cNvSpPr>
          <p:nvPr>
            <p:ph sz="half" idx="2"/>
          </p:nvPr>
        </p:nvSpPr>
        <p:spPr>
          <a:xfrm>
            <a:off x="1097280" y="2582334"/>
            <a:ext cx="4937760" cy="3378200"/>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Content Placeholder 5"/>
          <p:cNvSpPr>
            <a:spLocks noGrp="1"/>
          </p:cNvSpPr>
          <p:nvPr>
            <p:ph sz="quarter" idx="4"/>
          </p:nvPr>
        </p:nvSpPr>
        <p:spPr>
          <a:xfrm>
            <a:off x="6217920" y="2582334"/>
            <a:ext cx="4937760" cy="3378200"/>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7" name="Date Placeholder 6"/>
          <p:cNvSpPr>
            <a:spLocks noGrp="1"/>
          </p:cNvSpPr>
          <p:nvPr>
            <p:ph type="dt" sz="half" idx="10"/>
          </p:nvPr>
        </p:nvSpPr>
        <p:spPr/>
        <p:txBody>
          <a:bodyPr/>
          <a:lstStyle/>
          <a:p>
            <a:fld id="{ED8B231D-1CB4-45D1-BF70-86128657444E}" type="datetimeFigureOut">
              <a:rPr lang="zh-CN" altLang="en-US" smtClean="0"/>
              <a:t>2021/7/9</a:t>
            </a:fld>
            <a:endParaRPr lang="zh-CN" altLang="en-US"/>
          </a:p>
        </p:txBody>
      </p:sp>
      <p:sp>
        <p:nvSpPr>
          <p:cNvPr id="8" name="Footer Placeholder 7"/>
          <p:cNvSpPr>
            <a:spLocks noGrp="1"/>
          </p:cNvSpPr>
          <p:nvPr>
            <p:ph type="ftr" sz="quarter" idx="11"/>
          </p:nvPr>
        </p:nvSpPr>
        <p:spPr/>
        <p:txBody>
          <a:bodyPr/>
          <a:lstStyle/>
          <a:p>
            <a:endParaRPr lang="zh-CN" altLang="en-US"/>
          </a:p>
        </p:txBody>
      </p:sp>
      <p:sp>
        <p:nvSpPr>
          <p:cNvPr id="9" name="Slide Number Placeholder 8"/>
          <p:cNvSpPr>
            <a:spLocks noGrp="1"/>
          </p:cNvSpPr>
          <p:nvPr>
            <p:ph type="sldNum" sz="quarter" idx="12"/>
          </p:nvPr>
        </p:nvSpPr>
        <p:spPr/>
        <p:txBody>
          <a:bodyPr/>
          <a:lstStyle/>
          <a:p>
            <a:fld id="{AA118CB4-6002-40D5-BF09-9CF29DE1E443}" type="slidenum">
              <a:rPr lang="zh-CN" altLang="en-US" smtClean="0"/>
              <a:t>‹#›</a:t>
            </a:fld>
            <a:endParaRPr lang="zh-CN" altLang="en-US"/>
          </a:p>
        </p:txBody>
      </p:sp>
    </p:spTree>
    <p:extLst>
      <p:ext uri="{BB962C8B-B14F-4D97-AF65-F5344CB8AC3E}">
        <p14:creationId xmlns:p14="http://schemas.microsoft.com/office/powerpoint/2010/main" val="2969632345"/>
      </p:ext>
    </p:extLst>
  </p:cSld>
  <p:clrMapOvr>
    <a:masterClrMapping/>
  </p:clrMapOvr>
  <p:extLst>
    <p:ext uri="{DCECCB84-F9BA-43D5-87BE-67443E8EF086}">
      <p15:sldGuideLst xmlns:p15="http://schemas.microsoft.com/office/powerpoint/2012/main"/>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Date Placeholder 2"/>
          <p:cNvSpPr>
            <a:spLocks noGrp="1"/>
          </p:cNvSpPr>
          <p:nvPr>
            <p:ph type="dt" sz="half" idx="10"/>
          </p:nvPr>
        </p:nvSpPr>
        <p:spPr/>
        <p:txBody>
          <a:bodyPr/>
          <a:lstStyle/>
          <a:p>
            <a:fld id="{ED8B231D-1CB4-45D1-BF70-86128657444E}" type="datetimeFigureOut">
              <a:rPr lang="zh-CN" altLang="en-US" smtClean="0"/>
              <a:t>2021/7/9</a:t>
            </a:fld>
            <a:endParaRPr lang="zh-CN" altLang="en-US"/>
          </a:p>
        </p:txBody>
      </p:sp>
      <p:sp>
        <p:nvSpPr>
          <p:cNvPr id="4" name="Footer Placeholder 3"/>
          <p:cNvSpPr>
            <a:spLocks noGrp="1"/>
          </p:cNvSpPr>
          <p:nvPr>
            <p:ph type="ftr" sz="quarter" idx="11"/>
          </p:nvPr>
        </p:nvSpPr>
        <p:spPr/>
        <p:txBody>
          <a:bodyPr/>
          <a:lstStyle/>
          <a:p>
            <a:endParaRPr lang="zh-CN" altLang="en-US"/>
          </a:p>
        </p:txBody>
      </p:sp>
      <p:sp>
        <p:nvSpPr>
          <p:cNvPr id="5" name="Slide Number Placeholder 4"/>
          <p:cNvSpPr>
            <a:spLocks noGrp="1"/>
          </p:cNvSpPr>
          <p:nvPr>
            <p:ph type="sldNum" sz="quarter" idx="12"/>
          </p:nvPr>
        </p:nvSpPr>
        <p:spPr/>
        <p:txBody>
          <a:bodyPr/>
          <a:lstStyle/>
          <a:p>
            <a:fld id="{AA118CB4-6002-40D5-BF09-9CF29DE1E443}" type="slidenum">
              <a:rPr lang="zh-CN" altLang="en-US" smtClean="0"/>
              <a:t>‹#›</a:t>
            </a:fld>
            <a:endParaRPr lang="zh-CN" altLang="en-US"/>
          </a:p>
        </p:txBody>
      </p:sp>
    </p:spTree>
    <p:extLst>
      <p:ext uri="{BB962C8B-B14F-4D97-AF65-F5344CB8AC3E}">
        <p14:creationId xmlns:p14="http://schemas.microsoft.com/office/powerpoint/2010/main" val="324309183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空白">
    <p:spTree>
      <p:nvGrpSpPr>
        <p:cNvPr id="1" name=""/>
        <p:cNvGrpSpPr/>
        <p:nvPr/>
      </p:nvGrpSpPr>
      <p:grpSpPr>
        <a:xfrm>
          <a:off x="0" y="0"/>
          <a:ext cx="0" cy="0"/>
          <a:chOff x="0" y="0"/>
          <a:chExt cx="0" cy="0"/>
        </a:xfrm>
      </p:grpSpPr>
      <p:sp>
        <p:nvSpPr>
          <p:cNvPr id="5" name="Rectangle 4"/>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ED8B231D-1CB4-45D1-BF70-86128657444E}" type="datetimeFigureOut">
              <a:rPr lang="zh-CN" altLang="en-US" smtClean="0"/>
              <a:t>2021/7/9</a:t>
            </a:fld>
            <a:endParaRPr lang="zh-CN" altLang="en-US"/>
          </a:p>
        </p:txBody>
      </p:sp>
      <p:sp>
        <p:nvSpPr>
          <p:cNvPr id="8" name="Footer Placeholder 7"/>
          <p:cNvSpPr>
            <a:spLocks noGrp="1"/>
          </p:cNvSpPr>
          <p:nvPr>
            <p:ph type="ftr" sz="quarter" idx="11"/>
          </p:nvPr>
        </p:nvSpPr>
        <p:spPr/>
        <p:txBody>
          <a:bodyPr/>
          <a:lstStyle>
            <a:lvl1pPr>
              <a:defRPr>
                <a:solidFill>
                  <a:srgbClr val="FFFFFF"/>
                </a:solidFill>
              </a:defRPr>
            </a:lvl1pPr>
          </a:lstStyle>
          <a:p>
            <a:endParaRPr lang="zh-CN" altLang="en-US"/>
          </a:p>
        </p:txBody>
      </p:sp>
      <p:sp>
        <p:nvSpPr>
          <p:cNvPr id="9" name="Slide Number Placeholder 8"/>
          <p:cNvSpPr>
            <a:spLocks noGrp="1"/>
          </p:cNvSpPr>
          <p:nvPr>
            <p:ph type="sldNum" sz="quarter" idx="12"/>
          </p:nvPr>
        </p:nvSpPr>
        <p:spPr/>
        <p:txBody>
          <a:bodyPr/>
          <a:lstStyle/>
          <a:p>
            <a:fld id="{AA118CB4-6002-40D5-BF09-9CF29DE1E443}" type="slidenum">
              <a:rPr lang="zh-CN" altLang="en-US" smtClean="0"/>
              <a:t>‹#›</a:t>
            </a:fld>
            <a:endParaRPr lang="zh-CN" altLang="en-US"/>
          </a:p>
        </p:txBody>
      </p:sp>
    </p:spTree>
    <p:extLst>
      <p:ext uri="{BB962C8B-B14F-4D97-AF65-F5344CB8AC3E}">
        <p14:creationId xmlns:p14="http://schemas.microsoft.com/office/powerpoint/2010/main" val="332472618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内容与标题">
    <p:spTree>
      <p:nvGrpSpPr>
        <p:cNvPr id="1" name=""/>
        <p:cNvGrpSpPr/>
        <p:nvPr/>
      </p:nvGrpSpPr>
      <p:grpSpPr>
        <a:xfrm>
          <a:off x="0" y="0"/>
          <a:ext cx="0" cy="0"/>
          <a:chOff x="0" y="0"/>
          <a:chExt cx="0" cy="0"/>
        </a:xfrm>
      </p:grpSpPr>
      <p:sp>
        <p:nvSpPr>
          <p:cNvPr id="8" name="Rectangle 7"/>
          <p:cNvSpPr/>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zh-CN" altLang="en-US"/>
              <a:t>单击此处编辑母版标题样式</a:t>
            </a:r>
            <a:endParaRPr lang="en-US" dirty="0"/>
          </a:p>
        </p:txBody>
      </p:sp>
      <p:sp>
        <p:nvSpPr>
          <p:cNvPr id="3" name="Content Placeholder 2"/>
          <p:cNvSpPr>
            <a:spLocks noGrp="1"/>
          </p:cNvSpPr>
          <p:nvPr>
            <p:ph idx="1"/>
          </p:nvPr>
        </p:nvSpPr>
        <p:spPr>
          <a:xfrm>
            <a:off x="4800600" y="731520"/>
            <a:ext cx="6492240" cy="5257800"/>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Date Placeholder 4"/>
          <p:cNvSpPr>
            <a:spLocks noGrp="1"/>
          </p:cNvSpPr>
          <p:nvPr>
            <p:ph type="dt" sz="half" idx="10"/>
          </p:nvPr>
        </p:nvSpPr>
        <p:spPr>
          <a:xfrm>
            <a:off x="465512" y="6459785"/>
            <a:ext cx="2618510" cy="365125"/>
          </a:xfrm>
        </p:spPr>
        <p:txBody>
          <a:bodyPr/>
          <a:lstStyle>
            <a:lvl1pPr algn="l">
              <a:defRPr/>
            </a:lvl1pPr>
          </a:lstStyle>
          <a:p>
            <a:fld id="{ED8B231D-1CB4-45D1-BF70-86128657444E}" type="datetimeFigureOut">
              <a:rPr lang="zh-CN" altLang="en-US" smtClean="0"/>
              <a:t>2021/7/9</a:t>
            </a:fld>
            <a:endParaRPr lang="zh-CN" altLang="en-US"/>
          </a:p>
        </p:txBody>
      </p:sp>
      <p:sp>
        <p:nvSpPr>
          <p:cNvPr id="6" name="Footer Placeholder 5"/>
          <p:cNvSpPr>
            <a:spLocks noGrp="1"/>
          </p:cNvSpPr>
          <p:nvPr>
            <p:ph type="ftr" sz="quarter" idx="11"/>
          </p:nvPr>
        </p:nvSpPr>
        <p:spPr>
          <a:xfrm>
            <a:off x="4800600" y="6459785"/>
            <a:ext cx="4648200" cy="365125"/>
          </a:xfrm>
        </p:spPr>
        <p:txBody>
          <a:bodyPr/>
          <a:lstStyle>
            <a:lvl1pPr algn="l">
              <a:defRPr>
                <a:solidFill>
                  <a:schemeClr val="tx2"/>
                </a:solidFill>
              </a:defRPr>
            </a:lvl1pPr>
          </a:lstStyle>
          <a:p>
            <a:endParaRPr lang="zh-CN" altLang="en-US"/>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AA118CB4-6002-40D5-BF09-9CF29DE1E443}" type="slidenum">
              <a:rPr lang="zh-CN" altLang="en-US" smtClean="0"/>
              <a:t>‹#›</a:t>
            </a:fld>
            <a:endParaRPr lang="zh-CN" altLang="en-US"/>
          </a:p>
        </p:txBody>
      </p:sp>
    </p:spTree>
    <p:extLst>
      <p:ext uri="{BB962C8B-B14F-4D97-AF65-F5344CB8AC3E}">
        <p14:creationId xmlns:p14="http://schemas.microsoft.com/office/powerpoint/2010/main" val="1888930936"/>
      </p:ext>
    </p:extLst>
  </p:cSld>
  <p:clrMapOvr>
    <a:masterClrMapping/>
  </p:clrMapOvr>
  <p:extLst>
    <p:ext uri="{DCECCB84-F9BA-43D5-87BE-67443E8EF086}">
      <p15:sldGuideLst xmlns:p15="http://schemas.microsoft.com/office/powerpoint/2012/main"/>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图片与标题">
    <p:spTree>
      <p:nvGrpSpPr>
        <p:cNvPr id="1" name=""/>
        <p:cNvGrpSpPr/>
        <p:nvPr/>
      </p:nvGrpSpPr>
      <p:grpSpPr>
        <a:xfrm>
          <a:off x="0" y="0"/>
          <a:ext cx="0" cy="0"/>
          <a:chOff x="0" y="0"/>
          <a:chExt cx="0" cy="0"/>
        </a:xfrm>
      </p:grpSpPr>
      <p:sp>
        <p:nvSpPr>
          <p:cNvPr id="8" name="Rectangle 7"/>
          <p:cNvSpPr/>
          <p:nvPr/>
        </p:nvSpPr>
        <p:spPr>
          <a:xfrm>
            <a:off x="0" y="4953000"/>
            <a:ext cx="12188825"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491507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264" cy="822960"/>
          </a:xfrm>
        </p:spPr>
        <p:txBody>
          <a:bodyPr lIns="91440" tIns="0" rIns="91440" bIns="0" anchor="b">
            <a:noAutofit/>
          </a:bodyPr>
          <a:lstStyle>
            <a:lvl1pPr>
              <a:defRPr sz="3600" b="0">
                <a:solidFill>
                  <a:srgbClr val="FFFFFF"/>
                </a:solidFill>
              </a:defRPr>
            </a:lvl1pPr>
          </a:lstStyle>
          <a:p>
            <a:r>
              <a:rPr lang="zh-CN" altLang="en-US"/>
              <a:t>单击此处编辑母版标题样式</a:t>
            </a:r>
            <a:endParaRPr lang="en-US" dirty="0"/>
          </a:p>
        </p:txBody>
      </p:sp>
      <p:sp>
        <p:nvSpPr>
          <p:cNvPr id="3" name="Picture Placeholder 2"/>
          <p:cNvSpPr>
            <a:spLocks noGrp="1" noChangeAspect="1"/>
          </p:cNvSpPr>
          <p:nvPr>
            <p:ph type="pic" idx="1"/>
          </p:nvPr>
        </p:nvSpPr>
        <p:spPr>
          <a:xfrm>
            <a:off x="15" y="0"/>
            <a:ext cx="12191985" cy="4915076"/>
          </a:xfrm>
          <a:blipFill>
            <a:blip r:embed="rId2"/>
            <a:stretch>
              <a:fillRect/>
            </a:stretch>
          </a:blipFill>
        </p:spPr>
        <p:txBody>
          <a:bodyPr lIns="457200" tIns="457200" anchor="t"/>
          <a:lstStyle>
            <a:lvl1pPr marL="0" indent="0">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a:t>单击图标添加图片</a:t>
            </a:r>
            <a:endParaRPr lang="en-US" dirty="0"/>
          </a:p>
        </p:txBody>
      </p:sp>
      <p:sp>
        <p:nvSpPr>
          <p:cNvPr id="4" name="Text Placeholder 3"/>
          <p:cNvSpPr>
            <a:spLocks noGrp="1"/>
          </p:cNvSpPr>
          <p:nvPr>
            <p:ph type="body" sz="half" idx="2"/>
          </p:nvPr>
        </p:nvSpPr>
        <p:spPr>
          <a:xfrm>
            <a:off x="1097280" y="5907023"/>
            <a:ext cx="10113264"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Date Placeholder 4"/>
          <p:cNvSpPr>
            <a:spLocks noGrp="1"/>
          </p:cNvSpPr>
          <p:nvPr>
            <p:ph type="dt" sz="half" idx="10"/>
          </p:nvPr>
        </p:nvSpPr>
        <p:spPr/>
        <p:txBody>
          <a:bodyPr/>
          <a:lstStyle/>
          <a:p>
            <a:fld id="{ED8B231D-1CB4-45D1-BF70-86128657444E}" type="datetimeFigureOut">
              <a:rPr lang="zh-CN" altLang="en-US" smtClean="0"/>
              <a:t>2021/7/9</a:t>
            </a:fld>
            <a:endParaRPr lang="zh-CN" altLang="en-US"/>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AA118CB4-6002-40D5-BF09-9CF29DE1E443}" type="slidenum">
              <a:rPr lang="zh-CN" altLang="en-US" smtClean="0"/>
              <a:t>‹#›</a:t>
            </a:fld>
            <a:endParaRPr lang="zh-CN" altLang="en-US"/>
          </a:p>
        </p:txBody>
      </p:sp>
    </p:spTree>
    <p:extLst>
      <p:ext uri="{BB962C8B-B14F-4D97-AF65-F5344CB8AC3E}">
        <p14:creationId xmlns:p14="http://schemas.microsoft.com/office/powerpoint/2010/main" val="100402987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0" y="6334316"/>
            <a:ext cx="12192001" cy="659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zh-CN" altLang="en-US"/>
              <a:t>单击此处编辑母版标题样式</a:t>
            </a:r>
            <a:endParaRPr lang="en-US" dirty="0"/>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4"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defRPr>
            </a:lvl1pPr>
          </a:lstStyle>
          <a:p>
            <a:fld id="{ED8B231D-1CB4-45D1-BF70-86128657444E}" type="datetimeFigureOut">
              <a:rPr lang="zh-CN" altLang="en-US" smtClean="0"/>
              <a:t>2021/7/9</a:t>
            </a:fld>
            <a:endParaRPr lang="zh-CN" altLang="en-US"/>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lang="zh-CN" altLang="en-US"/>
          </a:p>
        </p:txBody>
      </p:sp>
      <p:sp>
        <p:nvSpPr>
          <p:cNvPr id="6" name="Slide Number Placeholder 5"/>
          <p:cNvSpPr>
            <a:spLocks noGrp="1"/>
          </p:cNvSpPr>
          <p:nvPr>
            <p:ph type="sldNum" sz="quarter" idx="4"/>
          </p:nvPr>
        </p:nvSpPr>
        <p:spPr>
          <a:xfrm>
            <a:off x="9900458" y="6459785"/>
            <a:ext cx="1312025" cy="365125"/>
          </a:xfrm>
          <a:prstGeom prst="rect">
            <a:avLst/>
          </a:prstGeom>
        </p:spPr>
        <p:txBody>
          <a:bodyPr vert="horz" lIns="91440" tIns="45720" rIns="91440" bIns="45720" rtlCol="0" anchor="ctr"/>
          <a:lstStyle>
            <a:lvl1pPr algn="r">
              <a:defRPr sz="1050">
                <a:solidFill>
                  <a:srgbClr val="FFFFFF"/>
                </a:solidFill>
              </a:defRPr>
            </a:lvl1pPr>
          </a:lstStyle>
          <a:p>
            <a:fld id="{AA118CB4-6002-40D5-BF09-9CF29DE1E443}" type="slidenum">
              <a:rPr lang="zh-CN" altLang="en-US" smtClean="0"/>
              <a:t>‹#›</a:t>
            </a:fld>
            <a:endParaRPr lang="zh-CN" altLang="en-US"/>
          </a:p>
        </p:txBody>
      </p:sp>
      <p:cxnSp>
        <p:nvCxnSpPr>
          <p:cNvPr id="10" name="Straight Connector 9"/>
          <p:cNvCxnSpPr/>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82682166"/>
      </p:ext>
    </p:extLst>
  </p:cSld>
  <p:clrMap bg1="lt1" tx1="dk1" bg2="lt2" tx2="dk2" accent1="accent1" accent2="accent2" accent3="accent3" accent4="accent4" accent5="accent5" accent6="accent6" hlink="hlink" folHlink="folHlink"/>
  <p:sldLayoutIdLst>
    <p:sldLayoutId id="2147483892" r:id="rId1"/>
    <p:sldLayoutId id="2147483893" r:id="rId2"/>
    <p:sldLayoutId id="2147483894" r:id="rId3"/>
    <p:sldLayoutId id="2147483895" r:id="rId4"/>
    <p:sldLayoutId id="2147483896" r:id="rId5"/>
    <p:sldLayoutId id="2147483897" r:id="rId6"/>
    <p:sldLayoutId id="2147483898" r:id="rId7"/>
    <p:sldLayoutId id="2147483899" r:id="rId8"/>
    <p:sldLayoutId id="2147483900" r:id="rId9"/>
    <p:sldLayoutId id="2147483901" r:id="rId10"/>
    <p:sldLayoutId id="2147483902" r:id="rId11"/>
  </p:sldLayoutIdLst>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23.gif"/><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9619CEA2-707C-4768-9EDA-C62F9D9B24DA}"/>
              </a:ext>
            </a:extLst>
          </p:cNvPr>
          <p:cNvSpPr>
            <a:spLocks noGrp="1"/>
          </p:cNvSpPr>
          <p:nvPr>
            <p:ph type="ctrTitle"/>
          </p:nvPr>
        </p:nvSpPr>
        <p:spPr>
          <a:xfrm>
            <a:off x="355600" y="1432560"/>
            <a:ext cx="10058400" cy="2892552"/>
          </a:xfrm>
        </p:spPr>
        <p:txBody>
          <a:bodyPr>
            <a:normAutofit/>
          </a:bodyPr>
          <a:lstStyle/>
          <a:p>
            <a:pPr algn="ctr"/>
            <a:r>
              <a:rPr lang="zh-CN" altLang="en-US" sz="4400" b="1" kern="2200" dirty="0">
                <a:effectLst/>
                <a:latin typeface="微软雅黑" panose="020B0503020204020204" pitchFamily="34" charset="-122"/>
                <a:ea typeface="微软雅黑" panose="020B0503020204020204" pitchFamily="34" charset="-122"/>
                <a:cs typeface="Times New Roman" panose="02020603050405020304" pitchFamily="18" charset="0"/>
              </a:rPr>
              <a:t>第二章 </a:t>
            </a:r>
            <a:r>
              <a:rPr lang="x-none" altLang="zh-CN" sz="4400" b="1" kern="2200" dirty="0">
                <a:effectLst/>
                <a:latin typeface="微软雅黑" panose="020B0503020204020204" pitchFamily="34" charset="-122"/>
                <a:ea typeface="微软雅黑" panose="020B0503020204020204" pitchFamily="34" charset="-122"/>
                <a:cs typeface="Times New Roman" panose="02020603050405020304" pitchFamily="18" charset="0"/>
              </a:rPr>
              <a:t>婴幼儿消化系统的特点</a:t>
            </a:r>
            <a:br>
              <a:rPr lang="zh-CN" altLang="zh-CN" sz="2400" b="1" kern="2200" dirty="0">
                <a:effectLst/>
                <a:latin typeface="Calibri" panose="020F0502020204030204" pitchFamily="34" charset="0"/>
                <a:cs typeface="Times New Roman" panose="02020603050405020304" pitchFamily="18" charset="0"/>
              </a:rPr>
            </a:br>
            <a:endParaRPr lang="zh-CN" altLang="en-US" sz="9600" dirty="0"/>
          </a:p>
        </p:txBody>
      </p:sp>
      <p:pic>
        <p:nvPicPr>
          <p:cNvPr id="4" name="图片 3">
            <a:extLst>
              <a:ext uri="{FF2B5EF4-FFF2-40B4-BE49-F238E27FC236}">
                <a16:creationId xmlns:a16="http://schemas.microsoft.com/office/drawing/2014/main" id="{63C64AA5-57DF-44C6-B501-CB0B28C9D96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679214" y="1356286"/>
            <a:ext cx="2025106" cy="3794794"/>
          </a:xfrm>
          <a:prstGeom prst="rect">
            <a:avLst/>
          </a:prstGeom>
        </p:spPr>
      </p:pic>
    </p:spTree>
    <p:extLst>
      <p:ext uri="{BB962C8B-B14F-4D97-AF65-F5344CB8AC3E}">
        <p14:creationId xmlns:p14="http://schemas.microsoft.com/office/powerpoint/2010/main" val="253124142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9B4ECC44-2E91-44A8-BC45-C37F9A358344}"/>
              </a:ext>
            </a:extLst>
          </p:cNvPr>
          <p:cNvSpPr>
            <a:spLocks noGrp="1"/>
          </p:cNvSpPr>
          <p:nvPr>
            <p:ph type="title"/>
          </p:nvPr>
        </p:nvSpPr>
        <p:spPr/>
        <p:txBody>
          <a:bodyPr>
            <a:normAutofit/>
          </a:bodyPr>
          <a:lstStyle/>
          <a:p>
            <a:r>
              <a:rPr lang="x-none" altLang="zh-CN" sz="3200" b="1" kern="100" dirty="0">
                <a:effectLst/>
                <a:latin typeface="微软雅黑" panose="020B0503020204020204" pitchFamily="34" charset="-122"/>
                <a:ea typeface="微软雅黑" panose="020B0503020204020204" pitchFamily="34" charset="-122"/>
              </a:rPr>
              <a:t>第一节 婴幼儿胃肠功能发育</a:t>
            </a:r>
            <a:endParaRPr lang="zh-CN" altLang="en-US" sz="3200" dirty="0">
              <a:latin typeface="微软雅黑" panose="020B0503020204020204" pitchFamily="34" charset="-122"/>
              <a:ea typeface="微软雅黑" panose="020B0503020204020204" pitchFamily="34" charset="-122"/>
            </a:endParaRPr>
          </a:p>
        </p:txBody>
      </p:sp>
      <p:sp>
        <p:nvSpPr>
          <p:cNvPr id="3" name="内容占位符 2">
            <a:extLst>
              <a:ext uri="{FF2B5EF4-FFF2-40B4-BE49-F238E27FC236}">
                <a16:creationId xmlns:a16="http://schemas.microsoft.com/office/drawing/2014/main" id="{8F5E38C0-A607-462A-A3F9-63E95095DCBE}"/>
              </a:ext>
            </a:extLst>
          </p:cNvPr>
          <p:cNvSpPr>
            <a:spLocks noGrp="1"/>
          </p:cNvSpPr>
          <p:nvPr>
            <p:ph idx="1"/>
          </p:nvPr>
        </p:nvSpPr>
        <p:spPr>
          <a:xfrm>
            <a:off x="1066800" y="1866054"/>
            <a:ext cx="10058400" cy="4023360"/>
          </a:xfrm>
        </p:spPr>
        <p:txBody>
          <a:bodyPr>
            <a:noAutofit/>
          </a:bodyPr>
          <a:lstStyle/>
          <a:p>
            <a:r>
              <a:rPr lang="zh-CN" altLang="en-US" sz="2400" dirty="0">
                <a:latin typeface="微软雅黑" panose="020B0503020204020204" pitchFamily="34" charset="-122"/>
                <a:ea typeface="微软雅黑" panose="020B0503020204020204" pitchFamily="34" charset="-122"/>
              </a:rPr>
              <a:t>一、消化系统解剖生理特点</a:t>
            </a:r>
            <a:endParaRPr lang="en-US" altLang="zh-CN" sz="2400" dirty="0">
              <a:latin typeface="微软雅黑" panose="020B0503020204020204" pitchFamily="34" charset="-122"/>
              <a:ea typeface="微软雅黑" panose="020B0503020204020204" pitchFamily="34" charset="-122"/>
            </a:endParaRPr>
          </a:p>
          <a:p>
            <a:pPr indent="306070">
              <a:lnSpc>
                <a:spcPct val="150000"/>
              </a:lnSpc>
            </a:pPr>
            <a:r>
              <a:rPr lang="zh-CN" altLang="zh-CN" b="1" dirty="0">
                <a:effectLst/>
                <a:latin typeface="微软雅黑" panose="020B0503020204020204" pitchFamily="34" charset="-122"/>
                <a:ea typeface="微软雅黑" panose="020B0503020204020204" pitchFamily="34" charset="-122"/>
              </a:rPr>
              <a:t>（五）肝、胰腺 </a:t>
            </a:r>
            <a:r>
              <a:rPr lang="zh-CN" altLang="zh-CN" dirty="0">
                <a:effectLst/>
                <a:latin typeface="微软雅黑" panose="020B0503020204020204" pitchFamily="34" charset="-122"/>
                <a:ea typeface="微软雅黑" panose="020B0503020204020204" pitchFamily="34" charset="-122"/>
              </a:rPr>
              <a:t> </a:t>
            </a:r>
          </a:p>
          <a:p>
            <a:pPr indent="304800">
              <a:lnSpc>
                <a:spcPct val="150000"/>
              </a:lnSpc>
            </a:pPr>
            <a:r>
              <a:rPr lang="zh-CN" altLang="zh-CN" sz="1800" dirty="0">
                <a:effectLst/>
                <a:latin typeface="微软雅黑" panose="020B0503020204020204" pitchFamily="34" charset="-122"/>
                <a:ea typeface="微软雅黑" panose="020B0503020204020204" pitchFamily="34" charset="-122"/>
              </a:rPr>
              <a:t>婴儿肝相对较大，新生儿肝重为体重的</a:t>
            </a:r>
            <a:r>
              <a:rPr lang="en-US" altLang="zh-CN" sz="1800" dirty="0">
                <a:effectLst/>
                <a:latin typeface="微软雅黑" panose="020B0503020204020204" pitchFamily="34" charset="-122"/>
                <a:ea typeface="微软雅黑" panose="020B0503020204020204" pitchFamily="34" charset="-122"/>
              </a:rPr>
              <a:t>4%</a:t>
            </a:r>
            <a:r>
              <a:rPr lang="zh-CN" altLang="zh-CN" sz="1800" dirty="0">
                <a:effectLst/>
                <a:latin typeface="微软雅黑" panose="020B0503020204020204" pitchFamily="34" charset="-122"/>
                <a:ea typeface="微软雅黑" panose="020B0503020204020204" pitchFamily="34" charset="-122"/>
              </a:rPr>
              <a:t>（成人仅</a:t>
            </a:r>
            <a:r>
              <a:rPr lang="en-US" altLang="zh-CN" sz="1800" dirty="0">
                <a:effectLst/>
                <a:latin typeface="微软雅黑" panose="020B0503020204020204" pitchFamily="34" charset="-122"/>
                <a:ea typeface="微软雅黑" panose="020B0503020204020204" pitchFamily="34" charset="-122"/>
              </a:rPr>
              <a:t>2%</a:t>
            </a:r>
            <a:r>
              <a:rPr lang="zh-CN" altLang="zh-CN" sz="1800" dirty="0">
                <a:effectLst/>
                <a:latin typeface="微软雅黑" panose="020B0503020204020204" pitchFamily="34" charset="-122"/>
                <a:ea typeface="微软雅黑" panose="020B0503020204020204" pitchFamily="34" charset="-122"/>
              </a:rPr>
              <a:t>），</a:t>
            </a:r>
            <a:r>
              <a:rPr lang="en-US" altLang="zh-CN" sz="1800" dirty="0">
                <a:effectLst/>
                <a:latin typeface="微软雅黑" panose="020B0503020204020204" pitchFamily="34" charset="-122"/>
                <a:ea typeface="微软雅黑" panose="020B0503020204020204" pitchFamily="34" charset="-122"/>
              </a:rPr>
              <a:t>10</a:t>
            </a:r>
            <a:r>
              <a:rPr lang="zh-CN" altLang="zh-CN" sz="1800" dirty="0">
                <a:effectLst/>
                <a:latin typeface="微软雅黑" panose="020B0503020204020204" pitchFamily="34" charset="-122"/>
                <a:ea typeface="微软雅黑" panose="020B0503020204020204" pitchFamily="34" charset="-122"/>
              </a:rPr>
              <a:t>个月时增加</a:t>
            </a:r>
            <a:r>
              <a:rPr lang="en-US" altLang="zh-CN" sz="1800" dirty="0">
                <a:effectLst/>
                <a:latin typeface="微软雅黑" panose="020B0503020204020204" pitchFamily="34" charset="-122"/>
                <a:ea typeface="微软雅黑" panose="020B0503020204020204" pitchFamily="34" charset="-122"/>
              </a:rPr>
              <a:t>1</a:t>
            </a:r>
            <a:r>
              <a:rPr lang="zh-CN" altLang="zh-CN" sz="1800" dirty="0">
                <a:effectLst/>
                <a:latin typeface="微软雅黑" panose="020B0503020204020204" pitchFamily="34" charset="-122"/>
                <a:ea typeface="微软雅黑" panose="020B0503020204020204" pitchFamily="34" charset="-122"/>
              </a:rPr>
              <a:t>倍。</a:t>
            </a:r>
            <a:endParaRPr lang="en-US" altLang="zh-CN" sz="1800" dirty="0">
              <a:effectLst/>
              <a:latin typeface="微软雅黑" panose="020B0503020204020204" pitchFamily="34" charset="-122"/>
              <a:ea typeface="微软雅黑" panose="020B0503020204020204" pitchFamily="34" charset="-122"/>
            </a:endParaRPr>
          </a:p>
          <a:p>
            <a:pPr indent="304800">
              <a:lnSpc>
                <a:spcPct val="150000"/>
              </a:lnSpc>
            </a:pPr>
            <a:r>
              <a:rPr lang="zh-CN" altLang="zh-CN" sz="1800" dirty="0">
                <a:effectLst/>
                <a:latin typeface="微软雅黑" panose="020B0503020204020204" pitchFamily="34" charset="-122"/>
                <a:ea typeface="微软雅黑" panose="020B0503020204020204" pitchFamily="34" charset="-122"/>
              </a:rPr>
              <a:t>正常新生儿至</a:t>
            </a:r>
            <a:r>
              <a:rPr lang="en-US" altLang="zh-CN" sz="1800" dirty="0">
                <a:effectLst/>
                <a:latin typeface="微软雅黑" panose="020B0503020204020204" pitchFamily="34" charset="-122"/>
                <a:ea typeface="微软雅黑" panose="020B0503020204020204" pitchFamily="34" charset="-122"/>
              </a:rPr>
              <a:t>1</a:t>
            </a:r>
            <a:r>
              <a:rPr lang="zh-CN" altLang="zh-CN" sz="1800" dirty="0">
                <a:effectLst/>
                <a:latin typeface="微软雅黑" panose="020B0503020204020204" pitchFamily="34" charset="-122"/>
                <a:ea typeface="微软雅黑" panose="020B0503020204020204" pitchFamily="34" charset="-122"/>
              </a:rPr>
              <a:t>周岁，在右锁骨中线上、肋缘下</a:t>
            </a:r>
            <a:r>
              <a:rPr lang="en-US" altLang="zh-CN" sz="1800" dirty="0">
                <a:effectLst/>
                <a:latin typeface="微软雅黑" panose="020B0503020204020204" pitchFamily="34" charset="-122"/>
                <a:ea typeface="微软雅黑" panose="020B0503020204020204" pitchFamily="34" charset="-122"/>
              </a:rPr>
              <a:t>1—3cm</a:t>
            </a:r>
            <a:r>
              <a:rPr lang="zh-CN" altLang="zh-CN" sz="1800" dirty="0">
                <a:effectLst/>
                <a:latin typeface="微软雅黑" panose="020B0503020204020204" pitchFamily="34" charset="-122"/>
                <a:ea typeface="微软雅黑" panose="020B0503020204020204" pitchFamily="34" charset="-122"/>
              </a:rPr>
              <a:t>可触及肝，</a:t>
            </a:r>
            <a:r>
              <a:rPr lang="en-US" altLang="zh-CN" sz="1800" dirty="0">
                <a:effectLst/>
                <a:latin typeface="微软雅黑" panose="020B0503020204020204" pitchFamily="34" charset="-122"/>
                <a:ea typeface="微软雅黑" panose="020B0503020204020204" pitchFamily="34" charset="-122"/>
              </a:rPr>
              <a:t>3</a:t>
            </a:r>
            <a:r>
              <a:rPr lang="zh-CN" altLang="zh-CN" sz="1800" dirty="0">
                <a:effectLst/>
                <a:latin typeface="微软雅黑" panose="020B0503020204020204" pitchFamily="34" charset="-122"/>
                <a:ea typeface="微软雅黑" panose="020B0503020204020204" pitchFamily="34" charset="-122"/>
              </a:rPr>
              <a:t>岁以内大部分在右肋缘下</a:t>
            </a:r>
            <a:r>
              <a:rPr lang="en-US" altLang="zh-CN" sz="1800" dirty="0">
                <a:effectLst/>
                <a:latin typeface="微软雅黑" panose="020B0503020204020204" pitchFamily="34" charset="-122"/>
                <a:ea typeface="微软雅黑" panose="020B0503020204020204" pitchFamily="34" charset="-122"/>
              </a:rPr>
              <a:t>1—2cm</a:t>
            </a:r>
            <a:r>
              <a:rPr lang="zh-CN" altLang="zh-CN" sz="1800" dirty="0">
                <a:effectLst/>
                <a:latin typeface="微软雅黑" panose="020B0503020204020204" pitchFamily="34" charset="-122"/>
                <a:ea typeface="微软雅黑" panose="020B0503020204020204" pitchFamily="34" charset="-122"/>
              </a:rPr>
              <a:t>处扪及，</a:t>
            </a:r>
            <a:r>
              <a:rPr lang="en-US" altLang="zh-CN" sz="1800" dirty="0">
                <a:effectLst/>
                <a:latin typeface="微软雅黑" panose="020B0503020204020204" pitchFamily="34" charset="-122"/>
                <a:ea typeface="微软雅黑" panose="020B0503020204020204" pitchFamily="34" charset="-122"/>
              </a:rPr>
              <a:t>4</a:t>
            </a:r>
            <a:r>
              <a:rPr lang="zh-CN" altLang="zh-CN" sz="1800" dirty="0">
                <a:effectLst/>
                <a:latin typeface="微软雅黑" panose="020B0503020204020204" pitchFamily="34" charset="-122"/>
                <a:ea typeface="微软雅黑" panose="020B0503020204020204" pitchFamily="34" charset="-122"/>
              </a:rPr>
              <a:t>岁以后在肋弓以下不易扪及。在剑突下，从生后到</a:t>
            </a:r>
            <a:r>
              <a:rPr lang="en-US" altLang="zh-CN" sz="1800" dirty="0">
                <a:effectLst/>
                <a:latin typeface="微软雅黑" panose="020B0503020204020204" pitchFamily="34" charset="-122"/>
                <a:ea typeface="微软雅黑" panose="020B0503020204020204" pitchFamily="34" charset="-122"/>
              </a:rPr>
              <a:t>7</a:t>
            </a:r>
            <a:r>
              <a:rPr lang="zh-CN" altLang="zh-CN" sz="1800" dirty="0">
                <a:effectLst/>
                <a:latin typeface="微软雅黑" panose="020B0503020204020204" pitchFamily="34" charset="-122"/>
                <a:ea typeface="微软雅黑" panose="020B0503020204020204" pitchFamily="34" charset="-122"/>
              </a:rPr>
              <a:t>岁可触及</a:t>
            </a:r>
            <a:r>
              <a:rPr lang="en-US" altLang="zh-CN" sz="1800" dirty="0">
                <a:effectLst/>
                <a:latin typeface="微软雅黑" panose="020B0503020204020204" pitchFamily="34" charset="-122"/>
                <a:ea typeface="微软雅黑" panose="020B0503020204020204" pitchFamily="34" charset="-122"/>
              </a:rPr>
              <a:t>2—2.5cm</a:t>
            </a:r>
            <a:r>
              <a:rPr lang="zh-CN" altLang="zh-CN" sz="1800" dirty="0">
                <a:effectLst/>
                <a:latin typeface="微软雅黑" panose="020B0503020204020204" pitchFamily="34" charset="-122"/>
                <a:ea typeface="微软雅黑" panose="020B0503020204020204" pitchFamily="34" charset="-122"/>
              </a:rPr>
              <a:t>的肝脏。</a:t>
            </a:r>
            <a:endParaRPr lang="en-US" altLang="zh-CN" sz="1800" dirty="0">
              <a:effectLst/>
              <a:latin typeface="微软雅黑" panose="020B0503020204020204" pitchFamily="34" charset="-122"/>
              <a:ea typeface="微软雅黑" panose="020B0503020204020204" pitchFamily="34" charset="-122"/>
            </a:endParaRPr>
          </a:p>
          <a:p>
            <a:pPr indent="304800">
              <a:lnSpc>
                <a:spcPct val="150000"/>
              </a:lnSpc>
            </a:pPr>
            <a:r>
              <a:rPr lang="zh-CN" altLang="zh-CN" sz="1800" dirty="0">
                <a:effectLst/>
                <a:latin typeface="微软雅黑" panose="020B0503020204020204" pitchFamily="34" charset="-122"/>
                <a:ea typeface="微软雅黑" panose="020B0503020204020204" pitchFamily="34" charset="-122"/>
              </a:rPr>
              <a:t>肝血管丰富，血量多，肝细胞及肝小叶分化不全，易发生淤血性肿大；但肝细胞再生能力强，纤维组织较少，至</a:t>
            </a:r>
            <a:r>
              <a:rPr lang="en-US" altLang="zh-CN" sz="1800" dirty="0">
                <a:effectLst/>
                <a:latin typeface="微软雅黑" panose="020B0503020204020204" pitchFamily="34" charset="-122"/>
                <a:ea typeface="微软雅黑" panose="020B0503020204020204" pitchFamily="34" charset="-122"/>
              </a:rPr>
              <a:t>8</a:t>
            </a:r>
            <a:r>
              <a:rPr lang="zh-CN" altLang="zh-CN" sz="1800" dirty="0">
                <a:effectLst/>
                <a:latin typeface="微软雅黑" panose="020B0503020204020204" pitchFamily="34" charset="-122"/>
                <a:ea typeface="微软雅黑" panose="020B0503020204020204" pitchFamily="34" charset="-122"/>
              </a:rPr>
              <a:t>岁时肝结构发育已接近成人。婴儿时期胆汁分泌较少，故对脂肪的消化、吸收功能较差。出生后</a:t>
            </a:r>
            <a:r>
              <a:rPr lang="en-US" altLang="zh-CN" sz="1800" dirty="0">
                <a:effectLst/>
                <a:latin typeface="微软雅黑" panose="020B0503020204020204" pitchFamily="34" charset="-122"/>
                <a:ea typeface="微软雅黑" panose="020B0503020204020204" pitchFamily="34" charset="-122"/>
              </a:rPr>
              <a:t>3—4</a:t>
            </a:r>
            <a:r>
              <a:rPr lang="zh-CN" altLang="zh-CN" sz="1800" dirty="0">
                <a:effectLst/>
                <a:latin typeface="微软雅黑" panose="020B0503020204020204" pitchFamily="34" charset="-122"/>
                <a:ea typeface="微软雅黑" panose="020B0503020204020204" pitchFamily="34" charset="-122"/>
              </a:rPr>
              <a:t>个月胰腺发育较快，胰液分泌量也随之增多。</a:t>
            </a:r>
          </a:p>
        </p:txBody>
      </p:sp>
      <p:pic>
        <p:nvPicPr>
          <p:cNvPr id="11266" name="Picture 2">
            <a:extLst>
              <a:ext uri="{FF2B5EF4-FFF2-40B4-BE49-F238E27FC236}">
                <a16:creationId xmlns:a16="http://schemas.microsoft.com/office/drawing/2014/main" id="{7401B797-790F-4469-BD3C-C0116C56789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985759" y="0"/>
            <a:ext cx="2119693" cy="166624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5792757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9B4ECC44-2E91-44A8-BC45-C37F9A358344}"/>
              </a:ext>
            </a:extLst>
          </p:cNvPr>
          <p:cNvSpPr>
            <a:spLocks noGrp="1"/>
          </p:cNvSpPr>
          <p:nvPr>
            <p:ph type="title"/>
          </p:nvPr>
        </p:nvSpPr>
        <p:spPr/>
        <p:txBody>
          <a:bodyPr>
            <a:normAutofit/>
          </a:bodyPr>
          <a:lstStyle/>
          <a:p>
            <a:r>
              <a:rPr lang="x-none" altLang="zh-CN" sz="3200" b="1" kern="100" dirty="0">
                <a:effectLst/>
                <a:latin typeface="微软雅黑" panose="020B0503020204020204" pitchFamily="34" charset="-122"/>
                <a:ea typeface="微软雅黑" panose="020B0503020204020204" pitchFamily="34" charset="-122"/>
              </a:rPr>
              <a:t>第一节 婴幼儿胃肠功能发育</a:t>
            </a:r>
            <a:endParaRPr lang="zh-CN" altLang="en-US" sz="3200" dirty="0">
              <a:latin typeface="微软雅黑" panose="020B0503020204020204" pitchFamily="34" charset="-122"/>
              <a:ea typeface="微软雅黑" panose="020B0503020204020204" pitchFamily="34" charset="-122"/>
            </a:endParaRPr>
          </a:p>
        </p:txBody>
      </p:sp>
      <p:sp>
        <p:nvSpPr>
          <p:cNvPr id="3" name="内容占位符 2">
            <a:extLst>
              <a:ext uri="{FF2B5EF4-FFF2-40B4-BE49-F238E27FC236}">
                <a16:creationId xmlns:a16="http://schemas.microsoft.com/office/drawing/2014/main" id="{8F5E38C0-A607-462A-A3F9-63E95095DCBE}"/>
              </a:ext>
            </a:extLst>
          </p:cNvPr>
          <p:cNvSpPr>
            <a:spLocks noGrp="1"/>
          </p:cNvSpPr>
          <p:nvPr>
            <p:ph idx="1"/>
          </p:nvPr>
        </p:nvSpPr>
        <p:spPr>
          <a:xfrm>
            <a:off x="1066800" y="1866054"/>
            <a:ext cx="10058400" cy="4023360"/>
          </a:xfrm>
        </p:spPr>
        <p:txBody>
          <a:bodyPr>
            <a:normAutofit/>
          </a:bodyPr>
          <a:lstStyle/>
          <a:p>
            <a:pPr marL="227965" indent="-227965">
              <a:lnSpc>
                <a:spcPct val="150000"/>
              </a:lnSpc>
            </a:pPr>
            <a:r>
              <a:rPr lang="zh-CN" altLang="zh-CN" sz="2400" dirty="0">
                <a:solidFill>
                  <a:schemeClr val="tx1"/>
                </a:solidFill>
                <a:effectLst/>
                <a:latin typeface="微软雅黑" panose="020B0503020204020204" pitchFamily="34" charset="-122"/>
                <a:ea typeface="微软雅黑" panose="020B0503020204020204" pitchFamily="34" charset="-122"/>
              </a:rPr>
              <a:t>二</a:t>
            </a:r>
            <a:r>
              <a:rPr lang="zh-CN" altLang="zh-CN" sz="2400" dirty="0">
                <a:effectLst/>
                <a:latin typeface="微软雅黑" panose="020B0503020204020204" pitchFamily="34" charset="-122"/>
                <a:ea typeface="微软雅黑" panose="020B0503020204020204" pitchFamily="34" charset="-122"/>
              </a:rPr>
              <a:t>、消化功能发育</a:t>
            </a:r>
          </a:p>
          <a:p>
            <a:pPr marL="227965" indent="-227965">
              <a:lnSpc>
                <a:spcPct val="150000"/>
              </a:lnSpc>
            </a:pPr>
            <a:r>
              <a:rPr lang="en-US" altLang="zh-CN" dirty="0">
                <a:latin typeface="微软雅黑" panose="020B0503020204020204" pitchFamily="34" charset="-122"/>
                <a:ea typeface="微软雅黑" panose="020B0503020204020204" pitchFamily="34" charset="-122"/>
              </a:rPr>
              <a:t>   </a:t>
            </a:r>
            <a:r>
              <a:rPr lang="zh-CN" altLang="zh-CN" dirty="0">
                <a:effectLst/>
                <a:latin typeface="微软雅黑" panose="020B0503020204020204" pitchFamily="34" charset="-122"/>
                <a:ea typeface="微软雅黑" panose="020B0503020204020204" pitchFamily="34" charset="-122"/>
              </a:rPr>
              <a:t>消化道的主要功能是摄入、消化及吸收食物中的营养物质。口咽部主要负责食物的吞咽、咀嚼，胃肠道则依赖其蠕动、分泌各种消化酶等功能将食物进一步消化分解，并吸收维持人类生存代谢的营养物质。</a:t>
            </a:r>
          </a:p>
          <a:p>
            <a:pPr marL="227965" indent="-227965">
              <a:lnSpc>
                <a:spcPct val="150000"/>
              </a:lnSpc>
            </a:pPr>
            <a:endParaRPr lang="zh-CN" altLang="zh-CN" dirty="0">
              <a:effectLst/>
              <a:latin typeface="微软雅黑" panose="020B0503020204020204" pitchFamily="34" charset="-122"/>
              <a:ea typeface="微软雅黑" panose="020B0503020204020204" pitchFamily="34" charset="-122"/>
            </a:endParaRPr>
          </a:p>
        </p:txBody>
      </p:sp>
      <p:pic>
        <p:nvPicPr>
          <p:cNvPr id="18434" name="Picture 2">
            <a:extLst>
              <a:ext uri="{FF2B5EF4-FFF2-40B4-BE49-F238E27FC236}">
                <a16:creationId xmlns:a16="http://schemas.microsoft.com/office/drawing/2014/main" id="{BBB6D266-24E1-4E24-A234-A3DA3E1498C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577840" y="3662892"/>
            <a:ext cx="4653280" cy="262393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8716642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9B4ECC44-2E91-44A8-BC45-C37F9A358344}"/>
              </a:ext>
            </a:extLst>
          </p:cNvPr>
          <p:cNvSpPr>
            <a:spLocks noGrp="1"/>
          </p:cNvSpPr>
          <p:nvPr>
            <p:ph type="title"/>
          </p:nvPr>
        </p:nvSpPr>
        <p:spPr/>
        <p:txBody>
          <a:bodyPr>
            <a:normAutofit/>
          </a:bodyPr>
          <a:lstStyle/>
          <a:p>
            <a:r>
              <a:rPr lang="x-none" altLang="zh-CN" sz="3200" b="1" kern="100" dirty="0">
                <a:effectLst/>
                <a:latin typeface="微软雅黑" panose="020B0503020204020204" pitchFamily="34" charset="-122"/>
                <a:ea typeface="微软雅黑" panose="020B0503020204020204" pitchFamily="34" charset="-122"/>
              </a:rPr>
              <a:t>第一节 婴幼儿胃肠功能发育</a:t>
            </a:r>
            <a:endParaRPr lang="zh-CN" altLang="en-US" sz="3200" dirty="0">
              <a:latin typeface="微软雅黑" panose="020B0503020204020204" pitchFamily="34" charset="-122"/>
              <a:ea typeface="微软雅黑" panose="020B0503020204020204" pitchFamily="34" charset="-122"/>
            </a:endParaRPr>
          </a:p>
        </p:txBody>
      </p:sp>
      <p:sp>
        <p:nvSpPr>
          <p:cNvPr id="3" name="内容占位符 2">
            <a:extLst>
              <a:ext uri="{FF2B5EF4-FFF2-40B4-BE49-F238E27FC236}">
                <a16:creationId xmlns:a16="http://schemas.microsoft.com/office/drawing/2014/main" id="{8F5E38C0-A607-462A-A3F9-63E95095DCBE}"/>
              </a:ext>
            </a:extLst>
          </p:cNvPr>
          <p:cNvSpPr>
            <a:spLocks noGrp="1"/>
          </p:cNvSpPr>
          <p:nvPr>
            <p:ph idx="1"/>
          </p:nvPr>
        </p:nvSpPr>
        <p:spPr>
          <a:xfrm>
            <a:off x="1066800" y="1866054"/>
            <a:ext cx="10058400" cy="4023360"/>
          </a:xfrm>
        </p:spPr>
        <p:txBody>
          <a:bodyPr>
            <a:normAutofit/>
          </a:bodyPr>
          <a:lstStyle/>
          <a:p>
            <a:pPr marL="227965" indent="-227965">
              <a:lnSpc>
                <a:spcPct val="150000"/>
              </a:lnSpc>
            </a:pPr>
            <a:r>
              <a:rPr lang="zh-CN" altLang="zh-CN" sz="2400" dirty="0">
                <a:solidFill>
                  <a:schemeClr val="tx1"/>
                </a:solidFill>
                <a:effectLst/>
                <a:latin typeface="微软雅黑" panose="020B0503020204020204" pitchFamily="34" charset="-122"/>
                <a:ea typeface="微软雅黑" panose="020B0503020204020204" pitchFamily="34" charset="-122"/>
              </a:rPr>
              <a:t>二</a:t>
            </a:r>
            <a:r>
              <a:rPr lang="zh-CN" altLang="zh-CN" sz="2400" dirty="0">
                <a:effectLst/>
                <a:latin typeface="微软雅黑" panose="020B0503020204020204" pitchFamily="34" charset="-122"/>
                <a:ea typeface="微软雅黑" panose="020B0503020204020204" pitchFamily="34" charset="-122"/>
              </a:rPr>
              <a:t>、消化功能发育</a:t>
            </a:r>
          </a:p>
          <a:p>
            <a:pPr indent="266065">
              <a:lnSpc>
                <a:spcPct val="150000"/>
              </a:lnSpc>
            </a:pPr>
            <a:r>
              <a:rPr lang="zh-CN" altLang="zh-CN" b="1" dirty="0">
                <a:effectLst/>
                <a:latin typeface="微软雅黑" panose="020B0503020204020204" pitchFamily="34" charset="-122"/>
                <a:ea typeface="微软雅黑" panose="020B0503020204020204" pitchFamily="34" charset="-122"/>
              </a:rPr>
              <a:t>（一）运动功能</a:t>
            </a:r>
            <a:endParaRPr lang="zh-CN" altLang="zh-CN" dirty="0">
              <a:effectLst/>
              <a:latin typeface="微软雅黑" panose="020B0503020204020204" pitchFamily="34" charset="-122"/>
              <a:ea typeface="微软雅黑" panose="020B0503020204020204" pitchFamily="34" charset="-122"/>
            </a:endParaRPr>
          </a:p>
          <a:p>
            <a:pPr indent="306070">
              <a:lnSpc>
                <a:spcPct val="150000"/>
              </a:lnSpc>
            </a:pPr>
            <a:r>
              <a:rPr lang="en-US" altLang="zh-CN" b="1" dirty="0">
                <a:effectLst/>
                <a:latin typeface="微软雅黑" panose="020B0503020204020204" pitchFamily="34" charset="-122"/>
                <a:ea typeface="微软雅黑" panose="020B0503020204020204" pitchFamily="34" charset="-122"/>
              </a:rPr>
              <a:t>1.</a:t>
            </a:r>
            <a:r>
              <a:rPr lang="zh-CN" altLang="zh-CN" b="1" dirty="0">
                <a:effectLst/>
                <a:latin typeface="微软雅黑" panose="020B0503020204020204" pitchFamily="34" charset="-122"/>
                <a:ea typeface="微软雅黑" panose="020B0503020204020204" pitchFamily="34" charset="-122"/>
              </a:rPr>
              <a:t>咽部</a:t>
            </a:r>
            <a:r>
              <a:rPr lang="en-US" altLang="zh-CN" b="1" dirty="0">
                <a:effectLst/>
                <a:latin typeface="微软雅黑" panose="020B0503020204020204" pitchFamily="34" charset="-122"/>
                <a:ea typeface="微软雅黑" panose="020B0503020204020204" pitchFamily="34" charset="-122"/>
              </a:rPr>
              <a:t>  </a:t>
            </a:r>
            <a:endParaRPr lang="zh-CN" altLang="zh-CN" dirty="0">
              <a:effectLst/>
              <a:latin typeface="微软雅黑" panose="020B0503020204020204" pitchFamily="34" charset="-122"/>
              <a:ea typeface="微软雅黑" panose="020B0503020204020204" pitchFamily="34" charset="-122"/>
            </a:endParaRPr>
          </a:p>
          <a:p>
            <a:pPr indent="304800">
              <a:lnSpc>
                <a:spcPct val="150000"/>
              </a:lnSpc>
            </a:pPr>
            <a:r>
              <a:rPr lang="zh-CN" altLang="zh-CN" dirty="0">
                <a:effectLst/>
                <a:latin typeface="微软雅黑" panose="020B0503020204020204" pitchFamily="34" charset="-122"/>
                <a:ea typeface="微软雅黑" panose="020B0503020204020204" pitchFamily="34" charset="-122"/>
              </a:rPr>
              <a:t>咽部是消化道及呼吸道的共同通道，可分为鼻咽部、口咽部及喉咽部。进食时，咽的主要功能是与口腔一起完成吞咽这一复杂的反射动作，并将食物从口腔推进食道内。</a:t>
            </a:r>
          </a:p>
        </p:txBody>
      </p:sp>
      <p:pic>
        <p:nvPicPr>
          <p:cNvPr id="19458" name="Picture 2">
            <a:extLst>
              <a:ext uri="{FF2B5EF4-FFF2-40B4-BE49-F238E27FC236}">
                <a16:creationId xmlns:a16="http://schemas.microsoft.com/office/drawing/2014/main" id="{14F337A6-C07F-4B5B-8EEC-5ECB942B52F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012430" y="477520"/>
            <a:ext cx="3372194" cy="315637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367998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9B4ECC44-2E91-44A8-BC45-C37F9A358344}"/>
              </a:ext>
            </a:extLst>
          </p:cNvPr>
          <p:cNvSpPr>
            <a:spLocks noGrp="1"/>
          </p:cNvSpPr>
          <p:nvPr>
            <p:ph type="title"/>
          </p:nvPr>
        </p:nvSpPr>
        <p:spPr/>
        <p:txBody>
          <a:bodyPr>
            <a:normAutofit/>
          </a:bodyPr>
          <a:lstStyle/>
          <a:p>
            <a:r>
              <a:rPr lang="x-none" altLang="zh-CN" sz="3200" b="1" kern="100" dirty="0">
                <a:effectLst/>
                <a:latin typeface="微软雅黑" panose="020B0503020204020204" pitchFamily="34" charset="-122"/>
                <a:ea typeface="微软雅黑" panose="020B0503020204020204" pitchFamily="34" charset="-122"/>
              </a:rPr>
              <a:t>第一节 婴幼儿胃肠功能发育</a:t>
            </a:r>
            <a:endParaRPr lang="zh-CN" altLang="en-US" sz="3200" dirty="0">
              <a:latin typeface="微软雅黑" panose="020B0503020204020204" pitchFamily="34" charset="-122"/>
              <a:ea typeface="微软雅黑" panose="020B0503020204020204" pitchFamily="34" charset="-122"/>
            </a:endParaRPr>
          </a:p>
        </p:txBody>
      </p:sp>
      <p:sp>
        <p:nvSpPr>
          <p:cNvPr id="3" name="内容占位符 2">
            <a:extLst>
              <a:ext uri="{FF2B5EF4-FFF2-40B4-BE49-F238E27FC236}">
                <a16:creationId xmlns:a16="http://schemas.microsoft.com/office/drawing/2014/main" id="{8F5E38C0-A607-462A-A3F9-63E95095DCBE}"/>
              </a:ext>
            </a:extLst>
          </p:cNvPr>
          <p:cNvSpPr>
            <a:spLocks noGrp="1"/>
          </p:cNvSpPr>
          <p:nvPr>
            <p:ph idx="1"/>
          </p:nvPr>
        </p:nvSpPr>
        <p:spPr>
          <a:xfrm>
            <a:off x="1066800" y="1866054"/>
            <a:ext cx="10058400" cy="4023360"/>
          </a:xfrm>
        </p:spPr>
        <p:txBody>
          <a:bodyPr>
            <a:normAutofit fontScale="92500" lnSpcReduction="10000"/>
          </a:bodyPr>
          <a:lstStyle/>
          <a:p>
            <a:pPr marL="227965" indent="-227965">
              <a:lnSpc>
                <a:spcPct val="150000"/>
              </a:lnSpc>
            </a:pPr>
            <a:r>
              <a:rPr lang="zh-CN" altLang="zh-CN" b="1" dirty="0">
                <a:solidFill>
                  <a:schemeClr val="tx1"/>
                </a:solidFill>
                <a:effectLst/>
                <a:latin typeface="微软雅黑" panose="020B0503020204020204" pitchFamily="34" charset="-122"/>
                <a:ea typeface="微软雅黑" panose="020B0503020204020204" pitchFamily="34" charset="-122"/>
              </a:rPr>
              <a:t>二</a:t>
            </a:r>
            <a:r>
              <a:rPr lang="zh-CN" altLang="zh-CN" b="1" dirty="0">
                <a:effectLst/>
                <a:latin typeface="微软雅黑" panose="020B0503020204020204" pitchFamily="34" charset="-122"/>
                <a:ea typeface="微软雅黑" panose="020B0503020204020204" pitchFamily="34" charset="-122"/>
              </a:rPr>
              <a:t>、</a:t>
            </a:r>
            <a:r>
              <a:rPr lang="zh-CN" altLang="zh-CN" dirty="0">
                <a:effectLst/>
                <a:latin typeface="微软雅黑" panose="020B0503020204020204" pitchFamily="34" charset="-122"/>
                <a:ea typeface="微软雅黑" panose="020B0503020204020204" pitchFamily="34" charset="-122"/>
              </a:rPr>
              <a:t>消化功能发育</a:t>
            </a:r>
          </a:p>
          <a:p>
            <a:pPr indent="266065">
              <a:lnSpc>
                <a:spcPct val="150000"/>
              </a:lnSpc>
            </a:pPr>
            <a:r>
              <a:rPr lang="zh-CN" altLang="zh-CN" b="1" dirty="0">
                <a:effectLst/>
                <a:latin typeface="微软雅黑" panose="020B0503020204020204" pitchFamily="34" charset="-122"/>
                <a:ea typeface="微软雅黑" panose="020B0503020204020204" pitchFamily="34" charset="-122"/>
              </a:rPr>
              <a:t>（一）运动功能</a:t>
            </a:r>
            <a:endParaRPr lang="zh-CN" altLang="zh-CN" dirty="0">
              <a:effectLst/>
              <a:latin typeface="微软雅黑" panose="020B0503020204020204" pitchFamily="34" charset="-122"/>
              <a:ea typeface="微软雅黑" panose="020B0503020204020204" pitchFamily="34" charset="-122"/>
            </a:endParaRPr>
          </a:p>
          <a:p>
            <a:pPr indent="306070">
              <a:lnSpc>
                <a:spcPct val="150000"/>
              </a:lnSpc>
            </a:pPr>
            <a:r>
              <a:rPr lang="en-US" altLang="zh-CN" b="1" dirty="0">
                <a:effectLst/>
                <a:latin typeface="微软雅黑" panose="020B0503020204020204" pitchFamily="34" charset="-122"/>
                <a:ea typeface="微软雅黑" panose="020B0503020204020204" pitchFamily="34" charset="-122"/>
              </a:rPr>
              <a:t>2.</a:t>
            </a:r>
            <a:r>
              <a:rPr lang="zh-CN" altLang="zh-CN" b="1" dirty="0">
                <a:effectLst/>
                <a:latin typeface="微软雅黑" panose="020B0503020204020204" pitchFamily="34" charset="-122"/>
                <a:ea typeface="微软雅黑" panose="020B0503020204020204" pitchFamily="34" charset="-122"/>
              </a:rPr>
              <a:t>食道</a:t>
            </a:r>
            <a:r>
              <a:rPr lang="en-US" altLang="zh-CN" dirty="0">
                <a:effectLst/>
                <a:latin typeface="微软雅黑" panose="020B0503020204020204" pitchFamily="34" charset="-122"/>
                <a:ea typeface="微软雅黑" panose="020B0503020204020204" pitchFamily="34" charset="-122"/>
              </a:rPr>
              <a:t>  </a:t>
            </a:r>
            <a:endParaRPr lang="zh-CN" altLang="zh-CN" dirty="0">
              <a:effectLst/>
              <a:latin typeface="微软雅黑" panose="020B0503020204020204" pitchFamily="34" charset="-122"/>
              <a:ea typeface="微软雅黑" panose="020B0503020204020204" pitchFamily="34" charset="-122"/>
            </a:endParaRPr>
          </a:p>
          <a:p>
            <a:pPr indent="304800">
              <a:lnSpc>
                <a:spcPct val="150000"/>
              </a:lnSpc>
            </a:pPr>
            <a:r>
              <a:rPr lang="zh-CN" altLang="zh-CN" dirty="0">
                <a:effectLst/>
                <a:latin typeface="微软雅黑" panose="020B0503020204020204" pitchFamily="34" charset="-122"/>
                <a:ea typeface="微软雅黑" panose="020B0503020204020204" pitchFamily="34" charset="-122"/>
              </a:rPr>
              <a:t>由上括约肌、下括约肌和食道体组成。</a:t>
            </a:r>
            <a:endParaRPr lang="en-US" altLang="zh-CN" dirty="0">
              <a:effectLst/>
              <a:latin typeface="微软雅黑" panose="020B0503020204020204" pitchFamily="34" charset="-122"/>
              <a:ea typeface="微软雅黑" panose="020B0503020204020204" pitchFamily="34" charset="-122"/>
            </a:endParaRPr>
          </a:p>
          <a:p>
            <a:pPr indent="304800">
              <a:lnSpc>
                <a:spcPct val="150000"/>
              </a:lnSpc>
            </a:pPr>
            <a:r>
              <a:rPr lang="zh-CN" altLang="zh-CN" dirty="0">
                <a:effectLst/>
                <a:latin typeface="微软雅黑" panose="020B0503020204020204" pitchFamily="34" charset="-122"/>
                <a:ea typeface="微软雅黑" panose="020B0503020204020204" pitchFamily="34" charset="-122"/>
              </a:rPr>
              <a:t>非进食时，食道下括约肌处于闭合状态，使食道内压力高于胃内压约</a:t>
            </a:r>
            <a:r>
              <a:rPr lang="en-US" altLang="zh-CN" dirty="0">
                <a:effectLst/>
                <a:latin typeface="微软雅黑" panose="020B0503020204020204" pitchFamily="34" charset="-122"/>
                <a:ea typeface="微软雅黑" panose="020B0503020204020204" pitchFamily="34" charset="-122"/>
              </a:rPr>
              <a:t>4—8mmHg</a:t>
            </a:r>
            <a:r>
              <a:rPr lang="zh-CN" altLang="zh-CN" dirty="0">
                <a:effectLst/>
                <a:latin typeface="微软雅黑" panose="020B0503020204020204" pitchFamily="34" charset="-122"/>
                <a:ea typeface="微软雅黑" panose="020B0503020204020204" pitchFamily="34" charset="-122"/>
              </a:rPr>
              <a:t>，致胃内容物不易反流进入食管。进食时吞咽动作引起食道发生原发性蠕动，而进入食道内的食物团则导致食道发生继发性蠕动。食道的蠕动可以将食物团推进胃内，同时清除吞咽时胃内容物反流后滞留在食道内的食物残渣。</a:t>
            </a:r>
          </a:p>
        </p:txBody>
      </p:sp>
      <p:pic>
        <p:nvPicPr>
          <p:cNvPr id="5" name="图片 4">
            <a:extLst>
              <a:ext uri="{FF2B5EF4-FFF2-40B4-BE49-F238E27FC236}">
                <a16:creationId xmlns:a16="http://schemas.microsoft.com/office/drawing/2014/main" id="{B5CB13F1-BC05-478B-90D2-0614A85B886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618548" y="399322"/>
            <a:ext cx="3537132" cy="3600635"/>
          </a:xfrm>
          <a:prstGeom prst="rect">
            <a:avLst/>
          </a:prstGeom>
        </p:spPr>
      </p:pic>
    </p:spTree>
    <p:extLst>
      <p:ext uri="{BB962C8B-B14F-4D97-AF65-F5344CB8AC3E}">
        <p14:creationId xmlns:p14="http://schemas.microsoft.com/office/powerpoint/2010/main" val="279131115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9B4ECC44-2E91-44A8-BC45-C37F9A358344}"/>
              </a:ext>
            </a:extLst>
          </p:cNvPr>
          <p:cNvSpPr>
            <a:spLocks noGrp="1"/>
          </p:cNvSpPr>
          <p:nvPr>
            <p:ph type="title"/>
          </p:nvPr>
        </p:nvSpPr>
        <p:spPr/>
        <p:txBody>
          <a:bodyPr>
            <a:normAutofit/>
          </a:bodyPr>
          <a:lstStyle/>
          <a:p>
            <a:r>
              <a:rPr lang="x-none" altLang="zh-CN" sz="3200" b="1" kern="100" dirty="0">
                <a:effectLst/>
                <a:latin typeface="微软雅黑" panose="020B0503020204020204" pitchFamily="34" charset="-122"/>
                <a:ea typeface="微软雅黑" panose="020B0503020204020204" pitchFamily="34" charset="-122"/>
              </a:rPr>
              <a:t>第一节 婴幼儿胃肠功能发育</a:t>
            </a:r>
            <a:endParaRPr lang="zh-CN" altLang="en-US" sz="3200" dirty="0">
              <a:latin typeface="微软雅黑" panose="020B0503020204020204" pitchFamily="34" charset="-122"/>
              <a:ea typeface="微软雅黑" panose="020B0503020204020204" pitchFamily="34" charset="-122"/>
            </a:endParaRPr>
          </a:p>
        </p:txBody>
      </p:sp>
      <p:sp>
        <p:nvSpPr>
          <p:cNvPr id="3" name="内容占位符 2">
            <a:extLst>
              <a:ext uri="{FF2B5EF4-FFF2-40B4-BE49-F238E27FC236}">
                <a16:creationId xmlns:a16="http://schemas.microsoft.com/office/drawing/2014/main" id="{8F5E38C0-A607-462A-A3F9-63E95095DCBE}"/>
              </a:ext>
            </a:extLst>
          </p:cNvPr>
          <p:cNvSpPr>
            <a:spLocks noGrp="1"/>
          </p:cNvSpPr>
          <p:nvPr>
            <p:ph idx="1"/>
          </p:nvPr>
        </p:nvSpPr>
        <p:spPr>
          <a:xfrm>
            <a:off x="1066800" y="1866054"/>
            <a:ext cx="10058400" cy="4023360"/>
          </a:xfrm>
        </p:spPr>
        <p:txBody>
          <a:bodyPr>
            <a:noAutofit/>
          </a:bodyPr>
          <a:lstStyle/>
          <a:p>
            <a:pPr marL="227965" indent="-227965">
              <a:lnSpc>
                <a:spcPct val="150000"/>
              </a:lnSpc>
            </a:pPr>
            <a:r>
              <a:rPr lang="zh-CN" altLang="zh-CN" sz="2400" dirty="0">
                <a:solidFill>
                  <a:schemeClr val="tx1"/>
                </a:solidFill>
                <a:effectLst/>
                <a:latin typeface="微软雅黑" panose="020B0503020204020204" pitchFamily="34" charset="-122"/>
                <a:ea typeface="微软雅黑" panose="020B0503020204020204" pitchFamily="34" charset="-122"/>
              </a:rPr>
              <a:t>二</a:t>
            </a:r>
            <a:r>
              <a:rPr lang="zh-CN" altLang="zh-CN" sz="2400" dirty="0">
                <a:effectLst/>
                <a:latin typeface="微软雅黑" panose="020B0503020204020204" pitchFamily="34" charset="-122"/>
                <a:ea typeface="微软雅黑" panose="020B0503020204020204" pitchFamily="34" charset="-122"/>
              </a:rPr>
              <a:t>、消化功能发育</a:t>
            </a:r>
          </a:p>
          <a:p>
            <a:pPr indent="266065">
              <a:lnSpc>
                <a:spcPct val="150000"/>
              </a:lnSpc>
            </a:pPr>
            <a:r>
              <a:rPr lang="zh-CN" altLang="zh-CN" b="1" dirty="0">
                <a:effectLst/>
                <a:latin typeface="微软雅黑" panose="020B0503020204020204" pitchFamily="34" charset="-122"/>
                <a:ea typeface="微软雅黑" panose="020B0503020204020204" pitchFamily="34" charset="-122"/>
              </a:rPr>
              <a:t>（一）运动功能</a:t>
            </a:r>
            <a:endParaRPr lang="zh-CN" altLang="zh-CN" dirty="0">
              <a:effectLst/>
              <a:latin typeface="微软雅黑" panose="020B0503020204020204" pitchFamily="34" charset="-122"/>
              <a:ea typeface="微软雅黑" panose="020B0503020204020204" pitchFamily="34" charset="-122"/>
            </a:endParaRPr>
          </a:p>
          <a:p>
            <a:pPr indent="306070">
              <a:lnSpc>
                <a:spcPct val="150000"/>
              </a:lnSpc>
            </a:pPr>
            <a:r>
              <a:rPr lang="en-US" altLang="zh-CN" b="1" dirty="0">
                <a:effectLst/>
                <a:latin typeface="微软雅黑" panose="020B0503020204020204" pitchFamily="34" charset="-122"/>
                <a:ea typeface="微软雅黑" panose="020B0503020204020204" pitchFamily="34" charset="-122"/>
              </a:rPr>
              <a:t>3.</a:t>
            </a:r>
            <a:r>
              <a:rPr lang="zh-CN" altLang="zh-CN" b="1" dirty="0">
                <a:effectLst/>
                <a:latin typeface="微软雅黑" panose="020B0503020204020204" pitchFamily="34" charset="-122"/>
                <a:ea typeface="微软雅黑" panose="020B0503020204020204" pitchFamily="34" charset="-122"/>
              </a:rPr>
              <a:t>胃 </a:t>
            </a:r>
            <a:r>
              <a:rPr lang="zh-CN" altLang="zh-CN" dirty="0">
                <a:effectLst/>
                <a:latin typeface="微软雅黑" panose="020B0503020204020204" pitchFamily="34" charset="-122"/>
                <a:ea typeface="微软雅黑" panose="020B0503020204020204" pitchFamily="34" charset="-122"/>
              </a:rPr>
              <a:t> </a:t>
            </a:r>
          </a:p>
          <a:p>
            <a:pPr indent="304800">
              <a:lnSpc>
                <a:spcPct val="150000"/>
              </a:lnSpc>
            </a:pPr>
            <a:r>
              <a:rPr lang="zh-CN" altLang="zh-CN" dirty="0">
                <a:effectLst/>
                <a:latin typeface="微软雅黑" panose="020B0503020204020204" pitchFamily="34" charset="-122"/>
                <a:ea typeface="微软雅黑" panose="020B0503020204020204" pitchFamily="34" charset="-122"/>
              </a:rPr>
              <a:t>胃的运动主要依赖于胃壁平滑肌，主要的运动形式包括：紧张性收缩、容受性舒张、节律性收缩、蠕动和胃排空。</a:t>
            </a:r>
            <a:endParaRPr lang="en-US" altLang="zh-CN" dirty="0">
              <a:effectLst/>
              <a:latin typeface="微软雅黑" panose="020B0503020204020204" pitchFamily="34" charset="-122"/>
              <a:ea typeface="微软雅黑" panose="020B0503020204020204" pitchFamily="34" charset="-122"/>
            </a:endParaRPr>
          </a:p>
        </p:txBody>
      </p:sp>
      <p:pic>
        <p:nvPicPr>
          <p:cNvPr id="20482" name="Picture 2">
            <a:extLst>
              <a:ext uri="{FF2B5EF4-FFF2-40B4-BE49-F238E27FC236}">
                <a16:creationId xmlns:a16="http://schemas.microsoft.com/office/drawing/2014/main" id="{7D922104-F615-43E5-A7FC-3855076DC46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686800" y="1778000"/>
            <a:ext cx="1960880" cy="205108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844979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9B4ECC44-2E91-44A8-BC45-C37F9A358344}"/>
              </a:ext>
            </a:extLst>
          </p:cNvPr>
          <p:cNvSpPr>
            <a:spLocks noGrp="1"/>
          </p:cNvSpPr>
          <p:nvPr>
            <p:ph type="title"/>
          </p:nvPr>
        </p:nvSpPr>
        <p:spPr/>
        <p:txBody>
          <a:bodyPr>
            <a:normAutofit/>
          </a:bodyPr>
          <a:lstStyle/>
          <a:p>
            <a:r>
              <a:rPr lang="x-none" altLang="zh-CN" sz="3200" b="1" kern="100" dirty="0">
                <a:effectLst/>
                <a:latin typeface="微软雅黑" panose="020B0503020204020204" pitchFamily="34" charset="-122"/>
                <a:ea typeface="微软雅黑" panose="020B0503020204020204" pitchFamily="34" charset="-122"/>
              </a:rPr>
              <a:t>第一节 婴幼儿胃肠功能发育</a:t>
            </a:r>
            <a:endParaRPr lang="zh-CN" altLang="en-US" sz="3200" dirty="0">
              <a:latin typeface="微软雅黑" panose="020B0503020204020204" pitchFamily="34" charset="-122"/>
              <a:ea typeface="微软雅黑" panose="020B0503020204020204" pitchFamily="34" charset="-122"/>
            </a:endParaRPr>
          </a:p>
        </p:txBody>
      </p:sp>
      <p:sp>
        <p:nvSpPr>
          <p:cNvPr id="3" name="内容占位符 2">
            <a:extLst>
              <a:ext uri="{FF2B5EF4-FFF2-40B4-BE49-F238E27FC236}">
                <a16:creationId xmlns:a16="http://schemas.microsoft.com/office/drawing/2014/main" id="{8F5E38C0-A607-462A-A3F9-63E95095DCBE}"/>
              </a:ext>
            </a:extLst>
          </p:cNvPr>
          <p:cNvSpPr>
            <a:spLocks noGrp="1"/>
          </p:cNvSpPr>
          <p:nvPr>
            <p:ph idx="1"/>
          </p:nvPr>
        </p:nvSpPr>
        <p:spPr>
          <a:xfrm>
            <a:off x="1066800" y="1866054"/>
            <a:ext cx="10058400" cy="4023360"/>
          </a:xfrm>
        </p:spPr>
        <p:txBody>
          <a:bodyPr>
            <a:noAutofit/>
          </a:bodyPr>
          <a:lstStyle/>
          <a:p>
            <a:pPr marL="227965" indent="-227965">
              <a:lnSpc>
                <a:spcPct val="150000"/>
              </a:lnSpc>
            </a:pPr>
            <a:r>
              <a:rPr lang="zh-CN" altLang="zh-CN" sz="2400" dirty="0">
                <a:solidFill>
                  <a:schemeClr val="tx1"/>
                </a:solidFill>
                <a:effectLst/>
                <a:latin typeface="微软雅黑" panose="020B0503020204020204" pitchFamily="34" charset="-122"/>
                <a:ea typeface="微软雅黑" panose="020B0503020204020204" pitchFamily="34" charset="-122"/>
              </a:rPr>
              <a:t>二</a:t>
            </a:r>
            <a:r>
              <a:rPr lang="zh-CN" altLang="zh-CN" sz="2400" dirty="0">
                <a:effectLst/>
                <a:latin typeface="微软雅黑" panose="020B0503020204020204" pitchFamily="34" charset="-122"/>
                <a:ea typeface="微软雅黑" panose="020B0503020204020204" pitchFamily="34" charset="-122"/>
              </a:rPr>
              <a:t>、消化功能发育</a:t>
            </a:r>
          </a:p>
          <a:p>
            <a:pPr indent="266065">
              <a:lnSpc>
                <a:spcPct val="150000"/>
              </a:lnSpc>
            </a:pPr>
            <a:r>
              <a:rPr lang="zh-CN" altLang="zh-CN" b="1" dirty="0">
                <a:effectLst/>
                <a:latin typeface="微软雅黑" panose="020B0503020204020204" pitchFamily="34" charset="-122"/>
                <a:ea typeface="微软雅黑" panose="020B0503020204020204" pitchFamily="34" charset="-122"/>
              </a:rPr>
              <a:t>（一）运动功能</a:t>
            </a:r>
            <a:endParaRPr lang="zh-CN" altLang="zh-CN" dirty="0">
              <a:effectLst/>
              <a:latin typeface="微软雅黑" panose="020B0503020204020204" pitchFamily="34" charset="-122"/>
              <a:ea typeface="微软雅黑" panose="020B0503020204020204" pitchFamily="34" charset="-122"/>
            </a:endParaRPr>
          </a:p>
          <a:p>
            <a:pPr indent="306070">
              <a:lnSpc>
                <a:spcPct val="150000"/>
              </a:lnSpc>
            </a:pPr>
            <a:r>
              <a:rPr lang="en-US" altLang="zh-CN" b="1" dirty="0">
                <a:effectLst/>
                <a:latin typeface="微软雅黑" panose="020B0503020204020204" pitchFamily="34" charset="-122"/>
                <a:ea typeface="微软雅黑" panose="020B0503020204020204" pitchFamily="34" charset="-122"/>
              </a:rPr>
              <a:t>3.</a:t>
            </a:r>
            <a:r>
              <a:rPr lang="zh-CN" altLang="zh-CN" b="1" dirty="0">
                <a:effectLst/>
                <a:latin typeface="微软雅黑" panose="020B0503020204020204" pitchFamily="34" charset="-122"/>
                <a:ea typeface="微软雅黑" panose="020B0503020204020204" pitchFamily="34" charset="-122"/>
              </a:rPr>
              <a:t>胃 </a:t>
            </a:r>
            <a:r>
              <a:rPr lang="zh-CN" altLang="zh-CN" dirty="0">
                <a:effectLst/>
                <a:latin typeface="微软雅黑" panose="020B0503020204020204" pitchFamily="34" charset="-122"/>
                <a:ea typeface="微软雅黑" panose="020B0503020204020204" pitchFamily="34" charset="-122"/>
              </a:rPr>
              <a:t> </a:t>
            </a:r>
          </a:p>
          <a:p>
            <a:pPr indent="304800">
              <a:lnSpc>
                <a:spcPct val="150000"/>
              </a:lnSpc>
            </a:pPr>
            <a:r>
              <a:rPr lang="zh-CN" altLang="zh-CN" sz="1800" b="1" dirty="0">
                <a:effectLst/>
                <a:latin typeface="微软雅黑" panose="020B0503020204020204" pitchFamily="34" charset="-122"/>
                <a:ea typeface="微软雅黑" panose="020B0503020204020204" pitchFamily="34" charset="-122"/>
              </a:rPr>
              <a:t>紧张性收缩</a:t>
            </a:r>
            <a:r>
              <a:rPr lang="zh-CN" altLang="en-US" sz="1800" b="1" dirty="0">
                <a:latin typeface="微软雅黑" panose="020B0503020204020204" pitchFamily="34" charset="-122"/>
                <a:ea typeface="微软雅黑" panose="020B0503020204020204" pitchFamily="34" charset="-122"/>
              </a:rPr>
              <a:t>：</a:t>
            </a:r>
            <a:r>
              <a:rPr lang="zh-CN" altLang="zh-CN" sz="1800" dirty="0">
                <a:effectLst/>
                <a:latin typeface="微软雅黑" panose="020B0503020204020204" pitchFamily="34" charset="-122"/>
                <a:ea typeface="微软雅黑" panose="020B0503020204020204" pitchFamily="34" charset="-122"/>
              </a:rPr>
              <a:t>缓慢而持续的收缩运动，可以提高胃内压，促进化学性消化，加快液体的排空。</a:t>
            </a:r>
            <a:endParaRPr lang="en-US" altLang="zh-CN" sz="1800" dirty="0">
              <a:effectLst/>
              <a:latin typeface="微软雅黑" panose="020B0503020204020204" pitchFamily="34" charset="-122"/>
              <a:ea typeface="微软雅黑" panose="020B0503020204020204" pitchFamily="34" charset="-122"/>
            </a:endParaRPr>
          </a:p>
          <a:p>
            <a:pPr indent="304800">
              <a:lnSpc>
                <a:spcPct val="150000"/>
              </a:lnSpc>
            </a:pPr>
            <a:r>
              <a:rPr lang="zh-CN" altLang="zh-CN" sz="1800" b="1" dirty="0">
                <a:effectLst/>
                <a:latin typeface="微软雅黑" panose="020B0503020204020204" pitchFamily="34" charset="-122"/>
                <a:ea typeface="微软雅黑" panose="020B0503020204020204" pitchFamily="34" charset="-122"/>
              </a:rPr>
              <a:t>容受性舒张</a:t>
            </a:r>
            <a:r>
              <a:rPr lang="zh-CN" altLang="en-US" sz="1800" b="1" dirty="0">
                <a:effectLst/>
                <a:latin typeface="微软雅黑" panose="020B0503020204020204" pitchFamily="34" charset="-122"/>
                <a:ea typeface="微软雅黑" panose="020B0503020204020204" pitchFamily="34" charset="-122"/>
              </a:rPr>
              <a:t>：</a:t>
            </a:r>
            <a:r>
              <a:rPr lang="zh-CN" altLang="zh-CN" sz="1800" dirty="0">
                <a:effectLst/>
                <a:latin typeface="微软雅黑" panose="020B0503020204020204" pitchFamily="34" charset="-122"/>
                <a:ea typeface="微软雅黑" panose="020B0503020204020204" pitchFamily="34" charset="-122"/>
              </a:rPr>
              <a:t>使胃的容量与摄入量相适应，避免进食后的胃内压过高，且有利于食物的暂时储存。</a:t>
            </a:r>
            <a:endParaRPr lang="en-US" altLang="zh-CN" sz="1800" dirty="0">
              <a:effectLst/>
              <a:latin typeface="微软雅黑" panose="020B0503020204020204" pitchFamily="34" charset="-122"/>
              <a:ea typeface="微软雅黑" panose="020B0503020204020204" pitchFamily="34" charset="-122"/>
            </a:endParaRPr>
          </a:p>
          <a:p>
            <a:pPr indent="304800">
              <a:lnSpc>
                <a:spcPct val="150000"/>
              </a:lnSpc>
            </a:pPr>
            <a:r>
              <a:rPr lang="zh-CN" altLang="zh-CN" sz="1800" b="1" dirty="0">
                <a:effectLst/>
                <a:latin typeface="微软雅黑" panose="020B0503020204020204" pitchFamily="34" charset="-122"/>
                <a:ea typeface="微软雅黑" panose="020B0503020204020204" pitchFamily="34" charset="-122"/>
              </a:rPr>
              <a:t>蠕动运动</a:t>
            </a:r>
            <a:r>
              <a:rPr lang="zh-CN" altLang="en-US" sz="1800" b="1" dirty="0">
                <a:effectLst/>
                <a:latin typeface="微软雅黑" panose="020B0503020204020204" pitchFamily="34" charset="-122"/>
                <a:ea typeface="微软雅黑" panose="020B0503020204020204" pitchFamily="34" charset="-122"/>
              </a:rPr>
              <a:t>：</a:t>
            </a:r>
            <a:r>
              <a:rPr lang="zh-CN" altLang="zh-CN" sz="1800" dirty="0">
                <a:effectLst/>
                <a:latin typeface="微软雅黑" panose="020B0503020204020204" pitchFamily="34" charset="-122"/>
                <a:ea typeface="微软雅黑" panose="020B0503020204020204" pitchFamily="34" charset="-122"/>
              </a:rPr>
              <a:t>则有研磨食物、推动食糜的作用。</a:t>
            </a:r>
            <a:endParaRPr lang="en-US" altLang="zh-CN" sz="1800" dirty="0">
              <a:effectLst/>
              <a:latin typeface="微软雅黑" panose="020B0503020204020204" pitchFamily="34" charset="-122"/>
              <a:ea typeface="微软雅黑" panose="020B0503020204020204" pitchFamily="34" charset="-122"/>
            </a:endParaRPr>
          </a:p>
          <a:p>
            <a:pPr indent="304800">
              <a:lnSpc>
                <a:spcPct val="150000"/>
              </a:lnSpc>
            </a:pPr>
            <a:r>
              <a:rPr lang="zh-CN" altLang="zh-CN" sz="1800" b="1" dirty="0">
                <a:latin typeface="微软雅黑" panose="020B0503020204020204" pitchFamily="34" charset="-122"/>
                <a:ea typeface="微软雅黑" panose="020B0503020204020204" pitchFamily="34" charset="-122"/>
              </a:rPr>
              <a:t>胃排空</a:t>
            </a:r>
            <a:r>
              <a:rPr lang="zh-CN" altLang="en-US" sz="1800" b="1" dirty="0">
                <a:latin typeface="微软雅黑" panose="020B0503020204020204" pitchFamily="34" charset="-122"/>
                <a:ea typeface="微软雅黑" panose="020B0503020204020204" pitchFamily="34" charset="-122"/>
              </a:rPr>
              <a:t>：</a:t>
            </a:r>
            <a:r>
              <a:rPr lang="zh-CN" altLang="zh-CN" sz="1800" dirty="0">
                <a:effectLst/>
                <a:latin typeface="微软雅黑" panose="020B0503020204020204" pitchFamily="34" charset="-122"/>
                <a:ea typeface="微软雅黑" panose="020B0503020204020204" pitchFamily="34" charset="-122"/>
              </a:rPr>
              <a:t>胃内容物进入十二指肠的过程</a:t>
            </a:r>
            <a:r>
              <a:rPr lang="zh-CN" altLang="en-US" sz="1800" dirty="0">
                <a:effectLst/>
                <a:latin typeface="微软雅黑" panose="020B0503020204020204" pitchFamily="34" charset="-122"/>
                <a:ea typeface="微软雅黑" panose="020B0503020204020204" pitchFamily="34" charset="-122"/>
              </a:rPr>
              <a:t>，</a:t>
            </a:r>
            <a:r>
              <a:rPr lang="zh-CN" altLang="zh-CN" sz="1800" dirty="0">
                <a:effectLst/>
                <a:latin typeface="微软雅黑" panose="020B0503020204020204" pitchFamily="34" charset="-122"/>
                <a:ea typeface="微软雅黑" panose="020B0503020204020204" pitchFamily="34" charset="-122"/>
              </a:rPr>
              <a:t>胃排空的速度与摄入量、食物团的大小、组成及渗透压等因素有关。</a:t>
            </a:r>
          </a:p>
        </p:txBody>
      </p:sp>
      <p:pic>
        <p:nvPicPr>
          <p:cNvPr id="5" name="Picture 2">
            <a:extLst>
              <a:ext uri="{FF2B5EF4-FFF2-40B4-BE49-F238E27FC236}">
                <a16:creationId xmlns:a16="http://schemas.microsoft.com/office/drawing/2014/main" id="{077D3D7E-AB80-4C9B-A312-9A3B07706EA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686800" y="1778000"/>
            <a:ext cx="1960880" cy="205108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2511686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9B4ECC44-2E91-44A8-BC45-C37F9A358344}"/>
              </a:ext>
            </a:extLst>
          </p:cNvPr>
          <p:cNvSpPr>
            <a:spLocks noGrp="1"/>
          </p:cNvSpPr>
          <p:nvPr>
            <p:ph type="title"/>
          </p:nvPr>
        </p:nvSpPr>
        <p:spPr/>
        <p:txBody>
          <a:bodyPr>
            <a:normAutofit/>
          </a:bodyPr>
          <a:lstStyle/>
          <a:p>
            <a:r>
              <a:rPr lang="x-none" altLang="zh-CN" sz="3200" b="1" kern="100" dirty="0">
                <a:effectLst/>
                <a:latin typeface="微软雅黑" panose="020B0503020204020204" pitchFamily="34" charset="-122"/>
                <a:ea typeface="微软雅黑" panose="020B0503020204020204" pitchFamily="34" charset="-122"/>
              </a:rPr>
              <a:t>第一节 婴幼儿胃肠功能发育</a:t>
            </a:r>
            <a:endParaRPr lang="zh-CN" altLang="en-US" sz="3200" dirty="0">
              <a:latin typeface="微软雅黑" panose="020B0503020204020204" pitchFamily="34" charset="-122"/>
              <a:ea typeface="微软雅黑" panose="020B0503020204020204" pitchFamily="34" charset="-122"/>
            </a:endParaRPr>
          </a:p>
        </p:txBody>
      </p:sp>
      <p:sp>
        <p:nvSpPr>
          <p:cNvPr id="3" name="内容占位符 2">
            <a:extLst>
              <a:ext uri="{FF2B5EF4-FFF2-40B4-BE49-F238E27FC236}">
                <a16:creationId xmlns:a16="http://schemas.microsoft.com/office/drawing/2014/main" id="{8F5E38C0-A607-462A-A3F9-63E95095DCBE}"/>
              </a:ext>
            </a:extLst>
          </p:cNvPr>
          <p:cNvSpPr>
            <a:spLocks noGrp="1"/>
          </p:cNvSpPr>
          <p:nvPr>
            <p:ph idx="1"/>
          </p:nvPr>
        </p:nvSpPr>
        <p:spPr>
          <a:xfrm>
            <a:off x="1066800" y="1866054"/>
            <a:ext cx="10058400" cy="4023360"/>
          </a:xfrm>
        </p:spPr>
        <p:txBody>
          <a:bodyPr>
            <a:noAutofit/>
          </a:bodyPr>
          <a:lstStyle/>
          <a:p>
            <a:pPr marL="227965" indent="-227965">
              <a:lnSpc>
                <a:spcPct val="150000"/>
              </a:lnSpc>
            </a:pPr>
            <a:r>
              <a:rPr lang="zh-CN" altLang="zh-CN" sz="2400" dirty="0">
                <a:solidFill>
                  <a:schemeClr val="tx1"/>
                </a:solidFill>
                <a:effectLst/>
                <a:latin typeface="微软雅黑" panose="020B0503020204020204" pitchFamily="34" charset="-122"/>
                <a:ea typeface="微软雅黑" panose="020B0503020204020204" pitchFamily="34" charset="-122"/>
              </a:rPr>
              <a:t>二</a:t>
            </a:r>
            <a:r>
              <a:rPr lang="zh-CN" altLang="zh-CN" sz="2400" dirty="0">
                <a:effectLst/>
                <a:latin typeface="微软雅黑" panose="020B0503020204020204" pitchFamily="34" charset="-122"/>
                <a:ea typeface="微软雅黑" panose="020B0503020204020204" pitchFamily="34" charset="-122"/>
              </a:rPr>
              <a:t>、消化功能发育</a:t>
            </a:r>
          </a:p>
          <a:p>
            <a:pPr indent="266065">
              <a:lnSpc>
                <a:spcPct val="150000"/>
              </a:lnSpc>
            </a:pPr>
            <a:r>
              <a:rPr lang="zh-CN" altLang="zh-CN" b="1" dirty="0">
                <a:effectLst/>
                <a:latin typeface="微软雅黑" panose="020B0503020204020204" pitchFamily="34" charset="-122"/>
                <a:ea typeface="微软雅黑" panose="020B0503020204020204" pitchFamily="34" charset="-122"/>
              </a:rPr>
              <a:t>（一）运动功能</a:t>
            </a:r>
            <a:endParaRPr lang="zh-CN" altLang="zh-CN" dirty="0">
              <a:effectLst/>
              <a:latin typeface="微软雅黑" panose="020B0503020204020204" pitchFamily="34" charset="-122"/>
              <a:ea typeface="微软雅黑" panose="020B0503020204020204" pitchFamily="34" charset="-122"/>
            </a:endParaRPr>
          </a:p>
          <a:p>
            <a:pPr indent="306070">
              <a:lnSpc>
                <a:spcPct val="150000"/>
              </a:lnSpc>
            </a:pPr>
            <a:r>
              <a:rPr lang="en-US" altLang="zh-CN" b="1" dirty="0">
                <a:effectLst/>
                <a:latin typeface="微软雅黑" panose="020B0503020204020204" pitchFamily="34" charset="-122"/>
                <a:ea typeface="微软雅黑" panose="020B0503020204020204" pitchFamily="34" charset="-122"/>
              </a:rPr>
              <a:t>3.</a:t>
            </a:r>
            <a:r>
              <a:rPr lang="zh-CN" altLang="zh-CN" b="1" dirty="0">
                <a:effectLst/>
                <a:latin typeface="微软雅黑" panose="020B0503020204020204" pitchFamily="34" charset="-122"/>
                <a:ea typeface="微软雅黑" panose="020B0503020204020204" pitchFamily="34" charset="-122"/>
              </a:rPr>
              <a:t>胃 </a:t>
            </a:r>
            <a:r>
              <a:rPr lang="zh-CN" altLang="zh-CN" dirty="0">
                <a:effectLst/>
                <a:latin typeface="微软雅黑" panose="020B0503020204020204" pitchFamily="34" charset="-122"/>
                <a:ea typeface="微软雅黑" panose="020B0503020204020204" pitchFamily="34" charset="-122"/>
              </a:rPr>
              <a:t> </a:t>
            </a:r>
          </a:p>
          <a:p>
            <a:pPr indent="304800">
              <a:lnSpc>
                <a:spcPct val="150000"/>
              </a:lnSpc>
            </a:pPr>
            <a:r>
              <a:rPr lang="zh-CN" altLang="zh-CN" dirty="0">
                <a:effectLst/>
                <a:latin typeface="微软雅黑" panose="020B0503020204020204" pitchFamily="34" charset="-122"/>
                <a:ea typeface="微软雅黑" panose="020B0503020204020204" pitchFamily="34" charset="-122"/>
              </a:rPr>
              <a:t>非消化期的胃每间隔</a:t>
            </a:r>
            <a:r>
              <a:rPr lang="en-US" altLang="zh-CN" dirty="0">
                <a:effectLst/>
                <a:latin typeface="微软雅黑" panose="020B0503020204020204" pitchFamily="34" charset="-122"/>
                <a:ea typeface="微软雅黑" panose="020B0503020204020204" pitchFamily="34" charset="-122"/>
              </a:rPr>
              <a:t>1.5—2</a:t>
            </a:r>
            <a:r>
              <a:rPr lang="zh-CN" altLang="zh-CN" dirty="0">
                <a:effectLst/>
                <a:latin typeface="微软雅黑" panose="020B0503020204020204" pitchFamily="34" charset="-122"/>
                <a:ea typeface="微软雅黑" panose="020B0503020204020204" pitchFamily="34" charset="-122"/>
              </a:rPr>
              <a:t>小时出现周期性收缩运动，产生胃排空作用。</a:t>
            </a:r>
            <a:endParaRPr lang="en-US" altLang="zh-CN" dirty="0">
              <a:effectLst/>
              <a:latin typeface="微软雅黑" panose="020B0503020204020204" pitchFamily="34" charset="-122"/>
              <a:ea typeface="微软雅黑" panose="020B0503020204020204" pitchFamily="34" charset="-122"/>
            </a:endParaRPr>
          </a:p>
          <a:p>
            <a:pPr indent="304800">
              <a:lnSpc>
                <a:spcPct val="150000"/>
              </a:lnSpc>
            </a:pPr>
            <a:r>
              <a:rPr lang="zh-CN" altLang="zh-CN" dirty="0">
                <a:effectLst/>
                <a:latin typeface="微软雅黑" panose="020B0503020204020204" pitchFamily="34" charset="-122"/>
                <a:ea typeface="微软雅黑" panose="020B0503020204020204" pitchFamily="34" charset="-122"/>
              </a:rPr>
              <a:t>胃排空的时间：水分约</a:t>
            </a:r>
            <a:r>
              <a:rPr lang="en-US" altLang="zh-CN" dirty="0">
                <a:effectLst/>
                <a:latin typeface="微软雅黑" panose="020B0503020204020204" pitchFamily="34" charset="-122"/>
                <a:ea typeface="微软雅黑" panose="020B0503020204020204" pitchFamily="34" charset="-122"/>
              </a:rPr>
              <a:t>0.5—1</a:t>
            </a:r>
            <a:r>
              <a:rPr lang="zh-CN" altLang="zh-CN" dirty="0">
                <a:effectLst/>
                <a:latin typeface="微软雅黑" panose="020B0503020204020204" pitchFamily="34" charset="-122"/>
                <a:ea typeface="微软雅黑" panose="020B0503020204020204" pitchFamily="34" charset="-122"/>
              </a:rPr>
              <a:t>小时，人乳约</a:t>
            </a:r>
            <a:r>
              <a:rPr lang="en-US" altLang="zh-CN" dirty="0">
                <a:effectLst/>
                <a:latin typeface="微软雅黑" panose="020B0503020204020204" pitchFamily="34" charset="-122"/>
                <a:ea typeface="微软雅黑" panose="020B0503020204020204" pitchFamily="34" charset="-122"/>
              </a:rPr>
              <a:t>2—3</a:t>
            </a:r>
            <a:r>
              <a:rPr lang="zh-CN" altLang="zh-CN" dirty="0">
                <a:effectLst/>
                <a:latin typeface="微软雅黑" panose="020B0503020204020204" pitchFamily="34" charset="-122"/>
                <a:ea typeface="微软雅黑" panose="020B0503020204020204" pitchFamily="34" charset="-122"/>
              </a:rPr>
              <a:t>小时，牛乳</a:t>
            </a:r>
            <a:r>
              <a:rPr lang="en-US" altLang="zh-CN" dirty="0">
                <a:effectLst/>
                <a:latin typeface="微软雅黑" panose="020B0503020204020204" pitchFamily="34" charset="-122"/>
                <a:ea typeface="微软雅黑" panose="020B0503020204020204" pitchFamily="34" charset="-122"/>
              </a:rPr>
              <a:t>3—4</a:t>
            </a:r>
            <a:r>
              <a:rPr lang="zh-CN" altLang="zh-CN" dirty="0">
                <a:effectLst/>
                <a:latin typeface="微软雅黑" panose="020B0503020204020204" pitchFamily="34" charset="-122"/>
                <a:ea typeface="微软雅黑" panose="020B0503020204020204" pitchFamily="34" charset="-122"/>
              </a:rPr>
              <a:t>小时，混合食物</a:t>
            </a:r>
            <a:r>
              <a:rPr lang="en-US" altLang="zh-CN" dirty="0">
                <a:effectLst/>
                <a:latin typeface="微软雅黑" panose="020B0503020204020204" pitchFamily="34" charset="-122"/>
                <a:ea typeface="微软雅黑" panose="020B0503020204020204" pitchFamily="34" charset="-122"/>
              </a:rPr>
              <a:t>4—5</a:t>
            </a:r>
            <a:r>
              <a:rPr lang="zh-CN" altLang="zh-CN" dirty="0">
                <a:effectLst/>
                <a:latin typeface="微软雅黑" panose="020B0503020204020204" pitchFamily="34" charset="-122"/>
                <a:ea typeface="微软雅黑" panose="020B0503020204020204" pitchFamily="34" charset="-122"/>
              </a:rPr>
              <a:t>小时，早产儿胃排空较足月儿慢，更易发生胃潴留。此外，年龄、全身状况亦可影响胃的排空时间。</a:t>
            </a:r>
          </a:p>
        </p:txBody>
      </p:sp>
      <p:pic>
        <p:nvPicPr>
          <p:cNvPr id="4" name="Picture 2">
            <a:extLst>
              <a:ext uri="{FF2B5EF4-FFF2-40B4-BE49-F238E27FC236}">
                <a16:creationId xmlns:a16="http://schemas.microsoft.com/office/drawing/2014/main" id="{919B6A6E-10A3-4FC4-BA40-D09249E0831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686800" y="1778000"/>
            <a:ext cx="1960880" cy="205108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0308315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9B4ECC44-2E91-44A8-BC45-C37F9A358344}"/>
              </a:ext>
            </a:extLst>
          </p:cNvPr>
          <p:cNvSpPr>
            <a:spLocks noGrp="1"/>
          </p:cNvSpPr>
          <p:nvPr>
            <p:ph type="title"/>
          </p:nvPr>
        </p:nvSpPr>
        <p:spPr/>
        <p:txBody>
          <a:bodyPr>
            <a:normAutofit/>
          </a:bodyPr>
          <a:lstStyle/>
          <a:p>
            <a:r>
              <a:rPr lang="x-none" altLang="zh-CN" sz="3200" b="1" kern="100" dirty="0">
                <a:effectLst/>
                <a:latin typeface="微软雅黑" panose="020B0503020204020204" pitchFamily="34" charset="-122"/>
                <a:ea typeface="微软雅黑" panose="020B0503020204020204" pitchFamily="34" charset="-122"/>
              </a:rPr>
              <a:t>第一节 婴幼儿胃肠功能发育</a:t>
            </a:r>
            <a:endParaRPr lang="zh-CN" altLang="en-US" sz="3200" dirty="0">
              <a:latin typeface="微软雅黑" panose="020B0503020204020204" pitchFamily="34" charset="-122"/>
              <a:ea typeface="微软雅黑" panose="020B0503020204020204" pitchFamily="34" charset="-122"/>
            </a:endParaRPr>
          </a:p>
        </p:txBody>
      </p:sp>
      <p:sp>
        <p:nvSpPr>
          <p:cNvPr id="3" name="内容占位符 2">
            <a:extLst>
              <a:ext uri="{FF2B5EF4-FFF2-40B4-BE49-F238E27FC236}">
                <a16:creationId xmlns:a16="http://schemas.microsoft.com/office/drawing/2014/main" id="{8F5E38C0-A607-462A-A3F9-63E95095DCBE}"/>
              </a:ext>
            </a:extLst>
          </p:cNvPr>
          <p:cNvSpPr>
            <a:spLocks noGrp="1"/>
          </p:cNvSpPr>
          <p:nvPr>
            <p:ph idx="1"/>
          </p:nvPr>
        </p:nvSpPr>
        <p:spPr>
          <a:xfrm>
            <a:off x="1066800" y="1866054"/>
            <a:ext cx="10058400" cy="4023360"/>
          </a:xfrm>
        </p:spPr>
        <p:txBody>
          <a:bodyPr>
            <a:noAutofit/>
          </a:bodyPr>
          <a:lstStyle/>
          <a:p>
            <a:pPr marL="227965" indent="-227965">
              <a:lnSpc>
                <a:spcPct val="150000"/>
              </a:lnSpc>
            </a:pPr>
            <a:r>
              <a:rPr lang="zh-CN" altLang="zh-CN" sz="2400" dirty="0">
                <a:solidFill>
                  <a:schemeClr val="tx1"/>
                </a:solidFill>
                <a:effectLst/>
                <a:latin typeface="微软雅黑" panose="020B0503020204020204" pitchFamily="34" charset="-122"/>
                <a:ea typeface="微软雅黑" panose="020B0503020204020204" pitchFamily="34" charset="-122"/>
              </a:rPr>
              <a:t>二</a:t>
            </a:r>
            <a:r>
              <a:rPr lang="zh-CN" altLang="zh-CN" sz="2400" dirty="0">
                <a:effectLst/>
                <a:latin typeface="微软雅黑" panose="020B0503020204020204" pitchFamily="34" charset="-122"/>
                <a:ea typeface="微软雅黑" panose="020B0503020204020204" pitchFamily="34" charset="-122"/>
              </a:rPr>
              <a:t>、消化功能发育</a:t>
            </a:r>
          </a:p>
          <a:p>
            <a:pPr indent="266065">
              <a:lnSpc>
                <a:spcPct val="150000"/>
              </a:lnSpc>
            </a:pPr>
            <a:r>
              <a:rPr lang="zh-CN" altLang="zh-CN" b="1" dirty="0">
                <a:effectLst/>
                <a:latin typeface="微软雅黑" panose="020B0503020204020204" pitchFamily="34" charset="-122"/>
                <a:ea typeface="微软雅黑" panose="020B0503020204020204" pitchFamily="34" charset="-122"/>
              </a:rPr>
              <a:t>（一）运动功能</a:t>
            </a:r>
            <a:endParaRPr lang="zh-CN" altLang="zh-CN" dirty="0">
              <a:effectLst/>
              <a:latin typeface="微软雅黑" panose="020B0503020204020204" pitchFamily="34" charset="-122"/>
              <a:ea typeface="微软雅黑" panose="020B0503020204020204" pitchFamily="34" charset="-122"/>
            </a:endParaRPr>
          </a:p>
          <a:p>
            <a:pPr indent="306070">
              <a:lnSpc>
                <a:spcPct val="150000"/>
              </a:lnSpc>
            </a:pPr>
            <a:r>
              <a:rPr lang="en-US" altLang="zh-CN" b="1" dirty="0">
                <a:effectLst/>
                <a:latin typeface="微软雅黑" panose="020B0503020204020204" pitchFamily="34" charset="-122"/>
                <a:ea typeface="微软雅黑" panose="020B0503020204020204" pitchFamily="34" charset="-122"/>
              </a:rPr>
              <a:t>4.</a:t>
            </a:r>
            <a:r>
              <a:rPr lang="zh-CN" altLang="zh-CN" b="1" dirty="0">
                <a:effectLst/>
                <a:latin typeface="微软雅黑" panose="020B0503020204020204" pitchFamily="34" charset="-122"/>
                <a:ea typeface="微软雅黑" panose="020B0503020204020204" pitchFamily="34" charset="-122"/>
              </a:rPr>
              <a:t>肠道</a:t>
            </a:r>
            <a:r>
              <a:rPr lang="en-US" altLang="zh-CN" b="1" dirty="0">
                <a:effectLst/>
                <a:latin typeface="微软雅黑" panose="020B0503020204020204" pitchFamily="34" charset="-122"/>
                <a:ea typeface="微软雅黑" panose="020B0503020204020204" pitchFamily="34" charset="-122"/>
              </a:rPr>
              <a:t>  </a:t>
            </a:r>
            <a:endParaRPr lang="zh-CN" altLang="zh-CN" dirty="0">
              <a:effectLst/>
              <a:latin typeface="微软雅黑" panose="020B0503020204020204" pitchFamily="34" charset="-122"/>
              <a:ea typeface="微软雅黑" panose="020B0503020204020204" pitchFamily="34" charset="-122"/>
            </a:endParaRPr>
          </a:p>
          <a:p>
            <a:pPr indent="304800">
              <a:lnSpc>
                <a:spcPct val="150000"/>
              </a:lnSpc>
            </a:pPr>
            <a:r>
              <a:rPr lang="zh-CN" altLang="zh-CN" dirty="0">
                <a:effectLst/>
                <a:latin typeface="微软雅黑" panose="020B0503020204020204" pitchFamily="34" charset="-122"/>
                <a:ea typeface="微软雅黑" panose="020B0503020204020204" pitchFamily="34" charset="-122"/>
              </a:rPr>
              <a:t>小肠的运动方式主要有分节运动、蠕动和紧张性收缩，其特征是收缩的节律和振幅不规整。</a:t>
            </a:r>
            <a:endParaRPr lang="en-US" altLang="zh-CN" dirty="0">
              <a:effectLst/>
              <a:latin typeface="微软雅黑" panose="020B0503020204020204" pitchFamily="34" charset="-122"/>
              <a:ea typeface="微软雅黑" panose="020B0503020204020204" pitchFamily="34" charset="-122"/>
            </a:endParaRPr>
          </a:p>
        </p:txBody>
      </p:sp>
      <p:pic>
        <p:nvPicPr>
          <p:cNvPr id="21506" name="Picture 2">
            <a:extLst>
              <a:ext uri="{FF2B5EF4-FFF2-40B4-BE49-F238E27FC236}">
                <a16:creationId xmlns:a16="http://schemas.microsoft.com/office/drawing/2014/main" id="{A4F833B7-B91B-443B-888F-DBCBB985A9B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579360" y="1866054"/>
            <a:ext cx="2701290" cy="179865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0546966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9B4ECC44-2E91-44A8-BC45-C37F9A358344}"/>
              </a:ext>
            </a:extLst>
          </p:cNvPr>
          <p:cNvSpPr>
            <a:spLocks noGrp="1"/>
          </p:cNvSpPr>
          <p:nvPr>
            <p:ph type="title"/>
          </p:nvPr>
        </p:nvSpPr>
        <p:spPr/>
        <p:txBody>
          <a:bodyPr>
            <a:normAutofit/>
          </a:bodyPr>
          <a:lstStyle/>
          <a:p>
            <a:r>
              <a:rPr lang="x-none" altLang="zh-CN" sz="3200" b="1" kern="100" dirty="0">
                <a:effectLst/>
                <a:latin typeface="微软雅黑" panose="020B0503020204020204" pitchFamily="34" charset="-122"/>
                <a:ea typeface="微软雅黑" panose="020B0503020204020204" pitchFamily="34" charset="-122"/>
              </a:rPr>
              <a:t>第一节 婴幼儿胃肠功能发育</a:t>
            </a:r>
            <a:endParaRPr lang="zh-CN" altLang="en-US" sz="3200" dirty="0">
              <a:latin typeface="微软雅黑" panose="020B0503020204020204" pitchFamily="34" charset="-122"/>
              <a:ea typeface="微软雅黑" panose="020B0503020204020204" pitchFamily="34" charset="-122"/>
            </a:endParaRPr>
          </a:p>
        </p:txBody>
      </p:sp>
      <p:sp>
        <p:nvSpPr>
          <p:cNvPr id="3" name="内容占位符 2">
            <a:extLst>
              <a:ext uri="{FF2B5EF4-FFF2-40B4-BE49-F238E27FC236}">
                <a16:creationId xmlns:a16="http://schemas.microsoft.com/office/drawing/2014/main" id="{8F5E38C0-A607-462A-A3F9-63E95095DCBE}"/>
              </a:ext>
            </a:extLst>
          </p:cNvPr>
          <p:cNvSpPr>
            <a:spLocks noGrp="1"/>
          </p:cNvSpPr>
          <p:nvPr>
            <p:ph idx="1"/>
          </p:nvPr>
        </p:nvSpPr>
        <p:spPr>
          <a:xfrm>
            <a:off x="1066800" y="1866054"/>
            <a:ext cx="10058400" cy="4023360"/>
          </a:xfrm>
        </p:spPr>
        <p:txBody>
          <a:bodyPr>
            <a:noAutofit/>
          </a:bodyPr>
          <a:lstStyle/>
          <a:p>
            <a:pPr marL="227965" indent="-227965">
              <a:lnSpc>
                <a:spcPct val="150000"/>
              </a:lnSpc>
            </a:pPr>
            <a:r>
              <a:rPr lang="zh-CN" altLang="zh-CN" sz="2400" dirty="0">
                <a:solidFill>
                  <a:schemeClr val="tx1"/>
                </a:solidFill>
                <a:effectLst/>
                <a:latin typeface="微软雅黑" panose="020B0503020204020204" pitchFamily="34" charset="-122"/>
                <a:ea typeface="微软雅黑" panose="020B0503020204020204" pitchFamily="34" charset="-122"/>
              </a:rPr>
              <a:t>二</a:t>
            </a:r>
            <a:r>
              <a:rPr lang="zh-CN" altLang="zh-CN" sz="2400" dirty="0">
                <a:effectLst/>
                <a:latin typeface="微软雅黑" panose="020B0503020204020204" pitchFamily="34" charset="-122"/>
                <a:ea typeface="微软雅黑" panose="020B0503020204020204" pitchFamily="34" charset="-122"/>
              </a:rPr>
              <a:t>、消化功能发育</a:t>
            </a:r>
          </a:p>
          <a:p>
            <a:pPr indent="266065">
              <a:lnSpc>
                <a:spcPct val="150000"/>
              </a:lnSpc>
            </a:pPr>
            <a:r>
              <a:rPr lang="zh-CN" altLang="zh-CN" b="1" dirty="0">
                <a:effectLst/>
                <a:latin typeface="微软雅黑" panose="020B0503020204020204" pitchFamily="34" charset="-122"/>
                <a:ea typeface="微软雅黑" panose="020B0503020204020204" pitchFamily="34" charset="-122"/>
              </a:rPr>
              <a:t>（一）运动功能</a:t>
            </a:r>
            <a:endParaRPr lang="zh-CN" altLang="zh-CN" dirty="0">
              <a:effectLst/>
              <a:latin typeface="微软雅黑" panose="020B0503020204020204" pitchFamily="34" charset="-122"/>
              <a:ea typeface="微软雅黑" panose="020B0503020204020204" pitchFamily="34" charset="-122"/>
            </a:endParaRPr>
          </a:p>
          <a:p>
            <a:pPr indent="306070">
              <a:lnSpc>
                <a:spcPct val="150000"/>
              </a:lnSpc>
            </a:pPr>
            <a:r>
              <a:rPr lang="en-US" altLang="zh-CN" b="1" dirty="0">
                <a:effectLst/>
                <a:latin typeface="微软雅黑" panose="020B0503020204020204" pitchFamily="34" charset="-122"/>
                <a:ea typeface="微软雅黑" panose="020B0503020204020204" pitchFamily="34" charset="-122"/>
              </a:rPr>
              <a:t>4.</a:t>
            </a:r>
            <a:r>
              <a:rPr lang="zh-CN" altLang="zh-CN" b="1" dirty="0">
                <a:effectLst/>
                <a:latin typeface="微软雅黑" panose="020B0503020204020204" pitchFamily="34" charset="-122"/>
                <a:ea typeface="微软雅黑" panose="020B0503020204020204" pitchFamily="34" charset="-122"/>
              </a:rPr>
              <a:t>肠道</a:t>
            </a:r>
            <a:r>
              <a:rPr lang="en-US" altLang="zh-CN" b="1" dirty="0">
                <a:effectLst/>
                <a:latin typeface="微软雅黑" panose="020B0503020204020204" pitchFamily="34" charset="-122"/>
                <a:ea typeface="微软雅黑" panose="020B0503020204020204" pitchFamily="34" charset="-122"/>
              </a:rPr>
              <a:t>  </a:t>
            </a:r>
            <a:endParaRPr lang="zh-CN" altLang="zh-CN" dirty="0">
              <a:effectLst/>
              <a:latin typeface="微软雅黑" panose="020B0503020204020204" pitchFamily="34" charset="-122"/>
              <a:ea typeface="微软雅黑" panose="020B0503020204020204" pitchFamily="34" charset="-122"/>
            </a:endParaRPr>
          </a:p>
          <a:p>
            <a:pPr indent="304800">
              <a:lnSpc>
                <a:spcPct val="150000"/>
              </a:lnSpc>
            </a:pPr>
            <a:r>
              <a:rPr lang="zh-CN" altLang="zh-CN" sz="1800" b="1" dirty="0">
                <a:effectLst/>
                <a:latin typeface="微软雅黑" panose="020B0503020204020204" pitchFamily="34" charset="-122"/>
                <a:ea typeface="微软雅黑" panose="020B0503020204020204" pitchFamily="34" charset="-122"/>
              </a:rPr>
              <a:t>分节运动</a:t>
            </a:r>
            <a:r>
              <a:rPr lang="zh-CN" altLang="en-US" sz="1800" b="1" dirty="0">
                <a:effectLst/>
                <a:latin typeface="微软雅黑" panose="020B0503020204020204" pitchFamily="34" charset="-122"/>
                <a:ea typeface="微软雅黑" panose="020B0503020204020204" pitchFamily="34" charset="-122"/>
              </a:rPr>
              <a:t>：</a:t>
            </a:r>
            <a:r>
              <a:rPr lang="zh-CN" altLang="zh-CN" sz="1800" dirty="0">
                <a:effectLst/>
                <a:latin typeface="微软雅黑" panose="020B0503020204020204" pitchFamily="34" charset="-122"/>
                <a:ea typeface="微软雅黑" panose="020B0503020204020204" pitchFamily="34" charset="-122"/>
              </a:rPr>
              <a:t>以环形肌为主的节律性收缩和舒张运动，使食糜与消化液充分混合，有利于化学性消化，同时又使食糜与肠壁紧密接触，促进吸收。</a:t>
            </a:r>
            <a:endParaRPr lang="en-US" altLang="zh-CN" sz="1800" dirty="0">
              <a:effectLst/>
              <a:latin typeface="微软雅黑" panose="020B0503020204020204" pitchFamily="34" charset="-122"/>
              <a:ea typeface="微软雅黑" panose="020B0503020204020204" pitchFamily="34" charset="-122"/>
            </a:endParaRPr>
          </a:p>
          <a:p>
            <a:pPr indent="304800">
              <a:lnSpc>
                <a:spcPct val="150000"/>
              </a:lnSpc>
            </a:pPr>
            <a:r>
              <a:rPr lang="zh-CN" altLang="zh-CN" sz="1800" b="1" dirty="0">
                <a:effectLst/>
                <a:latin typeface="微软雅黑" panose="020B0503020204020204" pitchFamily="34" charset="-122"/>
                <a:ea typeface="微软雅黑" panose="020B0503020204020204" pitchFamily="34" charset="-122"/>
              </a:rPr>
              <a:t>蠕动</a:t>
            </a:r>
            <a:r>
              <a:rPr lang="zh-CN" altLang="en-US" sz="1800" b="1" dirty="0">
                <a:effectLst/>
                <a:latin typeface="微软雅黑" panose="020B0503020204020204" pitchFamily="34" charset="-122"/>
                <a:ea typeface="微软雅黑" panose="020B0503020204020204" pitchFamily="34" charset="-122"/>
              </a:rPr>
              <a:t>：</a:t>
            </a:r>
            <a:r>
              <a:rPr lang="zh-CN" altLang="zh-CN" sz="1800" dirty="0">
                <a:effectLst/>
                <a:latin typeface="微软雅黑" panose="020B0503020204020204" pitchFamily="34" charset="-122"/>
                <a:ea typeface="微软雅黑" panose="020B0503020204020204" pitchFamily="34" charset="-122"/>
              </a:rPr>
              <a:t>与分节运动重叠进行，蠕动是一种推动下收缩运动，将分节运动后的食糜推进下一段肠段再分节运动。</a:t>
            </a:r>
            <a:endParaRPr lang="en-US" altLang="zh-CN" sz="1800" dirty="0">
              <a:effectLst/>
              <a:latin typeface="微软雅黑" panose="020B0503020204020204" pitchFamily="34" charset="-122"/>
              <a:ea typeface="微软雅黑" panose="020B0503020204020204" pitchFamily="34" charset="-122"/>
            </a:endParaRPr>
          </a:p>
          <a:p>
            <a:pPr indent="304800">
              <a:lnSpc>
                <a:spcPct val="150000"/>
              </a:lnSpc>
            </a:pPr>
            <a:r>
              <a:rPr lang="zh-CN" altLang="zh-CN" sz="1800" dirty="0">
                <a:effectLst/>
                <a:latin typeface="微软雅黑" panose="020B0503020204020204" pitchFamily="34" charset="-122"/>
                <a:ea typeface="微软雅黑" panose="020B0503020204020204" pitchFamily="34" charset="-122"/>
              </a:rPr>
              <a:t>平滑肌</a:t>
            </a:r>
            <a:r>
              <a:rPr lang="zh-CN" altLang="zh-CN" sz="1800" b="1" dirty="0">
                <a:effectLst/>
                <a:latin typeface="微软雅黑" panose="020B0503020204020204" pitchFamily="34" charset="-122"/>
                <a:ea typeface="微软雅黑" panose="020B0503020204020204" pitchFamily="34" charset="-122"/>
              </a:rPr>
              <a:t>紧张性收缩</a:t>
            </a:r>
            <a:r>
              <a:rPr lang="zh-CN" altLang="en-US" sz="1800" b="1" dirty="0">
                <a:effectLst/>
                <a:latin typeface="微软雅黑" panose="020B0503020204020204" pitchFamily="34" charset="-122"/>
                <a:ea typeface="微软雅黑" panose="020B0503020204020204" pitchFamily="34" charset="-122"/>
              </a:rPr>
              <a:t>：</a:t>
            </a:r>
            <a:r>
              <a:rPr lang="zh-CN" altLang="zh-CN" sz="1800" dirty="0">
                <a:effectLst/>
                <a:latin typeface="微软雅黑" panose="020B0503020204020204" pitchFamily="34" charset="-122"/>
                <a:ea typeface="微软雅黑" panose="020B0503020204020204" pitchFamily="34" charset="-122"/>
              </a:rPr>
              <a:t>与肠内压的变化有密切的关系。食物从胃排空至回肠末端时，小肠停止运动，随后空腹小肠出现周期性的时相性收缩运动，为移行性复合运动。</a:t>
            </a:r>
          </a:p>
        </p:txBody>
      </p:sp>
      <p:pic>
        <p:nvPicPr>
          <p:cNvPr id="21506" name="Picture 2">
            <a:extLst>
              <a:ext uri="{FF2B5EF4-FFF2-40B4-BE49-F238E27FC236}">
                <a16:creationId xmlns:a16="http://schemas.microsoft.com/office/drawing/2014/main" id="{A4F833B7-B91B-443B-888F-DBCBB985A9B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579360" y="1866054"/>
            <a:ext cx="2701290" cy="179865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0275894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9B4ECC44-2E91-44A8-BC45-C37F9A358344}"/>
              </a:ext>
            </a:extLst>
          </p:cNvPr>
          <p:cNvSpPr>
            <a:spLocks noGrp="1"/>
          </p:cNvSpPr>
          <p:nvPr>
            <p:ph type="title"/>
          </p:nvPr>
        </p:nvSpPr>
        <p:spPr/>
        <p:txBody>
          <a:bodyPr>
            <a:normAutofit/>
          </a:bodyPr>
          <a:lstStyle/>
          <a:p>
            <a:r>
              <a:rPr lang="x-none" altLang="zh-CN" sz="3200" b="1" kern="100" dirty="0">
                <a:effectLst/>
                <a:latin typeface="微软雅黑" panose="020B0503020204020204" pitchFamily="34" charset="-122"/>
                <a:ea typeface="微软雅黑" panose="020B0503020204020204" pitchFamily="34" charset="-122"/>
              </a:rPr>
              <a:t>第一节 婴幼儿胃肠功能发育</a:t>
            </a:r>
            <a:endParaRPr lang="zh-CN" altLang="en-US" sz="3200" dirty="0">
              <a:latin typeface="微软雅黑" panose="020B0503020204020204" pitchFamily="34" charset="-122"/>
              <a:ea typeface="微软雅黑" panose="020B0503020204020204" pitchFamily="34" charset="-122"/>
            </a:endParaRPr>
          </a:p>
        </p:txBody>
      </p:sp>
      <p:sp>
        <p:nvSpPr>
          <p:cNvPr id="3" name="内容占位符 2">
            <a:extLst>
              <a:ext uri="{FF2B5EF4-FFF2-40B4-BE49-F238E27FC236}">
                <a16:creationId xmlns:a16="http://schemas.microsoft.com/office/drawing/2014/main" id="{8F5E38C0-A607-462A-A3F9-63E95095DCBE}"/>
              </a:ext>
            </a:extLst>
          </p:cNvPr>
          <p:cNvSpPr>
            <a:spLocks noGrp="1"/>
          </p:cNvSpPr>
          <p:nvPr>
            <p:ph idx="1"/>
          </p:nvPr>
        </p:nvSpPr>
        <p:spPr>
          <a:xfrm>
            <a:off x="1066800" y="1866054"/>
            <a:ext cx="10058400" cy="4023360"/>
          </a:xfrm>
        </p:spPr>
        <p:txBody>
          <a:bodyPr>
            <a:noAutofit/>
          </a:bodyPr>
          <a:lstStyle/>
          <a:p>
            <a:pPr marL="227965" indent="-227965">
              <a:lnSpc>
                <a:spcPct val="150000"/>
              </a:lnSpc>
            </a:pPr>
            <a:r>
              <a:rPr lang="zh-CN" altLang="zh-CN" sz="2400" dirty="0">
                <a:solidFill>
                  <a:schemeClr val="tx1"/>
                </a:solidFill>
                <a:effectLst/>
                <a:latin typeface="微软雅黑" panose="020B0503020204020204" pitchFamily="34" charset="-122"/>
                <a:ea typeface="微软雅黑" panose="020B0503020204020204" pitchFamily="34" charset="-122"/>
              </a:rPr>
              <a:t>二</a:t>
            </a:r>
            <a:r>
              <a:rPr lang="zh-CN" altLang="zh-CN" sz="2400" dirty="0">
                <a:effectLst/>
                <a:latin typeface="微软雅黑" panose="020B0503020204020204" pitchFamily="34" charset="-122"/>
                <a:ea typeface="微软雅黑" panose="020B0503020204020204" pitchFamily="34" charset="-122"/>
              </a:rPr>
              <a:t>、消化功能发育</a:t>
            </a:r>
          </a:p>
          <a:p>
            <a:pPr indent="266065">
              <a:lnSpc>
                <a:spcPct val="150000"/>
              </a:lnSpc>
            </a:pPr>
            <a:r>
              <a:rPr lang="zh-CN" altLang="zh-CN" b="1" dirty="0">
                <a:effectLst/>
                <a:latin typeface="微软雅黑" panose="020B0503020204020204" pitchFamily="34" charset="-122"/>
                <a:ea typeface="微软雅黑" panose="020B0503020204020204" pitchFamily="34" charset="-122"/>
              </a:rPr>
              <a:t>（一）运动功能</a:t>
            </a:r>
            <a:endParaRPr lang="zh-CN" altLang="zh-CN" dirty="0">
              <a:effectLst/>
              <a:latin typeface="微软雅黑" panose="020B0503020204020204" pitchFamily="34" charset="-122"/>
              <a:ea typeface="微软雅黑" panose="020B0503020204020204" pitchFamily="34" charset="-122"/>
            </a:endParaRPr>
          </a:p>
          <a:p>
            <a:pPr indent="306070">
              <a:lnSpc>
                <a:spcPct val="150000"/>
              </a:lnSpc>
            </a:pPr>
            <a:r>
              <a:rPr lang="en-US" altLang="zh-CN" b="1" dirty="0">
                <a:effectLst/>
                <a:latin typeface="微软雅黑" panose="020B0503020204020204" pitchFamily="34" charset="-122"/>
                <a:ea typeface="微软雅黑" panose="020B0503020204020204" pitchFamily="34" charset="-122"/>
              </a:rPr>
              <a:t>4.</a:t>
            </a:r>
            <a:r>
              <a:rPr lang="zh-CN" altLang="zh-CN" b="1" dirty="0">
                <a:effectLst/>
                <a:latin typeface="微软雅黑" panose="020B0503020204020204" pitchFamily="34" charset="-122"/>
                <a:ea typeface="微软雅黑" panose="020B0503020204020204" pitchFamily="34" charset="-122"/>
              </a:rPr>
              <a:t>肠道</a:t>
            </a:r>
            <a:r>
              <a:rPr lang="en-US" altLang="zh-CN" b="1" dirty="0">
                <a:effectLst/>
                <a:latin typeface="微软雅黑" panose="020B0503020204020204" pitchFamily="34" charset="-122"/>
                <a:ea typeface="微软雅黑" panose="020B0503020204020204" pitchFamily="34" charset="-122"/>
              </a:rPr>
              <a:t>  </a:t>
            </a:r>
            <a:endParaRPr lang="zh-CN" altLang="zh-CN" dirty="0">
              <a:effectLst/>
              <a:latin typeface="微软雅黑" panose="020B0503020204020204" pitchFamily="34" charset="-122"/>
              <a:ea typeface="微软雅黑" panose="020B0503020204020204" pitchFamily="34" charset="-122"/>
            </a:endParaRPr>
          </a:p>
          <a:p>
            <a:pPr indent="304800">
              <a:lnSpc>
                <a:spcPct val="150000"/>
              </a:lnSpc>
            </a:pPr>
            <a:r>
              <a:rPr lang="zh-CN" altLang="zh-CN" dirty="0">
                <a:effectLst/>
                <a:latin typeface="微软雅黑" panose="020B0503020204020204" pitchFamily="34" charset="-122"/>
                <a:ea typeface="微软雅黑" panose="020B0503020204020204" pitchFamily="34" charset="-122"/>
              </a:rPr>
              <a:t>结肠的运动形式包括分节运动、多袋推进运动、蠕动和集团运动。</a:t>
            </a:r>
            <a:endParaRPr lang="en-US" altLang="zh-CN" dirty="0">
              <a:effectLst/>
              <a:latin typeface="微软雅黑" panose="020B0503020204020204" pitchFamily="34" charset="-122"/>
              <a:ea typeface="微软雅黑" panose="020B0503020204020204" pitchFamily="34" charset="-122"/>
            </a:endParaRPr>
          </a:p>
          <a:p>
            <a:pPr indent="304800">
              <a:lnSpc>
                <a:spcPct val="150000"/>
              </a:lnSpc>
            </a:pPr>
            <a:r>
              <a:rPr lang="zh-CN" altLang="zh-CN" dirty="0">
                <a:effectLst/>
                <a:latin typeface="微软雅黑" panose="020B0503020204020204" pitchFamily="34" charset="-122"/>
                <a:ea typeface="微软雅黑" panose="020B0503020204020204" pitchFamily="34" charset="-122"/>
              </a:rPr>
              <a:t>分节运动可使肠内容物充分混合，其他几种运动方式有利于内容物在肠内的推进。</a:t>
            </a:r>
          </a:p>
        </p:txBody>
      </p:sp>
      <p:pic>
        <p:nvPicPr>
          <p:cNvPr id="23554" name="Picture 2">
            <a:extLst>
              <a:ext uri="{FF2B5EF4-FFF2-40B4-BE49-F238E27FC236}">
                <a16:creationId xmlns:a16="http://schemas.microsoft.com/office/drawing/2014/main" id="{1F9DC423-4E79-43DA-8DE6-91937FF1E07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740349" y="1866054"/>
            <a:ext cx="3451651" cy="242146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134830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526B4C96-603C-46BE-8625-07B54D3D722E}"/>
              </a:ext>
            </a:extLst>
          </p:cNvPr>
          <p:cNvSpPr>
            <a:spLocks noGrp="1"/>
          </p:cNvSpPr>
          <p:nvPr>
            <p:ph type="title"/>
          </p:nvPr>
        </p:nvSpPr>
        <p:spPr/>
        <p:txBody>
          <a:bodyPr>
            <a:normAutofit/>
          </a:bodyPr>
          <a:lstStyle/>
          <a:p>
            <a:r>
              <a:rPr lang="zh-CN" altLang="zh-CN" sz="3200" b="1" kern="100" dirty="0">
                <a:solidFill>
                  <a:srgbClr val="C00000"/>
                </a:solidFill>
                <a:effectLst/>
                <a:latin typeface="微软雅黑" panose="020B0503020204020204" pitchFamily="34" charset="-122"/>
                <a:ea typeface="微软雅黑" panose="020B0503020204020204" pitchFamily="34" charset="-122"/>
                <a:cs typeface="Times New Roman" panose="02020603050405020304" pitchFamily="18" charset="0"/>
              </a:rPr>
              <a:t>学习目标</a:t>
            </a:r>
            <a:endParaRPr lang="zh-CN" altLang="en-US" sz="7200" dirty="0">
              <a:solidFill>
                <a:srgbClr val="C00000"/>
              </a:solidFill>
              <a:latin typeface="微软雅黑" panose="020B0503020204020204" pitchFamily="34" charset="-122"/>
              <a:ea typeface="微软雅黑" panose="020B0503020204020204" pitchFamily="34" charset="-122"/>
            </a:endParaRPr>
          </a:p>
        </p:txBody>
      </p:sp>
      <p:sp>
        <p:nvSpPr>
          <p:cNvPr id="3" name="内容占位符 2">
            <a:extLst>
              <a:ext uri="{FF2B5EF4-FFF2-40B4-BE49-F238E27FC236}">
                <a16:creationId xmlns:a16="http://schemas.microsoft.com/office/drawing/2014/main" id="{035872CF-28E4-487C-988D-E80C504C25EF}"/>
              </a:ext>
            </a:extLst>
          </p:cNvPr>
          <p:cNvSpPr>
            <a:spLocks noGrp="1"/>
          </p:cNvSpPr>
          <p:nvPr>
            <p:ph idx="1"/>
          </p:nvPr>
        </p:nvSpPr>
        <p:spPr/>
        <p:txBody>
          <a:bodyPr>
            <a:normAutofit/>
          </a:bodyPr>
          <a:lstStyle/>
          <a:p>
            <a:pPr marL="0" indent="0" algn="just">
              <a:lnSpc>
                <a:spcPct val="150000"/>
              </a:lnSpc>
              <a:buNone/>
            </a:pPr>
            <a:r>
              <a:rPr lang="en-US" altLang="zh-CN" sz="2400" kern="100" dirty="0">
                <a:effectLst/>
                <a:latin typeface="微软雅黑" panose="020B0503020204020204" pitchFamily="34" charset="-122"/>
                <a:ea typeface="微软雅黑" panose="020B0503020204020204" pitchFamily="34" charset="-122"/>
                <a:cs typeface="Times New Roman" panose="02020603050405020304" pitchFamily="18" charset="0"/>
              </a:rPr>
              <a:t>1. </a:t>
            </a:r>
            <a:r>
              <a:rPr lang="zh-CN" altLang="zh-CN" sz="2400" kern="100" dirty="0">
                <a:effectLst/>
                <a:latin typeface="微软雅黑" panose="020B0503020204020204" pitchFamily="34" charset="-122"/>
                <a:ea typeface="微软雅黑" panose="020B0503020204020204" pitchFamily="34" charset="-122"/>
                <a:cs typeface="Times New Roman" panose="02020603050405020304" pitchFamily="18" charset="0"/>
              </a:rPr>
              <a:t>了解婴幼儿消化系统解剖生理及消化器官功能发育特点。</a:t>
            </a:r>
          </a:p>
          <a:p>
            <a:pPr marL="0" indent="0" algn="just">
              <a:lnSpc>
                <a:spcPct val="150000"/>
              </a:lnSpc>
              <a:buNone/>
            </a:pPr>
            <a:r>
              <a:rPr lang="en-US" altLang="zh-CN" sz="2400" kern="100" dirty="0">
                <a:effectLst/>
                <a:latin typeface="微软雅黑" panose="020B0503020204020204" pitchFamily="34" charset="-122"/>
                <a:ea typeface="微软雅黑" panose="020B0503020204020204" pitchFamily="34" charset="-122"/>
                <a:cs typeface="Times New Roman" panose="02020603050405020304" pitchFamily="18" charset="0"/>
              </a:rPr>
              <a:t>2. </a:t>
            </a:r>
            <a:r>
              <a:rPr lang="zh-CN" altLang="zh-CN" sz="2400" kern="100" dirty="0">
                <a:effectLst/>
                <a:latin typeface="微软雅黑" panose="020B0503020204020204" pitchFamily="34" charset="-122"/>
                <a:ea typeface="微软雅黑" panose="020B0503020204020204" pitchFamily="34" charset="-122"/>
                <a:cs typeface="Times New Roman" panose="02020603050405020304" pitchFamily="18" charset="0"/>
              </a:rPr>
              <a:t>熟悉婴幼儿消化酶发育及三大营养物质吸收特点。</a:t>
            </a:r>
          </a:p>
          <a:p>
            <a:pPr marL="0" indent="0" algn="just">
              <a:lnSpc>
                <a:spcPct val="150000"/>
              </a:lnSpc>
              <a:buNone/>
            </a:pPr>
            <a:r>
              <a:rPr lang="en-US" altLang="zh-CN" sz="2400" kern="100" dirty="0">
                <a:effectLst/>
                <a:latin typeface="微软雅黑" panose="020B0503020204020204" pitchFamily="34" charset="-122"/>
                <a:ea typeface="微软雅黑" panose="020B0503020204020204" pitchFamily="34" charset="-122"/>
                <a:cs typeface="Times New Roman" panose="02020603050405020304" pitchFamily="18" charset="0"/>
              </a:rPr>
              <a:t>3. </a:t>
            </a:r>
            <a:r>
              <a:rPr lang="zh-CN" altLang="zh-CN" sz="2400" kern="100" dirty="0">
                <a:effectLst/>
                <a:latin typeface="微软雅黑" panose="020B0503020204020204" pitchFamily="34" charset="-122"/>
                <a:ea typeface="微软雅黑" panose="020B0503020204020204" pitchFamily="34" charset="-122"/>
                <a:cs typeface="Times New Roman" panose="02020603050405020304" pitchFamily="18" charset="0"/>
              </a:rPr>
              <a:t>了解肠道菌群在婴幼儿营养物质消化及吸收过程的作用。</a:t>
            </a:r>
          </a:p>
          <a:p>
            <a:pPr marL="0" indent="0" algn="just">
              <a:lnSpc>
                <a:spcPct val="150000"/>
              </a:lnSpc>
              <a:buNone/>
            </a:pPr>
            <a:r>
              <a:rPr lang="en-US" altLang="zh-CN" sz="2400" kern="100" dirty="0">
                <a:effectLst/>
                <a:latin typeface="微软雅黑" panose="020B0503020204020204" pitchFamily="34" charset="-122"/>
                <a:ea typeface="微软雅黑" panose="020B0503020204020204" pitchFamily="34" charset="-122"/>
                <a:cs typeface="Times New Roman" panose="02020603050405020304" pitchFamily="18" charset="0"/>
              </a:rPr>
              <a:t>4. </a:t>
            </a:r>
            <a:r>
              <a:rPr lang="zh-CN" altLang="zh-CN" sz="2400" kern="100" dirty="0">
                <a:effectLst/>
                <a:latin typeface="微软雅黑" panose="020B0503020204020204" pitchFamily="34" charset="-122"/>
                <a:ea typeface="微软雅黑" panose="020B0503020204020204" pitchFamily="34" charset="-122"/>
                <a:cs typeface="Times New Roman" panose="02020603050405020304" pitchFamily="18" charset="0"/>
              </a:rPr>
              <a:t>熟悉婴幼儿科学喂养原则。</a:t>
            </a:r>
          </a:p>
        </p:txBody>
      </p:sp>
      <p:pic>
        <p:nvPicPr>
          <p:cNvPr id="12290" name="Picture 2">
            <a:extLst>
              <a:ext uri="{FF2B5EF4-FFF2-40B4-BE49-F238E27FC236}">
                <a16:creationId xmlns:a16="http://schemas.microsoft.com/office/drawing/2014/main" id="{D7FE2DF6-10C3-4ABB-885F-FB3057DEC73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643620" y="4014006"/>
            <a:ext cx="2451100" cy="206167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866833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9B4ECC44-2E91-44A8-BC45-C37F9A358344}"/>
              </a:ext>
            </a:extLst>
          </p:cNvPr>
          <p:cNvSpPr>
            <a:spLocks noGrp="1"/>
          </p:cNvSpPr>
          <p:nvPr>
            <p:ph type="title"/>
          </p:nvPr>
        </p:nvSpPr>
        <p:spPr/>
        <p:txBody>
          <a:bodyPr>
            <a:normAutofit/>
          </a:bodyPr>
          <a:lstStyle/>
          <a:p>
            <a:r>
              <a:rPr lang="x-none" altLang="zh-CN" sz="3200" b="1" kern="100" dirty="0">
                <a:effectLst/>
                <a:latin typeface="微软雅黑" panose="020B0503020204020204" pitchFamily="34" charset="-122"/>
                <a:ea typeface="微软雅黑" panose="020B0503020204020204" pitchFamily="34" charset="-122"/>
              </a:rPr>
              <a:t>第一节 婴幼儿胃肠功能发育</a:t>
            </a:r>
            <a:endParaRPr lang="zh-CN" altLang="en-US" sz="3200" dirty="0">
              <a:latin typeface="微软雅黑" panose="020B0503020204020204" pitchFamily="34" charset="-122"/>
              <a:ea typeface="微软雅黑" panose="020B0503020204020204" pitchFamily="34" charset="-122"/>
            </a:endParaRPr>
          </a:p>
        </p:txBody>
      </p:sp>
      <p:sp>
        <p:nvSpPr>
          <p:cNvPr id="3" name="内容占位符 2">
            <a:extLst>
              <a:ext uri="{FF2B5EF4-FFF2-40B4-BE49-F238E27FC236}">
                <a16:creationId xmlns:a16="http://schemas.microsoft.com/office/drawing/2014/main" id="{8F5E38C0-A607-462A-A3F9-63E95095DCBE}"/>
              </a:ext>
            </a:extLst>
          </p:cNvPr>
          <p:cNvSpPr>
            <a:spLocks noGrp="1"/>
          </p:cNvSpPr>
          <p:nvPr>
            <p:ph idx="1"/>
          </p:nvPr>
        </p:nvSpPr>
        <p:spPr>
          <a:xfrm>
            <a:off x="1066800" y="1866054"/>
            <a:ext cx="10058400" cy="4023360"/>
          </a:xfrm>
        </p:spPr>
        <p:txBody>
          <a:bodyPr>
            <a:normAutofit/>
          </a:bodyPr>
          <a:lstStyle/>
          <a:p>
            <a:pPr marL="227965" indent="-227965">
              <a:lnSpc>
                <a:spcPct val="150000"/>
              </a:lnSpc>
            </a:pPr>
            <a:r>
              <a:rPr lang="zh-CN" altLang="zh-CN" sz="2400" dirty="0">
                <a:solidFill>
                  <a:schemeClr val="tx1"/>
                </a:solidFill>
                <a:effectLst/>
                <a:latin typeface="微软雅黑" panose="020B0503020204020204" pitchFamily="34" charset="-122"/>
                <a:ea typeface="微软雅黑" panose="020B0503020204020204" pitchFamily="34" charset="-122"/>
              </a:rPr>
              <a:t>二</a:t>
            </a:r>
            <a:r>
              <a:rPr lang="zh-CN" altLang="zh-CN" sz="2400" dirty="0">
                <a:effectLst/>
                <a:latin typeface="微软雅黑" panose="020B0503020204020204" pitchFamily="34" charset="-122"/>
                <a:ea typeface="微软雅黑" panose="020B0503020204020204" pitchFamily="34" charset="-122"/>
              </a:rPr>
              <a:t>、消化功能发育</a:t>
            </a:r>
          </a:p>
          <a:p>
            <a:pPr indent="266065">
              <a:lnSpc>
                <a:spcPct val="150000"/>
              </a:lnSpc>
            </a:pPr>
            <a:r>
              <a:rPr lang="zh-CN" altLang="zh-CN" b="1" dirty="0">
                <a:effectLst/>
                <a:latin typeface="微软雅黑" panose="020B0503020204020204" pitchFamily="34" charset="-122"/>
                <a:ea typeface="微软雅黑" panose="020B0503020204020204" pitchFamily="34" charset="-122"/>
              </a:rPr>
              <a:t>（二）分泌功能</a:t>
            </a:r>
            <a:endParaRPr lang="zh-CN" altLang="zh-CN" dirty="0">
              <a:effectLst/>
              <a:latin typeface="微软雅黑" panose="020B0503020204020204" pitchFamily="34" charset="-122"/>
              <a:ea typeface="微软雅黑" panose="020B0503020204020204" pitchFamily="34" charset="-122"/>
            </a:endParaRPr>
          </a:p>
          <a:p>
            <a:pPr indent="304800">
              <a:lnSpc>
                <a:spcPct val="150000"/>
              </a:lnSpc>
            </a:pPr>
            <a:r>
              <a:rPr lang="zh-CN" altLang="zh-CN" dirty="0">
                <a:effectLst/>
                <a:latin typeface="微软雅黑" panose="020B0503020204020204" pitchFamily="34" charset="-122"/>
                <a:ea typeface="微软雅黑" panose="020B0503020204020204" pitchFamily="34" charset="-122"/>
              </a:rPr>
              <a:t>胃肠道不仅是消化器官，也是目前已知的最大最复杂的内分泌器官。消化道内分布有各种腺体，这些腺体可以分泌大量的黏液及酶帮助消化食物。</a:t>
            </a:r>
          </a:p>
        </p:txBody>
      </p:sp>
    </p:spTree>
    <p:extLst>
      <p:ext uri="{BB962C8B-B14F-4D97-AF65-F5344CB8AC3E}">
        <p14:creationId xmlns:p14="http://schemas.microsoft.com/office/powerpoint/2010/main" val="363773569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9B4ECC44-2E91-44A8-BC45-C37F9A358344}"/>
              </a:ext>
            </a:extLst>
          </p:cNvPr>
          <p:cNvSpPr>
            <a:spLocks noGrp="1"/>
          </p:cNvSpPr>
          <p:nvPr>
            <p:ph type="title"/>
          </p:nvPr>
        </p:nvSpPr>
        <p:spPr/>
        <p:txBody>
          <a:bodyPr>
            <a:normAutofit/>
          </a:bodyPr>
          <a:lstStyle/>
          <a:p>
            <a:r>
              <a:rPr lang="x-none" altLang="zh-CN" sz="3200" b="1" kern="100" dirty="0">
                <a:effectLst/>
                <a:latin typeface="微软雅黑" panose="020B0503020204020204" pitchFamily="34" charset="-122"/>
                <a:ea typeface="微软雅黑" panose="020B0503020204020204" pitchFamily="34" charset="-122"/>
              </a:rPr>
              <a:t>第一节 婴幼儿胃肠功能发育</a:t>
            </a:r>
            <a:endParaRPr lang="zh-CN" altLang="en-US" sz="3200" dirty="0">
              <a:latin typeface="微软雅黑" panose="020B0503020204020204" pitchFamily="34" charset="-122"/>
              <a:ea typeface="微软雅黑" panose="020B0503020204020204" pitchFamily="34" charset="-122"/>
            </a:endParaRPr>
          </a:p>
        </p:txBody>
      </p:sp>
      <p:sp>
        <p:nvSpPr>
          <p:cNvPr id="3" name="内容占位符 2">
            <a:extLst>
              <a:ext uri="{FF2B5EF4-FFF2-40B4-BE49-F238E27FC236}">
                <a16:creationId xmlns:a16="http://schemas.microsoft.com/office/drawing/2014/main" id="{8F5E38C0-A607-462A-A3F9-63E95095DCBE}"/>
              </a:ext>
            </a:extLst>
          </p:cNvPr>
          <p:cNvSpPr>
            <a:spLocks noGrp="1"/>
          </p:cNvSpPr>
          <p:nvPr>
            <p:ph idx="1"/>
          </p:nvPr>
        </p:nvSpPr>
        <p:spPr>
          <a:xfrm>
            <a:off x="1066800" y="1866054"/>
            <a:ext cx="10058400" cy="4023360"/>
          </a:xfrm>
        </p:spPr>
        <p:txBody>
          <a:bodyPr>
            <a:normAutofit/>
          </a:bodyPr>
          <a:lstStyle/>
          <a:p>
            <a:pPr marL="227965" indent="-227965">
              <a:lnSpc>
                <a:spcPct val="150000"/>
              </a:lnSpc>
            </a:pPr>
            <a:r>
              <a:rPr lang="zh-CN" altLang="zh-CN" sz="2400" dirty="0">
                <a:solidFill>
                  <a:schemeClr val="tx1"/>
                </a:solidFill>
                <a:effectLst/>
                <a:latin typeface="微软雅黑" panose="020B0503020204020204" pitchFamily="34" charset="-122"/>
                <a:ea typeface="微软雅黑" panose="020B0503020204020204" pitchFamily="34" charset="-122"/>
              </a:rPr>
              <a:t>二</a:t>
            </a:r>
            <a:r>
              <a:rPr lang="zh-CN" altLang="zh-CN" sz="2400" dirty="0">
                <a:effectLst/>
                <a:latin typeface="微软雅黑" panose="020B0503020204020204" pitchFamily="34" charset="-122"/>
                <a:ea typeface="微软雅黑" panose="020B0503020204020204" pitchFamily="34" charset="-122"/>
              </a:rPr>
              <a:t>、消化功能发育</a:t>
            </a:r>
          </a:p>
          <a:p>
            <a:pPr indent="266065">
              <a:lnSpc>
                <a:spcPct val="150000"/>
              </a:lnSpc>
            </a:pPr>
            <a:r>
              <a:rPr lang="zh-CN" altLang="zh-CN" b="1" dirty="0">
                <a:effectLst/>
                <a:latin typeface="微软雅黑" panose="020B0503020204020204" pitchFamily="34" charset="-122"/>
                <a:ea typeface="微软雅黑" panose="020B0503020204020204" pitchFamily="34" charset="-122"/>
              </a:rPr>
              <a:t>（二）分泌功能</a:t>
            </a:r>
            <a:endParaRPr lang="zh-CN" altLang="zh-CN" dirty="0">
              <a:effectLst/>
              <a:latin typeface="微软雅黑" panose="020B0503020204020204" pitchFamily="34" charset="-122"/>
              <a:ea typeface="微软雅黑" panose="020B0503020204020204" pitchFamily="34" charset="-122"/>
            </a:endParaRPr>
          </a:p>
          <a:p>
            <a:pPr indent="304800">
              <a:lnSpc>
                <a:spcPct val="150000"/>
              </a:lnSpc>
            </a:pPr>
            <a:r>
              <a:rPr lang="en-US" altLang="zh-CN" dirty="0">
                <a:effectLst/>
                <a:latin typeface="微软雅黑" panose="020B0503020204020204" pitchFamily="34" charset="-122"/>
                <a:ea typeface="微软雅黑" panose="020B0503020204020204" pitchFamily="34" charset="-122"/>
              </a:rPr>
              <a:t>1.</a:t>
            </a:r>
            <a:r>
              <a:rPr lang="zh-CN" altLang="en-US" dirty="0">
                <a:effectLst/>
                <a:latin typeface="微软雅黑" panose="020B0503020204020204" pitchFamily="34" charset="-122"/>
                <a:ea typeface="微软雅黑" panose="020B0503020204020204" pitchFamily="34" charset="-122"/>
              </a:rPr>
              <a:t>唾液  </a:t>
            </a:r>
          </a:p>
          <a:p>
            <a:pPr indent="304800">
              <a:lnSpc>
                <a:spcPct val="150000"/>
              </a:lnSpc>
            </a:pPr>
            <a:r>
              <a:rPr lang="zh-CN" altLang="en-US" dirty="0">
                <a:effectLst/>
                <a:latin typeface="微软雅黑" panose="020B0503020204020204" pitchFamily="34" charset="-122"/>
                <a:ea typeface="微软雅黑" panose="020B0503020204020204" pitchFamily="34" charset="-122"/>
              </a:rPr>
              <a:t>正常为无色、无味的低渗液，由唾液腺分泌。唾液有一定的消化作用，并能中和进入口腔的有害物质，同时具有杀菌功能。</a:t>
            </a:r>
          </a:p>
        </p:txBody>
      </p:sp>
    </p:spTree>
    <p:extLst>
      <p:ext uri="{BB962C8B-B14F-4D97-AF65-F5344CB8AC3E}">
        <p14:creationId xmlns:p14="http://schemas.microsoft.com/office/powerpoint/2010/main" val="280497319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9B4ECC44-2E91-44A8-BC45-C37F9A358344}"/>
              </a:ext>
            </a:extLst>
          </p:cNvPr>
          <p:cNvSpPr>
            <a:spLocks noGrp="1"/>
          </p:cNvSpPr>
          <p:nvPr>
            <p:ph type="title"/>
          </p:nvPr>
        </p:nvSpPr>
        <p:spPr/>
        <p:txBody>
          <a:bodyPr>
            <a:normAutofit/>
          </a:bodyPr>
          <a:lstStyle/>
          <a:p>
            <a:r>
              <a:rPr lang="x-none" altLang="zh-CN" sz="3200" b="1" kern="100" dirty="0">
                <a:effectLst/>
                <a:latin typeface="微软雅黑" panose="020B0503020204020204" pitchFamily="34" charset="-122"/>
                <a:ea typeface="微软雅黑" panose="020B0503020204020204" pitchFamily="34" charset="-122"/>
              </a:rPr>
              <a:t>第一节 婴幼儿胃肠功能发育</a:t>
            </a:r>
            <a:endParaRPr lang="zh-CN" altLang="en-US" sz="3200" dirty="0">
              <a:latin typeface="微软雅黑" panose="020B0503020204020204" pitchFamily="34" charset="-122"/>
              <a:ea typeface="微软雅黑" panose="020B0503020204020204" pitchFamily="34" charset="-122"/>
            </a:endParaRPr>
          </a:p>
        </p:txBody>
      </p:sp>
      <p:sp>
        <p:nvSpPr>
          <p:cNvPr id="3" name="内容占位符 2">
            <a:extLst>
              <a:ext uri="{FF2B5EF4-FFF2-40B4-BE49-F238E27FC236}">
                <a16:creationId xmlns:a16="http://schemas.microsoft.com/office/drawing/2014/main" id="{8F5E38C0-A607-462A-A3F9-63E95095DCBE}"/>
              </a:ext>
            </a:extLst>
          </p:cNvPr>
          <p:cNvSpPr>
            <a:spLocks noGrp="1"/>
          </p:cNvSpPr>
          <p:nvPr>
            <p:ph idx="1"/>
          </p:nvPr>
        </p:nvSpPr>
        <p:spPr>
          <a:xfrm>
            <a:off x="1066800" y="1866054"/>
            <a:ext cx="10058400" cy="4023360"/>
          </a:xfrm>
        </p:spPr>
        <p:txBody>
          <a:bodyPr>
            <a:normAutofit/>
          </a:bodyPr>
          <a:lstStyle/>
          <a:p>
            <a:pPr marL="227965" indent="-227965">
              <a:lnSpc>
                <a:spcPct val="150000"/>
              </a:lnSpc>
            </a:pPr>
            <a:r>
              <a:rPr lang="zh-CN" altLang="zh-CN" sz="2400" dirty="0">
                <a:solidFill>
                  <a:schemeClr val="tx1"/>
                </a:solidFill>
                <a:effectLst/>
                <a:latin typeface="微软雅黑" panose="020B0503020204020204" pitchFamily="34" charset="-122"/>
                <a:ea typeface="微软雅黑" panose="020B0503020204020204" pitchFamily="34" charset="-122"/>
              </a:rPr>
              <a:t>二</a:t>
            </a:r>
            <a:r>
              <a:rPr lang="zh-CN" altLang="zh-CN" sz="2400" dirty="0">
                <a:effectLst/>
                <a:latin typeface="微软雅黑" panose="020B0503020204020204" pitchFamily="34" charset="-122"/>
                <a:ea typeface="微软雅黑" panose="020B0503020204020204" pitchFamily="34" charset="-122"/>
              </a:rPr>
              <a:t>、消化功能发育</a:t>
            </a:r>
          </a:p>
          <a:p>
            <a:pPr indent="266065">
              <a:lnSpc>
                <a:spcPct val="150000"/>
              </a:lnSpc>
            </a:pPr>
            <a:r>
              <a:rPr lang="zh-CN" altLang="zh-CN" b="1" dirty="0">
                <a:effectLst/>
                <a:latin typeface="微软雅黑" panose="020B0503020204020204" pitchFamily="34" charset="-122"/>
                <a:ea typeface="微软雅黑" panose="020B0503020204020204" pitchFamily="34" charset="-122"/>
              </a:rPr>
              <a:t>（二）分泌功能</a:t>
            </a:r>
            <a:endParaRPr lang="zh-CN" altLang="zh-CN" dirty="0">
              <a:effectLst/>
              <a:latin typeface="微软雅黑" panose="020B0503020204020204" pitchFamily="34" charset="-122"/>
              <a:ea typeface="微软雅黑" panose="020B0503020204020204" pitchFamily="34" charset="-122"/>
            </a:endParaRPr>
          </a:p>
          <a:p>
            <a:pPr indent="304800">
              <a:lnSpc>
                <a:spcPct val="150000"/>
              </a:lnSpc>
            </a:pPr>
            <a:r>
              <a:rPr lang="en-US" altLang="zh-CN" dirty="0">
                <a:effectLst/>
                <a:latin typeface="微软雅黑" panose="020B0503020204020204" pitchFamily="34" charset="-122"/>
                <a:ea typeface="微软雅黑" panose="020B0503020204020204" pitchFamily="34" charset="-122"/>
              </a:rPr>
              <a:t>2.</a:t>
            </a:r>
            <a:r>
              <a:rPr lang="zh-CN" altLang="en-US" dirty="0">
                <a:effectLst/>
                <a:latin typeface="微软雅黑" panose="020B0503020204020204" pitchFamily="34" charset="-122"/>
                <a:ea typeface="微软雅黑" panose="020B0503020204020204" pitchFamily="34" charset="-122"/>
              </a:rPr>
              <a:t>胃液  </a:t>
            </a:r>
          </a:p>
          <a:p>
            <a:pPr indent="304800">
              <a:lnSpc>
                <a:spcPct val="150000"/>
              </a:lnSpc>
            </a:pPr>
            <a:r>
              <a:rPr lang="zh-CN" altLang="en-US" dirty="0">
                <a:effectLst/>
                <a:latin typeface="微软雅黑" panose="020B0503020204020204" pitchFamily="34" charset="-122"/>
                <a:ea typeface="微软雅黑" panose="020B0503020204020204" pitchFamily="34" charset="-122"/>
              </a:rPr>
              <a:t>胃黏膜含有很多分泌细胞，表面黏液细胞和颈黏液细胞分泌大量黏液。黏膜上皮细胞分泌碳酸氢根离子（</a:t>
            </a:r>
            <a:r>
              <a:rPr lang="en-US" altLang="zh-CN" dirty="0">
                <a:effectLst/>
                <a:latin typeface="微软雅黑" panose="020B0503020204020204" pitchFamily="34" charset="-122"/>
                <a:ea typeface="微软雅黑" panose="020B0503020204020204" pitchFamily="34" charset="-122"/>
              </a:rPr>
              <a:t>HCO3-</a:t>
            </a:r>
            <a:r>
              <a:rPr lang="zh-CN" altLang="en-US" dirty="0">
                <a:effectLst/>
                <a:latin typeface="微软雅黑" panose="020B0503020204020204" pitchFamily="34" charset="-122"/>
                <a:ea typeface="微软雅黑" panose="020B0503020204020204" pitchFamily="34" charset="-122"/>
              </a:rPr>
              <a:t>），主细胞分泌胃蛋白酶原，壁细胞分泌盐酸，</a:t>
            </a:r>
            <a:r>
              <a:rPr lang="en-US" altLang="zh-CN" dirty="0">
                <a:effectLst/>
                <a:latin typeface="微软雅黑" panose="020B0503020204020204" pitchFamily="34" charset="-122"/>
                <a:ea typeface="微软雅黑" panose="020B0503020204020204" pitchFamily="34" charset="-122"/>
              </a:rPr>
              <a:t>G</a:t>
            </a:r>
            <a:r>
              <a:rPr lang="zh-CN" altLang="en-US" dirty="0">
                <a:effectLst/>
                <a:latin typeface="微软雅黑" panose="020B0503020204020204" pitchFamily="34" charset="-122"/>
                <a:ea typeface="微软雅黑" panose="020B0503020204020204" pitchFamily="34" charset="-122"/>
              </a:rPr>
              <a:t>细胞分泌胃泌素。盐酸和胃蛋白酶原具有重要的消化作用。黏液和</a:t>
            </a:r>
            <a:r>
              <a:rPr lang="en-US" altLang="zh-CN" dirty="0">
                <a:effectLst/>
                <a:latin typeface="微软雅黑" panose="020B0503020204020204" pitchFamily="34" charset="-122"/>
                <a:ea typeface="微软雅黑" panose="020B0503020204020204" pitchFamily="34" charset="-122"/>
              </a:rPr>
              <a:t>HCO3-</a:t>
            </a:r>
            <a:r>
              <a:rPr lang="zh-CN" altLang="en-US" dirty="0">
                <a:effectLst/>
                <a:latin typeface="微软雅黑" panose="020B0503020204020204" pitchFamily="34" charset="-122"/>
                <a:ea typeface="微软雅黑" panose="020B0503020204020204" pitchFamily="34" charset="-122"/>
              </a:rPr>
              <a:t>能形成黏液屏障，保护胃黏膜免受胃酸的侵蚀。</a:t>
            </a:r>
            <a:r>
              <a:rPr lang="en-US" altLang="zh-CN" dirty="0">
                <a:effectLst/>
                <a:latin typeface="微软雅黑" panose="020B0503020204020204" pitchFamily="34" charset="-122"/>
                <a:ea typeface="微软雅黑" panose="020B0503020204020204" pitchFamily="34" charset="-122"/>
              </a:rPr>
              <a:t>HCO3-</a:t>
            </a:r>
            <a:r>
              <a:rPr lang="zh-CN" altLang="en-US" dirty="0">
                <a:effectLst/>
                <a:latin typeface="微软雅黑" panose="020B0503020204020204" pitchFamily="34" charset="-122"/>
                <a:ea typeface="微软雅黑" panose="020B0503020204020204" pitchFamily="34" charset="-122"/>
              </a:rPr>
              <a:t>可以消除胃内多余的氢离子（</a:t>
            </a:r>
            <a:r>
              <a:rPr lang="en-US" altLang="zh-CN" dirty="0">
                <a:effectLst/>
                <a:latin typeface="微软雅黑" panose="020B0503020204020204" pitchFamily="34" charset="-122"/>
                <a:ea typeface="微软雅黑" panose="020B0503020204020204" pitchFamily="34" charset="-122"/>
              </a:rPr>
              <a:t>H+</a:t>
            </a:r>
            <a:r>
              <a:rPr lang="zh-CN" altLang="en-US" dirty="0">
                <a:effectLst/>
                <a:latin typeface="微软雅黑" panose="020B0503020204020204" pitchFamily="34" charset="-122"/>
                <a:ea typeface="微软雅黑" panose="020B0503020204020204" pitchFamily="34" charset="-122"/>
              </a:rPr>
              <a:t>）。</a:t>
            </a:r>
          </a:p>
        </p:txBody>
      </p:sp>
    </p:spTree>
    <p:extLst>
      <p:ext uri="{BB962C8B-B14F-4D97-AF65-F5344CB8AC3E}">
        <p14:creationId xmlns:p14="http://schemas.microsoft.com/office/powerpoint/2010/main" val="142295536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9B4ECC44-2E91-44A8-BC45-C37F9A358344}"/>
              </a:ext>
            </a:extLst>
          </p:cNvPr>
          <p:cNvSpPr>
            <a:spLocks noGrp="1"/>
          </p:cNvSpPr>
          <p:nvPr>
            <p:ph type="title"/>
          </p:nvPr>
        </p:nvSpPr>
        <p:spPr/>
        <p:txBody>
          <a:bodyPr>
            <a:normAutofit/>
          </a:bodyPr>
          <a:lstStyle/>
          <a:p>
            <a:r>
              <a:rPr lang="x-none" altLang="zh-CN" sz="3200" b="1" kern="100" dirty="0">
                <a:effectLst/>
                <a:latin typeface="微软雅黑" panose="020B0503020204020204" pitchFamily="34" charset="-122"/>
                <a:ea typeface="微软雅黑" panose="020B0503020204020204" pitchFamily="34" charset="-122"/>
              </a:rPr>
              <a:t>第一节 婴幼儿胃肠功能发育</a:t>
            </a:r>
            <a:endParaRPr lang="zh-CN" altLang="en-US" sz="3200" dirty="0">
              <a:latin typeface="微软雅黑" panose="020B0503020204020204" pitchFamily="34" charset="-122"/>
              <a:ea typeface="微软雅黑" panose="020B0503020204020204" pitchFamily="34" charset="-122"/>
            </a:endParaRPr>
          </a:p>
        </p:txBody>
      </p:sp>
      <p:sp>
        <p:nvSpPr>
          <p:cNvPr id="3" name="内容占位符 2">
            <a:extLst>
              <a:ext uri="{FF2B5EF4-FFF2-40B4-BE49-F238E27FC236}">
                <a16:creationId xmlns:a16="http://schemas.microsoft.com/office/drawing/2014/main" id="{8F5E38C0-A607-462A-A3F9-63E95095DCBE}"/>
              </a:ext>
            </a:extLst>
          </p:cNvPr>
          <p:cNvSpPr>
            <a:spLocks noGrp="1"/>
          </p:cNvSpPr>
          <p:nvPr>
            <p:ph idx="1"/>
          </p:nvPr>
        </p:nvSpPr>
        <p:spPr>
          <a:xfrm>
            <a:off x="1066800" y="1866054"/>
            <a:ext cx="10058400" cy="4433146"/>
          </a:xfrm>
        </p:spPr>
        <p:txBody>
          <a:bodyPr>
            <a:normAutofit fontScale="85000" lnSpcReduction="20000"/>
          </a:bodyPr>
          <a:lstStyle/>
          <a:p>
            <a:pPr marL="227965" indent="-227965">
              <a:lnSpc>
                <a:spcPct val="150000"/>
              </a:lnSpc>
            </a:pPr>
            <a:r>
              <a:rPr lang="zh-CN" altLang="zh-CN" sz="2800" dirty="0">
                <a:solidFill>
                  <a:schemeClr val="tx1"/>
                </a:solidFill>
                <a:effectLst/>
                <a:latin typeface="微软雅黑" panose="020B0503020204020204" pitchFamily="34" charset="-122"/>
                <a:ea typeface="微软雅黑" panose="020B0503020204020204" pitchFamily="34" charset="-122"/>
              </a:rPr>
              <a:t>二</a:t>
            </a:r>
            <a:r>
              <a:rPr lang="zh-CN" altLang="zh-CN" sz="2800" dirty="0">
                <a:effectLst/>
                <a:latin typeface="微软雅黑" panose="020B0503020204020204" pitchFamily="34" charset="-122"/>
                <a:ea typeface="微软雅黑" panose="020B0503020204020204" pitchFamily="34" charset="-122"/>
              </a:rPr>
              <a:t>、消化功能发育</a:t>
            </a:r>
          </a:p>
          <a:p>
            <a:pPr indent="266065">
              <a:lnSpc>
                <a:spcPct val="150000"/>
              </a:lnSpc>
            </a:pPr>
            <a:r>
              <a:rPr lang="zh-CN" altLang="zh-CN" sz="2400" b="1" dirty="0">
                <a:effectLst/>
                <a:latin typeface="微软雅黑" panose="020B0503020204020204" pitchFamily="34" charset="-122"/>
                <a:ea typeface="微软雅黑" panose="020B0503020204020204" pitchFamily="34" charset="-122"/>
              </a:rPr>
              <a:t>（二）分泌功能</a:t>
            </a:r>
            <a:endParaRPr lang="zh-CN" altLang="zh-CN" sz="2400" dirty="0">
              <a:effectLst/>
              <a:latin typeface="微软雅黑" panose="020B0503020204020204" pitchFamily="34" charset="-122"/>
              <a:ea typeface="微软雅黑" panose="020B0503020204020204" pitchFamily="34" charset="-122"/>
            </a:endParaRPr>
          </a:p>
          <a:p>
            <a:pPr indent="304800">
              <a:lnSpc>
                <a:spcPct val="150000"/>
              </a:lnSpc>
            </a:pPr>
            <a:r>
              <a:rPr lang="en-US" altLang="zh-CN" sz="2400" dirty="0">
                <a:effectLst/>
                <a:latin typeface="微软雅黑" panose="020B0503020204020204" pitchFamily="34" charset="-122"/>
                <a:ea typeface="微软雅黑" panose="020B0503020204020204" pitchFamily="34" charset="-122"/>
              </a:rPr>
              <a:t>3.</a:t>
            </a:r>
            <a:r>
              <a:rPr lang="zh-CN" altLang="en-US" sz="2400" dirty="0">
                <a:effectLst/>
                <a:latin typeface="微软雅黑" panose="020B0503020204020204" pitchFamily="34" charset="-122"/>
                <a:ea typeface="微软雅黑" panose="020B0503020204020204" pitchFamily="34" charset="-122"/>
              </a:rPr>
              <a:t>胰液  </a:t>
            </a:r>
          </a:p>
          <a:p>
            <a:pPr indent="304800">
              <a:lnSpc>
                <a:spcPct val="150000"/>
              </a:lnSpc>
            </a:pPr>
            <a:r>
              <a:rPr lang="zh-CN" altLang="en-US" sz="2400" dirty="0">
                <a:effectLst/>
                <a:latin typeface="微软雅黑" panose="020B0503020204020204" pitchFamily="34" charset="-122"/>
                <a:ea typeface="微软雅黑" panose="020B0503020204020204" pitchFamily="34" charset="-122"/>
              </a:rPr>
              <a:t>含大量的胰酶、胰酶抑制物及黏液。</a:t>
            </a:r>
            <a:endParaRPr lang="en-US" altLang="zh-CN" sz="2400" dirty="0">
              <a:effectLst/>
              <a:latin typeface="微软雅黑" panose="020B0503020204020204" pitchFamily="34" charset="-122"/>
              <a:ea typeface="微软雅黑" panose="020B0503020204020204" pitchFamily="34" charset="-122"/>
            </a:endParaRPr>
          </a:p>
          <a:p>
            <a:pPr indent="304800">
              <a:lnSpc>
                <a:spcPct val="150000"/>
              </a:lnSpc>
            </a:pPr>
            <a:r>
              <a:rPr lang="zh-CN" altLang="en-US" sz="2400" dirty="0">
                <a:effectLst/>
                <a:latin typeface="微软雅黑" panose="020B0503020204020204" pitchFamily="34" charset="-122"/>
                <a:ea typeface="微软雅黑" panose="020B0503020204020204" pitchFamily="34" charset="-122"/>
              </a:rPr>
              <a:t>酶类出现的顺序：胰蛋白酶最先，而后是糜蛋白酶，羧基肽酶，脂肪酶，最后是淀粉酶。</a:t>
            </a:r>
            <a:endParaRPr lang="en-US" altLang="zh-CN" sz="2400" dirty="0">
              <a:effectLst/>
              <a:latin typeface="微软雅黑" panose="020B0503020204020204" pitchFamily="34" charset="-122"/>
              <a:ea typeface="微软雅黑" panose="020B0503020204020204" pitchFamily="34" charset="-122"/>
            </a:endParaRPr>
          </a:p>
          <a:p>
            <a:pPr indent="304800">
              <a:lnSpc>
                <a:spcPct val="150000"/>
              </a:lnSpc>
            </a:pPr>
            <a:r>
              <a:rPr lang="zh-CN" altLang="en-US" sz="2400" dirty="0">
                <a:effectLst/>
                <a:latin typeface="微软雅黑" panose="020B0503020204020204" pitchFamily="34" charset="-122"/>
                <a:ea typeface="微软雅黑" panose="020B0503020204020204" pitchFamily="34" charset="-122"/>
              </a:rPr>
              <a:t>新生儿胰液所含脂肪酶活性不高，直到</a:t>
            </a:r>
            <a:r>
              <a:rPr lang="en-US" altLang="zh-CN" sz="2400" dirty="0">
                <a:effectLst/>
                <a:latin typeface="微软雅黑" panose="020B0503020204020204" pitchFamily="34" charset="-122"/>
                <a:ea typeface="微软雅黑" panose="020B0503020204020204" pitchFamily="34" charset="-122"/>
              </a:rPr>
              <a:t>2—3</a:t>
            </a:r>
            <a:r>
              <a:rPr lang="zh-CN" altLang="en-US" sz="2400" dirty="0">
                <a:effectLst/>
                <a:latin typeface="微软雅黑" panose="020B0503020204020204" pitchFamily="34" charset="-122"/>
                <a:ea typeface="微软雅黑" panose="020B0503020204020204" pitchFamily="34" charset="-122"/>
              </a:rPr>
              <a:t>岁时才接近成人水平。</a:t>
            </a:r>
            <a:endParaRPr lang="en-US" altLang="zh-CN" sz="2400" dirty="0">
              <a:effectLst/>
              <a:latin typeface="微软雅黑" panose="020B0503020204020204" pitchFamily="34" charset="-122"/>
              <a:ea typeface="微软雅黑" panose="020B0503020204020204" pitchFamily="34" charset="-122"/>
            </a:endParaRPr>
          </a:p>
          <a:p>
            <a:pPr indent="304800">
              <a:lnSpc>
                <a:spcPct val="150000"/>
              </a:lnSpc>
            </a:pPr>
            <a:r>
              <a:rPr lang="zh-CN" altLang="en-US" sz="2400" dirty="0">
                <a:effectLst/>
                <a:latin typeface="微软雅黑" panose="020B0503020204020204" pitchFamily="34" charset="-122"/>
                <a:ea typeface="微软雅黑" panose="020B0503020204020204" pitchFamily="34" charset="-122"/>
              </a:rPr>
              <a:t>胰酶抑制物有抑制胰蛋白酶的作用。若酶原在胰腺内被激活，可自身消化胰腺，引发胰腺的炎症或坏死。因此，胰酶抑制物有使胰腺免受胰酶潜在消化作用的自身保护作用。</a:t>
            </a:r>
          </a:p>
        </p:txBody>
      </p:sp>
    </p:spTree>
    <p:extLst>
      <p:ext uri="{BB962C8B-B14F-4D97-AF65-F5344CB8AC3E}">
        <p14:creationId xmlns:p14="http://schemas.microsoft.com/office/powerpoint/2010/main" val="292624159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9B4ECC44-2E91-44A8-BC45-C37F9A358344}"/>
              </a:ext>
            </a:extLst>
          </p:cNvPr>
          <p:cNvSpPr>
            <a:spLocks noGrp="1"/>
          </p:cNvSpPr>
          <p:nvPr>
            <p:ph type="title"/>
          </p:nvPr>
        </p:nvSpPr>
        <p:spPr/>
        <p:txBody>
          <a:bodyPr>
            <a:normAutofit/>
          </a:bodyPr>
          <a:lstStyle/>
          <a:p>
            <a:r>
              <a:rPr lang="x-none" altLang="zh-CN" sz="3200" b="1" kern="100" dirty="0">
                <a:effectLst/>
                <a:latin typeface="微软雅黑" panose="020B0503020204020204" pitchFamily="34" charset="-122"/>
                <a:ea typeface="微软雅黑" panose="020B0503020204020204" pitchFamily="34" charset="-122"/>
              </a:rPr>
              <a:t>第一节 婴幼儿胃肠功能发育</a:t>
            </a:r>
            <a:endParaRPr lang="zh-CN" altLang="en-US" sz="3200" dirty="0">
              <a:latin typeface="微软雅黑" panose="020B0503020204020204" pitchFamily="34" charset="-122"/>
              <a:ea typeface="微软雅黑" panose="020B0503020204020204" pitchFamily="34" charset="-122"/>
            </a:endParaRPr>
          </a:p>
        </p:txBody>
      </p:sp>
      <p:sp>
        <p:nvSpPr>
          <p:cNvPr id="3" name="内容占位符 2">
            <a:extLst>
              <a:ext uri="{FF2B5EF4-FFF2-40B4-BE49-F238E27FC236}">
                <a16:creationId xmlns:a16="http://schemas.microsoft.com/office/drawing/2014/main" id="{8F5E38C0-A607-462A-A3F9-63E95095DCBE}"/>
              </a:ext>
            </a:extLst>
          </p:cNvPr>
          <p:cNvSpPr>
            <a:spLocks noGrp="1"/>
          </p:cNvSpPr>
          <p:nvPr>
            <p:ph idx="1"/>
          </p:nvPr>
        </p:nvSpPr>
        <p:spPr>
          <a:xfrm>
            <a:off x="1066800" y="1866054"/>
            <a:ext cx="10058400" cy="4433146"/>
          </a:xfrm>
        </p:spPr>
        <p:txBody>
          <a:bodyPr>
            <a:normAutofit fontScale="77500" lnSpcReduction="20000"/>
          </a:bodyPr>
          <a:lstStyle/>
          <a:p>
            <a:pPr marL="227965" indent="-227965">
              <a:lnSpc>
                <a:spcPct val="150000"/>
              </a:lnSpc>
            </a:pPr>
            <a:r>
              <a:rPr lang="zh-CN" altLang="zh-CN" sz="2800" dirty="0">
                <a:solidFill>
                  <a:schemeClr val="tx1"/>
                </a:solidFill>
                <a:effectLst/>
                <a:latin typeface="微软雅黑" panose="020B0503020204020204" pitchFamily="34" charset="-122"/>
                <a:ea typeface="微软雅黑" panose="020B0503020204020204" pitchFamily="34" charset="-122"/>
              </a:rPr>
              <a:t>二</a:t>
            </a:r>
            <a:r>
              <a:rPr lang="zh-CN" altLang="zh-CN" sz="2800" dirty="0">
                <a:effectLst/>
                <a:latin typeface="微软雅黑" panose="020B0503020204020204" pitchFamily="34" charset="-122"/>
                <a:ea typeface="微软雅黑" panose="020B0503020204020204" pitchFamily="34" charset="-122"/>
              </a:rPr>
              <a:t>、消化功能发育</a:t>
            </a:r>
          </a:p>
          <a:p>
            <a:pPr indent="266065">
              <a:lnSpc>
                <a:spcPct val="150000"/>
              </a:lnSpc>
            </a:pPr>
            <a:r>
              <a:rPr lang="zh-CN" altLang="zh-CN" sz="2400" b="1" dirty="0">
                <a:effectLst/>
                <a:latin typeface="微软雅黑" panose="020B0503020204020204" pitchFamily="34" charset="-122"/>
                <a:ea typeface="微软雅黑" panose="020B0503020204020204" pitchFamily="34" charset="-122"/>
              </a:rPr>
              <a:t>（二）分泌功能</a:t>
            </a:r>
            <a:endParaRPr lang="zh-CN" altLang="zh-CN" sz="2400" dirty="0">
              <a:effectLst/>
              <a:latin typeface="微软雅黑" panose="020B0503020204020204" pitchFamily="34" charset="-122"/>
              <a:ea typeface="微软雅黑" panose="020B0503020204020204" pitchFamily="34" charset="-122"/>
            </a:endParaRPr>
          </a:p>
          <a:p>
            <a:pPr indent="304800">
              <a:lnSpc>
                <a:spcPct val="150000"/>
              </a:lnSpc>
            </a:pPr>
            <a:r>
              <a:rPr lang="en-US" altLang="zh-CN" sz="2400" dirty="0">
                <a:effectLst/>
                <a:latin typeface="微软雅黑" panose="020B0503020204020204" pitchFamily="34" charset="-122"/>
                <a:ea typeface="微软雅黑" panose="020B0503020204020204" pitchFamily="34" charset="-122"/>
              </a:rPr>
              <a:t>4.</a:t>
            </a:r>
            <a:r>
              <a:rPr lang="zh-CN" altLang="en-US" sz="2400" dirty="0">
                <a:effectLst/>
                <a:latin typeface="微软雅黑" panose="020B0503020204020204" pitchFamily="34" charset="-122"/>
                <a:ea typeface="微软雅黑" panose="020B0503020204020204" pitchFamily="34" charset="-122"/>
              </a:rPr>
              <a:t>胆汁  </a:t>
            </a:r>
          </a:p>
          <a:p>
            <a:pPr indent="304800">
              <a:lnSpc>
                <a:spcPct val="150000"/>
              </a:lnSpc>
            </a:pPr>
            <a:r>
              <a:rPr lang="zh-CN" altLang="en-US" sz="2400" dirty="0">
                <a:effectLst/>
                <a:latin typeface="微软雅黑" panose="020B0503020204020204" pitchFamily="34" charset="-122"/>
                <a:ea typeface="微软雅黑" panose="020B0503020204020204" pitchFamily="34" charset="-122"/>
              </a:rPr>
              <a:t>是由肝细胞分泌的一种黄绿色、带苦涩味的碱性液体。</a:t>
            </a:r>
            <a:endParaRPr lang="en-US" altLang="zh-CN" sz="2400" dirty="0">
              <a:effectLst/>
              <a:latin typeface="微软雅黑" panose="020B0503020204020204" pitchFamily="34" charset="-122"/>
              <a:ea typeface="微软雅黑" panose="020B0503020204020204" pitchFamily="34" charset="-122"/>
            </a:endParaRPr>
          </a:p>
          <a:p>
            <a:pPr indent="304800">
              <a:lnSpc>
                <a:spcPct val="150000"/>
              </a:lnSpc>
            </a:pPr>
            <a:r>
              <a:rPr lang="zh-CN" altLang="en-US" sz="2400" dirty="0">
                <a:effectLst/>
                <a:latin typeface="微软雅黑" panose="020B0503020204020204" pitchFamily="34" charset="-122"/>
                <a:ea typeface="微软雅黑" panose="020B0503020204020204" pitchFamily="34" charset="-122"/>
              </a:rPr>
              <a:t>肝脏在进食以外的时间分泌胆汁储存于胆囊内，进食时则将胆汁释放入十二指肠促进消化。</a:t>
            </a:r>
            <a:endParaRPr lang="en-US" altLang="zh-CN" sz="2400" dirty="0">
              <a:effectLst/>
              <a:latin typeface="微软雅黑" panose="020B0503020204020204" pitchFamily="34" charset="-122"/>
              <a:ea typeface="微软雅黑" panose="020B0503020204020204" pitchFamily="34" charset="-122"/>
            </a:endParaRPr>
          </a:p>
          <a:p>
            <a:pPr indent="304800">
              <a:lnSpc>
                <a:spcPct val="150000"/>
              </a:lnSpc>
            </a:pPr>
            <a:r>
              <a:rPr lang="zh-CN" altLang="en-US" sz="2400" dirty="0">
                <a:effectLst/>
                <a:latin typeface="微软雅黑" panose="020B0503020204020204" pitchFamily="34" charset="-122"/>
                <a:ea typeface="微软雅黑" panose="020B0503020204020204" pitchFamily="34" charset="-122"/>
              </a:rPr>
              <a:t>胆汁的作用主要是胆盐或胆汁酸的作用。胆盐可作为乳化剂乳化脂肪，降低脂肪的表面张力，使脂肪乳化成微滴，分散于水溶液中，增加了胰脂肪酶的作用面积；胆汁酸还可与脂肪酸结合，形成水溶性复合物，促进脂肪酸的吸收。</a:t>
            </a:r>
          </a:p>
        </p:txBody>
      </p:sp>
    </p:spTree>
    <p:extLst>
      <p:ext uri="{BB962C8B-B14F-4D97-AF65-F5344CB8AC3E}">
        <p14:creationId xmlns:p14="http://schemas.microsoft.com/office/powerpoint/2010/main" val="279569448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9B4ECC44-2E91-44A8-BC45-C37F9A358344}"/>
              </a:ext>
            </a:extLst>
          </p:cNvPr>
          <p:cNvSpPr>
            <a:spLocks noGrp="1"/>
          </p:cNvSpPr>
          <p:nvPr>
            <p:ph type="title"/>
          </p:nvPr>
        </p:nvSpPr>
        <p:spPr/>
        <p:txBody>
          <a:bodyPr>
            <a:normAutofit/>
          </a:bodyPr>
          <a:lstStyle/>
          <a:p>
            <a:r>
              <a:rPr lang="x-none" altLang="zh-CN" sz="3200" b="1" kern="100" dirty="0">
                <a:effectLst/>
                <a:latin typeface="微软雅黑" panose="020B0503020204020204" pitchFamily="34" charset="-122"/>
                <a:ea typeface="微软雅黑" panose="020B0503020204020204" pitchFamily="34" charset="-122"/>
              </a:rPr>
              <a:t>第一节 婴幼儿胃肠功能发育</a:t>
            </a:r>
            <a:endParaRPr lang="zh-CN" altLang="en-US" sz="3200" dirty="0">
              <a:latin typeface="微软雅黑" panose="020B0503020204020204" pitchFamily="34" charset="-122"/>
              <a:ea typeface="微软雅黑" panose="020B0503020204020204" pitchFamily="34" charset="-122"/>
            </a:endParaRPr>
          </a:p>
        </p:txBody>
      </p:sp>
      <p:sp>
        <p:nvSpPr>
          <p:cNvPr id="3" name="内容占位符 2">
            <a:extLst>
              <a:ext uri="{FF2B5EF4-FFF2-40B4-BE49-F238E27FC236}">
                <a16:creationId xmlns:a16="http://schemas.microsoft.com/office/drawing/2014/main" id="{8F5E38C0-A607-462A-A3F9-63E95095DCBE}"/>
              </a:ext>
            </a:extLst>
          </p:cNvPr>
          <p:cNvSpPr>
            <a:spLocks noGrp="1"/>
          </p:cNvSpPr>
          <p:nvPr>
            <p:ph idx="1"/>
          </p:nvPr>
        </p:nvSpPr>
        <p:spPr>
          <a:xfrm>
            <a:off x="1066800" y="1866054"/>
            <a:ext cx="10058400" cy="3793066"/>
          </a:xfrm>
        </p:spPr>
        <p:txBody>
          <a:bodyPr>
            <a:normAutofit fontScale="92500" lnSpcReduction="10000"/>
          </a:bodyPr>
          <a:lstStyle/>
          <a:p>
            <a:pPr marL="227965" indent="-227965">
              <a:lnSpc>
                <a:spcPct val="150000"/>
              </a:lnSpc>
            </a:pPr>
            <a:r>
              <a:rPr lang="zh-CN" altLang="zh-CN" sz="2600" dirty="0">
                <a:solidFill>
                  <a:schemeClr val="tx1"/>
                </a:solidFill>
                <a:effectLst/>
                <a:latin typeface="微软雅黑" panose="020B0503020204020204" pitchFamily="34" charset="-122"/>
                <a:ea typeface="微软雅黑" panose="020B0503020204020204" pitchFamily="34" charset="-122"/>
              </a:rPr>
              <a:t>二</a:t>
            </a:r>
            <a:r>
              <a:rPr lang="zh-CN" altLang="zh-CN" sz="2600" dirty="0">
                <a:effectLst/>
                <a:latin typeface="微软雅黑" panose="020B0503020204020204" pitchFamily="34" charset="-122"/>
                <a:ea typeface="微软雅黑" panose="020B0503020204020204" pitchFamily="34" charset="-122"/>
              </a:rPr>
              <a:t>、消化功能发育</a:t>
            </a:r>
          </a:p>
          <a:p>
            <a:pPr indent="266065">
              <a:lnSpc>
                <a:spcPct val="150000"/>
              </a:lnSpc>
            </a:pPr>
            <a:r>
              <a:rPr lang="zh-CN" altLang="en-US" sz="2200" b="1" dirty="0">
                <a:effectLst/>
                <a:latin typeface="微软雅黑" panose="020B0503020204020204" pitchFamily="34" charset="-122"/>
                <a:ea typeface="微软雅黑" panose="020B0503020204020204" pitchFamily="34" charset="-122"/>
              </a:rPr>
              <a:t>（三）免疫功能</a:t>
            </a:r>
          </a:p>
          <a:p>
            <a:pPr indent="266065">
              <a:lnSpc>
                <a:spcPct val="150000"/>
              </a:lnSpc>
            </a:pPr>
            <a:r>
              <a:rPr lang="zh-CN" altLang="en-US" sz="2200" dirty="0">
                <a:effectLst/>
                <a:latin typeface="微软雅黑" panose="020B0503020204020204" pitchFamily="34" charset="-122"/>
                <a:ea typeface="微软雅黑" panose="020B0503020204020204" pitchFamily="34" charset="-122"/>
              </a:rPr>
              <a:t>胃肠道是人体最大的免疫器官，对摄入的致病性抗原物质有防御和屏障功能。</a:t>
            </a:r>
            <a:endParaRPr lang="en-US" altLang="zh-CN" sz="2200" dirty="0">
              <a:effectLst/>
              <a:latin typeface="微软雅黑" panose="020B0503020204020204" pitchFamily="34" charset="-122"/>
              <a:ea typeface="微软雅黑" panose="020B0503020204020204" pitchFamily="34" charset="-122"/>
            </a:endParaRPr>
          </a:p>
          <a:p>
            <a:pPr indent="266065">
              <a:lnSpc>
                <a:spcPct val="150000"/>
              </a:lnSpc>
            </a:pPr>
            <a:r>
              <a:rPr lang="zh-CN" altLang="en-US" sz="2200" dirty="0">
                <a:effectLst/>
                <a:latin typeface="微软雅黑" panose="020B0503020204020204" pitchFamily="34" charset="-122"/>
                <a:ea typeface="微软雅黑" panose="020B0503020204020204" pitchFamily="34" charset="-122"/>
              </a:rPr>
              <a:t>正常情况下，肠道淋巴组织受肠腔抗原刺激发生局部免疫应答反应，主要由分泌型免疫球蛋白</a:t>
            </a:r>
            <a:r>
              <a:rPr lang="en-US" altLang="zh-CN" sz="2200" dirty="0">
                <a:effectLst/>
                <a:latin typeface="微软雅黑" panose="020B0503020204020204" pitchFamily="34" charset="-122"/>
                <a:ea typeface="微软雅黑" panose="020B0503020204020204" pitchFamily="34" charset="-122"/>
              </a:rPr>
              <a:t>A</a:t>
            </a:r>
            <a:r>
              <a:rPr lang="zh-CN" altLang="en-US" sz="2200" dirty="0">
                <a:effectLst/>
                <a:latin typeface="微软雅黑" panose="020B0503020204020204" pitchFamily="34" charset="-122"/>
                <a:ea typeface="微软雅黑" panose="020B0503020204020204" pitchFamily="34" charset="-122"/>
              </a:rPr>
              <a:t>（</a:t>
            </a:r>
            <a:r>
              <a:rPr lang="en-US" altLang="zh-CN" sz="2200" dirty="0">
                <a:effectLst/>
                <a:latin typeface="微软雅黑" panose="020B0503020204020204" pitchFamily="34" charset="-122"/>
                <a:ea typeface="微软雅黑" panose="020B0503020204020204" pitchFamily="34" charset="-122"/>
              </a:rPr>
              <a:t>secretory immunoglobulin A</a:t>
            </a:r>
            <a:r>
              <a:rPr lang="zh-CN" altLang="en-US" sz="2200" dirty="0">
                <a:effectLst/>
                <a:latin typeface="微软雅黑" panose="020B0503020204020204" pitchFamily="34" charset="-122"/>
                <a:ea typeface="微软雅黑" panose="020B0503020204020204" pitchFamily="34" charset="-122"/>
              </a:rPr>
              <a:t>，</a:t>
            </a:r>
            <a:r>
              <a:rPr lang="en-US" altLang="zh-CN" sz="2200" dirty="0" err="1">
                <a:effectLst/>
                <a:latin typeface="微软雅黑" panose="020B0503020204020204" pitchFamily="34" charset="-122"/>
                <a:ea typeface="微软雅黑" panose="020B0503020204020204" pitchFamily="34" charset="-122"/>
              </a:rPr>
              <a:t>sIgA</a:t>
            </a:r>
            <a:r>
              <a:rPr lang="zh-CN" altLang="en-US" sz="2200" dirty="0">
                <a:effectLst/>
                <a:latin typeface="微软雅黑" panose="020B0503020204020204" pitchFamily="34" charset="-122"/>
                <a:ea typeface="微软雅黑" panose="020B0503020204020204" pitchFamily="34" charset="-122"/>
              </a:rPr>
              <a:t>）和分泌型免疫球蛋白</a:t>
            </a:r>
            <a:r>
              <a:rPr lang="en-US" altLang="zh-CN" sz="2200" dirty="0">
                <a:effectLst/>
                <a:latin typeface="微软雅黑" panose="020B0503020204020204" pitchFamily="34" charset="-122"/>
                <a:ea typeface="微软雅黑" panose="020B0503020204020204" pitchFamily="34" charset="-122"/>
              </a:rPr>
              <a:t>M</a:t>
            </a:r>
            <a:r>
              <a:rPr lang="zh-CN" altLang="en-US" sz="2200" dirty="0">
                <a:effectLst/>
                <a:latin typeface="微软雅黑" panose="020B0503020204020204" pitchFamily="34" charset="-122"/>
                <a:ea typeface="微软雅黑" panose="020B0503020204020204" pitchFamily="34" charset="-122"/>
              </a:rPr>
              <a:t>（</a:t>
            </a:r>
            <a:r>
              <a:rPr lang="en-US" altLang="zh-CN" sz="2200" dirty="0">
                <a:effectLst/>
                <a:latin typeface="微软雅黑" panose="020B0503020204020204" pitchFamily="34" charset="-122"/>
                <a:ea typeface="微软雅黑" panose="020B0503020204020204" pitchFamily="34" charset="-122"/>
              </a:rPr>
              <a:t>secretory immunoglobulin M</a:t>
            </a:r>
            <a:r>
              <a:rPr lang="zh-CN" altLang="en-US" sz="2200" dirty="0">
                <a:effectLst/>
                <a:latin typeface="微软雅黑" panose="020B0503020204020204" pitchFamily="34" charset="-122"/>
                <a:ea typeface="微软雅黑" panose="020B0503020204020204" pitchFamily="34" charset="-122"/>
              </a:rPr>
              <a:t>，</a:t>
            </a:r>
            <a:r>
              <a:rPr lang="en-US" altLang="zh-CN" sz="2200" dirty="0" err="1">
                <a:effectLst/>
                <a:latin typeface="微软雅黑" panose="020B0503020204020204" pitchFamily="34" charset="-122"/>
                <a:ea typeface="微软雅黑" panose="020B0503020204020204" pitchFamily="34" charset="-122"/>
              </a:rPr>
              <a:t>sIgM</a:t>
            </a:r>
            <a:r>
              <a:rPr lang="zh-CN" altLang="en-US" sz="2200" dirty="0">
                <a:effectLst/>
                <a:latin typeface="微软雅黑" panose="020B0503020204020204" pitchFamily="34" charset="-122"/>
                <a:ea typeface="微软雅黑" panose="020B0503020204020204" pitchFamily="34" charset="-122"/>
              </a:rPr>
              <a:t>）抗体抑制病原体克隆和致病抗原的吸收，产生免疫排除作用。</a:t>
            </a:r>
            <a:endParaRPr lang="en-US" altLang="zh-CN" sz="2200" dirty="0">
              <a:effectLst/>
              <a:latin typeface="微软雅黑" panose="020B0503020204020204" pitchFamily="34" charset="-122"/>
              <a:ea typeface="微软雅黑" panose="020B0503020204020204" pitchFamily="34" charset="-122"/>
            </a:endParaRPr>
          </a:p>
        </p:txBody>
      </p:sp>
      <p:pic>
        <p:nvPicPr>
          <p:cNvPr id="1026" name="Picture 2">
            <a:extLst>
              <a:ext uri="{FF2B5EF4-FFF2-40B4-BE49-F238E27FC236}">
                <a16:creationId xmlns:a16="http://schemas.microsoft.com/office/drawing/2014/main" id="{EE0B3733-566E-43B0-B672-FFC07AC37C0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122920" y="843365"/>
            <a:ext cx="1742440" cy="191668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5158642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9B4ECC44-2E91-44A8-BC45-C37F9A358344}"/>
              </a:ext>
            </a:extLst>
          </p:cNvPr>
          <p:cNvSpPr>
            <a:spLocks noGrp="1"/>
          </p:cNvSpPr>
          <p:nvPr>
            <p:ph type="title"/>
          </p:nvPr>
        </p:nvSpPr>
        <p:spPr/>
        <p:txBody>
          <a:bodyPr>
            <a:normAutofit/>
          </a:bodyPr>
          <a:lstStyle/>
          <a:p>
            <a:r>
              <a:rPr lang="x-none" altLang="zh-CN" sz="3200" b="1" kern="100" dirty="0">
                <a:effectLst/>
                <a:latin typeface="微软雅黑" panose="020B0503020204020204" pitchFamily="34" charset="-122"/>
                <a:ea typeface="微软雅黑" panose="020B0503020204020204" pitchFamily="34" charset="-122"/>
              </a:rPr>
              <a:t>第一节 婴幼儿胃肠功能发育</a:t>
            </a:r>
            <a:endParaRPr lang="zh-CN" altLang="en-US" sz="3200" dirty="0">
              <a:latin typeface="微软雅黑" panose="020B0503020204020204" pitchFamily="34" charset="-122"/>
              <a:ea typeface="微软雅黑" panose="020B0503020204020204" pitchFamily="34" charset="-122"/>
            </a:endParaRPr>
          </a:p>
        </p:txBody>
      </p:sp>
      <p:sp>
        <p:nvSpPr>
          <p:cNvPr id="3" name="内容占位符 2">
            <a:extLst>
              <a:ext uri="{FF2B5EF4-FFF2-40B4-BE49-F238E27FC236}">
                <a16:creationId xmlns:a16="http://schemas.microsoft.com/office/drawing/2014/main" id="{8F5E38C0-A607-462A-A3F9-63E95095DCBE}"/>
              </a:ext>
            </a:extLst>
          </p:cNvPr>
          <p:cNvSpPr>
            <a:spLocks noGrp="1"/>
          </p:cNvSpPr>
          <p:nvPr>
            <p:ph idx="1"/>
          </p:nvPr>
        </p:nvSpPr>
        <p:spPr>
          <a:xfrm>
            <a:off x="1066800" y="1866054"/>
            <a:ext cx="10058400" cy="3894666"/>
          </a:xfrm>
        </p:spPr>
        <p:txBody>
          <a:bodyPr>
            <a:normAutofit/>
          </a:bodyPr>
          <a:lstStyle/>
          <a:p>
            <a:pPr marL="227965" indent="-227965">
              <a:lnSpc>
                <a:spcPct val="150000"/>
              </a:lnSpc>
            </a:pPr>
            <a:r>
              <a:rPr lang="zh-CN" altLang="zh-CN" sz="2400" dirty="0">
                <a:solidFill>
                  <a:schemeClr val="tx1"/>
                </a:solidFill>
                <a:effectLst/>
                <a:latin typeface="微软雅黑" panose="020B0503020204020204" pitchFamily="34" charset="-122"/>
                <a:ea typeface="微软雅黑" panose="020B0503020204020204" pitchFamily="34" charset="-122"/>
              </a:rPr>
              <a:t>二</a:t>
            </a:r>
            <a:r>
              <a:rPr lang="zh-CN" altLang="zh-CN" sz="2400" dirty="0">
                <a:effectLst/>
                <a:latin typeface="微软雅黑" panose="020B0503020204020204" pitchFamily="34" charset="-122"/>
                <a:ea typeface="微软雅黑" panose="020B0503020204020204" pitchFamily="34" charset="-122"/>
              </a:rPr>
              <a:t>、消化功能发育</a:t>
            </a:r>
          </a:p>
          <a:p>
            <a:pPr indent="266065">
              <a:lnSpc>
                <a:spcPct val="150000"/>
              </a:lnSpc>
            </a:pPr>
            <a:r>
              <a:rPr lang="zh-CN" altLang="en-US" b="1" dirty="0">
                <a:effectLst/>
                <a:latin typeface="微软雅黑" panose="020B0503020204020204" pitchFamily="34" charset="-122"/>
                <a:ea typeface="微软雅黑" panose="020B0503020204020204" pitchFamily="34" charset="-122"/>
              </a:rPr>
              <a:t>（三）免疫功能</a:t>
            </a:r>
          </a:p>
          <a:p>
            <a:pPr indent="266065">
              <a:lnSpc>
                <a:spcPct val="150000"/>
              </a:lnSpc>
            </a:pPr>
            <a:r>
              <a:rPr lang="zh-CN" altLang="en-US" dirty="0">
                <a:effectLst/>
                <a:latin typeface="微软雅黑" panose="020B0503020204020204" pitchFamily="34" charset="-122"/>
                <a:ea typeface="微软雅黑" panose="020B0503020204020204" pitchFamily="34" charset="-122"/>
              </a:rPr>
              <a:t>口服免疫耐受（</a:t>
            </a:r>
            <a:r>
              <a:rPr lang="en-US" altLang="zh-CN" dirty="0">
                <a:effectLst/>
                <a:latin typeface="微软雅黑" panose="020B0503020204020204" pitchFamily="34" charset="-122"/>
                <a:ea typeface="微软雅黑" panose="020B0503020204020204" pitchFamily="34" charset="-122"/>
              </a:rPr>
              <a:t>oral tolerance</a:t>
            </a:r>
            <a:r>
              <a:rPr lang="zh-CN" altLang="en-US" dirty="0">
                <a:effectLst/>
                <a:latin typeface="微软雅黑" panose="020B0503020204020204" pitchFamily="34" charset="-122"/>
                <a:ea typeface="微软雅黑" panose="020B0503020204020204" pitchFamily="34" charset="-122"/>
              </a:rPr>
              <a:t>，</a:t>
            </a:r>
            <a:r>
              <a:rPr lang="en-US" altLang="zh-CN" dirty="0">
                <a:effectLst/>
                <a:latin typeface="微软雅黑" panose="020B0503020204020204" pitchFamily="34" charset="-122"/>
                <a:ea typeface="微软雅黑" panose="020B0503020204020204" pitchFamily="34" charset="-122"/>
              </a:rPr>
              <a:t>OT</a:t>
            </a:r>
            <a:r>
              <a:rPr lang="zh-CN" altLang="en-US" dirty="0">
                <a:effectLst/>
                <a:latin typeface="微软雅黑" panose="020B0503020204020204" pitchFamily="34" charset="-122"/>
                <a:ea typeface="微软雅黑" panose="020B0503020204020204" pitchFamily="34" charset="-122"/>
              </a:rPr>
              <a:t>）：是对进入肠道抗原的低反应，是免疫清除及系统免疫反应抑制的伴随结果。当小肠免疫系统处理抗原能力有限，接触过多抗原或者不适当的抗原破坏了肠黏膜的自身稳定，肠道抗原引起的免疫反应失去正常调节时则可发生与免疫相关的胃肠疾病，如食物过敏、慢性萎缩性胃炎、乳糜泻、炎症性肠病等。</a:t>
            </a:r>
          </a:p>
        </p:txBody>
      </p:sp>
      <p:pic>
        <p:nvPicPr>
          <p:cNvPr id="4" name="Picture 2">
            <a:extLst>
              <a:ext uri="{FF2B5EF4-FFF2-40B4-BE49-F238E27FC236}">
                <a16:creationId xmlns:a16="http://schemas.microsoft.com/office/drawing/2014/main" id="{96C7291E-BCAA-4321-B907-48EB7A90FB3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122920" y="843365"/>
            <a:ext cx="1742440" cy="191668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3763864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9B4ECC44-2E91-44A8-BC45-C37F9A358344}"/>
              </a:ext>
            </a:extLst>
          </p:cNvPr>
          <p:cNvSpPr>
            <a:spLocks noGrp="1"/>
          </p:cNvSpPr>
          <p:nvPr>
            <p:ph type="title"/>
          </p:nvPr>
        </p:nvSpPr>
        <p:spPr/>
        <p:txBody>
          <a:bodyPr>
            <a:normAutofit/>
          </a:bodyPr>
          <a:lstStyle/>
          <a:p>
            <a:r>
              <a:rPr lang="x-none" altLang="zh-CN" sz="3200" b="1" kern="100" dirty="0">
                <a:effectLst/>
                <a:latin typeface="微软雅黑" panose="020B0503020204020204" pitchFamily="34" charset="-122"/>
                <a:ea typeface="微软雅黑" panose="020B0503020204020204" pitchFamily="34" charset="-122"/>
              </a:rPr>
              <a:t>第一节 婴幼儿胃肠功能发育</a:t>
            </a:r>
            <a:endParaRPr lang="zh-CN" altLang="en-US" sz="3200" dirty="0">
              <a:latin typeface="微软雅黑" panose="020B0503020204020204" pitchFamily="34" charset="-122"/>
              <a:ea typeface="微软雅黑" panose="020B0503020204020204" pitchFamily="34" charset="-122"/>
            </a:endParaRPr>
          </a:p>
        </p:txBody>
      </p:sp>
      <p:sp>
        <p:nvSpPr>
          <p:cNvPr id="3" name="内容占位符 2">
            <a:extLst>
              <a:ext uri="{FF2B5EF4-FFF2-40B4-BE49-F238E27FC236}">
                <a16:creationId xmlns:a16="http://schemas.microsoft.com/office/drawing/2014/main" id="{8F5E38C0-A607-462A-A3F9-63E95095DCBE}"/>
              </a:ext>
            </a:extLst>
          </p:cNvPr>
          <p:cNvSpPr>
            <a:spLocks noGrp="1"/>
          </p:cNvSpPr>
          <p:nvPr>
            <p:ph idx="1"/>
          </p:nvPr>
        </p:nvSpPr>
        <p:spPr>
          <a:xfrm>
            <a:off x="1066800" y="1866054"/>
            <a:ext cx="10058400" cy="4433146"/>
          </a:xfrm>
        </p:spPr>
        <p:txBody>
          <a:bodyPr>
            <a:normAutofit/>
          </a:bodyPr>
          <a:lstStyle/>
          <a:p>
            <a:pPr marL="227965" indent="-227965">
              <a:lnSpc>
                <a:spcPct val="150000"/>
              </a:lnSpc>
            </a:pPr>
            <a:r>
              <a:rPr lang="zh-CN" altLang="zh-CN" sz="2400" dirty="0">
                <a:solidFill>
                  <a:schemeClr val="tx1"/>
                </a:solidFill>
                <a:effectLst/>
                <a:latin typeface="微软雅黑" panose="020B0503020204020204" pitchFamily="34" charset="-122"/>
                <a:ea typeface="微软雅黑" panose="020B0503020204020204" pitchFamily="34" charset="-122"/>
              </a:rPr>
              <a:t>二</a:t>
            </a:r>
            <a:r>
              <a:rPr lang="zh-CN" altLang="zh-CN" sz="2400" dirty="0">
                <a:effectLst/>
                <a:latin typeface="微软雅黑" panose="020B0503020204020204" pitchFamily="34" charset="-122"/>
                <a:ea typeface="微软雅黑" panose="020B0503020204020204" pitchFamily="34" charset="-122"/>
              </a:rPr>
              <a:t>、消化功能发育</a:t>
            </a:r>
          </a:p>
          <a:p>
            <a:pPr indent="266065">
              <a:lnSpc>
                <a:spcPct val="150000"/>
              </a:lnSpc>
            </a:pPr>
            <a:r>
              <a:rPr lang="zh-CN" altLang="en-US" b="1" dirty="0">
                <a:effectLst/>
                <a:latin typeface="微软雅黑" panose="020B0503020204020204" pitchFamily="34" charset="-122"/>
                <a:ea typeface="微软雅黑" panose="020B0503020204020204" pitchFamily="34" charset="-122"/>
              </a:rPr>
              <a:t>（三）免疫功能</a:t>
            </a:r>
          </a:p>
          <a:p>
            <a:pPr indent="266065">
              <a:lnSpc>
                <a:spcPct val="150000"/>
              </a:lnSpc>
            </a:pPr>
            <a:r>
              <a:rPr lang="zh-CN" altLang="en-US" dirty="0">
                <a:effectLst/>
                <a:latin typeface="微软雅黑" panose="020B0503020204020204" pitchFamily="34" charset="-122"/>
                <a:ea typeface="微软雅黑" panose="020B0503020204020204" pitchFamily="34" charset="-122"/>
              </a:rPr>
              <a:t>肠道屏障由复杂的</a:t>
            </a:r>
            <a:r>
              <a:rPr lang="en-US" altLang="zh-CN" dirty="0">
                <a:effectLst/>
                <a:latin typeface="微软雅黑" panose="020B0503020204020204" pitchFamily="34" charset="-122"/>
                <a:ea typeface="微软雅黑" panose="020B0503020204020204" pitchFamily="34" charset="-122"/>
              </a:rPr>
              <a:t>4</a:t>
            </a:r>
            <a:r>
              <a:rPr lang="zh-CN" altLang="en-US" dirty="0">
                <a:effectLst/>
                <a:latin typeface="微软雅黑" panose="020B0503020204020204" pitchFamily="34" charset="-122"/>
                <a:ea typeface="微软雅黑" panose="020B0503020204020204" pitchFamily="34" charset="-122"/>
              </a:rPr>
              <a:t>部分组成，即生理、化学、免疫和微生物屏障。</a:t>
            </a:r>
            <a:endParaRPr lang="en-US" altLang="zh-CN" dirty="0">
              <a:effectLst/>
              <a:latin typeface="微软雅黑" panose="020B0503020204020204" pitchFamily="34" charset="-122"/>
              <a:ea typeface="微软雅黑" panose="020B0503020204020204" pitchFamily="34" charset="-122"/>
            </a:endParaRPr>
          </a:p>
        </p:txBody>
      </p:sp>
      <p:pic>
        <p:nvPicPr>
          <p:cNvPr id="5" name="图片 4">
            <a:extLst>
              <a:ext uri="{FF2B5EF4-FFF2-40B4-BE49-F238E27FC236}">
                <a16:creationId xmlns:a16="http://schemas.microsoft.com/office/drawing/2014/main" id="{646E6DB3-4AE8-4EAF-B4D3-20FEE3A4B10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353863" y="3662111"/>
            <a:ext cx="4882217" cy="2657409"/>
          </a:xfrm>
          <a:prstGeom prst="rect">
            <a:avLst/>
          </a:prstGeom>
        </p:spPr>
      </p:pic>
    </p:spTree>
    <p:extLst>
      <p:ext uri="{BB962C8B-B14F-4D97-AF65-F5344CB8AC3E}">
        <p14:creationId xmlns:p14="http://schemas.microsoft.com/office/powerpoint/2010/main" val="78198505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9B4ECC44-2E91-44A8-BC45-C37F9A358344}"/>
              </a:ext>
            </a:extLst>
          </p:cNvPr>
          <p:cNvSpPr>
            <a:spLocks noGrp="1"/>
          </p:cNvSpPr>
          <p:nvPr>
            <p:ph type="title"/>
          </p:nvPr>
        </p:nvSpPr>
        <p:spPr/>
        <p:txBody>
          <a:bodyPr>
            <a:normAutofit/>
          </a:bodyPr>
          <a:lstStyle/>
          <a:p>
            <a:r>
              <a:rPr lang="x-none" altLang="zh-CN" sz="3200" b="1" kern="100" dirty="0">
                <a:effectLst/>
                <a:latin typeface="微软雅黑" panose="020B0503020204020204" pitchFamily="34" charset="-122"/>
                <a:ea typeface="微软雅黑" panose="020B0503020204020204" pitchFamily="34" charset="-122"/>
              </a:rPr>
              <a:t>第一节 婴幼儿胃肠功能发育</a:t>
            </a:r>
            <a:endParaRPr lang="zh-CN" altLang="en-US" sz="3200" dirty="0">
              <a:latin typeface="微软雅黑" panose="020B0503020204020204" pitchFamily="34" charset="-122"/>
              <a:ea typeface="微软雅黑" panose="020B0503020204020204" pitchFamily="34" charset="-122"/>
            </a:endParaRPr>
          </a:p>
        </p:txBody>
      </p:sp>
      <p:sp>
        <p:nvSpPr>
          <p:cNvPr id="3" name="内容占位符 2">
            <a:extLst>
              <a:ext uri="{FF2B5EF4-FFF2-40B4-BE49-F238E27FC236}">
                <a16:creationId xmlns:a16="http://schemas.microsoft.com/office/drawing/2014/main" id="{8F5E38C0-A607-462A-A3F9-63E95095DCBE}"/>
              </a:ext>
            </a:extLst>
          </p:cNvPr>
          <p:cNvSpPr>
            <a:spLocks noGrp="1"/>
          </p:cNvSpPr>
          <p:nvPr>
            <p:ph idx="1"/>
          </p:nvPr>
        </p:nvSpPr>
        <p:spPr>
          <a:xfrm>
            <a:off x="1066800" y="1866054"/>
            <a:ext cx="10058400" cy="3671146"/>
          </a:xfrm>
        </p:spPr>
        <p:txBody>
          <a:bodyPr>
            <a:normAutofit fontScale="32500" lnSpcReduction="20000"/>
          </a:bodyPr>
          <a:lstStyle/>
          <a:p>
            <a:pPr marL="227965" indent="-227965">
              <a:lnSpc>
                <a:spcPct val="150000"/>
              </a:lnSpc>
            </a:pPr>
            <a:r>
              <a:rPr lang="zh-CN" altLang="zh-CN" sz="7400" dirty="0">
                <a:solidFill>
                  <a:schemeClr val="tx1"/>
                </a:solidFill>
                <a:effectLst/>
                <a:latin typeface="微软雅黑" panose="020B0503020204020204" pitchFamily="34" charset="-122"/>
                <a:ea typeface="微软雅黑" panose="020B0503020204020204" pitchFamily="34" charset="-122"/>
              </a:rPr>
              <a:t>二</a:t>
            </a:r>
            <a:r>
              <a:rPr lang="zh-CN" altLang="zh-CN" sz="7400" dirty="0">
                <a:effectLst/>
                <a:latin typeface="微软雅黑" panose="020B0503020204020204" pitchFamily="34" charset="-122"/>
                <a:ea typeface="微软雅黑" panose="020B0503020204020204" pitchFamily="34" charset="-122"/>
              </a:rPr>
              <a:t>、消化功能发育</a:t>
            </a:r>
          </a:p>
          <a:p>
            <a:pPr indent="266065">
              <a:lnSpc>
                <a:spcPct val="150000"/>
              </a:lnSpc>
            </a:pPr>
            <a:r>
              <a:rPr lang="zh-CN" altLang="en-US" sz="6200" b="1" dirty="0">
                <a:effectLst/>
                <a:latin typeface="微软雅黑" panose="020B0503020204020204" pitchFamily="34" charset="-122"/>
                <a:ea typeface="微软雅黑" panose="020B0503020204020204" pitchFamily="34" charset="-122"/>
              </a:rPr>
              <a:t>（三）免疫功能</a:t>
            </a:r>
          </a:p>
          <a:p>
            <a:pPr indent="266065">
              <a:lnSpc>
                <a:spcPct val="170000"/>
              </a:lnSpc>
            </a:pPr>
            <a:r>
              <a:rPr lang="zh-CN" altLang="en-US" sz="6200" dirty="0">
                <a:effectLst/>
                <a:latin typeface="微软雅黑" panose="020B0503020204020204" pitchFamily="34" charset="-122"/>
                <a:ea typeface="微软雅黑" panose="020B0503020204020204" pitchFamily="34" charset="-122"/>
              </a:rPr>
              <a:t>婴儿生后几个月内肠道屏障功能发育不成熟，小肠上皮细胞间存在间隙，渗透性高。有些蛋白质，如母乳免疫球蛋白可以小肠上皮细胞吞咽方式吸收，被婴儿利用。但异体蛋白（如牛乳蛋白、鸡蛋蛋白）、毒素、微生物及未完全分解的代谢产物会以吞饮方式或者通过上皮细胞间隙直接吸收，产生过敏或肠道感染。</a:t>
            </a:r>
          </a:p>
        </p:txBody>
      </p:sp>
      <p:pic>
        <p:nvPicPr>
          <p:cNvPr id="29698" name="Picture 2">
            <a:extLst>
              <a:ext uri="{FF2B5EF4-FFF2-40B4-BE49-F238E27FC236}">
                <a16:creationId xmlns:a16="http://schemas.microsoft.com/office/drawing/2014/main" id="{0C52FB9A-49E6-47C2-8BD5-BEE9EF74E94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040880" y="4511724"/>
            <a:ext cx="4007168" cy="175643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8579458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9B4ECC44-2E91-44A8-BC45-C37F9A358344}"/>
              </a:ext>
            </a:extLst>
          </p:cNvPr>
          <p:cNvSpPr>
            <a:spLocks noGrp="1"/>
          </p:cNvSpPr>
          <p:nvPr>
            <p:ph type="title"/>
          </p:nvPr>
        </p:nvSpPr>
        <p:spPr/>
        <p:txBody>
          <a:bodyPr>
            <a:normAutofit/>
          </a:bodyPr>
          <a:lstStyle/>
          <a:p>
            <a:r>
              <a:rPr lang="x-none" altLang="zh-CN" sz="3200" b="1" kern="100" dirty="0">
                <a:effectLst/>
                <a:latin typeface="微软雅黑" panose="020B0503020204020204" pitchFamily="34" charset="-122"/>
                <a:ea typeface="微软雅黑" panose="020B0503020204020204" pitchFamily="34" charset="-122"/>
              </a:rPr>
              <a:t>第二节 婴幼儿营养吸收</a:t>
            </a:r>
            <a:endParaRPr lang="zh-CN" altLang="en-US" sz="3200" dirty="0">
              <a:latin typeface="微软雅黑" panose="020B0503020204020204" pitchFamily="34" charset="-122"/>
              <a:ea typeface="微软雅黑" panose="020B0503020204020204" pitchFamily="34" charset="-122"/>
            </a:endParaRPr>
          </a:p>
        </p:txBody>
      </p:sp>
      <p:sp>
        <p:nvSpPr>
          <p:cNvPr id="3" name="内容占位符 2">
            <a:extLst>
              <a:ext uri="{FF2B5EF4-FFF2-40B4-BE49-F238E27FC236}">
                <a16:creationId xmlns:a16="http://schemas.microsoft.com/office/drawing/2014/main" id="{8F5E38C0-A607-462A-A3F9-63E95095DCBE}"/>
              </a:ext>
            </a:extLst>
          </p:cNvPr>
          <p:cNvSpPr>
            <a:spLocks noGrp="1"/>
          </p:cNvSpPr>
          <p:nvPr>
            <p:ph idx="1"/>
          </p:nvPr>
        </p:nvSpPr>
        <p:spPr>
          <a:xfrm>
            <a:off x="1066800" y="1866054"/>
            <a:ext cx="10058400" cy="4023360"/>
          </a:xfrm>
        </p:spPr>
        <p:txBody>
          <a:bodyPr>
            <a:normAutofit/>
          </a:bodyPr>
          <a:lstStyle/>
          <a:p>
            <a:pPr marL="227965" indent="-227965">
              <a:lnSpc>
                <a:spcPct val="150000"/>
              </a:lnSpc>
            </a:pPr>
            <a:r>
              <a:rPr lang="zh-CN" altLang="zh-CN" sz="2400" dirty="0">
                <a:effectLst/>
                <a:latin typeface="微软雅黑" panose="020B0503020204020204" pitchFamily="34" charset="-122"/>
                <a:ea typeface="微软雅黑" panose="020B0503020204020204" pitchFamily="34" charset="-122"/>
              </a:rPr>
              <a:t>一、消化酶的发育与成熟</a:t>
            </a:r>
          </a:p>
          <a:p>
            <a:pPr marL="227965" indent="-227965">
              <a:lnSpc>
                <a:spcPct val="150000"/>
              </a:lnSpc>
            </a:pPr>
            <a:r>
              <a:rPr lang="en-US" altLang="zh-CN" kern="100" dirty="0">
                <a:effectLst/>
                <a:latin typeface="微软雅黑" panose="020B0503020204020204" pitchFamily="34" charset="-122"/>
                <a:ea typeface="微软雅黑" panose="020B0503020204020204" pitchFamily="34" charset="-122"/>
                <a:cs typeface="Times New Roman" panose="02020603050405020304" pitchFamily="18" charset="0"/>
              </a:rPr>
              <a:t>   </a:t>
            </a:r>
            <a:r>
              <a:rPr lang="zh-CN" altLang="zh-CN" kern="100" dirty="0">
                <a:effectLst/>
                <a:latin typeface="微软雅黑" panose="020B0503020204020204" pitchFamily="34" charset="-122"/>
                <a:ea typeface="微软雅黑" panose="020B0503020204020204" pitchFamily="34" charset="-122"/>
                <a:cs typeface="Times New Roman" panose="02020603050405020304" pitchFamily="18" charset="0"/>
              </a:rPr>
              <a:t>食物进入口腔经过咀嚼可分解部分营养素，因口腔分泌的消化酶较少。营养素主要在胃肠道被消化酶分解后吸收。儿童消化系统的生理发育过程尚不清楚，但生后各种消化酶的水平可间接反映消化道发育状况</a:t>
            </a:r>
            <a:r>
              <a:rPr lang="zh-CN" altLang="en-US" kern="100" dirty="0">
                <a:effectLst/>
                <a:latin typeface="微软雅黑" panose="020B0503020204020204" pitchFamily="34" charset="-122"/>
                <a:ea typeface="微软雅黑" panose="020B0503020204020204" pitchFamily="34" charset="-122"/>
                <a:cs typeface="Times New Roman" panose="02020603050405020304" pitchFamily="18" charset="0"/>
              </a:rPr>
              <a:t>。</a:t>
            </a:r>
            <a:endParaRPr lang="zh-CN" altLang="zh-CN" dirty="0">
              <a:effectLst/>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76770398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9B4ECC44-2E91-44A8-BC45-C37F9A358344}"/>
              </a:ext>
            </a:extLst>
          </p:cNvPr>
          <p:cNvSpPr>
            <a:spLocks noGrp="1"/>
          </p:cNvSpPr>
          <p:nvPr>
            <p:ph type="title"/>
          </p:nvPr>
        </p:nvSpPr>
        <p:spPr/>
        <p:txBody>
          <a:bodyPr>
            <a:normAutofit/>
          </a:bodyPr>
          <a:lstStyle/>
          <a:p>
            <a:r>
              <a:rPr lang="x-none" altLang="zh-CN" sz="3200" b="1" kern="100" dirty="0">
                <a:effectLst/>
                <a:latin typeface="微软雅黑" panose="020B0503020204020204" pitchFamily="34" charset="-122"/>
                <a:ea typeface="微软雅黑" panose="020B0503020204020204" pitchFamily="34" charset="-122"/>
              </a:rPr>
              <a:t>第一节 婴幼儿胃肠功能发育</a:t>
            </a:r>
            <a:endParaRPr lang="zh-CN" altLang="en-US" sz="3200" dirty="0">
              <a:latin typeface="微软雅黑" panose="020B0503020204020204" pitchFamily="34" charset="-122"/>
              <a:ea typeface="微软雅黑" panose="020B0503020204020204" pitchFamily="34" charset="-122"/>
            </a:endParaRPr>
          </a:p>
        </p:txBody>
      </p:sp>
      <p:sp>
        <p:nvSpPr>
          <p:cNvPr id="3" name="内容占位符 2">
            <a:extLst>
              <a:ext uri="{FF2B5EF4-FFF2-40B4-BE49-F238E27FC236}">
                <a16:creationId xmlns:a16="http://schemas.microsoft.com/office/drawing/2014/main" id="{8F5E38C0-A607-462A-A3F9-63E95095DCBE}"/>
              </a:ext>
            </a:extLst>
          </p:cNvPr>
          <p:cNvSpPr>
            <a:spLocks noGrp="1"/>
          </p:cNvSpPr>
          <p:nvPr>
            <p:ph idx="1"/>
          </p:nvPr>
        </p:nvSpPr>
        <p:spPr/>
        <p:txBody>
          <a:bodyPr/>
          <a:lstStyle/>
          <a:p>
            <a:r>
              <a:rPr lang="zh-CN" altLang="en-US" sz="2400" dirty="0">
                <a:latin typeface="微软雅黑" panose="020B0503020204020204" pitchFamily="34" charset="-122"/>
                <a:ea typeface="微软雅黑" panose="020B0503020204020204" pitchFamily="34" charset="-122"/>
              </a:rPr>
              <a:t>一、消化系统解剖生理特点</a:t>
            </a:r>
            <a:endParaRPr lang="en-US" altLang="zh-CN" sz="2400" dirty="0">
              <a:latin typeface="微软雅黑" panose="020B0503020204020204" pitchFamily="34" charset="-122"/>
              <a:ea typeface="微软雅黑" panose="020B0503020204020204" pitchFamily="34" charset="-122"/>
            </a:endParaRPr>
          </a:p>
          <a:p>
            <a:pPr>
              <a:lnSpc>
                <a:spcPct val="150000"/>
              </a:lnSpc>
            </a:pPr>
            <a:r>
              <a:rPr lang="en-US" altLang="zh-CN" dirty="0">
                <a:effectLst/>
                <a:latin typeface="微软雅黑" panose="020B0503020204020204" pitchFamily="34" charset="-122"/>
                <a:ea typeface="微软雅黑" panose="020B0503020204020204" pitchFamily="34" charset="-122"/>
              </a:rPr>
              <a:t>  0—3</a:t>
            </a:r>
            <a:r>
              <a:rPr lang="zh-CN" altLang="zh-CN" dirty="0">
                <a:effectLst/>
                <a:latin typeface="微软雅黑" panose="020B0503020204020204" pitchFamily="34" charset="-122"/>
                <a:ea typeface="微软雅黑" panose="020B0503020204020204" pitchFamily="34" charset="-122"/>
              </a:rPr>
              <a:t>岁婴幼儿处于不断生长发育的阶段，对营养需求高，胃肠道负担重，容易出现反流、呕吐、消化不良、腹胀、腹泻等消化道症状，这与其消化器官的解剖特点和生理功能发育不成熟有着密切的联系。</a:t>
            </a:r>
            <a:endParaRPr lang="zh-CN" altLang="zh-CN" sz="2400" dirty="0">
              <a:effectLst/>
              <a:latin typeface="微软雅黑" panose="020B0503020204020204" pitchFamily="34" charset="-122"/>
              <a:ea typeface="微软雅黑" panose="020B0503020204020204" pitchFamily="34" charset="-122"/>
            </a:endParaRPr>
          </a:p>
          <a:p>
            <a:endParaRPr lang="zh-CN" altLang="en-US" dirty="0">
              <a:latin typeface="微软雅黑" panose="020B0503020204020204" pitchFamily="34" charset="-122"/>
              <a:ea typeface="微软雅黑" panose="020B0503020204020204" pitchFamily="34" charset="-122"/>
            </a:endParaRPr>
          </a:p>
        </p:txBody>
      </p:sp>
      <p:pic>
        <p:nvPicPr>
          <p:cNvPr id="7" name="图片 6">
            <a:extLst>
              <a:ext uri="{FF2B5EF4-FFF2-40B4-BE49-F238E27FC236}">
                <a16:creationId xmlns:a16="http://schemas.microsoft.com/office/drawing/2014/main" id="{30E4581F-E719-4657-BC9F-DE6FE051026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254956" y="3767210"/>
            <a:ext cx="1828806" cy="2485111"/>
          </a:xfrm>
          <a:prstGeom prst="rect">
            <a:avLst/>
          </a:prstGeom>
        </p:spPr>
      </p:pic>
    </p:spTree>
    <p:extLst>
      <p:ext uri="{BB962C8B-B14F-4D97-AF65-F5344CB8AC3E}">
        <p14:creationId xmlns:p14="http://schemas.microsoft.com/office/powerpoint/2010/main" val="181563832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9B4ECC44-2E91-44A8-BC45-C37F9A358344}"/>
              </a:ext>
            </a:extLst>
          </p:cNvPr>
          <p:cNvSpPr>
            <a:spLocks noGrp="1"/>
          </p:cNvSpPr>
          <p:nvPr>
            <p:ph type="title"/>
          </p:nvPr>
        </p:nvSpPr>
        <p:spPr/>
        <p:txBody>
          <a:bodyPr>
            <a:normAutofit/>
          </a:bodyPr>
          <a:lstStyle/>
          <a:p>
            <a:r>
              <a:rPr lang="x-none" altLang="zh-CN" sz="3200" b="1" kern="100" dirty="0">
                <a:effectLst/>
                <a:latin typeface="微软雅黑" panose="020B0503020204020204" pitchFamily="34" charset="-122"/>
                <a:ea typeface="微软雅黑" panose="020B0503020204020204" pitchFamily="34" charset="-122"/>
              </a:rPr>
              <a:t>第二节 婴幼儿营养吸收</a:t>
            </a:r>
            <a:endParaRPr lang="zh-CN" altLang="en-US" sz="3200" dirty="0">
              <a:latin typeface="微软雅黑" panose="020B0503020204020204" pitchFamily="34" charset="-122"/>
              <a:ea typeface="微软雅黑" panose="020B0503020204020204" pitchFamily="34" charset="-122"/>
            </a:endParaRPr>
          </a:p>
        </p:txBody>
      </p:sp>
      <p:sp>
        <p:nvSpPr>
          <p:cNvPr id="3" name="内容占位符 2">
            <a:extLst>
              <a:ext uri="{FF2B5EF4-FFF2-40B4-BE49-F238E27FC236}">
                <a16:creationId xmlns:a16="http://schemas.microsoft.com/office/drawing/2014/main" id="{8F5E38C0-A607-462A-A3F9-63E95095DCBE}"/>
              </a:ext>
            </a:extLst>
          </p:cNvPr>
          <p:cNvSpPr>
            <a:spLocks noGrp="1"/>
          </p:cNvSpPr>
          <p:nvPr>
            <p:ph idx="1"/>
          </p:nvPr>
        </p:nvSpPr>
        <p:spPr>
          <a:xfrm>
            <a:off x="1066800" y="1866054"/>
            <a:ext cx="10058400" cy="4023360"/>
          </a:xfrm>
        </p:spPr>
        <p:txBody>
          <a:bodyPr>
            <a:normAutofit/>
          </a:bodyPr>
          <a:lstStyle/>
          <a:p>
            <a:pPr marL="227965" indent="-227965">
              <a:lnSpc>
                <a:spcPct val="150000"/>
              </a:lnSpc>
            </a:pPr>
            <a:r>
              <a:rPr lang="zh-CN" altLang="zh-CN" sz="2400" dirty="0">
                <a:effectLst/>
                <a:latin typeface="微软雅黑" panose="020B0503020204020204" pitchFamily="34" charset="-122"/>
                <a:ea typeface="微软雅黑" panose="020B0503020204020204" pitchFamily="34" charset="-122"/>
              </a:rPr>
              <a:t>一、消化酶的发育与成熟</a:t>
            </a:r>
          </a:p>
        </p:txBody>
      </p:sp>
      <p:graphicFrame>
        <p:nvGraphicFramePr>
          <p:cNvPr id="10" name="表格 9">
            <a:extLst>
              <a:ext uri="{FF2B5EF4-FFF2-40B4-BE49-F238E27FC236}">
                <a16:creationId xmlns:a16="http://schemas.microsoft.com/office/drawing/2014/main" id="{D0804043-F726-4C03-BD46-34C2433273BE}"/>
              </a:ext>
            </a:extLst>
          </p:cNvPr>
          <p:cNvGraphicFramePr>
            <a:graphicFrameLocks noGrp="1"/>
          </p:cNvGraphicFramePr>
          <p:nvPr>
            <p:extLst>
              <p:ext uri="{D42A27DB-BD31-4B8C-83A1-F6EECF244321}">
                <p14:modId xmlns:p14="http://schemas.microsoft.com/office/powerpoint/2010/main" val="1737621243"/>
              </p:ext>
            </p:extLst>
          </p:nvPr>
        </p:nvGraphicFramePr>
        <p:xfrm>
          <a:off x="1737360" y="2540000"/>
          <a:ext cx="8097519" cy="3758917"/>
        </p:xfrm>
        <a:graphic>
          <a:graphicData uri="http://schemas.openxmlformats.org/drawingml/2006/table">
            <a:tbl>
              <a:tblPr/>
              <a:tblGrid>
                <a:gridCol w="1412883">
                  <a:extLst>
                    <a:ext uri="{9D8B030D-6E8A-4147-A177-3AD203B41FA5}">
                      <a16:colId xmlns:a16="http://schemas.microsoft.com/office/drawing/2014/main" val="525923724"/>
                    </a:ext>
                  </a:extLst>
                </a:gridCol>
                <a:gridCol w="1412883">
                  <a:extLst>
                    <a:ext uri="{9D8B030D-6E8A-4147-A177-3AD203B41FA5}">
                      <a16:colId xmlns:a16="http://schemas.microsoft.com/office/drawing/2014/main" val="85663877"/>
                    </a:ext>
                  </a:extLst>
                </a:gridCol>
                <a:gridCol w="628837">
                  <a:extLst>
                    <a:ext uri="{9D8B030D-6E8A-4147-A177-3AD203B41FA5}">
                      <a16:colId xmlns:a16="http://schemas.microsoft.com/office/drawing/2014/main" val="3768527868"/>
                    </a:ext>
                  </a:extLst>
                </a:gridCol>
                <a:gridCol w="356495">
                  <a:extLst>
                    <a:ext uri="{9D8B030D-6E8A-4147-A177-3AD203B41FA5}">
                      <a16:colId xmlns:a16="http://schemas.microsoft.com/office/drawing/2014/main" val="1463539117"/>
                    </a:ext>
                  </a:extLst>
                </a:gridCol>
                <a:gridCol w="339519">
                  <a:extLst>
                    <a:ext uri="{9D8B030D-6E8A-4147-A177-3AD203B41FA5}">
                      <a16:colId xmlns:a16="http://schemas.microsoft.com/office/drawing/2014/main" val="1132774142"/>
                    </a:ext>
                  </a:extLst>
                </a:gridCol>
                <a:gridCol w="364983">
                  <a:extLst>
                    <a:ext uri="{9D8B030D-6E8A-4147-A177-3AD203B41FA5}">
                      <a16:colId xmlns:a16="http://schemas.microsoft.com/office/drawing/2014/main" val="3352222671"/>
                    </a:ext>
                  </a:extLst>
                </a:gridCol>
                <a:gridCol w="364983">
                  <a:extLst>
                    <a:ext uri="{9D8B030D-6E8A-4147-A177-3AD203B41FA5}">
                      <a16:colId xmlns:a16="http://schemas.microsoft.com/office/drawing/2014/main" val="2099630806"/>
                    </a:ext>
                  </a:extLst>
                </a:gridCol>
                <a:gridCol w="373470">
                  <a:extLst>
                    <a:ext uri="{9D8B030D-6E8A-4147-A177-3AD203B41FA5}">
                      <a16:colId xmlns:a16="http://schemas.microsoft.com/office/drawing/2014/main" val="607938959"/>
                    </a:ext>
                  </a:extLst>
                </a:gridCol>
                <a:gridCol w="373470">
                  <a:extLst>
                    <a:ext uri="{9D8B030D-6E8A-4147-A177-3AD203B41FA5}">
                      <a16:colId xmlns:a16="http://schemas.microsoft.com/office/drawing/2014/main" val="3517324169"/>
                    </a:ext>
                  </a:extLst>
                </a:gridCol>
                <a:gridCol w="381958">
                  <a:extLst>
                    <a:ext uri="{9D8B030D-6E8A-4147-A177-3AD203B41FA5}">
                      <a16:colId xmlns:a16="http://schemas.microsoft.com/office/drawing/2014/main" val="1870388971"/>
                    </a:ext>
                  </a:extLst>
                </a:gridCol>
                <a:gridCol w="390446">
                  <a:extLst>
                    <a:ext uri="{9D8B030D-6E8A-4147-A177-3AD203B41FA5}">
                      <a16:colId xmlns:a16="http://schemas.microsoft.com/office/drawing/2014/main" val="2341534047"/>
                    </a:ext>
                  </a:extLst>
                </a:gridCol>
                <a:gridCol w="339519">
                  <a:extLst>
                    <a:ext uri="{9D8B030D-6E8A-4147-A177-3AD203B41FA5}">
                      <a16:colId xmlns:a16="http://schemas.microsoft.com/office/drawing/2014/main" val="2852739981"/>
                    </a:ext>
                  </a:extLst>
                </a:gridCol>
                <a:gridCol w="415910">
                  <a:extLst>
                    <a:ext uri="{9D8B030D-6E8A-4147-A177-3AD203B41FA5}">
                      <a16:colId xmlns:a16="http://schemas.microsoft.com/office/drawing/2014/main" val="3335400710"/>
                    </a:ext>
                  </a:extLst>
                </a:gridCol>
                <a:gridCol w="381958">
                  <a:extLst>
                    <a:ext uri="{9D8B030D-6E8A-4147-A177-3AD203B41FA5}">
                      <a16:colId xmlns:a16="http://schemas.microsoft.com/office/drawing/2014/main" val="2996210558"/>
                    </a:ext>
                  </a:extLst>
                </a:gridCol>
                <a:gridCol w="560205">
                  <a:extLst>
                    <a:ext uri="{9D8B030D-6E8A-4147-A177-3AD203B41FA5}">
                      <a16:colId xmlns:a16="http://schemas.microsoft.com/office/drawing/2014/main" val="296149559"/>
                    </a:ext>
                  </a:extLst>
                </a:gridCol>
              </a:tblGrid>
              <a:tr h="226748">
                <a:tc>
                  <a:txBody>
                    <a:bodyPr/>
                    <a:lstStyle/>
                    <a:p>
                      <a:pPr marL="354965" indent="-354965" algn="ctr"/>
                      <a:r>
                        <a:rPr lang="zh-CN" sz="1600" b="1" dirty="0">
                          <a:solidFill>
                            <a:schemeClr val="bg1"/>
                          </a:solidFill>
                          <a:effectLst/>
                          <a:latin typeface="微软雅黑" panose="020B0503020204020204" pitchFamily="34" charset="-122"/>
                          <a:ea typeface="微软雅黑" panose="020B0503020204020204" pitchFamily="34" charset="-122"/>
                          <a:cs typeface="Times New Roman" panose="02020603050405020304" pitchFamily="18" charset="0"/>
                        </a:rPr>
                        <a:t>营养素</a:t>
                      </a:r>
                      <a:endParaRPr lang="zh-CN" sz="1200" b="1" dirty="0">
                        <a:solidFill>
                          <a:schemeClr val="bg1"/>
                        </a:solidFill>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50284" marR="502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17365D"/>
                    </a:solidFill>
                  </a:tcPr>
                </a:tc>
                <a:tc>
                  <a:txBody>
                    <a:bodyPr/>
                    <a:lstStyle/>
                    <a:p>
                      <a:pPr marL="354965" indent="-354965" algn="ctr"/>
                      <a:r>
                        <a:rPr lang="zh-CN" sz="1600" b="1" dirty="0">
                          <a:solidFill>
                            <a:srgbClr val="FFFFFF"/>
                          </a:solidFill>
                          <a:effectLst/>
                          <a:latin typeface="微软雅黑" panose="020B0503020204020204" pitchFamily="34" charset="-122"/>
                          <a:ea typeface="微软雅黑" panose="020B0503020204020204" pitchFamily="34" charset="-122"/>
                          <a:cs typeface="Times New Roman" panose="02020603050405020304" pitchFamily="18" charset="0"/>
                        </a:rPr>
                        <a:t>酶</a:t>
                      </a:r>
                      <a:endParaRPr lang="zh-CN" sz="1200" b="1" dirty="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50284" marR="502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17365D"/>
                    </a:solidFill>
                  </a:tcPr>
                </a:tc>
                <a:tc>
                  <a:txBody>
                    <a:bodyPr/>
                    <a:lstStyle/>
                    <a:p>
                      <a:pPr marL="354965" indent="-354965"/>
                      <a:r>
                        <a:rPr lang="zh-CN" sz="1600" b="1">
                          <a:solidFill>
                            <a:srgbClr val="FFFFFF"/>
                          </a:solidFill>
                          <a:effectLst/>
                          <a:latin typeface="微软雅黑" panose="020B0503020204020204" pitchFamily="34" charset="-122"/>
                          <a:ea typeface="微软雅黑" panose="020B0503020204020204" pitchFamily="34" charset="-122"/>
                          <a:cs typeface="Times New Roman" panose="02020603050405020304" pitchFamily="18" charset="0"/>
                        </a:rPr>
                        <a:t>出生</a:t>
                      </a:r>
                      <a:endParaRPr lang="zh-CN" sz="1200" b="1">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50284" marR="502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17365D"/>
                    </a:solidFill>
                  </a:tcPr>
                </a:tc>
                <a:tc>
                  <a:txBody>
                    <a:bodyPr/>
                    <a:lstStyle/>
                    <a:p>
                      <a:pPr marL="354965" indent="-354965"/>
                      <a:r>
                        <a:rPr lang="en-US" sz="1600" b="1">
                          <a:solidFill>
                            <a:srgbClr val="FFFFFF"/>
                          </a:solidFill>
                          <a:effectLst/>
                          <a:latin typeface="微软雅黑" panose="020B0503020204020204" pitchFamily="34" charset="-122"/>
                          <a:ea typeface="微软雅黑" panose="020B0503020204020204" pitchFamily="34" charset="-122"/>
                          <a:cs typeface="Times New Roman" panose="02020603050405020304" pitchFamily="18" charset="0"/>
                        </a:rPr>
                        <a:t>1</a:t>
                      </a:r>
                      <a:endParaRPr lang="zh-CN" sz="1200" b="1">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50284" marR="502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17365D"/>
                    </a:solidFill>
                  </a:tcPr>
                </a:tc>
                <a:tc>
                  <a:txBody>
                    <a:bodyPr/>
                    <a:lstStyle/>
                    <a:p>
                      <a:pPr marL="354965" indent="-354965"/>
                      <a:r>
                        <a:rPr lang="en-US" sz="1600" b="1">
                          <a:solidFill>
                            <a:srgbClr val="FFFFFF"/>
                          </a:solidFill>
                          <a:effectLst/>
                          <a:latin typeface="微软雅黑" panose="020B0503020204020204" pitchFamily="34" charset="-122"/>
                          <a:ea typeface="微软雅黑" panose="020B0503020204020204" pitchFamily="34" charset="-122"/>
                          <a:cs typeface="Times New Roman" panose="02020603050405020304" pitchFamily="18" charset="0"/>
                        </a:rPr>
                        <a:t>2</a:t>
                      </a:r>
                      <a:endParaRPr lang="zh-CN" sz="1200" b="1">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50284" marR="502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17365D"/>
                    </a:solidFill>
                  </a:tcPr>
                </a:tc>
                <a:tc>
                  <a:txBody>
                    <a:bodyPr/>
                    <a:lstStyle/>
                    <a:p>
                      <a:pPr marL="354965" indent="-354965"/>
                      <a:r>
                        <a:rPr lang="en-US" sz="1600" b="1">
                          <a:solidFill>
                            <a:srgbClr val="FFFFFF"/>
                          </a:solidFill>
                          <a:effectLst/>
                          <a:latin typeface="微软雅黑" panose="020B0503020204020204" pitchFamily="34" charset="-122"/>
                          <a:ea typeface="微软雅黑" panose="020B0503020204020204" pitchFamily="34" charset="-122"/>
                          <a:cs typeface="Times New Roman" panose="02020603050405020304" pitchFamily="18" charset="0"/>
                        </a:rPr>
                        <a:t>3</a:t>
                      </a:r>
                      <a:endParaRPr lang="zh-CN" sz="1200" b="1">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50284" marR="502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17365D"/>
                    </a:solidFill>
                  </a:tcPr>
                </a:tc>
                <a:tc>
                  <a:txBody>
                    <a:bodyPr/>
                    <a:lstStyle/>
                    <a:p>
                      <a:pPr marL="354965" indent="-354965"/>
                      <a:r>
                        <a:rPr lang="en-US" sz="1600" b="1">
                          <a:solidFill>
                            <a:srgbClr val="FFFFFF"/>
                          </a:solidFill>
                          <a:effectLst/>
                          <a:latin typeface="微软雅黑" panose="020B0503020204020204" pitchFamily="34" charset="-122"/>
                          <a:ea typeface="微软雅黑" panose="020B0503020204020204" pitchFamily="34" charset="-122"/>
                          <a:cs typeface="Times New Roman" panose="02020603050405020304" pitchFamily="18" charset="0"/>
                        </a:rPr>
                        <a:t>4</a:t>
                      </a:r>
                      <a:endParaRPr lang="zh-CN" sz="1200" b="1">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50284" marR="502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17365D"/>
                    </a:solidFill>
                  </a:tcPr>
                </a:tc>
                <a:tc>
                  <a:txBody>
                    <a:bodyPr/>
                    <a:lstStyle/>
                    <a:p>
                      <a:pPr marL="354965" indent="-354965"/>
                      <a:r>
                        <a:rPr lang="en-US" sz="1600" b="1">
                          <a:solidFill>
                            <a:srgbClr val="FFFFFF"/>
                          </a:solidFill>
                          <a:effectLst/>
                          <a:latin typeface="微软雅黑" panose="020B0503020204020204" pitchFamily="34" charset="-122"/>
                          <a:ea typeface="微软雅黑" panose="020B0503020204020204" pitchFamily="34" charset="-122"/>
                          <a:cs typeface="Times New Roman" panose="02020603050405020304" pitchFamily="18" charset="0"/>
                        </a:rPr>
                        <a:t>5</a:t>
                      </a:r>
                      <a:endParaRPr lang="zh-CN" sz="1200" b="1">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50284" marR="502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17365D"/>
                    </a:solidFill>
                  </a:tcPr>
                </a:tc>
                <a:tc>
                  <a:txBody>
                    <a:bodyPr/>
                    <a:lstStyle/>
                    <a:p>
                      <a:pPr marL="354965" indent="-354965"/>
                      <a:r>
                        <a:rPr lang="en-US" sz="1600" b="1">
                          <a:solidFill>
                            <a:srgbClr val="FFFFFF"/>
                          </a:solidFill>
                          <a:effectLst/>
                          <a:latin typeface="微软雅黑" panose="020B0503020204020204" pitchFamily="34" charset="-122"/>
                          <a:ea typeface="微软雅黑" panose="020B0503020204020204" pitchFamily="34" charset="-122"/>
                          <a:cs typeface="Times New Roman" panose="02020603050405020304" pitchFamily="18" charset="0"/>
                        </a:rPr>
                        <a:t>6</a:t>
                      </a:r>
                      <a:endParaRPr lang="zh-CN" sz="1200" b="1">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50284" marR="502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17365D"/>
                    </a:solidFill>
                  </a:tcPr>
                </a:tc>
                <a:tc>
                  <a:txBody>
                    <a:bodyPr/>
                    <a:lstStyle/>
                    <a:p>
                      <a:pPr marL="354965" indent="-354965"/>
                      <a:r>
                        <a:rPr lang="en-US" sz="1600" b="1">
                          <a:solidFill>
                            <a:srgbClr val="FFFFFF"/>
                          </a:solidFill>
                          <a:effectLst/>
                          <a:latin typeface="微软雅黑" panose="020B0503020204020204" pitchFamily="34" charset="-122"/>
                          <a:ea typeface="微软雅黑" panose="020B0503020204020204" pitchFamily="34" charset="-122"/>
                          <a:cs typeface="Times New Roman" panose="02020603050405020304" pitchFamily="18" charset="0"/>
                        </a:rPr>
                        <a:t>7</a:t>
                      </a:r>
                      <a:endParaRPr lang="zh-CN" sz="1200" b="1">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50284" marR="502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17365D"/>
                    </a:solidFill>
                  </a:tcPr>
                </a:tc>
                <a:tc>
                  <a:txBody>
                    <a:bodyPr/>
                    <a:lstStyle/>
                    <a:p>
                      <a:pPr marL="354965" indent="-354965"/>
                      <a:r>
                        <a:rPr lang="en-US" sz="1600" b="1">
                          <a:solidFill>
                            <a:srgbClr val="FFFFFF"/>
                          </a:solidFill>
                          <a:effectLst/>
                          <a:latin typeface="微软雅黑" panose="020B0503020204020204" pitchFamily="34" charset="-122"/>
                          <a:ea typeface="微软雅黑" panose="020B0503020204020204" pitchFamily="34" charset="-122"/>
                          <a:cs typeface="Times New Roman" panose="02020603050405020304" pitchFamily="18" charset="0"/>
                        </a:rPr>
                        <a:t>8</a:t>
                      </a:r>
                      <a:endParaRPr lang="zh-CN" sz="1200" b="1">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50284" marR="502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17365D"/>
                    </a:solidFill>
                  </a:tcPr>
                </a:tc>
                <a:tc>
                  <a:txBody>
                    <a:bodyPr/>
                    <a:lstStyle/>
                    <a:p>
                      <a:pPr marL="354965" indent="-354965"/>
                      <a:r>
                        <a:rPr lang="en-US" sz="1600" b="1">
                          <a:solidFill>
                            <a:srgbClr val="FFFFFF"/>
                          </a:solidFill>
                          <a:effectLst/>
                          <a:latin typeface="微软雅黑" panose="020B0503020204020204" pitchFamily="34" charset="-122"/>
                          <a:ea typeface="微软雅黑" panose="020B0503020204020204" pitchFamily="34" charset="-122"/>
                          <a:cs typeface="Times New Roman" panose="02020603050405020304" pitchFamily="18" charset="0"/>
                        </a:rPr>
                        <a:t>9</a:t>
                      </a:r>
                      <a:endParaRPr lang="zh-CN" sz="1200" b="1">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50284" marR="502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17365D"/>
                    </a:solidFill>
                  </a:tcPr>
                </a:tc>
                <a:tc>
                  <a:txBody>
                    <a:bodyPr/>
                    <a:lstStyle/>
                    <a:p>
                      <a:pPr marL="354965" indent="-354965"/>
                      <a:r>
                        <a:rPr lang="en-US" sz="1600" b="1">
                          <a:solidFill>
                            <a:srgbClr val="FFFFFF"/>
                          </a:solidFill>
                          <a:effectLst/>
                          <a:latin typeface="微软雅黑" panose="020B0503020204020204" pitchFamily="34" charset="-122"/>
                          <a:ea typeface="微软雅黑" panose="020B0503020204020204" pitchFamily="34" charset="-122"/>
                          <a:cs typeface="Times New Roman" panose="02020603050405020304" pitchFamily="18" charset="0"/>
                        </a:rPr>
                        <a:t>10</a:t>
                      </a:r>
                      <a:endParaRPr lang="zh-CN" sz="1200" b="1">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50284" marR="502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17365D"/>
                    </a:solidFill>
                  </a:tcPr>
                </a:tc>
                <a:tc>
                  <a:txBody>
                    <a:bodyPr/>
                    <a:lstStyle/>
                    <a:p>
                      <a:pPr marL="354965" indent="-354965"/>
                      <a:r>
                        <a:rPr lang="en-US" sz="1600" b="1">
                          <a:solidFill>
                            <a:srgbClr val="FFFFFF"/>
                          </a:solidFill>
                          <a:effectLst/>
                          <a:latin typeface="微软雅黑" panose="020B0503020204020204" pitchFamily="34" charset="-122"/>
                          <a:ea typeface="微软雅黑" panose="020B0503020204020204" pitchFamily="34" charset="-122"/>
                          <a:cs typeface="Times New Roman" panose="02020603050405020304" pitchFamily="18" charset="0"/>
                        </a:rPr>
                        <a:t>11</a:t>
                      </a:r>
                      <a:endParaRPr lang="zh-CN" sz="1200" b="1">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50284" marR="502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17365D"/>
                    </a:solidFill>
                  </a:tcPr>
                </a:tc>
                <a:tc>
                  <a:txBody>
                    <a:bodyPr/>
                    <a:lstStyle/>
                    <a:p>
                      <a:pPr marL="354965" indent="-354965"/>
                      <a:r>
                        <a:rPr lang="en-US" sz="1600" b="1" dirty="0">
                          <a:solidFill>
                            <a:srgbClr val="FFFFFF"/>
                          </a:solidFill>
                          <a:effectLst/>
                          <a:latin typeface="微软雅黑" panose="020B0503020204020204" pitchFamily="34" charset="-122"/>
                          <a:ea typeface="微软雅黑" panose="020B0503020204020204" pitchFamily="34" charset="-122"/>
                          <a:cs typeface="Times New Roman" panose="02020603050405020304" pitchFamily="18" charset="0"/>
                        </a:rPr>
                        <a:t>12</a:t>
                      </a:r>
                      <a:r>
                        <a:rPr lang="zh-CN" sz="1600" b="1" dirty="0">
                          <a:solidFill>
                            <a:srgbClr val="FFFFFF"/>
                          </a:solidFill>
                          <a:effectLst/>
                          <a:latin typeface="微软雅黑" panose="020B0503020204020204" pitchFamily="34" charset="-122"/>
                          <a:ea typeface="微软雅黑" panose="020B0503020204020204" pitchFamily="34" charset="-122"/>
                          <a:cs typeface="Times New Roman" panose="02020603050405020304" pitchFamily="18" charset="0"/>
                        </a:rPr>
                        <a:t>月</a:t>
                      </a:r>
                      <a:endParaRPr lang="zh-CN" sz="1200" b="1" dirty="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50284" marR="502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17365D"/>
                    </a:solidFill>
                  </a:tcPr>
                </a:tc>
                <a:extLst>
                  <a:ext uri="{0D108BD9-81ED-4DB2-BD59-A6C34878D82A}">
                    <a16:rowId xmlns:a16="http://schemas.microsoft.com/office/drawing/2014/main" val="3347061408"/>
                  </a:ext>
                </a:extLst>
              </a:tr>
              <a:tr h="226748">
                <a:tc rowSpan="3">
                  <a:txBody>
                    <a:bodyPr/>
                    <a:lstStyle/>
                    <a:p>
                      <a:pPr marL="354965" indent="-354965"/>
                      <a:r>
                        <a:rPr lang="zh-CN" sz="1600" b="1" dirty="0">
                          <a:effectLst/>
                          <a:latin typeface="微软雅黑" panose="020B0503020204020204" pitchFamily="34" charset="-122"/>
                          <a:ea typeface="微软雅黑" panose="020B0503020204020204" pitchFamily="34" charset="-122"/>
                          <a:cs typeface="Times New Roman" panose="02020603050405020304" pitchFamily="18" charset="0"/>
                        </a:rPr>
                        <a:t>蛋白质</a:t>
                      </a:r>
                      <a:endParaRPr lang="zh-CN" sz="1200" b="1" dirty="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50284" marR="502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54965" indent="-354965"/>
                      <a:r>
                        <a:rPr lang="zh-CN" sz="1600" b="1">
                          <a:effectLst/>
                          <a:latin typeface="微软雅黑" panose="020B0503020204020204" pitchFamily="34" charset="-122"/>
                          <a:ea typeface="微软雅黑" panose="020B0503020204020204" pitchFamily="34" charset="-122"/>
                          <a:cs typeface="Times New Roman" panose="02020603050405020304" pitchFamily="18" charset="0"/>
                        </a:rPr>
                        <a:t>胃蛋白酶</a:t>
                      </a:r>
                      <a:endParaRPr lang="zh-CN" sz="1200" b="1">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50284" marR="502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54965" indent="-354965"/>
                      <a:r>
                        <a:rPr lang="en-US" sz="1600" b="1">
                          <a:effectLst/>
                          <a:latin typeface="微软雅黑" panose="020B0503020204020204" pitchFamily="34" charset="-122"/>
                          <a:ea typeface="微软雅黑" panose="020B0503020204020204" pitchFamily="34" charset="-122"/>
                          <a:cs typeface="Times New Roman" panose="02020603050405020304" pitchFamily="18" charset="0"/>
                        </a:rPr>
                        <a:t> </a:t>
                      </a:r>
                      <a:endParaRPr lang="zh-CN" sz="1200" b="1">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50284" marR="502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54965" indent="-354965"/>
                      <a:r>
                        <a:rPr lang="en-US" sz="1600" b="1">
                          <a:effectLst/>
                          <a:latin typeface="微软雅黑" panose="020B0503020204020204" pitchFamily="34" charset="-122"/>
                          <a:ea typeface="微软雅黑" panose="020B0503020204020204" pitchFamily="34" charset="-122"/>
                          <a:cs typeface="Times New Roman" panose="02020603050405020304" pitchFamily="18" charset="0"/>
                        </a:rPr>
                        <a:t> </a:t>
                      </a:r>
                      <a:endParaRPr lang="zh-CN" sz="1200" b="1">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50284" marR="502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54965" indent="-354965"/>
                      <a:r>
                        <a:rPr lang="en-US" sz="1600" b="1">
                          <a:effectLst/>
                          <a:latin typeface="微软雅黑" panose="020B0503020204020204" pitchFamily="34" charset="-122"/>
                          <a:ea typeface="微软雅黑" panose="020B0503020204020204" pitchFamily="34" charset="-122"/>
                          <a:cs typeface="Times New Roman" panose="02020603050405020304" pitchFamily="18" charset="0"/>
                        </a:rPr>
                        <a:t> </a:t>
                      </a:r>
                      <a:endParaRPr lang="zh-CN" sz="1200" b="1">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50284" marR="502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54965" indent="-354965"/>
                      <a:r>
                        <a:rPr lang="en-US" sz="1600" b="1">
                          <a:effectLst/>
                          <a:latin typeface="微软雅黑" panose="020B0503020204020204" pitchFamily="34" charset="-122"/>
                          <a:ea typeface="微软雅黑" panose="020B0503020204020204" pitchFamily="34" charset="-122"/>
                          <a:cs typeface="Times New Roman" panose="02020603050405020304" pitchFamily="18" charset="0"/>
                        </a:rPr>
                        <a:t> </a:t>
                      </a:r>
                      <a:endParaRPr lang="zh-CN" sz="1200" b="1">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50284" marR="502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6D9F1"/>
                    </a:solidFill>
                  </a:tcPr>
                </a:tc>
                <a:tc>
                  <a:txBody>
                    <a:bodyPr/>
                    <a:lstStyle/>
                    <a:p>
                      <a:pPr marL="354965" indent="-354965"/>
                      <a:r>
                        <a:rPr lang="en-US" sz="1600" b="1">
                          <a:effectLst/>
                          <a:latin typeface="微软雅黑" panose="020B0503020204020204" pitchFamily="34" charset="-122"/>
                          <a:ea typeface="微软雅黑" panose="020B0503020204020204" pitchFamily="34" charset="-122"/>
                          <a:cs typeface="Times New Roman" panose="02020603050405020304" pitchFamily="18" charset="0"/>
                        </a:rPr>
                        <a:t> </a:t>
                      </a:r>
                      <a:endParaRPr lang="zh-CN" sz="1200" b="1">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50284" marR="502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6D9F1"/>
                    </a:solidFill>
                  </a:tcPr>
                </a:tc>
                <a:tc>
                  <a:txBody>
                    <a:bodyPr/>
                    <a:lstStyle/>
                    <a:p>
                      <a:pPr marL="354965" indent="-354965"/>
                      <a:r>
                        <a:rPr lang="en-US" sz="1600" b="1">
                          <a:effectLst/>
                          <a:latin typeface="微软雅黑" panose="020B0503020204020204" pitchFamily="34" charset="-122"/>
                          <a:ea typeface="微软雅黑" panose="020B0503020204020204" pitchFamily="34" charset="-122"/>
                          <a:cs typeface="Times New Roman" panose="02020603050405020304" pitchFamily="18" charset="0"/>
                        </a:rPr>
                        <a:t> </a:t>
                      </a:r>
                      <a:endParaRPr lang="zh-CN" sz="1200" b="1">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50284" marR="502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6D9F1"/>
                    </a:solidFill>
                  </a:tcPr>
                </a:tc>
                <a:tc>
                  <a:txBody>
                    <a:bodyPr/>
                    <a:lstStyle/>
                    <a:p>
                      <a:pPr marL="354965" indent="-354965"/>
                      <a:r>
                        <a:rPr lang="en-US" sz="1600" b="1">
                          <a:effectLst/>
                          <a:latin typeface="微软雅黑" panose="020B0503020204020204" pitchFamily="34" charset="-122"/>
                          <a:ea typeface="微软雅黑" panose="020B0503020204020204" pitchFamily="34" charset="-122"/>
                          <a:cs typeface="Times New Roman" panose="02020603050405020304" pitchFamily="18" charset="0"/>
                        </a:rPr>
                        <a:t> </a:t>
                      </a:r>
                      <a:endParaRPr lang="zh-CN" sz="1200" b="1">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50284" marR="502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6D9F1"/>
                    </a:solidFill>
                  </a:tcPr>
                </a:tc>
                <a:tc>
                  <a:txBody>
                    <a:bodyPr/>
                    <a:lstStyle/>
                    <a:p>
                      <a:pPr marL="354965" indent="-354965"/>
                      <a:r>
                        <a:rPr lang="en-US" sz="1600" b="1">
                          <a:effectLst/>
                          <a:latin typeface="微软雅黑" panose="020B0503020204020204" pitchFamily="34" charset="-122"/>
                          <a:ea typeface="微软雅黑" panose="020B0503020204020204" pitchFamily="34" charset="-122"/>
                          <a:cs typeface="Times New Roman" panose="02020603050405020304" pitchFamily="18" charset="0"/>
                        </a:rPr>
                        <a:t> </a:t>
                      </a:r>
                      <a:endParaRPr lang="zh-CN" sz="1200" b="1">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50284" marR="502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6D9F1"/>
                    </a:solidFill>
                  </a:tcPr>
                </a:tc>
                <a:tc>
                  <a:txBody>
                    <a:bodyPr/>
                    <a:lstStyle/>
                    <a:p>
                      <a:pPr marL="354965" indent="-354965"/>
                      <a:r>
                        <a:rPr lang="en-US" sz="1600" b="1">
                          <a:effectLst/>
                          <a:latin typeface="微软雅黑" panose="020B0503020204020204" pitchFamily="34" charset="-122"/>
                          <a:ea typeface="微软雅黑" panose="020B0503020204020204" pitchFamily="34" charset="-122"/>
                          <a:cs typeface="Times New Roman" panose="02020603050405020304" pitchFamily="18" charset="0"/>
                        </a:rPr>
                        <a:t> </a:t>
                      </a:r>
                      <a:endParaRPr lang="zh-CN" sz="1200" b="1">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50284" marR="502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6D9F1"/>
                    </a:solidFill>
                  </a:tcPr>
                </a:tc>
                <a:tc>
                  <a:txBody>
                    <a:bodyPr/>
                    <a:lstStyle/>
                    <a:p>
                      <a:pPr marL="354965" indent="-354965"/>
                      <a:r>
                        <a:rPr lang="en-US" sz="1600" b="1">
                          <a:effectLst/>
                          <a:latin typeface="微软雅黑" panose="020B0503020204020204" pitchFamily="34" charset="-122"/>
                          <a:ea typeface="微软雅黑" panose="020B0503020204020204" pitchFamily="34" charset="-122"/>
                          <a:cs typeface="Times New Roman" panose="02020603050405020304" pitchFamily="18" charset="0"/>
                        </a:rPr>
                        <a:t> </a:t>
                      </a:r>
                      <a:endParaRPr lang="zh-CN" sz="1200" b="1">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50284" marR="502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6D9F1"/>
                    </a:solidFill>
                  </a:tcPr>
                </a:tc>
                <a:tc>
                  <a:txBody>
                    <a:bodyPr/>
                    <a:lstStyle/>
                    <a:p>
                      <a:pPr marL="354965" indent="-354965"/>
                      <a:r>
                        <a:rPr lang="en-US" sz="1600" b="1">
                          <a:effectLst/>
                          <a:latin typeface="微软雅黑" panose="020B0503020204020204" pitchFamily="34" charset="-122"/>
                          <a:ea typeface="微软雅黑" panose="020B0503020204020204" pitchFamily="34" charset="-122"/>
                          <a:cs typeface="Times New Roman" panose="02020603050405020304" pitchFamily="18" charset="0"/>
                        </a:rPr>
                        <a:t> </a:t>
                      </a:r>
                      <a:endParaRPr lang="zh-CN" sz="1200" b="1">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50284" marR="502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6D9F1"/>
                    </a:solidFill>
                  </a:tcPr>
                </a:tc>
                <a:tc>
                  <a:txBody>
                    <a:bodyPr/>
                    <a:lstStyle/>
                    <a:p>
                      <a:pPr marL="354965" indent="-354965"/>
                      <a:r>
                        <a:rPr lang="en-US" sz="1600" b="1">
                          <a:effectLst/>
                          <a:latin typeface="微软雅黑" panose="020B0503020204020204" pitchFamily="34" charset="-122"/>
                          <a:ea typeface="微软雅黑" panose="020B0503020204020204" pitchFamily="34" charset="-122"/>
                          <a:cs typeface="Times New Roman" panose="02020603050405020304" pitchFamily="18" charset="0"/>
                        </a:rPr>
                        <a:t> </a:t>
                      </a:r>
                      <a:endParaRPr lang="zh-CN" sz="1200" b="1">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50284" marR="502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6D9F1"/>
                    </a:solidFill>
                  </a:tcPr>
                </a:tc>
                <a:tc>
                  <a:txBody>
                    <a:bodyPr/>
                    <a:lstStyle/>
                    <a:p>
                      <a:pPr marL="354965" indent="-354965"/>
                      <a:r>
                        <a:rPr lang="en-US" sz="1600" b="1">
                          <a:effectLst/>
                          <a:latin typeface="微软雅黑" panose="020B0503020204020204" pitchFamily="34" charset="-122"/>
                          <a:ea typeface="微软雅黑" panose="020B0503020204020204" pitchFamily="34" charset="-122"/>
                          <a:cs typeface="Times New Roman" panose="02020603050405020304" pitchFamily="18" charset="0"/>
                        </a:rPr>
                        <a:t> </a:t>
                      </a:r>
                      <a:endParaRPr lang="zh-CN" sz="1200" b="1">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50284" marR="502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6D9F1"/>
                    </a:solidFill>
                  </a:tcPr>
                </a:tc>
                <a:extLst>
                  <a:ext uri="{0D108BD9-81ED-4DB2-BD59-A6C34878D82A}">
                    <a16:rowId xmlns:a16="http://schemas.microsoft.com/office/drawing/2014/main" val="2293678771"/>
                  </a:ext>
                </a:extLst>
              </a:tr>
              <a:tr h="226748">
                <a:tc vMerge="1">
                  <a:txBody>
                    <a:bodyPr/>
                    <a:lstStyle/>
                    <a:p>
                      <a:endParaRPr lang="zh-CN" altLang="en-US"/>
                    </a:p>
                  </a:txBody>
                  <a:tcPr/>
                </a:tc>
                <a:tc>
                  <a:txBody>
                    <a:bodyPr/>
                    <a:lstStyle/>
                    <a:p>
                      <a:pPr marL="354965" indent="-354965"/>
                      <a:r>
                        <a:rPr lang="zh-CN" sz="1600" b="1">
                          <a:effectLst/>
                          <a:latin typeface="微软雅黑" panose="020B0503020204020204" pitchFamily="34" charset="-122"/>
                          <a:ea typeface="微软雅黑" panose="020B0503020204020204" pitchFamily="34" charset="-122"/>
                          <a:cs typeface="Times New Roman" panose="02020603050405020304" pitchFamily="18" charset="0"/>
                        </a:rPr>
                        <a:t>胰蛋白酶</a:t>
                      </a:r>
                      <a:endParaRPr lang="zh-CN" sz="1200" b="1">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50284" marR="502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54965" indent="-354965"/>
                      <a:r>
                        <a:rPr lang="en-US" sz="1600" b="1">
                          <a:effectLst/>
                          <a:latin typeface="微软雅黑" panose="020B0503020204020204" pitchFamily="34" charset="-122"/>
                          <a:ea typeface="微软雅黑" panose="020B0503020204020204" pitchFamily="34" charset="-122"/>
                          <a:cs typeface="Times New Roman" panose="02020603050405020304" pitchFamily="18" charset="0"/>
                        </a:rPr>
                        <a:t> </a:t>
                      </a:r>
                      <a:endParaRPr lang="zh-CN" sz="1200" b="1">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50284" marR="502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48DD4"/>
                    </a:solidFill>
                  </a:tcPr>
                </a:tc>
                <a:tc>
                  <a:txBody>
                    <a:bodyPr/>
                    <a:lstStyle/>
                    <a:p>
                      <a:pPr marL="354965" indent="-354965"/>
                      <a:r>
                        <a:rPr lang="en-US" sz="1600" b="1">
                          <a:effectLst/>
                          <a:latin typeface="微软雅黑" panose="020B0503020204020204" pitchFamily="34" charset="-122"/>
                          <a:ea typeface="微软雅黑" panose="020B0503020204020204" pitchFamily="34" charset="-122"/>
                          <a:cs typeface="Times New Roman" panose="02020603050405020304" pitchFamily="18" charset="0"/>
                        </a:rPr>
                        <a:t> </a:t>
                      </a:r>
                      <a:endParaRPr lang="zh-CN" sz="1200" b="1">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50284" marR="502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48DD4"/>
                    </a:solidFill>
                  </a:tcPr>
                </a:tc>
                <a:tc>
                  <a:txBody>
                    <a:bodyPr/>
                    <a:lstStyle/>
                    <a:p>
                      <a:pPr marL="354965" indent="-354965"/>
                      <a:r>
                        <a:rPr lang="en-US" sz="1600" b="1">
                          <a:effectLst/>
                          <a:latin typeface="微软雅黑" panose="020B0503020204020204" pitchFamily="34" charset="-122"/>
                          <a:ea typeface="微软雅黑" panose="020B0503020204020204" pitchFamily="34" charset="-122"/>
                          <a:cs typeface="Times New Roman" panose="02020603050405020304" pitchFamily="18" charset="0"/>
                        </a:rPr>
                        <a:t> </a:t>
                      </a:r>
                      <a:endParaRPr lang="zh-CN" sz="1200" b="1">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50284" marR="502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48DD4"/>
                    </a:solidFill>
                  </a:tcPr>
                </a:tc>
                <a:tc>
                  <a:txBody>
                    <a:bodyPr/>
                    <a:lstStyle/>
                    <a:p>
                      <a:pPr marL="354965" indent="-354965"/>
                      <a:r>
                        <a:rPr lang="en-US" sz="1600" b="1">
                          <a:effectLst/>
                          <a:latin typeface="微软雅黑" panose="020B0503020204020204" pitchFamily="34" charset="-122"/>
                          <a:ea typeface="微软雅黑" panose="020B0503020204020204" pitchFamily="34" charset="-122"/>
                          <a:cs typeface="Times New Roman" panose="02020603050405020304" pitchFamily="18" charset="0"/>
                        </a:rPr>
                        <a:t> </a:t>
                      </a:r>
                      <a:endParaRPr lang="zh-CN" sz="1200" b="1">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50284" marR="502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48DD4"/>
                    </a:solidFill>
                  </a:tcPr>
                </a:tc>
                <a:tc>
                  <a:txBody>
                    <a:bodyPr/>
                    <a:lstStyle/>
                    <a:p>
                      <a:pPr marL="354965" indent="-354965"/>
                      <a:r>
                        <a:rPr lang="en-US" sz="1600" b="1">
                          <a:effectLst/>
                          <a:latin typeface="微软雅黑" panose="020B0503020204020204" pitchFamily="34" charset="-122"/>
                          <a:ea typeface="微软雅黑" panose="020B0503020204020204" pitchFamily="34" charset="-122"/>
                          <a:cs typeface="Times New Roman" panose="02020603050405020304" pitchFamily="18" charset="0"/>
                        </a:rPr>
                        <a:t> </a:t>
                      </a:r>
                      <a:endParaRPr lang="zh-CN" sz="1200" b="1">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50284" marR="502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48DD4"/>
                    </a:solidFill>
                  </a:tcPr>
                </a:tc>
                <a:tc>
                  <a:txBody>
                    <a:bodyPr/>
                    <a:lstStyle/>
                    <a:p>
                      <a:pPr marL="354965" indent="-354965"/>
                      <a:r>
                        <a:rPr lang="en-US" sz="1600" b="1">
                          <a:effectLst/>
                          <a:latin typeface="微软雅黑" panose="020B0503020204020204" pitchFamily="34" charset="-122"/>
                          <a:ea typeface="微软雅黑" panose="020B0503020204020204" pitchFamily="34" charset="-122"/>
                          <a:cs typeface="Times New Roman" panose="02020603050405020304" pitchFamily="18" charset="0"/>
                        </a:rPr>
                        <a:t> </a:t>
                      </a:r>
                      <a:endParaRPr lang="zh-CN" sz="1200" b="1">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50284" marR="502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48DD4"/>
                    </a:solidFill>
                  </a:tcPr>
                </a:tc>
                <a:tc>
                  <a:txBody>
                    <a:bodyPr/>
                    <a:lstStyle/>
                    <a:p>
                      <a:pPr marL="354965" indent="-354965"/>
                      <a:r>
                        <a:rPr lang="en-US" sz="1600" b="1">
                          <a:effectLst/>
                          <a:latin typeface="微软雅黑" panose="020B0503020204020204" pitchFamily="34" charset="-122"/>
                          <a:ea typeface="微软雅黑" panose="020B0503020204020204" pitchFamily="34" charset="-122"/>
                          <a:cs typeface="Times New Roman" panose="02020603050405020304" pitchFamily="18" charset="0"/>
                        </a:rPr>
                        <a:t> </a:t>
                      </a:r>
                      <a:endParaRPr lang="zh-CN" sz="1200" b="1">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50284" marR="502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48DD4"/>
                    </a:solidFill>
                  </a:tcPr>
                </a:tc>
                <a:tc>
                  <a:txBody>
                    <a:bodyPr/>
                    <a:lstStyle/>
                    <a:p>
                      <a:pPr marL="354965" indent="-354965"/>
                      <a:r>
                        <a:rPr lang="en-US" sz="1600" b="1">
                          <a:effectLst/>
                          <a:latin typeface="微软雅黑" panose="020B0503020204020204" pitchFamily="34" charset="-122"/>
                          <a:ea typeface="微软雅黑" panose="020B0503020204020204" pitchFamily="34" charset="-122"/>
                          <a:cs typeface="Times New Roman" panose="02020603050405020304" pitchFamily="18" charset="0"/>
                        </a:rPr>
                        <a:t> </a:t>
                      </a:r>
                      <a:endParaRPr lang="zh-CN" sz="1200" b="1">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50284" marR="502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48DD4"/>
                    </a:solidFill>
                  </a:tcPr>
                </a:tc>
                <a:tc>
                  <a:txBody>
                    <a:bodyPr/>
                    <a:lstStyle/>
                    <a:p>
                      <a:pPr marL="354965" indent="-354965"/>
                      <a:r>
                        <a:rPr lang="en-US" sz="1600" b="1">
                          <a:effectLst/>
                          <a:latin typeface="微软雅黑" panose="020B0503020204020204" pitchFamily="34" charset="-122"/>
                          <a:ea typeface="微软雅黑" panose="020B0503020204020204" pitchFamily="34" charset="-122"/>
                          <a:cs typeface="Times New Roman" panose="02020603050405020304" pitchFamily="18" charset="0"/>
                        </a:rPr>
                        <a:t> </a:t>
                      </a:r>
                      <a:endParaRPr lang="zh-CN" sz="1200" b="1">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50284" marR="502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48DD4"/>
                    </a:solidFill>
                  </a:tcPr>
                </a:tc>
                <a:tc>
                  <a:txBody>
                    <a:bodyPr/>
                    <a:lstStyle/>
                    <a:p>
                      <a:pPr marL="354965" indent="-354965"/>
                      <a:r>
                        <a:rPr lang="en-US" sz="1600" b="1">
                          <a:effectLst/>
                          <a:latin typeface="微软雅黑" panose="020B0503020204020204" pitchFamily="34" charset="-122"/>
                          <a:ea typeface="微软雅黑" panose="020B0503020204020204" pitchFamily="34" charset="-122"/>
                          <a:cs typeface="Times New Roman" panose="02020603050405020304" pitchFamily="18" charset="0"/>
                        </a:rPr>
                        <a:t> </a:t>
                      </a:r>
                      <a:endParaRPr lang="zh-CN" sz="1200" b="1">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50284" marR="502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48DD4"/>
                    </a:solidFill>
                  </a:tcPr>
                </a:tc>
                <a:tc>
                  <a:txBody>
                    <a:bodyPr/>
                    <a:lstStyle/>
                    <a:p>
                      <a:pPr marL="354965" indent="-354965"/>
                      <a:r>
                        <a:rPr lang="en-US" sz="1600" b="1">
                          <a:effectLst/>
                          <a:latin typeface="微软雅黑" panose="020B0503020204020204" pitchFamily="34" charset="-122"/>
                          <a:ea typeface="微软雅黑" panose="020B0503020204020204" pitchFamily="34" charset="-122"/>
                          <a:cs typeface="Times New Roman" panose="02020603050405020304" pitchFamily="18" charset="0"/>
                        </a:rPr>
                        <a:t> </a:t>
                      </a:r>
                      <a:endParaRPr lang="zh-CN" sz="1200" b="1">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50284" marR="502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48DD4"/>
                    </a:solidFill>
                  </a:tcPr>
                </a:tc>
                <a:tc>
                  <a:txBody>
                    <a:bodyPr/>
                    <a:lstStyle/>
                    <a:p>
                      <a:pPr marL="354965" indent="-354965"/>
                      <a:r>
                        <a:rPr lang="en-US" sz="1600" b="1">
                          <a:effectLst/>
                          <a:latin typeface="微软雅黑" panose="020B0503020204020204" pitchFamily="34" charset="-122"/>
                          <a:ea typeface="微软雅黑" panose="020B0503020204020204" pitchFamily="34" charset="-122"/>
                          <a:cs typeface="Times New Roman" panose="02020603050405020304" pitchFamily="18" charset="0"/>
                        </a:rPr>
                        <a:t> </a:t>
                      </a:r>
                      <a:endParaRPr lang="zh-CN" sz="1200" b="1">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50284" marR="502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48DD4"/>
                    </a:solidFill>
                  </a:tcPr>
                </a:tc>
                <a:tc>
                  <a:txBody>
                    <a:bodyPr/>
                    <a:lstStyle/>
                    <a:p>
                      <a:pPr marL="354965" indent="-354965"/>
                      <a:r>
                        <a:rPr lang="en-US" sz="1600" b="1">
                          <a:effectLst/>
                          <a:latin typeface="微软雅黑" panose="020B0503020204020204" pitchFamily="34" charset="-122"/>
                          <a:ea typeface="微软雅黑" panose="020B0503020204020204" pitchFamily="34" charset="-122"/>
                          <a:cs typeface="Times New Roman" panose="02020603050405020304" pitchFamily="18" charset="0"/>
                        </a:rPr>
                        <a:t> </a:t>
                      </a:r>
                      <a:endParaRPr lang="zh-CN" sz="1200" b="1">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50284" marR="502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48DD4"/>
                    </a:solidFill>
                  </a:tcPr>
                </a:tc>
                <a:extLst>
                  <a:ext uri="{0D108BD9-81ED-4DB2-BD59-A6C34878D82A}">
                    <a16:rowId xmlns:a16="http://schemas.microsoft.com/office/drawing/2014/main" val="1318292477"/>
                  </a:ext>
                </a:extLst>
              </a:tr>
              <a:tr h="432008">
                <a:tc vMerge="1">
                  <a:txBody>
                    <a:bodyPr/>
                    <a:lstStyle/>
                    <a:p>
                      <a:endParaRPr lang="zh-CN" altLang="en-US"/>
                    </a:p>
                  </a:txBody>
                  <a:tcPr/>
                </a:tc>
                <a:tc>
                  <a:txBody>
                    <a:bodyPr/>
                    <a:lstStyle/>
                    <a:p>
                      <a:pPr marL="354965" indent="-354965"/>
                      <a:r>
                        <a:rPr lang="zh-CN" sz="1600" b="1">
                          <a:effectLst/>
                          <a:latin typeface="微软雅黑" panose="020B0503020204020204" pitchFamily="34" charset="-122"/>
                          <a:ea typeface="微软雅黑" panose="020B0503020204020204" pitchFamily="34" charset="-122"/>
                          <a:cs typeface="Times New Roman" panose="02020603050405020304" pitchFamily="18" charset="0"/>
                        </a:rPr>
                        <a:t>刷状缘蛋白酶</a:t>
                      </a:r>
                      <a:endParaRPr lang="zh-CN" sz="1200" b="1">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50284" marR="502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54965" indent="-354965"/>
                      <a:r>
                        <a:rPr lang="en-US" sz="1600" b="1">
                          <a:effectLst/>
                          <a:latin typeface="微软雅黑" panose="020B0503020204020204" pitchFamily="34" charset="-122"/>
                          <a:ea typeface="微软雅黑" panose="020B0503020204020204" pitchFamily="34" charset="-122"/>
                          <a:cs typeface="Times New Roman" panose="02020603050405020304" pitchFamily="18" charset="0"/>
                        </a:rPr>
                        <a:t> </a:t>
                      </a:r>
                      <a:endParaRPr lang="zh-CN" sz="1200" b="1">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50284" marR="502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54965" indent="-354965"/>
                      <a:r>
                        <a:rPr lang="en-US" sz="1600" b="1">
                          <a:effectLst/>
                          <a:latin typeface="微软雅黑" panose="020B0503020204020204" pitchFamily="34" charset="-122"/>
                          <a:ea typeface="微软雅黑" panose="020B0503020204020204" pitchFamily="34" charset="-122"/>
                          <a:cs typeface="Times New Roman" panose="02020603050405020304" pitchFamily="18" charset="0"/>
                        </a:rPr>
                        <a:t> </a:t>
                      </a:r>
                      <a:endParaRPr lang="zh-CN" sz="1200" b="1">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50284" marR="502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6D9F1"/>
                    </a:solidFill>
                  </a:tcPr>
                </a:tc>
                <a:tc>
                  <a:txBody>
                    <a:bodyPr/>
                    <a:lstStyle/>
                    <a:p>
                      <a:pPr marL="354965" indent="-354965"/>
                      <a:r>
                        <a:rPr lang="en-US" sz="1600" b="1">
                          <a:effectLst/>
                          <a:latin typeface="微软雅黑" panose="020B0503020204020204" pitchFamily="34" charset="-122"/>
                          <a:ea typeface="微软雅黑" panose="020B0503020204020204" pitchFamily="34" charset="-122"/>
                          <a:cs typeface="Times New Roman" panose="02020603050405020304" pitchFamily="18" charset="0"/>
                        </a:rPr>
                        <a:t> </a:t>
                      </a:r>
                      <a:endParaRPr lang="zh-CN" sz="1200" b="1">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50284" marR="502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6D9F1"/>
                    </a:solidFill>
                  </a:tcPr>
                </a:tc>
                <a:tc>
                  <a:txBody>
                    <a:bodyPr/>
                    <a:lstStyle/>
                    <a:p>
                      <a:pPr marL="354965" indent="-354965"/>
                      <a:r>
                        <a:rPr lang="en-US" sz="1600" b="1">
                          <a:effectLst/>
                          <a:latin typeface="微软雅黑" panose="020B0503020204020204" pitchFamily="34" charset="-122"/>
                          <a:ea typeface="微软雅黑" panose="020B0503020204020204" pitchFamily="34" charset="-122"/>
                          <a:cs typeface="Times New Roman" panose="02020603050405020304" pitchFamily="18" charset="0"/>
                        </a:rPr>
                        <a:t> </a:t>
                      </a:r>
                      <a:endParaRPr lang="zh-CN" sz="1200" b="1">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50284" marR="502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48DD4"/>
                    </a:solidFill>
                  </a:tcPr>
                </a:tc>
                <a:tc>
                  <a:txBody>
                    <a:bodyPr/>
                    <a:lstStyle/>
                    <a:p>
                      <a:pPr marL="354965" indent="-354965"/>
                      <a:r>
                        <a:rPr lang="en-US" sz="1600" b="1">
                          <a:effectLst/>
                          <a:latin typeface="微软雅黑" panose="020B0503020204020204" pitchFamily="34" charset="-122"/>
                          <a:ea typeface="微软雅黑" panose="020B0503020204020204" pitchFamily="34" charset="-122"/>
                          <a:cs typeface="Times New Roman" panose="02020603050405020304" pitchFamily="18" charset="0"/>
                        </a:rPr>
                        <a:t> </a:t>
                      </a:r>
                      <a:endParaRPr lang="zh-CN" sz="1200" b="1">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50284" marR="502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48DD4"/>
                    </a:solidFill>
                  </a:tcPr>
                </a:tc>
                <a:tc>
                  <a:txBody>
                    <a:bodyPr/>
                    <a:lstStyle/>
                    <a:p>
                      <a:pPr marL="354965" indent="-354965"/>
                      <a:r>
                        <a:rPr lang="en-US" sz="1600" b="1">
                          <a:effectLst/>
                          <a:latin typeface="微软雅黑" panose="020B0503020204020204" pitchFamily="34" charset="-122"/>
                          <a:ea typeface="微软雅黑" panose="020B0503020204020204" pitchFamily="34" charset="-122"/>
                          <a:cs typeface="Times New Roman" panose="02020603050405020304" pitchFamily="18" charset="0"/>
                        </a:rPr>
                        <a:t> </a:t>
                      </a:r>
                      <a:endParaRPr lang="zh-CN" sz="1200" b="1">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50284" marR="502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48DD4"/>
                    </a:solidFill>
                  </a:tcPr>
                </a:tc>
                <a:tc>
                  <a:txBody>
                    <a:bodyPr/>
                    <a:lstStyle/>
                    <a:p>
                      <a:pPr marL="354965" indent="-354965"/>
                      <a:r>
                        <a:rPr lang="en-US" sz="1600" b="1">
                          <a:effectLst/>
                          <a:latin typeface="微软雅黑" panose="020B0503020204020204" pitchFamily="34" charset="-122"/>
                          <a:ea typeface="微软雅黑" panose="020B0503020204020204" pitchFamily="34" charset="-122"/>
                          <a:cs typeface="Times New Roman" panose="02020603050405020304" pitchFamily="18" charset="0"/>
                        </a:rPr>
                        <a:t> </a:t>
                      </a:r>
                      <a:endParaRPr lang="zh-CN" sz="1200" b="1">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50284" marR="502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48DD4"/>
                    </a:solidFill>
                  </a:tcPr>
                </a:tc>
                <a:tc>
                  <a:txBody>
                    <a:bodyPr/>
                    <a:lstStyle/>
                    <a:p>
                      <a:pPr marL="354965" indent="-354965"/>
                      <a:r>
                        <a:rPr lang="en-US" sz="1600" b="1">
                          <a:effectLst/>
                          <a:latin typeface="微软雅黑" panose="020B0503020204020204" pitchFamily="34" charset="-122"/>
                          <a:ea typeface="微软雅黑" panose="020B0503020204020204" pitchFamily="34" charset="-122"/>
                          <a:cs typeface="Times New Roman" panose="02020603050405020304" pitchFamily="18" charset="0"/>
                        </a:rPr>
                        <a:t> </a:t>
                      </a:r>
                      <a:endParaRPr lang="zh-CN" sz="1200" b="1">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50284" marR="502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48DD4"/>
                    </a:solidFill>
                  </a:tcPr>
                </a:tc>
                <a:tc>
                  <a:txBody>
                    <a:bodyPr/>
                    <a:lstStyle/>
                    <a:p>
                      <a:pPr marL="354965" indent="-354965"/>
                      <a:r>
                        <a:rPr lang="en-US" sz="1600" b="1">
                          <a:effectLst/>
                          <a:latin typeface="微软雅黑" panose="020B0503020204020204" pitchFamily="34" charset="-122"/>
                          <a:ea typeface="微软雅黑" panose="020B0503020204020204" pitchFamily="34" charset="-122"/>
                          <a:cs typeface="Times New Roman" panose="02020603050405020304" pitchFamily="18" charset="0"/>
                        </a:rPr>
                        <a:t> </a:t>
                      </a:r>
                      <a:endParaRPr lang="zh-CN" sz="1200" b="1">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50284" marR="502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48DD4"/>
                    </a:solidFill>
                  </a:tcPr>
                </a:tc>
                <a:tc>
                  <a:txBody>
                    <a:bodyPr/>
                    <a:lstStyle/>
                    <a:p>
                      <a:pPr marL="354965" indent="-354965"/>
                      <a:r>
                        <a:rPr lang="en-US" sz="1600" b="1">
                          <a:effectLst/>
                          <a:latin typeface="微软雅黑" panose="020B0503020204020204" pitchFamily="34" charset="-122"/>
                          <a:ea typeface="微软雅黑" panose="020B0503020204020204" pitchFamily="34" charset="-122"/>
                          <a:cs typeface="Times New Roman" panose="02020603050405020304" pitchFamily="18" charset="0"/>
                        </a:rPr>
                        <a:t> </a:t>
                      </a:r>
                      <a:endParaRPr lang="zh-CN" sz="1200" b="1">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50284" marR="502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48DD4"/>
                    </a:solidFill>
                  </a:tcPr>
                </a:tc>
                <a:tc>
                  <a:txBody>
                    <a:bodyPr/>
                    <a:lstStyle/>
                    <a:p>
                      <a:pPr marL="354965" indent="-354965"/>
                      <a:r>
                        <a:rPr lang="en-US" sz="1600" b="1">
                          <a:effectLst/>
                          <a:latin typeface="微软雅黑" panose="020B0503020204020204" pitchFamily="34" charset="-122"/>
                          <a:ea typeface="微软雅黑" panose="020B0503020204020204" pitchFamily="34" charset="-122"/>
                          <a:cs typeface="Times New Roman" panose="02020603050405020304" pitchFamily="18" charset="0"/>
                        </a:rPr>
                        <a:t> </a:t>
                      </a:r>
                      <a:endParaRPr lang="zh-CN" sz="1200" b="1">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50284" marR="502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48DD4"/>
                    </a:solidFill>
                  </a:tcPr>
                </a:tc>
                <a:tc>
                  <a:txBody>
                    <a:bodyPr/>
                    <a:lstStyle/>
                    <a:p>
                      <a:pPr marL="354965" indent="-354965"/>
                      <a:r>
                        <a:rPr lang="en-US" sz="1600" b="1">
                          <a:effectLst/>
                          <a:latin typeface="微软雅黑" panose="020B0503020204020204" pitchFamily="34" charset="-122"/>
                          <a:ea typeface="微软雅黑" panose="020B0503020204020204" pitchFamily="34" charset="-122"/>
                          <a:cs typeface="Times New Roman" panose="02020603050405020304" pitchFamily="18" charset="0"/>
                        </a:rPr>
                        <a:t> </a:t>
                      </a:r>
                      <a:endParaRPr lang="zh-CN" sz="1200" b="1">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50284" marR="502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48DD4"/>
                    </a:solidFill>
                  </a:tcPr>
                </a:tc>
                <a:tc>
                  <a:txBody>
                    <a:bodyPr/>
                    <a:lstStyle/>
                    <a:p>
                      <a:pPr marL="354965" indent="-354965"/>
                      <a:r>
                        <a:rPr lang="en-US" sz="1600" b="1">
                          <a:effectLst/>
                          <a:latin typeface="微软雅黑" panose="020B0503020204020204" pitchFamily="34" charset="-122"/>
                          <a:ea typeface="微软雅黑" panose="020B0503020204020204" pitchFamily="34" charset="-122"/>
                          <a:cs typeface="Times New Roman" panose="02020603050405020304" pitchFamily="18" charset="0"/>
                        </a:rPr>
                        <a:t> </a:t>
                      </a:r>
                      <a:endParaRPr lang="zh-CN" sz="1200" b="1">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50284" marR="502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48DD4"/>
                    </a:solidFill>
                  </a:tcPr>
                </a:tc>
                <a:extLst>
                  <a:ext uri="{0D108BD9-81ED-4DB2-BD59-A6C34878D82A}">
                    <a16:rowId xmlns:a16="http://schemas.microsoft.com/office/drawing/2014/main" val="3144336420"/>
                  </a:ext>
                </a:extLst>
              </a:tr>
              <a:tr h="324005">
                <a:tc rowSpan="4">
                  <a:txBody>
                    <a:bodyPr/>
                    <a:lstStyle/>
                    <a:p>
                      <a:pPr marL="354965" indent="-354965" algn="l"/>
                      <a:r>
                        <a:rPr lang="zh-CN" sz="1600" b="1" dirty="0">
                          <a:effectLst/>
                          <a:latin typeface="微软雅黑" panose="020B0503020204020204" pitchFamily="34" charset="-122"/>
                          <a:ea typeface="微软雅黑" panose="020B0503020204020204" pitchFamily="34" charset="-122"/>
                          <a:cs typeface="Times New Roman" panose="02020603050405020304" pitchFamily="18" charset="0"/>
                        </a:rPr>
                        <a:t>碳水</a:t>
                      </a:r>
                      <a:r>
                        <a:rPr lang="zh-CN" altLang="en-US" sz="1600" b="1" dirty="0">
                          <a:effectLst/>
                          <a:latin typeface="微软雅黑" panose="020B0503020204020204" pitchFamily="34" charset="-122"/>
                          <a:ea typeface="微软雅黑" panose="020B0503020204020204" pitchFamily="34" charset="-122"/>
                          <a:cs typeface="Times New Roman" panose="02020603050405020304" pitchFamily="18" charset="0"/>
                        </a:rPr>
                        <a:t>化</a:t>
                      </a:r>
                      <a:r>
                        <a:rPr lang="zh-CN" sz="1600" b="1" dirty="0">
                          <a:effectLst/>
                          <a:latin typeface="微软雅黑" panose="020B0503020204020204" pitchFamily="34" charset="-122"/>
                          <a:ea typeface="微软雅黑" panose="020B0503020204020204" pitchFamily="34" charset="-122"/>
                          <a:cs typeface="Times New Roman" panose="02020603050405020304" pitchFamily="18" charset="0"/>
                        </a:rPr>
                        <a:t>合物</a:t>
                      </a:r>
                      <a:endParaRPr lang="zh-CN" sz="1200" b="1" dirty="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50284" marR="502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54965" indent="-354965"/>
                      <a:r>
                        <a:rPr lang="zh-CN" sz="1600" b="1" dirty="0">
                          <a:effectLst/>
                          <a:latin typeface="微软雅黑" panose="020B0503020204020204" pitchFamily="34" charset="-122"/>
                          <a:ea typeface="微软雅黑" panose="020B0503020204020204" pitchFamily="34" charset="-122"/>
                          <a:cs typeface="Times New Roman" panose="02020603050405020304" pitchFamily="18" charset="0"/>
                        </a:rPr>
                        <a:t>唾液淀粉酶</a:t>
                      </a:r>
                      <a:endParaRPr lang="zh-CN" sz="1200" b="1" dirty="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50284" marR="502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54965" indent="-354965"/>
                      <a:r>
                        <a:rPr lang="en-US" sz="1600" b="1">
                          <a:effectLst/>
                          <a:latin typeface="微软雅黑" panose="020B0503020204020204" pitchFamily="34" charset="-122"/>
                          <a:ea typeface="微软雅黑" panose="020B0503020204020204" pitchFamily="34" charset="-122"/>
                          <a:cs typeface="Times New Roman" panose="02020603050405020304" pitchFamily="18" charset="0"/>
                        </a:rPr>
                        <a:t> </a:t>
                      </a:r>
                      <a:endParaRPr lang="zh-CN" sz="1200" b="1">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50284" marR="502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54965" indent="-354965"/>
                      <a:r>
                        <a:rPr lang="en-US" sz="1600" b="1">
                          <a:effectLst/>
                          <a:latin typeface="微软雅黑" panose="020B0503020204020204" pitchFamily="34" charset="-122"/>
                          <a:ea typeface="微软雅黑" panose="020B0503020204020204" pitchFamily="34" charset="-122"/>
                          <a:cs typeface="Times New Roman" panose="02020603050405020304" pitchFamily="18" charset="0"/>
                        </a:rPr>
                        <a:t> </a:t>
                      </a:r>
                      <a:endParaRPr lang="zh-CN" sz="1200" b="1">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50284" marR="502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6D9F1"/>
                    </a:solidFill>
                  </a:tcPr>
                </a:tc>
                <a:tc>
                  <a:txBody>
                    <a:bodyPr/>
                    <a:lstStyle/>
                    <a:p>
                      <a:pPr marL="354965" indent="-354965"/>
                      <a:r>
                        <a:rPr lang="en-US" sz="1600" b="1">
                          <a:effectLst/>
                          <a:latin typeface="微软雅黑" panose="020B0503020204020204" pitchFamily="34" charset="-122"/>
                          <a:ea typeface="微软雅黑" panose="020B0503020204020204" pitchFamily="34" charset="-122"/>
                          <a:cs typeface="Times New Roman" panose="02020603050405020304" pitchFamily="18" charset="0"/>
                        </a:rPr>
                        <a:t> </a:t>
                      </a:r>
                      <a:endParaRPr lang="zh-CN" sz="1200" b="1">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50284" marR="502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6D9F1"/>
                    </a:solidFill>
                  </a:tcPr>
                </a:tc>
                <a:tc>
                  <a:txBody>
                    <a:bodyPr/>
                    <a:lstStyle/>
                    <a:p>
                      <a:pPr marL="354965" indent="-354965"/>
                      <a:r>
                        <a:rPr lang="en-US" sz="1600" b="1">
                          <a:effectLst/>
                          <a:latin typeface="微软雅黑" panose="020B0503020204020204" pitchFamily="34" charset="-122"/>
                          <a:ea typeface="微软雅黑" panose="020B0503020204020204" pitchFamily="34" charset="-122"/>
                          <a:cs typeface="Times New Roman" panose="02020603050405020304" pitchFamily="18" charset="0"/>
                        </a:rPr>
                        <a:t> </a:t>
                      </a:r>
                      <a:endParaRPr lang="zh-CN" sz="1200" b="1">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50284" marR="502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6D9F1"/>
                    </a:solidFill>
                  </a:tcPr>
                </a:tc>
                <a:tc>
                  <a:txBody>
                    <a:bodyPr/>
                    <a:lstStyle/>
                    <a:p>
                      <a:pPr marL="354965" indent="-354965"/>
                      <a:r>
                        <a:rPr lang="en-US" sz="1600" b="1">
                          <a:effectLst/>
                          <a:latin typeface="微软雅黑" panose="020B0503020204020204" pitchFamily="34" charset="-122"/>
                          <a:ea typeface="微软雅黑" panose="020B0503020204020204" pitchFamily="34" charset="-122"/>
                          <a:cs typeface="Times New Roman" panose="02020603050405020304" pitchFamily="18" charset="0"/>
                        </a:rPr>
                        <a:t> </a:t>
                      </a:r>
                      <a:endParaRPr lang="zh-CN" sz="1200" b="1">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50284" marR="502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6D9F1"/>
                    </a:solidFill>
                  </a:tcPr>
                </a:tc>
                <a:tc>
                  <a:txBody>
                    <a:bodyPr/>
                    <a:lstStyle/>
                    <a:p>
                      <a:pPr marL="354965" indent="-354965"/>
                      <a:r>
                        <a:rPr lang="en-US" sz="1600" b="1">
                          <a:effectLst/>
                          <a:latin typeface="微软雅黑" panose="020B0503020204020204" pitchFamily="34" charset="-122"/>
                          <a:ea typeface="微软雅黑" panose="020B0503020204020204" pitchFamily="34" charset="-122"/>
                          <a:cs typeface="Times New Roman" panose="02020603050405020304" pitchFamily="18" charset="0"/>
                        </a:rPr>
                        <a:t> </a:t>
                      </a:r>
                      <a:endParaRPr lang="zh-CN" sz="1200" b="1">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50284" marR="502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48DD4"/>
                    </a:solidFill>
                  </a:tcPr>
                </a:tc>
                <a:tc>
                  <a:txBody>
                    <a:bodyPr/>
                    <a:lstStyle/>
                    <a:p>
                      <a:pPr marL="354965" indent="-354965"/>
                      <a:r>
                        <a:rPr lang="en-US" sz="1600" b="1">
                          <a:effectLst/>
                          <a:latin typeface="微软雅黑" panose="020B0503020204020204" pitchFamily="34" charset="-122"/>
                          <a:ea typeface="微软雅黑" panose="020B0503020204020204" pitchFamily="34" charset="-122"/>
                          <a:cs typeface="Times New Roman" panose="02020603050405020304" pitchFamily="18" charset="0"/>
                        </a:rPr>
                        <a:t> </a:t>
                      </a:r>
                      <a:endParaRPr lang="zh-CN" sz="1200" b="1">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50284" marR="502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48DD4"/>
                    </a:solidFill>
                  </a:tcPr>
                </a:tc>
                <a:tc>
                  <a:txBody>
                    <a:bodyPr/>
                    <a:lstStyle/>
                    <a:p>
                      <a:pPr marL="354965" indent="-354965"/>
                      <a:r>
                        <a:rPr lang="en-US" sz="1600" b="1">
                          <a:effectLst/>
                          <a:latin typeface="微软雅黑" panose="020B0503020204020204" pitchFamily="34" charset="-122"/>
                          <a:ea typeface="微软雅黑" panose="020B0503020204020204" pitchFamily="34" charset="-122"/>
                          <a:cs typeface="Times New Roman" panose="02020603050405020304" pitchFamily="18" charset="0"/>
                        </a:rPr>
                        <a:t> </a:t>
                      </a:r>
                      <a:endParaRPr lang="zh-CN" sz="1200" b="1">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50284" marR="502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48DD4"/>
                    </a:solidFill>
                  </a:tcPr>
                </a:tc>
                <a:tc>
                  <a:txBody>
                    <a:bodyPr/>
                    <a:lstStyle/>
                    <a:p>
                      <a:pPr marL="354965" indent="-354965"/>
                      <a:r>
                        <a:rPr lang="en-US" sz="1600" b="1">
                          <a:effectLst/>
                          <a:latin typeface="微软雅黑" panose="020B0503020204020204" pitchFamily="34" charset="-122"/>
                          <a:ea typeface="微软雅黑" panose="020B0503020204020204" pitchFamily="34" charset="-122"/>
                          <a:cs typeface="Times New Roman" panose="02020603050405020304" pitchFamily="18" charset="0"/>
                        </a:rPr>
                        <a:t> </a:t>
                      </a:r>
                      <a:endParaRPr lang="zh-CN" sz="1200" b="1">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50284" marR="502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48DD4"/>
                    </a:solidFill>
                  </a:tcPr>
                </a:tc>
                <a:tc>
                  <a:txBody>
                    <a:bodyPr/>
                    <a:lstStyle/>
                    <a:p>
                      <a:pPr marL="354965" indent="-354965"/>
                      <a:r>
                        <a:rPr lang="en-US" sz="1600" b="1">
                          <a:effectLst/>
                          <a:latin typeface="微软雅黑" panose="020B0503020204020204" pitchFamily="34" charset="-122"/>
                          <a:ea typeface="微软雅黑" panose="020B0503020204020204" pitchFamily="34" charset="-122"/>
                          <a:cs typeface="Times New Roman" panose="02020603050405020304" pitchFamily="18" charset="0"/>
                        </a:rPr>
                        <a:t> </a:t>
                      </a:r>
                      <a:endParaRPr lang="zh-CN" sz="1200" b="1">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50284" marR="502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48DD4"/>
                    </a:solidFill>
                  </a:tcPr>
                </a:tc>
                <a:tc>
                  <a:txBody>
                    <a:bodyPr/>
                    <a:lstStyle/>
                    <a:p>
                      <a:pPr marL="354965" indent="-354965"/>
                      <a:r>
                        <a:rPr lang="en-US" sz="1600" b="1">
                          <a:effectLst/>
                          <a:latin typeface="微软雅黑" panose="020B0503020204020204" pitchFamily="34" charset="-122"/>
                          <a:ea typeface="微软雅黑" panose="020B0503020204020204" pitchFamily="34" charset="-122"/>
                          <a:cs typeface="Times New Roman" panose="02020603050405020304" pitchFamily="18" charset="0"/>
                        </a:rPr>
                        <a:t> </a:t>
                      </a:r>
                      <a:endParaRPr lang="zh-CN" sz="1200" b="1">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50284" marR="502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48DD4"/>
                    </a:solidFill>
                  </a:tcPr>
                </a:tc>
                <a:tc>
                  <a:txBody>
                    <a:bodyPr/>
                    <a:lstStyle/>
                    <a:p>
                      <a:pPr marL="354965" indent="-354965"/>
                      <a:r>
                        <a:rPr lang="en-US" sz="1600" b="1">
                          <a:effectLst/>
                          <a:latin typeface="微软雅黑" panose="020B0503020204020204" pitchFamily="34" charset="-122"/>
                          <a:ea typeface="微软雅黑" panose="020B0503020204020204" pitchFamily="34" charset="-122"/>
                          <a:cs typeface="Times New Roman" panose="02020603050405020304" pitchFamily="18" charset="0"/>
                        </a:rPr>
                        <a:t> </a:t>
                      </a:r>
                      <a:endParaRPr lang="zh-CN" sz="1200" b="1">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50284" marR="502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48DD4"/>
                    </a:solidFill>
                  </a:tcPr>
                </a:tc>
                <a:tc>
                  <a:txBody>
                    <a:bodyPr/>
                    <a:lstStyle/>
                    <a:p>
                      <a:pPr marL="354965" indent="-354965"/>
                      <a:r>
                        <a:rPr lang="en-US" sz="1600" b="1">
                          <a:effectLst/>
                          <a:latin typeface="微软雅黑" panose="020B0503020204020204" pitchFamily="34" charset="-122"/>
                          <a:ea typeface="微软雅黑" panose="020B0503020204020204" pitchFamily="34" charset="-122"/>
                          <a:cs typeface="Times New Roman" panose="02020603050405020304" pitchFamily="18" charset="0"/>
                        </a:rPr>
                        <a:t> </a:t>
                      </a:r>
                      <a:endParaRPr lang="zh-CN" sz="1200" b="1">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50284" marR="502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48DD4"/>
                    </a:solidFill>
                  </a:tcPr>
                </a:tc>
                <a:extLst>
                  <a:ext uri="{0D108BD9-81ED-4DB2-BD59-A6C34878D82A}">
                    <a16:rowId xmlns:a16="http://schemas.microsoft.com/office/drawing/2014/main" val="1486065198"/>
                  </a:ext>
                </a:extLst>
              </a:tr>
              <a:tr h="226748">
                <a:tc vMerge="1">
                  <a:txBody>
                    <a:bodyPr/>
                    <a:lstStyle/>
                    <a:p>
                      <a:endParaRPr lang="zh-CN" altLang="en-US"/>
                    </a:p>
                  </a:txBody>
                  <a:tcPr/>
                </a:tc>
                <a:tc>
                  <a:txBody>
                    <a:bodyPr/>
                    <a:lstStyle/>
                    <a:p>
                      <a:pPr marL="354965" indent="-354965"/>
                      <a:r>
                        <a:rPr lang="zh-CN" sz="1600" b="1">
                          <a:effectLst/>
                          <a:latin typeface="微软雅黑" panose="020B0503020204020204" pitchFamily="34" charset="-122"/>
                          <a:ea typeface="微软雅黑" panose="020B0503020204020204" pitchFamily="34" charset="-122"/>
                          <a:cs typeface="Times New Roman" panose="02020603050405020304" pitchFamily="18" charset="0"/>
                        </a:rPr>
                        <a:t>胰淀粉酶</a:t>
                      </a:r>
                      <a:endParaRPr lang="zh-CN" sz="1200" b="1">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50284" marR="502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54965" indent="-354965"/>
                      <a:r>
                        <a:rPr lang="en-US" sz="1600" b="1">
                          <a:effectLst/>
                          <a:latin typeface="微软雅黑" panose="020B0503020204020204" pitchFamily="34" charset="-122"/>
                          <a:ea typeface="微软雅黑" panose="020B0503020204020204" pitchFamily="34" charset="-122"/>
                          <a:cs typeface="Times New Roman" panose="02020603050405020304" pitchFamily="18" charset="0"/>
                        </a:rPr>
                        <a:t> </a:t>
                      </a:r>
                      <a:endParaRPr lang="zh-CN" sz="1200" b="1">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50284" marR="502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54965" indent="-354965"/>
                      <a:r>
                        <a:rPr lang="en-US" sz="1600" b="1">
                          <a:effectLst/>
                          <a:latin typeface="微软雅黑" panose="020B0503020204020204" pitchFamily="34" charset="-122"/>
                          <a:ea typeface="微软雅黑" panose="020B0503020204020204" pitchFamily="34" charset="-122"/>
                          <a:cs typeface="Times New Roman" panose="02020603050405020304" pitchFamily="18" charset="0"/>
                        </a:rPr>
                        <a:t> </a:t>
                      </a:r>
                      <a:endParaRPr lang="zh-CN" sz="1200" b="1">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50284" marR="502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54965" indent="-354965"/>
                      <a:r>
                        <a:rPr lang="en-US" sz="1600" b="1">
                          <a:effectLst/>
                          <a:latin typeface="微软雅黑" panose="020B0503020204020204" pitchFamily="34" charset="-122"/>
                          <a:ea typeface="微软雅黑" panose="020B0503020204020204" pitchFamily="34" charset="-122"/>
                          <a:cs typeface="Times New Roman" panose="02020603050405020304" pitchFamily="18" charset="0"/>
                        </a:rPr>
                        <a:t> </a:t>
                      </a:r>
                      <a:endParaRPr lang="zh-CN" sz="1200" b="1">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50284" marR="502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54965" indent="-354965"/>
                      <a:r>
                        <a:rPr lang="en-US" sz="1600" b="1">
                          <a:effectLst/>
                          <a:latin typeface="微软雅黑" panose="020B0503020204020204" pitchFamily="34" charset="-122"/>
                          <a:ea typeface="微软雅黑" panose="020B0503020204020204" pitchFamily="34" charset="-122"/>
                          <a:cs typeface="Times New Roman" panose="02020603050405020304" pitchFamily="18" charset="0"/>
                        </a:rPr>
                        <a:t> </a:t>
                      </a:r>
                      <a:endParaRPr lang="zh-CN" sz="1200" b="1">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50284" marR="502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54965" indent="-354965"/>
                      <a:r>
                        <a:rPr lang="en-US" sz="1600" b="1">
                          <a:effectLst/>
                          <a:latin typeface="微软雅黑" panose="020B0503020204020204" pitchFamily="34" charset="-122"/>
                          <a:ea typeface="微软雅黑" panose="020B0503020204020204" pitchFamily="34" charset="-122"/>
                          <a:cs typeface="Times New Roman" panose="02020603050405020304" pitchFamily="18" charset="0"/>
                        </a:rPr>
                        <a:t> </a:t>
                      </a:r>
                      <a:endParaRPr lang="zh-CN" sz="1200" b="1">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50284" marR="502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54965" indent="-354965"/>
                      <a:r>
                        <a:rPr lang="en-US" sz="1600" b="1">
                          <a:effectLst/>
                          <a:latin typeface="微软雅黑" panose="020B0503020204020204" pitchFamily="34" charset="-122"/>
                          <a:ea typeface="微软雅黑" panose="020B0503020204020204" pitchFamily="34" charset="-122"/>
                          <a:cs typeface="Times New Roman" panose="02020603050405020304" pitchFamily="18" charset="0"/>
                        </a:rPr>
                        <a:t> </a:t>
                      </a:r>
                      <a:endParaRPr lang="zh-CN" sz="1200" b="1">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50284" marR="502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54965" indent="-354965"/>
                      <a:r>
                        <a:rPr lang="en-US" sz="1600" b="1">
                          <a:effectLst/>
                          <a:latin typeface="微软雅黑" panose="020B0503020204020204" pitchFamily="34" charset="-122"/>
                          <a:ea typeface="微软雅黑" panose="020B0503020204020204" pitchFamily="34" charset="-122"/>
                          <a:cs typeface="Times New Roman" panose="02020603050405020304" pitchFamily="18" charset="0"/>
                        </a:rPr>
                        <a:t> </a:t>
                      </a:r>
                      <a:endParaRPr lang="zh-CN" sz="1200" b="1">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50284" marR="502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54965" indent="-354965"/>
                      <a:r>
                        <a:rPr lang="en-US" sz="1600" b="1">
                          <a:effectLst/>
                          <a:latin typeface="微软雅黑" panose="020B0503020204020204" pitchFamily="34" charset="-122"/>
                          <a:ea typeface="微软雅黑" panose="020B0503020204020204" pitchFamily="34" charset="-122"/>
                          <a:cs typeface="Times New Roman" panose="02020603050405020304" pitchFamily="18" charset="0"/>
                        </a:rPr>
                        <a:t> </a:t>
                      </a:r>
                      <a:endParaRPr lang="zh-CN" sz="1200" b="1">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50284" marR="502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6D9F1"/>
                    </a:solidFill>
                  </a:tcPr>
                </a:tc>
                <a:tc>
                  <a:txBody>
                    <a:bodyPr/>
                    <a:lstStyle/>
                    <a:p>
                      <a:pPr marL="354965" indent="-354965"/>
                      <a:r>
                        <a:rPr lang="en-US" sz="1600" b="1">
                          <a:effectLst/>
                          <a:latin typeface="微软雅黑" panose="020B0503020204020204" pitchFamily="34" charset="-122"/>
                          <a:ea typeface="微软雅黑" panose="020B0503020204020204" pitchFamily="34" charset="-122"/>
                          <a:cs typeface="Times New Roman" panose="02020603050405020304" pitchFamily="18" charset="0"/>
                        </a:rPr>
                        <a:t> </a:t>
                      </a:r>
                      <a:endParaRPr lang="zh-CN" sz="1200" b="1">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50284" marR="502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6D9F1"/>
                    </a:solidFill>
                  </a:tcPr>
                </a:tc>
                <a:tc>
                  <a:txBody>
                    <a:bodyPr/>
                    <a:lstStyle/>
                    <a:p>
                      <a:pPr marL="354965" indent="-354965"/>
                      <a:r>
                        <a:rPr lang="en-US" sz="1600" b="1">
                          <a:effectLst/>
                          <a:latin typeface="微软雅黑" panose="020B0503020204020204" pitchFamily="34" charset="-122"/>
                          <a:ea typeface="微软雅黑" panose="020B0503020204020204" pitchFamily="34" charset="-122"/>
                          <a:cs typeface="Times New Roman" panose="02020603050405020304" pitchFamily="18" charset="0"/>
                        </a:rPr>
                        <a:t> </a:t>
                      </a:r>
                      <a:endParaRPr lang="zh-CN" sz="1200" b="1">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50284" marR="502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6D9F1"/>
                    </a:solidFill>
                  </a:tcPr>
                </a:tc>
                <a:tc>
                  <a:txBody>
                    <a:bodyPr/>
                    <a:lstStyle/>
                    <a:p>
                      <a:pPr marL="354965" indent="-354965"/>
                      <a:r>
                        <a:rPr lang="en-US" sz="1600" b="1">
                          <a:effectLst/>
                          <a:latin typeface="微软雅黑" panose="020B0503020204020204" pitchFamily="34" charset="-122"/>
                          <a:ea typeface="微软雅黑" panose="020B0503020204020204" pitchFamily="34" charset="-122"/>
                          <a:cs typeface="Times New Roman" panose="02020603050405020304" pitchFamily="18" charset="0"/>
                        </a:rPr>
                        <a:t> </a:t>
                      </a:r>
                      <a:endParaRPr lang="zh-CN" sz="1200" b="1">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50284" marR="502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6D9F1"/>
                    </a:solidFill>
                  </a:tcPr>
                </a:tc>
                <a:tc>
                  <a:txBody>
                    <a:bodyPr/>
                    <a:lstStyle/>
                    <a:p>
                      <a:pPr marL="354965" indent="-354965"/>
                      <a:r>
                        <a:rPr lang="en-US" sz="1600" b="1">
                          <a:effectLst/>
                          <a:latin typeface="微软雅黑" panose="020B0503020204020204" pitchFamily="34" charset="-122"/>
                          <a:ea typeface="微软雅黑" panose="020B0503020204020204" pitchFamily="34" charset="-122"/>
                          <a:cs typeface="Times New Roman" panose="02020603050405020304" pitchFamily="18" charset="0"/>
                        </a:rPr>
                        <a:t> </a:t>
                      </a:r>
                      <a:endParaRPr lang="zh-CN" sz="1200" b="1">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50284" marR="502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6D9F1"/>
                    </a:solidFill>
                  </a:tcPr>
                </a:tc>
                <a:tc>
                  <a:txBody>
                    <a:bodyPr/>
                    <a:lstStyle/>
                    <a:p>
                      <a:pPr marL="354965" indent="-354965"/>
                      <a:r>
                        <a:rPr lang="en-US" sz="1600" b="1">
                          <a:effectLst/>
                          <a:latin typeface="微软雅黑" panose="020B0503020204020204" pitchFamily="34" charset="-122"/>
                          <a:ea typeface="微软雅黑" panose="020B0503020204020204" pitchFamily="34" charset="-122"/>
                          <a:cs typeface="Times New Roman" panose="02020603050405020304" pitchFamily="18" charset="0"/>
                        </a:rPr>
                        <a:t> </a:t>
                      </a:r>
                      <a:endParaRPr lang="zh-CN" sz="1200" b="1">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50284" marR="502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48DD4"/>
                    </a:solidFill>
                  </a:tcPr>
                </a:tc>
                <a:extLst>
                  <a:ext uri="{0D108BD9-81ED-4DB2-BD59-A6C34878D82A}">
                    <a16:rowId xmlns:a16="http://schemas.microsoft.com/office/drawing/2014/main" val="3503835086"/>
                  </a:ext>
                </a:extLst>
              </a:tr>
              <a:tr h="864016">
                <a:tc vMerge="1">
                  <a:txBody>
                    <a:bodyPr/>
                    <a:lstStyle/>
                    <a:p>
                      <a:endParaRPr lang="zh-CN" altLang="en-US"/>
                    </a:p>
                  </a:txBody>
                  <a:tcPr/>
                </a:tc>
                <a:tc>
                  <a:txBody>
                    <a:bodyPr/>
                    <a:lstStyle/>
                    <a:p>
                      <a:pPr marL="354965" indent="-354965" algn="l"/>
                      <a:r>
                        <a:rPr lang="zh-CN" sz="1600" b="1" dirty="0">
                          <a:effectLst/>
                          <a:latin typeface="微软雅黑" panose="020B0503020204020204" pitchFamily="34" charset="-122"/>
                          <a:ea typeface="微软雅黑" panose="020B0503020204020204" pitchFamily="34" charset="-122"/>
                          <a:cs typeface="Times New Roman" panose="02020603050405020304" pitchFamily="18" charset="0"/>
                        </a:rPr>
                        <a:t>刷状缘</a:t>
                      </a:r>
                      <a:r>
                        <a:rPr lang="en-US" sz="1600" b="1" dirty="0">
                          <a:effectLst/>
                          <a:latin typeface="微软雅黑" panose="020B0503020204020204" pitchFamily="34" charset="-122"/>
                          <a:ea typeface="微软雅黑" panose="020B0503020204020204" pitchFamily="34" charset="-122"/>
                          <a:cs typeface="Times New Roman" panose="02020603050405020304" pitchFamily="18" charset="0"/>
                        </a:rPr>
                        <a:t>α—</a:t>
                      </a:r>
                      <a:r>
                        <a:rPr lang="zh-CN" sz="1600" b="1" dirty="0">
                          <a:effectLst/>
                          <a:latin typeface="微软雅黑" panose="020B0503020204020204" pitchFamily="34" charset="-122"/>
                          <a:ea typeface="微软雅黑" panose="020B0503020204020204" pitchFamily="34" charset="-122"/>
                          <a:cs typeface="Times New Roman" panose="02020603050405020304" pitchFamily="18" charset="0"/>
                        </a:rPr>
                        <a:t>葡萄糖苷酶</a:t>
                      </a:r>
                      <a:endParaRPr lang="zh-CN" sz="1200" b="1" dirty="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50284" marR="502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54965" indent="-354965"/>
                      <a:r>
                        <a:rPr lang="en-US" sz="1600" b="1">
                          <a:effectLst/>
                          <a:latin typeface="微软雅黑" panose="020B0503020204020204" pitchFamily="34" charset="-122"/>
                          <a:ea typeface="微软雅黑" panose="020B0503020204020204" pitchFamily="34" charset="-122"/>
                          <a:cs typeface="Times New Roman" panose="02020603050405020304" pitchFamily="18" charset="0"/>
                        </a:rPr>
                        <a:t> </a:t>
                      </a:r>
                      <a:endParaRPr lang="zh-CN" sz="1200" b="1">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50284" marR="502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48DD4"/>
                    </a:solidFill>
                  </a:tcPr>
                </a:tc>
                <a:tc>
                  <a:txBody>
                    <a:bodyPr/>
                    <a:lstStyle/>
                    <a:p>
                      <a:pPr marL="354965" indent="-354965"/>
                      <a:r>
                        <a:rPr lang="en-US" sz="1600" b="1">
                          <a:effectLst/>
                          <a:latin typeface="微软雅黑" panose="020B0503020204020204" pitchFamily="34" charset="-122"/>
                          <a:ea typeface="微软雅黑" panose="020B0503020204020204" pitchFamily="34" charset="-122"/>
                          <a:cs typeface="Times New Roman" panose="02020603050405020304" pitchFamily="18" charset="0"/>
                        </a:rPr>
                        <a:t> </a:t>
                      </a:r>
                      <a:endParaRPr lang="zh-CN" sz="1200" b="1">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50284" marR="502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48DD4"/>
                    </a:solidFill>
                  </a:tcPr>
                </a:tc>
                <a:tc>
                  <a:txBody>
                    <a:bodyPr/>
                    <a:lstStyle/>
                    <a:p>
                      <a:pPr marL="354965" indent="-354965"/>
                      <a:r>
                        <a:rPr lang="en-US" sz="1600" b="1">
                          <a:effectLst/>
                          <a:latin typeface="微软雅黑" panose="020B0503020204020204" pitchFamily="34" charset="-122"/>
                          <a:ea typeface="微软雅黑" panose="020B0503020204020204" pitchFamily="34" charset="-122"/>
                          <a:cs typeface="Times New Roman" panose="02020603050405020304" pitchFamily="18" charset="0"/>
                        </a:rPr>
                        <a:t> </a:t>
                      </a:r>
                      <a:endParaRPr lang="zh-CN" sz="1200" b="1">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50284" marR="502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48DD4"/>
                    </a:solidFill>
                  </a:tcPr>
                </a:tc>
                <a:tc>
                  <a:txBody>
                    <a:bodyPr/>
                    <a:lstStyle/>
                    <a:p>
                      <a:pPr marL="354965" indent="-354965"/>
                      <a:r>
                        <a:rPr lang="en-US" sz="1600" b="1">
                          <a:effectLst/>
                          <a:latin typeface="微软雅黑" panose="020B0503020204020204" pitchFamily="34" charset="-122"/>
                          <a:ea typeface="微软雅黑" panose="020B0503020204020204" pitchFamily="34" charset="-122"/>
                          <a:cs typeface="Times New Roman" panose="02020603050405020304" pitchFamily="18" charset="0"/>
                        </a:rPr>
                        <a:t> </a:t>
                      </a:r>
                      <a:endParaRPr lang="zh-CN" sz="1200" b="1">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50284" marR="502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48DD4"/>
                    </a:solidFill>
                  </a:tcPr>
                </a:tc>
                <a:tc>
                  <a:txBody>
                    <a:bodyPr/>
                    <a:lstStyle/>
                    <a:p>
                      <a:pPr marL="354965" indent="-354965"/>
                      <a:r>
                        <a:rPr lang="en-US" sz="1600" b="1">
                          <a:effectLst/>
                          <a:latin typeface="微软雅黑" panose="020B0503020204020204" pitchFamily="34" charset="-122"/>
                          <a:ea typeface="微软雅黑" panose="020B0503020204020204" pitchFamily="34" charset="-122"/>
                          <a:cs typeface="Times New Roman" panose="02020603050405020304" pitchFamily="18" charset="0"/>
                        </a:rPr>
                        <a:t> </a:t>
                      </a:r>
                      <a:endParaRPr lang="zh-CN" sz="1200" b="1">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50284" marR="502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48DD4"/>
                    </a:solidFill>
                  </a:tcPr>
                </a:tc>
                <a:tc>
                  <a:txBody>
                    <a:bodyPr/>
                    <a:lstStyle/>
                    <a:p>
                      <a:pPr marL="354965" indent="-354965"/>
                      <a:r>
                        <a:rPr lang="en-US" sz="1600" b="1">
                          <a:effectLst/>
                          <a:latin typeface="微软雅黑" panose="020B0503020204020204" pitchFamily="34" charset="-122"/>
                          <a:ea typeface="微软雅黑" panose="020B0503020204020204" pitchFamily="34" charset="-122"/>
                          <a:cs typeface="Times New Roman" panose="02020603050405020304" pitchFamily="18" charset="0"/>
                        </a:rPr>
                        <a:t> </a:t>
                      </a:r>
                      <a:endParaRPr lang="zh-CN" sz="1200" b="1">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50284" marR="502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48DD4"/>
                    </a:solidFill>
                  </a:tcPr>
                </a:tc>
                <a:tc>
                  <a:txBody>
                    <a:bodyPr/>
                    <a:lstStyle/>
                    <a:p>
                      <a:pPr marL="354965" indent="-354965"/>
                      <a:r>
                        <a:rPr lang="en-US" sz="1600" b="1">
                          <a:effectLst/>
                          <a:latin typeface="微软雅黑" panose="020B0503020204020204" pitchFamily="34" charset="-122"/>
                          <a:ea typeface="微软雅黑" panose="020B0503020204020204" pitchFamily="34" charset="-122"/>
                          <a:cs typeface="Times New Roman" panose="02020603050405020304" pitchFamily="18" charset="0"/>
                        </a:rPr>
                        <a:t> </a:t>
                      </a:r>
                      <a:endParaRPr lang="zh-CN" sz="1200" b="1">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50284" marR="502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48DD4"/>
                    </a:solidFill>
                  </a:tcPr>
                </a:tc>
                <a:tc>
                  <a:txBody>
                    <a:bodyPr/>
                    <a:lstStyle/>
                    <a:p>
                      <a:pPr marL="354965" indent="-354965"/>
                      <a:r>
                        <a:rPr lang="en-US" sz="1600" b="1">
                          <a:effectLst/>
                          <a:latin typeface="微软雅黑" panose="020B0503020204020204" pitchFamily="34" charset="-122"/>
                          <a:ea typeface="微软雅黑" panose="020B0503020204020204" pitchFamily="34" charset="-122"/>
                          <a:cs typeface="Times New Roman" panose="02020603050405020304" pitchFamily="18" charset="0"/>
                        </a:rPr>
                        <a:t> </a:t>
                      </a:r>
                      <a:endParaRPr lang="zh-CN" sz="1200" b="1">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50284" marR="502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48DD4"/>
                    </a:solidFill>
                  </a:tcPr>
                </a:tc>
                <a:tc>
                  <a:txBody>
                    <a:bodyPr/>
                    <a:lstStyle/>
                    <a:p>
                      <a:pPr marL="354965" indent="-354965"/>
                      <a:r>
                        <a:rPr lang="en-US" sz="1600" b="1">
                          <a:effectLst/>
                          <a:latin typeface="微软雅黑" panose="020B0503020204020204" pitchFamily="34" charset="-122"/>
                          <a:ea typeface="微软雅黑" panose="020B0503020204020204" pitchFamily="34" charset="-122"/>
                          <a:cs typeface="Times New Roman" panose="02020603050405020304" pitchFamily="18" charset="0"/>
                        </a:rPr>
                        <a:t> </a:t>
                      </a:r>
                      <a:endParaRPr lang="zh-CN" sz="1200" b="1">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50284" marR="502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48DD4"/>
                    </a:solidFill>
                  </a:tcPr>
                </a:tc>
                <a:tc>
                  <a:txBody>
                    <a:bodyPr/>
                    <a:lstStyle/>
                    <a:p>
                      <a:pPr marL="354965" indent="-354965"/>
                      <a:r>
                        <a:rPr lang="en-US" sz="1600" b="1">
                          <a:effectLst/>
                          <a:latin typeface="微软雅黑" panose="020B0503020204020204" pitchFamily="34" charset="-122"/>
                          <a:ea typeface="微软雅黑" panose="020B0503020204020204" pitchFamily="34" charset="-122"/>
                          <a:cs typeface="Times New Roman" panose="02020603050405020304" pitchFamily="18" charset="0"/>
                        </a:rPr>
                        <a:t> </a:t>
                      </a:r>
                      <a:endParaRPr lang="zh-CN" sz="1200" b="1">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50284" marR="502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48DD4"/>
                    </a:solidFill>
                  </a:tcPr>
                </a:tc>
                <a:tc>
                  <a:txBody>
                    <a:bodyPr/>
                    <a:lstStyle/>
                    <a:p>
                      <a:pPr marL="354965" indent="-354965"/>
                      <a:r>
                        <a:rPr lang="en-US" sz="1600" b="1">
                          <a:effectLst/>
                          <a:latin typeface="微软雅黑" panose="020B0503020204020204" pitchFamily="34" charset="-122"/>
                          <a:ea typeface="微软雅黑" panose="020B0503020204020204" pitchFamily="34" charset="-122"/>
                          <a:cs typeface="Times New Roman" panose="02020603050405020304" pitchFamily="18" charset="0"/>
                        </a:rPr>
                        <a:t> </a:t>
                      </a:r>
                      <a:endParaRPr lang="zh-CN" sz="1200" b="1">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50284" marR="502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48DD4"/>
                    </a:solidFill>
                  </a:tcPr>
                </a:tc>
                <a:tc>
                  <a:txBody>
                    <a:bodyPr/>
                    <a:lstStyle/>
                    <a:p>
                      <a:pPr marL="354965" indent="-354965"/>
                      <a:r>
                        <a:rPr lang="en-US" sz="1600" b="1">
                          <a:effectLst/>
                          <a:latin typeface="微软雅黑" panose="020B0503020204020204" pitchFamily="34" charset="-122"/>
                          <a:ea typeface="微软雅黑" panose="020B0503020204020204" pitchFamily="34" charset="-122"/>
                          <a:cs typeface="Times New Roman" panose="02020603050405020304" pitchFamily="18" charset="0"/>
                        </a:rPr>
                        <a:t> </a:t>
                      </a:r>
                      <a:endParaRPr lang="zh-CN" sz="1200" b="1">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50284" marR="502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48DD4"/>
                    </a:solidFill>
                  </a:tcPr>
                </a:tc>
                <a:tc>
                  <a:txBody>
                    <a:bodyPr/>
                    <a:lstStyle/>
                    <a:p>
                      <a:pPr marL="354965" indent="-354965"/>
                      <a:r>
                        <a:rPr lang="en-US" sz="1600" b="1">
                          <a:effectLst/>
                          <a:latin typeface="微软雅黑" panose="020B0503020204020204" pitchFamily="34" charset="-122"/>
                          <a:ea typeface="微软雅黑" panose="020B0503020204020204" pitchFamily="34" charset="-122"/>
                          <a:cs typeface="Times New Roman" panose="02020603050405020304" pitchFamily="18" charset="0"/>
                        </a:rPr>
                        <a:t> </a:t>
                      </a:r>
                      <a:endParaRPr lang="zh-CN" sz="1200" b="1">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50284" marR="502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48DD4"/>
                    </a:solidFill>
                  </a:tcPr>
                </a:tc>
                <a:extLst>
                  <a:ext uri="{0D108BD9-81ED-4DB2-BD59-A6C34878D82A}">
                    <a16:rowId xmlns:a16="http://schemas.microsoft.com/office/drawing/2014/main" val="4254430073"/>
                  </a:ext>
                </a:extLst>
              </a:tr>
              <a:tr h="432008">
                <a:tc vMerge="1">
                  <a:txBody>
                    <a:bodyPr/>
                    <a:lstStyle/>
                    <a:p>
                      <a:endParaRPr lang="zh-CN" altLang="en-US"/>
                    </a:p>
                  </a:txBody>
                  <a:tcPr/>
                </a:tc>
                <a:tc>
                  <a:txBody>
                    <a:bodyPr/>
                    <a:lstStyle/>
                    <a:p>
                      <a:pPr marL="354965" indent="-354965"/>
                      <a:r>
                        <a:rPr lang="zh-CN" sz="1600" b="1">
                          <a:effectLst/>
                          <a:latin typeface="微软雅黑" panose="020B0503020204020204" pitchFamily="34" charset="-122"/>
                          <a:ea typeface="微软雅黑" panose="020B0503020204020204" pitchFamily="34" charset="-122"/>
                          <a:cs typeface="Times New Roman" panose="02020603050405020304" pitchFamily="18" charset="0"/>
                        </a:rPr>
                        <a:t>刷状缘乳糖酶</a:t>
                      </a:r>
                      <a:endParaRPr lang="zh-CN" sz="1200" b="1">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50284" marR="502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54965" indent="-354965"/>
                      <a:r>
                        <a:rPr lang="en-US" sz="1600" b="1">
                          <a:effectLst/>
                          <a:latin typeface="微软雅黑" panose="020B0503020204020204" pitchFamily="34" charset="-122"/>
                          <a:ea typeface="微软雅黑" panose="020B0503020204020204" pitchFamily="34" charset="-122"/>
                          <a:cs typeface="Times New Roman" panose="02020603050405020304" pitchFamily="18" charset="0"/>
                        </a:rPr>
                        <a:t> </a:t>
                      </a:r>
                      <a:endParaRPr lang="zh-CN" sz="1200" b="1">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50284" marR="502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54965" indent="-354965"/>
                      <a:r>
                        <a:rPr lang="en-US" sz="1600" b="1">
                          <a:effectLst/>
                          <a:latin typeface="微软雅黑" panose="020B0503020204020204" pitchFamily="34" charset="-122"/>
                          <a:ea typeface="微软雅黑" panose="020B0503020204020204" pitchFamily="34" charset="-122"/>
                          <a:cs typeface="Times New Roman" panose="02020603050405020304" pitchFamily="18" charset="0"/>
                        </a:rPr>
                        <a:t> </a:t>
                      </a:r>
                      <a:endParaRPr lang="zh-CN" sz="1200" b="1">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50284" marR="502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48DD4"/>
                    </a:solidFill>
                  </a:tcPr>
                </a:tc>
                <a:tc>
                  <a:txBody>
                    <a:bodyPr/>
                    <a:lstStyle/>
                    <a:p>
                      <a:pPr marL="354965" indent="-354965"/>
                      <a:r>
                        <a:rPr lang="en-US" sz="1600" b="1">
                          <a:effectLst/>
                          <a:latin typeface="微软雅黑" panose="020B0503020204020204" pitchFamily="34" charset="-122"/>
                          <a:ea typeface="微软雅黑" panose="020B0503020204020204" pitchFamily="34" charset="-122"/>
                          <a:cs typeface="Times New Roman" panose="02020603050405020304" pitchFamily="18" charset="0"/>
                        </a:rPr>
                        <a:t> </a:t>
                      </a:r>
                      <a:endParaRPr lang="zh-CN" sz="1200" b="1">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50284" marR="502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48DD4"/>
                    </a:solidFill>
                  </a:tcPr>
                </a:tc>
                <a:tc>
                  <a:txBody>
                    <a:bodyPr/>
                    <a:lstStyle/>
                    <a:p>
                      <a:pPr marL="354965" indent="-354965"/>
                      <a:r>
                        <a:rPr lang="en-US" sz="1600" b="1">
                          <a:effectLst/>
                          <a:latin typeface="微软雅黑" panose="020B0503020204020204" pitchFamily="34" charset="-122"/>
                          <a:ea typeface="微软雅黑" panose="020B0503020204020204" pitchFamily="34" charset="-122"/>
                          <a:cs typeface="Times New Roman" panose="02020603050405020304" pitchFamily="18" charset="0"/>
                        </a:rPr>
                        <a:t> </a:t>
                      </a:r>
                      <a:endParaRPr lang="zh-CN" sz="1200" b="1">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50284" marR="502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48DD4"/>
                    </a:solidFill>
                  </a:tcPr>
                </a:tc>
                <a:tc>
                  <a:txBody>
                    <a:bodyPr/>
                    <a:lstStyle/>
                    <a:p>
                      <a:pPr marL="354965" indent="-354965"/>
                      <a:r>
                        <a:rPr lang="en-US" sz="1600" b="1">
                          <a:effectLst/>
                          <a:latin typeface="微软雅黑" panose="020B0503020204020204" pitchFamily="34" charset="-122"/>
                          <a:ea typeface="微软雅黑" panose="020B0503020204020204" pitchFamily="34" charset="-122"/>
                          <a:cs typeface="Times New Roman" panose="02020603050405020304" pitchFamily="18" charset="0"/>
                        </a:rPr>
                        <a:t> </a:t>
                      </a:r>
                      <a:endParaRPr lang="zh-CN" sz="1200" b="1">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50284" marR="502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48DD4"/>
                    </a:solidFill>
                  </a:tcPr>
                </a:tc>
                <a:tc>
                  <a:txBody>
                    <a:bodyPr/>
                    <a:lstStyle/>
                    <a:p>
                      <a:pPr marL="354965" indent="-354965"/>
                      <a:r>
                        <a:rPr lang="en-US" sz="1600" b="1">
                          <a:effectLst/>
                          <a:latin typeface="微软雅黑" panose="020B0503020204020204" pitchFamily="34" charset="-122"/>
                          <a:ea typeface="微软雅黑" panose="020B0503020204020204" pitchFamily="34" charset="-122"/>
                          <a:cs typeface="Times New Roman" panose="02020603050405020304" pitchFamily="18" charset="0"/>
                        </a:rPr>
                        <a:t> </a:t>
                      </a:r>
                      <a:endParaRPr lang="zh-CN" sz="1200" b="1">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50284" marR="502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48DD4"/>
                    </a:solidFill>
                  </a:tcPr>
                </a:tc>
                <a:tc>
                  <a:txBody>
                    <a:bodyPr/>
                    <a:lstStyle/>
                    <a:p>
                      <a:pPr marL="354965" indent="-354965"/>
                      <a:r>
                        <a:rPr lang="en-US" sz="1600" b="1">
                          <a:effectLst/>
                          <a:latin typeface="微软雅黑" panose="020B0503020204020204" pitchFamily="34" charset="-122"/>
                          <a:ea typeface="微软雅黑" panose="020B0503020204020204" pitchFamily="34" charset="-122"/>
                          <a:cs typeface="Times New Roman" panose="02020603050405020304" pitchFamily="18" charset="0"/>
                        </a:rPr>
                        <a:t> </a:t>
                      </a:r>
                      <a:endParaRPr lang="zh-CN" sz="1200" b="1">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50284" marR="502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48DD4"/>
                    </a:solidFill>
                  </a:tcPr>
                </a:tc>
                <a:tc>
                  <a:txBody>
                    <a:bodyPr/>
                    <a:lstStyle/>
                    <a:p>
                      <a:pPr marL="354965" indent="-354965"/>
                      <a:r>
                        <a:rPr lang="en-US" sz="1600" b="1">
                          <a:effectLst/>
                          <a:latin typeface="微软雅黑" panose="020B0503020204020204" pitchFamily="34" charset="-122"/>
                          <a:ea typeface="微软雅黑" panose="020B0503020204020204" pitchFamily="34" charset="-122"/>
                          <a:cs typeface="Times New Roman" panose="02020603050405020304" pitchFamily="18" charset="0"/>
                        </a:rPr>
                        <a:t> </a:t>
                      </a:r>
                      <a:endParaRPr lang="zh-CN" sz="1200" b="1">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50284" marR="502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48DD4"/>
                    </a:solidFill>
                  </a:tcPr>
                </a:tc>
                <a:tc>
                  <a:txBody>
                    <a:bodyPr/>
                    <a:lstStyle/>
                    <a:p>
                      <a:pPr marL="354965" indent="-354965"/>
                      <a:r>
                        <a:rPr lang="en-US" sz="1600" b="1">
                          <a:effectLst/>
                          <a:latin typeface="微软雅黑" panose="020B0503020204020204" pitchFamily="34" charset="-122"/>
                          <a:ea typeface="微软雅黑" panose="020B0503020204020204" pitchFamily="34" charset="-122"/>
                          <a:cs typeface="Times New Roman" panose="02020603050405020304" pitchFamily="18" charset="0"/>
                        </a:rPr>
                        <a:t> </a:t>
                      </a:r>
                      <a:endParaRPr lang="zh-CN" sz="1200" b="1">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50284" marR="502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48DD4"/>
                    </a:solidFill>
                  </a:tcPr>
                </a:tc>
                <a:tc>
                  <a:txBody>
                    <a:bodyPr/>
                    <a:lstStyle/>
                    <a:p>
                      <a:pPr marL="354965" indent="-354965"/>
                      <a:r>
                        <a:rPr lang="en-US" sz="1600" b="1" dirty="0">
                          <a:effectLst/>
                          <a:latin typeface="微软雅黑" panose="020B0503020204020204" pitchFamily="34" charset="-122"/>
                          <a:ea typeface="微软雅黑" panose="020B0503020204020204" pitchFamily="34" charset="-122"/>
                          <a:cs typeface="Times New Roman" panose="02020603050405020304" pitchFamily="18" charset="0"/>
                        </a:rPr>
                        <a:t> </a:t>
                      </a:r>
                      <a:endParaRPr lang="zh-CN" sz="1200" b="1" dirty="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50284" marR="502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48DD4"/>
                    </a:solidFill>
                  </a:tcPr>
                </a:tc>
                <a:tc>
                  <a:txBody>
                    <a:bodyPr/>
                    <a:lstStyle/>
                    <a:p>
                      <a:pPr marL="354965" indent="-354965"/>
                      <a:r>
                        <a:rPr lang="en-US" sz="1600" b="1">
                          <a:effectLst/>
                          <a:latin typeface="微软雅黑" panose="020B0503020204020204" pitchFamily="34" charset="-122"/>
                          <a:ea typeface="微软雅黑" panose="020B0503020204020204" pitchFamily="34" charset="-122"/>
                          <a:cs typeface="Times New Roman" panose="02020603050405020304" pitchFamily="18" charset="0"/>
                        </a:rPr>
                        <a:t> </a:t>
                      </a:r>
                      <a:endParaRPr lang="zh-CN" sz="1200" b="1">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50284" marR="502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48DD4"/>
                    </a:solidFill>
                  </a:tcPr>
                </a:tc>
                <a:tc>
                  <a:txBody>
                    <a:bodyPr/>
                    <a:lstStyle/>
                    <a:p>
                      <a:pPr marL="354965" indent="-354965"/>
                      <a:r>
                        <a:rPr lang="en-US" sz="1600" b="1">
                          <a:effectLst/>
                          <a:latin typeface="微软雅黑" panose="020B0503020204020204" pitchFamily="34" charset="-122"/>
                          <a:ea typeface="微软雅黑" panose="020B0503020204020204" pitchFamily="34" charset="-122"/>
                          <a:cs typeface="Times New Roman" panose="02020603050405020304" pitchFamily="18" charset="0"/>
                        </a:rPr>
                        <a:t> </a:t>
                      </a:r>
                      <a:endParaRPr lang="zh-CN" sz="1200" b="1">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50284" marR="502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48DD4"/>
                    </a:solidFill>
                  </a:tcPr>
                </a:tc>
                <a:tc>
                  <a:txBody>
                    <a:bodyPr/>
                    <a:lstStyle/>
                    <a:p>
                      <a:pPr marL="354965" indent="-354965"/>
                      <a:r>
                        <a:rPr lang="en-US" sz="1600" b="1">
                          <a:effectLst/>
                          <a:latin typeface="微软雅黑" panose="020B0503020204020204" pitchFamily="34" charset="-122"/>
                          <a:ea typeface="微软雅黑" panose="020B0503020204020204" pitchFamily="34" charset="-122"/>
                          <a:cs typeface="Times New Roman" panose="02020603050405020304" pitchFamily="18" charset="0"/>
                        </a:rPr>
                        <a:t> </a:t>
                      </a:r>
                      <a:endParaRPr lang="zh-CN" sz="1200" b="1">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50284" marR="502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48DD4"/>
                    </a:solidFill>
                  </a:tcPr>
                </a:tc>
                <a:extLst>
                  <a:ext uri="{0D108BD9-81ED-4DB2-BD59-A6C34878D82A}">
                    <a16:rowId xmlns:a16="http://schemas.microsoft.com/office/drawing/2014/main" val="824399881"/>
                  </a:ext>
                </a:extLst>
              </a:tr>
              <a:tr h="226748">
                <a:tc rowSpan="3">
                  <a:txBody>
                    <a:bodyPr/>
                    <a:lstStyle/>
                    <a:p>
                      <a:pPr marL="354965" indent="-354965"/>
                      <a:r>
                        <a:rPr lang="zh-CN" sz="1600" b="1">
                          <a:effectLst/>
                          <a:latin typeface="微软雅黑" panose="020B0503020204020204" pitchFamily="34" charset="-122"/>
                          <a:ea typeface="微软雅黑" panose="020B0503020204020204" pitchFamily="34" charset="-122"/>
                          <a:cs typeface="Times New Roman" panose="02020603050405020304" pitchFamily="18" charset="0"/>
                        </a:rPr>
                        <a:t>脂肪</a:t>
                      </a:r>
                      <a:endParaRPr lang="zh-CN" sz="1200" b="1">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50284" marR="502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54965" indent="-354965"/>
                      <a:r>
                        <a:rPr lang="zh-CN" sz="1600" b="1">
                          <a:effectLst/>
                          <a:latin typeface="微软雅黑" panose="020B0503020204020204" pitchFamily="34" charset="-122"/>
                          <a:ea typeface="微软雅黑" panose="020B0503020204020204" pitchFamily="34" charset="-122"/>
                          <a:cs typeface="Times New Roman" panose="02020603050405020304" pitchFamily="18" charset="0"/>
                        </a:rPr>
                        <a:t>胃脂酶</a:t>
                      </a:r>
                      <a:endParaRPr lang="zh-CN" sz="1200" b="1">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50284" marR="502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54965" indent="-354965"/>
                      <a:r>
                        <a:rPr lang="en-US" sz="1600" b="1">
                          <a:effectLst/>
                          <a:latin typeface="微软雅黑" panose="020B0503020204020204" pitchFamily="34" charset="-122"/>
                          <a:ea typeface="微软雅黑" panose="020B0503020204020204" pitchFamily="34" charset="-122"/>
                          <a:cs typeface="Times New Roman" panose="02020603050405020304" pitchFamily="18" charset="0"/>
                        </a:rPr>
                        <a:t> </a:t>
                      </a:r>
                      <a:endParaRPr lang="zh-CN" sz="1200" b="1">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50284" marR="502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48DD4"/>
                    </a:solidFill>
                  </a:tcPr>
                </a:tc>
                <a:tc>
                  <a:txBody>
                    <a:bodyPr/>
                    <a:lstStyle/>
                    <a:p>
                      <a:pPr marL="354965" indent="-354965"/>
                      <a:r>
                        <a:rPr lang="en-US" sz="1600" b="1">
                          <a:effectLst/>
                          <a:latin typeface="微软雅黑" panose="020B0503020204020204" pitchFamily="34" charset="-122"/>
                          <a:ea typeface="微软雅黑" panose="020B0503020204020204" pitchFamily="34" charset="-122"/>
                          <a:cs typeface="Times New Roman" panose="02020603050405020304" pitchFamily="18" charset="0"/>
                        </a:rPr>
                        <a:t> </a:t>
                      </a:r>
                      <a:endParaRPr lang="zh-CN" sz="1200" b="1">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50284" marR="502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48DD4"/>
                    </a:solidFill>
                  </a:tcPr>
                </a:tc>
                <a:tc>
                  <a:txBody>
                    <a:bodyPr/>
                    <a:lstStyle/>
                    <a:p>
                      <a:pPr marL="354965" indent="-354965"/>
                      <a:r>
                        <a:rPr lang="en-US" sz="1600" b="1">
                          <a:effectLst/>
                          <a:latin typeface="微软雅黑" panose="020B0503020204020204" pitchFamily="34" charset="-122"/>
                          <a:ea typeface="微软雅黑" panose="020B0503020204020204" pitchFamily="34" charset="-122"/>
                          <a:cs typeface="Times New Roman" panose="02020603050405020304" pitchFamily="18" charset="0"/>
                        </a:rPr>
                        <a:t> </a:t>
                      </a:r>
                      <a:endParaRPr lang="zh-CN" sz="1200" b="1">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50284" marR="502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48DD4"/>
                    </a:solidFill>
                  </a:tcPr>
                </a:tc>
                <a:tc>
                  <a:txBody>
                    <a:bodyPr/>
                    <a:lstStyle/>
                    <a:p>
                      <a:pPr marL="354965" indent="-354965"/>
                      <a:r>
                        <a:rPr lang="en-US" sz="1600" b="1">
                          <a:effectLst/>
                          <a:latin typeface="微软雅黑" panose="020B0503020204020204" pitchFamily="34" charset="-122"/>
                          <a:ea typeface="微软雅黑" panose="020B0503020204020204" pitchFamily="34" charset="-122"/>
                          <a:cs typeface="Times New Roman" panose="02020603050405020304" pitchFamily="18" charset="0"/>
                        </a:rPr>
                        <a:t> </a:t>
                      </a:r>
                      <a:endParaRPr lang="zh-CN" sz="1200" b="1">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50284" marR="502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48DD4"/>
                    </a:solidFill>
                  </a:tcPr>
                </a:tc>
                <a:tc>
                  <a:txBody>
                    <a:bodyPr/>
                    <a:lstStyle/>
                    <a:p>
                      <a:pPr marL="354965" indent="-354965"/>
                      <a:r>
                        <a:rPr lang="en-US" sz="1600" b="1">
                          <a:effectLst/>
                          <a:latin typeface="微软雅黑" panose="020B0503020204020204" pitchFamily="34" charset="-122"/>
                          <a:ea typeface="微软雅黑" panose="020B0503020204020204" pitchFamily="34" charset="-122"/>
                          <a:cs typeface="Times New Roman" panose="02020603050405020304" pitchFamily="18" charset="0"/>
                        </a:rPr>
                        <a:t> </a:t>
                      </a:r>
                      <a:endParaRPr lang="zh-CN" sz="1200" b="1">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50284" marR="502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48DD4"/>
                    </a:solidFill>
                  </a:tcPr>
                </a:tc>
                <a:tc>
                  <a:txBody>
                    <a:bodyPr/>
                    <a:lstStyle/>
                    <a:p>
                      <a:pPr marL="354965" indent="-354965"/>
                      <a:r>
                        <a:rPr lang="en-US" sz="1600" b="1">
                          <a:effectLst/>
                          <a:latin typeface="微软雅黑" panose="020B0503020204020204" pitchFamily="34" charset="-122"/>
                          <a:ea typeface="微软雅黑" panose="020B0503020204020204" pitchFamily="34" charset="-122"/>
                          <a:cs typeface="Times New Roman" panose="02020603050405020304" pitchFamily="18" charset="0"/>
                        </a:rPr>
                        <a:t> </a:t>
                      </a:r>
                      <a:endParaRPr lang="zh-CN" sz="1200" b="1">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50284" marR="502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48DD4"/>
                    </a:solidFill>
                  </a:tcPr>
                </a:tc>
                <a:tc>
                  <a:txBody>
                    <a:bodyPr/>
                    <a:lstStyle/>
                    <a:p>
                      <a:pPr marL="354965" indent="-354965"/>
                      <a:r>
                        <a:rPr lang="en-US" sz="1600" b="1">
                          <a:effectLst/>
                          <a:latin typeface="微软雅黑" panose="020B0503020204020204" pitchFamily="34" charset="-122"/>
                          <a:ea typeface="微软雅黑" panose="020B0503020204020204" pitchFamily="34" charset="-122"/>
                          <a:cs typeface="Times New Roman" panose="02020603050405020304" pitchFamily="18" charset="0"/>
                        </a:rPr>
                        <a:t> </a:t>
                      </a:r>
                      <a:endParaRPr lang="zh-CN" sz="1200" b="1">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50284" marR="502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48DD4"/>
                    </a:solidFill>
                  </a:tcPr>
                </a:tc>
                <a:tc>
                  <a:txBody>
                    <a:bodyPr/>
                    <a:lstStyle/>
                    <a:p>
                      <a:pPr marL="354965" indent="-354965"/>
                      <a:r>
                        <a:rPr lang="en-US" sz="1600" b="1">
                          <a:effectLst/>
                          <a:latin typeface="微软雅黑" panose="020B0503020204020204" pitchFamily="34" charset="-122"/>
                          <a:ea typeface="微软雅黑" panose="020B0503020204020204" pitchFamily="34" charset="-122"/>
                          <a:cs typeface="Times New Roman" panose="02020603050405020304" pitchFamily="18" charset="0"/>
                        </a:rPr>
                        <a:t> </a:t>
                      </a:r>
                      <a:endParaRPr lang="zh-CN" sz="1200" b="1">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50284" marR="502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48DD4"/>
                    </a:solidFill>
                  </a:tcPr>
                </a:tc>
                <a:tc>
                  <a:txBody>
                    <a:bodyPr/>
                    <a:lstStyle/>
                    <a:p>
                      <a:pPr marL="354965" indent="-354965"/>
                      <a:r>
                        <a:rPr lang="en-US" sz="1600" b="1">
                          <a:effectLst/>
                          <a:latin typeface="微软雅黑" panose="020B0503020204020204" pitchFamily="34" charset="-122"/>
                          <a:ea typeface="微软雅黑" panose="020B0503020204020204" pitchFamily="34" charset="-122"/>
                          <a:cs typeface="Times New Roman" panose="02020603050405020304" pitchFamily="18" charset="0"/>
                        </a:rPr>
                        <a:t> </a:t>
                      </a:r>
                      <a:endParaRPr lang="zh-CN" sz="1200" b="1">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50284" marR="502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48DD4"/>
                    </a:solidFill>
                  </a:tcPr>
                </a:tc>
                <a:tc>
                  <a:txBody>
                    <a:bodyPr/>
                    <a:lstStyle/>
                    <a:p>
                      <a:pPr marL="354965" indent="-354965"/>
                      <a:r>
                        <a:rPr lang="en-US" sz="1600" b="1">
                          <a:effectLst/>
                          <a:latin typeface="微软雅黑" panose="020B0503020204020204" pitchFamily="34" charset="-122"/>
                          <a:ea typeface="微软雅黑" panose="020B0503020204020204" pitchFamily="34" charset="-122"/>
                          <a:cs typeface="Times New Roman" panose="02020603050405020304" pitchFamily="18" charset="0"/>
                        </a:rPr>
                        <a:t> </a:t>
                      </a:r>
                      <a:endParaRPr lang="zh-CN" sz="1200" b="1">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50284" marR="502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48DD4"/>
                    </a:solidFill>
                  </a:tcPr>
                </a:tc>
                <a:tc>
                  <a:txBody>
                    <a:bodyPr/>
                    <a:lstStyle/>
                    <a:p>
                      <a:pPr marL="354965" indent="-354965"/>
                      <a:r>
                        <a:rPr lang="en-US" sz="1600" b="1">
                          <a:effectLst/>
                          <a:latin typeface="微软雅黑" panose="020B0503020204020204" pitchFamily="34" charset="-122"/>
                          <a:ea typeface="微软雅黑" panose="020B0503020204020204" pitchFamily="34" charset="-122"/>
                          <a:cs typeface="Times New Roman" panose="02020603050405020304" pitchFamily="18" charset="0"/>
                        </a:rPr>
                        <a:t> </a:t>
                      </a:r>
                      <a:endParaRPr lang="zh-CN" sz="1200" b="1">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50284" marR="502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48DD4"/>
                    </a:solidFill>
                  </a:tcPr>
                </a:tc>
                <a:tc>
                  <a:txBody>
                    <a:bodyPr/>
                    <a:lstStyle/>
                    <a:p>
                      <a:pPr marL="354965" indent="-354965"/>
                      <a:r>
                        <a:rPr lang="en-US" sz="1600" b="1">
                          <a:effectLst/>
                          <a:latin typeface="微软雅黑" panose="020B0503020204020204" pitchFamily="34" charset="-122"/>
                          <a:ea typeface="微软雅黑" panose="020B0503020204020204" pitchFamily="34" charset="-122"/>
                          <a:cs typeface="Times New Roman" panose="02020603050405020304" pitchFamily="18" charset="0"/>
                        </a:rPr>
                        <a:t> </a:t>
                      </a:r>
                      <a:endParaRPr lang="zh-CN" sz="1200" b="1">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50284" marR="502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48DD4"/>
                    </a:solidFill>
                  </a:tcPr>
                </a:tc>
                <a:tc>
                  <a:txBody>
                    <a:bodyPr/>
                    <a:lstStyle/>
                    <a:p>
                      <a:pPr marL="354965" indent="-354965"/>
                      <a:r>
                        <a:rPr lang="en-US" sz="1600" b="1">
                          <a:effectLst/>
                          <a:latin typeface="微软雅黑" panose="020B0503020204020204" pitchFamily="34" charset="-122"/>
                          <a:ea typeface="微软雅黑" panose="020B0503020204020204" pitchFamily="34" charset="-122"/>
                          <a:cs typeface="Times New Roman" panose="02020603050405020304" pitchFamily="18" charset="0"/>
                        </a:rPr>
                        <a:t> </a:t>
                      </a:r>
                      <a:endParaRPr lang="zh-CN" sz="1200" b="1">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50284" marR="502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48DD4"/>
                    </a:solidFill>
                  </a:tcPr>
                </a:tc>
                <a:extLst>
                  <a:ext uri="{0D108BD9-81ED-4DB2-BD59-A6C34878D82A}">
                    <a16:rowId xmlns:a16="http://schemas.microsoft.com/office/drawing/2014/main" val="1865657729"/>
                  </a:ext>
                </a:extLst>
              </a:tr>
              <a:tr h="226748">
                <a:tc vMerge="1">
                  <a:txBody>
                    <a:bodyPr/>
                    <a:lstStyle/>
                    <a:p>
                      <a:endParaRPr lang="zh-CN" altLang="en-US"/>
                    </a:p>
                  </a:txBody>
                  <a:tcPr/>
                </a:tc>
                <a:tc>
                  <a:txBody>
                    <a:bodyPr/>
                    <a:lstStyle/>
                    <a:p>
                      <a:pPr marL="354965" indent="-354965"/>
                      <a:r>
                        <a:rPr lang="zh-CN" sz="1600" b="1">
                          <a:effectLst/>
                          <a:latin typeface="微软雅黑" panose="020B0503020204020204" pitchFamily="34" charset="-122"/>
                          <a:ea typeface="微软雅黑" panose="020B0503020204020204" pitchFamily="34" charset="-122"/>
                          <a:cs typeface="Times New Roman" panose="02020603050405020304" pitchFamily="18" charset="0"/>
                        </a:rPr>
                        <a:t>胰脂酶</a:t>
                      </a:r>
                      <a:endParaRPr lang="zh-CN" sz="1200" b="1">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50284" marR="502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54965" indent="-354965"/>
                      <a:r>
                        <a:rPr lang="en-US" sz="1600" b="1">
                          <a:effectLst/>
                          <a:latin typeface="微软雅黑" panose="020B0503020204020204" pitchFamily="34" charset="-122"/>
                          <a:ea typeface="微软雅黑" panose="020B0503020204020204" pitchFamily="34" charset="-122"/>
                          <a:cs typeface="Times New Roman" panose="02020603050405020304" pitchFamily="18" charset="0"/>
                        </a:rPr>
                        <a:t> </a:t>
                      </a:r>
                      <a:endParaRPr lang="zh-CN" sz="1200" b="1">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50284" marR="502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54965" indent="-354965"/>
                      <a:r>
                        <a:rPr lang="en-US" sz="1600" b="1">
                          <a:effectLst/>
                          <a:latin typeface="微软雅黑" panose="020B0503020204020204" pitchFamily="34" charset="-122"/>
                          <a:ea typeface="微软雅黑" panose="020B0503020204020204" pitchFamily="34" charset="-122"/>
                          <a:cs typeface="Times New Roman" panose="02020603050405020304" pitchFamily="18" charset="0"/>
                        </a:rPr>
                        <a:t> </a:t>
                      </a:r>
                      <a:endParaRPr lang="zh-CN" sz="1200" b="1">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50284" marR="502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54965" indent="-354965"/>
                      <a:r>
                        <a:rPr lang="en-US" sz="1600" b="1">
                          <a:effectLst/>
                          <a:latin typeface="微软雅黑" panose="020B0503020204020204" pitchFamily="34" charset="-122"/>
                          <a:ea typeface="微软雅黑" panose="020B0503020204020204" pitchFamily="34" charset="-122"/>
                          <a:cs typeface="Times New Roman" panose="02020603050405020304" pitchFamily="18" charset="0"/>
                        </a:rPr>
                        <a:t> </a:t>
                      </a:r>
                      <a:endParaRPr lang="zh-CN" sz="1200" b="1">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50284" marR="502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54965" indent="-354965"/>
                      <a:r>
                        <a:rPr lang="en-US" sz="1600" b="1">
                          <a:effectLst/>
                          <a:latin typeface="微软雅黑" panose="020B0503020204020204" pitchFamily="34" charset="-122"/>
                          <a:ea typeface="微软雅黑" panose="020B0503020204020204" pitchFamily="34" charset="-122"/>
                          <a:cs typeface="Times New Roman" panose="02020603050405020304" pitchFamily="18" charset="0"/>
                        </a:rPr>
                        <a:t> </a:t>
                      </a:r>
                      <a:endParaRPr lang="zh-CN" sz="1200" b="1">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50284" marR="502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54965" indent="-354965"/>
                      <a:r>
                        <a:rPr lang="en-US" sz="1600" b="1">
                          <a:effectLst/>
                          <a:latin typeface="微软雅黑" panose="020B0503020204020204" pitchFamily="34" charset="-122"/>
                          <a:ea typeface="微软雅黑" panose="020B0503020204020204" pitchFamily="34" charset="-122"/>
                          <a:cs typeface="Times New Roman" panose="02020603050405020304" pitchFamily="18" charset="0"/>
                        </a:rPr>
                        <a:t> </a:t>
                      </a:r>
                      <a:endParaRPr lang="zh-CN" sz="1200" b="1">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50284" marR="502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6D9F1"/>
                    </a:solidFill>
                  </a:tcPr>
                </a:tc>
                <a:tc>
                  <a:txBody>
                    <a:bodyPr/>
                    <a:lstStyle/>
                    <a:p>
                      <a:pPr marL="354965" indent="-354965"/>
                      <a:r>
                        <a:rPr lang="en-US" sz="1600" b="1">
                          <a:effectLst/>
                          <a:latin typeface="微软雅黑" panose="020B0503020204020204" pitchFamily="34" charset="-122"/>
                          <a:ea typeface="微软雅黑" panose="020B0503020204020204" pitchFamily="34" charset="-122"/>
                          <a:cs typeface="Times New Roman" panose="02020603050405020304" pitchFamily="18" charset="0"/>
                        </a:rPr>
                        <a:t> </a:t>
                      </a:r>
                      <a:endParaRPr lang="zh-CN" sz="1200" b="1">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50284" marR="502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6D9F1"/>
                    </a:solidFill>
                  </a:tcPr>
                </a:tc>
                <a:tc>
                  <a:txBody>
                    <a:bodyPr/>
                    <a:lstStyle/>
                    <a:p>
                      <a:pPr marL="354965" indent="-354965"/>
                      <a:r>
                        <a:rPr lang="en-US" sz="1600" b="1">
                          <a:effectLst/>
                          <a:latin typeface="微软雅黑" panose="020B0503020204020204" pitchFamily="34" charset="-122"/>
                          <a:ea typeface="微软雅黑" panose="020B0503020204020204" pitchFamily="34" charset="-122"/>
                          <a:cs typeface="Times New Roman" panose="02020603050405020304" pitchFamily="18" charset="0"/>
                        </a:rPr>
                        <a:t> </a:t>
                      </a:r>
                      <a:endParaRPr lang="zh-CN" sz="1200" b="1">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50284" marR="502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6D9F1"/>
                    </a:solidFill>
                  </a:tcPr>
                </a:tc>
                <a:tc>
                  <a:txBody>
                    <a:bodyPr/>
                    <a:lstStyle/>
                    <a:p>
                      <a:pPr marL="354965" indent="-354965"/>
                      <a:r>
                        <a:rPr lang="en-US" sz="1600" b="1">
                          <a:effectLst/>
                          <a:latin typeface="微软雅黑" panose="020B0503020204020204" pitchFamily="34" charset="-122"/>
                          <a:ea typeface="微软雅黑" panose="020B0503020204020204" pitchFamily="34" charset="-122"/>
                          <a:cs typeface="Times New Roman" panose="02020603050405020304" pitchFamily="18" charset="0"/>
                        </a:rPr>
                        <a:t> </a:t>
                      </a:r>
                      <a:endParaRPr lang="zh-CN" sz="1200" b="1">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50284" marR="502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6D9F1"/>
                    </a:solidFill>
                  </a:tcPr>
                </a:tc>
                <a:tc>
                  <a:txBody>
                    <a:bodyPr/>
                    <a:lstStyle/>
                    <a:p>
                      <a:pPr marL="354965" indent="-354965"/>
                      <a:r>
                        <a:rPr lang="en-US" sz="1600" b="1">
                          <a:effectLst/>
                          <a:latin typeface="微软雅黑" panose="020B0503020204020204" pitchFamily="34" charset="-122"/>
                          <a:ea typeface="微软雅黑" panose="020B0503020204020204" pitchFamily="34" charset="-122"/>
                          <a:cs typeface="Times New Roman" panose="02020603050405020304" pitchFamily="18" charset="0"/>
                        </a:rPr>
                        <a:t> </a:t>
                      </a:r>
                      <a:endParaRPr lang="zh-CN" sz="1200" b="1">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50284" marR="502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6D9F1"/>
                    </a:solidFill>
                  </a:tcPr>
                </a:tc>
                <a:tc>
                  <a:txBody>
                    <a:bodyPr/>
                    <a:lstStyle/>
                    <a:p>
                      <a:pPr marL="354965" indent="-354965"/>
                      <a:r>
                        <a:rPr lang="en-US" sz="1600" b="1">
                          <a:effectLst/>
                          <a:latin typeface="微软雅黑" panose="020B0503020204020204" pitchFamily="34" charset="-122"/>
                          <a:ea typeface="微软雅黑" panose="020B0503020204020204" pitchFamily="34" charset="-122"/>
                          <a:cs typeface="Times New Roman" panose="02020603050405020304" pitchFamily="18" charset="0"/>
                        </a:rPr>
                        <a:t> </a:t>
                      </a:r>
                      <a:endParaRPr lang="zh-CN" sz="1200" b="1">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50284" marR="502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6D9F1"/>
                    </a:solidFill>
                  </a:tcPr>
                </a:tc>
                <a:tc>
                  <a:txBody>
                    <a:bodyPr/>
                    <a:lstStyle/>
                    <a:p>
                      <a:pPr marL="354965" indent="-354965"/>
                      <a:r>
                        <a:rPr lang="en-US" sz="1600" b="1">
                          <a:effectLst/>
                          <a:latin typeface="微软雅黑" panose="020B0503020204020204" pitchFamily="34" charset="-122"/>
                          <a:ea typeface="微软雅黑" panose="020B0503020204020204" pitchFamily="34" charset="-122"/>
                          <a:cs typeface="Times New Roman" panose="02020603050405020304" pitchFamily="18" charset="0"/>
                        </a:rPr>
                        <a:t> </a:t>
                      </a:r>
                      <a:endParaRPr lang="zh-CN" sz="1200" b="1">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50284" marR="502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6D9F1"/>
                    </a:solidFill>
                  </a:tcPr>
                </a:tc>
                <a:tc>
                  <a:txBody>
                    <a:bodyPr/>
                    <a:lstStyle/>
                    <a:p>
                      <a:pPr marL="354965" indent="-354965"/>
                      <a:r>
                        <a:rPr lang="en-US" sz="1600" b="1">
                          <a:effectLst/>
                          <a:latin typeface="微软雅黑" panose="020B0503020204020204" pitchFamily="34" charset="-122"/>
                          <a:ea typeface="微软雅黑" panose="020B0503020204020204" pitchFamily="34" charset="-122"/>
                          <a:cs typeface="Times New Roman" panose="02020603050405020304" pitchFamily="18" charset="0"/>
                        </a:rPr>
                        <a:t> </a:t>
                      </a:r>
                      <a:endParaRPr lang="zh-CN" sz="1200" b="1">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50284" marR="502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6D9F1"/>
                    </a:solidFill>
                  </a:tcPr>
                </a:tc>
                <a:tc>
                  <a:txBody>
                    <a:bodyPr/>
                    <a:lstStyle/>
                    <a:p>
                      <a:pPr marL="354965" indent="-354965"/>
                      <a:r>
                        <a:rPr lang="en-US" sz="1600" b="1">
                          <a:effectLst/>
                          <a:latin typeface="微软雅黑" panose="020B0503020204020204" pitchFamily="34" charset="-122"/>
                          <a:ea typeface="微软雅黑" panose="020B0503020204020204" pitchFamily="34" charset="-122"/>
                          <a:cs typeface="Times New Roman" panose="02020603050405020304" pitchFamily="18" charset="0"/>
                        </a:rPr>
                        <a:t> </a:t>
                      </a:r>
                      <a:endParaRPr lang="zh-CN" sz="1200" b="1">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50284" marR="502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6D9F1"/>
                    </a:solidFill>
                  </a:tcPr>
                </a:tc>
                <a:extLst>
                  <a:ext uri="{0D108BD9-81ED-4DB2-BD59-A6C34878D82A}">
                    <a16:rowId xmlns:a16="http://schemas.microsoft.com/office/drawing/2014/main" val="3239692528"/>
                  </a:ext>
                </a:extLst>
              </a:tr>
              <a:tr h="226748">
                <a:tc vMerge="1">
                  <a:txBody>
                    <a:bodyPr/>
                    <a:lstStyle/>
                    <a:p>
                      <a:endParaRPr lang="zh-CN" altLang="en-US"/>
                    </a:p>
                  </a:txBody>
                  <a:tcPr/>
                </a:tc>
                <a:tc>
                  <a:txBody>
                    <a:bodyPr/>
                    <a:lstStyle/>
                    <a:p>
                      <a:pPr marL="354965" indent="-354965"/>
                      <a:r>
                        <a:rPr lang="zh-CN" sz="1600" b="1">
                          <a:effectLst/>
                          <a:latin typeface="微软雅黑" panose="020B0503020204020204" pitchFamily="34" charset="-122"/>
                          <a:ea typeface="微软雅黑" panose="020B0503020204020204" pitchFamily="34" charset="-122"/>
                          <a:cs typeface="Times New Roman" panose="02020603050405020304" pitchFamily="18" charset="0"/>
                        </a:rPr>
                        <a:t>胆汁</a:t>
                      </a:r>
                      <a:endParaRPr lang="zh-CN" sz="1200" b="1">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50284" marR="502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54965" indent="-354965"/>
                      <a:r>
                        <a:rPr lang="en-US" sz="1600" b="1">
                          <a:effectLst/>
                          <a:latin typeface="微软雅黑" panose="020B0503020204020204" pitchFamily="34" charset="-122"/>
                          <a:ea typeface="微软雅黑" panose="020B0503020204020204" pitchFamily="34" charset="-122"/>
                          <a:cs typeface="Times New Roman" panose="02020603050405020304" pitchFamily="18" charset="0"/>
                        </a:rPr>
                        <a:t> </a:t>
                      </a:r>
                      <a:endParaRPr lang="zh-CN" sz="1200" b="1">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50284" marR="502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54965" indent="-354965"/>
                      <a:r>
                        <a:rPr lang="en-US" sz="1600" b="1">
                          <a:effectLst/>
                          <a:latin typeface="微软雅黑" panose="020B0503020204020204" pitchFamily="34" charset="-122"/>
                          <a:ea typeface="微软雅黑" panose="020B0503020204020204" pitchFamily="34" charset="-122"/>
                          <a:cs typeface="Times New Roman" panose="02020603050405020304" pitchFamily="18" charset="0"/>
                        </a:rPr>
                        <a:t> </a:t>
                      </a:r>
                      <a:endParaRPr lang="zh-CN" sz="1200" b="1">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50284" marR="502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54965" indent="-354965"/>
                      <a:r>
                        <a:rPr lang="en-US" sz="1600" b="1">
                          <a:effectLst/>
                          <a:latin typeface="微软雅黑" panose="020B0503020204020204" pitchFamily="34" charset="-122"/>
                          <a:ea typeface="微软雅黑" panose="020B0503020204020204" pitchFamily="34" charset="-122"/>
                          <a:cs typeface="Times New Roman" panose="02020603050405020304" pitchFamily="18" charset="0"/>
                        </a:rPr>
                        <a:t> </a:t>
                      </a:r>
                      <a:endParaRPr lang="zh-CN" sz="1200" b="1">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50284" marR="502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54965" indent="-354965"/>
                      <a:r>
                        <a:rPr lang="en-US" sz="1600" b="1">
                          <a:effectLst/>
                          <a:latin typeface="微软雅黑" panose="020B0503020204020204" pitchFamily="34" charset="-122"/>
                          <a:ea typeface="微软雅黑" panose="020B0503020204020204" pitchFamily="34" charset="-122"/>
                          <a:cs typeface="Times New Roman" panose="02020603050405020304" pitchFamily="18" charset="0"/>
                        </a:rPr>
                        <a:t> </a:t>
                      </a:r>
                      <a:endParaRPr lang="zh-CN" sz="1200" b="1">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50284" marR="502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54965" indent="-354965"/>
                      <a:r>
                        <a:rPr lang="en-US" sz="1600" b="1">
                          <a:effectLst/>
                          <a:latin typeface="微软雅黑" panose="020B0503020204020204" pitchFamily="34" charset="-122"/>
                          <a:ea typeface="微软雅黑" panose="020B0503020204020204" pitchFamily="34" charset="-122"/>
                          <a:cs typeface="Times New Roman" panose="02020603050405020304" pitchFamily="18" charset="0"/>
                        </a:rPr>
                        <a:t> </a:t>
                      </a:r>
                      <a:endParaRPr lang="zh-CN" sz="1200" b="1">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50284" marR="502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6D9F1"/>
                    </a:solidFill>
                  </a:tcPr>
                </a:tc>
                <a:tc>
                  <a:txBody>
                    <a:bodyPr/>
                    <a:lstStyle/>
                    <a:p>
                      <a:pPr marL="354965" indent="-354965"/>
                      <a:r>
                        <a:rPr lang="en-US" sz="1600" b="1">
                          <a:effectLst/>
                          <a:latin typeface="微软雅黑" panose="020B0503020204020204" pitchFamily="34" charset="-122"/>
                          <a:ea typeface="微软雅黑" panose="020B0503020204020204" pitchFamily="34" charset="-122"/>
                          <a:cs typeface="Times New Roman" panose="02020603050405020304" pitchFamily="18" charset="0"/>
                        </a:rPr>
                        <a:t> </a:t>
                      </a:r>
                      <a:endParaRPr lang="zh-CN" sz="1200" b="1">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50284" marR="502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6D9F1"/>
                    </a:solidFill>
                  </a:tcPr>
                </a:tc>
                <a:tc>
                  <a:txBody>
                    <a:bodyPr/>
                    <a:lstStyle/>
                    <a:p>
                      <a:pPr marL="354965" indent="-354965"/>
                      <a:r>
                        <a:rPr lang="en-US" sz="1600" b="1">
                          <a:effectLst/>
                          <a:latin typeface="微软雅黑" panose="020B0503020204020204" pitchFamily="34" charset="-122"/>
                          <a:ea typeface="微软雅黑" panose="020B0503020204020204" pitchFamily="34" charset="-122"/>
                          <a:cs typeface="Times New Roman" panose="02020603050405020304" pitchFamily="18" charset="0"/>
                        </a:rPr>
                        <a:t> </a:t>
                      </a:r>
                      <a:endParaRPr lang="zh-CN" sz="1200" b="1">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50284" marR="502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6D9F1"/>
                    </a:solidFill>
                  </a:tcPr>
                </a:tc>
                <a:tc>
                  <a:txBody>
                    <a:bodyPr/>
                    <a:lstStyle/>
                    <a:p>
                      <a:pPr marL="354965" indent="-354965"/>
                      <a:r>
                        <a:rPr lang="en-US" sz="1600" b="1">
                          <a:effectLst/>
                          <a:latin typeface="微软雅黑" panose="020B0503020204020204" pitchFamily="34" charset="-122"/>
                          <a:ea typeface="微软雅黑" panose="020B0503020204020204" pitchFamily="34" charset="-122"/>
                          <a:cs typeface="Times New Roman" panose="02020603050405020304" pitchFamily="18" charset="0"/>
                        </a:rPr>
                        <a:t> </a:t>
                      </a:r>
                      <a:endParaRPr lang="zh-CN" sz="1200" b="1">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50284" marR="502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6D9F1"/>
                    </a:solidFill>
                  </a:tcPr>
                </a:tc>
                <a:tc>
                  <a:txBody>
                    <a:bodyPr/>
                    <a:lstStyle/>
                    <a:p>
                      <a:pPr marL="354965" indent="-354965"/>
                      <a:r>
                        <a:rPr lang="en-US" sz="1600" b="1">
                          <a:effectLst/>
                          <a:latin typeface="微软雅黑" panose="020B0503020204020204" pitchFamily="34" charset="-122"/>
                          <a:ea typeface="微软雅黑" panose="020B0503020204020204" pitchFamily="34" charset="-122"/>
                          <a:cs typeface="Times New Roman" panose="02020603050405020304" pitchFamily="18" charset="0"/>
                        </a:rPr>
                        <a:t> </a:t>
                      </a:r>
                      <a:endParaRPr lang="zh-CN" sz="1200" b="1">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50284" marR="502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6D9F1"/>
                    </a:solidFill>
                  </a:tcPr>
                </a:tc>
                <a:tc>
                  <a:txBody>
                    <a:bodyPr/>
                    <a:lstStyle/>
                    <a:p>
                      <a:pPr marL="354965" indent="-354965"/>
                      <a:r>
                        <a:rPr lang="en-US" sz="1600" b="1">
                          <a:effectLst/>
                          <a:latin typeface="微软雅黑" panose="020B0503020204020204" pitchFamily="34" charset="-122"/>
                          <a:ea typeface="微软雅黑" panose="020B0503020204020204" pitchFamily="34" charset="-122"/>
                          <a:cs typeface="Times New Roman" panose="02020603050405020304" pitchFamily="18" charset="0"/>
                        </a:rPr>
                        <a:t> </a:t>
                      </a:r>
                      <a:endParaRPr lang="zh-CN" sz="1200" b="1">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50284" marR="502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6D9F1"/>
                    </a:solidFill>
                  </a:tcPr>
                </a:tc>
                <a:tc>
                  <a:txBody>
                    <a:bodyPr/>
                    <a:lstStyle/>
                    <a:p>
                      <a:pPr marL="354965" indent="-354965"/>
                      <a:r>
                        <a:rPr lang="en-US" sz="1600" b="1">
                          <a:effectLst/>
                          <a:latin typeface="微软雅黑" panose="020B0503020204020204" pitchFamily="34" charset="-122"/>
                          <a:ea typeface="微软雅黑" panose="020B0503020204020204" pitchFamily="34" charset="-122"/>
                          <a:cs typeface="Times New Roman" panose="02020603050405020304" pitchFamily="18" charset="0"/>
                        </a:rPr>
                        <a:t> </a:t>
                      </a:r>
                      <a:endParaRPr lang="zh-CN" sz="1200" b="1">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50284" marR="502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6D9F1"/>
                    </a:solidFill>
                  </a:tcPr>
                </a:tc>
                <a:tc>
                  <a:txBody>
                    <a:bodyPr/>
                    <a:lstStyle/>
                    <a:p>
                      <a:pPr marL="354965" indent="-354965"/>
                      <a:r>
                        <a:rPr lang="en-US" sz="1600" b="1">
                          <a:effectLst/>
                          <a:latin typeface="微软雅黑" panose="020B0503020204020204" pitchFamily="34" charset="-122"/>
                          <a:ea typeface="微软雅黑" panose="020B0503020204020204" pitchFamily="34" charset="-122"/>
                          <a:cs typeface="Times New Roman" panose="02020603050405020304" pitchFamily="18" charset="0"/>
                        </a:rPr>
                        <a:t> </a:t>
                      </a:r>
                      <a:endParaRPr lang="zh-CN" sz="1200" b="1">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50284" marR="502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6D9F1"/>
                    </a:solidFill>
                  </a:tcPr>
                </a:tc>
                <a:tc>
                  <a:txBody>
                    <a:bodyPr/>
                    <a:lstStyle/>
                    <a:p>
                      <a:pPr marL="354965" indent="-354965"/>
                      <a:r>
                        <a:rPr lang="en-US" sz="1600" b="1" dirty="0">
                          <a:effectLst/>
                          <a:latin typeface="微软雅黑" panose="020B0503020204020204" pitchFamily="34" charset="-122"/>
                          <a:ea typeface="微软雅黑" panose="020B0503020204020204" pitchFamily="34" charset="-122"/>
                          <a:cs typeface="Times New Roman" panose="02020603050405020304" pitchFamily="18" charset="0"/>
                        </a:rPr>
                        <a:t> </a:t>
                      </a:r>
                      <a:endParaRPr lang="zh-CN" sz="1200" b="1" dirty="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50284" marR="502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6D9F1"/>
                    </a:solidFill>
                  </a:tcPr>
                </a:tc>
                <a:extLst>
                  <a:ext uri="{0D108BD9-81ED-4DB2-BD59-A6C34878D82A}">
                    <a16:rowId xmlns:a16="http://schemas.microsoft.com/office/drawing/2014/main" val="4222073600"/>
                  </a:ext>
                </a:extLst>
              </a:tr>
            </a:tbl>
          </a:graphicData>
        </a:graphic>
      </p:graphicFrame>
      <p:pic>
        <p:nvPicPr>
          <p:cNvPr id="14" name="图片 13">
            <a:extLst>
              <a:ext uri="{FF2B5EF4-FFF2-40B4-BE49-F238E27FC236}">
                <a16:creationId xmlns:a16="http://schemas.microsoft.com/office/drawing/2014/main" id="{A093F0E1-1CCA-4161-A584-A77CD7FDCB5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928808" y="5889415"/>
            <a:ext cx="2077438" cy="381302"/>
          </a:xfrm>
          <a:prstGeom prst="rect">
            <a:avLst/>
          </a:prstGeom>
        </p:spPr>
      </p:pic>
    </p:spTree>
    <p:extLst>
      <p:ext uri="{BB962C8B-B14F-4D97-AF65-F5344CB8AC3E}">
        <p14:creationId xmlns:p14="http://schemas.microsoft.com/office/powerpoint/2010/main" val="158940218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9B4ECC44-2E91-44A8-BC45-C37F9A358344}"/>
              </a:ext>
            </a:extLst>
          </p:cNvPr>
          <p:cNvSpPr>
            <a:spLocks noGrp="1"/>
          </p:cNvSpPr>
          <p:nvPr>
            <p:ph type="title"/>
          </p:nvPr>
        </p:nvSpPr>
        <p:spPr/>
        <p:txBody>
          <a:bodyPr>
            <a:normAutofit/>
          </a:bodyPr>
          <a:lstStyle/>
          <a:p>
            <a:r>
              <a:rPr lang="x-none" altLang="zh-CN" sz="3200" b="1" kern="100" dirty="0">
                <a:effectLst/>
                <a:latin typeface="微软雅黑" panose="020B0503020204020204" pitchFamily="34" charset="-122"/>
                <a:ea typeface="微软雅黑" panose="020B0503020204020204" pitchFamily="34" charset="-122"/>
              </a:rPr>
              <a:t>第二节 婴幼儿营养吸收</a:t>
            </a:r>
            <a:endParaRPr lang="zh-CN" altLang="en-US" sz="3200" dirty="0">
              <a:latin typeface="微软雅黑" panose="020B0503020204020204" pitchFamily="34" charset="-122"/>
              <a:ea typeface="微软雅黑" panose="020B0503020204020204" pitchFamily="34" charset="-122"/>
            </a:endParaRPr>
          </a:p>
        </p:txBody>
      </p:sp>
      <p:sp>
        <p:nvSpPr>
          <p:cNvPr id="3" name="内容占位符 2">
            <a:extLst>
              <a:ext uri="{FF2B5EF4-FFF2-40B4-BE49-F238E27FC236}">
                <a16:creationId xmlns:a16="http://schemas.microsoft.com/office/drawing/2014/main" id="{8F5E38C0-A607-462A-A3F9-63E95095DCBE}"/>
              </a:ext>
            </a:extLst>
          </p:cNvPr>
          <p:cNvSpPr>
            <a:spLocks noGrp="1"/>
          </p:cNvSpPr>
          <p:nvPr>
            <p:ph idx="1"/>
          </p:nvPr>
        </p:nvSpPr>
        <p:spPr>
          <a:xfrm>
            <a:off x="1066800" y="1866054"/>
            <a:ext cx="10058400" cy="4023360"/>
          </a:xfrm>
        </p:spPr>
        <p:txBody>
          <a:bodyPr>
            <a:noAutofit/>
          </a:bodyPr>
          <a:lstStyle/>
          <a:p>
            <a:pPr marL="227965" indent="-227965">
              <a:lnSpc>
                <a:spcPct val="150000"/>
              </a:lnSpc>
            </a:pPr>
            <a:r>
              <a:rPr lang="zh-CN" altLang="zh-CN" sz="2400" dirty="0">
                <a:effectLst/>
                <a:latin typeface="微软雅黑" panose="020B0503020204020204" pitchFamily="34" charset="-122"/>
                <a:ea typeface="微软雅黑" panose="020B0503020204020204" pitchFamily="34" charset="-122"/>
              </a:rPr>
              <a:t>一、消化酶的发育与成熟</a:t>
            </a:r>
            <a:endParaRPr lang="en-US" altLang="zh-CN" sz="2400" dirty="0">
              <a:effectLst/>
              <a:latin typeface="微软雅黑" panose="020B0503020204020204" pitchFamily="34" charset="-122"/>
              <a:ea typeface="微软雅黑" panose="020B0503020204020204" pitchFamily="34" charset="-122"/>
            </a:endParaRPr>
          </a:p>
          <a:p>
            <a:pPr marL="227965" indent="-227965">
              <a:lnSpc>
                <a:spcPct val="150000"/>
              </a:lnSpc>
            </a:pPr>
            <a:r>
              <a:rPr lang="zh-CN" altLang="zh-CN" b="1" dirty="0">
                <a:effectLst/>
                <a:latin typeface="微软雅黑" panose="020B0503020204020204" pitchFamily="34" charset="-122"/>
                <a:ea typeface="微软雅黑" panose="020B0503020204020204" pitchFamily="34" charset="-122"/>
              </a:rPr>
              <a:t>（一）蛋白酶发育</a:t>
            </a:r>
            <a:r>
              <a:rPr lang="zh-CN" altLang="zh-CN" dirty="0">
                <a:effectLst/>
                <a:latin typeface="微软雅黑" panose="020B0503020204020204" pitchFamily="34" charset="-122"/>
                <a:ea typeface="微软雅黑" panose="020B0503020204020204" pitchFamily="34" charset="-122"/>
              </a:rPr>
              <a:t> </a:t>
            </a:r>
            <a:endParaRPr lang="en-US" altLang="zh-CN" dirty="0">
              <a:latin typeface="微软雅黑" panose="020B0503020204020204" pitchFamily="34" charset="-122"/>
              <a:ea typeface="微软雅黑" panose="020B0503020204020204" pitchFamily="34" charset="-122"/>
            </a:endParaRPr>
          </a:p>
          <a:p>
            <a:pPr marL="227965" indent="-227965">
              <a:lnSpc>
                <a:spcPct val="150000"/>
              </a:lnSpc>
            </a:pPr>
            <a:r>
              <a:rPr lang="en-US" altLang="zh-CN" dirty="0">
                <a:effectLst/>
                <a:latin typeface="微软雅黑" panose="020B0503020204020204" pitchFamily="34" charset="-122"/>
                <a:ea typeface="微软雅黑" panose="020B0503020204020204" pitchFamily="34" charset="-122"/>
              </a:rPr>
              <a:t>   </a:t>
            </a:r>
            <a:r>
              <a:rPr lang="zh-CN" altLang="zh-CN" dirty="0">
                <a:effectLst/>
                <a:latin typeface="微软雅黑" panose="020B0503020204020204" pitchFamily="34" charset="-122"/>
                <a:ea typeface="微软雅黑" panose="020B0503020204020204" pitchFamily="34" charset="-122"/>
              </a:rPr>
              <a:t>主要有胃蛋白酶、胰蛋白酶和小肠刷状缘蛋白酶</a:t>
            </a:r>
            <a:r>
              <a:rPr lang="zh-CN" altLang="en-US" dirty="0">
                <a:effectLst/>
                <a:latin typeface="微软雅黑" panose="020B0503020204020204" pitchFamily="34" charset="-122"/>
                <a:ea typeface="微软雅黑" panose="020B0503020204020204" pitchFamily="34" charset="-122"/>
              </a:rPr>
              <a:t>，</a:t>
            </a:r>
            <a:r>
              <a:rPr lang="zh-CN" altLang="zh-CN" dirty="0">
                <a:effectLst/>
                <a:latin typeface="微软雅黑" panose="020B0503020204020204" pitchFamily="34" charset="-122"/>
                <a:ea typeface="微软雅黑" panose="020B0503020204020204" pitchFamily="34" charset="-122"/>
              </a:rPr>
              <a:t>新生儿消化蛋白质能力较好。</a:t>
            </a:r>
            <a:endParaRPr lang="en-US" altLang="zh-CN" dirty="0">
              <a:effectLst/>
              <a:latin typeface="微软雅黑" panose="020B0503020204020204" pitchFamily="34" charset="-122"/>
              <a:ea typeface="微软雅黑" panose="020B0503020204020204" pitchFamily="34" charset="-122"/>
            </a:endParaRPr>
          </a:p>
          <a:p>
            <a:pPr marL="227965" indent="-227965">
              <a:lnSpc>
                <a:spcPct val="150000"/>
              </a:lnSpc>
            </a:pPr>
            <a:r>
              <a:rPr lang="en-US" altLang="zh-CN" dirty="0">
                <a:effectLst/>
                <a:latin typeface="微软雅黑" panose="020B0503020204020204" pitchFamily="34" charset="-122"/>
                <a:ea typeface="微软雅黑" panose="020B0503020204020204" pitchFamily="34" charset="-122"/>
              </a:rPr>
              <a:t>   </a:t>
            </a:r>
            <a:r>
              <a:rPr lang="zh-CN" altLang="zh-CN" dirty="0">
                <a:effectLst/>
                <a:latin typeface="微软雅黑" panose="020B0503020204020204" pitchFamily="34" charset="-122"/>
                <a:ea typeface="微软雅黑" panose="020B0503020204020204" pitchFamily="34" charset="-122"/>
              </a:rPr>
              <a:t>胃黏膜的主细胞合成的胃蛋白酶原被胃酸激活生成胃蛋白酶，胃蛋白酶可将各种水溶性蛋白质分解成多肽。</a:t>
            </a:r>
            <a:endParaRPr lang="en-US" altLang="zh-CN" dirty="0">
              <a:effectLst/>
              <a:latin typeface="微软雅黑" panose="020B0503020204020204" pitchFamily="34" charset="-122"/>
              <a:ea typeface="微软雅黑" panose="020B0503020204020204" pitchFamily="34" charset="-122"/>
            </a:endParaRPr>
          </a:p>
          <a:p>
            <a:pPr marL="227965" indent="-227965">
              <a:lnSpc>
                <a:spcPct val="150000"/>
              </a:lnSpc>
            </a:pPr>
            <a:r>
              <a:rPr lang="en-US" altLang="zh-CN" dirty="0">
                <a:effectLst/>
                <a:latin typeface="微软雅黑" panose="020B0503020204020204" pitchFamily="34" charset="-122"/>
                <a:ea typeface="微软雅黑" panose="020B0503020204020204" pitchFamily="34" charset="-122"/>
              </a:rPr>
              <a:t>   </a:t>
            </a:r>
            <a:r>
              <a:rPr lang="zh-CN" altLang="zh-CN" dirty="0">
                <a:effectLst/>
                <a:latin typeface="微软雅黑" panose="020B0503020204020204" pitchFamily="34" charset="-122"/>
                <a:ea typeface="微软雅黑" panose="020B0503020204020204" pitchFamily="34" charset="-122"/>
              </a:rPr>
              <a:t>胎儿</a:t>
            </a:r>
            <a:r>
              <a:rPr lang="en-US" altLang="zh-CN" dirty="0">
                <a:effectLst/>
                <a:latin typeface="微软雅黑" panose="020B0503020204020204" pitchFamily="34" charset="-122"/>
                <a:ea typeface="微软雅黑" panose="020B0503020204020204" pitchFamily="34" charset="-122"/>
              </a:rPr>
              <a:t>34</a:t>
            </a:r>
            <a:r>
              <a:rPr lang="zh-CN" altLang="zh-CN" dirty="0">
                <a:effectLst/>
                <a:latin typeface="微软雅黑" panose="020B0503020204020204" pitchFamily="34" charset="-122"/>
                <a:ea typeface="微软雅黑" panose="020B0503020204020204" pitchFamily="34" charset="-122"/>
              </a:rPr>
              <a:t>周龄时胃主细胞开始分泌胃蛋白酶，出生时该酶活性低，至</a:t>
            </a:r>
            <a:r>
              <a:rPr lang="en-US" altLang="zh-CN" dirty="0">
                <a:effectLst/>
                <a:latin typeface="微软雅黑" panose="020B0503020204020204" pitchFamily="34" charset="-122"/>
                <a:ea typeface="微软雅黑" panose="020B0503020204020204" pitchFamily="34" charset="-122"/>
              </a:rPr>
              <a:t>3</a:t>
            </a:r>
            <a:r>
              <a:rPr lang="zh-CN" altLang="zh-CN" dirty="0">
                <a:effectLst/>
                <a:latin typeface="微软雅黑" panose="020B0503020204020204" pitchFamily="34" charset="-122"/>
                <a:ea typeface="微软雅黑" panose="020B0503020204020204" pitchFamily="34" charset="-122"/>
              </a:rPr>
              <a:t>月龄时该酶活性逐渐增强，</a:t>
            </a:r>
            <a:r>
              <a:rPr lang="en-US" altLang="zh-CN" dirty="0">
                <a:effectLst/>
                <a:latin typeface="微软雅黑" panose="020B0503020204020204" pitchFamily="34" charset="-122"/>
                <a:ea typeface="微软雅黑" panose="020B0503020204020204" pitchFamily="34" charset="-122"/>
              </a:rPr>
              <a:t>18</a:t>
            </a:r>
            <a:r>
              <a:rPr lang="zh-CN" altLang="zh-CN" dirty="0">
                <a:effectLst/>
                <a:latin typeface="微软雅黑" panose="020B0503020204020204" pitchFamily="34" charset="-122"/>
                <a:ea typeface="微软雅黑" panose="020B0503020204020204" pitchFamily="34" charset="-122"/>
              </a:rPr>
              <a:t>月龄时达成人水平。</a:t>
            </a:r>
          </a:p>
        </p:txBody>
      </p:sp>
    </p:spTree>
    <p:extLst>
      <p:ext uri="{BB962C8B-B14F-4D97-AF65-F5344CB8AC3E}">
        <p14:creationId xmlns:p14="http://schemas.microsoft.com/office/powerpoint/2010/main" val="158281974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9B4ECC44-2E91-44A8-BC45-C37F9A358344}"/>
              </a:ext>
            </a:extLst>
          </p:cNvPr>
          <p:cNvSpPr>
            <a:spLocks noGrp="1"/>
          </p:cNvSpPr>
          <p:nvPr>
            <p:ph type="title"/>
          </p:nvPr>
        </p:nvSpPr>
        <p:spPr/>
        <p:txBody>
          <a:bodyPr>
            <a:normAutofit/>
          </a:bodyPr>
          <a:lstStyle/>
          <a:p>
            <a:r>
              <a:rPr lang="x-none" altLang="zh-CN" sz="3200" b="1" kern="100" dirty="0">
                <a:effectLst/>
                <a:latin typeface="微软雅黑" panose="020B0503020204020204" pitchFamily="34" charset="-122"/>
                <a:ea typeface="微软雅黑" panose="020B0503020204020204" pitchFamily="34" charset="-122"/>
              </a:rPr>
              <a:t>第二节 婴幼儿营养吸收</a:t>
            </a:r>
            <a:endParaRPr lang="zh-CN" altLang="en-US" sz="3200" dirty="0">
              <a:latin typeface="微软雅黑" panose="020B0503020204020204" pitchFamily="34" charset="-122"/>
              <a:ea typeface="微软雅黑" panose="020B0503020204020204" pitchFamily="34" charset="-122"/>
            </a:endParaRPr>
          </a:p>
        </p:txBody>
      </p:sp>
      <p:sp>
        <p:nvSpPr>
          <p:cNvPr id="3" name="内容占位符 2">
            <a:extLst>
              <a:ext uri="{FF2B5EF4-FFF2-40B4-BE49-F238E27FC236}">
                <a16:creationId xmlns:a16="http://schemas.microsoft.com/office/drawing/2014/main" id="{8F5E38C0-A607-462A-A3F9-63E95095DCBE}"/>
              </a:ext>
            </a:extLst>
          </p:cNvPr>
          <p:cNvSpPr>
            <a:spLocks noGrp="1"/>
          </p:cNvSpPr>
          <p:nvPr>
            <p:ph idx="1"/>
          </p:nvPr>
        </p:nvSpPr>
        <p:spPr>
          <a:xfrm>
            <a:off x="1066800" y="1866054"/>
            <a:ext cx="10058400" cy="4023360"/>
          </a:xfrm>
        </p:spPr>
        <p:txBody>
          <a:bodyPr>
            <a:noAutofit/>
          </a:bodyPr>
          <a:lstStyle/>
          <a:p>
            <a:pPr marL="227965" indent="-227965">
              <a:lnSpc>
                <a:spcPct val="150000"/>
              </a:lnSpc>
            </a:pPr>
            <a:r>
              <a:rPr lang="zh-CN" altLang="zh-CN" sz="2400" dirty="0">
                <a:effectLst/>
                <a:latin typeface="微软雅黑" panose="020B0503020204020204" pitchFamily="34" charset="-122"/>
                <a:ea typeface="微软雅黑" panose="020B0503020204020204" pitchFamily="34" charset="-122"/>
              </a:rPr>
              <a:t>一、消化酶的发育与成熟</a:t>
            </a:r>
            <a:endParaRPr lang="en-US" altLang="zh-CN" sz="2400" dirty="0">
              <a:effectLst/>
              <a:latin typeface="微软雅黑" panose="020B0503020204020204" pitchFamily="34" charset="-122"/>
              <a:ea typeface="微软雅黑" panose="020B0503020204020204" pitchFamily="34" charset="-122"/>
            </a:endParaRPr>
          </a:p>
          <a:p>
            <a:pPr marL="227965" indent="-227965">
              <a:lnSpc>
                <a:spcPct val="150000"/>
              </a:lnSpc>
            </a:pPr>
            <a:r>
              <a:rPr lang="zh-CN" altLang="zh-CN" b="1" dirty="0">
                <a:effectLst/>
                <a:latin typeface="微软雅黑" panose="020B0503020204020204" pitchFamily="34" charset="-122"/>
                <a:ea typeface="微软雅黑" panose="020B0503020204020204" pitchFamily="34" charset="-122"/>
              </a:rPr>
              <a:t>（一）蛋白酶发育</a:t>
            </a:r>
            <a:r>
              <a:rPr lang="zh-CN" altLang="zh-CN" dirty="0">
                <a:effectLst/>
                <a:latin typeface="微软雅黑" panose="020B0503020204020204" pitchFamily="34" charset="-122"/>
                <a:ea typeface="微软雅黑" panose="020B0503020204020204" pitchFamily="34" charset="-122"/>
              </a:rPr>
              <a:t> </a:t>
            </a:r>
            <a:endParaRPr lang="en-US" altLang="zh-CN" dirty="0">
              <a:latin typeface="微软雅黑" panose="020B0503020204020204" pitchFamily="34" charset="-122"/>
              <a:ea typeface="微软雅黑" panose="020B0503020204020204" pitchFamily="34" charset="-122"/>
            </a:endParaRPr>
          </a:p>
          <a:p>
            <a:pPr marL="227965" indent="-227965">
              <a:lnSpc>
                <a:spcPct val="150000"/>
              </a:lnSpc>
            </a:pPr>
            <a:r>
              <a:rPr lang="en-US" altLang="zh-CN" dirty="0">
                <a:effectLst/>
                <a:latin typeface="微软雅黑" panose="020B0503020204020204" pitchFamily="34" charset="-122"/>
                <a:ea typeface="微软雅黑" panose="020B0503020204020204" pitchFamily="34" charset="-122"/>
              </a:rPr>
              <a:t>   </a:t>
            </a:r>
            <a:r>
              <a:rPr lang="zh-CN" altLang="zh-CN" dirty="0">
                <a:effectLst/>
                <a:latin typeface="微软雅黑" panose="020B0503020204020204" pitchFamily="34" charset="-122"/>
                <a:ea typeface="微软雅黑" panose="020B0503020204020204" pitchFamily="34" charset="-122"/>
              </a:rPr>
              <a:t>主要有胃蛋白酶、胰蛋白酶和小肠刷状缘蛋白酶</a:t>
            </a:r>
            <a:r>
              <a:rPr lang="zh-CN" altLang="en-US" dirty="0">
                <a:effectLst/>
                <a:latin typeface="微软雅黑" panose="020B0503020204020204" pitchFamily="34" charset="-122"/>
                <a:ea typeface="微软雅黑" panose="020B0503020204020204" pitchFamily="34" charset="-122"/>
              </a:rPr>
              <a:t>，</a:t>
            </a:r>
            <a:r>
              <a:rPr lang="zh-CN" altLang="zh-CN" dirty="0">
                <a:effectLst/>
                <a:latin typeface="微软雅黑" panose="020B0503020204020204" pitchFamily="34" charset="-122"/>
                <a:ea typeface="微软雅黑" panose="020B0503020204020204" pitchFamily="34" charset="-122"/>
              </a:rPr>
              <a:t>新生儿消化蛋白质能力较好。</a:t>
            </a:r>
            <a:endParaRPr lang="en-US" altLang="zh-CN" dirty="0">
              <a:effectLst/>
              <a:latin typeface="微软雅黑" panose="020B0503020204020204" pitchFamily="34" charset="-122"/>
              <a:ea typeface="微软雅黑" panose="020B0503020204020204" pitchFamily="34" charset="-122"/>
            </a:endParaRPr>
          </a:p>
          <a:p>
            <a:pPr marL="227965" indent="-227965">
              <a:lnSpc>
                <a:spcPct val="150000"/>
              </a:lnSpc>
            </a:pPr>
            <a:r>
              <a:rPr lang="en-US" altLang="zh-CN" dirty="0">
                <a:effectLst/>
                <a:latin typeface="微软雅黑" panose="020B0503020204020204" pitchFamily="34" charset="-122"/>
                <a:ea typeface="微软雅黑" panose="020B0503020204020204" pitchFamily="34" charset="-122"/>
              </a:rPr>
              <a:t>   </a:t>
            </a:r>
            <a:r>
              <a:rPr lang="zh-CN" altLang="zh-CN" dirty="0">
                <a:effectLst/>
                <a:latin typeface="微软雅黑" panose="020B0503020204020204" pitchFamily="34" charset="-122"/>
                <a:ea typeface="微软雅黑" panose="020B0503020204020204" pitchFamily="34" charset="-122"/>
              </a:rPr>
              <a:t>胰腺分泌的胰蛋白酶是肽链内切酶，胰凝乳蛋白酶是催化蛋白质肽键水平的内肽酶，小肠刷状缘的肽酶可以分解肽为氨基酸。</a:t>
            </a:r>
            <a:endParaRPr lang="en-US" altLang="zh-CN" dirty="0">
              <a:effectLst/>
              <a:latin typeface="微软雅黑" panose="020B0503020204020204" pitchFamily="34" charset="-122"/>
              <a:ea typeface="微软雅黑" panose="020B0503020204020204" pitchFamily="34" charset="-122"/>
            </a:endParaRPr>
          </a:p>
          <a:p>
            <a:pPr marL="227965" indent="-227965">
              <a:lnSpc>
                <a:spcPct val="150000"/>
              </a:lnSpc>
            </a:pPr>
            <a:r>
              <a:rPr lang="en-US" altLang="zh-CN" dirty="0">
                <a:latin typeface="微软雅黑" panose="020B0503020204020204" pitchFamily="34" charset="-122"/>
                <a:ea typeface="微软雅黑" panose="020B0503020204020204" pitchFamily="34" charset="-122"/>
              </a:rPr>
              <a:t>   </a:t>
            </a:r>
            <a:r>
              <a:rPr lang="zh-CN" altLang="zh-CN" dirty="0">
                <a:effectLst/>
                <a:latin typeface="微软雅黑" panose="020B0503020204020204" pitchFamily="34" charset="-122"/>
                <a:ea typeface="微软雅黑" panose="020B0503020204020204" pitchFamily="34" charset="-122"/>
              </a:rPr>
              <a:t>胎儿</a:t>
            </a:r>
            <a:r>
              <a:rPr lang="en-US" altLang="zh-CN" dirty="0">
                <a:effectLst/>
                <a:latin typeface="微软雅黑" panose="020B0503020204020204" pitchFamily="34" charset="-122"/>
                <a:ea typeface="微软雅黑" panose="020B0503020204020204" pitchFamily="34" charset="-122"/>
              </a:rPr>
              <a:t>5</a:t>
            </a:r>
            <a:r>
              <a:rPr lang="zh-CN" altLang="zh-CN" dirty="0">
                <a:effectLst/>
                <a:latin typeface="微软雅黑" panose="020B0503020204020204" pitchFamily="34" charset="-122"/>
                <a:ea typeface="微软雅黑" panose="020B0503020204020204" pitchFamily="34" charset="-122"/>
              </a:rPr>
              <a:t>月时胰腺开始有分泌胰蛋白酶，</a:t>
            </a:r>
            <a:r>
              <a:rPr lang="en-US" altLang="zh-CN" dirty="0">
                <a:effectLst/>
                <a:latin typeface="微软雅黑" panose="020B0503020204020204" pitchFamily="34" charset="-122"/>
                <a:ea typeface="微软雅黑" panose="020B0503020204020204" pitchFamily="34" charset="-122"/>
              </a:rPr>
              <a:t>1—3</a:t>
            </a:r>
            <a:r>
              <a:rPr lang="zh-CN" altLang="zh-CN" dirty="0">
                <a:effectLst/>
                <a:latin typeface="微软雅黑" panose="020B0503020204020204" pitchFamily="34" charset="-122"/>
                <a:ea typeface="微软雅黑" panose="020B0503020204020204" pitchFamily="34" charset="-122"/>
              </a:rPr>
              <a:t>个月婴儿胰蛋白酶逐渐成熟，达成人水平。</a:t>
            </a:r>
          </a:p>
        </p:txBody>
      </p:sp>
    </p:spTree>
    <p:extLst>
      <p:ext uri="{BB962C8B-B14F-4D97-AF65-F5344CB8AC3E}">
        <p14:creationId xmlns:p14="http://schemas.microsoft.com/office/powerpoint/2010/main" val="134942916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9B4ECC44-2E91-44A8-BC45-C37F9A358344}"/>
              </a:ext>
            </a:extLst>
          </p:cNvPr>
          <p:cNvSpPr>
            <a:spLocks noGrp="1"/>
          </p:cNvSpPr>
          <p:nvPr>
            <p:ph type="title"/>
          </p:nvPr>
        </p:nvSpPr>
        <p:spPr/>
        <p:txBody>
          <a:bodyPr>
            <a:normAutofit/>
          </a:bodyPr>
          <a:lstStyle/>
          <a:p>
            <a:r>
              <a:rPr lang="x-none" altLang="zh-CN" sz="3200" b="1" kern="100" dirty="0">
                <a:effectLst/>
                <a:latin typeface="微软雅黑" panose="020B0503020204020204" pitchFamily="34" charset="-122"/>
                <a:ea typeface="微软雅黑" panose="020B0503020204020204" pitchFamily="34" charset="-122"/>
              </a:rPr>
              <a:t>第二节 婴幼儿营养吸收</a:t>
            </a:r>
            <a:endParaRPr lang="zh-CN" altLang="en-US" sz="3200" dirty="0">
              <a:latin typeface="微软雅黑" panose="020B0503020204020204" pitchFamily="34" charset="-122"/>
              <a:ea typeface="微软雅黑" panose="020B0503020204020204" pitchFamily="34" charset="-122"/>
            </a:endParaRPr>
          </a:p>
        </p:txBody>
      </p:sp>
      <p:sp>
        <p:nvSpPr>
          <p:cNvPr id="3" name="内容占位符 2">
            <a:extLst>
              <a:ext uri="{FF2B5EF4-FFF2-40B4-BE49-F238E27FC236}">
                <a16:creationId xmlns:a16="http://schemas.microsoft.com/office/drawing/2014/main" id="{8F5E38C0-A607-462A-A3F9-63E95095DCBE}"/>
              </a:ext>
            </a:extLst>
          </p:cNvPr>
          <p:cNvSpPr>
            <a:spLocks noGrp="1"/>
          </p:cNvSpPr>
          <p:nvPr>
            <p:ph idx="1"/>
          </p:nvPr>
        </p:nvSpPr>
        <p:spPr>
          <a:xfrm>
            <a:off x="1066800" y="1866054"/>
            <a:ext cx="10058400" cy="4023360"/>
          </a:xfrm>
        </p:spPr>
        <p:txBody>
          <a:bodyPr>
            <a:noAutofit/>
          </a:bodyPr>
          <a:lstStyle/>
          <a:p>
            <a:pPr marL="227965" indent="-227965">
              <a:lnSpc>
                <a:spcPct val="150000"/>
              </a:lnSpc>
            </a:pPr>
            <a:r>
              <a:rPr lang="zh-CN" altLang="zh-CN" sz="2400" dirty="0">
                <a:effectLst/>
                <a:latin typeface="微软雅黑" panose="020B0503020204020204" pitchFamily="34" charset="-122"/>
                <a:ea typeface="微软雅黑" panose="020B0503020204020204" pitchFamily="34" charset="-122"/>
              </a:rPr>
              <a:t>一、消化酶的发育与成熟</a:t>
            </a:r>
            <a:endParaRPr lang="en-US" altLang="zh-CN" sz="2400" dirty="0">
              <a:effectLst/>
              <a:latin typeface="微软雅黑" panose="020B0503020204020204" pitchFamily="34" charset="-122"/>
              <a:ea typeface="微软雅黑" panose="020B0503020204020204" pitchFamily="34" charset="-122"/>
            </a:endParaRPr>
          </a:p>
          <a:p>
            <a:pPr marL="227965" indent="-227965">
              <a:lnSpc>
                <a:spcPct val="150000"/>
              </a:lnSpc>
            </a:pPr>
            <a:r>
              <a:rPr lang="zh-CN" altLang="zh-CN" b="1" dirty="0">
                <a:effectLst/>
                <a:latin typeface="微软雅黑" panose="020B0503020204020204" pitchFamily="34" charset="-122"/>
                <a:ea typeface="微软雅黑" panose="020B0503020204020204" pitchFamily="34" charset="-122"/>
              </a:rPr>
              <a:t>（二）碳水化合物酶发育</a:t>
            </a:r>
            <a:r>
              <a:rPr lang="en-US" altLang="zh-CN" dirty="0">
                <a:effectLst/>
                <a:latin typeface="微软雅黑" panose="020B0503020204020204" pitchFamily="34" charset="-122"/>
                <a:ea typeface="微软雅黑" panose="020B0503020204020204" pitchFamily="34" charset="-122"/>
              </a:rPr>
              <a:t>  </a:t>
            </a:r>
            <a:r>
              <a:rPr lang="zh-CN" altLang="zh-CN" dirty="0">
                <a:effectLst/>
                <a:latin typeface="微软雅黑" panose="020B0503020204020204" pitchFamily="34" charset="-122"/>
                <a:ea typeface="微软雅黑" panose="020B0503020204020204" pitchFamily="34" charset="-122"/>
              </a:rPr>
              <a:t> </a:t>
            </a:r>
            <a:endParaRPr lang="en-US" altLang="zh-CN" dirty="0">
              <a:latin typeface="微软雅黑" panose="020B0503020204020204" pitchFamily="34" charset="-122"/>
              <a:ea typeface="微软雅黑" panose="020B0503020204020204" pitchFamily="34" charset="-122"/>
            </a:endParaRPr>
          </a:p>
          <a:p>
            <a:pPr marL="227965" indent="-227965">
              <a:lnSpc>
                <a:spcPct val="150000"/>
              </a:lnSpc>
            </a:pPr>
            <a:r>
              <a:rPr lang="en-US" altLang="zh-CN" kern="100" dirty="0">
                <a:effectLst/>
                <a:latin typeface="微软雅黑" panose="020B0503020204020204" pitchFamily="34" charset="-122"/>
                <a:ea typeface="微软雅黑" panose="020B0503020204020204" pitchFamily="34" charset="-122"/>
                <a:cs typeface="Times New Roman" panose="02020603050405020304" pitchFamily="18" charset="0"/>
              </a:rPr>
              <a:t>   </a:t>
            </a:r>
            <a:r>
              <a:rPr lang="zh-CN" altLang="zh-CN" kern="100" dirty="0">
                <a:effectLst/>
                <a:latin typeface="微软雅黑" panose="020B0503020204020204" pitchFamily="34" charset="-122"/>
                <a:ea typeface="微软雅黑" panose="020B0503020204020204" pitchFamily="34" charset="-122"/>
                <a:cs typeface="Times New Roman" panose="02020603050405020304" pitchFamily="18" charset="0"/>
              </a:rPr>
              <a:t>乳糖是小婴儿（</a:t>
            </a:r>
            <a:r>
              <a:rPr lang="en-US" altLang="zh-CN" kern="100" dirty="0">
                <a:effectLst/>
                <a:latin typeface="微软雅黑" panose="020B0503020204020204" pitchFamily="34" charset="-122"/>
                <a:ea typeface="微软雅黑" panose="020B0503020204020204" pitchFamily="34" charset="-122"/>
                <a:cs typeface="Times New Roman" panose="02020603050405020304" pitchFamily="18" charset="0"/>
              </a:rPr>
              <a:t>&lt;6</a:t>
            </a:r>
            <a:r>
              <a:rPr lang="zh-CN" altLang="zh-CN" kern="100" dirty="0">
                <a:effectLst/>
                <a:latin typeface="微软雅黑" panose="020B0503020204020204" pitchFamily="34" charset="-122"/>
                <a:ea typeface="微软雅黑" panose="020B0503020204020204" pitchFamily="34" charset="-122"/>
                <a:cs typeface="Times New Roman" panose="02020603050405020304" pitchFamily="18" charset="0"/>
              </a:rPr>
              <a:t>月龄）的主要碳水化合物来源，其次为蔗糖及少量淀粉。</a:t>
            </a:r>
            <a:endParaRPr lang="en-US" altLang="zh-CN" kern="100" dirty="0">
              <a:effectLst/>
              <a:latin typeface="微软雅黑" panose="020B0503020204020204" pitchFamily="34" charset="-122"/>
              <a:ea typeface="微软雅黑" panose="020B0503020204020204" pitchFamily="34" charset="-122"/>
              <a:cs typeface="Times New Roman" panose="02020603050405020304" pitchFamily="18" charset="0"/>
            </a:endParaRPr>
          </a:p>
          <a:p>
            <a:pPr marL="227965" indent="-227965">
              <a:lnSpc>
                <a:spcPct val="150000"/>
              </a:lnSpc>
            </a:pPr>
            <a:r>
              <a:rPr lang="en-US" altLang="zh-CN" kern="100" dirty="0">
                <a:latin typeface="微软雅黑" panose="020B0503020204020204" pitchFamily="34" charset="-122"/>
                <a:ea typeface="微软雅黑" panose="020B0503020204020204" pitchFamily="34" charset="-122"/>
                <a:cs typeface="Times New Roman" panose="02020603050405020304" pitchFamily="18" charset="0"/>
              </a:rPr>
              <a:t>   </a:t>
            </a:r>
            <a:r>
              <a:rPr lang="zh-CN" altLang="zh-CN" kern="100" dirty="0">
                <a:effectLst/>
                <a:latin typeface="微软雅黑" panose="020B0503020204020204" pitchFamily="34" charset="-122"/>
                <a:ea typeface="微软雅黑" panose="020B0503020204020204" pitchFamily="34" charset="-122"/>
                <a:cs typeface="Times New Roman" panose="02020603050405020304" pitchFamily="18" charset="0"/>
              </a:rPr>
              <a:t>乳糖酶存在于小肠绒毛上皮细胞刷状缘顶端，由</a:t>
            </a:r>
            <a:r>
              <a:rPr lang="en-US" altLang="zh-CN" kern="100" dirty="0">
                <a:effectLst/>
                <a:latin typeface="微软雅黑" panose="020B0503020204020204" pitchFamily="34" charset="-122"/>
                <a:ea typeface="微软雅黑" panose="020B0503020204020204" pitchFamily="34" charset="-122"/>
                <a:cs typeface="Times New Roman" panose="02020603050405020304" pitchFamily="18" charset="0"/>
              </a:rPr>
              <a:t>C</a:t>
            </a:r>
            <a:r>
              <a:rPr lang="zh-CN" altLang="zh-CN" kern="100" dirty="0">
                <a:effectLst/>
                <a:latin typeface="微软雅黑" panose="020B0503020204020204" pitchFamily="34" charset="-122"/>
                <a:ea typeface="微软雅黑" panose="020B0503020204020204" pitchFamily="34" charset="-122"/>
                <a:cs typeface="Times New Roman" panose="02020603050405020304" pitchFamily="18" charset="0"/>
              </a:rPr>
              <a:t>末端固定，在空肠中表达最高。</a:t>
            </a:r>
            <a:endParaRPr lang="en-US" altLang="zh-CN" kern="100" dirty="0">
              <a:effectLst/>
              <a:latin typeface="微软雅黑" panose="020B0503020204020204" pitchFamily="34" charset="-122"/>
              <a:ea typeface="微软雅黑" panose="020B0503020204020204" pitchFamily="34" charset="-122"/>
              <a:cs typeface="Times New Roman" panose="02020603050405020304" pitchFamily="18" charset="0"/>
            </a:endParaRPr>
          </a:p>
          <a:p>
            <a:pPr marL="227965" indent="-227965">
              <a:lnSpc>
                <a:spcPct val="150000"/>
              </a:lnSpc>
            </a:pPr>
            <a:r>
              <a:rPr lang="en-US" altLang="zh-CN" kern="100" dirty="0">
                <a:latin typeface="微软雅黑" panose="020B0503020204020204" pitchFamily="34" charset="-122"/>
                <a:ea typeface="微软雅黑" panose="020B0503020204020204" pitchFamily="34" charset="-122"/>
                <a:cs typeface="Times New Roman" panose="02020603050405020304" pitchFamily="18" charset="0"/>
              </a:rPr>
              <a:t>   </a:t>
            </a:r>
            <a:r>
              <a:rPr lang="zh-CN" altLang="zh-CN" kern="100" dirty="0">
                <a:effectLst/>
                <a:latin typeface="微软雅黑" panose="020B0503020204020204" pitchFamily="34" charset="-122"/>
                <a:ea typeface="微软雅黑" panose="020B0503020204020204" pitchFamily="34" charset="-122"/>
                <a:cs typeface="Times New Roman" panose="02020603050405020304" pitchFamily="18" charset="0"/>
              </a:rPr>
              <a:t>乳糖酶可在特定条件下将乳糖水解成葡萄糖和半乳糖</a:t>
            </a:r>
            <a:r>
              <a:rPr lang="en-US" altLang="zh-CN" kern="100" dirty="0">
                <a:effectLst/>
                <a:latin typeface="微软雅黑" panose="020B0503020204020204" pitchFamily="34" charset="-122"/>
                <a:ea typeface="微软雅黑" panose="020B0503020204020204" pitchFamily="34" charset="-122"/>
                <a:cs typeface="Times New Roman" panose="02020603050405020304" pitchFamily="18" charset="0"/>
              </a:rPr>
              <a:t>,</a:t>
            </a:r>
            <a:r>
              <a:rPr lang="zh-CN" altLang="zh-CN" kern="100" dirty="0">
                <a:effectLst/>
                <a:latin typeface="微软雅黑" panose="020B0503020204020204" pitchFamily="34" charset="-122"/>
                <a:ea typeface="微软雅黑" panose="020B0503020204020204" pitchFamily="34" charset="-122"/>
                <a:cs typeface="Times New Roman" panose="02020603050405020304" pitchFamily="18" charset="0"/>
              </a:rPr>
              <a:t>人体乳糖酶最适宜</a:t>
            </a:r>
            <a:r>
              <a:rPr lang="en-US" altLang="zh-CN" kern="100" dirty="0">
                <a:effectLst/>
                <a:latin typeface="微软雅黑" panose="020B0503020204020204" pitchFamily="34" charset="-122"/>
                <a:ea typeface="微软雅黑" panose="020B0503020204020204" pitchFamily="34" charset="-122"/>
                <a:cs typeface="Times New Roman" panose="02020603050405020304" pitchFamily="18" charset="0"/>
              </a:rPr>
              <a:t>pH</a:t>
            </a:r>
            <a:r>
              <a:rPr lang="zh-CN" altLang="zh-CN" kern="100" dirty="0">
                <a:effectLst/>
                <a:latin typeface="微软雅黑" panose="020B0503020204020204" pitchFamily="34" charset="-122"/>
                <a:ea typeface="微软雅黑" panose="020B0503020204020204" pitchFamily="34" charset="-122"/>
                <a:cs typeface="Times New Roman" panose="02020603050405020304" pitchFamily="18" charset="0"/>
              </a:rPr>
              <a:t>为</a:t>
            </a:r>
            <a:r>
              <a:rPr lang="en-US" altLang="zh-CN" kern="100" dirty="0">
                <a:effectLst/>
                <a:latin typeface="微软雅黑" panose="020B0503020204020204" pitchFamily="34" charset="-122"/>
                <a:ea typeface="微软雅黑" panose="020B0503020204020204" pitchFamily="34" charset="-122"/>
                <a:cs typeface="Times New Roman" panose="02020603050405020304" pitchFamily="18" charset="0"/>
              </a:rPr>
              <a:t>6</a:t>
            </a:r>
            <a:r>
              <a:rPr lang="zh-CN" altLang="zh-CN" kern="100" dirty="0">
                <a:effectLst/>
                <a:latin typeface="微软雅黑" panose="020B0503020204020204" pitchFamily="34" charset="-122"/>
                <a:ea typeface="微软雅黑" panose="020B0503020204020204" pitchFamily="34" charset="-122"/>
                <a:cs typeface="Times New Roman" panose="02020603050405020304" pitchFamily="18" charset="0"/>
              </a:rPr>
              <a:t>左右，与小肠内</a:t>
            </a:r>
            <a:r>
              <a:rPr lang="en-US" altLang="zh-CN" kern="100" dirty="0">
                <a:effectLst/>
                <a:latin typeface="微软雅黑" panose="020B0503020204020204" pitchFamily="34" charset="-122"/>
                <a:ea typeface="微软雅黑" panose="020B0503020204020204" pitchFamily="34" charset="-122"/>
                <a:cs typeface="Times New Roman" panose="02020603050405020304" pitchFamily="18" charset="0"/>
              </a:rPr>
              <a:t>pH</a:t>
            </a:r>
            <a:r>
              <a:rPr lang="zh-CN" altLang="zh-CN" kern="100" dirty="0">
                <a:effectLst/>
                <a:latin typeface="微软雅黑" panose="020B0503020204020204" pitchFamily="34" charset="-122"/>
                <a:ea typeface="微软雅黑" panose="020B0503020204020204" pitchFamily="34" charset="-122"/>
                <a:cs typeface="Times New Roman" panose="02020603050405020304" pitchFamily="18" charset="0"/>
              </a:rPr>
              <a:t>接近，最适温度范围：</a:t>
            </a:r>
            <a:r>
              <a:rPr lang="en-US" altLang="zh-CN" kern="100" dirty="0">
                <a:effectLst/>
                <a:latin typeface="微软雅黑" panose="020B0503020204020204" pitchFamily="34" charset="-122"/>
                <a:ea typeface="微软雅黑" panose="020B0503020204020204" pitchFamily="34" charset="-122"/>
                <a:cs typeface="Times New Roman" panose="02020603050405020304" pitchFamily="18" charset="0"/>
              </a:rPr>
              <a:t>25—55℃</a:t>
            </a:r>
            <a:r>
              <a:rPr lang="zh-CN" altLang="zh-CN" kern="100" dirty="0">
                <a:effectLst/>
                <a:latin typeface="微软雅黑" panose="020B0503020204020204" pitchFamily="34" charset="-122"/>
                <a:ea typeface="微软雅黑" panose="020B0503020204020204" pitchFamily="34" charset="-122"/>
                <a:cs typeface="Times New Roman" panose="02020603050405020304" pitchFamily="18" charset="0"/>
              </a:rPr>
              <a:t>。</a:t>
            </a:r>
            <a:endParaRPr lang="zh-CN" altLang="zh-CN" dirty="0">
              <a:effectLst/>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122307011"/>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9B4ECC44-2E91-44A8-BC45-C37F9A358344}"/>
              </a:ext>
            </a:extLst>
          </p:cNvPr>
          <p:cNvSpPr>
            <a:spLocks noGrp="1"/>
          </p:cNvSpPr>
          <p:nvPr>
            <p:ph type="title"/>
          </p:nvPr>
        </p:nvSpPr>
        <p:spPr/>
        <p:txBody>
          <a:bodyPr>
            <a:normAutofit/>
          </a:bodyPr>
          <a:lstStyle/>
          <a:p>
            <a:r>
              <a:rPr lang="x-none" altLang="zh-CN" sz="3200" b="1" kern="100" dirty="0">
                <a:effectLst/>
                <a:latin typeface="微软雅黑" panose="020B0503020204020204" pitchFamily="34" charset="-122"/>
                <a:ea typeface="微软雅黑" panose="020B0503020204020204" pitchFamily="34" charset="-122"/>
              </a:rPr>
              <a:t>第二节 婴幼儿营养吸收</a:t>
            </a:r>
            <a:endParaRPr lang="zh-CN" altLang="en-US" sz="3200" dirty="0">
              <a:latin typeface="微软雅黑" panose="020B0503020204020204" pitchFamily="34" charset="-122"/>
              <a:ea typeface="微软雅黑" panose="020B0503020204020204" pitchFamily="34" charset="-122"/>
            </a:endParaRPr>
          </a:p>
        </p:txBody>
      </p:sp>
      <p:sp>
        <p:nvSpPr>
          <p:cNvPr id="3" name="内容占位符 2">
            <a:extLst>
              <a:ext uri="{FF2B5EF4-FFF2-40B4-BE49-F238E27FC236}">
                <a16:creationId xmlns:a16="http://schemas.microsoft.com/office/drawing/2014/main" id="{8F5E38C0-A607-462A-A3F9-63E95095DCBE}"/>
              </a:ext>
            </a:extLst>
          </p:cNvPr>
          <p:cNvSpPr>
            <a:spLocks noGrp="1"/>
          </p:cNvSpPr>
          <p:nvPr>
            <p:ph idx="1"/>
          </p:nvPr>
        </p:nvSpPr>
        <p:spPr>
          <a:xfrm>
            <a:off x="1066800" y="1866054"/>
            <a:ext cx="10058400" cy="4023360"/>
          </a:xfrm>
        </p:spPr>
        <p:txBody>
          <a:bodyPr>
            <a:noAutofit/>
          </a:bodyPr>
          <a:lstStyle/>
          <a:p>
            <a:pPr marL="227965" indent="-227965">
              <a:lnSpc>
                <a:spcPct val="150000"/>
              </a:lnSpc>
            </a:pPr>
            <a:r>
              <a:rPr lang="zh-CN" altLang="zh-CN" sz="2400" dirty="0">
                <a:effectLst/>
                <a:latin typeface="微软雅黑" panose="020B0503020204020204" pitchFamily="34" charset="-122"/>
                <a:ea typeface="微软雅黑" panose="020B0503020204020204" pitchFamily="34" charset="-122"/>
              </a:rPr>
              <a:t>一、消化酶的发育与成熟</a:t>
            </a:r>
            <a:endParaRPr lang="en-US" altLang="zh-CN" sz="2400" dirty="0">
              <a:effectLst/>
              <a:latin typeface="微软雅黑" panose="020B0503020204020204" pitchFamily="34" charset="-122"/>
              <a:ea typeface="微软雅黑" panose="020B0503020204020204" pitchFamily="34" charset="-122"/>
            </a:endParaRPr>
          </a:p>
          <a:p>
            <a:pPr marL="227965" indent="-227965">
              <a:lnSpc>
                <a:spcPct val="150000"/>
              </a:lnSpc>
            </a:pPr>
            <a:r>
              <a:rPr lang="zh-CN" altLang="zh-CN" b="1" dirty="0">
                <a:effectLst/>
                <a:latin typeface="微软雅黑" panose="020B0503020204020204" pitchFamily="34" charset="-122"/>
                <a:ea typeface="微软雅黑" panose="020B0503020204020204" pitchFamily="34" charset="-122"/>
              </a:rPr>
              <a:t>（二）碳水化合物酶发育</a:t>
            </a:r>
            <a:r>
              <a:rPr lang="en-US" altLang="zh-CN" dirty="0">
                <a:effectLst/>
                <a:latin typeface="微软雅黑" panose="020B0503020204020204" pitchFamily="34" charset="-122"/>
                <a:ea typeface="微软雅黑" panose="020B0503020204020204" pitchFamily="34" charset="-122"/>
              </a:rPr>
              <a:t>  </a:t>
            </a:r>
            <a:r>
              <a:rPr lang="zh-CN" altLang="zh-CN" dirty="0">
                <a:effectLst/>
                <a:latin typeface="微软雅黑" panose="020B0503020204020204" pitchFamily="34" charset="-122"/>
                <a:ea typeface="微软雅黑" panose="020B0503020204020204" pitchFamily="34" charset="-122"/>
              </a:rPr>
              <a:t> </a:t>
            </a:r>
            <a:endParaRPr lang="en-US" altLang="zh-CN" dirty="0">
              <a:latin typeface="微软雅黑" panose="020B0503020204020204" pitchFamily="34" charset="-122"/>
              <a:ea typeface="微软雅黑" panose="020B0503020204020204" pitchFamily="34" charset="-122"/>
            </a:endParaRPr>
          </a:p>
          <a:p>
            <a:pPr marL="227965" indent="-227965">
              <a:lnSpc>
                <a:spcPct val="150000"/>
              </a:lnSpc>
            </a:pPr>
            <a:r>
              <a:rPr lang="zh-CN" altLang="en-US" kern="100" dirty="0">
                <a:effectLst/>
                <a:latin typeface="微软雅黑" panose="020B0503020204020204" pitchFamily="34" charset="-122"/>
                <a:ea typeface="微软雅黑" panose="020B0503020204020204" pitchFamily="34" charset="-122"/>
                <a:cs typeface="Times New Roman" panose="02020603050405020304" pitchFamily="18" charset="0"/>
              </a:rPr>
              <a:t>   在胎龄</a:t>
            </a:r>
            <a:r>
              <a:rPr lang="en-US" altLang="zh-CN" kern="100" dirty="0">
                <a:effectLst/>
                <a:latin typeface="微软雅黑" panose="020B0503020204020204" pitchFamily="34" charset="-122"/>
                <a:ea typeface="微软雅黑" panose="020B0503020204020204" pitchFamily="34" charset="-122"/>
                <a:cs typeface="Times New Roman" panose="02020603050405020304" pitchFamily="18" charset="0"/>
              </a:rPr>
              <a:t>8</a:t>
            </a:r>
            <a:r>
              <a:rPr lang="zh-CN" altLang="en-US" kern="100" dirty="0">
                <a:effectLst/>
                <a:latin typeface="微软雅黑" panose="020B0503020204020204" pitchFamily="34" charset="-122"/>
                <a:ea typeface="微软雅黑" panose="020B0503020204020204" pitchFamily="34" charset="-122"/>
                <a:cs typeface="Times New Roman" panose="02020603050405020304" pitchFamily="18" charset="0"/>
              </a:rPr>
              <a:t>周时可以检测到乳糖酶的活性，胎龄</a:t>
            </a:r>
            <a:r>
              <a:rPr lang="en-US" altLang="zh-CN" kern="100" dirty="0">
                <a:effectLst/>
                <a:latin typeface="微软雅黑" panose="020B0503020204020204" pitchFamily="34" charset="-122"/>
                <a:ea typeface="微软雅黑" panose="020B0503020204020204" pitchFamily="34" charset="-122"/>
                <a:cs typeface="Times New Roman" panose="02020603050405020304" pitchFamily="18" charset="0"/>
              </a:rPr>
              <a:t>34</a:t>
            </a:r>
            <a:r>
              <a:rPr lang="zh-CN" altLang="en-US" kern="100" dirty="0">
                <a:effectLst/>
                <a:latin typeface="微软雅黑" panose="020B0503020204020204" pitchFamily="34" charset="-122"/>
                <a:ea typeface="微软雅黑" panose="020B0503020204020204" pitchFamily="34" charset="-122"/>
                <a:cs typeface="Times New Roman" panose="02020603050405020304" pitchFamily="18" charset="0"/>
              </a:rPr>
              <a:t>周时，乳糖酶的数量和活性仅有足月儿的</a:t>
            </a:r>
            <a:r>
              <a:rPr lang="en-US" altLang="zh-CN" kern="100" dirty="0">
                <a:effectLst/>
                <a:latin typeface="微软雅黑" panose="020B0503020204020204" pitchFamily="34" charset="-122"/>
                <a:ea typeface="微软雅黑" panose="020B0503020204020204" pitchFamily="34" charset="-122"/>
                <a:cs typeface="Times New Roman" panose="02020603050405020304" pitchFamily="18" charset="0"/>
              </a:rPr>
              <a:t>30%</a:t>
            </a:r>
            <a:r>
              <a:rPr lang="zh-CN" altLang="en-US" kern="100" dirty="0">
                <a:effectLst/>
                <a:latin typeface="微软雅黑" panose="020B0503020204020204" pitchFamily="34" charset="-122"/>
                <a:ea typeface="微软雅黑" panose="020B0503020204020204" pitchFamily="34" charset="-122"/>
                <a:cs typeface="Times New Roman" panose="02020603050405020304" pitchFamily="18" charset="0"/>
              </a:rPr>
              <a:t>；胎龄</a:t>
            </a:r>
            <a:r>
              <a:rPr lang="en-US" altLang="zh-CN" kern="100" dirty="0">
                <a:effectLst/>
                <a:latin typeface="微软雅黑" panose="020B0503020204020204" pitchFamily="34" charset="-122"/>
                <a:ea typeface="微软雅黑" panose="020B0503020204020204" pitchFamily="34" charset="-122"/>
                <a:cs typeface="Times New Roman" panose="02020603050405020304" pitchFamily="18" charset="0"/>
              </a:rPr>
              <a:t>35—37</a:t>
            </a:r>
            <a:r>
              <a:rPr lang="zh-CN" altLang="en-US" kern="100" dirty="0">
                <a:effectLst/>
                <a:latin typeface="微软雅黑" panose="020B0503020204020204" pitchFamily="34" charset="-122"/>
                <a:ea typeface="微软雅黑" panose="020B0503020204020204" pitchFamily="34" charset="-122"/>
                <a:cs typeface="Times New Roman" panose="02020603050405020304" pitchFamily="18" charset="0"/>
              </a:rPr>
              <a:t>周时，可达到</a:t>
            </a:r>
            <a:r>
              <a:rPr lang="en-US" altLang="zh-CN" kern="100" dirty="0">
                <a:effectLst/>
                <a:latin typeface="微软雅黑" panose="020B0503020204020204" pitchFamily="34" charset="-122"/>
                <a:ea typeface="微软雅黑" panose="020B0503020204020204" pitchFamily="34" charset="-122"/>
                <a:cs typeface="Times New Roman" panose="02020603050405020304" pitchFamily="18" charset="0"/>
              </a:rPr>
              <a:t>70%</a:t>
            </a:r>
            <a:r>
              <a:rPr lang="zh-CN" altLang="en-US" kern="100" dirty="0">
                <a:effectLst/>
                <a:latin typeface="微软雅黑" panose="020B0503020204020204" pitchFamily="34" charset="-122"/>
                <a:ea typeface="微软雅黑" panose="020B0503020204020204" pitchFamily="34" charset="-122"/>
                <a:cs typeface="Times New Roman" panose="02020603050405020304" pitchFamily="18" charset="0"/>
              </a:rPr>
              <a:t>；胎龄</a:t>
            </a:r>
            <a:r>
              <a:rPr lang="en-US" altLang="zh-CN" kern="100" dirty="0">
                <a:effectLst/>
                <a:latin typeface="微软雅黑" panose="020B0503020204020204" pitchFamily="34" charset="-122"/>
                <a:ea typeface="微软雅黑" panose="020B0503020204020204" pitchFamily="34" charset="-122"/>
                <a:cs typeface="Times New Roman" panose="02020603050405020304" pitchFamily="18" charset="0"/>
              </a:rPr>
              <a:t>40</a:t>
            </a:r>
            <a:r>
              <a:rPr lang="zh-CN" altLang="en-US" kern="100" dirty="0">
                <a:effectLst/>
                <a:latin typeface="微软雅黑" panose="020B0503020204020204" pitchFamily="34" charset="-122"/>
                <a:ea typeface="微软雅黑" panose="020B0503020204020204" pitchFamily="34" charset="-122"/>
                <a:cs typeface="Times New Roman" panose="02020603050405020304" pitchFamily="18" charset="0"/>
              </a:rPr>
              <a:t>周乳糖酶的数量和活性达到峰值。因此，与足月儿相比，早产儿乳糖酶的数量和活性不足。</a:t>
            </a:r>
            <a:endParaRPr lang="zh-CN" altLang="zh-CN" dirty="0">
              <a:effectLst/>
              <a:latin typeface="微软雅黑" panose="020B0503020204020204" pitchFamily="34" charset="-122"/>
              <a:ea typeface="微软雅黑" panose="020B0503020204020204" pitchFamily="34" charset="-122"/>
            </a:endParaRPr>
          </a:p>
        </p:txBody>
      </p:sp>
      <p:pic>
        <p:nvPicPr>
          <p:cNvPr id="4" name="Picture 2">
            <a:extLst>
              <a:ext uri="{FF2B5EF4-FFF2-40B4-BE49-F238E27FC236}">
                <a16:creationId xmlns:a16="http://schemas.microsoft.com/office/drawing/2014/main" id="{53CE136D-EBDC-41FC-87B8-803C7B86469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55952" y="286603"/>
            <a:ext cx="6136048" cy="25299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235714716"/>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9B4ECC44-2E91-44A8-BC45-C37F9A358344}"/>
              </a:ext>
            </a:extLst>
          </p:cNvPr>
          <p:cNvSpPr>
            <a:spLocks noGrp="1"/>
          </p:cNvSpPr>
          <p:nvPr>
            <p:ph type="title"/>
          </p:nvPr>
        </p:nvSpPr>
        <p:spPr/>
        <p:txBody>
          <a:bodyPr>
            <a:normAutofit/>
          </a:bodyPr>
          <a:lstStyle/>
          <a:p>
            <a:r>
              <a:rPr lang="x-none" altLang="zh-CN" sz="3200" b="1" kern="100" dirty="0">
                <a:effectLst/>
                <a:latin typeface="微软雅黑" panose="020B0503020204020204" pitchFamily="34" charset="-122"/>
                <a:ea typeface="微软雅黑" panose="020B0503020204020204" pitchFamily="34" charset="-122"/>
              </a:rPr>
              <a:t>第二节 婴幼儿营养吸收</a:t>
            </a:r>
            <a:endParaRPr lang="zh-CN" altLang="en-US" sz="3200" dirty="0">
              <a:latin typeface="微软雅黑" panose="020B0503020204020204" pitchFamily="34" charset="-122"/>
              <a:ea typeface="微软雅黑" panose="020B0503020204020204" pitchFamily="34" charset="-122"/>
            </a:endParaRPr>
          </a:p>
        </p:txBody>
      </p:sp>
      <p:sp>
        <p:nvSpPr>
          <p:cNvPr id="3" name="内容占位符 2">
            <a:extLst>
              <a:ext uri="{FF2B5EF4-FFF2-40B4-BE49-F238E27FC236}">
                <a16:creationId xmlns:a16="http://schemas.microsoft.com/office/drawing/2014/main" id="{8F5E38C0-A607-462A-A3F9-63E95095DCBE}"/>
              </a:ext>
            </a:extLst>
          </p:cNvPr>
          <p:cNvSpPr>
            <a:spLocks noGrp="1"/>
          </p:cNvSpPr>
          <p:nvPr>
            <p:ph idx="1"/>
          </p:nvPr>
        </p:nvSpPr>
        <p:spPr>
          <a:xfrm>
            <a:off x="1066800" y="1866054"/>
            <a:ext cx="10058400" cy="4023360"/>
          </a:xfrm>
        </p:spPr>
        <p:txBody>
          <a:bodyPr>
            <a:noAutofit/>
          </a:bodyPr>
          <a:lstStyle/>
          <a:p>
            <a:pPr marL="227965" indent="-227965">
              <a:lnSpc>
                <a:spcPct val="150000"/>
              </a:lnSpc>
            </a:pPr>
            <a:r>
              <a:rPr lang="zh-CN" altLang="zh-CN" sz="2400" dirty="0">
                <a:effectLst/>
                <a:latin typeface="微软雅黑" panose="020B0503020204020204" pitchFamily="34" charset="-122"/>
                <a:ea typeface="微软雅黑" panose="020B0503020204020204" pitchFamily="34" charset="-122"/>
              </a:rPr>
              <a:t>一、消化酶的发育与成熟</a:t>
            </a:r>
            <a:endParaRPr lang="en-US" altLang="zh-CN" sz="2400" dirty="0">
              <a:effectLst/>
              <a:latin typeface="微软雅黑" panose="020B0503020204020204" pitchFamily="34" charset="-122"/>
              <a:ea typeface="微软雅黑" panose="020B0503020204020204" pitchFamily="34" charset="-122"/>
            </a:endParaRPr>
          </a:p>
          <a:p>
            <a:pPr marL="227965" indent="-227965">
              <a:lnSpc>
                <a:spcPct val="150000"/>
              </a:lnSpc>
            </a:pPr>
            <a:r>
              <a:rPr lang="zh-CN" altLang="zh-CN" b="1" dirty="0">
                <a:effectLst/>
                <a:latin typeface="微软雅黑" panose="020B0503020204020204" pitchFamily="34" charset="-122"/>
                <a:ea typeface="微软雅黑" panose="020B0503020204020204" pitchFamily="34" charset="-122"/>
              </a:rPr>
              <a:t>（二）碳水化合物酶发育</a:t>
            </a:r>
            <a:r>
              <a:rPr lang="en-US" altLang="zh-CN" dirty="0">
                <a:effectLst/>
                <a:latin typeface="微软雅黑" panose="020B0503020204020204" pitchFamily="34" charset="-122"/>
                <a:ea typeface="微软雅黑" panose="020B0503020204020204" pitchFamily="34" charset="-122"/>
              </a:rPr>
              <a:t>  </a:t>
            </a:r>
            <a:r>
              <a:rPr lang="zh-CN" altLang="zh-CN" dirty="0">
                <a:effectLst/>
                <a:latin typeface="微软雅黑" panose="020B0503020204020204" pitchFamily="34" charset="-122"/>
                <a:ea typeface="微软雅黑" panose="020B0503020204020204" pitchFamily="34" charset="-122"/>
              </a:rPr>
              <a:t> </a:t>
            </a:r>
            <a:endParaRPr lang="en-US" altLang="zh-CN" dirty="0">
              <a:latin typeface="微软雅黑" panose="020B0503020204020204" pitchFamily="34" charset="-122"/>
              <a:ea typeface="微软雅黑" panose="020B0503020204020204" pitchFamily="34" charset="-122"/>
            </a:endParaRPr>
          </a:p>
          <a:p>
            <a:pPr marL="227965" indent="-227965">
              <a:lnSpc>
                <a:spcPct val="150000"/>
              </a:lnSpc>
            </a:pPr>
            <a:r>
              <a:rPr lang="zh-CN" altLang="en-US" kern="100" dirty="0">
                <a:latin typeface="微软雅黑" panose="020B0503020204020204" pitchFamily="34" charset="-122"/>
                <a:ea typeface="微软雅黑" panose="020B0503020204020204" pitchFamily="34" charset="-122"/>
                <a:cs typeface="Times New Roman" panose="02020603050405020304" pitchFamily="18" charset="0"/>
              </a:rPr>
              <a:t>   </a:t>
            </a:r>
            <a:r>
              <a:rPr lang="zh-CN" altLang="en-US" kern="100" dirty="0">
                <a:effectLst/>
                <a:latin typeface="微软雅黑" panose="020B0503020204020204" pitchFamily="34" charset="-122"/>
                <a:ea typeface="微软雅黑" panose="020B0503020204020204" pitchFamily="34" charset="-122"/>
                <a:cs typeface="Times New Roman" panose="02020603050405020304" pitchFamily="18" charset="0"/>
              </a:rPr>
              <a:t>淀粉酶主要由胰腺和唾液腺分泌，催化淀粉及糖原水解，生成葡萄糖、麦芽糖及含有</a:t>
            </a:r>
            <a:r>
              <a:rPr lang="en-US" altLang="zh-CN" kern="100" dirty="0">
                <a:effectLst/>
                <a:latin typeface="微软雅黑" panose="020B0503020204020204" pitchFamily="34" charset="-122"/>
                <a:ea typeface="微软雅黑" panose="020B0503020204020204" pitchFamily="34" charset="-122"/>
                <a:cs typeface="Times New Roman" panose="02020603050405020304" pitchFamily="18" charset="0"/>
              </a:rPr>
              <a:t>α1</a:t>
            </a:r>
            <a:r>
              <a:rPr lang="zh-CN" altLang="en-US" kern="100" dirty="0">
                <a:effectLst/>
                <a:latin typeface="微软雅黑" panose="020B0503020204020204" pitchFamily="34" charset="-122"/>
                <a:ea typeface="微软雅黑" panose="020B0503020204020204" pitchFamily="34" charset="-122"/>
                <a:cs typeface="Times New Roman" panose="02020603050405020304" pitchFamily="18" charset="0"/>
              </a:rPr>
              <a:t>、</a:t>
            </a:r>
            <a:r>
              <a:rPr lang="en-US" altLang="zh-CN" kern="100" dirty="0">
                <a:effectLst/>
                <a:latin typeface="微软雅黑" panose="020B0503020204020204" pitchFamily="34" charset="-122"/>
                <a:ea typeface="微软雅黑" panose="020B0503020204020204" pitchFamily="34" charset="-122"/>
                <a:cs typeface="Times New Roman" panose="02020603050405020304" pitchFamily="18" charset="0"/>
              </a:rPr>
              <a:t>6—</a:t>
            </a:r>
            <a:r>
              <a:rPr lang="zh-CN" altLang="en-US" kern="100" dirty="0">
                <a:effectLst/>
                <a:latin typeface="微软雅黑" panose="020B0503020204020204" pitchFamily="34" charset="-122"/>
                <a:ea typeface="微软雅黑" panose="020B0503020204020204" pitchFamily="34" charset="-122"/>
                <a:cs typeface="Times New Roman" panose="02020603050405020304" pitchFamily="18" charset="0"/>
              </a:rPr>
              <a:t>糖苷键支链的糊精。</a:t>
            </a:r>
            <a:endParaRPr lang="en-US" altLang="zh-CN" kern="100" dirty="0">
              <a:effectLst/>
              <a:latin typeface="微软雅黑" panose="020B0503020204020204" pitchFamily="34" charset="-122"/>
              <a:ea typeface="微软雅黑" panose="020B0503020204020204" pitchFamily="34" charset="-122"/>
              <a:cs typeface="Times New Roman" panose="02020603050405020304" pitchFamily="18" charset="0"/>
            </a:endParaRPr>
          </a:p>
          <a:p>
            <a:pPr marL="227965" indent="-227965">
              <a:lnSpc>
                <a:spcPct val="150000"/>
              </a:lnSpc>
            </a:pPr>
            <a:r>
              <a:rPr lang="zh-CN" altLang="en-US" kern="100" dirty="0">
                <a:effectLst/>
                <a:latin typeface="微软雅黑" panose="020B0503020204020204" pitchFamily="34" charset="-122"/>
                <a:ea typeface="微软雅黑" panose="020B0503020204020204" pitchFamily="34" charset="-122"/>
                <a:cs typeface="Times New Roman" panose="02020603050405020304" pitchFamily="18" charset="0"/>
              </a:rPr>
              <a:t>   肠双糖酶的发育与胎龄有关，胎儿</a:t>
            </a:r>
            <a:r>
              <a:rPr lang="en-US" altLang="zh-CN" kern="100" dirty="0">
                <a:effectLst/>
                <a:latin typeface="微软雅黑" panose="020B0503020204020204" pitchFamily="34" charset="-122"/>
                <a:ea typeface="微软雅黑" panose="020B0503020204020204" pitchFamily="34" charset="-122"/>
                <a:cs typeface="Times New Roman" panose="02020603050405020304" pitchFamily="18" charset="0"/>
              </a:rPr>
              <a:t>8</a:t>
            </a:r>
            <a:r>
              <a:rPr lang="zh-CN" altLang="en-US" kern="100" dirty="0">
                <a:effectLst/>
                <a:latin typeface="微软雅黑" panose="020B0503020204020204" pitchFamily="34" charset="-122"/>
                <a:ea typeface="微软雅黑" panose="020B0503020204020204" pitchFamily="34" charset="-122"/>
                <a:cs typeface="Times New Roman" panose="02020603050405020304" pitchFamily="18" charset="0"/>
              </a:rPr>
              <a:t>月龄时肠蔗糖酶、麦芽糖酶的活动达最高。新生儿唾液淀粉酶、胰腺淀粉酶浓度非常低，至</a:t>
            </a:r>
            <a:r>
              <a:rPr lang="en-US" altLang="zh-CN" kern="100" dirty="0">
                <a:effectLst/>
                <a:latin typeface="微软雅黑" panose="020B0503020204020204" pitchFamily="34" charset="-122"/>
                <a:ea typeface="微软雅黑" panose="020B0503020204020204" pitchFamily="34" charset="-122"/>
                <a:cs typeface="Times New Roman" panose="02020603050405020304" pitchFamily="18" charset="0"/>
              </a:rPr>
              <a:t>4—6</a:t>
            </a:r>
            <a:r>
              <a:rPr lang="zh-CN" altLang="en-US" kern="100" dirty="0">
                <a:effectLst/>
                <a:latin typeface="微软雅黑" panose="020B0503020204020204" pitchFamily="34" charset="-122"/>
                <a:ea typeface="微软雅黑" panose="020B0503020204020204" pitchFamily="34" charset="-122"/>
                <a:cs typeface="Times New Roman" panose="02020603050405020304" pitchFamily="18" charset="0"/>
              </a:rPr>
              <a:t>月龄时开始分泌胰淀粉酶，</a:t>
            </a:r>
            <a:r>
              <a:rPr lang="en-US" altLang="zh-CN" kern="100" dirty="0">
                <a:effectLst/>
                <a:latin typeface="微软雅黑" panose="020B0503020204020204" pitchFamily="34" charset="-122"/>
                <a:ea typeface="微软雅黑" panose="020B0503020204020204" pitchFamily="34" charset="-122"/>
                <a:cs typeface="Times New Roman" panose="02020603050405020304" pitchFamily="18" charset="0"/>
              </a:rPr>
              <a:t>2</a:t>
            </a:r>
            <a:r>
              <a:rPr lang="zh-CN" altLang="en-US" kern="100" dirty="0">
                <a:effectLst/>
                <a:latin typeface="微软雅黑" panose="020B0503020204020204" pitchFamily="34" charset="-122"/>
                <a:ea typeface="微软雅黑" panose="020B0503020204020204" pitchFamily="34" charset="-122"/>
                <a:cs typeface="Times New Roman" panose="02020603050405020304" pitchFamily="18" charset="0"/>
              </a:rPr>
              <a:t>岁达成人水平，故新生儿及婴儿早期消化淀粉的能力有限，这与喂养指南要求的</a:t>
            </a:r>
            <a:r>
              <a:rPr lang="en-US" altLang="zh-CN" kern="100" dirty="0">
                <a:effectLst/>
                <a:latin typeface="微软雅黑" panose="020B0503020204020204" pitchFamily="34" charset="-122"/>
                <a:ea typeface="微软雅黑" panose="020B0503020204020204" pitchFamily="34" charset="-122"/>
                <a:cs typeface="Times New Roman" panose="02020603050405020304" pitchFamily="18" charset="0"/>
              </a:rPr>
              <a:t>4-6</a:t>
            </a:r>
            <a:r>
              <a:rPr lang="zh-CN" altLang="en-US" kern="100" dirty="0">
                <a:effectLst/>
                <a:latin typeface="微软雅黑" panose="020B0503020204020204" pitchFamily="34" charset="-122"/>
                <a:ea typeface="微软雅黑" panose="020B0503020204020204" pitchFamily="34" charset="-122"/>
                <a:cs typeface="Times New Roman" panose="02020603050405020304" pitchFamily="18" charset="0"/>
              </a:rPr>
              <a:t>月龄后添加米粉等辅食的要求一致。</a:t>
            </a:r>
            <a:endParaRPr lang="zh-CN" altLang="zh-CN" dirty="0">
              <a:effectLst/>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606419540"/>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9B4ECC44-2E91-44A8-BC45-C37F9A358344}"/>
              </a:ext>
            </a:extLst>
          </p:cNvPr>
          <p:cNvSpPr>
            <a:spLocks noGrp="1"/>
          </p:cNvSpPr>
          <p:nvPr>
            <p:ph type="title"/>
          </p:nvPr>
        </p:nvSpPr>
        <p:spPr/>
        <p:txBody>
          <a:bodyPr>
            <a:normAutofit/>
          </a:bodyPr>
          <a:lstStyle/>
          <a:p>
            <a:r>
              <a:rPr lang="x-none" altLang="zh-CN" sz="3200" b="1" kern="100" dirty="0">
                <a:effectLst/>
                <a:latin typeface="微软雅黑" panose="020B0503020204020204" pitchFamily="34" charset="-122"/>
                <a:ea typeface="微软雅黑" panose="020B0503020204020204" pitchFamily="34" charset="-122"/>
              </a:rPr>
              <a:t>第二节 婴幼儿营养吸收</a:t>
            </a:r>
            <a:endParaRPr lang="zh-CN" altLang="en-US" sz="3200" dirty="0">
              <a:latin typeface="微软雅黑" panose="020B0503020204020204" pitchFamily="34" charset="-122"/>
              <a:ea typeface="微软雅黑" panose="020B0503020204020204" pitchFamily="34" charset="-122"/>
            </a:endParaRPr>
          </a:p>
        </p:txBody>
      </p:sp>
      <p:sp>
        <p:nvSpPr>
          <p:cNvPr id="3" name="内容占位符 2">
            <a:extLst>
              <a:ext uri="{FF2B5EF4-FFF2-40B4-BE49-F238E27FC236}">
                <a16:creationId xmlns:a16="http://schemas.microsoft.com/office/drawing/2014/main" id="{8F5E38C0-A607-462A-A3F9-63E95095DCBE}"/>
              </a:ext>
            </a:extLst>
          </p:cNvPr>
          <p:cNvSpPr>
            <a:spLocks noGrp="1"/>
          </p:cNvSpPr>
          <p:nvPr>
            <p:ph idx="1"/>
          </p:nvPr>
        </p:nvSpPr>
        <p:spPr>
          <a:xfrm>
            <a:off x="1066800" y="1866054"/>
            <a:ext cx="10058400" cy="4023360"/>
          </a:xfrm>
        </p:spPr>
        <p:txBody>
          <a:bodyPr>
            <a:noAutofit/>
          </a:bodyPr>
          <a:lstStyle/>
          <a:p>
            <a:pPr marL="227965" indent="-227965">
              <a:lnSpc>
                <a:spcPct val="150000"/>
              </a:lnSpc>
            </a:pPr>
            <a:r>
              <a:rPr lang="zh-CN" altLang="zh-CN" sz="2400" dirty="0">
                <a:effectLst/>
                <a:latin typeface="微软雅黑" panose="020B0503020204020204" pitchFamily="34" charset="-122"/>
                <a:ea typeface="微软雅黑" panose="020B0503020204020204" pitchFamily="34" charset="-122"/>
              </a:rPr>
              <a:t>一、消化酶的发育与成熟</a:t>
            </a:r>
            <a:endParaRPr lang="en-US" altLang="zh-CN" sz="2400" dirty="0">
              <a:effectLst/>
              <a:latin typeface="微软雅黑" panose="020B0503020204020204" pitchFamily="34" charset="-122"/>
              <a:ea typeface="微软雅黑" panose="020B0503020204020204" pitchFamily="34" charset="-122"/>
            </a:endParaRPr>
          </a:p>
          <a:p>
            <a:pPr marL="227965" indent="-227965">
              <a:lnSpc>
                <a:spcPct val="150000"/>
              </a:lnSpc>
            </a:pPr>
            <a:r>
              <a:rPr lang="zh-CN" altLang="zh-CN" b="1" dirty="0">
                <a:effectLst/>
                <a:latin typeface="微软雅黑" panose="020B0503020204020204" pitchFamily="34" charset="-122"/>
                <a:ea typeface="微软雅黑" panose="020B0503020204020204" pitchFamily="34" charset="-122"/>
              </a:rPr>
              <a:t>（二）碳水化合物酶发育</a:t>
            </a:r>
            <a:r>
              <a:rPr lang="en-US" altLang="zh-CN" dirty="0">
                <a:effectLst/>
                <a:latin typeface="微软雅黑" panose="020B0503020204020204" pitchFamily="34" charset="-122"/>
                <a:ea typeface="微软雅黑" panose="020B0503020204020204" pitchFamily="34" charset="-122"/>
              </a:rPr>
              <a:t>  </a:t>
            </a:r>
            <a:r>
              <a:rPr lang="zh-CN" altLang="zh-CN" dirty="0">
                <a:effectLst/>
                <a:latin typeface="微软雅黑" panose="020B0503020204020204" pitchFamily="34" charset="-122"/>
                <a:ea typeface="微软雅黑" panose="020B0503020204020204" pitchFamily="34" charset="-122"/>
              </a:rPr>
              <a:t> </a:t>
            </a:r>
            <a:endParaRPr lang="en-US" altLang="zh-CN" dirty="0">
              <a:latin typeface="微软雅黑" panose="020B0503020204020204" pitchFamily="34" charset="-122"/>
              <a:ea typeface="微软雅黑" panose="020B0503020204020204" pitchFamily="34" charset="-122"/>
            </a:endParaRPr>
          </a:p>
          <a:p>
            <a:pPr marL="227965" indent="-227965">
              <a:lnSpc>
                <a:spcPct val="150000"/>
              </a:lnSpc>
            </a:pPr>
            <a:r>
              <a:rPr lang="zh-CN" altLang="en-US" kern="100" dirty="0">
                <a:effectLst/>
                <a:latin typeface="微软雅黑" panose="020B0503020204020204" pitchFamily="34" charset="-122"/>
                <a:ea typeface="微软雅黑" panose="020B0503020204020204" pitchFamily="34" charset="-122"/>
                <a:cs typeface="Times New Roman" panose="02020603050405020304" pitchFamily="18" charset="0"/>
              </a:rPr>
              <a:t>   新生儿十二指肠小肠</a:t>
            </a:r>
            <a:r>
              <a:rPr lang="en-US" altLang="zh-CN" kern="100" dirty="0">
                <a:effectLst/>
                <a:latin typeface="微软雅黑" panose="020B0503020204020204" pitchFamily="34" charset="-122"/>
                <a:ea typeface="微软雅黑" panose="020B0503020204020204" pitchFamily="34" charset="-122"/>
                <a:cs typeface="Times New Roman" panose="02020603050405020304" pitchFamily="18" charset="0"/>
              </a:rPr>
              <a:t>α—</a:t>
            </a:r>
            <a:r>
              <a:rPr lang="zh-CN" altLang="en-US" kern="100" dirty="0">
                <a:effectLst/>
                <a:latin typeface="微软雅黑" panose="020B0503020204020204" pitchFamily="34" charset="-122"/>
                <a:ea typeface="微软雅黑" panose="020B0503020204020204" pitchFamily="34" charset="-122"/>
                <a:cs typeface="Times New Roman" panose="02020603050405020304" pitchFamily="18" charset="0"/>
              </a:rPr>
              <a:t>淀粉酶活性低，但肠内葡萄糖化酶含量较高，为成人的</a:t>
            </a:r>
            <a:r>
              <a:rPr lang="en-US" altLang="zh-CN" kern="100" dirty="0">
                <a:effectLst/>
                <a:latin typeface="微软雅黑" panose="020B0503020204020204" pitchFamily="34" charset="-122"/>
                <a:ea typeface="微软雅黑" panose="020B0503020204020204" pitchFamily="34" charset="-122"/>
                <a:cs typeface="Times New Roman" panose="02020603050405020304" pitchFamily="18" charset="0"/>
              </a:rPr>
              <a:t>50%—100%</a:t>
            </a:r>
            <a:r>
              <a:rPr lang="zh-CN" altLang="en-US" kern="100" dirty="0">
                <a:effectLst/>
                <a:latin typeface="微软雅黑" panose="020B0503020204020204" pitchFamily="34" charset="-122"/>
                <a:ea typeface="微软雅黑" panose="020B0503020204020204" pitchFamily="34" charset="-122"/>
                <a:cs typeface="Times New Roman" panose="02020603050405020304" pitchFamily="18" charset="0"/>
              </a:rPr>
              <a:t>，可补偿淀粉酶不足，使淀粉发酵成为短链脂肪酸，帮助淀粉消化。</a:t>
            </a:r>
            <a:endParaRPr lang="en-US" altLang="zh-CN" kern="100" dirty="0">
              <a:effectLst/>
              <a:latin typeface="微软雅黑" panose="020B0503020204020204" pitchFamily="34" charset="-122"/>
              <a:ea typeface="微软雅黑" panose="020B0503020204020204" pitchFamily="34" charset="-122"/>
              <a:cs typeface="Times New Roman" panose="02020603050405020304" pitchFamily="18" charset="0"/>
            </a:endParaRPr>
          </a:p>
          <a:p>
            <a:pPr marL="227965" indent="-227965">
              <a:lnSpc>
                <a:spcPct val="150000"/>
              </a:lnSpc>
            </a:pPr>
            <a:r>
              <a:rPr lang="en-US" altLang="zh-CN" kern="100" dirty="0">
                <a:latin typeface="微软雅黑" panose="020B0503020204020204" pitchFamily="34" charset="-122"/>
                <a:ea typeface="微软雅黑" panose="020B0503020204020204" pitchFamily="34" charset="-122"/>
                <a:cs typeface="Times New Roman" panose="02020603050405020304" pitchFamily="18" charset="0"/>
              </a:rPr>
              <a:t>  </a:t>
            </a:r>
            <a:r>
              <a:rPr lang="zh-CN" altLang="en-US" kern="100" dirty="0">
                <a:effectLst/>
                <a:latin typeface="微软雅黑" panose="020B0503020204020204" pitchFamily="34" charset="-122"/>
                <a:ea typeface="微软雅黑" panose="020B0503020204020204" pitchFamily="34" charset="-122"/>
                <a:cs typeface="Times New Roman" panose="02020603050405020304" pitchFamily="18" charset="0"/>
              </a:rPr>
              <a:t>母乳含少量淀粉酶，进入婴儿消化道可不被分解，帮助婴儿消化部分淀粉，代偿胰淀粉酶分泌不足。</a:t>
            </a:r>
          </a:p>
          <a:p>
            <a:pPr marL="227965" indent="-227965">
              <a:lnSpc>
                <a:spcPct val="150000"/>
              </a:lnSpc>
            </a:pPr>
            <a:endParaRPr lang="zh-CN" altLang="zh-CN" dirty="0">
              <a:effectLst/>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129891052"/>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9B4ECC44-2E91-44A8-BC45-C37F9A358344}"/>
              </a:ext>
            </a:extLst>
          </p:cNvPr>
          <p:cNvSpPr>
            <a:spLocks noGrp="1"/>
          </p:cNvSpPr>
          <p:nvPr>
            <p:ph type="title"/>
          </p:nvPr>
        </p:nvSpPr>
        <p:spPr/>
        <p:txBody>
          <a:bodyPr>
            <a:normAutofit/>
          </a:bodyPr>
          <a:lstStyle/>
          <a:p>
            <a:r>
              <a:rPr lang="x-none" altLang="zh-CN" sz="3200" b="1" kern="100" dirty="0">
                <a:effectLst/>
                <a:latin typeface="微软雅黑" panose="020B0503020204020204" pitchFamily="34" charset="-122"/>
                <a:ea typeface="微软雅黑" panose="020B0503020204020204" pitchFamily="34" charset="-122"/>
              </a:rPr>
              <a:t>第二节 婴幼儿营养吸收</a:t>
            </a:r>
            <a:endParaRPr lang="zh-CN" altLang="en-US" sz="3200" dirty="0">
              <a:latin typeface="微软雅黑" panose="020B0503020204020204" pitchFamily="34" charset="-122"/>
              <a:ea typeface="微软雅黑" panose="020B0503020204020204" pitchFamily="34" charset="-122"/>
            </a:endParaRPr>
          </a:p>
        </p:txBody>
      </p:sp>
      <p:sp>
        <p:nvSpPr>
          <p:cNvPr id="3" name="内容占位符 2">
            <a:extLst>
              <a:ext uri="{FF2B5EF4-FFF2-40B4-BE49-F238E27FC236}">
                <a16:creationId xmlns:a16="http://schemas.microsoft.com/office/drawing/2014/main" id="{8F5E38C0-A607-462A-A3F9-63E95095DCBE}"/>
              </a:ext>
            </a:extLst>
          </p:cNvPr>
          <p:cNvSpPr>
            <a:spLocks noGrp="1"/>
          </p:cNvSpPr>
          <p:nvPr>
            <p:ph idx="1"/>
          </p:nvPr>
        </p:nvSpPr>
        <p:spPr>
          <a:xfrm>
            <a:off x="1066800" y="1876214"/>
            <a:ext cx="10058400" cy="4023360"/>
          </a:xfrm>
        </p:spPr>
        <p:txBody>
          <a:bodyPr>
            <a:noAutofit/>
          </a:bodyPr>
          <a:lstStyle/>
          <a:p>
            <a:pPr marL="227965" indent="-227965">
              <a:lnSpc>
                <a:spcPct val="150000"/>
              </a:lnSpc>
            </a:pPr>
            <a:r>
              <a:rPr lang="zh-CN" altLang="zh-CN" sz="2400" dirty="0">
                <a:effectLst/>
                <a:latin typeface="微软雅黑" panose="020B0503020204020204" pitchFamily="34" charset="-122"/>
                <a:ea typeface="微软雅黑" panose="020B0503020204020204" pitchFamily="34" charset="-122"/>
              </a:rPr>
              <a:t>一、消化酶的发育与成熟</a:t>
            </a:r>
            <a:endParaRPr lang="en-US" altLang="zh-CN" sz="2400" dirty="0">
              <a:effectLst/>
              <a:latin typeface="微软雅黑" panose="020B0503020204020204" pitchFamily="34" charset="-122"/>
              <a:ea typeface="微软雅黑" panose="020B0503020204020204" pitchFamily="34" charset="-122"/>
            </a:endParaRPr>
          </a:p>
          <a:p>
            <a:pPr marL="227965" indent="-227965">
              <a:lnSpc>
                <a:spcPct val="150000"/>
              </a:lnSpc>
            </a:pPr>
            <a:r>
              <a:rPr lang="zh-CN" altLang="zh-CN" b="1" kern="100" dirty="0">
                <a:effectLst/>
                <a:latin typeface="微软雅黑" panose="020B0503020204020204" pitchFamily="34" charset="-122"/>
                <a:ea typeface="微软雅黑" panose="020B0503020204020204" pitchFamily="34" charset="-122"/>
                <a:cs typeface="Times New Roman" panose="02020603050405020304" pitchFamily="18" charset="0"/>
              </a:rPr>
              <a:t>（三）脂肪酶发育</a:t>
            </a:r>
            <a:endParaRPr lang="en-US" altLang="zh-CN" b="1" dirty="0">
              <a:effectLst/>
              <a:latin typeface="微软雅黑" panose="020B0503020204020204" pitchFamily="34" charset="-122"/>
              <a:ea typeface="微软雅黑" panose="020B0503020204020204" pitchFamily="34" charset="-122"/>
            </a:endParaRPr>
          </a:p>
          <a:p>
            <a:pPr indent="304800">
              <a:lnSpc>
                <a:spcPct val="150000"/>
              </a:lnSpc>
            </a:pPr>
            <a:r>
              <a:rPr lang="zh-CN" altLang="zh-CN" dirty="0">
                <a:effectLst/>
                <a:latin typeface="微软雅黑" panose="020B0503020204020204" pitchFamily="34" charset="-122"/>
                <a:ea typeface="微软雅黑" panose="020B0503020204020204" pitchFamily="34" charset="-122"/>
              </a:rPr>
              <a:t>脂肪酶主要有胃脂酶、胆盐依赖性脂肪酶、胆盐刺激脂肪酶、胰脂酶等。</a:t>
            </a:r>
            <a:endParaRPr lang="en-US" altLang="zh-CN" dirty="0">
              <a:effectLst/>
              <a:latin typeface="微软雅黑" panose="020B0503020204020204" pitchFamily="34" charset="-122"/>
              <a:ea typeface="微软雅黑" panose="020B0503020204020204" pitchFamily="34" charset="-122"/>
            </a:endParaRPr>
          </a:p>
          <a:p>
            <a:pPr indent="304800">
              <a:lnSpc>
                <a:spcPct val="150000"/>
              </a:lnSpc>
            </a:pPr>
            <a:r>
              <a:rPr lang="zh-CN" altLang="zh-CN" dirty="0">
                <a:effectLst/>
                <a:latin typeface="微软雅黑" panose="020B0503020204020204" pitchFamily="34" charset="-122"/>
                <a:ea typeface="微软雅黑" panose="020B0503020204020204" pitchFamily="34" charset="-122"/>
              </a:rPr>
              <a:t>婴儿的脂肪消化主要在胃，脂肪消化主要依赖胃脂肪酶。胃脂肪酶在早产儿和新生儿有独特的代偿功能，具有保持胃内合适酸度、抗胃酸和胃蛋白酶的作用，活性可保存到小肠，不依赖胆盐和辅助因子，有助于胃内脂肪消化，在一定程度上弥补了胰脂肪酶不足。</a:t>
            </a:r>
            <a:endParaRPr lang="en-US" altLang="zh-CN" dirty="0">
              <a:effectLst/>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539681425"/>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9B4ECC44-2E91-44A8-BC45-C37F9A358344}"/>
              </a:ext>
            </a:extLst>
          </p:cNvPr>
          <p:cNvSpPr>
            <a:spLocks noGrp="1"/>
          </p:cNvSpPr>
          <p:nvPr>
            <p:ph type="title"/>
          </p:nvPr>
        </p:nvSpPr>
        <p:spPr/>
        <p:txBody>
          <a:bodyPr>
            <a:normAutofit/>
          </a:bodyPr>
          <a:lstStyle/>
          <a:p>
            <a:r>
              <a:rPr lang="x-none" altLang="zh-CN" sz="3200" b="1" kern="100" dirty="0">
                <a:effectLst/>
                <a:latin typeface="微软雅黑" panose="020B0503020204020204" pitchFamily="34" charset="-122"/>
                <a:ea typeface="微软雅黑" panose="020B0503020204020204" pitchFamily="34" charset="-122"/>
              </a:rPr>
              <a:t>第二节 婴幼儿营养吸收</a:t>
            </a:r>
            <a:endParaRPr lang="zh-CN" altLang="en-US" sz="3200" dirty="0">
              <a:latin typeface="微软雅黑" panose="020B0503020204020204" pitchFamily="34" charset="-122"/>
              <a:ea typeface="微软雅黑" panose="020B0503020204020204" pitchFamily="34" charset="-122"/>
            </a:endParaRPr>
          </a:p>
        </p:txBody>
      </p:sp>
      <p:sp>
        <p:nvSpPr>
          <p:cNvPr id="3" name="内容占位符 2">
            <a:extLst>
              <a:ext uri="{FF2B5EF4-FFF2-40B4-BE49-F238E27FC236}">
                <a16:creationId xmlns:a16="http://schemas.microsoft.com/office/drawing/2014/main" id="{8F5E38C0-A607-462A-A3F9-63E95095DCBE}"/>
              </a:ext>
            </a:extLst>
          </p:cNvPr>
          <p:cNvSpPr>
            <a:spLocks noGrp="1"/>
          </p:cNvSpPr>
          <p:nvPr>
            <p:ph idx="1"/>
          </p:nvPr>
        </p:nvSpPr>
        <p:spPr>
          <a:xfrm>
            <a:off x="1066800" y="1876214"/>
            <a:ext cx="10058400" cy="4023360"/>
          </a:xfrm>
        </p:spPr>
        <p:txBody>
          <a:bodyPr>
            <a:noAutofit/>
          </a:bodyPr>
          <a:lstStyle/>
          <a:p>
            <a:pPr marL="227965" indent="-227965">
              <a:lnSpc>
                <a:spcPct val="150000"/>
              </a:lnSpc>
            </a:pPr>
            <a:r>
              <a:rPr lang="zh-CN" altLang="zh-CN" sz="2400" dirty="0">
                <a:effectLst/>
                <a:latin typeface="微软雅黑" panose="020B0503020204020204" pitchFamily="34" charset="-122"/>
                <a:ea typeface="微软雅黑" panose="020B0503020204020204" pitchFamily="34" charset="-122"/>
              </a:rPr>
              <a:t>一、消化酶的发育与成熟</a:t>
            </a:r>
            <a:endParaRPr lang="en-US" altLang="zh-CN" sz="2400" dirty="0">
              <a:effectLst/>
              <a:latin typeface="微软雅黑" panose="020B0503020204020204" pitchFamily="34" charset="-122"/>
              <a:ea typeface="微软雅黑" panose="020B0503020204020204" pitchFamily="34" charset="-122"/>
            </a:endParaRPr>
          </a:p>
          <a:p>
            <a:pPr marL="227965" indent="-227965">
              <a:lnSpc>
                <a:spcPct val="150000"/>
              </a:lnSpc>
            </a:pPr>
            <a:r>
              <a:rPr lang="zh-CN" altLang="zh-CN" b="1" kern="100" dirty="0">
                <a:effectLst/>
                <a:latin typeface="微软雅黑" panose="020B0503020204020204" pitchFamily="34" charset="-122"/>
                <a:ea typeface="微软雅黑" panose="020B0503020204020204" pitchFamily="34" charset="-122"/>
                <a:cs typeface="Times New Roman" panose="02020603050405020304" pitchFamily="18" charset="0"/>
              </a:rPr>
              <a:t>（三）脂肪酶发育</a:t>
            </a:r>
            <a:endParaRPr lang="en-US" altLang="zh-CN" b="1" dirty="0">
              <a:effectLst/>
              <a:latin typeface="微软雅黑" panose="020B0503020204020204" pitchFamily="34" charset="-122"/>
              <a:ea typeface="微软雅黑" panose="020B0503020204020204" pitchFamily="34" charset="-122"/>
            </a:endParaRPr>
          </a:p>
          <a:p>
            <a:pPr indent="304800">
              <a:lnSpc>
                <a:spcPct val="150000"/>
              </a:lnSpc>
            </a:pPr>
            <a:r>
              <a:rPr lang="zh-CN" altLang="zh-CN" dirty="0">
                <a:effectLst/>
                <a:latin typeface="微软雅黑" panose="020B0503020204020204" pitchFamily="34" charset="-122"/>
                <a:ea typeface="微软雅黑" panose="020B0503020204020204" pitchFamily="34" charset="-122"/>
              </a:rPr>
              <a:t>随着婴儿年龄的增大，到了快断离母乳，引入半固体、固体食物的年龄，肝脏功能逐渐成熟，胆盐分泌增加，胆盐依赖性脂肪酶、胆盐刺激脂肪酶等对三酰甘油的消化作用逐渐增强。婴儿吸收脂肪的能力随年龄的增加而提高，如</a:t>
            </a:r>
            <a:r>
              <a:rPr lang="en-US" altLang="zh-CN" dirty="0">
                <a:effectLst/>
                <a:latin typeface="微软雅黑" panose="020B0503020204020204" pitchFamily="34" charset="-122"/>
                <a:ea typeface="微软雅黑" panose="020B0503020204020204" pitchFamily="34" charset="-122"/>
              </a:rPr>
              <a:t>33—34</a:t>
            </a:r>
            <a:r>
              <a:rPr lang="zh-CN" altLang="zh-CN" dirty="0">
                <a:effectLst/>
                <a:latin typeface="微软雅黑" panose="020B0503020204020204" pitchFamily="34" charset="-122"/>
                <a:ea typeface="微软雅黑" panose="020B0503020204020204" pitchFamily="34" charset="-122"/>
              </a:rPr>
              <a:t>周龄的早产儿脂肪的吸收率为</a:t>
            </a:r>
            <a:r>
              <a:rPr lang="en-US" altLang="zh-CN" dirty="0">
                <a:effectLst/>
                <a:latin typeface="微软雅黑" panose="020B0503020204020204" pitchFamily="34" charset="-122"/>
                <a:ea typeface="微软雅黑" panose="020B0503020204020204" pitchFamily="34" charset="-122"/>
              </a:rPr>
              <a:t>65%—75%</a:t>
            </a:r>
            <a:r>
              <a:rPr lang="zh-CN" altLang="zh-CN" dirty="0">
                <a:effectLst/>
                <a:latin typeface="微软雅黑" panose="020B0503020204020204" pitchFamily="34" charset="-122"/>
                <a:ea typeface="微软雅黑" panose="020B0503020204020204" pitchFamily="34" charset="-122"/>
              </a:rPr>
              <a:t>，足月儿的脂肪吸收率为</a:t>
            </a:r>
            <a:r>
              <a:rPr lang="en-US" altLang="zh-CN" dirty="0">
                <a:effectLst/>
                <a:latin typeface="微软雅黑" panose="020B0503020204020204" pitchFamily="34" charset="-122"/>
                <a:ea typeface="微软雅黑" panose="020B0503020204020204" pitchFamily="34" charset="-122"/>
              </a:rPr>
              <a:t>90%</a:t>
            </a:r>
            <a:r>
              <a:rPr lang="zh-CN" altLang="zh-CN" dirty="0">
                <a:effectLst/>
                <a:latin typeface="微软雅黑" panose="020B0503020204020204" pitchFamily="34" charset="-122"/>
                <a:ea typeface="微软雅黑" panose="020B0503020204020204" pitchFamily="34" charset="-122"/>
              </a:rPr>
              <a:t>，</a:t>
            </a:r>
            <a:r>
              <a:rPr lang="en-US" altLang="zh-CN" dirty="0">
                <a:effectLst/>
                <a:latin typeface="微软雅黑" panose="020B0503020204020204" pitchFamily="34" charset="-122"/>
                <a:ea typeface="微软雅黑" panose="020B0503020204020204" pitchFamily="34" charset="-122"/>
              </a:rPr>
              <a:t>6</a:t>
            </a:r>
            <a:r>
              <a:rPr lang="zh-CN" altLang="zh-CN" dirty="0">
                <a:effectLst/>
                <a:latin typeface="微软雅黑" panose="020B0503020204020204" pitchFamily="34" charset="-122"/>
                <a:ea typeface="微软雅黑" panose="020B0503020204020204" pitchFamily="34" charset="-122"/>
              </a:rPr>
              <a:t>月龄的婴儿脂肪吸收率已超过</a:t>
            </a:r>
            <a:r>
              <a:rPr lang="en-US" altLang="zh-CN" dirty="0">
                <a:effectLst/>
                <a:latin typeface="微软雅黑" panose="020B0503020204020204" pitchFamily="34" charset="-122"/>
                <a:ea typeface="微软雅黑" panose="020B0503020204020204" pitchFamily="34" charset="-122"/>
              </a:rPr>
              <a:t>95%</a:t>
            </a:r>
            <a:r>
              <a:rPr lang="zh-CN" altLang="zh-CN" dirty="0">
                <a:effectLst/>
                <a:latin typeface="微软雅黑" panose="020B0503020204020204" pitchFamily="34" charset="-122"/>
                <a:ea typeface="微软雅黑" panose="020B0503020204020204" pitchFamily="34" charset="-122"/>
              </a:rPr>
              <a:t>。</a:t>
            </a:r>
          </a:p>
        </p:txBody>
      </p:sp>
    </p:spTree>
    <p:extLst>
      <p:ext uri="{BB962C8B-B14F-4D97-AF65-F5344CB8AC3E}">
        <p14:creationId xmlns:p14="http://schemas.microsoft.com/office/powerpoint/2010/main" val="3612438572"/>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9B4ECC44-2E91-44A8-BC45-C37F9A358344}"/>
              </a:ext>
            </a:extLst>
          </p:cNvPr>
          <p:cNvSpPr>
            <a:spLocks noGrp="1"/>
          </p:cNvSpPr>
          <p:nvPr>
            <p:ph type="title"/>
          </p:nvPr>
        </p:nvSpPr>
        <p:spPr/>
        <p:txBody>
          <a:bodyPr>
            <a:normAutofit/>
          </a:bodyPr>
          <a:lstStyle/>
          <a:p>
            <a:r>
              <a:rPr lang="x-none" altLang="zh-CN" sz="3200" b="1" kern="100" dirty="0">
                <a:effectLst/>
                <a:latin typeface="微软雅黑" panose="020B0503020204020204" pitchFamily="34" charset="-122"/>
                <a:ea typeface="微软雅黑" panose="020B0503020204020204" pitchFamily="34" charset="-122"/>
              </a:rPr>
              <a:t>第二节 婴幼儿营养吸收</a:t>
            </a:r>
            <a:endParaRPr lang="zh-CN" altLang="en-US" sz="3200" dirty="0">
              <a:latin typeface="微软雅黑" panose="020B0503020204020204" pitchFamily="34" charset="-122"/>
              <a:ea typeface="微软雅黑" panose="020B0503020204020204" pitchFamily="34" charset="-122"/>
            </a:endParaRPr>
          </a:p>
        </p:txBody>
      </p:sp>
      <p:sp>
        <p:nvSpPr>
          <p:cNvPr id="3" name="内容占位符 2">
            <a:extLst>
              <a:ext uri="{FF2B5EF4-FFF2-40B4-BE49-F238E27FC236}">
                <a16:creationId xmlns:a16="http://schemas.microsoft.com/office/drawing/2014/main" id="{8F5E38C0-A607-462A-A3F9-63E95095DCBE}"/>
              </a:ext>
            </a:extLst>
          </p:cNvPr>
          <p:cNvSpPr>
            <a:spLocks noGrp="1"/>
          </p:cNvSpPr>
          <p:nvPr>
            <p:ph idx="1"/>
          </p:nvPr>
        </p:nvSpPr>
        <p:spPr>
          <a:xfrm>
            <a:off x="1066800" y="1866054"/>
            <a:ext cx="10058400" cy="4023360"/>
          </a:xfrm>
        </p:spPr>
        <p:txBody>
          <a:bodyPr>
            <a:noAutofit/>
          </a:bodyPr>
          <a:lstStyle/>
          <a:p>
            <a:pPr marL="227965" indent="-227965">
              <a:lnSpc>
                <a:spcPct val="150000"/>
              </a:lnSpc>
            </a:pPr>
            <a:r>
              <a:rPr lang="zh-CN" altLang="zh-CN" sz="2400" dirty="0">
                <a:effectLst/>
                <a:latin typeface="微软雅黑" panose="020B0503020204020204" pitchFamily="34" charset="-122"/>
                <a:ea typeface="微软雅黑" panose="020B0503020204020204" pitchFamily="34" charset="-122"/>
              </a:rPr>
              <a:t>二、三大营养素消化与吸收</a:t>
            </a:r>
            <a:endParaRPr lang="en-US" altLang="zh-CN" sz="2400" dirty="0">
              <a:effectLst/>
              <a:latin typeface="微软雅黑" panose="020B0503020204020204" pitchFamily="34" charset="-122"/>
              <a:ea typeface="微软雅黑" panose="020B0503020204020204" pitchFamily="34" charset="-122"/>
            </a:endParaRPr>
          </a:p>
          <a:p>
            <a:pPr marL="227965" indent="-227965">
              <a:lnSpc>
                <a:spcPct val="150000"/>
              </a:lnSpc>
            </a:pPr>
            <a:r>
              <a:rPr lang="zh-CN" altLang="zh-CN" b="1" dirty="0">
                <a:effectLst/>
                <a:latin typeface="微软雅黑" panose="020B0503020204020204" pitchFamily="34" charset="-122"/>
                <a:ea typeface="微软雅黑" panose="020B0503020204020204" pitchFamily="34" charset="-122"/>
              </a:rPr>
              <a:t>（一）蛋白质消化与吸收 </a:t>
            </a:r>
            <a:r>
              <a:rPr lang="zh-CN" altLang="zh-CN" dirty="0">
                <a:effectLst/>
                <a:latin typeface="微软雅黑" panose="020B0503020204020204" pitchFamily="34" charset="-122"/>
                <a:ea typeface="微软雅黑" panose="020B0503020204020204" pitchFamily="34" charset="-122"/>
              </a:rPr>
              <a:t> </a:t>
            </a:r>
            <a:endParaRPr lang="en-US" altLang="zh-CN" b="1" dirty="0">
              <a:effectLst/>
              <a:latin typeface="微软雅黑" panose="020B0503020204020204" pitchFamily="34" charset="-122"/>
              <a:ea typeface="微软雅黑" panose="020B0503020204020204" pitchFamily="34" charset="-122"/>
            </a:endParaRPr>
          </a:p>
          <a:p>
            <a:pPr indent="304800">
              <a:lnSpc>
                <a:spcPct val="150000"/>
              </a:lnSpc>
            </a:pPr>
            <a:r>
              <a:rPr lang="zh-CN" altLang="zh-CN" dirty="0">
                <a:effectLst/>
                <a:latin typeface="微软雅黑" panose="020B0503020204020204" pitchFamily="34" charset="-122"/>
                <a:ea typeface="微软雅黑" panose="020B0503020204020204" pitchFamily="34" charset="-122"/>
              </a:rPr>
              <a:t>食物中的蛋白质需先在消化道内分解为氨基酸后被机体吸收利用。</a:t>
            </a:r>
            <a:endParaRPr lang="en-US" altLang="zh-CN" dirty="0">
              <a:effectLst/>
              <a:latin typeface="微软雅黑" panose="020B0503020204020204" pitchFamily="34" charset="-122"/>
              <a:ea typeface="微软雅黑" panose="020B0503020204020204" pitchFamily="34" charset="-122"/>
            </a:endParaRPr>
          </a:p>
          <a:p>
            <a:pPr indent="304800">
              <a:lnSpc>
                <a:spcPct val="150000"/>
              </a:lnSpc>
            </a:pPr>
            <a:r>
              <a:rPr lang="zh-CN" altLang="zh-CN" dirty="0">
                <a:effectLst/>
                <a:latin typeface="微软雅黑" panose="020B0503020204020204" pitchFamily="34" charset="-122"/>
                <a:ea typeface="微软雅黑" panose="020B0503020204020204" pitchFamily="34" charset="-122"/>
              </a:rPr>
              <a:t>胃腺分泌的胃液（</a:t>
            </a:r>
            <a:r>
              <a:rPr lang="en-US" altLang="zh-CN" dirty="0">
                <a:effectLst/>
                <a:latin typeface="微软雅黑" panose="020B0503020204020204" pitchFamily="34" charset="-122"/>
                <a:ea typeface="微软雅黑" panose="020B0503020204020204" pitchFamily="34" charset="-122"/>
              </a:rPr>
              <a:t>pH</a:t>
            </a:r>
            <a:r>
              <a:rPr lang="zh-CN" altLang="zh-CN" dirty="0">
                <a:effectLst/>
                <a:latin typeface="微软雅黑" panose="020B0503020204020204" pitchFamily="34" charset="-122"/>
                <a:ea typeface="微软雅黑" panose="020B0503020204020204" pitchFamily="34" charset="-122"/>
              </a:rPr>
              <a:t>为</a:t>
            </a:r>
            <a:r>
              <a:rPr lang="en-US" altLang="zh-CN" dirty="0">
                <a:effectLst/>
                <a:latin typeface="微软雅黑" panose="020B0503020204020204" pitchFamily="34" charset="-122"/>
                <a:ea typeface="微软雅黑" panose="020B0503020204020204" pitchFamily="34" charset="-122"/>
              </a:rPr>
              <a:t>0.9—1.5</a:t>
            </a:r>
            <a:r>
              <a:rPr lang="zh-CN" altLang="zh-CN" dirty="0">
                <a:effectLst/>
                <a:latin typeface="微软雅黑" panose="020B0503020204020204" pitchFamily="34" charset="-122"/>
                <a:ea typeface="微软雅黑" panose="020B0503020204020204" pitchFamily="34" charset="-122"/>
              </a:rPr>
              <a:t>）中含有胃蛋白酶原，在胃酸及自身作用下被激活。胃蛋白酶是胃中仅有的蛋白水解酶，它可以在胃液的酸性条件下特异性较低地水解各种水溶性蛋白质，产物为多肽、寡肽和少量氨基酸。胃蛋白酶还有凝乳作用，可使人乳在胃中部分消化。</a:t>
            </a:r>
            <a:endParaRPr lang="en-US" altLang="zh-CN" dirty="0">
              <a:effectLst/>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22598522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9B4ECC44-2E91-44A8-BC45-C37F9A358344}"/>
              </a:ext>
            </a:extLst>
          </p:cNvPr>
          <p:cNvSpPr>
            <a:spLocks noGrp="1"/>
          </p:cNvSpPr>
          <p:nvPr>
            <p:ph type="title"/>
          </p:nvPr>
        </p:nvSpPr>
        <p:spPr/>
        <p:txBody>
          <a:bodyPr>
            <a:normAutofit/>
          </a:bodyPr>
          <a:lstStyle/>
          <a:p>
            <a:r>
              <a:rPr lang="x-none" altLang="zh-CN" sz="3200" b="1" kern="100" dirty="0">
                <a:effectLst/>
                <a:latin typeface="微软雅黑" panose="020B0503020204020204" pitchFamily="34" charset="-122"/>
                <a:ea typeface="微软雅黑" panose="020B0503020204020204" pitchFamily="34" charset="-122"/>
              </a:rPr>
              <a:t>第一节 婴幼儿胃肠功能发育</a:t>
            </a:r>
            <a:endParaRPr lang="zh-CN" altLang="en-US" sz="3200" dirty="0">
              <a:latin typeface="微软雅黑" panose="020B0503020204020204" pitchFamily="34" charset="-122"/>
              <a:ea typeface="微软雅黑" panose="020B0503020204020204" pitchFamily="34" charset="-122"/>
            </a:endParaRPr>
          </a:p>
        </p:txBody>
      </p:sp>
      <p:sp>
        <p:nvSpPr>
          <p:cNvPr id="3" name="内容占位符 2">
            <a:extLst>
              <a:ext uri="{FF2B5EF4-FFF2-40B4-BE49-F238E27FC236}">
                <a16:creationId xmlns:a16="http://schemas.microsoft.com/office/drawing/2014/main" id="{8F5E38C0-A607-462A-A3F9-63E95095DCBE}"/>
              </a:ext>
            </a:extLst>
          </p:cNvPr>
          <p:cNvSpPr>
            <a:spLocks noGrp="1"/>
          </p:cNvSpPr>
          <p:nvPr>
            <p:ph idx="1"/>
          </p:nvPr>
        </p:nvSpPr>
        <p:spPr>
          <a:xfrm>
            <a:off x="1097280" y="1845734"/>
            <a:ext cx="10058400" cy="4473786"/>
          </a:xfrm>
        </p:spPr>
        <p:txBody>
          <a:bodyPr>
            <a:normAutofit fontScale="92500" lnSpcReduction="10000"/>
          </a:bodyPr>
          <a:lstStyle/>
          <a:p>
            <a:r>
              <a:rPr lang="zh-CN" altLang="en-US" sz="2400" dirty="0">
                <a:latin typeface="微软雅黑" panose="020B0503020204020204" pitchFamily="34" charset="-122"/>
                <a:ea typeface="微软雅黑" panose="020B0503020204020204" pitchFamily="34" charset="-122"/>
              </a:rPr>
              <a:t>一、消化系统解剖生理特点</a:t>
            </a:r>
            <a:endParaRPr lang="en-US" altLang="zh-CN" sz="2400" dirty="0">
              <a:latin typeface="微软雅黑" panose="020B0503020204020204" pitchFamily="34" charset="-122"/>
              <a:ea typeface="微软雅黑" panose="020B0503020204020204" pitchFamily="34" charset="-122"/>
            </a:endParaRPr>
          </a:p>
          <a:p>
            <a:r>
              <a:rPr lang="en-US" altLang="zh-CN" b="1" dirty="0">
                <a:effectLst/>
                <a:latin typeface="微软雅黑" panose="020B0503020204020204" pitchFamily="34" charset="-122"/>
                <a:ea typeface="微软雅黑" panose="020B0503020204020204" pitchFamily="34" charset="-122"/>
              </a:rPr>
              <a:t>  </a:t>
            </a:r>
            <a:r>
              <a:rPr lang="zh-CN" altLang="zh-CN" b="1" dirty="0">
                <a:effectLst/>
                <a:latin typeface="微软雅黑" panose="020B0503020204020204" pitchFamily="34" charset="-122"/>
                <a:ea typeface="微软雅黑" panose="020B0503020204020204" pitchFamily="34" charset="-122"/>
              </a:rPr>
              <a:t>（一）口腔 </a:t>
            </a:r>
            <a:r>
              <a:rPr lang="zh-CN" altLang="zh-CN" dirty="0">
                <a:effectLst/>
                <a:latin typeface="微软雅黑" panose="020B0503020204020204" pitchFamily="34" charset="-122"/>
                <a:ea typeface="微软雅黑" panose="020B0503020204020204" pitchFamily="34" charset="-122"/>
              </a:rPr>
              <a:t> </a:t>
            </a:r>
          </a:p>
          <a:p>
            <a:pPr>
              <a:lnSpc>
                <a:spcPct val="150000"/>
              </a:lnSpc>
            </a:pPr>
            <a:r>
              <a:rPr lang="en-US" altLang="zh-CN" dirty="0">
                <a:effectLst/>
                <a:latin typeface="微软雅黑" panose="020B0503020204020204" pitchFamily="34" charset="-122"/>
                <a:ea typeface="微软雅黑" panose="020B0503020204020204" pitchFamily="34" charset="-122"/>
              </a:rPr>
              <a:t>   </a:t>
            </a:r>
            <a:r>
              <a:rPr lang="zh-CN" altLang="zh-CN" dirty="0">
                <a:effectLst/>
                <a:latin typeface="微软雅黑" panose="020B0503020204020204" pitchFamily="34" charset="-122"/>
                <a:ea typeface="微软雅黑" panose="020B0503020204020204" pitchFamily="34" charset="-122"/>
              </a:rPr>
              <a:t>口腔是消化道的起点，具有吸吮、吞咽、咀嚼、消化、味觉、感觉和语言等功能。</a:t>
            </a:r>
            <a:endParaRPr lang="en-US" altLang="zh-CN" dirty="0">
              <a:effectLst/>
              <a:latin typeface="微软雅黑" panose="020B0503020204020204" pitchFamily="34" charset="-122"/>
              <a:ea typeface="微软雅黑" panose="020B0503020204020204" pitchFamily="34" charset="-122"/>
            </a:endParaRPr>
          </a:p>
          <a:p>
            <a:pPr>
              <a:lnSpc>
                <a:spcPct val="150000"/>
              </a:lnSpc>
            </a:pPr>
            <a:r>
              <a:rPr lang="en-US" altLang="zh-CN" dirty="0">
                <a:latin typeface="微软雅黑" panose="020B0503020204020204" pitchFamily="34" charset="-122"/>
                <a:ea typeface="微软雅黑" panose="020B0503020204020204" pitchFamily="34" charset="-122"/>
              </a:rPr>
              <a:t>   </a:t>
            </a:r>
            <a:r>
              <a:rPr lang="zh-CN" altLang="zh-CN" dirty="0">
                <a:effectLst/>
                <a:latin typeface="微软雅黑" panose="020B0503020204020204" pitchFamily="34" charset="-122"/>
                <a:ea typeface="微软雅黑" panose="020B0503020204020204" pitchFamily="34" charset="-122"/>
              </a:rPr>
              <a:t>婴儿口腔容积较小，舌宽厚，唇肌、两侧颊肌及脂肪垫发达，有助于吸吮乳汁，但其口腔黏膜细嫩，血管丰富，易受损伤。</a:t>
            </a:r>
            <a:endParaRPr lang="en-US" altLang="zh-CN" dirty="0">
              <a:effectLst/>
              <a:latin typeface="微软雅黑" panose="020B0503020204020204" pitchFamily="34" charset="-122"/>
              <a:ea typeface="微软雅黑" panose="020B0503020204020204" pitchFamily="34" charset="-122"/>
            </a:endParaRPr>
          </a:p>
          <a:p>
            <a:pPr>
              <a:lnSpc>
                <a:spcPct val="150000"/>
              </a:lnSpc>
            </a:pPr>
            <a:r>
              <a:rPr lang="en-US" altLang="zh-CN" dirty="0">
                <a:effectLst/>
                <a:latin typeface="微软雅黑" panose="020B0503020204020204" pitchFamily="34" charset="-122"/>
                <a:ea typeface="微软雅黑" panose="020B0503020204020204" pitchFamily="34" charset="-122"/>
              </a:rPr>
              <a:t>   </a:t>
            </a:r>
            <a:r>
              <a:rPr lang="zh-CN" altLang="zh-CN" dirty="0">
                <a:effectLst/>
                <a:latin typeface="微软雅黑" panose="020B0503020204020204" pitchFamily="34" charset="-122"/>
                <a:ea typeface="微软雅黑" panose="020B0503020204020204" pitchFamily="34" charset="-122"/>
              </a:rPr>
              <a:t>足月新生儿出生时已具有较好的吸吮、吞咽功能，而早产儿由于中枢神经系统发育不成熟，吸吮能力差且吞咽不协调，尤其胎龄不满</a:t>
            </a:r>
            <a:r>
              <a:rPr lang="en-US" altLang="zh-CN" dirty="0">
                <a:effectLst/>
                <a:latin typeface="微软雅黑" panose="020B0503020204020204" pitchFamily="34" charset="-122"/>
                <a:ea typeface="微软雅黑" panose="020B0503020204020204" pitchFamily="34" charset="-122"/>
              </a:rPr>
              <a:t>34</a:t>
            </a:r>
            <a:r>
              <a:rPr lang="zh-CN" altLang="zh-CN" dirty="0">
                <a:effectLst/>
                <a:latin typeface="微软雅黑" panose="020B0503020204020204" pitchFamily="34" charset="-122"/>
                <a:ea typeface="微软雅黑" panose="020B0503020204020204" pitchFamily="34" charset="-122"/>
              </a:rPr>
              <a:t>周的早产儿常需鼻饲等进行喂养。</a:t>
            </a:r>
            <a:endParaRPr lang="en-US" altLang="zh-CN" dirty="0">
              <a:effectLst/>
              <a:latin typeface="微软雅黑" panose="020B0503020204020204" pitchFamily="34" charset="-122"/>
              <a:ea typeface="微软雅黑" panose="020B0503020204020204" pitchFamily="34" charset="-122"/>
            </a:endParaRPr>
          </a:p>
          <a:p>
            <a:pPr>
              <a:lnSpc>
                <a:spcPct val="150000"/>
              </a:lnSpc>
            </a:pPr>
            <a:r>
              <a:rPr lang="en-US" altLang="zh-CN" dirty="0">
                <a:effectLst/>
                <a:latin typeface="微软雅黑" panose="020B0503020204020204" pitchFamily="34" charset="-122"/>
                <a:ea typeface="微软雅黑" panose="020B0503020204020204" pitchFamily="34" charset="-122"/>
              </a:rPr>
              <a:t>   </a:t>
            </a:r>
            <a:r>
              <a:rPr lang="zh-CN" altLang="zh-CN" dirty="0">
                <a:effectLst/>
                <a:latin typeface="微软雅黑" panose="020B0503020204020204" pitchFamily="34" charset="-122"/>
                <a:ea typeface="微软雅黑" panose="020B0503020204020204" pitchFamily="34" charset="-122"/>
              </a:rPr>
              <a:t>婴儿刚出生时唾液腺发育差，唾液分泌少，淀粉酶含量也不足，至</a:t>
            </a:r>
            <a:r>
              <a:rPr lang="en-US" altLang="zh-CN" dirty="0">
                <a:effectLst/>
                <a:latin typeface="微软雅黑" panose="020B0503020204020204" pitchFamily="34" charset="-122"/>
                <a:ea typeface="微软雅黑" panose="020B0503020204020204" pitchFamily="34" charset="-122"/>
              </a:rPr>
              <a:t>3—4</a:t>
            </a:r>
            <a:r>
              <a:rPr lang="zh-CN" altLang="zh-CN" dirty="0">
                <a:effectLst/>
                <a:latin typeface="微软雅黑" panose="020B0503020204020204" pitchFamily="34" charset="-122"/>
                <a:ea typeface="微软雅黑" panose="020B0503020204020204" pitchFamily="34" charset="-122"/>
              </a:rPr>
              <a:t>个月时唾液逐渐分泌增多，有时来不及咽下而发生生理性流涎。</a:t>
            </a:r>
          </a:p>
          <a:p>
            <a:endParaRPr lang="zh-CN" altLang="en-US"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30811678"/>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9B4ECC44-2E91-44A8-BC45-C37F9A358344}"/>
              </a:ext>
            </a:extLst>
          </p:cNvPr>
          <p:cNvSpPr>
            <a:spLocks noGrp="1"/>
          </p:cNvSpPr>
          <p:nvPr>
            <p:ph type="title"/>
          </p:nvPr>
        </p:nvSpPr>
        <p:spPr/>
        <p:txBody>
          <a:bodyPr>
            <a:normAutofit/>
          </a:bodyPr>
          <a:lstStyle/>
          <a:p>
            <a:r>
              <a:rPr lang="x-none" altLang="zh-CN" sz="3200" b="1" kern="100" dirty="0">
                <a:effectLst/>
                <a:latin typeface="微软雅黑" panose="020B0503020204020204" pitchFamily="34" charset="-122"/>
                <a:ea typeface="微软雅黑" panose="020B0503020204020204" pitchFamily="34" charset="-122"/>
              </a:rPr>
              <a:t>第二节 婴幼儿营养吸收</a:t>
            </a:r>
            <a:endParaRPr lang="zh-CN" altLang="en-US" sz="3200" dirty="0">
              <a:latin typeface="微软雅黑" panose="020B0503020204020204" pitchFamily="34" charset="-122"/>
              <a:ea typeface="微软雅黑" panose="020B0503020204020204" pitchFamily="34" charset="-122"/>
            </a:endParaRPr>
          </a:p>
        </p:txBody>
      </p:sp>
      <p:sp>
        <p:nvSpPr>
          <p:cNvPr id="3" name="内容占位符 2">
            <a:extLst>
              <a:ext uri="{FF2B5EF4-FFF2-40B4-BE49-F238E27FC236}">
                <a16:creationId xmlns:a16="http://schemas.microsoft.com/office/drawing/2014/main" id="{8F5E38C0-A607-462A-A3F9-63E95095DCBE}"/>
              </a:ext>
            </a:extLst>
          </p:cNvPr>
          <p:cNvSpPr>
            <a:spLocks noGrp="1"/>
          </p:cNvSpPr>
          <p:nvPr>
            <p:ph idx="1"/>
          </p:nvPr>
        </p:nvSpPr>
        <p:spPr>
          <a:xfrm>
            <a:off x="1066800" y="1866054"/>
            <a:ext cx="10058400" cy="4023360"/>
          </a:xfrm>
        </p:spPr>
        <p:txBody>
          <a:bodyPr>
            <a:noAutofit/>
          </a:bodyPr>
          <a:lstStyle/>
          <a:p>
            <a:pPr marL="227965" indent="-227965">
              <a:lnSpc>
                <a:spcPct val="150000"/>
              </a:lnSpc>
            </a:pPr>
            <a:r>
              <a:rPr lang="zh-CN" altLang="zh-CN" sz="2400" dirty="0">
                <a:effectLst/>
                <a:latin typeface="微软雅黑" panose="020B0503020204020204" pitchFamily="34" charset="-122"/>
                <a:ea typeface="微软雅黑" panose="020B0503020204020204" pitchFamily="34" charset="-122"/>
              </a:rPr>
              <a:t>二、三大营养素消化与吸收</a:t>
            </a:r>
            <a:endParaRPr lang="en-US" altLang="zh-CN" sz="2400" dirty="0">
              <a:effectLst/>
              <a:latin typeface="微软雅黑" panose="020B0503020204020204" pitchFamily="34" charset="-122"/>
              <a:ea typeface="微软雅黑" panose="020B0503020204020204" pitchFamily="34" charset="-122"/>
            </a:endParaRPr>
          </a:p>
          <a:p>
            <a:pPr marL="227965" indent="-227965">
              <a:lnSpc>
                <a:spcPct val="150000"/>
              </a:lnSpc>
            </a:pPr>
            <a:r>
              <a:rPr lang="zh-CN" altLang="zh-CN" b="1" dirty="0">
                <a:effectLst/>
                <a:latin typeface="微软雅黑" panose="020B0503020204020204" pitchFamily="34" charset="-122"/>
                <a:ea typeface="微软雅黑" panose="020B0503020204020204" pitchFamily="34" charset="-122"/>
              </a:rPr>
              <a:t>（一）蛋白质消化与吸收 </a:t>
            </a:r>
            <a:r>
              <a:rPr lang="zh-CN" altLang="zh-CN" dirty="0">
                <a:effectLst/>
                <a:latin typeface="微软雅黑" panose="020B0503020204020204" pitchFamily="34" charset="-122"/>
                <a:ea typeface="微软雅黑" panose="020B0503020204020204" pitchFamily="34" charset="-122"/>
              </a:rPr>
              <a:t> </a:t>
            </a:r>
            <a:endParaRPr lang="en-US" altLang="zh-CN" b="1" dirty="0">
              <a:effectLst/>
              <a:latin typeface="微软雅黑" panose="020B0503020204020204" pitchFamily="34" charset="-122"/>
              <a:ea typeface="微软雅黑" panose="020B0503020204020204" pitchFamily="34" charset="-122"/>
            </a:endParaRPr>
          </a:p>
          <a:p>
            <a:pPr indent="304800">
              <a:lnSpc>
                <a:spcPct val="150000"/>
              </a:lnSpc>
            </a:pPr>
            <a:r>
              <a:rPr lang="zh-CN" altLang="zh-CN" dirty="0">
                <a:effectLst/>
                <a:latin typeface="微软雅黑" panose="020B0503020204020204" pitchFamily="34" charset="-122"/>
                <a:ea typeface="微软雅黑" panose="020B0503020204020204" pitchFamily="34" charset="-122"/>
              </a:rPr>
              <a:t>小肠内的胰蛋白酶和糜蛋白酶可将蛋白质分解为小的多肽和氨基酸。胃和胰腺蛋白质水解产生的寡肽产物在小肠被羧化酶和氨肽酶水解，释放三肽、二肽和单氨基酸从刷状缘吸收。胎儿中期羧化酶、氨肽酶、三肽酶、二肽酶的活性可被检测。游离氨基酸在小肠上段黏膜处被主动转运吸收进入血液循环，胎儿</a:t>
            </a:r>
            <a:r>
              <a:rPr lang="en-US" altLang="zh-CN" dirty="0">
                <a:effectLst/>
                <a:latin typeface="微软雅黑" panose="020B0503020204020204" pitchFamily="34" charset="-122"/>
                <a:ea typeface="微软雅黑" panose="020B0503020204020204" pitchFamily="34" charset="-122"/>
              </a:rPr>
              <a:t>12</a:t>
            </a:r>
            <a:r>
              <a:rPr lang="zh-CN" altLang="zh-CN" dirty="0">
                <a:effectLst/>
                <a:latin typeface="微软雅黑" panose="020B0503020204020204" pitchFamily="34" charset="-122"/>
                <a:ea typeface="微软雅黑" panose="020B0503020204020204" pitchFamily="34" charset="-122"/>
              </a:rPr>
              <a:t>周龄时可检测小肠黏膜氨基酸转运。</a:t>
            </a:r>
          </a:p>
        </p:txBody>
      </p:sp>
    </p:spTree>
    <p:extLst>
      <p:ext uri="{BB962C8B-B14F-4D97-AF65-F5344CB8AC3E}">
        <p14:creationId xmlns:p14="http://schemas.microsoft.com/office/powerpoint/2010/main" val="48651876"/>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9B4ECC44-2E91-44A8-BC45-C37F9A358344}"/>
              </a:ext>
            </a:extLst>
          </p:cNvPr>
          <p:cNvSpPr>
            <a:spLocks noGrp="1"/>
          </p:cNvSpPr>
          <p:nvPr>
            <p:ph type="title"/>
          </p:nvPr>
        </p:nvSpPr>
        <p:spPr/>
        <p:txBody>
          <a:bodyPr>
            <a:normAutofit/>
          </a:bodyPr>
          <a:lstStyle/>
          <a:p>
            <a:r>
              <a:rPr lang="x-none" altLang="zh-CN" sz="3200" b="1" kern="100" dirty="0">
                <a:effectLst/>
                <a:latin typeface="微软雅黑" panose="020B0503020204020204" pitchFamily="34" charset="-122"/>
                <a:ea typeface="微软雅黑" panose="020B0503020204020204" pitchFamily="34" charset="-122"/>
              </a:rPr>
              <a:t>第二节 婴幼儿营养吸收</a:t>
            </a:r>
            <a:endParaRPr lang="zh-CN" altLang="en-US" sz="3200" dirty="0">
              <a:latin typeface="微软雅黑" panose="020B0503020204020204" pitchFamily="34" charset="-122"/>
              <a:ea typeface="微软雅黑" panose="020B0503020204020204" pitchFamily="34" charset="-122"/>
            </a:endParaRPr>
          </a:p>
        </p:txBody>
      </p:sp>
      <p:sp>
        <p:nvSpPr>
          <p:cNvPr id="3" name="内容占位符 2">
            <a:extLst>
              <a:ext uri="{FF2B5EF4-FFF2-40B4-BE49-F238E27FC236}">
                <a16:creationId xmlns:a16="http://schemas.microsoft.com/office/drawing/2014/main" id="{8F5E38C0-A607-462A-A3F9-63E95095DCBE}"/>
              </a:ext>
            </a:extLst>
          </p:cNvPr>
          <p:cNvSpPr>
            <a:spLocks noGrp="1"/>
          </p:cNvSpPr>
          <p:nvPr>
            <p:ph idx="1"/>
          </p:nvPr>
        </p:nvSpPr>
        <p:spPr>
          <a:xfrm>
            <a:off x="1066800" y="1866054"/>
            <a:ext cx="10058400" cy="4023360"/>
          </a:xfrm>
        </p:spPr>
        <p:txBody>
          <a:bodyPr>
            <a:noAutofit/>
          </a:bodyPr>
          <a:lstStyle/>
          <a:p>
            <a:pPr marL="227965" indent="-227965">
              <a:lnSpc>
                <a:spcPct val="150000"/>
              </a:lnSpc>
            </a:pPr>
            <a:r>
              <a:rPr lang="zh-CN" altLang="zh-CN" sz="2400" dirty="0">
                <a:effectLst/>
                <a:latin typeface="微软雅黑" panose="020B0503020204020204" pitchFamily="34" charset="-122"/>
                <a:ea typeface="微软雅黑" panose="020B0503020204020204" pitchFamily="34" charset="-122"/>
              </a:rPr>
              <a:t>二、三大营养素消化与吸收</a:t>
            </a:r>
            <a:endParaRPr lang="en-US" altLang="zh-CN" sz="2400" dirty="0">
              <a:effectLst/>
              <a:latin typeface="微软雅黑" panose="020B0503020204020204" pitchFamily="34" charset="-122"/>
              <a:ea typeface="微软雅黑" panose="020B0503020204020204" pitchFamily="34" charset="-122"/>
            </a:endParaRPr>
          </a:p>
          <a:p>
            <a:pPr marL="227965" indent="-227965">
              <a:lnSpc>
                <a:spcPct val="150000"/>
              </a:lnSpc>
            </a:pPr>
            <a:r>
              <a:rPr lang="zh-CN" altLang="zh-CN" b="1" kern="100" dirty="0">
                <a:effectLst/>
                <a:latin typeface="微软雅黑" panose="020B0503020204020204" pitchFamily="34" charset="-122"/>
                <a:ea typeface="微软雅黑" panose="020B0503020204020204" pitchFamily="34" charset="-122"/>
                <a:cs typeface="Times New Roman" panose="02020603050405020304" pitchFamily="18" charset="0"/>
              </a:rPr>
              <a:t>（二）碳水化合物消化与吸收</a:t>
            </a:r>
            <a:endParaRPr lang="en-US" altLang="zh-CN" b="1" dirty="0">
              <a:effectLst/>
              <a:latin typeface="微软雅黑" panose="020B0503020204020204" pitchFamily="34" charset="-122"/>
              <a:ea typeface="微软雅黑" panose="020B0503020204020204" pitchFamily="34" charset="-122"/>
            </a:endParaRPr>
          </a:p>
          <a:p>
            <a:pPr indent="304800">
              <a:lnSpc>
                <a:spcPct val="150000"/>
              </a:lnSpc>
            </a:pPr>
            <a:r>
              <a:rPr lang="zh-CN" altLang="zh-CN" sz="1800" dirty="0">
                <a:effectLst/>
                <a:latin typeface="微软雅黑" panose="020B0503020204020204" pitchFamily="34" charset="-122"/>
                <a:ea typeface="微软雅黑" panose="020B0503020204020204" pitchFamily="34" charset="-122"/>
              </a:rPr>
              <a:t>食物中的碳水化合物主要是淀粉，少量低聚糖和单糖</a:t>
            </a:r>
            <a:r>
              <a:rPr lang="zh-CN" altLang="en-US" sz="1800" dirty="0">
                <a:effectLst/>
                <a:latin typeface="微软雅黑" panose="020B0503020204020204" pitchFamily="34" charset="-122"/>
                <a:ea typeface="微软雅黑" panose="020B0503020204020204" pitchFamily="34" charset="-122"/>
              </a:rPr>
              <a:t>。</a:t>
            </a:r>
            <a:endParaRPr lang="en-US" altLang="zh-CN" sz="1800" dirty="0">
              <a:effectLst/>
              <a:latin typeface="微软雅黑" panose="020B0503020204020204" pitchFamily="34" charset="-122"/>
              <a:ea typeface="微软雅黑" panose="020B0503020204020204" pitchFamily="34" charset="-122"/>
            </a:endParaRPr>
          </a:p>
          <a:p>
            <a:pPr indent="304800">
              <a:lnSpc>
                <a:spcPct val="150000"/>
              </a:lnSpc>
            </a:pPr>
            <a:r>
              <a:rPr lang="zh-CN" altLang="zh-CN" sz="1800" dirty="0">
                <a:effectLst/>
                <a:latin typeface="微软雅黑" panose="020B0503020204020204" pitchFamily="34" charset="-122"/>
                <a:ea typeface="微软雅黑" panose="020B0503020204020204" pitchFamily="34" charset="-122"/>
              </a:rPr>
              <a:t>口腔分泌的唾液淀粉酶将淀粉分解为少量的麦芽糖和葡萄糖。</a:t>
            </a:r>
            <a:endParaRPr lang="en-US" altLang="zh-CN" sz="1800" dirty="0">
              <a:effectLst/>
              <a:latin typeface="微软雅黑" panose="020B0503020204020204" pitchFamily="34" charset="-122"/>
              <a:ea typeface="微软雅黑" panose="020B0503020204020204" pitchFamily="34" charset="-122"/>
            </a:endParaRPr>
          </a:p>
          <a:p>
            <a:pPr indent="304800">
              <a:lnSpc>
                <a:spcPct val="150000"/>
              </a:lnSpc>
            </a:pPr>
            <a:r>
              <a:rPr lang="zh-CN" altLang="en-US" sz="1800" dirty="0">
                <a:effectLst/>
                <a:latin typeface="微软雅黑" panose="020B0503020204020204" pitchFamily="34" charset="-122"/>
                <a:ea typeface="微软雅黑" panose="020B0503020204020204" pitchFamily="34" charset="-122"/>
              </a:rPr>
              <a:t>胃中由于过酸的环境会使唾液淀粉酶失活，且胃中不含有水解淀粉的酶，因此，胃内几乎不消化碳水化合物。</a:t>
            </a:r>
            <a:endParaRPr lang="en-US" altLang="zh-CN" sz="1800" dirty="0">
              <a:effectLst/>
              <a:latin typeface="微软雅黑" panose="020B0503020204020204" pitchFamily="34" charset="-122"/>
              <a:ea typeface="微软雅黑" panose="020B0503020204020204" pitchFamily="34" charset="-122"/>
            </a:endParaRPr>
          </a:p>
          <a:p>
            <a:pPr indent="304800">
              <a:lnSpc>
                <a:spcPct val="150000"/>
              </a:lnSpc>
            </a:pPr>
            <a:r>
              <a:rPr lang="zh-CN" altLang="zh-CN" sz="1800" dirty="0">
                <a:effectLst/>
                <a:latin typeface="微软雅黑" panose="020B0503020204020204" pitchFamily="34" charset="-122"/>
                <a:ea typeface="微软雅黑" panose="020B0503020204020204" pitchFamily="34" charset="-122"/>
              </a:rPr>
              <a:t>碳水化合物的消化吸收主要在肠道进行，包括小肠消化吸收和细菌帮助下的结肠发酵这两个过程。</a:t>
            </a:r>
            <a:endParaRPr lang="en-US" altLang="zh-CN" sz="1800" dirty="0">
              <a:effectLst/>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624781242"/>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9B4ECC44-2E91-44A8-BC45-C37F9A358344}"/>
              </a:ext>
            </a:extLst>
          </p:cNvPr>
          <p:cNvSpPr>
            <a:spLocks noGrp="1"/>
          </p:cNvSpPr>
          <p:nvPr>
            <p:ph type="title"/>
          </p:nvPr>
        </p:nvSpPr>
        <p:spPr/>
        <p:txBody>
          <a:bodyPr>
            <a:normAutofit/>
          </a:bodyPr>
          <a:lstStyle/>
          <a:p>
            <a:r>
              <a:rPr lang="x-none" altLang="zh-CN" sz="3200" b="1" kern="100" dirty="0">
                <a:effectLst/>
                <a:latin typeface="微软雅黑" panose="020B0503020204020204" pitchFamily="34" charset="-122"/>
                <a:ea typeface="微软雅黑" panose="020B0503020204020204" pitchFamily="34" charset="-122"/>
              </a:rPr>
              <a:t>第二节 婴幼儿营养吸收</a:t>
            </a:r>
            <a:endParaRPr lang="zh-CN" altLang="en-US" sz="3200" dirty="0">
              <a:latin typeface="微软雅黑" panose="020B0503020204020204" pitchFamily="34" charset="-122"/>
              <a:ea typeface="微软雅黑" panose="020B0503020204020204" pitchFamily="34" charset="-122"/>
            </a:endParaRPr>
          </a:p>
        </p:txBody>
      </p:sp>
      <p:sp>
        <p:nvSpPr>
          <p:cNvPr id="3" name="内容占位符 2">
            <a:extLst>
              <a:ext uri="{FF2B5EF4-FFF2-40B4-BE49-F238E27FC236}">
                <a16:creationId xmlns:a16="http://schemas.microsoft.com/office/drawing/2014/main" id="{8F5E38C0-A607-462A-A3F9-63E95095DCBE}"/>
              </a:ext>
            </a:extLst>
          </p:cNvPr>
          <p:cNvSpPr>
            <a:spLocks noGrp="1"/>
          </p:cNvSpPr>
          <p:nvPr>
            <p:ph idx="1"/>
          </p:nvPr>
        </p:nvSpPr>
        <p:spPr>
          <a:xfrm>
            <a:off x="1066800" y="1866054"/>
            <a:ext cx="10058400" cy="4023360"/>
          </a:xfrm>
        </p:spPr>
        <p:txBody>
          <a:bodyPr>
            <a:noAutofit/>
          </a:bodyPr>
          <a:lstStyle/>
          <a:p>
            <a:pPr marL="227965" indent="-227965">
              <a:lnSpc>
                <a:spcPct val="150000"/>
              </a:lnSpc>
            </a:pPr>
            <a:r>
              <a:rPr lang="zh-CN" altLang="zh-CN" sz="2400" dirty="0">
                <a:effectLst/>
                <a:latin typeface="微软雅黑" panose="020B0503020204020204" pitchFamily="34" charset="-122"/>
                <a:ea typeface="微软雅黑" panose="020B0503020204020204" pitchFamily="34" charset="-122"/>
              </a:rPr>
              <a:t>二、三大营养素消化与吸收</a:t>
            </a:r>
            <a:endParaRPr lang="en-US" altLang="zh-CN" sz="2400" dirty="0">
              <a:effectLst/>
              <a:latin typeface="微软雅黑" panose="020B0503020204020204" pitchFamily="34" charset="-122"/>
              <a:ea typeface="微软雅黑" panose="020B0503020204020204" pitchFamily="34" charset="-122"/>
            </a:endParaRPr>
          </a:p>
          <a:p>
            <a:pPr marL="227965" indent="-227965">
              <a:lnSpc>
                <a:spcPct val="150000"/>
              </a:lnSpc>
            </a:pPr>
            <a:r>
              <a:rPr lang="zh-CN" altLang="zh-CN" b="1" kern="100" dirty="0">
                <a:effectLst/>
                <a:latin typeface="微软雅黑" panose="020B0503020204020204" pitchFamily="34" charset="-122"/>
                <a:ea typeface="微软雅黑" panose="020B0503020204020204" pitchFamily="34" charset="-122"/>
                <a:cs typeface="Times New Roman" panose="02020603050405020304" pitchFamily="18" charset="0"/>
              </a:rPr>
              <a:t>（二）碳水化合物消化与吸收</a:t>
            </a:r>
            <a:endParaRPr lang="en-US" altLang="zh-CN" b="1" dirty="0">
              <a:effectLst/>
              <a:latin typeface="微软雅黑" panose="020B0503020204020204" pitchFamily="34" charset="-122"/>
              <a:ea typeface="微软雅黑" panose="020B0503020204020204" pitchFamily="34" charset="-122"/>
            </a:endParaRPr>
          </a:p>
          <a:p>
            <a:pPr indent="304800">
              <a:lnSpc>
                <a:spcPct val="150000"/>
              </a:lnSpc>
            </a:pPr>
            <a:r>
              <a:rPr lang="zh-CN" altLang="zh-CN" dirty="0">
                <a:effectLst/>
                <a:latin typeface="微软雅黑" panose="020B0503020204020204" pitchFamily="34" charset="-122"/>
                <a:ea typeface="微软雅黑" panose="020B0503020204020204" pitchFamily="34" charset="-122"/>
              </a:rPr>
              <a:t>小肠是淀粉消化的主要场所。肠腔内由胰腺分泌的胰淀粉酶可将淀粉水解为</a:t>
            </a:r>
            <a:r>
              <a:rPr lang="en-US" altLang="zh-CN" dirty="0">
                <a:effectLst/>
                <a:latin typeface="微软雅黑" panose="020B0503020204020204" pitchFamily="34" charset="-122"/>
                <a:ea typeface="微软雅黑" panose="020B0503020204020204" pitchFamily="34" charset="-122"/>
              </a:rPr>
              <a:t>α—</a:t>
            </a:r>
            <a:r>
              <a:rPr lang="zh-CN" altLang="zh-CN" dirty="0">
                <a:effectLst/>
                <a:latin typeface="微软雅黑" panose="020B0503020204020204" pitchFamily="34" charset="-122"/>
                <a:ea typeface="微软雅黑" panose="020B0503020204020204" pitchFamily="34" charset="-122"/>
              </a:rPr>
              <a:t>糊精、麦芽糖和麦芽寡糖，再经</a:t>
            </a:r>
            <a:r>
              <a:rPr lang="en-US" altLang="zh-CN" dirty="0">
                <a:effectLst/>
                <a:latin typeface="微软雅黑" panose="020B0503020204020204" pitchFamily="34" charset="-122"/>
                <a:ea typeface="微软雅黑" panose="020B0503020204020204" pitchFamily="34" charset="-122"/>
              </a:rPr>
              <a:t>α—</a:t>
            </a:r>
            <a:r>
              <a:rPr lang="zh-CN" altLang="zh-CN" dirty="0">
                <a:effectLst/>
                <a:latin typeface="微软雅黑" panose="020B0503020204020204" pitchFamily="34" charset="-122"/>
                <a:ea typeface="微软雅黑" panose="020B0503020204020204" pitchFamily="34" charset="-122"/>
              </a:rPr>
              <a:t>糊精酶、麦芽糖酶水解为葡萄糖吸收。</a:t>
            </a:r>
            <a:endParaRPr lang="en-US" altLang="zh-CN" dirty="0">
              <a:effectLst/>
              <a:latin typeface="微软雅黑" panose="020B0503020204020204" pitchFamily="34" charset="-122"/>
              <a:ea typeface="微软雅黑" panose="020B0503020204020204" pitchFamily="34" charset="-122"/>
            </a:endParaRPr>
          </a:p>
          <a:p>
            <a:pPr indent="304800">
              <a:lnSpc>
                <a:spcPct val="150000"/>
              </a:lnSpc>
            </a:pPr>
            <a:r>
              <a:rPr lang="zh-CN" altLang="zh-CN" dirty="0">
                <a:effectLst/>
                <a:latin typeface="微软雅黑" panose="020B0503020204020204" pitchFamily="34" charset="-122"/>
                <a:ea typeface="微软雅黑" panose="020B0503020204020204" pitchFamily="34" charset="-122"/>
              </a:rPr>
              <a:t>食物中的单糖可以直接吸收，而双糖（乳糖、蔗糖）在小肠双糖酶（乳糖酶、蔗糖酶等）作用下最终产生游离的单糖（主要是葡萄糖，其次是果糖和半乳糖），这些单糖多以主动转运的方式从小肠刷状缘吸收入血。</a:t>
            </a:r>
            <a:endParaRPr lang="en-US" altLang="zh-CN" dirty="0">
              <a:effectLst/>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546674286"/>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9B4ECC44-2E91-44A8-BC45-C37F9A358344}"/>
              </a:ext>
            </a:extLst>
          </p:cNvPr>
          <p:cNvSpPr>
            <a:spLocks noGrp="1"/>
          </p:cNvSpPr>
          <p:nvPr>
            <p:ph type="title"/>
          </p:nvPr>
        </p:nvSpPr>
        <p:spPr/>
        <p:txBody>
          <a:bodyPr>
            <a:normAutofit/>
          </a:bodyPr>
          <a:lstStyle/>
          <a:p>
            <a:r>
              <a:rPr lang="x-none" altLang="zh-CN" sz="3200" b="1" kern="100" dirty="0">
                <a:effectLst/>
                <a:latin typeface="微软雅黑" panose="020B0503020204020204" pitchFamily="34" charset="-122"/>
                <a:ea typeface="微软雅黑" panose="020B0503020204020204" pitchFamily="34" charset="-122"/>
              </a:rPr>
              <a:t>第二节 婴幼儿营养吸收</a:t>
            </a:r>
            <a:endParaRPr lang="zh-CN" altLang="en-US" sz="3200" dirty="0">
              <a:latin typeface="微软雅黑" panose="020B0503020204020204" pitchFamily="34" charset="-122"/>
              <a:ea typeface="微软雅黑" panose="020B0503020204020204" pitchFamily="34" charset="-122"/>
            </a:endParaRPr>
          </a:p>
        </p:txBody>
      </p:sp>
      <p:sp>
        <p:nvSpPr>
          <p:cNvPr id="3" name="内容占位符 2">
            <a:extLst>
              <a:ext uri="{FF2B5EF4-FFF2-40B4-BE49-F238E27FC236}">
                <a16:creationId xmlns:a16="http://schemas.microsoft.com/office/drawing/2014/main" id="{8F5E38C0-A607-462A-A3F9-63E95095DCBE}"/>
              </a:ext>
            </a:extLst>
          </p:cNvPr>
          <p:cNvSpPr>
            <a:spLocks noGrp="1"/>
          </p:cNvSpPr>
          <p:nvPr>
            <p:ph idx="1"/>
          </p:nvPr>
        </p:nvSpPr>
        <p:spPr>
          <a:xfrm>
            <a:off x="1066800" y="1866054"/>
            <a:ext cx="10058400" cy="4023360"/>
          </a:xfrm>
        </p:spPr>
        <p:txBody>
          <a:bodyPr>
            <a:noAutofit/>
          </a:bodyPr>
          <a:lstStyle/>
          <a:p>
            <a:pPr marL="227965" indent="-227965">
              <a:lnSpc>
                <a:spcPct val="150000"/>
              </a:lnSpc>
            </a:pPr>
            <a:r>
              <a:rPr lang="zh-CN" altLang="zh-CN" sz="2400" dirty="0">
                <a:effectLst/>
                <a:latin typeface="微软雅黑" panose="020B0503020204020204" pitchFamily="34" charset="-122"/>
                <a:ea typeface="微软雅黑" panose="020B0503020204020204" pitchFamily="34" charset="-122"/>
              </a:rPr>
              <a:t>二、三大营养素消化与吸收</a:t>
            </a:r>
            <a:endParaRPr lang="en-US" altLang="zh-CN" sz="2400" dirty="0">
              <a:effectLst/>
              <a:latin typeface="微软雅黑" panose="020B0503020204020204" pitchFamily="34" charset="-122"/>
              <a:ea typeface="微软雅黑" panose="020B0503020204020204" pitchFamily="34" charset="-122"/>
            </a:endParaRPr>
          </a:p>
          <a:p>
            <a:pPr marL="227965" indent="-227965">
              <a:lnSpc>
                <a:spcPct val="150000"/>
              </a:lnSpc>
            </a:pPr>
            <a:r>
              <a:rPr lang="zh-CN" altLang="zh-CN" b="1" kern="100" dirty="0">
                <a:effectLst/>
                <a:latin typeface="微软雅黑" panose="020B0503020204020204" pitchFamily="34" charset="-122"/>
                <a:ea typeface="微软雅黑" panose="020B0503020204020204" pitchFamily="34" charset="-122"/>
                <a:cs typeface="Times New Roman" panose="02020603050405020304" pitchFamily="18" charset="0"/>
              </a:rPr>
              <a:t>（二）碳水化合物消化与吸收</a:t>
            </a:r>
            <a:endParaRPr lang="en-US" altLang="zh-CN" b="1" dirty="0">
              <a:effectLst/>
              <a:latin typeface="微软雅黑" panose="020B0503020204020204" pitchFamily="34" charset="-122"/>
              <a:ea typeface="微软雅黑" panose="020B0503020204020204" pitchFamily="34" charset="-122"/>
            </a:endParaRPr>
          </a:p>
          <a:p>
            <a:pPr indent="304800">
              <a:lnSpc>
                <a:spcPct val="150000"/>
              </a:lnSpc>
            </a:pPr>
            <a:r>
              <a:rPr lang="zh-CN" altLang="zh-CN" sz="1800" dirty="0">
                <a:effectLst/>
                <a:latin typeface="微软雅黑" panose="020B0503020204020204" pitchFamily="34" charset="-122"/>
                <a:ea typeface="微软雅黑" panose="020B0503020204020204" pitchFamily="34" charset="-122"/>
              </a:rPr>
              <a:t>进入血液中的主要是葡萄糖，一部分直接被组织氧化利用，一部分进入肝细胞和骨骼肌细胞合成糖原贮存，多余的葡萄糖可进入脂肪组织转化为脂肪储存。</a:t>
            </a:r>
          </a:p>
        </p:txBody>
      </p:sp>
      <p:pic>
        <p:nvPicPr>
          <p:cNvPr id="17410" name="Picture 2">
            <a:extLst>
              <a:ext uri="{FF2B5EF4-FFF2-40B4-BE49-F238E27FC236}">
                <a16:creationId xmlns:a16="http://schemas.microsoft.com/office/drawing/2014/main" id="{3B524040-6F83-403D-8FB5-9822C2CB1F4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254240" y="3757648"/>
            <a:ext cx="3291840" cy="25215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06230369"/>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9B4ECC44-2E91-44A8-BC45-C37F9A358344}"/>
              </a:ext>
            </a:extLst>
          </p:cNvPr>
          <p:cNvSpPr>
            <a:spLocks noGrp="1"/>
          </p:cNvSpPr>
          <p:nvPr>
            <p:ph type="title"/>
          </p:nvPr>
        </p:nvSpPr>
        <p:spPr/>
        <p:txBody>
          <a:bodyPr>
            <a:normAutofit/>
          </a:bodyPr>
          <a:lstStyle/>
          <a:p>
            <a:r>
              <a:rPr lang="x-none" altLang="zh-CN" sz="3200" b="1" kern="100" dirty="0">
                <a:effectLst/>
                <a:latin typeface="微软雅黑" panose="020B0503020204020204" pitchFamily="34" charset="-122"/>
                <a:ea typeface="微软雅黑" panose="020B0503020204020204" pitchFamily="34" charset="-122"/>
              </a:rPr>
              <a:t>第二节 婴幼儿营养吸收</a:t>
            </a:r>
            <a:endParaRPr lang="zh-CN" altLang="en-US" sz="3200" dirty="0">
              <a:latin typeface="微软雅黑" panose="020B0503020204020204" pitchFamily="34" charset="-122"/>
              <a:ea typeface="微软雅黑" panose="020B0503020204020204" pitchFamily="34" charset="-122"/>
            </a:endParaRPr>
          </a:p>
        </p:txBody>
      </p:sp>
      <p:sp>
        <p:nvSpPr>
          <p:cNvPr id="3" name="内容占位符 2">
            <a:extLst>
              <a:ext uri="{FF2B5EF4-FFF2-40B4-BE49-F238E27FC236}">
                <a16:creationId xmlns:a16="http://schemas.microsoft.com/office/drawing/2014/main" id="{8F5E38C0-A607-462A-A3F9-63E95095DCBE}"/>
              </a:ext>
            </a:extLst>
          </p:cNvPr>
          <p:cNvSpPr>
            <a:spLocks noGrp="1"/>
          </p:cNvSpPr>
          <p:nvPr>
            <p:ph idx="1"/>
          </p:nvPr>
        </p:nvSpPr>
        <p:spPr>
          <a:xfrm>
            <a:off x="1066800" y="1866054"/>
            <a:ext cx="10058400" cy="4023360"/>
          </a:xfrm>
        </p:spPr>
        <p:txBody>
          <a:bodyPr>
            <a:noAutofit/>
          </a:bodyPr>
          <a:lstStyle/>
          <a:p>
            <a:pPr marL="227965" indent="-227965">
              <a:lnSpc>
                <a:spcPct val="150000"/>
              </a:lnSpc>
            </a:pPr>
            <a:r>
              <a:rPr lang="zh-CN" altLang="zh-CN" sz="2400" dirty="0">
                <a:effectLst/>
                <a:latin typeface="微软雅黑" panose="020B0503020204020204" pitchFamily="34" charset="-122"/>
                <a:ea typeface="微软雅黑" panose="020B0503020204020204" pitchFamily="34" charset="-122"/>
              </a:rPr>
              <a:t>二、三大营养素消化与吸收</a:t>
            </a:r>
            <a:endParaRPr lang="en-US" altLang="zh-CN" sz="2400" dirty="0">
              <a:effectLst/>
              <a:latin typeface="微软雅黑" panose="020B0503020204020204" pitchFamily="34" charset="-122"/>
              <a:ea typeface="微软雅黑" panose="020B0503020204020204" pitchFamily="34" charset="-122"/>
            </a:endParaRPr>
          </a:p>
          <a:p>
            <a:pPr marL="227965" indent="-227965">
              <a:lnSpc>
                <a:spcPct val="150000"/>
              </a:lnSpc>
            </a:pPr>
            <a:r>
              <a:rPr lang="zh-CN" altLang="zh-CN" b="1" kern="100" dirty="0">
                <a:effectLst/>
                <a:latin typeface="微软雅黑" panose="020B0503020204020204" pitchFamily="34" charset="-122"/>
                <a:ea typeface="微软雅黑" panose="020B0503020204020204" pitchFamily="34" charset="-122"/>
                <a:cs typeface="Times New Roman" panose="02020603050405020304" pitchFamily="18" charset="0"/>
              </a:rPr>
              <a:t>（二）碳水化合物消化与吸收</a:t>
            </a:r>
            <a:endParaRPr lang="en-US" altLang="zh-CN" b="1" dirty="0">
              <a:effectLst/>
              <a:latin typeface="微软雅黑" panose="020B0503020204020204" pitchFamily="34" charset="-122"/>
              <a:ea typeface="微软雅黑" panose="020B0503020204020204" pitchFamily="34" charset="-122"/>
            </a:endParaRPr>
          </a:p>
          <a:p>
            <a:pPr indent="304800">
              <a:lnSpc>
                <a:spcPct val="150000"/>
              </a:lnSpc>
            </a:pPr>
            <a:r>
              <a:rPr lang="zh-CN" altLang="zh-CN" dirty="0">
                <a:latin typeface="微软雅黑" panose="020B0503020204020204" pitchFamily="34" charset="-122"/>
                <a:ea typeface="微软雅黑" panose="020B0503020204020204" pitchFamily="34" charset="-122"/>
              </a:rPr>
              <a:t>食物中未消化的碳水化合物到达结肠时可经肠道菌群部分或完全发酵。</a:t>
            </a:r>
            <a:endParaRPr lang="en-US" altLang="zh-CN" dirty="0">
              <a:latin typeface="微软雅黑" panose="020B0503020204020204" pitchFamily="34" charset="-122"/>
              <a:ea typeface="微软雅黑" panose="020B0503020204020204" pitchFamily="34" charset="-122"/>
            </a:endParaRPr>
          </a:p>
          <a:p>
            <a:pPr indent="304800">
              <a:lnSpc>
                <a:spcPct val="150000"/>
              </a:lnSpc>
            </a:pPr>
            <a:r>
              <a:rPr lang="zh-CN" altLang="zh-CN" dirty="0">
                <a:latin typeface="微软雅黑" panose="020B0503020204020204" pitchFamily="34" charset="-122"/>
                <a:ea typeface="微软雅黑" panose="020B0503020204020204" pitchFamily="34" charset="-122"/>
              </a:rPr>
              <a:t>乳糖不耐受</a:t>
            </a:r>
            <a:r>
              <a:rPr lang="zh-CN" altLang="zh-CN" dirty="0">
                <a:effectLst/>
                <a:latin typeface="微软雅黑" panose="020B0503020204020204" pitchFamily="34" charset="-122"/>
                <a:ea typeface="微软雅黑" panose="020B0503020204020204" pitchFamily="34" charset="-122"/>
              </a:rPr>
              <a:t>（</a:t>
            </a:r>
            <a:r>
              <a:rPr lang="en-US" altLang="zh-CN" dirty="0">
                <a:effectLst/>
                <a:latin typeface="微软雅黑" panose="020B0503020204020204" pitchFamily="34" charset="-122"/>
                <a:ea typeface="微软雅黑" panose="020B0503020204020204" pitchFamily="34" charset="-122"/>
              </a:rPr>
              <a:t>lactose intolerance</a:t>
            </a:r>
            <a:r>
              <a:rPr lang="zh-CN" altLang="zh-CN" dirty="0">
                <a:effectLst/>
                <a:latin typeface="微软雅黑" panose="020B0503020204020204" pitchFamily="34" charset="-122"/>
                <a:ea typeface="微软雅黑" panose="020B0503020204020204" pitchFamily="34" charset="-122"/>
              </a:rPr>
              <a:t>，</a:t>
            </a:r>
            <a:r>
              <a:rPr lang="en-US" altLang="zh-CN" dirty="0">
                <a:effectLst/>
                <a:latin typeface="微软雅黑" panose="020B0503020204020204" pitchFamily="34" charset="-122"/>
                <a:ea typeface="微软雅黑" panose="020B0503020204020204" pitchFamily="34" charset="-122"/>
              </a:rPr>
              <a:t>LI</a:t>
            </a:r>
            <a:r>
              <a:rPr lang="zh-CN" altLang="zh-CN" dirty="0">
                <a:effectLst/>
                <a:latin typeface="微软雅黑" panose="020B0503020204020204" pitchFamily="34" charset="-122"/>
                <a:ea typeface="微软雅黑" panose="020B0503020204020204" pitchFamily="34" charset="-122"/>
              </a:rPr>
              <a:t>）</a:t>
            </a:r>
            <a:r>
              <a:rPr lang="zh-CN" altLang="en-US" dirty="0">
                <a:effectLst/>
                <a:latin typeface="微软雅黑" panose="020B0503020204020204" pitchFamily="34" charset="-122"/>
                <a:ea typeface="微软雅黑" panose="020B0503020204020204" pitchFamily="34" charset="-122"/>
              </a:rPr>
              <a:t>：</a:t>
            </a:r>
            <a:r>
              <a:rPr lang="zh-CN" altLang="zh-CN" dirty="0">
                <a:effectLst/>
                <a:latin typeface="微软雅黑" panose="020B0503020204020204" pitchFamily="34" charset="-122"/>
                <a:ea typeface="微软雅黑" panose="020B0503020204020204" pitchFamily="34" charset="-122"/>
              </a:rPr>
              <a:t>小婴儿摄入的碳水化合物主要是乳汁中的乳糖，由于其乳糖酶发育不成熟或活性低下，乳糖不能完全分解，至结肠时被肠道细菌分解为乳酸、氢气、甲烷及二氧化碳。乳酸可以刺激肠壁增加肠蠕动造成腹泻，气体可以引致腹胀、泡沫便、肠绞痛等临床表现</a:t>
            </a:r>
            <a:r>
              <a:rPr lang="zh-CN" altLang="en-US" dirty="0">
                <a:effectLst/>
                <a:latin typeface="微软雅黑" panose="020B0503020204020204" pitchFamily="34" charset="-122"/>
                <a:ea typeface="微软雅黑" panose="020B0503020204020204" pitchFamily="34" charset="-122"/>
              </a:rPr>
              <a:t>。</a:t>
            </a:r>
            <a:endParaRPr lang="zh-CN" altLang="zh-CN" dirty="0">
              <a:effectLst/>
              <a:latin typeface="微软雅黑" panose="020B0503020204020204" pitchFamily="34" charset="-122"/>
              <a:ea typeface="微软雅黑" panose="020B0503020204020204" pitchFamily="34" charset="-122"/>
            </a:endParaRPr>
          </a:p>
        </p:txBody>
      </p:sp>
      <p:pic>
        <p:nvPicPr>
          <p:cNvPr id="16386" name="Picture 2">
            <a:extLst>
              <a:ext uri="{FF2B5EF4-FFF2-40B4-BE49-F238E27FC236}">
                <a16:creationId xmlns:a16="http://schemas.microsoft.com/office/drawing/2014/main" id="{F1B1CB1C-CBC7-4259-88E0-65406D2687A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138160" y="717126"/>
            <a:ext cx="3694430" cy="246295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19541309"/>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9B4ECC44-2E91-44A8-BC45-C37F9A358344}"/>
              </a:ext>
            </a:extLst>
          </p:cNvPr>
          <p:cNvSpPr>
            <a:spLocks noGrp="1"/>
          </p:cNvSpPr>
          <p:nvPr>
            <p:ph type="title"/>
          </p:nvPr>
        </p:nvSpPr>
        <p:spPr/>
        <p:txBody>
          <a:bodyPr>
            <a:normAutofit/>
          </a:bodyPr>
          <a:lstStyle/>
          <a:p>
            <a:r>
              <a:rPr lang="x-none" altLang="zh-CN" sz="3200" b="1" kern="100" dirty="0">
                <a:effectLst/>
                <a:latin typeface="微软雅黑" panose="020B0503020204020204" pitchFamily="34" charset="-122"/>
                <a:ea typeface="微软雅黑" panose="020B0503020204020204" pitchFamily="34" charset="-122"/>
              </a:rPr>
              <a:t>第二节 婴幼儿营养吸收</a:t>
            </a:r>
            <a:endParaRPr lang="zh-CN" altLang="en-US" sz="3200" dirty="0">
              <a:latin typeface="微软雅黑" panose="020B0503020204020204" pitchFamily="34" charset="-122"/>
              <a:ea typeface="微软雅黑" panose="020B0503020204020204" pitchFamily="34" charset="-122"/>
            </a:endParaRPr>
          </a:p>
        </p:txBody>
      </p:sp>
      <p:sp>
        <p:nvSpPr>
          <p:cNvPr id="3" name="内容占位符 2">
            <a:extLst>
              <a:ext uri="{FF2B5EF4-FFF2-40B4-BE49-F238E27FC236}">
                <a16:creationId xmlns:a16="http://schemas.microsoft.com/office/drawing/2014/main" id="{8F5E38C0-A607-462A-A3F9-63E95095DCBE}"/>
              </a:ext>
            </a:extLst>
          </p:cNvPr>
          <p:cNvSpPr>
            <a:spLocks noGrp="1"/>
          </p:cNvSpPr>
          <p:nvPr>
            <p:ph idx="1"/>
          </p:nvPr>
        </p:nvSpPr>
        <p:spPr>
          <a:xfrm>
            <a:off x="1066800" y="1866054"/>
            <a:ext cx="10058400" cy="4023360"/>
          </a:xfrm>
        </p:spPr>
        <p:txBody>
          <a:bodyPr>
            <a:noAutofit/>
          </a:bodyPr>
          <a:lstStyle/>
          <a:p>
            <a:pPr marL="227965" indent="-227965">
              <a:lnSpc>
                <a:spcPct val="150000"/>
              </a:lnSpc>
            </a:pPr>
            <a:r>
              <a:rPr lang="zh-CN" altLang="zh-CN" sz="2400" dirty="0">
                <a:effectLst/>
                <a:latin typeface="微软雅黑" panose="020B0503020204020204" pitchFamily="34" charset="-122"/>
                <a:ea typeface="微软雅黑" panose="020B0503020204020204" pitchFamily="34" charset="-122"/>
              </a:rPr>
              <a:t>二、三大营养素消化与吸收</a:t>
            </a:r>
            <a:endParaRPr lang="en-US" altLang="zh-CN" sz="2400" dirty="0">
              <a:effectLst/>
              <a:latin typeface="微软雅黑" panose="020B0503020204020204" pitchFamily="34" charset="-122"/>
              <a:ea typeface="微软雅黑" panose="020B0503020204020204" pitchFamily="34" charset="-122"/>
            </a:endParaRPr>
          </a:p>
          <a:p>
            <a:pPr marL="227965" indent="-227965">
              <a:lnSpc>
                <a:spcPct val="150000"/>
              </a:lnSpc>
            </a:pPr>
            <a:r>
              <a:rPr lang="zh-CN" altLang="zh-CN" b="1" kern="100" dirty="0">
                <a:effectLst/>
                <a:latin typeface="微软雅黑" panose="020B0503020204020204" pitchFamily="34" charset="-122"/>
                <a:ea typeface="微软雅黑" panose="020B0503020204020204" pitchFamily="34" charset="-122"/>
                <a:cs typeface="Times New Roman" panose="02020603050405020304" pitchFamily="18" charset="0"/>
              </a:rPr>
              <a:t>（三）脂肪消化与吸收</a:t>
            </a:r>
            <a:endParaRPr lang="en-US" altLang="zh-CN" b="1" dirty="0">
              <a:effectLst/>
              <a:latin typeface="微软雅黑" panose="020B0503020204020204" pitchFamily="34" charset="-122"/>
              <a:ea typeface="微软雅黑" panose="020B0503020204020204" pitchFamily="34" charset="-122"/>
            </a:endParaRPr>
          </a:p>
          <a:p>
            <a:pPr indent="304800">
              <a:lnSpc>
                <a:spcPct val="150000"/>
              </a:lnSpc>
            </a:pPr>
            <a:r>
              <a:rPr lang="zh-CN" altLang="zh-CN" dirty="0">
                <a:effectLst/>
                <a:latin typeface="微软雅黑" panose="020B0503020204020204" pitchFamily="34" charset="-122"/>
                <a:ea typeface="微软雅黑" panose="020B0503020204020204" pitchFamily="34" charset="-122"/>
              </a:rPr>
              <a:t>脂类是人体不可缺少的营养素之一，它不但能供给身体能量，还是构成生物膜的原料，也能参与脂溶性维生素的合成。</a:t>
            </a:r>
            <a:endParaRPr lang="en-US" altLang="zh-CN" dirty="0">
              <a:effectLst/>
              <a:latin typeface="微软雅黑" panose="020B0503020204020204" pitchFamily="34" charset="-122"/>
              <a:ea typeface="微软雅黑" panose="020B0503020204020204" pitchFamily="34" charset="-122"/>
            </a:endParaRPr>
          </a:p>
          <a:p>
            <a:pPr indent="304800">
              <a:lnSpc>
                <a:spcPct val="150000"/>
              </a:lnSpc>
            </a:pPr>
            <a:r>
              <a:rPr lang="zh-CN" altLang="zh-CN" dirty="0">
                <a:effectLst/>
                <a:latin typeface="微软雅黑" panose="020B0503020204020204" pitchFamily="34" charset="-122"/>
                <a:ea typeface="微软雅黑" panose="020B0503020204020204" pitchFamily="34" charset="-122"/>
              </a:rPr>
              <a:t>脂类包括甘油三酯、胆固醇与磷脂。小婴儿由于脂肪酶发育不成熟，脂肪消化主要在胃，依赖于胃脂肪酶的消化作用，而随年龄增加，婴儿的脂肪酶逐渐发育成熟，接近成人的消化酶水平时，脂肪消化、吸收的主要场所转变为小肠。</a:t>
            </a:r>
          </a:p>
        </p:txBody>
      </p:sp>
    </p:spTree>
    <p:extLst>
      <p:ext uri="{BB962C8B-B14F-4D97-AF65-F5344CB8AC3E}">
        <p14:creationId xmlns:p14="http://schemas.microsoft.com/office/powerpoint/2010/main" val="1653856829"/>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9B4ECC44-2E91-44A8-BC45-C37F9A358344}"/>
              </a:ext>
            </a:extLst>
          </p:cNvPr>
          <p:cNvSpPr>
            <a:spLocks noGrp="1"/>
          </p:cNvSpPr>
          <p:nvPr>
            <p:ph type="title"/>
          </p:nvPr>
        </p:nvSpPr>
        <p:spPr/>
        <p:txBody>
          <a:bodyPr>
            <a:normAutofit/>
          </a:bodyPr>
          <a:lstStyle/>
          <a:p>
            <a:r>
              <a:rPr lang="x-none" altLang="zh-CN" sz="3200" b="1" kern="100" dirty="0">
                <a:effectLst/>
                <a:latin typeface="微软雅黑" panose="020B0503020204020204" pitchFamily="34" charset="-122"/>
                <a:ea typeface="微软雅黑" panose="020B0503020204020204" pitchFamily="34" charset="-122"/>
              </a:rPr>
              <a:t>第二节 婴幼儿营养吸收</a:t>
            </a:r>
            <a:endParaRPr lang="zh-CN" altLang="en-US" sz="3200" dirty="0">
              <a:latin typeface="微软雅黑" panose="020B0503020204020204" pitchFamily="34" charset="-122"/>
              <a:ea typeface="微软雅黑" panose="020B0503020204020204" pitchFamily="34" charset="-122"/>
            </a:endParaRPr>
          </a:p>
        </p:txBody>
      </p:sp>
      <p:sp>
        <p:nvSpPr>
          <p:cNvPr id="3" name="内容占位符 2">
            <a:extLst>
              <a:ext uri="{FF2B5EF4-FFF2-40B4-BE49-F238E27FC236}">
                <a16:creationId xmlns:a16="http://schemas.microsoft.com/office/drawing/2014/main" id="{8F5E38C0-A607-462A-A3F9-63E95095DCBE}"/>
              </a:ext>
            </a:extLst>
          </p:cNvPr>
          <p:cNvSpPr>
            <a:spLocks noGrp="1"/>
          </p:cNvSpPr>
          <p:nvPr>
            <p:ph idx="1"/>
          </p:nvPr>
        </p:nvSpPr>
        <p:spPr>
          <a:xfrm>
            <a:off x="1066800" y="1866054"/>
            <a:ext cx="10058400" cy="4023360"/>
          </a:xfrm>
        </p:spPr>
        <p:txBody>
          <a:bodyPr>
            <a:noAutofit/>
          </a:bodyPr>
          <a:lstStyle/>
          <a:p>
            <a:pPr marL="227965" indent="-227965">
              <a:lnSpc>
                <a:spcPct val="150000"/>
              </a:lnSpc>
            </a:pPr>
            <a:r>
              <a:rPr lang="zh-CN" altLang="zh-CN" sz="2400" dirty="0">
                <a:effectLst/>
                <a:latin typeface="微软雅黑" panose="020B0503020204020204" pitchFamily="34" charset="-122"/>
                <a:ea typeface="微软雅黑" panose="020B0503020204020204" pitchFamily="34" charset="-122"/>
              </a:rPr>
              <a:t>三、肠道菌群</a:t>
            </a:r>
            <a:endParaRPr lang="en-US" altLang="zh-CN" sz="2400" dirty="0">
              <a:effectLst/>
              <a:latin typeface="微软雅黑" panose="020B0503020204020204" pitchFamily="34" charset="-122"/>
              <a:ea typeface="微软雅黑" panose="020B0503020204020204" pitchFamily="34" charset="-122"/>
            </a:endParaRPr>
          </a:p>
          <a:p>
            <a:pPr indent="304800">
              <a:lnSpc>
                <a:spcPct val="150000"/>
              </a:lnSpc>
            </a:pPr>
            <a:r>
              <a:rPr lang="zh-CN" altLang="zh-CN" dirty="0">
                <a:effectLst/>
                <a:latin typeface="微软雅黑" panose="020B0503020204020204" pitchFamily="34" charset="-122"/>
                <a:ea typeface="微软雅黑" panose="020B0503020204020204" pitchFamily="34" charset="-122"/>
              </a:rPr>
              <a:t>人体肠道内的微生物中，</a:t>
            </a:r>
            <a:r>
              <a:rPr lang="en-US" altLang="zh-CN" dirty="0">
                <a:effectLst/>
                <a:latin typeface="微软雅黑" panose="020B0503020204020204" pitchFamily="34" charset="-122"/>
                <a:ea typeface="微软雅黑" panose="020B0503020204020204" pitchFamily="34" charset="-122"/>
              </a:rPr>
              <a:t>99%</a:t>
            </a:r>
            <a:r>
              <a:rPr lang="zh-CN" altLang="zh-CN" dirty="0">
                <a:effectLst/>
                <a:latin typeface="微软雅黑" panose="020B0503020204020204" pitchFamily="34" charset="-122"/>
                <a:ea typeface="微软雅黑" panose="020B0503020204020204" pitchFamily="34" charset="-122"/>
              </a:rPr>
              <a:t>以上都是细菌，约有</a:t>
            </a:r>
            <a:r>
              <a:rPr lang="en-US" altLang="zh-CN" dirty="0">
                <a:effectLst/>
                <a:latin typeface="微软雅黑" panose="020B0503020204020204" pitchFamily="34" charset="-122"/>
                <a:ea typeface="微软雅黑" panose="020B0503020204020204" pitchFamily="34" charset="-122"/>
              </a:rPr>
              <a:t>1000</a:t>
            </a:r>
            <a:r>
              <a:rPr lang="zh-CN" altLang="zh-CN" dirty="0">
                <a:effectLst/>
                <a:latin typeface="微软雅黑" panose="020B0503020204020204" pitchFamily="34" charset="-122"/>
                <a:ea typeface="微软雅黑" panose="020B0503020204020204" pitchFamily="34" charset="-122"/>
              </a:rPr>
              <a:t>多种数十万亿个微生物，如此庞大的肠道菌群组成复杂的肠道微生态系统（</a:t>
            </a:r>
            <a:r>
              <a:rPr lang="en-US" altLang="zh-CN" dirty="0">
                <a:effectLst/>
                <a:latin typeface="微软雅黑" panose="020B0503020204020204" pitchFamily="34" charset="-122"/>
                <a:ea typeface="微软雅黑" panose="020B0503020204020204" pitchFamily="34" charset="-122"/>
              </a:rPr>
              <a:t>ecosystem</a:t>
            </a:r>
            <a:r>
              <a:rPr lang="zh-CN" altLang="zh-CN" dirty="0">
                <a:effectLst/>
                <a:latin typeface="微软雅黑" panose="020B0503020204020204" pitchFamily="34" charset="-122"/>
                <a:ea typeface="微软雅黑" panose="020B0503020204020204" pitchFamily="34" charset="-122"/>
              </a:rPr>
              <a:t>）。肠道菌群具有</a:t>
            </a:r>
            <a:r>
              <a:rPr lang="en-US" altLang="zh-CN" dirty="0">
                <a:effectLst/>
                <a:latin typeface="微软雅黑" panose="020B0503020204020204" pitchFamily="34" charset="-122"/>
                <a:ea typeface="微软雅黑" panose="020B0503020204020204" pitchFamily="34" charset="-122"/>
              </a:rPr>
              <a:t>200</a:t>
            </a:r>
            <a:r>
              <a:rPr lang="zh-CN" altLang="zh-CN" dirty="0">
                <a:effectLst/>
                <a:latin typeface="微软雅黑" panose="020B0503020204020204" pitchFamily="34" charset="-122"/>
                <a:ea typeface="微软雅黑" panose="020B0503020204020204" pitchFamily="34" charset="-122"/>
              </a:rPr>
              <a:t>万个编码基因，参与编码的基因是人类基因的</a:t>
            </a:r>
            <a:r>
              <a:rPr lang="en-US" altLang="zh-CN" dirty="0">
                <a:effectLst/>
                <a:latin typeface="微软雅黑" panose="020B0503020204020204" pitchFamily="34" charset="-122"/>
                <a:ea typeface="微软雅黑" panose="020B0503020204020204" pitchFamily="34" charset="-122"/>
              </a:rPr>
              <a:t>100 </a:t>
            </a:r>
            <a:r>
              <a:rPr lang="zh-CN" altLang="zh-CN" dirty="0">
                <a:effectLst/>
                <a:latin typeface="微软雅黑" panose="020B0503020204020204" pitchFamily="34" charset="-122"/>
                <a:ea typeface="微软雅黑" panose="020B0503020204020204" pitchFamily="34" charset="-122"/>
              </a:rPr>
              <a:t>倍以上。因此又被称为是</a:t>
            </a:r>
            <a:r>
              <a:rPr lang="en-US" altLang="zh-CN" dirty="0">
                <a:effectLst/>
                <a:latin typeface="微软雅黑" panose="020B0503020204020204" pitchFamily="34" charset="-122"/>
                <a:ea typeface="微软雅黑" panose="020B0503020204020204" pitchFamily="34" charset="-122"/>
              </a:rPr>
              <a:t>“</a:t>
            </a:r>
            <a:r>
              <a:rPr lang="zh-CN" altLang="zh-CN" dirty="0">
                <a:effectLst/>
                <a:latin typeface="微软雅黑" panose="020B0503020204020204" pitchFamily="34" charset="-122"/>
                <a:ea typeface="微软雅黑" panose="020B0503020204020204" pitchFamily="34" charset="-122"/>
              </a:rPr>
              <a:t>人类的第二大脑</a:t>
            </a:r>
            <a:r>
              <a:rPr lang="en-US" altLang="zh-CN" dirty="0">
                <a:effectLst/>
                <a:latin typeface="微软雅黑" panose="020B0503020204020204" pitchFamily="34" charset="-122"/>
                <a:ea typeface="微软雅黑" panose="020B0503020204020204" pitchFamily="34" charset="-122"/>
              </a:rPr>
              <a:t>”</a:t>
            </a:r>
            <a:r>
              <a:rPr lang="zh-CN" altLang="zh-CN" dirty="0">
                <a:effectLst/>
                <a:latin typeface="微软雅黑" panose="020B0503020204020204" pitchFamily="34" charset="-122"/>
                <a:ea typeface="微软雅黑" panose="020B0503020204020204" pitchFamily="34" charset="-122"/>
              </a:rPr>
              <a:t>、</a:t>
            </a:r>
            <a:r>
              <a:rPr lang="en-US" altLang="zh-CN" dirty="0">
                <a:effectLst/>
                <a:latin typeface="微软雅黑" panose="020B0503020204020204" pitchFamily="34" charset="-122"/>
                <a:ea typeface="微软雅黑" panose="020B0503020204020204" pitchFamily="34" charset="-122"/>
              </a:rPr>
              <a:t>“</a:t>
            </a:r>
            <a:r>
              <a:rPr lang="zh-CN" altLang="zh-CN" dirty="0">
                <a:effectLst/>
                <a:latin typeface="微软雅黑" panose="020B0503020204020204" pitchFamily="34" charset="-122"/>
                <a:ea typeface="微软雅黑" panose="020B0503020204020204" pitchFamily="34" charset="-122"/>
              </a:rPr>
              <a:t>人类的第二基因组</a:t>
            </a:r>
            <a:r>
              <a:rPr lang="en-US" altLang="zh-CN" dirty="0">
                <a:effectLst/>
                <a:latin typeface="微软雅黑" panose="020B0503020204020204" pitchFamily="34" charset="-122"/>
                <a:ea typeface="微软雅黑" panose="020B0503020204020204" pitchFamily="34" charset="-122"/>
              </a:rPr>
              <a:t>”</a:t>
            </a:r>
            <a:r>
              <a:rPr lang="zh-CN" altLang="zh-CN" dirty="0">
                <a:effectLst/>
                <a:latin typeface="微软雅黑" panose="020B0503020204020204" pitchFamily="34" charset="-122"/>
                <a:ea typeface="微软雅黑" panose="020B0503020204020204" pitchFamily="34" charset="-122"/>
              </a:rPr>
              <a:t>。这些细菌通过长期的协同进化， 与人体形成一种相互制约、相互依赖的关系。</a:t>
            </a:r>
          </a:p>
        </p:txBody>
      </p:sp>
      <p:pic>
        <p:nvPicPr>
          <p:cNvPr id="15362" name="Picture 2">
            <a:extLst>
              <a:ext uri="{FF2B5EF4-FFF2-40B4-BE49-F238E27FC236}">
                <a16:creationId xmlns:a16="http://schemas.microsoft.com/office/drawing/2014/main" id="{CAFD1563-BD45-4C5E-B344-9D1D71091887}"/>
              </a:ext>
            </a:extLst>
          </p:cNvPr>
          <p:cNvPicPr>
            <a:picLocks noChangeAspect="1" noChangeArrowheads="1" noCrop="1"/>
          </p:cNvPicPr>
          <p:nvPr/>
        </p:nvPicPr>
        <p:blipFill>
          <a:blip r:embed="rId2">
            <a:extLst>
              <a:ext uri="{28A0092B-C50C-407E-A947-70E740481C1C}">
                <a14:useLocalDpi xmlns:a14="http://schemas.microsoft.com/office/drawing/2010/main" val="0"/>
              </a:ext>
            </a:extLst>
          </a:blip>
          <a:srcRect/>
          <a:stretch>
            <a:fillRect/>
          </a:stretch>
        </p:blipFill>
        <p:spPr bwMode="auto">
          <a:xfrm>
            <a:off x="4836160" y="4476878"/>
            <a:ext cx="3779520" cy="177755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03514297"/>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9B4ECC44-2E91-44A8-BC45-C37F9A358344}"/>
              </a:ext>
            </a:extLst>
          </p:cNvPr>
          <p:cNvSpPr>
            <a:spLocks noGrp="1"/>
          </p:cNvSpPr>
          <p:nvPr>
            <p:ph type="title"/>
          </p:nvPr>
        </p:nvSpPr>
        <p:spPr/>
        <p:txBody>
          <a:bodyPr>
            <a:normAutofit/>
          </a:bodyPr>
          <a:lstStyle/>
          <a:p>
            <a:r>
              <a:rPr lang="x-none" altLang="zh-CN" sz="3200" b="1" kern="100" dirty="0">
                <a:effectLst/>
                <a:latin typeface="微软雅黑" panose="020B0503020204020204" pitchFamily="34" charset="-122"/>
                <a:ea typeface="微软雅黑" panose="020B0503020204020204" pitchFamily="34" charset="-122"/>
              </a:rPr>
              <a:t>第二节 婴幼儿营养吸收</a:t>
            </a:r>
            <a:endParaRPr lang="zh-CN" altLang="en-US" sz="3200" dirty="0">
              <a:latin typeface="微软雅黑" panose="020B0503020204020204" pitchFamily="34" charset="-122"/>
              <a:ea typeface="微软雅黑" panose="020B0503020204020204" pitchFamily="34" charset="-122"/>
            </a:endParaRPr>
          </a:p>
        </p:txBody>
      </p:sp>
      <p:sp>
        <p:nvSpPr>
          <p:cNvPr id="3" name="内容占位符 2">
            <a:extLst>
              <a:ext uri="{FF2B5EF4-FFF2-40B4-BE49-F238E27FC236}">
                <a16:creationId xmlns:a16="http://schemas.microsoft.com/office/drawing/2014/main" id="{8F5E38C0-A607-462A-A3F9-63E95095DCBE}"/>
              </a:ext>
            </a:extLst>
          </p:cNvPr>
          <p:cNvSpPr>
            <a:spLocks noGrp="1"/>
          </p:cNvSpPr>
          <p:nvPr>
            <p:ph idx="1"/>
          </p:nvPr>
        </p:nvSpPr>
        <p:spPr>
          <a:xfrm>
            <a:off x="1066800" y="1866054"/>
            <a:ext cx="10058400" cy="4023360"/>
          </a:xfrm>
        </p:spPr>
        <p:txBody>
          <a:bodyPr>
            <a:normAutofit/>
          </a:bodyPr>
          <a:lstStyle/>
          <a:p>
            <a:pPr marL="227965" indent="-227965">
              <a:lnSpc>
                <a:spcPct val="150000"/>
              </a:lnSpc>
            </a:pPr>
            <a:r>
              <a:rPr lang="zh-CN" altLang="zh-CN" sz="2400" dirty="0">
                <a:effectLst/>
                <a:latin typeface="微软雅黑" panose="020B0503020204020204" pitchFamily="34" charset="-122"/>
                <a:ea typeface="微软雅黑" panose="020B0503020204020204" pitchFamily="34" charset="-122"/>
              </a:rPr>
              <a:t>三、肠道菌群</a:t>
            </a:r>
            <a:endParaRPr lang="en-US" altLang="zh-CN" sz="2400" dirty="0">
              <a:effectLst/>
              <a:latin typeface="微软雅黑" panose="020B0503020204020204" pitchFamily="34" charset="-122"/>
              <a:ea typeface="微软雅黑" panose="020B0503020204020204" pitchFamily="34" charset="-122"/>
            </a:endParaRPr>
          </a:p>
          <a:p>
            <a:pPr marL="227965" indent="-227965">
              <a:lnSpc>
                <a:spcPct val="150000"/>
              </a:lnSpc>
            </a:pPr>
            <a:r>
              <a:rPr lang="zh-CN" altLang="zh-CN" b="1" kern="100" dirty="0">
                <a:effectLst/>
                <a:latin typeface="微软雅黑" panose="020B0503020204020204" pitchFamily="34" charset="-122"/>
                <a:ea typeface="微软雅黑" panose="020B0503020204020204" pitchFamily="34" charset="-122"/>
                <a:cs typeface="Times New Roman" panose="02020603050405020304" pitchFamily="18" charset="0"/>
              </a:rPr>
              <a:t>（一）肠道菌群的分类</a:t>
            </a:r>
            <a:r>
              <a:rPr lang="zh-CN" altLang="zh-CN" kern="100" dirty="0">
                <a:effectLst/>
                <a:latin typeface="微软雅黑" panose="020B0503020204020204" pitchFamily="34" charset="-122"/>
                <a:ea typeface="微软雅黑" panose="020B0503020204020204" pitchFamily="34" charset="-122"/>
                <a:cs typeface="Times New Roman" panose="02020603050405020304" pitchFamily="18" charset="0"/>
              </a:rPr>
              <a:t> </a:t>
            </a:r>
            <a:endParaRPr lang="en-US" altLang="zh-CN" dirty="0">
              <a:effectLst/>
              <a:latin typeface="微软雅黑" panose="020B0503020204020204" pitchFamily="34" charset="-122"/>
              <a:ea typeface="微软雅黑" panose="020B0503020204020204" pitchFamily="34" charset="-122"/>
            </a:endParaRPr>
          </a:p>
          <a:p>
            <a:pPr marL="227965" indent="-227965">
              <a:lnSpc>
                <a:spcPct val="150000"/>
              </a:lnSpc>
            </a:pPr>
            <a:endParaRPr lang="en-US" altLang="zh-CN" dirty="0">
              <a:effectLst/>
              <a:latin typeface="微软雅黑" panose="020B0503020204020204" pitchFamily="34" charset="-122"/>
              <a:ea typeface="微软雅黑" panose="020B0503020204020204" pitchFamily="34" charset="-122"/>
            </a:endParaRPr>
          </a:p>
        </p:txBody>
      </p:sp>
      <p:graphicFrame>
        <p:nvGraphicFramePr>
          <p:cNvPr id="5" name="表格 4">
            <a:extLst>
              <a:ext uri="{FF2B5EF4-FFF2-40B4-BE49-F238E27FC236}">
                <a16:creationId xmlns:a16="http://schemas.microsoft.com/office/drawing/2014/main" id="{D8AC1034-B2EA-4380-8796-8919C9B0BFCE}"/>
              </a:ext>
            </a:extLst>
          </p:cNvPr>
          <p:cNvGraphicFramePr>
            <a:graphicFrameLocks noGrp="1"/>
          </p:cNvGraphicFramePr>
          <p:nvPr>
            <p:extLst>
              <p:ext uri="{D42A27DB-BD31-4B8C-83A1-F6EECF244321}">
                <p14:modId xmlns:p14="http://schemas.microsoft.com/office/powerpoint/2010/main" val="173949841"/>
              </p:ext>
            </p:extLst>
          </p:nvPr>
        </p:nvGraphicFramePr>
        <p:xfrm>
          <a:off x="1678305" y="3078480"/>
          <a:ext cx="8349615" cy="3213763"/>
        </p:xfrm>
        <a:graphic>
          <a:graphicData uri="http://schemas.openxmlformats.org/drawingml/2006/table">
            <a:tbl>
              <a:tblPr/>
              <a:tblGrid>
                <a:gridCol w="1132612">
                  <a:extLst>
                    <a:ext uri="{9D8B030D-6E8A-4147-A177-3AD203B41FA5}">
                      <a16:colId xmlns:a16="http://schemas.microsoft.com/office/drawing/2014/main" val="1674845980"/>
                    </a:ext>
                  </a:extLst>
                </a:gridCol>
                <a:gridCol w="2138294">
                  <a:extLst>
                    <a:ext uri="{9D8B030D-6E8A-4147-A177-3AD203B41FA5}">
                      <a16:colId xmlns:a16="http://schemas.microsoft.com/office/drawing/2014/main" val="2354393947"/>
                    </a:ext>
                  </a:extLst>
                </a:gridCol>
                <a:gridCol w="2843509">
                  <a:extLst>
                    <a:ext uri="{9D8B030D-6E8A-4147-A177-3AD203B41FA5}">
                      <a16:colId xmlns:a16="http://schemas.microsoft.com/office/drawing/2014/main" val="810456334"/>
                    </a:ext>
                  </a:extLst>
                </a:gridCol>
                <a:gridCol w="2235200">
                  <a:extLst>
                    <a:ext uri="{9D8B030D-6E8A-4147-A177-3AD203B41FA5}">
                      <a16:colId xmlns:a16="http://schemas.microsoft.com/office/drawing/2014/main" val="3340956596"/>
                    </a:ext>
                  </a:extLst>
                </a:gridCol>
              </a:tblGrid>
              <a:tr h="288143">
                <a:tc>
                  <a:txBody>
                    <a:bodyPr/>
                    <a:lstStyle/>
                    <a:p>
                      <a:pPr indent="304800" algn="ctr">
                        <a:lnSpc>
                          <a:spcPct val="150000"/>
                        </a:lnSpc>
                      </a:pPr>
                      <a:r>
                        <a:rPr lang="zh-CN" sz="1600" b="1" dirty="0">
                          <a:effectLst/>
                          <a:latin typeface="微软雅黑" panose="020B0503020204020204" pitchFamily="34" charset="-122"/>
                          <a:ea typeface="微软雅黑" panose="020B0503020204020204" pitchFamily="34" charset="-122"/>
                          <a:cs typeface="Times New Roman" panose="02020603050405020304" pitchFamily="18" charset="0"/>
                        </a:rPr>
                        <a:t>分类</a:t>
                      </a:r>
                      <a:endParaRPr lang="zh-CN" sz="1100" b="1" dirty="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28575" cap="flat" cmpd="sng" algn="ctr">
                      <a:solidFill>
                        <a:srgbClr val="4F81BD"/>
                      </a:solidFill>
                      <a:prstDash val="solid"/>
                      <a:round/>
                      <a:headEnd type="none" w="med" len="med"/>
                      <a:tailEnd type="none" w="med" len="med"/>
                    </a:lnB>
                  </a:tcPr>
                </a:tc>
                <a:tc>
                  <a:txBody>
                    <a:bodyPr/>
                    <a:lstStyle/>
                    <a:p>
                      <a:pPr indent="304800" algn="ctr">
                        <a:lnSpc>
                          <a:spcPct val="150000"/>
                        </a:lnSpc>
                      </a:pPr>
                      <a:r>
                        <a:rPr lang="zh-CN" sz="1600" b="1" dirty="0">
                          <a:effectLst/>
                          <a:latin typeface="微软雅黑" panose="020B0503020204020204" pitchFamily="34" charset="-122"/>
                          <a:ea typeface="微软雅黑" panose="020B0503020204020204" pitchFamily="34" charset="-122"/>
                          <a:cs typeface="Times New Roman" panose="02020603050405020304" pitchFamily="18" charset="0"/>
                        </a:rPr>
                        <a:t>特性</a:t>
                      </a:r>
                      <a:endParaRPr lang="zh-CN" sz="1100" b="1" dirty="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28575" cap="flat" cmpd="sng" algn="ctr">
                      <a:solidFill>
                        <a:srgbClr val="4F81BD"/>
                      </a:solidFill>
                      <a:prstDash val="solid"/>
                      <a:round/>
                      <a:headEnd type="none" w="med" len="med"/>
                      <a:tailEnd type="none" w="med" len="med"/>
                    </a:lnB>
                  </a:tcPr>
                </a:tc>
                <a:tc>
                  <a:txBody>
                    <a:bodyPr/>
                    <a:lstStyle/>
                    <a:p>
                      <a:pPr indent="304800" algn="ctr">
                        <a:lnSpc>
                          <a:spcPct val="150000"/>
                        </a:lnSpc>
                      </a:pPr>
                      <a:r>
                        <a:rPr lang="zh-CN" sz="1600" b="1" dirty="0">
                          <a:effectLst/>
                          <a:latin typeface="微软雅黑" panose="020B0503020204020204" pitchFamily="34" charset="-122"/>
                          <a:ea typeface="微软雅黑" panose="020B0503020204020204" pitchFamily="34" charset="-122"/>
                          <a:cs typeface="Times New Roman" panose="02020603050405020304" pitchFamily="18" charset="0"/>
                        </a:rPr>
                        <a:t>功能</a:t>
                      </a:r>
                      <a:endParaRPr lang="zh-CN" sz="1100" b="1" dirty="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28575" cap="flat" cmpd="sng" algn="ctr">
                      <a:solidFill>
                        <a:srgbClr val="4F81BD"/>
                      </a:solidFill>
                      <a:prstDash val="solid"/>
                      <a:round/>
                      <a:headEnd type="none" w="med" len="med"/>
                      <a:tailEnd type="none" w="med" len="med"/>
                    </a:lnB>
                  </a:tcPr>
                </a:tc>
                <a:tc>
                  <a:txBody>
                    <a:bodyPr/>
                    <a:lstStyle/>
                    <a:p>
                      <a:pPr indent="304800" algn="ctr">
                        <a:lnSpc>
                          <a:spcPct val="150000"/>
                        </a:lnSpc>
                      </a:pPr>
                      <a:r>
                        <a:rPr lang="zh-CN" sz="1600" b="1" dirty="0">
                          <a:effectLst/>
                          <a:latin typeface="微软雅黑" panose="020B0503020204020204" pitchFamily="34" charset="-122"/>
                          <a:ea typeface="微软雅黑" panose="020B0503020204020204" pitchFamily="34" charset="-122"/>
                          <a:cs typeface="Times New Roman" panose="02020603050405020304" pitchFamily="18" charset="0"/>
                        </a:rPr>
                        <a:t>常见菌种</a:t>
                      </a:r>
                      <a:endParaRPr lang="zh-CN" sz="1100" b="1" dirty="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28575" cap="flat" cmpd="sng" algn="ctr">
                      <a:solidFill>
                        <a:srgbClr val="4F81BD"/>
                      </a:solidFill>
                      <a:prstDash val="solid"/>
                      <a:round/>
                      <a:headEnd type="none" w="med" len="med"/>
                      <a:tailEnd type="none" w="med" len="med"/>
                    </a:lnB>
                  </a:tcPr>
                </a:tc>
                <a:extLst>
                  <a:ext uri="{0D108BD9-81ED-4DB2-BD59-A6C34878D82A}">
                    <a16:rowId xmlns:a16="http://schemas.microsoft.com/office/drawing/2014/main" val="1287947369"/>
                  </a:ext>
                </a:extLst>
              </a:tr>
              <a:tr h="613403">
                <a:tc>
                  <a:txBody>
                    <a:bodyPr/>
                    <a:lstStyle/>
                    <a:p>
                      <a:pPr>
                        <a:lnSpc>
                          <a:spcPct val="150000"/>
                        </a:lnSpc>
                      </a:pPr>
                      <a:r>
                        <a:rPr lang="zh-CN" sz="160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共生菌</a:t>
                      </a:r>
                      <a:endParaRPr lang="zh-CN" sz="110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28575"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D3DFEE"/>
                    </a:solidFill>
                  </a:tcPr>
                </a:tc>
                <a:tc>
                  <a:txBody>
                    <a:bodyPr/>
                    <a:lstStyle/>
                    <a:p>
                      <a:pPr>
                        <a:lnSpc>
                          <a:spcPct val="150000"/>
                        </a:lnSpc>
                      </a:pPr>
                      <a:r>
                        <a:rPr lang="zh-CN" sz="160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与宿主共生关系，肠道优势菌群</a:t>
                      </a:r>
                      <a:endParaRPr lang="zh-CN" sz="110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28575"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D3DFEE"/>
                    </a:solidFill>
                  </a:tcPr>
                </a:tc>
                <a:tc>
                  <a:txBody>
                    <a:bodyPr/>
                    <a:lstStyle/>
                    <a:p>
                      <a:pPr>
                        <a:lnSpc>
                          <a:spcPct val="150000"/>
                        </a:lnSpc>
                      </a:pPr>
                      <a:r>
                        <a:rPr lang="zh-CN" sz="16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营养及免疫调节作用</a:t>
                      </a:r>
                      <a:endParaRPr lang="zh-CN" sz="1100" dirty="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28575"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D3DFEE"/>
                    </a:solidFill>
                  </a:tcPr>
                </a:tc>
                <a:tc>
                  <a:txBody>
                    <a:bodyPr/>
                    <a:lstStyle/>
                    <a:p>
                      <a:pPr>
                        <a:lnSpc>
                          <a:spcPct val="150000"/>
                        </a:lnSpc>
                      </a:pPr>
                      <a:r>
                        <a:rPr lang="zh-CN" sz="16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双歧杆菌、类杆菌、消化球菌等</a:t>
                      </a:r>
                      <a:endParaRPr lang="zh-CN" sz="1100" dirty="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28575"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D3DFEE"/>
                    </a:solidFill>
                  </a:tcPr>
                </a:tc>
                <a:extLst>
                  <a:ext uri="{0D108BD9-81ED-4DB2-BD59-A6C34878D82A}">
                    <a16:rowId xmlns:a16="http://schemas.microsoft.com/office/drawing/2014/main" val="80643377"/>
                  </a:ext>
                </a:extLst>
              </a:tr>
              <a:tr h="938664">
                <a:tc>
                  <a:txBody>
                    <a:bodyPr/>
                    <a:lstStyle/>
                    <a:p>
                      <a:pPr>
                        <a:lnSpc>
                          <a:spcPct val="150000"/>
                        </a:lnSpc>
                      </a:pPr>
                      <a:r>
                        <a:rPr lang="zh-CN" sz="1600">
                          <a:effectLst/>
                          <a:latin typeface="微软雅黑" panose="020B0503020204020204" pitchFamily="34" charset="-122"/>
                          <a:ea typeface="微软雅黑" panose="020B0503020204020204" pitchFamily="34" charset="-122"/>
                          <a:cs typeface="Times New Roman" panose="02020603050405020304" pitchFamily="18" charset="0"/>
                        </a:rPr>
                        <a:t>双向菌</a:t>
                      </a:r>
                      <a:endParaRPr lang="zh-CN" sz="110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a:lnSpc>
                          <a:spcPct val="150000"/>
                        </a:lnSpc>
                      </a:pPr>
                      <a:r>
                        <a:rPr lang="zh-CN" sz="1600" dirty="0">
                          <a:effectLst/>
                          <a:latin typeface="微软雅黑" panose="020B0503020204020204" pitchFamily="34" charset="-122"/>
                          <a:ea typeface="微软雅黑" panose="020B0503020204020204" pitchFamily="34" charset="-122"/>
                          <a:cs typeface="Times New Roman" panose="02020603050405020304" pitchFamily="18" charset="0"/>
                        </a:rPr>
                        <a:t>肠道非优势菌群</a:t>
                      </a:r>
                      <a:endParaRPr lang="zh-CN" sz="1100" dirty="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a:lnSpc>
                          <a:spcPct val="150000"/>
                        </a:lnSpc>
                      </a:pPr>
                      <a:r>
                        <a:rPr lang="zh-CN" sz="1600">
                          <a:effectLst/>
                          <a:latin typeface="微软雅黑" panose="020B0503020204020204" pitchFamily="34" charset="-122"/>
                          <a:ea typeface="微软雅黑" panose="020B0503020204020204" pitchFamily="34" charset="-122"/>
                          <a:cs typeface="Times New Roman" panose="02020603050405020304" pitchFamily="18" charset="0"/>
                        </a:rPr>
                        <a:t>肠道微生态平衡时是无害的</a:t>
                      </a:r>
                      <a:r>
                        <a:rPr lang="en-US" sz="1600">
                          <a:effectLst/>
                          <a:latin typeface="微软雅黑" panose="020B0503020204020204" pitchFamily="34" charset="-122"/>
                          <a:ea typeface="微软雅黑" panose="020B0503020204020204" pitchFamily="34" charset="-122"/>
                          <a:cs typeface="Times New Roman" panose="02020603050405020304" pitchFamily="18" charset="0"/>
                        </a:rPr>
                        <a:t>, </a:t>
                      </a:r>
                      <a:r>
                        <a:rPr lang="zh-CN" sz="1600">
                          <a:effectLst/>
                          <a:latin typeface="微软雅黑" panose="020B0503020204020204" pitchFamily="34" charset="-122"/>
                          <a:ea typeface="微软雅黑" panose="020B0503020204020204" pitchFamily="34" charset="-122"/>
                          <a:cs typeface="Times New Roman" panose="02020603050405020304" pitchFamily="18" charset="0"/>
                        </a:rPr>
                        <a:t>在生态失衡时会致病</a:t>
                      </a:r>
                      <a:endParaRPr lang="zh-CN" sz="110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a:lnSpc>
                          <a:spcPct val="150000"/>
                        </a:lnSpc>
                      </a:pPr>
                      <a:r>
                        <a:rPr lang="zh-CN" sz="1600">
                          <a:effectLst/>
                          <a:latin typeface="微软雅黑" panose="020B0503020204020204" pitchFamily="34" charset="-122"/>
                          <a:ea typeface="微软雅黑" panose="020B0503020204020204" pitchFamily="34" charset="-122"/>
                          <a:cs typeface="Times New Roman" panose="02020603050405020304" pitchFamily="18" charset="0"/>
                        </a:rPr>
                        <a:t>肠球菌、肠杆菌等</a:t>
                      </a:r>
                      <a:endParaRPr lang="zh-CN" sz="110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extLst>
                  <a:ext uri="{0D108BD9-81ED-4DB2-BD59-A6C34878D82A}">
                    <a16:rowId xmlns:a16="http://schemas.microsoft.com/office/drawing/2014/main" val="881872793"/>
                  </a:ext>
                </a:extLst>
              </a:tr>
              <a:tr h="1263925">
                <a:tc>
                  <a:txBody>
                    <a:bodyPr/>
                    <a:lstStyle/>
                    <a:p>
                      <a:pPr>
                        <a:lnSpc>
                          <a:spcPct val="150000"/>
                        </a:lnSpc>
                      </a:pPr>
                      <a:r>
                        <a:rPr lang="zh-CN" sz="160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抗生菌</a:t>
                      </a:r>
                      <a:endParaRPr lang="zh-CN" sz="110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D3DFEE"/>
                    </a:solidFill>
                  </a:tcPr>
                </a:tc>
                <a:tc>
                  <a:txBody>
                    <a:bodyPr/>
                    <a:lstStyle/>
                    <a:p>
                      <a:pPr>
                        <a:lnSpc>
                          <a:spcPct val="150000"/>
                        </a:lnSpc>
                      </a:pPr>
                      <a:r>
                        <a:rPr lang="zh-CN" sz="16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过路菌</a:t>
                      </a:r>
                      <a:r>
                        <a:rPr lang="en-US" sz="16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 </a:t>
                      </a:r>
                      <a:r>
                        <a:rPr lang="zh-CN" sz="16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长期定植的机会少</a:t>
                      </a:r>
                      <a:endParaRPr lang="zh-CN" sz="1100" dirty="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D3DFEE"/>
                    </a:solidFill>
                  </a:tcPr>
                </a:tc>
                <a:tc>
                  <a:txBody>
                    <a:bodyPr/>
                    <a:lstStyle/>
                    <a:p>
                      <a:pPr>
                        <a:lnSpc>
                          <a:spcPct val="150000"/>
                        </a:lnSpc>
                      </a:pPr>
                      <a:r>
                        <a:rPr lang="zh-CN" sz="160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生态平衡时，这些菌数量少，不会致病；生态失衡时，数量超出正常水平，可导致疾病</a:t>
                      </a:r>
                      <a:endParaRPr lang="zh-CN" sz="110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D3DFEE"/>
                    </a:solidFill>
                  </a:tcPr>
                </a:tc>
                <a:tc>
                  <a:txBody>
                    <a:bodyPr/>
                    <a:lstStyle/>
                    <a:p>
                      <a:pPr>
                        <a:lnSpc>
                          <a:spcPct val="150000"/>
                        </a:lnSpc>
                      </a:pPr>
                      <a:r>
                        <a:rPr lang="zh-CN" sz="16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变形杆菌、假单胞菌等</a:t>
                      </a:r>
                      <a:endParaRPr lang="zh-CN" sz="1100" dirty="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D3DFEE"/>
                    </a:solidFill>
                  </a:tcPr>
                </a:tc>
                <a:extLst>
                  <a:ext uri="{0D108BD9-81ED-4DB2-BD59-A6C34878D82A}">
                    <a16:rowId xmlns:a16="http://schemas.microsoft.com/office/drawing/2014/main" val="2758357263"/>
                  </a:ext>
                </a:extLst>
              </a:tr>
            </a:tbl>
          </a:graphicData>
        </a:graphic>
      </p:graphicFrame>
    </p:spTree>
    <p:extLst>
      <p:ext uri="{BB962C8B-B14F-4D97-AF65-F5344CB8AC3E}">
        <p14:creationId xmlns:p14="http://schemas.microsoft.com/office/powerpoint/2010/main" val="1613831706"/>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9B4ECC44-2E91-44A8-BC45-C37F9A358344}"/>
              </a:ext>
            </a:extLst>
          </p:cNvPr>
          <p:cNvSpPr>
            <a:spLocks noGrp="1"/>
          </p:cNvSpPr>
          <p:nvPr>
            <p:ph type="title"/>
          </p:nvPr>
        </p:nvSpPr>
        <p:spPr/>
        <p:txBody>
          <a:bodyPr>
            <a:normAutofit/>
          </a:bodyPr>
          <a:lstStyle/>
          <a:p>
            <a:r>
              <a:rPr lang="x-none" altLang="zh-CN" sz="3200" b="1" kern="100" dirty="0">
                <a:effectLst/>
                <a:latin typeface="微软雅黑" panose="020B0503020204020204" pitchFamily="34" charset="-122"/>
                <a:ea typeface="微软雅黑" panose="020B0503020204020204" pitchFamily="34" charset="-122"/>
              </a:rPr>
              <a:t>第二节 婴幼儿营养吸收</a:t>
            </a:r>
            <a:endParaRPr lang="zh-CN" altLang="en-US" sz="3200" dirty="0">
              <a:latin typeface="微软雅黑" panose="020B0503020204020204" pitchFamily="34" charset="-122"/>
              <a:ea typeface="微软雅黑" panose="020B0503020204020204" pitchFamily="34" charset="-122"/>
            </a:endParaRPr>
          </a:p>
        </p:txBody>
      </p:sp>
      <p:sp>
        <p:nvSpPr>
          <p:cNvPr id="3" name="内容占位符 2">
            <a:extLst>
              <a:ext uri="{FF2B5EF4-FFF2-40B4-BE49-F238E27FC236}">
                <a16:creationId xmlns:a16="http://schemas.microsoft.com/office/drawing/2014/main" id="{8F5E38C0-A607-462A-A3F9-63E95095DCBE}"/>
              </a:ext>
            </a:extLst>
          </p:cNvPr>
          <p:cNvSpPr>
            <a:spLocks noGrp="1"/>
          </p:cNvSpPr>
          <p:nvPr>
            <p:ph idx="1"/>
          </p:nvPr>
        </p:nvSpPr>
        <p:spPr>
          <a:xfrm>
            <a:off x="1066800" y="1866054"/>
            <a:ext cx="10058400" cy="4023360"/>
          </a:xfrm>
        </p:spPr>
        <p:txBody>
          <a:bodyPr>
            <a:noAutofit/>
          </a:bodyPr>
          <a:lstStyle/>
          <a:p>
            <a:pPr marL="227965" indent="-227965">
              <a:lnSpc>
                <a:spcPct val="150000"/>
              </a:lnSpc>
            </a:pPr>
            <a:r>
              <a:rPr lang="zh-CN" altLang="zh-CN" sz="2400" dirty="0">
                <a:effectLst/>
                <a:latin typeface="微软雅黑" panose="020B0503020204020204" pitchFamily="34" charset="-122"/>
                <a:ea typeface="微软雅黑" panose="020B0503020204020204" pitchFamily="34" charset="-122"/>
              </a:rPr>
              <a:t>三、肠道菌群</a:t>
            </a:r>
            <a:endParaRPr lang="en-US" altLang="zh-CN" sz="2400" dirty="0">
              <a:effectLst/>
              <a:latin typeface="微软雅黑" panose="020B0503020204020204" pitchFamily="34" charset="-122"/>
              <a:ea typeface="微软雅黑" panose="020B0503020204020204" pitchFamily="34" charset="-122"/>
            </a:endParaRPr>
          </a:p>
          <a:p>
            <a:pPr marL="227965" indent="-227965">
              <a:lnSpc>
                <a:spcPct val="150000"/>
              </a:lnSpc>
            </a:pPr>
            <a:r>
              <a:rPr lang="zh-CN" altLang="zh-CN" b="1" dirty="0">
                <a:effectLst/>
                <a:latin typeface="微软雅黑" panose="020B0503020204020204" pitchFamily="34" charset="-122"/>
                <a:ea typeface="微软雅黑" panose="020B0503020204020204" pitchFamily="34" charset="-122"/>
              </a:rPr>
              <a:t>（二）婴幼儿肠道菌群特点</a:t>
            </a:r>
            <a:r>
              <a:rPr lang="en-US" altLang="zh-CN" b="1" dirty="0">
                <a:effectLst/>
                <a:latin typeface="微软雅黑" panose="020B0503020204020204" pitchFamily="34" charset="-122"/>
                <a:ea typeface="微软雅黑" panose="020B0503020204020204" pitchFamily="34" charset="-122"/>
              </a:rPr>
              <a:t>  </a:t>
            </a:r>
            <a:endParaRPr lang="zh-CN" altLang="zh-CN" dirty="0">
              <a:effectLst/>
              <a:latin typeface="微软雅黑" panose="020B0503020204020204" pitchFamily="34" charset="-122"/>
              <a:ea typeface="微软雅黑" panose="020B0503020204020204" pitchFamily="34" charset="-122"/>
            </a:endParaRPr>
          </a:p>
          <a:p>
            <a:pPr marL="227965" indent="-227965">
              <a:lnSpc>
                <a:spcPct val="150000"/>
              </a:lnSpc>
            </a:pPr>
            <a:r>
              <a:rPr lang="en-US" altLang="zh-CN" dirty="0">
                <a:effectLst/>
                <a:latin typeface="微软雅黑" panose="020B0503020204020204" pitchFamily="34" charset="-122"/>
                <a:ea typeface="微软雅黑" panose="020B0503020204020204" pitchFamily="34" charset="-122"/>
              </a:rPr>
              <a:t>   </a:t>
            </a:r>
            <a:r>
              <a:rPr lang="zh-CN" altLang="zh-CN" dirty="0">
                <a:effectLst/>
                <a:latin typeface="微软雅黑" panose="020B0503020204020204" pitchFamily="34" charset="-122"/>
                <a:ea typeface="微软雅黑" panose="020B0503020204020204" pitchFamily="34" charset="-122"/>
              </a:rPr>
              <a:t>长期以来人们认为胎儿在母体子宫内发育的过程是处在无菌环境下的，所以出生时新生儿肠道应该是无菌的。但是近期不同的研究团队利用动物实验和人群研究分别证实了羊水、脐带血和胎儿肠道内确实存在着来源于母体的肠道菌群，从而打破了胎儿</a:t>
            </a:r>
            <a:r>
              <a:rPr lang="en-US" altLang="zh-CN" dirty="0">
                <a:effectLst/>
                <a:latin typeface="微软雅黑" panose="020B0503020204020204" pitchFamily="34" charset="-122"/>
                <a:ea typeface="微软雅黑" panose="020B0503020204020204" pitchFamily="34" charset="-122"/>
              </a:rPr>
              <a:t>“</a:t>
            </a:r>
            <a:r>
              <a:rPr lang="zh-CN" altLang="zh-CN" dirty="0">
                <a:effectLst/>
                <a:latin typeface="微软雅黑" panose="020B0503020204020204" pitchFamily="34" charset="-122"/>
                <a:ea typeface="微软雅黑" panose="020B0503020204020204" pitchFamily="34" charset="-122"/>
              </a:rPr>
              <a:t>无菌</a:t>
            </a:r>
            <a:r>
              <a:rPr lang="en-US" altLang="zh-CN" dirty="0">
                <a:effectLst/>
                <a:latin typeface="微软雅黑" panose="020B0503020204020204" pitchFamily="34" charset="-122"/>
                <a:ea typeface="微软雅黑" panose="020B0503020204020204" pitchFamily="34" charset="-122"/>
              </a:rPr>
              <a:t>”</a:t>
            </a:r>
            <a:r>
              <a:rPr lang="zh-CN" altLang="zh-CN" dirty="0">
                <a:effectLst/>
                <a:latin typeface="微软雅黑" panose="020B0503020204020204" pitchFamily="34" charset="-122"/>
                <a:ea typeface="微软雅黑" panose="020B0503020204020204" pitchFamily="34" charset="-122"/>
              </a:rPr>
              <a:t>的说法，并明确了人类肠道菌群的最早来源。</a:t>
            </a:r>
            <a:endParaRPr lang="en-US" altLang="zh-CN" dirty="0">
              <a:effectLst/>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460700891"/>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9B4ECC44-2E91-44A8-BC45-C37F9A358344}"/>
              </a:ext>
            </a:extLst>
          </p:cNvPr>
          <p:cNvSpPr>
            <a:spLocks noGrp="1"/>
          </p:cNvSpPr>
          <p:nvPr>
            <p:ph type="title"/>
          </p:nvPr>
        </p:nvSpPr>
        <p:spPr/>
        <p:txBody>
          <a:bodyPr>
            <a:normAutofit/>
          </a:bodyPr>
          <a:lstStyle/>
          <a:p>
            <a:r>
              <a:rPr lang="x-none" altLang="zh-CN" sz="3200" b="1" kern="100" dirty="0">
                <a:effectLst/>
                <a:latin typeface="微软雅黑" panose="020B0503020204020204" pitchFamily="34" charset="-122"/>
                <a:ea typeface="微软雅黑" panose="020B0503020204020204" pitchFamily="34" charset="-122"/>
              </a:rPr>
              <a:t>第二节 婴幼儿营养吸收</a:t>
            </a:r>
            <a:endParaRPr lang="zh-CN" altLang="en-US" sz="3200" dirty="0">
              <a:latin typeface="微软雅黑" panose="020B0503020204020204" pitchFamily="34" charset="-122"/>
              <a:ea typeface="微软雅黑" panose="020B0503020204020204" pitchFamily="34" charset="-122"/>
            </a:endParaRPr>
          </a:p>
        </p:txBody>
      </p:sp>
      <p:sp>
        <p:nvSpPr>
          <p:cNvPr id="3" name="内容占位符 2">
            <a:extLst>
              <a:ext uri="{FF2B5EF4-FFF2-40B4-BE49-F238E27FC236}">
                <a16:creationId xmlns:a16="http://schemas.microsoft.com/office/drawing/2014/main" id="{8F5E38C0-A607-462A-A3F9-63E95095DCBE}"/>
              </a:ext>
            </a:extLst>
          </p:cNvPr>
          <p:cNvSpPr>
            <a:spLocks noGrp="1"/>
          </p:cNvSpPr>
          <p:nvPr>
            <p:ph idx="1"/>
          </p:nvPr>
        </p:nvSpPr>
        <p:spPr>
          <a:xfrm>
            <a:off x="1066800" y="1866054"/>
            <a:ext cx="10058400" cy="4023360"/>
          </a:xfrm>
        </p:spPr>
        <p:txBody>
          <a:bodyPr>
            <a:normAutofit/>
          </a:bodyPr>
          <a:lstStyle/>
          <a:p>
            <a:pPr marL="227965" indent="-227965">
              <a:lnSpc>
                <a:spcPct val="150000"/>
              </a:lnSpc>
            </a:pPr>
            <a:r>
              <a:rPr lang="zh-CN" altLang="zh-CN" sz="2400" dirty="0">
                <a:effectLst/>
                <a:latin typeface="微软雅黑" panose="020B0503020204020204" pitchFamily="34" charset="-122"/>
                <a:ea typeface="微软雅黑" panose="020B0503020204020204" pitchFamily="34" charset="-122"/>
              </a:rPr>
              <a:t>三、肠道菌群</a:t>
            </a:r>
            <a:endParaRPr lang="en-US" altLang="zh-CN" sz="2400" dirty="0">
              <a:effectLst/>
              <a:latin typeface="微软雅黑" panose="020B0503020204020204" pitchFamily="34" charset="-122"/>
              <a:ea typeface="微软雅黑" panose="020B0503020204020204" pitchFamily="34" charset="-122"/>
            </a:endParaRPr>
          </a:p>
          <a:p>
            <a:pPr marL="227965" indent="-227965">
              <a:lnSpc>
                <a:spcPct val="150000"/>
              </a:lnSpc>
            </a:pPr>
            <a:r>
              <a:rPr lang="zh-CN" altLang="zh-CN" b="1" dirty="0">
                <a:effectLst/>
                <a:latin typeface="微软雅黑" panose="020B0503020204020204" pitchFamily="34" charset="-122"/>
                <a:ea typeface="微软雅黑" panose="020B0503020204020204" pitchFamily="34" charset="-122"/>
              </a:rPr>
              <a:t>（二）婴幼儿肠道菌群特点</a:t>
            </a:r>
            <a:r>
              <a:rPr lang="en-US" altLang="zh-CN" b="1" dirty="0">
                <a:effectLst/>
                <a:latin typeface="微软雅黑" panose="020B0503020204020204" pitchFamily="34" charset="-122"/>
                <a:ea typeface="微软雅黑" panose="020B0503020204020204" pitchFamily="34" charset="-122"/>
              </a:rPr>
              <a:t>  </a:t>
            </a:r>
            <a:endParaRPr lang="zh-CN" altLang="zh-CN" dirty="0">
              <a:effectLst/>
              <a:latin typeface="微软雅黑" panose="020B0503020204020204" pitchFamily="34" charset="-122"/>
              <a:ea typeface="微软雅黑" panose="020B0503020204020204" pitchFamily="34" charset="-122"/>
            </a:endParaRPr>
          </a:p>
          <a:p>
            <a:pPr marL="227965" indent="-227965">
              <a:lnSpc>
                <a:spcPct val="150000"/>
              </a:lnSpc>
            </a:pPr>
            <a:endParaRPr lang="en-US" altLang="zh-CN" dirty="0">
              <a:effectLst/>
              <a:latin typeface="微软雅黑" panose="020B0503020204020204" pitchFamily="34" charset="-122"/>
              <a:ea typeface="微软雅黑" panose="020B0503020204020204" pitchFamily="34" charset="-122"/>
            </a:endParaRPr>
          </a:p>
        </p:txBody>
      </p:sp>
      <p:pic>
        <p:nvPicPr>
          <p:cNvPr id="6" name="Picture 2">
            <a:extLst>
              <a:ext uri="{FF2B5EF4-FFF2-40B4-BE49-F238E27FC236}">
                <a16:creationId xmlns:a16="http://schemas.microsoft.com/office/drawing/2014/main" id="{7056E916-C159-49D1-84C6-CED78ADEE70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964430" y="1866054"/>
            <a:ext cx="5581650" cy="43560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93666299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9B4ECC44-2E91-44A8-BC45-C37F9A358344}"/>
              </a:ext>
            </a:extLst>
          </p:cNvPr>
          <p:cNvSpPr>
            <a:spLocks noGrp="1"/>
          </p:cNvSpPr>
          <p:nvPr>
            <p:ph type="title"/>
          </p:nvPr>
        </p:nvSpPr>
        <p:spPr/>
        <p:txBody>
          <a:bodyPr>
            <a:normAutofit/>
          </a:bodyPr>
          <a:lstStyle/>
          <a:p>
            <a:r>
              <a:rPr lang="x-none" altLang="zh-CN" sz="3200" b="1" kern="100" dirty="0">
                <a:effectLst/>
                <a:latin typeface="微软雅黑" panose="020B0503020204020204" pitchFamily="34" charset="-122"/>
                <a:ea typeface="微软雅黑" panose="020B0503020204020204" pitchFamily="34" charset="-122"/>
              </a:rPr>
              <a:t>第一节 婴幼儿胃肠功能发育</a:t>
            </a:r>
            <a:endParaRPr lang="zh-CN" altLang="en-US" sz="3200" dirty="0">
              <a:latin typeface="微软雅黑" panose="020B0503020204020204" pitchFamily="34" charset="-122"/>
              <a:ea typeface="微软雅黑" panose="020B0503020204020204" pitchFamily="34" charset="-122"/>
            </a:endParaRPr>
          </a:p>
        </p:txBody>
      </p:sp>
      <p:sp>
        <p:nvSpPr>
          <p:cNvPr id="3" name="内容占位符 2">
            <a:extLst>
              <a:ext uri="{FF2B5EF4-FFF2-40B4-BE49-F238E27FC236}">
                <a16:creationId xmlns:a16="http://schemas.microsoft.com/office/drawing/2014/main" id="{8F5E38C0-A607-462A-A3F9-63E95095DCBE}"/>
              </a:ext>
            </a:extLst>
          </p:cNvPr>
          <p:cNvSpPr>
            <a:spLocks noGrp="1"/>
          </p:cNvSpPr>
          <p:nvPr>
            <p:ph idx="1"/>
          </p:nvPr>
        </p:nvSpPr>
        <p:spPr/>
        <p:txBody>
          <a:bodyPr>
            <a:normAutofit/>
          </a:bodyPr>
          <a:lstStyle/>
          <a:p>
            <a:r>
              <a:rPr lang="zh-CN" altLang="en-US" sz="2400" dirty="0">
                <a:latin typeface="微软雅黑" panose="020B0503020204020204" pitchFamily="34" charset="-122"/>
                <a:ea typeface="微软雅黑" panose="020B0503020204020204" pitchFamily="34" charset="-122"/>
              </a:rPr>
              <a:t>一、消化系统解剖生理特点</a:t>
            </a:r>
            <a:endParaRPr lang="en-US" altLang="zh-CN" sz="2400" dirty="0">
              <a:latin typeface="微软雅黑" panose="020B0503020204020204" pitchFamily="34" charset="-122"/>
              <a:ea typeface="微软雅黑" panose="020B0503020204020204" pitchFamily="34" charset="-122"/>
            </a:endParaRPr>
          </a:p>
          <a:p>
            <a:pPr indent="306070">
              <a:lnSpc>
                <a:spcPct val="150000"/>
              </a:lnSpc>
            </a:pPr>
            <a:r>
              <a:rPr lang="zh-CN" altLang="zh-CN" b="1" dirty="0">
                <a:effectLst/>
                <a:latin typeface="微软雅黑" panose="020B0503020204020204" pitchFamily="34" charset="-122"/>
                <a:ea typeface="微软雅黑" panose="020B0503020204020204" pitchFamily="34" charset="-122"/>
              </a:rPr>
              <a:t>（二）食管 </a:t>
            </a:r>
            <a:r>
              <a:rPr lang="zh-CN" altLang="zh-CN" dirty="0">
                <a:effectLst/>
                <a:latin typeface="微软雅黑" panose="020B0503020204020204" pitchFamily="34" charset="-122"/>
                <a:ea typeface="微软雅黑" panose="020B0503020204020204" pitchFamily="34" charset="-122"/>
              </a:rPr>
              <a:t> </a:t>
            </a:r>
          </a:p>
          <a:p>
            <a:pPr indent="304800">
              <a:lnSpc>
                <a:spcPct val="150000"/>
              </a:lnSpc>
            </a:pPr>
            <a:r>
              <a:rPr lang="zh-CN" altLang="zh-CN" dirty="0">
                <a:effectLst/>
                <a:latin typeface="微软雅黑" panose="020B0503020204020204" pitchFamily="34" charset="-122"/>
                <a:ea typeface="微软雅黑" panose="020B0503020204020204" pitchFamily="34" charset="-122"/>
              </a:rPr>
              <a:t>食管是连接咽部和胃的一个通道，新生儿食管长约</a:t>
            </a:r>
            <a:r>
              <a:rPr lang="en-US" altLang="zh-CN" dirty="0">
                <a:effectLst/>
                <a:latin typeface="微软雅黑" panose="020B0503020204020204" pitchFamily="34" charset="-122"/>
                <a:ea typeface="微软雅黑" panose="020B0503020204020204" pitchFamily="34" charset="-122"/>
              </a:rPr>
              <a:t>10—11cm</a:t>
            </a:r>
            <a:r>
              <a:rPr lang="zh-CN" altLang="zh-CN" dirty="0">
                <a:effectLst/>
                <a:latin typeface="微软雅黑" panose="020B0503020204020204" pitchFamily="34" charset="-122"/>
                <a:ea typeface="微软雅黑" panose="020B0503020204020204" pitchFamily="34" charset="-122"/>
              </a:rPr>
              <a:t>，</a:t>
            </a:r>
            <a:r>
              <a:rPr lang="en-US" altLang="zh-CN" dirty="0">
                <a:effectLst/>
                <a:latin typeface="微软雅黑" panose="020B0503020204020204" pitchFamily="34" charset="-122"/>
                <a:ea typeface="微软雅黑" panose="020B0503020204020204" pitchFamily="34" charset="-122"/>
              </a:rPr>
              <a:t>1</a:t>
            </a:r>
            <a:r>
              <a:rPr lang="zh-CN" altLang="zh-CN" dirty="0">
                <a:effectLst/>
                <a:latin typeface="微软雅黑" panose="020B0503020204020204" pitchFamily="34" charset="-122"/>
                <a:ea typeface="微软雅黑" panose="020B0503020204020204" pitchFamily="34" charset="-122"/>
              </a:rPr>
              <a:t>岁时增至</a:t>
            </a:r>
            <a:r>
              <a:rPr lang="en-US" altLang="zh-CN" dirty="0">
                <a:effectLst/>
                <a:latin typeface="微软雅黑" panose="020B0503020204020204" pitchFamily="34" charset="-122"/>
                <a:ea typeface="微软雅黑" panose="020B0503020204020204" pitchFamily="34" charset="-122"/>
              </a:rPr>
              <a:t>12cm</a:t>
            </a:r>
            <a:r>
              <a:rPr lang="zh-CN" altLang="zh-CN" dirty="0">
                <a:effectLst/>
                <a:latin typeface="微软雅黑" panose="020B0503020204020204" pitchFamily="34" charset="-122"/>
                <a:ea typeface="微软雅黑" panose="020B0503020204020204" pitchFamily="34" charset="-122"/>
              </a:rPr>
              <a:t>，</a:t>
            </a:r>
            <a:r>
              <a:rPr lang="en-US" altLang="zh-CN" dirty="0">
                <a:effectLst/>
                <a:latin typeface="微软雅黑" panose="020B0503020204020204" pitchFamily="34" charset="-122"/>
                <a:ea typeface="微软雅黑" panose="020B0503020204020204" pitchFamily="34" charset="-122"/>
              </a:rPr>
              <a:t>5</a:t>
            </a:r>
            <a:r>
              <a:rPr lang="zh-CN" altLang="zh-CN" dirty="0">
                <a:effectLst/>
                <a:latin typeface="微软雅黑" panose="020B0503020204020204" pitchFamily="34" charset="-122"/>
                <a:ea typeface="微软雅黑" panose="020B0503020204020204" pitchFamily="34" charset="-122"/>
              </a:rPr>
              <a:t>岁时</a:t>
            </a:r>
            <a:r>
              <a:rPr lang="en-US" altLang="zh-CN" dirty="0">
                <a:effectLst/>
                <a:latin typeface="微软雅黑" panose="020B0503020204020204" pitchFamily="34" charset="-122"/>
                <a:ea typeface="微软雅黑" panose="020B0503020204020204" pitchFamily="34" charset="-122"/>
              </a:rPr>
              <a:t>16cm</a:t>
            </a:r>
            <a:r>
              <a:rPr lang="zh-CN" altLang="zh-CN" dirty="0">
                <a:effectLst/>
                <a:latin typeface="微软雅黑" panose="020B0503020204020204" pitchFamily="34" charset="-122"/>
                <a:ea typeface="微软雅黑" panose="020B0503020204020204" pitchFamily="34" charset="-122"/>
              </a:rPr>
              <a:t>。临床工作中插胃管时估计食管长度约为小儿耳根至剑突的距离。婴儿食管壁平滑肌及弹性纤维发育较差，缺乏腺体，易发生反流引起生理性溢乳。</a:t>
            </a:r>
          </a:p>
          <a:p>
            <a:endParaRPr lang="zh-CN" altLang="en-US" dirty="0">
              <a:latin typeface="微软雅黑" panose="020B0503020204020204" pitchFamily="34" charset="-122"/>
              <a:ea typeface="微软雅黑" panose="020B0503020204020204" pitchFamily="34" charset="-122"/>
            </a:endParaRPr>
          </a:p>
        </p:txBody>
      </p:sp>
      <p:pic>
        <p:nvPicPr>
          <p:cNvPr id="4" name="图片 3">
            <a:extLst>
              <a:ext uri="{FF2B5EF4-FFF2-40B4-BE49-F238E27FC236}">
                <a16:creationId xmlns:a16="http://schemas.microsoft.com/office/drawing/2014/main" id="{7724CE33-68C9-432F-AF1C-595A1012F04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212477" y="3922059"/>
            <a:ext cx="1628243" cy="2421310"/>
          </a:xfrm>
          <a:prstGeom prst="rect">
            <a:avLst/>
          </a:prstGeom>
        </p:spPr>
      </p:pic>
    </p:spTree>
    <p:extLst>
      <p:ext uri="{BB962C8B-B14F-4D97-AF65-F5344CB8AC3E}">
        <p14:creationId xmlns:p14="http://schemas.microsoft.com/office/powerpoint/2010/main" val="3322035780"/>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9B4ECC44-2E91-44A8-BC45-C37F9A358344}"/>
              </a:ext>
            </a:extLst>
          </p:cNvPr>
          <p:cNvSpPr>
            <a:spLocks noGrp="1"/>
          </p:cNvSpPr>
          <p:nvPr>
            <p:ph type="title"/>
          </p:nvPr>
        </p:nvSpPr>
        <p:spPr/>
        <p:txBody>
          <a:bodyPr>
            <a:normAutofit/>
          </a:bodyPr>
          <a:lstStyle/>
          <a:p>
            <a:r>
              <a:rPr lang="x-none" altLang="zh-CN" sz="3200" b="1" kern="100" dirty="0">
                <a:effectLst/>
                <a:latin typeface="微软雅黑" panose="020B0503020204020204" pitchFamily="34" charset="-122"/>
                <a:ea typeface="微软雅黑" panose="020B0503020204020204" pitchFamily="34" charset="-122"/>
              </a:rPr>
              <a:t>第二节 婴幼儿营养吸收</a:t>
            </a:r>
            <a:endParaRPr lang="zh-CN" altLang="en-US" sz="3200" dirty="0">
              <a:latin typeface="微软雅黑" panose="020B0503020204020204" pitchFamily="34" charset="-122"/>
              <a:ea typeface="微软雅黑" panose="020B0503020204020204" pitchFamily="34" charset="-122"/>
            </a:endParaRPr>
          </a:p>
        </p:txBody>
      </p:sp>
      <p:sp>
        <p:nvSpPr>
          <p:cNvPr id="3" name="内容占位符 2">
            <a:extLst>
              <a:ext uri="{FF2B5EF4-FFF2-40B4-BE49-F238E27FC236}">
                <a16:creationId xmlns:a16="http://schemas.microsoft.com/office/drawing/2014/main" id="{8F5E38C0-A607-462A-A3F9-63E95095DCBE}"/>
              </a:ext>
            </a:extLst>
          </p:cNvPr>
          <p:cNvSpPr>
            <a:spLocks noGrp="1"/>
          </p:cNvSpPr>
          <p:nvPr>
            <p:ph idx="1"/>
          </p:nvPr>
        </p:nvSpPr>
        <p:spPr>
          <a:xfrm>
            <a:off x="1066800" y="1866054"/>
            <a:ext cx="10058400" cy="4023360"/>
          </a:xfrm>
        </p:spPr>
        <p:txBody>
          <a:bodyPr>
            <a:noAutofit/>
          </a:bodyPr>
          <a:lstStyle/>
          <a:p>
            <a:pPr marL="227965" indent="-227965">
              <a:lnSpc>
                <a:spcPct val="150000"/>
              </a:lnSpc>
            </a:pPr>
            <a:r>
              <a:rPr lang="zh-CN" altLang="zh-CN" sz="2400" dirty="0">
                <a:effectLst/>
                <a:latin typeface="微软雅黑" panose="020B0503020204020204" pitchFamily="34" charset="-122"/>
                <a:ea typeface="微软雅黑" panose="020B0503020204020204" pitchFamily="34" charset="-122"/>
              </a:rPr>
              <a:t>三、肠道菌群</a:t>
            </a:r>
            <a:endParaRPr lang="en-US" altLang="zh-CN" sz="2400" dirty="0">
              <a:effectLst/>
              <a:latin typeface="微软雅黑" panose="020B0503020204020204" pitchFamily="34" charset="-122"/>
              <a:ea typeface="微软雅黑" panose="020B0503020204020204" pitchFamily="34" charset="-122"/>
            </a:endParaRPr>
          </a:p>
          <a:p>
            <a:pPr marL="227965" indent="-227965">
              <a:lnSpc>
                <a:spcPct val="150000"/>
              </a:lnSpc>
            </a:pPr>
            <a:r>
              <a:rPr lang="zh-CN" altLang="zh-CN" b="1" dirty="0">
                <a:effectLst/>
                <a:latin typeface="微软雅黑" panose="020B0503020204020204" pitchFamily="34" charset="-122"/>
                <a:ea typeface="微软雅黑" panose="020B0503020204020204" pitchFamily="34" charset="-122"/>
              </a:rPr>
              <a:t>（二）婴幼儿肠道菌群特点</a:t>
            </a:r>
            <a:r>
              <a:rPr lang="en-US" altLang="zh-CN" b="1" dirty="0">
                <a:effectLst/>
                <a:latin typeface="微软雅黑" panose="020B0503020204020204" pitchFamily="34" charset="-122"/>
                <a:ea typeface="微软雅黑" panose="020B0503020204020204" pitchFamily="34" charset="-122"/>
              </a:rPr>
              <a:t>  </a:t>
            </a:r>
            <a:endParaRPr lang="zh-CN" altLang="zh-CN" dirty="0">
              <a:effectLst/>
              <a:latin typeface="微软雅黑" panose="020B0503020204020204" pitchFamily="34" charset="-122"/>
              <a:ea typeface="微软雅黑" panose="020B0503020204020204" pitchFamily="34" charset="-122"/>
            </a:endParaRPr>
          </a:p>
          <a:p>
            <a:pPr marL="227965" indent="-227965">
              <a:lnSpc>
                <a:spcPct val="150000"/>
              </a:lnSpc>
            </a:pPr>
            <a:r>
              <a:rPr lang="en-US" altLang="zh-CN" dirty="0">
                <a:effectLst/>
                <a:latin typeface="微软雅黑" panose="020B0503020204020204" pitchFamily="34" charset="-122"/>
                <a:ea typeface="微软雅黑" panose="020B0503020204020204" pitchFamily="34" charset="-122"/>
              </a:rPr>
              <a:t> </a:t>
            </a:r>
            <a:r>
              <a:rPr lang="zh-CN" altLang="zh-CN" dirty="0">
                <a:effectLst/>
                <a:latin typeface="微软雅黑" panose="020B0503020204020204" pitchFamily="34" charset="-122"/>
                <a:ea typeface="微软雅黑" panose="020B0503020204020204" pitchFamily="34" charset="-122"/>
              </a:rPr>
              <a:t>研究显示婴儿肠道中革兰阳性杆菌占绝对优势，达</a:t>
            </a:r>
            <a:r>
              <a:rPr lang="en-US" altLang="zh-CN" dirty="0">
                <a:effectLst/>
                <a:latin typeface="微软雅黑" panose="020B0503020204020204" pitchFamily="34" charset="-122"/>
                <a:ea typeface="微软雅黑" panose="020B0503020204020204" pitchFamily="34" charset="-122"/>
              </a:rPr>
              <a:t>95.0%—99.8%</a:t>
            </a:r>
            <a:r>
              <a:rPr lang="zh-CN" altLang="zh-CN" dirty="0">
                <a:effectLst/>
                <a:latin typeface="微软雅黑" panose="020B0503020204020204" pitchFamily="34" charset="-122"/>
                <a:ea typeface="微软雅黑" panose="020B0503020204020204" pitchFamily="34" charset="-122"/>
              </a:rPr>
              <a:t>，其中</a:t>
            </a:r>
            <a:r>
              <a:rPr lang="en-US" altLang="zh-CN" dirty="0">
                <a:effectLst/>
                <a:latin typeface="微软雅黑" panose="020B0503020204020204" pitchFamily="34" charset="-122"/>
                <a:ea typeface="微软雅黑" panose="020B0503020204020204" pitchFamily="34" charset="-122"/>
              </a:rPr>
              <a:t>95.0%</a:t>
            </a:r>
            <a:r>
              <a:rPr lang="zh-CN" altLang="zh-CN" dirty="0">
                <a:effectLst/>
                <a:latin typeface="微软雅黑" panose="020B0503020204020204" pitchFamily="34" charset="-122"/>
                <a:ea typeface="微软雅黑" panose="020B0503020204020204" pitchFamily="34" charset="-122"/>
              </a:rPr>
              <a:t>以上为双歧杆菌。婴儿结肠的优势菌为双歧杆菌、乳酸杆菌和肠杆菌。</a:t>
            </a:r>
            <a:endParaRPr lang="en-US" altLang="zh-CN" dirty="0">
              <a:effectLst/>
              <a:latin typeface="微软雅黑" panose="020B0503020204020204" pitchFamily="34" charset="-122"/>
              <a:ea typeface="微软雅黑" panose="020B0503020204020204" pitchFamily="34" charset="-122"/>
            </a:endParaRPr>
          </a:p>
          <a:p>
            <a:pPr marL="227965" indent="-227965">
              <a:lnSpc>
                <a:spcPct val="150000"/>
              </a:lnSpc>
            </a:pPr>
            <a:endParaRPr lang="en-US" altLang="zh-CN" dirty="0">
              <a:effectLst/>
              <a:latin typeface="微软雅黑" panose="020B0503020204020204" pitchFamily="34" charset="-122"/>
              <a:ea typeface="微软雅黑" panose="020B0503020204020204" pitchFamily="34" charset="-122"/>
            </a:endParaRPr>
          </a:p>
        </p:txBody>
      </p:sp>
      <p:pic>
        <p:nvPicPr>
          <p:cNvPr id="6" name="图片 1">
            <a:extLst>
              <a:ext uri="{FF2B5EF4-FFF2-40B4-BE49-F238E27FC236}">
                <a16:creationId xmlns:a16="http://schemas.microsoft.com/office/drawing/2014/main" id="{6B260970-3913-4F12-8F3C-34FD89CBF49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258558" y="172720"/>
            <a:ext cx="5645797" cy="30458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761546125"/>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9B4ECC44-2E91-44A8-BC45-C37F9A358344}"/>
              </a:ext>
            </a:extLst>
          </p:cNvPr>
          <p:cNvSpPr>
            <a:spLocks noGrp="1"/>
          </p:cNvSpPr>
          <p:nvPr>
            <p:ph type="title"/>
          </p:nvPr>
        </p:nvSpPr>
        <p:spPr/>
        <p:txBody>
          <a:bodyPr>
            <a:normAutofit/>
          </a:bodyPr>
          <a:lstStyle/>
          <a:p>
            <a:r>
              <a:rPr lang="x-none" altLang="zh-CN" sz="3200" b="1" kern="100" dirty="0">
                <a:effectLst/>
                <a:latin typeface="微软雅黑" panose="020B0503020204020204" pitchFamily="34" charset="-122"/>
                <a:ea typeface="微软雅黑" panose="020B0503020204020204" pitchFamily="34" charset="-122"/>
              </a:rPr>
              <a:t>第二节 婴幼儿营养吸收</a:t>
            </a:r>
            <a:endParaRPr lang="zh-CN" altLang="en-US" sz="3200" dirty="0">
              <a:latin typeface="微软雅黑" panose="020B0503020204020204" pitchFamily="34" charset="-122"/>
              <a:ea typeface="微软雅黑" panose="020B0503020204020204" pitchFamily="34" charset="-122"/>
            </a:endParaRPr>
          </a:p>
        </p:txBody>
      </p:sp>
      <p:sp>
        <p:nvSpPr>
          <p:cNvPr id="3" name="内容占位符 2">
            <a:extLst>
              <a:ext uri="{FF2B5EF4-FFF2-40B4-BE49-F238E27FC236}">
                <a16:creationId xmlns:a16="http://schemas.microsoft.com/office/drawing/2014/main" id="{8F5E38C0-A607-462A-A3F9-63E95095DCBE}"/>
              </a:ext>
            </a:extLst>
          </p:cNvPr>
          <p:cNvSpPr>
            <a:spLocks noGrp="1"/>
          </p:cNvSpPr>
          <p:nvPr>
            <p:ph idx="1"/>
          </p:nvPr>
        </p:nvSpPr>
        <p:spPr>
          <a:xfrm>
            <a:off x="1066800" y="1866054"/>
            <a:ext cx="10058400" cy="4023360"/>
          </a:xfrm>
        </p:spPr>
        <p:txBody>
          <a:bodyPr>
            <a:noAutofit/>
          </a:bodyPr>
          <a:lstStyle/>
          <a:p>
            <a:pPr marL="227965" indent="-227965">
              <a:lnSpc>
                <a:spcPct val="150000"/>
              </a:lnSpc>
            </a:pPr>
            <a:r>
              <a:rPr lang="zh-CN" altLang="zh-CN" sz="2400" dirty="0">
                <a:effectLst/>
                <a:latin typeface="微软雅黑" panose="020B0503020204020204" pitchFamily="34" charset="-122"/>
                <a:ea typeface="微软雅黑" panose="020B0503020204020204" pitchFamily="34" charset="-122"/>
              </a:rPr>
              <a:t>三、肠道菌群</a:t>
            </a:r>
            <a:endParaRPr lang="en-US" altLang="zh-CN" sz="2400" dirty="0">
              <a:effectLst/>
              <a:latin typeface="微软雅黑" panose="020B0503020204020204" pitchFamily="34" charset="-122"/>
              <a:ea typeface="微软雅黑" panose="020B0503020204020204" pitchFamily="34" charset="-122"/>
            </a:endParaRPr>
          </a:p>
          <a:p>
            <a:pPr marL="227965" indent="-227965">
              <a:lnSpc>
                <a:spcPct val="150000"/>
              </a:lnSpc>
            </a:pPr>
            <a:r>
              <a:rPr lang="zh-CN" altLang="zh-CN" b="1" kern="100" dirty="0">
                <a:effectLst/>
                <a:latin typeface="微软雅黑" panose="020B0503020204020204" pitchFamily="34" charset="-122"/>
                <a:ea typeface="微软雅黑" panose="020B0503020204020204" pitchFamily="34" charset="-122"/>
                <a:cs typeface="Times New Roman" panose="02020603050405020304" pitchFamily="18" charset="0"/>
              </a:rPr>
              <a:t>（三）影响肠道菌群定植的因素 </a:t>
            </a:r>
            <a:endParaRPr lang="en-US" altLang="zh-CN" b="1" kern="100" dirty="0">
              <a:latin typeface="微软雅黑" panose="020B0503020204020204" pitchFamily="34" charset="-122"/>
              <a:ea typeface="微软雅黑" panose="020B0503020204020204" pitchFamily="34" charset="-122"/>
              <a:cs typeface="Times New Roman" panose="02020603050405020304" pitchFamily="18" charset="0"/>
            </a:endParaRPr>
          </a:p>
          <a:p>
            <a:pPr indent="304800">
              <a:lnSpc>
                <a:spcPct val="150000"/>
              </a:lnSpc>
            </a:pPr>
            <a:r>
              <a:rPr lang="zh-CN" altLang="zh-CN" dirty="0">
                <a:effectLst/>
                <a:latin typeface="微软雅黑" panose="020B0503020204020204" pitchFamily="34" charset="-122"/>
                <a:ea typeface="微软雅黑" panose="020B0503020204020204" pitchFamily="34" charset="-122"/>
              </a:rPr>
              <a:t>许多因素可以影响肠道菌群定植，如分娩方式、喂养方式、抗生素应用和生活环境等其他因素。</a:t>
            </a:r>
            <a:endParaRPr lang="en-US" altLang="zh-CN" dirty="0">
              <a:effectLst/>
              <a:latin typeface="微软雅黑" panose="020B0503020204020204" pitchFamily="34" charset="-122"/>
              <a:ea typeface="微软雅黑" panose="020B0503020204020204" pitchFamily="34" charset="-122"/>
            </a:endParaRPr>
          </a:p>
        </p:txBody>
      </p:sp>
      <p:pic>
        <p:nvPicPr>
          <p:cNvPr id="14338" name="Picture 2">
            <a:extLst>
              <a:ext uri="{FF2B5EF4-FFF2-40B4-BE49-F238E27FC236}">
                <a16:creationId xmlns:a16="http://schemas.microsoft.com/office/drawing/2014/main" id="{F732BE72-4575-4102-833A-234679731FC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28502" y="4168800"/>
            <a:ext cx="3134995" cy="196106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966234"/>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9B4ECC44-2E91-44A8-BC45-C37F9A358344}"/>
              </a:ext>
            </a:extLst>
          </p:cNvPr>
          <p:cNvSpPr>
            <a:spLocks noGrp="1"/>
          </p:cNvSpPr>
          <p:nvPr>
            <p:ph type="title"/>
          </p:nvPr>
        </p:nvSpPr>
        <p:spPr/>
        <p:txBody>
          <a:bodyPr>
            <a:normAutofit/>
          </a:bodyPr>
          <a:lstStyle/>
          <a:p>
            <a:r>
              <a:rPr lang="x-none" altLang="zh-CN" sz="3200" b="1" kern="100" dirty="0">
                <a:effectLst/>
                <a:latin typeface="微软雅黑" panose="020B0503020204020204" pitchFamily="34" charset="-122"/>
                <a:ea typeface="微软雅黑" panose="020B0503020204020204" pitchFamily="34" charset="-122"/>
              </a:rPr>
              <a:t>第二节 婴幼儿营养吸收</a:t>
            </a:r>
            <a:endParaRPr lang="zh-CN" altLang="en-US" sz="3200" dirty="0">
              <a:latin typeface="微软雅黑" panose="020B0503020204020204" pitchFamily="34" charset="-122"/>
              <a:ea typeface="微软雅黑" panose="020B0503020204020204" pitchFamily="34" charset="-122"/>
            </a:endParaRPr>
          </a:p>
        </p:txBody>
      </p:sp>
      <p:sp>
        <p:nvSpPr>
          <p:cNvPr id="3" name="内容占位符 2">
            <a:extLst>
              <a:ext uri="{FF2B5EF4-FFF2-40B4-BE49-F238E27FC236}">
                <a16:creationId xmlns:a16="http://schemas.microsoft.com/office/drawing/2014/main" id="{8F5E38C0-A607-462A-A3F9-63E95095DCBE}"/>
              </a:ext>
            </a:extLst>
          </p:cNvPr>
          <p:cNvSpPr>
            <a:spLocks noGrp="1"/>
          </p:cNvSpPr>
          <p:nvPr>
            <p:ph idx="1"/>
          </p:nvPr>
        </p:nvSpPr>
        <p:spPr>
          <a:xfrm>
            <a:off x="1066800" y="1866054"/>
            <a:ext cx="10058400" cy="4023360"/>
          </a:xfrm>
        </p:spPr>
        <p:txBody>
          <a:bodyPr>
            <a:noAutofit/>
          </a:bodyPr>
          <a:lstStyle/>
          <a:p>
            <a:pPr marL="227965" indent="-227965">
              <a:lnSpc>
                <a:spcPct val="150000"/>
              </a:lnSpc>
            </a:pPr>
            <a:r>
              <a:rPr lang="zh-CN" altLang="zh-CN" sz="2400" dirty="0">
                <a:effectLst/>
                <a:latin typeface="微软雅黑" panose="020B0503020204020204" pitchFamily="34" charset="-122"/>
                <a:ea typeface="微软雅黑" panose="020B0503020204020204" pitchFamily="34" charset="-122"/>
              </a:rPr>
              <a:t>三、肠道菌群</a:t>
            </a:r>
            <a:endParaRPr lang="en-US" altLang="zh-CN" sz="2400" dirty="0">
              <a:effectLst/>
              <a:latin typeface="微软雅黑" panose="020B0503020204020204" pitchFamily="34" charset="-122"/>
              <a:ea typeface="微软雅黑" panose="020B0503020204020204" pitchFamily="34" charset="-122"/>
            </a:endParaRPr>
          </a:p>
          <a:p>
            <a:pPr marL="227965" indent="-227965">
              <a:lnSpc>
                <a:spcPct val="150000"/>
              </a:lnSpc>
            </a:pPr>
            <a:r>
              <a:rPr lang="zh-CN" altLang="zh-CN" b="1" kern="100" dirty="0">
                <a:effectLst/>
                <a:latin typeface="微软雅黑" panose="020B0503020204020204" pitchFamily="34" charset="-122"/>
                <a:ea typeface="微软雅黑" panose="020B0503020204020204" pitchFamily="34" charset="-122"/>
                <a:cs typeface="Times New Roman" panose="02020603050405020304" pitchFamily="18" charset="0"/>
              </a:rPr>
              <a:t>（四）肠道菌群的功能 </a:t>
            </a:r>
            <a:endParaRPr lang="en-US" altLang="zh-CN" b="1" kern="100" dirty="0">
              <a:latin typeface="微软雅黑" panose="020B0503020204020204" pitchFamily="34" charset="-122"/>
              <a:ea typeface="微软雅黑" panose="020B0503020204020204" pitchFamily="34" charset="-122"/>
              <a:cs typeface="Times New Roman" panose="02020603050405020304" pitchFamily="18" charset="0"/>
            </a:endParaRPr>
          </a:p>
          <a:p>
            <a:pPr indent="304800">
              <a:lnSpc>
                <a:spcPct val="150000"/>
              </a:lnSpc>
            </a:pPr>
            <a:r>
              <a:rPr lang="zh-CN" altLang="zh-CN" dirty="0">
                <a:effectLst/>
                <a:latin typeface="微软雅黑" panose="020B0503020204020204" pitchFamily="34" charset="-122"/>
                <a:ea typeface="微软雅黑" panose="020B0503020204020204" pitchFamily="34" charset="-122"/>
              </a:rPr>
              <a:t>合成多种人体生长发育必须的维生素，如</a:t>
            </a:r>
            <a:r>
              <a:rPr lang="en-US" altLang="zh-CN" dirty="0">
                <a:effectLst/>
                <a:latin typeface="微软雅黑" panose="020B0503020204020204" pitchFamily="34" charset="-122"/>
                <a:ea typeface="微软雅黑" panose="020B0503020204020204" pitchFamily="34" charset="-122"/>
              </a:rPr>
              <a:t>B</a:t>
            </a:r>
            <a:r>
              <a:rPr lang="zh-CN" altLang="zh-CN" dirty="0">
                <a:effectLst/>
                <a:latin typeface="微软雅黑" panose="020B0503020204020204" pitchFamily="34" charset="-122"/>
                <a:ea typeface="微软雅黑" panose="020B0503020204020204" pitchFamily="34" charset="-122"/>
              </a:rPr>
              <a:t>族维生素，维生素</a:t>
            </a:r>
            <a:r>
              <a:rPr lang="en-US" altLang="zh-CN" dirty="0">
                <a:effectLst/>
                <a:latin typeface="微软雅黑" panose="020B0503020204020204" pitchFamily="34" charset="-122"/>
                <a:ea typeface="微软雅黑" panose="020B0503020204020204" pitchFamily="34" charset="-122"/>
              </a:rPr>
              <a:t>K</a:t>
            </a:r>
            <a:r>
              <a:rPr lang="zh-CN" altLang="zh-CN" dirty="0">
                <a:effectLst/>
                <a:latin typeface="微软雅黑" panose="020B0503020204020204" pitchFamily="34" charset="-122"/>
                <a:ea typeface="微软雅黑" panose="020B0503020204020204" pitchFamily="34" charset="-122"/>
              </a:rPr>
              <a:t>，烟酸、泛酸等</a:t>
            </a:r>
            <a:r>
              <a:rPr lang="zh-CN" altLang="en-US" dirty="0">
                <a:effectLst/>
                <a:latin typeface="微软雅黑" panose="020B0503020204020204" pitchFamily="34" charset="-122"/>
                <a:ea typeface="微软雅黑" panose="020B0503020204020204" pitchFamily="34" charset="-122"/>
              </a:rPr>
              <a:t>；</a:t>
            </a:r>
            <a:endParaRPr lang="en-US" altLang="zh-CN" dirty="0">
              <a:effectLst/>
              <a:latin typeface="微软雅黑" panose="020B0503020204020204" pitchFamily="34" charset="-122"/>
              <a:ea typeface="微软雅黑" panose="020B0503020204020204" pitchFamily="34" charset="-122"/>
            </a:endParaRPr>
          </a:p>
          <a:p>
            <a:pPr indent="304800">
              <a:lnSpc>
                <a:spcPct val="150000"/>
              </a:lnSpc>
            </a:pPr>
            <a:r>
              <a:rPr lang="zh-CN" altLang="zh-CN" dirty="0">
                <a:effectLst/>
                <a:latin typeface="微软雅黑" panose="020B0503020204020204" pitchFamily="34" charset="-122"/>
                <a:ea typeface="微软雅黑" panose="020B0503020204020204" pitchFamily="34" charset="-122"/>
              </a:rPr>
              <a:t>促进铁、镁、锌等矿物元素的吸收</a:t>
            </a:r>
            <a:r>
              <a:rPr lang="zh-CN" altLang="en-US" dirty="0">
                <a:effectLst/>
                <a:latin typeface="微软雅黑" panose="020B0503020204020204" pitchFamily="34" charset="-122"/>
                <a:ea typeface="微软雅黑" panose="020B0503020204020204" pitchFamily="34" charset="-122"/>
              </a:rPr>
              <a:t>；</a:t>
            </a:r>
            <a:endParaRPr lang="en-US" altLang="zh-CN" dirty="0">
              <a:effectLst/>
              <a:latin typeface="微软雅黑" panose="020B0503020204020204" pitchFamily="34" charset="-122"/>
              <a:ea typeface="微软雅黑" panose="020B0503020204020204" pitchFamily="34" charset="-122"/>
            </a:endParaRPr>
          </a:p>
          <a:p>
            <a:pPr indent="304800">
              <a:lnSpc>
                <a:spcPct val="150000"/>
              </a:lnSpc>
            </a:pPr>
            <a:r>
              <a:rPr lang="zh-CN" altLang="zh-CN" dirty="0">
                <a:effectLst/>
                <a:latin typeface="微软雅黑" panose="020B0503020204020204" pitchFamily="34" charset="-122"/>
                <a:ea typeface="微软雅黑" panose="020B0503020204020204" pitchFamily="34" charset="-122"/>
              </a:rPr>
              <a:t>形成生物膜样的屏障结构，保护肠道内环境稳定</a:t>
            </a:r>
            <a:r>
              <a:rPr lang="zh-CN" altLang="en-US" dirty="0">
                <a:effectLst/>
                <a:latin typeface="微软雅黑" panose="020B0503020204020204" pitchFamily="34" charset="-122"/>
                <a:ea typeface="微软雅黑" panose="020B0503020204020204" pitchFamily="34" charset="-122"/>
              </a:rPr>
              <a:t>；</a:t>
            </a:r>
            <a:endParaRPr lang="en-US" altLang="zh-CN" dirty="0">
              <a:effectLst/>
              <a:latin typeface="微软雅黑" panose="020B0503020204020204" pitchFamily="34" charset="-122"/>
              <a:ea typeface="微软雅黑" panose="020B0503020204020204" pitchFamily="34" charset="-122"/>
            </a:endParaRPr>
          </a:p>
          <a:p>
            <a:pPr indent="304800">
              <a:lnSpc>
                <a:spcPct val="150000"/>
              </a:lnSpc>
            </a:pPr>
            <a:r>
              <a:rPr lang="zh-CN" altLang="zh-CN" dirty="0">
                <a:effectLst/>
                <a:latin typeface="微软雅黑" panose="020B0503020204020204" pitchFamily="34" charset="-122"/>
                <a:ea typeface="微软雅黑" panose="020B0503020204020204" pitchFamily="34" charset="-122"/>
              </a:rPr>
              <a:t>激活肠道免疫系统（潘氏细胞），使淋巴细胞对抗原敏感性增强，促进</a:t>
            </a:r>
            <a:r>
              <a:rPr lang="en-US" altLang="zh-CN" dirty="0">
                <a:effectLst/>
                <a:latin typeface="微软雅黑" panose="020B0503020204020204" pitchFamily="34" charset="-122"/>
                <a:ea typeface="微软雅黑" panose="020B0503020204020204" pitchFamily="34" charset="-122"/>
              </a:rPr>
              <a:t>B</a:t>
            </a:r>
            <a:r>
              <a:rPr lang="zh-CN" altLang="zh-CN" dirty="0">
                <a:effectLst/>
                <a:latin typeface="微软雅黑" panose="020B0503020204020204" pitchFamily="34" charset="-122"/>
                <a:ea typeface="微软雅黑" panose="020B0503020204020204" pitchFamily="34" charset="-122"/>
              </a:rPr>
              <a:t>细胞吞噬、细胞分化和增殖，有免疫佐剂作用，预防新生儿坏死性小肠结肠炎</a:t>
            </a:r>
            <a:r>
              <a:rPr lang="zh-CN" altLang="en-US" dirty="0">
                <a:effectLst/>
                <a:latin typeface="微软雅黑" panose="020B0503020204020204" pitchFamily="34" charset="-122"/>
                <a:ea typeface="微软雅黑" panose="020B0503020204020204" pitchFamily="34" charset="-122"/>
              </a:rPr>
              <a:t>。</a:t>
            </a:r>
          </a:p>
        </p:txBody>
      </p:sp>
    </p:spTree>
    <p:extLst>
      <p:ext uri="{BB962C8B-B14F-4D97-AF65-F5344CB8AC3E}">
        <p14:creationId xmlns:p14="http://schemas.microsoft.com/office/powerpoint/2010/main" val="2364436445"/>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9B4ECC44-2E91-44A8-BC45-C37F9A358344}"/>
              </a:ext>
            </a:extLst>
          </p:cNvPr>
          <p:cNvSpPr>
            <a:spLocks noGrp="1"/>
          </p:cNvSpPr>
          <p:nvPr>
            <p:ph type="title"/>
          </p:nvPr>
        </p:nvSpPr>
        <p:spPr/>
        <p:txBody>
          <a:bodyPr>
            <a:normAutofit/>
          </a:bodyPr>
          <a:lstStyle/>
          <a:p>
            <a:r>
              <a:rPr lang="x-none" altLang="zh-CN" sz="3200" b="1" kern="100" dirty="0">
                <a:effectLst/>
                <a:latin typeface="微软雅黑" panose="020B0503020204020204" pitchFamily="34" charset="-122"/>
                <a:ea typeface="微软雅黑" panose="020B0503020204020204" pitchFamily="34" charset="-122"/>
              </a:rPr>
              <a:t>第三节 婴幼儿科学喂养原则</a:t>
            </a:r>
            <a:endParaRPr lang="zh-CN" altLang="en-US" sz="3200" dirty="0">
              <a:latin typeface="微软雅黑" panose="020B0503020204020204" pitchFamily="34" charset="-122"/>
              <a:ea typeface="微软雅黑" panose="020B0503020204020204" pitchFamily="34" charset="-122"/>
            </a:endParaRPr>
          </a:p>
        </p:txBody>
      </p:sp>
      <p:sp>
        <p:nvSpPr>
          <p:cNvPr id="3" name="内容占位符 2">
            <a:extLst>
              <a:ext uri="{FF2B5EF4-FFF2-40B4-BE49-F238E27FC236}">
                <a16:creationId xmlns:a16="http://schemas.microsoft.com/office/drawing/2014/main" id="{8F5E38C0-A607-462A-A3F9-63E95095DCBE}"/>
              </a:ext>
            </a:extLst>
          </p:cNvPr>
          <p:cNvSpPr>
            <a:spLocks noGrp="1"/>
          </p:cNvSpPr>
          <p:nvPr>
            <p:ph idx="1"/>
          </p:nvPr>
        </p:nvSpPr>
        <p:spPr>
          <a:xfrm>
            <a:off x="1066800" y="1866054"/>
            <a:ext cx="10058400" cy="4023360"/>
          </a:xfrm>
        </p:spPr>
        <p:txBody>
          <a:bodyPr>
            <a:normAutofit/>
          </a:bodyPr>
          <a:lstStyle/>
          <a:p>
            <a:pPr indent="304800">
              <a:lnSpc>
                <a:spcPct val="150000"/>
              </a:lnSpc>
            </a:pPr>
            <a:r>
              <a:rPr lang="en-US" altLang="zh-CN" dirty="0">
                <a:effectLst/>
                <a:latin typeface="微软雅黑" panose="020B0503020204020204" pitchFamily="34" charset="-122"/>
                <a:ea typeface="微软雅黑" panose="020B0503020204020204" pitchFamily="34" charset="-122"/>
              </a:rPr>
              <a:t>0—3</a:t>
            </a:r>
            <a:r>
              <a:rPr lang="zh-CN" altLang="zh-CN" dirty="0">
                <a:effectLst/>
                <a:latin typeface="微软雅黑" panose="020B0503020204020204" pitchFamily="34" charset="-122"/>
                <a:ea typeface="微软雅黑" panose="020B0503020204020204" pitchFamily="34" charset="-122"/>
              </a:rPr>
              <a:t>岁是人生的一个重要时期，它是人生的起点，也是生长发育的高峰期。婴幼儿在这一时期内体格生长和大脑迅速发育，这期间的营养状况与一生的营养和健康状况息息相关。营养不足可能导致消瘦、矮小、贫血、抵抗力下降等疾病，而营养过剩则可造成肥胖，成年后发生高血压、冠心病和糖尿病等慢性疾病的风险升高。强迫喂养可能造成厌食、挑食等不良饮食行为习惯，而宠爱过度则亦会引起各种各样的喂养问题。</a:t>
            </a:r>
          </a:p>
        </p:txBody>
      </p:sp>
      <p:pic>
        <p:nvPicPr>
          <p:cNvPr id="26626" name="Picture 2">
            <a:extLst>
              <a:ext uri="{FF2B5EF4-FFF2-40B4-BE49-F238E27FC236}">
                <a16:creationId xmlns:a16="http://schemas.microsoft.com/office/drawing/2014/main" id="{FE484BEC-F120-486A-AC89-4E88877500A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321040" y="4153924"/>
            <a:ext cx="2662238" cy="211267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23015002"/>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9B4ECC44-2E91-44A8-BC45-C37F9A358344}"/>
              </a:ext>
            </a:extLst>
          </p:cNvPr>
          <p:cNvSpPr>
            <a:spLocks noGrp="1"/>
          </p:cNvSpPr>
          <p:nvPr>
            <p:ph type="title"/>
          </p:nvPr>
        </p:nvSpPr>
        <p:spPr/>
        <p:txBody>
          <a:bodyPr>
            <a:normAutofit/>
          </a:bodyPr>
          <a:lstStyle/>
          <a:p>
            <a:r>
              <a:rPr lang="x-none" altLang="zh-CN" sz="3200" b="1" kern="100" dirty="0">
                <a:effectLst/>
                <a:latin typeface="微软雅黑" panose="020B0503020204020204" pitchFamily="34" charset="-122"/>
                <a:ea typeface="微软雅黑" panose="020B0503020204020204" pitchFamily="34" charset="-122"/>
              </a:rPr>
              <a:t>第三节 婴幼儿科学喂养原则</a:t>
            </a:r>
            <a:endParaRPr lang="zh-CN" altLang="en-US" sz="3200" dirty="0">
              <a:latin typeface="微软雅黑" panose="020B0503020204020204" pitchFamily="34" charset="-122"/>
              <a:ea typeface="微软雅黑" panose="020B0503020204020204" pitchFamily="34" charset="-122"/>
            </a:endParaRPr>
          </a:p>
        </p:txBody>
      </p:sp>
      <p:sp>
        <p:nvSpPr>
          <p:cNvPr id="3" name="内容占位符 2">
            <a:extLst>
              <a:ext uri="{FF2B5EF4-FFF2-40B4-BE49-F238E27FC236}">
                <a16:creationId xmlns:a16="http://schemas.microsoft.com/office/drawing/2014/main" id="{8F5E38C0-A607-462A-A3F9-63E95095DCBE}"/>
              </a:ext>
            </a:extLst>
          </p:cNvPr>
          <p:cNvSpPr>
            <a:spLocks noGrp="1"/>
          </p:cNvSpPr>
          <p:nvPr>
            <p:ph idx="1"/>
          </p:nvPr>
        </p:nvSpPr>
        <p:spPr>
          <a:xfrm>
            <a:off x="1066800" y="1866054"/>
            <a:ext cx="10058400" cy="4023360"/>
          </a:xfrm>
        </p:spPr>
        <p:txBody>
          <a:bodyPr>
            <a:normAutofit/>
          </a:bodyPr>
          <a:lstStyle/>
          <a:p>
            <a:pPr indent="304800">
              <a:lnSpc>
                <a:spcPct val="150000"/>
              </a:lnSpc>
            </a:pPr>
            <a:r>
              <a:rPr lang="zh-CN" altLang="zh-CN" sz="2400" dirty="0">
                <a:effectLst/>
                <a:latin typeface="微软雅黑" panose="020B0503020204020204" pitchFamily="34" charset="-122"/>
                <a:ea typeface="微软雅黑" panose="020B0503020204020204" pitchFamily="34" charset="-122"/>
              </a:rPr>
              <a:t>一、分阶段喂养原则</a:t>
            </a:r>
          </a:p>
        </p:txBody>
      </p:sp>
      <p:graphicFrame>
        <p:nvGraphicFramePr>
          <p:cNvPr id="6" name="表格 5">
            <a:extLst>
              <a:ext uri="{FF2B5EF4-FFF2-40B4-BE49-F238E27FC236}">
                <a16:creationId xmlns:a16="http://schemas.microsoft.com/office/drawing/2014/main" id="{234159CD-50A0-4AF9-BCBD-073B4BB49DCA}"/>
              </a:ext>
            </a:extLst>
          </p:cNvPr>
          <p:cNvGraphicFramePr>
            <a:graphicFrameLocks noGrp="1"/>
          </p:cNvGraphicFramePr>
          <p:nvPr>
            <p:extLst>
              <p:ext uri="{D42A27DB-BD31-4B8C-83A1-F6EECF244321}">
                <p14:modId xmlns:p14="http://schemas.microsoft.com/office/powerpoint/2010/main" val="3763116073"/>
              </p:ext>
            </p:extLst>
          </p:nvPr>
        </p:nvGraphicFramePr>
        <p:xfrm>
          <a:off x="1727200" y="2656839"/>
          <a:ext cx="8117839" cy="3241042"/>
        </p:xfrm>
        <a:graphic>
          <a:graphicData uri="http://schemas.openxmlformats.org/drawingml/2006/table">
            <a:tbl>
              <a:tblPr firstRow="1" firstCol="1" bandRow="1"/>
              <a:tblGrid>
                <a:gridCol w="1665197">
                  <a:extLst>
                    <a:ext uri="{9D8B030D-6E8A-4147-A177-3AD203B41FA5}">
                      <a16:colId xmlns:a16="http://schemas.microsoft.com/office/drawing/2014/main" val="1303512844"/>
                    </a:ext>
                  </a:extLst>
                </a:gridCol>
                <a:gridCol w="3226321">
                  <a:extLst>
                    <a:ext uri="{9D8B030D-6E8A-4147-A177-3AD203B41FA5}">
                      <a16:colId xmlns:a16="http://schemas.microsoft.com/office/drawing/2014/main" val="4222310811"/>
                    </a:ext>
                  </a:extLst>
                </a:gridCol>
                <a:gridCol w="3226321">
                  <a:extLst>
                    <a:ext uri="{9D8B030D-6E8A-4147-A177-3AD203B41FA5}">
                      <a16:colId xmlns:a16="http://schemas.microsoft.com/office/drawing/2014/main" val="1565471617"/>
                    </a:ext>
                  </a:extLst>
                </a:gridCol>
              </a:tblGrid>
              <a:tr h="424102">
                <a:tc>
                  <a:txBody>
                    <a:bodyPr/>
                    <a:lstStyle/>
                    <a:p>
                      <a:pPr indent="304800" algn="ctr">
                        <a:lnSpc>
                          <a:spcPct val="150000"/>
                        </a:lnSpc>
                      </a:pPr>
                      <a:r>
                        <a:rPr lang="zh-CN" sz="1800">
                          <a:effectLst/>
                          <a:latin typeface="微软雅黑" panose="020B0503020204020204" pitchFamily="34" charset="-122"/>
                          <a:ea typeface="微软雅黑" panose="020B0503020204020204" pitchFamily="34" charset="-122"/>
                          <a:cs typeface="Times New Roman" panose="02020603050405020304" pitchFamily="18" charset="0"/>
                        </a:rPr>
                        <a:t>阶段</a:t>
                      </a:r>
                      <a:endParaRPr lang="zh-CN" sz="120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68580" marR="68580" marT="0" marB="0" anchor="ctr">
                    <a:lnL w="12700" cap="flat" cmpd="sng" algn="ctr">
                      <a:solidFill>
                        <a:srgbClr val="5B9BD5"/>
                      </a:solidFill>
                      <a:prstDash val="solid"/>
                      <a:round/>
                      <a:headEnd type="none" w="med" len="med"/>
                      <a:tailEnd type="none" w="med" len="med"/>
                    </a:lnL>
                    <a:lnR>
                      <a:noFill/>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solidFill>
                      <a:srgbClr val="5B9BD5"/>
                    </a:solidFill>
                  </a:tcPr>
                </a:tc>
                <a:tc>
                  <a:txBody>
                    <a:bodyPr/>
                    <a:lstStyle/>
                    <a:p>
                      <a:pPr indent="304800">
                        <a:lnSpc>
                          <a:spcPct val="150000"/>
                        </a:lnSpc>
                      </a:pPr>
                      <a:r>
                        <a:rPr lang="zh-CN" sz="18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喂养内容</a:t>
                      </a:r>
                      <a:endParaRPr lang="zh-CN" sz="1200" dirty="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68580" marR="68580" marT="0" marB="0" anchor="ctr">
                    <a:lnL>
                      <a:noFill/>
                    </a:lnL>
                    <a:lnR>
                      <a:noFill/>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solidFill>
                      <a:srgbClr val="5B9BD5"/>
                    </a:solidFill>
                  </a:tcPr>
                </a:tc>
                <a:tc>
                  <a:txBody>
                    <a:bodyPr/>
                    <a:lstStyle/>
                    <a:p>
                      <a:pPr indent="304800">
                        <a:lnSpc>
                          <a:spcPct val="150000"/>
                        </a:lnSpc>
                      </a:pPr>
                      <a:r>
                        <a:rPr lang="zh-CN" sz="180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进食技巧</a:t>
                      </a:r>
                      <a:endParaRPr lang="zh-CN" sz="120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68580" marR="68580" marT="0" marB="0" anchor="ctr">
                    <a:lnL>
                      <a:noFill/>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solidFill>
                      <a:srgbClr val="5B9BD5"/>
                    </a:solidFill>
                  </a:tcPr>
                </a:tc>
                <a:extLst>
                  <a:ext uri="{0D108BD9-81ED-4DB2-BD59-A6C34878D82A}">
                    <a16:rowId xmlns:a16="http://schemas.microsoft.com/office/drawing/2014/main" val="2527914956"/>
                  </a:ext>
                </a:extLst>
              </a:tr>
              <a:tr h="704235">
                <a:tc>
                  <a:txBody>
                    <a:bodyPr/>
                    <a:lstStyle/>
                    <a:p>
                      <a:pPr indent="304800" algn="ctr">
                        <a:lnSpc>
                          <a:spcPct val="150000"/>
                        </a:lnSpc>
                      </a:pPr>
                      <a:r>
                        <a:rPr lang="en-US" sz="180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0—6</a:t>
                      </a:r>
                      <a:r>
                        <a:rPr lang="zh-CN" sz="180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月</a:t>
                      </a:r>
                      <a:endParaRPr lang="zh-CN" sz="120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68580" marR="68580" marT="0" marB="0" anchor="ctr">
                    <a:lnL w="12700" cap="flat" cmpd="sng" algn="ctr">
                      <a:solidFill>
                        <a:srgbClr val="9CC2E5"/>
                      </a:solidFill>
                      <a:prstDash val="solid"/>
                      <a:round/>
                      <a:headEnd type="none" w="med" len="med"/>
                      <a:tailEnd type="none" w="med" len="med"/>
                    </a:lnL>
                    <a:lnR w="12700" cap="flat" cmpd="sng" algn="ctr">
                      <a:solidFill>
                        <a:srgbClr val="9CC2E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9CC2E5"/>
                      </a:solidFill>
                      <a:prstDash val="solid"/>
                      <a:round/>
                      <a:headEnd type="none" w="med" len="med"/>
                      <a:tailEnd type="none" w="med" len="med"/>
                    </a:lnB>
                    <a:solidFill>
                      <a:srgbClr val="DEEAF6"/>
                    </a:solidFill>
                  </a:tcPr>
                </a:tc>
                <a:tc>
                  <a:txBody>
                    <a:bodyPr/>
                    <a:lstStyle/>
                    <a:p>
                      <a:pPr indent="304800">
                        <a:lnSpc>
                          <a:spcPct val="150000"/>
                        </a:lnSpc>
                      </a:pPr>
                      <a:r>
                        <a:rPr lang="zh-CN" sz="180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母乳或者人工喂养</a:t>
                      </a:r>
                      <a:endParaRPr lang="zh-CN" sz="120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68580" marR="68580" marT="0" marB="0" anchor="ctr">
                    <a:lnL w="12700" cap="flat" cmpd="sng" algn="ctr">
                      <a:solidFill>
                        <a:srgbClr val="9CC2E5"/>
                      </a:solidFill>
                      <a:prstDash val="solid"/>
                      <a:round/>
                      <a:headEnd type="none" w="med" len="med"/>
                      <a:tailEnd type="none" w="med" len="med"/>
                    </a:lnL>
                    <a:lnR w="12700" cap="flat" cmpd="sng" algn="ctr">
                      <a:solidFill>
                        <a:srgbClr val="9CC2E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9CC2E5"/>
                      </a:solidFill>
                      <a:prstDash val="solid"/>
                      <a:round/>
                      <a:headEnd type="none" w="med" len="med"/>
                      <a:tailEnd type="none" w="med" len="med"/>
                    </a:lnB>
                    <a:solidFill>
                      <a:srgbClr val="DEEAF6"/>
                    </a:solidFill>
                  </a:tcPr>
                </a:tc>
                <a:tc>
                  <a:txBody>
                    <a:bodyPr/>
                    <a:lstStyle/>
                    <a:p>
                      <a:pPr indent="304800">
                        <a:lnSpc>
                          <a:spcPct val="150000"/>
                        </a:lnSpc>
                      </a:pPr>
                      <a:r>
                        <a:rPr lang="zh-CN" sz="180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被动进食</a:t>
                      </a:r>
                      <a:endParaRPr lang="zh-CN" sz="120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68580" marR="68580" marT="0" marB="0" anchor="ctr">
                    <a:lnL w="12700" cap="flat" cmpd="sng" algn="ctr">
                      <a:solidFill>
                        <a:srgbClr val="9CC2E5"/>
                      </a:solidFill>
                      <a:prstDash val="solid"/>
                      <a:round/>
                      <a:headEnd type="none" w="med" len="med"/>
                      <a:tailEnd type="none" w="med" len="med"/>
                    </a:lnL>
                    <a:lnR w="12700" cap="flat" cmpd="sng" algn="ctr">
                      <a:solidFill>
                        <a:srgbClr val="9CC2E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9CC2E5"/>
                      </a:solidFill>
                      <a:prstDash val="solid"/>
                      <a:round/>
                      <a:headEnd type="none" w="med" len="med"/>
                      <a:tailEnd type="none" w="med" len="med"/>
                    </a:lnB>
                    <a:solidFill>
                      <a:srgbClr val="DEEAF6"/>
                    </a:solidFill>
                  </a:tcPr>
                </a:tc>
                <a:extLst>
                  <a:ext uri="{0D108BD9-81ED-4DB2-BD59-A6C34878D82A}">
                    <a16:rowId xmlns:a16="http://schemas.microsoft.com/office/drawing/2014/main" val="1407317059"/>
                  </a:ext>
                </a:extLst>
              </a:tr>
              <a:tr h="704235">
                <a:tc>
                  <a:txBody>
                    <a:bodyPr/>
                    <a:lstStyle/>
                    <a:p>
                      <a:pPr indent="304800" algn="ctr">
                        <a:lnSpc>
                          <a:spcPct val="150000"/>
                        </a:lnSpc>
                      </a:pPr>
                      <a:r>
                        <a:rPr lang="en-US" sz="1800">
                          <a:effectLst/>
                          <a:latin typeface="微软雅黑" panose="020B0503020204020204" pitchFamily="34" charset="-122"/>
                          <a:ea typeface="微软雅黑" panose="020B0503020204020204" pitchFamily="34" charset="-122"/>
                          <a:cs typeface="Times New Roman" panose="02020603050405020304" pitchFamily="18" charset="0"/>
                        </a:rPr>
                        <a:t>6—12</a:t>
                      </a:r>
                      <a:r>
                        <a:rPr lang="zh-CN" sz="1800">
                          <a:effectLst/>
                          <a:latin typeface="微软雅黑" panose="020B0503020204020204" pitchFamily="34" charset="-122"/>
                          <a:ea typeface="微软雅黑" panose="020B0503020204020204" pitchFamily="34" charset="-122"/>
                          <a:cs typeface="Times New Roman" panose="02020603050405020304" pitchFamily="18" charset="0"/>
                        </a:rPr>
                        <a:t>月</a:t>
                      </a:r>
                      <a:endParaRPr lang="zh-CN" sz="120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68580" marR="68580" marT="0" marB="0" anchor="ctr">
                    <a:lnL w="12700" cap="flat" cmpd="sng" algn="ctr">
                      <a:solidFill>
                        <a:srgbClr val="9CC2E5"/>
                      </a:solidFill>
                      <a:prstDash val="solid"/>
                      <a:round/>
                      <a:headEnd type="none" w="med" len="med"/>
                      <a:tailEnd type="none" w="med" len="med"/>
                    </a:lnL>
                    <a:lnR w="12700" cap="flat" cmpd="sng" algn="ctr">
                      <a:solidFill>
                        <a:srgbClr val="9CC2E5"/>
                      </a:solidFill>
                      <a:prstDash val="solid"/>
                      <a:round/>
                      <a:headEnd type="none" w="med" len="med"/>
                      <a:tailEnd type="none" w="med" len="med"/>
                    </a:lnR>
                    <a:lnT w="12700" cap="flat" cmpd="sng" algn="ctr">
                      <a:solidFill>
                        <a:srgbClr val="9CC2E5"/>
                      </a:solidFill>
                      <a:prstDash val="solid"/>
                      <a:round/>
                      <a:headEnd type="none" w="med" len="med"/>
                      <a:tailEnd type="none" w="med" len="med"/>
                    </a:lnT>
                    <a:lnB w="12700" cap="flat" cmpd="sng" algn="ctr">
                      <a:solidFill>
                        <a:srgbClr val="9CC2E5"/>
                      </a:solidFill>
                      <a:prstDash val="solid"/>
                      <a:round/>
                      <a:headEnd type="none" w="med" len="med"/>
                      <a:tailEnd type="none" w="med" len="med"/>
                    </a:lnB>
                  </a:tcPr>
                </a:tc>
                <a:tc>
                  <a:txBody>
                    <a:bodyPr/>
                    <a:lstStyle/>
                    <a:p>
                      <a:pPr indent="304800">
                        <a:lnSpc>
                          <a:spcPct val="150000"/>
                        </a:lnSpc>
                      </a:pPr>
                      <a:r>
                        <a:rPr lang="zh-CN" sz="1800">
                          <a:effectLst/>
                          <a:latin typeface="微软雅黑" panose="020B0503020204020204" pitchFamily="34" charset="-122"/>
                          <a:ea typeface="微软雅黑" panose="020B0503020204020204" pitchFamily="34" charset="-122"/>
                          <a:cs typeface="Times New Roman" panose="02020603050405020304" pitchFamily="18" charset="0"/>
                        </a:rPr>
                        <a:t>逐步添加辅食</a:t>
                      </a:r>
                      <a:endParaRPr lang="zh-CN" sz="120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68580" marR="68580" marT="0" marB="0" anchor="ctr">
                    <a:lnL w="12700" cap="flat" cmpd="sng" algn="ctr">
                      <a:solidFill>
                        <a:srgbClr val="9CC2E5"/>
                      </a:solidFill>
                      <a:prstDash val="solid"/>
                      <a:round/>
                      <a:headEnd type="none" w="med" len="med"/>
                      <a:tailEnd type="none" w="med" len="med"/>
                    </a:lnL>
                    <a:lnR w="12700" cap="flat" cmpd="sng" algn="ctr">
                      <a:solidFill>
                        <a:srgbClr val="9CC2E5"/>
                      </a:solidFill>
                      <a:prstDash val="solid"/>
                      <a:round/>
                      <a:headEnd type="none" w="med" len="med"/>
                      <a:tailEnd type="none" w="med" len="med"/>
                    </a:lnR>
                    <a:lnT w="12700" cap="flat" cmpd="sng" algn="ctr">
                      <a:solidFill>
                        <a:srgbClr val="9CC2E5"/>
                      </a:solidFill>
                      <a:prstDash val="solid"/>
                      <a:round/>
                      <a:headEnd type="none" w="med" len="med"/>
                      <a:tailEnd type="none" w="med" len="med"/>
                    </a:lnT>
                    <a:lnB w="12700" cap="flat" cmpd="sng" algn="ctr">
                      <a:solidFill>
                        <a:srgbClr val="9CC2E5"/>
                      </a:solidFill>
                      <a:prstDash val="solid"/>
                      <a:round/>
                      <a:headEnd type="none" w="med" len="med"/>
                      <a:tailEnd type="none" w="med" len="med"/>
                    </a:lnB>
                  </a:tcPr>
                </a:tc>
                <a:tc>
                  <a:txBody>
                    <a:bodyPr/>
                    <a:lstStyle/>
                    <a:p>
                      <a:pPr indent="304800">
                        <a:lnSpc>
                          <a:spcPct val="150000"/>
                        </a:lnSpc>
                      </a:pPr>
                      <a:r>
                        <a:rPr lang="zh-CN" sz="1800" dirty="0">
                          <a:effectLst/>
                          <a:latin typeface="微软雅黑" panose="020B0503020204020204" pitchFamily="34" charset="-122"/>
                          <a:ea typeface="微软雅黑" panose="020B0503020204020204" pitchFamily="34" charset="-122"/>
                          <a:cs typeface="Times New Roman" panose="02020603050405020304" pitchFamily="18" charset="0"/>
                        </a:rPr>
                        <a:t>被动进食</a:t>
                      </a:r>
                      <a:r>
                        <a:rPr lang="en-US" sz="1800" dirty="0">
                          <a:effectLst/>
                          <a:latin typeface="微软雅黑" panose="020B0503020204020204" pitchFamily="34" charset="-122"/>
                          <a:ea typeface="微软雅黑" panose="020B0503020204020204" pitchFamily="34" charset="-122"/>
                          <a:cs typeface="Times New Roman" panose="02020603050405020304" pitchFamily="18" charset="0"/>
                        </a:rPr>
                        <a:t>      </a:t>
                      </a:r>
                      <a:r>
                        <a:rPr lang="zh-CN" sz="1800" dirty="0">
                          <a:effectLst/>
                          <a:latin typeface="微软雅黑" panose="020B0503020204020204" pitchFamily="34" charset="-122"/>
                          <a:ea typeface="微软雅黑" panose="020B0503020204020204" pitchFamily="34" charset="-122"/>
                          <a:cs typeface="Times New Roman" panose="02020603050405020304" pitchFamily="18" charset="0"/>
                        </a:rPr>
                        <a:t>主动进食</a:t>
                      </a:r>
                      <a:endParaRPr lang="zh-CN" sz="1200" dirty="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68580" marR="68580" marT="0" marB="0" anchor="ctr">
                    <a:lnL w="12700" cap="flat" cmpd="sng" algn="ctr">
                      <a:solidFill>
                        <a:srgbClr val="9CC2E5"/>
                      </a:solidFill>
                      <a:prstDash val="solid"/>
                      <a:round/>
                      <a:headEnd type="none" w="med" len="med"/>
                      <a:tailEnd type="none" w="med" len="med"/>
                    </a:lnL>
                    <a:lnR w="12700" cap="flat" cmpd="sng" algn="ctr">
                      <a:solidFill>
                        <a:srgbClr val="9CC2E5"/>
                      </a:solidFill>
                      <a:prstDash val="solid"/>
                      <a:round/>
                      <a:headEnd type="none" w="med" len="med"/>
                      <a:tailEnd type="none" w="med" len="med"/>
                    </a:lnR>
                    <a:lnT w="12700" cap="flat" cmpd="sng" algn="ctr">
                      <a:solidFill>
                        <a:srgbClr val="9CC2E5"/>
                      </a:solidFill>
                      <a:prstDash val="solid"/>
                      <a:round/>
                      <a:headEnd type="none" w="med" len="med"/>
                      <a:tailEnd type="none" w="med" len="med"/>
                    </a:lnT>
                    <a:lnB w="12700" cap="flat" cmpd="sng" algn="ctr">
                      <a:solidFill>
                        <a:srgbClr val="9CC2E5"/>
                      </a:solidFill>
                      <a:prstDash val="solid"/>
                      <a:round/>
                      <a:headEnd type="none" w="med" len="med"/>
                      <a:tailEnd type="none" w="med" len="med"/>
                    </a:lnB>
                  </a:tcPr>
                </a:tc>
                <a:extLst>
                  <a:ext uri="{0D108BD9-81ED-4DB2-BD59-A6C34878D82A}">
                    <a16:rowId xmlns:a16="http://schemas.microsoft.com/office/drawing/2014/main" val="2320943569"/>
                  </a:ext>
                </a:extLst>
              </a:tr>
              <a:tr h="704235">
                <a:tc>
                  <a:txBody>
                    <a:bodyPr/>
                    <a:lstStyle/>
                    <a:p>
                      <a:pPr indent="304800" algn="ctr">
                        <a:lnSpc>
                          <a:spcPct val="150000"/>
                        </a:lnSpc>
                      </a:pPr>
                      <a:r>
                        <a:rPr lang="en-US" sz="180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1—2</a:t>
                      </a:r>
                      <a:r>
                        <a:rPr lang="zh-CN" sz="180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岁</a:t>
                      </a:r>
                      <a:endParaRPr lang="zh-CN" sz="120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68580" marR="68580" marT="0" marB="0" anchor="ctr">
                    <a:lnL w="12700" cap="flat" cmpd="sng" algn="ctr">
                      <a:solidFill>
                        <a:srgbClr val="9CC2E5"/>
                      </a:solidFill>
                      <a:prstDash val="solid"/>
                      <a:round/>
                      <a:headEnd type="none" w="med" len="med"/>
                      <a:tailEnd type="none" w="med" len="med"/>
                    </a:lnL>
                    <a:lnR w="12700" cap="flat" cmpd="sng" algn="ctr">
                      <a:solidFill>
                        <a:srgbClr val="9CC2E5"/>
                      </a:solidFill>
                      <a:prstDash val="solid"/>
                      <a:round/>
                      <a:headEnd type="none" w="med" len="med"/>
                      <a:tailEnd type="none" w="med" len="med"/>
                    </a:lnR>
                    <a:lnT w="12700" cap="flat" cmpd="sng" algn="ctr">
                      <a:solidFill>
                        <a:srgbClr val="9CC2E5"/>
                      </a:solidFill>
                      <a:prstDash val="solid"/>
                      <a:round/>
                      <a:headEnd type="none" w="med" len="med"/>
                      <a:tailEnd type="none" w="med" len="med"/>
                    </a:lnT>
                    <a:lnB w="12700" cap="flat" cmpd="sng" algn="ctr">
                      <a:solidFill>
                        <a:srgbClr val="9CC2E5"/>
                      </a:solidFill>
                      <a:prstDash val="solid"/>
                      <a:round/>
                      <a:headEnd type="none" w="med" len="med"/>
                      <a:tailEnd type="none" w="med" len="med"/>
                    </a:lnB>
                    <a:solidFill>
                      <a:srgbClr val="DEEAF6"/>
                    </a:solidFill>
                  </a:tcPr>
                </a:tc>
                <a:tc>
                  <a:txBody>
                    <a:bodyPr/>
                    <a:lstStyle/>
                    <a:p>
                      <a:pPr indent="304800">
                        <a:lnSpc>
                          <a:spcPct val="150000"/>
                        </a:lnSpc>
                      </a:pPr>
                      <a:r>
                        <a:rPr lang="zh-CN" sz="180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向成人饮食过渡</a:t>
                      </a:r>
                      <a:endParaRPr lang="zh-CN" sz="120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68580" marR="68580" marT="0" marB="0" anchor="ctr">
                    <a:lnL w="12700" cap="flat" cmpd="sng" algn="ctr">
                      <a:solidFill>
                        <a:srgbClr val="9CC2E5"/>
                      </a:solidFill>
                      <a:prstDash val="solid"/>
                      <a:round/>
                      <a:headEnd type="none" w="med" len="med"/>
                      <a:tailEnd type="none" w="med" len="med"/>
                    </a:lnL>
                    <a:lnR w="12700" cap="flat" cmpd="sng" algn="ctr">
                      <a:solidFill>
                        <a:srgbClr val="9CC2E5"/>
                      </a:solidFill>
                      <a:prstDash val="solid"/>
                      <a:round/>
                      <a:headEnd type="none" w="med" len="med"/>
                      <a:tailEnd type="none" w="med" len="med"/>
                    </a:lnR>
                    <a:lnT w="12700" cap="flat" cmpd="sng" algn="ctr">
                      <a:solidFill>
                        <a:srgbClr val="9CC2E5"/>
                      </a:solidFill>
                      <a:prstDash val="solid"/>
                      <a:round/>
                      <a:headEnd type="none" w="med" len="med"/>
                      <a:tailEnd type="none" w="med" len="med"/>
                    </a:lnT>
                    <a:lnB w="12700" cap="flat" cmpd="sng" algn="ctr">
                      <a:solidFill>
                        <a:srgbClr val="9CC2E5"/>
                      </a:solidFill>
                      <a:prstDash val="solid"/>
                      <a:round/>
                      <a:headEnd type="none" w="med" len="med"/>
                      <a:tailEnd type="none" w="med" len="med"/>
                    </a:lnB>
                    <a:solidFill>
                      <a:srgbClr val="DEEAF6"/>
                    </a:solidFill>
                  </a:tcPr>
                </a:tc>
                <a:tc>
                  <a:txBody>
                    <a:bodyPr/>
                    <a:lstStyle/>
                    <a:p>
                      <a:pPr indent="304800">
                        <a:lnSpc>
                          <a:spcPct val="150000"/>
                        </a:lnSpc>
                      </a:pPr>
                      <a:r>
                        <a:rPr lang="zh-CN" sz="180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主动进食</a:t>
                      </a:r>
                      <a:endParaRPr lang="zh-CN" sz="120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68580" marR="68580" marT="0" marB="0" anchor="ctr">
                    <a:lnL w="12700" cap="flat" cmpd="sng" algn="ctr">
                      <a:solidFill>
                        <a:srgbClr val="9CC2E5"/>
                      </a:solidFill>
                      <a:prstDash val="solid"/>
                      <a:round/>
                      <a:headEnd type="none" w="med" len="med"/>
                      <a:tailEnd type="none" w="med" len="med"/>
                    </a:lnL>
                    <a:lnR w="12700" cap="flat" cmpd="sng" algn="ctr">
                      <a:solidFill>
                        <a:srgbClr val="9CC2E5"/>
                      </a:solidFill>
                      <a:prstDash val="solid"/>
                      <a:round/>
                      <a:headEnd type="none" w="med" len="med"/>
                      <a:tailEnd type="none" w="med" len="med"/>
                    </a:lnR>
                    <a:lnT w="12700" cap="flat" cmpd="sng" algn="ctr">
                      <a:solidFill>
                        <a:srgbClr val="9CC2E5"/>
                      </a:solidFill>
                      <a:prstDash val="solid"/>
                      <a:round/>
                      <a:headEnd type="none" w="med" len="med"/>
                      <a:tailEnd type="none" w="med" len="med"/>
                    </a:lnT>
                    <a:lnB w="12700" cap="flat" cmpd="sng" algn="ctr">
                      <a:solidFill>
                        <a:srgbClr val="9CC2E5"/>
                      </a:solidFill>
                      <a:prstDash val="solid"/>
                      <a:round/>
                      <a:headEnd type="none" w="med" len="med"/>
                      <a:tailEnd type="none" w="med" len="med"/>
                    </a:lnB>
                    <a:solidFill>
                      <a:srgbClr val="DEEAF6"/>
                    </a:solidFill>
                  </a:tcPr>
                </a:tc>
                <a:extLst>
                  <a:ext uri="{0D108BD9-81ED-4DB2-BD59-A6C34878D82A}">
                    <a16:rowId xmlns:a16="http://schemas.microsoft.com/office/drawing/2014/main" val="558072966"/>
                  </a:ext>
                </a:extLst>
              </a:tr>
              <a:tr h="704235">
                <a:tc>
                  <a:txBody>
                    <a:bodyPr/>
                    <a:lstStyle/>
                    <a:p>
                      <a:pPr indent="304800" algn="ctr">
                        <a:lnSpc>
                          <a:spcPct val="150000"/>
                        </a:lnSpc>
                      </a:pPr>
                      <a:r>
                        <a:rPr lang="en-US" sz="1800" dirty="0">
                          <a:effectLst/>
                          <a:latin typeface="微软雅黑" panose="020B0503020204020204" pitchFamily="34" charset="-122"/>
                          <a:ea typeface="微软雅黑" panose="020B0503020204020204" pitchFamily="34" charset="-122"/>
                          <a:cs typeface="Times New Roman" panose="02020603050405020304" pitchFamily="18" charset="0"/>
                        </a:rPr>
                        <a:t>2—3</a:t>
                      </a:r>
                      <a:r>
                        <a:rPr lang="zh-CN" sz="1800" dirty="0">
                          <a:effectLst/>
                          <a:latin typeface="微软雅黑" panose="020B0503020204020204" pitchFamily="34" charset="-122"/>
                          <a:ea typeface="微软雅黑" panose="020B0503020204020204" pitchFamily="34" charset="-122"/>
                          <a:cs typeface="Times New Roman" panose="02020603050405020304" pitchFamily="18" charset="0"/>
                        </a:rPr>
                        <a:t>岁</a:t>
                      </a:r>
                      <a:endParaRPr lang="zh-CN" sz="1200" dirty="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68580" marR="68580" marT="0" marB="0" anchor="ctr">
                    <a:lnL w="12700" cap="flat" cmpd="sng" algn="ctr">
                      <a:solidFill>
                        <a:srgbClr val="9CC2E5"/>
                      </a:solidFill>
                      <a:prstDash val="solid"/>
                      <a:round/>
                      <a:headEnd type="none" w="med" len="med"/>
                      <a:tailEnd type="none" w="med" len="med"/>
                    </a:lnL>
                    <a:lnR w="12700" cap="flat" cmpd="sng" algn="ctr">
                      <a:solidFill>
                        <a:srgbClr val="9CC2E5"/>
                      </a:solidFill>
                      <a:prstDash val="solid"/>
                      <a:round/>
                      <a:headEnd type="none" w="med" len="med"/>
                      <a:tailEnd type="none" w="med" len="med"/>
                    </a:lnR>
                    <a:lnT w="12700" cap="flat" cmpd="sng" algn="ctr">
                      <a:solidFill>
                        <a:srgbClr val="9CC2E5"/>
                      </a:solidFill>
                      <a:prstDash val="solid"/>
                      <a:round/>
                      <a:headEnd type="none" w="med" len="med"/>
                      <a:tailEnd type="none" w="med" len="med"/>
                    </a:lnT>
                    <a:lnB w="12700" cap="flat" cmpd="sng" algn="ctr">
                      <a:solidFill>
                        <a:srgbClr val="9CC2E5"/>
                      </a:solidFill>
                      <a:prstDash val="solid"/>
                      <a:round/>
                      <a:headEnd type="none" w="med" len="med"/>
                      <a:tailEnd type="none" w="med" len="med"/>
                    </a:lnB>
                  </a:tcPr>
                </a:tc>
                <a:tc>
                  <a:txBody>
                    <a:bodyPr/>
                    <a:lstStyle/>
                    <a:p>
                      <a:pPr indent="304800">
                        <a:lnSpc>
                          <a:spcPct val="150000"/>
                        </a:lnSpc>
                      </a:pPr>
                      <a:r>
                        <a:rPr lang="zh-CN" sz="1800">
                          <a:effectLst/>
                          <a:latin typeface="微软雅黑" panose="020B0503020204020204" pitchFamily="34" charset="-122"/>
                          <a:ea typeface="微软雅黑" panose="020B0503020204020204" pitchFamily="34" charset="-122"/>
                          <a:cs typeface="Times New Roman" panose="02020603050405020304" pitchFamily="18" charset="0"/>
                        </a:rPr>
                        <a:t>接近成人饮食</a:t>
                      </a:r>
                      <a:endParaRPr lang="zh-CN" sz="120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68580" marR="68580" marT="0" marB="0" anchor="ctr">
                    <a:lnL w="12700" cap="flat" cmpd="sng" algn="ctr">
                      <a:solidFill>
                        <a:srgbClr val="9CC2E5"/>
                      </a:solidFill>
                      <a:prstDash val="solid"/>
                      <a:round/>
                      <a:headEnd type="none" w="med" len="med"/>
                      <a:tailEnd type="none" w="med" len="med"/>
                    </a:lnL>
                    <a:lnR w="12700" cap="flat" cmpd="sng" algn="ctr">
                      <a:solidFill>
                        <a:srgbClr val="9CC2E5"/>
                      </a:solidFill>
                      <a:prstDash val="solid"/>
                      <a:round/>
                      <a:headEnd type="none" w="med" len="med"/>
                      <a:tailEnd type="none" w="med" len="med"/>
                    </a:lnR>
                    <a:lnT w="12700" cap="flat" cmpd="sng" algn="ctr">
                      <a:solidFill>
                        <a:srgbClr val="9CC2E5"/>
                      </a:solidFill>
                      <a:prstDash val="solid"/>
                      <a:round/>
                      <a:headEnd type="none" w="med" len="med"/>
                      <a:tailEnd type="none" w="med" len="med"/>
                    </a:lnT>
                    <a:lnB w="12700" cap="flat" cmpd="sng" algn="ctr">
                      <a:solidFill>
                        <a:srgbClr val="9CC2E5"/>
                      </a:solidFill>
                      <a:prstDash val="solid"/>
                      <a:round/>
                      <a:headEnd type="none" w="med" len="med"/>
                      <a:tailEnd type="none" w="med" len="med"/>
                    </a:lnB>
                  </a:tcPr>
                </a:tc>
                <a:tc>
                  <a:txBody>
                    <a:bodyPr/>
                    <a:lstStyle/>
                    <a:p>
                      <a:pPr indent="304800">
                        <a:lnSpc>
                          <a:spcPct val="150000"/>
                        </a:lnSpc>
                      </a:pPr>
                      <a:r>
                        <a:rPr lang="zh-CN" sz="1800" dirty="0">
                          <a:effectLst/>
                          <a:latin typeface="微软雅黑" panose="020B0503020204020204" pitchFamily="34" charset="-122"/>
                          <a:ea typeface="微软雅黑" panose="020B0503020204020204" pitchFamily="34" charset="-122"/>
                          <a:cs typeface="Times New Roman" panose="02020603050405020304" pitchFamily="18" charset="0"/>
                        </a:rPr>
                        <a:t>主动进食</a:t>
                      </a:r>
                      <a:endParaRPr lang="zh-CN" sz="1200" dirty="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68580" marR="68580" marT="0" marB="0" anchor="ctr">
                    <a:lnL w="12700" cap="flat" cmpd="sng" algn="ctr">
                      <a:solidFill>
                        <a:srgbClr val="9CC2E5"/>
                      </a:solidFill>
                      <a:prstDash val="solid"/>
                      <a:round/>
                      <a:headEnd type="none" w="med" len="med"/>
                      <a:tailEnd type="none" w="med" len="med"/>
                    </a:lnL>
                    <a:lnR w="12700" cap="flat" cmpd="sng" algn="ctr">
                      <a:solidFill>
                        <a:srgbClr val="9CC2E5"/>
                      </a:solidFill>
                      <a:prstDash val="solid"/>
                      <a:round/>
                      <a:headEnd type="none" w="med" len="med"/>
                      <a:tailEnd type="none" w="med" len="med"/>
                    </a:lnR>
                    <a:lnT w="12700" cap="flat" cmpd="sng" algn="ctr">
                      <a:solidFill>
                        <a:srgbClr val="9CC2E5"/>
                      </a:solidFill>
                      <a:prstDash val="solid"/>
                      <a:round/>
                      <a:headEnd type="none" w="med" len="med"/>
                      <a:tailEnd type="none" w="med" len="med"/>
                    </a:lnT>
                    <a:lnB w="12700" cap="flat" cmpd="sng" algn="ctr">
                      <a:solidFill>
                        <a:srgbClr val="9CC2E5"/>
                      </a:solidFill>
                      <a:prstDash val="solid"/>
                      <a:round/>
                      <a:headEnd type="none" w="med" len="med"/>
                      <a:tailEnd type="none" w="med" len="med"/>
                    </a:lnB>
                  </a:tcPr>
                </a:tc>
                <a:extLst>
                  <a:ext uri="{0D108BD9-81ED-4DB2-BD59-A6C34878D82A}">
                    <a16:rowId xmlns:a16="http://schemas.microsoft.com/office/drawing/2014/main" val="646457566"/>
                  </a:ext>
                </a:extLst>
              </a:tr>
            </a:tbl>
          </a:graphicData>
        </a:graphic>
      </p:graphicFrame>
      <p:cxnSp>
        <p:nvCxnSpPr>
          <p:cNvPr id="9" name="直接箭头连接符 8">
            <a:extLst>
              <a:ext uri="{FF2B5EF4-FFF2-40B4-BE49-F238E27FC236}">
                <a16:creationId xmlns:a16="http://schemas.microsoft.com/office/drawing/2014/main" id="{8A382956-9371-425B-ABA1-F685022173DC}"/>
              </a:ext>
            </a:extLst>
          </p:cNvPr>
          <p:cNvCxnSpPr/>
          <p:nvPr/>
        </p:nvCxnSpPr>
        <p:spPr>
          <a:xfrm>
            <a:off x="7975600" y="4175760"/>
            <a:ext cx="274320" cy="0"/>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4059691268"/>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9B4ECC44-2E91-44A8-BC45-C37F9A358344}"/>
              </a:ext>
            </a:extLst>
          </p:cNvPr>
          <p:cNvSpPr>
            <a:spLocks noGrp="1"/>
          </p:cNvSpPr>
          <p:nvPr>
            <p:ph type="title"/>
          </p:nvPr>
        </p:nvSpPr>
        <p:spPr/>
        <p:txBody>
          <a:bodyPr>
            <a:normAutofit/>
          </a:bodyPr>
          <a:lstStyle/>
          <a:p>
            <a:r>
              <a:rPr lang="x-none" altLang="zh-CN" sz="3200" b="1" kern="100" dirty="0">
                <a:effectLst/>
                <a:latin typeface="微软雅黑" panose="020B0503020204020204" pitchFamily="34" charset="-122"/>
                <a:ea typeface="微软雅黑" panose="020B0503020204020204" pitchFamily="34" charset="-122"/>
              </a:rPr>
              <a:t>第三节 婴幼儿科学喂养原则</a:t>
            </a:r>
            <a:endParaRPr lang="zh-CN" altLang="en-US" sz="3200" dirty="0">
              <a:latin typeface="微软雅黑" panose="020B0503020204020204" pitchFamily="34" charset="-122"/>
              <a:ea typeface="微软雅黑" panose="020B0503020204020204" pitchFamily="34" charset="-122"/>
            </a:endParaRPr>
          </a:p>
        </p:txBody>
      </p:sp>
      <p:sp>
        <p:nvSpPr>
          <p:cNvPr id="3" name="内容占位符 2">
            <a:extLst>
              <a:ext uri="{FF2B5EF4-FFF2-40B4-BE49-F238E27FC236}">
                <a16:creationId xmlns:a16="http://schemas.microsoft.com/office/drawing/2014/main" id="{8F5E38C0-A607-462A-A3F9-63E95095DCBE}"/>
              </a:ext>
            </a:extLst>
          </p:cNvPr>
          <p:cNvSpPr>
            <a:spLocks noGrp="1"/>
          </p:cNvSpPr>
          <p:nvPr>
            <p:ph idx="1"/>
          </p:nvPr>
        </p:nvSpPr>
        <p:spPr>
          <a:xfrm>
            <a:off x="1066800" y="1866054"/>
            <a:ext cx="10058400" cy="4023360"/>
          </a:xfrm>
        </p:spPr>
        <p:txBody>
          <a:bodyPr>
            <a:noAutofit/>
          </a:bodyPr>
          <a:lstStyle/>
          <a:p>
            <a:pPr indent="304800">
              <a:lnSpc>
                <a:spcPct val="150000"/>
              </a:lnSpc>
            </a:pPr>
            <a:r>
              <a:rPr lang="zh-CN" altLang="zh-CN" sz="2400" dirty="0">
                <a:effectLst/>
                <a:latin typeface="微软雅黑" panose="020B0503020204020204" pitchFamily="34" charset="-122"/>
                <a:ea typeface="微软雅黑" panose="020B0503020204020204" pitchFamily="34" charset="-122"/>
              </a:rPr>
              <a:t>二、营养充足原则</a:t>
            </a:r>
          </a:p>
          <a:p>
            <a:pPr>
              <a:lnSpc>
                <a:spcPct val="150000"/>
              </a:lnSpc>
            </a:pPr>
            <a:r>
              <a:rPr lang="en-US" altLang="zh-CN" dirty="0">
                <a:effectLst/>
                <a:latin typeface="微软雅黑" panose="020B0503020204020204" pitchFamily="34" charset="-122"/>
                <a:ea typeface="微软雅黑" panose="020B0503020204020204" pitchFamily="34" charset="-122"/>
              </a:rPr>
              <a:t>    0—3</a:t>
            </a:r>
            <a:r>
              <a:rPr lang="zh-CN" altLang="zh-CN" dirty="0">
                <a:effectLst/>
                <a:latin typeface="微软雅黑" panose="020B0503020204020204" pitchFamily="34" charset="-122"/>
                <a:ea typeface="微软雅黑" panose="020B0503020204020204" pitchFamily="34" charset="-122"/>
              </a:rPr>
              <a:t>岁期间孩子生长发育迅速，尤其</a:t>
            </a:r>
            <a:r>
              <a:rPr lang="en-US" altLang="zh-CN" dirty="0">
                <a:effectLst/>
                <a:latin typeface="微软雅黑" panose="020B0503020204020204" pitchFamily="34" charset="-122"/>
                <a:ea typeface="微软雅黑" panose="020B0503020204020204" pitchFamily="34" charset="-122"/>
              </a:rPr>
              <a:t>1</a:t>
            </a:r>
            <a:r>
              <a:rPr lang="zh-CN" altLang="zh-CN" dirty="0">
                <a:effectLst/>
                <a:latin typeface="微软雅黑" panose="020B0503020204020204" pitchFamily="34" charset="-122"/>
                <a:ea typeface="微软雅黑" panose="020B0503020204020204" pitchFamily="34" charset="-122"/>
              </a:rPr>
              <a:t>岁以内，孩子体重在出生体重的基础上翻两倍，身长增长</a:t>
            </a:r>
            <a:r>
              <a:rPr lang="en-US" altLang="zh-CN" dirty="0">
                <a:effectLst/>
                <a:latin typeface="微软雅黑" panose="020B0503020204020204" pitchFamily="34" charset="-122"/>
                <a:ea typeface="微软雅黑" panose="020B0503020204020204" pitchFamily="34" charset="-122"/>
              </a:rPr>
              <a:t>25cm</a:t>
            </a:r>
            <a:r>
              <a:rPr lang="zh-CN" altLang="zh-CN" dirty="0">
                <a:effectLst/>
                <a:latin typeface="微软雅黑" panose="020B0503020204020204" pitchFamily="34" charset="-122"/>
                <a:ea typeface="微软雅黑" panose="020B0503020204020204" pitchFamily="34" charset="-122"/>
              </a:rPr>
              <a:t>，若没有充足的热能与营养素的供应，孩子的生长发育将受限。</a:t>
            </a:r>
          </a:p>
          <a:p>
            <a:pPr indent="304800">
              <a:lnSpc>
                <a:spcPct val="150000"/>
              </a:lnSpc>
            </a:pPr>
            <a:r>
              <a:rPr lang="zh-CN" altLang="zh-CN" dirty="0">
                <a:effectLst/>
                <a:latin typeface="微软雅黑" panose="020B0503020204020204" pitchFamily="34" charset="-122"/>
                <a:ea typeface="微软雅黑" panose="020B0503020204020204" pitchFamily="34" charset="-122"/>
              </a:rPr>
              <a:t>婴幼儿热量消耗与成人相比除了维持基础代谢、活动所需、食物特殊动力效应及排泄物丢失的热量以外，还需维持生长发育。因此，家长们在准备食物的时候不仅要求足量，而且要求种类多样，这样孩子摄入的营养素也更全面。</a:t>
            </a:r>
          </a:p>
        </p:txBody>
      </p:sp>
    </p:spTree>
    <p:extLst>
      <p:ext uri="{BB962C8B-B14F-4D97-AF65-F5344CB8AC3E}">
        <p14:creationId xmlns:p14="http://schemas.microsoft.com/office/powerpoint/2010/main" val="3450911665"/>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9B4ECC44-2E91-44A8-BC45-C37F9A358344}"/>
              </a:ext>
            </a:extLst>
          </p:cNvPr>
          <p:cNvSpPr>
            <a:spLocks noGrp="1"/>
          </p:cNvSpPr>
          <p:nvPr>
            <p:ph type="title"/>
          </p:nvPr>
        </p:nvSpPr>
        <p:spPr/>
        <p:txBody>
          <a:bodyPr>
            <a:normAutofit/>
          </a:bodyPr>
          <a:lstStyle/>
          <a:p>
            <a:r>
              <a:rPr lang="x-none" altLang="zh-CN" sz="3200" b="1" kern="100" dirty="0">
                <a:effectLst/>
                <a:latin typeface="微软雅黑" panose="020B0503020204020204" pitchFamily="34" charset="-122"/>
                <a:ea typeface="微软雅黑" panose="020B0503020204020204" pitchFamily="34" charset="-122"/>
              </a:rPr>
              <a:t>第三节 婴幼儿科学喂养原则</a:t>
            </a:r>
            <a:endParaRPr lang="zh-CN" altLang="en-US" sz="3200" dirty="0">
              <a:latin typeface="微软雅黑" panose="020B0503020204020204" pitchFamily="34" charset="-122"/>
              <a:ea typeface="微软雅黑" panose="020B0503020204020204" pitchFamily="34" charset="-122"/>
            </a:endParaRPr>
          </a:p>
        </p:txBody>
      </p:sp>
      <p:sp>
        <p:nvSpPr>
          <p:cNvPr id="3" name="内容占位符 2">
            <a:extLst>
              <a:ext uri="{FF2B5EF4-FFF2-40B4-BE49-F238E27FC236}">
                <a16:creationId xmlns:a16="http://schemas.microsoft.com/office/drawing/2014/main" id="{8F5E38C0-A607-462A-A3F9-63E95095DCBE}"/>
              </a:ext>
            </a:extLst>
          </p:cNvPr>
          <p:cNvSpPr>
            <a:spLocks noGrp="1"/>
          </p:cNvSpPr>
          <p:nvPr>
            <p:ph idx="1"/>
          </p:nvPr>
        </p:nvSpPr>
        <p:spPr>
          <a:xfrm>
            <a:off x="1066800" y="1866054"/>
            <a:ext cx="10058400" cy="4023360"/>
          </a:xfrm>
        </p:spPr>
        <p:txBody>
          <a:bodyPr>
            <a:normAutofit fontScale="92500" lnSpcReduction="20000"/>
          </a:bodyPr>
          <a:lstStyle/>
          <a:p>
            <a:pPr indent="304800">
              <a:lnSpc>
                <a:spcPct val="150000"/>
              </a:lnSpc>
            </a:pPr>
            <a:r>
              <a:rPr lang="zh-CN" altLang="zh-CN" sz="2400" kern="100" dirty="0">
                <a:effectLst/>
                <a:latin typeface="微软雅黑" panose="020B0503020204020204" pitchFamily="34" charset="-122"/>
                <a:ea typeface="微软雅黑" panose="020B0503020204020204" pitchFamily="34" charset="-122"/>
                <a:cs typeface="Times New Roman" panose="02020603050405020304" pitchFamily="18" charset="0"/>
              </a:rPr>
              <a:t>三、顺应喂养原则</a:t>
            </a:r>
            <a:endParaRPr lang="zh-CN" altLang="zh-CN" sz="2400" dirty="0">
              <a:effectLst/>
              <a:latin typeface="微软雅黑" panose="020B0503020204020204" pitchFamily="34" charset="-122"/>
              <a:ea typeface="微软雅黑" panose="020B0503020204020204" pitchFamily="34" charset="-122"/>
            </a:endParaRPr>
          </a:p>
          <a:p>
            <a:pPr indent="304800">
              <a:lnSpc>
                <a:spcPct val="150000"/>
              </a:lnSpc>
            </a:pPr>
            <a:r>
              <a:rPr lang="zh-CN" altLang="zh-CN" dirty="0">
                <a:effectLst/>
                <a:latin typeface="微软雅黑" panose="020B0503020204020204" pitchFamily="34" charset="-122"/>
                <a:ea typeface="微软雅黑" panose="020B0503020204020204" pitchFamily="34" charset="-122"/>
              </a:rPr>
              <a:t>顺应喂养（</a:t>
            </a:r>
            <a:r>
              <a:rPr lang="en-US" altLang="zh-CN" dirty="0">
                <a:effectLst/>
                <a:latin typeface="微软雅黑" panose="020B0503020204020204" pitchFamily="34" charset="-122"/>
                <a:ea typeface="微软雅黑" panose="020B0503020204020204" pitchFamily="34" charset="-122"/>
              </a:rPr>
              <a:t>responsive feeding</a:t>
            </a:r>
            <a:r>
              <a:rPr lang="zh-CN" altLang="zh-CN" dirty="0">
                <a:effectLst/>
                <a:latin typeface="微软雅黑" panose="020B0503020204020204" pitchFamily="34" charset="-122"/>
                <a:ea typeface="微软雅黑" panose="020B0503020204020204" pitchFamily="34" charset="-122"/>
              </a:rPr>
              <a:t>）是在顺应养育（</a:t>
            </a:r>
            <a:r>
              <a:rPr lang="en-US" altLang="zh-CN" dirty="0">
                <a:effectLst/>
                <a:latin typeface="微软雅黑" panose="020B0503020204020204" pitchFamily="34" charset="-122"/>
                <a:ea typeface="微软雅黑" panose="020B0503020204020204" pitchFamily="34" charset="-122"/>
              </a:rPr>
              <a:t>responsive parenting</a:t>
            </a:r>
            <a:r>
              <a:rPr lang="zh-CN" altLang="zh-CN" dirty="0">
                <a:effectLst/>
                <a:latin typeface="微软雅黑" panose="020B0503020204020204" pitchFamily="34" charset="-122"/>
                <a:ea typeface="微软雅黑" panose="020B0503020204020204" pitchFamily="34" charset="-122"/>
              </a:rPr>
              <a:t>）模式框架下发展起来的宝宝喂养模式。</a:t>
            </a:r>
            <a:endParaRPr lang="en-US" altLang="zh-CN" dirty="0">
              <a:effectLst/>
              <a:latin typeface="微软雅黑" panose="020B0503020204020204" pitchFamily="34" charset="-122"/>
              <a:ea typeface="微软雅黑" panose="020B0503020204020204" pitchFamily="34" charset="-122"/>
            </a:endParaRPr>
          </a:p>
          <a:p>
            <a:pPr indent="304800">
              <a:lnSpc>
                <a:spcPct val="150000"/>
              </a:lnSpc>
            </a:pPr>
            <a:r>
              <a:rPr lang="zh-CN" altLang="zh-CN" dirty="0">
                <a:effectLst/>
                <a:latin typeface="微软雅黑" panose="020B0503020204020204" pitchFamily="34" charset="-122"/>
                <a:ea typeface="微软雅黑" panose="020B0503020204020204" pitchFamily="34" charset="-122"/>
              </a:rPr>
              <a:t>顺应喂养要求：</a:t>
            </a:r>
            <a:endParaRPr lang="en-US" altLang="zh-CN" dirty="0">
              <a:effectLst/>
              <a:latin typeface="微软雅黑" panose="020B0503020204020204" pitchFamily="34" charset="-122"/>
              <a:ea typeface="微软雅黑" panose="020B0503020204020204" pitchFamily="34" charset="-122"/>
            </a:endParaRPr>
          </a:p>
          <a:p>
            <a:pPr indent="304800">
              <a:lnSpc>
                <a:spcPct val="150000"/>
              </a:lnSpc>
            </a:pPr>
            <a:r>
              <a:rPr lang="zh-CN" altLang="zh-CN" dirty="0">
                <a:effectLst/>
                <a:latin typeface="微软雅黑" panose="020B0503020204020204" pitchFamily="34" charset="-122"/>
                <a:ea typeface="微软雅黑" panose="020B0503020204020204" pitchFamily="34" charset="-122"/>
              </a:rPr>
              <a:t>（</a:t>
            </a:r>
            <a:r>
              <a:rPr lang="en-US" altLang="zh-CN" dirty="0">
                <a:effectLst/>
                <a:latin typeface="微软雅黑" panose="020B0503020204020204" pitchFamily="34" charset="-122"/>
                <a:ea typeface="微软雅黑" panose="020B0503020204020204" pitchFamily="34" charset="-122"/>
              </a:rPr>
              <a:t>1</a:t>
            </a:r>
            <a:r>
              <a:rPr lang="zh-CN" altLang="zh-CN" dirty="0">
                <a:effectLst/>
                <a:latin typeface="微软雅黑" panose="020B0503020204020204" pitchFamily="34" charset="-122"/>
                <a:ea typeface="微软雅黑" panose="020B0503020204020204" pitchFamily="34" charset="-122"/>
              </a:rPr>
              <a:t>）父母应负责准备安全、有营养的食物，并根据宝宝需要及时提供；</a:t>
            </a:r>
            <a:endParaRPr lang="en-US" altLang="zh-CN" dirty="0">
              <a:effectLst/>
              <a:latin typeface="微软雅黑" panose="020B0503020204020204" pitchFamily="34" charset="-122"/>
              <a:ea typeface="微软雅黑" panose="020B0503020204020204" pitchFamily="34" charset="-122"/>
            </a:endParaRPr>
          </a:p>
          <a:p>
            <a:pPr indent="304800">
              <a:lnSpc>
                <a:spcPct val="150000"/>
              </a:lnSpc>
            </a:pPr>
            <a:r>
              <a:rPr lang="zh-CN" altLang="zh-CN" dirty="0">
                <a:effectLst/>
                <a:latin typeface="微软雅黑" panose="020B0503020204020204" pitchFamily="34" charset="-122"/>
                <a:ea typeface="微软雅黑" panose="020B0503020204020204" pitchFamily="34" charset="-122"/>
              </a:rPr>
              <a:t>（</a:t>
            </a:r>
            <a:r>
              <a:rPr lang="en-US" altLang="zh-CN" dirty="0">
                <a:effectLst/>
                <a:latin typeface="微软雅黑" panose="020B0503020204020204" pitchFamily="34" charset="-122"/>
                <a:ea typeface="微软雅黑" panose="020B0503020204020204" pitchFamily="34" charset="-122"/>
              </a:rPr>
              <a:t>2</a:t>
            </a:r>
            <a:r>
              <a:rPr lang="zh-CN" altLang="zh-CN" dirty="0">
                <a:effectLst/>
                <a:latin typeface="微软雅黑" panose="020B0503020204020204" pitchFamily="34" charset="-122"/>
                <a:ea typeface="微软雅黑" panose="020B0503020204020204" pitchFamily="34" charset="-122"/>
              </a:rPr>
              <a:t>）父母应负责创造良好的进食环境，而具体吃什么、吃多少，应由宝宝自主决定；</a:t>
            </a:r>
            <a:endParaRPr lang="en-US" altLang="zh-CN" dirty="0">
              <a:effectLst/>
              <a:latin typeface="微软雅黑" panose="020B0503020204020204" pitchFamily="34" charset="-122"/>
              <a:ea typeface="微软雅黑" panose="020B0503020204020204" pitchFamily="34" charset="-122"/>
            </a:endParaRPr>
          </a:p>
          <a:p>
            <a:pPr indent="304800">
              <a:lnSpc>
                <a:spcPct val="150000"/>
              </a:lnSpc>
            </a:pPr>
            <a:r>
              <a:rPr lang="zh-CN" altLang="zh-CN" dirty="0">
                <a:effectLst/>
                <a:latin typeface="微软雅黑" panose="020B0503020204020204" pitchFamily="34" charset="-122"/>
                <a:ea typeface="微软雅黑" panose="020B0503020204020204" pitchFamily="34" charset="-122"/>
              </a:rPr>
              <a:t>（</a:t>
            </a:r>
            <a:r>
              <a:rPr lang="en-US" altLang="zh-CN" dirty="0">
                <a:effectLst/>
                <a:latin typeface="微软雅黑" panose="020B0503020204020204" pitchFamily="34" charset="-122"/>
                <a:ea typeface="微软雅黑" panose="020B0503020204020204" pitchFamily="34" charset="-122"/>
              </a:rPr>
              <a:t>3</a:t>
            </a:r>
            <a:r>
              <a:rPr lang="zh-CN" altLang="zh-CN" dirty="0">
                <a:effectLst/>
                <a:latin typeface="微软雅黑" panose="020B0503020204020204" pitchFamily="34" charset="-122"/>
                <a:ea typeface="微软雅黑" panose="020B0503020204020204" pitchFamily="34" charset="-122"/>
              </a:rPr>
              <a:t>）在宝宝喂养过程中，父母应及时感知宝宝发出的饥饿或饱足信号，充分尊重宝宝的意愿，耐心鼓励，不强迫喂养。</a:t>
            </a:r>
          </a:p>
        </p:txBody>
      </p:sp>
    </p:spTree>
    <p:extLst>
      <p:ext uri="{BB962C8B-B14F-4D97-AF65-F5344CB8AC3E}">
        <p14:creationId xmlns:p14="http://schemas.microsoft.com/office/powerpoint/2010/main" val="3137604155"/>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9B4ECC44-2E91-44A8-BC45-C37F9A358344}"/>
              </a:ext>
            </a:extLst>
          </p:cNvPr>
          <p:cNvSpPr>
            <a:spLocks noGrp="1"/>
          </p:cNvSpPr>
          <p:nvPr>
            <p:ph type="title"/>
          </p:nvPr>
        </p:nvSpPr>
        <p:spPr/>
        <p:txBody>
          <a:bodyPr>
            <a:normAutofit/>
          </a:bodyPr>
          <a:lstStyle/>
          <a:p>
            <a:r>
              <a:rPr lang="x-none" altLang="zh-CN" sz="3200" b="1" kern="100" dirty="0">
                <a:effectLst/>
                <a:latin typeface="微软雅黑" panose="020B0503020204020204" pitchFamily="34" charset="-122"/>
                <a:ea typeface="微软雅黑" panose="020B0503020204020204" pitchFamily="34" charset="-122"/>
              </a:rPr>
              <a:t>第三节 婴幼儿科学喂养原则</a:t>
            </a:r>
            <a:endParaRPr lang="zh-CN" altLang="en-US" sz="3200" dirty="0">
              <a:latin typeface="微软雅黑" panose="020B0503020204020204" pitchFamily="34" charset="-122"/>
              <a:ea typeface="微软雅黑" panose="020B0503020204020204" pitchFamily="34" charset="-122"/>
            </a:endParaRPr>
          </a:p>
        </p:txBody>
      </p:sp>
      <p:sp>
        <p:nvSpPr>
          <p:cNvPr id="3" name="内容占位符 2">
            <a:extLst>
              <a:ext uri="{FF2B5EF4-FFF2-40B4-BE49-F238E27FC236}">
                <a16:creationId xmlns:a16="http://schemas.microsoft.com/office/drawing/2014/main" id="{8F5E38C0-A607-462A-A3F9-63E95095DCBE}"/>
              </a:ext>
            </a:extLst>
          </p:cNvPr>
          <p:cNvSpPr>
            <a:spLocks noGrp="1"/>
          </p:cNvSpPr>
          <p:nvPr>
            <p:ph idx="1"/>
          </p:nvPr>
        </p:nvSpPr>
        <p:spPr>
          <a:xfrm>
            <a:off x="1066800" y="1866054"/>
            <a:ext cx="10058400" cy="4023360"/>
          </a:xfrm>
        </p:spPr>
        <p:txBody>
          <a:bodyPr>
            <a:noAutofit/>
          </a:bodyPr>
          <a:lstStyle/>
          <a:p>
            <a:pPr indent="304800">
              <a:lnSpc>
                <a:spcPct val="150000"/>
              </a:lnSpc>
            </a:pPr>
            <a:r>
              <a:rPr lang="zh-CN" altLang="zh-CN" sz="2400" dirty="0">
                <a:effectLst/>
                <a:latin typeface="微软雅黑" panose="020B0503020204020204" pitchFamily="34" charset="-122"/>
                <a:ea typeface="微软雅黑" panose="020B0503020204020204" pitchFamily="34" charset="-122"/>
              </a:rPr>
              <a:t>四、个体化原则 </a:t>
            </a:r>
          </a:p>
          <a:p>
            <a:pPr>
              <a:lnSpc>
                <a:spcPct val="150000"/>
              </a:lnSpc>
            </a:pPr>
            <a:r>
              <a:rPr lang="en-US" altLang="zh-CN" dirty="0">
                <a:effectLst/>
                <a:latin typeface="微软雅黑" panose="020B0503020204020204" pitchFamily="34" charset="-122"/>
                <a:ea typeface="微软雅黑" panose="020B0503020204020204" pitchFamily="34" charset="-122"/>
              </a:rPr>
              <a:t>   </a:t>
            </a:r>
            <a:r>
              <a:rPr lang="zh-CN" altLang="zh-CN" dirty="0">
                <a:effectLst/>
                <a:latin typeface="微软雅黑" panose="020B0503020204020204" pitchFamily="34" charset="-122"/>
                <a:ea typeface="微软雅黑" panose="020B0503020204020204" pitchFamily="34" charset="-122"/>
              </a:rPr>
              <a:t>每一个孩子都是独一无二的个体，允许孩子有自己的进食习惯及对食物的偏好，因此，家长为孩子准备的食物或者烹饪方式应该适合自己孩子的体质或者饮食习惯。</a:t>
            </a:r>
          </a:p>
          <a:p>
            <a:pPr>
              <a:lnSpc>
                <a:spcPct val="150000"/>
              </a:lnSpc>
            </a:pPr>
            <a:r>
              <a:rPr lang="en-US" altLang="zh-CN" dirty="0">
                <a:effectLst/>
                <a:latin typeface="微软雅黑" panose="020B0503020204020204" pitchFamily="34" charset="-122"/>
                <a:ea typeface="微软雅黑" panose="020B0503020204020204" pitchFamily="34" charset="-122"/>
              </a:rPr>
              <a:t>   </a:t>
            </a:r>
            <a:r>
              <a:rPr lang="zh-CN" altLang="zh-CN" dirty="0">
                <a:effectLst/>
                <a:latin typeface="微软雅黑" panose="020B0503020204020204" pitchFamily="34" charset="-122"/>
                <a:ea typeface="微软雅黑" panose="020B0503020204020204" pitchFamily="34" charset="-122"/>
              </a:rPr>
              <a:t>其次，婴幼儿的热能需求应与其目前营养状况相一致。根据目前婴幼儿的营养状况来确定其热能的需求。</a:t>
            </a:r>
            <a:endParaRPr lang="en-US" altLang="zh-CN" dirty="0">
              <a:effectLst/>
              <a:latin typeface="微软雅黑" panose="020B0503020204020204" pitchFamily="34" charset="-122"/>
              <a:ea typeface="微软雅黑" panose="020B0503020204020204" pitchFamily="34" charset="-122"/>
            </a:endParaRPr>
          </a:p>
          <a:p>
            <a:pPr>
              <a:lnSpc>
                <a:spcPct val="150000"/>
              </a:lnSpc>
            </a:pPr>
            <a:r>
              <a:rPr lang="en-US" altLang="zh-CN" dirty="0">
                <a:effectLst/>
                <a:latin typeface="微软雅黑" panose="020B0503020204020204" pitchFamily="34" charset="-122"/>
                <a:ea typeface="微软雅黑" panose="020B0503020204020204" pitchFamily="34" charset="-122"/>
              </a:rPr>
              <a:t>   </a:t>
            </a:r>
            <a:r>
              <a:rPr lang="zh-CN" altLang="zh-CN" dirty="0">
                <a:effectLst/>
                <a:latin typeface="微软雅黑" panose="020B0503020204020204" pitchFamily="34" charset="-122"/>
                <a:ea typeface="微软雅黑" panose="020B0503020204020204" pitchFamily="34" charset="-122"/>
              </a:rPr>
              <a:t>再者，婴幼儿的热能需求应与其体力活动相一致。进食量与体力活动是控制体重的两个主要因素。</a:t>
            </a:r>
          </a:p>
        </p:txBody>
      </p:sp>
    </p:spTree>
    <p:extLst>
      <p:ext uri="{BB962C8B-B14F-4D97-AF65-F5344CB8AC3E}">
        <p14:creationId xmlns:p14="http://schemas.microsoft.com/office/powerpoint/2010/main" val="1730623567"/>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9B4ECC44-2E91-44A8-BC45-C37F9A358344}"/>
              </a:ext>
            </a:extLst>
          </p:cNvPr>
          <p:cNvSpPr>
            <a:spLocks noGrp="1"/>
          </p:cNvSpPr>
          <p:nvPr>
            <p:ph type="title"/>
          </p:nvPr>
        </p:nvSpPr>
        <p:spPr/>
        <p:txBody>
          <a:bodyPr>
            <a:normAutofit/>
          </a:bodyPr>
          <a:lstStyle/>
          <a:p>
            <a:r>
              <a:rPr lang="zh-CN" altLang="zh-CN" sz="3200" b="1" dirty="0">
                <a:solidFill>
                  <a:schemeClr val="tx1"/>
                </a:solidFill>
                <a:effectLst/>
                <a:latin typeface="微软雅黑" panose="020B0503020204020204" pitchFamily="34" charset="-122"/>
                <a:ea typeface="微软雅黑" panose="020B0503020204020204" pitchFamily="34" charset="-122"/>
              </a:rPr>
              <a:t>思考题</a:t>
            </a:r>
            <a:endParaRPr lang="zh-CN" altLang="en-US" sz="3200" b="1" dirty="0">
              <a:solidFill>
                <a:schemeClr val="tx1"/>
              </a:solidFill>
              <a:latin typeface="微软雅黑" panose="020B0503020204020204" pitchFamily="34" charset="-122"/>
              <a:ea typeface="微软雅黑" panose="020B0503020204020204" pitchFamily="34" charset="-122"/>
            </a:endParaRPr>
          </a:p>
        </p:txBody>
      </p:sp>
      <p:sp>
        <p:nvSpPr>
          <p:cNvPr id="3" name="内容占位符 2">
            <a:extLst>
              <a:ext uri="{FF2B5EF4-FFF2-40B4-BE49-F238E27FC236}">
                <a16:creationId xmlns:a16="http://schemas.microsoft.com/office/drawing/2014/main" id="{8F5E38C0-A607-462A-A3F9-63E95095DCBE}"/>
              </a:ext>
            </a:extLst>
          </p:cNvPr>
          <p:cNvSpPr>
            <a:spLocks noGrp="1"/>
          </p:cNvSpPr>
          <p:nvPr>
            <p:ph idx="1"/>
          </p:nvPr>
        </p:nvSpPr>
        <p:spPr>
          <a:xfrm>
            <a:off x="1066800" y="1866054"/>
            <a:ext cx="10058400" cy="4023360"/>
          </a:xfrm>
        </p:spPr>
        <p:txBody>
          <a:bodyPr>
            <a:noAutofit/>
          </a:bodyPr>
          <a:lstStyle/>
          <a:p>
            <a:pPr marL="342900" lvl="0" indent="-342900">
              <a:lnSpc>
                <a:spcPct val="150000"/>
              </a:lnSpc>
              <a:buFont typeface="+mj-lt"/>
              <a:buAutoNum type="arabicPeriod"/>
            </a:pPr>
            <a:r>
              <a:rPr lang="zh-CN" altLang="zh-CN" dirty="0">
                <a:solidFill>
                  <a:schemeClr val="tx1"/>
                </a:solidFill>
                <a:effectLst/>
                <a:latin typeface="微软雅黑" panose="020B0503020204020204" pitchFamily="34" charset="-122"/>
                <a:ea typeface="微软雅黑" panose="020B0503020204020204" pitchFamily="34" charset="-122"/>
              </a:rPr>
              <a:t>人体共分八大系统，其中消化系统的功能有哪些？</a:t>
            </a:r>
          </a:p>
          <a:p>
            <a:pPr marL="342900" lvl="0" indent="-342900">
              <a:lnSpc>
                <a:spcPct val="150000"/>
              </a:lnSpc>
              <a:buFont typeface="+mj-lt"/>
              <a:buAutoNum type="arabicPeriod"/>
            </a:pPr>
            <a:r>
              <a:rPr lang="zh-CN" altLang="zh-CN" dirty="0">
                <a:solidFill>
                  <a:schemeClr val="tx1"/>
                </a:solidFill>
                <a:effectLst/>
                <a:latin typeface="微软雅黑" panose="020B0503020204020204" pitchFamily="34" charset="-122"/>
                <a:ea typeface="微软雅黑" panose="020B0503020204020204" pitchFamily="34" charset="-122"/>
              </a:rPr>
              <a:t>根据胃肠道的解剖及功能发育情况分析婴儿期生理性溢奶的原因。</a:t>
            </a:r>
          </a:p>
          <a:p>
            <a:pPr marL="342900" lvl="0" indent="-342900">
              <a:lnSpc>
                <a:spcPct val="150000"/>
              </a:lnSpc>
              <a:buFont typeface="+mj-lt"/>
              <a:buAutoNum type="arabicPeriod"/>
            </a:pPr>
            <a:r>
              <a:rPr lang="zh-CN" altLang="zh-CN" dirty="0">
                <a:solidFill>
                  <a:schemeClr val="tx1"/>
                </a:solidFill>
                <a:effectLst/>
                <a:latin typeface="微软雅黑" panose="020B0503020204020204" pitchFamily="34" charset="-122"/>
                <a:ea typeface="微软雅黑" panose="020B0503020204020204" pitchFamily="34" charset="-122"/>
              </a:rPr>
              <a:t>婴儿喂养需跟胃容量的大小及胃排空的时间决定喂养的量及次数，请简述婴儿期胃容量及胃排空的时间。</a:t>
            </a:r>
          </a:p>
          <a:p>
            <a:pPr marL="342900" lvl="0" indent="-342900">
              <a:lnSpc>
                <a:spcPct val="150000"/>
              </a:lnSpc>
              <a:buFont typeface="+mj-lt"/>
              <a:buAutoNum type="arabicPeriod"/>
            </a:pPr>
            <a:r>
              <a:rPr lang="zh-CN" altLang="zh-CN" dirty="0">
                <a:solidFill>
                  <a:schemeClr val="tx1"/>
                </a:solidFill>
                <a:effectLst/>
                <a:latin typeface="微软雅黑" panose="020B0503020204020204" pitchFamily="34" charset="-122"/>
                <a:ea typeface="微软雅黑" panose="020B0503020204020204" pitchFamily="34" charset="-122"/>
              </a:rPr>
              <a:t>婴儿出现乳糖不耐受的原因及临床表现有哪些？</a:t>
            </a:r>
          </a:p>
          <a:p>
            <a:pPr marL="342900" lvl="0" indent="-342900">
              <a:lnSpc>
                <a:spcPct val="150000"/>
              </a:lnSpc>
              <a:buFont typeface="+mj-lt"/>
              <a:buAutoNum type="arabicPeriod"/>
            </a:pPr>
            <a:r>
              <a:rPr lang="zh-CN" altLang="zh-CN" dirty="0">
                <a:solidFill>
                  <a:schemeClr val="tx1"/>
                </a:solidFill>
                <a:effectLst/>
                <a:latin typeface="微软雅黑" panose="020B0503020204020204" pitchFamily="34" charset="-122"/>
                <a:ea typeface="微软雅黑" panose="020B0503020204020204" pitchFamily="34" charset="-122"/>
              </a:rPr>
              <a:t>肠道菌群数量庞大且对人类有重要作用，请简述肠道菌群的分类及特性。</a:t>
            </a:r>
          </a:p>
          <a:p>
            <a:pPr marL="342900" lvl="0" indent="-342900">
              <a:lnSpc>
                <a:spcPct val="150000"/>
              </a:lnSpc>
              <a:buFont typeface="+mj-lt"/>
              <a:buAutoNum type="arabicPeriod"/>
            </a:pPr>
            <a:r>
              <a:rPr lang="zh-CN" altLang="zh-CN" dirty="0">
                <a:solidFill>
                  <a:schemeClr val="tx1"/>
                </a:solidFill>
                <a:effectLst/>
                <a:latin typeface="微软雅黑" panose="020B0503020204020204" pitchFamily="34" charset="-122"/>
                <a:ea typeface="微软雅黑" panose="020B0503020204020204" pitchFamily="34" charset="-122"/>
              </a:rPr>
              <a:t>婴幼儿科学喂养的原则有哪些？</a:t>
            </a:r>
          </a:p>
        </p:txBody>
      </p:sp>
    </p:spTree>
    <p:extLst>
      <p:ext uri="{BB962C8B-B14F-4D97-AF65-F5344CB8AC3E}">
        <p14:creationId xmlns:p14="http://schemas.microsoft.com/office/powerpoint/2010/main" val="1596526287"/>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9B4ECC44-2E91-44A8-BC45-C37F9A358344}"/>
              </a:ext>
            </a:extLst>
          </p:cNvPr>
          <p:cNvSpPr>
            <a:spLocks noGrp="1"/>
          </p:cNvSpPr>
          <p:nvPr>
            <p:ph type="title"/>
          </p:nvPr>
        </p:nvSpPr>
        <p:spPr>
          <a:xfrm>
            <a:off x="824230" y="286603"/>
            <a:ext cx="10058400" cy="1450757"/>
          </a:xfrm>
        </p:spPr>
        <p:txBody>
          <a:bodyPr>
            <a:normAutofit/>
          </a:bodyPr>
          <a:lstStyle/>
          <a:p>
            <a:pPr algn="ctr"/>
            <a:r>
              <a:rPr lang="zh-CN" altLang="en-US" sz="6600" dirty="0">
                <a:solidFill>
                  <a:srgbClr val="C00000"/>
                </a:solidFill>
                <a:latin typeface="微软雅黑" panose="020B0503020204020204" pitchFamily="34" charset="-122"/>
                <a:ea typeface="微软雅黑" panose="020B0503020204020204" pitchFamily="34" charset="-122"/>
              </a:rPr>
              <a:t>谢谢聆听！</a:t>
            </a:r>
            <a:endParaRPr lang="zh-CN" altLang="en-US" sz="19900" dirty="0">
              <a:solidFill>
                <a:srgbClr val="C00000"/>
              </a:solidFill>
              <a:latin typeface="微软雅黑" panose="020B0503020204020204" pitchFamily="34" charset="-122"/>
              <a:ea typeface="微软雅黑" panose="020B0503020204020204" pitchFamily="34" charset="-122"/>
            </a:endParaRPr>
          </a:p>
        </p:txBody>
      </p:sp>
      <p:pic>
        <p:nvPicPr>
          <p:cNvPr id="13314" name="Picture 2">
            <a:extLst>
              <a:ext uri="{FF2B5EF4-FFF2-40B4-BE49-F238E27FC236}">
                <a16:creationId xmlns:a16="http://schemas.microsoft.com/office/drawing/2014/main" id="{F9033AC5-4DAD-408E-ABD1-94E87319282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61359" y="2514600"/>
            <a:ext cx="4802293" cy="360172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4957634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9B4ECC44-2E91-44A8-BC45-C37F9A358344}"/>
              </a:ext>
            </a:extLst>
          </p:cNvPr>
          <p:cNvSpPr>
            <a:spLocks noGrp="1"/>
          </p:cNvSpPr>
          <p:nvPr>
            <p:ph type="title"/>
          </p:nvPr>
        </p:nvSpPr>
        <p:spPr/>
        <p:txBody>
          <a:bodyPr>
            <a:normAutofit/>
          </a:bodyPr>
          <a:lstStyle/>
          <a:p>
            <a:r>
              <a:rPr lang="x-none" altLang="zh-CN" sz="3200" b="1" kern="100" dirty="0">
                <a:effectLst/>
                <a:latin typeface="微软雅黑" panose="020B0503020204020204" pitchFamily="34" charset="-122"/>
                <a:ea typeface="微软雅黑" panose="020B0503020204020204" pitchFamily="34" charset="-122"/>
              </a:rPr>
              <a:t>第一节 婴幼儿胃肠功能发育</a:t>
            </a:r>
            <a:endParaRPr lang="zh-CN" altLang="en-US" sz="7200" dirty="0">
              <a:latin typeface="微软雅黑" panose="020B0503020204020204" pitchFamily="34" charset="-122"/>
              <a:ea typeface="微软雅黑" panose="020B0503020204020204" pitchFamily="34" charset="-122"/>
            </a:endParaRPr>
          </a:p>
        </p:txBody>
      </p:sp>
      <p:sp>
        <p:nvSpPr>
          <p:cNvPr id="3" name="内容占位符 2">
            <a:extLst>
              <a:ext uri="{FF2B5EF4-FFF2-40B4-BE49-F238E27FC236}">
                <a16:creationId xmlns:a16="http://schemas.microsoft.com/office/drawing/2014/main" id="{8F5E38C0-A607-462A-A3F9-63E95095DCBE}"/>
              </a:ext>
            </a:extLst>
          </p:cNvPr>
          <p:cNvSpPr>
            <a:spLocks noGrp="1"/>
          </p:cNvSpPr>
          <p:nvPr>
            <p:ph idx="1"/>
          </p:nvPr>
        </p:nvSpPr>
        <p:spPr/>
        <p:txBody>
          <a:bodyPr>
            <a:noAutofit/>
          </a:bodyPr>
          <a:lstStyle/>
          <a:p>
            <a:r>
              <a:rPr lang="zh-CN" altLang="en-US" sz="2400" dirty="0">
                <a:latin typeface="微软雅黑" panose="020B0503020204020204" pitchFamily="34" charset="-122"/>
                <a:ea typeface="微软雅黑" panose="020B0503020204020204" pitchFamily="34" charset="-122"/>
              </a:rPr>
              <a:t>一、消化系统解剖生理特点</a:t>
            </a:r>
            <a:endParaRPr lang="en-US" altLang="zh-CN" dirty="0">
              <a:latin typeface="微软雅黑" panose="020B0503020204020204" pitchFamily="34" charset="-122"/>
              <a:ea typeface="微软雅黑" panose="020B0503020204020204" pitchFamily="34" charset="-122"/>
            </a:endParaRPr>
          </a:p>
          <a:p>
            <a:pPr indent="306070">
              <a:lnSpc>
                <a:spcPct val="150000"/>
              </a:lnSpc>
            </a:pPr>
            <a:r>
              <a:rPr lang="zh-CN" altLang="zh-CN" b="1" dirty="0">
                <a:effectLst/>
                <a:latin typeface="微软雅黑" panose="020B0503020204020204" pitchFamily="34" charset="-122"/>
                <a:ea typeface="微软雅黑" panose="020B0503020204020204" pitchFamily="34" charset="-122"/>
              </a:rPr>
              <a:t>（三）胃 </a:t>
            </a:r>
            <a:r>
              <a:rPr lang="zh-CN" altLang="zh-CN" dirty="0">
                <a:effectLst/>
                <a:latin typeface="微软雅黑" panose="020B0503020204020204" pitchFamily="34" charset="-122"/>
                <a:ea typeface="微软雅黑" panose="020B0503020204020204" pitchFamily="34" charset="-122"/>
              </a:rPr>
              <a:t> </a:t>
            </a:r>
          </a:p>
          <a:p>
            <a:pPr indent="304800">
              <a:lnSpc>
                <a:spcPct val="150000"/>
              </a:lnSpc>
            </a:pPr>
            <a:r>
              <a:rPr lang="zh-CN" altLang="zh-CN" dirty="0">
                <a:effectLst/>
                <a:latin typeface="微软雅黑" panose="020B0503020204020204" pitchFamily="34" charset="-122"/>
                <a:ea typeface="微软雅黑" panose="020B0503020204020204" pitchFamily="34" charset="-122"/>
              </a:rPr>
              <a:t>婴儿期胃呈水平位，当开始行走时其位置变为垂直。</a:t>
            </a:r>
            <a:endParaRPr lang="en-US" altLang="zh-CN" dirty="0">
              <a:effectLst/>
              <a:latin typeface="微软雅黑" panose="020B0503020204020204" pitchFamily="34" charset="-122"/>
              <a:ea typeface="微软雅黑" panose="020B0503020204020204" pitchFamily="34" charset="-122"/>
            </a:endParaRPr>
          </a:p>
          <a:p>
            <a:pPr indent="304800">
              <a:lnSpc>
                <a:spcPct val="150000"/>
              </a:lnSpc>
            </a:pPr>
            <a:r>
              <a:rPr lang="zh-CN" altLang="zh-CN" dirty="0">
                <a:effectLst/>
                <a:latin typeface="微软雅黑" panose="020B0503020204020204" pitchFamily="34" charset="-122"/>
                <a:ea typeface="微软雅黑" panose="020B0503020204020204" pitchFamily="34" charset="-122"/>
              </a:rPr>
              <a:t>新生儿胃容量相对较小，刚出生</a:t>
            </a:r>
            <a:r>
              <a:rPr lang="en-US" altLang="zh-CN" dirty="0">
                <a:effectLst/>
                <a:latin typeface="微软雅黑" panose="020B0503020204020204" pitchFamily="34" charset="-122"/>
                <a:ea typeface="微软雅黑" panose="020B0503020204020204" pitchFamily="34" charset="-122"/>
              </a:rPr>
              <a:t>1—2</a:t>
            </a:r>
            <a:r>
              <a:rPr lang="zh-CN" altLang="zh-CN" dirty="0">
                <a:effectLst/>
                <a:latin typeface="微软雅黑" panose="020B0503020204020204" pitchFamily="34" charset="-122"/>
                <a:ea typeface="微软雅黑" panose="020B0503020204020204" pitchFamily="34" charset="-122"/>
              </a:rPr>
              <a:t>天估计胃容量相当于樱桃大小，约几毫升，随时间推移逐渐增大，</a:t>
            </a:r>
            <a:r>
              <a:rPr lang="en-US" altLang="zh-CN" dirty="0">
                <a:effectLst/>
                <a:latin typeface="微软雅黑" panose="020B0503020204020204" pitchFamily="34" charset="-122"/>
                <a:ea typeface="微软雅黑" panose="020B0503020204020204" pitchFamily="34" charset="-122"/>
              </a:rPr>
              <a:t>3</a:t>
            </a:r>
            <a:r>
              <a:rPr lang="zh-CN" altLang="zh-CN" dirty="0">
                <a:effectLst/>
                <a:latin typeface="微软雅黑" panose="020B0503020204020204" pitchFamily="34" charset="-122"/>
                <a:ea typeface="微软雅黑" panose="020B0503020204020204" pitchFamily="34" charset="-122"/>
              </a:rPr>
              <a:t>天后约增至</a:t>
            </a:r>
            <a:r>
              <a:rPr lang="en-US" altLang="zh-CN" dirty="0">
                <a:effectLst/>
                <a:latin typeface="微软雅黑" panose="020B0503020204020204" pitchFamily="34" charset="-122"/>
                <a:ea typeface="微软雅黑" panose="020B0503020204020204" pitchFamily="34" charset="-122"/>
              </a:rPr>
              <a:t>30—35ml</a:t>
            </a:r>
            <a:r>
              <a:rPr lang="zh-CN" altLang="zh-CN" dirty="0">
                <a:effectLst/>
                <a:latin typeface="微软雅黑" panose="020B0503020204020204" pitchFamily="34" charset="-122"/>
                <a:ea typeface="微软雅黑" panose="020B0503020204020204" pitchFamily="34" charset="-122"/>
              </a:rPr>
              <a:t>，</a:t>
            </a:r>
            <a:r>
              <a:rPr lang="en-US" altLang="zh-CN" dirty="0">
                <a:effectLst/>
                <a:latin typeface="微软雅黑" panose="020B0503020204020204" pitchFamily="34" charset="-122"/>
                <a:ea typeface="微软雅黑" panose="020B0503020204020204" pitchFamily="34" charset="-122"/>
              </a:rPr>
              <a:t>3</a:t>
            </a:r>
            <a:r>
              <a:rPr lang="zh-CN" altLang="zh-CN" dirty="0">
                <a:effectLst/>
                <a:latin typeface="微软雅黑" panose="020B0503020204020204" pitchFamily="34" charset="-122"/>
                <a:ea typeface="微软雅黑" panose="020B0503020204020204" pitchFamily="34" charset="-122"/>
              </a:rPr>
              <a:t>个月时增至</a:t>
            </a:r>
            <a:r>
              <a:rPr lang="en-US" altLang="zh-CN" dirty="0">
                <a:effectLst/>
                <a:latin typeface="微软雅黑" panose="020B0503020204020204" pitchFamily="34" charset="-122"/>
                <a:ea typeface="微软雅黑" panose="020B0503020204020204" pitchFamily="34" charset="-122"/>
              </a:rPr>
              <a:t>100ml</a:t>
            </a:r>
            <a:r>
              <a:rPr lang="zh-CN" altLang="zh-CN" dirty="0">
                <a:effectLst/>
                <a:latin typeface="微软雅黑" panose="020B0503020204020204" pitchFamily="34" charset="-122"/>
                <a:ea typeface="微软雅黑" panose="020B0503020204020204" pitchFamily="34" charset="-122"/>
              </a:rPr>
              <a:t>，</a:t>
            </a:r>
            <a:r>
              <a:rPr lang="en-US" altLang="zh-CN" dirty="0">
                <a:effectLst/>
                <a:latin typeface="微软雅黑" panose="020B0503020204020204" pitchFamily="34" charset="-122"/>
                <a:ea typeface="微软雅黑" panose="020B0503020204020204" pitchFamily="34" charset="-122"/>
              </a:rPr>
              <a:t>1</a:t>
            </a:r>
            <a:r>
              <a:rPr lang="zh-CN" altLang="zh-CN" dirty="0">
                <a:effectLst/>
                <a:latin typeface="微软雅黑" panose="020B0503020204020204" pitchFamily="34" charset="-122"/>
                <a:ea typeface="微软雅黑" panose="020B0503020204020204" pitchFamily="34" charset="-122"/>
              </a:rPr>
              <a:t>岁时达</a:t>
            </a:r>
            <a:r>
              <a:rPr lang="en-US" altLang="zh-CN" dirty="0">
                <a:effectLst/>
                <a:latin typeface="微软雅黑" panose="020B0503020204020204" pitchFamily="34" charset="-122"/>
                <a:ea typeface="微软雅黑" panose="020B0503020204020204" pitchFamily="34" charset="-122"/>
              </a:rPr>
              <a:t>250—300ml</a:t>
            </a:r>
            <a:r>
              <a:rPr lang="zh-CN" altLang="zh-CN" dirty="0">
                <a:effectLst/>
                <a:latin typeface="微软雅黑" panose="020B0503020204020204" pitchFamily="34" charset="-122"/>
                <a:ea typeface="微软雅黑" panose="020B0503020204020204" pitchFamily="34" charset="-122"/>
              </a:rPr>
              <a:t>左右，故喂哺婴儿时，食物容量不宜过多，过多可引起呕吐。</a:t>
            </a:r>
            <a:endParaRPr lang="en-US" altLang="zh-CN" dirty="0">
              <a:effectLst/>
              <a:latin typeface="微软雅黑" panose="020B0503020204020204" pitchFamily="34" charset="-122"/>
              <a:ea typeface="微软雅黑" panose="020B0503020204020204" pitchFamily="34" charset="-122"/>
            </a:endParaRPr>
          </a:p>
          <a:p>
            <a:pPr indent="304800">
              <a:lnSpc>
                <a:spcPct val="150000"/>
              </a:lnSpc>
            </a:pPr>
            <a:r>
              <a:rPr lang="zh-CN" altLang="zh-CN" dirty="0">
                <a:effectLst/>
                <a:latin typeface="微软雅黑" panose="020B0503020204020204" pitchFamily="34" charset="-122"/>
                <a:ea typeface="微软雅黑" panose="020B0503020204020204" pitchFamily="34" charset="-122"/>
              </a:rPr>
              <a:t>婴儿贲门括约肌发育不够完善，当摄入奶液后关闭不严，乳汁易从胃向食管反流而造成溢乳。相反，幽门括约肌发育较好，胃蠕动时易发生幽门痉挛亦可引起呕吐。</a:t>
            </a:r>
          </a:p>
        </p:txBody>
      </p:sp>
      <p:pic>
        <p:nvPicPr>
          <p:cNvPr id="9218" name="Picture 2">
            <a:extLst>
              <a:ext uri="{FF2B5EF4-FFF2-40B4-BE49-F238E27FC236}">
                <a16:creationId xmlns:a16="http://schemas.microsoft.com/office/drawing/2014/main" id="{91AB8C5B-73DC-4173-89AC-9C211A6E0B0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554720" y="111760"/>
            <a:ext cx="1940560" cy="159186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3537465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9B4ECC44-2E91-44A8-BC45-C37F9A358344}"/>
              </a:ext>
            </a:extLst>
          </p:cNvPr>
          <p:cNvSpPr>
            <a:spLocks noGrp="1"/>
          </p:cNvSpPr>
          <p:nvPr>
            <p:ph type="title"/>
          </p:nvPr>
        </p:nvSpPr>
        <p:spPr/>
        <p:txBody>
          <a:bodyPr>
            <a:normAutofit/>
          </a:bodyPr>
          <a:lstStyle/>
          <a:p>
            <a:r>
              <a:rPr lang="x-none" altLang="zh-CN" sz="3200" b="1" kern="100" dirty="0">
                <a:effectLst/>
                <a:latin typeface="微软雅黑" panose="020B0503020204020204" pitchFamily="34" charset="-122"/>
                <a:ea typeface="微软雅黑" panose="020B0503020204020204" pitchFamily="34" charset="-122"/>
              </a:rPr>
              <a:t>第一节 婴幼儿胃肠功能发育</a:t>
            </a:r>
            <a:endParaRPr lang="zh-CN" altLang="en-US" sz="7200" dirty="0">
              <a:latin typeface="微软雅黑" panose="020B0503020204020204" pitchFamily="34" charset="-122"/>
              <a:ea typeface="微软雅黑" panose="020B0503020204020204" pitchFamily="34" charset="-122"/>
            </a:endParaRPr>
          </a:p>
        </p:txBody>
      </p:sp>
      <p:sp>
        <p:nvSpPr>
          <p:cNvPr id="3" name="内容占位符 2">
            <a:extLst>
              <a:ext uri="{FF2B5EF4-FFF2-40B4-BE49-F238E27FC236}">
                <a16:creationId xmlns:a16="http://schemas.microsoft.com/office/drawing/2014/main" id="{8F5E38C0-A607-462A-A3F9-63E95095DCBE}"/>
              </a:ext>
            </a:extLst>
          </p:cNvPr>
          <p:cNvSpPr>
            <a:spLocks noGrp="1"/>
          </p:cNvSpPr>
          <p:nvPr>
            <p:ph idx="1"/>
          </p:nvPr>
        </p:nvSpPr>
        <p:spPr/>
        <p:txBody>
          <a:bodyPr>
            <a:noAutofit/>
          </a:bodyPr>
          <a:lstStyle/>
          <a:p>
            <a:r>
              <a:rPr lang="zh-CN" altLang="en-US" sz="2400" dirty="0">
                <a:latin typeface="微软雅黑" panose="020B0503020204020204" pitchFamily="34" charset="-122"/>
                <a:ea typeface="微软雅黑" panose="020B0503020204020204" pitchFamily="34" charset="-122"/>
              </a:rPr>
              <a:t>一、消化系统解剖生理特点</a:t>
            </a:r>
            <a:endParaRPr lang="en-US" altLang="zh-CN" dirty="0">
              <a:latin typeface="微软雅黑" panose="020B0503020204020204" pitchFamily="34" charset="-122"/>
              <a:ea typeface="微软雅黑" panose="020B0503020204020204" pitchFamily="34" charset="-122"/>
            </a:endParaRPr>
          </a:p>
          <a:p>
            <a:pPr indent="306070">
              <a:lnSpc>
                <a:spcPct val="150000"/>
              </a:lnSpc>
            </a:pPr>
            <a:r>
              <a:rPr lang="zh-CN" altLang="zh-CN" b="1" dirty="0">
                <a:effectLst/>
                <a:latin typeface="微软雅黑" panose="020B0503020204020204" pitchFamily="34" charset="-122"/>
                <a:ea typeface="微软雅黑" panose="020B0503020204020204" pitchFamily="34" charset="-122"/>
              </a:rPr>
              <a:t>（三）胃 </a:t>
            </a:r>
            <a:r>
              <a:rPr lang="zh-CN" altLang="zh-CN" dirty="0">
                <a:effectLst/>
                <a:latin typeface="微软雅黑" panose="020B0503020204020204" pitchFamily="34" charset="-122"/>
                <a:ea typeface="微软雅黑" panose="020B0503020204020204" pitchFamily="34" charset="-122"/>
              </a:rPr>
              <a:t> </a:t>
            </a:r>
          </a:p>
        </p:txBody>
      </p:sp>
      <p:pic>
        <p:nvPicPr>
          <p:cNvPr id="8194" name="Picture 2">
            <a:extLst>
              <a:ext uri="{FF2B5EF4-FFF2-40B4-BE49-F238E27FC236}">
                <a16:creationId xmlns:a16="http://schemas.microsoft.com/office/drawing/2014/main" id="{B8BF232D-9E7B-4ACC-A010-DFB36845C5B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26122" y="3173548"/>
            <a:ext cx="6274117" cy="28039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5" name="表格 4">
            <a:extLst>
              <a:ext uri="{FF2B5EF4-FFF2-40B4-BE49-F238E27FC236}">
                <a16:creationId xmlns:a16="http://schemas.microsoft.com/office/drawing/2014/main" id="{36CACC3A-1752-4A0D-B47A-806A0B7C16F8}"/>
              </a:ext>
            </a:extLst>
          </p:cNvPr>
          <p:cNvGraphicFramePr>
            <a:graphicFrameLocks noGrp="1"/>
          </p:cNvGraphicFramePr>
          <p:nvPr>
            <p:extLst>
              <p:ext uri="{D42A27DB-BD31-4B8C-83A1-F6EECF244321}">
                <p14:modId xmlns:p14="http://schemas.microsoft.com/office/powerpoint/2010/main" val="3976256851"/>
              </p:ext>
            </p:extLst>
          </p:nvPr>
        </p:nvGraphicFramePr>
        <p:xfrm>
          <a:off x="7218998" y="3342671"/>
          <a:ext cx="4454842" cy="2580610"/>
        </p:xfrm>
        <a:graphic>
          <a:graphicData uri="http://schemas.openxmlformats.org/drawingml/2006/table">
            <a:tbl>
              <a:tblPr>
                <a:tableStyleId>{68D230F3-CF80-4859-8CE7-A43EE81993B5}</a:tableStyleId>
              </a:tblPr>
              <a:tblGrid>
                <a:gridCol w="1978274">
                  <a:extLst>
                    <a:ext uri="{9D8B030D-6E8A-4147-A177-3AD203B41FA5}">
                      <a16:colId xmlns:a16="http://schemas.microsoft.com/office/drawing/2014/main" val="2393622602"/>
                    </a:ext>
                  </a:extLst>
                </a:gridCol>
                <a:gridCol w="2476568">
                  <a:extLst>
                    <a:ext uri="{9D8B030D-6E8A-4147-A177-3AD203B41FA5}">
                      <a16:colId xmlns:a16="http://schemas.microsoft.com/office/drawing/2014/main" val="3732802506"/>
                    </a:ext>
                  </a:extLst>
                </a:gridCol>
              </a:tblGrid>
              <a:tr h="549982">
                <a:tc>
                  <a:txBody>
                    <a:bodyPr/>
                    <a:lstStyle/>
                    <a:p>
                      <a:pPr indent="304800" algn="ctr">
                        <a:lnSpc>
                          <a:spcPct val="150000"/>
                        </a:lnSpc>
                      </a:pPr>
                      <a:r>
                        <a:rPr lang="zh-CN" sz="2000" dirty="0">
                          <a:effectLst/>
                          <a:latin typeface="微软雅黑" panose="020B0503020204020204" pitchFamily="34" charset="-122"/>
                          <a:ea typeface="微软雅黑" panose="020B0503020204020204" pitchFamily="34" charset="-122"/>
                        </a:rPr>
                        <a:t>年龄</a:t>
                      </a:r>
                      <a:endParaRPr lang="zh-CN" sz="1400" dirty="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68580" marR="68580" marT="0" marB="0"/>
                </a:tc>
                <a:tc>
                  <a:txBody>
                    <a:bodyPr/>
                    <a:lstStyle/>
                    <a:p>
                      <a:pPr indent="304800" algn="ctr">
                        <a:lnSpc>
                          <a:spcPct val="150000"/>
                        </a:lnSpc>
                      </a:pPr>
                      <a:r>
                        <a:rPr lang="zh-CN" sz="2000">
                          <a:solidFill>
                            <a:srgbClr val="000000"/>
                          </a:solidFill>
                          <a:effectLst/>
                          <a:latin typeface="微软雅黑" panose="020B0503020204020204" pitchFamily="34" charset="-122"/>
                          <a:ea typeface="微软雅黑" panose="020B0503020204020204" pitchFamily="34" charset="-122"/>
                        </a:rPr>
                        <a:t>胃容量</a:t>
                      </a:r>
                      <a:endParaRPr lang="zh-CN" sz="140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68580" marR="68580" marT="0" marB="0"/>
                </a:tc>
                <a:extLst>
                  <a:ext uri="{0D108BD9-81ED-4DB2-BD59-A6C34878D82A}">
                    <a16:rowId xmlns:a16="http://schemas.microsoft.com/office/drawing/2014/main" val="3868193303"/>
                  </a:ext>
                </a:extLst>
              </a:tr>
              <a:tr h="676876">
                <a:tc>
                  <a:txBody>
                    <a:bodyPr/>
                    <a:lstStyle/>
                    <a:p>
                      <a:pPr indent="304800" algn="ctr">
                        <a:lnSpc>
                          <a:spcPct val="150000"/>
                        </a:lnSpc>
                      </a:pPr>
                      <a:r>
                        <a:rPr lang="zh-CN" sz="2000" dirty="0">
                          <a:solidFill>
                            <a:srgbClr val="000000"/>
                          </a:solidFill>
                          <a:effectLst/>
                          <a:latin typeface="微软雅黑" panose="020B0503020204020204" pitchFamily="34" charset="-122"/>
                          <a:ea typeface="微软雅黑" panose="020B0503020204020204" pitchFamily="34" charset="-122"/>
                        </a:rPr>
                        <a:t>足月儿</a:t>
                      </a:r>
                      <a:endParaRPr lang="zh-CN" sz="1400" dirty="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68580" marR="68580" marT="0" marB="0"/>
                </a:tc>
                <a:tc>
                  <a:txBody>
                    <a:bodyPr/>
                    <a:lstStyle/>
                    <a:p>
                      <a:pPr indent="304800" algn="ctr">
                        <a:lnSpc>
                          <a:spcPct val="150000"/>
                        </a:lnSpc>
                      </a:pPr>
                      <a:r>
                        <a:rPr lang="en-US" sz="2000" dirty="0">
                          <a:solidFill>
                            <a:srgbClr val="000000"/>
                          </a:solidFill>
                          <a:effectLst/>
                          <a:latin typeface="微软雅黑" panose="020B0503020204020204" pitchFamily="34" charset="-122"/>
                          <a:ea typeface="微软雅黑" panose="020B0503020204020204" pitchFamily="34" charset="-122"/>
                        </a:rPr>
                        <a:t>30—35ml</a:t>
                      </a:r>
                      <a:endParaRPr lang="zh-CN" sz="1400" dirty="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68580" marR="68580" marT="0" marB="0"/>
                </a:tc>
                <a:extLst>
                  <a:ext uri="{0D108BD9-81ED-4DB2-BD59-A6C34878D82A}">
                    <a16:rowId xmlns:a16="http://schemas.microsoft.com/office/drawing/2014/main" val="2528045942"/>
                  </a:ext>
                </a:extLst>
              </a:tr>
              <a:tr h="676876">
                <a:tc>
                  <a:txBody>
                    <a:bodyPr/>
                    <a:lstStyle/>
                    <a:p>
                      <a:pPr indent="304800" algn="ctr">
                        <a:lnSpc>
                          <a:spcPct val="150000"/>
                        </a:lnSpc>
                      </a:pPr>
                      <a:r>
                        <a:rPr lang="en-US" sz="2000">
                          <a:effectLst/>
                          <a:latin typeface="微软雅黑" panose="020B0503020204020204" pitchFamily="34" charset="-122"/>
                          <a:ea typeface="微软雅黑" panose="020B0503020204020204" pitchFamily="34" charset="-122"/>
                        </a:rPr>
                        <a:t>3</a:t>
                      </a:r>
                      <a:r>
                        <a:rPr lang="zh-CN" sz="2000">
                          <a:effectLst/>
                          <a:latin typeface="微软雅黑" panose="020B0503020204020204" pitchFamily="34" charset="-122"/>
                          <a:ea typeface="微软雅黑" panose="020B0503020204020204" pitchFamily="34" charset="-122"/>
                        </a:rPr>
                        <a:t>月龄</a:t>
                      </a:r>
                      <a:endParaRPr lang="zh-CN" sz="140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68580" marR="68580" marT="0" marB="0"/>
                </a:tc>
                <a:tc>
                  <a:txBody>
                    <a:bodyPr/>
                    <a:lstStyle/>
                    <a:p>
                      <a:pPr indent="304800" algn="ctr">
                        <a:lnSpc>
                          <a:spcPct val="150000"/>
                        </a:lnSpc>
                      </a:pPr>
                      <a:r>
                        <a:rPr lang="en-US" sz="2000" dirty="0">
                          <a:effectLst/>
                          <a:latin typeface="微软雅黑" panose="020B0503020204020204" pitchFamily="34" charset="-122"/>
                          <a:ea typeface="微软雅黑" panose="020B0503020204020204" pitchFamily="34" charset="-122"/>
                        </a:rPr>
                        <a:t>100ml</a:t>
                      </a:r>
                      <a:endParaRPr lang="zh-CN" sz="1400" dirty="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68580" marR="68580" marT="0" marB="0"/>
                </a:tc>
                <a:extLst>
                  <a:ext uri="{0D108BD9-81ED-4DB2-BD59-A6C34878D82A}">
                    <a16:rowId xmlns:a16="http://schemas.microsoft.com/office/drawing/2014/main" val="2525622350"/>
                  </a:ext>
                </a:extLst>
              </a:tr>
              <a:tr h="676876">
                <a:tc>
                  <a:txBody>
                    <a:bodyPr/>
                    <a:lstStyle/>
                    <a:p>
                      <a:pPr indent="304800" algn="ctr">
                        <a:lnSpc>
                          <a:spcPct val="150000"/>
                        </a:lnSpc>
                      </a:pPr>
                      <a:r>
                        <a:rPr lang="en-US" sz="2000">
                          <a:solidFill>
                            <a:srgbClr val="000000"/>
                          </a:solidFill>
                          <a:effectLst/>
                          <a:latin typeface="微软雅黑" panose="020B0503020204020204" pitchFamily="34" charset="-122"/>
                          <a:ea typeface="微软雅黑" panose="020B0503020204020204" pitchFamily="34" charset="-122"/>
                        </a:rPr>
                        <a:t>1</a:t>
                      </a:r>
                      <a:r>
                        <a:rPr lang="zh-CN" sz="2000">
                          <a:solidFill>
                            <a:srgbClr val="000000"/>
                          </a:solidFill>
                          <a:effectLst/>
                          <a:latin typeface="微软雅黑" panose="020B0503020204020204" pitchFamily="34" charset="-122"/>
                          <a:ea typeface="微软雅黑" panose="020B0503020204020204" pitchFamily="34" charset="-122"/>
                        </a:rPr>
                        <a:t>岁</a:t>
                      </a:r>
                      <a:endParaRPr lang="zh-CN" sz="140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68580" marR="68580" marT="0" marB="0"/>
                </a:tc>
                <a:tc>
                  <a:txBody>
                    <a:bodyPr/>
                    <a:lstStyle/>
                    <a:p>
                      <a:pPr indent="304800" algn="ctr">
                        <a:lnSpc>
                          <a:spcPct val="150000"/>
                        </a:lnSpc>
                      </a:pPr>
                      <a:r>
                        <a:rPr lang="en-US" sz="2000" dirty="0">
                          <a:solidFill>
                            <a:srgbClr val="000000"/>
                          </a:solidFill>
                          <a:effectLst/>
                          <a:latin typeface="微软雅黑" panose="020B0503020204020204" pitchFamily="34" charset="-122"/>
                          <a:ea typeface="微软雅黑" panose="020B0503020204020204" pitchFamily="34" charset="-122"/>
                        </a:rPr>
                        <a:t>250—300 ml</a:t>
                      </a:r>
                      <a:endParaRPr lang="zh-CN" sz="1400" dirty="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68580" marR="68580" marT="0" marB="0"/>
                </a:tc>
                <a:extLst>
                  <a:ext uri="{0D108BD9-81ED-4DB2-BD59-A6C34878D82A}">
                    <a16:rowId xmlns:a16="http://schemas.microsoft.com/office/drawing/2014/main" val="3890657468"/>
                  </a:ext>
                </a:extLst>
              </a:tr>
            </a:tbl>
          </a:graphicData>
        </a:graphic>
      </p:graphicFrame>
    </p:spTree>
    <p:extLst>
      <p:ext uri="{BB962C8B-B14F-4D97-AF65-F5344CB8AC3E}">
        <p14:creationId xmlns:p14="http://schemas.microsoft.com/office/powerpoint/2010/main" val="29066691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9B4ECC44-2E91-44A8-BC45-C37F9A358344}"/>
              </a:ext>
            </a:extLst>
          </p:cNvPr>
          <p:cNvSpPr>
            <a:spLocks noGrp="1"/>
          </p:cNvSpPr>
          <p:nvPr>
            <p:ph type="title"/>
          </p:nvPr>
        </p:nvSpPr>
        <p:spPr/>
        <p:txBody>
          <a:bodyPr>
            <a:normAutofit/>
          </a:bodyPr>
          <a:lstStyle/>
          <a:p>
            <a:r>
              <a:rPr lang="x-none" altLang="zh-CN" sz="3200" b="1" kern="100" dirty="0">
                <a:effectLst/>
                <a:latin typeface="微软雅黑" panose="020B0503020204020204" pitchFamily="34" charset="-122"/>
                <a:ea typeface="微软雅黑" panose="020B0503020204020204" pitchFamily="34" charset="-122"/>
              </a:rPr>
              <a:t>第一节 婴幼儿胃肠功能发育</a:t>
            </a:r>
            <a:endParaRPr lang="zh-CN" altLang="en-US" sz="3200" dirty="0">
              <a:latin typeface="微软雅黑" panose="020B0503020204020204" pitchFamily="34" charset="-122"/>
              <a:ea typeface="微软雅黑" panose="020B0503020204020204" pitchFamily="34" charset="-122"/>
            </a:endParaRPr>
          </a:p>
        </p:txBody>
      </p:sp>
      <p:sp>
        <p:nvSpPr>
          <p:cNvPr id="3" name="内容占位符 2">
            <a:extLst>
              <a:ext uri="{FF2B5EF4-FFF2-40B4-BE49-F238E27FC236}">
                <a16:creationId xmlns:a16="http://schemas.microsoft.com/office/drawing/2014/main" id="{8F5E38C0-A607-462A-A3F9-63E95095DCBE}"/>
              </a:ext>
            </a:extLst>
          </p:cNvPr>
          <p:cNvSpPr>
            <a:spLocks noGrp="1"/>
          </p:cNvSpPr>
          <p:nvPr>
            <p:ph idx="1"/>
          </p:nvPr>
        </p:nvSpPr>
        <p:spPr/>
        <p:txBody>
          <a:bodyPr>
            <a:normAutofit/>
          </a:bodyPr>
          <a:lstStyle/>
          <a:p>
            <a:r>
              <a:rPr lang="zh-CN" altLang="en-US" sz="2400" dirty="0">
                <a:latin typeface="微软雅黑" panose="020B0503020204020204" pitchFamily="34" charset="-122"/>
                <a:ea typeface="微软雅黑" panose="020B0503020204020204" pitchFamily="34" charset="-122"/>
              </a:rPr>
              <a:t>一、消化系统解剖生理特点</a:t>
            </a:r>
            <a:endParaRPr lang="en-US" altLang="zh-CN" sz="2400" dirty="0">
              <a:latin typeface="微软雅黑" panose="020B0503020204020204" pitchFamily="34" charset="-122"/>
              <a:ea typeface="微软雅黑" panose="020B0503020204020204" pitchFamily="34" charset="-122"/>
            </a:endParaRPr>
          </a:p>
          <a:p>
            <a:pPr indent="306070">
              <a:lnSpc>
                <a:spcPct val="150000"/>
              </a:lnSpc>
            </a:pPr>
            <a:r>
              <a:rPr lang="zh-CN" altLang="zh-CN" b="1" dirty="0">
                <a:effectLst/>
                <a:latin typeface="微软雅黑" panose="020B0503020204020204" pitchFamily="34" charset="-122"/>
                <a:ea typeface="微软雅黑" panose="020B0503020204020204" pitchFamily="34" charset="-122"/>
              </a:rPr>
              <a:t>（四）肠 </a:t>
            </a:r>
            <a:r>
              <a:rPr lang="zh-CN" altLang="zh-CN" dirty="0">
                <a:effectLst/>
                <a:latin typeface="微软雅黑" panose="020B0503020204020204" pitchFamily="34" charset="-122"/>
                <a:ea typeface="微软雅黑" panose="020B0503020204020204" pitchFamily="34" charset="-122"/>
              </a:rPr>
              <a:t> </a:t>
            </a:r>
            <a:endParaRPr lang="zh-CN" altLang="zh-CN" sz="1800" dirty="0">
              <a:effectLst/>
              <a:latin typeface="微软雅黑" panose="020B0503020204020204" pitchFamily="34" charset="-122"/>
              <a:ea typeface="微软雅黑" panose="020B0503020204020204" pitchFamily="34" charset="-122"/>
            </a:endParaRPr>
          </a:p>
          <a:p>
            <a:pPr indent="304800">
              <a:lnSpc>
                <a:spcPct val="150000"/>
              </a:lnSpc>
            </a:pPr>
            <a:r>
              <a:rPr lang="zh-CN" altLang="zh-CN" dirty="0">
                <a:effectLst/>
                <a:latin typeface="微软雅黑" panose="020B0503020204020204" pitchFamily="34" charset="-122"/>
                <a:ea typeface="微软雅黑" panose="020B0503020204020204" pitchFamily="34" charset="-122"/>
              </a:rPr>
              <a:t>婴幼儿肠管相对较长，一般为身长</a:t>
            </a:r>
            <a:r>
              <a:rPr lang="en-US" altLang="zh-CN" dirty="0">
                <a:effectLst/>
                <a:latin typeface="微软雅黑" panose="020B0503020204020204" pitchFamily="34" charset="-122"/>
                <a:ea typeface="微软雅黑" panose="020B0503020204020204" pitchFamily="34" charset="-122"/>
              </a:rPr>
              <a:t>5—7</a:t>
            </a:r>
            <a:r>
              <a:rPr lang="zh-CN" altLang="zh-CN" dirty="0">
                <a:effectLst/>
                <a:latin typeface="微软雅黑" panose="020B0503020204020204" pitchFamily="34" charset="-122"/>
                <a:ea typeface="微软雅黑" panose="020B0503020204020204" pitchFamily="34" charset="-122"/>
              </a:rPr>
              <a:t>倍（成人仅</a:t>
            </a:r>
            <a:r>
              <a:rPr lang="en-US" altLang="zh-CN" dirty="0">
                <a:effectLst/>
                <a:latin typeface="微软雅黑" panose="020B0503020204020204" pitchFamily="34" charset="-122"/>
                <a:ea typeface="微软雅黑" panose="020B0503020204020204" pitchFamily="34" charset="-122"/>
              </a:rPr>
              <a:t>4</a:t>
            </a:r>
            <a:r>
              <a:rPr lang="zh-CN" altLang="zh-CN" dirty="0">
                <a:effectLst/>
                <a:latin typeface="微软雅黑" panose="020B0503020204020204" pitchFamily="34" charset="-122"/>
                <a:ea typeface="微软雅黑" panose="020B0503020204020204" pitchFamily="34" charset="-122"/>
              </a:rPr>
              <a:t>倍），且固定较差，故易发生肠套叠、肠扭转等小儿急腹症。</a:t>
            </a:r>
            <a:endParaRPr lang="en-US" altLang="zh-CN" dirty="0">
              <a:effectLst/>
              <a:latin typeface="微软雅黑" panose="020B0503020204020204" pitchFamily="34" charset="-122"/>
              <a:ea typeface="微软雅黑" panose="020B0503020204020204" pitchFamily="34" charset="-122"/>
            </a:endParaRPr>
          </a:p>
          <a:p>
            <a:pPr indent="304800">
              <a:lnSpc>
                <a:spcPct val="150000"/>
              </a:lnSpc>
            </a:pPr>
            <a:r>
              <a:rPr lang="zh-CN" altLang="zh-CN" dirty="0">
                <a:effectLst/>
                <a:latin typeface="微软雅黑" panose="020B0503020204020204" pitchFamily="34" charset="-122"/>
                <a:ea typeface="微软雅黑" panose="020B0503020204020204" pitchFamily="34" charset="-122"/>
              </a:rPr>
              <a:t>肠黏膜发育良好，血管及淋巴管丰富，绒毛发达，但肌层发育尚差。</a:t>
            </a:r>
            <a:endParaRPr lang="en-US" altLang="zh-CN" dirty="0">
              <a:effectLst/>
              <a:latin typeface="微软雅黑" panose="020B0503020204020204" pitchFamily="34" charset="-122"/>
              <a:ea typeface="微软雅黑" panose="020B0503020204020204" pitchFamily="34" charset="-122"/>
            </a:endParaRPr>
          </a:p>
          <a:p>
            <a:pPr indent="304800">
              <a:lnSpc>
                <a:spcPct val="150000"/>
              </a:lnSpc>
            </a:pPr>
            <a:r>
              <a:rPr lang="zh-CN" altLang="zh-CN" dirty="0">
                <a:effectLst/>
                <a:latin typeface="微软雅黑" panose="020B0503020204020204" pitchFamily="34" charset="-122"/>
                <a:ea typeface="微软雅黑" panose="020B0503020204020204" pitchFamily="34" charset="-122"/>
              </a:rPr>
              <a:t>小婴儿肠壁薄，通透性高，屏障功能不完善，故肠腔中的微生物、毒素及过敏原易透过肠壁，进入血流而致病，如发生全身感染和过敏性疾病。</a:t>
            </a:r>
            <a:endParaRPr lang="zh-CN" altLang="zh-CN" sz="1800" dirty="0">
              <a:effectLst/>
              <a:latin typeface="微软雅黑" panose="020B0503020204020204" pitchFamily="34" charset="-122"/>
              <a:ea typeface="微软雅黑" panose="020B0503020204020204" pitchFamily="34" charset="-122"/>
            </a:endParaRPr>
          </a:p>
        </p:txBody>
      </p:sp>
      <p:pic>
        <p:nvPicPr>
          <p:cNvPr id="10242" name="Picture 2">
            <a:extLst>
              <a:ext uri="{FF2B5EF4-FFF2-40B4-BE49-F238E27FC236}">
                <a16:creationId xmlns:a16="http://schemas.microsoft.com/office/drawing/2014/main" id="{ED48A851-0C09-4F2C-95BB-5C4B9DDCB1B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463280" y="71361"/>
            <a:ext cx="1671320" cy="162535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6243188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9B4ECC44-2E91-44A8-BC45-C37F9A358344}"/>
              </a:ext>
            </a:extLst>
          </p:cNvPr>
          <p:cNvSpPr>
            <a:spLocks noGrp="1"/>
          </p:cNvSpPr>
          <p:nvPr>
            <p:ph type="title"/>
          </p:nvPr>
        </p:nvSpPr>
        <p:spPr/>
        <p:txBody>
          <a:bodyPr>
            <a:normAutofit/>
          </a:bodyPr>
          <a:lstStyle/>
          <a:p>
            <a:r>
              <a:rPr lang="x-none" altLang="zh-CN" sz="3200" b="1" kern="100" dirty="0">
                <a:effectLst/>
                <a:latin typeface="微软雅黑" panose="020B0503020204020204" pitchFamily="34" charset="-122"/>
                <a:ea typeface="微软雅黑" panose="020B0503020204020204" pitchFamily="34" charset="-122"/>
              </a:rPr>
              <a:t>第一节 婴幼儿胃肠功能发育</a:t>
            </a:r>
            <a:endParaRPr lang="zh-CN" altLang="en-US" sz="3200" dirty="0">
              <a:latin typeface="微软雅黑" panose="020B0503020204020204" pitchFamily="34" charset="-122"/>
              <a:ea typeface="微软雅黑" panose="020B0503020204020204" pitchFamily="34" charset="-122"/>
            </a:endParaRPr>
          </a:p>
        </p:txBody>
      </p:sp>
      <p:sp>
        <p:nvSpPr>
          <p:cNvPr id="3" name="内容占位符 2">
            <a:extLst>
              <a:ext uri="{FF2B5EF4-FFF2-40B4-BE49-F238E27FC236}">
                <a16:creationId xmlns:a16="http://schemas.microsoft.com/office/drawing/2014/main" id="{8F5E38C0-A607-462A-A3F9-63E95095DCBE}"/>
              </a:ext>
            </a:extLst>
          </p:cNvPr>
          <p:cNvSpPr>
            <a:spLocks noGrp="1"/>
          </p:cNvSpPr>
          <p:nvPr>
            <p:ph idx="1"/>
          </p:nvPr>
        </p:nvSpPr>
        <p:spPr/>
        <p:txBody>
          <a:bodyPr>
            <a:normAutofit/>
          </a:bodyPr>
          <a:lstStyle/>
          <a:p>
            <a:r>
              <a:rPr lang="zh-CN" altLang="en-US" sz="2400" dirty="0">
                <a:latin typeface="微软雅黑" panose="020B0503020204020204" pitchFamily="34" charset="-122"/>
                <a:ea typeface="微软雅黑" panose="020B0503020204020204" pitchFamily="34" charset="-122"/>
              </a:rPr>
              <a:t>一、消化系统解剖生理特点</a:t>
            </a:r>
            <a:endParaRPr lang="en-US" altLang="zh-CN" sz="2400" dirty="0">
              <a:latin typeface="微软雅黑" panose="020B0503020204020204" pitchFamily="34" charset="-122"/>
              <a:ea typeface="微软雅黑" panose="020B0503020204020204" pitchFamily="34" charset="-122"/>
            </a:endParaRPr>
          </a:p>
          <a:p>
            <a:pPr indent="306070">
              <a:lnSpc>
                <a:spcPct val="150000"/>
              </a:lnSpc>
            </a:pPr>
            <a:r>
              <a:rPr lang="zh-CN" altLang="zh-CN" b="1" dirty="0">
                <a:effectLst/>
                <a:latin typeface="微软雅黑" panose="020B0503020204020204" pitchFamily="34" charset="-122"/>
                <a:ea typeface="微软雅黑" panose="020B0503020204020204" pitchFamily="34" charset="-122"/>
              </a:rPr>
              <a:t>（四）肠 </a:t>
            </a:r>
            <a:r>
              <a:rPr lang="zh-CN" altLang="zh-CN" dirty="0">
                <a:effectLst/>
                <a:latin typeface="微软雅黑" panose="020B0503020204020204" pitchFamily="34" charset="-122"/>
                <a:ea typeface="微软雅黑" panose="020B0503020204020204" pitchFamily="34" charset="-122"/>
              </a:rPr>
              <a:t> </a:t>
            </a:r>
            <a:endParaRPr lang="zh-CN" altLang="zh-CN" sz="1800" dirty="0">
              <a:effectLst/>
              <a:latin typeface="微软雅黑" panose="020B0503020204020204" pitchFamily="34" charset="-122"/>
              <a:ea typeface="微软雅黑" panose="020B0503020204020204" pitchFamily="34" charset="-122"/>
            </a:endParaRPr>
          </a:p>
          <a:p>
            <a:pPr indent="304800">
              <a:lnSpc>
                <a:spcPct val="150000"/>
              </a:lnSpc>
            </a:pPr>
            <a:r>
              <a:rPr lang="zh-CN" altLang="zh-CN" dirty="0">
                <a:effectLst/>
                <a:latin typeface="微软雅黑" panose="020B0503020204020204" pitchFamily="34" charset="-122"/>
                <a:ea typeface="微软雅黑" panose="020B0503020204020204" pitchFamily="34" charset="-122"/>
              </a:rPr>
              <a:t>小肠的主要功能包括运动（蠕动、摆动、分节运动）、消化、吸收及免疫保护。</a:t>
            </a:r>
            <a:endParaRPr lang="en-US" altLang="zh-CN" dirty="0">
              <a:effectLst/>
              <a:latin typeface="微软雅黑" panose="020B0503020204020204" pitchFamily="34" charset="-122"/>
              <a:ea typeface="微软雅黑" panose="020B0503020204020204" pitchFamily="34" charset="-122"/>
            </a:endParaRPr>
          </a:p>
          <a:p>
            <a:pPr indent="304800">
              <a:lnSpc>
                <a:spcPct val="150000"/>
              </a:lnSpc>
            </a:pPr>
            <a:r>
              <a:rPr lang="zh-CN" altLang="zh-CN" dirty="0">
                <a:effectLst/>
                <a:latin typeface="微软雅黑" panose="020B0503020204020204" pitchFamily="34" charset="-122"/>
                <a:ea typeface="微软雅黑" panose="020B0503020204020204" pitchFamily="34" charset="-122"/>
              </a:rPr>
              <a:t>大肠的主要功能是贮存食物残渣、进一步吸收水分以及形成粪便。婴儿大脑皮层功能发育不完善，进食时常引起胃</a:t>
            </a:r>
            <a:r>
              <a:rPr lang="en-US" altLang="zh-CN" dirty="0">
                <a:effectLst/>
                <a:latin typeface="微软雅黑" panose="020B0503020204020204" pitchFamily="34" charset="-122"/>
                <a:ea typeface="微软雅黑" panose="020B0503020204020204" pitchFamily="34" charset="-122"/>
              </a:rPr>
              <a:t>—</a:t>
            </a:r>
            <a:r>
              <a:rPr lang="zh-CN" altLang="zh-CN" dirty="0">
                <a:effectLst/>
                <a:latin typeface="微软雅黑" panose="020B0503020204020204" pitchFamily="34" charset="-122"/>
                <a:ea typeface="微软雅黑" panose="020B0503020204020204" pitchFamily="34" charset="-122"/>
              </a:rPr>
              <a:t>结肠反射，产生便意，所以大便次数多于成人。</a:t>
            </a:r>
            <a:endParaRPr lang="zh-CN" altLang="zh-CN" sz="1800" dirty="0">
              <a:effectLst/>
              <a:latin typeface="微软雅黑" panose="020B0503020204020204" pitchFamily="34" charset="-122"/>
              <a:ea typeface="微软雅黑" panose="020B0503020204020204" pitchFamily="34" charset="-122"/>
            </a:endParaRPr>
          </a:p>
        </p:txBody>
      </p:sp>
      <p:pic>
        <p:nvPicPr>
          <p:cNvPr id="10242" name="Picture 2">
            <a:extLst>
              <a:ext uri="{FF2B5EF4-FFF2-40B4-BE49-F238E27FC236}">
                <a16:creationId xmlns:a16="http://schemas.microsoft.com/office/drawing/2014/main" id="{ED48A851-0C09-4F2C-95BB-5C4B9DDCB1B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463280" y="71361"/>
            <a:ext cx="1671320" cy="162535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73589017"/>
      </p:ext>
    </p:extLst>
  </p:cSld>
  <p:clrMapOvr>
    <a:masterClrMapping/>
  </p:clrMapOvr>
</p:sld>
</file>

<file path=ppt/theme/theme1.xml><?xml version="1.0" encoding="utf-8"?>
<a:theme xmlns:a="http://schemas.openxmlformats.org/drawingml/2006/main" name="回顾">
  <a:themeElements>
    <a:clrScheme name="回顾">
      <a:dk1>
        <a:srgbClr val="000000"/>
      </a:dk1>
      <a:lt1>
        <a:sysClr val="window" lastClr="FFFFFF"/>
      </a:lt1>
      <a:dk2>
        <a:srgbClr val="637052"/>
      </a:dk2>
      <a:lt2>
        <a:srgbClr val="CCDDEA"/>
      </a:lt2>
      <a:accent1>
        <a:srgbClr val="E48312"/>
      </a:accent1>
      <a:accent2>
        <a:srgbClr val="BD582C"/>
      </a:accent2>
      <a:accent3>
        <a:srgbClr val="865640"/>
      </a:accent3>
      <a:accent4>
        <a:srgbClr val="9B8357"/>
      </a:accent4>
      <a:accent5>
        <a:srgbClr val="C2BC80"/>
      </a:accent5>
      <a:accent6>
        <a:srgbClr val="94A088"/>
      </a:accent6>
      <a:hlink>
        <a:srgbClr val="2998E3"/>
      </a:hlink>
      <a:folHlink>
        <a:srgbClr val="8C8C8C"/>
      </a:folHlink>
    </a:clrScheme>
    <a:fontScheme name="回顾">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回顾">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3F1AAB62-24C6-49D2-8E01-B56FAC9A3DCD}"/>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回顾</Template>
  <TotalTime>0</TotalTime>
  <Words>5030</Words>
  <Application>Microsoft Office PowerPoint</Application>
  <PresentationFormat>宽屏</PresentationFormat>
  <Paragraphs>478</Paragraphs>
  <Slides>59</Slides>
  <Notes>1</Notes>
  <HiddenSlides>0</HiddenSlides>
  <MMClips>0</MMClips>
  <ScaleCrop>false</ScaleCrop>
  <HeadingPairs>
    <vt:vector size="6" baseType="variant">
      <vt:variant>
        <vt:lpstr>已用的字体</vt:lpstr>
      </vt:variant>
      <vt:variant>
        <vt:i4>5</vt:i4>
      </vt:variant>
      <vt:variant>
        <vt:lpstr>主题</vt:lpstr>
      </vt:variant>
      <vt:variant>
        <vt:i4>1</vt:i4>
      </vt:variant>
      <vt:variant>
        <vt:lpstr>幻灯片标题</vt:lpstr>
      </vt:variant>
      <vt:variant>
        <vt:i4>59</vt:i4>
      </vt:variant>
    </vt:vector>
  </HeadingPairs>
  <TitlesOfParts>
    <vt:vector size="65" baseType="lpstr">
      <vt:lpstr>等线</vt:lpstr>
      <vt:lpstr>微软雅黑</vt:lpstr>
      <vt:lpstr>Arial</vt:lpstr>
      <vt:lpstr>Calibri</vt:lpstr>
      <vt:lpstr>Calibri Light</vt:lpstr>
      <vt:lpstr>回顾</vt:lpstr>
      <vt:lpstr>第二章 婴幼儿消化系统的特点 </vt:lpstr>
      <vt:lpstr>学习目标</vt:lpstr>
      <vt:lpstr>第一节 婴幼儿胃肠功能发育</vt:lpstr>
      <vt:lpstr>第一节 婴幼儿胃肠功能发育</vt:lpstr>
      <vt:lpstr>第一节 婴幼儿胃肠功能发育</vt:lpstr>
      <vt:lpstr>第一节 婴幼儿胃肠功能发育</vt:lpstr>
      <vt:lpstr>第一节 婴幼儿胃肠功能发育</vt:lpstr>
      <vt:lpstr>第一节 婴幼儿胃肠功能发育</vt:lpstr>
      <vt:lpstr>第一节 婴幼儿胃肠功能发育</vt:lpstr>
      <vt:lpstr>第一节 婴幼儿胃肠功能发育</vt:lpstr>
      <vt:lpstr>第一节 婴幼儿胃肠功能发育</vt:lpstr>
      <vt:lpstr>第一节 婴幼儿胃肠功能发育</vt:lpstr>
      <vt:lpstr>第一节 婴幼儿胃肠功能发育</vt:lpstr>
      <vt:lpstr>第一节 婴幼儿胃肠功能发育</vt:lpstr>
      <vt:lpstr>第一节 婴幼儿胃肠功能发育</vt:lpstr>
      <vt:lpstr>第一节 婴幼儿胃肠功能发育</vt:lpstr>
      <vt:lpstr>第一节 婴幼儿胃肠功能发育</vt:lpstr>
      <vt:lpstr>第一节 婴幼儿胃肠功能发育</vt:lpstr>
      <vt:lpstr>第一节 婴幼儿胃肠功能发育</vt:lpstr>
      <vt:lpstr>第一节 婴幼儿胃肠功能发育</vt:lpstr>
      <vt:lpstr>第一节 婴幼儿胃肠功能发育</vt:lpstr>
      <vt:lpstr>第一节 婴幼儿胃肠功能发育</vt:lpstr>
      <vt:lpstr>第一节 婴幼儿胃肠功能发育</vt:lpstr>
      <vt:lpstr>第一节 婴幼儿胃肠功能发育</vt:lpstr>
      <vt:lpstr>第一节 婴幼儿胃肠功能发育</vt:lpstr>
      <vt:lpstr>第一节 婴幼儿胃肠功能发育</vt:lpstr>
      <vt:lpstr>第一节 婴幼儿胃肠功能发育</vt:lpstr>
      <vt:lpstr>第一节 婴幼儿胃肠功能发育</vt:lpstr>
      <vt:lpstr>第二节 婴幼儿营养吸收</vt:lpstr>
      <vt:lpstr>第二节 婴幼儿营养吸收</vt:lpstr>
      <vt:lpstr>第二节 婴幼儿营养吸收</vt:lpstr>
      <vt:lpstr>第二节 婴幼儿营养吸收</vt:lpstr>
      <vt:lpstr>第二节 婴幼儿营养吸收</vt:lpstr>
      <vt:lpstr>第二节 婴幼儿营养吸收</vt:lpstr>
      <vt:lpstr>第二节 婴幼儿营养吸收</vt:lpstr>
      <vt:lpstr>第二节 婴幼儿营养吸收</vt:lpstr>
      <vt:lpstr>第二节 婴幼儿营养吸收</vt:lpstr>
      <vt:lpstr>第二节 婴幼儿营养吸收</vt:lpstr>
      <vt:lpstr>第二节 婴幼儿营养吸收</vt:lpstr>
      <vt:lpstr>第二节 婴幼儿营养吸收</vt:lpstr>
      <vt:lpstr>第二节 婴幼儿营养吸收</vt:lpstr>
      <vt:lpstr>第二节 婴幼儿营养吸收</vt:lpstr>
      <vt:lpstr>第二节 婴幼儿营养吸收</vt:lpstr>
      <vt:lpstr>第二节 婴幼儿营养吸收</vt:lpstr>
      <vt:lpstr>第二节 婴幼儿营养吸收</vt:lpstr>
      <vt:lpstr>第二节 婴幼儿营养吸收</vt:lpstr>
      <vt:lpstr>第二节 婴幼儿营养吸收</vt:lpstr>
      <vt:lpstr>第二节 婴幼儿营养吸收</vt:lpstr>
      <vt:lpstr>第二节 婴幼儿营养吸收</vt:lpstr>
      <vt:lpstr>第二节 婴幼儿营养吸收</vt:lpstr>
      <vt:lpstr>第二节 婴幼儿营养吸收</vt:lpstr>
      <vt:lpstr>第二节 婴幼儿营养吸收</vt:lpstr>
      <vt:lpstr>第三节 婴幼儿科学喂养原则</vt:lpstr>
      <vt:lpstr>第三节 婴幼儿科学喂养原则</vt:lpstr>
      <vt:lpstr>第三节 婴幼儿科学喂养原则</vt:lpstr>
      <vt:lpstr>第三节 婴幼儿科学喂养原则</vt:lpstr>
      <vt:lpstr>第三节 婴幼儿科学喂养原则</vt:lpstr>
      <vt:lpstr>思考题</vt:lpstr>
      <vt:lpstr>谢谢聆听！</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第二章 婴幼儿消化系统的特点 </dc:title>
  <dc:creator> </dc:creator>
  <cp:lastModifiedBy> </cp:lastModifiedBy>
  <cp:revision>37</cp:revision>
  <dcterms:created xsi:type="dcterms:W3CDTF">2021-07-07T23:37:28Z</dcterms:created>
  <dcterms:modified xsi:type="dcterms:W3CDTF">2021-07-09T02:49:02Z</dcterms:modified>
</cp:coreProperties>
</file>