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256" r:id="rId3"/>
    <p:sldId id="257" r:id="rId4"/>
    <p:sldId id="258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72" r:id="rId13"/>
    <p:sldId id="369" r:id="rId14"/>
    <p:sldId id="371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382" r:id="rId25"/>
    <p:sldId id="383" r:id="rId26"/>
    <p:sldId id="384" r:id="rId27"/>
    <p:sldId id="385" r:id="rId28"/>
    <p:sldId id="386" r:id="rId29"/>
    <p:sldId id="387" r:id="rId30"/>
    <p:sldId id="388" r:id="rId31"/>
    <p:sldId id="389" r:id="rId32"/>
    <p:sldId id="391" r:id="rId33"/>
    <p:sldId id="390" r:id="rId34"/>
    <p:sldId id="392" r:id="rId35"/>
    <p:sldId id="393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21EE5-9C64-41C5-A4B0-9E0FA312F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2E5D6-177E-4DE5-B5DB-FA945794E38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5600" y="1432560"/>
            <a:ext cx="10058400" cy="1369060"/>
          </a:xfrm>
        </p:spPr>
        <p:txBody>
          <a:bodyPr>
            <a:normAutofit/>
          </a:bodyPr>
          <a:lstStyle/>
          <a:p>
            <a:pPr algn="ctr"/>
            <a:r>
              <a:rPr lang="en-US" sz="4000" b="1" kern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sz="4000" b="1" kern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</a:t>
            </a:r>
            <a:r>
              <a:rPr lang="en-US" sz="4000" b="1" kern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4000" b="1" kern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早产/低出生体重儿营养与喂养</a:t>
            </a:r>
            <a:endParaRPr sz="4000" b="1" kern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7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 早产儿乳类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 早产母乳</a:t>
            </a:r>
            <a:endParaRPr lang="zh-CN" altLang="en-US" sz="34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5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产母乳成分与母亲的孕龄有关。母乳通常能很好地被早产儿耐受。研究证实，早产母乳含高浓度氮、免疫蛋白、中链脂肪酸、维生素A、维生素E、钙、钠、锌、铜等营养素，适宜早产的婴儿。除了其营养价值外，早产母乳与足月母乳含有共同的抗感染成分，如抗微生物因子(分泌型IgA、乳铁蛋白、溶菌酶等)、抗炎症因子(抗氧化物、表皮生长因子、细胞保护因子等)以及白细胞等。</a:t>
            </a:r>
            <a:endParaRPr lang="zh-CN" altLang="en-US" sz="285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一、 早产儿乳类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33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（二） 人乳强化剂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给人乳强化早产儿需要的母乳中不足的营养素。HMF人乳强化剂加入早产人乳可增加人乳蛋白质、能量、矿物质、维生素含量，如能量可达到80—85kal／100ml，蛋白质可达到1.9—2.5g/ml。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一、 早产儿乳类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33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（三） 早产儿配方乳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早产儿配方乳可用来满足早产儿生长的特殊营养需求。早产儿配方含较高的能量、蛋白质、钙、磷、铁等营养素，如蛋白质含量为2.7—3.0g／100kcal，乳清蛋白／酪蛋白比为60:40或70:30。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一、 早产儿乳类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33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（三） 早产儿配方乳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早产儿配方乳可用来满足早产儿生长的特殊营养需求。早产儿配方含较高的能量、蛋白质、钙、磷、铁等营养素，如蛋白质含量为2.7—3.0g／100kcal，乳清蛋白／酪蛋白比为60:40或70:30。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一、 早产儿乳类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33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（四） 早产儿出院后配方乳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产儿出院标准为体重达2000g，可经口喂养，生命体征稳定。早产儿出院后如果长期采用早产儿配方可导致过多营养素，特别是矿物质的摄入。故设计一个介于早产儿配方与成熟儿配方的过渡配方，以满足早产儿的继续生长需要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早产儿出院后的喂养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（一）高危早产儿——母乳喂养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母乳高危早产儿，出院后继续足量强化喂养至胎龄38—40周，然后调整为半量强化喂养。足量强化喂养能量密度是100ml，80—85kcal。半量强化是100ml，73—73kcal。母乳喂养的早产儿，鼓励出院后妈妈部分直接哺乳，部分挤出来加入人乳强化剂喂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早产儿出院后的喂养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（一）高危早产儿——母乳喂养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母乳高危早产儿，出院后继续足量强化喂养至胎龄38—40周，然后调整为半量强化喂养。足量强化喂养能量密度是100ml，80—85kcal。半量强化是100ml，73—73kcal。母乳喂养的早产儿，鼓励出院后妈妈部分直接哺乳，部分挤出来加入人乳强化剂喂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早产儿出院后的喂养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（二）中危早产儿喂养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喂养方式与高危早产儿一样，区别在于强化治疗时间短一些，强化喂养时间也是根据生长以及血生化来决定，一般来说应用到矫正3个月龄左右。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早产儿出院后的喂养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（三）低危早产儿喂养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院后应该鼓励妈妈直接哺乳。妈妈应该饮食均衡、同时给予泌乳支持，尽量满足宝宝的需要直到一岁以上。妈妈应该是按需哺乳，这和足月儿是一样的，最初喂养间隔小于3小时，包括夜间，补充维生素A、D和铁剂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70000"/>
          </a:bodyPr>
          <a:lstStyle/>
          <a:p>
            <a:pPr>
              <a:lnSpc>
                <a:spcPct val="150000"/>
              </a:lnSpc>
            </a:pP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早产儿出院后的喂养</a:t>
            </a:r>
            <a:endParaRPr lang="zh-CN" altLang="en-US" sz="34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（三）低危早产儿喂养注意事项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（1） 低危早产儿和足月儿是有差异的。低危早产儿可能存在直接哺乳时吸吮力弱。吃奶量不多、睡眠时间长等情况。所以，出院早期，哺乳间隔不能大于3个小时，否则可能发生低血糖、生长缓慢等风险。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（2） 一般来说，出院后半个月至一个月时间，早产儿自己也会形成自己的生长规律，家长应同时注意补充维生素A、维生素D和铁剂。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（3） 如果早产儿发育生长缓慢（每天体重增长少于25克，碱性磷酸酶升高，血磷降低），就可以应用母乳强化剂，一直到生长满意。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学习目标</a:t>
            </a:r>
            <a:endParaRPr lang="zh-CN" altLang="en-US" sz="7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altLang="zh-CN" sz="19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1.了解早产/低出生体重儿的定义</a:t>
            </a:r>
            <a:endParaRPr altLang="zh-CN" sz="19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19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2.了解早产儿出院后营养状况及追赶性生长的意义</a:t>
            </a:r>
            <a:endParaRPr altLang="zh-CN" sz="19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19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3.熟悉早产/低出生体重儿的生理的特点。</a:t>
            </a:r>
            <a:endParaRPr altLang="zh-CN" sz="19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19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4.熟悉早产/低出生体重儿生长发育特殊的营养需求。</a:t>
            </a:r>
            <a:endParaRPr altLang="zh-CN" sz="19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19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5.掌握早产/低出生体重儿出院后的喂养方式</a:t>
            </a:r>
            <a:endParaRPr altLang="zh-CN" sz="19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19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6.掌握早产儿出院后管理的管理内容</a:t>
            </a:r>
            <a:endParaRPr altLang="zh-CN" sz="19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altLang="zh-CN" sz="19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7.掌握早产儿营养状况评估</a:t>
            </a:r>
            <a:endParaRPr altLang="zh-CN" sz="19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620" y="4014006"/>
            <a:ext cx="2451100" cy="20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早产儿出院后的喂养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（四）其他营养素补充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在出院后实施强化营养的过程中，应及时补充其他营养素，如铁剂、多种维生素等。预防性口服益生菌可显著降低早产儿严重NEC的发生率和总病死率。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早产儿出院后的喂养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（四）停用强化喂养的时间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根据生长以及血生化来决定。密切观察体重、身长和头围增长情况，在至少体重和身长均达到同胎龄生长曲线的第25—50百分位数之间时可以转化为标准营养。达到第50百分位数时应停止应用，防止出现应用过剩和体重增长过快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第二节  早产儿和低出生体重儿的喂养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三、 早产儿营养状况评估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体格发育是早产儿喂养的结局，应从生长水平、生长速度以及匀称度三方面评价。评价时可采用Fentond的“早产儿生长曲线”评价，40周胎龄后的早产儿体格发育评价则采用足月儿生长曲线。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一、早产儿出院后管理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（一）早产儿首次就诊时建立管理档案，对早产儿进行专案管理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（二）早产/低体重儿营养风险评估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（三）全身检查和体格生长监测与评价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7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一、早产儿出院后管理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endParaRPr lang="zh-CN" altLang="en-US" sz="34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55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（四）喂养咨询与指导</a:t>
            </a:r>
            <a:endParaRPr lang="zh-CN" altLang="en-US" sz="285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1. 乳类喂养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（1） 强化营养： 采用强化母乳、早产儿配方奶或早产儿出院后配方奶喂养。按矫正年龄的体重未达到第25百分位的适于胎龄早产儿及未达到第10百分位的小于胎龄早产儿，出院后均需继续强化营养。当早产儿达到上述体格生长标准时，家长应逐渐减低强化营养的能量密度，期间密切监测生长速度及血生化指标，直至停用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（2） 非强化营养： 不需强化营养的早产儿首选纯母乳喂养，注意补充多种维生素、铁、钙、磷等营养素及指导母亲均衡膳食。母乳不足时补充婴儿配方奶。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8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一、早产儿出院后管理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endParaRPr lang="zh-CN" altLang="en-US" sz="34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55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（四）喂养咨询与指导</a:t>
            </a:r>
            <a:endParaRPr lang="zh-CN" altLang="en-US" sz="285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2. 食物转换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在保证足量母乳或婴儿配方奶等乳类喂养的前提下，根据发育和生理成熟水平及追赶生长情况，一般在矫正4—6月龄开始逐渐引入泥糊状及固体食物。食物转换方法，可参照《儿童喂养与营养指导技术规范》（见卫生部办公厅妇社发［2012］49号文件）进行。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7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一、早产儿出院后管理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endParaRPr lang="zh-CN" altLang="en-US" sz="34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55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（四）喂养咨询与指导</a:t>
            </a:r>
            <a:endParaRPr lang="zh-CN" altLang="en-US" sz="285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57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营养素补充</a:t>
            </a:r>
            <a:endParaRPr lang="en-US" altLang="zh-CN" sz="257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（1） 铁剂补充： 继续补充铁剂2毫克/千克·天，酌情补充至矫正12月龄。使用母乳强化剂、强化铁的配方奶及其他富含铁的食物时，酌情减少铁剂的补充剂量。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（2） 维生素A、D和钙、磷补充： 继续补充维生素D 800—1000国际单位/天，3个月后改为400国际单位/天，直至2岁，酌情补充维生素A、钙和磷。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8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一、早产儿出院后管理</a:t>
            </a:r>
            <a:r>
              <a:rPr lang="zh-CN" altLang="en-US" sz="343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endParaRPr lang="zh-CN" altLang="en-US" sz="34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855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 护理与疾病预防指导</a:t>
            </a:r>
            <a:endParaRPr sz="285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保暖</a:t>
            </a:r>
            <a:r>
              <a:rPr lang="zh-CN" altLang="en-US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根据早产儿的体重、发育成熟度及环境温湿度，采取不同的措施进行适度保暖，提倡“袋鼠式护理”方法。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2. 避免感染</a:t>
            </a:r>
            <a:r>
              <a:rPr lang="zh-CN" altLang="en-US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接触早产儿前和换尿布后洗手，减少亲友探望，每次喂奶后清洁和消毒奶具，居室每日开窗通风。保持早产儿的脐部干爽清洁，若发现脓性分泌物或脐周红肿，及时就诊。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85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28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一、早产儿出院后管理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 护理与疾病预防指导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提供适宜睡眠环境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 保持室内空气流通、安静，光线明暗要有明显昼夜区别，帮助早产儿建立昼夜节律。注意早产儿体位，避免吸入或窒息。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4. 预防接种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按照《预防接种工作规范（2016年版）》（国卫办疾控发［2016］51号文件）相关要求进行预防接种。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一、早产儿出院后管理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（六） 早期发展促进指导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sz="22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22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向家长了解两次随访期间进行早期发展促进的实施情况，根据神经心理行为发育筛查或评估结果并结合养育史，进行下一阶段的早期发展促进指导。</a:t>
            </a:r>
            <a:endParaRPr sz="2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22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sz="22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2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早产儿发育水平，给予适度的视、听、触觉等感知觉刺激，提供丰富的语言环境和练习主动运动的机会，进行适合年龄特点的游戏活动，鼓励亲子间的情感交流及同伴关系的建立，避免违背发育规律的过度干预。</a:t>
            </a:r>
            <a:endParaRPr sz="2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sz="2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早产儿和低出生体重儿的生理及营养需求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3964940"/>
          </a:xfrm>
        </p:spPr>
        <p:txBody>
          <a:bodyPr>
            <a:normAutofit lnSpcReduction="20000"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 早产儿和低出生体重儿的定义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我国将早产儿定义为胎龄小于37周出生的新生儿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早产儿主要分为两类： 第一类是低危早产儿： 胎龄不小于34周且出生体重不低于2000克，无早期严重合并症及并发症、生后早期体重增长良好的早产儿；第二类是高危早产儿： 胎龄小于34周或出生体重低于2000克、存在早期严重合并症或并发症、出生后早期喂养困难、体重增长缓慢等任何一种异常情况存在的早产儿。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出生体重划分： ①出生体重低于2500克为低出生体重(LBW)；②出生体重低于1500克为极低出生体重(VLBW)；③出生体重低于1000克为超极低出生体重(ELBW)。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 早产儿出院后的管理次数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（一） 低危早产儿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建议出院后至矫正6月龄内每1—2个月随访1次，矫正7—12月龄内每2—3个月随访1次,矫正12月龄后至少每半年随访1次。根据随访结果酌情增减随访次数。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 早产儿出院后的管理次数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（二） 高危早产儿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议出院后至矫正1月龄内每2周随访1次;矫正1—6月龄内每1个月随访1次;矫正7—12月龄内每2个月随访1次；矫正13—24月龄内，每3个月随访1次；矫正24月龄后每半年随访1次。根据随访结果酌情增减随访次数。在矫正12月龄后，连续2次生长发育评估结果正常，可转为低危早产儿管理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x-none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节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早产儿出院后管理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430911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三、 早产儿出院后的健康教育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于出院后早产儿喂养，应普及科学喂养知识，让家长认识到合理喂养的重要性，深刻了解早产儿需要更加精心和科学的照顾。正确向母亲提供合适的哺乳指导，帮助母亲在前6个月(矫正后月龄)内促进乳房哺乳。营养指导能让父母了解怎样去进行合适的喂养，并且帮助父母在早产儿生长迟滞或生长过度发生之前发现喂养问题，用特殊的帮助使早产儿出院后达到最佳的营养支持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思考题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出院后的早产儿为何要优化管理？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早产儿出院后管理服务流程是什么？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正确评价早产儿的体格生长必须关注什么？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早产儿出院后营养的方法？矫正月龄6个月前早产儿如何喂养？矫正月龄6个月后除哺乳营养指导外，还需重点指导哪些营养及喂养事项？</a:t>
            </a:r>
            <a:endParaRPr lang="zh-CN" altLang="zh-CN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4230" y="28660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zh-CN" altLang="en-US" sz="6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谢谢聆听！</a:t>
            </a:r>
            <a:endParaRPr lang="zh-CN" altLang="en-US" sz="199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59" y="2514600"/>
            <a:ext cx="4802293" cy="36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早产儿和低出生体重儿的生理及营养需求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3964940"/>
          </a:xfrm>
        </p:spPr>
        <p:txBody>
          <a:bodyPr>
            <a:normAutofit lnSpcReduction="2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早产儿和低出生体重儿的生理特点及营养需要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（一） 早产儿和低出生体重儿的生理特点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产儿消化道发育不成熟，主要表现为胃排空慢、肠蠕动少、肠胀气，或因胃食管反流而出现呕吐。早产儿肌张力低、机体调节能力差，吸吮—吞咽—呼吸不协调，表现为吸吮活动无节律，下颌和舌活动异常，食物或液体在咽食管阶段时仍有呼吸，吞咽时食物进入气道致呛咳或吸入肺部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早产儿和低出生体重儿的生理及营养需求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3964940"/>
          </a:xfrm>
        </p:spPr>
        <p:txBody>
          <a:bodyPr>
            <a:normAutofit lnSpcReduction="2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早产儿和低出生体重儿的生理特点及营养需要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（一） 早产儿和低出生体重儿的生理特点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早产儿消化道发育不成熟，主要表现为胃排空慢、肠蠕动少、肠胀气，或因胃食管反流而出现呕吐。早产儿肌张力低、机体调节能力差，吸吮—吞咽—呼吸不协调，表现为吸吮活动无节律，下颌和舌活动异常，食物或液体在咽食管阶段时仍有呼吸，吞咽时食物进入气道致呛咳或吸入肺部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早产儿和低出生体重儿的生理及营养需求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396494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早产儿和低出生体重儿的生理特点及营养需要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 早产儿出院后营养状况及追赶性生长的意义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由于早产儿受疾病影响和营养支持困难，其生长常常偏离正常轨道，出现生长迟缓。一旦疾病影响去除并且获得强化营养支持，则可以以超过相应胎龄的正常速率加快生长，并回复到原有的生长轨道上，这一现象称为追赶性生长。理想的追赶性生长定义为体重、身高和头围均达到同胎龄的第10百分位数以上。由于2岁为幼儿脑发育的关键窗口期，因此，比较合适的实现追赶性生长时间应该为矫正胎龄6个月，且不能晚于矫正胎龄24个月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早产儿和低出生体重儿的生理及营养需求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396494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早产儿和低出生体重儿的生理特点及营养需要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（三）早产儿和低出生体重儿营养需要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（1）能量：105—130kcal/(kg·d)的肠内喂养量能使大多数早产儿达到良好的生长速率。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（2）蛋白质：全肠外营养早产儿蛋白质需要量是3.5—4.5g／(kg·d)，到足月时逐步降低至20—2.5g(／kg·d)，可通过母乳(包括捐赠乳)或婴儿配方奶获得。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（3）脂肪：为正在生长的早产儿提供了主要的能源。在母乳中，约50%的能量来源于脂肪；在商品化的配方奶中，脂肪提供了40%—50%的能量。两者均提供5—7克／千克·天的脂肪。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早产儿和低出生体重儿的生理及营养需求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39649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早产儿和低出生体重儿的生理特点及营养需要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2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（三）早产儿和低出生体重儿营养需要</a:t>
            </a:r>
            <a:endParaRPr lang="zh-CN" altLang="en-US" sz="2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（4）糖类：在婴儿情况稳定后，预计其需要量为能量的40%—50%或10—14克／千克·天。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（5）低聚糖(益生元)：母乳中含有超过200种不同的低聚糖，而成熟牛乳中仅含有微量。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（6）主要常量元素和维生素D：现有的液体和母乳强化剂以及早产儿特殊配方乳能够提供200—400U/d维生素D，因此，有必要对早产儿进行额外的维生素D补充。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sz="32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第一节  早产儿和低出生体重儿的生理及营养需求</a:t>
            </a:r>
            <a:endParaRPr lang="x-none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04365"/>
            <a:ext cx="10058400" cy="39649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二、 早产儿和低出生体重儿的生理特点及营养需要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（三）早产儿和低出生体重儿营养需要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（7）主要微量元素：所有的早产儿(甚至是那些母乳喂养的)都应该补充至少2mg/(kg·d)的铁直到12个月龄。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（8）主要维生素：早产儿出生时脂溶性维生素储备不足，水溶性维生素出生时有较高的水平，但出生后会很快下降。因此，早产儿应尽快补充维生素。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回顾</Template>
  <TotalTime>0</TotalTime>
  <Words>6237</Words>
  <Application>WPS 演示</Application>
  <PresentationFormat>宽屏</PresentationFormat>
  <Paragraphs>224</Paragraphs>
  <Slides>34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微软雅黑</vt:lpstr>
      <vt:lpstr>Times New Roman</vt:lpstr>
      <vt:lpstr>Calibri Light</vt:lpstr>
      <vt:lpstr>Arial Unicode MS</vt:lpstr>
      <vt:lpstr>等线</vt:lpstr>
      <vt:lpstr>回顾</vt:lpstr>
      <vt:lpstr>第二章 婴幼儿消化系统的特点 </vt:lpstr>
      <vt:lpstr>学习目标</vt:lpstr>
      <vt:lpstr>第一节 婴幼儿胃肠功能发育</vt:lpstr>
      <vt:lpstr>第一节  早产儿和低出生体重儿的生理及营养需求</vt:lpstr>
      <vt:lpstr>第一节  早产儿和低出生体重儿的生理及营养需求</vt:lpstr>
      <vt:lpstr>第一节  早产儿和低出生体重儿的生理及营养需求</vt:lpstr>
      <vt:lpstr>第一节  早产儿和低出生体重儿的生理及营养需求</vt:lpstr>
      <vt:lpstr>第一节  早产儿和低出生体重儿的生理及营养需求</vt:lpstr>
      <vt:lpstr>第一节  早产儿和低出生体重儿的生理及营养需求</vt:lpstr>
      <vt:lpstr>第一节  早产儿和低出生体重儿的生理及营养需求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第二节  早产儿和低出生体重儿的喂养</vt:lpstr>
      <vt:lpstr>第三节  早产儿出院后管理</vt:lpstr>
      <vt:lpstr>第三节  早产儿出院后管理</vt:lpstr>
      <vt:lpstr>第三节  早产儿出院后管理</vt:lpstr>
      <vt:lpstr>第三节  早产儿出院后管理</vt:lpstr>
      <vt:lpstr>第三节  早产儿出院后管理</vt:lpstr>
      <vt:lpstr>第三节  早产儿出院后管理</vt:lpstr>
      <vt:lpstr>第三节  早产儿出院后管理</vt:lpstr>
      <vt:lpstr>第三节  早产儿出院后管理</vt:lpstr>
      <vt:lpstr>第三节  早产儿出院后管理</vt:lpstr>
      <vt:lpstr>思考题</vt:lpstr>
      <vt:lpstr>谢谢聆听！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第二章 婴幼儿消化系统的特点 </dc:title>
  <dc:creator> </dc:creator>
  <cp:lastModifiedBy>WPS_1607387318</cp:lastModifiedBy>
  <cp:revision>50</cp:revision>
  <dcterms:created xsi:type="dcterms:W3CDTF">2021-07-07T23:37:00Z</dcterms:created>
  <dcterms:modified xsi:type="dcterms:W3CDTF">2021-08-10T06:51:45Z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5ACE47A3EA784A7A845C100718200D18</vt:lpwstr>
  </property>
  <property fmtid="{D5CDD505-2E9C-101B-9397-08002B2CF9AE}" pid="3" name="KSOProductBuildVer">
    <vt:lpwstr>2052-11.1.0.10503</vt:lpwstr>
  </property>
</Properties>
</file>