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43"/>
  </p:notesMasterIdLst>
  <p:sldIdLst>
    <p:sldId id="256" r:id="rId2"/>
    <p:sldId id="257" r:id="rId3"/>
    <p:sldId id="258" r:id="rId4"/>
    <p:sldId id="329" r:id="rId5"/>
    <p:sldId id="330" r:id="rId6"/>
    <p:sldId id="332" r:id="rId7"/>
    <p:sldId id="334" r:id="rId8"/>
    <p:sldId id="336" r:id="rId9"/>
    <p:sldId id="337" r:id="rId10"/>
    <p:sldId id="338" r:id="rId11"/>
    <p:sldId id="339" r:id="rId12"/>
    <p:sldId id="341" r:id="rId13"/>
    <p:sldId id="342" r:id="rId14"/>
    <p:sldId id="343" r:id="rId15"/>
    <p:sldId id="344" r:id="rId16"/>
    <p:sldId id="345" r:id="rId17"/>
    <p:sldId id="346" r:id="rId18"/>
    <p:sldId id="347" r:id="rId19"/>
    <p:sldId id="348" r:id="rId20"/>
    <p:sldId id="349" r:id="rId21"/>
    <p:sldId id="340" r:id="rId22"/>
    <p:sldId id="350" r:id="rId23"/>
    <p:sldId id="351" r:id="rId24"/>
    <p:sldId id="352" r:id="rId25"/>
    <p:sldId id="353" r:id="rId26"/>
    <p:sldId id="354" r:id="rId27"/>
    <p:sldId id="355" r:id="rId28"/>
    <p:sldId id="356" r:id="rId29"/>
    <p:sldId id="357" r:id="rId30"/>
    <p:sldId id="358" r:id="rId31"/>
    <p:sldId id="359" r:id="rId32"/>
    <p:sldId id="360" r:id="rId33"/>
    <p:sldId id="361" r:id="rId34"/>
    <p:sldId id="362" r:id="rId35"/>
    <p:sldId id="363" r:id="rId36"/>
    <p:sldId id="335" r:id="rId37"/>
    <p:sldId id="364" r:id="rId38"/>
    <p:sldId id="365" r:id="rId39"/>
    <p:sldId id="366" r:id="rId40"/>
    <p:sldId id="367" r:id="rId41"/>
    <p:sldId id="302"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80" d="100"/>
          <a:sy n="80" d="100"/>
        </p:scale>
        <p:origin x="69"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21EE5-9C64-41C5-A4B0-9E0FA312FEF7}" type="datetimeFigureOut">
              <a:rPr lang="zh-CN" altLang="en-US" smtClean="0"/>
              <a:t>2021/8/3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E5D6-177E-4DE5-B5DB-FA945794E384}" type="slidenum">
              <a:rPr lang="zh-CN" altLang="en-US" smtClean="0"/>
              <a:t>‹#›</a:t>
            </a:fld>
            <a:endParaRPr lang="zh-CN" altLang="en-US"/>
          </a:p>
        </p:txBody>
      </p:sp>
    </p:spTree>
    <p:extLst>
      <p:ext uri="{BB962C8B-B14F-4D97-AF65-F5344CB8AC3E}">
        <p14:creationId xmlns:p14="http://schemas.microsoft.com/office/powerpoint/2010/main" val="343714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52E5D6-177E-4DE5-B5DB-FA945794E384}" type="slidenum">
              <a:rPr lang="zh-CN" altLang="en-US" smtClean="0"/>
              <a:t>12</a:t>
            </a:fld>
            <a:endParaRPr lang="zh-CN" altLang="en-US"/>
          </a:p>
        </p:txBody>
      </p:sp>
    </p:spTree>
    <p:extLst>
      <p:ext uri="{BB962C8B-B14F-4D97-AF65-F5344CB8AC3E}">
        <p14:creationId xmlns:p14="http://schemas.microsoft.com/office/powerpoint/2010/main" val="241367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88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957499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806078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4238002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A118CB4-6002-40D5-BF09-9CF29DE1E443}"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850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37805907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97280" y="2582334"/>
            <a:ext cx="4937760" cy="337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217920" y="2582334"/>
            <a:ext cx="4937760" cy="33782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296963234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243091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3324726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D8B231D-1CB4-45D1-BF70-86128657444E}" type="datetimeFigureOut">
              <a:rPr lang="zh-CN" altLang="en-US" smtClean="0"/>
              <a:t>2021/8/3</a:t>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88893093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D8B231D-1CB4-45D1-BF70-86128657444E}" type="datetimeFigureOut">
              <a:rPr lang="zh-CN" altLang="en-US" smtClean="0"/>
              <a:t>2021/8/3</a:t>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18CB4-6002-40D5-BF09-9CF29DE1E443}" type="slidenum">
              <a:rPr lang="zh-CN" altLang="en-US" smtClean="0"/>
              <a:t>‹#›</a:t>
            </a:fld>
            <a:endParaRPr lang="zh-CN" altLang="en-US"/>
          </a:p>
        </p:txBody>
      </p:sp>
    </p:spTree>
    <p:extLst>
      <p:ext uri="{BB962C8B-B14F-4D97-AF65-F5344CB8AC3E}">
        <p14:creationId xmlns:p14="http://schemas.microsoft.com/office/powerpoint/2010/main" val="1004029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D8B231D-1CB4-45D1-BF70-86128657444E}" type="datetimeFigureOut">
              <a:rPr lang="zh-CN" altLang="en-US" smtClean="0"/>
              <a:t>2021/8/3</a:t>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A118CB4-6002-40D5-BF09-9CF29DE1E443}" type="slidenum">
              <a:rPr lang="zh-CN" altLang="en-US" smtClean="0"/>
              <a:t>‹#›</a:t>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682166"/>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19CEA2-707C-4768-9EDA-C62F9D9B24DA}"/>
              </a:ext>
            </a:extLst>
          </p:cNvPr>
          <p:cNvSpPr>
            <a:spLocks noGrp="1"/>
          </p:cNvSpPr>
          <p:nvPr>
            <p:ph type="ctrTitle"/>
          </p:nvPr>
        </p:nvSpPr>
        <p:spPr>
          <a:xfrm>
            <a:off x="355600" y="1432560"/>
            <a:ext cx="10058400" cy="2892552"/>
          </a:xfrm>
        </p:spPr>
        <p:txBody>
          <a:bodyPr>
            <a:normAutofit/>
          </a:bodyPr>
          <a:lstStyle/>
          <a:p>
            <a:pPr algn="ctr"/>
            <a:r>
              <a:rPr lang="zh-CN" altLang="en-US" sz="4400" b="1" kern="2200" dirty="0">
                <a:latin typeface="微软雅黑" panose="020B0503020204020204" pitchFamily="34" charset="-122"/>
                <a:ea typeface="微软雅黑" panose="020B0503020204020204" pitchFamily="34" charset="-122"/>
                <a:cs typeface="Times New Roman" panose="02020603050405020304" pitchFamily="18" charset="0"/>
              </a:rPr>
              <a:t>第七章  儿童饮食行为发育</a:t>
            </a:r>
            <a:r>
              <a:rPr lang="zh-CN" altLang="zh-CN" sz="2400" b="1" kern="2200" dirty="0">
                <a:effectLst/>
                <a:latin typeface="Calibri" panose="020F0502020204030204" pitchFamily="34" charset="0"/>
                <a:cs typeface="Times New Roman" panose="02020603050405020304" pitchFamily="18" charset="0"/>
              </a:rPr>
              <a:t/>
            </a:r>
            <a:br>
              <a:rPr lang="zh-CN" altLang="zh-CN" sz="2400" b="1" kern="2200" dirty="0">
                <a:effectLst/>
                <a:latin typeface="Calibri" panose="020F0502020204030204" pitchFamily="34" charset="0"/>
                <a:cs typeface="Times New Roman" panose="02020603050405020304" pitchFamily="18" charset="0"/>
              </a:rPr>
            </a:br>
            <a:endParaRPr lang="zh-CN" altLang="en-US" sz="9600"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2804" y="2254359"/>
            <a:ext cx="2142844" cy="1881000"/>
          </a:xfrm>
          <a:prstGeom prst="rect">
            <a:avLst/>
          </a:prstGeom>
        </p:spPr>
      </p:pic>
    </p:spTree>
    <p:extLst>
      <p:ext uri="{BB962C8B-B14F-4D97-AF65-F5344CB8AC3E}">
        <p14:creationId xmlns:p14="http://schemas.microsoft.com/office/powerpoint/2010/main" val="2531241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1069788" y="2078967"/>
            <a:ext cx="11122212" cy="3258841"/>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12—15</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◆能合唇咀嚼，咬固体食物时有少量自控</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能力</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用杯较好，自己拿杯子喝水</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◆用汤匙取食差，易洒出</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◆要求自己进食，胃口和营养需求减少</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◆进食易弄脏</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衣物</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6272305" y="2078966"/>
            <a:ext cx="11122212" cy="3258841"/>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15—18</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◆开始发展下颌主动控制能力，吞咽时舌外伸减少</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◆能很好地控制流食食物，主动良好的控制咬合，不需要</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辅助</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能用好汤匙</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杯</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◆吃饭速度加快，时间缩短</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◆能等待进食，会扔食物引起父母应答</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7095" y="98352"/>
            <a:ext cx="3094757" cy="2067298"/>
          </a:xfrm>
          <a:prstGeom prst="rect">
            <a:avLst/>
          </a:prstGeom>
        </p:spPr>
      </p:pic>
    </p:spTree>
    <p:extLst>
      <p:ext uri="{BB962C8B-B14F-4D97-AF65-F5344CB8AC3E}">
        <p14:creationId xmlns:p14="http://schemas.microsoft.com/office/powerpoint/2010/main" val="2387657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986816" y="1851110"/>
            <a:ext cx="11122212" cy="3838487"/>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18—24</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◆会用舌清理唇部食物</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◆吞咽时舌后缩，能自如地咬食肉类食物</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◆下颌能做</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圆周运动</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能自己吃、用匙进食</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◆能连续饮，能用吸管吸</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◆开始表现出对食物的喜好，对食物表示“要”或“不要”</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6224072" y="1739831"/>
            <a:ext cx="11122212" cy="4264244"/>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2—3</a:t>
            </a:r>
            <a:r>
              <a:rPr lang="zh-CN" altLang="en-US" sz="1600" b="1" dirty="0">
                <a:solidFill>
                  <a:srgbClr val="FF0000"/>
                </a:solidFill>
                <a:latin typeface="微软雅黑" panose="020B0503020204020204" pitchFamily="34" charset="-122"/>
                <a:ea typeface="微软雅黑" panose="020B0503020204020204" pitchFamily="34" charset="-122"/>
              </a:rPr>
              <a:t>岁</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◆能很好地控制下颌，吞咽时舌尖上抬</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◆咬食物时下颌分级调控好，咬食物时头部分离活动好</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◆食物能在口腔内平稳移动，从一侧到另一侧，舌活动度和</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灵活性</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发育</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逐渐</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完善</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进食良好习惯形成</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◆在帮忙下会用肥皂洗手并擦干手</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◆帮助递食物等</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0088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112747" y="-111086"/>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1379447" y="1555570"/>
            <a:ext cx="11122212" cy="3838487"/>
          </a:xfrm>
          <a:prstGeom prst="rect">
            <a:avLst/>
          </a:prstGeom>
        </p:spPr>
        <p:txBody>
          <a:bodyPr wrap="square">
            <a:spAutoFit/>
          </a:bodyPr>
          <a:lstStyle/>
          <a:p>
            <a:pPr defTabSz="914400">
              <a:spcBef>
                <a:spcPts val="1200"/>
              </a:spcBef>
              <a:spcAft>
                <a:spcPts val="200"/>
              </a:spcAft>
              <a:buClr>
                <a:schemeClr val="accent1"/>
              </a:buClr>
              <a:buSzPct val="100000"/>
            </a:pPr>
            <a:endParaRPr lang="en-US" altLang="zh-CN" sz="1600" b="1" dirty="0" smtClean="0">
              <a:solidFill>
                <a:srgbClr val="FF0000"/>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3—4</a:t>
            </a:r>
            <a:r>
              <a:rPr lang="zh-CN" altLang="en-US" sz="1600" b="1" dirty="0" smtClean="0">
                <a:solidFill>
                  <a:srgbClr val="FF0000"/>
                </a:solidFill>
                <a:latin typeface="微软雅黑" panose="020B0503020204020204" pitchFamily="34" charset="-122"/>
                <a:ea typeface="微软雅黑" panose="020B0503020204020204" pitchFamily="34" charset="-122"/>
              </a:rPr>
              <a:t>岁</a:t>
            </a:r>
            <a:endParaRPr lang="en-US" altLang="zh-CN" sz="1600" b="1" dirty="0" smtClean="0">
              <a:solidFill>
                <a:srgbClr val="FF0000"/>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口运动发育</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完善</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洒落少，吃得干净</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◆能从小壶里倒水喝</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◆几乎能自己洗手</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◆出外进餐有基本礼仪</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5916586" y="1981328"/>
            <a:ext cx="11122212" cy="2986972"/>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4—5</a:t>
            </a:r>
            <a:r>
              <a:rPr lang="zh-CN" altLang="en-US" sz="1600" b="1" dirty="0" smtClean="0">
                <a:solidFill>
                  <a:srgbClr val="FF0000"/>
                </a:solidFill>
                <a:latin typeface="微软雅黑" panose="020B0503020204020204" pitchFamily="34" charset="-122"/>
                <a:ea typeface="微软雅黑" panose="020B0503020204020204" pitchFamily="34" charset="-122"/>
              </a:rPr>
              <a:t>岁</a:t>
            </a:r>
            <a:endParaRPr lang="en-US" altLang="zh-CN" sz="1600" b="1" dirty="0" smtClean="0">
              <a:solidFill>
                <a:srgbClr val="FF0000"/>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自己吃和选择食物</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◆能将食物组合在一起，如三明治</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◆开始要求自己见过听过（如电视广告）的食品</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◆帮助洗涤</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050" name="Picture 2" descr="https://gimg2.baidu.com/image_search/src=http%3A%2F%2Fnimg.ws.126.net%2F%3Furl%3Dhttp%253A%252F%252Fdingyue.ws.126.net%252F2021%252F0630%252F5513c8e2p00qvhtz00021c000hk00duc.png%26thumbnail%3D650x2147483647%26quality%3D80%26type%3Djpg&amp;refer=http%3A%2F%2Fnimg.ws.126.net&amp;app=2002&amp;size=f9999,10000&amp;q=a80&amp;n=0&amp;g=0n&amp;fmt=jpeg?sec=1630564858&amp;t=928b061d1f9eba953e911a267a41d8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787" y="3890532"/>
            <a:ext cx="2387963" cy="1881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401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6" name="矩形 5"/>
          <p:cNvSpPr/>
          <p:nvPr/>
        </p:nvSpPr>
        <p:spPr>
          <a:xfrm>
            <a:off x="986816" y="1763117"/>
            <a:ext cx="10295774" cy="4659224"/>
          </a:xfrm>
          <a:prstGeom prst="rect">
            <a:avLst/>
          </a:prstGeom>
        </p:spPr>
        <p:txBody>
          <a:bodyPr wrap="square">
            <a:spAutoFit/>
          </a:bodyPr>
          <a:lstStyle/>
          <a:p>
            <a:pPr defTabSz="914400">
              <a:spcBef>
                <a:spcPts val="1200"/>
              </a:spcBef>
              <a:spcAft>
                <a:spcPts val="200"/>
              </a:spcAft>
              <a:buClr>
                <a:schemeClr val="accent1"/>
              </a:buClr>
              <a:buSzPct val="100000"/>
            </a:pPr>
            <a:r>
              <a:rPr lang="zh-CN" altLang="en-US" sz="2000" b="1" dirty="0">
                <a:solidFill>
                  <a:srgbClr val="FF0000"/>
                </a:solidFill>
                <a:latin typeface="微软雅黑" panose="020B0503020204020204" pitchFamily="34" charset="-122"/>
                <a:ea typeface="微软雅黑" panose="020B0503020204020204" pitchFamily="34" charset="-122"/>
              </a:rPr>
              <a:t>一、 饮食行为问题的定义</a:t>
            </a:r>
          </a:p>
          <a:p>
            <a:pPr defTabSz="914400">
              <a:lnSpc>
                <a:spcPct val="150000"/>
              </a:lnSpc>
              <a:spcBef>
                <a:spcPts val="1200"/>
              </a:spcBef>
              <a:spcAft>
                <a:spcPts val="200"/>
              </a:spcAft>
              <a:buClr>
                <a:schemeClr val="accent1"/>
              </a:buClr>
              <a:buSzPct val="100000"/>
            </a:pPr>
            <a:r>
              <a:rPr lang="zh-CN" altLang="en-US" sz="1600" dirty="0" smtClean="0">
                <a:latin typeface="微软雅黑" panose="020B0503020204020204" pitchFamily="34" charset="-122"/>
                <a:ea typeface="微软雅黑" panose="020B0503020204020204" pitchFamily="34" charset="-122"/>
              </a:rPr>
              <a:t>    不良</a:t>
            </a:r>
            <a:r>
              <a:rPr lang="zh-CN" altLang="en-US" sz="1600" dirty="0">
                <a:latin typeface="微软雅黑" panose="020B0503020204020204" pitchFamily="34" charset="-122"/>
                <a:ea typeface="微软雅黑" panose="020B0503020204020204" pitchFamily="34" charset="-122"/>
              </a:rPr>
              <a:t>饮食行为问题在儿童群体广泛存在，但其术语命名、定义、分类和诊断标准在国际和国内尚未统一。比较常见的名称包括喂养困难（</a:t>
            </a:r>
            <a:r>
              <a:rPr lang="en-US" altLang="zh-CN" sz="1600" dirty="0">
                <a:latin typeface="微软雅黑" panose="020B0503020204020204" pitchFamily="34" charset="-122"/>
                <a:ea typeface="微软雅黑" panose="020B0503020204020204" pitchFamily="34" charset="-122"/>
              </a:rPr>
              <a:t>Feeding difficulty</a:t>
            </a:r>
            <a:r>
              <a:rPr lang="zh-CN" altLang="en-US" sz="1600" dirty="0">
                <a:latin typeface="微软雅黑" panose="020B0503020204020204" pitchFamily="34" charset="-122"/>
                <a:ea typeface="微软雅黑" panose="020B0503020204020204" pitchFamily="34" charset="-122"/>
              </a:rPr>
              <a:t>）、喂养障碍（</a:t>
            </a:r>
            <a:r>
              <a:rPr lang="en-US" altLang="zh-CN" sz="1600" dirty="0">
                <a:latin typeface="微软雅黑" panose="020B0503020204020204" pitchFamily="34" charset="-122"/>
                <a:ea typeface="微软雅黑" panose="020B0503020204020204" pitchFamily="34" charset="-122"/>
              </a:rPr>
              <a:t>Feeding disorder</a:t>
            </a:r>
            <a:r>
              <a:rPr lang="zh-CN" altLang="en-US" sz="1600" dirty="0">
                <a:latin typeface="微软雅黑" panose="020B0503020204020204" pitchFamily="34" charset="-122"/>
                <a:ea typeface="微软雅黑" panose="020B0503020204020204" pitchFamily="34" charset="-122"/>
              </a:rPr>
              <a:t>）、进食障碍（</a:t>
            </a:r>
            <a:r>
              <a:rPr lang="en-US" altLang="zh-CN" sz="1600" dirty="0">
                <a:latin typeface="微软雅黑" panose="020B0503020204020204" pitchFamily="34" charset="-122"/>
                <a:ea typeface="微软雅黑" panose="020B0503020204020204" pitchFamily="34" charset="-122"/>
              </a:rPr>
              <a:t>Eating disorder</a:t>
            </a:r>
            <a:r>
              <a:rPr lang="zh-CN" altLang="en-US" sz="1600" dirty="0">
                <a:latin typeface="微软雅黑" panose="020B0503020204020204" pitchFamily="34" charset="-122"/>
                <a:ea typeface="微软雅黑" panose="020B0503020204020204" pitchFamily="34" charset="-122"/>
              </a:rPr>
              <a:t>）、挑食（</a:t>
            </a:r>
            <a:r>
              <a:rPr lang="en-US" altLang="zh-CN" sz="1600" dirty="0">
                <a:latin typeface="微软雅黑" panose="020B0503020204020204" pitchFamily="34" charset="-122"/>
                <a:ea typeface="微软雅黑" panose="020B0503020204020204" pitchFamily="34" charset="-122"/>
              </a:rPr>
              <a:t>Picky eating</a:t>
            </a:r>
            <a:r>
              <a:rPr lang="zh-CN" altLang="en-US" sz="1600" dirty="0">
                <a:latin typeface="微软雅黑" panose="020B0503020204020204" pitchFamily="34" charset="-122"/>
                <a:ea typeface="微软雅黑" panose="020B0503020204020204" pitchFamily="34" charset="-122"/>
              </a:rPr>
              <a:t>）等。</a:t>
            </a:r>
          </a:p>
          <a:p>
            <a:pPr defTabSz="914400">
              <a:lnSpc>
                <a:spcPct val="150000"/>
              </a:lnSpc>
              <a:spcBef>
                <a:spcPts val="1200"/>
              </a:spcBef>
              <a:spcAft>
                <a:spcPts val="200"/>
              </a:spcAft>
              <a:buClr>
                <a:schemeClr val="accent1"/>
              </a:buClr>
              <a:buSzPct val="100000"/>
            </a:pPr>
            <a:r>
              <a:rPr lang="zh-CN" altLang="en-US" sz="1600" dirty="0">
                <a:latin typeface="微软雅黑" panose="020B0503020204020204" pitchFamily="34" charset="-122"/>
                <a:ea typeface="微软雅黑" panose="020B0503020204020204" pitchFamily="34" charset="-122"/>
              </a:rPr>
              <a:t>    美国</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精神疾病诊断与统计手册</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版（</a:t>
            </a:r>
            <a:r>
              <a:rPr lang="en-US" altLang="zh-CN" sz="1600" dirty="0">
                <a:latin typeface="微软雅黑" panose="020B0503020204020204" pitchFamily="34" charset="-122"/>
                <a:ea typeface="微软雅黑" panose="020B0503020204020204" pitchFamily="34" charset="-122"/>
              </a:rPr>
              <a:t>DSM—Ⅴ</a:t>
            </a:r>
            <a:r>
              <a:rPr lang="zh-CN" altLang="en-US" sz="1600" dirty="0">
                <a:latin typeface="微软雅黑" panose="020B0503020204020204" pitchFamily="34" charset="-122"/>
                <a:ea typeface="微软雅黑" panose="020B0503020204020204" pitchFamily="34" charset="-122"/>
              </a:rPr>
              <a:t>）中定义了回避性</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限制性摄食障碍（</a:t>
            </a:r>
            <a:r>
              <a:rPr lang="en-US" altLang="zh-CN" sz="1600" dirty="0">
                <a:latin typeface="微软雅黑" panose="020B0503020204020204" pitchFamily="34" charset="-122"/>
                <a:ea typeface="微软雅黑" panose="020B0503020204020204" pitchFamily="34" charset="-122"/>
              </a:rPr>
              <a:t>ARFID</a:t>
            </a:r>
            <a:r>
              <a:rPr lang="zh-CN" altLang="en-US" sz="1600" dirty="0">
                <a:latin typeface="微软雅黑" panose="020B0503020204020204" pitchFamily="34" charset="-122"/>
                <a:ea typeface="微软雅黑" panose="020B0503020204020204" pitchFamily="34" charset="-122"/>
              </a:rPr>
              <a:t>），诊断标准为： 一是进食或喂食障碍，表现为下列一项或多项： ①体重明显减轻（或对儿童来说，增长不良）；②营养缺乏；③依赖肠内营养或口服营养补充剂；④心理社会功能显著受到影响。二是该障碍不能用食物供给不足或文化差异的原因来解释。三是该进食障碍不是来源于神经性厌食或神经性贪食，也没有证据表明个体存在对自己体重或体型的担忧。四是该进食障碍不能用其他器质性疾病或精神障碍来解释。</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44277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6" name="矩形 5"/>
          <p:cNvSpPr/>
          <p:nvPr/>
        </p:nvSpPr>
        <p:spPr>
          <a:xfrm>
            <a:off x="1069788" y="1842897"/>
            <a:ext cx="10295774" cy="4566891"/>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二、 饮食行为问题的分类</a:t>
            </a:r>
            <a:endParaRPr lang="en-US" altLang="zh-CN" sz="2000" b="1" dirty="0">
              <a:solidFill>
                <a:srgbClr val="FF0000"/>
              </a:solidFill>
              <a:latin typeface="微软雅黑" panose="020B0503020204020204" pitchFamily="34" charset="-122"/>
              <a:ea typeface="微软雅黑" panose="020B0503020204020204" pitchFamily="34" charset="-122"/>
            </a:endParaRPr>
          </a:p>
          <a:p>
            <a:pPr defTabSz="914400">
              <a:lnSpc>
                <a:spcPct val="150000"/>
              </a:lnSpc>
              <a:spcBef>
                <a:spcPts val="1200"/>
              </a:spcBef>
              <a:spcAft>
                <a:spcPts val="200"/>
              </a:spcAft>
              <a:buClr>
                <a:schemeClr val="accent1"/>
              </a:buClr>
              <a:buSzPct val="100000"/>
            </a:pPr>
            <a:r>
              <a:rPr lang="zh-CN" altLang="en-US" sz="1600" dirty="0">
                <a:latin typeface="微软雅黑" panose="020B0503020204020204" pitchFamily="34" charset="-122"/>
                <a:ea typeface="微软雅黑" panose="020B0503020204020204" pitchFamily="34" charset="-122"/>
              </a:rPr>
              <a:t>     美国精神科医生</a:t>
            </a:r>
            <a:r>
              <a:rPr lang="en-US" altLang="zh-CN" sz="1600" dirty="0">
                <a:latin typeface="微软雅黑" panose="020B0503020204020204" pitchFamily="34" charset="-122"/>
                <a:ea typeface="微软雅黑" panose="020B0503020204020204" pitchFamily="34" charset="-122"/>
              </a:rPr>
              <a:t>Irene </a:t>
            </a:r>
            <a:r>
              <a:rPr lang="en-US" altLang="zh-CN" sz="1600" dirty="0" err="1">
                <a:latin typeface="微软雅黑" panose="020B0503020204020204" pitchFamily="34" charset="-122"/>
                <a:ea typeface="微软雅黑" panose="020B0503020204020204" pitchFamily="34" charset="-122"/>
              </a:rPr>
              <a:t>Chatoor</a:t>
            </a:r>
            <a:r>
              <a:rPr lang="zh-CN" altLang="en-US" sz="1600" dirty="0">
                <a:latin typeface="微软雅黑" panose="020B0503020204020204" pitchFamily="34" charset="-122"/>
                <a:ea typeface="微软雅黑" panose="020B0503020204020204" pitchFamily="34" charset="-122"/>
              </a:rPr>
              <a:t>将婴儿和儿童早期喂养障碍分为六类： </a:t>
            </a:r>
            <a:endParaRPr lang="en-US" altLang="zh-CN" sz="1600" dirty="0" smtClean="0">
              <a:latin typeface="微软雅黑" panose="020B0503020204020204" pitchFamily="34" charset="-122"/>
              <a:ea typeface="微软雅黑" panose="020B0503020204020204" pitchFamily="34" charset="-122"/>
            </a:endParaRPr>
          </a:p>
          <a:p>
            <a:pPr defTabSz="914400">
              <a:lnSpc>
                <a:spcPct val="150000"/>
              </a:lnSpc>
              <a:spcBef>
                <a:spcPts val="1200"/>
              </a:spcBef>
              <a:spcAft>
                <a:spcPts val="200"/>
              </a:spcAft>
              <a:buClr>
                <a:schemeClr val="accent1"/>
              </a:buClr>
              <a:buSzPct val="100000"/>
            </a:pPr>
            <a:r>
              <a:rPr lang="zh-CN" altLang="en-US" sz="1600" dirty="0" smtClean="0">
                <a:latin typeface="微软雅黑" panose="020B0503020204020204" pitchFamily="34" charset="-122"/>
                <a:ea typeface="微软雅黑" panose="020B0503020204020204" pitchFamily="34" charset="-122"/>
              </a:rPr>
              <a:t>    一</a:t>
            </a:r>
            <a:r>
              <a:rPr lang="zh-CN" altLang="en-US" sz="1600" dirty="0">
                <a:latin typeface="微软雅黑" panose="020B0503020204020204" pitchFamily="34" charset="-122"/>
                <a:ea typeface="微软雅黑" panose="020B0503020204020204" pitchFamily="34" charset="-122"/>
              </a:rPr>
              <a:t>是因状态调节障碍所导致的喂养障碍。多发生于新生儿中，进食时婴幼儿不能够进入清醒的平静状态，而是过度哭闹从而易感觉疲劳，以致停止进食，常使喂哺的照养者感觉紧张或抑郁。</a:t>
            </a:r>
          </a:p>
          <a:p>
            <a:pPr defTabSz="914400">
              <a:lnSpc>
                <a:spcPct val="150000"/>
              </a:lnSpc>
              <a:spcBef>
                <a:spcPts val="1200"/>
              </a:spcBef>
              <a:spcAft>
                <a:spcPts val="200"/>
              </a:spcAft>
              <a:buClr>
                <a:schemeClr val="accent1"/>
              </a:buClr>
              <a:buSzPct val="100000"/>
            </a:pPr>
            <a:r>
              <a:rPr lang="zh-CN" altLang="en-US" sz="1600" dirty="0" smtClean="0">
                <a:latin typeface="微软雅黑" panose="020B0503020204020204" pitchFamily="34" charset="-122"/>
                <a:ea typeface="微软雅黑" panose="020B0503020204020204" pitchFamily="34" charset="-122"/>
              </a:rPr>
              <a:t>    二</a:t>
            </a:r>
            <a:r>
              <a:rPr lang="zh-CN" altLang="en-US" sz="1600" dirty="0">
                <a:latin typeface="微软雅黑" panose="020B0503020204020204" pitchFamily="34" charset="-122"/>
                <a:ea typeface="微软雅黑" panose="020B0503020204020204" pitchFamily="34" charset="-122"/>
              </a:rPr>
              <a:t>是由于忽视所导致的喂养障碍。由于照养者的忽视，婴儿在</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月龄之前就显示生长不良，这类婴幼儿因为缺乏照顾，对外人的社会性应答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如眼神交流、微笑、喃喃作语</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很差，体格检查中无疾病或障碍、发育无迟缓。</a:t>
            </a:r>
          </a:p>
          <a:p>
            <a:pPr defTabSz="914400">
              <a:lnSpc>
                <a:spcPct val="150000"/>
              </a:lnSpc>
              <a:spcBef>
                <a:spcPts val="1200"/>
              </a:spcBef>
              <a:spcAft>
                <a:spcPts val="200"/>
              </a:spcAft>
              <a:buClr>
                <a:schemeClr val="accent1"/>
              </a:buClr>
              <a:buSzPct val="100000"/>
            </a:pPr>
            <a:r>
              <a:rPr lang="zh-CN" altLang="en-US" sz="1600" dirty="0" smtClean="0">
                <a:latin typeface="微软雅黑" panose="020B0503020204020204" pitchFamily="34" charset="-122"/>
                <a:ea typeface="微软雅黑" panose="020B0503020204020204" pitchFamily="34" charset="-122"/>
              </a:rPr>
              <a:t>    三</a:t>
            </a:r>
            <a:r>
              <a:rPr lang="zh-CN" altLang="en-US" sz="1600" dirty="0">
                <a:latin typeface="微软雅黑" panose="020B0503020204020204" pitchFamily="34" charset="-122"/>
                <a:ea typeface="微软雅黑" panose="020B0503020204020204" pitchFamily="34" charset="-122"/>
              </a:rPr>
              <a:t>是婴儿厌食症。这类婴幼儿摄食不足</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个月以上，常发生在开始添加半固体食物或开始用汤匙的年龄阶段，一般在</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月龄左右，表现为除对食物不感兴趣外，对外界任何事物都很兴奋，不停地探索环境。婴儿发育处于正常水平，但有较强的个人意愿。除生长不良外，婴儿常伴有睡眠问题。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43017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6" name="矩形 5"/>
          <p:cNvSpPr/>
          <p:nvPr/>
        </p:nvSpPr>
        <p:spPr>
          <a:xfrm>
            <a:off x="1069788" y="1842897"/>
            <a:ext cx="10295774" cy="3867725"/>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二、 饮食行为问题的分类</a:t>
            </a:r>
            <a:endParaRPr lang="en-US" altLang="zh-CN" sz="2000" b="1" dirty="0">
              <a:solidFill>
                <a:srgbClr val="FF0000"/>
              </a:solidFill>
              <a:latin typeface="微软雅黑" panose="020B0503020204020204" pitchFamily="34" charset="-122"/>
              <a:ea typeface="微软雅黑" panose="020B0503020204020204" pitchFamily="34" charset="-122"/>
            </a:endParaRPr>
          </a:p>
          <a:p>
            <a:pPr defTabSz="914400">
              <a:lnSpc>
                <a:spcPct val="150000"/>
              </a:lnSpc>
              <a:spcBef>
                <a:spcPts val="1200"/>
              </a:spcBef>
              <a:spcAft>
                <a:spcPts val="200"/>
              </a:spcAft>
              <a:buClr>
                <a:schemeClr val="accent1"/>
              </a:buClr>
              <a:buSzPct val="100000"/>
            </a:pPr>
            <a:r>
              <a:rPr lang="zh-CN" altLang="en-US" sz="1600" dirty="0">
                <a:latin typeface="微软雅黑" panose="020B0503020204020204" pitchFamily="34" charset="-122"/>
                <a:ea typeface="微软雅黑" panose="020B0503020204020204" pitchFamily="34" charset="-122"/>
              </a:rPr>
              <a:t>      四是感觉性拒食。因感觉器官对某些食物的厌恶，表现为挑食，拒绝特定气味或质地的食物，特别在进食新食物时容易出现症状，这类婴幼儿只对偏好的食物吃得很好，造成营养不均衡和口腔运动功能的问题，在临床中极为多见</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defTabSz="914400">
              <a:lnSpc>
                <a:spcPct val="150000"/>
              </a:lnSpc>
              <a:spcBef>
                <a:spcPts val="1200"/>
              </a:spcBef>
              <a:spcAft>
                <a:spcPts val="200"/>
              </a:spcAft>
              <a:buClr>
                <a:schemeClr val="accent1"/>
              </a:buClr>
              <a:buSzPct val="100000"/>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五</a:t>
            </a:r>
            <a:r>
              <a:rPr lang="zh-CN" altLang="en-US" sz="1600" dirty="0">
                <a:latin typeface="微软雅黑" panose="020B0503020204020204" pitchFamily="34" charset="-122"/>
                <a:ea typeface="微软雅黑" panose="020B0503020204020204" pitchFamily="34" charset="-122"/>
              </a:rPr>
              <a:t>是创伤后喂养障碍。因为外伤如食物梗塞、过久管饲、呛咳等不良体验后一见食物便感到害怕。这类婴幼儿只进流食，不吃固体食物，拒绝口腔进食，不愿吞咽食物或将食物含在口中，当他们进入进食场景中就感到紧张。</a:t>
            </a:r>
          </a:p>
          <a:p>
            <a:pPr defTabSz="914400">
              <a:lnSpc>
                <a:spcPct val="150000"/>
              </a:lnSpc>
              <a:spcBef>
                <a:spcPts val="1200"/>
              </a:spcBef>
              <a:spcAft>
                <a:spcPts val="200"/>
              </a:spcAft>
              <a:buClr>
                <a:schemeClr val="accent1"/>
              </a:buClr>
              <a:buSzPct val="100000"/>
            </a:pPr>
            <a:r>
              <a:rPr lang="zh-CN" altLang="en-US" sz="1600" dirty="0" smtClean="0">
                <a:latin typeface="微软雅黑" panose="020B0503020204020204" pitchFamily="34" charset="-122"/>
                <a:ea typeface="微软雅黑" panose="020B0503020204020204" pitchFamily="34" charset="-122"/>
              </a:rPr>
              <a:t>    六</a:t>
            </a:r>
            <a:r>
              <a:rPr lang="zh-CN" altLang="en-US" sz="1600" dirty="0">
                <a:latin typeface="微软雅黑" panose="020B0503020204020204" pitchFamily="34" charset="-122"/>
                <a:ea typeface="微软雅黑" panose="020B0503020204020204" pitchFamily="34" charset="-122"/>
              </a:rPr>
              <a:t>是由于躯体疾病所导致的喂养障碍。因为器质性疾病造成进食困难、呕吐等，尽管临床可以治疗他们的疾病，但不能缓解他们的进食问题，这类婴幼儿会出现生长不良或迟缓。在儿科和儿童保健领域，医生更为关注婴幼儿进食行为、个体发育和亲子关系之间的联系。</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713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48185" y="-208654"/>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4" name="矩形 3"/>
          <p:cNvSpPr/>
          <p:nvPr/>
        </p:nvSpPr>
        <p:spPr>
          <a:xfrm>
            <a:off x="899237" y="1766251"/>
            <a:ext cx="9927590" cy="707886"/>
          </a:xfrm>
          <a:prstGeom prst="rect">
            <a:avLst/>
          </a:prstGeom>
        </p:spPr>
        <p:txBody>
          <a:bodyPr wrap="square">
            <a:spAutoFit/>
          </a:bodyPr>
          <a:lstStyle/>
          <a:p>
            <a:r>
              <a:rPr lang="zh-CN" altLang="en-US" sz="2000" dirty="0">
                <a:latin typeface="微软雅黑" panose="020B0503020204020204" pitchFamily="34" charset="-122"/>
                <a:ea typeface="微软雅黑" panose="020B0503020204020204" pitchFamily="34" charset="-122"/>
              </a:rPr>
              <a:t> 随着儿童饮食行为研究的发展和临床干预技术的改进，目前将喂养困难类型划分为以下四大类： </a:t>
            </a:r>
            <a:r>
              <a:rPr lang="zh-CN" altLang="en-US" sz="2000" b="1" dirty="0">
                <a:solidFill>
                  <a:srgbClr val="FF0000"/>
                </a:solidFill>
                <a:latin typeface="微软雅黑" panose="020B0503020204020204" pitchFamily="34" charset="-122"/>
                <a:ea typeface="微软雅黑" panose="020B0503020204020204" pitchFamily="34" charset="-122"/>
              </a:rPr>
              <a:t>胃口差、挑食、进食恐惧、喂养互动不良。</a:t>
            </a:r>
          </a:p>
        </p:txBody>
      </p:sp>
      <p:sp>
        <p:nvSpPr>
          <p:cNvPr id="5" name="矩形 4"/>
          <p:cNvSpPr/>
          <p:nvPr/>
        </p:nvSpPr>
        <p:spPr>
          <a:xfrm>
            <a:off x="899237" y="2557196"/>
            <a:ext cx="10794329" cy="3385542"/>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（一） 胃口差</a:t>
            </a:r>
            <a:endParaRPr lang="en-US" altLang="zh-CN" sz="2000" b="1" dirty="0">
              <a:solidFill>
                <a:srgbClr val="FF0000"/>
              </a:solidFill>
              <a:latin typeface="微软雅黑" panose="020B0503020204020204" pitchFamily="34" charset="-122"/>
              <a:ea typeface="微软雅黑" panose="020B0503020204020204" pitchFamily="34" charset="-122"/>
            </a:endParaRPr>
          </a:p>
          <a:p>
            <a:endParaRPr lang="zh-CN" altLang="en-US" b="1" dirty="0">
              <a:solidFill>
                <a:srgbClr val="FF0000"/>
              </a:solidFill>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家长认知错误</a:t>
            </a:r>
          </a:p>
          <a:p>
            <a:r>
              <a:rPr lang="zh-CN" altLang="en-US" sz="1600" dirty="0">
                <a:latin typeface="微软雅黑" panose="020B0503020204020204" pitchFamily="34" charset="-122"/>
                <a:ea typeface="微软雅黑" panose="020B0503020204020204" pitchFamily="34" charset="-122"/>
              </a:rPr>
              <a:t>    家长误以为儿童吃得少或长得慢，而实际儿童的体格生长正常、营养状况良好。</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精力充沛的胃口差</a:t>
            </a:r>
          </a:p>
          <a:p>
            <a:r>
              <a:rPr lang="zh-CN" altLang="en-US" sz="1600" dirty="0">
                <a:latin typeface="微软雅黑" panose="020B0503020204020204" pitchFamily="34" charset="-122"/>
                <a:ea typeface="微软雅黑" panose="020B0503020204020204" pitchFamily="34" charset="-122"/>
              </a:rPr>
              <a:t>    儿童灵敏、活泼且好动，但极少表现出饥饿或对进食感兴趣。</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精神萎靡的胃口差</a:t>
            </a:r>
          </a:p>
          <a:p>
            <a:r>
              <a:rPr lang="zh-CN" altLang="en-US" sz="1600" dirty="0">
                <a:latin typeface="微软雅黑" panose="020B0503020204020204" pitchFamily="34" charset="-122"/>
                <a:ea typeface="微软雅黑" panose="020B0503020204020204" pitchFamily="34" charset="-122"/>
              </a:rPr>
              <a:t>    儿童对于进餐和周围环境均缺少兴趣，与周围的人可能也缺乏语言及眼神交流。</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4. </a:t>
            </a:r>
            <a:r>
              <a:rPr lang="zh-CN" altLang="en-US" sz="1600" dirty="0">
                <a:latin typeface="微软雅黑" panose="020B0503020204020204" pitchFamily="34" charset="-122"/>
                <a:ea typeface="微软雅黑" panose="020B0503020204020204" pitchFamily="34" charset="-122"/>
              </a:rPr>
              <a:t>器质性疾病导致的胃口差</a:t>
            </a:r>
          </a:p>
          <a:p>
            <a:r>
              <a:rPr lang="zh-CN" altLang="en-US" sz="1600" dirty="0">
                <a:latin typeface="微软雅黑" panose="020B0503020204020204" pitchFamily="34" charset="-122"/>
                <a:ea typeface="微软雅黑" panose="020B0503020204020204" pitchFamily="34" charset="-122"/>
              </a:rPr>
              <a:t>    儿童因器质性疾病导致食欲不振、可能存在生长不良、营养缺乏。</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8164" y="2719293"/>
            <a:ext cx="2879345" cy="1915646"/>
          </a:xfrm>
          <a:prstGeom prst="rect">
            <a:avLst/>
          </a:prstGeom>
        </p:spPr>
      </p:pic>
    </p:spTree>
    <p:extLst>
      <p:ext uri="{BB962C8B-B14F-4D97-AF65-F5344CB8AC3E}">
        <p14:creationId xmlns:p14="http://schemas.microsoft.com/office/powerpoint/2010/main" val="23113264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48185" y="-208654"/>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5" name="矩形 4"/>
          <p:cNvSpPr/>
          <p:nvPr/>
        </p:nvSpPr>
        <p:spPr>
          <a:xfrm>
            <a:off x="837868" y="1966306"/>
            <a:ext cx="10794329" cy="3662541"/>
          </a:xfrm>
          <a:prstGeom prst="rect">
            <a:avLst/>
          </a:prstGeom>
        </p:spPr>
        <p:txBody>
          <a:bodyPr wrap="square">
            <a:spAutoFit/>
          </a:bodyPr>
          <a:lstStyle/>
          <a:p>
            <a:r>
              <a:rPr lang="zh-CN" altLang="en-US" sz="2000" b="1" dirty="0" smtClean="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二） </a:t>
            </a:r>
            <a:r>
              <a:rPr lang="zh-CN" altLang="en-US" sz="2000" b="1" dirty="0" smtClean="0">
                <a:solidFill>
                  <a:srgbClr val="FF0000"/>
                </a:solidFill>
                <a:latin typeface="微软雅黑" panose="020B0503020204020204" pitchFamily="34" charset="-122"/>
                <a:ea typeface="微软雅黑" panose="020B0503020204020204" pitchFamily="34" charset="-122"/>
              </a:rPr>
              <a:t>挑食</a:t>
            </a:r>
            <a:endParaRPr lang="en-US" altLang="zh-CN" sz="2000" b="1" dirty="0" smtClean="0">
              <a:solidFill>
                <a:srgbClr val="FF0000"/>
              </a:solidFill>
              <a:latin typeface="微软雅黑" panose="020B0503020204020204" pitchFamily="34" charset="-122"/>
              <a:ea typeface="微软雅黑" panose="020B0503020204020204" pitchFamily="34" charset="-122"/>
            </a:endParaRPr>
          </a:p>
          <a:p>
            <a:endParaRPr lang="zh-CN" altLang="en-US" sz="2000" b="1" dirty="0">
              <a:solidFill>
                <a:srgbClr val="FF0000"/>
              </a:solidFill>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    1</a:t>
            </a:r>
            <a:r>
              <a:rPr lang="en-US" altLang="zh-CN" sz="1600" dirty="0">
                <a:latin typeface="微软雅黑" panose="020B0503020204020204" pitchFamily="34" charset="-122"/>
                <a:ea typeface="微软雅黑" panose="020B0503020204020204" pitchFamily="34" charset="-122"/>
              </a:rPr>
              <a:t>. </a:t>
            </a:r>
            <a:r>
              <a:rPr lang="zh-CN" altLang="en-US" sz="1600" dirty="0">
                <a:latin typeface="微软雅黑" panose="020B0503020204020204" pitchFamily="34" charset="-122"/>
                <a:ea typeface="微软雅黑" panose="020B0503020204020204" pitchFamily="34" charset="-122"/>
              </a:rPr>
              <a:t>家长认知错误</a:t>
            </a:r>
          </a:p>
          <a:p>
            <a:r>
              <a:rPr lang="zh-CN" altLang="en-US" sz="1600" dirty="0">
                <a:latin typeface="微软雅黑" panose="020B0503020204020204" pitchFamily="34" charset="-122"/>
                <a:ea typeface="微软雅黑" panose="020B0503020204020204" pitchFamily="34" charset="-122"/>
              </a:rPr>
              <a:t>    “厌新”是</a:t>
            </a:r>
            <a:r>
              <a:rPr lang="en-US" altLang="zh-CN" sz="1600" dirty="0">
                <a:latin typeface="微软雅黑" panose="020B0503020204020204" pitchFamily="34" charset="-122"/>
                <a:ea typeface="微软雅黑" panose="020B0503020204020204" pitchFamily="34" charset="-122"/>
              </a:rPr>
              <a:t>18—24</a:t>
            </a:r>
            <a:r>
              <a:rPr lang="zh-CN" altLang="en-US" sz="1600" dirty="0">
                <a:latin typeface="微软雅黑" panose="020B0503020204020204" pitchFamily="34" charset="-122"/>
                <a:ea typeface="微软雅黑" panose="020B0503020204020204" pitchFamily="34" charset="-122"/>
              </a:rPr>
              <a:t>月龄儿童中常见的一种现象，需要家长耐心地反复尝试，使儿童接受新食物。</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轻度挑食</a:t>
            </a:r>
          </a:p>
          <a:p>
            <a:r>
              <a:rPr lang="zh-CN" altLang="en-US" sz="1600" dirty="0">
                <a:latin typeface="微软雅黑" panose="020B0503020204020204" pitchFamily="34" charset="-122"/>
                <a:ea typeface="微软雅黑" panose="020B0503020204020204" pitchFamily="34" charset="-122"/>
              </a:rPr>
              <a:t>    儿童对某一种或某一类食物表现出特别的偏爱或厌恶，但体格生长和营养状况通常没有问题。</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重度挑食</a:t>
            </a:r>
          </a:p>
          <a:p>
            <a:r>
              <a:rPr lang="zh-CN" altLang="en-US" sz="1600" dirty="0">
                <a:latin typeface="微软雅黑" panose="020B0503020204020204" pitchFamily="34" charset="-122"/>
                <a:ea typeface="微软雅黑" panose="020B0503020204020204" pitchFamily="34" charset="-122"/>
              </a:rPr>
              <a:t>    儿童因为口味、质地、气味、外观等原因拒绝某类食物，可能会导致营养素摄入不均衡，或者口腔功能受影响。</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4. </a:t>
            </a:r>
            <a:r>
              <a:rPr lang="zh-CN" altLang="en-US" sz="1600" dirty="0">
                <a:latin typeface="微软雅黑" panose="020B0503020204020204" pitchFamily="34" charset="-122"/>
                <a:ea typeface="微软雅黑" panose="020B0503020204020204" pitchFamily="34" charset="-122"/>
              </a:rPr>
              <a:t>器质性疾病导致的挑食</a:t>
            </a:r>
          </a:p>
          <a:p>
            <a:r>
              <a:rPr lang="zh-CN" altLang="en-US" sz="1600" dirty="0">
                <a:latin typeface="微软雅黑" panose="020B0503020204020204" pitchFamily="34" charset="-122"/>
                <a:ea typeface="微软雅黑" panose="020B0503020204020204" pitchFamily="34" charset="-122"/>
              </a:rPr>
              <a:t>    常见于发育迟缓的儿童，对某些食物表现高度敏感。</a:t>
            </a:r>
          </a:p>
          <a:p>
            <a:endParaRPr lang="zh-CN" altLang="en-US" sz="1600" dirty="0">
              <a:latin typeface="微软雅黑" panose="020B0503020204020204" pitchFamily="34" charset="-122"/>
              <a:ea typeface="微软雅黑" panose="020B0503020204020204" pitchFamily="34" charset="-122"/>
            </a:endParaRPr>
          </a:p>
        </p:txBody>
      </p:sp>
      <p:pic>
        <p:nvPicPr>
          <p:cNvPr id="1026" name="Picture 2" descr="https://gimg2.baidu.com/image_search/src=http%3A%2F%2Fn.sinaimg.cn%2Fsinacn20%2F160%2Fw640h320%2F20180621%2Fc698-hefphqm1578545.jpg&amp;refer=http%3A%2F%2Fn.sinaimg.cn&amp;app=2002&amp;size=f9999,10000&amp;q=a80&amp;n=0&amp;g=0n&amp;fmt=jpeg?sec=1630564792&amp;t=691d2c2aec005b8c5edd8dcc8fb4661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5693" y="628052"/>
            <a:ext cx="3589133" cy="1794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7225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48185" y="-208654"/>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5" name="矩形 4"/>
          <p:cNvSpPr/>
          <p:nvPr/>
        </p:nvSpPr>
        <p:spPr>
          <a:xfrm>
            <a:off x="837868" y="1812883"/>
            <a:ext cx="10794329" cy="3662541"/>
          </a:xfrm>
          <a:prstGeom prst="rect">
            <a:avLst/>
          </a:prstGeom>
        </p:spPr>
        <p:txBody>
          <a:bodyPr wrap="square">
            <a:spAutoFit/>
          </a:bodyPr>
          <a:lstStyle/>
          <a:p>
            <a:endParaRPr lang="zh-CN" altLang="en-US" sz="2000" b="1" dirty="0">
              <a:solidFill>
                <a:srgbClr val="FF0000"/>
              </a:solidFill>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zh-CN" altLang="en-US" sz="2000" b="1" dirty="0">
                <a:solidFill>
                  <a:srgbClr val="FF0000"/>
                </a:solidFill>
                <a:latin typeface="微软雅黑" panose="020B0503020204020204" pitchFamily="34" charset="-122"/>
                <a:ea typeface="微软雅黑" panose="020B0503020204020204" pitchFamily="34" charset="-122"/>
              </a:rPr>
              <a:t>（三） 进食恐惧</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家长认知错误</a:t>
            </a:r>
          </a:p>
          <a:p>
            <a:r>
              <a:rPr lang="zh-CN" altLang="en-US" sz="1600" dirty="0">
                <a:latin typeface="微软雅黑" panose="020B0503020204020204" pitchFamily="34" charset="-122"/>
                <a:ea typeface="微软雅黑" panose="020B0503020204020204" pitchFamily="34" charset="-122"/>
              </a:rPr>
              <a:t>    婴儿期常见的过度哭闹现象，可能与功能性胃肠病或食物过敏等相关，家长误以为是婴儿拒食。</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婴儿进食恐惧</a:t>
            </a:r>
          </a:p>
          <a:p>
            <a:r>
              <a:rPr lang="zh-CN" altLang="en-US" sz="1600" dirty="0">
                <a:latin typeface="微软雅黑" panose="020B0503020204020204" pitchFamily="34" charset="-122"/>
                <a:ea typeface="微软雅黑" panose="020B0503020204020204" pitchFamily="34" charset="-122"/>
              </a:rPr>
              <a:t>    婴儿因为不良的进食经历，导致其看见食物、奶瓶、餐具会恐惧或焦躁不安。</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大龄儿童进食恐惧</a:t>
            </a:r>
          </a:p>
          <a:p>
            <a:r>
              <a:rPr lang="zh-CN" altLang="en-US" sz="1600" dirty="0">
                <a:latin typeface="微软雅黑" panose="020B0503020204020204" pitchFamily="34" charset="-122"/>
                <a:ea typeface="微软雅黑" panose="020B0503020204020204" pitchFamily="34" charset="-122"/>
              </a:rPr>
              <a:t>    儿童由于经历过呛咳、呕吐、强迫喂养等事件，导致对进食产生恐惧。</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4. </a:t>
            </a:r>
            <a:r>
              <a:rPr lang="zh-CN" altLang="en-US" sz="1600" dirty="0">
                <a:latin typeface="微软雅黑" panose="020B0503020204020204" pitchFamily="34" charset="-122"/>
                <a:ea typeface="微软雅黑" panose="020B0503020204020204" pitchFamily="34" charset="-122"/>
              </a:rPr>
              <a:t>器质性疾病导致的进食恐惧</a:t>
            </a:r>
          </a:p>
          <a:p>
            <a:r>
              <a:rPr lang="zh-CN" altLang="en-US" sz="1600" dirty="0">
                <a:latin typeface="微软雅黑" panose="020B0503020204020204" pitchFamily="34" charset="-122"/>
                <a:ea typeface="微软雅黑" panose="020B0503020204020204" pitchFamily="34" charset="-122"/>
              </a:rPr>
              <a:t>    由器质性疾病导致的进食疼痛、插管等不良事件造成儿童对进食产生恐惧。</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5421" y="3393234"/>
            <a:ext cx="2476500" cy="2486025"/>
          </a:xfrm>
          <a:prstGeom prst="rect">
            <a:avLst/>
          </a:prstGeom>
        </p:spPr>
      </p:pic>
    </p:spTree>
    <p:extLst>
      <p:ext uri="{BB962C8B-B14F-4D97-AF65-F5344CB8AC3E}">
        <p14:creationId xmlns:p14="http://schemas.microsoft.com/office/powerpoint/2010/main" val="35307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48185" y="-208654"/>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第二节  饮食行为问题及其分类</a:t>
            </a:r>
          </a:p>
        </p:txBody>
      </p:sp>
      <p:sp>
        <p:nvSpPr>
          <p:cNvPr id="5" name="矩形 4"/>
          <p:cNvSpPr/>
          <p:nvPr/>
        </p:nvSpPr>
        <p:spPr>
          <a:xfrm>
            <a:off x="899237" y="2199509"/>
            <a:ext cx="10794329" cy="2862322"/>
          </a:xfrm>
          <a:prstGeom prst="rect">
            <a:avLst/>
          </a:prstGeom>
        </p:spPr>
        <p:txBody>
          <a:bodyPr wrap="square">
            <a:spAutoFit/>
          </a:bodyPr>
          <a:lstStyle/>
          <a:p>
            <a:r>
              <a:rPr lang="zh-CN" altLang="en-US" sz="2000" b="1" dirty="0" smtClean="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四） 喂养互动不良</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控制型家长</a:t>
            </a:r>
          </a:p>
          <a:p>
            <a:r>
              <a:rPr lang="zh-CN" altLang="en-US" sz="1600" dirty="0">
                <a:latin typeface="微软雅黑" panose="020B0503020204020204" pitchFamily="34" charset="-122"/>
                <a:ea typeface="微软雅黑" panose="020B0503020204020204" pitchFamily="34" charset="-122"/>
              </a:rPr>
              <a:t>    家长对儿童的进食过度关心，忽视儿童饥饿或饱足的信号，可能采用强迫、惩罚或物质引诱的方法促进儿童进食，</a:t>
            </a:r>
            <a:r>
              <a:rPr lang="zh-CN" altLang="en-US" sz="1600" dirty="0" smtClean="0">
                <a:latin typeface="微软雅黑" panose="020B0503020204020204" pitchFamily="34" charset="-122"/>
                <a:ea typeface="微软雅黑" panose="020B0503020204020204" pitchFamily="34" charset="-122"/>
              </a:rPr>
              <a:t>达   </a:t>
            </a:r>
            <a:endParaRPr lang="en-US" altLang="zh-CN" sz="1600" dirty="0" smtClean="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到</a:t>
            </a:r>
            <a:r>
              <a:rPr lang="zh-CN" altLang="en-US" sz="1600" dirty="0">
                <a:latin typeface="微软雅黑" panose="020B0503020204020204" pitchFamily="34" charset="-122"/>
                <a:ea typeface="微软雅黑" panose="020B0503020204020204" pitchFamily="34" charset="-122"/>
              </a:rPr>
              <a:t>自己认为满意的程度。初期也许会有效，长期可能导致儿童进食恐惧或肥胖。</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溺爱型家长</a:t>
            </a:r>
          </a:p>
          <a:p>
            <a:r>
              <a:rPr lang="zh-CN" altLang="en-US" sz="1600" dirty="0">
                <a:latin typeface="微软雅黑" panose="020B0503020204020204" pitchFamily="34" charset="-122"/>
                <a:ea typeface="微软雅黑" panose="020B0503020204020204" pitchFamily="34" charset="-122"/>
              </a:rPr>
              <a:t>    家长没有为儿童设立进餐规则，易使儿童养成不良饮食习惯，或导致儿童饮食不均衡、不规律，增加营养不良的风险。</a:t>
            </a: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忽视型家长</a:t>
            </a:r>
          </a:p>
          <a:p>
            <a:r>
              <a:rPr lang="zh-CN" altLang="en-US" sz="1600" dirty="0">
                <a:latin typeface="微软雅黑" panose="020B0503020204020204" pitchFamily="34" charset="-122"/>
                <a:ea typeface="微软雅黑" panose="020B0503020204020204" pitchFamily="34" charset="-122"/>
              </a:rPr>
              <a:t>    家长忽视儿童的进餐信号和生理、情感需求，亲子间缺乏情感交流，部分家长可能自身存在某种心理行为问题。</a:t>
            </a:r>
          </a:p>
        </p:txBody>
      </p:sp>
    </p:spTree>
    <p:extLst>
      <p:ext uri="{BB962C8B-B14F-4D97-AF65-F5344CB8AC3E}">
        <p14:creationId xmlns:p14="http://schemas.microsoft.com/office/powerpoint/2010/main" val="410927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26B4C96-603C-46BE-8625-07B54D3D722E}"/>
              </a:ext>
            </a:extLst>
          </p:cNvPr>
          <p:cNvSpPr>
            <a:spLocks noGrp="1"/>
          </p:cNvSpPr>
          <p:nvPr>
            <p:ph type="title"/>
          </p:nvPr>
        </p:nvSpPr>
        <p:spPr>
          <a:xfrm>
            <a:off x="1146375" y="36220"/>
            <a:ext cx="10058400" cy="1450757"/>
          </a:xfrm>
        </p:spPr>
        <p:txBody>
          <a:bodyPr>
            <a:normAutofit/>
          </a:bodyPr>
          <a:lstStyle/>
          <a:p>
            <a:r>
              <a:rPr lang="zh-CN" altLang="zh-CN" sz="32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学习目标</a:t>
            </a:r>
            <a:endParaRPr lang="zh-CN" altLang="en-US" sz="7200" dirty="0">
              <a:solidFill>
                <a:srgbClr val="C00000"/>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 xmlns:a16="http://schemas.microsoft.com/office/drawing/2014/main" id="{035872CF-28E4-487C-988D-E80C504C25EF}"/>
              </a:ext>
            </a:extLst>
          </p:cNvPr>
          <p:cNvSpPr>
            <a:spLocks noGrp="1"/>
          </p:cNvSpPr>
          <p:nvPr>
            <p:ph idx="1"/>
          </p:nvPr>
        </p:nvSpPr>
        <p:spPr/>
        <p:txBody>
          <a:bodyPr>
            <a:normAutofit/>
          </a:bodyPr>
          <a:lstStyle/>
          <a:p>
            <a:pPr marL="0" indent="0" algn="just">
              <a:lnSpc>
                <a:spcPct val="150000"/>
              </a:lnSpc>
              <a:buNone/>
            </a:pPr>
            <a:r>
              <a:rPr lang="en-US" altLang="zh-CN" sz="2400"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400" kern="100" dirty="0">
                <a:latin typeface="微软雅黑" panose="020B0503020204020204" pitchFamily="34" charset="-122"/>
                <a:ea typeface="微软雅黑" panose="020B0503020204020204" pitchFamily="34" charset="-122"/>
                <a:cs typeface="Times New Roman" panose="02020603050405020304" pitchFamily="18" charset="0"/>
              </a:rPr>
              <a:t>、了解婴幼儿进食技能发展的里程碑</a:t>
            </a:r>
          </a:p>
          <a:p>
            <a:pPr marL="0" indent="0" algn="just">
              <a:lnSpc>
                <a:spcPct val="150000"/>
              </a:lnSpc>
              <a:buNone/>
            </a:pPr>
            <a:r>
              <a:rPr lang="en-US" altLang="zh-CN" sz="2400"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400" kern="100" dirty="0">
                <a:latin typeface="微软雅黑" panose="020B0503020204020204" pitchFamily="34" charset="-122"/>
                <a:ea typeface="微软雅黑" panose="020B0503020204020204" pitchFamily="34" charset="-122"/>
                <a:cs typeface="Times New Roman" panose="02020603050405020304" pitchFamily="18" charset="0"/>
              </a:rPr>
              <a:t>、讨论儿童饮食行为问题的主要成因</a:t>
            </a:r>
          </a:p>
          <a:p>
            <a:pPr marL="0" indent="0" algn="just">
              <a:lnSpc>
                <a:spcPct val="150000"/>
              </a:lnSpc>
              <a:buNone/>
            </a:pPr>
            <a:r>
              <a:rPr lang="en-US" altLang="zh-CN" sz="2400" kern="1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2400" kern="100" dirty="0">
                <a:latin typeface="微软雅黑" panose="020B0503020204020204" pitchFamily="34" charset="-122"/>
                <a:ea typeface="微软雅黑" panose="020B0503020204020204" pitchFamily="34" charset="-122"/>
                <a:cs typeface="Times New Roman" panose="02020603050405020304" pitchFamily="18" charset="0"/>
              </a:rPr>
              <a:t>、制定常见儿童饮食行为的干预计划</a:t>
            </a:r>
          </a:p>
        </p:txBody>
      </p:sp>
      <p:pic>
        <p:nvPicPr>
          <p:cNvPr id="12290" name="Picture 2">
            <a:extLst>
              <a:ext uri="{FF2B5EF4-FFF2-40B4-BE49-F238E27FC236}">
                <a16:creationId xmlns="" xmlns:a16="http://schemas.microsoft.com/office/drawing/2014/main" id="{D7FE2DF6-10C3-4ABB-885F-FB3057DEC7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3620" y="4014006"/>
            <a:ext cx="2451100" cy="2061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68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1270" y="-177970"/>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4" name="矩形 3"/>
          <p:cNvSpPr/>
          <p:nvPr/>
        </p:nvSpPr>
        <p:spPr>
          <a:xfrm>
            <a:off x="477395" y="1755175"/>
            <a:ext cx="10536518" cy="2154436"/>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 一、 概述</a:t>
            </a:r>
          </a:p>
          <a:p>
            <a:pPr>
              <a:lnSpc>
                <a:spcPct val="150000"/>
              </a:lnSpc>
            </a:pPr>
            <a:r>
              <a:rPr lang="zh-CN" altLang="en-US" sz="1600" dirty="0"/>
              <a:t>    </a:t>
            </a:r>
            <a:r>
              <a:rPr lang="zh-CN" altLang="en-US" sz="1600" dirty="0">
                <a:latin typeface="微软雅黑" panose="020B0503020204020204" pitchFamily="34" charset="-122"/>
                <a:ea typeface="微软雅黑" panose="020B0503020204020204" pitchFamily="34" charset="-122"/>
              </a:rPr>
              <a:t>基于</a:t>
            </a:r>
            <a:r>
              <a:rPr lang="en-US" altLang="zh-CN" sz="1600" dirty="0">
                <a:latin typeface="微软雅黑" panose="020B0503020204020204" pitchFamily="34" charset="-122"/>
                <a:ea typeface="微软雅黑" panose="020B0503020204020204" pitchFamily="34" charset="-122"/>
              </a:rPr>
              <a:t>Benny </a:t>
            </a:r>
            <a:r>
              <a:rPr lang="en-US" altLang="zh-CN" sz="1600" dirty="0" err="1">
                <a:latin typeface="微软雅黑" panose="020B0503020204020204" pitchFamily="34" charset="-122"/>
                <a:ea typeface="微软雅黑" panose="020B0503020204020204" pitchFamily="34" charset="-122"/>
              </a:rPr>
              <a:t>Kerzner</a:t>
            </a:r>
            <a:r>
              <a:rPr lang="zh-CN" altLang="en-US" sz="1600" dirty="0">
                <a:latin typeface="微软雅黑" panose="020B0503020204020204" pitchFamily="34" charset="-122"/>
                <a:ea typeface="微软雅黑" panose="020B0503020204020204" pitchFamily="34" charset="-122"/>
              </a:rPr>
              <a:t>和</a:t>
            </a:r>
            <a:r>
              <a:rPr lang="en-US" altLang="zh-CN" sz="1600" dirty="0">
                <a:latin typeface="微软雅黑" panose="020B0503020204020204" pitchFamily="34" charset="-122"/>
                <a:ea typeface="微软雅黑" panose="020B0503020204020204" pitchFamily="34" charset="-122"/>
              </a:rPr>
              <a:t>Irene </a:t>
            </a:r>
            <a:r>
              <a:rPr lang="en-US" altLang="zh-CN" sz="1600" dirty="0" err="1">
                <a:latin typeface="微软雅黑" panose="020B0503020204020204" pitchFamily="34" charset="-122"/>
                <a:ea typeface="微软雅黑" panose="020B0503020204020204" pitchFamily="34" charset="-122"/>
              </a:rPr>
              <a:t>Chatoor</a:t>
            </a:r>
            <a:r>
              <a:rPr lang="zh-CN" altLang="en-US" sz="1600" dirty="0">
                <a:latin typeface="微软雅黑" panose="020B0503020204020204" pitchFamily="34" charset="-122"/>
                <a:ea typeface="微软雅黑" panose="020B0503020204020204" pitchFamily="34" charset="-122"/>
              </a:rPr>
              <a:t>的饮食行为问题分类理论，部分国际知名儿科专家于</a:t>
            </a:r>
            <a:r>
              <a:rPr lang="en-US" altLang="zh-CN" sz="1600" dirty="0">
                <a:latin typeface="微软雅黑" panose="020B0503020204020204" pitchFamily="34" charset="-122"/>
                <a:ea typeface="微软雅黑" panose="020B0503020204020204" pitchFamily="34" charset="-122"/>
              </a:rPr>
              <a:t>2008</a:t>
            </a:r>
            <a:r>
              <a:rPr lang="zh-CN" altLang="en-US" sz="1600" dirty="0">
                <a:latin typeface="微软雅黑" panose="020B0503020204020204" pitchFamily="34" charset="-122"/>
                <a:ea typeface="微软雅黑" panose="020B0503020204020204" pitchFamily="34" charset="-122"/>
              </a:rPr>
              <a:t>年开发了一套儿童饮食行为的筛查评估指导工具（</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）（见图</a:t>
            </a:r>
            <a:r>
              <a:rPr lang="en-US" altLang="zh-CN" sz="1600" dirty="0">
                <a:latin typeface="微软雅黑" panose="020B0503020204020204" pitchFamily="34" charset="-122"/>
                <a:ea typeface="微软雅黑" panose="020B0503020204020204" pitchFamily="34" charset="-122"/>
              </a:rPr>
              <a:t>7-1</a:t>
            </a:r>
            <a:r>
              <a:rPr lang="zh-CN" altLang="en-US" sz="1600" dirty="0">
                <a:latin typeface="微软雅黑" panose="020B0503020204020204" pitchFamily="34" charset="-122"/>
                <a:ea typeface="微软雅黑" panose="020B0503020204020204" pitchFamily="34" charset="-122"/>
              </a:rPr>
              <a:t>）。本工具适用的对象是</a:t>
            </a:r>
            <a:r>
              <a:rPr lang="en-US" altLang="zh-CN" sz="1600" dirty="0">
                <a:latin typeface="微软雅黑" panose="020B0503020204020204" pitchFamily="34" charset="-122"/>
                <a:ea typeface="微软雅黑" panose="020B0503020204020204" pitchFamily="34" charset="-122"/>
              </a:rPr>
              <a:t>1—6</a:t>
            </a:r>
            <a:r>
              <a:rPr lang="zh-CN" altLang="en-US" sz="1600" dirty="0">
                <a:latin typeface="微软雅黑" panose="020B0503020204020204" pitchFamily="34" charset="-122"/>
                <a:ea typeface="微软雅黑" panose="020B0503020204020204" pitchFamily="34" charset="-122"/>
              </a:rPr>
              <a:t>岁儿童，应用目的是帮助临床儿科和儿童保健医生筛查和排除存在饮食行为问题儿童的潜在器质性疾病，辨别特定的饮食行为和环境因素，以划分饮食问题的类型和程度，为儿童家长提供针对性的干预指导意见。</a:t>
            </a:r>
          </a:p>
          <a:p>
            <a:r>
              <a:rPr lang="zh-CN" altLang="en-US" dirty="0"/>
              <a:t>    </a:t>
            </a:r>
          </a:p>
        </p:txBody>
      </p:sp>
      <p:pic>
        <p:nvPicPr>
          <p:cNvPr id="6" name="图片 1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3260" y="3326206"/>
            <a:ext cx="4111313" cy="285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6628580" y="6350169"/>
            <a:ext cx="3881191" cy="507831"/>
          </a:xfrm>
          <a:prstGeom prst="rect">
            <a:avLst/>
          </a:prstGeom>
        </p:spPr>
        <p:txBody>
          <a:bodyPr wrap="none">
            <a:spAutoFit/>
          </a:bodyPr>
          <a:lstStyle/>
          <a:p>
            <a:pPr indent="304800" algn="ctr">
              <a:lnSpc>
                <a:spcPct val="150000"/>
              </a:lnSpc>
              <a:spcAft>
                <a:spcPts val="0"/>
              </a:spcAft>
            </a:pPr>
            <a:r>
              <a:rPr lang="zh-CN" altLang="zh-CN" b="1" kern="100" dirty="0">
                <a:latin typeface="Times New Roman" panose="02020603050405020304" pitchFamily="18" charset="0"/>
                <a:cs typeface="Times New Roman" panose="02020603050405020304" pitchFamily="18" charset="0"/>
              </a:rPr>
              <a:t>图</a:t>
            </a:r>
            <a:r>
              <a:rPr lang="en-US" altLang="zh-CN" b="1" kern="100" dirty="0" smtClean="0">
                <a:latin typeface="Times New Roman" panose="02020603050405020304" pitchFamily="18" charset="0"/>
                <a:cs typeface="Times New Roman" panose="02020603050405020304" pitchFamily="18" charset="0"/>
              </a:rPr>
              <a:t>7-1 </a:t>
            </a:r>
            <a:r>
              <a:rPr lang="en-US" altLang="zh-CN" b="1" kern="100" dirty="0" err="1">
                <a:latin typeface="Times New Roman" panose="02020603050405020304" pitchFamily="18" charset="0"/>
                <a:cs typeface="Times New Roman" panose="02020603050405020304" pitchFamily="18" charset="0"/>
              </a:rPr>
              <a:t>IMFeD</a:t>
            </a:r>
            <a:r>
              <a:rPr lang="zh-CN" altLang="zh-CN" b="1" kern="100" dirty="0">
                <a:latin typeface="Times New Roman" panose="02020603050405020304" pitchFamily="18" charset="0"/>
                <a:cs typeface="Times New Roman" panose="02020603050405020304" pitchFamily="18" charset="0"/>
              </a:rPr>
              <a:t>工具的中国修订版本</a:t>
            </a:r>
            <a:endParaRPr lang="zh-CN" altLang="zh-CN" sz="1400" b="1"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3563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22540" y="2095555"/>
            <a:ext cx="10888499" cy="3539430"/>
          </a:xfrm>
          <a:prstGeom prst="rect">
            <a:avLst/>
          </a:prstGeom>
        </p:spPr>
        <p:txBody>
          <a:bodyPr wrap="square">
            <a:spAutoFit/>
          </a:bodyPr>
          <a:lstStyle/>
          <a:p>
            <a:r>
              <a:rPr lang="en-US" altLang="zh-CN" sz="1600" dirty="0">
                <a:latin typeface="微软雅黑" panose="020B0503020204020204" pitchFamily="34" charset="-122"/>
                <a:ea typeface="微软雅黑" panose="020B0503020204020204" pitchFamily="34" charset="-122"/>
              </a:rPr>
              <a:t>2009</a:t>
            </a:r>
            <a:r>
              <a:rPr lang="zh-CN" altLang="en-US" sz="1600" dirty="0">
                <a:latin typeface="微软雅黑" panose="020B0503020204020204" pitchFamily="34" charset="-122"/>
                <a:ea typeface="微软雅黑" panose="020B0503020204020204" pitchFamily="34" charset="-122"/>
              </a:rPr>
              <a:t>年，中国疾病预防控制中心妇幼保健中心牵头成立了儿童饮食行为问题筛查干预专家组，成员包括儿童营养、心理发育行为、消化等专业领域的专家，讨论并修订了</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工具以使之适用于我国儿科和儿童保健服务。</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工具的中国版本修订确定之后，国内又开展了两次大规模、相互独立的临床对照试验研究。</a:t>
            </a:r>
            <a:endParaRPr lang="en-US" altLang="zh-CN" sz="1600" dirty="0">
              <a:latin typeface="微软雅黑" panose="020B0503020204020204" pitchFamily="34" charset="-122"/>
              <a:ea typeface="微软雅黑" panose="020B0503020204020204" pitchFamily="34" charset="-122"/>
            </a:endParaRPr>
          </a:p>
          <a:p>
            <a:endParaRPr lang="en-US" altLang="zh-CN" sz="1600" dirty="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2010</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月，我国按照地域分布在全国一级和二级城市选取</a:t>
            </a:r>
            <a:r>
              <a:rPr lang="en-US" altLang="zh-CN" sz="1600" dirty="0">
                <a:latin typeface="微软雅黑" panose="020B0503020204020204" pitchFamily="34" charset="-122"/>
                <a:ea typeface="微软雅黑" panose="020B0503020204020204" pitchFamily="34" charset="-122"/>
              </a:rPr>
              <a:t>18</a:t>
            </a:r>
            <a:r>
              <a:rPr lang="zh-CN" altLang="en-US" sz="1600" dirty="0">
                <a:latin typeface="微软雅黑" panose="020B0503020204020204" pitchFamily="34" charset="-122"/>
                <a:ea typeface="微软雅黑" panose="020B0503020204020204" pitchFamily="34" charset="-122"/>
              </a:rPr>
              <a:t>个妇幼保健机构的儿童保健门诊或社区卫生服务中心为研究现场，将</a:t>
            </a:r>
            <a:r>
              <a:rPr lang="en-US" altLang="zh-CN" sz="1600" dirty="0">
                <a:latin typeface="微软雅黑" panose="020B0503020204020204" pitchFamily="34" charset="-122"/>
                <a:ea typeface="微软雅黑" panose="020B0503020204020204" pitchFamily="34" charset="-122"/>
              </a:rPr>
              <a:t>1329</a:t>
            </a:r>
            <a:r>
              <a:rPr lang="zh-CN" altLang="en-US" sz="1600" dirty="0">
                <a:latin typeface="微软雅黑" panose="020B0503020204020204" pitchFamily="34" charset="-122"/>
                <a:ea typeface="微软雅黑" panose="020B0503020204020204" pitchFamily="34" charset="-122"/>
              </a:rPr>
              <a:t>例儿童分为</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工具干预组和常规指导对照组，追踪随访</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个月，研究重点为精力充沛胃口差、挑食偏食、不良进食习惯和害怕进食这四类非器质性疾病的儿童饮食行为问题的干预。研究结果显示，门诊就医的儿童存在最多的问题是精力充沛而胃口差、对游戏或与人交流更感兴趣，此类问题占七成以上；对这四类饮食行为问题的干预，</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工具组的效果均优于常规指导对照组。</a:t>
            </a:r>
            <a:endParaRPr lang="en-US" altLang="zh-CN" sz="1600" dirty="0">
              <a:latin typeface="微软雅黑" panose="020B0503020204020204" pitchFamily="34" charset="-122"/>
              <a:ea typeface="微软雅黑" panose="020B0503020204020204" pitchFamily="34" charset="-122"/>
            </a:endParaRPr>
          </a:p>
          <a:p>
            <a:endParaRPr lang="en-US" altLang="zh-CN" sz="1600" dirty="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2011</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9</a:t>
            </a:r>
            <a:r>
              <a:rPr lang="zh-CN" altLang="en-US" sz="1600" dirty="0">
                <a:latin typeface="微软雅黑" panose="020B0503020204020204" pitchFamily="34" charset="-122"/>
                <a:ea typeface="微软雅黑" panose="020B0503020204020204" pitchFamily="34" charset="-122"/>
              </a:rPr>
              <a:t>月，以上海、苏州、成都、青岛、武汉、沈阳</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个城市的儿童保健机构为研究现场，对</a:t>
            </a:r>
            <a:r>
              <a:rPr lang="en-US" altLang="zh-CN" sz="1600" dirty="0">
                <a:latin typeface="微软雅黑" panose="020B0503020204020204" pitchFamily="34" charset="-122"/>
                <a:ea typeface="微软雅黑" panose="020B0503020204020204" pitchFamily="34" charset="-122"/>
              </a:rPr>
              <a:t>1258</a:t>
            </a:r>
            <a:r>
              <a:rPr lang="zh-CN" altLang="en-US" sz="1600" dirty="0">
                <a:latin typeface="微软雅黑" panose="020B0503020204020204" pitchFamily="34" charset="-122"/>
                <a:ea typeface="微软雅黑" panose="020B0503020204020204" pitchFamily="34" charset="-122"/>
              </a:rPr>
              <a:t>名儿童进行了为期</a:t>
            </a:r>
            <a:r>
              <a:rPr lang="en-US" altLang="zh-CN" sz="1600" dirty="0">
                <a:latin typeface="微软雅黑" panose="020B0503020204020204" pitchFamily="34" charset="-122"/>
                <a:ea typeface="微软雅黑" panose="020B0503020204020204" pitchFamily="34" charset="-122"/>
              </a:rPr>
              <a:t>9</a:t>
            </a:r>
            <a:r>
              <a:rPr lang="zh-CN" altLang="en-US" sz="1600" dirty="0">
                <a:latin typeface="微软雅黑" panose="020B0503020204020204" pitchFamily="34" charset="-122"/>
                <a:ea typeface="微软雅黑" panose="020B0503020204020204" pitchFamily="34" charset="-122"/>
              </a:rPr>
              <a:t>个月的干预及观察研究，结果表明</a:t>
            </a:r>
            <a:r>
              <a:rPr lang="en-US" altLang="zh-CN" sz="1600" dirty="0" err="1">
                <a:latin typeface="微软雅黑" panose="020B0503020204020204" pitchFamily="34" charset="-122"/>
                <a:ea typeface="微软雅黑" panose="020B0503020204020204" pitchFamily="34" charset="-122"/>
              </a:rPr>
              <a:t>IMFeD</a:t>
            </a:r>
            <a:r>
              <a:rPr lang="zh-CN" altLang="en-US" sz="1600" dirty="0">
                <a:latin typeface="微软雅黑" panose="020B0503020204020204" pitchFamily="34" charset="-122"/>
                <a:ea typeface="微软雅黑" panose="020B0503020204020204" pitchFamily="34" charset="-122"/>
              </a:rPr>
              <a:t>工具的临床干预效果显著，并且儿童抚养人对医务人员指导的满意度显著高于以往临床常规指导，医务人员对工具的接受程度也很高，尤其是干预措施和健康处方，八成以上的医务人员认为非常有帮助。</a:t>
            </a:r>
          </a:p>
        </p:txBody>
      </p:sp>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Tree>
    <p:extLst>
      <p:ext uri="{BB962C8B-B14F-4D97-AF65-F5344CB8AC3E}">
        <p14:creationId xmlns:p14="http://schemas.microsoft.com/office/powerpoint/2010/main" val="103121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9457" y="1851904"/>
            <a:ext cx="6150401" cy="3477875"/>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二、 评估工具</a:t>
            </a:r>
          </a:p>
          <a:p>
            <a:r>
              <a:rPr lang="zh-CN" altLang="en-US" sz="1600" dirty="0">
                <a:latin typeface="微软雅黑" panose="020B0503020204020204" pitchFamily="34" charset="-122"/>
                <a:ea typeface="微软雅黑" panose="020B0503020204020204" pitchFamily="34" charset="-122"/>
              </a:rPr>
              <a:t>    </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评估</a:t>
            </a:r>
            <a:r>
              <a:rPr lang="zh-CN" altLang="en-US" sz="1600" dirty="0">
                <a:latin typeface="微软雅黑" panose="020B0503020204020204" pitchFamily="34" charset="-122"/>
                <a:ea typeface="微软雅黑" panose="020B0503020204020204" pitchFamily="34" charset="-122"/>
              </a:rPr>
              <a:t>工具分为筛查问卷、评估分类和健康处方三部分。</a:t>
            </a:r>
          </a:p>
          <a:p>
            <a:pPr>
              <a:lnSpc>
                <a:spcPct val="150000"/>
              </a:lnSpc>
            </a:pPr>
            <a:r>
              <a:rPr lang="zh-CN" altLang="en-US" sz="1600" dirty="0" smtClean="0">
                <a:latin typeface="微软雅黑" panose="020B0503020204020204" pitchFamily="34" charset="-122"/>
                <a:ea typeface="微软雅黑" panose="020B0503020204020204" pitchFamily="34" charset="-122"/>
              </a:rPr>
              <a:t> </a:t>
            </a:r>
            <a:r>
              <a:rPr lang="zh-CN" altLang="en-US" sz="1600" b="1" dirty="0">
                <a:solidFill>
                  <a:srgbClr val="FF0000"/>
                </a:solidFill>
                <a:latin typeface="微软雅黑" panose="020B0503020204020204" pitchFamily="34" charset="-122"/>
                <a:ea typeface="微软雅黑" panose="020B0503020204020204" pitchFamily="34" charset="-122"/>
              </a:rPr>
              <a:t>（一） 筛查问卷</a:t>
            </a:r>
          </a:p>
          <a:p>
            <a:pPr>
              <a:lnSpc>
                <a:spcPct val="150000"/>
              </a:lnSpc>
            </a:pPr>
            <a:r>
              <a:rPr lang="zh-CN" altLang="en-US" sz="1600" dirty="0">
                <a:latin typeface="微软雅黑" panose="020B0503020204020204" pitchFamily="34" charset="-122"/>
                <a:ea typeface="微软雅黑" panose="020B0503020204020204" pitchFamily="34" charset="-122"/>
              </a:rPr>
              <a:t>    筛查问卷正面（见图</a:t>
            </a:r>
            <a:r>
              <a:rPr lang="en-US" altLang="zh-CN" sz="1600" dirty="0">
                <a:latin typeface="微软雅黑" panose="020B0503020204020204" pitchFamily="34" charset="-122"/>
                <a:ea typeface="微软雅黑" panose="020B0503020204020204" pitchFamily="34" charset="-122"/>
              </a:rPr>
              <a:t>7-2</a:t>
            </a:r>
            <a:r>
              <a:rPr lang="zh-CN" altLang="en-US" sz="1600" dirty="0">
                <a:latin typeface="微软雅黑" panose="020B0503020204020204" pitchFamily="34" charset="-122"/>
                <a:ea typeface="微软雅黑" panose="020B0503020204020204" pitchFamily="34" charset="-122"/>
              </a:rPr>
              <a:t>）包括三项内容：</a:t>
            </a:r>
          </a:p>
          <a:p>
            <a:pPr>
              <a:lnSpc>
                <a:spcPct val="150000"/>
              </a:lnSpc>
            </a:pP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 儿童和家长的基本情况，如： 儿童姓名、性别、出生日期， </a:t>
            </a:r>
          </a:p>
          <a:p>
            <a:pPr>
              <a:lnSpc>
                <a:spcPct val="150000"/>
              </a:lnSpc>
            </a:pPr>
            <a:r>
              <a:rPr lang="zh-CN" altLang="en-US" sz="1600" dirty="0">
                <a:latin typeface="微软雅黑" panose="020B0503020204020204" pitchFamily="34" charset="-122"/>
                <a:ea typeface="微软雅黑" panose="020B0503020204020204" pitchFamily="34" charset="-122"/>
              </a:rPr>
              <a:t>              家长姓名和联系方式等。</a:t>
            </a:r>
          </a:p>
          <a:p>
            <a:pPr>
              <a:lnSpc>
                <a:spcPct val="150000"/>
              </a:lnSpc>
            </a:pP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 问询儿童是否存在潜在疾病的危险信号和医生建议，如： </a:t>
            </a:r>
          </a:p>
          <a:p>
            <a:pPr>
              <a:lnSpc>
                <a:spcPct val="150000"/>
              </a:lnSpc>
            </a:pPr>
            <a:r>
              <a:rPr lang="zh-CN" altLang="en-US" sz="1600" dirty="0">
                <a:latin typeface="微软雅黑" panose="020B0503020204020204" pitchFamily="34" charset="-122"/>
                <a:ea typeface="微软雅黑" panose="020B0503020204020204" pitchFamily="34" charset="-122"/>
              </a:rPr>
              <a:t>              体重下降、吞咽困难、呕吐、腹泻、便血等。</a:t>
            </a:r>
          </a:p>
          <a:p>
            <a:pPr>
              <a:lnSpc>
                <a:spcPct val="150000"/>
              </a:lnSpc>
            </a:pP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 问询家长的喂养情况，如： 您经常因为食物跟宝宝抗争吗？</a:t>
            </a:r>
          </a:p>
        </p:txBody>
      </p:sp>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pic>
        <p:nvPicPr>
          <p:cNvPr id="6" name="图片 178" descr="C:\Users\W\Desktop\IMFeD量表书稿\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00271" y="703453"/>
            <a:ext cx="3800475" cy="488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7679154" y="5737458"/>
            <a:ext cx="3768980" cy="369332"/>
          </a:xfrm>
          <a:prstGeom prst="rect">
            <a:avLst/>
          </a:prstGeom>
        </p:spPr>
        <p:txBody>
          <a:bodyPr wrap="none">
            <a:spAutoFit/>
          </a:bodyPr>
          <a:lstStyle/>
          <a:p>
            <a:r>
              <a:rPr lang="en-US" altLang="zh-CN" kern="100" dirty="0">
                <a:latin typeface="Times New Roman" panose="02020603050405020304" pitchFamily="18" charset="0"/>
                <a:ea typeface="宋体" panose="02010600030101010101" pitchFamily="2" charset="-122"/>
              </a:rPr>
              <a:t>       </a:t>
            </a:r>
            <a:r>
              <a:rPr lang="zh-CN" altLang="en-US" kern="100" dirty="0" smtClean="0">
                <a:latin typeface="Times New Roman" panose="02020603050405020304" pitchFamily="18" charset="0"/>
                <a:ea typeface="宋体" panose="02010600030101010101" pitchFamily="2" charset="-122"/>
              </a:rPr>
              <a:t>图</a:t>
            </a:r>
            <a:r>
              <a:rPr lang="en-US" altLang="zh-CN" kern="100" dirty="0" smtClean="0">
                <a:latin typeface="Times New Roman" panose="02020603050405020304" pitchFamily="18" charset="0"/>
                <a:ea typeface="宋体" panose="02010600030101010101" pitchFamily="2" charset="-122"/>
              </a:rPr>
              <a:t>7-2  </a:t>
            </a:r>
            <a:r>
              <a:rPr lang="en-US" altLang="zh-CN" kern="100" dirty="0" err="1" smtClean="0">
                <a:latin typeface="Times New Roman" panose="02020603050405020304" pitchFamily="18" charset="0"/>
                <a:ea typeface="宋体" panose="02010600030101010101" pitchFamily="2" charset="-122"/>
              </a:rPr>
              <a:t>IMFeD</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工具筛查问卷正面</a:t>
            </a:r>
            <a:endParaRPr lang="zh-CN" altLang="en-US" dirty="0"/>
          </a:p>
        </p:txBody>
      </p:sp>
    </p:spTree>
    <p:extLst>
      <p:ext uri="{BB962C8B-B14F-4D97-AF65-F5344CB8AC3E}">
        <p14:creationId xmlns:p14="http://schemas.microsoft.com/office/powerpoint/2010/main" val="638041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25739" y="1941552"/>
            <a:ext cx="6479108"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    筛查</a:t>
            </a:r>
            <a:r>
              <a:rPr lang="zh-CN" altLang="en-US" sz="1600" dirty="0">
                <a:latin typeface="微软雅黑" panose="020B0503020204020204" pitchFamily="34" charset="-122"/>
                <a:ea typeface="微软雅黑" panose="020B0503020204020204" pitchFamily="34" charset="-122"/>
              </a:rPr>
              <a:t>问卷背面是</a:t>
            </a:r>
            <a:r>
              <a:rPr lang="en-US" altLang="zh-CN" sz="1600" dirty="0">
                <a:latin typeface="微软雅黑" panose="020B0503020204020204" pitchFamily="34" charset="-122"/>
                <a:ea typeface="微软雅黑" panose="020B0503020204020204" pitchFamily="34" charset="-122"/>
              </a:rPr>
              <a:t>17</a:t>
            </a:r>
            <a:r>
              <a:rPr lang="zh-CN" altLang="en-US" sz="1600" dirty="0">
                <a:latin typeface="微软雅黑" panose="020B0503020204020204" pitchFamily="34" charset="-122"/>
                <a:ea typeface="微软雅黑" panose="020B0503020204020204" pitchFamily="34" charset="-122"/>
              </a:rPr>
              <a:t>个条目的问题（见图</a:t>
            </a:r>
            <a:r>
              <a:rPr lang="en-US" altLang="zh-CN" sz="1600" dirty="0">
                <a:latin typeface="微软雅黑" panose="020B0503020204020204" pitchFamily="34" charset="-122"/>
                <a:ea typeface="微软雅黑" panose="020B0503020204020204" pitchFamily="34" charset="-122"/>
              </a:rPr>
              <a:t>7-3</a:t>
            </a:r>
            <a:r>
              <a:rPr lang="zh-CN" altLang="en-US" sz="1600" dirty="0">
                <a:latin typeface="微软雅黑" panose="020B0503020204020204" pitchFamily="34" charset="-122"/>
                <a:ea typeface="微软雅黑" panose="020B0503020204020204" pitchFamily="34" charset="-122"/>
              </a:rPr>
              <a:t>），主要是问询最近一段时间儿童的饮食行为和抚养人的喂养行为，如： 我的孩子最近对食物不感兴趣，我的孩子因为气味、口味、外观、质地的原因拒绝很多食物等。每个条目的问题根据程度分为总是、经常、有时、很少和从不，由家长根据孩子最近一个月的饮食情况来选择。 </a:t>
            </a:r>
          </a:p>
        </p:txBody>
      </p:sp>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7" name="矩形 6"/>
          <p:cNvSpPr/>
          <p:nvPr/>
        </p:nvSpPr>
        <p:spPr>
          <a:xfrm>
            <a:off x="7109782" y="5689646"/>
            <a:ext cx="4192174" cy="460382"/>
          </a:xfrm>
          <a:prstGeom prst="rect">
            <a:avLst/>
          </a:prstGeom>
        </p:spPr>
        <p:txBody>
          <a:bodyPr wrap="none">
            <a:spAutoFit/>
          </a:bodyPr>
          <a:lstStyle/>
          <a:p>
            <a:pPr indent="304800" algn="ctr">
              <a:lnSpc>
                <a:spcPct val="150000"/>
              </a:lnSpc>
              <a:spcAft>
                <a:spcPts val="0"/>
              </a:spcAft>
            </a:pPr>
            <a:r>
              <a:rPr lang="en-US" altLang="zh-CN" kern="100" dirty="0">
                <a:latin typeface="Times New Roman" panose="02020603050405020304" pitchFamily="18" charset="0"/>
                <a:ea typeface="宋体" panose="02010600030101010101" pitchFamily="2" charset="-122"/>
              </a:rPr>
              <a:t>       </a:t>
            </a:r>
            <a:r>
              <a:rPr lang="zh-CN" altLang="en-US" kern="100" dirty="0" smtClean="0">
                <a:latin typeface="Times New Roman" panose="02020603050405020304" pitchFamily="18" charset="0"/>
                <a:ea typeface="宋体" panose="02010600030101010101" pitchFamily="2" charset="-122"/>
              </a:rPr>
              <a:t>图</a:t>
            </a:r>
            <a:r>
              <a:rPr lang="en-US" altLang="zh-CN" kern="100" dirty="0" smtClean="0">
                <a:latin typeface="Times New Roman" panose="02020603050405020304" pitchFamily="18" charset="0"/>
                <a:ea typeface="宋体" panose="02010600030101010101" pitchFamily="2" charset="-122"/>
              </a:rPr>
              <a:t>7-3  </a:t>
            </a:r>
            <a:r>
              <a:rPr lang="en-US" altLang="zh-CN" kern="100" dirty="0">
                <a:latin typeface="Times New Roman" panose="02020603050405020304" pitchFamily="18" charset="0"/>
                <a:cs typeface="Times New Roman" panose="02020603050405020304" pitchFamily="18" charset="0"/>
              </a:rPr>
              <a:t> </a:t>
            </a:r>
            <a:r>
              <a:rPr lang="en-US" altLang="zh-CN" kern="100" dirty="0" err="1">
                <a:latin typeface="Times New Roman" panose="02020603050405020304" pitchFamily="18" charset="0"/>
                <a:cs typeface="Times New Roman" panose="02020603050405020304" pitchFamily="18" charset="0"/>
              </a:rPr>
              <a:t>IMFeD</a:t>
            </a:r>
            <a:r>
              <a:rPr lang="zh-CN" altLang="zh-CN" kern="100" dirty="0">
                <a:latin typeface="Times New Roman" panose="02020603050405020304" pitchFamily="18" charset="0"/>
                <a:cs typeface="Times New Roman" panose="02020603050405020304" pitchFamily="18" charset="0"/>
              </a:rPr>
              <a:t>工具筛查问卷反面</a:t>
            </a:r>
            <a:r>
              <a:rPr lang="en-US" altLang="zh-CN" kern="100" dirty="0">
                <a:latin typeface="Times New Roman" panose="02020603050405020304" pitchFamily="18" charset="0"/>
                <a:cs typeface="Times New Roman" panose="02020603050405020304" pitchFamily="18" charset="0"/>
              </a:rPr>
              <a:t> </a:t>
            </a:r>
            <a:endParaRPr lang="zh-CN" altLang="zh-CN" sz="1400" kern="100" dirty="0">
              <a:latin typeface="Calibri" panose="020F0502020204030204" pitchFamily="34" charset="0"/>
              <a:cs typeface="Times New Roman" panose="02020603050405020304" pitchFamily="18" charset="0"/>
            </a:endParaRPr>
          </a:p>
        </p:txBody>
      </p:sp>
      <p:pic>
        <p:nvPicPr>
          <p:cNvPr id="8" name="图片 177" descr="C:\Users\W\Desktop\IMFeD量表书稿\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331" y="1115607"/>
            <a:ext cx="347662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20374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7" name="矩形 6"/>
          <p:cNvSpPr/>
          <p:nvPr/>
        </p:nvSpPr>
        <p:spPr>
          <a:xfrm>
            <a:off x="7369468" y="5689646"/>
            <a:ext cx="3672800" cy="797591"/>
          </a:xfrm>
          <a:prstGeom prst="rect">
            <a:avLst/>
          </a:prstGeom>
        </p:spPr>
        <p:txBody>
          <a:bodyPr wrap="none">
            <a:spAutoFit/>
          </a:bodyPr>
          <a:lstStyle/>
          <a:p>
            <a:pPr indent="304800" algn="ctr">
              <a:lnSpc>
                <a:spcPct val="150000"/>
              </a:lnSpc>
            </a:pPr>
            <a:r>
              <a:rPr lang="en-US" altLang="zh-CN" kern="100" dirty="0">
                <a:latin typeface="Times New Roman" panose="02020603050405020304" pitchFamily="18" charset="0"/>
                <a:ea typeface="宋体" panose="02010600030101010101" pitchFamily="2" charset="-122"/>
              </a:rPr>
              <a:t>       </a:t>
            </a:r>
            <a:r>
              <a:rPr lang="zh-CN" altLang="en-US" kern="100" dirty="0" smtClean="0">
                <a:latin typeface="Times New Roman" panose="02020603050405020304" pitchFamily="18" charset="0"/>
                <a:ea typeface="宋体" panose="02010600030101010101" pitchFamily="2" charset="-122"/>
              </a:rPr>
              <a:t>图</a:t>
            </a:r>
            <a:r>
              <a:rPr lang="en-US" altLang="zh-CN" kern="100" dirty="0" smtClean="0">
                <a:latin typeface="Times New Roman" panose="02020603050405020304" pitchFamily="18" charset="0"/>
                <a:ea typeface="宋体" panose="02010600030101010101" pitchFamily="2" charset="-122"/>
              </a:rPr>
              <a:t>7-4  </a:t>
            </a:r>
            <a:r>
              <a:rPr lang="en-US" altLang="zh-CN" kern="100" dirty="0" smtClean="0">
                <a:latin typeface="Times New Roman" panose="02020603050405020304" pitchFamily="18" charset="0"/>
                <a:cs typeface="Times New Roman" panose="02020603050405020304" pitchFamily="18" charset="0"/>
              </a:rPr>
              <a:t> </a:t>
            </a:r>
            <a:r>
              <a:rPr lang="en-US" altLang="zh-CN" kern="100" dirty="0" err="1">
                <a:latin typeface="Times New Roman" panose="02020603050405020304" pitchFamily="18" charset="0"/>
                <a:cs typeface="Times New Roman" panose="02020603050405020304" pitchFamily="18" charset="0"/>
              </a:rPr>
              <a:t>IMFeD</a:t>
            </a:r>
            <a:r>
              <a:rPr lang="zh-CN" altLang="zh-CN" kern="100" dirty="0">
                <a:latin typeface="Times New Roman" panose="02020603050405020304" pitchFamily="18" charset="0"/>
                <a:cs typeface="Times New Roman" panose="02020603050405020304" pitchFamily="18" charset="0"/>
              </a:rPr>
              <a:t>工具的评估区</a:t>
            </a:r>
            <a:endParaRPr lang="zh-CN" altLang="zh-CN" sz="1400" kern="100" dirty="0">
              <a:latin typeface="Calibri" panose="020F0502020204030204" pitchFamily="34" charset="0"/>
              <a:cs typeface="Times New Roman" panose="02020603050405020304" pitchFamily="18" charset="0"/>
            </a:endParaRPr>
          </a:p>
          <a:p>
            <a:pPr indent="304800" algn="ctr">
              <a:lnSpc>
                <a:spcPct val="150000"/>
              </a:lnSpc>
              <a:spcAft>
                <a:spcPts val="0"/>
              </a:spcAft>
            </a:pPr>
            <a:endParaRPr lang="zh-CN" altLang="zh-CN" sz="1400" kern="100" dirty="0">
              <a:latin typeface="Calibri" panose="020F0502020204030204" pitchFamily="34" charset="0"/>
              <a:cs typeface="Times New Roman" panose="02020603050405020304" pitchFamily="18" charset="0"/>
            </a:endParaRPr>
          </a:p>
        </p:txBody>
      </p:sp>
      <p:sp>
        <p:nvSpPr>
          <p:cNvPr id="6" name="矩形 5"/>
          <p:cNvSpPr/>
          <p:nvPr/>
        </p:nvSpPr>
        <p:spPr>
          <a:xfrm>
            <a:off x="654126" y="1909610"/>
            <a:ext cx="5850967" cy="1938992"/>
          </a:xfrm>
          <a:prstGeom prst="rect">
            <a:avLst/>
          </a:prstGeom>
        </p:spPr>
        <p:txBody>
          <a:bodyPr wrap="square">
            <a:spAutoFit/>
          </a:bodyPr>
          <a:lstStyle/>
          <a:p>
            <a:pPr>
              <a:lnSpc>
                <a:spcPct val="150000"/>
              </a:lnSpc>
            </a:pPr>
            <a:r>
              <a:rPr lang="zh-CN" altLang="en-US" sz="1600" b="1" dirty="0">
                <a:solidFill>
                  <a:srgbClr val="FF0000"/>
                </a:solidFill>
                <a:latin typeface="微软雅黑" panose="020B0503020204020204" pitchFamily="34" charset="-122"/>
                <a:ea typeface="微软雅黑" panose="020B0503020204020204" pitchFamily="34" charset="-122"/>
              </a:rPr>
              <a:t>（二） 评估分类</a:t>
            </a:r>
          </a:p>
          <a:p>
            <a:pPr>
              <a:lnSpc>
                <a:spcPct val="150000"/>
              </a:lnSpc>
            </a:pPr>
            <a:r>
              <a:rPr lang="zh-CN" altLang="en-US" sz="1600" dirty="0">
                <a:latin typeface="微软雅黑" panose="020B0503020204020204" pitchFamily="34" charset="-122"/>
                <a:ea typeface="微软雅黑" panose="020B0503020204020204" pitchFamily="34" charset="-122"/>
              </a:rPr>
              <a:t>    工具的评估区包括六大类饮食行为问题的诊断和详细的文字解说（见图</a:t>
            </a:r>
            <a:r>
              <a:rPr lang="en-US" altLang="zh-CN" sz="1600" dirty="0">
                <a:latin typeface="微软雅黑" panose="020B0503020204020204" pitchFamily="34" charset="-122"/>
                <a:ea typeface="微软雅黑" panose="020B0503020204020204" pitchFamily="34" charset="-122"/>
              </a:rPr>
              <a:t>7-4</a:t>
            </a:r>
            <a:r>
              <a:rPr lang="zh-CN" altLang="en-US" sz="1600" dirty="0">
                <a:latin typeface="微软雅黑" panose="020B0503020204020204" pitchFamily="34" charset="-122"/>
                <a:ea typeface="微软雅黑" panose="020B0503020204020204" pitchFamily="34" charset="-122"/>
              </a:rPr>
              <a:t>）。这六类问题分别是： 胃口差、对某种食物特别偏好、不良进食习惯、父母过度关心、害怕进食和潜在疾病状态。</a:t>
            </a:r>
          </a:p>
        </p:txBody>
      </p:sp>
      <p:pic>
        <p:nvPicPr>
          <p:cNvPr id="9" name="图片 1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4042" y="1038256"/>
            <a:ext cx="3757613"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7115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7" name="矩形 6"/>
          <p:cNvSpPr/>
          <p:nvPr/>
        </p:nvSpPr>
        <p:spPr>
          <a:xfrm>
            <a:off x="6936657" y="5689646"/>
            <a:ext cx="4538423" cy="797591"/>
          </a:xfrm>
          <a:prstGeom prst="rect">
            <a:avLst/>
          </a:prstGeom>
        </p:spPr>
        <p:txBody>
          <a:bodyPr wrap="none">
            <a:spAutoFit/>
          </a:bodyPr>
          <a:lstStyle/>
          <a:p>
            <a:pPr indent="304800" algn="ctr">
              <a:lnSpc>
                <a:spcPct val="150000"/>
              </a:lnSpc>
              <a:spcAft>
                <a:spcPts val="0"/>
              </a:spcAft>
            </a:pPr>
            <a:r>
              <a:rPr lang="en-US" altLang="zh-CN" kern="100" dirty="0">
                <a:latin typeface="Times New Roman" panose="02020603050405020304" pitchFamily="18" charset="0"/>
                <a:ea typeface="宋体" panose="02010600030101010101" pitchFamily="2" charset="-122"/>
              </a:rPr>
              <a:t>       </a:t>
            </a:r>
            <a:r>
              <a:rPr lang="zh-CN" altLang="en-US" kern="100" dirty="0" smtClean="0">
                <a:latin typeface="Times New Roman" panose="02020603050405020304" pitchFamily="18" charset="0"/>
                <a:ea typeface="宋体" panose="02010600030101010101" pitchFamily="2" charset="-122"/>
              </a:rPr>
              <a:t>图</a:t>
            </a:r>
            <a:r>
              <a:rPr lang="en-US" altLang="zh-CN" kern="100" dirty="0" smtClean="0">
                <a:latin typeface="Times New Roman" panose="02020603050405020304" pitchFamily="18" charset="0"/>
                <a:ea typeface="宋体" panose="02010600030101010101" pitchFamily="2" charset="-122"/>
              </a:rPr>
              <a:t>7-5 </a:t>
            </a:r>
            <a:r>
              <a:rPr lang="en-US" altLang="zh-CN" kern="100" dirty="0" smtClean="0">
                <a:latin typeface="Times New Roman" panose="02020603050405020304" pitchFamily="18" charset="0"/>
                <a:cs typeface="Times New Roman" panose="02020603050405020304" pitchFamily="18" charset="0"/>
              </a:rPr>
              <a:t> </a:t>
            </a:r>
            <a:r>
              <a:rPr lang="en-US" altLang="zh-CN" kern="100" dirty="0" err="1">
                <a:latin typeface="Times New Roman" panose="02020603050405020304" pitchFamily="18" charset="0"/>
                <a:cs typeface="Times New Roman" panose="02020603050405020304" pitchFamily="18" charset="0"/>
              </a:rPr>
              <a:t>IMFeD</a:t>
            </a:r>
            <a:r>
              <a:rPr lang="zh-CN" altLang="zh-CN" kern="100" dirty="0">
                <a:latin typeface="Times New Roman" panose="02020603050405020304" pitchFamily="18" charset="0"/>
                <a:cs typeface="Times New Roman" panose="02020603050405020304" pitchFamily="18" charset="0"/>
              </a:rPr>
              <a:t>工具干预指导健康处方</a:t>
            </a:r>
            <a:endParaRPr lang="zh-CN" altLang="zh-CN" sz="1400" kern="100" dirty="0">
              <a:latin typeface="Calibri" panose="020F0502020204030204" pitchFamily="34" charset="0"/>
              <a:cs typeface="Times New Roman" panose="02020603050405020304" pitchFamily="18" charset="0"/>
            </a:endParaRPr>
          </a:p>
          <a:p>
            <a:pPr indent="304800" algn="ctr">
              <a:lnSpc>
                <a:spcPct val="150000"/>
              </a:lnSpc>
              <a:spcAft>
                <a:spcPts val="0"/>
              </a:spcAft>
            </a:pPr>
            <a:endParaRPr lang="zh-CN" altLang="zh-CN" sz="1400" kern="100" dirty="0">
              <a:latin typeface="Calibri" panose="020F0502020204030204" pitchFamily="34" charset="0"/>
              <a:cs typeface="Times New Roman" panose="02020603050405020304" pitchFamily="18" charset="0"/>
            </a:endParaRPr>
          </a:p>
        </p:txBody>
      </p:sp>
      <p:sp>
        <p:nvSpPr>
          <p:cNvPr id="6" name="矩形 5"/>
          <p:cNvSpPr/>
          <p:nvPr/>
        </p:nvSpPr>
        <p:spPr>
          <a:xfrm>
            <a:off x="654126" y="1909610"/>
            <a:ext cx="5850967" cy="1156855"/>
          </a:xfrm>
          <a:prstGeom prst="rect">
            <a:avLst/>
          </a:prstGeom>
        </p:spPr>
        <p:txBody>
          <a:bodyPr wrap="square">
            <a:spAutoFit/>
          </a:bodyPr>
          <a:lstStyle/>
          <a:p>
            <a:pPr>
              <a:lnSpc>
                <a:spcPct val="150000"/>
              </a:lnSpc>
            </a:pPr>
            <a:r>
              <a:rPr lang="zh-CN" altLang="en-US" sz="1600" b="1" dirty="0">
                <a:solidFill>
                  <a:srgbClr val="FF0000"/>
                </a:solidFill>
                <a:latin typeface="微软雅黑" panose="020B0503020204020204" pitchFamily="34" charset="-122"/>
                <a:ea typeface="微软雅黑" panose="020B0503020204020204" pitchFamily="34" charset="-122"/>
              </a:rPr>
              <a:t>（三） 健康处方</a:t>
            </a:r>
          </a:p>
          <a:p>
            <a:pPr>
              <a:lnSpc>
                <a:spcPct val="150000"/>
              </a:lnSpc>
            </a:pPr>
            <a:r>
              <a:rPr lang="zh-CN" altLang="en-US" sz="1600" dirty="0">
                <a:latin typeface="微软雅黑" panose="020B0503020204020204" pitchFamily="34" charset="-122"/>
                <a:ea typeface="微软雅黑" panose="020B0503020204020204" pitchFamily="34" charset="-122"/>
              </a:rPr>
              <a:t>    每类饮食行为问题均有相对应的健康处方，内容包括标准化的专业行为指导、科学的营养补充和医嘱（见图</a:t>
            </a:r>
            <a:r>
              <a:rPr lang="en-US" altLang="zh-CN" sz="1600" dirty="0">
                <a:latin typeface="微软雅黑" panose="020B0503020204020204" pitchFamily="34" charset="-122"/>
                <a:ea typeface="微软雅黑" panose="020B0503020204020204" pitchFamily="34" charset="-122"/>
              </a:rPr>
              <a:t>7-5</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pic>
        <p:nvPicPr>
          <p:cNvPr id="8" name="图片 175" descr="C:\Users\W\Desktop\IMFeD量表书稿\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6960" y="340184"/>
            <a:ext cx="3405188" cy="526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53636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7" name="矩形 6"/>
          <p:cNvSpPr/>
          <p:nvPr/>
        </p:nvSpPr>
        <p:spPr>
          <a:xfrm>
            <a:off x="7310453" y="5317271"/>
            <a:ext cx="3826689" cy="830997"/>
          </a:xfrm>
          <a:prstGeom prst="rect">
            <a:avLst/>
          </a:prstGeom>
        </p:spPr>
        <p:txBody>
          <a:bodyPr wrap="none">
            <a:spAutoFit/>
          </a:bodyPr>
          <a:lstStyle/>
          <a:p>
            <a:pPr indent="304800" algn="ctr">
              <a:lnSpc>
                <a:spcPct val="150000"/>
              </a:lnSpc>
              <a:spcAft>
                <a:spcPts val="0"/>
              </a:spcAft>
            </a:pPr>
            <a:r>
              <a:rPr lang="zh-CN" altLang="en-US" kern="100" dirty="0">
                <a:latin typeface="Times New Roman" panose="02020603050405020304" pitchFamily="18" charset="0"/>
              </a:rPr>
              <a:t>图</a:t>
            </a:r>
            <a:r>
              <a:rPr lang="en-US" altLang="zh-CN" kern="100" dirty="0" smtClean="0">
                <a:latin typeface="Times New Roman" panose="02020603050405020304" pitchFamily="18" charset="0"/>
              </a:rPr>
              <a:t>7-6 </a:t>
            </a:r>
            <a:r>
              <a:rPr lang="en-US" altLang="zh-CN" kern="100" dirty="0" err="1">
                <a:latin typeface="Times New Roman" panose="02020603050405020304" pitchFamily="18" charset="0"/>
              </a:rPr>
              <a:t>IMFeD</a:t>
            </a:r>
            <a:r>
              <a:rPr lang="zh-CN" altLang="en-US" kern="100" dirty="0">
                <a:latin typeface="Times New Roman" panose="02020603050405020304" pitchFamily="18" charset="0"/>
              </a:rPr>
              <a:t>工具的临床应用流程</a:t>
            </a:r>
          </a:p>
          <a:p>
            <a:pPr indent="304800" algn="ctr">
              <a:lnSpc>
                <a:spcPct val="150000"/>
              </a:lnSpc>
              <a:spcAft>
                <a:spcPts val="0"/>
              </a:spcAft>
            </a:pPr>
            <a:endParaRPr lang="zh-CN" altLang="zh-CN" sz="1400" kern="100" dirty="0">
              <a:latin typeface="Calibri" panose="020F0502020204030204" pitchFamily="34" charset="0"/>
              <a:cs typeface="Times New Roman" panose="02020603050405020304" pitchFamily="18" charset="0"/>
            </a:endParaRPr>
          </a:p>
        </p:txBody>
      </p:sp>
      <p:sp>
        <p:nvSpPr>
          <p:cNvPr id="6" name="矩形 5"/>
          <p:cNvSpPr/>
          <p:nvPr/>
        </p:nvSpPr>
        <p:spPr>
          <a:xfrm>
            <a:off x="631397" y="1705094"/>
            <a:ext cx="5850967" cy="4601260"/>
          </a:xfrm>
          <a:prstGeom prst="rect">
            <a:avLst/>
          </a:prstGeom>
        </p:spPr>
        <p:txBody>
          <a:bodyPr wrap="square">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三、 临床评估干预流程</a:t>
            </a:r>
          </a:p>
          <a:p>
            <a:r>
              <a:rPr lang="zh-CN" altLang="en-US" sz="1400" b="1" dirty="0">
                <a:solidFill>
                  <a:srgbClr val="FF0000"/>
                </a:solidFill>
                <a:latin typeface="微软雅黑" panose="020B0503020204020204" pitchFamily="34" charset="-122"/>
                <a:ea typeface="微软雅黑" panose="020B0503020204020204" pitchFamily="34" charset="-122"/>
              </a:rPr>
              <a:t> </a:t>
            </a:r>
            <a:endParaRPr lang="en-US" altLang="zh-CN" sz="1400" b="1" dirty="0" smtClean="0">
              <a:solidFill>
                <a:srgbClr val="FF0000"/>
              </a:solidFill>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一） 调查询问</a:t>
            </a:r>
          </a:p>
          <a:p>
            <a:r>
              <a:rPr lang="zh-CN" altLang="en-US" sz="1400" dirty="0">
                <a:latin typeface="微软雅黑" panose="020B0503020204020204" pitchFamily="34" charset="-122"/>
                <a:ea typeface="微软雅黑" panose="020B0503020204020204" pitchFamily="34" charset="-122"/>
              </a:rPr>
              <a:t>    调查询问的目的是了解儿童生长发育情况和喂养情况，判断儿童的喂养困难是否因器质性疾病导致。首先对报告喂养困难的家长给予详细的喂养史、生育史、过敏史等问询，请家长填写</a:t>
            </a:r>
            <a:r>
              <a:rPr lang="en-US" altLang="zh-CN" sz="1400" dirty="0" err="1">
                <a:latin typeface="微软雅黑" panose="020B0503020204020204" pitchFamily="34" charset="-122"/>
                <a:ea typeface="微软雅黑" panose="020B0503020204020204" pitchFamily="34" charset="-122"/>
              </a:rPr>
              <a:t>IMFeD</a:t>
            </a:r>
            <a:r>
              <a:rPr lang="zh-CN" altLang="en-US" sz="1400" dirty="0">
                <a:latin typeface="微软雅黑" panose="020B0503020204020204" pitchFamily="34" charset="-122"/>
                <a:ea typeface="微软雅黑" panose="020B0503020204020204" pitchFamily="34" charset="-122"/>
              </a:rPr>
              <a:t>工具的家长问卷部分，并测量儿童的身高和体重，对儿童的体格生长进行评价。</a:t>
            </a:r>
          </a:p>
          <a:p>
            <a:r>
              <a:rPr lang="zh-CN" altLang="en-US" sz="1400" dirty="0">
                <a:latin typeface="微软雅黑" panose="020B0503020204020204" pitchFamily="34" charset="-122"/>
                <a:ea typeface="微软雅黑" panose="020B0503020204020204" pitchFamily="34" charset="-122"/>
              </a:rPr>
              <a:t>        </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二） 诊断分类</a:t>
            </a:r>
          </a:p>
          <a:p>
            <a:r>
              <a:rPr lang="zh-CN" altLang="en-US" sz="1400" dirty="0">
                <a:latin typeface="微软雅黑" panose="020B0503020204020204" pitchFamily="34" charset="-122"/>
                <a:ea typeface="微软雅黑" panose="020B0503020204020204" pitchFamily="34" charset="-122"/>
              </a:rPr>
              <a:t>    诊断分类的目的是对儿童的饮食行为问题进行分类诊断。家长问卷正面</a:t>
            </a:r>
            <a:r>
              <a:rPr lang="en-US" altLang="zh-CN" sz="1400" dirty="0">
                <a:latin typeface="微软雅黑" panose="020B0503020204020204" pitchFamily="34" charset="-122"/>
                <a:ea typeface="微软雅黑" panose="020B0503020204020204" pitchFamily="34" charset="-122"/>
              </a:rPr>
              <a:t>17</a:t>
            </a:r>
            <a:r>
              <a:rPr lang="zh-CN" altLang="en-US" sz="1400" dirty="0">
                <a:latin typeface="微软雅黑" panose="020B0503020204020204" pitchFamily="34" charset="-122"/>
                <a:ea typeface="微软雅黑" panose="020B0503020204020204" pitchFamily="34" charset="-122"/>
              </a:rPr>
              <a:t>个条目被归进</a:t>
            </a:r>
            <a:r>
              <a:rPr lang="en-US" altLang="zh-CN" sz="1400" dirty="0">
                <a:latin typeface="微软雅黑" panose="020B0503020204020204" pitchFamily="34" charset="-122"/>
                <a:ea typeface="微软雅黑" panose="020B0503020204020204" pitchFamily="34" charset="-122"/>
              </a:rPr>
              <a:t>6</a:t>
            </a:r>
            <a:r>
              <a:rPr lang="zh-CN" altLang="en-US" sz="1400" dirty="0">
                <a:latin typeface="微软雅黑" panose="020B0503020204020204" pitchFamily="34" charset="-122"/>
                <a:ea typeface="微软雅黑" panose="020B0503020204020204" pitchFamily="34" charset="-122"/>
              </a:rPr>
              <a:t>个区块，每个区块对应一类饮食行为问题。医生根据家长问卷的填写，再次有针对性地问询和核对，从而判断儿童存在哪一类或哪几类饮食行为问题，每一类饮食问题中包含几项条目。</a:t>
            </a:r>
          </a:p>
          <a:p>
            <a:r>
              <a:rPr lang="zh-CN" altLang="en-US" sz="1400" dirty="0">
                <a:latin typeface="微软雅黑" panose="020B0503020204020204" pitchFamily="34" charset="-122"/>
                <a:ea typeface="微软雅黑" panose="020B0503020204020204" pitchFamily="34" charset="-122"/>
              </a:rPr>
              <a:t>      </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（三） 干预指导</a:t>
            </a:r>
          </a:p>
          <a:p>
            <a:r>
              <a:rPr lang="zh-CN" altLang="en-US" sz="1400" dirty="0">
                <a:latin typeface="微软雅黑" panose="020B0503020204020204" pitchFamily="34" charset="-122"/>
                <a:ea typeface="微软雅黑" panose="020B0503020204020204" pitchFamily="34" charset="-122"/>
              </a:rPr>
              <a:t>    干预指导的目的是根据儿童饮食行为问题类型，给予系统的干预指导方案。如怀疑或确诊儿童存在器质性疾病，应立即对症进行诊断和治疗，或转诊至专科医疗机构。在排除了潜在疾病状态后，医生应根据儿童的体格生长情况、行为问题的严重程度和干预的难易程度，确定干预的内容和优先次序，开具阶段性、个性化的健康指导处方（见图</a:t>
            </a:r>
            <a:r>
              <a:rPr lang="en-US" altLang="zh-CN" sz="1400" dirty="0">
                <a:latin typeface="微软雅黑" panose="020B0503020204020204" pitchFamily="34" charset="-122"/>
                <a:ea typeface="微软雅黑" panose="020B0503020204020204" pitchFamily="34" charset="-122"/>
              </a:rPr>
              <a:t>7-6</a:t>
            </a:r>
            <a:r>
              <a:rPr lang="zh-CN" altLang="en-US" sz="1400" dirty="0">
                <a:latin typeface="微软雅黑" panose="020B0503020204020204" pitchFamily="34" charset="-122"/>
                <a:ea typeface="微软雅黑" panose="020B0503020204020204" pitchFamily="34" charset="-122"/>
              </a:rPr>
              <a:t>）</a:t>
            </a:r>
          </a:p>
        </p:txBody>
      </p:sp>
      <p:pic>
        <p:nvPicPr>
          <p:cNvPr id="9" name="图片 1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337" y="1841251"/>
            <a:ext cx="5300663"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9272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631397" y="1705094"/>
            <a:ext cx="10885261" cy="4739759"/>
          </a:xfrm>
          <a:prstGeom prst="rect">
            <a:avLst/>
          </a:prstGeom>
        </p:spPr>
        <p:txBody>
          <a:bodyPr wrap="square">
            <a:spAutoFit/>
          </a:bodyPr>
          <a:lstStyle/>
          <a:p>
            <a:r>
              <a:rPr lang="zh-CN" altLang="en-US" sz="2000" b="1" dirty="0" smtClean="0">
                <a:solidFill>
                  <a:srgbClr val="FF0000"/>
                </a:solidFill>
                <a:latin typeface="微软雅黑" panose="020B0503020204020204" pitchFamily="34" charset="-122"/>
                <a:ea typeface="微软雅黑" panose="020B0503020204020204" pitchFamily="34" charset="-122"/>
              </a:rPr>
              <a:t>四</a:t>
            </a:r>
            <a:r>
              <a:rPr lang="zh-CN" altLang="en-US" sz="2000" b="1" dirty="0">
                <a:solidFill>
                  <a:srgbClr val="FF0000"/>
                </a:solidFill>
                <a:latin typeface="微软雅黑" panose="020B0503020204020204" pitchFamily="34" charset="-122"/>
                <a:ea typeface="微软雅黑" panose="020B0503020204020204" pitchFamily="34" charset="-122"/>
              </a:rPr>
              <a:t>、 临床表现和干预方法</a:t>
            </a:r>
          </a:p>
          <a:p>
            <a:r>
              <a:rPr lang="zh-CN" altLang="en-US" sz="1600" b="1" dirty="0">
                <a:solidFill>
                  <a:srgbClr val="FF0000"/>
                </a:solidFill>
                <a:latin typeface="微软雅黑" panose="020B0503020204020204" pitchFamily="34" charset="-122"/>
                <a:ea typeface="微软雅黑" panose="020B0503020204020204" pitchFamily="34" charset="-122"/>
              </a:rPr>
              <a:t>        </a:t>
            </a:r>
            <a:r>
              <a:rPr lang="zh-CN" altLang="en-US" sz="1600" b="1" dirty="0" smtClean="0">
                <a:solidFill>
                  <a:srgbClr val="FF0000"/>
                </a:solidFill>
                <a:latin typeface="微软雅黑" panose="020B0503020204020204" pitchFamily="34" charset="-122"/>
                <a:ea typeface="微软雅黑" panose="020B0503020204020204" pitchFamily="34" charset="-122"/>
              </a:rPr>
              <a:t>（</a:t>
            </a:r>
            <a:r>
              <a:rPr lang="zh-CN" altLang="en-US" sz="1600" b="1" dirty="0">
                <a:solidFill>
                  <a:srgbClr val="FF0000"/>
                </a:solidFill>
                <a:latin typeface="微软雅黑" panose="020B0503020204020204" pitchFamily="34" charset="-122"/>
                <a:ea typeface="微软雅黑" panose="020B0503020204020204" pitchFamily="34" charset="-122"/>
              </a:rPr>
              <a:t>一） 胃口差</a:t>
            </a: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1. </a:t>
            </a:r>
            <a:r>
              <a:rPr lang="zh-CN" altLang="en-US" sz="1400" dirty="0">
                <a:latin typeface="微软雅黑" panose="020B0503020204020204" pitchFamily="34" charset="-122"/>
                <a:ea typeface="微软雅黑" panose="020B0503020204020204" pitchFamily="34" charset="-122"/>
              </a:rPr>
              <a:t>临床表现</a:t>
            </a:r>
          </a:p>
          <a:p>
            <a:r>
              <a:rPr lang="zh-CN" altLang="en-US" sz="1400" dirty="0">
                <a:latin typeface="微软雅黑" panose="020B0503020204020204" pitchFamily="34" charset="-122"/>
                <a:ea typeface="微软雅黑" panose="020B0503020204020204" pitchFamily="34" charset="-122"/>
              </a:rPr>
              <a:t>    ●孩子灵敏、活泼且好动，但极少表现饥饿或对进食感兴趣</a:t>
            </a:r>
          </a:p>
          <a:p>
            <a:r>
              <a:rPr lang="zh-CN" altLang="en-US" sz="1400" dirty="0">
                <a:latin typeface="微软雅黑" panose="020B0503020204020204" pitchFamily="34" charset="-122"/>
                <a:ea typeface="微软雅黑" panose="020B0503020204020204" pitchFamily="34" charset="-122"/>
              </a:rPr>
              <a:t>    ●与进食相比，孩子对游戏和与人互动更感兴趣</a:t>
            </a:r>
          </a:p>
          <a:p>
            <a:r>
              <a:rPr lang="zh-CN" altLang="en-US" sz="1400" dirty="0">
                <a:latin typeface="微软雅黑" panose="020B0503020204020204" pitchFamily="34" charset="-122"/>
                <a:ea typeface="微软雅黑" panose="020B0503020204020204" pitchFamily="34" charset="-122"/>
              </a:rPr>
              <a:t>    ●可能只吃一两口就停止进食，进餐容易分心，很难持续坐在桌</a:t>
            </a:r>
            <a:r>
              <a:rPr lang="zh-CN" altLang="en-US" sz="1400" dirty="0" smtClean="0">
                <a:latin typeface="微软雅黑" panose="020B0503020204020204" pitchFamily="34" charset="-122"/>
                <a:ea typeface="微软雅黑" panose="020B0503020204020204" pitchFamily="34" charset="-122"/>
              </a:rPr>
              <a:t>旁</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2. </a:t>
            </a:r>
            <a:r>
              <a:rPr lang="zh-CN" altLang="en-US" sz="1400" dirty="0">
                <a:latin typeface="微软雅黑" panose="020B0503020204020204" pitchFamily="34" charset="-122"/>
                <a:ea typeface="微软雅黑" panose="020B0503020204020204" pitchFamily="34" charset="-122"/>
              </a:rPr>
              <a:t>干预目标</a:t>
            </a:r>
          </a:p>
          <a:p>
            <a:r>
              <a:rPr lang="zh-CN" altLang="en-US" sz="1400" dirty="0">
                <a:latin typeface="微软雅黑" panose="020B0503020204020204" pitchFamily="34" charset="-122"/>
                <a:ea typeface="微软雅黑" panose="020B0503020204020204" pitchFamily="34" charset="-122"/>
              </a:rPr>
              <a:t>    ●培养孩子的饥饿感，并能学会辨识饥饿感</a:t>
            </a:r>
          </a:p>
          <a:p>
            <a:r>
              <a:rPr lang="zh-CN" altLang="en-US" sz="1400" dirty="0">
                <a:latin typeface="微软雅黑" panose="020B0503020204020204" pitchFamily="34" charset="-122"/>
                <a:ea typeface="微软雅黑" panose="020B0503020204020204" pitchFamily="34" charset="-122"/>
              </a:rPr>
              <a:t>    ●让孩子明白用餐时间应该用来吃饭，而非玩耍或跑来跑去</a:t>
            </a:r>
          </a:p>
          <a:p>
            <a:r>
              <a:rPr lang="zh-CN" altLang="en-US" sz="1400" dirty="0">
                <a:latin typeface="微软雅黑" panose="020B0503020204020204" pitchFamily="34" charset="-122"/>
                <a:ea typeface="微软雅黑" panose="020B0503020204020204" pitchFamily="34" charset="-122"/>
              </a:rPr>
              <a:t>    ●让孩子待在餐桌上够久，学会吃到有饱足</a:t>
            </a:r>
            <a:r>
              <a:rPr lang="zh-CN" altLang="en-US" sz="1400" dirty="0" smtClean="0">
                <a:latin typeface="微软雅黑" panose="020B0503020204020204" pitchFamily="34" charset="-122"/>
                <a:ea typeface="微软雅黑" panose="020B0503020204020204" pitchFamily="34" charset="-122"/>
              </a:rPr>
              <a:t>感</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3. </a:t>
            </a:r>
            <a:r>
              <a:rPr lang="zh-CN" altLang="en-US" sz="1400" dirty="0">
                <a:latin typeface="微软雅黑" panose="020B0503020204020204" pitchFamily="34" charset="-122"/>
                <a:ea typeface="微软雅黑" panose="020B0503020204020204" pitchFamily="34" charset="-122"/>
              </a:rPr>
              <a:t>指导要点</a:t>
            </a:r>
          </a:p>
          <a:p>
            <a:r>
              <a:rPr lang="zh-CN" altLang="en-US" sz="1400" dirty="0">
                <a:latin typeface="微软雅黑" panose="020B0503020204020204" pitchFamily="34" charset="-122"/>
                <a:ea typeface="微软雅黑" panose="020B0503020204020204" pitchFamily="34" charset="-122"/>
              </a:rPr>
              <a:t>    ●设计用餐时间表，每天给予</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餐和</a:t>
            </a:r>
            <a:r>
              <a:rPr lang="en-US" altLang="zh-CN" sz="1400" dirty="0">
                <a:latin typeface="微软雅黑" panose="020B0503020204020204" pitchFamily="34" charset="-122"/>
                <a:ea typeface="微软雅黑" panose="020B0503020204020204" pitchFamily="34" charset="-122"/>
              </a:rPr>
              <a:t>1</a:t>
            </a:r>
            <a:r>
              <a:rPr lang="zh-CN" altLang="en-US" sz="1400" dirty="0">
                <a:latin typeface="微软雅黑" panose="020B0503020204020204" pitchFamily="34" charset="-122"/>
                <a:ea typeface="微软雅黑" panose="020B0503020204020204" pitchFamily="34" charset="-122"/>
              </a:rPr>
              <a:t>份下午的点心（间隔</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到</a:t>
            </a:r>
            <a:r>
              <a:rPr lang="en-US" altLang="zh-CN" sz="1400" dirty="0">
                <a:latin typeface="微软雅黑" panose="020B0503020204020204" pitchFamily="34" charset="-122"/>
                <a:ea typeface="微软雅黑" panose="020B0503020204020204" pitchFamily="34" charset="-122"/>
              </a:rPr>
              <a:t>4</a:t>
            </a:r>
            <a:r>
              <a:rPr lang="zh-CN" altLang="en-US" sz="1400" dirty="0">
                <a:latin typeface="微软雅黑" panose="020B0503020204020204" pitchFamily="34" charset="-122"/>
                <a:ea typeface="微软雅黑" panose="020B0503020204020204" pitchFamily="34" charset="-122"/>
              </a:rPr>
              <a:t>小时）</a:t>
            </a:r>
          </a:p>
          <a:p>
            <a:r>
              <a:rPr lang="zh-CN" altLang="en-US" sz="1400" dirty="0">
                <a:latin typeface="微软雅黑" panose="020B0503020204020204" pitchFamily="34" charset="-122"/>
                <a:ea typeface="微软雅黑" panose="020B0503020204020204" pitchFamily="34" charset="-122"/>
              </a:rPr>
              <a:t>    ●如果孩子在正餐时间不吃或吃得很少，不要担心，也不要因此屈服让步，可在正餐之间提供少量零食</a:t>
            </a:r>
          </a:p>
          <a:p>
            <a:r>
              <a:rPr lang="zh-CN" altLang="en-US" sz="1400" dirty="0">
                <a:latin typeface="微软雅黑" panose="020B0503020204020204" pitchFamily="34" charset="-122"/>
                <a:ea typeface="微软雅黑" panose="020B0503020204020204" pitchFamily="34" charset="-122"/>
              </a:rPr>
              <a:t>    ●孩子一餐正餐吃的不多并没有关系，培养下一餐或隔天的饥饿感</a:t>
            </a:r>
          </a:p>
          <a:p>
            <a:r>
              <a:rPr lang="zh-CN" altLang="en-US" sz="1400" dirty="0">
                <a:latin typeface="微软雅黑" panose="020B0503020204020204" pitchFamily="34" charset="-122"/>
                <a:ea typeface="微软雅黑" panose="020B0503020204020204" pitchFamily="34" charset="-122"/>
              </a:rPr>
              <a:t>    ●固定时间进食，</a:t>
            </a:r>
            <a:r>
              <a:rPr lang="en-US" altLang="zh-CN" sz="1400" dirty="0">
                <a:latin typeface="微软雅黑" panose="020B0503020204020204" pitchFamily="34" charset="-122"/>
                <a:ea typeface="微软雅黑" panose="020B0503020204020204" pitchFamily="34" charset="-122"/>
              </a:rPr>
              <a:t>25</a:t>
            </a:r>
            <a:r>
              <a:rPr lang="zh-CN" altLang="en-US" sz="1400" dirty="0">
                <a:latin typeface="微软雅黑" panose="020B0503020204020204" pitchFamily="34" charset="-122"/>
                <a:ea typeface="微软雅黑" panose="020B0503020204020204" pitchFamily="34" charset="-122"/>
              </a:rPr>
              <a:t>分钟内吃完，超过</a:t>
            </a:r>
            <a:r>
              <a:rPr lang="en-US" altLang="zh-CN" sz="1400" dirty="0">
                <a:latin typeface="微软雅黑" panose="020B0503020204020204" pitchFamily="34" charset="-122"/>
                <a:ea typeface="微软雅黑" panose="020B0503020204020204" pitchFamily="34" charset="-122"/>
              </a:rPr>
              <a:t>25</a:t>
            </a:r>
            <a:r>
              <a:rPr lang="zh-CN" altLang="en-US" sz="1400" dirty="0">
                <a:latin typeface="微软雅黑" panose="020B0503020204020204" pitchFamily="34" charset="-122"/>
                <a:ea typeface="微软雅黑" panose="020B0503020204020204" pitchFamily="34" charset="-122"/>
              </a:rPr>
              <a:t>分钟没有吃完，则撤走</a:t>
            </a:r>
          </a:p>
          <a:p>
            <a:r>
              <a:rPr lang="zh-CN" altLang="en-US" sz="1400" dirty="0">
                <a:latin typeface="微软雅黑" panose="020B0503020204020204" pitchFamily="34" charset="-122"/>
                <a:ea typeface="微软雅黑" panose="020B0503020204020204" pitchFamily="34" charset="-122"/>
              </a:rPr>
              <a:t>    ●不提供果汁、不允许频繁进食，餐间只提供开水</a:t>
            </a:r>
          </a:p>
          <a:p>
            <a:r>
              <a:rPr lang="zh-CN" altLang="en-US" sz="1400" dirty="0">
                <a:latin typeface="微软雅黑" panose="020B0503020204020204" pitchFamily="34" charset="-122"/>
                <a:ea typeface="微软雅黑" panose="020B0503020204020204" pitchFamily="34" charset="-122"/>
              </a:rPr>
              <a:t>    ●增加活动量，使孩子容易产生饥饿感</a:t>
            </a:r>
          </a:p>
          <a:p>
            <a:r>
              <a:rPr lang="zh-CN" altLang="en-US" sz="1400" dirty="0">
                <a:latin typeface="微软雅黑" panose="020B0503020204020204" pitchFamily="34" charset="-122"/>
                <a:ea typeface="微软雅黑" panose="020B0503020204020204" pitchFamily="34" charset="-122"/>
              </a:rPr>
              <a:t>    ●注重食物色香味搭配，增加孩子的食欲</a:t>
            </a:r>
          </a:p>
          <a:p>
            <a:r>
              <a:rPr lang="zh-CN" altLang="en-US" sz="1400" dirty="0">
                <a:latin typeface="微软雅黑" panose="020B0503020204020204" pitchFamily="34" charset="-122"/>
                <a:ea typeface="微软雅黑" panose="020B0503020204020204" pitchFamily="34" charset="-122"/>
              </a:rPr>
              <a:t>    ●不要强迫孩子吃东西，这只会恶化亲子关系</a:t>
            </a:r>
          </a:p>
        </p:txBody>
      </p:sp>
    </p:spTree>
    <p:extLst>
      <p:ext uri="{BB962C8B-B14F-4D97-AF65-F5344CB8AC3E}">
        <p14:creationId xmlns:p14="http://schemas.microsoft.com/office/powerpoint/2010/main" val="10322643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721044" y="1848529"/>
            <a:ext cx="10885261" cy="3754874"/>
          </a:xfrm>
          <a:prstGeom prst="rect">
            <a:avLst/>
          </a:prstGeom>
        </p:spPr>
        <p:txBody>
          <a:bodyPr wrap="square">
            <a:spAutoFit/>
          </a:bodyPr>
          <a:lstStyle/>
          <a:p>
            <a:r>
              <a:rPr lang="zh-CN" altLang="en-US" sz="1600" b="1" dirty="0" smtClean="0">
                <a:solidFill>
                  <a:srgbClr val="FF0000"/>
                </a:solidFill>
                <a:latin typeface="微软雅黑" panose="020B0503020204020204" pitchFamily="34" charset="-122"/>
                <a:ea typeface="微软雅黑" panose="020B0503020204020204" pitchFamily="34" charset="-122"/>
              </a:rPr>
              <a:t>（</a:t>
            </a:r>
            <a:r>
              <a:rPr lang="zh-CN" altLang="en-US" sz="1600" b="1" dirty="0">
                <a:solidFill>
                  <a:srgbClr val="FF0000"/>
                </a:solidFill>
                <a:latin typeface="微软雅黑" panose="020B0503020204020204" pitchFamily="34" charset="-122"/>
                <a:ea typeface="微软雅黑" panose="020B0503020204020204" pitchFamily="34" charset="-122"/>
              </a:rPr>
              <a:t>二） </a:t>
            </a:r>
            <a:r>
              <a:rPr lang="zh-CN" altLang="en-US" sz="1600" b="1" dirty="0" smtClean="0">
                <a:solidFill>
                  <a:srgbClr val="FF0000"/>
                </a:solidFill>
                <a:latin typeface="微软雅黑" panose="020B0503020204020204" pitchFamily="34" charset="-122"/>
                <a:ea typeface="微软雅黑" panose="020B0503020204020204" pitchFamily="34" charset="-122"/>
              </a:rPr>
              <a:t>挑食</a:t>
            </a:r>
            <a:endParaRPr lang="en-US" altLang="zh-CN" sz="1600" b="1" dirty="0" smtClean="0">
              <a:solidFill>
                <a:srgbClr val="FF0000"/>
              </a:solidFill>
              <a:latin typeface="微软雅黑" panose="020B0503020204020204" pitchFamily="34" charset="-122"/>
              <a:ea typeface="微软雅黑" panose="020B0503020204020204" pitchFamily="34" charset="-122"/>
            </a:endParaRPr>
          </a:p>
          <a:p>
            <a:endParaRPr lang="zh-CN" altLang="en-US" sz="1400" b="1" dirty="0">
              <a:solidFill>
                <a:srgbClr val="FF0000"/>
              </a:solidFill>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1. </a:t>
            </a:r>
            <a:r>
              <a:rPr lang="zh-CN" altLang="en-US" sz="1400" dirty="0">
                <a:latin typeface="微软雅黑" panose="020B0503020204020204" pitchFamily="34" charset="-122"/>
                <a:ea typeface="微软雅黑" panose="020B0503020204020204" pitchFamily="34" charset="-122"/>
              </a:rPr>
              <a:t>临床表现</a:t>
            </a:r>
          </a:p>
          <a:p>
            <a:r>
              <a:rPr lang="zh-CN" altLang="en-US" sz="1400" dirty="0">
                <a:latin typeface="微软雅黑" panose="020B0503020204020204" pitchFamily="34" charset="-122"/>
                <a:ea typeface="微软雅黑" panose="020B0503020204020204" pitchFamily="34" charset="-122"/>
              </a:rPr>
              <a:t>    ●孩子因为口味、质地、气味、外观等原因拒绝特定食物</a:t>
            </a:r>
          </a:p>
          <a:p>
            <a:r>
              <a:rPr lang="zh-CN" altLang="en-US" sz="1400" dirty="0">
                <a:latin typeface="微软雅黑" panose="020B0503020204020204" pitchFamily="34" charset="-122"/>
                <a:ea typeface="微软雅黑" panose="020B0503020204020204" pitchFamily="34" charset="-122"/>
              </a:rPr>
              <a:t>    ●对不喜欢吃的食物，孩子会表现出厌恶情绪</a:t>
            </a:r>
          </a:p>
          <a:p>
            <a:r>
              <a:rPr lang="zh-CN" altLang="en-US" sz="1400" dirty="0">
                <a:latin typeface="微软雅黑" panose="020B0503020204020204" pitchFamily="34" charset="-122"/>
                <a:ea typeface="微软雅黑" panose="020B0503020204020204" pitchFamily="34" charset="-122"/>
              </a:rPr>
              <a:t>    ●留心孩子其他感官方面的异常或敏感： 如对噪音、强光、手上的脏污、衣服标签、脚底沙土的</a:t>
            </a:r>
            <a:r>
              <a:rPr lang="zh-CN" altLang="en-US" sz="1400" dirty="0" smtClean="0">
                <a:latin typeface="微软雅黑" panose="020B0503020204020204" pitchFamily="34" charset="-122"/>
                <a:ea typeface="微软雅黑" panose="020B0503020204020204" pitchFamily="34" charset="-122"/>
              </a:rPr>
              <a:t>反应</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2. </a:t>
            </a:r>
            <a:r>
              <a:rPr lang="zh-CN" altLang="en-US" sz="1400" dirty="0">
                <a:latin typeface="微软雅黑" panose="020B0503020204020204" pitchFamily="34" charset="-122"/>
                <a:ea typeface="微软雅黑" panose="020B0503020204020204" pitchFamily="34" charset="-122"/>
              </a:rPr>
              <a:t>干预</a:t>
            </a:r>
            <a:r>
              <a:rPr lang="zh-CN" altLang="en-US" sz="1400" dirty="0" smtClean="0">
                <a:latin typeface="微软雅黑" panose="020B0503020204020204" pitchFamily="34" charset="-122"/>
                <a:ea typeface="微软雅黑" panose="020B0503020204020204" pitchFamily="34" charset="-122"/>
              </a:rPr>
              <a:t>目标</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●“引诱”孩子尝试新</a:t>
            </a:r>
            <a:r>
              <a:rPr lang="zh-CN" altLang="en-US" sz="1400" dirty="0" smtClean="0">
                <a:latin typeface="微软雅黑" panose="020B0503020204020204" pitchFamily="34" charset="-122"/>
                <a:ea typeface="微软雅黑" panose="020B0503020204020204" pitchFamily="34" charset="-122"/>
              </a:rPr>
              <a:t>食物</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3. </a:t>
            </a:r>
            <a:r>
              <a:rPr lang="zh-CN" altLang="en-US" sz="1400" dirty="0">
                <a:latin typeface="微软雅黑" panose="020B0503020204020204" pitchFamily="34" charset="-122"/>
                <a:ea typeface="微软雅黑" panose="020B0503020204020204" pitchFamily="34" charset="-122"/>
              </a:rPr>
              <a:t>指导要点</a:t>
            </a:r>
          </a:p>
          <a:p>
            <a:r>
              <a:rPr lang="zh-CN" altLang="en-US" sz="1400" dirty="0">
                <a:latin typeface="微软雅黑" panose="020B0503020204020204" pitchFamily="34" charset="-122"/>
                <a:ea typeface="微软雅黑" panose="020B0503020204020204" pitchFamily="34" charset="-122"/>
              </a:rPr>
              <a:t>    ●不完全剥夺偏爱的食物，但适当减量</a:t>
            </a:r>
          </a:p>
          <a:p>
            <a:r>
              <a:rPr lang="zh-CN" altLang="en-US" sz="1400" dirty="0">
                <a:latin typeface="微软雅黑" panose="020B0503020204020204" pitchFamily="34" charset="-122"/>
                <a:ea typeface="微软雅黑" panose="020B0503020204020204" pitchFamily="34" charset="-122"/>
              </a:rPr>
              <a:t>    ●将极少量的新食物混进孩子喜欢的食物中，并逐渐增加新食物的比例</a:t>
            </a:r>
          </a:p>
          <a:p>
            <a:r>
              <a:rPr lang="zh-CN" altLang="en-US" sz="1400" dirty="0">
                <a:latin typeface="微软雅黑" panose="020B0503020204020204" pitchFamily="34" charset="-122"/>
                <a:ea typeface="微软雅黑" panose="020B0503020204020204" pitchFamily="34" charset="-122"/>
              </a:rPr>
              <a:t>    ●鼓励孩子反复接触新食物（</a:t>
            </a:r>
            <a:r>
              <a:rPr lang="en-US" altLang="zh-CN" sz="1400" dirty="0">
                <a:latin typeface="微软雅黑" panose="020B0503020204020204" pitchFamily="34" charset="-122"/>
                <a:ea typeface="微软雅黑" panose="020B0503020204020204" pitchFamily="34" charset="-122"/>
              </a:rPr>
              <a:t>10—15</a:t>
            </a:r>
            <a:r>
              <a:rPr lang="zh-CN" altLang="en-US" sz="1400" dirty="0">
                <a:latin typeface="微软雅黑" panose="020B0503020204020204" pitchFamily="34" charset="-122"/>
                <a:ea typeface="微软雅黑" panose="020B0503020204020204" pitchFamily="34" charset="-122"/>
              </a:rPr>
              <a:t>次）</a:t>
            </a:r>
          </a:p>
          <a:p>
            <a:r>
              <a:rPr lang="zh-CN" altLang="en-US" sz="1400" dirty="0">
                <a:latin typeface="微软雅黑" panose="020B0503020204020204" pitchFamily="34" charset="-122"/>
                <a:ea typeface="微软雅黑" panose="020B0503020204020204" pitchFamily="34" charset="-122"/>
              </a:rPr>
              <a:t>    ●理解孩子对某些食物反感的情绪，强迫孩子吃下不喜欢的食物只会让情况更糟糕</a:t>
            </a:r>
          </a:p>
          <a:p>
            <a:r>
              <a:rPr lang="zh-CN" altLang="en-US" sz="1400" dirty="0">
                <a:latin typeface="微软雅黑" panose="020B0503020204020204" pitchFamily="34" charset="-122"/>
                <a:ea typeface="微软雅黑" panose="020B0503020204020204" pitchFamily="34" charset="-122"/>
              </a:rPr>
              <a:t>    ●儿童模仿性强，家长应树立良好榜样，不挑食偏食</a:t>
            </a:r>
          </a:p>
          <a:p>
            <a:r>
              <a:rPr lang="zh-CN" altLang="en-US" sz="1400" dirty="0">
                <a:latin typeface="微软雅黑" panose="020B0503020204020204" pitchFamily="34" charset="-122"/>
                <a:ea typeface="微软雅黑" panose="020B0503020204020204" pitchFamily="34" charset="-122"/>
              </a:rPr>
              <a:t>    ●家长积极示范愉悦的进食，以引起孩子的兴趣</a:t>
            </a:r>
          </a:p>
        </p:txBody>
      </p:sp>
    </p:spTree>
    <p:extLst>
      <p:ext uri="{BB962C8B-B14F-4D97-AF65-F5344CB8AC3E}">
        <p14:creationId xmlns:p14="http://schemas.microsoft.com/office/powerpoint/2010/main" val="27448593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721044" y="1848529"/>
            <a:ext cx="10885261" cy="3354765"/>
          </a:xfrm>
          <a:prstGeom prst="rect">
            <a:avLst/>
          </a:prstGeom>
        </p:spPr>
        <p:txBody>
          <a:bodyPr wrap="square">
            <a:spAutoFit/>
          </a:bodyPr>
          <a:lstStyle/>
          <a:p>
            <a:r>
              <a:rPr lang="zh-CN" altLang="en-US" sz="1600" b="1" dirty="0">
                <a:solidFill>
                  <a:srgbClr val="FF0000"/>
                </a:solidFill>
                <a:latin typeface="微软雅黑" panose="020B0503020204020204" pitchFamily="34" charset="-122"/>
                <a:ea typeface="微软雅黑" panose="020B0503020204020204" pitchFamily="34" charset="-122"/>
              </a:rPr>
              <a:t>（三） 害怕进食</a:t>
            </a:r>
          </a:p>
          <a:p>
            <a:endParaRPr lang="zh-CN" altLang="en-US" sz="1400" b="1" dirty="0">
              <a:solidFill>
                <a:srgbClr val="FF0000"/>
              </a:solidFill>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1. </a:t>
            </a:r>
            <a:r>
              <a:rPr lang="zh-CN" altLang="en-US" sz="1400" dirty="0">
                <a:latin typeface="微软雅黑" panose="020B0503020204020204" pitchFamily="34" charset="-122"/>
                <a:ea typeface="微软雅黑" panose="020B0503020204020204" pitchFamily="34" charset="-122"/>
              </a:rPr>
              <a:t>临床表现</a:t>
            </a:r>
          </a:p>
          <a:p>
            <a:r>
              <a:rPr lang="zh-CN" altLang="en-US" sz="1400" dirty="0">
                <a:latin typeface="微软雅黑" panose="020B0503020204020204" pitchFamily="34" charset="-122"/>
                <a:ea typeface="微软雅黑" panose="020B0503020204020204" pitchFamily="34" charset="-122"/>
              </a:rPr>
              <a:t>    ●孩子对进食有明显恐惧，看到食物或奶瓶就哭闹，或通过蜷缩身体、躲避、拒绝张口来抗拒进食</a:t>
            </a:r>
          </a:p>
          <a:p>
            <a:r>
              <a:rPr lang="zh-CN" altLang="en-US" sz="1400" dirty="0">
                <a:latin typeface="微软雅黑" panose="020B0503020204020204" pitchFamily="34" charset="-122"/>
                <a:ea typeface="微软雅黑" panose="020B0503020204020204" pitchFamily="34" charset="-122"/>
              </a:rPr>
              <a:t>    ●孩子可能在清醒时畏惧进食，但困意明显的状态下愿意吸</a:t>
            </a:r>
            <a:r>
              <a:rPr lang="zh-CN" altLang="en-US" sz="1400" dirty="0" smtClean="0">
                <a:latin typeface="微软雅黑" panose="020B0503020204020204" pitchFamily="34" charset="-122"/>
                <a:ea typeface="微软雅黑" panose="020B0503020204020204" pitchFamily="34" charset="-122"/>
              </a:rPr>
              <a:t>奶瓶</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2. </a:t>
            </a:r>
            <a:r>
              <a:rPr lang="zh-CN" altLang="en-US" sz="1400" dirty="0">
                <a:latin typeface="微软雅黑" panose="020B0503020204020204" pitchFamily="34" charset="-122"/>
                <a:ea typeface="微软雅黑" panose="020B0503020204020204" pitchFamily="34" charset="-122"/>
              </a:rPr>
              <a:t>干预目标</a:t>
            </a:r>
          </a:p>
          <a:p>
            <a:r>
              <a:rPr lang="zh-CN" altLang="en-US" sz="1400" dirty="0">
                <a:latin typeface="微软雅黑" panose="020B0503020204020204" pitchFamily="34" charset="-122"/>
                <a:ea typeface="微软雅黑" panose="020B0503020204020204" pitchFamily="34" charset="-122"/>
              </a:rPr>
              <a:t>    ●创造快乐进食的宽松</a:t>
            </a:r>
            <a:r>
              <a:rPr lang="zh-CN" altLang="en-US" sz="1400" dirty="0" smtClean="0">
                <a:latin typeface="微软雅黑" panose="020B0503020204020204" pitchFamily="34" charset="-122"/>
                <a:ea typeface="微软雅黑" panose="020B0503020204020204" pitchFamily="34" charset="-122"/>
              </a:rPr>
              <a:t>环境</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3. </a:t>
            </a:r>
            <a:r>
              <a:rPr lang="zh-CN" altLang="en-US" sz="1400" dirty="0">
                <a:latin typeface="微软雅黑" panose="020B0503020204020204" pitchFamily="34" charset="-122"/>
                <a:ea typeface="微软雅黑" panose="020B0503020204020204" pitchFamily="34" charset="-122"/>
              </a:rPr>
              <a:t>指导要点</a:t>
            </a:r>
          </a:p>
          <a:p>
            <a:r>
              <a:rPr lang="zh-CN" altLang="en-US" sz="1400" dirty="0">
                <a:latin typeface="微软雅黑" panose="020B0503020204020204" pitchFamily="34" charset="-122"/>
                <a:ea typeface="微软雅黑" panose="020B0503020204020204" pitchFamily="34" charset="-122"/>
              </a:rPr>
              <a:t>    ●问询喂养史，孩子是否有过不良的体验，如噎食、导管进食</a:t>
            </a:r>
          </a:p>
          <a:p>
            <a:r>
              <a:rPr lang="zh-CN" altLang="en-US" sz="1400" dirty="0">
                <a:latin typeface="微软雅黑" panose="020B0503020204020204" pitchFamily="34" charset="-122"/>
                <a:ea typeface="微软雅黑" panose="020B0503020204020204" pitchFamily="34" charset="-122"/>
              </a:rPr>
              <a:t>    ●耐心引入新食物，不强迫孩子进食，不批评指责</a:t>
            </a:r>
          </a:p>
          <a:p>
            <a:r>
              <a:rPr lang="zh-CN" altLang="en-US" sz="1400" dirty="0">
                <a:latin typeface="微软雅黑" panose="020B0503020204020204" pitchFamily="34" charset="-122"/>
                <a:ea typeface="微软雅黑" panose="020B0503020204020204" pitchFamily="34" charset="-122"/>
              </a:rPr>
              <a:t>    ●替换让孩子产生恐惧或厌恶的餐具</a:t>
            </a:r>
          </a:p>
          <a:p>
            <a:r>
              <a:rPr lang="zh-CN" altLang="en-US" sz="1400" dirty="0">
                <a:latin typeface="微软雅黑" panose="020B0503020204020204" pitchFamily="34" charset="-122"/>
                <a:ea typeface="微软雅黑" panose="020B0503020204020204" pitchFamily="34" charset="-122"/>
              </a:rPr>
              <a:t>    ●如果孩子对某种性状的食物恐惧，规避一段时间，再慢慢换回</a:t>
            </a:r>
          </a:p>
          <a:p>
            <a:r>
              <a:rPr lang="zh-CN" altLang="en-US" sz="1400" dirty="0">
                <a:latin typeface="微软雅黑" panose="020B0503020204020204" pitchFamily="34" charset="-122"/>
                <a:ea typeface="微软雅黑" panose="020B0503020204020204" pitchFamily="34" charset="-122"/>
              </a:rPr>
              <a:t>    ●长期依赖导管喂养的孩子，治疗需专科医生提供意见</a:t>
            </a:r>
          </a:p>
        </p:txBody>
      </p:sp>
    </p:spTree>
    <p:extLst>
      <p:ext uri="{BB962C8B-B14F-4D97-AF65-F5344CB8AC3E}">
        <p14:creationId xmlns:p14="http://schemas.microsoft.com/office/powerpoint/2010/main" val="2548537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3" name="内容占位符 2">
            <a:extLst>
              <a:ext uri="{FF2B5EF4-FFF2-40B4-BE49-F238E27FC236}">
                <a16:creationId xmlns="" xmlns:a16="http://schemas.microsoft.com/office/drawing/2014/main" id="{8F5E38C0-A607-462A-A3F9-63E95095DCBE}"/>
              </a:ext>
            </a:extLst>
          </p:cNvPr>
          <p:cNvSpPr>
            <a:spLocks noGrp="1"/>
          </p:cNvSpPr>
          <p:nvPr>
            <p:ph idx="1"/>
          </p:nvPr>
        </p:nvSpPr>
        <p:spPr>
          <a:xfrm>
            <a:off x="1021565" y="1821186"/>
            <a:ext cx="10058400" cy="4023360"/>
          </a:xfrm>
        </p:spPr>
        <p:txBody>
          <a:bodyPr/>
          <a:lstStyle/>
          <a:p>
            <a:pPr>
              <a:lnSpc>
                <a:spcPct val="150000"/>
              </a:lnSpc>
            </a:pPr>
            <a:r>
              <a:rPr lang="zh-CN" altLang="en-US" dirty="0">
                <a:latin typeface="微软雅黑" panose="020B0503020204020204" pitchFamily="34" charset="-122"/>
                <a:ea typeface="微软雅黑" panose="020B0503020204020204" pitchFamily="34" charset="-122"/>
              </a:rPr>
              <a:t>儿童进食技能是在婴幼儿期逐渐发育完善的，包括口唇、舌、咽部肌肉协调，手、口协调活动能力发展。</a:t>
            </a:r>
          </a:p>
          <a:p>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1021565" y="3284972"/>
            <a:ext cx="9974580" cy="6878806"/>
          </a:xfrm>
          <a:prstGeom prst="rect">
            <a:avLst/>
          </a:prstGeom>
        </p:spPr>
        <p:txBody>
          <a:bodyPr wrap="square">
            <a:spAutoFit/>
          </a:bodyPr>
          <a:lstStyle/>
          <a:p>
            <a:pPr marL="91440" indent="-91440" defTabSz="914400">
              <a:lnSpc>
                <a:spcPct val="90000"/>
              </a:lnSpc>
              <a:spcBef>
                <a:spcPts val="1200"/>
              </a:spcBef>
              <a:spcAft>
                <a:spcPts val="200"/>
              </a:spcAft>
              <a:buClr>
                <a:schemeClr val="accent1"/>
              </a:buClr>
              <a:buSzPct val="100000"/>
              <a:buFont typeface="Calibri" panose="020F0502020204030204" pitchFamily="34" charset="0"/>
              <a:buChar char=" "/>
            </a:pPr>
            <a:r>
              <a:rPr lang="zh-CN" altLang="en-US" sz="2000" b="1" dirty="0">
                <a:solidFill>
                  <a:srgbClr val="FF0000"/>
                </a:solidFill>
                <a:latin typeface="微软雅黑" panose="020B0503020204020204" pitchFamily="34" charset="-122"/>
                <a:ea typeface="微软雅黑" panose="020B0503020204020204" pitchFamily="34" charset="-122"/>
              </a:rPr>
              <a:t>一、 从原始反射到有意识的控制</a:t>
            </a:r>
          </a:p>
          <a:p>
            <a:pPr defTabSz="914400">
              <a:lnSpc>
                <a:spcPct val="150000"/>
              </a:lnSpc>
              <a:spcBef>
                <a:spcPts val="1200"/>
              </a:spcBef>
              <a:spcAft>
                <a:spcPts val="200"/>
              </a:spcAft>
              <a:buClr>
                <a:schemeClr val="accent1"/>
              </a:buClr>
              <a:buSzPct val="100000"/>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“吃”</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新生儿与生俱来的本能。用手指或乳头轻触新生儿的嘴角或面部，宝宝会将头转向被触摸的这一侧，并伴有张嘴和吸吮动作，这称为觅食反射。将乳头或手指放在新生儿两唇之间或口内，宝宝即出现有力的吸吮动作，这叫做吸吮反射。这两种原始反射在正常情况下均会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4-5</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月龄时开始消失，逐渐被婴儿有意识的吸吮或吞咽所替代。</a:t>
            </a:r>
            <a:endParaRPr lang="zh-CN"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91440" indent="-91440" defTabSz="914400">
              <a:lnSpc>
                <a:spcPct val="90000"/>
              </a:lnSpc>
              <a:spcBef>
                <a:spcPts val="1200"/>
              </a:spcBef>
              <a:spcAft>
                <a:spcPts val="200"/>
              </a:spcAft>
              <a:buClr>
                <a:schemeClr val="accent1"/>
              </a:buClr>
              <a:buSzPct val="100000"/>
              <a:buFont typeface="Calibri" panose="020F0502020204030204" pitchFamily="34" charset="0"/>
              <a:buChar char=" "/>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     </a:t>
            </a:r>
          </a:p>
          <a:p>
            <a:endParaRPr lang="en-US" altLang="zh-CN" dirty="0" smtClean="0">
              <a:solidFill>
                <a:srgbClr val="FF0000"/>
              </a:solidFill>
            </a:endParaRPr>
          </a:p>
          <a:p>
            <a:endParaRPr lang="en-US" altLang="zh-CN" dirty="0" smtClean="0">
              <a:solidFill>
                <a:srgbClr val="FF0000"/>
              </a:solidFill>
            </a:endParaRPr>
          </a:p>
          <a:p>
            <a:endParaRPr lang="en-US" altLang="zh-CN" sz="2800" dirty="0" smtClean="0">
              <a:solidFill>
                <a:srgbClr val="FF0000"/>
              </a:solidFill>
            </a:endParaRPr>
          </a:p>
          <a:p>
            <a:endParaRPr lang="en-US" altLang="zh-CN" sz="2800" dirty="0" smtClean="0">
              <a:solidFill>
                <a:srgbClr val="FF0000"/>
              </a:solidFill>
            </a:endParaRPr>
          </a:p>
          <a:p>
            <a:endParaRPr lang="en-US" altLang="zh-CN" sz="2800" dirty="0" smtClean="0">
              <a:solidFill>
                <a:srgbClr val="FF0000"/>
              </a:solidFill>
            </a:endParaRPr>
          </a:p>
          <a:p>
            <a:endParaRPr lang="en-US" altLang="zh-CN" sz="2800" dirty="0" smtClean="0">
              <a:solidFill>
                <a:srgbClr val="FF0000"/>
              </a:solidFill>
            </a:endParaRPr>
          </a:p>
          <a:p>
            <a:endParaRPr lang="en-US" altLang="zh-CN" sz="2800" dirty="0" smtClean="0">
              <a:solidFill>
                <a:srgbClr val="FF0000"/>
              </a:solidFill>
            </a:endParaRPr>
          </a:p>
          <a:p>
            <a:endParaRPr lang="en-US" altLang="zh-CN" sz="2800" dirty="0" smtClean="0">
              <a:solidFill>
                <a:srgbClr val="FF0000"/>
              </a:solidFill>
            </a:endParaRPr>
          </a:p>
          <a:p>
            <a:endParaRPr lang="zh-CN" altLang="zh-CN" sz="2800" dirty="0" smtClean="0">
              <a:solidFill>
                <a:srgbClr val="FF0000"/>
              </a:solidFill>
            </a:endParaRPr>
          </a:p>
          <a:p>
            <a:endParaRPr lang="zh-CN" altLang="zh-CN" sz="2800" dirty="0">
              <a:solidFill>
                <a:srgbClr val="FF0000"/>
              </a:solidFill>
            </a:endParaRPr>
          </a:p>
        </p:txBody>
      </p:sp>
    </p:spTree>
    <p:extLst>
      <p:ext uri="{BB962C8B-B14F-4D97-AF65-F5344CB8AC3E}">
        <p14:creationId xmlns:p14="http://schemas.microsoft.com/office/powerpoint/2010/main" val="18156383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721044" y="1848529"/>
            <a:ext cx="10885261" cy="4247317"/>
          </a:xfrm>
          <a:prstGeom prst="rect">
            <a:avLst/>
          </a:prstGeom>
        </p:spPr>
        <p:txBody>
          <a:bodyPr wrap="square">
            <a:spAutoFit/>
          </a:bodyPr>
          <a:lstStyle/>
          <a:p>
            <a:r>
              <a:rPr lang="zh-CN" altLang="en-US" sz="1600" b="1" dirty="0">
                <a:solidFill>
                  <a:srgbClr val="FF0000"/>
                </a:solidFill>
                <a:latin typeface="微软雅黑" panose="020B0503020204020204" pitchFamily="34" charset="-122"/>
                <a:ea typeface="微软雅黑" panose="020B0503020204020204" pitchFamily="34" charset="-122"/>
              </a:rPr>
              <a:t>（四） 不良进食</a:t>
            </a:r>
            <a:r>
              <a:rPr lang="zh-CN" altLang="en-US" sz="1600" b="1" dirty="0" smtClean="0">
                <a:solidFill>
                  <a:srgbClr val="FF0000"/>
                </a:solidFill>
                <a:latin typeface="微软雅黑" panose="020B0503020204020204" pitchFamily="34" charset="-122"/>
                <a:ea typeface="微软雅黑" panose="020B0503020204020204" pitchFamily="34" charset="-122"/>
              </a:rPr>
              <a:t>习惯</a:t>
            </a:r>
            <a:endParaRPr lang="en-US" altLang="zh-CN" sz="1600" b="1" dirty="0" smtClean="0">
              <a:solidFill>
                <a:srgbClr val="FF0000"/>
              </a:solidFill>
              <a:latin typeface="微软雅黑" panose="020B0503020204020204" pitchFamily="34" charset="-122"/>
              <a:ea typeface="微软雅黑" panose="020B0503020204020204" pitchFamily="34" charset="-122"/>
            </a:endParaRPr>
          </a:p>
          <a:p>
            <a:endParaRPr lang="zh-CN" altLang="en-US" sz="1600" b="1" dirty="0">
              <a:solidFill>
                <a:srgbClr val="FF0000"/>
              </a:solidFill>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1. </a:t>
            </a:r>
            <a:r>
              <a:rPr lang="zh-CN" altLang="en-US" sz="1400" dirty="0">
                <a:latin typeface="微软雅黑" panose="020B0503020204020204" pitchFamily="34" charset="-122"/>
                <a:ea typeface="微软雅黑" panose="020B0503020204020204" pitchFamily="34" charset="-122"/>
              </a:rPr>
              <a:t>临床表现</a:t>
            </a:r>
          </a:p>
          <a:p>
            <a:r>
              <a:rPr lang="zh-CN" altLang="en-US" sz="1400" dirty="0">
                <a:latin typeface="微软雅黑" panose="020B0503020204020204" pitchFamily="34" charset="-122"/>
                <a:ea typeface="微软雅黑" panose="020B0503020204020204" pitchFamily="34" charset="-122"/>
              </a:rPr>
              <a:t>    ●用餐时看电视、玩玩具、讲故事</a:t>
            </a:r>
          </a:p>
          <a:p>
            <a:r>
              <a:rPr lang="zh-CN" altLang="en-US" sz="1400" dirty="0">
                <a:latin typeface="微软雅黑" panose="020B0503020204020204" pitchFamily="34" charset="-122"/>
                <a:ea typeface="微软雅黑" panose="020B0503020204020204" pitchFamily="34" charset="-122"/>
              </a:rPr>
              <a:t>    ●大人追逐进食</a:t>
            </a:r>
          </a:p>
          <a:p>
            <a:r>
              <a:rPr lang="zh-CN" altLang="en-US" sz="1400" dirty="0">
                <a:latin typeface="微软雅黑" panose="020B0503020204020204" pitchFamily="34" charset="-122"/>
                <a:ea typeface="微软雅黑" panose="020B0503020204020204" pitchFamily="34" charset="-122"/>
              </a:rPr>
              <a:t>    ●进食时间过长，超过半小时</a:t>
            </a:r>
          </a:p>
          <a:p>
            <a:r>
              <a:rPr lang="zh-CN" altLang="en-US" sz="1400" dirty="0">
                <a:latin typeface="微软雅黑" panose="020B0503020204020204" pitchFamily="34" charset="-122"/>
                <a:ea typeface="微软雅黑" panose="020B0503020204020204" pitchFamily="34" charset="-122"/>
              </a:rPr>
              <a:t>    ●饭菜含在嘴里不</a:t>
            </a:r>
            <a:r>
              <a:rPr lang="zh-CN" altLang="en-US" sz="1400" dirty="0" smtClean="0">
                <a:latin typeface="微软雅黑" panose="020B0503020204020204" pitchFamily="34" charset="-122"/>
                <a:ea typeface="微软雅黑" panose="020B0503020204020204" pitchFamily="34" charset="-122"/>
              </a:rPr>
              <a:t>下咽</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2. </a:t>
            </a:r>
            <a:r>
              <a:rPr lang="zh-CN" altLang="en-US" sz="1400" dirty="0">
                <a:latin typeface="微软雅黑" panose="020B0503020204020204" pitchFamily="34" charset="-122"/>
                <a:ea typeface="微软雅黑" panose="020B0503020204020204" pitchFamily="34" charset="-122"/>
              </a:rPr>
              <a:t>干预目标</a:t>
            </a:r>
          </a:p>
          <a:p>
            <a:r>
              <a:rPr lang="zh-CN" altLang="en-US" sz="1400" dirty="0">
                <a:latin typeface="微软雅黑" panose="020B0503020204020204" pitchFamily="34" charset="-122"/>
                <a:ea typeface="微软雅黑" panose="020B0503020204020204" pitchFamily="34" charset="-122"/>
              </a:rPr>
              <a:t>    ●创造安静的进食环境</a:t>
            </a:r>
          </a:p>
          <a:p>
            <a:r>
              <a:rPr lang="zh-CN" altLang="en-US" sz="1400" dirty="0">
                <a:latin typeface="微软雅黑" panose="020B0503020204020204" pitchFamily="34" charset="-122"/>
                <a:ea typeface="微软雅黑" panose="020B0503020204020204" pitchFamily="34" charset="-122"/>
              </a:rPr>
              <a:t>    ●培养良好专注的进食行为</a:t>
            </a:r>
          </a:p>
          <a:p>
            <a:r>
              <a:rPr lang="zh-CN" altLang="en-US" sz="1400" dirty="0">
                <a:latin typeface="微软雅黑" panose="020B0503020204020204" pitchFamily="34" charset="-122"/>
                <a:ea typeface="微软雅黑" panose="020B0503020204020204" pitchFamily="34" charset="-122"/>
              </a:rPr>
              <a:t>    ●家长</a:t>
            </a:r>
            <a:r>
              <a:rPr lang="zh-CN" altLang="en-US" sz="1400" dirty="0" smtClean="0">
                <a:latin typeface="微软雅黑" panose="020B0503020204020204" pitchFamily="34" charset="-122"/>
                <a:ea typeface="微软雅黑" panose="020B0503020204020204" pitchFamily="34" charset="-122"/>
              </a:rPr>
              <a:t>以身作则</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3. </a:t>
            </a:r>
            <a:r>
              <a:rPr lang="zh-CN" altLang="en-US" sz="1400" dirty="0">
                <a:latin typeface="微软雅黑" panose="020B0503020204020204" pitchFamily="34" charset="-122"/>
                <a:ea typeface="微软雅黑" panose="020B0503020204020204" pitchFamily="34" charset="-122"/>
              </a:rPr>
              <a:t>指导要点</a:t>
            </a:r>
          </a:p>
          <a:p>
            <a:r>
              <a:rPr lang="zh-CN" altLang="en-US" sz="1400" dirty="0">
                <a:latin typeface="微软雅黑" panose="020B0503020204020204" pitchFamily="34" charset="-122"/>
                <a:ea typeface="微软雅黑" panose="020B0503020204020204" pitchFamily="34" charset="-122"/>
              </a:rPr>
              <a:t>    ●规定进食时间</a:t>
            </a:r>
            <a:r>
              <a:rPr lang="en-US" altLang="zh-CN" sz="1400" dirty="0">
                <a:latin typeface="微软雅黑" panose="020B0503020204020204" pitchFamily="34" charset="-122"/>
                <a:ea typeface="微软雅黑" panose="020B0503020204020204" pitchFamily="34" charset="-122"/>
              </a:rPr>
              <a:t>20—30</a:t>
            </a:r>
            <a:r>
              <a:rPr lang="zh-CN" altLang="en-US" sz="1400" dirty="0">
                <a:latin typeface="微软雅黑" panose="020B0503020204020204" pitchFamily="34" charset="-122"/>
                <a:ea typeface="微软雅黑" panose="020B0503020204020204" pitchFamily="34" charset="-122"/>
              </a:rPr>
              <a:t>分钟</a:t>
            </a:r>
          </a:p>
          <a:p>
            <a:r>
              <a:rPr lang="zh-CN" altLang="en-US" sz="1400" dirty="0">
                <a:latin typeface="微软雅黑" panose="020B0503020204020204" pitchFamily="34" charset="-122"/>
                <a:ea typeface="微软雅黑" panose="020B0503020204020204" pitchFamily="34" charset="-122"/>
              </a:rPr>
              <a:t>    ●鼓励孩子自己进食，允许孩子进食狼藉</a:t>
            </a:r>
          </a:p>
          <a:p>
            <a:r>
              <a:rPr lang="zh-CN" altLang="en-US" sz="1400" dirty="0">
                <a:latin typeface="微软雅黑" panose="020B0503020204020204" pitchFamily="34" charset="-122"/>
                <a:ea typeface="微软雅黑" panose="020B0503020204020204" pitchFamily="34" charset="-122"/>
              </a:rPr>
              <a:t>    ●家长进食时不做其他事情</a:t>
            </a:r>
          </a:p>
          <a:p>
            <a:r>
              <a:rPr lang="zh-CN" altLang="en-US" sz="1400" dirty="0">
                <a:latin typeface="微软雅黑" panose="020B0503020204020204" pitchFamily="34" charset="-122"/>
                <a:ea typeface="微软雅黑" panose="020B0503020204020204" pitchFamily="34" charset="-122"/>
              </a:rPr>
              <a:t>    ●增加孩子活动量，培养饥饿感</a:t>
            </a:r>
          </a:p>
          <a:p>
            <a:r>
              <a:rPr lang="zh-CN" altLang="en-US" sz="1400" dirty="0">
                <a:latin typeface="微软雅黑" panose="020B0503020204020204" pitchFamily="34" charset="-122"/>
                <a:ea typeface="微软雅黑" panose="020B0503020204020204" pitchFamily="34" charset="-122"/>
              </a:rPr>
              <a:t>    ●对行为的改善，给予表扬鼓励，加强孩子独立进食意识</a:t>
            </a:r>
          </a:p>
        </p:txBody>
      </p:sp>
    </p:spTree>
    <p:extLst>
      <p:ext uri="{BB962C8B-B14F-4D97-AF65-F5344CB8AC3E}">
        <p14:creationId xmlns:p14="http://schemas.microsoft.com/office/powerpoint/2010/main" val="765630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721044" y="1848529"/>
            <a:ext cx="10885261" cy="3816429"/>
          </a:xfrm>
          <a:prstGeom prst="rect">
            <a:avLst/>
          </a:prstGeom>
        </p:spPr>
        <p:txBody>
          <a:bodyPr wrap="square">
            <a:spAutoFit/>
          </a:bodyPr>
          <a:lstStyle/>
          <a:p>
            <a:r>
              <a:rPr lang="zh-CN" altLang="en-US" sz="1600" b="1" dirty="0" smtClean="0">
                <a:solidFill>
                  <a:srgbClr val="FF0000"/>
                </a:solidFill>
                <a:latin typeface="微软雅黑" panose="020B0503020204020204" pitchFamily="34" charset="-122"/>
                <a:ea typeface="微软雅黑" panose="020B0503020204020204" pitchFamily="34" charset="-122"/>
              </a:rPr>
              <a:t>  </a:t>
            </a:r>
            <a:r>
              <a:rPr lang="zh-CN" altLang="en-US" sz="1600" b="1" dirty="0">
                <a:solidFill>
                  <a:srgbClr val="FF0000"/>
                </a:solidFill>
                <a:latin typeface="微软雅黑" panose="020B0503020204020204" pitchFamily="34" charset="-122"/>
                <a:ea typeface="微软雅黑" panose="020B0503020204020204" pitchFamily="34" charset="-122"/>
              </a:rPr>
              <a:t>（五） 父母过度</a:t>
            </a:r>
            <a:r>
              <a:rPr lang="zh-CN" altLang="en-US" sz="1600" b="1" dirty="0" smtClean="0">
                <a:solidFill>
                  <a:srgbClr val="FF0000"/>
                </a:solidFill>
                <a:latin typeface="微软雅黑" panose="020B0503020204020204" pitchFamily="34" charset="-122"/>
                <a:ea typeface="微软雅黑" panose="020B0503020204020204" pitchFamily="34" charset="-122"/>
              </a:rPr>
              <a:t>关心</a:t>
            </a:r>
            <a:endParaRPr lang="en-US" altLang="zh-CN" sz="1600" b="1" dirty="0" smtClean="0">
              <a:solidFill>
                <a:srgbClr val="FF0000"/>
              </a:solidFill>
              <a:latin typeface="微软雅黑" panose="020B0503020204020204" pitchFamily="34" charset="-122"/>
              <a:ea typeface="微软雅黑" panose="020B0503020204020204" pitchFamily="34" charset="-122"/>
            </a:endParaRPr>
          </a:p>
          <a:p>
            <a:endParaRPr lang="zh-CN" altLang="en-US" sz="1600" b="1" dirty="0">
              <a:solidFill>
                <a:srgbClr val="FF0000"/>
              </a:solidFill>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1. </a:t>
            </a:r>
            <a:r>
              <a:rPr lang="zh-CN" altLang="en-US" sz="1400" dirty="0">
                <a:latin typeface="微软雅黑" panose="020B0503020204020204" pitchFamily="34" charset="-122"/>
                <a:ea typeface="微软雅黑" panose="020B0503020204020204" pitchFamily="34" charset="-122"/>
              </a:rPr>
              <a:t>抚养者表现</a:t>
            </a:r>
          </a:p>
          <a:p>
            <a:r>
              <a:rPr lang="zh-CN" altLang="en-US" sz="1400" dirty="0">
                <a:latin typeface="微软雅黑" panose="020B0503020204020204" pitchFamily="34" charset="-122"/>
                <a:ea typeface="微软雅黑" panose="020B0503020204020204" pitchFamily="34" charset="-122"/>
              </a:rPr>
              <a:t>    ●认为孩子胃口小，但实际进食已满足生长需要</a:t>
            </a:r>
          </a:p>
          <a:p>
            <a:r>
              <a:rPr lang="zh-CN" altLang="en-US" sz="1400" dirty="0">
                <a:latin typeface="微软雅黑" panose="020B0503020204020204" pitchFamily="34" charset="-122"/>
                <a:ea typeface="微软雅黑" panose="020B0503020204020204" pitchFamily="34" charset="-122"/>
              </a:rPr>
              <a:t>    ●认为孩子瘦小，但实际生长已达到理想水平</a:t>
            </a:r>
          </a:p>
          <a:p>
            <a:r>
              <a:rPr lang="zh-CN" altLang="en-US" sz="1400" dirty="0">
                <a:latin typeface="微软雅黑" panose="020B0503020204020204" pitchFamily="34" charset="-122"/>
                <a:ea typeface="微软雅黑" panose="020B0503020204020204" pitchFamily="34" charset="-122"/>
              </a:rPr>
              <a:t>    ●对孩子进食过度关注，导致强迫喂养，让孩子产生负面</a:t>
            </a:r>
            <a:r>
              <a:rPr lang="zh-CN" altLang="en-US" sz="1400" dirty="0" smtClean="0">
                <a:latin typeface="微软雅黑" panose="020B0503020204020204" pitchFamily="34" charset="-122"/>
                <a:ea typeface="微软雅黑" panose="020B0503020204020204" pitchFamily="34" charset="-122"/>
              </a:rPr>
              <a:t>影响</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2. </a:t>
            </a:r>
            <a:r>
              <a:rPr lang="zh-CN" altLang="en-US" sz="1400" dirty="0">
                <a:latin typeface="微软雅黑" panose="020B0503020204020204" pitchFamily="34" charset="-122"/>
                <a:ea typeface="微软雅黑" panose="020B0503020204020204" pitchFamily="34" charset="-122"/>
              </a:rPr>
              <a:t>干预目标</a:t>
            </a:r>
          </a:p>
          <a:p>
            <a:r>
              <a:rPr lang="zh-CN" altLang="en-US" sz="1400" dirty="0">
                <a:latin typeface="微软雅黑" panose="020B0503020204020204" pitchFamily="34" charset="-122"/>
                <a:ea typeface="微软雅黑" panose="020B0503020204020204" pitchFamily="34" charset="-122"/>
              </a:rPr>
              <a:t>    ●帮家长树立正确理念</a:t>
            </a:r>
          </a:p>
          <a:p>
            <a:r>
              <a:rPr lang="zh-CN" altLang="en-US" sz="1400" dirty="0">
                <a:latin typeface="微软雅黑" panose="020B0503020204020204" pitchFamily="34" charset="-122"/>
                <a:ea typeface="微软雅黑" panose="020B0503020204020204" pitchFamily="34" charset="-122"/>
              </a:rPr>
              <a:t>    ●消除家长紧张、焦虑</a:t>
            </a:r>
            <a:r>
              <a:rPr lang="zh-CN" altLang="en-US" sz="1400" dirty="0" smtClean="0">
                <a:latin typeface="微软雅黑" panose="020B0503020204020204" pitchFamily="34" charset="-122"/>
                <a:ea typeface="微软雅黑" panose="020B0503020204020204" pitchFamily="34" charset="-122"/>
              </a:rPr>
              <a:t>情绪</a:t>
            </a:r>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    </a:t>
            </a:r>
            <a:r>
              <a:rPr lang="en-US" altLang="zh-CN" sz="1400" dirty="0">
                <a:latin typeface="微软雅黑" panose="020B0503020204020204" pitchFamily="34" charset="-122"/>
                <a:ea typeface="微软雅黑" panose="020B0503020204020204" pitchFamily="34" charset="-122"/>
              </a:rPr>
              <a:t>3. </a:t>
            </a:r>
            <a:r>
              <a:rPr lang="zh-CN" altLang="en-US" sz="1400" dirty="0">
                <a:latin typeface="微软雅黑" panose="020B0503020204020204" pitchFamily="34" charset="-122"/>
                <a:ea typeface="微软雅黑" panose="020B0503020204020204" pitchFamily="34" charset="-122"/>
              </a:rPr>
              <a:t>指导要点</a:t>
            </a:r>
          </a:p>
          <a:p>
            <a:r>
              <a:rPr lang="zh-CN" altLang="en-US" sz="1400" dirty="0">
                <a:latin typeface="微软雅黑" panose="020B0503020204020204" pitchFamily="34" charset="-122"/>
                <a:ea typeface="微软雅黑" panose="020B0503020204020204" pitchFamily="34" charset="-122"/>
              </a:rPr>
              <a:t>    ●结合孩子身高、体重和生长速率，与家长讨论体格生长情况</a:t>
            </a:r>
          </a:p>
          <a:p>
            <a:r>
              <a:rPr lang="zh-CN" altLang="en-US" sz="1400" dirty="0">
                <a:latin typeface="微软雅黑" panose="020B0503020204020204" pitchFamily="34" charset="-122"/>
                <a:ea typeface="微软雅黑" panose="020B0503020204020204" pitchFamily="34" charset="-122"/>
              </a:rPr>
              <a:t>    ●记录孩子的进食品种和数量，与家长讨论孩子膳食营养情况</a:t>
            </a:r>
          </a:p>
          <a:p>
            <a:r>
              <a:rPr lang="zh-CN" altLang="en-US" sz="1400" dirty="0">
                <a:latin typeface="微软雅黑" panose="020B0503020204020204" pitchFamily="34" charset="-122"/>
                <a:ea typeface="微软雅黑" panose="020B0503020204020204" pitchFamily="34" charset="-122"/>
              </a:rPr>
              <a:t>    ●指导家长对生长和营养有适当期望值，并讨论遗传的影响</a:t>
            </a:r>
          </a:p>
          <a:p>
            <a:r>
              <a:rPr lang="zh-CN" altLang="en-US" sz="1400" dirty="0">
                <a:latin typeface="微软雅黑" panose="020B0503020204020204" pitchFamily="34" charset="-122"/>
                <a:ea typeface="微软雅黑" panose="020B0503020204020204" pitchFamily="34" charset="-122"/>
              </a:rPr>
              <a:t>    ●不与其他孩子攀比进食量，允许个体差异</a:t>
            </a:r>
          </a:p>
          <a:p>
            <a:r>
              <a:rPr lang="zh-CN" altLang="en-US" sz="1400" dirty="0">
                <a:latin typeface="微软雅黑" panose="020B0503020204020204" pitchFamily="34" charset="-122"/>
                <a:ea typeface="微软雅黑" panose="020B0503020204020204" pitchFamily="34" charset="-122"/>
              </a:rPr>
              <a:t>    ●可适当提供营养补充剂，减轻家长的焦虑</a:t>
            </a:r>
          </a:p>
        </p:txBody>
      </p:sp>
    </p:spTree>
    <p:extLst>
      <p:ext uri="{BB962C8B-B14F-4D97-AF65-F5344CB8AC3E}">
        <p14:creationId xmlns:p14="http://schemas.microsoft.com/office/powerpoint/2010/main" val="29205671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第三节  饮食行为问题临床评估指导</a:t>
            </a:r>
          </a:p>
        </p:txBody>
      </p:sp>
      <p:sp>
        <p:nvSpPr>
          <p:cNvPr id="6" name="矩形 5"/>
          <p:cNvSpPr/>
          <p:nvPr/>
        </p:nvSpPr>
        <p:spPr>
          <a:xfrm>
            <a:off x="715068" y="1723022"/>
            <a:ext cx="10191990" cy="3801041"/>
          </a:xfrm>
          <a:prstGeom prst="rect">
            <a:avLst/>
          </a:prstGeom>
        </p:spPr>
        <p:txBody>
          <a:bodyPr wrap="square">
            <a:spAutoFit/>
          </a:bodyPr>
          <a:lstStyle/>
          <a:p>
            <a:endParaRPr lang="zh-CN" altLang="en-US" sz="16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五、 干预指导注意事项</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  </a:t>
            </a:r>
            <a:r>
              <a:rPr lang="zh-CN" altLang="en-US" sz="1600" b="1" dirty="0">
                <a:solidFill>
                  <a:srgbClr val="FF0000"/>
                </a:solidFill>
                <a:latin typeface="微软雅黑" panose="020B0503020204020204" pitchFamily="34" charset="-122"/>
                <a:ea typeface="微软雅黑" panose="020B0503020204020204" pitchFamily="34" charset="-122"/>
              </a:rPr>
              <a:t>（一） 重视潜在器质性疾病信号</a:t>
            </a:r>
          </a:p>
          <a:p>
            <a:pPr>
              <a:lnSpc>
                <a:spcPct val="150000"/>
              </a:lnSpc>
            </a:pPr>
            <a:r>
              <a:rPr lang="zh-CN" altLang="en-US" sz="1400" dirty="0">
                <a:latin typeface="微软雅黑" panose="020B0503020204020204" pitchFamily="34" charset="-122"/>
                <a:ea typeface="微软雅黑" panose="020B0503020204020204" pitchFamily="34" charset="-122"/>
              </a:rPr>
              <a:t>    对怀疑或确认有器质性疾病的喂养困难儿童，首先治疗器质性疾病，或者转诊至相关科室。如果器质性疾病治愈之后，喂养困难仍持续存在，则进入饮食行为诊断和干预阶段。无论哪个阶段，家长应密切监测孩子的体格生长指标。</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600" b="1" dirty="0">
                <a:solidFill>
                  <a:srgbClr val="FF0000"/>
                </a:solidFill>
                <a:latin typeface="微软雅黑" panose="020B0503020204020204" pitchFamily="34" charset="-122"/>
                <a:ea typeface="微软雅黑" panose="020B0503020204020204" pitchFamily="34" charset="-122"/>
              </a:rPr>
              <a:t>  （二） 建立以家庭为单位的阶段性综合干预</a:t>
            </a:r>
          </a:p>
          <a:p>
            <a:pPr>
              <a:lnSpc>
                <a:spcPct val="150000"/>
              </a:lnSpc>
            </a:pPr>
            <a:r>
              <a:rPr lang="zh-CN" altLang="en-US" sz="1400" dirty="0">
                <a:latin typeface="微软雅黑" panose="020B0503020204020204" pitchFamily="34" charset="-122"/>
                <a:ea typeface="微软雅黑" panose="020B0503020204020204" pitchFamily="34" charset="-122"/>
              </a:rPr>
              <a:t>    根据抚养者的喂养类型、亲子关系、喂养环境、期望和需求等多方因素来综合确定干预的处方，指导家长针对某项不良行为进行强化干预。家长可以根据干预处方和儿童饮食行为指导手册进行实践。下一次的随访中，医生根据家长反馈的上一阶段具体情况重新进行评估，继续开展下一阶段的干预，在标准化的诊断流程基础上，给予每个儿童及其家庭个性化的指导方案。</a:t>
            </a:r>
          </a:p>
        </p:txBody>
      </p:sp>
    </p:spTree>
    <p:extLst>
      <p:ext uri="{BB962C8B-B14F-4D97-AF65-F5344CB8AC3E}">
        <p14:creationId xmlns:p14="http://schemas.microsoft.com/office/powerpoint/2010/main" val="6297868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第四节  良好的饮食习惯培养</a:t>
            </a:r>
          </a:p>
        </p:txBody>
      </p:sp>
      <p:sp>
        <p:nvSpPr>
          <p:cNvPr id="6" name="矩形 5"/>
          <p:cNvSpPr/>
          <p:nvPr/>
        </p:nvSpPr>
        <p:spPr>
          <a:xfrm>
            <a:off x="691162" y="1836575"/>
            <a:ext cx="10239803" cy="4431983"/>
          </a:xfrm>
          <a:prstGeom prst="rect">
            <a:avLst/>
          </a:prstGeom>
        </p:spPr>
        <p:txBody>
          <a:bodyPr wrap="square">
            <a:spAutoFit/>
          </a:bodyPr>
          <a:lstStyle/>
          <a:p>
            <a:pPr>
              <a:lnSpc>
                <a:spcPct val="150000"/>
              </a:lnSpc>
            </a:pPr>
            <a:r>
              <a:rPr lang="zh-CN" altLang="en-US" sz="2000" b="1" dirty="0" smtClean="0">
                <a:solidFill>
                  <a:srgbClr val="FF0000"/>
                </a:solidFill>
                <a:latin typeface="微软雅黑" panose="020B0503020204020204" pitchFamily="34" charset="-122"/>
                <a:ea typeface="微软雅黑" panose="020B0503020204020204" pitchFamily="34" charset="-122"/>
              </a:rPr>
              <a:t>一</a:t>
            </a:r>
            <a:r>
              <a:rPr lang="zh-CN" altLang="en-US" sz="2000" b="1" dirty="0">
                <a:solidFill>
                  <a:srgbClr val="FF0000"/>
                </a:solidFill>
                <a:latin typeface="微软雅黑" panose="020B0503020204020204" pitchFamily="34" charset="-122"/>
                <a:ea typeface="微软雅黑" panose="020B0503020204020204" pitchFamily="34" charset="-122"/>
              </a:rPr>
              <a:t>、 做“应答型”的家长</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    家长为孩子提供的良好家庭养育互动模式称为应答型。应答型家长在约束性和自主性之间掌握了一种合理的平衡，在给孩子发展自理自立能力机会的同时，也为孩子的成长提供了所需的标准、必要的限制和指导性原则。</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    应答型的家长与孩子保持广泛的言语交流，孩子能从中受益并能得到启发，其心智和社会能力都得到有力的发展与支持。父母在家庭交流中对所做的决定、制定的规则、达到的目标进行解释，能帮助孩子理解社会规范、社会关系，增强了孩子对自己的社会角色、社会任务、社会期待的理解，提高了他们的道德水平和自我约束能力。</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    应答型的教养方式是以温情的亲子关系为基础的，是孩子喜欢的、能被孩子接纳的，在这基础上孩子与父母建立起强烈的依恋关系，使他们更容易接受父母的影响，更能理解父母的生活态度和价值观，这使他们在家庭生活中与父母关系更加和谐。应答型家长在与孩子的不断交流之中树立起威信，在严格要求孩子的同时更善于了解孩子的需要，能及时发现孩子的困惑并允许孩子发表自己的见解，从而帮助孩子达成自己的目标。</a:t>
            </a:r>
          </a:p>
        </p:txBody>
      </p:sp>
    </p:spTree>
    <p:extLst>
      <p:ext uri="{BB962C8B-B14F-4D97-AF65-F5344CB8AC3E}">
        <p14:creationId xmlns:p14="http://schemas.microsoft.com/office/powerpoint/2010/main" val="12294240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第四节  良好的饮食习惯培养</a:t>
            </a:r>
          </a:p>
        </p:txBody>
      </p:sp>
      <p:sp>
        <p:nvSpPr>
          <p:cNvPr id="6" name="矩形 5"/>
          <p:cNvSpPr/>
          <p:nvPr/>
        </p:nvSpPr>
        <p:spPr>
          <a:xfrm>
            <a:off x="489484" y="1782787"/>
            <a:ext cx="6630014" cy="1615827"/>
          </a:xfrm>
          <a:prstGeom prst="rect">
            <a:avLst/>
          </a:prstGeom>
        </p:spPr>
        <p:txBody>
          <a:bodyPr wrap="square">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 二、 喂养行为准则和互动规则</a:t>
            </a:r>
          </a:p>
          <a:p>
            <a:pPr>
              <a:lnSpc>
                <a:spcPct val="150000"/>
              </a:lnSpc>
            </a:pP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在饮食行为的培养中，应答型家长需要掌握的行为准则和互动规则，详见表</a:t>
            </a:r>
            <a:r>
              <a:rPr lang="en-US" altLang="zh-CN" sz="1600" dirty="0">
                <a:latin typeface="微软雅黑" panose="020B0503020204020204" pitchFamily="34" charset="-122"/>
                <a:ea typeface="微软雅黑" panose="020B0503020204020204" pitchFamily="34" charset="-122"/>
              </a:rPr>
              <a:t>7-2</a:t>
            </a:r>
            <a:r>
              <a:rPr lang="zh-CN" altLang="en-US" sz="1600" dirty="0">
                <a:latin typeface="微软雅黑" panose="020B0503020204020204" pitchFamily="34" charset="-122"/>
                <a:ea typeface="微软雅黑" panose="020B0503020204020204" pitchFamily="34" charset="-122"/>
              </a:rPr>
              <a:t>。</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9498" y="1213051"/>
            <a:ext cx="4238656" cy="5114962"/>
          </a:xfrm>
          <a:prstGeom prst="rect">
            <a:avLst/>
          </a:prstGeom>
        </p:spPr>
      </p:pic>
      <p:sp>
        <p:nvSpPr>
          <p:cNvPr id="7" name="矩形 6"/>
          <p:cNvSpPr/>
          <p:nvPr/>
        </p:nvSpPr>
        <p:spPr>
          <a:xfrm>
            <a:off x="7882524" y="779067"/>
            <a:ext cx="2712602" cy="415498"/>
          </a:xfrm>
          <a:prstGeom prst="rect">
            <a:avLst/>
          </a:prstGeom>
        </p:spPr>
        <p:txBody>
          <a:bodyPr wrap="none">
            <a:spAutoFit/>
          </a:bodyPr>
          <a:lstStyle/>
          <a:p>
            <a:pPr algn="ctr">
              <a:lnSpc>
                <a:spcPct val="150000"/>
              </a:lnSpc>
              <a:spcAft>
                <a:spcPts val="0"/>
              </a:spcAft>
            </a:pPr>
            <a:r>
              <a:rPr lang="zh-CN" altLang="zh-CN" sz="1400" kern="100" dirty="0">
                <a:latin typeface="Times New Roman" panose="02020603050405020304" pitchFamily="18" charset="0"/>
                <a:ea typeface="宋体" panose="02010600030101010101" pitchFamily="2" charset="-122"/>
                <a:cs typeface="Times New Roman" panose="02020603050405020304" pitchFamily="18" charset="0"/>
              </a:rPr>
              <a:t>表</a:t>
            </a:r>
            <a:r>
              <a:rPr lang="en-US" altLang="zh-CN" sz="1400" kern="100" dirty="0" smtClean="0">
                <a:latin typeface="Times New Roman" panose="02020603050405020304" pitchFamily="18" charset="0"/>
                <a:ea typeface="宋体" panose="02010600030101010101" pitchFamily="2" charset="-122"/>
                <a:cs typeface="Times New Roman" panose="02020603050405020304" pitchFamily="18" charset="0"/>
              </a:rPr>
              <a:t>7-2   </a:t>
            </a:r>
            <a:r>
              <a:rPr lang="zh-CN" altLang="zh-CN" sz="1400" kern="100" dirty="0" smtClean="0">
                <a:latin typeface="Times New Roman" panose="02020603050405020304" pitchFamily="18" charset="0"/>
                <a:ea typeface="宋体" panose="02010600030101010101" pitchFamily="2" charset="-122"/>
                <a:cs typeface="Times New Roman" panose="02020603050405020304" pitchFamily="18" charset="0"/>
              </a:rPr>
              <a:t>喂养</a:t>
            </a:r>
            <a:r>
              <a:rPr lang="zh-CN" altLang="zh-CN" sz="1400" kern="100" dirty="0">
                <a:latin typeface="Times New Roman" panose="02020603050405020304" pitchFamily="18" charset="0"/>
                <a:ea typeface="宋体" panose="02010600030101010101" pitchFamily="2" charset="-122"/>
                <a:cs typeface="Times New Roman" panose="02020603050405020304" pitchFamily="18" charset="0"/>
              </a:rPr>
              <a:t>行为准则和互动规则</a:t>
            </a:r>
            <a:endParaRPr lang="zh-CN" altLang="zh-CN" sz="11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8" name="图片 1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0869" y="3104963"/>
            <a:ext cx="2125663"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2591326" y="5403935"/>
            <a:ext cx="1843774" cy="461665"/>
          </a:xfrm>
          <a:prstGeom prst="rect">
            <a:avLst/>
          </a:prstGeom>
        </p:spPr>
        <p:txBody>
          <a:bodyPr wrap="none">
            <a:spAutoFit/>
          </a:bodyPr>
          <a:lstStyle/>
          <a:p>
            <a:pPr indent="304800" algn="ctr">
              <a:lnSpc>
                <a:spcPct val="150000"/>
              </a:lnSpc>
              <a:spcAft>
                <a:spcPts val="0"/>
              </a:spcAft>
            </a:pPr>
            <a:r>
              <a:rPr lang="zh-CN" altLang="en-US" sz="1600" kern="100" dirty="0" smtClean="0">
                <a:latin typeface="Times New Roman" panose="02020603050405020304" pitchFamily="18" charset="0"/>
                <a:ea typeface="宋体" panose="02010600030101010101" pitchFamily="2" charset="-122"/>
                <a:cs typeface="Times New Roman" panose="02020603050405020304" pitchFamily="18" charset="0"/>
              </a:rPr>
              <a:t>图</a:t>
            </a:r>
            <a:r>
              <a:rPr lang="en-US" altLang="zh-CN" sz="1600" kern="100" dirty="0" smtClean="0">
                <a:latin typeface="Times New Roman" panose="02020603050405020304" pitchFamily="18" charset="0"/>
                <a:ea typeface="宋体" panose="02010600030101010101" pitchFamily="2" charset="-122"/>
                <a:cs typeface="Times New Roman" panose="02020603050405020304" pitchFamily="18" charset="0"/>
              </a:rPr>
              <a:t>7-7 </a:t>
            </a:r>
            <a:r>
              <a:rPr lang="zh-CN" altLang="zh-CN" sz="1600" kern="100" dirty="0" smtClean="0">
                <a:latin typeface="Times New Roman" panose="02020603050405020304" pitchFamily="18" charset="0"/>
                <a:ea typeface="宋体" panose="02010600030101010101" pitchFamily="2" charset="-122"/>
                <a:cs typeface="Times New Roman" panose="02020603050405020304" pitchFamily="18" charset="0"/>
              </a:rPr>
              <a:t>婴儿</a:t>
            </a:r>
            <a:r>
              <a:rPr lang="zh-CN" altLang="zh-CN" sz="1600" kern="100" dirty="0">
                <a:latin typeface="Times New Roman" panose="02020603050405020304" pitchFamily="18" charset="0"/>
                <a:ea typeface="宋体" panose="02010600030101010101" pitchFamily="2" charset="-122"/>
                <a:cs typeface="Times New Roman" panose="02020603050405020304" pitchFamily="18" charset="0"/>
              </a:rPr>
              <a:t>餐椅</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774950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9B4ECC44-2E91-44A8-BC45-C37F9A358344}"/>
              </a:ext>
            </a:extLst>
          </p:cNvPr>
          <p:cNvSpPr>
            <a:spLocks noGrp="1"/>
          </p:cNvSpPr>
          <p:nvPr>
            <p:ph type="title"/>
          </p:nvPr>
        </p:nvSpPr>
        <p:spPr>
          <a:xfrm>
            <a:off x="1207407" y="141149"/>
            <a:ext cx="10058400" cy="1450757"/>
          </a:xfrm>
        </p:spPr>
        <p:txBody>
          <a:bodyPr>
            <a:normAutofit/>
          </a:bodyPr>
          <a:lstStyle/>
          <a:p>
            <a:r>
              <a:rPr lang="zh-CN" altLang="en-US" sz="3200" b="1" kern="100" dirty="0">
                <a:latin typeface="微软雅黑" panose="020B0503020204020204" pitchFamily="34" charset="-122"/>
                <a:ea typeface="微软雅黑" panose="020B0503020204020204" pitchFamily="34" charset="-122"/>
              </a:rPr>
              <a:t>第四节  良好的饮食习惯培养</a:t>
            </a:r>
          </a:p>
        </p:txBody>
      </p:sp>
      <p:sp>
        <p:nvSpPr>
          <p:cNvPr id="7" name="矩形 6"/>
          <p:cNvSpPr/>
          <p:nvPr/>
        </p:nvSpPr>
        <p:spPr>
          <a:xfrm>
            <a:off x="7792756" y="779067"/>
            <a:ext cx="2892138" cy="415498"/>
          </a:xfrm>
          <a:prstGeom prst="rect">
            <a:avLst/>
          </a:prstGeom>
        </p:spPr>
        <p:txBody>
          <a:bodyPr wrap="none">
            <a:spAutoFit/>
          </a:bodyPr>
          <a:lstStyle/>
          <a:p>
            <a:pPr algn="ctr">
              <a:lnSpc>
                <a:spcPct val="150000"/>
              </a:lnSpc>
              <a:spcAft>
                <a:spcPts val="0"/>
              </a:spcAft>
            </a:pPr>
            <a:r>
              <a:rPr lang="zh-CN" altLang="en-US" sz="1400" kern="100" dirty="0" smtClean="0">
                <a:latin typeface="Times New Roman" panose="02020603050405020304" pitchFamily="18" charset="0"/>
                <a:ea typeface="宋体" panose="02010600030101010101" pitchFamily="2" charset="-122"/>
                <a:cs typeface="Times New Roman" panose="02020603050405020304" pitchFamily="18" charset="0"/>
              </a:rPr>
              <a:t>续</a:t>
            </a:r>
            <a:r>
              <a:rPr lang="zh-CN" altLang="zh-CN" sz="1400" kern="100" dirty="0" smtClean="0">
                <a:latin typeface="Times New Roman" panose="02020603050405020304" pitchFamily="18" charset="0"/>
                <a:ea typeface="宋体" panose="02010600030101010101" pitchFamily="2" charset="-122"/>
                <a:cs typeface="Times New Roman" panose="02020603050405020304" pitchFamily="18" charset="0"/>
              </a:rPr>
              <a:t>表</a:t>
            </a:r>
            <a:r>
              <a:rPr lang="en-US" altLang="zh-CN" sz="1400" kern="100" dirty="0" smtClean="0">
                <a:latin typeface="Times New Roman" panose="02020603050405020304" pitchFamily="18" charset="0"/>
                <a:ea typeface="宋体" panose="02010600030101010101" pitchFamily="2" charset="-122"/>
                <a:cs typeface="Times New Roman" panose="02020603050405020304" pitchFamily="18" charset="0"/>
              </a:rPr>
              <a:t>7-2   </a:t>
            </a:r>
            <a:r>
              <a:rPr lang="zh-CN" altLang="zh-CN" sz="1400" kern="100" dirty="0" smtClean="0">
                <a:latin typeface="Times New Roman" panose="02020603050405020304" pitchFamily="18" charset="0"/>
                <a:ea typeface="宋体" panose="02010600030101010101" pitchFamily="2" charset="-122"/>
                <a:cs typeface="Times New Roman" panose="02020603050405020304" pitchFamily="18" charset="0"/>
              </a:rPr>
              <a:t>喂养</a:t>
            </a:r>
            <a:r>
              <a:rPr lang="zh-CN" altLang="zh-CN" sz="1400" kern="100" dirty="0">
                <a:latin typeface="Times New Roman" panose="02020603050405020304" pitchFamily="18" charset="0"/>
                <a:ea typeface="宋体" panose="02010600030101010101" pitchFamily="2" charset="-122"/>
                <a:cs typeface="Times New Roman" panose="02020603050405020304" pitchFamily="18" charset="0"/>
              </a:rPr>
              <a:t>行为准则和互动规则</a:t>
            </a:r>
            <a:endParaRPr lang="zh-CN" altLang="zh-CN" sz="11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8696" y="1313684"/>
            <a:ext cx="4267231" cy="4824448"/>
          </a:xfrm>
          <a:prstGeom prst="rect">
            <a:avLst/>
          </a:prstGeom>
        </p:spPr>
      </p:pic>
      <p:pic>
        <p:nvPicPr>
          <p:cNvPr id="11" name="图片 1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139" y="2553699"/>
            <a:ext cx="22733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0880" y="2553699"/>
            <a:ext cx="1674812"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p:nvPr/>
        </p:nvSpPr>
        <p:spPr>
          <a:xfrm>
            <a:off x="611437" y="4491960"/>
            <a:ext cx="1912703" cy="338554"/>
          </a:xfrm>
          <a:prstGeom prst="rect">
            <a:avLst/>
          </a:prstGeom>
        </p:spPr>
        <p:txBody>
          <a:bodyPr wrap="none">
            <a:spAutoFit/>
          </a:bodyPr>
          <a:lstStyle/>
          <a:p>
            <a:r>
              <a:rPr lang="zh-CN" altLang="zh-CN" sz="1600" kern="100" dirty="0">
                <a:latin typeface="Times New Roman" panose="02020603050405020304" pitchFamily="18" charset="0"/>
                <a:ea typeface="宋体" panose="02010600030101010101" pitchFamily="2" charset="-122"/>
                <a:cs typeface="Times New Roman" panose="02020603050405020304" pitchFamily="18" charset="0"/>
              </a:rPr>
              <a:t>图</a:t>
            </a:r>
            <a:r>
              <a:rPr lang="en-US" altLang="zh-CN" sz="1600" kern="100" dirty="0" smtClean="0">
                <a:latin typeface="Times New Roman" panose="02020603050405020304" pitchFamily="18" charset="0"/>
                <a:ea typeface="宋体" panose="02010600030101010101" pitchFamily="2" charset="-122"/>
              </a:rPr>
              <a:t>7-8-1</a:t>
            </a:r>
            <a:r>
              <a:rPr lang="zh-CN" altLang="zh-CN" sz="1600" kern="100" dirty="0">
                <a:latin typeface="Times New Roman" panose="02020603050405020304" pitchFamily="18" charset="0"/>
                <a:ea typeface="宋体" panose="02010600030101010101" pitchFamily="2" charset="-122"/>
                <a:cs typeface="Times New Roman" panose="02020603050405020304" pitchFamily="18" charset="0"/>
              </a:rPr>
              <a:t>婴儿鸭嘴杯</a:t>
            </a:r>
            <a:r>
              <a:rPr lang="en-US" altLang="zh-CN" sz="1600" kern="100" dirty="0">
                <a:latin typeface="Times New Roman" panose="02020603050405020304" pitchFamily="18" charset="0"/>
                <a:ea typeface="宋体" panose="02010600030101010101" pitchFamily="2" charset="-122"/>
              </a:rPr>
              <a:t> </a:t>
            </a:r>
            <a:endParaRPr lang="zh-CN" altLang="en-US" sz="1600" dirty="0"/>
          </a:p>
        </p:txBody>
      </p:sp>
      <p:sp>
        <p:nvSpPr>
          <p:cNvPr id="14" name="矩形 13"/>
          <p:cNvSpPr/>
          <p:nvPr/>
        </p:nvSpPr>
        <p:spPr>
          <a:xfrm>
            <a:off x="3530880" y="4515456"/>
            <a:ext cx="1912703" cy="338554"/>
          </a:xfrm>
          <a:prstGeom prst="rect">
            <a:avLst/>
          </a:prstGeom>
        </p:spPr>
        <p:txBody>
          <a:bodyPr wrap="none">
            <a:spAutoFit/>
          </a:bodyPr>
          <a:lstStyle/>
          <a:p>
            <a:r>
              <a:rPr lang="zh-CN" altLang="zh-CN" sz="1600" kern="100" dirty="0">
                <a:latin typeface="Times New Roman" panose="02020603050405020304" pitchFamily="18" charset="0"/>
                <a:ea typeface="宋体" panose="02010600030101010101" pitchFamily="2" charset="-122"/>
                <a:cs typeface="Times New Roman" panose="02020603050405020304" pitchFamily="18" charset="0"/>
              </a:rPr>
              <a:t>图</a:t>
            </a:r>
            <a:r>
              <a:rPr lang="en-US" altLang="zh-CN" sz="1600" kern="100" dirty="0" smtClean="0">
                <a:latin typeface="Times New Roman" panose="02020603050405020304" pitchFamily="18" charset="0"/>
                <a:ea typeface="宋体" panose="02010600030101010101" pitchFamily="2" charset="-122"/>
              </a:rPr>
              <a:t>7-8-2 </a:t>
            </a:r>
            <a:r>
              <a:rPr lang="zh-CN" altLang="zh-CN" sz="1600" kern="100" dirty="0">
                <a:latin typeface="Times New Roman" panose="02020603050405020304" pitchFamily="18" charset="0"/>
                <a:ea typeface="宋体" panose="02010600030101010101" pitchFamily="2" charset="-122"/>
                <a:cs typeface="Times New Roman" panose="02020603050405020304" pitchFamily="18" charset="0"/>
              </a:rPr>
              <a:t>婴儿吸管杯</a:t>
            </a:r>
            <a:endParaRPr lang="zh-CN" altLang="en-US" sz="1600" dirty="0"/>
          </a:p>
        </p:txBody>
      </p:sp>
    </p:spTree>
    <p:extLst>
      <p:ext uri="{BB962C8B-B14F-4D97-AF65-F5344CB8AC3E}">
        <p14:creationId xmlns:p14="http://schemas.microsoft.com/office/powerpoint/2010/main" val="6391947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1163303" y="459691"/>
            <a:ext cx="1533189" cy="1261533"/>
          </a:xfrm>
          <a:prstGeom prst="rect">
            <a:avLst/>
          </a:prstGeom>
          <a:noFill/>
          <a:ln w="9525">
            <a:noFill/>
            <a:miter lim="800000"/>
            <a:headEnd/>
            <a:tailEnd/>
          </a:ln>
        </p:spPr>
      </p:pic>
      <p:sp>
        <p:nvSpPr>
          <p:cNvPr id="5" name="矩形 4"/>
          <p:cNvSpPr/>
          <p:nvPr/>
        </p:nvSpPr>
        <p:spPr>
          <a:xfrm>
            <a:off x="1721222" y="1905071"/>
            <a:ext cx="8821271" cy="3724096"/>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案例一、如何评估佳佳的饮食行为</a:t>
            </a:r>
          </a:p>
          <a:p>
            <a:r>
              <a:rPr lang="zh-CN" altLang="en-US" dirty="0"/>
              <a:t>    </a:t>
            </a:r>
          </a:p>
          <a:p>
            <a:pPr>
              <a:lnSpc>
                <a:spcPct val="150000"/>
              </a:lnSpc>
            </a:pP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岁的女孩佳佳，因为父母工作忙，平时由外公外婆照看，被视为掌上明珠。佳佳出生后不久就开始人工喂养，一直喝配方奶，直到</a:t>
            </a:r>
            <a:r>
              <a:rPr lang="en-US" altLang="zh-CN" sz="1600" dirty="0">
                <a:latin typeface="微软雅黑" panose="020B0503020204020204" pitchFamily="34" charset="-122"/>
                <a:ea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rPr>
              <a:t>个月了才开始添加少量辅食，并以糊状食物为主。外婆认为孩子出牙前不能添加固体食物，认为精细的食物才能帮助其消化吸收，直到</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岁了，外公外婆还把大米粥打成糊状喂养。佳佳不仅吃得少、吃得慢，而且里面只要稍有颗粒，就会恶心。佳佳能接受的食物非常有限，以配方奶、米粉、肝粉、蔬菜粉为主。为了让孩子多吃，外公外婆每天给她吃三、四种水果，但佳佳的体格发育已经落后于同龄儿，目前还没有出牙。</a:t>
            </a: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b="1" dirty="0">
                <a:solidFill>
                  <a:srgbClr val="FF0000"/>
                </a:solidFill>
                <a:latin typeface="微软雅黑" panose="020B0503020204020204" pitchFamily="34" charset="-122"/>
                <a:ea typeface="微软雅黑" panose="020B0503020204020204" pitchFamily="34" charset="-122"/>
              </a:rPr>
              <a:t>分析 </a:t>
            </a:r>
            <a:r>
              <a:rPr lang="zh-CN" altLang="en-US" sz="1600" dirty="0">
                <a:latin typeface="微软雅黑" panose="020B0503020204020204" pitchFamily="34" charset="-122"/>
                <a:ea typeface="微软雅黑" panose="020B0503020204020204" pitchFamily="34" charset="-122"/>
              </a:rPr>
              <a:t>     针对这种情况，应当如何评估佳佳的饮食行为？</a:t>
            </a:r>
          </a:p>
        </p:txBody>
      </p:sp>
      <p:sp>
        <p:nvSpPr>
          <p:cNvPr id="6" name="任意多边形 20"/>
          <p:cNvSpPr/>
          <p:nvPr/>
        </p:nvSpPr>
        <p:spPr>
          <a:xfrm flipH="1">
            <a:off x="1608775" y="5051561"/>
            <a:ext cx="872061" cy="431800"/>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445028" h="3030686">
                <a:moveTo>
                  <a:pt x="6202752" y="666309"/>
                </a:moveTo>
                <a:cubicBezTo>
                  <a:pt x="5769501" y="126378"/>
                  <a:pt x="4286865" y="-4250"/>
                  <a:pt x="3250545" y="104"/>
                </a:cubicBezTo>
                <a:cubicBezTo>
                  <a:pt x="2214225" y="4458"/>
                  <a:pt x="365830" y="169922"/>
                  <a:pt x="63208" y="1005944"/>
                </a:cubicBezTo>
                <a:cubicBezTo>
                  <a:pt x="-239414" y="1841966"/>
                  <a:pt x="637974" y="2244738"/>
                  <a:pt x="729414" y="2508172"/>
                </a:cubicBezTo>
                <a:lnTo>
                  <a:pt x="533471" y="3030686"/>
                </a:lnTo>
                <a:lnTo>
                  <a:pt x="1500123" y="2664926"/>
                </a:lnTo>
                <a:cubicBezTo>
                  <a:pt x="2242529" y="2749835"/>
                  <a:pt x="4713586" y="2919652"/>
                  <a:pt x="5614923" y="2691052"/>
                </a:cubicBezTo>
                <a:cubicBezTo>
                  <a:pt x="6516260" y="2462452"/>
                  <a:pt x="6636003" y="1206240"/>
                  <a:pt x="6202752" y="666309"/>
                </a:cubicBezTo>
                <a:close/>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167370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87600" y="1021461"/>
            <a:ext cx="4493538" cy="461665"/>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佳佳的饮食行为评估与干预方案</a:t>
            </a:r>
          </a:p>
        </p:txBody>
      </p:sp>
      <p:sp>
        <p:nvSpPr>
          <p:cNvPr id="5" name="矩形 4"/>
          <p:cNvSpPr/>
          <p:nvPr/>
        </p:nvSpPr>
        <p:spPr>
          <a:xfrm>
            <a:off x="328818" y="1382066"/>
            <a:ext cx="5145630" cy="3046988"/>
          </a:xfrm>
          <a:prstGeom prst="rect">
            <a:avLst/>
          </a:prstGeom>
        </p:spPr>
        <p:txBody>
          <a:bodyPr wrap="square">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    </a:t>
            </a:r>
          </a:p>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1. </a:t>
            </a:r>
            <a:r>
              <a:rPr lang="zh-CN" altLang="en-US" b="1" dirty="0">
                <a:solidFill>
                  <a:srgbClr val="FF0000"/>
                </a:solidFill>
                <a:latin typeface="微软雅黑" panose="020B0503020204020204" pitchFamily="34" charset="-122"/>
                <a:ea typeface="微软雅黑" panose="020B0503020204020204" pitchFamily="34" charset="-122"/>
              </a:rPr>
              <a:t>评估</a:t>
            </a:r>
          </a:p>
          <a:p>
            <a:pPr>
              <a:lnSpc>
                <a:spcPct val="150000"/>
              </a:lnSpc>
            </a:pPr>
            <a:r>
              <a:rPr lang="zh-CN" altLang="en-US" dirty="0"/>
              <a:t>   </a:t>
            </a:r>
            <a:r>
              <a:rPr lang="zh-CN" altLang="en-US" sz="1600" dirty="0">
                <a:latin typeface="微软雅黑" panose="020B0503020204020204" pitchFamily="34" charset="-122"/>
                <a:ea typeface="微软雅黑" panose="020B0503020204020204" pitchFamily="34" charset="-122"/>
              </a:rPr>
              <a:t> 主要的问题： </a:t>
            </a:r>
          </a:p>
          <a:p>
            <a:pPr>
              <a:lnSpc>
                <a:spcPct val="150000"/>
              </a:lnSpc>
            </a:pPr>
            <a:r>
              <a:rPr lang="zh-CN" altLang="en-US" sz="1600" dirty="0">
                <a:latin typeface="微软雅黑" panose="020B0503020204020204" pitchFamily="34" charset="-122"/>
                <a:ea typeface="微软雅黑" panose="020B0503020204020204" pitchFamily="34" charset="-122"/>
              </a:rPr>
              <a:t>    ◆生长发育迟缓</a:t>
            </a:r>
          </a:p>
          <a:p>
            <a:pPr>
              <a:lnSpc>
                <a:spcPct val="150000"/>
              </a:lnSpc>
            </a:pPr>
            <a:r>
              <a:rPr lang="zh-CN" altLang="en-US" sz="1600" dirty="0">
                <a:latin typeface="微软雅黑" panose="020B0503020204020204" pitchFamily="34" charset="-122"/>
                <a:ea typeface="微软雅黑" panose="020B0503020204020204" pitchFamily="34" charset="-122"/>
              </a:rPr>
              <a:t>    ◆偏爱某种质地的食物（吃得精细，稍有颗粒就恶心）</a:t>
            </a:r>
          </a:p>
          <a:p>
            <a:pPr>
              <a:lnSpc>
                <a:spcPct val="150000"/>
              </a:lnSpc>
            </a:pPr>
            <a:r>
              <a:rPr lang="zh-CN" altLang="en-US" sz="1600" dirty="0">
                <a:latin typeface="微软雅黑" panose="020B0503020204020204" pitchFamily="34" charset="-122"/>
                <a:ea typeface="微软雅黑" panose="020B0503020204020204" pitchFamily="34" charset="-122"/>
              </a:rPr>
              <a:t>    次要的问题： </a:t>
            </a:r>
          </a:p>
          <a:p>
            <a:pPr>
              <a:lnSpc>
                <a:spcPct val="150000"/>
              </a:lnSpc>
            </a:pPr>
            <a:r>
              <a:rPr lang="zh-CN" altLang="en-US" sz="1600" dirty="0">
                <a:latin typeface="微软雅黑" panose="020B0503020204020204" pitchFamily="34" charset="-122"/>
                <a:ea typeface="微软雅黑" panose="020B0503020204020204" pitchFamily="34" charset="-122"/>
              </a:rPr>
              <a:t>    ◆对食物没有兴趣，少有饥饿感</a:t>
            </a:r>
          </a:p>
          <a:p>
            <a:pPr>
              <a:lnSpc>
                <a:spcPct val="150000"/>
              </a:lnSpc>
            </a:pPr>
            <a:r>
              <a:rPr lang="zh-CN" altLang="en-US" sz="1600" dirty="0">
                <a:latin typeface="微软雅黑" panose="020B0503020204020204" pitchFamily="34" charset="-122"/>
                <a:ea typeface="微软雅黑" panose="020B0503020204020204" pitchFamily="34" charset="-122"/>
              </a:rPr>
              <a:t>    ◆饮食单调，结构不合理</a:t>
            </a:r>
          </a:p>
        </p:txBody>
      </p:sp>
      <p:sp>
        <p:nvSpPr>
          <p:cNvPr id="6" name="矩形 5"/>
          <p:cNvSpPr/>
          <p:nvPr/>
        </p:nvSpPr>
        <p:spPr>
          <a:xfrm>
            <a:off x="5247005" y="1774424"/>
            <a:ext cx="6944995" cy="4339650"/>
          </a:xfrm>
          <a:prstGeom prst="rect">
            <a:avLst/>
          </a:prstGeom>
        </p:spPr>
        <p:txBody>
          <a:bodyPr wrap="square">
            <a:spAutoFit/>
          </a:bodyPr>
          <a:lstStyle/>
          <a:p>
            <a:r>
              <a:rPr lang="zh-CN" altLang="en-US" b="1" dirty="0">
                <a:solidFill>
                  <a:srgbClr val="FF0000"/>
                </a:solidFill>
                <a:latin typeface="微软雅黑" panose="020B0503020204020204" pitchFamily="34" charset="-122"/>
                <a:ea typeface="微软雅黑" panose="020B0503020204020204" pitchFamily="34" charset="-122"/>
              </a:rPr>
              <a:t> </a:t>
            </a:r>
            <a:r>
              <a:rPr lang="en-US" altLang="zh-CN" b="1" dirty="0">
                <a:solidFill>
                  <a:srgbClr val="FF0000"/>
                </a:solidFill>
                <a:latin typeface="微软雅黑" panose="020B0503020204020204" pitchFamily="34" charset="-122"/>
                <a:ea typeface="微软雅黑" panose="020B0503020204020204" pitchFamily="34" charset="-122"/>
              </a:rPr>
              <a:t>2. </a:t>
            </a:r>
            <a:r>
              <a:rPr lang="zh-CN" altLang="en-US" b="1" dirty="0">
                <a:solidFill>
                  <a:srgbClr val="FF0000"/>
                </a:solidFill>
                <a:latin typeface="微软雅黑" panose="020B0503020204020204" pitchFamily="34" charset="-122"/>
                <a:ea typeface="微软雅黑" panose="020B0503020204020204" pitchFamily="34" charset="-122"/>
              </a:rPr>
              <a:t>分步骤解决方案</a:t>
            </a:r>
          </a:p>
          <a:p>
            <a:r>
              <a:rPr lang="zh-CN" altLang="en-US" sz="1600" dirty="0">
                <a:latin typeface="微软雅黑" panose="020B0503020204020204" pitchFamily="34" charset="-122"/>
                <a:ea typeface="微软雅黑" panose="020B0503020204020204" pitchFamily="34" charset="-122"/>
              </a:rPr>
              <a:t>    第一步： </a:t>
            </a:r>
          </a:p>
          <a:p>
            <a:r>
              <a:rPr lang="zh-CN" altLang="en-US" sz="1600" dirty="0">
                <a:latin typeface="微软雅黑" panose="020B0503020204020204" pitchFamily="34" charset="-122"/>
                <a:ea typeface="微软雅黑" panose="020B0503020204020204" pitchFamily="34" charset="-122"/>
              </a:rPr>
              <a:t>    ◆改变养育负责人的观念</a:t>
            </a:r>
          </a:p>
          <a:p>
            <a:r>
              <a:rPr lang="zh-CN" altLang="en-US" sz="1600" dirty="0">
                <a:latin typeface="微软雅黑" panose="020B0503020204020204" pitchFamily="34" charset="-122"/>
                <a:ea typeface="微软雅黑" panose="020B0503020204020204" pitchFamily="34" charset="-122"/>
              </a:rPr>
              <a:t>    ◆将饮食从精细食物向半固体食物、固体食物转化</a:t>
            </a:r>
          </a:p>
          <a:p>
            <a:r>
              <a:rPr lang="zh-CN" altLang="en-US" sz="1600" dirty="0">
                <a:latin typeface="微软雅黑" panose="020B0503020204020204" pitchFamily="34" charset="-122"/>
                <a:ea typeface="微软雅黑" panose="020B0503020204020204" pitchFamily="34" charset="-122"/>
              </a:rPr>
              <a:t>    ◆改善营养状况</a:t>
            </a:r>
          </a:p>
          <a:p>
            <a:r>
              <a:rPr lang="zh-CN" altLang="en-US" sz="1600" dirty="0">
                <a:latin typeface="微软雅黑" panose="020B0503020204020204" pitchFamily="34" charset="-122"/>
                <a:ea typeface="微软雅黑" panose="020B0503020204020204" pitchFamily="34" charset="-122"/>
              </a:rPr>
              <a:t>    ◆重视户外活动，增加活动量，让孩子产生饥饿感</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第二步： </a:t>
            </a:r>
          </a:p>
          <a:p>
            <a:r>
              <a:rPr lang="zh-CN" altLang="en-US" sz="1600" dirty="0">
                <a:latin typeface="微软雅黑" panose="020B0503020204020204" pitchFamily="34" charset="-122"/>
                <a:ea typeface="微软雅黑" panose="020B0503020204020204" pitchFamily="34" charset="-122"/>
              </a:rPr>
              <a:t>    ◆增加食物的能量密度</a:t>
            </a:r>
          </a:p>
          <a:p>
            <a:r>
              <a:rPr lang="zh-CN" altLang="en-US" sz="1600" dirty="0">
                <a:latin typeface="微软雅黑" panose="020B0503020204020204" pitchFamily="34" charset="-122"/>
                <a:ea typeface="微软雅黑" panose="020B0503020204020204" pitchFamily="34" charset="-122"/>
              </a:rPr>
              <a:t>    ◆减少吃饭顿数，拉长餐间间隔，吃饭时间逐渐控制在</a:t>
            </a:r>
            <a:r>
              <a:rPr lang="en-US" altLang="zh-CN" sz="1600" dirty="0">
                <a:latin typeface="微软雅黑" panose="020B0503020204020204" pitchFamily="34" charset="-122"/>
                <a:ea typeface="微软雅黑" panose="020B0503020204020204" pitchFamily="34" charset="-122"/>
              </a:rPr>
              <a:t>30</a:t>
            </a:r>
            <a:r>
              <a:rPr lang="zh-CN" altLang="en-US" sz="1600" dirty="0">
                <a:latin typeface="微软雅黑" panose="020B0503020204020204" pitchFamily="34" charset="-122"/>
                <a:ea typeface="微软雅黑" panose="020B0503020204020204" pitchFamily="34" charset="-122"/>
              </a:rPr>
              <a:t>分钟内</a:t>
            </a:r>
          </a:p>
          <a:p>
            <a:r>
              <a:rPr lang="zh-CN" altLang="en-US" sz="1600" dirty="0">
                <a:latin typeface="微软雅黑" panose="020B0503020204020204" pitchFamily="34" charset="-122"/>
                <a:ea typeface="微软雅黑" panose="020B0503020204020204" pitchFamily="34" charset="-122"/>
              </a:rPr>
              <a:t>    ◆水果不宜过多</a:t>
            </a:r>
          </a:p>
          <a:p>
            <a:r>
              <a:rPr lang="zh-CN" altLang="en-US" sz="1600" dirty="0">
                <a:latin typeface="微软雅黑" panose="020B0503020204020204" pitchFamily="34" charset="-122"/>
                <a:ea typeface="微软雅黑" panose="020B0503020204020204" pitchFamily="34" charset="-122"/>
              </a:rPr>
              <a:t>    ◆用压舌板按压舌根，改善咽喉部敏感性</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第三步： </a:t>
            </a:r>
          </a:p>
          <a:p>
            <a:r>
              <a:rPr lang="zh-CN" altLang="en-US" sz="1600" dirty="0">
                <a:latin typeface="微软雅黑" panose="020B0503020204020204" pitchFamily="34" charset="-122"/>
                <a:ea typeface="微软雅黑" panose="020B0503020204020204" pitchFamily="34" charset="-122"/>
              </a:rPr>
              <a:t>    ◆加强食谱的合理搭配</a:t>
            </a:r>
          </a:p>
          <a:p>
            <a:r>
              <a:rPr lang="zh-CN" altLang="en-US" sz="1600" dirty="0">
                <a:latin typeface="微软雅黑" panose="020B0503020204020204" pitchFamily="34" charset="-122"/>
                <a:ea typeface="微软雅黑" panose="020B0503020204020204" pitchFamily="34" charset="-122"/>
              </a:rPr>
              <a:t>    ◆食物质地达到细丝、小片、小丁</a:t>
            </a:r>
          </a:p>
          <a:p>
            <a:r>
              <a:rPr lang="zh-CN" altLang="en-US" sz="1600" dirty="0">
                <a:latin typeface="微软雅黑" panose="020B0503020204020204" pitchFamily="34" charset="-122"/>
                <a:ea typeface="微软雅黑" panose="020B0503020204020204" pitchFamily="34" charset="-122"/>
              </a:rPr>
              <a:t>    ◆进一步培养良好饮食习惯，鼓励孩子自己进食，允许一定程度的狼藉</a:t>
            </a:r>
          </a:p>
        </p:txBody>
      </p:sp>
    </p:spTree>
    <p:extLst>
      <p:ext uri="{BB962C8B-B14F-4D97-AF65-F5344CB8AC3E}">
        <p14:creationId xmlns:p14="http://schemas.microsoft.com/office/powerpoint/2010/main" val="4572621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1149687" y="387974"/>
            <a:ext cx="1533189" cy="1261533"/>
          </a:xfrm>
          <a:prstGeom prst="rect">
            <a:avLst/>
          </a:prstGeom>
          <a:noFill/>
          <a:ln w="9525">
            <a:noFill/>
            <a:miter lim="800000"/>
            <a:headEnd/>
            <a:tailEnd/>
          </a:ln>
        </p:spPr>
      </p:pic>
      <p:sp>
        <p:nvSpPr>
          <p:cNvPr id="5" name="矩形 4"/>
          <p:cNvSpPr/>
          <p:nvPr/>
        </p:nvSpPr>
        <p:spPr>
          <a:xfrm>
            <a:off x="1721223" y="1818927"/>
            <a:ext cx="9227671" cy="3108543"/>
          </a:xfrm>
          <a:prstGeom prst="rect">
            <a:avLst/>
          </a:prstGeom>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案例二、如何帮助不爱吃饭的强强</a:t>
            </a:r>
          </a:p>
          <a:p>
            <a:r>
              <a:rPr lang="zh-CN" altLang="en-US" dirty="0"/>
              <a:t>    </a:t>
            </a:r>
          </a:p>
          <a:p>
            <a:pPr>
              <a:lnSpc>
                <a:spcPct val="150000"/>
              </a:lnSpc>
            </a:pP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岁的男孩强强，由爷爷奶奶和外公外婆轮流带，各带半个月。爷爷奶奶是北方人，饮食浓油重酱；外公外婆是南方人，饮食汤汤水水。强强不爱吃饭，每次都要吃</a:t>
            </a:r>
            <a:r>
              <a:rPr lang="en-US" altLang="zh-CN" sz="1600" dirty="0">
                <a:latin typeface="微软雅黑" panose="020B0503020204020204" pitchFamily="34" charset="-122"/>
                <a:ea typeface="微软雅黑" panose="020B0503020204020204" pitchFamily="34" charset="-122"/>
              </a:rPr>
              <a:t>40—50</a:t>
            </a:r>
            <a:r>
              <a:rPr lang="zh-CN" altLang="en-US" sz="1600" dirty="0">
                <a:latin typeface="微软雅黑" panose="020B0503020204020204" pitchFamily="34" charset="-122"/>
                <a:ea typeface="微软雅黑" panose="020B0503020204020204" pitchFamily="34" charset="-122"/>
              </a:rPr>
              <a:t>分钟，一口饭含在嘴里半天不下咽。老人想尽办法哄孩子，边逗边吃，用肯德基、巧克力做奖赏。强强的饮食种类有限，爱吃肉，不爱吃菜；在外婆家喝了汤，吃得就更少，奶也不喝了。强强的身高正常，但体重增长略缓慢，容易感冒生病。父母担心这样对孩子将来的成长不利，来儿保门诊就诊。</a:t>
            </a:r>
            <a:endParaRPr lang="en-US" altLang="zh-CN" sz="1600" dirty="0">
              <a:latin typeface="微软雅黑" panose="020B0503020204020204" pitchFamily="34" charset="-122"/>
              <a:ea typeface="微软雅黑" panose="020B0503020204020204" pitchFamily="34" charset="-122"/>
            </a:endParaRPr>
          </a:p>
          <a:p>
            <a:endParaRPr lang="en-US" altLang="zh-CN" dirty="0"/>
          </a:p>
          <a:p>
            <a:r>
              <a:rPr lang="zh-CN" altLang="en-US" sz="2000" b="1" dirty="0">
                <a:solidFill>
                  <a:srgbClr val="FF0000"/>
                </a:solidFill>
                <a:latin typeface="微软雅黑" panose="020B0503020204020204" pitchFamily="34" charset="-122"/>
                <a:ea typeface="微软雅黑" panose="020B0503020204020204" pitchFamily="34" charset="-122"/>
              </a:rPr>
              <a:t> 分析     </a:t>
            </a:r>
            <a:r>
              <a:rPr lang="zh-CN" altLang="en-US" sz="1600" dirty="0" smtClean="0">
                <a:latin typeface="微软雅黑" panose="020B0503020204020204" pitchFamily="34" charset="-122"/>
                <a:ea typeface="微软雅黑" panose="020B0503020204020204" pitchFamily="34" charset="-122"/>
              </a:rPr>
              <a:t>针对</a:t>
            </a:r>
            <a:r>
              <a:rPr lang="zh-CN" altLang="en-US" sz="1600" dirty="0">
                <a:latin typeface="微软雅黑" panose="020B0503020204020204" pitchFamily="34" charset="-122"/>
                <a:ea typeface="微软雅黑" panose="020B0503020204020204" pitchFamily="34" charset="-122"/>
              </a:rPr>
              <a:t>强强的饮食情况，应如何给予评估？</a:t>
            </a:r>
          </a:p>
        </p:txBody>
      </p:sp>
      <p:sp>
        <p:nvSpPr>
          <p:cNvPr id="6" name="任意多边形 20"/>
          <p:cNvSpPr/>
          <p:nvPr/>
        </p:nvSpPr>
        <p:spPr>
          <a:xfrm flipH="1">
            <a:off x="1721223" y="4495670"/>
            <a:ext cx="872061" cy="431800"/>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445028" h="3030686">
                <a:moveTo>
                  <a:pt x="6202752" y="666309"/>
                </a:moveTo>
                <a:cubicBezTo>
                  <a:pt x="5769501" y="126378"/>
                  <a:pt x="4286865" y="-4250"/>
                  <a:pt x="3250545" y="104"/>
                </a:cubicBezTo>
                <a:cubicBezTo>
                  <a:pt x="2214225" y="4458"/>
                  <a:pt x="365830" y="169922"/>
                  <a:pt x="63208" y="1005944"/>
                </a:cubicBezTo>
                <a:cubicBezTo>
                  <a:pt x="-239414" y="1841966"/>
                  <a:pt x="637974" y="2244738"/>
                  <a:pt x="729414" y="2508172"/>
                </a:cubicBezTo>
                <a:lnTo>
                  <a:pt x="533471" y="3030686"/>
                </a:lnTo>
                <a:lnTo>
                  <a:pt x="1500123" y="2664926"/>
                </a:lnTo>
                <a:cubicBezTo>
                  <a:pt x="2242529" y="2749835"/>
                  <a:pt x="4713586" y="2919652"/>
                  <a:pt x="5614923" y="2691052"/>
                </a:cubicBezTo>
                <a:cubicBezTo>
                  <a:pt x="6516260" y="2462452"/>
                  <a:pt x="6636003" y="1206240"/>
                  <a:pt x="6202752" y="666309"/>
                </a:cubicBezTo>
                <a:close/>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52476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67764" y="1768215"/>
            <a:ext cx="6096000" cy="3093154"/>
          </a:xfrm>
          <a:prstGeom prst="rect">
            <a:avLst/>
          </a:prstGeom>
        </p:spPr>
        <p:txBody>
          <a:bodyPr>
            <a:spAutoFit/>
          </a:bodyPr>
          <a:lstStyle/>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1. </a:t>
            </a:r>
            <a:r>
              <a:rPr lang="zh-CN" altLang="en-US" b="1" dirty="0">
                <a:solidFill>
                  <a:srgbClr val="FF0000"/>
                </a:solidFill>
                <a:latin typeface="微软雅黑" panose="020B0503020204020204" pitchFamily="34" charset="-122"/>
                <a:ea typeface="微软雅黑" panose="020B0503020204020204" pitchFamily="34" charset="-122"/>
              </a:rPr>
              <a:t>评估</a:t>
            </a:r>
          </a:p>
          <a:p>
            <a:pPr>
              <a:lnSpc>
                <a:spcPct val="150000"/>
              </a:lnSpc>
            </a:pPr>
            <a:r>
              <a:rPr lang="zh-CN" altLang="en-US" sz="1600" dirty="0">
                <a:latin typeface="微软雅黑" panose="020B0503020204020204" pitchFamily="34" charset="-122"/>
                <a:ea typeface="微软雅黑" panose="020B0503020204020204" pitchFamily="34" charset="-122"/>
              </a:rPr>
              <a:t>    主要的问题： </a:t>
            </a:r>
          </a:p>
          <a:p>
            <a:pPr>
              <a:lnSpc>
                <a:spcPct val="150000"/>
              </a:lnSpc>
            </a:pPr>
            <a:r>
              <a:rPr lang="zh-CN" altLang="en-US" sz="1600" dirty="0">
                <a:latin typeface="微软雅黑" panose="020B0503020204020204" pitchFamily="34" charset="-122"/>
                <a:ea typeface="微软雅黑" panose="020B0503020204020204" pitchFamily="34" charset="-122"/>
              </a:rPr>
              <a:t>    ◆体重略轻</a:t>
            </a:r>
          </a:p>
          <a:p>
            <a:pPr>
              <a:lnSpc>
                <a:spcPct val="150000"/>
              </a:lnSpc>
            </a:pPr>
            <a:r>
              <a:rPr lang="zh-CN" altLang="en-US" sz="1600" dirty="0">
                <a:latin typeface="微软雅黑" panose="020B0503020204020204" pitchFamily="34" charset="-122"/>
                <a:ea typeface="微软雅黑" panose="020B0503020204020204" pitchFamily="34" charset="-122"/>
              </a:rPr>
              <a:t>    ◆不良进食习惯（生活无规律、饮食不合理）</a:t>
            </a:r>
          </a:p>
          <a:p>
            <a:pPr>
              <a:lnSpc>
                <a:spcPct val="150000"/>
              </a:lnSpc>
            </a:pPr>
            <a:r>
              <a:rPr lang="zh-CN" altLang="en-US" sz="1600" dirty="0">
                <a:latin typeface="微软雅黑" panose="020B0503020204020204" pitchFamily="34" charset="-122"/>
                <a:ea typeface="微软雅黑" panose="020B0503020204020204" pitchFamily="34" charset="-122"/>
              </a:rPr>
              <a:t>    次要的问题： </a:t>
            </a:r>
          </a:p>
          <a:p>
            <a:pPr>
              <a:lnSpc>
                <a:spcPct val="150000"/>
              </a:lnSpc>
            </a:pPr>
            <a:r>
              <a:rPr lang="zh-CN" altLang="en-US" sz="1600" dirty="0">
                <a:latin typeface="微软雅黑" panose="020B0503020204020204" pitchFamily="34" charset="-122"/>
                <a:ea typeface="微软雅黑" panose="020B0503020204020204" pitchFamily="34" charset="-122"/>
              </a:rPr>
              <a:t>    ◆挑食</a:t>
            </a:r>
          </a:p>
          <a:p>
            <a:pPr>
              <a:lnSpc>
                <a:spcPct val="150000"/>
              </a:lnSpc>
            </a:pPr>
            <a:r>
              <a:rPr lang="zh-CN" altLang="en-US" sz="1600" dirty="0">
                <a:latin typeface="微软雅黑" panose="020B0503020204020204" pitchFamily="34" charset="-122"/>
                <a:ea typeface="微软雅黑" panose="020B0503020204020204" pitchFamily="34" charset="-122"/>
              </a:rPr>
              <a:t>    ◆进餐分心</a:t>
            </a:r>
          </a:p>
          <a:p>
            <a:pPr>
              <a:lnSpc>
                <a:spcPct val="150000"/>
              </a:lnSpc>
            </a:pPr>
            <a:r>
              <a:rPr lang="zh-CN" altLang="en-US" sz="1600" dirty="0">
                <a:latin typeface="微软雅黑" panose="020B0503020204020204" pitchFamily="34" charset="-122"/>
                <a:ea typeface="微软雅黑" panose="020B0503020204020204" pitchFamily="34" charset="-122"/>
              </a:rPr>
              <a:t>    ◆进餐时间长</a:t>
            </a:r>
          </a:p>
        </p:txBody>
      </p:sp>
      <p:sp>
        <p:nvSpPr>
          <p:cNvPr id="5" name="矩形 4"/>
          <p:cNvSpPr/>
          <p:nvPr/>
        </p:nvSpPr>
        <p:spPr>
          <a:xfrm>
            <a:off x="4906681" y="1693666"/>
            <a:ext cx="8809318" cy="4478149"/>
          </a:xfrm>
          <a:prstGeom prst="rect">
            <a:avLst/>
          </a:prstGeom>
        </p:spPr>
        <p:txBody>
          <a:bodyPr wrap="square">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 </a:t>
            </a:r>
            <a:r>
              <a:rPr lang="en-US" altLang="zh-CN" b="1" dirty="0">
                <a:solidFill>
                  <a:srgbClr val="FF0000"/>
                </a:solidFill>
                <a:latin typeface="微软雅黑" panose="020B0503020204020204" pitchFamily="34" charset="-122"/>
                <a:ea typeface="微软雅黑" panose="020B0503020204020204" pitchFamily="34" charset="-122"/>
              </a:rPr>
              <a:t>2. </a:t>
            </a:r>
            <a:r>
              <a:rPr lang="zh-CN" altLang="en-US" b="1" dirty="0">
                <a:solidFill>
                  <a:srgbClr val="FF0000"/>
                </a:solidFill>
                <a:latin typeface="微软雅黑" panose="020B0503020204020204" pitchFamily="34" charset="-122"/>
                <a:ea typeface="微软雅黑" panose="020B0503020204020204" pitchFamily="34" charset="-122"/>
              </a:rPr>
              <a:t>分步骤解决方案</a:t>
            </a:r>
            <a:endParaRPr lang="en-US" altLang="zh-CN" b="1" dirty="0">
              <a:solidFill>
                <a:srgbClr val="FF0000"/>
              </a:solidFill>
              <a:latin typeface="微软雅黑" panose="020B0503020204020204" pitchFamily="34" charset="-122"/>
              <a:ea typeface="微软雅黑" panose="020B0503020204020204" pitchFamily="34" charset="-122"/>
            </a:endParaRPr>
          </a:p>
          <a:p>
            <a:r>
              <a:rPr lang="zh-CN" altLang="en-US" dirty="0"/>
              <a:t> </a:t>
            </a:r>
            <a:r>
              <a:rPr lang="zh-CN" altLang="en-US" dirty="0" smtClean="0"/>
              <a:t>   </a:t>
            </a:r>
            <a:r>
              <a:rPr lang="zh-CN" altLang="en-US" sz="1600" dirty="0" smtClean="0">
                <a:latin typeface="微软雅黑" panose="020B0503020204020204" pitchFamily="34" charset="-122"/>
                <a:ea typeface="微软雅黑" panose="020B0503020204020204" pitchFamily="34" charset="-122"/>
              </a:rPr>
              <a:t>第一</a:t>
            </a:r>
            <a:r>
              <a:rPr lang="zh-CN" altLang="en-US" sz="1600" dirty="0">
                <a:latin typeface="微软雅黑" panose="020B0503020204020204" pitchFamily="34" charset="-122"/>
                <a:ea typeface="微软雅黑" panose="020B0503020204020204" pitchFamily="34" charset="-122"/>
              </a:rPr>
              <a:t>步： </a:t>
            </a:r>
          </a:p>
          <a:p>
            <a:r>
              <a:rPr lang="zh-CN" altLang="en-US" sz="1600" dirty="0">
                <a:latin typeface="微软雅黑" panose="020B0503020204020204" pitchFamily="34" charset="-122"/>
                <a:ea typeface="微软雅黑" panose="020B0503020204020204" pitchFamily="34" charset="-122"/>
              </a:rPr>
              <a:t>    ◆改变养育负责人的观念，建立统一的生活作息规律</a:t>
            </a:r>
          </a:p>
          <a:p>
            <a:r>
              <a:rPr lang="zh-CN" altLang="en-US" sz="1600" dirty="0">
                <a:latin typeface="微软雅黑" panose="020B0503020204020204" pitchFamily="34" charset="-122"/>
                <a:ea typeface="微软雅黑" panose="020B0503020204020204" pitchFamily="34" charset="-122"/>
              </a:rPr>
              <a:t>    ◆固定餐次，</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岁的孩子可以提供与成人一样的饭菜</a:t>
            </a:r>
          </a:p>
          <a:p>
            <a:r>
              <a:rPr lang="zh-CN" altLang="en-US" sz="1600" dirty="0">
                <a:latin typeface="微软雅黑" panose="020B0503020204020204" pitchFamily="34" charset="-122"/>
                <a:ea typeface="微软雅黑" panose="020B0503020204020204" pitchFamily="34" charset="-122"/>
              </a:rPr>
              <a:t>    ◆家长树立榜样，提供单纯、安静的就餐环境</a:t>
            </a:r>
          </a:p>
          <a:p>
            <a:r>
              <a:rPr lang="zh-CN" altLang="en-US" sz="1600" dirty="0">
                <a:latin typeface="微软雅黑" panose="020B0503020204020204" pitchFamily="34" charset="-122"/>
                <a:ea typeface="微软雅黑" panose="020B0503020204020204" pitchFamily="34" charset="-122"/>
              </a:rPr>
              <a:t>    ◆增加运动量，让孩子产生饥饿感</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第二步： </a:t>
            </a:r>
          </a:p>
          <a:p>
            <a:r>
              <a:rPr lang="zh-CN" altLang="en-US" sz="1600" dirty="0">
                <a:latin typeface="微软雅黑" panose="020B0503020204020204" pitchFamily="34" charset="-122"/>
                <a:ea typeface="微软雅黑" panose="020B0503020204020204" pitchFamily="34" charset="-122"/>
              </a:rPr>
              <a:t>    ◆增加食物的能量密度</a:t>
            </a:r>
          </a:p>
          <a:p>
            <a:r>
              <a:rPr lang="zh-CN" altLang="en-US" sz="1600" dirty="0">
                <a:latin typeface="微软雅黑" panose="020B0503020204020204" pitchFamily="34" charset="-122"/>
                <a:ea typeface="微软雅黑" panose="020B0503020204020204" pitchFamily="34" charset="-122"/>
              </a:rPr>
              <a:t>    ◆使用食物链法，逐渐增加孩子之前不喜欢的食物，反复尝试</a:t>
            </a:r>
          </a:p>
          <a:p>
            <a:r>
              <a:rPr lang="zh-CN" altLang="en-US" sz="1600" dirty="0">
                <a:latin typeface="微软雅黑" panose="020B0503020204020204" pitchFamily="34" charset="-122"/>
                <a:ea typeface="微软雅黑" panose="020B0503020204020204" pitchFamily="34" charset="-122"/>
              </a:rPr>
              <a:t>    ◆进餐时间</a:t>
            </a:r>
            <a:r>
              <a:rPr lang="en-US" altLang="zh-CN" sz="1600" dirty="0">
                <a:latin typeface="微软雅黑" panose="020B0503020204020204" pitchFamily="34" charset="-122"/>
                <a:ea typeface="微软雅黑" panose="020B0503020204020204" pitchFamily="34" charset="-122"/>
              </a:rPr>
              <a:t>20—30</a:t>
            </a:r>
            <a:r>
              <a:rPr lang="zh-CN" altLang="en-US" sz="1600" dirty="0">
                <a:latin typeface="微软雅黑" panose="020B0503020204020204" pitchFamily="34" charset="-122"/>
                <a:ea typeface="微软雅黑" panose="020B0503020204020204" pitchFamily="34" charset="-122"/>
              </a:rPr>
              <a:t>分钟，时间一到就撤走餐具</a:t>
            </a:r>
          </a:p>
          <a:p>
            <a:r>
              <a:rPr lang="zh-CN" altLang="en-US" sz="1600" dirty="0">
                <a:latin typeface="微软雅黑" panose="020B0503020204020204" pitchFamily="34" charset="-122"/>
                <a:ea typeface="微软雅黑" panose="020B0503020204020204" pitchFamily="34" charset="-122"/>
              </a:rPr>
              <a:t>    ◆对孩子的变化给予鼓励和支持，逐渐增强进餐的信心</a:t>
            </a:r>
            <a:endParaRPr lang="en-US" altLang="zh-CN"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    第三步： </a:t>
            </a:r>
          </a:p>
          <a:p>
            <a:r>
              <a:rPr lang="zh-CN" altLang="en-US" sz="1600" dirty="0">
                <a:latin typeface="微软雅黑" panose="020B0503020204020204" pitchFamily="34" charset="-122"/>
                <a:ea typeface="微软雅黑" panose="020B0503020204020204" pitchFamily="34" charset="-122"/>
              </a:rPr>
              <a:t>    ◆巩固和坚持已形成的良好习惯</a:t>
            </a:r>
          </a:p>
          <a:p>
            <a:r>
              <a:rPr lang="zh-CN" altLang="en-US" sz="1600" dirty="0">
                <a:latin typeface="微软雅黑" panose="020B0503020204020204" pitchFamily="34" charset="-122"/>
                <a:ea typeface="微软雅黑" panose="020B0503020204020204" pitchFamily="34" charset="-122"/>
              </a:rPr>
              <a:t>    ◆学会进餐礼仪</a:t>
            </a:r>
          </a:p>
          <a:p>
            <a:r>
              <a:rPr lang="zh-CN" altLang="en-US" sz="1600" dirty="0">
                <a:latin typeface="微软雅黑" panose="020B0503020204020204" pitchFamily="34" charset="-122"/>
                <a:ea typeface="微软雅黑" panose="020B0503020204020204" pitchFamily="34" charset="-122"/>
              </a:rPr>
              <a:t>    ◆家长给予良好的进餐示范</a:t>
            </a:r>
          </a:p>
        </p:txBody>
      </p:sp>
      <p:sp>
        <p:nvSpPr>
          <p:cNvPr id="6" name="矩形 5"/>
          <p:cNvSpPr/>
          <p:nvPr/>
        </p:nvSpPr>
        <p:spPr>
          <a:xfrm>
            <a:off x="1297279" y="1038443"/>
            <a:ext cx="4493538" cy="461665"/>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强强的饮食行为评估与干预方案</a:t>
            </a:r>
          </a:p>
        </p:txBody>
      </p:sp>
    </p:spTree>
    <p:extLst>
      <p:ext uri="{BB962C8B-B14F-4D97-AF65-F5344CB8AC3E}">
        <p14:creationId xmlns:p14="http://schemas.microsoft.com/office/powerpoint/2010/main" val="41580361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3" name="内容占位符 2">
            <a:extLst>
              <a:ext uri="{FF2B5EF4-FFF2-40B4-BE49-F238E27FC236}">
                <a16:creationId xmlns="" xmlns:a16="http://schemas.microsoft.com/office/drawing/2014/main" id="{8F5E38C0-A607-462A-A3F9-63E95095DCBE}"/>
              </a:ext>
            </a:extLst>
          </p:cNvPr>
          <p:cNvSpPr>
            <a:spLocks noGrp="1"/>
          </p:cNvSpPr>
          <p:nvPr>
            <p:ph idx="1"/>
          </p:nvPr>
        </p:nvSpPr>
        <p:spPr>
          <a:xfrm>
            <a:off x="1021565" y="1821186"/>
            <a:ext cx="10058400" cy="4023360"/>
          </a:xfrm>
        </p:spPr>
        <p:txBody>
          <a:bodyPr>
            <a:normAutofit fontScale="70000" lnSpcReduction="20000"/>
          </a:bodyPr>
          <a:lstStyle/>
          <a:p>
            <a:pPr>
              <a:lnSpc>
                <a:spcPct val="110000"/>
              </a:lnSpc>
            </a:pPr>
            <a:r>
              <a:rPr lang="zh-CN" altLang="en-US" sz="2800" b="1" dirty="0">
                <a:solidFill>
                  <a:srgbClr val="FF0000"/>
                </a:solidFill>
                <a:latin typeface="微软雅黑" panose="020B0503020204020204" pitchFamily="34" charset="-122"/>
                <a:ea typeface="微软雅黑" panose="020B0503020204020204" pitchFamily="34" charset="-122"/>
              </a:rPr>
              <a:t>二、 从吸吮到咀嚼</a:t>
            </a:r>
          </a:p>
          <a:p>
            <a:pPr marL="0" indent="0">
              <a:lnSpc>
                <a:spcPct val="150000"/>
              </a:lnSpc>
              <a:buNone/>
            </a:pPr>
            <a:r>
              <a:rPr lang="zh-CN" altLang="en-US" sz="2300" dirty="0">
                <a:latin typeface="微软雅黑" panose="020B0503020204020204" pitchFamily="34" charset="-122"/>
                <a:ea typeface="微软雅黑" panose="020B0503020204020204" pitchFamily="34" charset="-122"/>
              </a:rPr>
              <a:t>婴儿食物质地从乳类向半固体再到固体食物逐渐过渡。</a:t>
            </a:r>
          </a:p>
          <a:p>
            <a:pPr marL="0" indent="0">
              <a:lnSpc>
                <a:spcPct val="150000"/>
              </a:lnSpc>
              <a:buNone/>
            </a:pPr>
            <a:r>
              <a:rPr lang="en-US" altLang="zh-CN" sz="2300" dirty="0" smtClean="0">
                <a:latin typeface="微软雅黑" panose="020B0503020204020204" pitchFamily="34" charset="-122"/>
                <a:ea typeface="微软雅黑" panose="020B0503020204020204" pitchFamily="34" charset="-122"/>
              </a:rPr>
              <a:t>6-8</a:t>
            </a:r>
            <a:r>
              <a:rPr lang="zh-CN" altLang="en-US" sz="2300" dirty="0">
                <a:latin typeface="微软雅黑" panose="020B0503020204020204" pitchFamily="34" charset="-122"/>
                <a:ea typeface="微软雅黑" panose="020B0503020204020204" pitchFamily="34" charset="-122"/>
              </a:rPr>
              <a:t>个月是训练婴儿咀嚼和吞咽能力的最佳时期，也叫“敏感期”，此时要及时给婴儿添加辅食，训练其味觉、锻炼吞咽和咀嚼。最初引入的是非乳类泥糊状食物，最好为强化铁的米粉，米粉可用奶液调配；其次引入的食物是较容易磨成泥蓉状的蔬菜；之后逐渐引入肉类、蛋类、鱼类等动物性食物和豆制品。</a:t>
            </a:r>
          </a:p>
          <a:p>
            <a:pPr marL="0" indent="0">
              <a:lnSpc>
                <a:spcPct val="150000"/>
              </a:lnSpc>
              <a:buNone/>
            </a:pPr>
            <a:r>
              <a:rPr lang="en-US" altLang="zh-CN" sz="2300" dirty="0">
                <a:latin typeface="微软雅黑" panose="020B0503020204020204" pitchFamily="34" charset="-122"/>
                <a:ea typeface="微软雅黑" panose="020B0503020204020204" pitchFamily="34" charset="-122"/>
              </a:rPr>
              <a:t>9-12</a:t>
            </a:r>
            <a:r>
              <a:rPr lang="zh-CN" altLang="en-US" sz="2300" dirty="0">
                <a:latin typeface="微软雅黑" panose="020B0503020204020204" pitchFamily="34" charset="-122"/>
                <a:ea typeface="微软雅黑" panose="020B0503020204020204" pitchFamily="34" charset="-122"/>
              </a:rPr>
              <a:t>月的婴儿已经尝试并适应多种食物，这一阶段应在继续扩大婴儿食物种类的同时，注意增加食物的稠厚度和粗糙度，并注重培养婴儿对食物和进食的兴趣。</a:t>
            </a:r>
          </a:p>
          <a:p>
            <a:pPr marL="0" indent="0">
              <a:lnSpc>
                <a:spcPct val="150000"/>
              </a:lnSpc>
              <a:buNone/>
            </a:pPr>
            <a:r>
              <a:rPr lang="zh-CN" altLang="en-US" sz="2300" dirty="0">
                <a:latin typeface="微软雅黑" panose="020B0503020204020204" pitchFamily="34" charset="-122"/>
                <a:ea typeface="微软雅黑" panose="020B0503020204020204" pitchFamily="34" charset="-122"/>
              </a:rPr>
              <a:t>咀嚼能力不足的儿童，只能进食糊状或特别精细的食物，稍有粗糙颗粒就会出现干呕的症状或立刻吐掉，未来可能还会影响其牙齿发育和语言能力。</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4198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68188" y="2272371"/>
            <a:ext cx="10171953" cy="1428404"/>
          </a:xfrm>
          <a:prstGeom prst="rect">
            <a:avLst/>
          </a:prstGeom>
        </p:spPr>
        <p:txBody>
          <a:bodyPr wrap="square">
            <a:spAutoFit/>
          </a:bodyPr>
          <a:lstStyle/>
          <a:p>
            <a:pPr marL="342900" indent="-342900">
              <a:buAutoNum type="arabicPeriod"/>
            </a:pPr>
            <a:r>
              <a:rPr lang="zh-CN" altLang="en-US" dirty="0">
                <a:latin typeface="微软雅黑" panose="020B0503020204020204" pitchFamily="34" charset="-122"/>
                <a:ea typeface="微软雅黑" panose="020B0503020204020204" pitchFamily="34" charset="-122"/>
              </a:rPr>
              <a:t>描述“不良饮食行为”可能对儿童的健康成长造成哪些影响。请列举</a:t>
            </a:r>
            <a:r>
              <a:rPr lang="en-US" altLang="zh-CN" dirty="0" smtClean="0">
                <a:latin typeface="微软雅黑" panose="020B0503020204020204" pitchFamily="34" charset="-122"/>
                <a:ea typeface="微软雅黑" panose="020B0503020204020204" pitchFamily="34" charset="-122"/>
              </a:rPr>
              <a:t>3-4</a:t>
            </a:r>
            <a:r>
              <a:rPr lang="zh-CN" altLang="en-US" dirty="0">
                <a:latin typeface="微软雅黑" panose="020B0503020204020204" pitchFamily="34" charset="-122"/>
                <a:ea typeface="微软雅黑" panose="020B0503020204020204" pitchFamily="34" charset="-122"/>
              </a:rPr>
              <a:t>个具体事例。</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2. </a:t>
            </a:r>
            <a:r>
              <a:rPr lang="zh-CN" altLang="en-US" dirty="0">
                <a:latin typeface="微软雅黑" panose="020B0503020204020204" pitchFamily="34" charset="-122"/>
                <a:ea typeface="微软雅黑" panose="020B0503020204020204" pitchFamily="34" charset="-122"/>
              </a:rPr>
              <a:t>设计“如何发展儿童的进食技能、培养良好饮食习惯”的健康宣教课程重点内容，课程的对象分别是</a:t>
            </a:r>
            <a:r>
              <a:rPr lang="en-US" altLang="zh-CN" dirty="0">
                <a:latin typeface="微软雅黑" panose="020B0503020204020204" pitchFamily="34" charset="-122"/>
                <a:ea typeface="微软雅黑" panose="020B0503020204020204" pitchFamily="34" charset="-122"/>
              </a:rPr>
              <a:t>0-6</a:t>
            </a:r>
            <a:r>
              <a:rPr lang="zh-CN" altLang="en-US" dirty="0">
                <a:latin typeface="微软雅黑" panose="020B0503020204020204" pitchFamily="34" charset="-122"/>
                <a:ea typeface="微软雅黑" panose="020B0503020204020204" pitchFamily="34" charset="-122"/>
              </a:rPr>
              <a:t>月龄、</a:t>
            </a:r>
            <a:r>
              <a:rPr lang="en-US" altLang="zh-CN" dirty="0">
                <a:latin typeface="微软雅黑" panose="020B0503020204020204" pitchFamily="34" charset="-122"/>
                <a:ea typeface="微软雅黑" panose="020B0503020204020204" pitchFamily="34" charset="-122"/>
              </a:rPr>
              <a:t>6-12</a:t>
            </a:r>
            <a:r>
              <a:rPr lang="zh-CN" altLang="en-US" dirty="0">
                <a:latin typeface="微软雅黑" panose="020B0503020204020204" pitchFamily="34" charset="-122"/>
                <a:ea typeface="微软雅黑" panose="020B0503020204020204" pitchFamily="34" charset="-122"/>
              </a:rPr>
              <a:t>月龄、</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岁幼儿的家长。</a:t>
            </a:r>
          </a:p>
        </p:txBody>
      </p:sp>
      <p:sp>
        <p:nvSpPr>
          <p:cNvPr id="5" name="标题 1"/>
          <p:cNvSpPr>
            <a:spLocks noGrp="1"/>
          </p:cNvSpPr>
          <p:nvPr>
            <p:ph type="title"/>
          </p:nvPr>
        </p:nvSpPr>
        <p:spPr>
          <a:xfrm>
            <a:off x="1200150" y="644450"/>
            <a:ext cx="10991850" cy="1325880"/>
          </a:xfrm>
        </p:spPr>
        <p:txBody>
          <a:bodyPr>
            <a:normAutofit fontScale="90000"/>
          </a:bodyPr>
          <a:lstStyle/>
          <a:p>
            <a:r>
              <a:rPr lang="zh-CN" altLang="en-US" dirty="0" smtClean="0"/>
              <a:t/>
            </a:r>
            <a:br>
              <a:rPr lang="zh-CN" altLang="en-US" dirty="0" smtClean="0"/>
            </a:br>
            <a:r>
              <a:rPr lang="zh-CN" altLang="en-US" sz="2700" b="1" dirty="0">
                <a:solidFill>
                  <a:schemeClr val="tx1"/>
                </a:solidFill>
                <a:latin typeface="微软雅黑" panose="020B0503020204020204" pitchFamily="34" charset="-122"/>
                <a:ea typeface="微软雅黑" panose="020B0503020204020204" pitchFamily="34" charset="-122"/>
                <a:cs typeface="+mn-cs"/>
              </a:rPr>
              <a:t/>
            </a:r>
            <a:br>
              <a:rPr lang="zh-CN" altLang="en-US" sz="2700" b="1" dirty="0">
                <a:solidFill>
                  <a:schemeClr val="tx1"/>
                </a:solidFill>
                <a:latin typeface="微软雅黑" panose="020B0503020204020204" pitchFamily="34" charset="-122"/>
                <a:ea typeface="微软雅黑" panose="020B0503020204020204" pitchFamily="34" charset="-122"/>
                <a:cs typeface="+mn-cs"/>
              </a:rPr>
            </a:br>
            <a:r>
              <a:rPr lang="zh-CN" altLang="en-US" sz="3100" b="1" dirty="0">
                <a:solidFill>
                  <a:schemeClr val="tx1"/>
                </a:solidFill>
                <a:latin typeface="微软雅黑" panose="020B0503020204020204" pitchFamily="34" charset="-122"/>
                <a:ea typeface="微软雅黑" panose="020B0503020204020204" pitchFamily="34" charset="-122"/>
                <a:cs typeface="+mn-cs"/>
              </a:rPr>
              <a:t>思考与练习</a:t>
            </a:r>
            <a:r>
              <a:rPr lang="zh-CN" altLang="en-US" sz="2700" b="1" dirty="0">
                <a:solidFill>
                  <a:schemeClr val="tx1"/>
                </a:solidFill>
                <a:latin typeface="微软雅黑" panose="020B0503020204020204" pitchFamily="34" charset="-122"/>
                <a:ea typeface="微软雅黑" panose="020B0503020204020204" pitchFamily="34" charset="-122"/>
                <a:cs typeface="+mn-cs"/>
              </a:rPr>
              <a:t/>
            </a:r>
            <a:br>
              <a:rPr lang="zh-CN" altLang="en-US" sz="2700" b="1" dirty="0">
                <a:solidFill>
                  <a:schemeClr val="tx1"/>
                </a:solidFill>
                <a:latin typeface="微软雅黑" panose="020B0503020204020204" pitchFamily="34" charset="-122"/>
                <a:ea typeface="微软雅黑" panose="020B0503020204020204" pitchFamily="34" charset="-122"/>
                <a:cs typeface="+mn-cs"/>
              </a:rPr>
            </a:br>
            <a:endParaRPr lang="zh-CN" altLang="en-US" sz="2700" b="1" dirty="0">
              <a:solidFill>
                <a:schemeClr val="tx1"/>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28362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824230" y="286603"/>
            <a:ext cx="10058400" cy="1450757"/>
          </a:xfrm>
        </p:spPr>
        <p:txBody>
          <a:bodyPr>
            <a:normAutofit/>
          </a:bodyPr>
          <a:lstStyle/>
          <a:p>
            <a:pPr algn="ctr"/>
            <a:r>
              <a:rPr lang="zh-CN" altLang="en-US" sz="6600" dirty="0">
                <a:solidFill>
                  <a:srgbClr val="C00000"/>
                </a:solidFill>
                <a:latin typeface="微软雅黑" panose="020B0503020204020204" pitchFamily="34" charset="-122"/>
                <a:ea typeface="微软雅黑" panose="020B0503020204020204" pitchFamily="34" charset="-122"/>
              </a:rPr>
              <a:t>谢谢聆听！</a:t>
            </a:r>
            <a:endParaRPr lang="zh-CN" altLang="en-US" sz="19900" dirty="0">
              <a:solidFill>
                <a:srgbClr val="C00000"/>
              </a:solidFill>
              <a:latin typeface="微软雅黑" panose="020B0503020204020204" pitchFamily="34" charset="-122"/>
              <a:ea typeface="微软雅黑" panose="020B0503020204020204" pitchFamily="34" charset="-122"/>
            </a:endParaRPr>
          </a:p>
        </p:txBody>
      </p:sp>
      <p:pic>
        <p:nvPicPr>
          <p:cNvPr id="13314" name="Picture 2">
            <a:extLst>
              <a:ext uri="{FF2B5EF4-FFF2-40B4-BE49-F238E27FC236}">
                <a16:creationId xmlns="" xmlns:a16="http://schemas.microsoft.com/office/drawing/2014/main" id="{F9033AC5-4DAD-408E-ABD1-94E8731928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1359" y="2514600"/>
            <a:ext cx="4802293" cy="3601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576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5" name="矩形 4"/>
          <p:cNvSpPr/>
          <p:nvPr/>
        </p:nvSpPr>
        <p:spPr>
          <a:xfrm>
            <a:off x="922642" y="1753417"/>
            <a:ext cx="9798424" cy="8068876"/>
          </a:xfrm>
          <a:prstGeom prst="rect">
            <a:avLst/>
          </a:prstGeom>
        </p:spPr>
        <p:txBody>
          <a:bodyPr wrap="square">
            <a:spAutoFit/>
          </a:bodyPr>
          <a:lstStyle/>
          <a:p>
            <a:pPr defTabSz="914400">
              <a:lnSpc>
                <a:spcPct val="130000"/>
              </a:lnSpc>
              <a:spcBef>
                <a:spcPts val="1200"/>
              </a:spcBef>
              <a:spcAft>
                <a:spcPts val="200"/>
              </a:spcAft>
              <a:buClr>
                <a:schemeClr val="accent1"/>
              </a:buClr>
              <a:buSzPct val="100000"/>
            </a:pPr>
            <a:r>
              <a:rPr lang="zh-CN" altLang="en-US" sz="2000" b="1" dirty="0">
                <a:solidFill>
                  <a:srgbClr val="FF0000"/>
                </a:solidFill>
              </a:rPr>
              <a:t> </a:t>
            </a:r>
            <a:r>
              <a:rPr lang="zh-CN" altLang="en-US" sz="2000" b="1" dirty="0">
                <a:solidFill>
                  <a:srgbClr val="FF0000"/>
                </a:solidFill>
                <a:latin typeface="微软雅黑" panose="020B0503020204020204" pitchFamily="34" charset="-122"/>
                <a:ea typeface="微软雅黑" panose="020B0503020204020204" pitchFamily="34" charset="-122"/>
              </a:rPr>
              <a:t>三、 从按需喂养到规律自主进餐</a:t>
            </a:r>
            <a:endParaRPr lang="en-US" altLang="zh-CN" sz="2000" b="1" dirty="0">
              <a:solidFill>
                <a:srgbClr val="FF0000"/>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婴幼儿</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学会自主进食是其成长过程中的重要一步，需要反复尝试和练习。父母应有意识地利用婴幼儿感知觉以及认知、行为和运动能力的发展，逐步训练和培养婴幼儿的自主进食能力</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婴儿</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饥饿是按需喂养的基础，因饥饿引起哭闹时应及时喂哺，不强求喂奶次数和时间，特别是</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月龄以前的婴儿。婴儿生后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周就基本建立了自己的进食规律。满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月龄时，多数婴儿的辅食喂养可以成为单独一餐，随后过渡到辅食喂养与哺乳间隔的模式。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10-12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月龄阶段特别建议为婴儿准备一些便于用手抓捏的“手抓食物”，并鼓励婴儿尝试自喂</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幼儿</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月龄后应与家人一起进餐，父母在继续提供辅食的同时，应鼓励幼儿尝试家庭食物，并逐渐过渡到与家人一起进食家庭食物。此时幼儿自我意识逐渐增强，应鼓励幼儿自主进食。幼儿满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月龄时能用小勺舀起，但大多散落；</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18</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月龄时能吃到大约一半的食物；而到</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月龄时能比较熟练地用小勺自喂，少有散落。</a:t>
            </a: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zh-CN"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1390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4" name="矩形 3"/>
          <p:cNvSpPr/>
          <p:nvPr/>
        </p:nvSpPr>
        <p:spPr>
          <a:xfrm>
            <a:off x="946610" y="1537012"/>
            <a:ext cx="6866964" cy="677108"/>
          </a:xfrm>
          <a:prstGeom prst="rect">
            <a:avLst/>
          </a:prstGeom>
        </p:spPr>
        <p:txBody>
          <a:bodyPr wrap="square">
            <a:spAutoFit/>
          </a:bodyPr>
          <a:lstStyle/>
          <a:p>
            <a:endParaRPr lang="zh-CN" altLang="en-US" dirty="0"/>
          </a:p>
          <a:p>
            <a:r>
              <a:rPr lang="zh-CN" altLang="en-US" sz="2000" b="1" dirty="0">
                <a:solidFill>
                  <a:srgbClr val="FF0000"/>
                </a:solidFill>
                <a:latin typeface="微软雅黑" panose="020B0503020204020204" pitchFamily="34" charset="-122"/>
                <a:ea typeface="微软雅黑" panose="020B0503020204020204" pitchFamily="34" charset="-122"/>
              </a:rPr>
              <a:t>年龄口腔、感官发育与进食相关的动作行为发育</a:t>
            </a:r>
          </a:p>
        </p:txBody>
      </p:sp>
      <p:sp>
        <p:nvSpPr>
          <p:cNvPr id="6" name="矩形 5"/>
          <p:cNvSpPr/>
          <p:nvPr/>
        </p:nvSpPr>
        <p:spPr>
          <a:xfrm>
            <a:off x="840999" y="2300375"/>
            <a:ext cx="11122212" cy="3441968"/>
          </a:xfrm>
          <a:prstGeom prst="rect">
            <a:avLst/>
          </a:prstGeom>
        </p:spPr>
        <p:txBody>
          <a:bodyPr wrap="square">
            <a:spAutoFit/>
          </a:bodyPr>
          <a:lstStyle/>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胎儿期</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周龄出现吸吮动作，</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周龄出现弱的吸吮反射</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28</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周龄出现口腔吸吞反射</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34—36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周龄有稳定的吸吮和吞咽动作</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新生儿期</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◆口周触觉高度敏感，有嗅觉记忆和味觉记忆</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◆婴儿刚出生时就具有的最基本进食动作是觅食、吸吮、吞咽，这些动作行为属于原始反射</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◆婴儿饥饿啼哭</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母亲喂哺模式建立，产生喂养中的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互动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839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1069788" y="1845754"/>
            <a:ext cx="11122212" cy="4810741"/>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2-4</a:t>
            </a:r>
            <a:r>
              <a:rPr lang="zh-CN" altLang="en-US" sz="1600" b="1" dirty="0">
                <a:solidFill>
                  <a:srgbClr val="FF0000"/>
                </a:solidFill>
                <a:latin typeface="微软雅黑" panose="020B0503020204020204" pitchFamily="34" charset="-122"/>
                <a:ea typeface="微软雅黑" panose="020B0503020204020204" pitchFamily="34" charset="-122"/>
              </a:rPr>
              <a:t>月龄</a:t>
            </a:r>
            <a:endParaRPr lang="en-US" altLang="zh-CN" sz="1600" b="1" dirty="0">
              <a:solidFill>
                <a:srgbClr val="FF0000"/>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◆开始等待喂奶</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◆从喂奶互动中熟悉母亲体味、语调和怀抱</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◆吃手行为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增加</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4-5</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◆婴儿口腔结构改变，使得口腔空间增大</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◆神经系统逐渐发育成熟，吸吮吞咽动作也开始成熟、有自主意识</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◆婴儿吸和吞的动作可分开，可以随意地吸或吞</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◆在大人的辅助下，坐起时头可以固定</a:t>
            </a:r>
          </a:p>
          <a:p>
            <a:pPr defTabSz="914400">
              <a:spcBef>
                <a:spcPts val="1200"/>
              </a:spcBef>
              <a:spcAft>
                <a:spcPts val="200"/>
              </a:spcAft>
              <a:buClr>
                <a:schemeClr val="accent1"/>
              </a:buClr>
              <a:buSzPct val="100000"/>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◆两手均尝试去抓小物品，可将手抓住的物品送入嘴巴</a:t>
            </a: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7807" y="2025049"/>
            <a:ext cx="2418005" cy="2418005"/>
          </a:xfrm>
          <a:prstGeom prst="rect">
            <a:avLst/>
          </a:prstGeom>
        </p:spPr>
      </p:pic>
    </p:spTree>
    <p:extLst>
      <p:ext uri="{BB962C8B-B14F-4D97-AF65-F5344CB8AC3E}">
        <p14:creationId xmlns:p14="http://schemas.microsoft.com/office/powerpoint/2010/main" val="2017149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1097280" y="0"/>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1097280" y="1741427"/>
            <a:ext cx="11122212" cy="5264518"/>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5-6</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◆觅食反射消失，张力性咬合反射消失，从咬反射发展到出现有意识的咬的动作</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◆在等待勺子喂入食物时或接触勺子时有啜吸动作反应，会用上下方向咬，舌和下颌间无分离运动</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◆嘴和舌可以协调完成进食</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◆可以有意识地张嘴接受小勺及食物</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◆坐着用双手可支撑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30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秒</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左右</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6-8</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◆消化系统成熟期、味觉敏感期，训练婴儿学习咀嚼和吞咽的关键期</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◆此时婴儿开始逐渐学习接受各种不同味道、质地的食物，从而成功地从奶制品为主的食物转变到成人固体食物</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◆坐着时手可以各拿一块积木，或将积木从一手移到另一手</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◆婴儿对新食物会引发一种适应性的自我保护行为，称为“厌新”</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3875" y="2045852"/>
            <a:ext cx="2843921" cy="2275137"/>
          </a:xfrm>
          <a:prstGeom prst="rect">
            <a:avLst/>
          </a:prstGeom>
        </p:spPr>
      </p:pic>
    </p:spTree>
    <p:extLst>
      <p:ext uri="{BB962C8B-B14F-4D97-AF65-F5344CB8AC3E}">
        <p14:creationId xmlns:p14="http://schemas.microsoft.com/office/powerpoint/2010/main" val="2728458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4ECC44-2E91-44A8-BC45-C37F9A358344}"/>
              </a:ext>
            </a:extLst>
          </p:cNvPr>
          <p:cNvSpPr>
            <a:spLocks noGrp="1"/>
          </p:cNvSpPr>
          <p:nvPr>
            <p:ph type="title"/>
          </p:nvPr>
        </p:nvSpPr>
        <p:spPr>
          <a:xfrm>
            <a:off x="986816" y="-294571"/>
            <a:ext cx="10058400" cy="1450757"/>
          </a:xfrm>
        </p:spPr>
        <p:txBody>
          <a:bodyPr>
            <a:normAutofit/>
          </a:bodyPr>
          <a:lstStyle/>
          <a:p>
            <a:r>
              <a:rPr lang="x-none" altLang="zh-CN" sz="3200" b="1" kern="100" dirty="0" smtClean="0">
                <a:effectLst/>
                <a:latin typeface="微软雅黑" panose="020B0503020204020204" pitchFamily="34" charset="-122"/>
                <a:ea typeface="微软雅黑" panose="020B0503020204020204" pitchFamily="34" charset="-122"/>
              </a:rPr>
              <a:t>第一节</a:t>
            </a:r>
            <a:r>
              <a:rPr lang="en-US" altLang="zh-CN" sz="3200" b="1" kern="100" dirty="0" smtClean="0">
                <a:effectLst/>
                <a:latin typeface="微软雅黑" panose="020B0503020204020204" pitchFamily="34" charset="-122"/>
                <a:ea typeface="微软雅黑" panose="020B0503020204020204" pitchFamily="34" charset="-122"/>
              </a:rPr>
              <a:t>  </a:t>
            </a:r>
            <a:r>
              <a:rPr lang="zh-CN" altLang="en-US" sz="3200" b="1" kern="100" dirty="0" smtClean="0">
                <a:latin typeface="微软雅黑" panose="020B0503020204020204" pitchFamily="34" charset="-122"/>
                <a:ea typeface="微软雅黑" panose="020B0503020204020204" pitchFamily="34" charset="-122"/>
              </a:rPr>
              <a:t>进食</a:t>
            </a:r>
            <a:r>
              <a:rPr lang="zh-CN" altLang="en-US" sz="3200" b="1" kern="100" dirty="0">
                <a:latin typeface="微软雅黑" panose="020B0503020204020204" pitchFamily="34" charset="-122"/>
                <a:ea typeface="微软雅黑" panose="020B0503020204020204" pitchFamily="34" charset="-122"/>
              </a:rPr>
              <a:t>技能发育</a:t>
            </a:r>
          </a:p>
        </p:txBody>
      </p:sp>
      <p:sp>
        <p:nvSpPr>
          <p:cNvPr id="6" name="矩形 5"/>
          <p:cNvSpPr/>
          <p:nvPr/>
        </p:nvSpPr>
        <p:spPr>
          <a:xfrm>
            <a:off x="1097280" y="1407175"/>
            <a:ext cx="11122212" cy="5659498"/>
          </a:xfrm>
          <a:prstGeom prst="rect">
            <a:avLst/>
          </a:prstGeom>
        </p:spPr>
        <p:txBody>
          <a:bodyPr wrap="square">
            <a:spAutoFit/>
          </a:bodyPr>
          <a:lstStyle/>
          <a:p>
            <a:pPr defTabSz="914400">
              <a:spcBef>
                <a:spcPts val="1200"/>
              </a:spcBef>
              <a:spcAft>
                <a:spcPts val="200"/>
              </a:spcAft>
              <a:buClr>
                <a:schemeClr val="accent1"/>
              </a:buClr>
              <a:buSzPct val="100000"/>
            </a:pPr>
            <a:r>
              <a:rPr lang="en-US" altLang="zh-CN" sz="1600" b="1" dirty="0" smtClean="0">
                <a:solidFill>
                  <a:srgbClr val="FF0000"/>
                </a:solidFill>
                <a:latin typeface="微软雅黑" panose="020B0503020204020204" pitchFamily="34" charset="-122"/>
                <a:ea typeface="微软雅黑" panose="020B0503020204020204" pitchFamily="34" charset="-122"/>
              </a:rPr>
              <a:t>8—10</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◆舌的活动范围明显增大，活动模式增多，会上下、前后方向运动</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◆咬食物时可见唇舌下颌有少量分离运动，能在口腔内移动食物，从两侧到中间，从中间到两侧</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◆用手进食，会抓住汤匙，不能有效用汤匙</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◆能自己吃饼干</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◆用杯子饮水时下颌稳定性仍差，可在成人协助下用杯子</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饮用</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en-US" altLang="zh-CN" sz="1600" b="1" dirty="0">
                <a:solidFill>
                  <a:srgbClr val="FF0000"/>
                </a:solidFill>
                <a:latin typeface="微软雅黑" panose="020B0503020204020204" pitchFamily="34" charset="-122"/>
                <a:ea typeface="微软雅黑" panose="020B0503020204020204" pitchFamily="34" charset="-122"/>
              </a:rPr>
              <a:t>10—12</a:t>
            </a:r>
            <a:r>
              <a:rPr lang="zh-CN" altLang="en-US" sz="1600" b="1" dirty="0">
                <a:solidFill>
                  <a:srgbClr val="FF0000"/>
                </a:solidFill>
                <a:latin typeface="微软雅黑" panose="020B0503020204020204" pitchFamily="34" charset="-122"/>
                <a:ea typeface="微软雅黑" panose="020B0503020204020204" pitchFamily="34" charset="-122"/>
              </a:rPr>
              <a:t>月龄</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◆表现出真正的吸吮动作，会用牙齿清洁下唇上的食物</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◆咬软食时下颌稳定性好，能自我控制咬食动作，吞咽奶液等流质食物时唇闭合能力提高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◆自喂增加，拇食指抓握，寻找掉落在地的食物</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◆能把小东西放入杯子或容器中</a:t>
            </a:r>
          </a:p>
          <a:p>
            <a:pPr defTabSz="914400">
              <a:spcBef>
                <a:spcPts val="1200"/>
              </a:spcBef>
              <a:spcAft>
                <a:spcPts val="200"/>
              </a:spcAft>
              <a:buClr>
                <a:schemeClr val="accent1"/>
              </a:buClr>
              <a:buSzPct val="10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◆能拿杯子但易撒出，进食中出现更多发声和运动</a:t>
            </a:r>
          </a:p>
          <a:p>
            <a:pPr defTabSz="914400">
              <a:spcBef>
                <a:spcPts val="1200"/>
              </a:spcBef>
              <a:spcAft>
                <a:spcPts val="200"/>
              </a:spcAft>
              <a:buClr>
                <a:schemeClr val="accent1"/>
              </a:buClr>
              <a:buSzPct val="100000"/>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914400">
              <a:lnSpc>
                <a:spcPct val="130000"/>
              </a:lnSpc>
              <a:spcBef>
                <a:spcPts val="1200"/>
              </a:spcBef>
              <a:spcAft>
                <a:spcPts val="200"/>
              </a:spcAft>
              <a:buClr>
                <a:schemeClr val="accent1"/>
              </a:buClr>
              <a:buSzPct val="100000"/>
            </a:pP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1905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回顾</Template>
  <TotalTime>446</TotalTime>
  <Words>6169</Words>
  <Application>Microsoft Office PowerPoint</Application>
  <PresentationFormat>宽屏</PresentationFormat>
  <Paragraphs>430</Paragraphs>
  <Slides>41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41</vt:i4>
      </vt:variant>
    </vt:vector>
  </HeadingPairs>
  <TitlesOfParts>
    <vt:vector size="48" baseType="lpstr">
      <vt:lpstr>等线</vt:lpstr>
      <vt:lpstr>宋体</vt:lpstr>
      <vt:lpstr>微软雅黑</vt:lpstr>
      <vt:lpstr>Calibri</vt:lpstr>
      <vt:lpstr>Calibri Light</vt:lpstr>
      <vt:lpstr>Times New Roman</vt:lpstr>
      <vt:lpstr>回顾</vt:lpstr>
      <vt:lpstr>第七章  儿童饮食行为发育 </vt:lpstr>
      <vt:lpstr>学习目标</vt:lpstr>
      <vt:lpstr>第一节  进食技能发育</vt:lpstr>
      <vt:lpstr>第一节  进食技能发育</vt:lpstr>
      <vt:lpstr>第一节  进食技能发育</vt:lpstr>
      <vt:lpstr>第一节  进食技能发育</vt:lpstr>
      <vt:lpstr>第一节  进食技能发育</vt:lpstr>
      <vt:lpstr>第一节  进食技能发育</vt:lpstr>
      <vt:lpstr>第一节  进食技能发育</vt:lpstr>
      <vt:lpstr>第一节  进食技能发育</vt:lpstr>
      <vt:lpstr>第一节  进食技能发育</vt:lpstr>
      <vt:lpstr>第一节  进食技能发育</vt:lpstr>
      <vt:lpstr>第二节  饮食行为问题及其分类</vt:lpstr>
      <vt:lpstr>第二节  饮食行为问题及其分类</vt:lpstr>
      <vt:lpstr>第二节  饮食行为问题及其分类</vt:lpstr>
      <vt:lpstr>第二节  饮食行为问题及其分类</vt:lpstr>
      <vt:lpstr>第二节  饮食行为问题及其分类</vt:lpstr>
      <vt:lpstr>第二节  饮食行为问题及其分类</vt:lpstr>
      <vt:lpstr>第二节  饮食行为问题及其分类</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第三节  饮食行为问题临床评估指导</vt:lpstr>
      <vt:lpstr>第四节  良好的饮食习惯培养</vt:lpstr>
      <vt:lpstr>第四节  良好的饮食习惯培养</vt:lpstr>
      <vt:lpstr>第四节  良好的饮食习惯培养</vt:lpstr>
      <vt:lpstr>PowerPoint 演示文稿</vt:lpstr>
      <vt:lpstr>PowerPoint 演示文稿</vt:lpstr>
      <vt:lpstr>PowerPoint 演示文稿</vt:lpstr>
      <vt:lpstr>PowerPoint 演示文稿</vt:lpstr>
      <vt:lpstr>  思考与练习 </vt:lpstr>
      <vt:lpstr>谢谢聆听！</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婴幼儿消化系统的特点</dc:title>
  <dc:creator>xx</dc:creator>
  <cp:lastModifiedBy>Windows 用户</cp:lastModifiedBy>
  <cp:revision>59</cp:revision>
  <dcterms:created xsi:type="dcterms:W3CDTF">2021-07-07T23:37:28Z</dcterms:created>
  <dcterms:modified xsi:type="dcterms:W3CDTF">2021-08-03T07:26:04Z</dcterms:modified>
</cp:coreProperties>
</file>