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1.svg" ContentType="image/svg+xml"/>
  <Override PartName="/ppt/media/image102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1.svg" ContentType="image/svg+xml"/>
  <Override PartName="/ppt/media/image110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20.svg" ContentType="image/svg+xml"/>
  <Override PartName="/ppt/media/image23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5.svg" ContentType="image/svg+xml"/>
  <Override PartName="/ppt/media/image59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9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10" r:id="rId3"/>
    <p:sldId id="411" r:id="rId4"/>
    <p:sldId id="484" r:id="rId5"/>
    <p:sldId id="485" r:id="rId6"/>
    <p:sldId id="486" r:id="rId7"/>
    <p:sldId id="487" r:id="rId8"/>
    <p:sldId id="415" r:id="rId9"/>
    <p:sldId id="429" r:id="rId10"/>
    <p:sldId id="498" r:id="rId11"/>
    <p:sldId id="506" r:id="rId12"/>
    <p:sldId id="469" r:id="rId13"/>
    <p:sldId id="465" r:id="rId14"/>
    <p:sldId id="504" r:id="rId15"/>
    <p:sldId id="505" r:id="rId16"/>
    <p:sldId id="500" r:id="rId17"/>
    <p:sldId id="502" r:id="rId18"/>
    <p:sldId id="501" r:id="rId19"/>
    <p:sldId id="507" r:id="rId20"/>
    <p:sldId id="508" r:id="rId22"/>
    <p:sldId id="509" r:id="rId23"/>
    <p:sldId id="510" r:id="rId24"/>
    <p:sldId id="511" r:id="rId25"/>
    <p:sldId id="512" r:id="rId26"/>
    <p:sldId id="513" r:id="rId27"/>
    <p:sldId id="503" r:id="rId28"/>
    <p:sldId id="475" r:id="rId29"/>
    <p:sldId id="472" r:id="rId30"/>
    <p:sldId id="476" r:id="rId31"/>
    <p:sldId id="477" r:id="rId32"/>
    <p:sldId id="480" r:id="rId33"/>
    <p:sldId id="491" r:id="rId34"/>
    <p:sldId id="479" r:id="rId35"/>
    <p:sldId id="492" r:id="rId36"/>
    <p:sldId id="514" r:id="rId37"/>
    <p:sldId id="493" r:id="rId38"/>
    <p:sldId id="495" r:id="rId39"/>
    <p:sldId id="515" r:id="rId40"/>
    <p:sldId id="497" r:id="rId41"/>
    <p:sldId id="419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15794" initials="1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858"/>
    <a:srgbClr val="C85F4B"/>
    <a:srgbClr val="F9F8F4"/>
    <a:srgbClr val="FAFBFA"/>
    <a:srgbClr val="55797A"/>
    <a:srgbClr val="7EA29C"/>
    <a:srgbClr val="FFFFFF"/>
    <a:srgbClr val="F3F4E8"/>
    <a:srgbClr val="DFDFD4"/>
    <a:srgbClr val="E4E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062" y="366"/>
      </p:cViewPr>
      <p:guideLst>
        <p:guide orient="horz" pos="2180"/>
        <p:guide pos="39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40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150.xml"/><Relationship Id="rId25" Type="http://schemas.openxmlformats.org/officeDocument/2006/relationships/tags" Target="../tags/tag149.xml"/><Relationship Id="rId24" Type="http://schemas.openxmlformats.org/officeDocument/2006/relationships/tags" Target="../tags/tag148.xml"/><Relationship Id="rId23" Type="http://schemas.openxmlformats.org/officeDocument/2006/relationships/tags" Target="../tags/tag147.xml"/><Relationship Id="rId22" Type="http://schemas.openxmlformats.org/officeDocument/2006/relationships/image" Target="../media/image32.svg"/><Relationship Id="rId21" Type="http://schemas.openxmlformats.org/officeDocument/2006/relationships/image" Target="../media/image31.png"/><Relationship Id="rId20" Type="http://schemas.openxmlformats.org/officeDocument/2006/relationships/tags" Target="../tags/tag146.xml"/><Relationship Id="rId2" Type="http://schemas.openxmlformats.org/officeDocument/2006/relationships/tags" Target="../tags/tag132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image" Target="../media/image30.svg"/><Relationship Id="rId13" Type="http://schemas.openxmlformats.org/officeDocument/2006/relationships/image" Target="../media/image29.png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3" Type="http://schemas.openxmlformats.org/officeDocument/2006/relationships/tags" Target="../tags/tag153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164.xml"/><Relationship Id="rId20" Type="http://schemas.openxmlformats.org/officeDocument/2006/relationships/image" Target="../media/image37.jpeg"/><Relationship Id="rId2" Type="http://schemas.openxmlformats.org/officeDocument/2006/relationships/tags" Target="../tags/tag152.xml"/><Relationship Id="rId19" Type="http://schemas.openxmlformats.org/officeDocument/2006/relationships/tags" Target="../tags/tag163.xml"/><Relationship Id="rId18" Type="http://schemas.openxmlformats.org/officeDocument/2006/relationships/tags" Target="../tags/tag162.xml"/><Relationship Id="rId17" Type="http://schemas.openxmlformats.org/officeDocument/2006/relationships/image" Target="../media/image23.svg"/><Relationship Id="rId16" Type="http://schemas.openxmlformats.org/officeDocument/2006/relationships/image" Target="../media/image22.png"/><Relationship Id="rId15" Type="http://schemas.openxmlformats.org/officeDocument/2006/relationships/tags" Target="../tags/tag161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image" Target="../media/image36.svg"/><Relationship Id="rId10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5.xml"/><Relationship Id="rId2" Type="http://schemas.openxmlformats.org/officeDocument/2006/relationships/image" Target="../media/image3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6.xml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1.xml"/><Relationship Id="rId6" Type="http://schemas.openxmlformats.org/officeDocument/2006/relationships/image" Target="../media/image40.png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90.xml"/><Relationship Id="rId22" Type="http://schemas.openxmlformats.org/officeDocument/2006/relationships/tags" Target="../tags/tag189.xml"/><Relationship Id="rId21" Type="http://schemas.openxmlformats.org/officeDocument/2006/relationships/tags" Target="../tags/tag188.xml"/><Relationship Id="rId20" Type="http://schemas.openxmlformats.org/officeDocument/2006/relationships/tags" Target="../tags/tag187.xml"/><Relationship Id="rId2" Type="http://schemas.openxmlformats.org/officeDocument/2006/relationships/tags" Target="../tags/tag172.xml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image" Target="../media/image43.png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image" Target="../media/image42.png"/><Relationship Id="rId12" Type="http://schemas.openxmlformats.org/officeDocument/2006/relationships/tags" Target="../tags/tag181.xml"/><Relationship Id="rId11" Type="http://schemas.openxmlformats.org/officeDocument/2006/relationships/tags" Target="../tags/tag180.xml"/><Relationship Id="rId10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image" Target="../media/image44.png"/><Relationship Id="rId2" Type="http://schemas.openxmlformats.org/officeDocument/2006/relationships/tags" Target="../tags/tag191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tags" Target="../tags/tag196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tags" Target="../tags/tag201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84.xml"/><Relationship Id="rId25" Type="http://schemas.openxmlformats.org/officeDocument/2006/relationships/image" Target="../media/image6.png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4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image" Target="../media/image5.svg"/><Relationship Id="rId16" Type="http://schemas.openxmlformats.org/officeDocument/2006/relationships/image" Target="../media/image4.png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image" Target="../media/image49.png"/><Relationship Id="rId2" Type="http://schemas.openxmlformats.org/officeDocument/2006/relationships/tags" Target="../tags/tag21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2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tags" Target="../tags/tag221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image" Target="../media/image52.png"/><Relationship Id="rId2" Type="http://schemas.openxmlformats.org/officeDocument/2006/relationships/tags" Target="../tags/tag229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tags" Target="../tags/tag24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image" Target="../media/image57.png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image" Target="../media/image56.png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57.xml"/><Relationship Id="rId1" Type="http://schemas.openxmlformats.org/officeDocument/2006/relationships/tags" Target="../tags/tag25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image" Target="../media/image60.png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69.xml"/><Relationship Id="rId17" Type="http://schemas.openxmlformats.org/officeDocument/2006/relationships/image" Target="../media/image63.png"/><Relationship Id="rId16" Type="http://schemas.openxmlformats.org/officeDocument/2006/relationships/image" Target="../media/image62.png"/><Relationship Id="rId15" Type="http://schemas.openxmlformats.org/officeDocument/2006/relationships/image" Target="../media/image61.png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0.xml"/><Relationship Id="rId2" Type="http://schemas.openxmlformats.org/officeDocument/2006/relationships/image" Target="../media/image64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svg"/><Relationship Id="rId8" Type="http://schemas.openxmlformats.org/officeDocument/2006/relationships/image" Target="../media/image71.png"/><Relationship Id="rId7" Type="http://schemas.openxmlformats.org/officeDocument/2006/relationships/image" Target="../media/image70.svg"/><Relationship Id="rId6" Type="http://schemas.openxmlformats.org/officeDocument/2006/relationships/image" Target="../media/image69.png"/><Relationship Id="rId5" Type="http://schemas.openxmlformats.org/officeDocument/2006/relationships/image" Target="../media/image68.svg"/><Relationship Id="rId4" Type="http://schemas.openxmlformats.org/officeDocument/2006/relationships/image" Target="../media/image67.png"/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71.xml"/><Relationship Id="rId11" Type="http://schemas.openxmlformats.org/officeDocument/2006/relationships/image" Target="../media/image74.svg"/><Relationship Id="rId10" Type="http://schemas.openxmlformats.org/officeDocument/2006/relationships/image" Target="../media/image7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5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tags" Target="../tags/tag274.xml"/><Relationship Id="rId37" Type="http://schemas.openxmlformats.org/officeDocument/2006/relationships/slideLayout" Target="../slideLayouts/slideLayout7.xml"/><Relationship Id="rId36" Type="http://schemas.openxmlformats.org/officeDocument/2006/relationships/tags" Target="../tags/tag303.xml"/><Relationship Id="rId35" Type="http://schemas.openxmlformats.org/officeDocument/2006/relationships/tags" Target="../tags/tag302.xml"/><Relationship Id="rId34" Type="http://schemas.openxmlformats.org/officeDocument/2006/relationships/tags" Target="../tags/tag301.xml"/><Relationship Id="rId33" Type="http://schemas.openxmlformats.org/officeDocument/2006/relationships/tags" Target="../tags/tag300.xml"/><Relationship Id="rId32" Type="http://schemas.openxmlformats.org/officeDocument/2006/relationships/tags" Target="../tags/tag299.xml"/><Relationship Id="rId31" Type="http://schemas.openxmlformats.org/officeDocument/2006/relationships/tags" Target="../tags/tag298.xml"/><Relationship Id="rId30" Type="http://schemas.openxmlformats.org/officeDocument/2006/relationships/tags" Target="../tags/tag297.xml"/><Relationship Id="rId3" Type="http://schemas.openxmlformats.org/officeDocument/2006/relationships/tags" Target="../tags/tag273.xml"/><Relationship Id="rId29" Type="http://schemas.openxmlformats.org/officeDocument/2006/relationships/tags" Target="../tags/tag296.xml"/><Relationship Id="rId28" Type="http://schemas.openxmlformats.org/officeDocument/2006/relationships/tags" Target="../tags/tag295.xml"/><Relationship Id="rId27" Type="http://schemas.openxmlformats.org/officeDocument/2006/relationships/tags" Target="../tags/tag294.xml"/><Relationship Id="rId26" Type="http://schemas.openxmlformats.org/officeDocument/2006/relationships/tags" Target="../tags/tag293.xml"/><Relationship Id="rId25" Type="http://schemas.openxmlformats.org/officeDocument/2006/relationships/tags" Target="../tags/tag292.xml"/><Relationship Id="rId24" Type="http://schemas.openxmlformats.org/officeDocument/2006/relationships/tags" Target="../tags/tag291.xml"/><Relationship Id="rId23" Type="http://schemas.openxmlformats.org/officeDocument/2006/relationships/tags" Target="../tags/tag290.xml"/><Relationship Id="rId22" Type="http://schemas.openxmlformats.org/officeDocument/2006/relationships/tags" Target="../tags/tag289.xml"/><Relationship Id="rId21" Type="http://schemas.openxmlformats.org/officeDocument/2006/relationships/tags" Target="../tags/tag288.xml"/><Relationship Id="rId20" Type="http://schemas.openxmlformats.org/officeDocument/2006/relationships/tags" Target="../tags/tag287.xml"/><Relationship Id="rId2" Type="http://schemas.openxmlformats.org/officeDocument/2006/relationships/tags" Target="../tags/tag272.xml"/><Relationship Id="rId19" Type="http://schemas.openxmlformats.org/officeDocument/2006/relationships/tags" Target="../tags/tag286.xml"/><Relationship Id="rId18" Type="http://schemas.openxmlformats.org/officeDocument/2006/relationships/tags" Target="../tags/tag285.xml"/><Relationship Id="rId17" Type="http://schemas.openxmlformats.org/officeDocument/2006/relationships/tags" Target="../tags/tag284.xml"/><Relationship Id="rId16" Type="http://schemas.openxmlformats.org/officeDocument/2006/relationships/tags" Target="../tags/tag283.xml"/><Relationship Id="rId15" Type="http://schemas.openxmlformats.org/officeDocument/2006/relationships/tags" Target="../tags/tag282.xml"/><Relationship Id="rId14" Type="http://schemas.openxmlformats.org/officeDocument/2006/relationships/tags" Target="../tags/tag281.xml"/><Relationship Id="rId13" Type="http://schemas.openxmlformats.org/officeDocument/2006/relationships/tags" Target="../tags/tag280.xml"/><Relationship Id="rId12" Type="http://schemas.openxmlformats.org/officeDocument/2006/relationships/tags" Target="../tags/tag279.xml"/><Relationship Id="rId11" Type="http://schemas.openxmlformats.org/officeDocument/2006/relationships/tags" Target="../tags/tag278.xml"/><Relationship Id="rId10" Type="http://schemas.openxmlformats.org/officeDocument/2006/relationships/image" Target="../media/image77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svg"/><Relationship Id="rId8" Type="http://schemas.openxmlformats.org/officeDocument/2006/relationships/image" Target="../media/image80.png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image" Target="../media/image79.svg"/><Relationship Id="rId3" Type="http://schemas.openxmlformats.org/officeDocument/2006/relationships/image" Target="../media/image78.png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317.xml"/><Relationship Id="rId25" Type="http://schemas.openxmlformats.org/officeDocument/2006/relationships/image" Target="../media/image89.svg"/><Relationship Id="rId24" Type="http://schemas.openxmlformats.org/officeDocument/2006/relationships/image" Target="../media/image88.png"/><Relationship Id="rId23" Type="http://schemas.openxmlformats.org/officeDocument/2006/relationships/image" Target="../media/image87.svg"/><Relationship Id="rId22" Type="http://schemas.openxmlformats.org/officeDocument/2006/relationships/image" Target="../media/image86.png"/><Relationship Id="rId21" Type="http://schemas.openxmlformats.org/officeDocument/2006/relationships/tags" Target="../tags/tag316.xml"/><Relationship Id="rId20" Type="http://schemas.openxmlformats.org/officeDocument/2006/relationships/tags" Target="../tags/tag315.xml"/><Relationship Id="rId2" Type="http://schemas.openxmlformats.org/officeDocument/2006/relationships/tags" Target="../tags/tag305.xml"/><Relationship Id="rId19" Type="http://schemas.openxmlformats.org/officeDocument/2006/relationships/image" Target="../media/image85.svg"/><Relationship Id="rId18" Type="http://schemas.openxmlformats.org/officeDocument/2006/relationships/image" Target="../media/image84.png"/><Relationship Id="rId17" Type="http://schemas.openxmlformats.org/officeDocument/2006/relationships/tags" Target="../tags/tag314.xml"/><Relationship Id="rId16" Type="http://schemas.openxmlformats.org/officeDocument/2006/relationships/tags" Target="../tags/tag313.xml"/><Relationship Id="rId15" Type="http://schemas.openxmlformats.org/officeDocument/2006/relationships/tags" Target="../tags/tag312.xml"/><Relationship Id="rId14" Type="http://schemas.openxmlformats.org/officeDocument/2006/relationships/image" Target="../media/image83.svg"/><Relationship Id="rId13" Type="http://schemas.openxmlformats.org/officeDocument/2006/relationships/image" Target="../media/image82.png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image" Target="../media/image91.svg"/><Relationship Id="rId5" Type="http://schemas.openxmlformats.org/officeDocument/2006/relationships/image" Target="../media/image90.png"/><Relationship Id="rId4" Type="http://schemas.openxmlformats.org/officeDocument/2006/relationships/tags" Target="../tags/tag320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338.xml"/><Relationship Id="rId3" Type="http://schemas.openxmlformats.org/officeDocument/2006/relationships/tags" Target="../tags/tag319.xml"/><Relationship Id="rId29" Type="http://schemas.openxmlformats.org/officeDocument/2006/relationships/tags" Target="../tags/tag337.xml"/><Relationship Id="rId28" Type="http://schemas.openxmlformats.org/officeDocument/2006/relationships/tags" Target="../tags/tag336.xml"/><Relationship Id="rId27" Type="http://schemas.openxmlformats.org/officeDocument/2006/relationships/tags" Target="../tags/tag335.xml"/><Relationship Id="rId26" Type="http://schemas.openxmlformats.org/officeDocument/2006/relationships/image" Target="../media/image97.svg"/><Relationship Id="rId25" Type="http://schemas.openxmlformats.org/officeDocument/2006/relationships/image" Target="../media/image96.png"/><Relationship Id="rId24" Type="http://schemas.openxmlformats.org/officeDocument/2006/relationships/tags" Target="../tags/tag334.xml"/><Relationship Id="rId23" Type="http://schemas.openxmlformats.org/officeDocument/2006/relationships/tags" Target="../tags/tag333.xml"/><Relationship Id="rId22" Type="http://schemas.openxmlformats.org/officeDocument/2006/relationships/tags" Target="../tags/tag332.xml"/><Relationship Id="rId21" Type="http://schemas.openxmlformats.org/officeDocument/2006/relationships/tags" Target="../tags/tag331.xml"/><Relationship Id="rId20" Type="http://schemas.openxmlformats.org/officeDocument/2006/relationships/tags" Target="../tags/tag330.xml"/><Relationship Id="rId2" Type="http://schemas.openxmlformats.org/officeDocument/2006/relationships/tags" Target="../tags/tag318.xml"/><Relationship Id="rId19" Type="http://schemas.openxmlformats.org/officeDocument/2006/relationships/tags" Target="../tags/tag329.xml"/><Relationship Id="rId18" Type="http://schemas.openxmlformats.org/officeDocument/2006/relationships/tags" Target="../tags/tag328.xml"/><Relationship Id="rId17" Type="http://schemas.openxmlformats.org/officeDocument/2006/relationships/image" Target="../media/image95.svg"/><Relationship Id="rId16" Type="http://schemas.openxmlformats.org/officeDocument/2006/relationships/image" Target="../media/image94.png"/><Relationship Id="rId15" Type="http://schemas.openxmlformats.org/officeDocument/2006/relationships/tags" Target="../tags/tag327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image" Target="../media/image93.svg"/><Relationship Id="rId11" Type="http://schemas.openxmlformats.org/officeDocument/2006/relationships/image" Target="../media/image92.png"/><Relationship Id="rId10" Type="http://schemas.openxmlformats.org/officeDocument/2006/relationships/tags" Target="../tags/tag324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image" Target="../media/image99.svg"/><Relationship Id="rId5" Type="http://schemas.openxmlformats.org/officeDocument/2006/relationships/image" Target="../media/image98.png"/><Relationship Id="rId4" Type="http://schemas.openxmlformats.org/officeDocument/2006/relationships/tags" Target="../tags/tag341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359.xml"/><Relationship Id="rId3" Type="http://schemas.openxmlformats.org/officeDocument/2006/relationships/tags" Target="../tags/tag340.xml"/><Relationship Id="rId29" Type="http://schemas.openxmlformats.org/officeDocument/2006/relationships/tags" Target="../tags/tag358.xml"/><Relationship Id="rId28" Type="http://schemas.openxmlformats.org/officeDocument/2006/relationships/tags" Target="../tags/tag357.xml"/><Relationship Id="rId27" Type="http://schemas.openxmlformats.org/officeDocument/2006/relationships/tags" Target="../tags/tag356.xml"/><Relationship Id="rId26" Type="http://schemas.openxmlformats.org/officeDocument/2006/relationships/image" Target="../media/image104.svg"/><Relationship Id="rId25" Type="http://schemas.openxmlformats.org/officeDocument/2006/relationships/image" Target="../media/image103.png"/><Relationship Id="rId24" Type="http://schemas.openxmlformats.org/officeDocument/2006/relationships/tags" Target="../tags/tag355.xml"/><Relationship Id="rId23" Type="http://schemas.openxmlformats.org/officeDocument/2006/relationships/tags" Target="../tags/tag354.xml"/><Relationship Id="rId22" Type="http://schemas.openxmlformats.org/officeDocument/2006/relationships/tags" Target="../tags/tag353.xml"/><Relationship Id="rId21" Type="http://schemas.openxmlformats.org/officeDocument/2006/relationships/tags" Target="../tags/tag352.xml"/><Relationship Id="rId20" Type="http://schemas.openxmlformats.org/officeDocument/2006/relationships/tags" Target="../tags/tag351.xml"/><Relationship Id="rId2" Type="http://schemas.openxmlformats.org/officeDocument/2006/relationships/tags" Target="../tags/tag339.xml"/><Relationship Id="rId19" Type="http://schemas.openxmlformats.org/officeDocument/2006/relationships/tags" Target="../tags/tag350.xml"/><Relationship Id="rId18" Type="http://schemas.openxmlformats.org/officeDocument/2006/relationships/tags" Target="../tags/tag349.xml"/><Relationship Id="rId17" Type="http://schemas.openxmlformats.org/officeDocument/2006/relationships/image" Target="../media/image102.svg"/><Relationship Id="rId16" Type="http://schemas.openxmlformats.org/officeDocument/2006/relationships/image" Target="../media/image67.png"/><Relationship Id="rId15" Type="http://schemas.openxmlformats.org/officeDocument/2006/relationships/tags" Target="../tags/tag348.xml"/><Relationship Id="rId14" Type="http://schemas.openxmlformats.org/officeDocument/2006/relationships/tags" Target="../tags/tag347.xml"/><Relationship Id="rId13" Type="http://schemas.openxmlformats.org/officeDocument/2006/relationships/tags" Target="../tags/tag346.xml"/><Relationship Id="rId12" Type="http://schemas.openxmlformats.org/officeDocument/2006/relationships/image" Target="../media/image101.svg"/><Relationship Id="rId11" Type="http://schemas.openxmlformats.org/officeDocument/2006/relationships/image" Target="../media/image100.png"/><Relationship Id="rId10" Type="http://schemas.openxmlformats.org/officeDocument/2006/relationships/tags" Target="../tags/tag345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image" Target="../media/image108.svg"/><Relationship Id="rId5" Type="http://schemas.openxmlformats.org/officeDocument/2006/relationships/image" Target="../media/image107.png"/><Relationship Id="rId4" Type="http://schemas.openxmlformats.org/officeDocument/2006/relationships/tags" Target="../tags/tag360.xml"/><Relationship Id="rId3" Type="http://schemas.openxmlformats.org/officeDocument/2006/relationships/image" Target="../media/image106.svg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374.xml"/><Relationship Id="rId27" Type="http://schemas.openxmlformats.org/officeDocument/2006/relationships/tags" Target="../tags/tag373.xml"/><Relationship Id="rId26" Type="http://schemas.openxmlformats.org/officeDocument/2006/relationships/tags" Target="../tags/tag372.xml"/><Relationship Id="rId25" Type="http://schemas.openxmlformats.org/officeDocument/2006/relationships/image" Target="../media/image116.svg"/><Relationship Id="rId24" Type="http://schemas.openxmlformats.org/officeDocument/2006/relationships/image" Target="../media/image115.png"/><Relationship Id="rId23" Type="http://schemas.openxmlformats.org/officeDocument/2006/relationships/tags" Target="../tags/tag371.xml"/><Relationship Id="rId22" Type="http://schemas.openxmlformats.org/officeDocument/2006/relationships/tags" Target="../tags/tag370.xml"/><Relationship Id="rId21" Type="http://schemas.openxmlformats.org/officeDocument/2006/relationships/tags" Target="../tags/tag369.xml"/><Relationship Id="rId20" Type="http://schemas.openxmlformats.org/officeDocument/2006/relationships/tags" Target="../tags/tag368.xml"/><Relationship Id="rId2" Type="http://schemas.openxmlformats.org/officeDocument/2006/relationships/image" Target="../media/image105.png"/><Relationship Id="rId19" Type="http://schemas.openxmlformats.org/officeDocument/2006/relationships/image" Target="../media/image114.svg"/><Relationship Id="rId18" Type="http://schemas.openxmlformats.org/officeDocument/2006/relationships/image" Target="../media/image113.png"/><Relationship Id="rId17" Type="http://schemas.openxmlformats.org/officeDocument/2006/relationships/tags" Target="../tags/tag367.xml"/><Relationship Id="rId16" Type="http://schemas.openxmlformats.org/officeDocument/2006/relationships/image" Target="../media/image112.svg"/><Relationship Id="rId15" Type="http://schemas.openxmlformats.org/officeDocument/2006/relationships/image" Target="../media/image111.png"/><Relationship Id="rId14" Type="http://schemas.openxmlformats.org/officeDocument/2006/relationships/tags" Target="../tags/tag366.xml"/><Relationship Id="rId13" Type="http://schemas.openxmlformats.org/officeDocument/2006/relationships/tags" Target="../tags/tag365.xml"/><Relationship Id="rId12" Type="http://schemas.openxmlformats.org/officeDocument/2006/relationships/image" Target="../media/image110.svg"/><Relationship Id="rId11" Type="http://schemas.openxmlformats.org/officeDocument/2006/relationships/image" Target="../media/image109.png"/><Relationship Id="rId10" Type="http://schemas.openxmlformats.org/officeDocument/2006/relationships/tags" Target="../tags/tag364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390.xml"/><Relationship Id="rId15" Type="http://schemas.openxmlformats.org/officeDocument/2006/relationships/tags" Target="../tags/tag389.xml"/><Relationship Id="rId14" Type="http://schemas.openxmlformats.org/officeDocument/2006/relationships/tags" Target="../tags/tag388.xml"/><Relationship Id="rId13" Type="http://schemas.openxmlformats.org/officeDocument/2006/relationships/tags" Target="../tags/tag387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7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svg"/><Relationship Id="rId8" Type="http://schemas.openxmlformats.org/officeDocument/2006/relationships/image" Target="../media/image14.png"/><Relationship Id="rId7" Type="http://schemas.openxmlformats.org/officeDocument/2006/relationships/image" Target="../media/image13.svg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15.xml"/><Relationship Id="rId11" Type="http://schemas.openxmlformats.org/officeDocument/2006/relationships/image" Target="../media/image17.svg"/><Relationship Id="rId10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../media/image20.svg"/><Relationship Id="rId6" Type="http://schemas.openxmlformats.org/officeDocument/2006/relationships/image" Target="../media/image19.png"/><Relationship Id="rId5" Type="http://schemas.openxmlformats.org/officeDocument/2006/relationships/tags" Target="../tags/tag118.xml"/><Relationship Id="rId4" Type="http://schemas.openxmlformats.org/officeDocument/2006/relationships/image" Target="../media/image18.jpeg"/><Relationship Id="rId3" Type="http://schemas.openxmlformats.org/officeDocument/2006/relationships/tags" Target="../tags/tag117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131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image" Target="../media/image26.svg"/><Relationship Id="rId22" Type="http://schemas.openxmlformats.org/officeDocument/2006/relationships/image" Target="../media/image25.png"/><Relationship Id="rId21" Type="http://schemas.openxmlformats.org/officeDocument/2006/relationships/tags" Target="../tags/tag128.xml"/><Relationship Id="rId20" Type="http://schemas.openxmlformats.org/officeDocument/2006/relationships/image" Target="../media/image24.jpeg"/><Relationship Id="rId2" Type="http://schemas.openxmlformats.org/officeDocument/2006/relationships/tags" Target="../tags/tag116.xml"/><Relationship Id="rId19" Type="http://schemas.openxmlformats.org/officeDocument/2006/relationships/tags" Target="../tags/tag127.xml"/><Relationship Id="rId18" Type="http://schemas.openxmlformats.org/officeDocument/2006/relationships/tags" Target="../tags/tag126.xml"/><Relationship Id="rId17" Type="http://schemas.openxmlformats.org/officeDocument/2006/relationships/tags" Target="../tags/tag125.xml"/><Relationship Id="rId16" Type="http://schemas.openxmlformats.org/officeDocument/2006/relationships/tags" Target="../tags/tag124.xml"/><Relationship Id="rId15" Type="http://schemas.openxmlformats.org/officeDocument/2006/relationships/image" Target="../media/image23.svg"/><Relationship Id="rId14" Type="http://schemas.openxmlformats.org/officeDocument/2006/relationships/image" Target="../media/image22.png"/><Relationship Id="rId13" Type="http://schemas.openxmlformats.org/officeDocument/2006/relationships/tags" Target="../tags/tag123.xml"/><Relationship Id="rId12" Type="http://schemas.openxmlformats.org/officeDocument/2006/relationships/image" Target="../media/image21.jpeg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4423" y="3442335"/>
            <a:ext cx="7437120" cy="36576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5805" y="1215390"/>
            <a:ext cx="1074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八章</a:t>
            </a:r>
            <a:r>
              <a:rPr lang="en-US" altLang="zh-CN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60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探创循环型项目的设计与实施</a:t>
            </a:r>
            <a:endParaRPr lang="zh-CN" altLang="en-US" sz="48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741228" y="4692650"/>
            <a:ext cx="2709545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授课人：</a:t>
            </a:r>
            <a:r>
              <a:rPr lang="en-US" altLang="zh-CN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2000" dirty="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特征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AutoShape 3"/>
          <p:cNvSpPr/>
          <p:nvPr>
            <p:custDataLst>
              <p:tags r:id="rId2"/>
            </p:custDataLst>
          </p:nvPr>
        </p:nvSpPr>
        <p:spPr>
          <a:xfrm>
            <a:off x="762000" y="2032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1841500" y="2349500"/>
            <a:ext cx="1143000" cy="1143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95500" y="2603500"/>
            <a:ext cx="635000" cy="635000"/>
          </a:xfrm>
          <a:prstGeom prst="rect">
            <a:avLst/>
          </a:prstGeom>
        </p:spPr>
      </p:pic>
      <p:sp>
        <p:nvSpPr>
          <p:cNvPr id="8" name="AutoShape 6"/>
          <p:cNvSpPr/>
          <p:nvPr>
            <p:custDataLst>
              <p:tags r:id="rId7"/>
            </p:custDataLst>
          </p:nvPr>
        </p:nvSpPr>
        <p:spPr>
          <a:xfrm>
            <a:off x="952500" y="36195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过程导向</a:t>
            </a:r>
            <a:endParaRPr lang="en-US" sz="20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0" name="Connector 7"/>
          <p:cNvCxnSpPr/>
          <p:nvPr>
            <p:custDataLst>
              <p:tags r:id="rId8"/>
            </p:custDataLst>
          </p:nvPr>
        </p:nvCxnSpPr>
        <p:spPr>
          <a:xfrm rot="-57290">
            <a:off x="1778053" y="40576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AA52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1" name="AutoShape 8"/>
          <p:cNvSpPr/>
          <p:nvPr>
            <p:custDataLst>
              <p:tags r:id="rId9"/>
            </p:custDataLst>
          </p:nvPr>
        </p:nvSpPr>
        <p:spPr>
          <a:xfrm>
            <a:off x="952500" y="4191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关注探究、设计、试错、反思全过程，而非仅仅是最终结果。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  <p:sp>
        <p:nvSpPr>
          <p:cNvPr id="12" name="AutoShape 9"/>
          <p:cNvSpPr/>
          <p:nvPr>
            <p:custDataLst>
              <p:tags r:id="rId10"/>
            </p:custDataLst>
          </p:nvPr>
        </p:nvSpPr>
        <p:spPr>
          <a:xfrm>
            <a:off x="4445000" y="2032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sp>
        <p:nvSpPr>
          <p:cNvPr id="13" name="AutoShape 10"/>
          <p:cNvSpPr/>
          <p:nvPr>
            <p:custDataLst>
              <p:tags r:id="rId11"/>
            </p:custDataLst>
          </p:nvPr>
        </p:nvSpPr>
        <p:spPr>
          <a:xfrm>
            <a:off x="5524500" y="2349500"/>
            <a:ext cx="1143000" cy="1143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78500" y="2603500"/>
            <a:ext cx="635000" cy="635000"/>
          </a:xfrm>
          <a:prstGeom prst="rect">
            <a:avLst/>
          </a:prstGeom>
        </p:spPr>
      </p:pic>
      <p:sp>
        <p:nvSpPr>
          <p:cNvPr id="16" name="AutoShape 12"/>
          <p:cNvSpPr/>
          <p:nvPr>
            <p:custDataLst>
              <p:tags r:id="rId15"/>
            </p:custDataLst>
          </p:nvPr>
        </p:nvSpPr>
        <p:spPr>
          <a:xfrm>
            <a:off x="4635500" y="36195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持续反馈与评估</a:t>
            </a:r>
            <a:endParaRPr lang="en-US" sz="20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7" name="Connector 13"/>
          <p:cNvCxnSpPr/>
          <p:nvPr>
            <p:custDataLst>
              <p:tags r:id="rId16"/>
            </p:custDataLst>
          </p:nvPr>
        </p:nvCxnSpPr>
        <p:spPr>
          <a:xfrm rot="-57290">
            <a:off x="5461053" y="40576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AA52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8" name="AutoShape 14"/>
          <p:cNvSpPr/>
          <p:nvPr>
            <p:custDataLst>
              <p:tags r:id="rId17"/>
            </p:custDataLst>
          </p:nvPr>
        </p:nvSpPr>
        <p:spPr>
          <a:xfrm>
            <a:off x="4635500" y="4191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通过多元形成性评价，为学习过程的迭代提供依据。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  <p:sp>
        <p:nvSpPr>
          <p:cNvPr id="20" name="AutoShape 15"/>
          <p:cNvSpPr/>
          <p:nvPr>
            <p:custDataLst>
              <p:tags r:id="rId18"/>
            </p:custDataLst>
          </p:nvPr>
        </p:nvSpPr>
        <p:spPr>
          <a:xfrm>
            <a:off x="8128000" y="2032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sp>
        <p:nvSpPr>
          <p:cNvPr id="21" name="AutoShape 16"/>
          <p:cNvSpPr/>
          <p:nvPr>
            <p:custDataLst>
              <p:tags r:id="rId19"/>
            </p:custDataLst>
          </p:nvPr>
        </p:nvSpPr>
        <p:spPr>
          <a:xfrm>
            <a:off x="9207500" y="2349500"/>
            <a:ext cx="1143000" cy="1143000"/>
          </a:xfrm>
          <a:prstGeom prst="ellipse">
            <a:avLst/>
          </a:prstGeom>
          <a:solidFill>
            <a:srgbClr val="7EA29C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2" name="Picture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461500" y="2603500"/>
            <a:ext cx="635000" cy="635000"/>
          </a:xfrm>
          <a:prstGeom prst="rect">
            <a:avLst/>
          </a:prstGeom>
        </p:spPr>
      </p:pic>
      <p:sp>
        <p:nvSpPr>
          <p:cNvPr id="23" name="AutoShape 18"/>
          <p:cNvSpPr/>
          <p:nvPr>
            <p:custDataLst>
              <p:tags r:id="rId23"/>
            </p:custDataLst>
          </p:nvPr>
        </p:nvSpPr>
        <p:spPr>
          <a:xfrm>
            <a:off x="8318500" y="36195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理论与实践结合</a:t>
            </a:r>
            <a:endParaRPr lang="en-US" sz="20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24" name="Connector 19"/>
          <p:cNvCxnSpPr/>
          <p:nvPr>
            <p:custDataLst>
              <p:tags r:id="rId24"/>
            </p:custDataLst>
          </p:nvPr>
        </p:nvCxnSpPr>
        <p:spPr>
          <a:xfrm rot="-57290">
            <a:off x="9144053" y="40576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AA52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5" name="AutoShape 20"/>
          <p:cNvSpPr/>
          <p:nvPr>
            <p:custDataLst>
              <p:tags r:id="rId25"/>
            </p:custDataLst>
          </p:nvPr>
        </p:nvSpPr>
        <p:spPr>
          <a:xfrm>
            <a:off x="8318500" y="4191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强调“做中学”与“学中做”的深度融合，在实践中建构知识。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</p:spTree>
    <p:custDataLst>
      <p:tags r:id="rId2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THREE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8611666" cy="1198880"/>
            <a:chOff x="460" y="4111"/>
            <a:chExt cx="18766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案例分享</a:t>
              </a:r>
              <a:r>
                <a:rPr lang="en-US" altLang="zh-CN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木拱廊桥</a:t>
              </a:r>
              <a:endParaRPr lang="zh-CN" altLang="en-US" sz="72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03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AutoShape 3"/>
          <p:cNvSpPr/>
          <p:nvPr>
            <p:custDataLst>
              <p:tags r:id="rId2"/>
            </p:custDataLst>
          </p:nvPr>
        </p:nvSpPr>
        <p:spPr>
          <a:xfrm>
            <a:off x="762000" y="1524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6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14500"/>
            <a:ext cx="406400" cy="406400"/>
          </a:xfrm>
          <a:prstGeom prst="rect">
            <a:avLst/>
          </a:prstGeom>
        </p:spPr>
      </p:pic>
      <p:sp>
        <p:nvSpPr>
          <p:cNvPr id="8" name="AutoShape 5"/>
          <p:cNvSpPr/>
          <p:nvPr>
            <p:custDataLst>
              <p:tags r:id="rId6"/>
            </p:custDataLst>
          </p:nvPr>
        </p:nvSpPr>
        <p:spPr>
          <a:xfrm>
            <a:off x="1524000" y="1714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项目定位：C-STEAM 教学实践</a:t>
            </a:r>
            <a:endParaRPr lang="en-US" sz="1800" b="1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AutoShape 6"/>
          <p:cNvSpPr/>
          <p:nvPr>
            <p:custDataLst>
              <p:tags r:id="rId7"/>
            </p:custDataLst>
          </p:nvPr>
        </p:nvSpPr>
        <p:spPr>
          <a:xfrm>
            <a:off x="1016000" y="2095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Noto Sans SC" panose="020B0200000000000000" charset="-122"/>
              </a:rPr>
              <a:t>基于广州某中学开展，面向具备一定榫卯知识基础的学生，通过木拱廊桥案例深化对传统技艺的理解。</a:t>
            </a:r>
            <a:endParaRPr lang="en-US" sz="14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Noto Sans SC" panose="020B0200000000000000" charset="-122"/>
            </a:endParaRPr>
          </a:p>
        </p:txBody>
      </p:sp>
      <p:sp>
        <p:nvSpPr>
          <p:cNvPr id="10" name="AutoShape 7"/>
          <p:cNvSpPr/>
          <p:nvPr>
            <p:custDataLst>
              <p:tags r:id="rId8"/>
            </p:custDataLst>
          </p:nvPr>
        </p:nvSpPr>
        <p:spPr>
          <a:xfrm>
            <a:off x="762000" y="31115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1" name="Pictur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3302000"/>
            <a:ext cx="406400" cy="406400"/>
          </a:xfrm>
          <a:prstGeom prst="rect">
            <a:avLst/>
          </a:prstGeom>
        </p:spPr>
      </p:pic>
      <p:sp>
        <p:nvSpPr>
          <p:cNvPr id="12" name="AutoShape 9"/>
          <p:cNvSpPr/>
          <p:nvPr>
            <p:custDataLst>
              <p:tags r:id="rId12"/>
            </p:custDataLst>
          </p:nvPr>
        </p:nvSpPr>
        <p:spPr>
          <a:xfrm>
            <a:off x="1524000" y="3302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文化价值：世界遗产预备项目</a:t>
            </a:r>
            <a:endParaRPr lang="en-US" sz="1800" b="1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AutoShape 10"/>
          <p:cNvSpPr/>
          <p:nvPr>
            <p:custDataLst>
              <p:tags r:id="rId13"/>
            </p:custDataLst>
          </p:nvPr>
        </p:nvSpPr>
        <p:spPr>
          <a:xfrm>
            <a:off x="1016000" y="3683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集科学、文化、历史、艺术于一体。2012年“闽浙木拱廊桥”列入中国世界文化遗产预备名单。</a:t>
            </a:r>
            <a:endParaRPr lang="en-US" sz="14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sp>
        <p:nvSpPr>
          <p:cNvPr id="14" name="AutoShape 11"/>
          <p:cNvSpPr/>
          <p:nvPr>
            <p:custDataLst>
              <p:tags r:id="rId14"/>
            </p:custDataLst>
          </p:nvPr>
        </p:nvSpPr>
        <p:spPr>
          <a:xfrm>
            <a:off x="762000" y="4699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5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6000" y="4889500"/>
            <a:ext cx="406400" cy="406400"/>
          </a:xfrm>
          <a:prstGeom prst="rect">
            <a:avLst/>
          </a:prstGeom>
        </p:spPr>
      </p:pic>
      <p:sp>
        <p:nvSpPr>
          <p:cNvPr id="16" name="AutoShape 13"/>
          <p:cNvSpPr/>
          <p:nvPr>
            <p:custDataLst>
              <p:tags r:id="rId18"/>
            </p:custDataLst>
          </p:nvPr>
        </p:nvSpPr>
        <p:spPr>
          <a:xfrm>
            <a:off x="1524000" y="4889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2F4F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情感联结：乡民的精神家园</a:t>
            </a:r>
            <a:endParaRPr lang="en-US" sz="1800" b="1">
              <a:solidFill>
                <a:srgbClr val="2F4F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AutoShape 14"/>
          <p:cNvSpPr/>
          <p:nvPr>
            <p:custDataLst>
              <p:tags r:id="rId19"/>
            </p:custDataLst>
          </p:nvPr>
        </p:nvSpPr>
        <p:spPr>
          <a:xfrm>
            <a:off x="1016000" y="5270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不仅是交通设施，更承载“聚财纳气”的风水观念与神灵信仰，是民俗活动的重要场所。</a:t>
            </a:r>
            <a:endParaRPr lang="en-US" sz="14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0"/>
          <a:srcRect l="7149" r="10366"/>
          <a:stretch>
            <a:fillRect/>
          </a:stretch>
        </p:blipFill>
        <p:spPr>
          <a:xfrm>
            <a:off x="6143625" y="1524000"/>
            <a:ext cx="5715000" cy="4492625"/>
          </a:xfrm>
          <a:prstGeom prst="roundRect">
            <a:avLst>
              <a:gd name="adj" fmla="val 3293"/>
            </a:avLst>
          </a:prstGeom>
        </p:spPr>
      </p:pic>
    </p:spTree>
    <p:custDataLst>
      <p:tags r:id="rId2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710565" y="1149350"/>
          <a:ext cx="10826115" cy="3728085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353185"/>
                <a:gridCol w="4736465"/>
                <a:gridCol w="4736465"/>
              </a:tblGrid>
              <a:tr h="53276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维度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知识目标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能力目标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F4F4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科学 (S)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了解木拱廊桥的力学原理、材料特性。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观察、分析、解释结构稳定性的原因。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  <a:tr h="63944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技术 (T)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学习激光切割、3D打印、传感器等技术。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运用技术工具进行设计和制作。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工程 (E)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掌握结构设计、模型搭建、系统集成的方法。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设计并实现一个具有特定功能的作品。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  <a:tr h="639445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艺术 (A)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欣赏木拱廊桥的造型美、装饰美和意境美。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进行美学设计，提升作品的艺术表现力。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63881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2F4F4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数学 (M)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运用测量、比例、几何等知识进行设计。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50505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进行精确的计算和尺寸规划。</a:t>
                      </a:r>
                      <a:endParaRPr lang="en-US" sz="1100"/>
                    </a:p>
                  </a:txBody>
                  <a:tcPr marL="101600" marR="101600" marT="101600" marB="101600" anchor="ctr" anchorCtr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8C8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3D3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69695" y="4944745"/>
            <a:ext cx="5140960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1400"/>
              <a:t>重点：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1.</a:t>
            </a:r>
            <a:r>
              <a:rPr lang="zh-CN" altLang="en-US" sz="1400"/>
              <a:t>学生需要系统掌握木拱廊桥的相关知识，包括接口、零件结构等，同时深刻感知中国桥文化的魅力。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sz="1400"/>
              <a:t>2. </a:t>
            </a:r>
            <a:r>
              <a:rPr lang="zh-CN" altLang="en-US" sz="1400"/>
              <a:t>学生学习人工智能套件知识，具备人工智能套件开发能力。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sz="1400"/>
              <a:t>3. </a:t>
            </a:r>
            <a:r>
              <a:rPr lang="zh-CN" altLang="en-US" sz="1400"/>
              <a:t>学生具备信息检索能力，能够根据需求检索相关知识。</a:t>
            </a:r>
            <a:endParaRPr lang="zh-CN" altLang="en-US" sz="1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525" y="4944745"/>
            <a:ext cx="725170" cy="774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3180" y="4944745"/>
            <a:ext cx="725170" cy="7740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18350" y="4944745"/>
            <a:ext cx="4417695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1400"/>
              <a:t>难点：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altLang="zh-CN" sz="1400"/>
              <a:t>1. </a:t>
            </a:r>
            <a:r>
              <a:rPr lang="zh-CN" altLang="en-US" sz="1400"/>
              <a:t>在项目过程中，需要不断引导学生进行反思与迭代，培养学生的设计思维。</a:t>
            </a:r>
            <a:endParaRPr lang="zh-CN" altLang="en-US" sz="1400"/>
          </a:p>
          <a:p>
            <a:pPr indent="0" fontAlgn="auto">
              <a:lnSpc>
                <a:spcPct val="125000"/>
              </a:lnSpc>
            </a:pPr>
            <a:r>
              <a:rPr lang="en-US" sz="1400"/>
              <a:t>2. </a:t>
            </a:r>
            <a:r>
              <a:rPr lang="zh-CN" altLang="en-US" sz="1400"/>
              <a:t>引导学生积极寻找新的探究点，促进进一步深度学习，鼓励学生进行大胆尝试。</a:t>
            </a:r>
            <a:endParaRPr lang="zh-CN" altLang="en-US" sz="1400"/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88010" y="5067300"/>
            <a:ext cx="11212830" cy="1555750"/>
            <a:chOff x="801" y="9010"/>
            <a:chExt cx="17658" cy="2450"/>
          </a:xfrm>
        </p:grpSpPr>
        <p:sp>
          <p:nvSpPr>
            <p:cNvPr id="32" name="缺角矩形 31"/>
            <p:cNvSpPr/>
            <p:nvPr/>
          </p:nvSpPr>
          <p:spPr>
            <a:xfrm>
              <a:off x="801" y="9010"/>
              <a:ext cx="17658" cy="2450"/>
            </a:xfrm>
            <a:prstGeom prst="plaque">
              <a:avLst/>
            </a:prstGeom>
            <a:solidFill>
              <a:srgbClr val="F3F4E8"/>
            </a:solidFill>
            <a:ln w="25400">
              <a:solidFill>
                <a:srgbClr val="7EA29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51" y="9138"/>
              <a:ext cx="1668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0" fontAlgn="auto">
                <a:lnSpc>
                  <a:spcPct val="125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以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木拱廊桥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”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为核心，分为知桥、建桥、护桥三个部分。在知桥部分，教师通过情景创设和多维拓展讲解，帮助学生深刻了解廊桥的内涵。在建桥部分，学生深入探究榫卯结构和廊桥零件，理解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编梁结构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”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的物理魅力，并利用激光切割机测量和精准制作廊桥模型。在护桥部分，学生通过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守桥人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”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等现实人物角色，迭代进入感知学习场景，树立保护意识，并利用人工智能套件进行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护桥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”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沙盘设计。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355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" name="图片 92" descr="D:/BaiduSyncdisk/研究生/《C-STEAM跨学科教学设计与案例分析》教材编写/9.5迭代/图片2.png图片2"/>
          <p:cNvPicPr>
            <a:picLocks noChangeAspect="1"/>
          </p:cNvPicPr>
          <p:nvPr/>
        </p:nvPicPr>
        <p:blipFill>
          <a:blip r:embed="rId2"/>
          <a:srcRect l="22" r="22"/>
          <a:stretch>
            <a:fillRect/>
          </a:stretch>
        </p:blipFill>
        <p:spPr>
          <a:xfrm>
            <a:off x="2700020" y="984885"/>
            <a:ext cx="6989445" cy="39331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3040" y="2124710"/>
            <a:ext cx="4086860" cy="28416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306070" algn="just" defTabSz="266700">
              <a:lnSpc>
                <a:spcPct val="125000"/>
              </a:lnSpc>
              <a:buClrTx/>
              <a:buSzTx/>
              <a:buFontTx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（一）观看纪录片，感知情景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播放《廊桥筑梦》纪录片，帮助学生进入学习情景。纪录片《廊桥重生》聚焦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2016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莫兰蒂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台风摧毁泰顺薛宅桥等三座国宝级廊桥后的重建历程。通过抢救性修复的影像记录，揭示传统建筑背后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的共生哲学，见证民间自组织力量对文化遗产的守护传承。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观看微电影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师生讨论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感知情景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 flipH="1">
            <a:off x="-93199" y="2018665"/>
            <a:ext cx="1658474" cy="436880"/>
            <a:chOff x="16294" y="438"/>
            <a:chExt cx="3477" cy="1054"/>
          </a:xfrm>
        </p:grpSpPr>
        <p:grpSp>
          <p:nvGrpSpPr>
            <p:cNvPr id="9" name="组合 8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0" name="圆角矩形 9"/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空心弧 10"/>
              <p:cNvSpPr/>
              <p:nvPr>
                <p:custDataLst>
                  <p:tags r:id="rId4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5"/>
              </p:custDataLst>
            </p:nvPr>
          </p:nvSpPr>
          <p:spPr>
            <a:xfrm>
              <a:off x="16311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文化感知情景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6260" y="1921510"/>
            <a:ext cx="5824220" cy="31362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 flipH="1">
            <a:off x="-85725" y="2722245"/>
            <a:ext cx="1650365" cy="436880"/>
            <a:chOff x="16294" y="438"/>
            <a:chExt cx="3460" cy="1054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5" name="圆角矩形 14"/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空心弧 15"/>
              <p:cNvSpPr/>
              <p:nvPr>
                <p:custDataLst>
                  <p:tags r:id="rId4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>
              <p:custDataLst>
                <p:tags r:id="rId5"/>
              </p:custDataLst>
            </p:nvPr>
          </p:nvSpPr>
          <p:spPr>
            <a:xfrm>
              <a:off x="16295" y="519"/>
              <a:ext cx="3459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文化内涵理解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6"/>
            </p:custDataLst>
          </p:nvPr>
        </p:nvGrpSpPr>
        <p:grpSpPr>
          <a:xfrm>
            <a:off x="2086610" y="3045460"/>
            <a:ext cx="9393555" cy="2310765"/>
            <a:chOff x="2496" y="2348"/>
            <a:chExt cx="13976" cy="3437"/>
          </a:xfrm>
        </p:grpSpPr>
        <p:grpSp>
          <p:nvGrpSpPr>
            <p:cNvPr id="19" name="组合 18"/>
            <p:cNvGrpSpPr/>
            <p:nvPr/>
          </p:nvGrpSpPr>
          <p:grpSpPr>
            <a:xfrm>
              <a:off x="7220" y="2363"/>
              <a:ext cx="4542" cy="2824"/>
              <a:chOff x="4584957" y="1500559"/>
              <a:chExt cx="2883884" cy="1793056"/>
            </a:xfrm>
          </p:grpSpPr>
          <p:sp>
            <p:nvSpPr>
              <p:cNvPr id="49" name="矩形 48"/>
              <p:cNvSpPr/>
              <p:nvPr>
                <p:custDataLst>
                  <p:tags r:id="rId7"/>
                </p:custDataLst>
              </p:nvPr>
            </p:nvSpPr>
            <p:spPr>
              <a:xfrm>
                <a:off x="4584957" y="1693259"/>
                <a:ext cx="311710" cy="151216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>
                        <a:alpha val="65000"/>
                      </a:schemeClr>
                    </a:gs>
                    <a:gs pos="5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50" name="矩形 4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57131" y="1693259"/>
                <a:ext cx="311710" cy="151216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>
                        <a:alpha val="65000"/>
                      </a:schemeClr>
                    </a:gs>
                    <a:gs pos="5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745378" y="1500559"/>
                <a:ext cx="2567608" cy="1793056"/>
              </a:xfrm>
              <a:prstGeom prst="rect">
                <a:avLst/>
              </a:prstGeom>
              <a:blipFill rotWithShape="1">
                <a:blip r:embed="rId10" cstate="email"/>
                <a:stretch>
                  <a:fillRect/>
                </a:stretch>
              </a:blip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2229" y="2348"/>
              <a:ext cx="4243" cy="2839"/>
              <a:chOff x="8070086" y="1490664"/>
              <a:chExt cx="2694529" cy="1802950"/>
            </a:xfrm>
          </p:grpSpPr>
          <p:sp>
            <p:nvSpPr>
              <p:cNvPr id="51" name="平行四边形 50"/>
              <p:cNvSpPr/>
              <p:nvPr>
                <p:custDataLst>
                  <p:tags r:id="rId11"/>
                </p:custDataLst>
              </p:nvPr>
            </p:nvSpPr>
            <p:spPr>
              <a:xfrm rot="16200000" flipV="1">
                <a:off x="9722285" y="2251284"/>
                <a:ext cx="1759295" cy="325365"/>
              </a:xfrm>
              <a:prstGeom prst="parallelogram">
                <a:avLst>
                  <a:gd name="adj" fmla="val 10958"/>
                </a:avLst>
              </a:prstGeom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0">
                      <a:schemeClr val="accent1">
                        <a:alpha val="65000"/>
                      </a:schemeClr>
                    </a:gs>
                    <a:gs pos="52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2" name="矩形 31"/>
              <p:cNvSpPr/>
              <p:nvPr>
                <p:custDataLst>
                  <p:tags r:id="rId12"/>
                </p:custDataLst>
              </p:nvPr>
            </p:nvSpPr>
            <p:spPr>
              <a:xfrm>
                <a:off x="8070086" y="1490664"/>
                <a:ext cx="2567608" cy="1793056"/>
              </a:xfrm>
              <a:prstGeom prst="rect">
                <a:avLst/>
              </a:prstGeom>
              <a:blipFill rotWithShape="1">
                <a:blip r:embed="rId13" cstate="email"/>
                <a:stretch>
                  <a:fillRect/>
                </a:stretch>
              </a:blip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reflection blurRad="6350" stA="52000" endA="300" endPos="1000" dir="5400000" sy="-100000" algn="bl" rotWithShape="0"/>
              </a:effectLst>
              <a:scene3d>
                <a:camera prst="perspectiveLeft"/>
                <a:lightRig rig="threePt" dir="t"/>
              </a:scene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496" y="2363"/>
              <a:ext cx="4244" cy="2824"/>
              <a:chOff x="1293149" y="1500559"/>
              <a:chExt cx="2695129" cy="1793056"/>
            </a:xfrm>
          </p:grpSpPr>
          <p:sp>
            <p:nvSpPr>
              <p:cNvPr id="26" name="平行四边形 25"/>
              <p:cNvSpPr/>
              <p:nvPr>
                <p:custDataLst>
                  <p:tags r:id="rId14"/>
                </p:custDataLst>
              </p:nvPr>
            </p:nvSpPr>
            <p:spPr>
              <a:xfrm rot="5400000" flipH="1" flipV="1">
                <a:off x="576184" y="2251284"/>
                <a:ext cx="1759295" cy="325365"/>
              </a:xfrm>
              <a:prstGeom prst="parallelogram">
                <a:avLst>
                  <a:gd name="adj" fmla="val 10958"/>
                </a:avLst>
              </a:prstGeom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0">
                      <a:schemeClr val="accent1">
                        <a:alpha val="65000"/>
                      </a:schemeClr>
                    </a:gs>
                    <a:gs pos="52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15"/>
                </p:custDataLst>
              </p:nvPr>
            </p:nvSpPr>
            <p:spPr>
              <a:xfrm>
                <a:off x="1420670" y="1500559"/>
                <a:ext cx="2567608" cy="1793056"/>
              </a:xfrm>
              <a:prstGeom prst="rect">
                <a:avLst/>
              </a:prstGeom>
              <a:blipFill rotWithShape="1">
                <a:blip r:embed="rId16" cstate="email"/>
                <a:stretch>
                  <a:fillRect/>
                </a:stretch>
              </a:blip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reflection blurRad="6350" stA="52000" endA="300" endPos="1000" dir="5400000" sy="-100000" algn="bl" rotWithShape="0"/>
              </a:effectLst>
              <a:scene3d>
                <a:camera prst="perspectiveRight"/>
                <a:lightRig rig="threePt" dir="t"/>
              </a:scene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604" y="5224"/>
              <a:ext cx="2293" cy="561"/>
              <a:chOff x="1996520" y="3317477"/>
              <a:chExt cx="1455944" cy="356254"/>
            </a:xfrm>
          </p:grpSpPr>
          <p:sp>
            <p:nvSpPr>
              <p:cNvPr id="41" name="文本框 40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996520" y="3317477"/>
                <a:ext cx="1455944" cy="289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思源黑体 CN Bold" panose="020B0800000000000000" pitchFamily="34" charset="-122"/>
                  </a:rPr>
                  <a:t>文化</a:t>
                </a: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思源黑体 CN Bold" panose="020B0800000000000000" pitchFamily="34" charset="-122"/>
                </a:endParaRPr>
              </a:p>
            </p:txBody>
          </p:sp>
          <p:cxnSp>
            <p:nvCxnSpPr>
              <p:cNvPr id="58" name="直接连接符 57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2495600" y="3665681"/>
                <a:ext cx="648072" cy="8050"/>
              </a:xfrm>
              <a:prstGeom prst="line">
                <a:avLst/>
              </a:prstGeom>
              <a:ln w="3175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8348" y="5237"/>
              <a:ext cx="2293" cy="548"/>
              <a:chOff x="5301210" y="3325527"/>
              <a:chExt cx="1455944" cy="348204"/>
            </a:xfrm>
          </p:grpSpPr>
          <p:sp>
            <p:nvSpPr>
              <p:cNvPr id="20" name="文本框 1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5301210" y="3325527"/>
                <a:ext cx="1455944" cy="289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思源黑体 CN Bold" panose="020B0800000000000000" pitchFamily="34" charset="-122"/>
                  </a:rPr>
                  <a:t>外观</a:t>
                </a: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思源黑体 CN Bold" panose="020B0800000000000000" pitchFamily="34" charset="-122"/>
                </a:endParaRPr>
              </a:p>
            </p:txBody>
          </p:sp>
          <p:cxnSp>
            <p:nvCxnSpPr>
              <p:cNvPr id="61" name="直接连接符 60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5825477" y="3665681"/>
                <a:ext cx="648072" cy="8050"/>
              </a:xfrm>
              <a:prstGeom prst="line">
                <a:avLst/>
              </a:prstGeom>
              <a:ln w="3175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3193" y="5224"/>
              <a:ext cx="2293" cy="561"/>
              <a:chOff x="8682453" y="3317477"/>
              <a:chExt cx="1455944" cy="356254"/>
            </a:xfrm>
          </p:grpSpPr>
          <p:sp>
            <p:nvSpPr>
              <p:cNvPr id="21" name="文本框 20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682453" y="3317477"/>
                <a:ext cx="1455944" cy="289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思源黑体 CN Bold" panose="020B0800000000000000" pitchFamily="34" charset="-122"/>
                  </a:rPr>
                  <a:t>功能</a:t>
                </a: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思源黑体 CN Bold" panose="020B0800000000000000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9155354" y="3665681"/>
                <a:ext cx="648072" cy="8050"/>
              </a:xfrm>
              <a:prstGeom prst="line">
                <a:avLst/>
              </a:prstGeom>
              <a:ln w="3175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文本框 36"/>
          <p:cNvSpPr txBox="1"/>
          <p:nvPr/>
        </p:nvSpPr>
        <p:spPr>
          <a:xfrm>
            <a:off x="1908810" y="1275080"/>
            <a:ext cx="9511030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306070" algn="just" defTabSz="266700">
              <a:lnSpc>
                <a:spcPct val="125000"/>
              </a:lnSpc>
              <a:buClrTx/>
              <a:buSzTx/>
              <a:buFontTx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（二）内涵理解，感受廊桥之美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学生从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外观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功能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三个维度领略廊桥的美。在外观方面，多角度地让学生体会廊桥地魅力；在功能方面，引导学生对廊桥不使用一钉一铆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的结构进行更深入探究；在文化方面，介绍了廊桥上面地民俗文化，感受中国古人对天地的敬畏。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ym typeface="+mn-ea"/>
              </a:rPr>
              <a:t>分析结构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ym typeface="+mn-ea"/>
              </a:rPr>
              <a:t>梳理问题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r>
              <a:rPr lang="zh-CN" altLang="en-US" b="1">
                <a:sym typeface="+mn-ea"/>
              </a:rPr>
              <a:t>确定任务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观看微电影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9135" y="1997075"/>
            <a:ext cx="4901565" cy="3309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（三）交流讨论，确定探究任务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励学生争当“小小桥梁匠”，帮助影片中的村民“重建廊桥”，引导学生重新仔细观察影片中的廊桥结构。学生们进行相互讨论，发现了古代木拱廊桥不使用“钉子”的特点，心中产生了疑问“廊桥为何不需要钉子就能这么牢固？”，并共同确认将此问题作为接下来学习的探究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8860" y="1316355"/>
            <a:ext cx="4131310" cy="399034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0" flipH="1">
            <a:off x="-93357" y="3395345"/>
            <a:ext cx="1657997" cy="436880"/>
            <a:chOff x="16294" y="438"/>
            <a:chExt cx="3476" cy="1054"/>
          </a:xfrm>
        </p:grpSpPr>
        <p:grpSp>
          <p:nvGrpSpPr>
            <p:cNvPr id="16" name="组合 15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7" name="圆角矩形 16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空心弧 17"/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>
              <p:custDataLst>
                <p:tags r:id="rId6"/>
              </p:custDataLst>
            </p:nvPr>
          </p:nvSpPr>
          <p:spPr>
            <a:xfrm>
              <a:off x="16310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文化特征探究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 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直观感知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确定方案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9480" y="1369695"/>
            <a:ext cx="8893810" cy="15532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（四）深入探究，确定沙盘制作方案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理解“拱桥为何不需要桥墩就能承受如此大的压力”老师还让学生使用雪糕棒进行了编梁结构的尝试搭建。共同确立和制定了“使用木条和激光切割机制作廊桥模型”的方案。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7" name="图片 70" descr="CIMG0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495" y="2959100"/>
            <a:ext cx="3178175" cy="2386965"/>
          </a:xfrm>
          <a:prstGeom prst="rect">
            <a:avLst/>
          </a:prstGeom>
        </p:spPr>
      </p:pic>
      <p:pic>
        <p:nvPicPr>
          <p:cNvPr id="8" name="图片 69" descr="CIMG08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165" y="3027045"/>
            <a:ext cx="3088640" cy="23190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rot="0" flipH="1">
            <a:off x="-85725" y="3984625"/>
            <a:ext cx="1650365" cy="436880"/>
            <a:chOff x="16294" y="438"/>
            <a:chExt cx="3460" cy="1054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空心弧 11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16310" y="519"/>
              <a:ext cx="3444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文化制品制作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发现问题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完善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方案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0705" y="1189355"/>
            <a:ext cx="9554210" cy="15532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（五）迭代方案，动手实操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动手实操，发现问题（方案还不够精细，木拱廊桥零部件并不清晰）重新查阅资料，完善制作方案（了解半柱、将军柱等零件结构，梳理搭建的步骤技巧）利用木条和激光切割机进行零件制作。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725" y="2935605"/>
            <a:ext cx="4247515" cy="22536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725" y="2946400"/>
            <a:ext cx="4568190" cy="21717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 rot="0" flipH="1">
            <a:off x="-112407" y="3300730"/>
            <a:ext cx="1657997" cy="436880"/>
            <a:chOff x="16294" y="438"/>
            <a:chExt cx="3476" cy="1054"/>
          </a:xfrm>
        </p:grpSpPr>
        <p:grpSp>
          <p:nvGrpSpPr>
            <p:cNvPr id="15" name="组合 14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6" name="圆角矩形 1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空心弧 16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16310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文化特征探究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 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 flipH="1">
            <a:off x="-104775" y="3943350"/>
            <a:ext cx="1650365" cy="436880"/>
            <a:chOff x="16294" y="438"/>
            <a:chExt cx="3460" cy="1054"/>
          </a:xfrm>
        </p:grpSpPr>
        <p:grpSp>
          <p:nvGrpSpPr>
            <p:cNvPr id="20" name="组合 19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22" name="圆角矩形 21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空心弧 23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16310" y="519"/>
              <a:ext cx="3444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文化制品制作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sp>
        <p:nvSpPr>
          <p:cNvPr id="34" name="Oval 41"/>
          <p:cNvSpPr/>
          <p:nvPr>
            <p:custDataLst>
              <p:tags r:id="rId11"/>
            </p:custDataLst>
          </p:nvPr>
        </p:nvSpPr>
        <p:spPr>
          <a:xfrm>
            <a:off x="1464624" y="4037236"/>
            <a:ext cx="76832" cy="76716"/>
          </a:xfrm>
          <a:custGeom>
            <a:avLst/>
            <a:gdLst>
              <a:gd name="connsiteX0" fmla="*/ 241805 w 609191"/>
              <a:gd name="connsiteY0" fmla="*/ 126251 h 608274"/>
              <a:gd name="connsiteX1" fmla="*/ 37679 w 609191"/>
              <a:gd name="connsiteY1" fmla="*/ 348029 h 608274"/>
              <a:gd name="connsiteX2" fmla="*/ 260645 w 609191"/>
              <a:gd name="connsiteY2" fmla="*/ 570653 h 608274"/>
              <a:gd name="connsiteX3" fmla="*/ 482764 w 609191"/>
              <a:gd name="connsiteY3" fmla="*/ 366839 h 608274"/>
              <a:gd name="connsiteX4" fmla="*/ 373117 w 609191"/>
              <a:gd name="connsiteY4" fmla="*/ 366839 h 608274"/>
              <a:gd name="connsiteX5" fmla="*/ 260645 w 609191"/>
              <a:gd name="connsiteY5" fmla="*/ 461927 h 608274"/>
              <a:gd name="connsiteX6" fmla="*/ 146571 w 609191"/>
              <a:gd name="connsiteY6" fmla="*/ 348029 h 608274"/>
              <a:gd name="connsiteX7" fmla="*/ 241805 w 609191"/>
              <a:gd name="connsiteY7" fmla="*/ 235635 h 608274"/>
              <a:gd name="connsiteX8" fmla="*/ 260645 w 609191"/>
              <a:gd name="connsiteY8" fmla="*/ 87783 h 608274"/>
              <a:gd name="connsiteX9" fmla="*/ 279484 w 609191"/>
              <a:gd name="connsiteY9" fmla="*/ 87783 h 608274"/>
              <a:gd name="connsiteX10" fmla="*/ 279484 w 609191"/>
              <a:gd name="connsiteY10" fmla="*/ 271752 h 608274"/>
              <a:gd name="connsiteX11" fmla="*/ 260645 w 609191"/>
              <a:gd name="connsiteY11" fmla="*/ 271752 h 608274"/>
              <a:gd name="connsiteX12" fmla="*/ 184251 w 609191"/>
              <a:gd name="connsiteY12" fmla="*/ 348029 h 608274"/>
              <a:gd name="connsiteX13" fmla="*/ 260645 w 609191"/>
              <a:gd name="connsiteY13" fmla="*/ 424306 h 608274"/>
              <a:gd name="connsiteX14" fmla="*/ 337040 w 609191"/>
              <a:gd name="connsiteY14" fmla="*/ 348029 h 608274"/>
              <a:gd name="connsiteX15" fmla="*/ 337040 w 609191"/>
              <a:gd name="connsiteY15" fmla="*/ 329218 h 608274"/>
              <a:gd name="connsiteX16" fmla="*/ 521196 w 609191"/>
              <a:gd name="connsiteY16" fmla="*/ 329218 h 608274"/>
              <a:gd name="connsiteX17" fmla="*/ 521196 w 609191"/>
              <a:gd name="connsiteY17" fmla="*/ 348029 h 608274"/>
              <a:gd name="connsiteX18" fmla="*/ 260645 w 609191"/>
              <a:gd name="connsiteY18" fmla="*/ 608274 h 608274"/>
              <a:gd name="connsiteX19" fmla="*/ 0 w 609191"/>
              <a:gd name="connsiteY19" fmla="*/ 348029 h 608274"/>
              <a:gd name="connsiteX20" fmla="*/ 260645 w 609191"/>
              <a:gd name="connsiteY20" fmla="*/ 87783 h 608274"/>
              <a:gd name="connsiteX21" fmla="*/ 367364 w 609191"/>
              <a:gd name="connsiteY21" fmla="*/ 38378 h 608274"/>
              <a:gd name="connsiteX22" fmla="*/ 367364 w 609191"/>
              <a:gd name="connsiteY22" fmla="*/ 147868 h 608274"/>
              <a:gd name="connsiteX23" fmla="*/ 461099 w 609191"/>
              <a:gd name="connsiteY23" fmla="*/ 241461 h 608274"/>
              <a:gd name="connsiteX24" fmla="*/ 570661 w 609191"/>
              <a:gd name="connsiteY24" fmla="*/ 241461 h 608274"/>
              <a:gd name="connsiteX25" fmla="*/ 367364 w 609191"/>
              <a:gd name="connsiteY25" fmla="*/ 38378 h 608274"/>
              <a:gd name="connsiteX26" fmla="*/ 329681 w 609191"/>
              <a:gd name="connsiteY26" fmla="*/ 0 h 608274"/>
              <a:gd name="connsiteX27" fmla="*/ 348523 w 609191"/>
              <a:gd name="connsiteY27" fmla="*/ 0 h 608274"/>
              <a:gd name="connsiteX28" fmla="*/ 609191 w 609191"/>
              <a:gd name="connsiteY28" fmla="*/ 260274 h 608274"/>
              <a:gd name="connsiteX29" fmla="*/ 609191 w 609191"/>
              <a:gd name="connsiteY29" fmla="*/ 279086 h 608274"/>
              <a:gd name="connsiteX30" fmla="*/ 424924 w 609191"/>
              <a:gd name="connsiteY30" fmla="*/ 279086 h 608274"/>
              <a:gd name="connsiteX31" fmla="*/ 424924 w 609191"/>
              <a:gd name="connsiteY31" fmla="*/ 260274 h 608274"/>
              <a:gd name="connsiteX32" fmla="*/ 348523 w 609191"/>
              <a:gd name="connsiteY32" fmla="*/ 183988 h 608274"/>
              <a:gd name="connsiteX33" fmla="*/ 329681 w 609191"/>
              <a:gd name="connsiteY33" fmla="*/ 183988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191" h="608274">
                <a:moveTo>
                  <a:pt x="241805" y="126251"/>
                </a:moveTo>
                <a:cubicBezTo>
                  <a:pt x="127638" y="135844"/>
                  <a:pt x="37679" y="231591"/>
                  <a:pt x="37679" y="348029"/>
                </a:cubicBezTo>
                <a:cubicBezTo>
                  <a:pt x="37679" y="470768"/>
                  <a:pt x="137717" y="570653"/>
                  <a:pt x="260645" y="570653"/>
                </a:cubicBezTo>
                <a:cubicBezTo>
                  <a:pt x="377168" y="570653"/>
                  <a:pt x="473155" y="480832"/>
                  <a:pt x="482764" y="366839"/>
                </a:cubicBezTo>
                <a:lnTo>
                  <a:pt x="373117" y="366839"/>
                </a:lnTo>
                <a:cubicBezTo>
                  <a:pt x="364169" y="420732"/>
                  <a:pt x="317069" y="461927"/>
                  <a:pt x="260645" y="461927"/>
                </a:cubicBezTo>
                <a:cubicBezTo>
                  <a:pt x="197721" y="461927"/>
                  <a:pt x="146571" y="410856"/>
                  <a:pt x="146571" y="348029"/>
                </a:cubicBezTo>
                <a:cubicBezTo>
                  <a:pt x="146571" y="291597"/>
                  <a:pt x="187830" y="244664"/>
                  <a:pt x="241805" y="235635"/>
                </a:cubicBezTo>
                <a:close/>
                <a:moveTo>
                  <a:pt x="260645" y="87783"/>
                </a:moveTo>
                <a:lnTo>
                  <a:pt x="279484" y="87783"/>
                </a:lnTo>
                <a:lnTo>
                  <a:pt x="279484" y="271752"/>
                </a:lnTo>
                <a:lnTo>
                  <a:pt x="260645" y="271752"/>
                </a:lnTo>
                <a:cubicBezTo>
                  <a:pt x="218444" y="271752"/>
                  <a:pt x="184251" y="305987"/>
                  <a:pt x="184251" y="348029"/>
                </a:cubicBezTo>
                <a:cubicBezTo>
                  <a:pt x="184251" y="390071"/>
                  <a:pt x="218444" y="424306"/>
                  <a:pt x="260645" y="424306"/>
                </a:cubicBezTo>
                <a:cubicBezTo>
                  <a:pt x="302751" y="424306"/>
                  <a:pt x="337040" y="390071"/>
                  <a:pt x="337040" y="348029"/>
                </a:cubicBezTo>
                <a:lnTo>
                  <a:pt x="337040" y="329218"/>
                </a:lnTo>
                <a:lnTo>
                  <a:pt x="521196" y="329218"/>
                </a:lnTo>
                <a:lnTo>
                  <a:pt x="521196" y="348029"/>
                </a:lnTo>
                <a:cubicBezTo>
                  <a:pt x="521196" y="491554"/>
                  <a:pt x="404297" y="608274"/>
                  <a:pt x="260645" y="608274"/>
                </a:cubicBezTo>
                <a:cubicBezTo>
                  <a:pt x="116899" y="608274"/>
                  <a:pt x="0" y="491554"/>
                  <a:pt x="0" y="348029"/>
                </a:cubicBezTo>
                <a:cubicBezTo>
                  <a:pt x="0" y="204503"/>
                  <a:pt x="116899" y="87783"/>
                  <a:pt x="260645" y="87783"/>
                </a:cubicBezTo>
                <a:close/>
                <a:moveTo>
                  <a:pt x="367364" y="38378"/>
                </a:moveTo>
                <a:lnTo>
                  <a:pt x="367364" y="147868"/>
                </a:lnTo>
                <a:cubicBezTo>
                  <a:pt x="415221" y="155863"/>
                  <a:pt x="453091" y="193677"/>
                  <a:pt x="461099" y="241461"/>
                </a:cubicBezTo>
                <a:lnTo>
                  <a:pt x="570661" y="241461"/>
                </a:lnTo>
                <a:cubicBezTo>
                  <a:pt x="561617" y="133664"/>
                  <a:pt x="475324" y="47502"/>
                  <a:pt x="367364" y="38378"/>
                </a:cubicBezTo>
                <a:close/>
                <a:moveTo>
                  <a:pt x="329681" y="0"/>
                </a:moveTo>
                <a:lnTo>
                  <a:pt x="348523" y="0"/>
                </a:lnTo>
                <a:cubicBezTo>
                  <a:pt x="492281" y="0"/>
                  <a:pt x="609191" y="116733"/>
                  <a:pt x="609191" y="260274"/>
                </a:cubicBezTo>
                <a:lnTo>
                  <a:pt x="609191" y="279086"/>
                </a:lnTo>
                <a:lnTo>
                  <a:pt x="424924" y="279086"/>
                </a:lnTo>
                <a:lnTo>
                  <a:pt x="424924" y="260274"/>
                </a:lnTo>
                <a:cubicBezTo>
                  <a:pt x="424924" y="218133"/>
                  <a:pt x="390633" y="183988"/>
                  <a:pt x="348523" y="183988"/>
                </a:cubicBezTo>
                <a:lnTo>
                  <a:pt x="329681" y="183988"/>
                </a:lnTo>
                <a:close/>
              </a:path>
            </a:pathLst>
          </a:custGeom>
          <a:solidFill>
            <a:srgbClr val="FFFFFF">
              <a:lumMod val="10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72860" tIns="36430" rIns="72860" bIns="3643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 sz="143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 rot="240000">
            <a:off x="-241300" y="3587750"/>
            <a:ext cx="2132330" cy="548640"/>
            <a:chOff x="-345" y="3448"/>
            <a:chExt cx="3358" cy="864"/>
          </a:xfrm>
        </p:grpSpPr>
        <p:sp>
          <p:nvSpPr>
            <p:cNvPr id="26" name="直接连接符 12"/>
            <p:cNvSpPr/>
            <p:nvPr>
              <p:custDataLst>
                <p:tags r:id="rId13"/>
              </p:custDataLst>
            </p:nvPr>
          </p:nvSpPr>
          <p:spPr>
            <a:xfrm rot="21185450">
              <a:off x="-345" y="3582"/>
              <a:ext cx="2508" cy="731"/>
            </a:xfrm>
            <a:prstGeom prst="arc">
              <a:avLst>
                <a:gd name="adj1" fmla="val 20527655"/>
                <a:gd name="adj2" fmla="val 873588"/>
              </a:avLst>
            </a:prstGeom>
            <a:noFill/>
            <a:ln w="19050" cap="rnd" cmpd="sng" algn="ctr">
              <a:gradFill flip="none" rotWithShape="1">
                <a:gsLst>
                  <a:gs pos="0">
                    <a:srgbClr val="FF7429">
                      <a:alpha val="0"/>
                    </a:srgbClr>
                  </a:gs>
                  <a:gs pos="100000">
                    <a:srgbClr val="7F0000"/>
                  </a:gs>
                </a:gsLst>
                <a:lin ang="5400000" scaled="1"/>
                <a:tileRect/>
              </a:gradFill>
              <a:prstDash val="solid"/>
              <a:miter lim="800000"/>
              <a:headEnd type="none"/>
              <a:tailEnd type="arrow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43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8" name="椭圆 1"/>
            <p:cNvSpPr/>
            <p:nvPr>
              <p:custDataLst>
                <p:tags r:id="rId14"/>
              </p:custDataLst>
            </p:nvPr>
          </p:nvSpPr>
          <p:spPr>
            <a:xfrm rot="21185450">
              <a:off x="181" y="3448"/>
              <a:ext cx="2832" cy="825"/>
            </a:xfrm>
            <a:prstGeom prst="arc">
              <a:avLst>
                <a:gd name="adj1" fmla="val 8633663"/>
                <a:gd name="adj2" fmla="val 11984035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rgbClr val="7F0000"/>
                  </a:gs>
                  <a:gs pos="46600">
                    <a:srgbClr val="FF7429">
                      <a:alpha val="28000"/>
                    </a:srgbClr>
                  </a:gs>
                  <a:gs pos="100000">
                    <a:srgbClr val="FF7429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/>
              <a:tailEnd type="arrow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4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14215" y="241935"/>
            <a:ext cx="3065780" cy="1109980"/>
            <a:chOff x="7133" y="3485"/>
            <a:chExt cx="4828" cy="1748"/>
          </a:xfrm>
        </p:grpSpPr>
        <p:sp>
          <p:nvSpPr>
            <p:cNvPr id="2" name="矩形 1"/>
            <p:cNvSpPr/>
            <p:nvPr/>
          </p:nvSpPr>
          <p:spPr>
            <a:xfrm>
              <a:off x="7964" y="4725"/>
              <a:ext cx="3168" cy="360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33" y="3485"/>
              <a:ext cx="482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CONTENTS</a:t>
              </a:r>
              <a:endParaRPr lang="en-US" altLang="zh-CN" sz="40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96" y="3635"/>
              <a:ext cx="33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546975" y="23253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核心内涵与实践场景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6116955" y="199326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568575" y="3844290"/>
            <a:ext cx="299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8" name="组合 37"/>
          <p:cNvGrpSpPr/>
          <p:nvPr>
            <p:custDataLst>
              <p:tags r:id="rId5"/>
            </p:custDataLst>
          </p:nvPr>
        </p:nvGrpSpPr>
        <p:grpSpPr>
          <a:xfrm>
            <a:off x="1138555" y="3552825"/>
            <a:ext cx="1059815" cy="1059815"/>
            <a:chOff x="10574" y="5409"/>
            <a:chExt cx="1669" cy="1669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10574" y="5409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Camille8"/>
            <p:cNvSpPr/>
            <p:nvPr>
              <p:custDataLst>
                <p:tags r:id="rId7"/>
              </p:custDataLst>
            </p:nvPr>
          </p:nvSpPr>
          <p:spPr>
            <a:xfrm>
              <a:off x="10988" y="5688"/>
              <a:ext cx="818" cy="967"/>
            </a:xfrm>
            <a:custGeom>
              <a:avLst/>
              <a:gdLst/>
              <a:ahLst/>
              <a:cxnLst>
                <a:cxn ang="0">
                  <a:pos x="74566864" y="46602108"/>
                </a:cxn>
                <a:cxn ang="0">
                  <a:pos x="74566864" y="46602108"/>
                </a:cxn>
                <a:cxn ang="0">
                  <a:pos x="84052302" y="4712612"/>
                </a:cxn>
                <a:cxn ang="0">
                  <a:pos x="53751402" y="35082584"/>
                </a:cxn>
                <a:cxn ang="0">
                  <a:pos x="25821860" y="60478229"/>
                </a:cxn>
                <a:cxn ang="0">
                  <a:pos x="25821860" y="104724323"/>
                </a:cxn>
                <a:cxn ang="0">
                  <a:pos x="81680943" y="120956459"/>
                </a:cxn>
                <a:cxn ang="0">
                  <a:pos x="102759500" y="58121632"/>
                </a:cxn>
                <a:cxn ang="0">
                  <a:pos x="74566864" y="46602108"/>
                </a:cxn>
                <a:cxn ang="0">
                  <a:pos x="18707782" y="46602108"/>
                </a:cxn>
                <a:cxn ang="0">
                  <a:pos x="18707782" y="46602108"/>
                </a:cxn>
                <a:cxn ang="0">
                  <a:pos x="0" y="67285141"/>
                </a:cxn>
                <a:cxn ang="0">
                  <a:pos x="0" y="97393399"/>
                </a:cxn>
                <a:cxn ang="0">
                  <a:pos x="18707782" y="118599862"/>
                </a:cxn>
                <a:cxn ang="0">
                  <a:pos x="11593118" y="104724323"/>
                </a:cxn>
                <a:cxn ang="0">
                  <a:pos x="11593118" y="62834244"/>
                </a:cxn>
                <a:cxn ang="0">
                  <a:pos x="18707782" y="46602108"/>
                </a:cxn>
              </a:cxnLst>
              <a:rect l="0" t="0" r="0" b="0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7546975" y="3844290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核心理论基础与典型模式解析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6116955" y="3533775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568575" y="5193665"/>
            <a:ext cx="352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案例解析</a:t>
            </a:r>
            <a:r>
              <a:rPr lang="en-US" altLang="zh-CN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1138555" y="4972685"/>
            <a:ext cx="1059815" cy="1059815"/>
            <a:chOff x="14734" y="5366"/>
            <a:chExt cx="1669" cy="1669"/>
          </a:xfrm>
        </p:grpSpPr>
        <p:sp>
          <p:nvSpPr>
            <p:cNvPr id="7" name="椭圆 6"/>
            <p:cNvSpPr/>
            <p:nvPr>
              <p:custDataLst>
                <p:tags r:id="rId13"/>
              </p:custDataLst>
            </p:nvPr>
          </p:nvSpPr>
          <p:spPr>
            <a:xfrm>
              <a:off x="14734" y="5366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amille18"/>
            <p:cNvSpPr/>
            <p:nvPr>
              <p:custDataLst>
                <p:tags r:id="rId14"/>
              </p:custDataLst>
            </p:nvPr>
          </p:nvSpPr>
          <p:spPr bwMode="auto">
            <a:xfrm>
              <a:off x="15021" y="5726"/>
              <a:ext cx="880" cy="877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中宋S" panose="00020600040101010101" charset="-122"/>
                <a:ea typeface="微软雅黑" panose="020B0503020204020204" pitchFamily="34" charset="-122"/>
                <a:cs typeface="+mn-cs"/>
                <a:sym typeface="汉仪中宋S" panose="00020600040101010101" charset="-122"/>
              </a:endParaRPr>
            </a:p>
          </p:txBody>
        </p:sp>
      </p:grpSp>
      <p:pic>
        <p:nvPicPr>
          <p:cNvPr id="9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16980" y="3720465"/>
            <a:ext cx="609600" cy="6096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568575" y="246507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导学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19"/>
            </p:custDataLst>
          </p:nvPr>
        </p:nvGrpSpPr>
        <p:grpSpPr>
          <a:xfrm>
            <a:off x="1138555" y="2132965"/>
            <a:ext cx="1059180" cy="1059180"/>
            <a:chOff x="2811" y="5565"/>
            <a:chExt cx="1668" cy="1668"/>
          </a:xfrm>
        </p:grpSpPr>
        <p:sp>
          <p:nvSpPr>
            <p:cNvPr id="18" name="椭圆 17"/>
            <p:cNvSpPr/>
            <p:nvPr>
              <p:custDataLst>
                <p:tags r:id="rId20"/>
              </p:custDataLst>
            </p:nvPr>
          </p:nvSpPr>
          <p:spPr>
            <a:xfrm>
              <a:off x="2811" y="5565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Camille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3246" y="6040"/>
              <a:ext cx="799" cy="719"/>
            </a:xfrm>
            <a:custGeom>
              <a:avLst/>
              <a:gdLst>
                <a:gd name="T0" fmla="*/ 83 w 123"/>
                <a:gd name="T1" fmla="*/ 35 h 107"/>
                <a:gd name="T2" fmla="*/ 41 w 123"/>
                <a:gd name="T3" fmla="*/ 50 h 107"/>
                <a:gd name="T4" fmla="*/ 33 w 123"/>
                <a:gd name="T5" fmla="*/ 50 h 107"/>
                <a:gd name="T6" fmla="*/ 49 w 123"/>
                <a:gd name="T7" fmla="*/ 73 h 107"/>
                <a:gd name="T8" fmla="*/ 52 w 123"/>
                <a:gd name="T9" fmla="*/ 75 h 107"/>
                <a:gd name="T10" fmla="*/ 55 w 123"/>
                <a:gd name="T11" fmla="*/ 76 h 107"/>
                <a:gd name="T12" fmla="*/ 59 w 123"/>
                <a:gd name="T13" fmla="*/ 74 h 107"/>
                <a:gd name="T14" fmla="*/ 91 w 123"/>
                <a:gd name="T15" fmla="*/ 43 h 107"/>
                <a:gd name="T16" fmla="*/ 87 w 123"/>
                <a:gd name="T17" fmla="*/ 33 h 107"/>
                <a:gd name="T18" fmla="*/ 7 w 123"/>
                <a:gd name="T19" fmla="*/ 94 h 107"/>
                <a:gd name="T20" fmla="*/ 17 w 123"/>
                <a:gd name="T21" fmla="*/ 101 h 107"/>
                <a:gd name="T22" fmla="*/ 106 w 123"/>
                <a:gd name="T23" fmla="*/ 101 h 107"/>
                <a:gd name="T24" fmla="*/ 116 w 123"/>
                <a:gd name="T25" fmla="*/ 94 h 107"/>
                <a:gd name="T26" fmla="*/ 106 w 123"/>
                <a:gd name="T27" fmla="*/ 101 h 107"/>
                <a:gd name="T28" fmla="*/ 7 w 123"/>
                <a:gd name="T29" fmla="*/ 77 h 107"/>
                <a:gd name="T30" fmla="*/ 17 w 123"/>
                <a:gd name="T31" fmla="*/ 84 h 107"/>
                <a:gd name="T32" fmla="*/ 106 w 123"/>
                <a:gd name="T33" fmla="*/ 84 h 107"/>
                <a:gd name="T34" fmla="*/ 116 w 123"/>
                <a:gd name="T35" fmla="*/ 77 h 107"/>
                <a:gd name="T36" fmla="*/ 106 w 123"/>
                <a:gd name="T37" fmla="*/ 84 h 107"/>
                <a:gd name="T38" fmla="*/ 7 w 123"/>
                <a:gd name="T39" fmla="*/ 59 h 107"/>
                <a:gd name="T40" fmla="*/ 17 w 123"/>
                <a:gd name="T41" fmla="*/ 67 h 107"/>
                <a:gd name="T42" fmla="*/ 106 w 123"/>
                <a:gd name="T43" fmla="*/ 67 h 107"/>
                <a:gd name="T44" fmla="*/ 116 w 123"/>
                <a:gd name="T45" fmla="*/ 59 h 107"/>
                <a:gd name="T46" fmla="*/ 106 w 123"/>
                <a:gd name="T47" fmla="*/ 67 h 107"/>
                <a:gd name="T48" fmla="*/ 7 w 123"/>
                <a:gd name="T49" fmla="*/ 42 h 107"/>
                <a:gd name="T50" fmla="*/ 17 w 123"/>
                <a:gd name="T51" fmla="*/ 50 h 107"/>
                <a:gd name="T52" fmla="*/ 106 w 123"/>
                <a:gd name="T53" fmla="*/ 50 h 107"/>
                <a:gd name="T54" fmla="*/ 116 w 123"/>
                <a:gd name="T55" fmla="*/ 42 h 107"/>
                <a:gd name="T56" fmla="*/ 106 w 123"/>
                <a:gd name="T57" fmla="*/ 50 h 107"/>
                <a:gd name="T58" fmla="*/ 7 w 123"/>
                <a:gd name="T59" fmla="*/ 25 h 107"/>
                <a:gd name="T60" fmla="*/ 17 w 123"/>
                <a:gd name="T61" fmla="*/ 32 h 107"/>
                <a:gd name="T62" fmla="*/ 106 w 123"/>
                <a:gd name="T63" fmla="*/ 32 h 107"/>
                <a:gd name="T64" fmla="*/ 116 w 123"/>
                <a:gd name="T65" fmla="*/ 25 h 107"/>
                <a:gd name="T66" fmla="*/ 106 w 123"/>
                <a:gd name="T67" fmla="*/ 32 h 107"/>
                <a:gd name="T68" fmla="*/ 24 w 123"/>
                <a:gd name="T69" fmla="*/ 78 h 107"/>
                <a:gd name="T70" fmla="*/ 29 w 123"/>
                <a:gd name="T71" fmla="*/ 23 h 107"/>
                <a:gd name="T72" fmla="*/ 98 w 123"/>
                <a:gd name="T73" fmla="*/ 28 h 107"/>
                <a:gd name="T74" fmla="*/ 93 w 123"/>
                <a:gd name="T75" fmla="*/ 83 h 107"/>
                <a:gd name="T76" fmla="*/ 7 w 123"/>
                <a:gd name="T77" fmla="*/ 15 h 107"/>
                <a:gd name="T78" fmla="*/ 17 w 123"/>
                <a:gd name="T79" fmla="*/ 8 h 107"/>
                <a:gd name="T80" fmla="*/ 7 w 123"/>
                <a:gd name="T81" fmla="*/ 15 h 107"/>
                <a:gd name="T82" fmla="*/ 106 w 123"/>
                <a:gd name="T83" fmla="*/ 8 h 107"/>
                <a:gd name="T84" fmla="*/ 116 w 123"/>
                <a:gd name="T85" fmla="*/ 15 h 107"/>
                <a:gd name="T86" fmla="*/ 122 w 123"/>
                <a:gd name="T87" fmla="*/ 0 h 107"/>
                <a:gd name="T88" fmla="*/ 98 w 123"/>
                <a:gd name="T89" fmla="*/ 1 h 107"/>
                <a:gd name="T90" fmla="*/ 93 w 123"/>
                <a:gd name="T91" fmla="*/ 14 h 107"/>
                <a:gd name="T92" fmla="*/ 24 w 123"/>
                <a:gd name="T93" fmla="*/ 9 h 107"/>
                <a:gd name="T94" fmla="*/ 23 w 123"/>
                <a:gd name="T95" fmla="*/ 0 h 107"/>
                <a:gd name="T96" fmla="*/ 0 w 123"/>
                <a:gd name="T97" fmla="*/ 1 h 107"/>
                <a:gd name="T98" fmla="*/ 1 w 123"/>
                <a:gd name="T99" fmla="*/ 107 h 107"/>
                <a:gd name="T100" fmla="*/ 24 w 123"/>
                <a:gd name="T101" fmla="*/ 105 h 107"/>
                <a:gd name="T102" fmla="*/ 29 w 123"/>
                <a:gd name="T103" fmla="*/ 92 h 107"/>
                <a:gd name="T104" fmla="*/ 98 w 123"/>
                <a:gd name="T105" fmla="*/ 97 h 107"/>
                <a:gd name="T106" fmla="*/ 99 w 123"/>
                <a:gd name="T107" fmla="*/ 107 h 107"/>
                <a:gd name="T108" fmla="*/ 123 w 123"/>
                <a:gd name="T109" fmla="*/ 105 h 107"/>
                <a:gd name="T110" fmla="*/ 122 w 123"/>
                <a:gd name="T1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40" name="Camille19"/>
          <p:cNvSpPr/>
          <p:nvPr>
            <p:custDataLst>
              <p:tags r:id="rId22"/>
            </p:custDataLst>
          </p:nvPr>
        </p:nvSpPr>
        <p:spPr>
          <a:xfrm>
            <a:off x="6442075" y="2211705"/>
            <a:ext cx="471805" cy="641350"/>
          </a:xfrm>
          <a:custGeom>
            <a:avLst/>
            <a:gdLst/>
            <a:ahLst/>
            <a:cxnLst>
              <a:cxn ang="0">
                <a:pos x="91405913" y="34128055"/>
              </a:cxn>
              <a:cxn ang="0">
                <a:pos x="91405913" y="34128055"/>
              </a:cxn>
              <a:cxn ang="0">
                <a:pos x="30644892" y="4395253"/>
              </a:cxn>
              <a:cxn ang="0">
                <a:pos x="2377681" y="13702747"/>
              </a:cxn>
              <a:cxn ang="0">
                <a:pos x="0" y="20424729"/>
              </a:cxn>
              <a:cxn ang="0">
                <a:pos x="2377681" y="89197826"/>
              </a:cxn>
              <a:cxn ang="0">
                <a:pos x="4755362" y="93851284"/>
              </a:cxn>
              <a:cxn ang="0">
                <a:pos x="58647721" y="125652031"/>
              </a:cxn>
              <a:cxn ang="0">
                <a:pos x="61025403" y="125652031"/>
              </a:cxn>
              <a:cxn ang="0">
                <a:pos x="63403084" y="125652031"/>
              </a:cxn>
              <a:cxn ang="0">
                <a:pos x="65516384" y="123584085"/>
              </a:cxn>
              <a:cxn ang="0">
                <a:pos x="65516384" y="52484259"/>
              </a:cxn>
              <a:cxn ang="0">
                <a:pos x="63403084" y="47830802"/>
              </a:cxn>
              <a:cxn ang="0">
                <a:pos x="11624025" y="18098000"/>
              </a:cxn>
              <a:cxn ang="0">
                <a:pos x="18756485" y="13702747"/>
              </a:cxn>
              <a:cxn ang="0">
                <a:pos x="28267211" y="11376018"/>
              </a:cxn>
              <a:cxn ang="0">
                <a:pos x="79518091" y="38781512"/>
              </a:cxn>
              <a:cxn ang="0">
                <a:pos x="81895772" y="41108241"/>
              </a:cxn>
              <a:cxn ang="0">
                <a:pos x="81895772" y="109881338"/>
              </a:cxn>
              <a:cxn ang="0">
                <a:pos x="86650550" y="114276592"/>
              </a:cxn>
              <a:cxn ang="0">
                <a:pos x="93519213" y="109881338"/>
              </a:cxn>
              <a:cxn ang="0">
                <a:pos x="93519213" y="36454784"/>
              </a:cxn>
              <a:cxn ang="0">
                <a:pos x="91405913" y="34128055"/>
              </a:cxn>
            </a:cxnLst>
            <a:rect l="0" t="0" r="0" b="0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55797A"/>
          </a:solidFill>
          <a:ln>
            <a:noFill/>
          </a:ln>
        </p:spPr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7546975" y="5320665"/>
            <a:ext cx="435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注意事项与思考</a:t>
            </a:r>
            <a:r>
              <a:rPr lang="zh-CN" altLang="en-US" sz="2400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练习</a:t>
            </a:r>
            <a:endParaRPr lang="zh-CN" altLang="en-US" sz="2400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椭圆 20"/>
          <p:cNvSpPr/>
          <p:nvPr>
            <p:custDataLst>
              <p:tags r:id="rId24"/>
            </p:custDataLst>
          </p:nvPr>
        </p:nvSpPr>
        <p:spPr>
          <a:xfrm>
            <a:off x="6116955" y="5010150"/>
            <a:ext cx="1059815" cy="1059815"/>
          </a:xfrm>
          <a:prstGeom prst="ellipse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16980" y="5141595"/>
            <a:ext cx="694690" cy="729615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实践测试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讨论反思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7080" y="1562735"/>
            <a:ext cx="3697605" cy="3284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（六）作品检验与反思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学生们根据方案组装零件，并进行作品的展示介绍。为了检验作品的牢固性，老师引导学生们依次往桥梁上放置书本，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最后放着了40本英语书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，桥梁没有丝毫断裂迹象，展现出良好的支撑性。随后，老师组织学生进行相互讨论，反思现有作品的不足。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42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360" y="1957705"/>
            <a:ext cx="4737100" cy="26549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 rot="0" flipH="1">
            <a:off x="-112395" y="5209540"/>
            <a:ext cx="1650365" cy="436904"/>
            <a:chOff x="16294" y="438"/>
            <a:chExt cx="3460" cy="1054"/>
          </a:xfrm>
        </p:grpSpPr>
        <p:grpSp>
          <p:nvGrpSpPr>
            <p:cNvPr id="9" name="组合 8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5" name="圆角矩形 14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空心弧 17"/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>
              <p:custDataLst>
                <p:tags r:id="rId6"/>
              </p:custDataLst>
            </p:nvPr>
          </p:nvSpPr>
          <p:spPr>
            <a:xfrm>
              <a:off x="16571" y="581"/>
              <a:ext cx="3042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总结评价反思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 flipH="1">
            <a:off x="-112395" y="4660265"/>
            <a:ext cx="1650365" cy="436904"/>
            <a:chOff x="16294" y="438"/>
            <a:chExt cx="3460" cy="1054"/>
          </a:xfrm>
        </p:grpSpPr>
        <p:grpSp>
          <p:nvGrpSpPr>
            <p:cNvPr id="21" name="组合 20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22" name="圆角矩形 21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空心弧 9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>
              <p:custDataLst>
                <p:tags r:id="rId9"/>
              </p:custDataLst>
            </p:nvPr>
          </p:nvSpPr>
          <p:spPr>
            <a:xfrm>
              <a:off x="16571" y="581"/>
              <a:ext cx="3042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联系社会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推广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迭代探究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再次感知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确定主题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7035" y="1373505"/>
            <a:ext cx="5645150" cy="39770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（七）再感知，进入新问题情景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前的木拱廊桥仍然存在纪录片中的问题：在面对天灾人祸时，该版本的木拱廊桥依然表现得非常脆弱，同时，随着老一代的“守桥人”的离场，廊桥保护的问题更加淡出了人们的视野。在经历了整个制造过程后，学生们已经深刻感受到了中国优秀桥梁文化和技艺的精妙，对于成品产生了感情，也更能体会到了泰顺人民对于桥梁冲毁的痛心，更深刻感知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到了人与自然和谐相处的内涵与原则。为此，学生们经过相互讨论，主动提出要对作品进行进一步完善，以加强对于这一文化瑰宝的保护。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1" name="图片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060" y="3472815"/>
            <a:ext cx="3689985" cy="187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图片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0200" y="1453515"/>
            <a:ext cx="3712845" cy="1873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组合 8"/>
          <p:cNvGrpSpPr/>
          <p:nvPr/>
        </p:nvGrpSpPr>
        <p:grpSpPr>
          <a:xfrm rot="0" flipH="1">
            <a:off x="-112884" y="2063115"/>
            <a:ext cx="1658474" cy="436880"/>
            <a:chOff x="16294" y="438"/>
            <a:chExt cx="3477" cy="1054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空心弧 11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16311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文化感知情景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 flipH="1">
            <a:off x="-135744" y="2687320"/>
            <a:ext cx="1658474" cy="436880"/>
            <a:chOff x="16294" y="438"/>
            <a:chExt cx="3477" cy="1054"/>
          </a:xfrm>
        </p:grpSpPr>
        <p:grpSp>
          <p:nvGrpSpPr>
            <p:cNvPr id="15" name="组合 14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6" name="圆角矩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空心弧 17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" name="文本框 18"/>
            <p:cNvSpPr txBox="1"/>
            <p:nvPr>
              <p:custDataLst>
                <p:tags r:id="rId10"/>
              </p:custDataLst>
            </p:nvPr>
          </p:nvSpPr>
          <p:spPr>
            <a:xfrm>
              <a:off x="16311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文化内涵理解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830" y="1310005"/>
            <a:ext cx="8246745" cy="19761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（八）重新确定探究问题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“如何保护木拱廊桥？”成为了新的探究点，老师引导学生们从风险出发，头脑风暴，汇集可能对木拱廊桥造破坏的情况。同学们积极讨论，发散思维，最终共同确立了三个风险点：洪水、超重、形变。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830" y="3286125"/>
            <a:ext cx="8422640" cy="196088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联系现实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确定问题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0" flipH="1">
            <a:off x="-112407" y="3300730"/>
            <a:ext cx="1657997" cy="436880"/>
            <a:chOff x="16294" y="438"/>
            <a:chExt cx="3476" cy="1054"/>
          </a:xfrm>
        </p:grpSpPr>
        <p:grpSp>
          <p:nvGrpSpPr>
            <p:cNvPr id="18" name="组合 17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9" name="圆角矩形 18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空心弧 19"/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>
              <p:custDataLst>
                <p:tags r:id="rId6"/>
              </p:custDataLst>
            </p:nvPr>
          </p:nvSpPr>
          <p:spPr>
            <a:xfrm>
              <a:off x="16310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文化特征探究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 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25310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分析问题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34685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寻找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216265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制定方案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584440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744460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083810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243830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8345" y="2010410"/>
            <a:ext cx="8844915" cy="22453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（九）制定针对性解决方案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针对以上三个风险点，学生们结合现代技术，分别提出了解决方案。对于洪水问题，学生提出使用超声波传感器进行水位检测，及时预警与泄洪；对于超重问题，学生提使用重量检测器对上桥车辆进行重量检测，避免压垮桥梁。对于形变问题，学生使用形变传感器进行实时检测。结合上述三点，学生们决定使用人工智能套件进行方案实现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 flipH="1">
            <a:off x="-112407" y="3300730"/>
            <a:ext cx="1657997" cy="436880"/>
            <a:chOff x="16294" y="438"/>
            <a:chExt cx="3476" cy="1054"/>
          </a:xfrm>
        </p:grpSpPr>
        <p:grpSp>
          <p:nvGrpSpPr>
            <p:cNvPr id="15" name="组合 14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16" name="圆角矩形 15"/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空心弧 16"/>
              <p:cNvSpPr/>
              <p:nvPr>
                <p:custDataLst>
                  <p:tags r:id="rId4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16310" y="519"/>
              <a:ext cx="3460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文化特征探究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 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 flipH="1">
            <a:off x="-104775" y="3943350"/>
            <a:ext cx="1650365" cy="436880"/>
            <a:chOff x="16294" y="438"/>
            <a:chExt cx="3460" cy="1054"/>
          </a:xfrm>
        </p:grpSpPr>
        <p:grpSp>
          <p:nvGrpSpPr>
            <p:cNvPr id="20" name="组合 19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22" name="圆角矩形 21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空心弧 23"/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8"/>
              </p:custDataLst>
            </p:nvPr>
          </p:nvSpPr>
          <p:spPr>
            <a:xfrm>
              <a:off x="16310" y="519"/>
              <a:ext cx="3444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文化制品制作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  <p:sp>
        <p:nvSpPr>
          <p:cNvPr id="34" name="Oval 41"/>
          <p:cNvSpPr/>
          <p:nvPr>
            <p:custDataLst>
              <p:tags r:id="rId9"/>
            </p:custDataLst>
          </p:nvPr>
        </p:nvSpPr>
        <p:spPr>
          <a:xfrm>
            <a:off x="1464624" y="4037236"/>
            <a:ext cx="76832" cy="76716"/>
          </a:xfrm>
          <a:custGeom>
            <a:avLst/>
            <a:gdLst>
              <a:gd name="connsiteX0" fmla="*/ 241805 w 609191"/>
              <a:gd name="connsiteY0" fmla="*/ 126251 h 608274"/>
              <a:gd name="connsiteX1" fmla="*/ 37679 w 609191"/>
              <a:gd name="connsiteY1" fmla="*/ 348029 h 608274"/>
              <a:gd name="connsiteX2" fmla="*/ 260645 w 609191"/>
              <a:gd name="connsiteY2" fmla="*/ 570653 h 608274"/>
              <a:gd name="connsiteX3" fmla="*/ 482764 w 609191"/>
              <a:gd name="connsiteY3" fmla="*/ 366839 h 608274"/>
              <a:gd name="connsiteX4" fmla="*/ 373117 w 609191"/>
              <a:gd name="connsiteY4" fmla="*/ 366839 h 608274"/>
              <a:gd name="connsiteX5" fmla="*/ 260645 w 609191"/>
              <a:gd name="connsiteY5" fmla="*/ 461927 h 608274"/>
              <a:gd name="connsiteX6" fmla="*/ 146571 w 609191"/>
              <a:gd name="connsiteY6" fmla="*/ 348029 h 608274"/>
              <a:gd name="connsiteX7" fmla="*/ 241805 w 609191"/>
              <a:gd name="connsiteY7" fmla="*/ 235635 h 608274"/>
              <a:gd name="connsiteX8" fmla="*/ 260645 w 609191"/>
              <a:gd name="connsiteY8" fmla="*/ 87783 h 608274"/>
              <a:gd name="connsiteX9" fmla="*/ 279484 w 609191"/>
              <a:gd name="connsiteY9" fmla="*/ 87783 h 608274"/>
              <a:gd name="connsiteX10" fmla="*/ 279484 w 609191"/>
              <a:gd name="connsiteY10" fmla="*/ 271752 h 608274"/>
              <a:gd name="connsiteX11" fmla="*/ 260645 w 609191"/>
              <a:gd name="connsiteY11" fmla="*/ 271752 h 608274"/>
              <a:gd name="connsiteX12" fmla="*/ 184251 w 609191"/>
              <a:gd name="connsiteY12" fmla="*/ 348029 h 608274"/>
              <a:gd name="connsiteX13" fmla="*/ 260645 w 609191"/>
              <a:gd name="connsiteY13" fmla="*/ 424306 h 608274"/>
              <a:gd name="connsiteX14" fmla="*/ 337040 w 609191"/>
              <a:gd name="connsiteY14" fmla="*/ 348029 h 608274"/>
              <a:gd name="connsiteX15" fmla="*/ 337040 w 609191"/>
              <a:gd name="connsiteY15" fmla="*/ 329218 h 608274"/>
              <a:gd name="connsiteX16" fmla="*/ 521196 w 609191"/>
              <a:gd name="connsiteY16" fmla="*/ 329218 h 608274"/>
              <a:gd name="connsiteX17" fmla="*/ 521196 w 609191"/>
              <a:gd name="connsiteY17" fmla="*/ 348029 h 608274"/>
              <a:gd name="connsiteX18" fmla="*/ 260645 w 609191"/>
              <a:gd name="connsiteY18" fmla="*/ 608274 h 608274"/>
              <a:gd name="connsiteX19" fmla="*/ 0 w 609191"/>
              <a:gd name="connsiteY19" fmla="*/ 348029 h 608274"/>
              <a:gd name="connsiteX20" fmla="*/ 260645 w 609191"/>
              <a:gd name="connsiteY20" fmla="*/ 87783 h 608274"/>
              <a:gd name="connsiteX21" fmla="*/ 367364 w 609191"/>
              <a:gd name="connsiteY21" fmla="*/ 38378 h 608274"/>
              <a:gd name="connsiteX22" fmla="*/ 367364 w 609191"/>
              <a:gd name="connsiteY22" fmla="*/ 147868 h 608274"/>
              <a:gd name="connsiteX23" fmla="*/ 461099 w 609191"/>
              <a:gd name="connsiteY23" fmla="*/ 241461 h 608274"/>
              <a:gd name="connsiteX24" fmla="*/ 570661 w 609191"/>
              <a:gd name="connsiteY24" fmla="*/ 241461 h 608274"/>
              <a:gd name="connsiteX25" fmla="*/ 367364 w 609191"/>
              <a:gd name="connsiteY25" fmla="*/ 38378 h 608274"/>
              <a:gd name="connsiteX26" fmla="*/ 329681 w 609191"/>
              <a:gd name="connsiteY26" fmla="*/ 0 h 608274"/>
              <a:gd name="connsiteX27" fmla="*/ 348523 w 609191"/>
              <a:gd name="connsiteY27" fmla="*/ 0 h 608274"/>
              <a:gd name="connsiteX28" fmla="*/ 609191 w 609191"/>
              <a:gd name="connsiteY28" fmla="*/ 260274 h 608274"/>
              <a:gd name="connsiteX29" fmla="*/ 609191 w 609191"/>
              <a:gd name="connsiteY29" fmla="*/ 279086 h 608274"/>
              <a:gd name="connsiteX30" fmla="*/ 424924 w 609191"/>
              <a:gd name="connsiteY30" fmla="*/ 279086 h 608274"/>
              <a:gd name="connsiteX31" fmla="*/ 424924 w 609191"/>
              <a:gd name="connsiteY31" fmla="*/ 260274 h 608274"/>
              <a:gd name="connsiteX32" fmla="*/ 348523 w 609191"/>
              <a:gd name="connsiteY32" fmla="*/ 183988 h 608274"/>
              <a:gd name="connsiteX33" fmla="*/ 329681 w 609191"/>
              <a:gd name="connsiteY33" fmla="*/ 183988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191" h="608274">
                <a:moveTo>
                  <a:pt x="241805" y="126251"/>
                </a:moveTo>
                <a:cubicBezTo>
                  <a:pt x="127638" y="135844"/>
                  <a:pt x="37679" y="231591"/>
                  <a:pt x="37679" y="348029"/>
                </a:cubicBezTo>
                <a:cubicBezTo>
                  <a:pt x="37679" y="470768"/>
                  <a:pt x="137717" y="570653"/>
                  <a:pt x="260645" y="570653"/>
                </a:cubicBezTo>
                <a:cubicBezTo>
                  <a:pt x="377168" y="570653"/>
                  <a:pt x="473155" y="480832"/>
                  <a:pt x="482764" y="366839"/>
                </a:cubicBezTo>
                <a:lnTo>
                  <a:pt x="373117" y="366839"/>
                </a:lnTo>
                <a:cubicBezTo>
                  <a:pt x="364169" y="420732"/>
                  <a:pt x="317069" y="461927"/>
                  <a:pt x="260645" y="461927"/>
                </a:cubicBezTo>
                <a:cubicBezTo>
                  <a:pt x="197721" y="461927"/>
                  <a:pt x="146571" y="410856"/>
                  <a:pt x="146571" y="348029"/>
                </a:cubicBezTo>
                <a:cubicBezTo>
                  <a:pt x="146571" y="291597"/>
                  <a:pt x="187830" y="244664"/>
                  <a:pt x="241805" y="235635"/>
                </a:cubicBezTo>
                <a:close/>
                <a:moveTo>
                  <a:pt x="260645" y="87783"/>
                </a:moveTo>
                <a:lnTo>
                  <a:pt x="279484" y="87783"/>
                </a:lnTo>
                <a:lnTo>
                  <a:pt x="279484" y="271752"/>
                </a:lnTo>
                <a:lnTo>
                  <a:pt x="260645" y="271752"/>
                </a:lnTo>
                <a:cubicBezTo>
                  <a:pt x="218444" y="271752"/>
                  <a:pt x="184251" y="305987"/>
                  <a:pt x="184251" y="348029"/>
                </a:cubicBezTo>
                <a:cubicBezTo>
                  <a:pt x="184251" y="390071"/>
                  <a:pt x="218444" y="424306"/>
                  <a:pt x="260645" y="424306"/>
                </a:cubicBezTo>
                <a:cubicBezTo>
                  <a:pt x="302751" y="424306"/>
                  <a:pt x="337040" y="390071"/>
                  <a:pt x="337040" y="348029"/>
                </a:cubicBezTo>
                <a:lnTo>
                  <a:pt x="337040" y="329218"/>
                </a:lnTo>
                <a:lnTo>
                  <a:pt x="521196" y="329218"/>
                </a:lnTo>
                <a:lnTo>
                  <a:pt x="521196" y="348029"/>
                </a:lnTo>
                <a:cubicBezTo>
                  <a:pt x="521196" y="491554"/>
                  <a:pt x="404297" y="608274"/>
                  <a:pt x="260645" y="608274"/>
                </a:cubicBezTo>
                <a:cubicBezTo>
                  <a:pt x="116899" y="608274"/>
                  <a:pt x="0" y="491554"/>
                  <a:pt x="0" y="348029"/>
                </a:cubicBezTo>
                <a:cubicBezTo>
                  <a:pt x="0" y="204503"/>
                  <a:pt x="116899" y="87783"/>
                  <a:pt x="260645" y="87783"/>
                </a:cubicBezTo>
                <a:close/>
                <a:moveTo>
                  <a:pt x="367364" y="38378"/>
                </a:moveTo>
                <a:lnTo>
                  <a:pt x="367364" y="147868"/>
                </a:lnTo>
                <a:cubicBezTo>
                  <a:pt x="415221" y="155863"/>
                  <a:pt x="453091" y="193677"/>
                  <a:pt x="461099" y="241461"/>
                </a:cubicBezTo>
                <a:lnTo>
                  <a:pt x="570661" y="241461"/>
                </a:lnTo>
                <a:cubicBezTo>
                  <a:pt x="561617" y="133664"/>
                  <a:pt x="475324" y="47502"/>
                  <a:pt x="367364" y="38378"/>
                </a:cubicBezTo>
                <a:close/>
                <a:moveTo>
                  <a:pt x="329681" y="0"/>
                </a:moveTo>
                <a:lnTo>
                  <a:pt x="348523" y="0"/>
                </a:lnTo>
                <a:cubicBezTo>
                  <a:pt x="492281" y="0"/>
                  <a:pt x="609191" y="116733"/>
                  <a:pt x="609191" y="260274"/>
                </a:cubicBezTo>
                <a:lnTo>
                  <a:pt x="609191" y="279086"/>
                </a:lnTo>
                <a:lnTo>
                  <a:pt x="424924" y="279086"/>
                </a:lnTo>
                <a:lnTo>
                  <a:pt x="424924" y="260274"/>
                </a:lnTo>
                <a:cubicBezTo>
                  <a:pt x="424924" y="218133"/>
                  <a:pt x="390633" y="183988"/>
                  <a:pt x="348523" y="183988"/>
                </a:cubicBezTo>
                <a:lnTo>
                  <a:pt x="329681" y="183988"/>
                </a:lnTo>
                <a:close/>
              </a:path>
            </a:pathLst>
          </a:custGeom>
          <a:solidFill>
            <a:srgbClr val="FFFFFF">
              <a:lumMod val="10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72860" tIns="36430" rIns="72860" bIns="3643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 sz="143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>
            <p:custDataLst>
              <p:tags r:id="rId10"/>
            </p:custDataLst>
          </p:nvPr>
        </p:nvGrpSpPr>
        <p:grpSpPr>
          <a:xfrm rot="240000">
            <a:off x="-241300" y="3587750"/>
            <a:ext cx="2132330" cy="548640"/>
            <a:chOff x="-345" y="3448"/>
            <a:chExt cx="3358" cy="864"/>
          </a:xfrm>
        </p:grpSpPr>
        <p:sp>
          <p:nvSpPr>
            <p:cNvPr id="26" name="直接连接符 12"/>
            <p:cNvSpPr/>
            <p:nvPr>
              <p:custDataLst>
                <p:tags r:id="rId11"/>
              </p:custDataLst>
            </p:nvPr>
          </p:nvSpPr>
          <p:spPr>
            <a:xfrm rot="21185450">
              <a:off x="-345" y="3582"/>
              <a:ext cx="2508" cy="731"/>
            </a:xfrm>
            <a:prstGeom prst="arc">
              <a:avLst>
                <a:gd name="adj1" fmla="val 20527655"/>
                <a:gd name="adj2" fmla="val 873588"/>
              </a:avLst>
            </a:prstGeom>
            <a:noFill/>
            <a:ln w="19050" cap="rnd" cmpd="sng" algn="ctr">
              <a:gradFill flip="none" rotWithShape="1">
                <a:gsLst>
                  <a:gs pos="0">
                    <a:srgbClr val="FF7429">
                      <a:alpha val="0"/>
                    </a:srgbClr>
                  </a:gs>
                  <a:gs pos="100000">
                    <a:srgbClr val="7F0000"/>
                  </a:gs>
                </a:gsLst>
                <a:lin ang="5400000" scaled="1"/>
                <a:tileRect/>
              </a:gradFill>
              <a:prstDash val="solid"/>
              <a:miter lim="800000"/>
              <a:headEnd type="none"/>
              <a:tailEnd type="arrow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43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8" name="椭圆 1"/>
            <p:cNvSpPr/>
            <p:nvPr>
              <p:custDataLst>
                <p:tags r:id="rId12"/>
              </p:custDataLst>
            </p:nvPr>
          </p:nvSpPr>
          <p:spPr>
            <a:xfrm rot="21185450">
              <a:off x="181" y="3448"/>
              <a:ext cx="2832" cy="825"/>
            </a:xfrm>
            <a:prstGeom prst="arc">
              <a:avLst>
                <a:gd name="adj1" fmla="val 8633663"/>
                <a:gd name="adj2" fmla="val 11984035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rgbClr val="7F0000"/>
                  </a:gs>
                  <a:gs pos="46600">
                    <a:srgbClr val="FF7429">
                      <a:alpha val="28000"/>
                    </a:srgbClr>
                  </a:gs>
                  <a:gs pos="100000">
                    <a:srgbClr val="FF7429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/>
              <a:tailEnd type="arrow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4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453130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934710" y="5659755"/>
            <a:ext cx="1587500" cy="495300"/>
          </a:xfrm>
          <a:prstGeom prst="roundRect">
            <a:avLst/>
          </a:prstGeom>
          <a:solidFill>
            <a:srgbClr val="3158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实践测试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416290" y="5659755"/>
            <a:ext cx="1587500" cy="495300"/>
          </a:xfrm>
          <a:prstGeom prst="roundRect">
            <a:avLst/>
          </a:prstGeom>
          <a:solidFill>
            <a:srgbClr val="7EA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讨论反思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6" name="燕尾形 75"/>
          <p:cNvSpPr/>
          <p:nvPr/>
        </p:nvSpPr>
        <p:spPr>
          <a:xfrm>
            <a:off x="7784465" y="57156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" name="燕尾形 76"/>
          <p:cNvSpPr/>
          <p:nvPr/>
        </p:nvSpPr>
        <p:spPr>
          <a:xfrm>
            <a:off x="7944485" y="57156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283835" y="5753735"/>
            <a:ext cx="228600" cy="275590"/>
          </a:xfrm>
          <a:prstGeom prst="chevron">
            <a:avLst/>
          </a:prstGeom>
          <a:solidFill>
            <a:srgbClr val="7EA29C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443855" y="5753735"/>
            <a:ext cx="228600" cy="275590"/>
          </a:xfrm>
          <a:prstGeom prst="chevron">
            <a:avLst/>
          </a:prstGeom>
          <a:solidFill>
            <a:srgbClr val="315858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 flipH="1">
            <a:off x="1270" y="1016000"/>
            <a:ext cx="1264920" cy="5842635"/>
          </a:xfrm>
          <a:prstGeom prst="rect">
            <a:avLst/>
          </a:prstGeom>
          <a:gradFill>
            <a:gsLst>
              <a:gs pos="39000">
                <a:srgbClr val="96AAA9"/>
              </a:gs>
              <a:gs pos="100000">
                <a:srgbClr val="F9F8F4"/>
              </a:gs>
              <a:gs pos="0">
                <a:srgbClr val="F9F8F4"/>
              </a:gs>
              <a:gs pos="73000">
                <a:srgbClr val="7EA29C"/>
              </a:gs>
            </a:gsLst>
            <a:lin ang="5400000" scaled="0"/>
          </a:gra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" y="1778635"/>
            <a:ext cx="15379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文化情境感知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文化内涵理解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文化特征探究</a:t>
            </a:r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 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文化制作制作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Regular" panose="020B0500000000000000" charset="-122"/>
              </a:rPr>
              <a:t>联系社会推广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Regular" panose="020B0500000000000000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总结评价反思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8785" y="1239520"/>
            <a:ext cx="9765665" cy="18992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607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（十）动手实操，完善作品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统学习超声波传感器、重量传感器和形变传感器的原理，根据原理，调试实现对应的图形化编程。学生们还遇到了电压、舵机传动等问题，老师也以此为背景，结合课本知识进行了拓展讲解与考察。同时，学生们也进行了物联网的尝试体验，利用DFRobot的OBLOQ配件，将三类数据进行了实时传输和集中处理，更能满足现实场景的需求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030" y="3429635"/>
            <a:ext cx="3042920" cy="1659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680" y="3429635"/>
            <a:ext cx="2976245" cy="16586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455" y="3429000"/>
            <a:ext cx="2966720" cy="165862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0" flipH="1">
            <a:off x="-104775" y="3933825"/>
            <a:ext cx="1650365" cy="436880"/>
            <a:chOff x="16294" y="438"/>
            <a:chExt cx="3460" cy="1054"/>
          </a:xfrm>
        </p:grpSpPr>
        <p:grpSp>
          <p:nvGrpSpPr>
            <p:cNvPr id="19" name="组合 18"/>
            <p:cNvGrpSpPr/>
            <p:nvPr/>
          </p:nvGrpSpPr>
          <p:grpSpPr>
            <a:xfrm rot="0">
              <a:off x="16294" y="438"/>
              <a:ext cx="3460" cy="1054"/>
              <a:chOff x="16294" y="326"/>
              <a:chExt cx="3460" cy="1054"/>
            </a:xfrm>
          </p:grpSpPr>
          <p:sp>
            <p:nvSpPr>
              <p:cNvPr id="20" name="圆角矩形 19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16294" y="326"/>
                <a:ext cx="3461" cy="10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E7D4BC"/>
              </a:lnRef>
              <a:fillRef idx="1">
                <a:srgbClr val="FFFFFF"/>
              </a:fillRef>
              <a:effectRef idx="0">
                <a:srgbClr val="E7D4BC"/>
              </a:effectRef>
              <a:fontRef idx="minor">
                <a:srgbClr val="000000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空心弧 20"/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16557" y="633"/>
                <a:ext cx="548" cy="445"/>
              </a:xfrm>
              <a:prstGeom prst="blockArc">
                <a:avLst>
                  <a:gd name="adj1" fmla="val 10937686"/>
                  <a:gd name="adj2" fmla="val 21411388"/>
                  <a:gd name="adj3" fmla="val 10064"/>
                </a:avLst>
              </a:prstGeom>
              <a:solidFill>
                <a:srgbClr val="7F0000"/>
              </a:solidFill>
              <a:ln>
                <a:noFill/>
              </a:ln>
            </p:spPr>
            <p:style>
              <a:lnRef idx="2">
                <a:srgbClr val="FF0000">
                  <a:shade val="50000"/>
                </a:srgbClr>
              </a:lnRef>
              <a:fillRef idx="1">
                <a:srgbClr val="FF0000"/>
              </a:fillRef>
              <a:effectRef idx="0">
                <a:srgbClr val="FF0000"/>
              </a:effectRef>
              <a:fontRef idx="minor">
                <a:srgbClr val="FFFFFF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2" name="文本框 21"/>
            <p:cNvSpPr txBox="1"/>
            <p:nvPr>
              <p:custDataLst>
                <p:tags r:id="rId8"/>
              </p:custDataLst>
            </p:nvPr>
          </p:nvSpPr>
          <p:spPr>
            <a:xfrm>
              <a:off x="16310" y="519"/>
              <a:ext cx="3444" cy="8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7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思源黑体 CN Regular" panose="020B0500000000000000" charset="-122"/>
                </a:rPr>
                <a:t>文化制品制作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Regular" panose="020B0500000000000000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/>
          <p:nvPr>
            <p:custDataLst>
              <p:tags r:id="rId1"/>
            </p:custDataLst>
          </p:nvPr>
        </p:nvSpPr>
        <p:spPr>
          <a:xfrm>
            <a:off x="710565" y="1066800"/>
            <a:ext cx="11014710" cy="3784600"/>
          </a:xfrm>
          <a:prstGeom prst="roundRect">
            <a:avLst>
              <a:gd name="adj" fmla="val 4177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案例分享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木拱廊桥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" name="文本框 91"/>
          <p:cNvSpPr txBox="1"/>
          <p:nvPr>
            <p:custDataLst>
              <p:tags r:id="rId3"/>
            </p:custDataLst>
          </p:nvPr>
        </p:nvSpPr>
        <p:spPr>
          <a:xfrm>
            <a:off x="841375" y="1078230"/>
            <a:ext cx="5142865" cy="1129665"/>
          </a:xfrm>
          <a:prstGeom prst="rect">
            <a:avLst/>
          </a:prstGeom>
        </p:spPr>
        <p:txBody>
          <a:bodyPr wrap="square">
            <a:spAutoFit/>
          </a:bodyPr>
          <a:p>
            <a:pPr indent="266700" algn="just" defTabSz="266700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教学评价</a:t>
            </a: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endParaRPr lang="zh-CN" alt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 defTabSz="266700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过程性评价：</a:t>
            </a:r>
            <a:endParaRPr lang="zh-CN" alt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266700" algn="just" defTabSz="266700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全程录像，观察学生的课堂行为转换情况</a:t>
            </a:r>
            <a:endParaRPr lang="zh-CN" alt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8885" y="2310130"/>
            <a:ext cx="4208145" cy="22586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126" name="文本框 125"/>
          <p:cNvSpPr txBox="1"/>
          <p:nvPr>
            <p:custDataLst>
              <p:tags r:id="rId6"/>
            </p:custDataLst>
          </p:nvPr>
        </p:nvSpPr>
        <p:spPr>
          <a:xfrm>
            <a:off x="6376670" y="1078230"/>
            <a:ext cx="4686935" cy="112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 defTabSz="266700">
              <a:lnSpc>
                <a:spcPct val="125000"/>
              </a:lnSpc>
              <a:buClrTx/>
              <a:buSzTx/>
              <a:buNone/>
            </a:pP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总结性评价：</a:t>
            </a:r>
            <a:endParaRPr lang="zh-CN" alt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5000"/>
              </a:lnSpc>
              <a:buClrTx/>
              <a:buSzTx/>
              <a:buNone/>
            </a:pP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知识测试（榫卯类型、廊桥结构）</a:t>
            </a:r>
            <a:endParaRPr lang="zh-CN" alt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5000"/>
              </a:lnSpc>
              <a:buClrTx/>
              <a:buSzTx/>
              <a:buNone/>
            </a:pP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ARCS动机问卷（评估学习兴趣与信心）</a:t>
            </a:r>
            <a:r>
              <a:rPr lang="en-US" altLang="zh-CN" sz="1600">
                <a:latin typeface="Calibri" panose="020F0502020204030204"/>
                <a:ea typeface="微软雅黑" panose="020B0503020204020204" pitchFamily="34" charset="-122"/>
                <a:sym typeface="+mn-ea"/>
              </a:rPr>
              <a:t> </a:t>
            </a:r>
            <a:endParaRPr lang="en-US" altLang="zh-CN" sz="1600">
              <a:latin typeface="Calibri" panose="020F0502020204030204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10350" y="2303780"/>
            <a:ext cx="3955415" cy="231203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AutoShape 3"/>
          <p:cNvSpPr/>
          <p:nvPr>
            <p:custDataLst>
              <p:tags r:id="rId9"/>
            </p:custDataLst>
          </p:nvPr>
        </p:nvSpPr>
        <p:spPr>
          <a:xfrm>
            <a:off x="685800" y="5064125"/>
            <a:ext cx="11040110" cy="1616710"/>
          </a:xfrm>
          <a:prstGeom prst="roundRect">
            <a:avLst>
              <a:gd name="adj" fmla="val 4177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5138420"/>
            <a:ext cx="4572000" cy="296545"/>
          </a:xfrm>
          <a:prstGeom prst="rect">
            <a:avLst/>
          </a:prstGeom>
        </p:spPr>
        <p:txBody>
          <a:bodyPr wrap="square" rtlCol="0" anchor="t">
            <a:spAutoFit/>
          </a:bodyPr>
          <a:p>
            <a:pPr lvl="0" indent="266700" algn="just" defTabSz="266700">
              <a:lnSpc>
                <a:spcPts val="1600"/>
              </a:lnSpc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学生成果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760845" y="5138420"/>
            <a:ext cx="4572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改进方向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710" y="5532120"/>
            <a:ext cx="529463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just" defTabSz="266700">
              <a:lnSpc>
                <a:spcPct val="125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掌握木拱廊桥建造技能与人工智能技术应用。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 defTabSz="266700">
              <a:lnSpc>
                <a:spcPct val="125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深化文化遗产保护意识，提升跨学科综合能力。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453505" y="5532120"/>
            <a:ext cx="495935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just" defTabSz="266700">
              <a:lnSpc>
                <a:spcPct val="125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加强技术难点指导（如传感器调试）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 defTabSz="266700">
              <a:lnSpc>
                <a:spcPct val="125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拓展现实场景应用案例（如古建筑保护实践）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FOUR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核心理论基础与典型模式解析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04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1092200"/>
            <a:ext cx="539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：建构主义学习理论</a:t>
            </a:r>
            <a:endParaRPr lang="zh-CN" altLang="en-US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4655" y="1821815"/>
            <a:ext cx="11362690" cy="702945"/>
            <a:chOff x="813" y="1553"/>
            <a:chExt cx="17894" cy="1107"/>
          </a:xfrm>
        </p:grpSpPr>
        <p:sp>
          <p:nvSpPr>
            <p:cNvPr id="4" name="AutoShape 3"/>
            <p:cNvSpPr/>
            <p:nvPr/>
          </p:nvSpPr>
          <p:spPr>
            <a:xfrm>
              <a:off x="813" y="1553"/>
              <a:ext cx="17894" cy="1107"/>
            </a:xfrm>
            <a:prstGeom prst="roundRect">
              <a:avLst>
                <a:gd name="adj" fmla="val 14285"/>
              </a:avLst>
            </a:prstGeom>
            <a:solidFill>
              <a:schemeClr val="bg1"/>
            </a:solidFill>
            <a:ln cap="flat" cmpd="sng">
              <a:solidFill>
                <a:srgbClr val="7EA29C">
                  <a:alpha val="2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" y="1807"/>
              <a:ext cx="480" cy="480"/>
            </a:xfrm>
            <a:prstGeom prst="rect">
              <a:avLst/>
            </a:prstGeom>
          </p:spPr>
        </p:pic>
        <p:sp>
          <p:nvSpPr>
            <p:cNvPr id="11" name="AutoShape 5"/>
            <p:cNvSpPr/>
            <p:nvPr/>
          </p:nvSpPr>
          <p:spPr>
            <a:xfrm>
              <a:off x="1853" y="1616"/>
              <a:ext cx="16676" cy="10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600" b="0" i="1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“  </a:t>
              </a:r>
              <a:r>
                <a:rPr lang="zh-CN" altLang="en-US" sz="1600" b="0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知识不是通过教师传授得到的，而是学习者在一定的情境中，借助他人（教师和学习伙伴）的帮助，利用必要的学习资料，通过意义建构的方式获得的</a:t>
              </a:r>
              <a:r>
                <a:rPr lang="en-US" altLang="zh-CN" sz="1600" b="0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 </a:t>
              </a:r>
              <a:r>
                <a:rPr lang="en-US" sz="1600" b="0" u="none" strike="noStrike">
                  <a:solidFill>
                    <a:srgbClr val="315858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”</a:t>
              </a:r>
              <a:endParaRPr lang="en-US" sz="1600" b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4"/>
            </p:custDataLst>
          </p:nvPr>
        </p:nvGrpSpPr>
        <p:grpSpPr>
          <a:xfrm>
            <a:off x="186055" y="2792095"/>
            <a:ext cx="2833370" cy="3581400"/>
            <a:chOff x="653" y="4322"/>
            <a:chExt cx="4462" cy="5640"/>
          </a:xfrm>
        </p:grpSpPr>
        <p:sp>
          <p:nvSpPr>
            <p:cNvPr id="22" name="圆角矩形 3"/>
            <p:cNvSpPr/>
            <p:nvPr>
              <p:custDataLst>
                <p:tags r:id="rId5"/>
              </p:custDataLst>
            </p:nvPr>
          </p:nvSpPr>
          <p:spPr>
            <a:xfrm>
              <a:off x="797" y="4452"/>
              <a:ext cx="4318" cy="5511"/>
            </a:xfrm>
            <a:custGeom>
              <a:avLst/>
              <a:gdLst>
                <a:gd name="adj" fmla="val 6621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39" h="6687">
                  <a:moveTo>
                    <a:pt x="5035" y="0"/>
                  </a:moveTo>
                  <a:lnTo>
                    <a:pt x="5041" y="3"/>
                  </a:lnTo>
                  <a:cubicBezTo>
                    <a:pt x="5158" y="59"/>
                    <a:pt x="5239" y="179"/>
                    <a:pt x="5239" y="318"/>
                  </a:cubicBezTo>
                  <a:lnTo>
                    <a:pt x="5239" y="6337"/>
                  </a:lnTo>
                  <a:cubicBezTo>
                    <a:pt x="5239" y="6531"/>
                    <a:pt x="5083" y="6687"/>
                    <a:pt x="4889" y="6687"/>
                  </a:cubicBezTo>
                  <a:lnTo>
                    <a:pt x="307" y="6687"/>
                  </a:lnTo>
                  <a:cubicBezTo>
                    <a:pt x="180" y="6687"/>
                    <a:pt x="69" y="6620"/>
                    <a:pt x="8" y="6519"/>
                  </a:cubicBezTo>
                  <a:lnTo>
                    <a:pt x="0" y="6505"/>
                  </a:lnTo>
                  <a:lnTo>
                    <a:pt x="10" y="6510"/>
                  </a:lnTo>
                  <a:cubicBezTo>
                    <a:pt x="52" y="6527"/>
                    <a:pt x="98" y="6537"/>
                    <a:pt x="146" y="6537"/>
                  </a:cubicBezTo>
                  <a:lnTo>
                    <a:pt x="4728" y="6537"/>
                  </a:lnTo>
                  <a:cubicBezTo>
                    <a:pt x="4922" y="6537"/>
                    <a:pt x="5078" y="6381"/>
                    <a:pt x="5078" y="6187"/>
                  </a:cubicBezTo>
                  <a:lnTo>
                    <a:pt x="5078" y="168"/>
                  </a:lnTo>
                  <a:cubicBezTo>
                    <a:pt x="5078" y="107"/>
                    <a:pt x="5063" y="51"/>
                    <a:pt x="5036" y="1"/>
                  </a:cubicBezTo>
                  <a:lnTo>
                    <a:pt x="5035" y="0"/>
                  </a:lnTo>
                  <a:close/>
                </a:path>
              </a:pathLst>
            </a:custGeom>
            <a:solidFill>
              <a:srgbClr val="31585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23850" tIns="215900" rIns="179705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endParaRPr lang="zh-CN" altLang="zh-CN" sz="1400" dirty="0">
                <a:solidFill>
                  <a:srgbClr val="26262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3" name="圆角矩形 3"/>
            <p:cNvSpPr/>
            <p:nvPr>
              <p:custDataLst>
                <p:tags r:id="rId6"/>
              </p:custDataLst>
            </p:nvPr>
          </p:nvSpPr>
          <p:spPr>
            <a:xfrm>
              <a:off x="653" y="4322"/>
              <a:ext cx="4354" cy="5539"/>
            </a:xfrm>
            <a:prstGeom prst="roundRect">
              <a:avLst>
                <a:gd name="adj" fmla="val 6621"/>
              </a:avLst>
            </a:prstGeom>
            <a:solidFill>
              <a:schemeClr val="lt1">
                <a:lumMod val="100000"/>
                <a:alpha val="10000"/>
              </a:schemeClr>
            </a:solidFill>
            <a:ln w="25400">
              <a:solidFill>
                <a:srgbClr val="31585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288290" tIns="252095" rIns="288290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4" y="6764"/>
              <a:ext cx="3769" cy="5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b="1"/>
                <a:t>学习的主动性</a:t>
              </a:r>
              <a:endParaRPr lang="zh-CN" altLang="en-US" b="1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24" y="7405"/>
              <a:ext cx="3769" cy="17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/>
                <a:t>学习者不是被动接受知识，而是主动建构知识的意义</a:t>
              </a:r>
              <a:endParaRPr lang="zh-CN" altLang="en-US"/>
            </a:p>
          </p:txBody>
        </p:sp>
        <p:pic>
          <p:nvPicPr>
            <p:cNvPr id="28" name="图片 27" descr="主动收入与被动收入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93" y="4452"/>
              <a:ext cx="2433" cy="188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3153410" y="2792095"/>
            <a:ext cx="2833370" cy="3582035"/>
            <a:chOff x="653" y="4322"/>
            <a:chExt cx="4462" cy="5641"/>
          </a:xfrm>
        </p:grpSpPr>
        <p:sp>
          <p:nvSpPr>
            <p:cNvPr id="31" name="圆角矩形 3"/>
            <p:cNvSpPr/>
            <p:nvPr>
              <p:custDataLst>
                <p:tags r:id="rId8"/>
              </p:custDataLst>
            </p:nvPr>
          </p:nvSpPr>
          <p:spPr>
            <a:xfrm>
              <a:off x="797" y="4452"/>
              <a:ext cx="4318" cy="5511"/>
            </a:xfrm>
            <a:custGeom>
              <a:avLst/>
              <a:gdLst>
                <a:gd name="adj" fmla="val 6621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39" h="6687">
                  <a:moveTo>
                    <a:pt x="5035" y="0"/>
                  </a:moveTo>
                  <a:lnTo>
                    <a:pt x="5041" y="3"/>
                  </a:lnTo>
                  <a:cubicBezTo>
                    <a:pt x="5158" y="59"/>
                    <a:pt x="5239" y="179"/>
                    <a:pt x="5239" y="318"/>
                  </a:cubicBezTo>
                  <a:lnTo>
                    <a:pt x="5239" y="6337"/>
                  </a:lnTo>
                  <a:cubicBezTo>
                    <a:pt x="5239" y="6531"/>
                    <a:pt x="5083" y="6687"/>
                    <a:pt x="4889" y="6687"/>
                  </a:cubicBezTo>
                  <a:lnTo>
                    <a:pt x="307" y="6687"/>
                  </a:lnTo>
                  <a:cubicBezTo>
                    <a:pt x="180" y="6687"/>
                    <a:pt x="69" y="6620"/>
                    <a:pt x="8" y="6519"/>
                  </a:cubicBezTo>
                  <a:lnTo>
                    <a:pt x="0" y="6505"/>
                  </a:lnTo>
                  <a:lnTo>
                    <a:pt x="10" y="6510"/>
                  </a:lnTo>
                  <a:cubicBezTo>
                    <a:pt x="52" y="6527"/>
                    <a:pt x="98" y="6537"/>
                    <a:pt x="146" y="6537"/>
                  </a:cubicBezTo>
                  <a:lnTo>
                    <a:pt x="4728" y="6537"/>
                  </a:lnTo>
                  <a:cubicBezTo>
                    <a:pt x="4922" y="6537"/>
                    <a:pt x="5078" y="6381"/>
                    <a:pt x="5078" y="6187"/>
                  </a:cubicBezTo>
                  <a:lnTo>
                    <a:pt x="5078" y="168"/>
                  </a:lnTo>
                  <a:cubicBezTo>
                    <a:pt x="5078" y="107"/>
                    <a:pt x="5063" y="51"/>
                    <a:pt x="5036" y="1"/>
                  </a:cubicBezTo>
                  <a:lnTo>
                    <a:pt x="5035" y="0"/>
                  </a:lnTo>
                  <a:close/>
                </a:path>
              </a:pathLst>
            </a:custGeom>
            <a:solidFill>
              <a:srgbClr val="31585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23850" tIns="215900" rIns="179705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endParaRPr lang="zh-CN" altLang="zh-CN" sz="1400" dirty="0">
                <a:solidFill>
                  <a:srgbClr val="26262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2" name="圆角矩形 3"/>
            <p:cNvSpPr/>
            <p:nvPr>
              <p:custDataLst>
                <p:tags r:id="rId9"/>
              </p:custDataLst>
            </p:nvPr>
          </p:nvSpPr>
          <p:spPr>
            <a:xfrm>
              <a:off x="653" y="4322"/>
              <a:ext cx="4354" cy="5539"/>
            </a:xfrm>
            <a:prstGeom prst="roundRect">
              <a:avLst>
                <a:gd name="adj" fmla="val 6621"/>
              </a:avLst>
            </a:prstGeom>
            <a:solidFill>
              <a:schemeClr val="lt1">
                <a:lumMod val="100000"/>
                <a:alpha val="10000"/>
              </a:schemeClr>
            </a:solidFill>
            <a:ln w="25400">
              <a:solidFill>
                <a:srgbClr val="31585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288290" tIns="252095" rIns="288290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24" y="6764"/>
              <a:ext cx="3769" cy="5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b="1"/>
                <a:t>情境的重要性</a:t>
              </a:r>
              <a:endParaRPr lang="zh-CN" altLang="en-US" b="1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24" y="7405"/>
              <a:ext cx="3769" cy="17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/>
                <a:t>学习应与真实情境相结合，通过解决实际问题来建构知识</a:t>
              </a:r>
              <a:endParaRPr lang="zh-CN" altLang="en-US"/>
            </a:p>
          </p:txBody>
        </p:sp>
      </p:grpSp>
      <p:grpSp>
        <p:nvGrpSpPr>
          <p:cNvPr id="36" name="组合 35"/>
          <p:cNvGrpSpPr/>
          <p:nvPr>
            <p:custDataLst>
              <p:tags r:id="rId10"/>
            </p:custDataLst>
          </p:nvPr>
        </p:nvGrpSpPr>
        <p:grpSpPr>
          <a:xfrm>
            <a:off x="9088120" y="2792095"/>
            <a:ext cx="2833370" cy="3582035"/>
            <a:chOff x="653" y="4322"/>
            <a:chExt cx="4462" cy="5641"/>
          </a:xfrm>
        </p:grpSpPr>
        <p:sp>
          <p:nvSpPr>
            <p:cNvPr id="37" name="圆角矩形 3"/>
            <p:cNvSpPr/>
            <p:nvPr>
              <p:custDataLst>
                <p:tags r:id="rId11"/>
              </p:custDataLst>
            </p:nvPr>
          </p:nvSpPr>
          <p:spPr>
            <a:xfrm>
              <a:off x="797" y="4452"/>
              <a:ext cx="4318" cy="5511"/>
            </a:xfrm>
            <a:custGeom>
              <a:avLst/>
              <a:gdLst>
                <a:gd name="adj" fmla="val 6621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39" h="6687">
                  <a:moveTo>
                    <a:pt x="5035" y="0"/>
                  </a:moveTo>
                  <a:lnTo>
                    <a:pt x="5041" y="3"/>
                  </a:lnTo>
                  <a:cubicBezTo>
                    <a:pt x="5158" y="59"/>
                    <a:pt x="5239" y="179"/>
                    <a:pt x="5239" y="318"/>
                  </a:cubicBezTo>
                  <a:lnTo>
                    <a:pt x="5239" y="6337"/>
                  </a:lnTo>
                  <a:cubicBezTo>
                    <a:pt x="5239" y="6531"/>
                    <a:pt x="5083" y="6687"/>
                    <a:pt x="4889" y="6687"/>
                  </a:cubicBezTo>
                  <a:lnTo>
                    <a:pt x="307" y="6687"/>
                  </a:lnTo>
                  <a:cubicBezTo>
                    <a:pt x="180" y="6687"/>
                    <a:pt x="69" y="6620"/>
                    <a:pt x="8" y="6519"/>
                  </a:cubicBezTo>
                  <a:lnTo>
                    <a:pt x="0" y="6505"/>
                  </a:lnTo>
                  <a:lnTo>
                    <a:pt x="10" y="6510"/>
                  </a:lnTo>
                  <a:cubicBezTo>
                    <a:pt x="52" y="6527"/>
                    <a:pt x="98" y="6537"/>
                    <a:pt x="146" y="6537"/>
                  </a:cubicBezTo>
                  <a:lnTo>
                    <a:pt x="4728" y="6537"/>
                  </a:lnTo>
                  <a:cubicBezTo>
                    <a:pt x="4922" y="6537"/>
                    <a:pt x="5078" y="6381"/>
                    <a:pt x="5078" y="6187"/>
                  </a:cubicBezTo>
                  <a:lnTo>
                    <a:pt x="5078" y="168"/>
                  </a:lnTo>
                  <a:cubicBezTo>
                    <a:pt x="5078" y="107"/>
                    <a:pt x="5063" y="51"/>
                    <a:pt x="5036" y="1"/>
                  </a:cubicBezTo>
                  <a:lnTo>
                    <a:pt x="5035" y="0"/>
                  </a:lnTo>
                  <a:close/>
                </a:path>
              </a:pathLst>
            </a:custGeom>
            <a:solidFill>
              <a:srgbClr val="31585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23850" tIns="215900" rIns="179705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endParaRPr lang="zh-CN" altLang="zh-CN" sz="1400" dirty="0">
                <a:solidFill>
                  <a:srgbClr val="26262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8" name="圆角矩形 3"/>
            <p:cNvSpPr/>
            <p:nvPr>
              <p:custDataLst>
                <p:tags r:id="rId12"/>
              </p:custDataLst>
            </p:nvPr>
          </p:nvSpPr>
          <p:spPr>
            <a:xfrm>
              <a:off x="653" y="4322"/>
              <a:ext cx="4354" cy="5539"/>
            </a:xfrm>
            <a:prstGeom prst="roundRect">
              <a:avLst>
                <a:gd name="adj" fmla="val 6621"/>
              </a:avLst>
            </a:prstGeom>
            <a:solidFill>
              <a:schemeClr val="lt1">
                <a:lumMod val="100000"/>
                <a:alpha val="10000"/>
              </a:schemeClr>
            </a:solidFill>
            <a:ln w="25400">
              <a:solidFill>
                <a:srgbClr val="31585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288290" tIns="252095" rIns="288290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4" y="6764"/>
              <a:ext cx="3769" cy="5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b="1"/>
                <a:t>反思与迭代</a:t>
              </a:r>
              <a:endParaRPr lang="zh-CN" altLang="en-US" b="1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0" y="7405"/>
              <a:ext cx="4013" cy="17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/>
                <a:t>学习是一个不断反思和调整的过程，可通过试错和修正逐步完善理解</a:t>
              </a:r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20765" y="2792095"/>
            <a:ext cx="2833370" cy="3582035"/>
            <a:chOff x="653" y="4322"/>
            <a:chExt cx="4462" cy="5641"/>
          </a:xfrm>
        </p:grpSpPr>
        <p:sp>
          <p:nvSpPr>
            <p:cNvPr id="45" name="圆角矩形 3"/>
            <p:cNvSpPr/>
            <p:nvPr>
              <p:custDataLst>
                <p:tags r:id="rId13"/>
              </p:custDataLst>
            </p:nvPr>
          </p:nvSpPr>
          <p:spPr>
            <a:xfrm>
              <a:off x="797" y="4452"/>
              <a:ext cx="4318" cy="5511"/>
            </a:xfrm>
            <a:custGeom>
              <a:avLst/>
              <a:gdLst>
                <a:gd name="adj" fmla="val 6621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39" h="6687">
                  <a:moveTo>
                    <a:pt x="5035" y="0"/>
                  </a:moveTo>
                  <a:lnTo>
                    <a:pt x="5041" y="3"/>
                  </a:lnTo>
                  <a:cubicBezTo>
                    <a:pt x="5158" y="59"/>
                    <a:pt x="5239" y="179"/>
                    <a:pt x="5239" y="318"/>
                  </a:cubicBezTo>
                  <a:lnTo>
                    <a:pt x="5239" y="6337"/>
                  </a:lnTo>
                  <a:cubicBezTo>
                    <a:pt x="5239" y="6531"/>
                    <a:pt x="5083" y="6687"/>
                    <a:pt x="4889" y="6687"/>
                  </a:cubicBezTo>
                  <a:lnTo>
                    <a:pt x="307" y="6687"/>
                  </a:lnTo>
                  <a:cubicBezTo>
                    <a:pt x="180" y="6687"/>
                    <a:pt x="69" y="6620"/>
                    <a:pt x="8" y="6519"/>
                  </a:cubicBezTo>
                  <a:lnTo>
                    <a:pt x="0" y="6505"/>
                  </a:lnTo>
                  <a:lnTo>
                    <a:pt x="10" y="6510"/>
                  </a:lnTo>
                  <a:cubicBezTo>
                    <a:pt x="52" y="6527"/>
                    <a:pt x="98" y="6537"/>
                    <a:pt x="146" y="6537"/>
                  </a:cubicBezTo>
                  <a:lnTo>
                    <a:pt x="4728" y="6537"/>
                  </a:lnTo>
                  <a:cubicBezTo>
                    <a:pt x="4922" y="6537"/>
                    <a:pt x="5078" y="6381"/>
                    <a:pt x="5078" y="6187"/>
                  </a:cubicBezTo>
                  <a:lnTo>
                    <a:pt x="5078" y="168"/>
                  </a:lnTo>
                  <a:cubicBezTo>
                    <a:pt x="5078" y="107"/>
                    <a:pt x="5063" y="51"/>
                    <a:pt x="5036" y="1"/>
                  </a:cubicBezTo>
                  <a:lnTo>
                    <a:pt x="5035" y="0"/>
                  </a:lnTo>
                  <a:close/>
                </a:path>
              </a:pathLst>
            </a:custGeom>
            <a:solidFill>
              <a:srgbClr val="31585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323850" tIns="215900" rIns="179705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endParaRPr lang="zh-CN" altLang="zh-CN" sz="1400" dirty="0">
                <a:solidFill>
                  <a:srgbClr val="262626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6" name="圆角矩形 3"/>
            <p:cNvSpPr/>
            <p:nvPr>
              <p:custDataLst>
                <p:tags r:id="rId14"/>
              </p:custDataLst>
            </p:nvPr>
          </p:nvSpPr>
          <p:spPr>
            <a:xfrm>
              <a:off x="653" y="4322"/>
              <a:ext cx="4354" cy="5539"/>
            </a:xfrm>
            <a:prstGeom prst="roundRect">
              <a:avLst>
                <a:gd name="adj" fmla="val 6621"/>
              </a:avLst>
            </a:prstGeom>
            <a:solidFill>
              <a:schemeClr val="lt1">
                <a:lumMod val="100000"/>
                <a:alpha val="10000"/>
              </a:schemeClr>
            </a:solidFill>
            <a:ln w="25400">
              <a:solidFill>
                <a:srgbClr val="31585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288290" tIns="252095" rIns="288290" bIns="698500" numCol="1" spcCol="0" rtlCol="0" fromWordArt="0" anchor="t" anchorCtr="0" forceAA="0" compatLnSpc="1">
              <a:noAutofit/>
            </a:bodyPr>
            <a:p>
              <a:pPr lvl="0" algn="l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24" y="6764"/>
              <a:ext cx="3769" cy="5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b="1"/>
                <a:t>社会互动性</a:t>
              </a:r>
              <a:endParaRPr lang="zh-CN" altLang="en-US" b="1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24" y="7405"/>
              <a:ext cx="3769" cy="17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/>
                <a:t>学习是一个社会化的过程，可通过协作和对话促进知识的建构</a:t>
              </a:r>
              <a:endParaRPr lang="zh-CN" altLang="en-US"/>
            </a:p>
          </p:txBody>
        </p:sp>
      </p:grpSp>
      <p:pic>
        <p:nvPicPr>
          <p:cNvPr id="54" name="图片 53" descr="舞台布置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6160" y="2841625"/>
            <a:ext cx="2099945" cy="1423035"/>
          </a:xfrm>
          <a:prstGeom prst="rect">
            <a:avLst/>
          </a:prstGeom>
        </p:spPr>
      </p:pic>
      <p:pic>
        <p:nvPicPr>
          <p:cNvPr id="55" name="图片 54" descr="现代互动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13880" y="2927350"/>
            <a:ext cx="1318895" cy="1319530"/>
          </a:xfrm>
          <a:prstGeom prst="rect">
            <a:avLst/>
          </a:prstGeom>
        </p:spPr>
      </p:pic>
      <p:pic>
        <p:nvPicPr>
          <p:cNvPr id="56" name="图片 55" descr="思考者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824085" y="2880360"/>
            <a:ext cx="1506220" cy="144589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835" y="1952625"/>
            <a:ext cx="55854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1">
                <a:solidFill>
                  <a:srgbClr val="315858"/>
                </a:solidFill>
              </a:rPr>
              <a:t>将学习过程视为一个动态的、迭代的循环，其中包括“设计—再设计”和“调查—探究”两个相互交织的循环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5455" y="1142365"/>
            <a:ext cx="6004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理论基础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II：基于设计的双循环理论</a:t>
            </a:r>
            <a:r>
              <a:rPr lang="en-US" altLang="zh-CN" sz="28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</a:t>
            </a:r>
            <a:endParaRPr lang="en-US" altLang="zh-CN" sz="28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8" name="图片 28" descr="1a6c238daef356d1a42482717a2670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305" y="1952625"/>
            <a:ext cx="6350635" cy="39014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835" y="3056890"/>
            <a:ext cx="53168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学生首先在设计循环中积极动手实践，通过创造和测试解决方案来直接面对挑战。当在设计过程中遇到知识或理解上的障碍时，他们便转入调查循环，通过研究和探索来填补知识空白。</a:t>
            </a: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835" y="4919345"/>
            <a:ext cx="54114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315858"/>
                </a:solidFill>
                <a:sym typeface="+mn-ea"/>
              </a:rPr>
              <a:t>这两个循环不是简单的线性过程，而是相互促进、迭代深化的。</a:t>
            </a:r>
            <a:r>
              <a:rPr lang="zh-CN" altLang="en-US" b="1">
                <a:solidFill>
                  <a:srgbClr val="315858"/>
                </a:solidFill>
                <a:sym typeface="+mn-ea"/>
              </a:rPr>
              <a:t>这种模式鼓励学生进行深入探究，从而促进他们批判性思维和创新能力的发展，同时也强化了他们对跨学科知识的应用和理解</a:t>
            </a:r>
            <a:endParaRPr lang="zh-CN" altLang="en-US" b="1">
              <a:solidFill>
                <a:srgbClr val="315858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762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6" name="AutoShape 5"/>
          <p:cNvSpPr/>
          <p:nvPr/>
        </p:nvSpPr>
        <p:spPr>
          <a:xfrm>
            <a:off x="1460500" y="1879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建构主义理论适配</a:t>
            </a:r>
            <a:endParaRPr lang="en-US" sz="20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7" name="Connector 6"/>
          <p:cNvCxnSpPr/>
          <p:nvPr/>
        </p:nvCxnSpPr>
        <p:spPr>
          <a:xfrm rot="-9549">
            <a:off x="1016009" y="2343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7"/>
          <p:cNvSpPr/>
          <p:nvPr/>
        </p:nvSpPr>
        <p:spPr>
          <a:xfrm>
            <a:off x="1016000" y="2540000"/>
            <a:ext cx="4572000" cy="1397000"/>
          </a:xfrm>
          <a:prstGeom prst="roundRect">
            <a:avLst>
              <a:gd name="adj" fmla="val 4545"/>
            </a:avLst>
          </a:prstGeom>
          <a:solidFill>
            <a:srgbClr val="7EA29C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500" y="2730500"/>
            <a:ext cx="304800" cy="304800"/>
          </a:xfrm>
          <a:prstGeom prst="rect">
            <a:avLst/>
          </a:prstGeom>
        </p:spPr>
      </p:pic>
      <p:sp>
        <p:nvSpPr>
          <p:cNvPr id="10" name="AutoShape 9"/>
          <p:cNvSpPr/>
          <p:nvPr/>
        </p:nvSpPr>
        <p:spPr>
          <a:xfrm>
            <a:off x="1587500" y="26924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C1-C3 (感知-理解-探究)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1206500" y="31115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755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强调在真实情境中通过主动探究和社会互动来建构知识，是学习的基础阶段。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1"/>
          <p:cNvSpPr/>
          <p:nvPr/>
        </p:nvSpPr>
        <p:spPr>
          <a:xfrm>
            <a:off x="1016000" y="4127500"/>
            <a:ext cx="4572000" cy="1397000"/>
          </a:xfrm>
          <a:prstGeom prst="roundRect">
            <a:avLst>
              <a:gd name="adj" fmla="val 4545"/>
            </a:avLst>
          </a:prstGeom>
          <a:solidFill>
            <a:srgbClr val="7EA29C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6500" y="4318000"/>
            <a:ext cx="304800" cy="304800"/>
          </a:xfrm>
          <a:prstGeom prst="rect">
            <a:avLst/>
          </a:prstGeom>
        </p:spPr>
      </p:pic>
      <p:sp>
        <p:nvSpPr>
          <p:cNvPr id="14" name="AutoShape 13"/>
          <p:cNvSpPr/>
          <p:nvPr/>
        </p:nvSpPr>
        <p:spPr>
          <a:xfrm>
            <a:off x="1587500" y="42799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C5-C6 (推广-反思)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4"/>
          <p:cNvSpPr/>
          <p:nvPr/>
        </p:nvSpPr>
        <p:spPr>
          <a:xfrm>
            <a:off x="1206500" y="46990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 b="0" i="0" u="none" strike="noStrike">
                <a:solidFill>
                  <a:srgbClr val="4755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呼应建构主义的反思性，通过推广与反思实现学习过程的升华与闭环。</a:t>
            </a:r>
            <a:endParaRPr lang="en-US" sz="1300">
              <a:solidFill>
                <a:srgbClr val="4755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16" name="AutoShape 15"/>
          <p:cNvSpPr/>
          <p:nvPr/>
        </p:nvSpPr>
        <p:spPr>
          <a:xfrm>
            <a:off x="6223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1905000"/>
            <a:ext cx="355600" cy="355600"/>
          </a:xfrm>
          <a:prstGeom prst="rect">
            <a:avLst/>
          </a:prstGeom>
        </p:spPr>
      </p:pic>
      <p:sp>
        <p:nvSpPr>
          <p:cNvPr id="18" name="AutoShape 17"/>
          <p:cNvSpPr/>
          <p:nvPr/>
        </p:nvSpPr>
        <p:spPr>
          <a:xfrm>
            <a:off x="6921500" y="1879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双循环理论适配</a:t>
            </a:r>
            <a:endParaRPr lang="en-US" sz="20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9" name="Connector 18"/>
          <p:cNvCxnSpPr/>
          <p:nvPr/>
        </p:nvCxnSpPr>
        <p:spPr>
          <a:xfrm rot="-9549">
            <a:off x="6477009" y="2343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19"/>
          <p:cNvSpPr/>
          <p:nvPr/>
        </p:nvSpPr>
        <p:spPr>
          <a:xfrm>
            <a:off x="6477000" y="2540000"/>
            <a:ext cx="4572000" cy="1397000"/>
          </a:xfrm>
          <a:prstGeom prst="roundRect">
            <a:avLst>
              <a:gd name="adj" fmla="val 4545"/>
            </a:avLst>
          </a:prstGeom>
          <a:solidFill>
            <a:srgbClr val="7EA29C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67500" y="2730500"/>
            <a:ext cx="304800" cy="304800"/>
          </a:xfrm>
          <a:prstGeom prst="rect">
            <a:avLst/>
          </a:prstGeom>
        </p:spPr>
      </p:pic>
      <p:sp>
        <p:nvSpPr>
          <p:cNvPr id="22" name="AutoShape 21"/>
          <p:cNvSpPr/>
          <p:nvPr/>
        </p:nvSpPr>
        <p:spPr>
          <a:xfrm>
            <a:off x="7048500" y="26924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C3-C4 (探究-创作)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2"/>
          <p:cNvSpPr/>
          <p:nvPr/>
        </p:nvSpPr>
        <p:spPr>
          <a:xfrm>
            <a:off x="6667500" y="31115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 b="0" i="0" u="none" strike="noStrike">
                <a:solidFill>
                  <a:srgbClr val="4755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直接对应双循环理论中“调查/探究循环”向“设计/再设计循环”的关键转换。</a:t>
            </a:r>
            <a:endParaRPr lang="en-US" sz="1300">
              <a:solidFill>
                <a:srgbClr val="4755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  <p:sp>
        <p:nvSpPr>
          <p:cNvPr id="24" name="AutoShape 23"/>
          <p:cNvSpPr/>
          <p:nvPr/>
        </p:nvSpPr>
        <p:spPr>
          <a:xfrm>
            <a:off x="6477000" y="4127500"/>
            <a:ext cx="4572000" cy="1397000"/>
          </a:xfrm>
          <a:prstGeom prst="roundRect">
            <a:avLst>
              <a:gd name="adj" fmla="val 4545"/>
            </a:avLst>
          </a:prstGeom>
          <a:solidFill>
            <a:srgbClr val="7EA29C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67500" y="4318000"/>
            <a:ext cx="304800" cy="304800"/>
          </a:xfrm>
          <a:prstGeom prst="rect">
            <a:avLst/>
          </a:prstGeom>
        </p:spPr>
      </p:pic>
      <p:sp>
        <p:nvSpPr>
          <p:cNvPr id="26" name="AutoShape 25"/>
          <p:cNvSpPr/>
          <p:nvPr/>
        </p:nvSpPr>
        <p:spPr>
          <a:xfrm>
            <a:off x="7048500" y="4279900"/>
            <a:ext cx="381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C5-C6 (推广-反思)</a:t>
            </a:r>
            <a:endParaRPr lang="en-US" sz="16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26"/>
          <p:cNvSpPr/>
          <p:nvPr/>
        </p:nvSpPr>
        <p:spPr>
          <a:xfrm>
            <a:off x="6667500" y="46990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300" b="0" i="0" u="none" strike="noStrike">
                <a:solidFill>
                  <a:srgbClr val="4755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体现了双循环理论的迭代性特征，通过反馈与优化完成知识的深度内化。</a:t>
            </a:r>
            <a:endParaRPr lang="en-US" sz="1300">
              <a:solidFill>
                <a:srgbClr val="4755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</a:endParaRPr>
          </a:p>
        </p:txBody>
      </p:sp>
    </p:spTree>
    <p:custDataLst>
      <p:tags r:id="rId1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41358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25788" y="2610485"/>
            <a:ext cx="5940425" cy="1198880"/>
            <a:chOff x="3107" y="4111"/>
            <a:chExt cx="12945" cy="1888"/>
          </a:xfrm>
        </p:grpSpPr>
        <p:sp>
          <p:nvSpPr>
            <p:cNvPr id="18" name="矩形 17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07" y="4111"/>
              <a:ext cx="129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本章导学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876800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6611620" y="1000125"/>
            <a:ext cx="5467985" cy="814705"/>
            <a:chOff x="10432" y="1574"/>
            <a:chExt cx="8611" cy="1283"/>
          </a:xfrm>
        </p:grpSpPr>
        <p:sp>
          <p:nvSpPr>
            <p:cNvPr id="6" name="AutoShape 6"/>
            <p:cNvSpPr/>
            <p:nvPr>
              <p:custDataLst>
                <p:tags r:id="rId3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7" name="Picture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9" name="AutoShape 8"/>
            <p:cNvSpPr/>
            <p:nvPr>
              <p:custDataLst>
                <p:tags r:id="rId7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C1: 文化情境感知</a:t>
              </a:r>
              <a:endPara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10" name="AutoShape 9"/>
            <p:cNvSpPr/>
            <p:nvPr>
              <p:custDataLst>
                <p:tags r:id="rId8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通过实地考察、文献查阅等方式，让学生全方位感知项目的文化背景与环境。</a:t>
              </a:r>
              <a:endParaRPr 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AutoShape 12"/>
          <p:cNvSpPr/>
          <p:nvPr>
            <p:custDataLst>
              <p:tags r:id="rId9"/>
            </p:custDataLst>
          </p:nvPr>
        </p:nvSpPr>
        <p:spPr>
          <a:xfrm>
            <a:off x="3530600" y="354711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28" name="矩形 27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典型模式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-6C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模型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6" name="图片 2" descr="IMG_256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795" y="1751330"/>
            <a:ext cx="6199505" cy="41452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" name="组合 53"/>
          <p:cNvGrpSpPr/>
          <p:nvPr>
            <p:custDataLst>
              <p:tags r:id="rId11"/>
            </p:custDataLst>
          </p:nvPr>
        </p:nvGrpSpPr>
        <p:grpSpPr>
          <a:xfrm>
            <a:off x="6611620" y="1920875"/>
            <a:ext cx="5467985" cy="814705"/>
            <a:chOff x="10432" y="1574"/>
            <a:chExt cx="8611" cy="1283"/>
          </a:xfrm>
        </p:grpSpPr>
        <p:sp>
          <p:nvSpPr>
            <p:cNvPr id="55" name="AutoShape 6"/>
            <p:cNvSpPr/>
            <p:nvPr>
              <p:custDataLst>
                <p:tags r:id="rId12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56" name="Picture 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57" name="AutoShape 8"/>
            <p:cNvSpPr/>
            <p:nvPr>
              <p:custDataLst>
                <p:tags r:id="rId14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C2: 文化内涵理解</a:t>
              </a:r>
              <a:endParaRPr lang="en-US" sz="1800" b="1" i="0" u="none" strike="noStrike">
                <a:solidFill>
                  <a:srgbClr val="0B39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58" name="AutoShape 9"/>
            <p:cNvSpPr/>
            <p:nvPr>
              <p:custDataLst>
                <p:tags r:id="rId15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引导学生深入挖掘文化背后的历史渊源、社会价值和精神内核，建立深层连接。</a:t>
              </a:r>
              <a:endPara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endParaRPr>
            </a:p>
          </p:txBody>
        </p:sp>
      </p:grpSp>
      <p:grpSp>
        <p:nvGrpSpPr>
          <p:cNvPr id="59" name="组合 58"/>
          <p:cNvGrpSpPr/>
          <p:nvPr>
            <p:custDataLst>
              <p:tags r:id="rId16"/>
            </p:custDataLst>
          </p:nvPr>
        </p:nvGrpSpPr>
        <p:grpSpPr>
          <a:xfrm>
            <a:off x="6611620" y="2841625"/>
            <a:ext cx="5467985" cy="814705"/>
            <a:chOff x="10432" y="1574"/>
            <a:chExt cx="8611" cy="1283"/>
          </a:xfrm>
        </p:grpSpPr>
        <p:sp>
          <p:nvSpPr>
            <p:cNvPr id="60" name="AutoShape 6"/>
            <p:cNvSpPr/>
            <p:nvPr>
              <p:custDataLst>
                <p:tags r:id="rId17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61" name="Picture 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62" name="AutoShape 8"/>
            <p:cNvSpPr/>
            <p:nvPr>
              <p:custDataLst>
                <p:tags r:id="rId19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C3: 文化特征探究</a:t>
              </a:r>
              <a:endParaRPr lang="en-US" sz="1800" b="1" i="0" u="none" strike="noStrike">
                <a:solidFill>
                  <a:srgbClr val="0B39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63" name="AutoShape 9"/>
            <p:cNvSpPr/>
            <p:nvPr>
              <p:custDataLst>
                <p:tags r:id="rId20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聚焦文化的核心特征或关键问题，通过小组研讨等形式进行深度探究与分析。</a:t>
              </a:r>
              <a:endPara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21"/>
            </p:custDataLst>
          </p:nvPr>
        </p:nvGrpSpPr>
        <p:grpSpPr>
          <a:xfrm>
            <a:off x="6611620" y="3762375"/>
            <a:ext cx="5467985" cy="814705"/>
            <a:chOff x="10432" y="1574"/>
            <a:chExt cx="8611" cy="1283"/>
          </a:xfrm>
        </p:grpSpPr>
        <p:sp>
          <p:nvSpPr>
            <p:cNvPr id="65" name="AutoShape 6"/>
            <p:cNvSpPr/>
            <p:nvPr>
              <p:custDataLst>
                <p:tags r:id="rId22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66" name="Picture 7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67" name="AutoShape 8"/>
            <p:cNvSpPr/>
            <p:nvPr>
              <p:custDataLst>
                <p:tags r:id="rId24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C4: 文化制品创作</a:t>
              </a:r>
              <a:endParaRPr lang="en-US" sz="1800" b="1" i="0" u="none" strike="noStrike">
                <a:solidFill>
                  <a:srgbClr val="0B39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68" name="AutoShape 9"/>
            <p:cNvSpPr/>
            <p:nvPr>
              <p:custDataLst>
                <p:tags r:id="rId25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基于探究成果，运用数字化工具或传统工艺，动手创作具有文化内涵的制品或解决方案。</a:t>
              </a:r>
              <a:endPara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26"/>
            </p:custDataLst>
          </p:nvPr>
        </p:nvGrpSpPr>
        <p:grpSpPr>
          <a:xfrm>
            <a:off x="6611620" y="4683125"/>
            <a:ext cx="5467985" cy="814705"/>
            <a:chOff x="10432" y="1574"/>
            <a:chExt cx="8611" cy="1283"/>
          </a:xfrm>
        </p:grpSpPr>
        <p:sp>
          <p:nvSpPr>
            <p:cNvPr id="70" name="AutoShape 6"/>
            <p:cNvSpPr/>
            <p:nvPr>
              <p:custDataLst>
                <p:tags r:id="rId27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71" name="Picture 7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72" name="AutoShape 8"/>
            <p:cNvSpPr/>
            <p:nvPr>
              <p:custDataLst>
                <p:tags r:id="rId29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C5: 联系社会推广</a:t>
              </a:r>
              <a:endParaRPr lang="en-US" sz="1800" b="1" i="0" u="none" strike="noStrike">
                <a:solidFill>
                  <a:srgbClr val="0B39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73" name="AutoShape 9"/>
            <p:cNvSpPr/>
            <p:nvPr>
              <p:custDataLst>
                <p:tags r:id="rId30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将作品或方案与社会现实需求联系，通过展示、路演等方式进行推广，实现社会价值。</a:t>
              </a:r>
              <a:endPara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endParaRPr>
            </a:p>
          </p:txBody>
        </p:sp>
      </p:grpSp>
      <p:grpSp>
        <p:nvGrpSpPr>
          <p:cNvPr id="74" name="组合 73"/>
          <p:cNvGrpSpPr/>
          <p:nvPr>
            <p:custDataLst>
              <p:tags r:id="rId31"/>
            </p:custDataLst>
          </p:nvPr>
        </p:nvGrpSpPr>
        <p:grpSpPr>
          <a:xfrm>
            <a:off x="6611620" y="5603875"/>
            <a:ext cx="5467985" cy="814705"/>
            <a:chOff x="10432" y="1574"/>
            <a:chExt cx="8611" cy="1283"/>
          </a:xfrm>
        </p:grpSpPr>
        <p:sp>
          <p:nvSpPr>
            <p:cNvPr id="75" name="AutoShape 6"/>
            <p:cNvSpPr/>
            <p:nvPr>
              <p:custDataLst>
                <p:tags r:id="rId32"/>
              </p:custDataLst>
            </p:nvPr>
          </p:nvSpPr>
          <p:spPr>
            <a:xfrm>
              <a:off x="10432" y="1574"/>
              <a:ext cx="8611" cy="1283"/>
            </a:xfrm>
            <a:prstGeom prst="roundRect">
              <a:avLst>
                <a:gd name="adj" fmla="val 5000"/>
              </a:avLst>
            </a:prstGeom>
            <a:solidFill>
              <a:srgbClr val="D7E7E1"/>
            </a:solidFill>
            <a:ln w="25400" cap="flat" cmpd="sng">
              <a:solidFill>
                <a:schemeClr val="bg1"/>
              </a:solidFill>
              <a:prstDash val="solid"/>
              <a:round/>
            </a:ln>
            <a:effectLst>
              <a:outerShdw blurRad="127000" dist="50800" dir="5400000" algn="tl" rotWithShape="0">
                <a:srgbClr val="2E5B9A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76" name="Picture 7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632" y="1694"/>
              <a:ext cx="1000" cy="1000"/>
            </a:xfrm>
            <a:prstGeom prst="rect">
              <a:avLst/>
            </a:prstGeom>
          </p:spPr>
        </p:pic>
        <p:sp>
          <p:nvSpPr>
            <p:cNvPr id="77" name="AutoShape 8"/>
            <p:cNvSpPr/>
            <p:nvPr>
              <p:custDataLst>
                <p:tags r:id="rId34"/>
              </p:custDataLst>
            </p:nvPr>
          </p:nvSpPr>
          <p:spPr>
            <a:xfrm>
              <a:off x="11557" y="1894"/>
              <a:ext cx="1459" cy="6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b="1">
                  <a:solidFill>
                    <a:srgbClr val="0B3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C6: 总结评价反思</a:t>
              </a:r>
              <a:endParaRPr lang="en-US" sz="1800" b="1" i="0" u="none" strike="noStrike">
                <a:solidFill>
                  <a:srgbClr val="0B39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</p:txBody>
        </p:sp>
        <p:sp>
          <p:nvSpPr>
            <p:cNvPr id="78" name="AutoShape 9"/>
            <p:cNvSpPr/>
            <p:nvPr>
              <p:custDataLst>
                <p:tags r:id="rId35"/>
              </p:custDataLst>
            </p:nvPr>
          </p:nvSpPr>
          <p:spPr>
            <a:xfrm>
              <a:off x="13260" y="1694"/>
              <a:ext cx="5702" cy="1064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algn="l">
                <a:lnSpc>
                  <a:spcPct val="125000"/>
                </a:lnSpc>
                <a:buClrTx/>
                <a:buSzTx/>
                <a:buFontTx/>
                <a:defRPr/>
              </a:pPr>
              <a:r>
                <a:rPr lang="en-US" sz="1300">
                  <a:solidFill>
                    <a:srgbClr val="505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oto Sans SC" panose="020B0200000000000000" charset="-122"/>
                  <a:sym typeface="Noto Sans SC" panose="020B0200000000000000" charset="-122"/>
                </a:rPr>
                <a:t>对整个项目过程进行多维度的总结与评价，反思不足，为新一轮的循环提供经验。</a:t>
              </a:r>
              <a:endParaRPr lang="en-US" sz="130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</a:endParaRPr>
            </a:p>
          </p:txBody>
        </p:sp>
      </p:grpSp>
    </p:spTree>
    <p:custDataLst>
      <p:tags r:id="rId3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FIVE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案例解析</a:t>
              </a:r>
              <a:r>
                <a:rPr lang="en-US" altLang="zh-CN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</a:t>
              </a:r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梁园花窗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05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案例与理论的适配逻辑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762000" y="13970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0B3954">
              <a:alpha val="4000"/>
            </a:srgbClr>
          </a:solidFill>
          <a:ln cap="flat" cmpd="sng">
            <a:solidFill>
              <a:srgbClr val="02263A">
                <a:alpha val="4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016000" y="16510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建构主义学习理论的全面落地</a:t>
            </a:r>
            <a:endParaRPr lang="en-US" sz="20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5" name="Connector 5"/>
          <p:cNvCxnSpPr/>
          <p:nvPr/>
        </p:nvCxnSpPr>
        <p:spPr>
          <a:xfrm rot="-9418">
            <a:off x="1016009" y="2089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349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460500" y="2349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情境性：真实文化浸润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1460500" y="26670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以《廊桥筑梦》纪录片和真实的廊桥文化为情境，激发学习兴趣。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3238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10"/>
            </p:custDataLst>
          </p:nvPr>
        </p:nvSpPr>
        <p:spPr>
          <a:xfrm>
            <a:off x="1460500" y="3238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主动性：自主探究设计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11"/>
            </p:custDataLst>
          </p:nvPr>
        </p:nvSpPr>
        <p:spPr>
          <a:xfrm>
            <a:off x="1460500" y="35560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学生自主提出探究问题，自主设计方案，而非被动接受知识。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4127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1460500" y="4127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社会互动性：小组协作共创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6"/>
            </p:custDataLst>
          </p:nvPr>
        </p:nvSpPr>
        <p:spPr>
          <a:xfrm>
            <a:off x="1460500" y="44450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通过小组协作完成各项任务，在交流与讨论中共同建构知识。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16000" y="5016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20"/>
            </p:custDataLst>
          </p:nvPr>
        </p:nvSpPr>
        <p:spPr>
          <a:xfrm>
            <a:off x="1460500" y="5016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反思迭代性：持续优化改进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21"/>
            </p:custDataLst>
          </p:nvPr>
        </p:nvSpPr>
        <p:spPr>
          <a:xfrm>
            <a:off x="1460500" y="53340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从模型设计到智能沙盘，不断发现问题并反思优化。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6286500" y="1397000"/>
            <a:ext cx="5143500" cy="4826000"/>
          </a:xfrm>
          <a:prstGeom prst="roundRect">
            <a:avLst>
              <a:gd name="adj" fmla="val 2631"/>
            </a:avLst>
          </a:prstGeom>
          <a:solidFill>
            <a:srgbClr val="0B3954">
              <a:alpha val="4000"/>
            </a:srgbClr>
          </a:solidFill>
          <a:ln cap="flat" cmpd="sng">
            <a:solidFill>
              <a:srgbClr val="02263A">
                <a:alpha val="4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540500" y="1651000"/>
            <a:ext cx="463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基于设计的双循环理论的贯穿应用</a:t>
            </a:r>
            <a:endParaRPr lang="en-US" sz="20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9" name="Connector 20"/>
          <p:cNvCxnSpPr/>
          <p:nvPr/>
        </p:nvCxnSpPr>
        <p:spPr>
          <a:xfrm rot="-9418">
            <a:off x="6540509" y="2089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AutoShape 21"/>
          <p:cNvSpPr/>
          <p:nvPr/>
        </p:nvSpPr>
        <p:spPr>
          <a:xfrm>
            <a:off x="6540500" y="2349500"/>
            <a:ext cx="46355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B3954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731000" y="2476500"/>
            <a:ext cx="304800" cy="304800"/>
          </a:xfrm>
          <a:prstGeom prst="rect">
            <a:avLst/>
          </a:prstGeom>
        </p:spPr>
      </p:pic>
      <p:sp>
        <p:nvSpPr>
          <p:cNvPr id="41" name="AutoShape 23"/>
          <p:cNvSpPr/>
          <p:nvPr/>
        </p:nvSpPr>
        <p:spPr>
          <a:xfrm>
            <a:off x="7112000" y="24765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第一次双循环：建桥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2" name="AutoShape 24"/>
          <p:cNvSpPr/>
          <p:nvPr/>
        </p:nvSpPr>
        <p:spPr>
          <a:xfrm>
            <a:off x="6731000" y="2857500"/>
            <a:ext cx="4254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设计循环：想制作模型但不懂榫卯结构。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调查循环：深入探究榫卯结构知识。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结果：完善模型设计，成功搭建。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3" name="AutoShape 25"/>
          <p:cNvSpPr/>
          <p:nvPr/>
        </p:nvSpPr>
        <p:spPr>
          <a:xfrm>
            <a:off x="6540500" y="4064000"/>
            <a:ext cx="46355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B3954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Picture 2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731000" y="4191000"/>
            <a:ext cx="304800" cy="304800"/>
          </a:xfrm>
          <a:prstGeom prst="rect">
            <a:avLst/>
          </a:prstGeom>
        </p:spPr>
      </p:pic>
      <p:sp>
        <p:nvSpPr>
          <p:cNvPr id="45" name="AutoShape 27"/>
          <p:cNvSpPr/>
          <p:nvPr/>
        </p:nvSpPr>
        <p:spPr>
          <a:xfrm>
            <a:off x="7112000" y="41910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第二次双循环：护桥</a:t>
            </a:r>
            <a:endParaRPr lang="en-US" sz="16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6" name="AutoShape 28"/>
          <p:cNvSpPr/>
          <p:nvPr/>
        </p:nvSpPr>
        <p:spPr>
          <a:xfrm>
            <a:off x="6731000" y="4572000"/>
            <a:ext cx="4254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设计循环：发现模型无法应对风险。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调查循环：探究传感器与物联网技术。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结果：开发出智能护桥沙盘系统。</a:t>
            </a:r>
            <a:endParaRPr lang="en-US" sz="1300" b="0" i="0" u="none" strike="noStrike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2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探创循环的迭代过程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/>
          <p:nvPr/>
        </p:nvSpPr>
        <p:spPr>
          <a:xfrm>
            <a:off x="762000" y="1397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kern="0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第一轮循环：从“知桥”到“建桥”</a:t>
            </a:r>
            <a:endParaRPr lang="en-US" sz="3600" b="1" i="0" u="none" strike="noStrike" kern="0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sp>
        <p:nvSpPr>
          <p:cNvPr id="5" name="AutoShape 4"/>
          <p:cNvSpPr/>
          <p:nvPr>
            <p:custDataLst>
              <p:tags r:id="rId2"/>
            </p:custDataLst>
          </p:nvPr>
        </p:nvSpPr>
        <p:spPr>
          <a:xfrm>
            <a:off x="762000" y="235585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5"/>
          <p:cNvSpPr/>
          <p:nvPr>
            <p:custDataLst>
              <p:tags r:id="rId3"/>
            </p:custDataLst>
          </p:nvPr>
        </p:nvSpPr>
        <p:spPr>
          <a:xfrm>
            <a:off x="762000" y="235585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673350"/>
            <a:ext cx="406400" cy="406400"/>
          </a:xfrm>
          <a:prstGeom prst="rect">
            <a:avLst/>
          </a:prstGeom>
        </p:spPr>
      </p:pic>
      <p:sp>
        <p:nvSpPr>
          <p:cNvPr id="8" name="AutoShape 7"/>
          <p:cNvSpPr/>
          <p:nvPr>
            <p:custDataLst>
              <p:tags r:id="rId7"/>
            </p:custDataLst>
          </p:nvPr>
        </p:nvSpPr>
        <p:spPr>
          <a:xfrm>
            <a:off x="1524000" y="267335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 设计循环触发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9" name="Connector 8"/>
          <p:cNvCxnSpPr/>
          <p:nvPr>
            <p:custDataLst>
              <p:tags r:id="rId8"/>
            </p:custDataLst>
          </p:nvPr>
        </p:nvCxnSpPr>
        <p:spPr>
          <a:xfrm rot="-15626">
            <a:off x="1016014" y="317500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9"/>
          <p:cNvSpPr/>
          <p:nvPr>
            <p:custDataLst>
              <p:tags r:id="rId9"/>
            </p:custDataLst>
          </p:nvPr>
        </p:nvSpPr>
        <p:spPr>
          <a:xfrm>
            <a:off x="1016000" y="330835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核心挑战：知识缺口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学生在尝试制作廊桥模型时，遇到了“榫卯结构不牢固”、“不理解编梁原理”等实际操作难题。</a:t>
            </a:r>
            <a:endParaRPr lang="en-US" sz="1300" b="0" i="0" u="none" strike="noStrike">
              <a:solidFill>
                <a:srgbClr val="3741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rgbClr val="1F23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</a:br>
            <a:endParaRPr lang="en-US" sz="1600" b="0" i="0" u="none" strike="noStrike">
              <a:solidFill>
                <a:srgbClr val="1F23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理论对应：探究循环启动</a:t>
            </a:r>
            <a:endParaRPr lang="en-US" sz="14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技术困境成为学习的起点，激发探究动机。</a:t>
            </a:r>
            <a:endParaRPr lang="en-US" sz="1300" b="0" i="0" u="none" strike="noStrike">
              <a:solidFill>
                <a:srgbClr val="6B72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91000" y="3879850"/>
            <a:ext cx="304800" cy="304800"/>
          </a:xfrm>
          <a:prstGeom prst="rect">
            <a:avLst/>
          </a:prstGeom>
        </p:spPr>
      </p:pic>
      <p:sp>
        <p:nvSpPr>
          <p:cNvPr id="12" name="AutoShape 11"/>
          <p:cNvSpPr/>
          <p:nvPr>
            <p:custDataLst>
              <p:tags r:id="rId13"/>
            </p:custDataLst>
          </p:nvPr>
        </p:nvSpPr>
        <p:spPr>
          <a:xfrm>
            <a:off x="4635500" y="235585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2"/>
          <p:cNvSpPr/>
          <p:nvPr>
            <p:custDataLst>
              <p:tags r:id="rId14"/>
            </p:custDataLst>
          </p:nvPr>
        </p:nvSpPr>
        <p:spPr>
          <a:xfrm>
            <a:off x="4635500" y="235585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89500" y="2673350"/>
            <a:ext cx="406400" cy="406400"/>
          </a:xfrm>
          <a:prstGeom prst="rect">
            <a:avLst/>
          </a:prstGeom>
        </p:spPr>
      </p:pic>
      <p:sp>
        <p:nvSpPr>
          <p:cNvPr id="15" name="AutoShape 14"/>
          <p:cNvSpPr/>
          <p:nvPr>
            <p:custDataLst>
              <p:tags r:id="rId18"/>
            </p:custDataLst>
          </p:nvPr>
        </p:nvSpPr>
        <p:spPr>
          <a:xfrm>
            <a:off x="5397500" y="267335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 调查循环展开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16" name="Connector 15"/>
          <p:cNvCxnSpPr/>
          <p:nvPr>
            <p:custDataLst>
              <p:tags r:id="rId19"/>
            </p:custDataLst>
          </p:nvPr>
        </p:nvCxnSpPr>
        <p:spPr>
          <a:xfrm rot="-15626">
            <a:off x="4889514" y="317500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6"/>
          <p:cNvSpPr/>
          <p:nvPr>
            <p:custDataLst>
              <p:tags r:id="rId20"/>
            </p:custDataLst>
          </p:nvPr>
        </p:nvSpPr>
        <p:spPr>
          <a:xfrm>
            <a:off x="4889500" y="330835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核心行动：深度学习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拆解鲁班锁、查阅专业资料、请教老师，深入学习榫卯和编梁的力学原理，填补知识空白。</a:t>
            </a:r>
            <a:endParaRPr lang="en-US" sz="1300" b="0" i="0" u="none" strike="noStrike">
              <a:solidFill>
                <a:srgbClr val="3741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rgbClr val="1F23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</a:br>
            <a:endParaRPr lang="en-US" sz="1600" b="0" i="0" u="none" strike="noStrike">
              <a:solidFill>
                <a:srgbClr val="1F23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理论对应：探究循环深化</a:t>
            </a:r>
            <a:endParaRPr lang="en-US" sz="14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从动手实践转向理论学习，构建结构化知识。</a:t>
            </a:r>
            <a:endParaRPr lang="en-US" sz="1300" b="0" i="0" u="none" strike="noStrike">
              <a:solidFill>
                <a:srgbClr val="6B72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064500" y="3879850"/>
            <a:ext cx="304800" cy="304800"/>
          </a:xfrm>
          <a:prstGeom prst="rect">
            <a:avLst/>
          </a:prstGeom>
        </p:spPr>
      </p:pic>
      <p:sp>
        <p:nvSpPr>
          <p:cNvPr id="19" name="AutoShape 18"/>
          <p:cNvSpPr/>
          <p:nvPr>
            <p:custDataLst>
              <p:tags r:id="rId22"/>
            </p:custDataLst>
          </p:nvPr>
        </p:nvSpPr>
        <p:spPr>
          <a:xfrm>
            <a:off x="8509000" y="235585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19"/>
          <p:cNvSpPr/>
          <p:nvPr>
            <p:custDataLst>
              <p:tags r:id="rId23"/>
            </p:custDataLst>
          </p:nvPr>
        </p:nvSpPr>
        <p:spPr>
          <a:xfrm>
            <a:off x="8509000" y="2355850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Picture 20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763000" y="2673350"/>
            <a:ext cx="406400" cy="406400"/>
          </a:xfrm>
          <a:prstGeom prst="rect">
            <a:avLst/>
          </a:prstGeom>
        </p:spPr>
      </p:pic>
      <p:sp>
        <p:nvSpPr>
          <p:cNvPr id="35" name="AutoShape 21"/>
          <p:cNvSpPr/>
          <p:nvPr>
            <p:custDataLst>
              <p:tags r:id="rId27"/>
            </p:custDataLst>
          </p:nvPr>
        </p:nvSpPr>
        <p:spPr>
          <a:xfrm>
            <a:off x="9271000" y="267335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 设计循环优化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36" name="Connector 22"/>
          <p:cNvCxnSpPr/>
          <p:nvPr>
            <p:custDataLst>
              <p:tags r:id="rId28"/>
            </p:custDataLst>
          </p:nvPr>
        </p:nvCxnSpPr>
        <p:spPr>
          <a:xfrm rot="-15626">
            <a:off x="8763014" y="317500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AutoShape 23"/>
          <p:cNvSpPr/>
          <p:nvPr>
            <p:custDataLst>
              <p:tags r:id="rId29"/>
            </p:custDataLst>
          </p:nvPr>
        </p:nvSpPr>
        <p:spPr>
          <a:xfrm>
            <a:off x="8763000" y="330835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核心成果：模型迭代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将学到的力学知识应用于模型改进，最终成功制作出可承重40本书的稳固模型。</a:t>
            </a:r>
            <a:endParaRPr lang="en-US" sz="1300" b="0" i="0" u="none" strike="noStrike">
              <a:solidFill>
                <a:srgbClr val="37415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rgbClr val="1F23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</a:br>
            <a:endParaRPr lang="en-US" sz="1600" b="0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理论对应：设计循环闭环</a:t>
            </a:r>
            <a:endParaRPr lang="en-US" sz="14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知识转化为实践能力，完成从理论到实践的跃迁。</a:t>
            </a:r>
            <a:endParaRPr lang="en-US" sz="1300" b="0" i="0" u="none" strike="noStrike">
              <a:solidFill>
                <a:srgbClr val="6B72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探创循环的迭代过程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/>
          <p:nvPr/>
        </p:nvSpPr>
        <p:spPr>
          <a:xfrm>
            <a:off x="762000" y="1397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第二轮循环：从</a:t>
            </a:r>
            <a:r>
              <a:rPr lang="en-US" altLang="zh-CN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建桥</a:t>
            </a:r>
            <a:r>
              <a:rPr lang="en-US" altLang="zh-CN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r>
              <a:rPr lang="zh-CN" altLang="en-US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到</a:t>
            </a:r>
            <a:r>
              <a:rPr lang="en-US" altLang="zh-CN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护桥</a:t>
            </a:r>
            <a:r>
              <a:rPr lang="en-US" altLang="zh-CN" sz="3600" b="1" i="0" u="none" strike="noStrike" kern="0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endParaRPr lang="en-US" altLang="zh-CN" sz="3600" b="1" i="0" u="none" strike="noStrike" kern="0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" name="AutoShape 3"/>
          <p:cNvSpPr/>
          <p:nvPr>
            <p:custDataLst>
              <p:tags r:id="rId2"/>
            </p:custDataLst>
          </p:nvPr>
        </p:nvSpPr>
        <p:spPr>
          <a:xfrm>
            <a:off x="762000" y="2136775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8B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4"/>
          <p:cNvSpPr/>
          <p:nvPr>
            <p:custDataLst>
              <p:tags r:id="rId3"/>
            </p:custDataLst>
          </p:nvPr>
        </p:nvSpPr>
        <p:spPr>
          <a:xfrm>
            <a:off x="762000" y="2136775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466975"/>
            <a:ext cx="508000" cy="508000"/>
          </a:xfrm>
          <a:prstGeom prst="rect">
            <a:avLst/>
          </a:prstGeom>
        </p:spPr>
      </p:pic>
      <p:sp>
        <p:nvSpPr>
          <p:cNvPr id="22" name="AutoShape 6"/>
          <p:cNvSpPr/>
          <p:nvPr>
            <p:custDataLst>
              <p:tags r:id="rId7"/>
            </p:custDataLst>
          </p:nvPr>
        </p:nvSpPr>
        <p:spPr>
          <a:xfrm>
            <a:off x="1651000" y="2466975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 设计循环触发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23" name="Connector 7"/>
          <p:cNvCxnSpPr/>
          <p:nvPr>
            <p:custDataLst>
              <p:tags r:id="rId8"/>
            </p:custDataLst>
          </p:nvPr>
        </p:nvCxnSpPr>
        <p:spPr>
          <a:xfrm rot="-15626">
            <a:off x="1016014" y="3019425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8"/>
          <p:cNvSpPr/>
          <p:nvPr>
            <p:custDataLst>
              <p:tags r:id="rId9"/>
            </p:custDataLst>
          </p:nvPr>
        </p:nvSpPr>
        <p:spPr>
          <a:xfrm>
            <a:off x="1016000" y="3152775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新问题的产生</a:t>
            </a:r>
            <a:endParaRPr lang="en-US" sz="1400" b="1">
              <a:solidFill>
                <a:srgbClr val="D9770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静态模型完成后，学生开始思考现实中的廊桥会面临哪些风险？模型能否具备防护功能？</a:t>
            </a:r>
            <a:endParaRPr lang="en-US" sz="1200" b="0" i="0" u="none" strike="noStrike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5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91000" y="3660775"/>
            <a:ext cx="304800" cy="304800"/>
          </a:xfrm>
          <a:prstGeom prst="rect">
            <a:avLst/>
          </a:prstGeom>
        </p:spPr>
      </p:pic>
      <p:sp>
        <p:nvSpPr>
          <p:cNvPr id="26" name="AutoShape 10"/>
          <p:cNvSpPr/>
          <p:nvPr>
            <p:custDataLst>
              <p:tags r:id="rId13"/>
            </p:custDataLst>
          </p:nvPr>
        </p:nvSpPr>
        <p:spPr>
          <a:xfrm>
            <a:off x="4635500" y="2136775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8B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7" name="AutoShape 11"/>
          <p:cNvSpPr/>
          <p:nvPr>
            <p:custDataLst>
              <p:tags r:id="rId14"/>
            </p:custDataLst>
          </p:nvPr>
        </p:nvSpPr>
        <p:spPr>
          <a:xfrm>
            <a:off x="4635500" y="2136775"/>
            <a:ext cx="3302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8" name="Picture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89500" y="2466975"/>
            <a:ext cx="508000" cy="508000"/>
          </a:xfrm>
          <a:prstGeom prst="rect">
            <a:avLst/>
          </a:prstGeom>
        </p:spPr>
      </p:pic>
      <p:sp>
        <p:nvSpPr>
          <p:cNvPr id="30" name="AutoShape 13"/>
          <p:cNvSpPr/>
          <p:nvPr>
            <p:custDataLst>
              <p:tags r:id="rId18"/>
            </p:custDataLst>
          </p:nvPr>
        </p:nvSpPr>
        <p:spPr>
          <a:xfrm>
            <a:off x="5524500" y="2466975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 调查循环展开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31" name="Connector 14"/>
          <p:cNvCxnSpPr/>
          <p:nvPr>
            <p:custDataLst>
              <p:tags r:id="rId19"/>
            </p:custDataLst>
          </p:nvPr>
        </p:nvCxnSpPr>
        <p:spPr>
          <a:xfrm rot="-15626">
            <a:off x="4889514" y="3019425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AutoShape 15"/>
          <p:cNvSpPr/>
          <p:nvPr>
            <p:custDataLst>
              <p:tags r:id="rId20"/>
            </p:custDataLst>
          </p:nvPr>
        </p:nvSpPr>
        <p:spPr>
          <a:xfrm>
            <a:off x="4889500" y="3152775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风险识别与技术学习</a:t>
            </a:r>
            <a:endParaRPr lang="en-US" sz="1400" b="1">
              <a:solidFill>
                <a:srgbClr val="D9770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通过头脑风暴识别洪水、火灾、超载等风险；开始学习传感器、物联网等智能监测技术。</a:t>
            </a:r>
            <a:endParaRPr lang="en-US" sz="1200" b="0" i="0" u="none" strike="noStrike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34" name="Picture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064500" y="3660775"/>
            <a:ext cx="304800" cy="304800"/>
          </a:xfrm>
          <a:prstGeom prst="rect">
            <a:avLst/>
          </a:prstGeom>
        </p:spPr>
      </p:pic>
      <p:sp>
        <p:nvSpPr>
          <p:cNvPr id="40" name="AutoShape 17"/>
          <p:cNvSpPr/>
          <p:nvPr>
            <p:custDataLst>
              <p:tags r:id="rId22"/>
            </p:custDataLst>
          </p:nvPr>
        </p:nvSpPr>
        <p:spPr>
          <a:xfrm>
            <a:off x="8509000" y="2136775"/>
            <a:ext cx="2921000" cy="3556000"/>
          </a:xfrm>
          <a:prstGeom prst="roundRect">
            <a:avLst>
              <a:gd name="adj" fmla="val 434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8B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1" name="AutoShape 18"/>
          <p:cNvSpPr/>
          <p:nvPr>
            <p:custDataLst>
              <p:tags r:id="rId23"/>
            </p:custDataLst>
          </p:nvPr>
        </p:nvSpPr>
        <p:spPr>
          <a:xfrm>
            <a:off x="8509000" y="2136775"/>
            <a:ext cx="2921000" cy="76200"/>
          </a:xfrm>
          <a:prstGeom prst="roundRect">
            <a:avLst>
              <a:gd name="adj" fmla="val 166666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2" name="Picture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763000" y="2466975"/>
            <a:ext cx="508000" cy="508000"/>
          </a:xfrm>
          <a:prstGeom prst="rect">
            <a:avLst/>
          </a:prstGeom>
        </p:spPr>
      </p:pic>
      <p:sp>
        <p:nvSpPr>
          <p:cNvPr id="43" name="AutoShape 20"/>
          <p:cNvSpPr/>
          <p:nvPr>
            <p:custDataLst>
              <p:tags r:id="rId27"/>
            </p:custDataLst>
          </p:nvPr>
        </p:nvSpPr>
        <p:spPr>
          <a:xfrm>
            <a:off x="9398000" y="2466975"/>
            <a:ext cx="177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 设计循环优化</a:t>
            </a:r>
            <a:endParaRPr lang="en-US" sz="1800" b="1" i="0" u="none" strike="noStrike">
              <a:solidFill>
                <a:srgbClr val="31585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cxnSp>
        <p:nvCxnSpPr>
          <p:cNvPr id="44" name="Connector 21"/>
          <p:cNvCxnSpPr/>
          <p:nvPr>
            <p:custDataLst>
              <p:tags r:id="rId28"/>
            </p:custDataLst>
          </p:nvPr>
        </p:nvCxnSpPr>
        <p:spPr>
          <a:xfrm rot="-18093">
            <a:off x="8763017" y="3019425"/>
            <a:ext cx="2413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AutoShape 22"/>
          <p:cNvSpPr/>
          <p:nvPr>
            <p:custDataLst>
              <p:tags r:id="rId29"/>
            </p:custDataLst>
          </p:nvPr>
        </p:nvSpPr>
        <p:spPr>
          <a:xfrm>
            <a:off x="8763000" y="3152775"/>
            <a:ext cx="2413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977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智能系统的飞跃</a:t>
            </a:r>
            <a:endParaRPr lang="en-US" sz="1400" b="1">
              <a:solidFill>
                <a:srgbClr val="D9770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开发出具备水位、重量监测和预警功能的“智能护桥沙盘”，实现从静态模型到动态智能系统的升级。</a:t>
            </a:r>
            <a:endParaRPr lang="en-US" sz="1200" b="0" i="0" u="none" strike="noStrike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案例成效与评价方式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762000" y="2032000"/>
            <a:ext cx="51435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4"/>
          <p:cNvSpPr/>
          <p:nvPr/>
        </p:nvSpPr>
        <p:spPr>
          <a:xfrm>
            <a:off x="762000" y="2032000"/>
            <a:ext cx="5143500" cy="635000"/>
          </a:xfrm>
          <a:prstGeom prst="roundRect">
            <a:avLst>
              <a:gd name="adj" fmla="val 2000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2159000"/>
            <a:ext cx="355600" cy="355600"/>
          </a:xfrm>
          <a:prstGeom prst="rect">
            <a:avLst/>
          </a:prstGeom>
        </p:spPr>
      </p:pic>
      <p:sp>
        <p:nvSpPr>
          <p:cNvPr id="22" name="AutoShape 6"/>
          <p:cNvSpPr/>
          <p:nvPr/>
        </p:nvSpPr>
        <p:spPr>
          <a:xfrm>
            <a:off x="1397000" y="2133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总结性评价：成果与动机检验</a:t>
            </a:r>
            <a:endParaRPr lang="en-US" sz="1800" b="1" i="0" u="none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3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921000"/>
            <a:ext cx="406400" cy="406400"/>
          </a:xfrm>
          <a:prstGeom prst="rect">
            <a:avLst/>
          </a:prstGeom>
        </p:spPr>
      </p:pic>
      <p:sp>
        <p:nvSpPr>
          <p:cNvPr id="24" name="AutoShape 8"/>
          <p:cNvSpPr/>
          <p:nvPr>
            <p:custDataLst>
              <p:tags r:id="rId7"/>
            </p:custDataLst>
          </p:nvPr>
        </p:nvSpPr>
        <p:spPr>
          <a:xfrm>
            <a:off x="1524000" y="2895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知识掌握测试</a:t>
            </a:r>
            <a:endParaRPr lang="en-US" sz="1600" b="1" i="0" u="none" strike="noStrike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9"/>
          <p:cNvSpPr/>
          <p:nvPr>
            <p:custDataLst>
              <p:tags r:id="rId8"/>
            </p:custDataLst>
          </p:nvPr>
        </p:nvSpPr>
        <p:spPr>
          <a:xfrm>
            <a:off x="1524000" y="32385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检验学生对廊桥结构、力学原理及智能技术的综合掌握程度，确保核心知识的有效传递。</a:t>
            </a:r>
            <a:endParaRPr lang="en-US" sz="1300" b="0" i="0" u="none" strike="noStrike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6" name="Connector 10"/>
          <p:cNvCxnSpPr/>
          <p:nvPr>
            <p:custDataLst>
              <p:tags r:id="rId9"/>
            </p:custDataLst>
          </p:nvPr>
        </p:nvCxnSpPr>
        <p:spPr>
          <a:xfrm rot="-9418">
            <a:off x="1016009" y="3867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0008B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4064000"/>
            <a:ext cx="406400" cy="406400"/>
          </a:xfrm>
          <a:prstGeom prst="rect">
            <a:avLst/>
          </a:prstGeom>
        </p:spPr>
      </p:pic>
      <p:sp>
        <p:nvSpPr>
          <p:cNvPr id="28" name="AutoShape 12"/>
          <p:cNvSpPr/>
          <p:nvPr>
            <p:custDataLst>
              <p:tags r:id="rId13"/>
            </p:custDataLst>
          </p:nvPr>
        </p:nvSpPr>
        <p:spPr>
          <a:xfrm>
            <a:off x="1524000" y="4038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ARCS 动机问卷评估</a:t>
            </a:r>
            <a:endParaRPr lang="en-US" sz="1600" b="1" i="0" u="none" strike="noStrike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</p:txBody>
      </p:sp>
      <p:sp>
        <p:nvSpPr>
          <p:cNvPr id="29" name="AutoShape 13"/>
          <p:cNvSpPr/>
          <p:nvPr>
            <p:custDataLst>
              <p:tags r:id="rId14"/>
            </p:custDataLst>
          </p:nvPr>
        </p:nvSpPr>
        <p:spPr>
          <a:xfrm>
            <a:off x="1524000" y="4381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基于注意力、相关性、自信心、满足感四个维度，量化评估项目对学生内在学习动机的激发效果。</a:t>
            </a:r>
            <a:endParaRPr lang="en-US" sz="1300" b="0" i="0" u="none" strike="noStrike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14"/>
          <p:cNvSpPr/>
          <p:nvPr/>
        </p:nvSpPr>
        <p:spPr>
          <a:xfrm>
            <a:off x="6286500" y="2032000"/>
            <a:ext cx="51435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1" name="AutoShape 15"/>
          <p:cNvSpPr/>
          <p:nvPr/>
        </p:nvSpPr>
        <p:spPr>
          <a:xfrm>
            <a:off x="6286500" y="2032000"/>
            <a:ext cx="5143500" cy="635000"/>
          </a:xfrm>
          <a:prstGeom prst="roundRect">
            <a:avLst>
              <a:gd name="adj" fmla="val 20000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2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77000" y="2159000"/>
            <a:ext cx="355600" cy="355600"/>
          </a:xfrm>
          <a:prstGeom prst="rect">
            <a:avLst/>
          </a:prstGeom>
        </p:spPr>
      </p:pic>
      <p:sp>
        <p:nvSpPr>
          <p:cNvPr id="33" name="AutoShape 17"/>
          <p:cNvSpPr/>
          <p:nvPr/>
        </p:nvSpPr>
        <p:spPr>
          <a:xfrm>
            <a:off x="6921500" y="2133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过程性评价：能力与行为追踪</a:t>
            </a:r>
            <a:endParaRPr lang="en-US" sz="1800" b="1" i="0" u="none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39" name="Picture 1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40500" y="2921000"/>
            <a:ext cx="406400" cy="406400"/>
          </a:xfrm>
          <a:prstGeom prst="rect">
            <a:avLst/>
          </a:prstGeom>
        </p:spPr>
      </p:pic>
      <p:sp>
        <p:nvSpPr>
          <p:cNvPr id="43" name="AutoShape 19"/>
          <p:cNvSpPr/>
          <p:nvPr>
            <p:custDataLst>
              <p:tags r:id="rId20"/>
            </p:custDataLst>
          </p:nvPr>
        </p:nvSpPr>
        <p:spPr>
          <a:xfrm>
            <a:off x="7048500" y="2895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课堂行为打点编码</a:t>
            </a:r>
            <a:endParaRPr lang="en-US" sz="1600" b="1" i="0" u="none" strike="noStrike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4" name="AutoShape 20"/>
          <p:cNvSpPr/>
          <p:nvPr>
            <p:custDataLst>
              <p:tags r:id="rId21"/>
            </p:custDataLst>
          </p:nvPr>
        </p:nvSpPr>
        <p:spPr>
          <a:xfrm>
            <a:off x="7048500" y="32385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实时记录学生在探究、协作、创新等环节的关键行为表现，捕捉学习过程中的思维火花与成长细节。</a:t>
            </a:r>
            <a:endParaRPr lang="en-US" sz="1300" b="0" i="0" u="none" strike="noStrike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5" name="Connector 21"/>
          <p:cNvCxnSpPr/>
          <p:nvPr>
            <p:custDataLst>
              <p:tags r:id="rId22"/>
            </p:custDataLst>
          </p:nvPr>
        </p:nvCxnSpPr>
        <p:spPr>
          <a:xfrm rot="-9418">
            <a:off x="6540509" y="3867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0008B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6" name="Picture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540500" y="4064000"/>
            <a:ext cx="406400" cy="406400"/>
          </a:xfrm>
          <a:prstGeom prst="rect">
            <a:avLst/>
          </a:prstGeom>
        </p:spPr>
      </p:pic>
      <p:sp>
        <p:nvSpPr>
          <p:cNvPr id="47" name="AutoShape 23"/>
          <p:cNvSpPr/>
          <p:nvPr>
            <p:custDataLst>
              <p:tags r:id="rId26"/>
            </p:custDataLst>
          </p:nvPr>
        </p:nvSpPr>
        <p:spPr>
          <a:xfrm>
            <a:off x="7048500" y="4038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多维小组协作评估</a:t>
            </a:r>
            <a:endParaRPr lang="en-US" sz="1600" b="1" i="0" u="none" strike="noStrike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8" name="AutoShape 24"/>
          <p:cNvSpPr/>
          <p:nvPr>
            <p:custDataLst>
              <p:tags r:id="rId27"/>
            </p:custDataLst>
          </p:nvPr>
        </p:nvSpPr>
        <p:spPr>
          <a:xfrm>
            <a:off x="7048500" y="4381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结合自评、互评与师评，全方位评价学生的团队沟通、角色分工及问题解决能力，促进协作素养的提升。</a:t>
            </a:r>
            <a:endParaRPr lang="en-US" sz="1300" b="0" i="0" u="none" strike="noStrike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28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SIX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7006" y="2610485"/>
            <a:ext cx="10274710" cy="1197610"/>
            <a:chOff x="-1351" y="4111"/>
            <a:chExt cx="22390" cy="1886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351" y="4111"/>
              <a:ext cx="223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注意事项与思考练习</a:t>
              </a:r>
              <a:endParaRPr lang="zh-CN" altLang="en-US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06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任意多边形: 形状 37"/>
          <p:cNvSpPr/>
          <p:nvPr>
            <p:custDataLst>
              <p:tags r:id="rId2"/>
            </p:custDataLst>
          </p:nvPr>
        </p:nvSpPr>
        <p:spPr>
          <a:xfrm>
            <a:off x="823595" y="150622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9" name="椭圆 38"/>
          <p:cNvSpPr/>
          <p:nvPr>
            <p:custDataLst>
              <p:tags r:id="rId3"/>
            </p:custDataLst>
          </p:nvPr>
        </p:nvSpPr>
        <p:spPr>
          <a:xfrm>
            <a:off x="823595" y="2503805"/>
            <a:ext cx="2169160" cy="2169160"/>
          </a:xfrm>
          <a:prstGeom prst="ellipse">
            <a:avLst/>
          </a:prstGeom>
          <a:solidFill>
            <a:srgbClr val="315858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  <a:alpha val="10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单击添加</a:t>
            </a:r>
            <a:b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项标题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4870451" y="5347335"/>
            <a:ext cx="6208394" cy="8111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采用多元化的评估方式，不仅要对学生的最终作品进行评价，更要关注其探究过程、团队协作能力、创新思维及问题解决能力。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5"/>
            </p:custDataLst>
          </p:nvPr>
        </p:nvSpPr>
        <p:spPr>
          <a:xfrm>
            <a:off x="4870451" y="4936490"/>
            <a:ext cx="6208393" cy="410844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</a:rPr>
              <a:t>教师应如何评估学生在探创循环型C-STEAM项目中的表现？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6"/>
            </p:custDataLst>
          </p:nvPr>
        </p:nvSpPr>
        <p:spPr>
          <a:xfrm>
            <a:off x="4870450" y="4110990"/>
            <a:ext cx="6900545" cy="8108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可通过设定开放式学习目标、提供多元化学习资源，并引导学生开展自我评估与反思。此外，教师还应指导学生制定个性化学习计划，选择适配自身学习风格的策略，并自主监控学习进度。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7"/>
            </p:custDataLst>
          </p:nvPr>
        </p:nvSpPr>
        <p:spPr>
          <a:xfrm>
            <a:off x="4870451" y="3700145"/>
            <a:ext cx="6208393" cy="410844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</a:rPr>
              <a:t>教师如何培养学生的自主学习能力？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4870450" y="2874645"/>
            <a:ext cx="6901815" cy="8108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需着力培养学生的反思习惯与批判性思维，引导其进行严谨思考，鼓励大胆创新设计并勇于迭代优化；即便在作品完成后，仍应激励学生不满足于现状，积极寻找新的探究点，以推动深度学习的持续发生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4870451" y="2463800"/>
            <a:ext cx="6208393" cy="410844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  <a:sym typeface="+mn-ea"/>
              </a:rPr>
              <a:t>如何引导和促进学生在探究与创新创作中循环迭代？</a:t>
            </a:r>
            <a:endParaRPr lang="zh-CN" altLang="en-US" b="1" dirty="0">
              <a:solidFill>
                <a:srgbClr val="55797A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4870451" y="1638300"/>
            <a:ext cx="6208394" cy="8111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探究与创新创作是相辅相成、互相促进的。两者结合，能够帮助学生在螺旋上升的过程中深入掌握并实践所学知识。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4870451" y="1227455"/>
            <a:ext cx="6208393" cy="410844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55797A"/>
                </a:solidFill>
                <a:latin typeface="+mn-ea"/>
                <a:cs typeface="+mn-ea"/>
                <a:sym typeface="+mn-ea"/>
              </a:rPr>
              <a:t>探究与创新创作之间有什么关系？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椭圆 6"/>
          <p:cNvSpPr/>
          <p:nvPr>
            <p:custDataLst>
              <p:tags r:id="rId12"/>
            </p:custDataLst>
          </p:nvPr>
        </p:nvSpPr>
        <p:spPr>
          <a:xfrm>
            <a:off x="3642361" y="2734945"/>
            <a:ext cx="607695" cy="607695"/>
          </a:xfrm>
          <a:prstGeom prst="ellipse">
            <a:avLst/>
          </a:prstGeom>
          <a:solidFill>
            <a:srgbClr val="315858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13"/>
            </p:custDataLst>
          </p:nvPr>
        </p:nvSpPr>
        <p:spPr>
          <a:xfrm>
            <a:off x="2970531" y="4934585"/>
            <a:ext cx="607695" cy="607695"/>
          </a:xfrm>
          <a:prstGeom prst="ellipse">
            <a:avLst/>
          </a:prstGeom>
          <a:solidFill>
            <a:srgbClr val="315858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4"/>
            </p:custDataLst>
          </p:nvPr>
        </p:nvSpPr>
        <p:spPr>
          <a:xfrm>
            <a:off x="2970531" y="1635125"/>
            <a:ext cx="607695" cy="607695"/>
          </a:xfrm>
          <a:prstGeom prst="ellipse">
            <a:avLst/>
          </a:prstGeom>
          <a:solidFill>
            <a:srgbClr val="7EA29C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15"/>
            </p:custDataLst>
          </p:nvPr>
        </p:nvSpPr>
        <p:spPr>
          <a:xfrm>
            <a:off x="3642361" y="3834765"/>
            <a:ext cx="607695" cy="607695"/>
          </a:xfrm>
          <a:prstGeom prst="ellipse">
            <a:avLst/>
          </a:prstGeom>
          <a:solidFill>
            <a:srgbClr val="7EA29C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5800" y="599440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0565" y="208915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思考练习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" name="圆角矩形 9"/>
          <p:cNvSpPr/>
          <p:nvPr>
            <p:custDataLst>
              <p:tags r:id="rId2"/>
            </p:custDataLst>
          </p:nvPr>
        </p:nvSpPr>
        <p:spPr>
          <a:xfrm>
            <a:off x="1471295" y="1833880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2" name="圆角矩形 71"/>
          <p:cNvSpPr/>
          <p:nvPr>
            <p:custDataLst>
              <p:tags r:id="rId3"/>
            </p:custDataLst>
          </p:nvPr>
        </p:nvSpPr>
        <p:spPr>
          <a:xfrm flipH="1">
            <a:off x="1704023" y="2002473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7EA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903345" y="1921510"/>
            <a:ext cx="6868795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分别比较探创循环型、探究学习型与技艺训练型三者的异同。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圆角矩形 9"/>
          <p:cNvSpPr/>
          <p:nvPr>
            <p:custDataLst>
              <p:tags r:id="rId5"/>
            </p:custDataLst>
          </p:nvPr>
        </p:nvSpPr>
        <p:spPr>
          <a:xfrm>
            <a:off x="1471295" y="4084955"/>
            <a:ext cx="10194290" cy="1146810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+mn-ea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 flipH="1">
            <a:off x="1704023" y="4253548"/>
            <a:ext cx="1965356" cy="809625"/>
          </a:xfrm>
          <a:prstGeom prst="roundRect">
            <a:avLst>
              <a:gd name="adj" fmla="val 50000"/>
            </a:avLst>
          </a:prstGeom>
          <a:solidFill>
            <a:srgbClr val="31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latin typeface="+mn-ea"/>
                <a:cs typeface="+mn-ea"/>
                <a:sym typeface="+mn-ea"/>
              </a:rPr>
              <a:t>思考练习</a:t>
            </a:r>
            <a:r>
              <a:rPr lang="en-US" altLang="zh-CN" b="1" dirty="0">
                <a:latin typeface="+mn-ea"/>
                <a:cs typeface="+mn-ea"/>
                <a:sym typeface="+mn-ea"/>
              </a:rPr>
              <a:t>2</a:t>
            </a:r>
            <a:endParaRPr lang="en-US" altLang="zh-CN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3903345" y="4172585"/>
            <a:ext cx="686943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基于探创循环项目模型，选取一项优秀传统文化内容，开展简易课程设计，重点通过发散思维构思探究点与创新创作点。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1056323" y="2674938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序号"/>
          <p:cNvSpPr/>
          <p:nvPr>
            <p:custDataLst>
              <p:tags r:id="rId9"/>
            </p:custDataLst>
          </p:nvPr>
        </p:nvSpPr>
        <p:spPr>
          <a:xfrm>
            <a:off x="787718" y="2138998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序号"/>
          <p:cNvSpPr/>
          <p:nvPr>
            <p:custDataLst>
              <p:tags r:id="rId10"/>
            </p:custDataLst>
          </p:nvPr>
        </p:nvSpPr>
        <p:spPr>
          <a:xfrm>
            <a:off x="787718" y="4390073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08835" y="2176145"/>
            <a:ext cx="7948930" cy="1912620"/>
            <a:chOff x="3321" y="2987"/>
            <a:chExt cx="12518" cy="3012"/>
          </a:xfrm>
        </p:grpSpPr>
        <p:sp>
          <p:nvSpPr>
            <p:cNvPr id="12" name="文本框 11"/>
            <p:cNvSpPr txBox="1"/>
            <p:nvPr/>
          </p:nvSpPr>
          <p:spPr>
            <a:xfrm>
              <a:off x="3321" y="2987"/>
              <a:ext cx="1251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  <a:endPara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72" y="4111"/>
              <a:ext cx="9815" cy="1888"/>
              <a:chOff x="3107" y="4111"/>
              <a:chExt cx="12945" cy="18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24" y="5421"/>
                <a:ext cx="11712" cy="576"/>
              </a:xfrm>
              <a:prstGeom prst="rect">
                <a:avLst/>
              </a:prstGeom>
              <a:solidFill>
                <a:srgbClr val="D7E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07" y="4111"/>
                <a:ext cx="12945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b="1" dirty="0">
                    <a:solidFill>
                      <a:srgbClr val="55797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感谢您的观看</a:t>
                </a:r>
                <a:endPara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学习目标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1931670" y="2319020"/>
            <a:ext cx="8840470" cy="2611120"/>
            <a:chOff x="2639" y="2337"/>
            <a:chExt cx="13922" cy="4112"/>
          </a:xfrm>
        </p:grpSpPr>
        <p:grpSp>
          <p:nvGrpSpPr>
            <p:cNvPr id="16" name="组合 15"/>
            <p:cNvGrpSpPr/>
            <p:nvPr/>
          </p:nvGrpSpPr>
          <p:grpSpPr>
            <a:xfrm rot="0">
              <a:off x="2639" y="2337"/>
              <a:ext cx="13922" cy="1100"/>
              <a:chOff x="1553" y="2682"/>
              <a:chExt cx="13922" cy="1100"/>
            </a:xfrm>
          </p:grpSpPr>
          <p:sp>
            <p:nvSpPr>
              <p:cNvPr id="17" name="矩形: 圆角 2"/>
              <p:cNvSpPr/>
              <p:nvPr>
                <p:custDataLst>
                  <p:tags r:id="rId3"/>
                </p:custDataLst>
              </p:nvPr>
            </p:nvSpPr>
            <p:spPr>
              <a:xfrm>
                <a:off x="1807" y="2994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圆角矩形 1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53" y="2682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01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952" y="3098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了解木拱廊桥文化及其在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教育中的应用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0">
              <a:off x="2639" y="3843"/>
              <a:ext cx="13922" cy="1100"/>
              <a:chOff x="1553" y="4300"/>
              <a:chExt cx="13922" cy="1100"/>
            </a:xfrm>
          </p:grpSpPr>
          <p:sp>
            <p:nvSpPr>
              <p:cNvPr id="21" name="矩形: 圆角 2"/>
              <p:cNvSpPr/>
              <p:nvPr>
                <p:custDataLst>
                  <p:tags r:id="rId6"/>
                </p:custDataLst>
              </p:nvPr>
            </p:nvSpPr>
            <p:spPr>
              <a:xfrm>
                <a:off x="1807" y="4612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圆角矩形 21"/>
              <p:cNvSpPr/>
              <p:nvPr>
                <p:custDataLst>
                  <p:tags r:id="rId7"/>
                </p:custDataLst>
              </p:nvPr>
            </p:nvSpPr>
            <p:spPr>
              <a:xfrm>
                <a:off x="1553" y="4300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02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952" y="4716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掌握探创循环型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项目的特点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0">
              <a:off x="2639" y="5349"/>
              <a:ext cx="13922" cy="1100"/>
              <a:chOff x="1553" y="5918"/>
              <a:chExt cx="13922" cy="1100"/>
            </a:xfrm>
          </p:grpSpPr>
          <p:sp>
            <p:nvSpPr>
              <p:cNvPr id="32" name="矩形: 圆角 2"/>
              <p:cNvSpPr/>
              <p:nvPr>
                <p:custDataLst>
                  <p:tags r:id="rId9"/>
                </p:custDataLst>
              </p:nvPr>
            </p:nvSpPr>
            <p:spPr>
              <a:xfrm>
                <a:off x="1807" y="6230"/>
                <a:ext cx="13668" cy="788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圆角矩形 3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53" y="5918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03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36" name="文本框 3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952" y="6334"/>
                <a:ext cx="972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掌握促进探创循环的组织方式与技巧</a:t>
                </a:r>
                <a:endParaRPr lang="zh-CN" altLang="en-US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p:grp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内容框架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18" name="图片 18" descr="D:/BaiduSyncdisk/GraduateLearn/团队工作/《C-STEAM跨学科教学设计与案例分析》教材编写/12.11第三轮改格式/探创循环型项目的设计与实施.png探创循环型项目的设计与实施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677" b="7677"/>
          <a:stretch>
            <a:fillRect/>
          </a:stretch>
        </p:blipFill>
        <p:spPr>
          <a:xfrm>
            <a:off x="1867535" y="1271905"/>
            <a:ext cx="7489190" cy="49549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学习建议</a:t>
              </a:r>
              <a:endParaRPr lang="zh-CN" altLang="en-US" sz="4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5" name="矩形: 圆角 2"/>
          <p:cNvSpPr/>
          <p:nvPr>
            <p:custDataLst>
              <p:tags r:id="rId2"/>
            </p:custDataLst>
          </p:nvPr>
        </p:nvSpPr>
        <p:spPr>
          <a:xfrm>
            <a:off x="525780" y="1848485"/>
            <a:ext cx="3802380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683895" y="3022600"/>
            <a:ext cx="3482975" cy="3072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了解探创循环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项目在教学实践的应用场景，理解探究与创新创作的关系，掌握探创循环模式的应用方法和技巧，懂得如何激发学生的探究点、创新创作点，以及如何助力学生进行循环迭代。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77152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78994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学习重点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 flipV="1">
            <a:off x="707390" y="2910840"/>
            <a:ext cx="2844165" cy="0"/>
          </a:xfrm>
          <a:prstGeom prst="line">
            <a:avLst/>
          </a:prstGeom>
          <a:ln w="22225">
            <a:solidFill>
              <a:srgbClr val="7EA29C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: 圆角 2"/>
          <p:cNvSpPr/>
          <p:nvPr>
            <p:custDataLst>
              <p:tags r:id="rId7"/>
            </p:custDataLst>
          </p:nvPr>
        </p:nvSpPr>
        <p:spPr>
          <a:xfrm>
            <a:off x="4759325" y="1848485"/>
            <a:ext cx="323024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944745" y="3145790"/>
            <a:ext cx="2702560" cy="27863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课前通过阅读和研究具体的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案例，如木拱廊桥项目，理解探创循环的衔接与迭代，感知探创循环项目的特点。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5100320" y="1582420"/>
            <a:ext cx="694055" cy="680085"/>
          </a:xfrm>
          <a:prstGeom prst="roundRect">
            <a:avLst>
              <a:gd name="adj" fmla="val 0"/>
            </a:avLst>
          </a:prstGeom>
          <a:solidFill>
            <a:srgbClr val="55797A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5090795" y="2428875"/>
            <a:ext cx="2703830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l">
              <a:buClrTx/>
              <a:buSzTx/>
              <a:buFontTx/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课前活动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>
            <a:off x="4944745" y="2938780"/>
            <a:ext cx="2844165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矩形: 圆角 2"/>
          <p:cNvSpPr/>
          <p:nvPr>
            <p:custDataLst>
              <p:tags r:id="rId12"/>
            </p:custDataLst>
          </p:nvPr>
        </p:nvSpPr>
        <p:spPr>
          <a:xfrm>
            <a:off x="8420100" y="1848485"/>
            <a:ext cx="324675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578215" y="3022600"/>
            <a:ext cx="2809875" cy="25774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292100" lvl="0" indent="-2921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基于课堂所学，运用探创循环模式来反思一次学习或作品创作经历，并开展小组讨论与经验分享。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4"/>
            </p:custDataLst>
          </p:nvPr>
        </p:nvSpPr>
        <p:spPr>
          <a:xfrm>
            <a:off x="866584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868426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课后活动</a:t>
            </a:r>
            <a:endParaRPr lang="zh-CN" altLang="en-US" sz="2200" b="1">
              <a:solidFill>
                <a:srgbClr val="55797A"/>
              </a:solidFill>
              <a:latin typeface="+mn-ea"/>
              <a:cs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 flipV="1">
            <a:off x="8601710" y="2910840"/>
            <a:ext cx="2447925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  <a:endParaRPr lang="en-US" altLang="zh-CN" sz="9600">
              <a:solidFill>
                <a:srgbClr val="7EA29C">
                  <a:alpha val="10000"/>
                </a:srgb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8069" y="2610485"/>
            <a:ext cx="8611666" cy="1198880"/>
            <a:chOff x="460" y="4111"/>
            <a:chExt cx="18766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0" y="4111"/>
              <a:ext cx="187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7200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核心内涵与实践场景</a:t>
              </a:r>
              <a:endParaRPr lang="zh-CN" altLang="en-US" sz="7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02</a:t>
            </a:r>
            <a:endParaRPr lang="en-US" sz="2000">
              <a:solidFill>
                <a:srgbClr val="557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73209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创新创作</a:t>
            </a:r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关系？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9500" y="1968500"/>
            <a:ext cx="508000" cy="508000"/>
          </a:xfrm>
          <a:prstGeom prst="rect">
            <a:avLst/>
          </a:prstGeom>
        </p:spPr>
      </p:pic>
      <p:sp>
        <p:nvSpPr>
          <p:cNvPr id="2" name="AutoShape 5"/>
          <p:cNvSpPr/>
          <p:nvPr/>
        </p:nvSpPr>
        <p:spPr>
          <a:xfrm>
            <a:off x="1714500" y="19685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 (Explore)</a:t>
            </a:r>
            <a:endParaRPr lang="en-US" sz="20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8" name="Connector 6"/>
          <p:cNvCxnSpPr/>
          <p:nvPr/>
        </p:nvCxnSpPr>
        <p:spPr>
          <a:xfrm rot="-9822">
            <a:off x="1079509" y="2470150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7"/>
          <p:cNvSpPr/>
          <p:nvPr/>
        </p:nvSpPr>
        <p:spPr>
          <a:xfrm>
            <a:off x="1079500" y="26035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定义解析：</a:t>
            </a:r>
            <a:r>
              <a:rPr lang="en-US" sz="1400" b="0" i="0" u="none" strike="noStrike">
                <a:solidFill>
                  <a:srgbClr val="555555"/>
                </a:solidFill>
                <a:latin typeface="+mn-ea"/>
                <a:cs typeface="Noto Sans SC" panose="020B0200000000000000" charset="-122"/>
                <a:sym typeface="Noto Sans SC" panose="020B0200000000000000" charset="-122"/>
              </a:rPr>
              <a:t>基于真实问题的探究学习，是知识获取的起点。</a:t>
            </a:r>
            <a:endParaRPr lang="en-US" sz="1400">
              <a:solidFill>
                <a:srgbClr val="555555"/>
              </a:solidFill>
              <a:latin typeface="+mn-ea"/>
              <a:cs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0B3954"/>
                </a:solidFill>
                <a:latin typeface="+mn-ea"/>
                <a:cs typeface="Noto Sans SC" panose="020B0200000000000000" charset="-122"/>
                <a:sym typeface="Noto Sans SC" panose="020B0200000000000000" charset="-122"/>
              </a:rPr>
              <a:t>核心价值：</a:t>
            </a:r>
            <a:r>
              <a:rPr lang="en-US" sz="1400" b="0" i="0" u="none" strike="noStrike">
                <a:solidFill>
                  <a:srgbClr val="555555"/>
                </a:solidFill>
                <a:latin typeface="+mn-ea"/>
                <a:cs typeface="Noto Sans SC" panose="020B0200000000000000" charset="-122"/>
                <a:sym typeface="Noto Sans SC" panose="020B0200000000000000" charset="-122"/>
              </a:rPr>
              <a:t>为创新提供坚实的理论基础与清晰的问题框架。</a:t>
            </a:r>
            <a:endParaRPr lang="en-US" sz="1400" b="0" i="0" u="none" strike="noStrike">
              <a:solidFill>
                <a:srgbClr val="555555"/>
              </a:solidFill>
              <a:latin typeface="+mn-ea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8"/>
          <p:cNvSpPr/>
          <p:nvPr/>
        </p:nvSpPr>
        <p:spPr>
          <a:xfrm>
            <a:off x="6350000" y="1651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7EA29C">
                <a:alpha val="8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2F4F4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11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67500" y="1968500"/>
            <a:ext cx="508000" cy="508000"/>
          </a:xfrm>
          <a:prstGeom prst="rect">
            <a:avLst/>
          </a:prstGeom>
        </p:spPr>
      </p:pic>
      <p:sp>
        <p:nvSpPr>
          <p:cNvPr id="12" name="AutoShape 10"/>
          <p:cNvSpPr/>
          <p:nvPr/>
        </p:nvSpPr>
        <p:spPr>
          <a:xfrm>
            <a:off x="7302500" y="19685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创新创作 (Create)</a:t>
            </a:r>
            <a:endParaRPr 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cxnSp>
        <p:nvCxnSpPr>
          <p:cNvPr id="13" name="Connector 11"/>
          <p:cNvCxnSpPr/>
          <p:nvPr/>
        </p:nvCxnSpPr>
        <p:spPr>
          <a:xfrm rot="-9822">
            <a:off x="6667509" y="2470150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2"/>
          <p:cNvSpPr/>
          <p:nvPr/>
        </p:nvSpPr>
        <p:spPr>
          <a:xfrm>
            <a:off x="6667500" y="26035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定义解析：</a:t>
            </a:r>
            <a:r>
              <a:rPr lang="en-US" sz="1400" b="0" i="0" u="none" strike="noStrike">
                <a:solidFill>
                  <a:srgbClr val="555555"/>
                </a:solidFill>
                <a:latin typeface="+mn-ea"/>
                <a:cs typeface="Noto Sans SC" panose="020B0200000000000000" charset="-122"/>
                <a:sym typeface="Noto Sans SC" panose="020B0200000000000000" charset="-122"/>
              </a:rPr>
              <a:t>基于解决方案的实践创作，是能力落地的关键。</a:t>
            </a:r>
            <a:endParaRPr lang="en-US" sz="1400">
              <a:solidFill>
                <a:srgbClr val="555555"/>
              </a:solidFill>
              <a:latin typeface="+mn-ea"/>
              <a:cs typeface="Noto Sans SC" panose="020B0200000000000000" charset="-122"/>
            </a:endParaRPr>
          </a:p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en-US" sz="1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核心价值：</a:t>
            </a:r>
            <a:r>
              <a:rPr lang="en-US" sz="1400" b="0" i="0" u="none" strike="noStrike">
                <a:solidFill>
                  <a:srgbClr val="555555"/>
                </a:solidFill>
                <a:latin typeface="+mn-ea"/>
                <a:cs typeface="Noto Sans SC" panose="020B0200000000000000" charset="-122"/>
                <a:sym typeface="Noto Sans SC" panose="020B0200000000000000" charset="-122"/>
              </a:rPr>
              <a:t>是探究成果的实践检验，也是新问题的来源。</a:t>
            </a:r>
            <a:endParaRPr lang="en-US" sz="1400" b="0" i="0" u="none" strike="noStrike">
              <a:solidFill>
                <a:srgbClr val="555555"/>
              </a:solidFill>
              <a:latin typeface="+mn-ea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59450" y="2603500"/>
            <a:ext cx="692150" cy="508000"/>
            <a:chOff x="9200" y="6600"/>
            <a:chExt cx="1090" cy="800"/>
          </a:xfrm>
          <a:solidFill>
            <a:srgbClr val="7EA29C"/>
          </a:solidFill>
        </p:grpSpPr>
        <p:pic>
          <p:nvPicPr>
            <p:cNvPr id="15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90" y="6600"/>
              <a:ext cx="800" cy="800"/>
            </a:xfrm>
            <a:prstGeom prst="rect">
              <a:avLst/>
            </a:prstGeom>
          </p:spPr>
        </p:pic>
        <p:pic>
          <p:nvPicPr>
            <p:cNvPr id="16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200" y="6600"/>
              <a:ext cx="800" cy="800"/>
            </a:xfrm>
            <a:prstGeom prst="rect">
              <a:avLst/>
            </a:prstGeom>
          </p:spPr>
        </p:pic>
      </p:grpSp>
      <p:sp>
        <p:nvSpPr>
          <p:cNvPr id="17" name="AutoShape 15"/>
          <p:cNvSpPr/>
          <p:nvPr/>
        </p:nvSpPr>
        <p:spPr>
          <a:xfrm>
            <a:off x="762000" y="4572000"/>
            <a:ext cx="10668000" cy="1524000"/>
          </a:xfrm>
          <a:prstGeom prst="roundRect">
            <a:avLst>
              <a:gd name="adj" fmla="val 8333"/>
            </a:avLst>
          </a:prstGeom>
          <a:solidFill>
            <a:srgbClr val="315858"/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9500" y="4787900"/>
            <a:ext cx="406400" cy="406400"/>
          </a:xfrm>
          <a:prstGeom prst="rect">
            <a:avLst/>
          </a:prstGeom>
        </p:spPr>
      </p:pic>
      <p:sp>
        <p:nvSpPr>
          <p:cNvPr id="19" name="AutoShape 17"/>
          <p:cNvSpPr/>
          <p:nvPr/>
        </p:nvSpPr>
        <p:spPr>
          <a:xfrm>
            <a:off x="1587500" y="47879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动态循环与螺旋上升</a:t>
            </a:r>
            <a:endParaRPr lang="en-US" sz="1100"/>
          </a:p>
        </p:txBody>
      </p:sp>
      <p:sp>
        <p:nvSpPr>
          <p:cNvPr id="20" name="AutoShape 18"/>
          <p:cNvSpPr/>
          <p:nvPr/>
        </p:nvSpPr>
        <p:spPr>
          <a:xfrm>
            <a:off x="1079500" y="5232400"/>
            <a:ext cx="1003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+mn-ea"/>
                <a:cs typeface="+mn-ea"/>
                <a:sym typeface="Noto Sans SC" panose="020B0200000000000000" charset="-122"/>
              </a:rPr>
              <a:t>二者并非简单的线性递进，而是通过“循环迭代”的方式相互驱动。每一次创作都会发现新问题，引发新一轮的探究，在不断的反馈中深化理解，实现能力的螺旋式提升。</a:t>
            </a:r>
            <a:endParaRPr lang="en-US" sz="1100">
              <a:latin typeface="+mn-ea"/>
              <a:cs typeface="+mn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3070225" y="3873500"/>
            <a:ext cx="463550" cy="689610"/>
          </a:xfrm>
          <a:prstGeom prst="downArrow">
            <a:avLst/>
          </a:prstGeom>
          <a:gradFill>
            <a:gsLst>
              <a:gs pos="56000">
                <a:srgbClr val="96AAA9">
                  <a:alpha val="100000"/>
                </a:srgbClr>
              </a:gs>
              <a:gs pos="54000">
                <a:srgbClr val="96AAA9">
                  <a:alpha val="100000"/>
                </a:srgbClr>
              </a:gs>
              <a:gs pos="21000">
                <a:srgbClr val="FAFBFA"/>
              </a:gs>
              <a:gs pos="100000">
                <a:srgbClr val="3158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>
            <a:off x="8975725" y="3873500"/>
            <a:ext cx="463550" cy="689610"/>
          </a:xfrm>
          <a:prstGeom prst="downArrow">
            <a:avLst/>
          </a:prstGeom>
          <a:gradFill>
            <a:gsLst>
              <a:gs pos="56000">
                <a:srgbClr val="96AAA9">
                  <a:alpha val="100000"/>
                </a:srgbClr>
              </a:gs>
              <a:gs pos="54000">
                <a:srgbClr val="96AAA9">
                  <a:alpha val="100000"/>
                </a:srgbClr>
              </a:gs>
              <a:gs pos="21000">
                <a:srgbClr val="FAFBFA"/>
              </a:gs>
              <a:gs pos="100000">
                <a:srgbClr val="31585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75640" y="793115"/>
            <a:ext cx="56343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00405" y="402590"/>
            <a:ext cx="620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典型实践场景</a:t>
            </a:r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762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F3F4E8"/>
          </a:solidFill>
          <a:ln w="25400" cap="flat" cmpd="sng">
            <a:noFill/>
            <a:prstDash val="solid"/>
            <a:rou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7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8459" b="18459"/>
          <a:stretch>
            <a:fillRect/>
          </a:stretch>
        </p:blipFill>
        <p:spPr>
          <a:xfrm>
            <a:off x="952500" y="1714500"/>
            <a:ext cx="2921000" cy="203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3937000"/>
            <a:ext cx="304800" cy="304800"/>
          </a:xfrm>
          <a:prstGeom prst="rect">
            <a:avLst/>
          </a:prstGeom>
        </p:spPr>
      </p:pic>
      <p:sp>
        <p:nvSpPr>
          <p:cNvPr id="15" name="AutoShape 6"/>
          <p:cNvSpPr/>
          <p:nvPr>
            <p:custDataLst>
              <p:tags r:id="rId8"/>
            </p:custDataLst>
          </p:nvPr>
        </p:nvSpPr>
        <p:spPr>
          <a:xfrm>
            <a:off x="1333500" y="38989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文化工艺品复刻创作</a:t>
            </a:r>
            <a:endParaRPr lang="en-US" sz="1800" b="1" i="0" u="none" strike="noStrike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7"/>
          <p:cNvSpPr/>
          <p:nvPr>
            <p:custDataLst>
              <p:tags r:id="rId9"/>
            </p:custDataLst>
          </p:nvPr>
        </p:nvSpPr>
        <p:spPr>
          <a:xfrm>
            <a:off x="952500" y="43180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以传统木雕为例，在复刻中探究传统技艺的精髓，在创作中融入现代审美与思考。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  <p:sp>
        <p:nvSpPr>
          <p:cNvPr id="27" name="AutoShape 8"/>
          <p:cNvSpPr/>
          <p:nvPr>
            <p:custDataLst>
              <p:tags r:id="rId10"/>
            </p:custDataLst>
          </p:nvPr>
        </p:nvSpPr>
        <p:spPr>
          <a:xfrm>
            <a:off x="4445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F3F4E8"/>
          </a:solidFill>
          <a:ln w="25400" cap="flat" cmpd="sng">
            <a:noFill/>
            <a:prstDash val="solid"/>
            <a:rou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29" name="Picture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t="26765" b="26765"/>
          <a:stretch>
            <a:fillRect/>
          </a:stretch>
        </p:blipFill>
        <p:spPr>
          <a:xfrm>
            <a:off x="4635500" y="1714500"/>
            <a:ext cx="2921000" cy="203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0" name="Picture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35500" y="3937000"/>
            <a:ext cx="304800" cy="304800"/>
          </a:xfrm>
          <a:prstGeom prst="rect">
            <a:avLst/>
          </a:prstGeom>
        </p:spPr>
      </p:pic>
      <p:sp>
        <p:nvSpPr>
          <p:cNvPr id="31" name="AutoShape 11"/>
          <p:cNvSpPr/>
          <p:nvPr>
            <p:custDataLst>
              <p:tags r:id="rId16"/>
            </p:custDataLst>
          </p:nvPr>
        </p:nvSpPr>
        <p:spPr>
          <a:xfrm>
            <a:off x="5016500" y="38989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古今结合的探究创新</a:t>
            </a:r>
            <a:endParaRPr 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AutoShape 12"/>
          <p:cNvSpPr/>
          <p:nvPr>
            <p:custDataLst>
              <p:tags r:id="rId17"/>
            </p:custDataLst>
          </p:nvPr>
        </p:nvSpPr>
        <p:spPr>
          <a:xfrm>
            <a:off x="4635500" y="43180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借鉴古建今用的理念，深入探究历史建筑智慧，将其创新性地应用于现代设计场景。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  <p:sp>
        <p:nvSpPr>
          <p:cNvPr id="37" name="AutoShape 13"/>
          <p:cNvSpPr/>
          <p:nvPr>
            <p:custDataLst>
              <p:tags r:id="rId18"/>
            </p:custDataLst>
          </p:nvPr>
        </p:nvSpPr>
        <p:spPr>
          <a:xfrm>
            <a:off x="8128000" y="1524000"/>
            <a:ext cx="3302000" cy="4572000"/>
          </a:xfrm>
          <a:prstGeom prst="roundRect">
            <a:avLst>
              <a:gd name="adj" fmla="val 3846"/>
            </a:avLst>
          </a:prstGeom>
          <a:solidFill>
            <a:srgbClr val="F3F4E8"/>
          </a:solidFill>
          <a:ln w="25400" cap="flat" cmpd="sng">
            <a:noFill/>
            <a:prstDash val="solid"/>
            <a:rou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63500" tIns="63500" rIns="63500" bIns="63500" rtlCol="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>
              <a:sym typeface="+mn-ea"/>
            </a:endParaRPr>
          </a:p>
        </p:txBody>
      </p:sp>
      <p:pic>
        <p:nvPicPr>
          <p:cNvPr id="38" name="Picture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rcRect l="9570" r="9570"/>
          <a:stretch>
            <a:fillRect/>
          </a:stretch>
        </p:blipFill>
        <p:spPr>
          <a:xfrm>
            <a:off x="8318500" y="1714500"/>
            <a:ext cx="2921000" cy="203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9" name="Picture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318500" y="3937000"/>
            <a:ext cx="304800" cy="304800"/>
          </a:xfrm>
          <a:prstGeom prst="rect">
            <a:avLst/>
          </a:prstGeom>
        </p:spPr>
      </p:pic>
      <p:sp>
        <p:nvSpPr>
          <p:cNvPr id="40" name="AutoShape 16"/>
          <p:cNvSpPr/>
          <p:nvPr>
            <p:custDataLst>
              <p:tags r:id="rId24"/>
            </p:custDataLst>
          </p:nvPr>
        </p:nvSpPr>
        <p:spPr>
          <a:xfrm>
            <a:off x="8699500" y="38989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800" b="1" i="0" u="none" strike="noStrike">
                <a:solidFill>
                  <a:srgbClr val="31585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文化元素的迁移应用</a:t>
            </a:r>
            <a:endParaRPr lang="en-US" sz="1800" b="1">
              <a:solidFill>
                <a:srgbClr val="31585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1" name="AutoShape 17"/>
          <p:cNvSpPr/>
          <p:nvPr>
            <p:custDataLst>
              <p:tags r:id="rId25"/>
            </p:custDataLst>
          </p:nvPr>
        </p:nvSpPr>
        <p:spPr>
          <a:xfrm>
            <a:off x="8318500" y="4318000"/>
            <a:ext cx="292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+mn-ea"/>
                <a:cs typeface="+mn-ea"/>
                <a:sym typeface="Noto Sans SC" panose="020B0200000000000000" charset="-122"/>
              </a:rPr>
              <a:t>通过古诗新唱等形式，深入理解原文化内涵，并创造性地将文化元素迁移到新的艺术领域。</a:t>
            </a:r>
            <a:endParaRPr lang="en-US" sz="1400">
              <a:solidFill>
                <a:srgbClr val="505050"/>
              </a:solidFill>
              <a:latin typeface="+mn-ea"/>
              <a:cs typeface="+mn-ea"/>
            </a:endParaRPr>
          </a:p>
        </p:txBody>
      </p:sp>
    </p:spTree>
    <p:custDataLst>
      <p:tags r:id="rId26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1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6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17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18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19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1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2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3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4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5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6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7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8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29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60,&quot;left&quot;:60,&quot;top&quot;:120,&quot;width&quot;:840}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2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3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4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5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6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7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8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39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1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2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3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4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5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6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7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8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49.xml><?xml version="1.0" encoding="utf-8"?>
<p:tagLst xmlns:p="http://schemas.openxmlformats.org/presentationml/2006/main">
  <p:tag name="KSO_WM_DIAGRAM_VIRTUALLY_FRAME" val="{&quot;height&quot;:280,&quot;left&quot;:60,&quot;top&quot;:160,&quot;width&quot;:840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52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3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4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5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6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7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8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59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61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62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63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7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72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77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78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79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1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2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3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4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5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6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7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8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89.xml><?xml version="1.0" encoding="utf-8"?>
<p:tagLst xmlns:p="http://schemas.openxmlformats.org/presentationml/2006/main">
  <p:tag name="KSO_WM_DIAGRAM_VIRTUALLY_FRAME" val="{&quot;height&quot;:247.01897447493508,&quot;left&quot;:118.86732283464566,&quot;top&quot;:127.28102552506493,&quot;width&quot;:551.8264566929134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1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6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1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q_h_x"/>
  <p:tag name="KSO_WM_UNIT_INDEX" val="1_2_1"/>
  <p:tag name="KSO_WM_UNIT_ID" val="diagram20231660_1*q_h_x*1_2_1"/>
  <p:tag name="KSO_WM_TEMPLATE_CATEGORY" val="diagram"/>
  <p:tag name="KSO_WM_TEMPLATE_INDEX" val="20231660"/>
  <p:tag name="KSO_WM_UNIT_LAYERLEVEL" val="1_1_1"/>
  <p:tag name="KSO_WM_TAG_VERSION" val="3.0"/>
  <p:tag name="KSO_WM_BEAUTIFY_FLAG" val="#wm#"/>
  <p:tag name="KSO_WM_UNIT_VALUE" val="54*54"/>
  <p:tag name="KSO_WM_DIAGRAM_GROUP_CODE" val="q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186.00007874015745,&quot;left&quot;:-20.302241852185347,&quot;top&quot;:137.93314960629922,&quot;width&quot;:241.3645874989423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]}"/>
</p:tagLst>
</file>

<file path=ppt/tags/tag209.xml><?xml version="1.0" encoding="utf-8"?>
<p:tagLst xmlns:p="http://schemas.openxmlformats.org/presentationml/2006/main">
  <p:tag name="KSO_WM_DIAGRAM_VIRTUALLY_FRAME" val="{&quot;height&quot;:106.07236220472441,&quot;left&quot;:-20.302241852185347,&quot;top&quot;:137.93314960629922,&quot;width&quot;:241.3645874989423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60_1*q_i*1_2"/>
  <p:tag name="KSO_WM_TEMPLATE_CATEGORY" val="diagram"/>
  <p:tag name="KSO_WM_TEMPLATE_INDEX" val="20231660"/>
  <p:tag name="KSO_WM_UNIT_LAYERLEVEL" val="1_1"/>
  <p:tag name="KSO_WM_TAG_VERSION" val="3.0"/>
  <p:tag name="KSO_WM_UNIT_TYPE" val="q_i"/>
  <p:tag name="KSO_WM_UNIT_INDEX" val="1_2"/>
  <p:tag name="KSO_WM_DIAGRAM_GROUP_CODE" val="q1-1"/>
  <p:tag name="KSO_WM_DIAGRAM_MAX_ITEMCNT" val="6"/>
  <p:tag name="KSO_WM_DIAGRAM_MIN_ITEMCNT" val="2"/>
  <p:tag name="KSO_WM_DIAGRAM_VIRTUALLY_FRAME" val="{&quot;height&quot;:106.07236220472441,&quot;left&quot;:-20.302241852185347,&quot;top&quot;:137.93314960629922,&quot;width&quot;:241.364587498942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60_1*q_i*1_1"/>
  <p:tag name="KSO_WM_TEMPLATE_CATEGORY" val="diagram"/>
  <p:tag name="KSO_WM_TEMPLATE_INDEX" val="20231660"/>
  <p:tag name="KSO_WM_UNIT_LAYERLEVEL" val="1_1"/>
  <p:tag name="KSO_WM_TAG_VERSION" val="3.0"/>
  <p:tag name="KSO_WM_UNIT_TYPE" val="q_i"/>
  <p:tag name="KSO_WM_UNIT_INDEX" val="1_1"/>
  <p:tag name="KSO_WM_DIAGRAM_GROUP_CODE" val="q1-1"/>
  <p:tag name="KSO_WM_DIAGRAM_MAX_ITEMCNT" val="6"/>
  <p:tag name="KSO_WM_DIAGRAM_MIN_ITEMCNT" val="2"/>
  <p:tag name="KSO_WM_DIAGRAM_VIRTUALLY_FRAME" val="{&quot;height&quot;:106.07236220472441,&quot;left&quot;:-20.302241852185347,&quot;top&quot;:137.93314960629922,&quot;width&quot;:241.364587498942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4659999907016754,&quot;transparency&quot;:0.7200000286102295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3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1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9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4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q_h_x"/>
  <p:tag name="KSO_WM_UNIT_INDEX" val="1_2_1"/>
  <p:tag name="KSO_WM_UNIT_ID" val="diagram20231660_1*q_h_x*1_2_1"/>
  <p:tag name="KSO_WM_TEMPLATE_CATEGORY" val="diagram"/>
  <p:tag name="KSO_WM_TEMPLATE_INDEX" val="20231660"/>
  <p:tag name="KSO_WM_UNIT_LAYERLEVEL" val="1_1_1"/>
  <p:tag name="KSO_WM_TAG_VERSION" val="3.0"/>
  <p:tag name="KSO_WM_BEAUTIFY_FLAG" val="#wm#"/>
  <p:tag name="KSO_WM_UNIT_VALUE" val="54*54"/>
  <p:tag name="KSO_WM_DIAGRAM_GROUP_CODE" val="q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186.00007874015745,&quot;left&quot;:-20.302241852185347,&quot;top&quot;:137.93314960629922,&quot;width&quot;:241.3645874989423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DIAGRAM_USE_COLOR_VALUE" val="{&quot;color_scheme&quot;:1,&quot;color_type&quot;:1,&quot;theme_color_indexes&quot;:[]}"/>
</p:tagLst>
</file>

<file path=ppt/tags/tag242.xml><?xml version="1.0" encoding="utf-8"?>
<p:tagLst xmlns:p="http://schemas.openxmlformats.org/presentationml/2006/main">
  <p:tag name="KSO_WM_DIAGRAM_VIRTUALLY_FRAME" val="{&quot;height&quot;:106.07236220472441,&quot;left&quot;:-20.302241852185347,&quot;top&quot;:137.93314960629922,&quot;width&quot;:241.3645874989423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60_1*q_i*1_2"/>
  <p:tag name="KSO_WM_TEMPLATE_CATEGORY" val="diagram"/>
  <p:tag name="KSO_WM_TEMPLATE_INDEX" val="20231660"/>
  <p:tag name="KSO_WM_UNIT_LAYERLEVEL" val="1_1"/>
  <p:tag name="KSO_WM_TAG_VERSION" val="3.0"/>
  <p:tag name="KSO_WM_UNIT_TYPE" val="q_i"/>
  <p:tag name="KSO_WM_UNIT_INDEX" val="1_2"/>
  <p:tag name="KSO_WM_DIAGRAM_GROUP_CODE" val="q1-1"/>
  <p:tag name="KSO_WM_DIAGRAM_MAX_ITEMCNT" val="6"/>
  <p:tag name="KSO_WM_DIAGRAM_MIN_ITEMCNT" val="2"/>
  <p:tag name="KSO_WM_DIAGRAM_VIRTUALLY_FRAME" val="{&quot;height&quot;:106.07236220472441,&quot;left&quot;:-20.302241852185347,&quot;top&quot;:137.93314960629922,&quot;width&quot;:241.364587498942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60_1*q_i*1_1"/>
  <p:tag name="KSO_WM_TEMPLATE_CATEGORY" val="diagram"/>
  <p:tag name="KSO_WM_TEMPLATE_INDEX" val="20231660"/>
  <p:tag name="KSO_WM_UNIT_LAYERLEVEL" val="1_1"/>
  <p:tag name="KSO_WM_TAG_VERSION" val="3.0"/>
  <p:tag name="KSO_WM_UNIT_TYPE" val="q_i"/>
  <p:tag name="KSO_WM_UNIT_INDEX" val="1_1"/>
  <p:tag name="KSO_WM_DIAGRAM_GROUP_CODE" val="q1-1"/>
  <p:tag name="KSO_WM_DIAGRAM_MAX_ITEMCNT" val="6"/>
  <p:tag name="KSO_WM_DIAGRAM_MIN_ITEMCNT" val="2"/>
  <p:tag name="KSO_WM_DIAGRAM_VIRTUALLY_FRAME" val="{&quot;height&quot;:106.07236220472441,&quot;left&quot;:-20.302241852185347,&quot;top&quot;:137.93314960629922,&quot;width&quot;:241.3645874989423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4659999907016754,&quot;transparency&quot;:0.7200000286102295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]}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46.xml><?xml version="1.0" encoding="utf-8"?>
<p:tagLst xmlns:p="http://schemas.openxmlformats.org/presentationml/2006/main">
  <p:tag name="KSO_WM_UNIT_FILL_FORE_SCHEMECOLOR_INDEX_BRIGHTNESS" val="-0.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51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252.xml><?xml version="1.0" encoding="utf-8"?>
<p:tagLst xmlns:p="http://schemas.openxmlformats.org/presentationml/2006/main">
  <p:tag name="KSO_WM_DIAGRAM_VIRTUALLY_FRAME" val="{&quot;height&quot;:331.95,&quot;left&quot;:37.05,&quot;top&quot;:84.9,&quot;width&quot;:977.9}"/>
</p:tagLst>
</file>

<file path=ppt/tags/tag253.xml><?xml version="1.0" encoding="utf-8"?>
<p:tagLst xmlns:p="http://schemas.openxmlformats.org/presentationml/2006/main">
  <p:tag name="KSO_WM_BEAUTIFY_FLAG" val=""/>
  <p:tag name="KSO_WM_DIAGRAM_VIRTUALLY_FRAME" val="{&quot;height&quot;:331.95,&quot;left&quot;:37.05,&quot;top&quot;:84.9,&quot;width&quot;:977.9}"/>
</p:tagLst>
</file>

<file path=ppt/tags/tag254.xml><?xml version="1.0" encoding="utf-8"?>
<p:tagLst xmlns:p="http://schemas.openxmlformats.org/presentationml/2006/main">
  <p:tag name="KSO_WM_DIAGRAM_VIRTUALLY_FRAME" val="{&quot;height&quot;:331.95,&quot;left&quot;:37.05,&quot;top&quot;:84.9,&quot;width&quot;:977.9}"/>
</p:tagLst>
</file>

<file path=ppt/tags/tag255.xml><?xml version="1.0" encoding="utf-8"?>
<p:tagLst xmlns:p="http://schemas.openxmlformats.org/presentationml/2006/main">
  <p:tag name="KSO_WM_DIAGRAM_VIRTUALLY_FRAME" val="{&quot;height&quot;:331.95,&quot;left&quot;:37.05,&quot;top&quot;:84.9,&quot;width&quot;:977.9}"/>
</p:tagLst>
</file>

<file path=ppt/tags/tag256.xml><?xml version="1.0" encoding="utf-8"?>
<p:tagLst xmlns:p="http://schemas.openxmlformats.org/presentationml/2006/main">
  <p:tag name="KSO_WM_DIAGRAM_VIRTUALLY_FRAME" val="{&quot;height&quot;:360,&quot;left&quot;:60,&quot;top&quot;:120,&quot;width&quot;:410}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59.xml><?xml version="1.0" encoding="utf-8"?>
<p:tagLst xmlns:p="http://schemas.openxmlformats.org/presentationml/2006/main">
  <p:tag name="KSO_WM_DIAGRAM_VIRTUALLY_FRAME" val="{&quot;height&quot;:289.2,&quot;left&quot;:11.05,&quot;top&quot;:212.65,&quot;width&quot;:244.7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9.2,&quot;left&quot;:11.05,&quot;top&quot;:212.65,&quot;width&quot;:244.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1.xml><?xml version="1.0" encoding="utf-8"?>
<p:tagLst xmlns:p="http://schemas.openxmlformats.org/presentationml/2006/main">
  <p:tag name="KSO_WM_DIAGRAM_VIRTUALLY_FRAME" val="{&quot;height&quot;:289.2,&quot;left&quot;:11.05,&quot;top&quot;:212.65,&quot;width&quot;:244.7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4.02500610351564,&quot;left&quot;:32.65,&quot;top&quot;:156.52499389648438,&quot;width&quot;:883.075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3.xml><?xml version="1.0" encoding="utf-8"?>
<p:tagLst xmlns:p="http://schemas.openxmlformats.org/presentationml/2006/main">
  <p:tag name="KSO_WM_DIAGRAM_VIRTUALLY_FRAME" val="{&quot;height&quot;:344.02500610351564,&quot;left&quot;:32.65,&quot;top&quot;:156.52499389648438,&quot;width&quot;:883.0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4.xml><?xml version="1.0" encoding="utf-8"?>
<p:tagLst xmlns:p="http://schemas.openxmlformats.org/presentationml/2006/main">
  <p:tag name="KSO_WM_DIAGRAM_VIRTUALLY_FRAME" val="{&quot;height&quot;:282,&quot;left&quot;:32.65,&quot;top&quot;:216.1,&quot;width&quot;:223.1}"/>
</p:tagLst>
</file>

<file path=ppt/tags/tag26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2,&quot;left&quot;:32.65,&quot;top&quot;:216.1,&quot;width&quot;:223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6.xml><?xml version="1.0" encoding="utf-8"?>
<p:tagLst xmlns:p="http://schemas.openxmlformats.org/presentationml/2006/main">
  <p:tag name="KSO_WM_DIAGRAM_VIRTUALLY_FRAME" val="{&quot;height&quot;:282,&quot;left&quot;:32.65,&quot;top&quot;:216.1,&quot;width&quot;:223.1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07_2*l_h_i*1_1_2"/>
  <p:tag name="KSO_WM_TEMPLATE_CATEGORY" val="diagram"/>
  <p:tag name="KSO_WM_TEMPLATE_INDEX" val="2023130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4.02500610351564,&quot;left&quot;:32.65,&quot;top&quot;:156.52499389648438,&quot;width&quot;:883.075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8.xml><?xml version="1.0" encoding="utf-8"?>
<p:tagLst xmlns:p="http://schemas.openxmlformats.org/presentationml/2006/main">
  <p:tag name="KSO_WM_DIAGRAM_VIRTUALLY_FRAME" val="{&quot;height&quot;:344.02500610351564,&quot;left&quot;:32.65,&quot;top&quot;:156.52499389648438,&quot;width&quot;:883.0750061035156}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7_2*l_h_f*1_1_1"/>
  <p:tag name="KSO_WM_TEMPLATE_CATEGORY" val="diagram"/>
  <p:tag name="KSO_WM_TEMPLATE_INDEX" val="20231307"/>
  <p:tag name="KSO_WM_UNIT_LAYERLEVEL" val="1_1_1"/>
  <p:tag name="KSO_WM_TAG_VERSION" val="3.0"/>
  <p:tag name="KSO_WM_UNIT_TEXT_TYPE" val="1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2,&quot;transparency&quot;:0.8999999761581421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7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的观点。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5857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2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3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4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5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6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7.xml><?xml version="1.0" encoding="utf-8"?>
<p:tagLst xmlns:p="http://schemas.openxmlformats.org/presentationml/2006/main">
  <p:tag name="KSO_WM_DIAGRAM_VIRTUALLY_FRAME" val="{&quot;height&quot;:220,&quot;left&quot;:48,&quot;top&quot;:200,&quot;width&quot;:860}"/>
</p:tagLst>
</file>

<file path=ppt/tags/tag278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79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1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2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3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4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5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6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7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8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89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1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2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3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4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5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6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7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8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299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301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302.xml><?xml version="1.0" encoding="utf-8"?>
<p:tagLst xmlns:p="http://schemas.openxmlformats.org/presentationml/2006/main">
  <p:tag name="KSO_WM_DIAGRAM_VIRTUALLY_FRAME" val="{&quot;height&quot;:423.6,&quot;left&quot;:520.6,&quot;top&quot;:78.75,&quot;width&quot;:430.55}"/>
</p:tagLst>
</file>

<file path=ppt/tags/tag3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05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06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07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08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09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1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2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3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4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5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6.xml><?xml version="1.0" encoding="utf-8"?>
<p:tagLst xmlns:p="http://schemas.openxmlformats.org/presentationml/2006/main">
  <p:tag name="KSO_WM_DIAGRAM_VIRTUALLY_FRAME" val="{&quot;height&quot;:275,&quot;left&quot;:80,&quot;top&quot;:185,&quot;width&quot;:365}"/>
</p:tagLst>
</file>

<file path=ppt/tags/tag3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18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19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1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2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3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4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5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6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7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8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29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1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2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3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4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5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6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7.xml><?xml version="1.0" encoding="utf-8"?>
<p:tagLst xmlns:p="http://schemas.openxmlformats.org/presentationml/2006/main">
  <p:tag name="KSO_WM_DIAGRAM_VIRTUALLY_FRAME" val="{&quot;height&quot;:280,&quot;left&quot;:60,&quot;top&quot;:185.5,&quot;width&quot;:870}"/>
</p:tagLst>
</file>

<file path=ppt/tags/tag3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39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1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2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3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4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5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6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7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8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49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1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2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3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4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5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6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7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8.xml><?xml version="1.0" encoding="utf-8"?>
<p:tagLst xmlns:p="http://schemas.openxmlformats.org/presentationml/2006/main">
  <p:tag name="KSO_WM_DIAGRAM_VIRTUALLY_FRAME" val="{&quot;height&quot;:288.25,&quot;left&quot;:60,&quot;top&quot;:160,&quot;width&quot;:840}"/>
</p:tagLst>
</file>

<file path=ppt/tags/tag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1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2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3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4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5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6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7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8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69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71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72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73.xml><?xml version="1.0" encoding="utf-8"?>
<p:tagLst xmlns:p="http://schemas.openxmlformats.org/presentationml/2006/main">
  <p:tag name="KSO_WM_DIAGRAM_VIRTUALLY_FRAME" val="{&quot;height&quot;:177,&quot;left&quot;:80,&quot;top&quot;:228,&quot;width&quot;:800.0013935916373}"/>
</p:tagLst>
</file>

<file path=ppt/tags/tag3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7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7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0945_3*n_h_h_f*1_2_4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4_1"/>
  <p:tag name="KSO_WM_UNIT_ID" val="diagram20230945_3*n_h_h_a*1_2_4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3*n_h_h_f*1_2_3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3*n_h_h_a*1_2_3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3*n_h_h_f*1_2_2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3*n_h_h_a*1_2_2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3*n_h_h_f*1_2_1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3*n_h_h_a*1_2_1_1"/>
  <p:tag name="KSO_WM_TEMPLATE_CATEGORY" val="diagram"/>
  <p:tag name="KSO_WM_TEMPLATE_INDEX" val="20230945"/>
  <p:tag name="KSO_WM_UNIT_LAYERLEVEL" val="1_1_1_1"/>
  <p:tag name="KSO_WM_TAG_VERSION" val="3.0"/>
  <p:tag name="KSO_WM_DIAGRAM_GROUP_CODE" val="n1-1"/>
  <p:tag name="KSO_WM_DIAGRAM_VERSION" val="3"/>
  <p:tag name="KSO_WM_DIAGRAM_COLOR_TRICK" val="3"/>
  <p:tag name="KSO_WM_DIAGRAM_COLOR_TEXT_CAN_REMOVE" val="n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8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h_i*1_2_4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4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8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8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3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64.85,&quot;top&quot;:96.57676696777344,&quot;width&quot;:88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,3312419]}"/>
</p:tagLst>
</file>

<file path=ppt/tags/tag39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1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1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3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1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1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5,6,5,6,5,6]}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1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1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62.025039370078744,&quot;top&quot;:121.90011291503906,&quot;width&quot;:856.524960629921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12417,3319356]}"/>
</p:tagLst>
</file>

<file path=ppt/tags/tag4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02.xml><?xml version="1.0" encoding="utf-8"?>
<p:tagLst xmlns:p="http://schemas.openxmlformats.org/presentationml/2006/main">
  <p:tag name="KSO_WPP_MARK_KEY" val="a2a5eca0-986b-41fe-bf5a-9673f57f7c4a"/>
  <p:tag name="resource_record_key" val="{&quot;65&quot;:[20205081],&quot;70&quot;:[3430048,3315857,3312417,3319356,3312419]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6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1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4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5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6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7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8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79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1.xml><?xml version="1.0" encoding="utf-8"?>
<p:tagLst xmlns:p="http://schemas.openxmlformats.org/presentationml/2006/main">
  <p:tag name="KSO_WM_DIAGRAM_VIRTUALLY_FRAME" val="{&quot;height&quot;:197.05,&quot;left&quot;:76,&quot;top&quot;:256.15,&quot;width&quot;:794.3}"/>
</p:tagLst>
</file>

<file path=ppt/tags/tag82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3.xml><?xml version="1.0" encoding="utf-8"?>
<p:tagLst xmlns:p="http://schemas.openxmlformats.org/presentationml/2006/main">
  <p:tag name="KSO_WM_DIAGRAM_VIRTUALLY_FRAME" val="{&quot;height&quot;:426.3,&quot;left&quot;:41.65,&quot;top&quot;:85.65,&quot;width&quot;:903.3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6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9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2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280.9,&quot;left&quot;:152.1,&quot;top&quot;:149.6,&quot;width&quot;:696.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5.xml><?xml version="1.0" encoding="utf-8"?>
<p:tagLst xmlns:p="http://schemas.openxmlformats.org/presentationml/2006/main">
  <p:tag name="KSO_WM_DIAGRAM_VIRTUALLY_FRAME" val="{&quot;height&quot;:280.9,&quot;left&quot;:152.1,&quot;top&quot;:149.6,&quot;width&quot;:696.1}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6430</Words>
  <Application>WPS 演示</Application>
  <PresentationFormat>宽屏</PresentationFormat>
  <Paragraphs>674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Wingdings</vt:lpstr>
      <vt:lpstr>汉仪中宋S</vt:lpstr>
      <vt:lpstr>Times New Roman</vt:lpstr>
      <vt:lpstr>Noto Sans SC</vt:lpstr>
      <vt:lpstr>Arial Unicode MS</vt:lpstr>
      <vt:lpstr>Calibri</vt:lpstr>
      <vt:lpstr>楷体</vt:lpstr>
      <vt:lpstr>思源黑体 CN Regular</vt:lpstr>
      <vt:lpstr>黑体</vt:lpstr>
      <vt:lpstr>Arial</vt:lpstr>
      <vt:lpstr>思源黑体 CN Bold</vt:lpstr>
      <vt:lpstr>微软雅黑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简约几何个人岗位述职报告_x000d_</dc:title>
  <dc:creator>蔡圆圆camille（卡米设计）</dc:creator>
  <cp:lastModifiedBy>GWZhang</cp:lastModifiedBy>
  <cp:revision>198</cp:revision>
  <dcterms:created xsi:type="dcterms:W3CDTF">2019-06-19T02:08:00Z</dcterms:created>
  <dcterms:modified xsi:type="dcterms:W3CDTF">2026-02-05T10:40:09Z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v1.0_mb_zbmoe+zSTfWS7r/sK8+FwA==</vt:lpwstr>
  </property>
  <property fmtid="{D5CDD505-2E9C-101B-9397-08002B2CF9AE}" pid="4" name="ICV">
    <vt:lpwstr>2386A3C031A3478786ACBB711603CFBC_12</vt:lpwstr>
  </property>
</Properties>
</file>