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handoutMasterIdLst>
    <p:handoutMasterId r:id="rId35"/>
  </p:handoutMasterIdLst>
  <p:sldIdLst>
    <p:sldId id="410" r:id="rId2"/>
    <p:sldId id="411" r:id="rId3"/>
    <p:sldId id="415" r:id="rId4"/>
    <p:sldId id="497" r:id="rId5"/>
    <p:sldId id="498" r:id="rId6"/>
    <p:sldId id="500" r:id="rId7"/>
    <p:sldId id="501" r:id="rId8"/>
    <p:sldId id="547" r:id="rId9"/>
    <p:sldId id="548" r:id="rId10"/>
    <p:sldId id="416" r:id="rId11"/>
    <p:sldId id="502" r:id="rId12"/>
    <p:sldId id="503" r:id="rId13"/>
    <p:sldId id="504" r:id="rId14"/>
    <p:sldId id="552" r:id="rId15"/>
    <p:sldId id="553" r:id="rId16"/>
    <p:sldId id="554" r:id="rId17"/>
    <p:sldId id="555" r:id="rId18"/>
    <p:sldId id="556" r:id="rId19"/>
    <p:sldId id="557" r:id="rId20"/>
    <p:sldId id="558" r:id="rId21"/>
    <p:sldId id="559" r:id="rId22"/>
    <p:sldId id="560" r:id="rId23"/>
    <p:sldId id="565" r:id="rId24"/>
    <p:sldId id="561" r:id="rId25"/>
    <p:sldId id="562" r:id="rId26"/>
    <p:sldId id="563" r:id="rId27"/>
    <p:sldId id="564" r:id="rId28"/>
    <p:sldId id="507" r:id="rId29"/>
    <p:sldId id="508" r:id="rId30"/>
    <p:sldId id="549" r:id="rId31"/>
    <p:sldId id="550" r:id="rId32"/>
    <p:sldId id="511" r:id="rId33"/>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6"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E7E1"/>
    <a:srgbClr val="55797A"/>
    <a:srgbClr val="FAEBD4"/>
    <a:srgbClr val="D8EEE1"/>
    <a:srgbClr val="DAE4F1"/>
    <a:srgbClr val="1C981C"/>
    <a:srgbClr val="A9D18E"/>
    <a:srgbClr val="83B85F"/>
    <a:srgbClr val="E2F0D9"/>
    <a:srgbClr val="D3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3" d="100"/>
          <a:sy n="113" d="100"/>
        </p:scale>
        <p:origin x="582" y="108"/>
      </p:cViewPr>
      <p:guideLst>
        <p:guide orient="horz" pos="209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2026/3/5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2026/3/5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mc:Choice>
    <mc:Fallback xmlns="">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12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3" Type="http://schemas.openxmlformats.org/officeDocument/2006/relationships/tags" Target="../tags/tag135.xml"/><Relationship Id="rId18" Type="http://schemas.openxmlformats.org/officeDocument/2006/relationships/tags" Target="../tags/tag140.xml"/><Relationship Id="rId26" Type="http://schemas.openxmlformats.org/officeDocument/2006/relationships/slideLayout" Target="../slideLayouts/slideLayout7.xml"/><Relationship Id="rId39" Type="http://schemas.openxmlformats.org/officeDocument/2006/relationships/image" Target="../media/image41.svg"/><Relationship Id="rId21" Type="http://schemas.openxmlformats.org/officeDocument/2006/relationships/tags" Target="../tags/tag143.xml"/><Relationship Id="rId34" Type="http://schemas.openxmlformats.org/officeDocument/2006/relationships/image" Target="../media/image36.png"/><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tags" Target="../tags/tag139.xml"/><Relationship Id="rId25" Type="http://schemas.openxmlformats.org/officeDocument/2006/relationships/tags" Target="../tags/tag147.xml"/><Relationship Id="rId33" Type="http://schemas.openxmlformats.org/officeDocument/2006/relationships/image" Target="../media/image18.svg"/><Relationship Id="rId38" Type="http://schemas.openxmlformats.org/officeDocument/2006/relationships/image" Target="../media/image40.png"/><Relationship Id="rId2" Type="http://schemas.openxmlformats.org/officeDocument/2006/relationships/tags" Target="../tags/tag124.xml"/><Relationship Id="rId16" Type="http://schemas.openxmlformats.org/officeDocument/2006/relationships/tags" Target="../tags/tag138.xml"/><Relationship Id="rId20" Type="http://schemas.openxmlformats.org/officeDocument/2006/relationships/tags" Target="../tags/tag142.xml"/><Relationship Id="rId29" Type="http://schemas.openxmlformats.org/officeDocument/2006/relationships/image" Target="../media/image32.svg"/><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24" Type="http://schemas.openxmlformats.org/officeDocument/2006/relationships/tags" Target="../tags/tag146.xml"/><Relationship Id="rId32" Type="http://schemas.openxmlformats.org/officeDocument/2006/relationships/image" Target="../media/image35.png"/><Relationship Id="rId37" Type="http://schemas.openxmlformats.org/officeDocument/2006/relationships/image" Target="../media/image39.svg"/><Relationship Id="rId5" Type="http://schemas.openxmlformats.org/officeDocument/2006/relationships/tags" Target="../tags/tag127.xml"/><Relationship Id="rId15" Type="http://schemas.openxmlformats.org/officeDocument/2006/relationships/tags" Target="../tags/tag137.xml"/><Relationship Id="rId23" Type="http://schemas.openxmlformats.org/officeDocument/2006/relationships/tags" Target="../tags/tag145.xml"/><Relationship Id="rId28" Type="http://schemas.openxmlformats.org/officeDocument/2006/relationships/image" Target="../media/image31.png"/><Relationship Id="rId36" Type="http://schemas.openxmlformats.org/officeDocument/2006/relationships/image" Target="../media/image38.png"/><Relationship Id="rId10" Type="http://schemas.openxmlformats.org/officeDocument/2006/relationships/tags" Target="../tags/tag132.xml"/><Relationship Id="rId19" Type="http://schemas.openxmlformats.org/officeDocument/2006/relationships/tags" Target="../tags/tag141.xml"/><Relationship Id="rId31" Type="http://schemas.openxmlformats.org/officeDocument/2006/relationships/image" Target="../media/image34.svg"/><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 Id="rId22" Type="http://schemas.openxmlformats.org/officeDocument/2006/relationships/tags" Target="../tags/tag144.xml"/><Relationship Id="rId27" Type="http://schemas.openxmlformats.org/officeDocument/2006/relationships/image" Target="../media/image2.png"/><Relationship Id="rId30" Type="http://schemas.openxmlformats.org/officeDocument/2006/relationships/image" Target="../media/image33.png"/><Relationship Id="rId35" Type="http://schemas.openxmlformats.org/officeDocument/2006/relationships/image" Target="../media/image37.svg"/><Relationship Id="rId8" Type="http://schemas.openxmlformats.org/officeDocument/2006/relationships/tags" Target="../tags/tag130.xml"/><Relationship Id="rId3" Type="http://schemas.openxmlformats.org/officeDocument/2006/relationships/tags" Target="../tags/tag125.xml"/></Relationships>
</file>

<file path=ppt/slides/_rels/slide1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2.png"/><Relationship Id="rId7" Type="http://schemas.openxmlformats.org/officeDocument/2006/relationships/image" Target="../media/image45.svg"/><Relationship Id="rId2" Type="http://schemas.openxmlformats.org/officeDocument/2006/relationships/slideLayout" Target="../slideLayouts/slideLayout7.xml"/><Relationship Id="rId1" Type="http://schemas.openxmlformats.org/officeDocument/2006/relationships/tags" Target="../tags/tag148.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png"/><Relationship Id="rId7" Type="http://schemas.openxmlformats.org/officeDocument/2006/relationships/image" Target="../media/image48.svg"/><Relationship Id="rId2" Type="http://schemas.openxmlformats.org/officeDocument/2006/relationships/slideLayout" Target="../slideLayouts/slideLayout7.xml"/><Relationship Id="rId1" Type="http://schemas.openxmlformats.org/officeDocument/2006/relationships/tags" Target="../tags/tag149.xml"/><Relationship Id="rId6" Type="http://schemas.openxmlformats.org/officeDocument/2006/relationships/image" Target="../media/image47.png"/><Relationship Id="rId5" Type="http://schemas.openxmlformats.org/officeDocument/2006/relationships/image" Target="../media/image18.svg"/><Relationship Id="rId10" Type="http://schemas.openxmlformats.org/officeDocument/2006/relationships/image" Target="../media/image51.jpeg"/><Relationship Id="rId4" Type="http://schemas.openxmlformats.org/officeDocument/2006/relationships/image" Target="../media/image35.png"/><Relationship Id="rId9" Type="http://schemas.openxmlformats.org/officeDocument/2006/relationships/image" Target="../media/image50.svg"/></Relationships>
</file>

<file path=ppt/slides/_rels/slide14.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tags" Target="../tags/tag162.xml"/><Relationship Id="rId18" Type="http://schemas.openxmlformats.org/officeDocument/2006/relationships/image" Target="../media/image54.png"/><Relationship Id="rId3" Type="http://schemas.openxmlformats.org/officeDocument/2006/relationships/tags" Target="../tags/tag152.xml"/><Relationship Id="rId21" Type="http://schemas.openxmlformats.org/officeDocument/2006/relationships/image" Target="../media/image50.svg"/><Relationship Id="rId7" Type="http://schemas.openxmlformats.org/officeDocument/2006/relationships/tags" Target="../tags/tag156.xml"/><Relationship Id="rId12" Type="http://schemas.openxmlformats.org/officeDocument/2006/relationships/tags" Target="../tags/tag161.xml"/><Relationship Id="rId17" Type="http://schemas.openxmlformats.org/officeDocument/2006/relationships/image" Target="../media/image53.svg"/><Relationship Id="rId2" Type="http://schemas.openxmlformats.org/officeDocument/2006/relationships/tags" Target="../tags/tag151.xml"/><Relationship Id="rId16" Type="http://schemas.openxmlformats.org/officeDocument/2006/relationships/image" Target="../media/image52.png"/><Relationship Id="rId20" Type="http://schemas.openxmlformats.org/officeDocument/2006/relationships/image" Target="../media/image56.png"/><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2.png"/><Relationship Id="rId10" Type="http://schemas.openxmlformats.org/officeDocument/2006/relationships/tags" Target="../tags/tag159.xml"/><Relationship Id="rId19" Type="http://schemas.openxmlformats.org/officeDocument/2006/relationships/image" Target="../media/image55.svg"/><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slideLayout" Target="../slideLayouts/slideLayout7.xml"/><Relationship Id="rId22" Type="http://schemas.openxmlformats.org/officeDocument/2006/relationships/image" Target="../media/image57.jpeg"/></Relationships>
</file>

<file path=ppt/slides/_rels/slide15.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image" Target="../media/image60.png"/><Relationship Id="rId3" Type="http://schemas.openxmlformats.org/officeDocument/2006/relationships/tags" Target="../tags/tag165.xml"/><Relationship Id="rId21" Type="http://schemas.openxmlformats.org/officeDocument/2006/relationships/image" Target="../media/image50.svg"/><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59.svg"/><Relationship Id="rId2" Type="http://schemas.openxmlformats.org/officeDocument/2006/relationships/tags" Target="../tags/tag164.xml"/><Relationship Id="rId16" Type="http://schemas.openxmlformats.org/officeDocument/2006/relationships/image" Target="../media/image58.png"/><Relationship Id="rId20" Type="http://schemas.openxmlformats.org/officeDocument/2006/relationships/image" Target="../media/image56.png"/><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image" Target="../media/image2.png"/><Relationship Id="rId10" Type="http://schemas.openxmlformats.org/officeDocument/2006/relationships/tags" Target="../tags/tag172.xml"/><Relationship Id="rId19" Type="http://schemas.openxmlformats.org/officeDocument/2006/relationships/image" Target="../media/image61.svg"/><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slideLayout" Target="../slideLayouts/slideLayout7.xml"/><Relationship Id="rId22" Type="http://schemas.openxmlformats.org/officeDocument/2006/relationships/image" Target="../media/image46.jpeg"/></Relationships>
</file>

<file path=ppt/slides/_rels/slide1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png"/><Relationship Id="rId7" Type="http://schemas.openxmlformats.org/officeDocument/2006/relationships/image" Target="../media/image65.svg"/><Relationship Id="rId2" Type="http://schemas.openxmlformats.org/officeDocument/2006/relationships/slideLayout" Target="../slideLayouts/slideLayout7.xml"/><Relationship Id="rId1" Type="http://schemas.openxmlformats.org/officeDocument/2006/relationships/tags" Target="../tags/tag176.xml"/><Relationship Id="rId6" Type="http://schemas.openxmlformats.org/officeDocument/2006/relationships/image" Target="../media/image64.png"/><Relationship Id="rId5" Type="http://schemas.openxmlformats.org/officeDocument/2006/relationships/image" Target="../media/image63.svg"/><Relationship Id="rId10" Type="http://schemas.openxmlformats.org/officeDocument/2006/relationships/image" Target="../media/image68.jpeg"/><Relationship Id="rId4" Type="http://schemas.openxmlformats.org/officeDocument/2006/relationships/image" Target="../media/image62.png"/><Relationship Id="rId9" Type="http://schemas.openxmlformats.org/officeDocument/2006/relationships/image" Target="../media/image67.svg"/></Relationships>
</file>

<file path=ppt/slides/_rels/slide1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png"/><Relationship Id="rId7" Type="http://schemas.openxmlformats.org/officeDocument/2006/relationships/image" Target="../media/image72.svg"/><Relationship Id="rId2" Type="http://schemas.openxmlformats.org/officeDocument/2006/relationships/slideLayout" Target="../slideLayouts/slideLayout7.xml"/><Relationship Id="rId1" Type="http://schemas.openxmlformats.org/officeDocument/2006/relationships/tags" Target="../tags/tag177.xml"/><Relationship Id="rId6" Type="http://schemas.openxmlformats.org/officeDocument/2006/relationships/image" Target="../media/image71.png"/><Relationship Id="rId5" Type="http://schemas.openxmlformats.org/officeDocument/2006/relationships/image" Target="../media/image70.svg"/><Relationship Id="rId10" Type="http://schemas.openxmlformats.org/officeDocument/2006/relationships/image" Target="../media/image73.jpeg"/><Relationship Id="rId4" Type="http://schemas.openxmlformats.org/officeDocument/2006/relationships/image" Target="../media/image69.png"/><Relationship Id="rId9" Type="http://schemas.openxmlformats.org/officeDocument/2006/relationships/image" Target="../media/image50.svg"/></Relationships>
</file>

<file path=ppt/slides/_rels/slide18.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image" Target="../media/image75.png"/><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image" Target="../media/image74.jpeg"/><Relationship Id="rId2" Type="http://schemas.openxmlformats.org/officeDocument/2006/relationships/tags" Target="../tags/tag179.xml"/><Relationship Id="rId16" Type="http://schemas.openxmlformats.org/officeDocument/2006/relationships/image" Target="../media/image77.svg"/><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image" Target="../media/image2.png"/><Relationship Id="rId5" Type="http://schemas.openxmlformats.org/officeDocument/2006/relationships/tags" Target="../tags/tag182.xml"/><Relationship Id="rId15" Type="http://schemas.openxmlformats.org/officeDocument/2006/relationships/image" Target="../media/image76.png"/><Relationship Id="rId10" Type="http://schemas.openxmlformats.org/officeDocument/2006/relationships/slideLayout" Target="../slideLayouts/slideLayout7.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image" Target="../media/image23.sv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png"/><Relationship Id="rId7" Type="http://schemas.openxmlformats.org/officeDocument/2006/relationships/image" Target="../media/image16.svg"/><Relationship Id="rId2" Type="http://schemas.openxmlformats.org/officeDocument/2006/relationships/slideLayout" Target="../slideLayouts/slideLayout7.xml"/><Relationship Id="rId1" Type="http://schemas.openxmlformats.org/officeDocument/2006/relationships/tags" Target="../tags/tag187.xml"/><Relationship Id="rId6" Type="http://schemas.openxmlformats.org/officeDocument/2006/relationships/image" Target="../media/image80.png"/><Relationship Id="rId11" Type="http://schemas.openxmlformats.org/officeDocument/2006/relationships/image" Target="../media/image23.svg"/><Relationship Id="rId5" Type="http://schemas.openxmlformats.org/officeDocument/2006/relationships/image" Target="../media/image79.svg"/><Relationship Id="rId10" Type="http://schemas.openxmlformats.org/officeDocument/2006/relationships/image" Target="../media/image75.png"/><Relationship Id="rId4" Type="http://schemas.openxmlformats.org/officeDocument/2006/relationships/image" Target="../media/image78.png"/><Relationship Id="rId9" Type="http://schemas.openxmlformats.org/officeDocument/2006/relationships/image" Target="../media/image18.svg"/></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image" Target="../media/image2.png"/><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3.png"/><Relationship Id="rId2" Type="http://schemas.openxmlformats.org/officeDocument/2006/relationships/tags" Target="../tags/tag66.xml"/><Relationship Id="rId16" Type="http://schemas.openxmlformats.org/officeDocument/2006/relationships/slideLayout" Target="../slideLayouts/slideLayout7.xml"/><Relationship Id="rId20" Type="http://schemas.openxmlformats.org/officeDocument/2006/relationships/image" Target="../media/image5.sv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image" Target="../media/image4.png"/><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6.svg"/><Relationship Id="rId18" Type="http://schemas.openxmlformats.org/officeDocument/2006/relationships/image" Target="../media/image91.png"/><Relationship Id="rId3" Type="http://schemas.openxmlformats.org/officeDocument/2006/relationships/image" Target="../media/image2.png"/><Relationship Id="rId7" Type="http://schemas.openxmlformats.org/officeDocument/2006/relationships/image" Target="../media/image59.svg"/><Relationship Id="rId12" Type="http://schemas.openxmlformats.org/officeDocument/2006/relationships/image" Target="../media/image85.png"/><Relationship Id="rId17" Type="http://schemas.openxmlformats.org/officeDocument/2006/relationships/image" Target="../media/image90.svg"/><Relationship Id="rId2" Type="http://schemas.openxmlformats.org/officeDocument/2006/relationships/slideLayout" Target="../slideLayouts/slideLayout7.xml"/><Relationship Id="rId16" Type="http://schemas.openxmlformats.org/officeDocument/2006/relationships/image" Target="../media/image89.png"/><Relationship Id="rId1" Type="http://schemas.openxmlformats.org/officeDocument/2006/relationships/tags" Target="../tags/tag188.xml"/><Relationship Id="rId6" Type="http://schemas.openxmlformats.org/officeDocument/2006/relationships/image" Target="../media/image58.png"/><Relationship Id="rId11" Type="http://schemas.openxmlformats.org/officeDocument/2006/relationships/image" Target="../media/image84.svg"/><Relationship Id="rId5" Type="http://schemas.openxmlformats.org/officeDocument/2006/relationships/image" Target="../media/image14.svg"/><Relationship Id="rId15" Type="http://schemas.openxmlformats.org/officeDocument/2006/relationships/image" Target="../media/image88.svg"/><Relationship Id="rId10" Type="http://schemas.openxmlformats.org/officeDocument/2006/relationships/image" Target="../media/image83.png"/><Relationship Id="rId19" Type="http://schemas.openxmlformats.org/officeDocument/2006/relationships/image" Target="../media/image92.svg"/><Relationship Id="rId4" Type="http://schemas.openxmlformats.org/officeDocument/2006/relationships/image" Target="../media/image81.png"/><Relationship Id="rId9" Type="http://schemas.openxmlformats.org/officeDocument/2006/relationships/image" Target="../media/image37.svg"/><Relationship Id="rId14" Type="http://schemas.openxmlformats.org/officeDocument/2006/relationships/image" Target="../media/image87.png"/></Relationships>
</file>

<file path=ppt/slides/_rels/slide21.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image" Target="../media/image2.png"/><Relationship Id="rId3" Type="http://schemas.openxmlformats.org/officeDocument/2006/relationships/tags" Target="../tags/tag191.xml"/><Relationship Id="rId7" Type="http://schemas.openxmlformats.org/officeDocument/2006/relationships/tags" Target="../tags/tag195.xml"/><Relationship Id="rId12" Type="http://schemas.openxmlformats.org/officeDocument/2006/relationships/slideLayout" Target="../slideLayouts/slideLayout7.xml"/><Relationship Id="rId17" Type="http://schemas.openxmlformats.org/officeDocument/2006/relationships/image" Target="../media/image18.svg"/><Relationship Id="rId2" Type="http://schemas.openxmlformats.org/officeDocument/2006/relationships/tags" Target="../tags/tag190.xml"/><Relationship Id="rId16" Type="http://schemas.openxmlformats.org/officeDocument/2006/relationships/image" Target="../media/image35.png"/><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5" Type="http://schemas.openxmlformats.org/officeDocument/2006/relationships/tags" Target="../tags/tag193.xml"/><Relationship Id="rId15" Type="http://schemas.openxmlformats.org/officeDocument/2006/relationships/image" Target="../media/image48.svg"/><Relationship Id="rId10" Type="http://schemas.openxmlformats.org/officeDocument/2006/relationships/tags" Target="../tags/tag198.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image" Target="../media/image93.png"/></Relationships>
</file>

<file path=ppt/slides/_rels/slide22.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2.png"/><Relationship Id="rId7" Type="http://schemas.openxmlformats.org/officeDocument/2006/relationships/image" Target="../media/image97.png"/><Relationship Id="rId2" Type="http://schemas.openxmlformats.org/officeDocument/2006/relationships/slideLayout" Target="../slideLayouts/slideLayout7.xml"/><Relationship Id="rId1" Type="http://schemas.openxmlformats.org/officeDocument/2006/relationships/tags" Target="../tags/tag200.xml"/><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39.svg"/><Relationship Id="rId4" Type="http://schemas.openxmlformats.org/officeDocument/2006/relationships/image" Target="../media/image94.jpeg"/><Relationship Id="rId9" Type="http://schemas.openxmlformats.org/officeDocument/2006/relationships/image" Target="../media/image99.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20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50.svg"/><Relationship Id="rId3" Type="http://schemas.openxmlformats.org/officeDocument/2006/relationships/image" Target="../media/image2.png"/><Relationship Id="rId7" Type="http://schemas.openxmlformats.org/officeDocument/2006/relationships/image" Target="../media/image98.svg"/><Relationship Id="rId12" Type="http://schemas.openxmlformats.org/officeDocument/2006/relationships/image" Target="../media/image56.png"/><Relationship Id="rId2" Type="http://schemas.openxmlformats.org/officeDocument/2006/relationships/slideLayout" Target="../slideLayouts/slideLayout7.xml"/><Relationship Id="rId1" Type="http://schemas.openxmlformats.org/officeDocument/2006/relationships/tags" Target="../tags/tag202.xml"/><Relationship Id="rId6" Type="http://schemas.openxmlformats.org/officeDocument/2006/relationships/image" Target="../media/image97.png"/><Relationship Id="rId11" Type="http://schemas.openxmlformats.org/officeDocument/2006/relationships/image" Target="../media/image105.svg"/><Relationship Id="rId5" Type="http://schemas.openxmlformats.org/officeDocument/2006/relationships/image" Target="../media/image101.svg"/><Relationship Id="rId10" Type="http://schemas.openxmlformats.org/officeDocument/2006/relationships/image" Target="../media/image104.png"/><Relationship Id="rId4" Type="http://schemas.openxmlformats.org/officeDocument/2006/relationships/image" Target="../media/image100.png"/><Relationship Id="rId9" Type="http://schemas.openxmlformats.org/officeDocument/2006/relationships/image" Target="../media/image103.svg"/></Relationships>
</file>

<file path=ppt/slides/_rels/slide25.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2.png"/><Relationship Id="rId7" Type="http://schemas.openxmlformats.org/officeDocument/2006/relationships/image" Target="../media/image107.png"/><Relationship Id="rId2" Type="http://schemas.openxmlformats.org/officeDocument/2006/relationships/slideLayout" Target="../slideLayouts/slideLayout7.xml"/><Relationship Id="rId1" Type="http://schemas.openxmlformats.org/officeDocument/2006/relationships/tags" Target="../tags/tag203.xml"/><Relationship Id="rId6" Type="http://schemas.openxmlformats.org/officeDocument/2006/relationships/image" Target="../media/image14.svg"/><Relationship Id="rId5" Type="http://schemas.openxmlformats.org/officeDocument/2006/relationships/image" Target="../media/image81.png"/><Relationship Id="rId4" Type="http://schemas.openxmlformats.org/officeDocument/2006/relationships/image" Target="../media/image106.jpeg"/><Relationship Id="rId9" Type="http://schemas.openxmlformats.org/officeDocument/2006/relationships/image" Target="../media/image109.jpeg"/></Relationships>
</file>

<file path=ppt/slides/_rels/slide26.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2.png"/><Relationship Id="rId7" Type="http://schemas.openxmlformats.org/officeDocument/2006/relationships/image" Target="../media/image113.svg"/><Relationship Id="rId2" Type="http://schemas.openxmlformats.org/officeDocument/2006/relationships/slideLayout" Target="../slideLayouts/slideLayout7.xml"/><Relationship Id="rId1" Type="http://schemas.openxmlformats.org/officeDocument/2006/relationships/tags" Target="../tags/tag204.xml"/><Relationship Id="rId6" Type="http://schemas.openxmlformats.org/officeDocument/2006/relationships/image" Target="../media/image112.png"/><Relationship Id="rId5" Type="http://schemas.openxmlformats.org/officeDocument/2006/relationships/image" Target="../media/image111.svg"/><Relationship Id="rId4" Type="http://schemas.openxmlformats.org/officeDocument/2006/relationships/image" Target="../media/image110.png"/><Relationship Id="rId9" Type="http://schemas.openxmlformats.org/officeDocument/2006/relationships/image" Target="../media/image98.svg"/></Relationships>
</file>

<file path=ppt/slides/_rels/slide2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2.png"/><Relationship Id="rId7" Type="http://schemas.openxmlformats.org/officeDocument/2006/relationships/image" Target="../media/image117.svg"/><Relationship Id="rId2" Type="http://schemas.openxmlformats.org/officeDocument/2006/relationships/slideLayout" Target="../slideLayouts/slideLayout7.xml"/><Relationship Id="rId1" Type="http://schemas.openxmlformats.org/officeDocument/2006/relationships/tags" Target="../tags/tag205.xml"/><Relationship Id="rId6" Type="http://schemas.openxmlformats.org/officeDocument/2006/relationships/image" Target="../media/image116.png"/><Relationship Id="rId11" Type="http://schemas.openxmlformats.org/officeDocument/2006/relationships/image" Target="../media/image119.svg"/><Relationship Id="rId5" Type="http://schemas.openxmlformats.org/officeDocument/2006/relationships/image" Target="../media/image115.svg"/><Relationship Id="rId10" Type="http://schemas.openxmlformats.org/officeDocument/2006/relationships/image" Target="../media/image118.png"/><Relationship Id="rId4" Type="http://schemas.openxmlformats.org/officeDocument/2006/relationships/image" Target="../media/image114.png"/><Relationship Id="rId9" Type="http://schemas.openxmlformats.org/officeDocument/2006/relationships/image" Target="../media/image16.sv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206.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png"/><Relationship Id="rId7" Type="http://schemas.openxmlformats.org/officeDocument/2006/relationships/image" Target="../media/image121.svg"/><Relationship Id="rId2" Type="http://schemas.openxmlformats.org/officeDocument/2006/relationships/slideLayout" Target="../slideLayouts/slideLayout7.xml"/><Relationship Id="rId1" Type="http://schemas.openxmlformats.org/officeDocument/2006/relationships/tags" Target="../tags/tag207.xml"/><Relationship Id="rId6" Type="http://schemas.openxmlformats.org/officeDocument/2006/relationships/image" Target="../media/image120.png"/><Relationship Id="rId11" Type="http://schemas.openxmlformats.org/officeDocument/2006/relationships/image" Target="../media/image50.svg"/><Relationship Id="rId5" Type="http://schemas.openxmlformats.org/officeDocument/2006/relationships/image" Target="../media/image23.svg"/><Relationship Id="rId10" Type="http://schemas.openxmlformats.org/officeDocument/2006/relationships/image" Target="../media/image56.png"/><Relationship Id="rId4" Type="http://schemas.openxmlformats.org/officeDocument/2006/relationships/image" Target="../media/image75.png"/><Relationship Id="rId9" Type="http://schemas.openxmlformats.org/officeDocument/2006/relationships/image" Target="../media/image34.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80.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4.svg"/><Relationship Id="rId2" Type="http://schemas.openxmlformats.org/officeDocument/2006/relationships/slideLayout" Target="../slideLayouts/slideLayout7.xml"/><Relationship Id="rId1" Type="http://schemas.openxmlformats.org/officeDocument/2006/relationships/tags" Target="../tags/tag208.xml"/><Relationship Id="rId6" Type="http://schemas.openxmlformats.org/officeDocument/2006/relationships/image" Target="../media/image123.png"/><Relationship Id="rId5" Type="http://schemas.openxmlformats.org/officeDocument/2006/relationships/image" Target="../media/image101.svg"/><Relationship Id="rId4" Type="http://schemas.openxmlformats.org/officeDocument/2006/relationships/image" Target="../media/image100.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8.svg"/><Relationship Id="rId2" Type="http://schemas.openxmlformats.org/officeDocument/2006/relationships/slideLayout" Target="../slideLayouts/slideLayout7.xml"/><Relationship Id="rId1" Type="http://schemas.openxmlformats.org/officeDocument/2006/relationships/tags" Target="../tags/tag209.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210.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image" Target="../media/image2.png"/><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9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image" Target="../media/image2.png"/><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slideLayout" Target="../slideLayouts/slideLayout7.xml"/><Relationship Id="rId2" Type="http://schemas.openxmlformats.org/officeDocument/2006/relationships/tags" Target="../tags/tag96.xml"/><Relationship Id="rId16" Type="http://schemas.openxmlformats.org/officeDocument/2006/relationships/tags" Target="../tags/tag110.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5" Type="http://schemas.openxmlformats.org/officeDocument/2006/relationships/tags" Target="../tags/tag99.xml"/><Relationship Id="rId15" Type="http://schemas.openxmlformats.org/officeDocument/2006/relationships/tags" Target="../tags/tag109.xml"/><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s>
</file>

<file path=ppt/slides/_rels/slide7.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image" Target="../media/image8.png"/><Relationship Id="rId18" Type="http://schemas.openxmlformats.org/officeDocument/2006/relationships/image" Target="../media/image13.pn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7.jpeg"/><Relationship Id="rId17" Type="http://schemas.openxmlformats.org/officeDocument/2006/relationships/image" Target="../media/image12.svg"/><Relationship Id="rId2" Type="http://schemas.openxmlformats.org/officeDocument/2006/relationships/tags" Target="../tags/tag112.xml"/><Relationship Id="rId16" Type="http://schemas.openxmlformats.org/officeDocument/2006/relationships/image" Target="../media/image11.png"/><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2.png"/><Relationship Id="rId5" Type="http://schemas.openxmlformats.org/officeDocument/2006/relationships/tags" Target="../tags/tag115.xml"/><Relationship Id="rId15" Type="http://schemas.openxmlformats.org/officeDocument/2006/relationships/image" Target="../media/image10.jpeg"/><Relationship Id="rId10" Type="http://schemas.openxmlformats.org/officeDocument/2006/relationships/slideLayout" Target="../slideLayouts/slideLayout7.xml"/><Relationship Id="rId19" Type="http://schemas.openxmlformats.org/officeDocument/2006/relationships/image" Target="../media/image14.svg"/><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image" Target="../media/image9.svg"/></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18.svg"/><Relationship Id="rId2" Type="http://schemas.openxmlformats.org/officeDocument/2006/relationships/slideLayout" Target="../slideLayouts/slideLayout7.xml"/><Relationship Id="rId1" Type="http://schemas.openxmlformats.org/officeDocument/2006/relationships/tags" Target="../tags/tag120.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2.pn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121.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 Id="rId1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25805" y="1215390"/>
            <a:ext cx="10740390" cy="2584450"/>
          </a:xfrm>
          <a:prstGeom prst="rect">
            <a:avLst/>
          </a:prstGeom>
          <a:noFill/>
        </p:spPr>
        <p:txBody>
          <a:bodyPr wrap="square" rtlCol="0">
            <a:spAutoFit/>
          </a:bodyPr>
          <a:lstStyle/>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第二章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p>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探究学习型项目的设计与实施</a:t>
            </a:r>
          </a:p>
        </p:txBody>
      </p:sp>
      <p:sp>
        <p:nvSpPr>
          <p:cNvPr id="13" name="圆角矩形 1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p>
        </p:txBody>
      </p:sp>
      <p:grpSp>
        <p:nvGrpSpPr>
          <p:cNvPr id="3" name="组合 2"/>
          <p:cNvGrpSpPr/>
          <p:nvPr/>
        </p:nvGrpSpPr>
        <p:grpSpPr>
          <a:xfrm>
            <a:off x="429304"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702"/>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第一节</a:t>
              </a:r>
            </a:p>
            <a:p>
              <a:pPr algn="ct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探究学习型项目解析</a:t>
              </a: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296545" y="718185"/>
            <a:ext cx="8327390" cy="16573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AutoShape 2"/>
          <p:cNvSpPr/>
          <p:nvPr/>
        </p:nvSpPr>
        <p:spPr>
          <a:xfrm>
            <a:off x="280035" y="190500"/>
            <a:ext cx="841946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1.1探究学习的标准化路径：六环节教学模式</a:t>
            </a:r>
          </a:p>
        </p:txBody>
      </p:sp>
      <p:sp>
        <p:nvSpPr>
          <p:cNvPr id="4" name="AutoShape 3"/>
          <p:cNvSpPr/>
          <p:nvPr>
            <p:custDataLst>
              <p:tags r:id="rId2"/>
            </p:custDataLst>
          </p:nvPr>
        </p:nvSpPr>
        <p:spPr>
          <a:xfrm>
            <a:off x="762000" y="1651000"/>
            <a:ext cx="3302000" cy="1778000"/>
          </a:xfrm>
          <a:prstGeom prst="roundRect">
            <a:avLst>
              <a:gd name="adj" fmla="val 7142"/>
            </a:avLst>
          </a:prstGeom>
          <a:solidFill>
            <a:srgbClr val="FFFFFF">
              <a:alpha val="70000"/>
            </a:srgbClr>
          </a:solidFill>
          <a:ln w="12700" cap="flat" cmpd="sng">
            <a:solidFill>
              <a:srgbClr val="D7E7E1">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5" name="Picture 4"/>
          <p:cNvPicPr>
            <a:picLocks noChangeAspect="1"/>
          </p:cNvPicPr>
          <p:nvPr>
            <p:custDataLst>
              <p:tags r:id="rId3"/>
            </p:custDataLst>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952500" y="1841500"/>
            <a:ext cx="304800" cy="304800"/>
          </a:xfrm>
          <a:prstGeom prst="rect">
            <a:avLst/>
          </a:prstGeom>
        </p:spPr>
      </p:pic>
      <p:sp>
        <p:nvSpPr>
          <p:cNvPr id="8" name="AutoShape 5"/>
          <p:cNvSpPr/>
          <p:nvPr>
            <p:custDataLst>
              <p:tags r:id="rId4"/>
            </p:custDataLst>
          </p:nvPr>
        </p:nvSpPr>
        <p:spPr>
          <a:xfrm>
            <a:off x="1333500" y="180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1 发现问题</a:t>
            </a:r>
          </a:p>
        </p:txBody>
      </p:sp>
      <p:sp>
        <p:nvSpPr>
          <p:cNvPr id="18" name="AutoShape 6"/>
          <p:cNvSpPr/>
          <p:nvPr>
            <p:custDataLst>
              <p:tags r:id="rId5"/>
            </p:custDataLst>
          </p:nvPr>
        </p:nvSpPr>
        <p:spPr>
          <a:xfrm>
            <a:off x="952500" y="222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从观察中捕捉异常点，提出有价值的探究方向。</a:t>
            </a:r>
          </a:p>
        </p:txBody>
      </p:sp>
      <p:sp>
        <p:nvSpPr>
          <p:cNvPr id="23" name="AutoShape 7"/>
          <p:cNvSpPr/>
          <p:nvPr>
            <p:custDataLst>
              <p:tags r:id="rId6"/>
            </p:custDataLst>
          </p:nvPr>
        </p:nvSpPr>
        <p:spPr>
          <a:xfrm>
            <a:off x="4445000" y="1651000"/>
            <a:ext cx="3302000" cy="1778000"/>
          </a:xfrm>
          <a:prstGeom prst="roundRect">
            <a:avLst>
              <a:gd name="adj" fmla="val 7142"/>
            </a:avLst>
          </a:prstGeom>
          <a:solidFill>
            <a:srgbClr val="FFFFFF">
              <a:alpha val="70000"/>
            </a:srgbClr>
          </a:solidFill>
          <a:ln w="12700" cap="flat" cmpd="sng">
            <a:solidFill>
              <a:srgbClr val="D3E0E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24" name="Picture 8"/>
          <p:cNvPicPr>
            <a:picLocks noChangeAspect="1"/>
          </p:cNvPicPr>
          <p:nvPr>
            <p:custDataLst>
              <p:tags r:id="rId7"/>
            </p:custDataLst>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4635500" y="1841500"/>
            <a:ext cx="304800" cy="304800"/>
          </a:xfrm>
          <a:prstGeom prst="rect">
            <a:avLst/>
          </a:prstGeom>
        </p:spPr>
      </p:pic>
      <p:sp>
        <p:nvSpPr>
          <p:cNvPr id="25" name="AutoShape 9"/>
          <p:cNvSpPr/>
          <p:nvPr>
            <p:custDataLst>
              <p:tags r:id="rId8"/>
            </p:custDataLst>
          </p:nvPr>
        </p:nvSpPr>
        <p:spPr>
          <a:xfrm>
            <a:off x="5016500" y="180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2 作出假设</a:t>
            </a:r>
          </a:p>
        </p:txBody>
      </p:sp>
      <p:sp>
        <p:nvSpPr>
          <p:cNvPr id="28" name="AutoShape 10"/>
          <p:cNvSpPr/>
          <p:nvPr>
            <p:custDataLst>
              <p:tags r:id="rId9"/>
            </p:custDataLst>
          </p:nvPr>
        </p:nvSpPr>
        <p:spPr>
          <a:xfrm>
            <a:off x="4635500" y="222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基于已有知识进行逻辑推测，形成初步猜想。</a:t>
            </a:r>
          </a:p>
        </p:txBody>
      </p:sp>
      <p:sp>
        <p:nvSpPr>
          <p:cNvPr id="29" name="AutoShape 11"/>
          <p:cNvSpPr/>
          <p:nvPr>
            <p:custDataLst>
              <p:tags r:id="rId10"/>
            </p:custDataLst>
          </p:nvPr>
        </p:nvSpPr>
        <p:spPr>
          <a:xfrm>
            <a:off x="8128000" y="1651000"/>
            <a:ext cx="3302000" cy="1778000"/>
          </a:xfrm>
          <a:prstGeom prst="roundRect">
            <a:avLst>
              <a:gd name="adj" fmla="val 7142"/>
            </a:avLst>
          </a:prstGeom>
          <a:solidFill>
            <a:srgbClr val="FFFFFF">
              <a:alpha val="70000"/>
            </a:srgbClr>
          </a:solidFill>
          <a:ln w="12700" cap="flat" cmpd="sng">
            <a:solidFill>
              <a:srgbClr val="D3E0E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30" name="Picture 12"/>
          <p:cNvPicPr>
            <a:picLocks noChangeAspect="1"/>
          </p:cNvPicPr>
          <p:nvPr>
            <p:custDataLst>
              <p:tags r:id="rId11"/>
            </p:custDataLst>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8318500" y="1841500"/>
            <a:ext cx="304800" cy="304800"/>
          </a:xfrm>
          <a:prstGeom prst="rect">
            <a:avLst/>
          </a:prstGeom>
        </p:spPr>
      </p:pic>
      <p:sp>
        <p:nvSpPr>
          <p:cNvPr id="31" name="AutoShape 13"/>
          <p:cNvSpPr/>
          <p:nvPr>
            <p:custDataLst>
              <p:tags r:id="rId12"/>
            </p:custDataLst>
          </p:nvPr>
        </p:nvSpPr>
        <p:spPr>
          <a:xfrm>
            <a:off x="8699500" y="180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3 实验探究</a:t>
            </a:r>
          </a:p>
        </p:txBody>
      </p:sp>
      <p:sp>
        <p:nvSpPr>
          <p:cNvPr id="32" name="AutoShape 14"/>
          <p:cNvSpPr/>
          <p:nvPr>
            <p:custDataLst>
              <p:tags r:id="rId13"/>
            </p:custDataLst>
          </p:nvPr>
        </p:nvSpPr>
        <p:spPr>
          <a:xfrm>
            <a:off x="8318500" y="222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设计严谨的实验方案，重点强调对照组的设置。</a:t>
            </a:r>
          </a:p>
        </p:txBody>
      </p:sp>
      <p:sp>
        <p:nvSpPr>
          <p:cNvPr id="33" name="AutoShape 15"/>
          <p:cNvSpPr/>
          <p:nvPr>
            <p:custDataLst>
              <p:tags r:id="rId14"/>
            </p:custDataLst>
          </p:nvPr>
        </p:nvSpPr>
        <p:spPr>
          <a:xfrm>
            <a:off x="762000" y="3683000"/>
            <a:ext cx="3302000" cy="1778000"/>
          </a:xfrm>
          <a:prstGeom prst="roundRect">
            <a:avLst>
              <a:gd name="adj" fmla="val 7142"/>
            </a:avLst>
          </a:prstGeom>
          <a:solidFill>
            <a:srgbClr val="FFFFFF">
              <a:alpha val="70000"/>
            </a:srgbClr>
          </a:solidFill>
          <a:ln w="12700" cap="flat" cmpd="sng">
            <a:solidFill>
              <a:srgbClr val="D3E0E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34" name="Picture 16"/>
          <p:cNvPicPr>
            <a:picLocks noChangeAspect="1"/>
          </p:cNvPicPr>
          <p:nvPr>
            <p:custDataLst>
              <p:tags r:id="rId15"/>
            </p:custDataLst>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952500" y="3873500"/>
            <a:ext cx="304800" cy="304800"/>
          </a:xfrm>
          <a:prstGeom prst="rect">
            <a:avLst/>
          </a:prstGeom>
        </p:spPr>
      </p:pic>
      <p:sp>
        <p:nvSpPr>
          <p:cNvPr id="35" name="AutoShape 17"/>
          <p:cNvSpPr/>
          <p:nvPr>
            <p:custDataLst>
              <p:tags r:id="rId16"/>
            </p:custDataLst>
          </p:nvPr>
        </p:nvSpPr>
        <p:spPr>
          <a:xfrm>
            <a:off x="1333500" y="3835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4 数据分析</a:t>
            </a:r>
          </a:p>
        </p:txBody>
      </p:sp>
      <p:sp>
        <p:nvSpPr>
          <p:cNvPr id="36" name="AutoShape 18"/>
          <p:cNvSpPr/>
          <p:nvPr>
            <p:custDataLst>
              <p:tags r:id="rId17"/>
            </p:custDataLst>
          </p:nvPr>
        </p:nvSpPr>
        <p:spPr>
          <a:xfrm>
            <a:off x="952500" y="4254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收集实验现象，运用科学方法进行客观分析。</a:t>
            </a:r>
          </a:p>
        </p:txBody>
      </p:sp>
      <p:sp>
        <p:nvSpPr>
          <p:cNvPr id="37" name="AutoShape 19"/>
          <p:cNvSpPr/>
          <p:nvPr>
            <p:custDataLst>
              <p:tags r:id="rId18"/>
            </p:custDataLst>
          </p:nvPr>
        </p:nvSpPr>
        <p:spPr>
          <a:xfrm>
            <a:off x="4445000" y="3683000"/>
            <a:ext cx="3302000" cy="1778000"/>
          </a:xfrm>
          <a:prstGeom prst="roundRect">
            <a:avLst>
              <a:gd name="adj" fmla="val 7142"/>
            </a:avLst>
          </a:prstGeom>
          <a:solidFill>
            <a:srgbClr val="FFFFFF">
              <a:alpha val="70000"/>
            </a:srgbClr>
          </a:solidFill>
          <a:ln w="12700" cap="flat" cmpd="sng">
            <a:solidFill>
              <a:srgbClr val="D3E0E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39" name="Picture 20"/>
          <p:cNvPicPr>
            <a:picLocks noChangeAspect="1"/>
          </p:cNvPicPr>
          <p:nvPr>
            <p:custDataLst>
              <p:tags r:id="rId19"/>
            </p:custDataLst>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635500" y="3873500"/>
            <a:ext cx="304800" cy="304800"/>
          </a:xfrm>
          <a:prstGeom prst="rect">
            <a:avLst/>
          </a:prstGeom>
        </p:spPr>
      </p:pic>
      <p:sp>
        <p:nvSpPr>
          <p:cNvPr id="40" name="AutoShape 21"/>
          <p:cNvSpPr/>
          <p:nvPr>
            <p:custDataLst>
              <p:tags r:id="rId20"/>
            </p:custDataLst>
          </p:nvPr>
        </p:nvSpPr>
        <p:spPr>
          <a:xfrm>
            <a:off x="5016500" y="3835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5 评价再设计</a:t>
            </a:r>
          </a:p>
        </p:txBody>
      </p:sp>
      <p:sp>
        <p:nvSpPr>
          <p:cNvPr id="41" name="AutoShape 22"/>
          <p:cNvSpPr/>
          <p:nvPr>
            <p:custDataLst>
              <p:tags r:id="rId21"/>
            </p:custDataLst>
          </p:nvPr>
        </p:nvSpPr>
        <p:spPr>
          <a:xfrm>
            <a:off x="4635500" y="4254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根据数据分析结果进行反思，并优化实验方案。</a:t>
            </a:r>
          </a:p>
        </p:txBody>
      </p:sp>
      <p:sp>
        <p:nvSpPr>
          <p:cNvPr id="42" name="AutoShape 23"/>
          <p:cNvSpPr/>
          <p:nvPr>
            <p:custDataLst>
              <p:tags r:id="rId22"/>
            </p:custDataLst>
          </p:nvPr>
        </p:nvSpPr>
        <p:spPr>
          <a:xfrm>
            <a:off x="8128000" y="3683000"/>
            <a:ext cx="3302000" cy="1778000"/>
          </a:xfrm>
          <a:prstGeom prst="roundRect">
            <a:avLst>
              <a:gd name="adj" fmla="val 7142"/>
            </a:avLst>
          </a:prstGeom>
          <a:solidFill>
            <a:srgbClr val="FFFFFF">
              <a:alpha val="70000"/>
            </a:srgbClr>
          </a:solidFill>
          <a:ln w="12700" cap="flat" cmpd="sng">
            <a:solidFill>
              <a:srgbClr val="D3E0E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3" name="Picture 24"/>
          <p:cNvPicPr>
            <a:picLocks noChangeAspect="1"/>
          </p:cNvPicPr>
          <p:nvPr>
            <p:custDataLst>
              <p:tags r:id="rId23"/>
            </p:custDataLst>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8318500" y="3873500"/>
            <a:ext cx="304800" cy="304800"/>
          </a:xfrm>
          <a:prstGeom prst="rect">
            <a:avLst/>
          </a:prstGeom>
        </p:spPr>
      </p:pic>
      <p:sp>
        <p:nvSpPr>
          <p:cNvPr id="44" name="AutoShape 25"/>
          <p:cNvSpPr/>
          <p:nvPr>
            <p:custDataLst>
              <p:tags r:id="rId24"/>
            </p:custDataLst>
          </p:nvPr>
        </p:nvSpPr>
        <p:spPr>
          <a:xfrm>
            <a:off x="8699500" y="3835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6 交流结论</a:t>
            </a:r>
          </a:p>
        </p:txBody>
      </p:sp>
      <p:sp>
        <p:nvSpPr>
          <p:cNvPr id="45" name="AutoShape 26"/>
          <p:cNvSpPr/>
          <p:nvPr>
            <p:custDataLst>
              <p:tags r:id="rId25"/>
            </p:custDataLst>
          </p:nvPr>
        </p:nvSpPr>
        <p:spPr>
          <a:xfrm>
            <a:off x="8318500" y="4254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分享探究成果，探讨研究价值，形成最终结论。</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327660" y="793115"/>
            <a:ext cx="8285480" cy="22034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403225" y="266700"/>
            <a:ext cx="829373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1.2案例展示：古法造纸术的C-STEAM探究</a:t>
            </a: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8680" y="4997450"/>
            <a:ext cx="355600" cy="355600"/>
          </a:xfrm>
          <a:prstGeom prst="rect">
            <a:avLst/>
          </a:prstGeom>
        </p:spPr>
      </p:pic>
      <p:sp>
        <p:nvSpPr>
          <p:cNvPr id="5" name="AutoShape 5"/>
          <p:cNvSpPr/>
          <p:nvPr/>
        </p:nvSpPr>
        <p:spPr>
          <a:xfrm>
            <a:off x="1325880" y="4972050"/>
            <a:ext cx="482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探究背景：防腐奥秘</a:t>
            </a:r>
          </a:p>
        </p:txBody>
      </p:sp>
      <p:sp>
        <p:nvSpPr>
          <p:cNvPr id="8" name="AutoShape 6"/>
          <p:cNvSpPr/>
          <p:nvPr/>
        </p:nvSpPr>
        <p:spPr>
          <a:xfrm>
            <a:off x="868680" y="5378450"/>
            <a:ext cx="52832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以“古法造纸的防腐奥秘”为驱动性问题，引导学生从历史、化学、生物等多学科角度进行深度探究，挖掘传统工艺背后的科学原理。</a:t>
            </a:r>
          </a:p>
        </p:txBody>
      </p:sp>
      <p:pic>
        <p:nvPicPr>
          <p:cNvPr id="9"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00115" y="3427730"/>
            <a:ext cx="355600" cy="355600"/>
          </a:xfrm>
          <a:prstGeom prst="rect">
            <a:avLst/>
          </a:prstGeom>
        </p:spPr>
      </p:pic>
      <p:sp>
        <p:nvSpPr>
          <p:cNvPr id="10" name="AutoShape 8"/>
          <p:cNvSpPr/>
          <p:nvPr/>
        </p:nvSpPr>
        <p:spPr>
          <a:xfrm>
            <a:off x="6786880" y="4972050"/>
            <a:ext cx="482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项目意义：古今融合</a:t>
            </a:r>
          </a:p>
        </p:txBody>
      </p:sp>
      <p:sp>
        <p:nvSpPr>
          <p:cNvPr id="11" name="AutoShape 9"/>
          <p:cNvSpPr/>
          <p:nvPr/>
        </p:nvSpPr>
        <p:spPr>
          <a:xfrm>
            <a:off x="6329680" y="5378450"/>
            <a:ext cx="52832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将传统手工艺与现代科学方法相结合，是探究学习型C-STEAM项目的典型范例，不仅传承了文化遗产，更培养了学生的科学思维与实践能力。</a:t>
            </a:r>
          </a:p>
        </p:txBody>
      </p:sp>
      <p:sp>
        <p:nvSpPr>
          <p:cNvPr id="12" name="AutoShape 10"/>
          <p:cNvSpPr/>
          <p:nvPr/>
        </p:nvSpPr>
        <p:spPr>
          <a:xfrm>
            <a:off x="4222115" y="1384935"/>
            <a:ext cx="3302000" cy="3048000"/>
          </a:xfrm>
          <a:prstGeom prst="roundRect">
            <a:avLst>
              <a:gd name="adj" fmla="val 0"/>
            </a:avLst>
          </a:prstGeom>
          <a:solidFill>
            <a:srgbClr val="FFFFFF">
              <a:alpha val="5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p>
        </p:txBody>
      </p:sp>
      <p:pic>
        <p:nvPicPr>
          <p:cNvPr id="13" name="Picture 11"/>
          <p:cNvPicPr>
            <a:picLocks noChangeAspect="1"/>
          </p:cNvPicPr>
          <p:nvPr/>
        </p:nvPicPr>
        <p:blipFill>
          <a:blip r:embed="rId8"/>
          <a:srcRect t="14851" b="14851"/>
          <a:stretch>
            <a:fillRect/>
          </a:stretch>
        </p:blipFill>
        <p:spPr>
          <a:xfrm>
            <a:off x="4349115" y="1511935"/>
            <a:ext cx="3048000" cy="2794000"/>
          </a:xfrm>
          <a:prstGeom prst="rect">
            <a:avLst/>
          </a:prstGeom>
          <a:noFill/>
          <a:ln w="25400" cap="flat" cmpd="sng">
            <a:noFill/>
            <a:prstDash val="solid"/>
            <a:round/>
          </a:ln>
        </p:spPr>
      </p:pic>
      <p:pic>
        <p:nvPicPr>
          <p:cNvPr id="14"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31280" y="4997450"/>
            <a:ext cx="355600" cy="35560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2"/>
          <p:cNvSpPr/>
          <p:nvPr/>
        </p:nvSpPr>
        <p:spPr>
          <a:xfrm>
            <a:off x="607695" y="292100"/>
            <a:ext cx="5599430" cy="635000"/>
          </a:xfrm>
          <a:prstGeom prst="rect">
            <a:avLst/>
          </a:prstGeom>
          <a:noFill/>
          <a:ln w="12700" cap="flat" cmpd="sng">
            <a:noFill/>
            <a:prstDash val="solid"/>
            <a:round/>
          </a:ln>
        </p:spPr>
        <p:txBody>
          <a:bodyPr vert="horz" wrap="square" lIns="0" tIns="0" rIns="0" bIns="0" rtlCol="0" anchor="ctr" anchorCtr="0">
            <a:noAutofit/>
          </a:bodyPr>
          <a:lstStyle/>
          <a:p>
            <a:pPr lvl="0" algn="l">
              <a:buClrTx/>
              <a:buSzTx/>
              <a:buFontTx/>
            </a:pPr>
            <a:r>
              <a:rPr lang="en-US" altLang="zh-CN" sz="2800" b="1"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1.3</a:t>
            </a:r>
            <a:r>
              <a:rPr lang="zh-CN" altLang="en-US" sz="2800" b="1"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科学(Science)：抑菌探究</a:t>
            </a:r>
          </a:p>
        </p:txBody>
      </p:sp>
      <p:pic>
        <p:nvPicPr>
          <p:cNvPr id="1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000" y="1778000"/>
            <a:ext cx="406400" cy="406400"/>
          </a:xfrm>
          <a:prstGeom prst="rect">
            <a:avLst/>
          </a:prstGeom>
        </p:spPr>
      </p:pic>
      <p:sp>
        <p:nvSpPr>
          <p:cNvPr id="14" name="AutoShape 4"/>
          <p:cNvSpPr/>
          <p:nvPr/>
        </p:nvSpPr>
        <p:spPr>
          <a:xfrm>
            <a:off x="1270000" y="1752600"/>
            <a:ext cx="482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探究核心</a:t>
            </a:r>
          </a:p>
        </p:txBody>
      </p:sp>
      <p:sp>
        <p:nvSpPr>
          <p:cNvPr id="15" name="AutoShape 5"/>
          <p:cNvSpPr/>
          <p:nvPr/>
        </p:nvSpPr>
        <p:spPr>
          <a:xfrm>
            <a:off x="1270000" y="2159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深入分析黄柏汁液中的化学成分，探究其抑菌防腐的科学原理。</a:t>
            </a:r>
          </a:p>
        </p:txBody>
      </p:sp>
      <p:pic>
        <p:nvPicPr>
          <p:cNvPr id="17"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2000" y="3048000"/>
            <a:ext cx="406400" cy="406400"/>
          </a:xfrm>
          <a:prstGeom prst="rect">
            <a:avLst/>
          </a:prstGeom>
        </p:spPr>
      </p:pic>
      <p:sp>
        <p:nvSpPr>
          <p:cNvPr id="18" name="AutoShape 7"/>
          <p:cNvSpPr/>
          <p:nvPr/>
        </p:nvSpPr>
        <p:spPr>
          <a:xfrm>
            <a:off x="1270000" y="3022600"/>
            <a:ext cx="482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实验活动</a:t>
            </a:r>
          </a:p>
        </p:txBody>
      </p:sp>
      <p:sp>
        <p:nvSpPr>
          <p:cNvPr id="19" name="AutoShape 8"/>
          <p:cNvSpPr/>
          <p:nvPr/>
        </p:nvSpPr>
        <p:spPr>
          <a:xfrm>
            <a:off x="1270000" y="3429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设计生物对照实验，观察不同浓度黄柏汁对纸浆发霉速度的具体影响。</a:t>
            </a:r>
          </a:p>
        </p:txBody>
      </p:sp>
      <p:pic>
        <p:nvPicPr>
          <p:cNvPr id="20"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62000" y="4318000"/>
            <a:ext cx="406400" cy="406400"/>
          </a:xfrm>
          <a:prstGeom prst="rect">
            <a:avLst/>
          </a:prstGeom>
        </p:spPr>
      </p:pic>
      <p:sp>
        <p:nvSpPr>
          <p:cNvPr id="21" name="AutoShape 10"/>
          <p:cNvSpPr/>
          <p:nvPr/>
        </p:nvSpPr>
        <p:spPr>
          <a:xfrm>
            <a:off x="1270000" y="4292600"/>
            <a:ext cx="482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教学目标</a:t>
            </a:r>
          </a:p>
        </p:txBody>
      </p:sp>
      <p:sp>
        <p:nvSpPr>
          <p:cNvPr id="22" name="AutoShape 11"/>
          <p:cNvSpPr/>
          <p:nvPr/>
        </p:nvSpPr>
        <p:spPr>
          <a:xfrm>
            <a:off x="1270000" y="4699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通过实践操作，培养学生严谨的科学探究精神和实验设计能力。</a:t>
            </a:r>
          </a:p>
        </p:txBody>
      </p:sp>
      <p:pic>
        <p:nvPicPr>
          <p:cNvPr id="23" name="Picture 12"/>
          <p:cNvPicPr>
            <a:picLocks noChangeAspect="1"/>
          </p:cNvPicPr>
          <p:nvPr/>
        </p:nvPicPr>
        <p:blipFill>
          <a:blip r:embed="rId10"/>
          <a:srcRect l="12176" r="12176"/>
          <a:stretch>
            <a:fillRect/>
          </a:stretch>
        </p:blipFill>
        <p:spPr>
          <a:xfrm>
            <a:off x="6477000" y="1778000"/>
            <a:ext cx="4953000" cy="3683000"/>
          </a:xfrm>
          <a:prstGeom prst="rect">
            <a:avLst/>
          </a:prstGeom>
          <a:noFill/>
          <a:ln w="12700" cap="flat" cmpd="sng">
            <a:solidFill>
              <a:srgbClr val="8B0000">
                <a:alpha val="100000"/>
              </a:srgbClr>
            </a:solidFill>
            <a:prstDash val="solid"/>
            <a:round/>
          </a:ln>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7499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374015"/>
            <a:ext cx="653034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1.4</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技术(Technology)：现代赋能</a:t>
            </a:r>
          </a:p>
        </p:txBody>
      </p:sp>
      <p:sp>
        <p:nvSpPr>
          <p:cNvPr id="3" name="AutoShape 3"/>
          <p:cNvSpPr/>
          <p:nvPr>
            <p:custDataLst>
              <p:tags r:id="rId2"/>
            </p:custDataLst>
          </p:nvPr>
        </p:nvSpPr>
        <p:spPr>
          <a:xfrm>
            <a:off x="762000" y="1821815"/>
            <a:ext cx="5080000" cy="4318000"/>
          </a:xfrm>
          <a:prstGeom prst="roundRect">
            <a:avLst>
              <a:gd name="adj" fmla="val 2941"/>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custDataLst>
              <p:tags r:id="rId3"/>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6000" y="2075815"/>
            <a:ext cx="406400" cy="406400"/>
          </a:xfrm>
          <a:prstGeom prst="rect">
            <a:avLst/>
          </a:prstGeom>
        </p:spPr>
      </p:pic>
      <p:sp>
        <p:nvSpPr>
          <p:cNvPr id="5" name="AutoShape 5"/>
          <p:cNvSpPr/>
          <p:nvPr>
            <p:custDataLst>
              <p:tags r:id="rId4"/>
            </p:custDataLst>
          </p:nvPr>
        </p:nvSpPr>
        <p:spPr>
          <a:xfrm>
            <a:off x="1524000" y="2075815"/>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核心技术应用</a:t>
            </a:r>
          </a:p>
        </p:txBody>
      </p:sp>
      <p:sp>
        <p:nvSpPr>
          <p:cNvPr id="8" name="AutoShape 6"/>
          <p:cNvSpPr/>
          <p:nvPr>
            <p:custDataLst>
              <p:tags r:id="rId5"/>
            </p:custDataLst>
          </p:nvPr>
        </p:nvSpPr>
        <p:spPr>
          <a:xfrm>
            <a:off x="1524000" y="2456815"/>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引入激光雕刻技术，高精度制作个性化抄纸框架与精美花草纸模具，实现传统工艺的现代化升级。</a:t>
            </a:r>
          </a:p>
        </p:txBody>
      </p:sp>
      <p:cxnSp>
        <p:nvCxnSpPr>
          <p:cNvPr id="9" name="Connector 7"/>
          <p:cNvCxnSpPr/>
          <p:nvPr>
            <p:custDataLst>
              <p:tags r:id="rId6"/>
            </p:custDataLst>
          </p:nvPr>
        </p:nvCxnSpPr>
        <p:spPr>
          <a:xfrm rot="-9549">
            <a:off x="1016009" y="3275965"/>
            <a:ext cx="4572000" cy="12700"/>
          </a:xfrm>
          <a:prstGeom prst="line">
            <a:avLst/>
          </a:prstGeom>
          <a:solidFill>
            <a:srgbClr val="DEE0E3">
              <a:alpha val="100000"/>
            </a:srgbClr>
          </a:solidFill>
          <a:ln w="12700" cap="flat" cmpd="sng">
            <a:solidFill>
              <a:srgbClr val="8B0000">
                <a:alpha val="20000"/>
              </a:srgbClr>
            </a:solidFill>
            <a:prstDash val="dash"/>
            <a:round/>
            <a:headEnd type="none" w="med" len="med"/>
            <a:tailEnd type="none" w="med" len="med"/>
          </a:ln>
        </p:spPr>
      </p:cxnSp>
      <p:pic>
        <p:nvPicPr>
          <p:cNvPr id="10" name="Picture 8"/>
          <p:cNvPicPr>
            <a:picLocks noChangeAspect="1"/>
          </p:cNvPicPr>
          <p:nvPr>
            <p:custDataLst>
              <p:tags r:id="rId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016000" y="3472815"/>
            <a:ext cx="406400" cy="406400"/>
          </a:xfrm>
          <a:prstGeom prst="rect">
            <a:avLst/>
          </a:prstGeom>
        </p:spPr>
      </p:pic>
      <p:sp>
        <p:nvSpPr>
          <p:cNvPr id="11" name="AutoShape 9"/>
          <p:cNvSpPr/>
          <p:nvPr>
            <p:custDataLst>
              <p:tags r:id="rId8"/>
            </p:custDataLst>
          </p:nvPr>
        </p:nvSpPr>
        <p:spPr>
          <a:xfrm>
            <a:off x="1524000" y="3472815"/>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数字化实践演示</a:t>
            </a:r>
          </a:p>
        </p:txBody>
      </p:sp>
      <p:sp>
        <p:nvSpPr>
          <p:cNvPr id="12" name="AutoShape 10"/>
          <p:cNvSpPr/>
          <p:nvPr>
            <p:custDataLst>
              <p:tags r:id="rId9"/>
            </p:custDataLst>
          </p:nvPr>
        </p:nvSpPr>
        <p:spPr>
          <a:xfrm>
            <a:off x="1524000" y="3853815"/>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现场演示数字图案转化为激光切割指令的全过程，直观展示了现代技术如何提升生产效率与个性化水平。</a:t>
            </a:r>
          </a:p>
        </p:txBody>
      </p:sp>
      <p:cxnSp>
        <p:nvCxnSpPr>
          <p:cNvPr id="13" name="Connector 11"/>
          <p:cNvCxnSpPr/>
          <p:nvPr>
            <p:custDataLst>
              <p:tags r:id="rId10"/>
            </p:custDataLst>
          </p:nvPr>
        </p:nvCxnSpPr>
        <p:spPr>
          <a:xfrm rot="-9549">
            <a:off x="1016009" y="4672965"/>
            <a:ext cx="4572000" cy="12700"/>
          </a:xfrm>
          <a:prstGeom prst="line">
            <a:avLst/>
          </a:prstGeom>
          <a:solidFill>
            <a:srgbClr val="DEE0E3">
              <a:alpha val="100000"/>
            </a:srgbClr>
          </a:solidFill>
          <a:ln w="12700" cap="flat" cmpd="sng">
            <a:solidFill>
              <a:srgbClr val="8B0000">
                <a:alpha val="20000"/>
              </a:srgbClr>
            </a:solidFill>
            <a:prstDash val="dash"/>
            <a:round/>
            <a:headEnd type="none" w="med" len="med"/>
            <a:tailEnd type="none" w="med" len="med"/>
          </a:ln>
        </p:spPr>
      </p:cxnSp>
      <p:pic>
        <p:nvPicPr>
          <p:cNvPr id="14" name="Picture 12"/>
          <p:cNvPicPr>
            <a:picLocks noChangeAspect="1"/>
          </p:cNvPicPr>
          <p:nvPr>
            <p:custDataLst>
              <p:tags r:id="rId11"/>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16000" y="4869815"/>
            <a:ext cx="406400" cy="406400"/>
          </a:xfrm>
          <a:prstGeom prst="rect">
            <a:avLst/>
          </a:prstGeom>
        </p:spPr>
      </p:pic>
      <p:sp>
        <p:nvSpPr>
          <p:cNvPr id="15" name="AutoShape 13"/>
          <p:cNvSpPr/>
          <p:nvPr>
            <p:custDataLst>
              <p:tags r:id="rId12"/>
            </p:custDataLst>
          </p:nvPr>
        </p:nvSpPr>
        <p:spPr>
          <a:xfrm>
            <a:off x="1524000" y="4869815"/>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教育与传承目标</a:t>
            </a:r>
          </a:p>
        </p:txBody>
      </p:sp>
      <p:sp>
        <p:nvSpPr>
          <p:cNvPr id="17" name="AutoShape 14"/>
          <p:cNvSpPr/>
          <p:nvPr>
            <p:custDataLst>
              <p:tags r:id="rId13"/>
            </p:custDataLst>
          </p:nvPr>
        </p:nvSpPr>
        <p:spPr>
          <a:xfrm>
            <a:off x="1524000" y="5250815"/>
            <a:ext cx="4064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引导学生理解现代科技不是传统的对立面，而是服务于文化传承与创新的有力工具。</a:t>
            </a:r>
          </a:p>
        </p:txBody>
      </p:sp>
      <p:sp>
        <p:nvSpPr>
          <p:cNvPr id="18" name="AutoShape 15"/>
          <p:cNvSpPr/>
          <p:nvPr/>
        </p:nvSpPr>
        <p:spPr>
          <a:xfrm>
            <a:off x="6096000" y="1821815"/>
            <a:ext cx="5334000" cy="4318000"/>
          </a:xfrm>
          <a:prstGeom prst="roundRect">
            <a:avLst>
              <a:gd name="adj" fmla="val 2941"/>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sp>
        <p:nvSpPr>
          <p:cNvPr id="19" name="AutoShape 17"/>
          <p:cNvSpPr/>
          <p:nvPr/>
        </p:nvSpPr>
        <p:spPr>
          <a:xfrm>
            <a:off x="6350000" y="5504815"/>
            <a:ext cx="4826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图示：激光雕刻技术工作原理与效率对比</a:t>
            </a:r>
          </a:p>
        </p:txBody>
      </p:sp>
      <p:pic>
        <p:nvPicPr>
          <p:cNvPr id="20" name="图片 19"/>
          <p:cNvPicPr/>
          <p:nvPr/>
        </p:nvPicPr>
        <p:blipFill>
          <a:blip r:embed="rId22"/>
          <a:stretch>
            <a:fillRect/>
          </a:stretch>
        </p:blipFill>
        <p:spPr>
          <a:xfrm>
            <a:off x="6350000" y="2286635"/>
            <a:ext cx="4940935" cy="2779395"/>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42315"/>
            <a:ext cx="635762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00405" y="317500"/>
            <a:ext cx="106680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1.5</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工程(Engineering)：工艺优化</a:t>
            </a:r>
          </a:p>
        </p:txBody>
      </p:sp>
      <p:sp>
        <p:nvSpPr>
          <p:cNvPr id="3" name="AutoShape 3"/>
          <p:cNvSpPr/>
          <p:nvPr>
            <p:custDataLst>
              <p:tags r:id="rId2"/>
            </p:custDataLst>
          </p:nvPr>
        </p:nvSpPr>
        <p:spPr>
          <a:xfrm>
            <a:off x="762000" y="1651000"/>
            <a:ext cx="5334000" cy="1270000"/>
          </a:xfrm>
          <a:prstGeom prst="roundRect">
            <a:avLst>
              <a:gd name="adj" fmla="val 10000"/>
            </a:avLst>
          </a:prstGeom>
          <a:solidFill>
            <a:srgbClr val="FFFFFF">
              <a:alpha val="6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b="1">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custDataLst>
              <p:tags r:id="rId3"/>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6000" y="1841500"/>
            <a:ext cx="304800" cy="304800"/>
          </a:xfrm>
          <a:prstGeom prst="rect">
            <a:avLst/>
          </a:prstGeom>
        </p:spPr>
      </p:pic>
      <p:sp>
        <p:nvSpPr>
          <p:cNvPr id="5" name="AutoShape 5"/>
          <p:cNvSpPr/>
          <p:nvPr>
            <p:custDataLst>
              <p:tags r:id="rId4"/>
            </p:custDataLst>
          </p:nvPr>
        </p:nvSpPr>
        <p:spPr>
          <a:xfrm>
            <a:off x="1397000" y="18034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核心任务：结构优化</a:t>
            </a:r>
          </a:p>
        </p:txBody>
      </p:sp>
      <p:sp>
        <p:nvSpPr>
          <p:cNvPr id="8" name="AutoShape 6"/>
          <p:cNvSpPr/>
          <p:nvPr>
            <p:custDataLst>
              <p:tags r:id="rId5"/>
            </p:custDataLst>
          </p:nvPr>
        </p:nvSpPr>
        <p:spPr>
          <a:xfrm>
            <a:off x="1016000" y="2159000"/>
            <a:ext cx="482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对抄纸帘和造纸工具进行结构性设计与优化，探索材料与功能的最佳结合。</a:t>
            </a:r>
          </a:p>
        </p:txBody>
      </p:sp>
      <p:sp>
        <p:nvSpPr>
          <p:cNvPr id="9" name="AutoShape 7"/>
          <p:cNvSpPr/>
          <p:nvPr>
            <p:custDataLst>
              <p:tags r:id="rId6"/>
            </p:custDataLst>
          </p:nvPr>
        </p:nvSpPr>
        <p:spPr>
          <a:xfrm>
            <a:off x="762000" y="3111500"/>
            <a:ext cx="5334000" cy="1397000"/>
          </a:xfrm>
          <a:prstGeom prst="roundRect">
            <a:avLst>
              <a:gd name="adj" fmla="val 9090"/>
            </a:avLst>
          </a:prstGeom>
          <a:solidFill>
            <a:srgbClr val="FFFFFF">
              <a:alpha val="6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b="1">
              <a:solidFill>
                <a:schemeClr val="tx1"/>
              </a:solidFill>
              <a:latin typeface="微软雅黑" panose="020B0503020204020204" pitchFamily="34" charset="-122"/>
              <a:ea typeface="微软雅黑" panose="020B0503020204020204" pitchFamily="34" charset="-122"/>
            </a:endParaRPr>
          </a:p>
        </p:txBody>
      </p:sp>
      <p:pic>
        <p:nvPicPr>
          <p:cNvPr id="10" name="Picture 8"/>
          <p:cNvPicPr>
            <a:picLocks noChangeAspect="1"/>
          </p:cNvPicPr>
          <p:nvPr>
            <p:custDataLst>
              <p:tags r:id="rId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016000" y="3302000"/>
            <a:ext cx="304800" cy="304800"/>
          </a:xfrm>
          <a:prstGeom prst="rect">
            <a:avLst/>
          </a:prstGeom>
        </p:spPr>
      </p:pic>
      <p:sp>
        <p:nvSpPr>
          <p:cNvPr id="11" name="AutoShape 9"/>
          <p:cNvSpPr/>
          <p:nvPr>
            <p:custDataLst>
              <p:tags r:id="rId8"/>
            </p:custDataLst>
          </p:nvPr>
        </p:nvSpPr>
        <p:spPr>
          <a:xfrm>
            <a:off x="1397000" y="32639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实践活动：工艺改良</a:t>
            </a:r>
          </a:p>
        </p:txBody>
      </p:sp>
      <p:sp>
        <p:nvSpPr>
          <p:cNvPr id="12" name="AutoShape 10"/>
          <p:cNvSpPr/>
          <p:nvPr>
            <p:custDataLst>
              <p:tags r:id="rId9"/>
            </p:custDataLst>
          </p:nvPr>
        </p:nvSpPr>
        <p:spPr>
          <a:xfrm>
            <a:off x="1016000" y="36195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改良抄纸网细密度以控制纸张厚薄均匀度；设计更高效的纸张烘干架，提升生产效率。</a:t>
            </a:r>
          </a:p>
        </p:txBody>
      </p:sp>
      <p:sp>
        <p:nvSpPr>
          <p:cNvPr id="13" name="AutoShape 11"/>
          <p:cNvSpPr/>
          <p:nvPr>
            <p:custDataLst>
              <p:tags r:id="rId10"/>
            </p:custDataLst>
          </p:nvPr>
        </p:nvSpPr>
        <p:spPr>
          <a:xfrm>
            <a:off x="762000" y="4699000"/>
            <a:ext cx="5334000" cy="1270000"/>
          </a:xfrm>
          <a:prstGeom prst="roundRect">
            <a:avLst>
              <a:gd name="adj" fmla="val 10000"/>
            </a:avLst>
          </a:prstGeom>
          <a:solidFill>
            <a:srgbClr val="FFFFFF">
              <a:alpha val="6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b="1">
              <a:solidFill>
                <a:schemeClr val="tx1"/>
              </a:solidFill>
              <a:latin typeface="微软雅黑" panose="020B0503020204020204" pitchFamily="34" charset="-122"/>
              <a:ea typeface="微软雅黑" panose="020B0503020204020204" pitchFamily="34" charset="-122"/>
            </a:endParaRPr>
          </a:p>
        </p:txBody>
      </p:sp>
      <p:pic>
        <p:nvPicPr>
          <p:cNvPr id="14" name="Picture 12"/>
          <p:cNvPicPr>
            <a:picLocks noChangeAspect="1"/>
          </p:cNvPicPr>
          <p:nvPr>
            <p:custDataLst>
              <p:tags r:id="rId11"/>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16000" y="4889500"/>
            <a:ext cx="304800" cy="304800"/>
          </a:xfrm>
          <a:prstGeom prst="rect">
            <a:avLst/>
          </a:prstGeom>
        </p:spPr>
      </p:pic>
      <p:sp>
        <p:nvSpPr>
          <p:cNvPr id="15" name="AutoShape 13"/>
          <p:cNvSpPr/>
          <p:nvPr>
            <p:custDataLst>
              <p:tags r:id="rId12"/>
            </p:custDataLst>
          </p:nvPr>
        </p:nvSpPr>
        <p:spPr>
          <a:xfrm>
            <a:off x="1397000" y="48514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教育目标：能力培养</a:t>
            </a:r>
          </a:p>
        </p:txBody>
      </p:sp>
      <p:sp>
        <p:nvSpPr>
          <p:cNvPr id="17" name="AutoShape 14"/>
          <p:cNvSpPr/>
          <p:nvPr>
            <p:custDataLst>
              <p:tags r:id="rId13"/>
            </p:custDataLst>
          </p:nvPr>
        </p:nvSpPr>
        <p:spPr>
          <a:xfrm>
            <a:off x="1016000" y="5207000"/>
            <a:ext cx="482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通过动手实践，培养学生的工程设计思维和实际问题解决能力。</a:t>
            </a:r>
          </a:p>
        </p:txBody>
      </p:sp>
      <p:sp>
        <p:nvSpPr>
          <p:cNvPr id="18" name="AutoShape 15"/>
          <p:cNvSpPr/>
          <p:nvPr/>
        </p:nvSpPr>
        <p:spPr>
          <a:xfrm>
            <a:off x="6477000" y="1651000"/>
            <a:ext cx="5080000" cy="4318000"/>
          </a:xfrm>
          <a:prstGeom prst="roundRect">
            <a:avLst>
              <a:gd name="adj" fmla="val 0"/>
            </a:avLst>
          </a:prstGeom>
          <a:solidFill>
            <a:srgbClr val="FFFFFF">
              <a:alpha val="80000"/>
            </a:srgbClr>
          </a:solidFill>
          <a:ln w="12700" cap="flat" cmpd="sng">
            <a:solidFill>
              <a:srgbClr val="8B0000">
                <a:alpha val="50000"/>
              </a:srgbClr>
            </a:solidFill>
            <a:prstDash val="solid"/>
            <a:round/>
          </a:ln>
        </p:spPr>
        <p:txBody>
          <a:bodyPr vert="horz" wrap="square" lIns="63500" tIns="63500" rIns="63500" bIns="63500" rtlCol="0" anchor="ctr"/>
          <a:lstStyle/>
          <a:p>
            <a:pPr algn="ctr">
              <a:defRPr/>
            </a:pPr>
            <a:endParaRPr b="1">
              <a:solidFill>
                <a:schemeClr val="tx1"/>
              </a:solidFill>
              <a:latin typeface="微软雅黑" panose="020B0503020204020204" pitchFamily="34" charset="-122"/>
              <a:ea typeface="微软雅黑" panose="020B0503020204020204" pitchFamily="34" charset="-122"/>
            </a:endParaRPr>
          </a:p>
        </p:txBody>
      </p:sp>
      <p:pic>
        <p:nvPicPr>
          <p:cNvPr id="19" name="Picture 16"/>
          <p:cNvPicPr>
            <a:picLocks noChangeAspect="1"/>
          </p:cNvPicPr>
          <p:nvPr/>
        </p:nvPicPr>
        <p:blipFill>
          <a:blip r:embed="rId22"/>
          <a:srcRect t="17710" b="17710"/>
          <a:stretch>
            <a:fillRect/>
          </a:stretch>
        </p:blipFill>
        <p:spPr>
          <a:xfrm>
            <a:off x="6604000" y="1778000"/>
            <a:ext cx="4826000" cy="4064000"/>
          </a:xfrm>
          <a:prstGeom prst="rect">
            <a:avLst/>
          </a:prstGeom>
          <a:noFill/>
          <a:ln w="25400" cap="flat" cmpd="sng">
            <a:noFill/>
            <a:prstDash val="solid"/>
            <a:round/>
          </a:ln>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368300"/>
            <a:ext cx="490029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1.6</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艺术(Arts)：审美传承</a:t>
            </a:r>
          </a:p>
        </p:txBody>
      </p:sp>
      <p:sp>
        <p:nvSpPr>
          <p:cNvPr id="3" name="AutoShape 3"/>
          <p:cNvSpPr/>
          <p:nvPr/>
        </p:nvSpPr>
        <p:spPr>
          <a:xfrm>
            <a:off x="762000" y="1651000"/>
            <a:ext cx="5207000" cy="4318000"/>
          </a:xfrm>
          <a:prstGeom prst="roundRect">
            <a:avLst>
              <a:gd name="adj" fmla="val 2941"/>
            </a:avLst>
          </a:prstGeom>
          <a:solidFill>
            <a:srgbClr val="FFFFFF">
              <a:alpha val="70000"/>
            </a:srgbClr>
          </a:solidFill>
          <a:ln cap="flat" cmpd="sng">
            <a:solidFill>
              <a:srgbClr val="E6CFCF">
                <a:alpha val="7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9500" y="1968500"/>
            <a:ext cx="355600" cy="355600"/>
          </a:xfrm>
          <a:prstGeom prst="rect">
            <a:avLst/>
          </a:prstGeom>
        </p:spPr>
      </p:pic>
      <p:sp>
        <p:nvSpPr>
          <p:cNvPr id="5" name="AutoShape 5"/>
          <p:cNvSpPr/>
          <p:nvPr/>
        </p:nvSpPr>
        <p:spPr>
          <a:xfrm>
            <a:off x="1524000" y="1930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核心：色彩与构图美学</a:t>
            </a:r>
          </a:p>
        </p:txBody>
      </p:sp>
      <p:sp>
        <p:nvSpPr>
          <p:cNvPr id="8" name="AutoShape 6"/>
          <p:cNvSpPr/>
          <p:nvPr/>
        </p:nvSpPr>
        <p:spPr>
          <a:xfrm>
            <a:off x="1524000" y="2311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深入探索花草纸的色彩搭配与构图美学，通过自然元素的组合，展现独特的视觉艺术。</a:t>
            </a:r>
          </a:p>
        </p:txBody>
      </p:sp>
      <p:pic>
        <p:nvPicPr>
          <p:cNvPr id="9"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9500" y="3111500"/>
            <a:ext cx="355600" cy="355600"/>
          </a:xfrm>
          <a:prstGeom prst="rect">
            <a:avLst/>
          </a:prstGeom>
        </p:spPr>
      </p:pic>
      <p:sp>
        <p:nvSpPr>
          <p:cNvPr id="10" name="AutoShape 8"/>
          <p:cNvSpPr/>
          <p:nvPr/>
        </p:nvSpPr>
        <p:spPr>
          <a:xfrm>
            <a:off x="1524000" y="307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活动：“天人合一”的实践</a:t>
            </a:r>
          </a:p>
        </p:txBody>
      </p:sp>
      <p:sp>
        <p:nvSpPr>
          <p:cNvPr id="11" name="AutoShape 9"/>
          <p:cNvSpPr/>
          <p:nvPr/>
        </p:nvSpPr>
        <p:spPr>
          <a:xfrm>
            <a:off x="1524000" y="3454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将采摘的植物标本（如花、叶）嵌入纸浆，亲手制作独一无二的花草纸，实现东方美学的具象化呈现。</a:t>
            </a:r>
          </a:p>
        </p:txBody>
      </p:sp>
      <p:pic>
        <p:nvPicPr>
          <p:cNvPr id="12"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79500" y="4254500"/>
            <a:ext cx="355600" cy="355600"/>
          </a:xfrm>
          <a:prstGeom prst="rect">
            <a:avLst/>
          </a:prstGeom>
        </p:spPr>
      </p:pic>
      <p:sp>
        <p:nvSpPr>
          <p:cNvPr id="13" name="AutoShape 11"/>
          <p:cNvSpPr/>
          <p:nvPr/>
        </p:nvSpPr>
        <p:spPr>
          <a:xfrm>
            <a:off x="1524000" y="4216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目标：能力的双重提升</a:t>
            </a:r>
          </a:p>
        </p:txBody>
      </p:sp>
      <p:sp>
        <p:nvSpPr>
          <p:cNvPr id="14" name="AutoShape 12"/>
          <p:cNvSpPr/>
          <p:nvPr/>
        </p:nvSpPr>
        <p:spPr>
          <a:xfrm>
            <a:off x="1524000" y="4597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在动手实践中，潜移默化地提升学生的审美鉴赏能力和艺术创造能力。</a:t>
            </a:r>
          </a:p>
        </p:txBody>
      </p:sp>
      <p:pic>
        <p:nvPicPr>
          <p:cNvPr id="15" name="Picture 13"/>
          <p:cNvPicPr>
            <a:picLocks noChangeAspect="1"/>
          </p:cNvPicPr>
          <p:nvPr/>
        </p:nvPicPr>
        <p:blipFill>
          <a:blip r:embed="rId10"/>
          <a:srcRect l="10243" r="10243"/>
          <a:stretch>
            <a:fillRect/>
          </a:stretch>
        </p:blipFill>
        <p:spPr>
          <a:xfrm>
            <a:off x="6223000" y="1651000"/>
            <a:ext cx="5207000" cy="4318000"/>
          </a:xfrm>
          <a:prstGeom prst="roundRect">
            <a:avLst>
              <a:gd name="adj" fmla="val 2941"/>
            </a:avLst>
          </a:prstGeom>
          <a:noFill/>
          <a:ln w="25400" cap="flat" cmpd="sng">
            <a:noFill/>
            <a:prstDash val="solid"/>
            <a:round/>
          </a:ln>
          <a:effectLst>
            <a:outerShdw blurRad="127000" dist="63500" dir="2700000" algn="tl" rotWithShape="0">
              <a:srgbClr val="000000">
                <a:alpha val="20000"/>
              </a:srgbClr>
            </a:outerShdw>
          </a:effectLst>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523875" y="793115"/>
            <a:ext cx="6802120" cy="1847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254000"/>
            <a:ext cx="67564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1.7</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数学(Mathematics)：精确控制</a:t>
            </a:r>
          </a:p>
        </p:txBody>
      </p:sp>
      <p:sp>
        <p:nvSpPr>
          <p:cNvPr id="3" name="AutoShape 3"/>
          <p:cNvSpPr/>
          <p:nvPr/>
        </p:nvSpPr>
        <p:spPr>
          <a:xfrm>
            <a:off x="762000" y="1651000"/>
            <a:ext cx="5080000" cy="1397000"/>
          </a:xfrm>
          <a:prstGeom prst="roundRect">
            <a:avLst>
              <a:gd name="adj" fmla="val 909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841500"/>
            <a:ext cx="406400" cy="406400"/>
          </a:xfrm>
          <a:prstGeom prst="rect">
            <a:avLst/>
          </a:prstGeom>
        </p:spPr>
      </p:pic>
      <p:sp>
        <p:nvSpPr>
          <p:cNvPr id="5" name="AutoShape 5"/>
          <p:cNvSpPr/>
          <p:nvPr/>
        </p:nvSpPr>
        <p:spPr>
          <a:xfrm>
            <a:off x="1524000" y="1803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核心计算要素</a:t>
            </a:r>
          </a:p>
        </p:txBody>
      </p:sp>
      <p:sp>
        <p:nvSpPr>
          <p:cNvPr id="8" name="AutoShape 6"/>
          <p:cNvSpPr/>
          <p:nvPr/>
        </p:nvSpPr>
        <p:spPr>
          <a:xfrm>
            <a:off x="1016000" y="22225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重点掌握纸浆浓度、药液稀释比例及烘干时间的精确计算，确保实验参数准确无误。</a:t>
            </a:r>
          </a:p>
        </p:txBody>
      </p:sp>
      <p:sp>
        <p:nvSpPr>
          <p:cNvPr id="9" name="AutoShape 7"/>
          <p:cNvSpPr/>
          <p:nvPr/>
        </p:nvSpPr>
        <p:spPr>
          <a:xfrm>
            <a:off x="762000" y="3238500"/>
            <a:ext cx="5080000" cy="1397000"/>
          </a:xfrm>
          <a:prstGeom prst="roundRect">
            <a:avLst>
              <a:gd name="adj" fmla="val 909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0"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429000"/>
            <a:ext cx="406400" cy="406400"/>
          </a:xfrm>
          <a:prstGeom prst="rect">
            <a:avLst/>
          </a:prstGeom>
        </p:spPr>
      </p:pic>
      <p:sp>
        <p:nvSpPr>
          <p:cNvPr id="11" name="AutoShape 9"/>
          <p:cNvSpPr/>
          <p:nvPr/>
        </p:nvSpPr>
        <p:spPr>
          <a:xfrm>
            <a:off x="1524000" y="33909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精准测量与验证</a:t>
            </a:r>
          </a:p>
        </p:txBody>
      </p:sp>
      <p:sp>
        <p:nvSpPr>
          <p:cNvPr id="12" name="AutoShape 10"/>
          <p:cNvSpPr/>
          <p:nvPr/>
        </p:nvSpPr>
        <p:spPr>
          <a:xfrm>
            <a:off x="1016000" y="3810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通过数据记录与计算，确保纸浆稠度适宜、药液浓度最佳，保证实验结果的可重复性。</a:t>
            </a:r>
          </a:p>
        </p:txBody>
      </p:sp>
      <p:sp>
        <p:nvSpPr>
          <p:cNvPr id="13" name="AutoShape 11"/>
          <p:cNvSpPr/>
          <p:nvPr/>
        </p:nvSpPr>
        <p:spPr>
          <a:xfrm>
            <a:off x="762000" y="4826000"/>
            <a:ext cx="5080000" cy="1397000"/>
          </a:xfrm>
          <a:prstGeom prst="roundRect">
            <a:avLst>
              <a:gd name="adj" fmla="val 909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4"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016500"/>
            <a:ext cx="406400" cy="406400"/>
          </a:xfrm>
          <a:prstGeom prst="rect">
            <a:avLst/>
          </a:prstGeom>
        </p:spPr>
      </p:pic>
      <p:sp>
        <p:nvSpPr>
          <p:cNvPr id="15" name="AutoShape 13"/>
          <p:cNvSpPr/>
          <p:nvPr/>
        </p:nvSpPr>
        <p:spPr>
          <a:xfrm>
            <a:off x="1524000" y="4978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科学素养培养</a:t>
            </a:r>
          </a:p>
        </p:txBody>
      </p:sp>
      <p:sp>
        <p:nvSpPr>
          <p:cNvPr id="17" name="AutoShape 14"/>
          <p:cNvSpPr/>
          <p:nvPr/>
        </p:nvSpPr>
        <p:spPr>
          <a:xfrm>
            <a:off x="1016000" y="53975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在数据处理中培养严谨的科学态度，提升定量分析与逻辑思维能力。</a:t>
            </a:r>
          </a:p>
        </p:txBody>
      </p:sp>
      <p:pic>
        <p:nvPicPr>
          <p:cNvPr id="18" name="Picture 15"/>
          <p:cNvPicPr>
            <a:picLocks noChangeAspect="1"/>
          </p:cNvPicPr>
          <p:nvPr/>
        </p:nvPicPr>
        <p:blipFill>
          <a:blip r:embed="rId10"/>
          <a:srcRect l="17187" r="17187"/>
          <a:stretch>
            <a:fillRect/>
          </a:stretch>
        </p:blipFill>
        <p:spPr>
          <a:xfrm>
            <a:off x="6096000" y="1651000"/>
            <a:ext cx="5334000" cy="4572000"/>
          </a:xfrm>
          <a:prstGeom prst="rect">
            <a:avLst/>
          </a:prstGeom>
          <a:noFill/>
          <a:ln w="12700" cap="flat" cmpd="sng">
            <a:solidFill>
              <a:srgbClr val="8B0000">
                <a:alpha val="50000"/>
              </a:srgbClr>
            </a:solidFill>
            <a:prstDash val="solid"/>
            <a:round/>
          </a:ln>
          <a:effectLst>
            <a:outerShdw blurRad="127000" dist="63500" dir="2700000" algn="tl" rotWithShape="0">
              <a:srgbClr val="000000">
                <a:alpha val="20000"/>
              </a:srgbClr>
            </a:outerShdw>
          </a:effectLst>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851525" cy="2006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358775"/>
            <a:ext cx="592836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1.8</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文化为核：对话非遗传承人</a:t>
            </a:r>
          </a:p>
        </p:txBody>
      </p:sp>
      <p:pic>
        <p:nvPicPr>
          <p:cNvPr id="3" name="Picture 3"/>
          <p:cNvPicPr>
            <a:picLocks noChangeAspect="1"/>
          </p:cNvPicPr>
          <p:nvPr/>
        </p:nvPicPr>
        <p:blipFill>
          <a:blip r:embed="rId12"/>
          <a:srcRect l="8311" r="8311"/>
          <a:stretch>
            <a:fillRect/>
          </a:stretch>
        </p:blipFill>
        <p:spPr>
          <a:xfrm>
            <a:off x="762000" y="1778000"/>
            <a:ext cx="5080000" cy="3810000"/>
          </a:xfrm>
          <a:prstGeom prst="rect">
            <a:avLst/>
          </a:prstGeom>
          <a:noFill/>
          <a:ln w="12700" cap="flat" cmpd="sng">
            <a:solidFill>
              <a:srgbClr val="8B0000">
                <a:alpha val="100000"/>
              </a:srgbClr>
            </a:solidFill>
            <a:prstDash val="solid"/>
            <a:round/>
          </a:ln>
        </p:spPr>
      </p:pic>
      <p:pic>
        <p:nvPicPr>
          <p:cNvPr id="4" name="Picture 4"/>
          <p:cNvPicPr>
            <a:picLocks noChangeAspect="1"/>
          </p:cNvPicPr>
          <p:nvPr>
            <p:custDataLst>
              <p:tags r:id="rId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23000" y="1803400"/>
            <a:ext cx="304800" cy="304800"/>
          </a:xfrm>
          <a:prstGeom prst="rect">
            <a:avLst/>
          </a:prstGeom>
        </p:spPr>
      </p:pic>
      <p:sp>
        <p:nvSpPr>
          <p:cNvPr id="5" name="AutoShape 5"/>
          <p:cNvSpPr/>
          <p:nvPr>
            <p:custDataLst>
              <p:tags r:id="rId3"/>
            </p:custDataLst>
          </p:nvPr>
        </p:nvSpPr>
        <p:spPr>
          <a:xfrm>
            <a:off x="6604000" y="17780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核心原则：文化为核，技术为用</a:t>
            </a:r>
          </a:p>
        </p:txBody>
      </p:sp>
      <p:cxnSp>
        <p:nvCxnSpPr>
          <p:cNvPr id="8" name="Connector 6"/>
          <p:cNvCxnSpPr/>
          <p:nvPr>
            <p:custDataLst>
              <p:tags r:id="rId4"/>
            </p:custDataLst>
          </p:nvPr>
        </p:nvCxnSpPr>
        <p:spPr>
          <a:xfrm rot="-8384">
            <a:off x="6223008" y="2216150"/>
            <a:ext cx="5207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9" name="AutoShape 7"/>
          <p:cNvSpPr/>
          <p:nvPr>
            <p:custDataLst>
              <p:tags r:id="rId5"/>
            </p:custDataLst>
          </p:nvPr>
        </p:nvSpPr>
        <p:spPr>
          <a:xfrm>
            <a:off x="6223000" y="2349500"/>
            <a:ext cx="5207000" cy="1143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激光雕刻与科学实验是保护文化的工具，而匠人精神与传统技艺背后的历史底蕴，才是项目真正的灵魂所在。</a:t>
            </a:r>
          </a:p>
        </p:txBody>
      </p:sp>
      <p:pic>
        <p:nvPicPr>
          <p:cNvPr id="10" name="Picture 8"/>
          <p:cNvPicPr>
            <a:picLocks noChangeAspect="1"/>
          </p:cNvPicPr>
          <p:nvPr>
            <p:custDataLst>
              <p:tags r:id="rId6"/>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223000" y="3581400"/>
            <a:ext cx="304800" cy="304800"/>
          </a:xfrm>
          <a:prstGeom prst="rect">
            <a:avLst/>
          </a:prstGeom>
        </p:spPr>
      </p:pic>
      <p:sp>
        <p:nvSpPr>
          <p:cNvPr id="11" name="AutoShape 9"/>
          <p:cNvSpPr/>
          <p:nvPr>
            <p:custDataLst>
              <p:tags r:id="rId7"/>
            </p:custDataLst>
          </p:nvPr>
        </p:nvSpPr>
        <p:spPr>
          <a:xfrm>
            <a:off x="6604000" y="35560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活动展示：传承人的坚守与热爱</a:t>
            </a:r>
          </a:p>
        </p:txBody>
      </p:sp>
      <p:cxnSp>
        <p:nvCxnSpPr>
          <p:cNvPr id="12" name="Connector 10"/>
          <p:cNvCxnSpPr/>
          <p:nvPr>
            <p:custDataLst>
              <p:tags r:id="rId8"/>
            </p:custDataLst>
          </p:nvPr>
        </p:nvCxnSpPr>
        <p:spPr>
          <a:xfrm rot="-8384">
            <a:off x="6223008" y="3994150"/>
            <a:ext cx="5207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13" name="AutoShape 11"/>
          <p:cNvSpPr/>
          <p:nvPr>
            <p:custDataLst>
              <p:tags r:id="rId9"/>
            </p:custDataLst>
          </p:nvPr>
        </p:nvSpPr>
        <p:spPr>
          <a:xfrm>
            <a:off x="6223000" y="4127500"/>
            <a:ext cx="5207000" cy="1143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播放非遗传承人访谈视频片段，通过镜头记录他们对造纸工艺的执着，分享那份跨越时光的坚守与热爱。</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294640" y="791845"/>
            <a:ext cx="7452360" cy="18605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431800" y="342900"/>
            <a:ext cx="70612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1.9</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探究工具（一）：问题发现引导表</a:t>
            </a:r>
          </a:p>
        </p:txBody>
      </p:sp>
      <p:sp>
        <p:nvSpPr>
          <p:cNvPr id="3" name="AutoShape 3"/>
          <p:cNvSpPr/>
          <p:nvPr/>
        </p:nvSpPr>
        <p:spPr>
          <a:xfrm>
            <a:off x="762000" y="1651000"/>
            <a:ext cx="3302000" cy="3556000"/>
          </a:xfrm>
          <a:prstGeom prst="roundRect">
            <a:avLst>
              <a:gd name="adj" fmla="val 3846"/>
            </a:avLst>
          </a:prstGeom>
          <a:solidFill>
            <a:srgbClr val="FFFFFF">
              <a:alpha val="7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05000"/>
            <a:ext cx="406400" cy="406400"/>
          </a:xfrm>
          <a:prstGeom prst="rect">
            <a:avLst/>
          </a:prstGeom>
        </p:spPr>
      </p:pic>
      <p:sp>
        <p:nvSpPr>
          <p:cNvPr id="5" name="AutoShape 5"/>
          <p:cNvSpPr/>
          <p:nvPr/>
        </p:nvSpPr>
        <p:spPr>
          <a:xfrm>
            <a:off x="1524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01 观察现象</a:t>
            </a:r>
          </a:p>
        </p:txBody>
      </p:sp>
      <p:cxnSp>
        <p:nvCxnSpPr>
          <p:cNvPr id="8" name="Connector 6"/>
          <p:cNvCxnSpPr/>
          <p:nvPr/>
        </p:nvCxnSpPr>
        <p:spPr>
          <a:xfrm rot="-15626">
            <a:off x="1016014" y="2343150"/>
            <a:ext cx="2794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9" name="AutoShape 7"/>
          <p:cNvSpPr/>
          <p:nvPr/>
        </p:nvSpPr>
        <p:spPr>
          <a:xfrm>
            <a:off x="1016000" y="247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思考：我看到了什么？</a:t>
            </a:r>
          </a:p>
        </p:txBody>
      </p:sp>
      <p:sp>
        <p:nvSpPr>
          <p:cNvPr id="10" name="AutoShape 8"/>
          <p:cNvSpPr/>
          <p:nvPr/>
        </p:nvSpPr>
        <p:spPr>
          <a:xfrm>
            <a:off x="1016000" y="3111500"/>
            <a:ext cx="2794000" cy="1841500"/>
          </a:xfrm>
          <a:prstGeom prst="roundRect">
            <a:avLst>
              <a:gd name="adj" fmla="val 3448"/>
            </a:avLst>
          </a:prstGeom>
          <a:solidFill>
            <a:srgbClr val="8B0000">
              <a:alpha val="5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sp>
        <p:nvSpPr>
          <p:cNvPr id="11" name="AutoShape 9"/>
          <p:cNvSpPr/>
          <p:nvPr/>
        </p:nvSpPr>
        <p:spPr>
          <a:xfrm>
            <a:off x="1143000" y="3238500"/>
            <a:ext cx="2540000" cy="158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示例：</a:t>
            </a:r>
            <a:endParaRPr lang="en-US" sz="11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2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传统纸张在潮湿环境下容易发霉。</a:t>
            </a:r>
          </a:p>
        </p:txBody>
      </p:sp>
      <p:sp>
        <p:nvSpPr>
          <p:cNvPr id="12" name="AutoShape 10"/>
          <p:cNvSpPr/>
          <p:nvPr/>
        </p:nvSpPr>
        <p:spPr>
          <a:xfrm>
            <a:off x="4445000" y="1651000"/>
            <a:ext cx="3302000" cy="3556000"/>
          </a:xfrm>
          <a:prstGeom prst="roundRect">
            <a:avLst>
              <a:gd name="adj" fmla="val 3846"/>
            </a:avLst>
          </a:prstGeom>
          <a:solidFill>
            <a:srgbClr val="FFFFFF">
              <a:alpha val="7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3"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1905000"/>
            <a:ext cx="406400" cy="406400"/>
          </a:xfrm>
          <a:prstGeom prst="rect">
            <a:avLst/>
          </a:prstGeom>
        </p:spPr>
      </p:pic>
      <p:sp>
        <p:nvSpPr>
          <p:cNvPr id="14" name="AutoShape 12"/>
          <p:cNvSpPr/>
          <p:nvPr/>
        </p:nvSpPr>
        <p:spPr>
          <a:xfrm>
            <a:off x="5207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02 发现异常</a:t>
            </a:r>
          </a:p>
        </p:txBody>
      </p:sp>
      <p:cxnSp>
        <p:nvCxnSpPr>
          <p:cNvPr id="15" name="Connector 13"/>
          <p:cNvCxnSpPr/>
          <p:nvPr/>
        </p:nvCxnSpPr>
        <p:spPr>
          <a:xfrm rot="-15626">
            <a:off x="4699014" y="2343150"/>
            <a:ext cx="2794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17" name="AutoShape 14"/>
          <p:cNvSpPr/>
          <p:nvPr/>
        </p:nvSpPr>
        <p:spPr>
          <a:xfrm>
            <a:off x="4699000" y="247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思考：有什么不对劲/可以改进的地方？</a:t>
            </a:r>
          </a:p>
        </p:txBody>
      </p:sp>
      <p:sp>
        <p:nvSpPr>
          <p:cNvPr id="18" name="AutoShape 15"/>
          <p:cNvSpPr/>
          <p:nvPr/>
        </p:nvSpPr>
        <p:spPr>
          <a:xfrm>
            <a:off x="4699000" y="3111500"/>
            <a:ext cx="2794000" cy="1841500"/>
          </a:xfrm>
          <a:prstGeom prst="roundRect">
            <a:avLst>
              <a:gd name="adj" fmla="val 3448"/>
            </a:avLst>
          </a:prstGeom>
          <a:solidFill>
            <a:srgbClr val="8B0000">
              <a:alpha val="5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sp>
        <p:nvSpPr>
          <p:cNvPr id="19" name="AutoShape 16"/>
          <p:cNvSpPr/>
          <p:nvPr/>
        </p:nvSpPr>
        <p:spPr>
          <a:xfrm>
            <a:off x="4826000" y="3238500"/>
            <a:ext cx="2540000" cy="158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示例：</a:t>
            </a:r>
            <a:endParaRPr lang="en-US" sz="11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2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纸张发霉会影响其保存和使用，这是一个需要解决的问题。</a:t>
            </a:r>
          </a:p>
        </p:txBody>
      </p:sp>
      <p:sp>
        <p:nvSpPr>
          <p:cNvPr id="20" name="AutoShape 17"/>
          <p:cNvSpPr/>
          <p:nvPr/>
        </p:nvSpPr>
        <p:spPr>
          <a:xfrm>
            <a:off x="8128000" y="1651000"/>
            <a:ext cx="3302000" cy="3556000"/>
          </a:xfrm>
          <a:prstGeom prst="roundRect">
            <a:avLst>
              <a:gd name="adj" fmla="val 3846"/>
            </a:avLst>
          </a:prstGeom>
          <a:solidFill>
            <a:srgbClr val="FFFFFF">
              <a:alpha val="7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21"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1905000"/>
            <a:ext cx="406400" cy="406400"/>
          </a:xfrm>
          <a:prstGeom prst="rect">
            <a:avLst/>
          </a:prstGeom>
        </p:spPr>
      </p:pic>
      <p:sp>
        <p:nvSpPr>
          <p:cNvPr id="22" name="AutoShape 19"/>
          <p:cNvSpPr/>
          <p:nvPr/>
        </p:nvSpPr>
        <p:spPr>
          <a:xfrm>
            <a:off x="8890000" y="187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03 转化问题</a:t>
            </a:r>
          </a:p>
        </p:txBody>
      </p:sp>
      <p:cxnSp>
        <p:nvCxnSpPr>
          <p:cNvPr id="23" name="Connector 20"/>
          <p:cNvCxnSpPr/>
          <p:nvPr/>
        </p:nvCxnSpPr>
        <p:spPr>
          <a:xfrm rot="-15626">
            <a:off x="8382014" y="2343150"/>
            <a:ext cx="2794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24" name="AutoShape 21"/>
          <p:cNvSpPr/>
          <p:nvPr/>
        </p:nvSpPr>
        <p:spPr>
          <a:xfrm>
            <a:off x="8382000" y="2476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思考：这可以变成一个什么样的科学问题？</a:t>
            </a:r>
          </a:p>
        </p:txBody>
      </p:sp>
      <p:sp>
        <p:nvSpPr>
          <p:cNvPr id="25" name="AutoShape 22"/>
          <p:cNvSpPr/>
          <p:nvPr/>
        </p:nvSpPr>
        <p:spPr>
          <a:xfrm>
            <a:off x="8382000" y="3111500"/>
            <a:ext cx="2794000" cy="1841500"/>
          </a:xfrm>
          <a:prstGeom prst="roundRect">
            <a:avLst>
              <a:gd name="adj" fmla="val 3448"/>
            </a:avLst>
          </a:prstGeom>
          <a:solidFill>
            <a:srgbClr val="8B0000">
              <a:alpha val="5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sp>
        <p:nvSpPr>
          <p:cNvPr id="26" name="AutoShape 23"/>
          <p:cNvSpPr/>
          <p:nvPr/>
        </p:nvSpPr>
        <p:spPr>
          <a:xfrm>
            <a:off x="8509000" y="3238500"/>
            <a:ext cx="2540000" cy="158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示例：</a:t>
            </a:r>
            <a:endParaRPr lang="en-US" sz="11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2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哪些天然物质能有效抑制纸张霉菌的生长？</a:t>
            </a:r>
          </a:p>
        </p:txBody>
      </p:sp>
      <p:sp>
        <p:nvSpPr>
          <p:cNvPr id="27" name="AutoShape 24"/>
          <p:cNvSpPr/>
          <p:nvPr/>
        </p:nvSpPr>
        <p:spPr>
          <a:xfrm>
            <a:off x="762000" y="5461000"/>
            <a:ext cx="10668000" cy="762000"/>
          </a:xfrm>
          <a:prstGeom prst="roundRect">
            <a:avLst>
              <a:gd name="adj" fmla="val 16666"/>
            </a:avLst>
          </a:prstGeom>
          <a:solidFill>
            <a:srgbClr val="8B0000">
              <a:alpha val="8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28" name="Picture 2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5638800"/>
            <a:ext cx="304800" cy="304800"/>
          </a:xfrm>
          <a:prstGeom prst="rect">
            <a:avLst/>
          </a:prstGeom>
        </p:spPr>
      </p:pic>
      <p:sp>
        <p:nvSpPr>
          <p:cNvPr id="29" name="AutoShape 26"/>
          <p:cNvSpPr/>
          <p:nvPr/>
        </p:nvSpPr>
        <p:spPr>
          <a:xfrm>
            <a:off x="1397000" y="5588000"/>
            <a:ext cx="977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核心作用：</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通过结构化的引导，降低学生发现问题的门槛，帮助其建立从现象到本质的科学思考路径。</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7"/>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89120" y="835025"/>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p>
          </p:txBody>
        </p:sp>
      </p:grpSp>
      <p:sp>
        <p:nvSpPr>
          <p:cNvPr id="4" name="文本框 3"/>
          <p:cNvSpPr txBox="1"/>
          <p:nvPr>
            <p:custDataLst>
              <p:tags r:id="rId2"/>
            </p:custDataLst>
          </p:nvPr>
        </p:nvSpPr>
        <p:spPr>
          <a:xfrm>
            <a:off x="2218055" y="3245485"/>
            <a:ext cx="2559685" cy="368300"/>
          </a:xfrm>
          <a:prstGeom prst="rect">
            <a:avLst/>
          </a:prstGeom>
          <a:noFill/>
        </p:spPr>
        <p:txBody>
          <a:bodyPr wrap="square" rtlCol="0">
            <a:spAutoFit/>
          </a:bodyPr>
          <a:lstStyle/>
          <a:p>
            <a:pPr algn="ctr"/>
            <a:r>
              <a:rPr lang="zh-CN" altLang="en-US" b="1" dirty="0">
                <a:solidFill>
                  <a:srgbClr val="55797A"/>
                </a:solidFill>
                <a:effectLst/>
                <a:latin typeface="微软雅黑" panose="020B0503020204020204" pitchFamily="34" charset="-122"/>
                <a:ea typeface="微软雅黑" panose="020B0503020204020204" pitchFamily="34" charset="-122"/>
                <a:sym typeface="+mn-ea"/>
              </a:rPr>
              <a:t>本章导学</a:t>
            </a:r>
          </a:p>
        </p:txBody>
      </p:sp>
      <p:grpSp>
        <p:nvGrpSpPr>
          <p:cNvPr id="31" name="组合 30"/>
          <p:cNvGrpSpPr/>
          <p:nvPr>
            <p:custDataLst>
              <p:tags r:id="rId3"/>
            </p:custDataLst>
          </p:nvPr>
        </p:nvGrpSpPr>
        <p:grpSpPr>
          <a:xfrm>
            <a:off x="2959735" y="2039620"/>
            <a:ext cx="944245" cy="901700"/>
            <a:chOff x="2811" y="5565"/>
            <a:chExt cx="1668" cy="1668"/>
          </a:xfrm>
        </p:grpSpPr>
        <p:sp>
          <p:nvSpPr>
            <p:cNvPr id="11" name="椭圆 10"/>
            <p:cNvSpPr/>
            <p:nvPr>
              <p:custDataLst>
                <p:tags r:id="rId14"/>
              </p:custDataLst>
            </p:nvPr>
          </p:nvSpPr>
          <p:spPr>
            <a:xfrm>
              <a:off x="2811" y="5565"/>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Camille5"/>
            <p:cNvSpPr>
              <a:spLocks noEditPoints="1"/>
            </p:cNvSpPr>
            <p:nvPr>
              <p:custDataLst>
                <p:tags r:id="rId15"/>
              </p:custDataLst>
            </p:nvPr>
          </p:nvSpPr>
          <p:spPr bwMode="auto">
            <a:xfrm>
              <a:off x="3246" y="6040"/>
              <a:ext cx="799" cy="719"/>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grpSp>
      <p:sp>
        <p:nvSpPr>
          <p:cNvPr id="27" name="文本框 26"/>
          <p:cNvSpPr txBox="1"/>
          <p:nvPr>
            <p:custDataLst>
              <p:tags r:id="rId4"/>
            </p:custDataLst>
          </p:nvPr>
        </p:nvSpPr>
        <p:spPr>
          <a:xfrm>
            <a:off x="1783715" y="5379085"/>
            <a:ext cx="3804285" cy="368300"/>
          </a:xfrm>
          <a:prstGeom prst="rect">
            <a:avLst/>
          </a:prstGeom>
          <a:noFill/>
        </p:spPr>
        <p:txBody>
          <a:bodyPr wrap="square" rtlCol="0">
            <a:spAutoFit/>
          </a:bodyPr>
          <a:lstStyle/>
          <a:p>
            <a:pPr algn="ctr"/>
            <a:r>
              <a:rPr lang="zh-CN" altLang="en-US" b="1" dirty="0">
                <a:solidFill>
                  <a:srgbClr val="55797A"/>
                </a:solidFill>
                <a:effectLst/>
                <a:latin typeface="微软雅黑" panose="020B0503020204020204" pitchFamily="34" charset="-122"/>
                <a:ea typeface="微软雅黑" panose="020B0503020204020204" pitchFamily="34" charset="-122"/>
                <a:sym typeface="+mn-ea"/>
              </a:rPr>
              <a:t>第二节：探究学习型项目方法实践</a:t>
            </a:r>
          </a:p>
        </p:txBody>
      </p:sp>
      <p:sp>
        <p:nvSpPr>
          <p:cNvPr id="21" name="文本框 20"/>
          <p:cNvSpPr txBox="1"/>
          <p:nvPr>
            <p:custDataLst>
              <p:tags r:id="rId5"/>
            </p:custDataLst>
          </p:nvPr>
        </p:nvSpPr>
        <p:spPr>
          <a:xfrm>
            <a:off x="6416675" y="3288665"/>
            <a:ext cx="3213100" cy="368300"/>
          </a:xfrm>
          <a:prstGeom prst="rect">
            <a:avLst/>
          </a:prstGeom>
          <a:noFill/>
        </p:spPr>
        <p:txBody>
          <a:bodyPr wrap="square" rtlCol="0">
            <a:spAutoFit/>
          </a:bodyPr>
          <a:lstStyle/>
          <a:p>
            <a:pPr algn="ctr"/>
            <a:r>
              <a:rPr lang="zh-CN" altLang="en-US" b="1" dirty="0">
                <a:solidFill>
                  <a:srgbClr val="55797A"/>
                </a:solidFill>
                <a:effectLst/>
                <a:latin typeface="微软雅黑" panose="020B0503020204020204" pitchFamily="34" charset="-122"/>
                <a:ea typeface="微软雅黑" panose="020B0503020204020204" pitchFamily="34" charset="-122"/>
                <a:sym typeface="+mn-ea"/>
              </a:rPr>
              <a:t>第一节：探究学习型项目解析</a:t>
            </a:r>
          </a:p>
        </p:txBody>
      </p:sp>
      <p:grpSp>
        <p:nvGrpSpPr>
          <p:cNvPr id="41" name="组合 40"/>
          <p:cNvGrpSpPr/>
          <p:nvPr>
            <p:custDataLst>
              <p:tags r:id="rId6"/>
            </p:custDataLst>
          </p:nvPr>
        </p:nvGrpSpPr>
        <p:grpSpPr>
          <a:xfrm>
            <a:off x="7693660" y="1996440"/>
            <a:ext cx="982345" cy="937895"/>
            <a:chOff x="6890" y="5409"/>
            <a:chExt cx="1668" cy="1668"/>
          </a:xfrm>
        </p:grpSpPr>
        <p:sp>
          <p:nvSpPr>
            <p:cNvPr id="13" name="椭圆 12"/>
            <p:cNvSpPr/>
            <p:nvPr>
              <p:custDataLst>
                <p:tags r:id="rId12"/>
              </p:custDataLst>
            </p:nvPr>
          </p:nvSpPr>
          <p:spPr>
            <a:xfrm>
              <a:off x="6890"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0" name="Camille19"/>
            <p:cNvSpPr/>
            <p:nvPr>
              <p:custDataLst>
                <p:tags r:id="rId13"/>
              </p:custDataLst>
            </p:nvPr>
          </p:nvSpPr>
          <p:spPr>
            <a:xfrm>
              <a:off x="7353" y="5739"/>
              <a:ext cx="743" cy="1010"/>
            </a:xfrm>
            <a:custGeom>
              <a:avLst/>
              <a:gdLst/>
              <a:ahLst/>
              <a:cxnLst>
                <a:cxn ang="0">
                  <a:pos x="91405913" y="34128055"/>
                </a:cxn>
                <a:cxn ang="0">
                  <a:pos x="91405913" y="34128055"/>
                </a:cxn>
                <a:cxn ang="0">
                  <a:pos x="30644892" y="4395253"/>
                </a:cxn>
                <a:cxn ang="0">
                  <a:pos x="2377681" y="13702747"/>
                </a:cxn>
                <a:cxn ang="0">
                  <a:pos x="0" y="20424729"/>
                </a:cxn>
                <a:cxn ang="0">
                  <a:pos x="2377681" y="89197826"/>
                </a:cxn>
                <a:cxn ang="0">
                  <a:pos x="4755362" y="93851284"/>
                </a:cxn>
                <a:cxn ang="0">
                  <a:pos x="58647721" y="125652031"/>
                </a:cxn>
                <a:cxn ang="0">
                  <a:pos x="61025403" y="125652031"/>
                </a:cxn>
                <a:cxn ang="0">
                  <a:pos x="63403084" y="125652031"/>
                </a:cxn>
                <a:cxn ang="0">
                  <a:pos x="65516384" y="123584085"/>
                </a:cxn>
                <a:cxn ang="0">
                  <a:pos x="65516384" y="52484259"/>
                </a:cxn>
                <a:cxn ang="0">
                  <a:pos x="63403084" y="47830802"/>
                </a:cxn>
                <a:cxn ang="0">
                  <a:pos x="11624025" y="18098000"/>
                </a:cxn>
                <a:cxn ang="0">
                  <a:pos x="18756485" y="13702747"/>
                </a:cxn>
                <a:cxn ang="0">
                  <a:pos x="28267211" y="11376018"/>
                </a:cxn>
                <a:cxn ang="0">
                  <a:pos x="79518091" y="38781512"/>
                </a:cxn>
                <a:cxn ang="0">
                  <a:pos x="81895772" y="41108241"/>
                </a:cxn>
                <a:cxn ang="0">
                  <a:pos x="81895772" y="109881338"/>
                </a:cxn>
                <a:cxn ang="0">
                  <a:pos x="86650550" y="114276592"/>
                </a:cxn>
                <a:cxn ang="0">
                  <a:pos x="93519213" y="109881338"/>
                </a:cxn>
                <a:cxn ang="0">
                  <a:pos x="93519213" y="36454784"/>
                </a:cxn>
                <a:cxn ang="0">
                  <a:pos x="91405913" y="34128055"/>
                </a:cxn>
              </a:cxnLst>
              <a:rect l="0" t="0" r="0" b="0"/>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55797A"/>
            </a:solidFill>
            <a:ln>
              <a:noFill/>
            </a:ln>
          </p:spPr>
        </p:sp>
      </p:grpSp>
      <p:pic>
        <p:nvPicPr>
          <p:cNvPr id="30" name="图片 2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文本框 5"/>
          <p:cNvSpPr txBox="1"/>
          <p:nvPr>
            <p:custDataLst>
              <p:tags r:id="rId7"/>
            </p:custDataLst>
          </p:nvPr>
        </p:nvSpPr>
        <p:spPr>
          <a:xfrm>
            <a:off x="6321425" y="5379085"/>
            <a:ext cx="3794760" cy="368300"/>
          </a:xfrm>
          <a:prstGeom prst="rect">
            <a:avLst/>
          </a:prstGeom>
          <a:noFill/>
        </p:spPr>
        <p:txBody>
          <a:bodyPr wrap="square" rtlCol="0">
            <a:spAutoFit/>
          </a:bodyPr>
          <a:lstStyle/>
          <a:p>
            <a:pPr algn="ctr"/>
            <a:r>
              <a:rPr lang="zh-CN" altLang="en-US" b="1" dirty="0">
                <a:solidFill>
                  <a:srgbClr val="55797A"/>
                </a:solidFill>
                <a:effectLst/>
                <a:latin typeface="微软雅黑" panose="020B0503020204020204" pitchFamily="34" charset="-122"/>
                <a:ea typeface="微软雅黑" panose="020B0503020204020204" pitchFamily="34" charset="-122"/>
                <a:sym typeface="+mn-ea"/>
              </a:rPr>
              <a:t>第三节：课堂总结与拓展</a:t>
            </a:r>
          </a:p>
        </p:txBody>
      </p:sp>
      <p:grpSp>
        <p:nvGrpSpPr>
          <p:cNvPr id="7" name="组合 6"/>
          <p:cNvGrpSpPr/>
          <p:nvPr>
            <p:custDataLst>
              <p:tags r:id="rId8"/>
            </p:custDataLst>
          </p:nvPr>
        </p:nvGrpSpPr>
        <p:grpSpPr>
          <a:xfrm>
            <a:off x="7821930" y="4250055"/>
            <a:ext cx="835025" cy="797560"/>
            <a:chOff x="14734" y="5366"/>
            <a:chExt cx="1668" cy="1668"/>
          </a:xfrm>
        </p:grpSpPr>
        <p:sp>
          <p:nvSpPr>
            <p:cNvPr id="8" name="椭圆 7"/>
            <p:cNvSpPr/>
            <p:nvPr>
              <p:custDataLst>
                <p:tags r:id="rId10"/>
              </p:custDataLst>
            </p:nvPr>
          </p:nvSpPr>
          <p:spPr>
            <a:xfrm>
              <a:off x="14734" y="5366"/>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Camille18"/>
            <p:cNvSpPr/>
            <p:nvPr>
              <p:custDataLst>
                <p:tags r:id="rId11"/>
              </p:custDataLst>
            </p:nvPr>
          </p:nvSpPr>
          <p:spPr bwMode="auto">
            <a:xfrm>
              <a:off x="15129" y="5762"/>
              <a:ext cx="880" cy="87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5797A"/>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200" b="0" i="0" u="none" strike="noStrike" kern="0" cap="none" spc="0" normalizeH="0" baseline="0" noProof="0">
                <a:ln>
                  <a:noFill/>
                </a:ln>
                <a:solidFill>
                  <a:srgbClr val="FFFFFF"/>
                </a:solidFill>
                <a:effectLst>
                  <a:outerShdw blurRad="38100" dist="38100" dir="2700000" algn="tl">
                    <a:srgbClr val="000000"/>
                  </a:outerShdw>
                </a:effectLst>
                <a:uLnTx/>
                <a:uFillTx/>
                <a:latin typeface="汉仪中宋S" panose="00020600040101010101" charset="-122"/>
                <a:ea typeface="微软雅黑" panose="020B0503020204020204" pitchFamily="34" charset="-122"/>
                <a:cs typeface="+mn-cs"/>
                <a:sym typeface="汉仪中宋S" panose="00020600040101010101" charset="-122"/>
              </a:endParaRPr>
            </a:p>
          </p:txBody>
        </p:sp>
      </p:grpSp>
      <p:pic>
        <p:nvPicPr>
          <p:cNvPr id="10" name="图片 9" descr="作业"/>
          <p:cNvPicPr>
            <a:picLocks noChangeAspect="1"/>
          </p:cNvPicPr>
          <p:nvPr>
            <p:custDataLst>
              <p:tags r:id="rId9"/>
            </p:custDataLst>
          </p:nvPr>
        </p:nvPicPr>
        <p:blipFill>
          <a:blip r:embed="rId19">
            <a:extLst>
              <a:ext uri="{96DAC541-7B7A-43D3-8B79-37D633B846F1}">
                <asvg:svgBlip xmlns:asvg="http://schemas.microsoft.com/office/drawing/2016/SVG/main" r:embed="rId20"/>
              </a:ext>
            </a:extLst>
          </a:blip>
          <a:stretch>
            <a:fillRect/>
          </a:stretch>
        </p:blipFill>
        <p:spPr>
          <a:xfrm>
            <a:off x="2952750" y="4191635"/>
            <a:ext cx="957580" cy="91440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473075" y="793115"/>
            <a:ext cx="7931785" cy="18415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279400"/>
            <a:ext cx="106680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1.10 </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探究工具（二）：假设验证方案模板</a:t>
            </a:r>
          </a:p>
        </p:txBody>
      </p:sp>
      <p:sp>
        <p:nvSpPr>
          <p:cNvPr id="3" name="AutoShape 3"/>
          <p:cNvSpPr/>
          <p:nvPr/>
        </p:nvSpPr>
        <p:spPr>
          <a:xfrm>
            <a:off x="762000" y="1524000"/>
            <a:ext cx="5080000" cy="4572000"/>
          </a:xfrm>
          <a:prstGeom prst="roundRect">
            <a:avLst>
              <a:gd name="adj" fmla="val 2777"/>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sp>
        <p:nvSpPr>
          <p:cNvPr id="4" name="AutoShape 4"/>
          <p:cNvSpPr/>
          <p:nvPr/>
        </p:nvSpPr>
        <p:spPr>
          <a:xfrm>
            <a:off x="1016000" y="17145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 核心要素与示例</a:t>
            </a: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22500"/>
            <a:ext cx="304800" cy="304800"/>
          </a:xfrm>
          <a:prstGeom prst="rect">
            <a:avLst/>
          </a:prstGeom>
        </p:spPr>
      </p:pic>
      <p:sp>
        <p:nvSpPr>
          <p:cNvPr id="8" name="AutoShape 6"/>
          <p:cNvSpPr/>
          <p:nvPr/>
        </p:nvSpPr>
        <p:spPr>
          <a:xfrm>
            <a:off x="1397000" y="21844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我们的假设：</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黄柏汁中的化学成分具有抑菌作用</a:t>
            </a:r>
          </a:p>
        </p:txBody>
      </p:sp>
      <p:pic>
        <p:nvPicPr>
          <p:cNvPr id="9"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794000"/>
            <a:ext cx="304800" cy="304800"/>
          </a:xfrm>
          <a:prstGeom prst="rect">
            <a:avLst/>
          </a:prstGeom>
        </p:spPr>
      </p:pic>
      <p:sp>
        <p:nvSpPr>
          <p:cNvPr id="10" name="AutoShape 8"/>
          <p:cNvSpPr/>
          <p:nvPr/>
        </p:nvSpPr>
        <p:spPr>
          <a:xfrm>
            <a:off x="1397000" y="27559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自变量：</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是否在纸浆中添加黄柏汁</a:t>
            </a:r>
          </a:p>
        </p:txBody>
      </p:sp>
      <p:pic>
        <p:nvPicPr>
          <p:cNvPr id="11"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365500"/>
            <a:ext cx="304800" cy="304800"/>
          </a:xfrm>
          <a:prstGeom prst="rect">
            <a:avLst/>
          </a:prstGeom>
        </p:spPr>
      </p:pic>
      <p:sp>
        <p:nvSpPr>
          <p:cNvPr id="12" name="AutoShape 10"/>
          <p:cNvSpPr/>
          <p:nvPr/>
        </p:nvSpPr>
        <p:spPr>
          <a:xfrm>
            <a:off x="1397000" y="33274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因变量：</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纸张发霉的面积和时间</a:t>
            </a:r>
          </a:p>
        </p:txBody>
      </p:sp>
      <p:pic>
        <p:nvPicPr>
          <p:cNvPr id="13"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3937000"/>
            <a:ext cx="304800" cy="304800"/>
          </a:xfrm>
          <a:prstGeom prst="rect">
            <a:avLst/>
          </a:prstGeom>
        </p:spPr>
      </p:pic>
      <p:sp>
        <p:nvSpPr>
          <p:cNvPr id="14" name="AutoShape 12"/>
          <p:cNvSpPr/>
          <p:nvPr/>
        </p:nvSpPr>
        <p:spPr>
          <a:xfrm>
            <a:off x="1397000" y="38989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控制变量：</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环境温度、湿度、纸浆种类等</a:t>
            </a:r>
          </a:p>
        </p:txBody>
      </p:sp>
      <p:pic>
        <p:nvPicPr>
          <p:cNvPr id="15"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6000" y="4508500"/>
            <a:ext cx="304800" cy="304800"/>
          </a:xfrm>
          <a:prstGeom prst="rect">
            <a:avLst/>
          </a:prstGeom>
        </p:spPr>
      </p:pic>
      <p:sp>
        <p:nvSpPr>
          <p:cNvPr id="17" name="AutoShape 14"/>
          <p:cNvSpPr/>
          <p:nvPr/>
        </p:nvSpPr>
        <p:spPr>
          <a:xfrm>
            <a:off x="1397000" y="44704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实验步骤：</a:t>
            </a: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分组处理 → 培养观察 → 记录数据 → 分析结论</a:t>
            </a:r>
          </a:p>
        </p:txBody>
      </p:sp>
      <p:sp>
        <p:nvSpPr>
          <p:cNvPr id="18" name="AutoShape 15"/>
          <p:cNvSpPr/>
          <p:nvPr/>
        </p:nvSpPr>
        <p:spPr>
          <a:xfrm>
            <a:off x="6096000" y="1524000"/>
            <a:ext cx="5080000" cy="4572000"/>
          </a:xfrm>
          <a:prstGeom prst="roundRect">
            <a:avLst>
              <a:gd name="adj" fmla="val 2777"/>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sp>
        <p:nvSpPr>
          <p:cNvPr id="19" name="AutoShape 16"/>
          <p:cNvSpPr/>
          <p:nvPr/>
        </p:nvSpPr>
        <p:spPr>
          <a:xfrm>
            <a:off x="6350000" y="17145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 模板作用与价值</a:t>
            </a:r>
          </a:p>
        </p:txBody>
      </p:sp>
      <p:pic>
        <p:nvPicPr>
          <p:cNvPr id="20"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350000" y="2286000"/>
            <a:ext cx="406400" cy="406400"/>
          </a:xfrm>
          <a:prstGeom prst="rect">
            <a:avLst/>
          </a:prstGeom>
        </p:spPr>
      </p:pic>
      <p:sp>
        <p:nvSpPr>
          <p:cNvPr id="21" name="AutoShape 18"/>
          <p:cNvSpPr/>
          <p:nvPr/>
        </p:nvSpPr>
        <p:spPr>
          <a:xfrm>
            <a:off x="6858000" y="22860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规范设计流程</a:t>
            </a:r>
            <a:endParaRPr lang="en-US" sz="12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引导学生系统性思考，将模糊的探究想法转化为可操作的实验计划。</a:t>
            </a:r>
          </a:p>
        </p:txBody>
      </p:sp>
      <p:pic>
        <p:nvPicPr>
          <p:cNvPr id="22"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350000" y="3175000"/>
            <a:ext cx="406400" cy="406400"/>
          </a:xfrm>
          <a:prstGeom prst="rect">
            <a:avLst/>
          </a:prstGeom>
        </p:spPr>
      </p:pic>
      <p:sp>
        <p:nvSpPr>
          <p:cNvPr id="23" name="AutoShape 20"/>
          <p:cNvSpPr/>
          <p:nvPr/>
        </p:nvSpPr>
        <p:spPr>
          <a:xfrm>
            <a:off x="6858000" y="31750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确保科学严谨</a:t>
            </a:r>
            <a:endParaRPr lang="en-US" sz="12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通过明确变量控制，排除无关因素干扰，保证实验结果的可靠性与科学性。</a:t>
            </a:r>
          </a:p>
        </p:txBody>
      </p:sp>
      <p:pic>
        <p:nvPicPr>
          <p:cNvPr id="24" name="Picture 21"/>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350000" y="4064000"/>
            <a:ext cx="406400" cy="406400"/>
          </a:xfrm>
          <a:prstGeom prst="rect">
            <a:avLst/>
          </a:prstGeom>
        </p:spPr>
      </p:pic>
      <p:sp>
        <p:nvSpPr>
          <p:cNvPr id="25" name="AutoShape 22"/>
          <p:cNvSpPr/>
          <p:nvPr/>
        </p:nvSpPr>
        <p:spPr>
          <a:xfrm>
            <a:off x="6858000" y="40640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培养科学素养</a:t>
            </a:r>
            <a:endParaRPr lang="en-US" sz="1200">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潜移默化地训练学生的逻辑思维能力，建立科学探究的方法论意识。</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561340" y="793115"/>
            <a:ext cx="760603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368300"/>
            <a:ext cx="774446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1.11</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难点攻克：如何设计严谨的对照实验？</a:t>
            </a:r>
          </a:p>
        </p:txBody>
      </p:sp>
      <p:sp>
        <p:nvSpPr>
          <p:cNvPr id="3" name="AutoShape 3"/>
          <p:cNvSpPr/>
          <p:nvPr>
            <p:custDataLst>
              <p:tags r:id="rId2"/>
            </p:custDataLst>
          </p:nvPr>
        </p:nvSpPr>
        <p:spPr>
          <a:xfrm>
            <a:off x="762000" y="1651000"/>
            <a:ext cx="5080000" cy="4572000"/>
          </a:xfrm>
          <a:prstGeom prst="roundRect">
            <a:avLst>
              <a:gd name="adj" fmla="val 2777"/>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1800">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custDataLst>
              <p:tags r:id="rId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16000" y="1841500"/>
            <a:ext cx="304800" cy="304800"/>
          </a:xfrm>
          <a:prstGeom prst="rect">
            <a:avLst/>
          </a:prstGeom>
        </p:spPr>
      </p:pic>
      <p:sp>
        <p:nvSpPr>
          <p:cNvPr id="5" name="AutoShape 5"/>
          <p:cNvSpPr/>
          <p:nvPr>
            <p:custDataLst>
              <p:tags r:id="rId4"/>
            </p:custDataLst>
          </p:nvPr>
        </p:nvSpPr>
        <p:spPr>
          <a:xfrm>
            <a:off x="1397000" y="180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实验组 (A组)：添加黄柏汁</a:t>
            </a:r>
          </a:p>
        </p:txBody>
      </p:sp>
      <p:cxnSp>
        <p:nvCxnSpPr>
          <p:cNvPr id="8" name="Connector 6"/>
          <p:cNvCxnSpPr/>
          <p:nvPr>
            <p:custDataLst>
              <p:tags r:id="rId5"/>
            </p:custDataLst>
          </p:nvPr>
        </p:nvCxnSpPr>
        <p:spPr>
          <a:xfrm rot="-9549">
            <a:off x="1016009" y="2216150"/>
            <a:ext cx="4572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9" name="AutoShape 8"/>
          <p:cNvSpPr/>
          <p:nvPr>
            <p:custDataLst>
              <p:tags r:id="rId6"/>
            </p:custDataLst>
          </p:nvPr>
        </p:nvSpPr>
        <p:spPr>
          <a:xfrm>
            <a:off x="1016000" y="2397760"/>
            <a:ext cx="4572000" cy="307911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操作：</a:t>
            </a:r>
            <a:r>
              <a:rPr lang="en-US" sz="18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在纸浆中加入一定浓度的黄柏汁。</a:t>
            </a:r>
            <a:endParaRPr lang="en-US">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预期结果：</a:t>
            </a:r>
            <a:r>
              <a:rPr lang="en-US" sz="18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观察纸张表面是否出现霉斑，预期抑菌效果明显。</a:t>
            </a:r>
          </a:p>
        </p:txBody>
      </p:sp>
      <p:sp>
        <p:nvSpPr>
          <p:cNvPr id="10" name="AutoShape 9"/>
          <p:cNvSpPr/>
          <p:nvPr>
            <p:custDataLst>
              <p:tags r:id="rId7"/>
            </p:custDataLst>
          </p:nvPr>
        </p:nvSpPr>
        <p:spPr>
          <a:xfrm>
            <a:off x="6223000" y="1651000"/>
            <a:ext cx="5080000" cy="4572000"/>
          </a:xfrm>
          <a:prstGeom prst="roundRect">
            <a:avLst>
              <a:gd name="adj" fmla="val 2777"/>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1800">
              <a:solidFill>
                <a:schemeClr val="tx1"/>
              </a:solidFill>
              <a:latin typeface="微软雅黑" panose="020B0503020204020204" pitchFamily="34" charset="-122"/>
              <a:ea typeface="微软雅黑" panose="020B0503020204020204" pitchFamily="34" charset="-122"/>
            </a:endParaRPr>
          </a:p>
        </p:txBody>
      </p:sp>
      <p:pic>
        <p:nvPicPr>
          <p:cNvPr id="11" name="Picture 10"/>
          <p:cNvPicPr>
            <a:picLocks noChangeAspect="1"/>
          </p:cNvPicPr>
          <p:nvPr>
            <p:custDataLst>
              <p:tags r:id="rId8"/>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477000" y="1841500"/>
            <a:ext cx="304800" cy="304800"/>
          </a:xfrm>
          <a:prstGeom prst="rect">
            <a:avLst/>
          </a:prstGeom>
        </p:spPr>
      </p:pic>
      <p:sp>
        <p:nvSpPr>
          <p:cNvPr id="12" name="AutoShape 11"/>
          <p:cNvSpPr/>
          <p:nvPr>
            <p:custDataLst>
              <p:tags r:id="rId9"/>
            </p:custDataLst>
          </p:nvPr>
        </p:nvSpPr>
        <p:spPr>
          <a:xfrm>
            <a:off x="6858000" y="1803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对照组 (B组)：普通纸浆</a:t>
            </a:r>
          </a:p>
        </p:txBody>
      </p:sp>
      <p:cxnSp>
        <p:nvCxnSpPr>
          <p:cNvPr id="13" name="Connector 12"/>
          <p:cNvCxnSpPr/>
          <p:nvPr>
            <p:custDataLst>
              <p:tags r:id="rId10"/>
            </p:custDataLst>
          </p:nvPr>
        </p:nvCxnSpPr>
        <p:spPr>
          <a:xfrm rot="-9549">
            <a:off x="6477009" y="2216150"/>
            <a:ext cx="4572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sp>
        <p:nvSpPr>
          <p:cNvPr id="14" name="AutoShape 14"/>
          <p:cNvSpPr/>
          <p:nvPr>
            <p:custDataLst>
              <p:tags r:id="rId11"/>
            </p:custDataLst>
          </p:nvPr>
        </p:nvSpPr>
        <p:spPr>
          <a:xfrm>
            <a:off x="6477000" y="3302000"/>
            <a:ext cx="4572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操作：</a:t>
            </a:r>
            <a:r>
              <a:rPr lang="en-US" sz="18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使用完全相同的纸浆，不添加黄柏汁。</a:t>
            </a:r>
            <a:endParaRPr lang="en-US">
              <a:solidFill>
                <a:schemeClr val="tx1"/>
              </a:solidFill>
              <a:latin typeface="微软雅黑" panose="020B0503020204020204" pitchFamily="34" charset="-122"/>
              <a:ea typeface="微软雅黑" panose="020B0503020204020204" pitchFamily="34" charset="-122"/>
            </a:endParaRPr>
          </a:p>
          <a:p>
            <a:pPr indent="0" algn="l">
              <a:lnSpc>
                <a:spcPct val="125000"/>
              </a:lnSpc>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控制变量：</a:t>
            </a:r>
            <a:r>
              <a:rPr lang="en-US" sz="18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置于相同的温度、湿度环境中，确保单一变量。</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81050"/>
            <a:ext cx="3425190" cy="22225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AutoShape 2"/>
          <p:cNvSpPr/>
          <p:nvPr/>
        </p:nvSpPr>
        <p:spPr>
          <a:xfrm>
            <a:off x="762000" y="368300"/>
            <a:ext cx="34798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1.12</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数据分析与结论</a:t>
            </a:r>
          </a:p>
        </p:txBody>
      </p:sp>
      <p:pic>
        <p:nvPicPr>
          <p:cNvPr id="3" name="Picture 3"/>
          <p:cNvPicPr>
            <a:picLocks noChangeAspect="1"/>
          </p:cNvPicPr>
          <p:nvPr/>
        </p:nvPicPr>
        <p:blipFill>
          <a:blip r:embed="rId4"/>
          <a:srcRect l="14843" r="14843"/>
          <a:stretch>
            <a:fillRect/>
          </a:stretch>
        </p:blipFill>
        <p:spPr>
          <a:xfrm>
            <a:off x="762000" y="1651000"/>
            <a:ext cx="5080000" cy="4064000"/>
          </a:xfrm>
          <a:prstGeom prst="rect">
            <a:avLst/>
          </a:prstGeom>
          <a:noFill/>
          <a:ln w="12700" cap="flat" cmpd="sng">
            <a:solidFill>
              <a:srgbClr val="8B0000">
                <a:alpha val="100000"/>
              </a:srgbClr>
            </a:solidFill>
            <a:prstDash val="solid"/>
            <a:round/>
          </a:ln>
          <a:effectLst>
            <a:outerShdw blurRad="127000" dist="63500" dir="2700000" algn="tl" rotWithShape="0">
              <a:srgbClr val="000000">
                <a:alpha val="20000"/>
              </a:srgbClr>
            </a:outerShdw>
          </a:effectLst>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23000" y="1714500"/>
            <a:ext cx="304800" cy="304800"/>
          </a:xfrm>
          <a:prstGeom prst="rect">
            <a:avLst/>
          </a:prstGeom>
        </p:spPr>
      </p:pic>
      <p:sp>
        <p:nvSpPr>
          <p:cNvPr id="5" name="AutoShape 5"/>
          <p:cNvSpPr/>
          <p:nvPr/>
        </p:nvSpPr>
        <p:spPr>
          <a:xfrm>
            <a:off x="6604000" y="16764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数据对比分析</a:t>
            </a:r>
          </a:p>
        </p:txBody>
      </p:sp>
      <p:sp>
        <p:nvSpPr>
          <p:cNvPr id="8" name="AutoShape 6"/>
          <p:cNvSpPr/>
          <p:nvPr/>
        </p:nvSpPr>
        <p:spPr>
          <a:xfrm>
            <a:off x="6223000" y="2095500"/>
            <a:ext cx="520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通过柱状图对比，A组（加药组）的发霉面积远小于B组（对照组），差异显著。</a:t>
            </a:r>
          </a:p>
        </p:txBody>
      </p:sp>
      <p:cxnSp>
        <p:nvCxnSpPr>
          <p:cNvPr id="9" name="Connector 7"/>
          <p:cNvCxnSpPr/>
          <p:nvPr/>
        </p:nvCxnSpPr>
        <p:spPr>
          <a:xfrm rot="-8384">
            <a:off x="6223008" y="2978150"/>
            <a:ext cx="5207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pic>
        <p:nvPicPr>
          <p:cNvPr id="10"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3000" y="3175000"/>
            <a:ext cx="304800" cy="304800"/>
          </a:xfrm>
          <a:prstGeom prst="rect">
            <a:avLst/>
          </a:prstGeom>
        </p:spPr>
      </p:pic>
      <p:sp>
        <p:nvSpPr>
          <p:cNvPr id="11" name="AutoShape 9"/>
          <p:cNvSpPr/>
          <p:nvPr/>
        </p:nvSpPr>
        <p:spPr>
          <a:xfrm>
            <a:off x="6604000" y="31369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实验结论验证</a:t>
            </a:r>
          </a:p>
        </p:txBody>
      </p:sp>
      <p:sp>
        <p:nvSpPr>
          <p:cNvPr id="12" name="AutoShape 10"/>
          <p:cNvSpPr/>
          <p:nvPr/>
        </p:nvSpPr>
        <p:spPr>
          <a:xfrm>
            <a:off x="6223000" y="3556000"/>
            <a:ext cx="520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实验结果有力地支持了我们的假设，证实黄柏汁确实具有一定的抑菌防腐效果。</a:t>
            </a:r>
          </a:p>
        </p:txBody>
      </p:sp>
      <p:cxnSp>
        <p:nvCxnSpPr>
          <p:cNvPr id="13" name="Connector 11"/>
          <p:cNvCxnSpPr/>
          <p:nvPr/>
        </p:nvCxnSpPr>
        <p:spPr>
          <a:xfrm rot="-8384">
            <a:off x="6223008" y="4438650"/>
            <a:ext cx="5207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pic>
        <p:nvPicPr>
          <p:cNvPr id="14"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3000" y="4635500"/>
            <a:ext cx="304800" cy="304800"/>
          </a:xfrm>
          <a:prstGeom prst="rect">
            <a:avLst/>
          </a:prstGeom>
        </p:spPr>
      </p:pic>
      <p:sp>
        <p:nvSpPr>
          <p:cNvPr id="15" name="AutoShape 13"/>
          <p:cNvSpPr/>
          <p:nvPr/>
        </p:nvSpPr>
        <p:spPr>
          <a:xfrm>
            <a:off x="6604000" y="45974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反思与再设计</a:t>
            </a:r>
          </a:p>
        </p:txBody>
      </p:sp>
      <p:sp>
        <p:nvSpPr>
          <p:cNvPr id="17" name="AutoShape 14"/>
          <p:cNvSpPr/>
          <p:nvPr/>
        </p:nvSpPr>
        <p:spPr>
          <a:xfrm>
            <a:off x="6223000" y="5016500"/>
            <a:ext cx="520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若需进一步优化效果，可尝试调整黄柏汁浓度，或探索其他天然抑菌材料进行复配。</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p>
        </p:txBody>
      </p:sp>
      <p:grpSp>
        <p:nvGrpSpPr>
          <p:cNvPr id="3" name="组合 2"/>
          <p:cNvGrpSpPr/>
          <p:nvPr/>
        </p:nvGrpSpPr>
        <p:grpSpPr>
          <a:xfrm>
            <a:off x="429304"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702"/>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第二节</a:t>
              </a:r>
            </a:p>
            <a:p>
              <a:pPr algn="ct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探究学习型项目方法实践</a:t>
              </a: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707771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368300"/>
            <a:ext cx="707771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32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2.1</a:t>
            </a:r>
            <a:r>
              <a:rPr lang="zh-CN" altLang="en-US" sz="32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设计实践：项目教学设计模板仿写</a:t>
            </a:r>
          </a:p>
        </p:txBody>
      </p:sp>
      <p:sp>
        <p:nvSpPr>
          <p:cNvPr id="3" name="AutoShape 3"/>
          <p:cNvSpPr/>
          <p:nvPr/>
        </p:nvSpPr>
        <p:spPr>
          <a:xfrm>
            <a:off x="762000" y="1778000"/>
            <a:ext cx="5244465" cy="4064000"/>
          </a:xfrm>
          <a:prstGeom prst="roundRect">
            <a:avLst>
              <a:gd name="adj" fmla="val 3125"/>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2400">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304800" cy="304800"/>
          </a:xfrm>
          <a:prstGeom prst="rect">
            <a:avLst/>
          </a:prstGeom>
        </p:spPr>
      </p:pic>
      <p:sp>
        <p:nvSpPr>
          <p:cNvPr id="5" name="AutoShape 5"/>
          <p:cNvSpPr/>
          <p:nvPr/>
        </p:nvSpPr>
        <p:spPr>
          <a:xfrm>
            <a:off x="1397000" y="2006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模板核心构成要素</a:t>
            </a:r>
          </a:p>
        </p:txBody>
      </p:sp>
      <p:cxnSp>
        <p:nvCxnSpPr>
          <p:cNvPr id="8" name="Connector 6"/>
          <p:cNvCxnSpPr/>
          <p:nvPr/>
        </p:nvCxnSpPr>
        <p:spPr>
          <a:xfrm rot="-9549">
            <a:off x="1016009" y="2406650"/>
            <a:ext cx="4572000" cy="12700"/>
          </a:xfrm>
          <a:prstGeom prst="line">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9"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2667000"/>
            <a:ext cx="254000" cy="254000"/>
          </a:xfrm>
          <a:prstGeom prst="rect">
            <a:avLst/>
          </a:prstGeom>
        </p:spPr>
      </p:pic>
      <p:sp>
        <p:nvSpPr>
          <p:cNvPr id="10" name="AutoShape 8"/>
          <p:cNvSpPr/>
          <p:nvPr/>
        </p:nvSpPr>
        <p:spPr>
          <a:xfrm>
            <a:off x="1397000" y="26416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确定项目主题与核心驱动问题</a:t>
            </a:r>
          </a:p>
        </p:txBody>
      </p:sp>
      <p:pic>
        <p:nvPicPr>
          <p:cNvPr id="11"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111500"/>
            <a:ext cx="254000" cy="254000"/>
          </a:xfrm>
          <a:prstGeom prst="rect">
            <a:avLst/>
          </a:prstGeom>
        </p:spPr>
      </p:pic>
      <p:sp>
        <p:nvSpPr>
          <p:cNvPr id="12" name="AutoShape 10"/>
          <p:cNvSpPr/>
          <p:nvPr/>
        </p:nvSpPr>
        <p:spPr>
          <a:xfrm>
            <a:off x="1397000" y="30861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阐述项目背景、学习目标与重难点</a:t>
            </a:r>
          </a:p>
        </p:txBody>
      </p:sp>
      <p:pic>
        <p:nvPicPr>
          <p:cNvPr id="13"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556000"/>
            <a:ext cx="254000" cy="254000"/>
          </a:xfrm>
          <a:prstGeom prst="rect">
            <a:avLst/>
          </a:prstGeom>
        </p:spPr>
      </p:pic>
      <p:sp>
        <p:nvSpPr>
          <p:cNvPr id="14" name="AutoShape 12"/>
          <p:cNvSpPr/>
          <p:nvPr/>
        </p:nvSpPr>
        <p:spPr>
          <a:xfrm>
            <a:off x="1397000" y="3530600"/>
            <a:ext cx="444436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C-STEAM 五维整合分析（文化/科学/技术等）</a:t>
            </a:r>
          </a:p>
        </p:txBody>
      </p:sp>
      <p:pic>
        <p:nvPicPr>
          <p:cNvPr id="15"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000500"/>
            <a:ext cx="254000" cy="254000"/>
          </a:xfrm>
          <a:prstGeom prst="rect">
            <a:avLst/>
          </a:prstGeom>
        </p:spPr>
      </p:pic>
      <p:sp>
        <p:nvSpPr>
          <p:cNvPr id="17" name="AutoShape 14"/>
          <p:cNvSpPr/>
          <p:nvPr/>
        </p:nvSpPr>
        <p:spPr>
          <a:xfrm>
            <a:off x="1397000" y="39751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设计六环节探究流程与活动细节</a:t>
            </a:r>
          </a:p>
        </p:txBody>
      </p:sp>
      <p:pic>
        <p:nvPicPr>
          <p:cNvPr id="18"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445000"/>
            <a:ext cx="254000" cy="254000"/>
          </a:xfrm>
          <a:prstGeom prst="rect">
            <a:avLst/>
          </a:prstGeom>
        </p:spPr>
      </p:pic>
      <p:sp>
        <p:nvSpPr>
          <p:cNvPr id="19" name="AutoShape 16"/>
          <p:cNvSpPr/>
          <p:nvPr/>
        </p:nvSpPr>
        <p:spPr>
          <a:xfrm>
            <a:off x="1397000" y="44196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制定多元评价标准与教学反思框架</a:t>
            </a:r>
          </a:p>
        </p:txBody>
      </p:sp>
      <p:sp>
        <p:nvSpPr>
          <p:cNvPr id="20" name="AutoShape 17"/>
          <p:cNvSpPr/>
          <p:nvPr/>
        </p:nvSpPr>
        <p:spPr>
          <a:xfrm>
            <a:off x="6350000" y="1778000"/>
            <a:ext cx="5080000" cy="4064000"/>
          </a:xfrm>
          <a:prstGeom prst="roundRect">
            <a:avLst>
              <a:gd name="adj" fmla="val 3125"/>
            </a:avLst>
          </a:prstGeom>
          <a:solidFill>
            <a:srgbClr val="FFFFFF">
              <a:alpha val="6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sz="2400">
              <a:solidFill>
                <a:schemeClr val="tx1"/>
              </a:solidFill>
              <a:latin typeface="微软雅黑" panose="020B0503020204020204" pitchFamily="34" charset="-122"/>
              <a:ea typeface="微软雅黑" panose="020B0503020204020204" pitchFamily="34" charset="-122"/>
            </a:endParaRPr>
          </a:p>
        </p:txBody>
      </p:sp>
      <p:pic>
        <p:nvPicPr>
          <p:cNvPr id="21"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032000"/>
            <a:ext cx="304800" cy="304800"/>
          </a:xfrm>
          <a:prstGeom prst="rect">
            <a:avLst/>
          </a:prstGeom>
        </p:spPr>
      </p:pic>
      <p:sp>
        <p:nvSpPr>
          <p:cNvPr id="22" name="AutoShape 19"/>
          <p:cNvSpPr/>
          <p:nvPr/>
        </p:nvSpPr>
        <p:spPr>
          <a:xfrm>
            <a:off x="6985000" y="2006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实践仿写任务</a:t>
            </a:r>
          </a:p>
        </p:txBody>
      </p:sp>
      <p:cxnSp>
        <p:nvCxnSpPr>
          <p:cNvPr id="23" name="Connector 20"/>
          <p:cNvCxnSpPr/>
          <p:nvPr/>
        </p:nvCxnSpPr>
        <p:spPr>
          <a:xfrm rot="-9549">
            <a:off x="6604009" y="2406650"/>
            <a:ext cx="4572000" cy="12700"/>
          </a:xfrm>
          <a:prstGeom prst="line">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24"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27800" y="2726259"/>
            <a:ext cx="254000" cy="254000"/>
          </a:xfrm>
          <a:prstGeom prst="rect">
            <a:avLst/>
          </a:prstGeom>
        </p:spPr>
      </p:pic>
      <p:sp>
        <p:nvSpPr>
          <p:cNvPr id="25" name="AutoShape 22"/>
          <p:cNvSpPr/>
          <p:nvPr/>
        </p:nvSpPr>
        <p:spPr>
          <a:xfrm>
            <a:off x="6858000" y="2641600"/>
            <a:ext cx="4347845"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蓝本参考：</a:t>
            </a: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以“古法造纸”项目为参考范例。</a:t>
            </a:r>
          </a:p>
        </p:txBody>
      </p:sp>
      <p:pic>
        <p:nvPicPr>
          <p:cNvPr id="26" name="Picture 2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3581400"/>
            <a:ext cx="254000" cy="254000"/>
          </a:xfrm>
          <a:prstGeom prst="rect">
            <a:avLst/>
          </a:prstGeom>
        </p:spPr>
      </p:pic>
      <p:sp>
        <p:nvSpPr>
          <p:cNvPr id="27" name="AutoShape 24"/>
          <p:cNvSpPr/>
          <p:nvPr/>
        </p:nvSpPr>
        <p:spPr>
          <a:xfrm>
            <a:off x="6858000" y="3530600"/>
            <a:ext cx="4347845" cy="13747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仿写要求：</a:t>
            </a: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自主选择一个新的中华传统文化主题（如：活字印刷、传统扎染、中医药启蒙等），完整仿写一份探究学习型教学设计方案。</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368300"/>
            <a:ext cx="497205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2.2</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仿写主题选择（二选一）</a:t>
            </a:r>
          </a:p>
        </p:txBody>
      </p:sp>
      <p:sp>
        <p:nvSpPr>
          <p:cNvPr id="3" name="AutoShape 3"/>
          <p:cNvSpPr/>
          <p:nvPr/>
        </p:nvSpPr>
        <p:spPr>
          <a:xfrm>
            <a:off x="762000" y="1651000"/>
            <a:ext cx="5143500" cy="4318000"/>
          </a:xfrm>
          <a:prstGeom prst="roundRect">
            <a:avLst>
              <a:gd name="adj" fmla="val 2941"/>
            </a:avLst>
          </a:prstGeom>
          <a:solidFill>
            <a:srgbClr val="FFFFFF">
              <a:alpha val="7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solidFill>
                <a:schemeClr val="tx1"/>
              </a:solidFill>
            </a:endParaRPr>
          </a:p>
        </p:txBody>
      </p:sp>
      <p:pic>
        <p:nvPicPr>
          <p:cNvPr id="4" name="Picture 4"/>
          <p:cNvPicPr>
            <a:picLocks noChangeAspect="1"/>
          </p:cNvPicPr>
          <p:nvPr/>
        </p:nvPicPr>
        <p:blipFill>
          <a:blip r:embed="rId4"/>
          <a:srcRect t="29452" b="29452"/>
          <a:stretch>
            <a:fillRect/>
          </a:stretch>
        </p:blipFill>
        <p:spPr>
          <a:xfrm>
            <a:off x="1016000" y="1905000"/>
            <a:ext cx="4635500" cy="1905000"/>
          </a:xfrm>
          <a:prstGeom prst="rect">
            <a:avLst/>
          </a:prstGeom>
          <a:noFill/>
          <a:ln w="25400" cap="flat" cmpd="sng">
            <a:noFill/>
            <a:prstDash val="solid"/>
            <a:round/>
          </a:ln>
        </p:spPr>
      </p:pic>
      <p:sp>
        <p:nvSpPr>
          <p:cNvPr id="5" name="AutoShape 5"/>
          <p:cNvSpPr/>
          <p:nvPr/>
        </p:nvSpPr>
        <p:spPr>
          <a:xfrm>
            <a:off x="1016000" y="3937000"/>
            <a:ext cx="4635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主题一：传统扎染的固色技术探究</a:t>
            </a:r>
          </a:p>
        </p:txBody>
      </p:sp>
      <p:cxnSp>
        <p:nvCxnSpPr>
          <p:cNvPr id="8" name="Connector 6"/>
          <p:cNvCxnSpPr/>
          <p:nvPr/>
        </p:nvCxnSpPr>
        <p:spPr>
          <a:xfrm rot="-9418">
            <a:off x="1016009" y="4375150"/>
            <a:ext cx="46355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9"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546600"/>
            <a:ext cx="254000" cy="254000"/>
          </a:xfrm>
          <a:prstGeom prst="rect">
            <a:avLst/>
          </a:prstGeom>
        </p:spPr>
      </p:pic>
      <p:sp>
        <p:nvSpPr>
          <p:cNvPr id="10" name="AutoShape 8"/>
          <p:cNvSpPr/>
          <p:nvPr/>
        </p:nvSpPr>
        <p:spPr>
          <a:xfrm>
            <a:off x="1333500" y="45212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核心问题：</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如何利用天然媒染剂提高植物染料的固色效果？</a:t>
            </a:r>
          </a:p>
        </p:txBody>
      </p:sp>
      <p:pic>
        <p:nvPicPr>
          <p:cNvPr id="11"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5054600"/>
            <a:ext cx="254000" cy="254000"/>
          </a:xfrm>
          <a:prstGeom prst="rect">
            <a:avLst/>
          </a:prstGeom>
        </p:spPr>
      </p:pic>
      <p:sp>
        <p:nvSpPr>
          <p:cNvPr id="12" name="AutoShape 10"/>
          <p:cNvSpPr/>
          <p:nvPr/>
        </p:nvSpPr>
        <p:spPr>
          <a:xfrm>
            <a:off x="1333500" y="50292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跨学科点：</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化学（媒染原理）、艺术（图案设计）、工程（染缸设计）。</a:t>
            </a:r>
          </a:p>
        </p:txBody>
      </p:sp>
      <p:sp>
        <p:nvSpPr>
          <p:cNvPr id="13" name="AutoShape 11"/>
          <p:cNvSpPr/>
          <p:nvPr/>
        </p:nvSpPr>
        <p:spPr>
          <a:xfrm>
            <a:off x="6286500" y="1651000"/>
            <a:ext cx="5143500" cy="4318000"/>
          </a:xfrm>
          <a:prstGeom prst="roundRect">
            <a:avLst>
              <a:gd name="adj" fmla="val 2941"/>
            </a:avLst>
          </a:prstGeom>
          <a:solidFill>
            <a:srgbClr val="FFFFFF">
              <a:alpha val="7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endParaRPr>
              <a:solidFill>
                <a:schemeClr val="tx1"/>
              </a:solidFill>
            </a:endParaRPr>
          </a:p>
        </p:txBody>
      </p:sp>
      <p:pic>
        <p:nvPicPr>
          <p:cNvPr id="14" name="Picture 12"/>
          <p:cNvPicPr>
            <a:picLocks noChangeAspect="1"/>
          </p:cNvPicPr>
          <p:nvPr/>
        </p:nvPicPr>
        <p:blipFill>
          <a:blip r:embed="rId9"/>
          <a:srcRect t="29452" b="29452"/>
          <a:stretch>
            <a:fillRect/>
          </a:stretch>
        </p:blipFill>
        <p:spPr>
          <a:xfrm>
            <a:off x="6540500" y="1905000"/>
            <a:ext cx="4635500" cy="1905000"/>
          </a:xfrm>
          <a:prstGeom prst="rect">
            <a:avLst/>
          </a:prstGeom>
          <a:noFill/>
          <a:ln w="25400" cap="flat" cmpd="sng">
            <a:noFill/>
            <a:prstDash val="solid"/>
            <a:round/>
          </a:ln>
        </p:spPr>
      </p:pic>
      <p:sp>
        <p:nvSpPr>
          <p:cNvPr id="15" name="AutoShape 13"/>
          <p:cNvSpPr/>
          <p:nvPr/>
        </p:nvSpPr>
        <p:spPr>
          <a:xfrm>
            <a:off x="6540500" y="3937000"/>
            <a:ext cx="4635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主题二：活字印刷的墨水配比优化</a:t>
            </a:r>
          </a:p>
        </p:txBody>
      </p:sp>
      <p:cxnSp>
        <p:nvCxnSpPr>
          <p:cNvPr id="17" name="Connector 14"/>
          <p:cNvCxnSpPr/>
          <p:nvPr/>
        </p:nvCxnSpPr>
        <p:spPr>
          <a:xfrm rot="-9418">
            <a:off x="6540509" y="4375150"/>
            <a:ext cx="46355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18" name="Picture 1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40500" y="4546600"/>
            <a:ext cx="254000" cy="254000"/>
          </a:xfrm>
          <a:prstGeom prst="rect">
            <a:avLst/>
          </a:prstGeom>
        </p:spPr>
      </p:pic>
      <p:sp>
        <p:nvSpPr>
          <p:cNvPr id="19" name="AutoShape 16"/>
          <p:cNvSpPr/>
          <p:nvPr/>
        </p:nvSpPr>
        <p:spPr>
          <a:xfrm>
            <a:off x="6858000" y="4521200"/>
            <a:ext cx="431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核心问题：</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如何调配出颜色鲜艳、晕染效果好的天然植物墨水？</a:t>
            </a:r>
          </a:p>
        </p:txBody>
      </p:sp>
      <p:pic>
        <p:nvPicPr>
          <p:cNvPr id="20" name="Picture 1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40500" y="5054600"/>
            <a:ext cx="254000" cy="254000"/>
          </a:xfrm>
          <a:prstGeom prst="rect">
            <a:avLst/>
          </a:prstGeom>
        </p:spPr>
      </p:pic>
      <p:sp>
        <p:nvSpPr>
          <p:cNvPr id="21" name="AutoShape 18"/>
          <p:cNvSpPr/>
          <p:nvPr/>
        </p:nvSpPr>
        <p:spPr>
          <a:xfrm>
            <a:off x="6858000" y="50292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跨学科点：</a:t>
            </a: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化学（成分比例）、技术（印刷设备）、艺术（字体设计）。</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AutoShape 2"/>
          <p:cNvSpPr/>
          <p:nvPr/>
        </p:nvSpPr>
        <p:spPr>
          <a:xfrm>
            <a:off x="859155" y="342900"/>
            <a:ext cx="4352925"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2.3</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小组合作与教师指导</a:t>
            </a:r>
          </a:p>
        </p:txBody>
      </p:sp>
      <p:pic>
        <p:nvPicPr>
          <p:cNvPr id="2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60500" y="1905000"/>
            <a:ext cx="355600" cy="355600"/>
          </a:xfrm>
          <a:prstGeom prst="rect">
            <a:avLst/>
          </a:prstGeom>
        </p:spPr>
      </p:pic>
      <p:sp>
        <p:nvSpPr>
          <p:cNvPr id="25" name="AutoShape 5"/>
          <p:cNvSpPr/>
          <p:nvPr/>
        </p:nvSpPr>
        <p:spPr>
          <a:xfrm>
            <a:off x="1905000" y="1866900"/>
            <a:ext cx="86741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学生活动：小组协作探究</a:t>
            </a:r>
          </a:p>
        </p:txBody>
      </p:sp>
      <p:sp>
        <p:nvSpPr>
          <p:cNvPr id="26" name="AutoShape 6"/>
          <p:cNvSpPr/>
          <p:nvPr/>
        </p:nvSpPr>
        <p:spPr>
          <a:xfrm>
            <a:off x="1460500" y="2324100"/>
            <a:ext cx="948309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以小组为单位，选定探究主题，共同填写教学设计模板，明确分工与步骤。</a:t>
            </a:r>
          </a:p>
        </p:txBody>
      </p:sp>
      <p:cxnSp>
        <p:nvCxnSpPr>
          <p:cNvPr id="27" name="Connector 7"/>
          <p:cNvCxnSpPr/>
          <p:nvPr/>
        </p:nvCxnSpPr>
        <p:spPr>
          <a:xfrm>
            <a:off x="1460508" y="3036570"/>
            <a:ext cx="9482455" cy="75565"/>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2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60500" y="3238500"/>
            <a:ext cx="355600" cy="355600"/>
          </a:xfrm>
          <a:prstGeom prst="rect">
            <a:avLst/>
          </a:prstGeom>
        </p:spPr>
      </p:pic>
      <p:sp>
        <p:nvSpPr>
          <p:cNvPr id="29" name="AutoShape 9"/>
          <p:cNvSpPr/>
          <p:nvPr/>
        </p:nvSpPr>
        <p:spPr>
          <a:xfrm>
            <a:off x="1905000" y="3200400"/>
            <a:ext cx="86741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教师指导：引导与赋能</a:t>
            </a:r>
          </a:p>
        </p:txBody>
      </p:sp>
      <p:pic>
        <p:nvPicPr>
          <p:cNvPr id="3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0500" y="3721100"/>
            <a:ext cx="203200" cy="203200"/>
          </a:xfrm>
          <a:prstGeom prst="rect">
            <a:avLst/>
          </a:prstGeom>
        </p:spPr>
      </p:pic>
      <p:sp>
        <p:nvSpPr>
          <p:cNvPr id="31" name="AutoShape 11"/>
          <p:cNvSpPr/>
          <p:nvPr/>
        </p:nvSpPr>
        <p:spPr>
          <a:xfrm>
            <a:off x="1739900" y="3683000"/>
            <a:ext cx="897445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聚焦真实问题：</a:t>
            </a: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引导学生发现并确立有价值的探究课题</a:t>
            </a:r>
          </a:p>
        </p:txBody>
      </p:sp>
      <p:pic>
        <p:nvPicPr>
          <p:cNvPr id="3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0500" y="4102100"/>
            <a:ext cx="203200" cy="203200"/>
          </a:xfrm>
          <a:prstGeom prst="rect">
            <a:avLst/>
          </a:prstGeom>
        </p:spPr>
      </p:pic>
      <p:sp>
        <p:nvSpPr>
          <p:cNvPr id="33" name="AutoShape 13"/>
          <p:cNvSpPr/>
          <p:nvPr/>
        </p:nvSpPr>
        <p:spPr>
          <a:xfrm>
            <a:off x="1739900" y="4064000"/>
            <a:ext cx="897445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梳理探究流程：</a:t>
            </a: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帮助学生理清六环节逻辑，确保步骤清晰</a:t>
            </a:r>
          </a:p>
        </p:txBody>
      </p:sp>
      <p:pic>
        <p:nvPicPr>
          <p:cNvPr id="3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0500" y="4483100"/>
            <a:ext cx="203200" cy="203200"/>
          </a:xfrm>
          <a:prstGeom prst="rect">
            <a:avLst/>
          </a:prstGeom>
        </p:spPr>
      </p:pic>
      <p:sp>
        <p:nvSpPr>
          <p:cNvPr id="35" name="AutoShape 15"/>
          <p:cNvSpPr/>
          <p:nvPr/>
        </p:nvSpPr>
        <p:spPr>
          <a:xfrm>
            <a:off x="1739900" y="4445000"/>
            <a:ext cx="897445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坚持核心理念：</a:t>
            </a: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时刻提醒“文化为核，技术为用”的原则</a:t>
            </a:r>
          </a:p>
        </p:txBody>
      </p:sp>
      <p:pic>
        <p:nvPicPr>
          <p:cNvPr id="3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60500" y="4864100"/>
            <a:ext cx="203200" cy="203200"/>
          </a:xfrm>
          <a:prstGeom prst="rect">
            <a:avLst/>
          </a:prstGeom>
        </p:spPr>
      </p:pic>
      <p:sp>
        <p:nvSpPr>
          <p:cNvPr id="37" name="AutoShape 17"/>
          <p:cNvSpPr/>
          <p:nvPr/>
        </p:nvSpPr>
        <p:spPr>
          <a:xfrm>
            <a:off x="1739900" y="4826000"/>
            <a:ext cx="897445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鼓励创新融合：</a:t>
            </a:r>
            <a:r>
              <a:rPr lang="en-US"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支持学生结合现代技术进行大胆创新</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366268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904875" y="311150"/>
            <a:ext cx="36576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2.4</a:t>
            </a:r>
            <a:r>
              <a:rPr lang="zh-CN" altLang="en-US" sz="2800" b="1"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成果展示与点评</a:t>
            </a:r>
          </a:p>
        </p:txBody>
      </p:sp>
      <p:sp>
        <p:nvSpPr>
          <p:cNvPr id="4" name="AutoShape 4"/>
          <p:cNvSpPr/>
          <p:nvPr/>
        </p:nvSpPr>
        <p:spPr>
          <a:xfrm>
            <a:off x="762000" y="1905000"/>
            <a:ext cx="5080000" cy="3556000"/>
          </a:xfrm>
          <a:prstGeom prst="roundRect">
            <a:avLst>
              <a:gd name="adj" fmla="val 3571"/>
            </a:avLst>
          </a:prstGeom>
          <a:solidFill>
            <a:srgbClr val="FFFFFF">
              <a:alpha val="60000"/>
            </a:srgbClr>
          </a:solidFill>
          <a:ln w="12700" cap="flat" cmpd="sng">
            <a:solidFill>
              <a:srgbClr val="8B0000">
                <a:alpha val="100000"/>
              </a:srgbClr>
            </a:solidFill>
            <a:prstDash val="dash"/>
            <a:round/>
          </a:ln>
        </p:spPr>
        <p:txBody>
          <a:bodyPr vert="horz" wrap="square" lIns="63500" tIns="63500" rIns="63500" bIns="63500" rtlCol="0" anchor="ctr"/>
          <a:lstStyle/>
          <a:p>
            <a:pPr algn="ctr">
              <a:defRPr/>
            </a:pPr>
            <a:endParaRPr sz="2000">
              <a:solidFill>
                <a:schemeClr val="tx1"/>
              </a:solidFill>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97200" y="2921000"/>
            <a:ext cx="609600" cy="609600"/>
          </a:xfrm>
          <a:prstGeom prst="rect">
            <a:avLst/>
          </a:prstGeom>
        </p:spPr>
      </p:pic>
      <p:sp>
        <p:nvSpPr>
          <p:cNvPr id="8" name="AutoShape 6"/>
          <p:cNvSpPr/>
          <p:nvPr/>
        </p:nvSpPr>
        <p:spPr>
          <a:xfrm>
            <a:off x="1016000" y="3619500"/>
            <a:ext cx="457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b="0" i="0" u="none" strike="noStrike">
                <a:solidFill>
                  <a:schemeClr val="tx1"/>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课堂现场展示区 (Student Work Demo)</a:t>
            </a:r>
          </a:p>
        </p:txBody>
      </p:sp>
      <p:pic>
        <p:nvPicPr>
          <p:cNvPr id="9"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0000" y="2032000"/>
            <a:ext cx="406400" cy="406400"/>
          </a:xfrm>
          <a:prstGeom prst="rect">
            <a:avLst/>
          </a:prstGeom>
        </p:spPr>
      </p:pic>
      <p:sp>
        <p:nvSpPr>
          <p:cNvPr id="10" name="AutoShape 8"/>
          <p:cNvSpPr/>
          <p:nvPr/>
        </p:nvSpPr>
        <p:spPr>
          <a:xfrm>
            <a:off x="6858000" y="20320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亮点肯定</a:t>
            </a:r>
          </a:p>
        </p:txBody>
      </p:sp>
      <p:sp>
        <p:nvSpPr>
          <p:cNvPr id="11" name="AutoShape 9"/>
          <p:cNvSpPr/>
          <p:nvPr/>
        </p:nvSpPr>
        <p:spPr>
          <a:xfrm>
            <a:off x="6858000" y="2413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选取代表性作品，分析其设计构思巧妙之处与视觉表现亮点。</a:t>
            </a:r>
          </a:p>
        </p:txBody>
      </p:sp>
      <p:pic>
        <p:nvPicPr>
          <p:cNvPr id="12"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50000" y="3175000"/>
            <a:ext cx="406400" cy="406400"/>
          </a:xfrm>
          <a:prstGeom prst="rect">
            <a:avLst/>
          </a:prstGeom>
        </p:spPr>
      </p:pic>
      <p:sp>
        <p:nvSpPr>
          <p:cNvPr id="13" name="AutoShape 11"/>
          <p:cNvSpPr/>
          <p:nvPr/>
        </p:nvSpPr>
        <p:spPr>
          <a:xfrm>
            <a:off x="6858000" y="31750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问题探讨</a:t>
            </a:r>
          </a:p>
        </p:txBody>
      </p:sp>
      <p:sp>
        <p:nvSpPr>
          <p:cNvPr id="14" name="AutoShape 12"/>
          <p:cNvSpPr/>
          <p:nvPr/>
        </p:nvSpPr>
        <p:spPr>
          <a:xfrm>
            <a:off x="6858000" y="3556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客观指出作品在细节处理、逻辑结构或创意深度上存在的不足。</a:t>
            </a:r>
          </a:p>
        </p:txBody>
      </p:sp>
      <p:pic>
        <p:nvPicPr>
          <p:cNvPr id="15"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50000" y="4318000"/>
            <a:ext cx="406400" cy="406400"/>
          </a:xfrm>
          <a:prstGeom prst="rect">
            <a:avLst/>
          </a:prstGeom>
        </p:spPr>
      </p:pic>
      <p:sp>
        <p:nvSpPr>
          <p:cNvPr id="17" name="AutoShape 14"/>
          <p:cNvSpPr/>
          <p:nvPr/>
        </p:nvSpPr>
        <p:spPr>
          <a:xfrm>
            <a:off x="6858000" y="43180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改进建议</a:t>
            </a:r>
          </a:p>
        </p:txBody>
      </p:sp>
      <p:sp>
        <p:nvSpPr>
          <p:cNvPr id="18" name="AutoShape 15"/>
          <p:cNvSpPr/>
          <p:nvPr/>
        </p:nvSpPr>
        <p:spPr>
          <a:xfrm>
            <a:off x="6858000" y="4699000"/>
            <a:ext cx="457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提供具体可行的优化方向，帮助学生进一步完善设计方案。</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p>
        </p:txBody>
      </p:sp>
      <p:grpSp>
        <p:nvGrpSpPr>
          <p:cNvPr id="3" name="组合 2"/>
          <p:cNvGrpSpPr/>
          <p:nvPr/>
        </p:nvGrpSpPr>
        <p:grpSpPr>
          <a:xfrm>
            <a:off x="416386"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702"/>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第三节</a:t>
              </a:r>
            </a:p>
            <a:p>
              <a:pPr algn="ct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课堂总结与拓展</a:t>
              </a: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628015"/>
            <a:ext cx="77298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254000"/>
            <a:ext cx="761111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4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3.1</a:t>
            </a:r>
            <a:r>
              <a:rPr lang="zh-CN" altLang="en-US" sz="24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核心回顾：探究学习型C-STEAM项目设计要点</a:t>
            </a:r>
          </a:p>
        </p:txBody>
      </p:sp>
      <p:sp>
        <p:nvSpPr>
          <p:cNvPr id="3" name="AutoShape 3"/>
          <p:cNvSpPr/>
          <p:nvPr/>
        </p:nvSpPr>
        <p:spPr>
          <a:xfrm>
            <a:off x="762000" y="1778000"/>
            <a:ext cx="5207000" cy="2032000"/>
          </a:xfrm>
          <a:prstGeom prst="roundRect">
            <a:avLst>
              <a:gd name="adj" fmla="val 625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406400" cy="406400"/>
          </a:xfrm>
          <a:prstGeom prst="rect">
            <a:avLst/>
          </a:prstGeom>
        </p:spPr>
      </p:pic>
      <p:sp>
        <p:nvSpPr>
          <p:cNvPr id="5" name="AutoShape 5"/>
          <p:cNvSpPr/>
          <p:nvPr/>
        </p:nvSpPr>
        <p:spPr>
          <a:xfrm>
            <a:off x="1524000" y="2006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一个核心原则</a:t>
            </a:r>
          </a:p>
        </p:txBody>
      </p:sp>
      <p:cxnSp>
        <p:nvCxnSpPr>
          <p:cNvPr id="8" name="Connector 6"/>
          <p:cNvCxnSpPr/>
          <p:nvPr/>
        </p:nvCxnSpPr>
        <p:spPr>
          <a:xfrm rot="-9291">
            <a:off x="1016009" y="2470150"/>
            <a:ext cx="4699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sp>
        <p:nvSpPr>
          <p:cNvPr id="9" name="AutoShape 7"/>
          <p:cNvSpPr/>
          <p:nvPr/>
        </p:nvSpPr>
        <p:spPr>
          <a:xfrm>
            <a:off x="1016000" y="2603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文化为核，技术为用。在项目设计中，始终将文化内涵置于核心地位，技术手段作为实现文化表达的工具。</a:t>
            </a:r>
          </a:p>
        </p:txBody>
      </p:sp>
      <p:sp>
        <p:nvSpPr>
          <p:cNvPr id="10" name="AutoShape 8"/>
          <p:cNvSpPr/>
          <p:nvPr/>
        </p:nvSpPr>
        <p:spPr>
          <a:xfrm>
            <a:off x="6223000" y="1778000"/>
            <a:ext cx="5207000" cy="2032000"/>
          </a:xfrm>
          <a:prstGeom prst="roundRect">
            <a:avLst>
              <a:gd name="adj" fmla="val 625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1"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2032000"/>
            <a:ext cx="406400" cy="406400"/>
          </a:xfrm>
          <a:prstGeom prst="rect">
            <a:avLst/>
          </a:prstGeom>
        </p:spPr>
      </p:pic>
      <p:sp>
        <p:nvSpPr>
          <p:cNvPr id="12" name="AutoShape 10"/>
          <p:cNvSpPr/>
          <p:nvPr/>
        </p:nvSpPr>
        <p:spPr>
          <a:xfrm>
            <a:off x="6985000" y="2006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一条标准路径</a:t>
            </a:r>
          </a:p>
        </p:txBody>
      </p:sp>
      <p:cxnSp>
        <p:nvCxnSpPr>
          <p:cNvPr id="13" name="Connector 11"/>
          <p:cNvCxnSpPr/>
          <p:nvPr/>
        </p:nvCxnSpPr>
        <p:spPr>
          <a:xfrm rot="-9291">
            <a:off x="6477009" y="2470150"/>
            <a:ext cx="4699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sp>
        <p:nvSpPr>
          <p:cNvPr id="14" name="AutoShape 12"/>
          <p:cNvSpPr/>
          <p:nvPr/>
        </p:nvSpPr>
        <p:spPr>
          <a:xfrm>
            <a:off x="6477000" y="2603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遵循六环节探究模式：发现问题 → 作出假设 → 实验探究 → 数据分析 → 评价再设计 → 交流结论。</a:t>
            </a:r>
          </a:p>
        </p:txBody>
      </p:sp>
      <p:sp>
        <p:nvSpPr>
          <p:cNvPr id="15" name="AutoShape 13"/>
          <p:cNvSpPr/>
          <p:nvPr/>
        </p:nvSpPr>
        <p:spPr>
          <a:xfrm>
            <a:off x="762000" y="4064000"/>
            <a:ext cx="5207000" cy="2032000"/>
          </a:xfrm>
          <a:prstGeom prst="roundRect">
            <a:avLst>
              <a:gd name="adj" fmla="val 625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7"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318000"/>
            <a:ext cx="406400" cy="406400"/>
          </a:xfrm>
          <a:prstGeom prst="rect">
            <a:avLst/>
          </a:prstGeom>
        </p:spPr>
      </p:pic>
      <p:sp>
        <p:nvSpPr>
          <p:cNvPr id="18" name="AutoShape 15"/>
          <p:cNvSpPr/>
          <p:nvPr/>
        </p:nvSpPr>
        <p:spPr>
          <a:xfrm>
            <a:off x="1524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一项关键能力</a:t>
            </a:r>
          </a:p>
        </p:txBody>
      </p:sp>
      <p:cxnSp>
        <p:nvCxnSpPr>
          <p:cNvPr id="19" name="Connector 16"/>
          <p:cNvCxnSpPr/>
          <p:nvPr/>
        </p:nvCxnSpPr>
        <p:spPr>
          <a:xfrm rot="-9291">
            <a:off x="1016009" y="4756150"/>
            <a:ext cx="4699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sp>
        <p:nvSpPr>
          <p:cNvPr id="20" name="AutoShape 17"/>
          <p:cNvSpPr/>
          <p:nvPr/>
        </p:nvSpPr>
        <p:spPr>
          <a:xfrm>
            <a:off x="1016000" y="4889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重点培养学生运用科学探究方法解决传统文化传承中真实问题的能力，实现知行合一。</a:t>
            </a:r>
          </a:p>
        </p:txBody>
      </p:sp>
      <p:sp>
        <p:nvSpPr>
          <p:cNvPr id="21" name="AutoShape 18"/>
          <p:cNvSpPr/>
          <p:nvPr/>
        </p:nvSpPr>
        <p:spPr>
          <a:xfrm>
            <a:off x="6223000" y="4064000"/>
            <a:ext cx="5207000" cy="2032000"/>
          </a:xfrm>
          <a:prstGeom prst="roundRect">
            <a:avLst>
              <a:gd name="adj" fmla="val 6250"/>
            </a:avLst>
          </a:prstGeom>
          <a:solidFill>
            <a:srgbClr val="FFFFFF">
              <a:alpha val="7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22"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77000" y="4318000"/>
            <a:ext cx="406400" cy="406400"/>
          </a:xfrm>
          <a:prstGeom prst="rect">
            <a:avLst/>
          </a:prstGeom>
        </p:spPr>
      </p:pic>
      <p:sp>
        <p:nvSpPr>
          <p:cNvPr id="23" name="AutoShape 20"/>
          <p:cNvSpPr/>
          <p:nvPr/>
        </p:nvSpPr>
        <p:spPr>
          <a:xfrm>
            <a:off x="6985000" y="42926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一个重要目标</a:t>
            </a:r>
          </a:p>
        </p:txBody>
      </p:sp>
      <p:cxnSp>
        <p:nvCxnSpPr>
          <p:cNvPr id="24" name="Connector 21"/>
          <p:cNvCxnSpPr/>
          <p:nvPr/>
        </p:nvCxnSpPr>
        <p:spPr>
          <a:xfrm rot="-9291">
            <a:off x="6477009" y="4756150"/>
            <a:ext cx="4699000" cy="12700"/>
          </a:xfrm>
          <a:prstGeom prst="straightConnector1">
            <a:avLst/>
          </a:prstGeom>
          <a:solidFill>
            <a:srgbClr val="DEE0E3">
              <a:alpha val="100000"/>
            </a:srgbClr>
          </a:solidFill>
          <a:ln w="12700" cap="flat" cmpd="sng">
            <a:solidFill>
              <a:srgbClr val="8B0000">
                <a:alpha val="20000"/>
              </a:srgbClr>
            </a:solidFill>
            <a:prstDash val="solid"/>
            <a:round/>
            <a:headEnd type="none" w="med" len="med"/>
            <a:tailEnd type="none" w="med" len="med"/>
          </a:ln>
        </p:spPr>
      </p:cxnSp>
      <p:sp>
        <p:nvSpPr>
          <p:cNvPr id="25" name="AutoShape 22"/>
          <p:cNvSpPr/>
          <p:nvPr/>
        </p:nvSpPr>
        <p:spPr>
          <a:xfrm>
            <a:off x="6477000" y="4889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最终目标是实现文化传承与技术创新的平衡发展，让传统文化在现代科技的赋能下焕发新生。</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41358"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p>
        </p:txBody>
      </p:sp>
      <p:grpSp>
        <p:nvGrpSpPr>
          <p:cNvPr id="3" name="组合 2"/>
          <p:cNvGrpSpPr/>
          <p:nvPr/>
        </p:nvGrpSpPr>
        <p:grpSpPr>
          <a:xfrm>
            <a:off x="3125788"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p>
          </p:txBody>
        </p:sp>
      </p:grpSp>
      <p:sp>
        <p:nvSpPr>
          <p:cNvPr id="13" name="圆角矩形 12"/>
          <p:cNvSpPr/>
          <p:nvPr/>
        </p:nvSpPr>
        <p:spPr>
          <a:xfrm>
            <a:off x="4876800"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254000"/>
            <a:ext cx="106680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3.2</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课后作业（一）：简答题</a:t>
            </a:r>
          </a:p>
        </p:txBody>
      </p:sp>
      <p:sp>
        <p:nvSpPr>
          <p:cNvPr id="4" name="AutoShape 4"/>
          <p:cNvSpPr/>
          <p:nvPr/>
        </p:nvSpPr>
        <p:spPr>
          <a:xfrm>
            <a:off x="762000" y="1778000"/>
            <a:ext cx="10668000" cy="2413000"/>
          </a:xfrm>
          <a:prstGeom prst="roundRect">
            <a:avLst>
              <a:gd name="adj" fmla="val 5263"/>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304800" cy="304800"/>
          </a:xfrm>
          <a:prstGeom prst="rect">
            <a:avLst/>
          </a:prstGeom>
        </p:spPr>
      </p:pic>
      <p:sp>
        <p:nvSpPr>
          <p:cNvPr id="8" name="AutoShape 6"/>
          <p:cNvSpPr/>
          <p:nvPr/>
        </p:nvSpPr>
        <p:spPr>
          <a:xfrm>
            <a:off x="1397000" y="2006600"/>
            <a:ext cx="977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作业题目</a:t>
            </a:r>
          </a:p>
        </p:txBody>
      </p:sp>
      <p:sp>
        <p:nvSpPr>
          <p:cNvPr id="9" name="AutoShape 7"/>
          <p:cNvSpPr/>
          <p:nvPr/>
        </p:nvSpPr>
        <p:spPr>
          <a:xfrm>
            <a:off x="1016000" y="2413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结合古法造纸案例，请谈谈在探究学习型项目中，如何有效引导学生自主发现问题并提出合理假设？在此过程中应如何体现“文化为核、技术为用”的原则？</a:t>
            </a:r>
          </a:p>
        </p:txBody>
      </p:sp>
      <p:sp>
        <p:nvSpPr>
          <p:cNvPr id="10" name="AutoShape 8"/>
          <p:cNvSpPr/>
          <p:nvPr/>
        </p:nvSpPr>
        <p:spPr>
          <a:xfrm>
            <a:off x="762000" y="4445000"/>
            <a:ext cx="10668000" cy="1524000"/>
          </a:xfrm>
          <a:prstGeom prst="roundRect">
            <a:avLst>
              <a:gd name="adj" fmla="val 8333"/>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11"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699000"/>
            <a:ext cx="304800" cy="304800"/>
          </a:xfrm>
          <a:prstGeom prst="rect">
            <a:avLst/>
          </a:prstGeom>
        </p:spPr>
      </p:pic>
      <p:sp>
        <p:nvSpPr>
          <p:cNvPr id="12" name="AutoShape 10"/>
          <p:cNvSpPr/>
          <p:nvPr/>
        </p:nvSpPr>
        <p:spPr>
          <a:xfrm>
            <a:off x="1397000" y="4673600"/>
            <a:ext cx="977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作答要求</a:t>
            </a:r>
          </a:p>
        </p:txBody>
      </p:sp>
      <p:sp>
        <p:nvSpPr>
          <p:cNvPr id="13" name="AutoShape 11"/>
          <p:cNvSpPr/>
          <p:nvPr/>
        </p:nvSpPr>
        <p:spPr>
          <a:xfrm>
            <a:off x="1016000" y="5080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回答需条理清晰，结合具体案例，字数不少于300字。</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602488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675640" y="317500"/>
            <a:ext cx="6096000" cy="635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pPr>
            <a:r>
              <a:rPr lang="en-US" altLang="zh-CN"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3.3</a:t>
            </a: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课后作业（二）：实践操作题</a:t>
            </a:r>
          </a:p>
        </p:txBody>
      </p:sp>
      <p:sp>
        <p:nvSpPr>
          <p:cNvPr id="4" name="AutoShape 4"/>
          <p:cNvSpPr/>
          <p:nvPr/>
        </p:nvSpPr>
        <p:spPr>
          <a:xfrm>
            <a:off x="762000" y="1778000"/>
            <a:ext cx="10668000" cy="1397000"/>
          </a:xfrm>
          <a:prstGeom prst="roundRect">
            <a:avLst>
              <a:gd name="adj" fmla="val 9090"/>
            </a:avLst>
          </a:prstGeom>
          <a:solidFill>
            <a:srgbClr val="FFFFFF">
              <a:alpha val="6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68500"/>
            <a:ext cx="406400" cy="406400"/>
          </a:xfrm>
          <a:prstGeom prst="rect">
            <a:avLst/>
          </a:prstGeom>
        </p:spPr>
      </p:pic>
      <p:sp>
        <p:nvSpPr>
          <p:cNvPr id="8" name="AutoShape 6"/>
          <p:cNvSpPr/>
          <p:nvPr/>
        </p:nvSpPr>
        <p:spPr>
          <a:xfrm>
            <a:off x="1524000" y="1968500"/>
            <a:ext cx="965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任务目标</a:t>
            </a:r>
          </a:p>
        </p:txBody>
      </p:sp>
      <p:sp>
        <p:nvSpPr>
          <p:cNvPr id="9" name="AutoShape 7"/>
          <p:cNvSpPr/>
          <p:nvPr/>
        </p:nvSpPr>
        <p:spPr>
          <a:xfrm>
            <a:off x="1524000" y="2349500"/>
            <a:ext cx="9652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完善课堂上的教学设计仿写初稿，使其符合探究学习型C-STEAM项目的规范。</a:t>
            </a:r>
          </a:p>
        </p:txBody>
      </p:sp>
      <p:sp>
        <p:nvSpPr>
          <p:cNvPr id="10" name="AutoShape 8"/>
          <p:cNvSpPr/>
          <p:nvPr/>
        </p:nvSpPr>
        <p:spPr>
          <a:xfrm>
            <a:off x="762000" y="3429000"/>
            <a:ext cx="10668000" cy="2286000"/>
          </a:xfrm>
          <a:prstGeom prst="roundRect">
            <a:avLst>
              <a:gd name="adj" fmla="val 5555"/>
            </a:avLst>
          </a:prstGeom>
          <a:solidFill>
            <a:srgbClr val="FFFFFF">
              <a:alpha val="6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endParaRPr sz="2000">
              <a:solidFill>
                <a:schemeClr val="tx1"/>
              </a:solidFill>
              <a:latin typeface="微软雅黑" panose="020B0503020204020204" pitchFamily="34" charset="-122"/>
              <a:ea typeface="微软雅黑" panose="020B0503020204020204" pitchFamily="34" charset="-122"/>
            </a:endParaRPr>
          </a:p>
        </p:txBody>
      </p:sp>
      <p:pic>
        <p:nvPicPr>
          <p:cNvPr id="11"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619500"/>
            <a:ext cx="406400" cy="406400"/>
          </a:xfrm>
          <a:prstGeom prst="rect">
            <a:avLst/>
          </a:prstGeom>
        </p:spPr>
      </p:pic>
      <p:sp>
        <p:nvSpPr>
          <p:cNvPr id="12" name="AutoShape 10"/>
          <p:cNvSpPr/>
          <p:nvPr/>
        </p:nvSpPr>
        <p:spPr>
          <a:xfrm>
            <a:off x="1524000" y="3619500"/>
            <a:ext cx="965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具体要求</a:t>
            </a:r>
          </a:p>
        </p:txBody>
      </p:sp>
      <p:sp>
        <p:nvSpPr>
          <p:cNvPr id="13" name="AutoShape 11"/>
          <p:cNvSpPr/>
          <p:nvPr/>
        </p:nvSpPr>
        <p:spPr>
          <a:xfrm>
            <a:off x="1524000" y="4000500"/>
            <a:ext cx="9652000" cy="1524000"/>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000000"/>
              </a:buClr>
              <a:buFont typeface="Wingdings" panose="05000000000000000000"/>
              <a:buChar char="v"/>
              <a:defRPr/>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完整填写所选主题的“探究学习型C-STEAM项目教学设计模板”。</a:t>
            </a:r>
            <a:endParaRPr lang="en-US"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203200" indent="-203200" algn="l">
              <a:lnSpc>
                <a:spcPct val="125000"/>
              </a:lnSpc>
              <a:buClr>
                <a:srgbClr val="000000"/>
              </a:buClr>
              <a:buFont typeface="Wingdings" panose="05000000000000000000"/>
              <a:buChar char="v"/>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明确标注出项目的六个核心环节，确保逻辑清晰。</a:t>
            </a:r>
          </a:p>
          <a:p>
            <a:pPr marL="203200" indent="-203200" algn="l">
              <a:lnSpc>
                <a:spcPct val="125000"/>
              </a:lnSpc>
              <a:buClr>
                <a:srgbClr val="000000"/>
              </a:buClr>
              <a:buFont typeface="Wingdings" panose="05000000000000000000"/>
              <a:buChar char="v"/>
            </a:pPr>
            <a:r>
              <a:rPr lang="en-US"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附上一份针对该项目设计的“问题发现引导表”或“假设验证方案模板”。</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108835" y="2176145"/>
            <a:ext cx="7948930" cy="1912620"/>
            <a:chOff x="3321" y="2987"/>
            <a:chExt cx="12518" cy="3012"/>
          </a:xfrm>
        </p:grpSpPr>
        <p:sp>
          <p:nvSpPr>
            <p:cNvPr id="12" name="文本框 11"/>
            <p:cNvSpPr txBox="1"/>
            <p:nvPr/>
          </p:nvSpPr>
          <p:spPr>
            <a:xfrm>
              <a:off x="3321" y="2987"/>
              <a:ext cx="12518" cy="247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p>
          </p:txBody>
        </p:sp>
        <p:grpSp>
          <p:nvGrpSpPr>
            <p:cNvPr id="3" name="组合 2"/>
            <p:cNvGrpSpPr/>
            <p:nvPr/>
          </p:nvGrpSpPr>
          <p:grpSpPr>
            <a:xfrm>
              <a:off x="4672" y="4111"/>
              <a:ext cx="9815" cy="1888"/>
              <a:chOff x="3107" y="4111"/>
              <a:chExt cx="12945" cy="1888"/>
            </a:xfrm>
          </p:grpSpPr>
          <p:sp>
            <p:nvSpPr>
              <p:cNvPr id="2" name="矩形 1"/>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p>
            </p:txBody>
          </p:sp>
        </p:gr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p>
          </p:txBody>
        </p:sp>
      </p:grpSp>
      <p:pic>
        <p:nvPicPr>
          <p:cNvPr id="29" name="图片 2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5" name="组合 4"/>
          <p:cNvGrpSpPr/>
          <p:nvPr/>
        </p:nvGrpSpPr>
        <p:grpSpPr>
          <a:xfrm>
            <a:off x="1675765" y="1899920"/>
            <a:ext cx="8840470" cy="3567430"/>
            <a:chOff x="2639" y="2337"/>
            <a:chExt cx="13922" cy="5618"/>
          </a:xfrm>
        </p:grpSpPr>
        <p:grpSp>
          <p:nvGrpSpPr>
            <p:cNvPr id="30" name="组合 29"/>
            <p:cNvGrpSpPr/>
            <p:nvPr/>
          </p:nvGrpSpPr>
          <p:grpSpPr>
            <a:xfrm>
              <a:off x="2639" y="2337"/>
              <a:ext cx="13922" cy="1100"/>
              <a:chOff x="1553" y="2682"/>
              <a:chExt cx="13922" cy="1100"/>
            </a:xfrm>
          </p:grpSpPr>
          <p:sp>
            <p:nvSpPr>
              <p:cNvPr id="31" name="矩形: 圆角 2"/>
              <p:cNvSpPr/>
              <p:nvPr>
                <p:custDataLst>
                  <p:tags r:id="rId11"/>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34" name="圆角矩形 33"/>
              <p:cNvSpPr/>
              <p:nvPr>
                <p:custDataLst>
                  <p:tags r:id="rId12"/>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01</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6" name="文本框 5"/>
              <p:cNvSpPr txBox="1"/>
              <p:nvPr>
                <p:custDataLst>
                  <p:tags r:id="rId13"/>
                </p:custDataLst>
              </p:nvPr>
            </p:nvSpPr>
            <p:spPr>
              <a:xfrm>
                <a:off x="2952" y="3098"/>
                <a:ext cx="9720" cy="580"/>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了解古法造纸文化及其在</a:t>
                </a:r>
                <a:r>
                  <a:rPr lang="en-US" altLang="zh-CN">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a:latin typeface="微软雅黑" panose="020B0503020204020204" pitchFamily="34" charset="-122"/>
                    <a:ea typeface="微软雅黑" panose="020B0503020204020204" pitchFamily="34" charset="-122"/>
                    <a:cs typeface="微软雅黑" panose="020B0503020204020204" pitchFamily="34" charset="-122"/>
                  </a:rPr>
                  <a:t>教育中的应用</a:t>
                </a:r>
              </a:p>
            </p:txBody>
          </p:sp>
        </p:grpSp>
        <p:grpSp>
          <p:nvGrpSpPr>
            <p:cNvPr id="33" name="组合 32"/>
            <p:cNvGrpSpPr/>
            <p:nvPr/>
          </p:nvGrpSpPr>
          <p:grpSpPr>
            <a:xfrm>
              <a:off x="2639" y="3843"/>
              <a:ext cx="13922" cy="1100"/>
              <a:chOff x="1553" y="4300"/>
              <a:chExt cx="13922" cy="1100"/>
            </a:xfrm>
          </p:grpSpPr>
          <p:sp>
            <p:nvSpPr>
              <p:cNvPr id="7" name="矩形: 圆角 2"/>
              <p:cNvSpPr/>
              <p:nvPr>
                <p:custDataLst>
                  <p:tags r:id="rId8"/>
                </p:custDataLst>
              </p:nvPr>
            </p:nvSpPr>
            <p:spPr>
              <a:xfrm>
                <a:off x="1807" y="4612"/>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custDataLst>
                  <p:tags r:id="rId9"/>
                </p:custDataLst>
              </p:nvPr>
            </p:nvSpPr>
            <p:spPr>
              <a:xfrm>
                <a:off x="1553" y="4300"/>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02</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9" name="文本框 8"/>
              <p:cNvSpPr txBox="1"/>
              <p:nvPr>
                <p:custDataLst>
                  <p:tags r:id="rId10"/>
                </p:custDataLst>
              </p:nvPr>
            </p:nvSpPr>
            <p:spPr>
              <a:xfrm>
                <a:off x="2952" y="4716"/>
                <a:ext cx="9720" cy="580"/>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cs typeface="Times New Roman" panose="02020603050405020304" charset="0"/>
                  </a:rPr>
                  <a:t>提升对传统手工艺的情感认同和价值认同水平</a:t>
                </a:r>
              </a:p>
            </p:txBody>
          </p:sp>
        </p:grpSp>
        <p:grpSp>
          <p:nvGrpSpPr>
            <p:cNvPr id="37" name="组合 36"/>
            <p:cNvGrpSpPr/>
            <p:nvPr/>
          </p:nvGrpSpPr>
          <p:grpSpPr>
            <a:xfrm>
              <a:off x="2639" y="5349"/>
              <a:ext cx="13922" cy="1100"/>
              <a:chOff x="1553" y="5918"/>
              <a:chExt cx="13922" cy="1100"/>
            </a:xfrm>
          </p:grpSpPr>
          <p:sp>
            <p:nvSpPr>
              <p:cNvPr id="10" name="矩形: 圆角 2"/>
              <p:cNvSpPr/>
              <p:nvPr>
                <p:custDataLst>
                  <p:tags r:id="rId5"/>
                </p:custDataLst>
              </p:nvPr>
            </p:nvSpPr>
            <p:spPr>
              <a:xfrm>
                <a:off x="1807" y="6230"/>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6"/>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03</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12" name="文本框 11"/>
              <p:cNvSpPr txBox="1"/>
              <p:nvPr>
                <p:custDataLst>
                  <p:tags r:id="rId7"/>
                </p:custDataLst>
              </p:nvPr>
            </p:nvSpPr>
            <p:spPr>
              <a:xfrm>
                <a:off x="2952" y="6334"/>
                <a:ext cx="9720" cy="580"/>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cs typeface="Times New Roman" panose="02020603050405020304" charset="0"/>
                  </a:rPr>
                  <a:t>学习设计和执行探究学习类项目，提升研究和创新能力</a:t>
                </a:r>
              </a:p>
            </p:txBody>
          </p:sp>
        </p:grpSp>
        <p:grpSp>
          <p:nvGrpSpPr>
            <p:cNvPr id="38" name="组合 37"/>
            <p:cNvGrpSpPr/>
            <p:nvPr/>
          </p:nvGrpSpPr>
          <p:grpSpPr>
            <a:xfrm>
              <a:off x="2639" y="6855"/>
              <a:ext cx="13922" cy="1100"/>
              <a:chOff x="1553" y="7536"/>
              <a:chExt cx="13922" cy="1100"/>
            </a:xfrm>
          </p:grpSpPr>
          <p:sp>
            <p:nvSpPr>
              <p:cNvPr id="13" name="矩形: 圆角 2"/>
              <p:cNvSpPr/>
              <p:nvPr>
                <p:custDataLst>
                  <p:tags r:id="rId2"/>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3"/>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04</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23" name="文本框 22"/>
              <p:cNvSpPr txBox="1"/>
              <p:nvPr>
                <p:custDataLst>
                  <p:tags r:id="rId4"/>
                </p:custDataLst>
              </p:nvPr>
            </p:nvSpPr>
            <p:spPr>
              <a:xfrm>
                <a:off x="2952" y="7952"/>
                <a:ext cx="9720" cy="580"/>
              </a:xfrm>
              <a:prstGeom prst="rect">
                <a:avLst/>
              </a:prstGeom>
              <a:noFill/>
            </p:spPr>
            <p:txBody>
              <a:bodyPr wrap="square" rtlCol="0">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掌握</a:t>
                </a:r>
                <a:r>
                  <a:rPr lang="en-US" altLang="zh-CN">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a:latin typeface="微软雅黑" panose="020B0503020204020204" pitchFamily="34" charset="-122"/>
                    <a:ea typeface="微软雅黑" panose="020B0503020204020204" pitchFamily="34" charset="-122"/>
                    <a:cs typeface="微软雅黑" panose="020B0503020204020204" pitchFamily="34" charset="-122"/>
                  </a:rPr>
                  <a:t>教育的内涵特征和实践探索情况</a:t>
                </a:r>
              </a:p>
            </p:txBody>
          </p:sp>
        </p:grpSp>
      </p:gr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p>
          </p:txBody>
        </p:sp>
      </p:gr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6" name="图片 5" descr="探究学习类项目的设计与实施（最终）"/>
          <p:cNvPicPr>
            <a:picLocks noChangeAspect="1"/>
          </p:cNvPicPr>
          <p:nvPr/>
        </p:nvPicPr>
        <p:blipFill>
          <a:blip r:embed="rId4"/>
          <a:srcRect l="4335" t="7334" r="5202" b="6009"/>
          <a:stretch>
            <a:fillRect/>
          </a:stretch>
        </p:blipFill>
        <p:spPr>
          <a:xfrm>
            <a:off x="2494280" y="1295400"/>
            <a:ext cx="6775450" cy="5073015"/>
          </a:xfrm>
          <a:prstGeom prst="rect">
            <a:avLst/>
          </a:prstGeom>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p>
          </p:txBody>
        </p:sp>
      </p:grpSp>
      <p:pic>
        <p:nvPicPr>
          <p:cNvPr id="29" name="图片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5" name="矩形: 圆角 2"/>
          <p:cNvSpPr/>
          <p:nvPr>
            <p:custDataLst>
              <p:tags r:id="rId2"/>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771525" y="3022600"/>
            <a:ext cx="3143250" cy="3072765"/>
          </a:xfrm>
          <a:prstGeom prst="rect">
            <a:avLst/>
          </a:prstGeom>
          <a:noFill/>
        </p:spPr>
        <p:txBody>
          <a:bodyPr wrap="square" lIns="0" tIns="0" rIns="0" bIns="0" rtlCol="0" anchor="t" anchorCtr="0">
            <a:noAutofit/>
          </a:bodyPr>
          <a:lstStyle/>
          <a:p>
            <a:pPr marL="285750" lvl="0" indent="-285750" algn="just"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掌握探究学习类C-STEAM项目的教学模式，理解其在激发学生主动探索、科学思维和问题解决能力培养中的重要性，以及如何通过本土文化情境的创设促进学生对知识的深入理解和应用。</a:t>
            </a:r>
          </a:p>
        </p:txBody>
      </p:sp>
      <p:sp>
        <p:nvSpPr>
          <p:cNvPr id="17" name="圆角矩形 16"/>
          <p:cNvSpPr/>
          <p:nvPr>
            <p:custDataLst>
              <p:tags r:id="rId4"/>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01</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18" name="矩形 17"/>
          <p:cNvSpPr/>
          <p:nvPr>
            <p:custDataLst>
              <p:tags r:id="rId5"/>
            </p:custDataLst>
          </p:nvPr>
        </p:nvSpPr>
        <p:spPr>
          <a:xfrm>
            <a:off x="789940" y="2417445"/>
            <a:ext cx="2703830" cy="455295"/>
          </a:xfrm>
          <a:prstGeom prst="rect">
            <a:avLst/>
          </a:prstGeom>
          <a:noFill/>
        </p:spPr>
        <p:txBody>
          <a:bodyPr wrap="square" lIns="0" tIns="0" rIns="0" bIns="0" rtlCol="0" anchor="ctr" anchorCtr="0">
            <a:noAutofit/>
          </a:bodyPr>
          <a:lstStyle/>
          <a:p>
            <a:pPr>
              <a:spcBef>
                <a:spcPct val="0"/>
              </a:spcBef>
              <a:spcAft>
                <a:spcPct val="0"/>
              </a:spcAft>
            </a:pPr>
            <a:r>
              <a:rPr lang="zh-CN" altLang="en-US" sz="2200" b="1">
                <a:solidFill>
                  <a:schemeClr val="accent3"/>
                </a:solidFill>
                <a:latin typeface="微软雅黑" panose="020B0503020204020204" pitchFamily="34" charset="-122"/>
                <a:ea typeface="微软雅黑" panose="020B0503020204020204" pitchFamily="34" charset="-122"/>
                <a:cs typeface="+mn-ea"/>
              </a:rPr>
              <a:t>学习重点</a:t>
            </a:r>
          </a:p>
        </p:txBody>
      </p:sp>
      <p:cxnSp>
        <p:nvCxnSpPr>
          <p:cNvPr id="26" name="直接连接符 25"/>
          <p:cNvCxnSpPr/>
          <p:nvPr>
            <p:custDataLst>
              <p:tags r:id="rId6"/>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9" name="矩形: 圆角 2"/>
          <p:cNvSpPr/>
          <p:nvPr>
            <p:custDataLst>
              <p:tags r:id="rId7"/>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custDataLst>
              <p:tags r:id="rId8"/>
            </p:custDataLst>
          </p:nvPr>
        </p:nvSpPr>
        <p:spPr>
          <a:xfrm>
            <a:off x="4944745" y="3145790"/>
            <a:ext cx="2702560" cy="2786380"/>
          </a:xfrm>
          <a:prstGeom prst="rect">
            <a:avLst/>
          </a:prstGeom>
          <a:noFill/>
        </p:spPr>
        <p:txBody>
          <a:bodyPr wrap="square" lIns="0" tIns="0" rIns="0" bIns="0" rtlCol="0" anchor="t" anchorCtr="0">
            <a:noAutofit/>
          </a:bodyPr>
          <a:lstStyle/>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通过阅读相关的教育理论和案例研究，了解探究学习类</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项目的设计理念和实施方法，特别是如何结合中国传统文化元素进行教学设计，为参与课堂讨论和活动设计做好准备。</a:t>
            </a:r>
          </a:p>
        </p:txBody>
      </p:sp>
      <p:sp>
        <p:nvSpPr>
          <p:cNvPr id="21" name="圆角矩形 20"/>
          <p:cNvSpPr/>
          <p:nvPr>
            <p:custDataLst>
              <p:tags r:id="rId9"/>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02</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22" name="矩形 21"/>
          <p:cNvSpPr/>
          <p:nvPr>
            <p:custDataLst>
              <p:tags r:id="rId10"/>
            </p:custDataLst>
          </p:nvPr>
        </p:nvSpPr>
        <p:spPr>
          <a:xfrm>
            <a:off x="5090795" y="2428875"/>
            <a:ext cx="2703830" cy="443230"/>
          </a:xfrm>
          <a:prstGeom prst="rect">
            <a:avLst/>
          </a:prstGeom>
          <a:noFill/>
        </p:spPr>
        <p:txBody>
          <a:bodyPr wrap="square" lIns="0" tIns="0" rIns="0" bIns="0" rtlCol="0" anchor="ctr" anchorCtr="0">
            <a:noAutofit/>
          </a:bodyPr>
          <a:lstStyle/>
          <a:p>
            <a:pPr>
              <a:spcBef>
                <a:spcPct val="0"/>
              </a:spcBef>
              <a:spcAft>
                <a:spcPct val="0"/>
              </a:spcAft>
            </a:pPr>
            <a:r>
              <a:rPr lang="zh-CN" altLang="en-US" sz="2200" b="1">
                <a:solidFill>
                  <a:schemeClr val="accent3">
                    <a:lumMod val="75000"/>
                  </a:schemeClr>
                </a:solidFill>
                <a:latin typeface="微软雅黑" panose="020B0503020204020204" pitchFamily="34" charset="-122"/>
                <a:ea typeface="微软雅黑" panose="020B0503020204020204" pitchFamily="34" charset="-122"/>
                <a:cs typeface="+mn-ea"/>
              </a:rPr>
              <a:t>课前活动</a:t>
            </a:r>
          </a:p>
        </p:txBody>
      </p:sp>
      <p:cxnSp>
        <p:nvCxnSpPr>
          <p:cNvPr id="27" name="直接连接符 26"/>
          <p:cNvCxnSpPr/>
          <p:nvPr>
            <p:custDataLst>
              <p:tags r:id="rId11"/>
            </p:custDataLst>
          </p:nvPr>
        </p:nvCxnSpPr>
        <p:spPr>
          <a:xfrm>
            <a:off x="4944745" y="293878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1" name="矩形: 圆角 2"/>
          <p:cNvSpPr/>
          <p:nvPr>
            <p:custDataLst>
              <p:tags r:id="rId12"/>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custDataLst>
              <p:tags r:id="rId13"/>
            </p:custDataLst>
          </p:nvPr>
        </p:nvSpPr>
        <p:spPr>
          <a:xfrm>
            <a:off x="8425180" y="3145790"/>
            <a:ext cx="3072130" cy="2577465"/>
          </a:xfrm>
          <a:prstGeom prst="rect">
            <a:avLst/>
          </a:prstGeom>
          <a:noFill/>
        </p:spPr>
        <p:txBody>
          <a:bodyPr wrap="square" lIns="0" tIns="0" rIns="0" bIns="0" rtlCol="0" anchor="t" anchorCtr="0">
            <a:noAutofit/>
          </a:bodyPr>
          <a:lstStyle/>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基于探究学习类</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C-STEAM</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项目的教学模式，设计并实施自己的教学活动或项目，如以古法造纸文化为例，通过科学探究活动引导学生深入挖掘文化内涵。建议在小组内分享实践经验，交流教学心得</a:t>
            </a:r>
          </a:p>
        </p:txBody>
      </p:sp>
      <p:sp>
        <p:nvSpPr>
          <p:cNvPr id="34" name="圆角矩形 33"/>
          <p:cNvSpPr/>
          <p:nvPr>
            <p:custDataLst>
              <p:tags r:id="rId14"/>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2000" b="1">
                <a:solidFill>
                  <a:srgbClr val="FFFFFF"/>
                </a:solidFill>
                <a:latin typeface="微软雅黑" panose="020B0503020204020204" pitchFamily="34" charset="-122"/>
                <a:ea typeface="微软雅黑" panose="020B0503020204020204" pitchFamily="34" charset="-122"/>
                <a:cs typeface="+mn-ea"/>
                <a:sym typeface="+mn-ea"/>
              </a:rPr>
              <a:t>03</a:t>
            </a:r>
            <a:endParaRPr lang="en-US" altLang="zh-CN" sz="2000" b="1" dirty="0">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35" name="矩形 34"/>
          <p:cNvSpPr/>
          <p:nvPr>
            <p:custDataLst>
              <p:tags r:id="rId15"/>
            </p:custDataLst>
          </p:nvPr>
        </p:nvSpPr>
        <p:spPr>
          <a:xfrm>
            <a:off x="8684260" y="2417445"/>
            <a:ext cx="2703830" cy="455295"/>
          </a:xfrm>
          <a:prstGeom prst="rect">
            <a:avLst/>
          </a:prstGeom>
          <a:noFill/>
        </p:spPr>
        <p:txBody>
          <a:bodyPr wrap="square" lIns="0" tIns="0" rIns="0" bIns="0" rtlCol="0" anchor="ctr" anchorCtr="0">
            <a:noAutofit/>
          </a:bodyPr>
          <a:lstStyle/>
          <a:p>
            <a:pPr>
              <a:spcBef>
                <a:spcPct val="0"/>
              </a:spcBef>
              <a:spcAft>
                <a:spcPct val="0"/>
              </a:spcAft>
            </a:pPr>
            <a:r>
              <a:rPr lang="zh-CN" altLang="en-US" sz="2200" b="1">
                <a:solidFill>
                  <a:srgbClr val="55797A"/>
                </a:solidFill>
                <a:latin typeface="微软雅黑" panose="020B0503020204020204" pitchFamily="34" charset="-122"/>
                <a:ea typeface="微软雅黑" panose="020B0503020204020204" pitchFamily="34" charset="-122"/>
                <a:cs typeface="+mn-ea"/>
              </a:rPr>
              <a:t>课后活动</a:t>
            </a:r>
          </a:p>
        </p:txBody>
      </p:sp>
      <p:cxnSp>
        <p:nvCxnSpPr>
          <p:cNvPr id="36" name="直接连接符 35"/>
          <p:cNvCxnSpPr/>
          <p:nvPr>
            <p:custDataLst>
              <p:tags r:id="rId16"/>
            </p:custDataLst>
          </p:nvPr>
        </p:nvCxnSpPr>
        <p:spPr>
          <a:xfrm flipV="1">
            <a:off x="8601710" y="291084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2" name="矩形 1"/>
          <p:cNvSpPr/>
          <p:nvPr/>
        </p:nvSpPr>
        <p:spPr>
          <a:xfrm>
            <a:off x="337820" y="734695"/>
            <a:ext cx="800227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4" name="AutoShape 2"/>
          <p:cNvSpPr/>
          <p:nvPr/>
        </p:nvSpPr>
        <p:spPr>
          <a:xfrm>
            <a:off x="337820" y="1905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情景导入：千年古纸的奥秘：为何能“跑赢”时间？</a:t>
            </a:r>
          </a:p>
        </p:txBody>
      </p:sp>
      <p:sp>
        <p:nvSpPr>
          <p:cNvPr id="55" name="AutoShape 3"/>
          <p:cNvSpPr/>
          <p:nvPr>
            <p:custDataLst>
              <p:tags r:id="rId2"/>
            </p:custDataLst>
          </p:nvPr>
        </p:nvSpPr>
        <p:spPr>
          <a:xfrm>
            <a:off x="762000" y="1651000"/>
            <a:ext cx="5080000" cy="3302000"/>
          </a:xfrm>
          <a:prstGeom prst="roundRect">
            <a:avLst>
              <a:gd name="adj" fmla="val 3846"/>
            </a:avLst>
          </a:prstGeom>
          <a:solidFill>
            <a:srgbClr val="FFFFFF">
              <a:alpha val="60000"/>
            </a:srgbClr>
          </a:solidFill>
          <a:ln w="12700" cap="flat" cmpd="sng">
            <a:solidFill>
              <a:srgbClr val="D7E7E1">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56" name="Picture 4"/>
          <p:cNvPicPr>
            <a:picLocks noChangeAspect="1"/>
          </p:cNvPicPr>
          <p:nvPr>
            <p:custDataLst>
              <p:tags r:id="rId3"/>
            </p:custDataLst>
          </p:nvPr>
        </p:nvPicPr>
        <p:blipFill>
          <a:blip r:embed="rId12"/>
          <a:srcRect l="24687" r="24687"/>
          <a:stretch>
            <a:fillRect/>
          </a:stretch>
        </p:blipFill>
        <p:spPr>
          <a:xfrm>
            <a:off x="1016000" y="1905000"/>
            <a:ext cx="2286000" cy="2540000"/>
          </a:xfrm>
          <a:prstGeom prst="rect">
            <a:avLst/>
          </a:prstGeom>
          <a:noFill/>
          <a:ln w="25400" cap="flat" cmpd="sng">
            <a:noFill/>
            <a:prstDash val="solid"/>
            <a:round/>
          </a:ln>
        </p:spPr>
      </p:pic>
      <p:pic>
        <p:nvPicPr>
          <p:cNvPr id="57" name="Picture 5"/>
          <p:cNvPicPr>
            <a:picLocks noChangeAspect="1"/>
          </p:cNvPicPr>
          <p:nvPr>
            <p:custDataLst>
              <p:tags r:id="rId4"/>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492500" y="2032000"/>
            <a:ext cx="304800" cy="304800"/>
          </a:xfrm>
          <a:prstGeom prst="rect">
            <a:avLst/>
          </a:prstGeom>
        </p:spPr>
      </p:pic>
      <p:sp>
        <p:nvSpPr>
          <p:cNvPr id="58" name="AutoShape 6"/>
          <p:cNvSpPr/>
          <p:nvPr>
            <p:custDataLst>
              <p:tags r:id="rId5"/>
            </p:custDataLst>
          </p:nvPr>
        </p:nvSpPr>
        <p:spPr>
          <a:xfrm>
            <a:off x="3429000" y="2413000"/>
            <a:ext cx="2159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现代普通纸张</a:t>
            </a:r>
            <a:endParaRPr lang="en-US" sz="11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5000"/>
              </a:lnSpc>
            </a:pPr>
            <a:br>
              <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br>
            <a:endPar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indent="0" algn="l">
              <a:lnSpc>
                <a:spcPct val="125000"/>
              </a:lnSpc>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在潮湿环境下，纤维结构易被破坏，表面容易滋生霉菌，短时间内即出现破损。</a:t>
            </a:r>
          </a:p>
        </p:txBody>
      </p:sp>
      <p:sp>
        <p:nvSpPr>
          <p:cNvPr id="59" name="AutoShape 7"/>
          <p:cNvSpPr/>
          <p:nvPr>
            <p:custDataLst>
              <p:tags r:id="rId6"/>
            </p:custDataLst>
          </p:nvPr>
        </p:nvSpPr>
        <p:spPr>
          <a:xfrm>
            <a:off x="6096000" y="1651000"/>
            <a:ext cx="5080000" cy="3302000"/>
          </a:xfrm>
          <a:prstGeom prst="roundRect">
            <a:avLst>
              <a:gd name="adj" fmla="val 3846"/>
            </a:avLst>
          </a:prstGeom>
          <a:solidFill>
            <a:srgbClr val="FFFFFF">
              <a:alpha val="60000"/>
            </a:srgbClr>
          </a:solidFill>
          <a:ln w="12700" cap="flat" cmpd="sng">
            <a:solidFill>
              <a:srgbClr val="D7E7E1">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60" name="Picture 8"/>
          <p:cNvPicPr>
            <a:picLocks noChangeAspect="1"/>
          </p:cNvPicPr>
          <p:nvPr>
            <p:custDataLst>
              <p:tags r:id="rId7"/>
            </p:custDataLst>
          </p:nvPr>
        </p:nvPicPr>
        <p:blipFill>
          <a:blip r:embed="rId15"/>
          <a:srcRect l="24687" r="24687"/>
          <a:stretch>
            <a:fillRect/>
          </a:stretch>
        </p:blipFill>
        <p:spPr>
          <a:xfrm>
            <a:off x="6350000" y="1905000"/>
            <a:ext cx="2286000" cy="2540000"/>
          </a:xfrm>
          <a:prstGeom prst="rect">
            <a:avLst/>
          </a:prstGeom>
          <a:noFill/>
          <a:ln w="25400" cap="flat" cmpd="sng">
            <a:noFill/>
            <a:prstDash val="solid"/>
            <a:round/>
          </a:ln>
        </p:spPr>
      </p:pic>
      <p:pic>
        <p:nvPicPr>
          <p:cNvPr id="61" name="Picture 9"/>
          <p:cNvPicPr>
            <a:picLocks noChangeAspect="1"/>
          </p:cNvPicPr>
          <p:nvPr>
            <p:custDataLst>
              <p:tags r:id="rId8"/>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826500" y="2032000"/>
            <a:ext cx="304800" cy="304800"/>
          </a:xfrm>
          <a:prstGeom prst="rect">
            <a:avLst/>
          </a:prstGeom>
        </p:spPr>
      </p:pic>
      <p:sp>
        <p:nvSpPr>
          <p:cNvPr id="62" name="AutoShape 10"/>
          <p:cNvSpPr/>
          <p:nvPr>
            <p:custDataLst>
              <p:tags r:id="rId9"/>
            </p:custDataLst>
          </p:nvPr>
        </p:nvSpPr>
        <p:spPr>
          <a:xfrm>
            <a:off x="8763000" y="2413000"/>
            <a:ext cx="2159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唐代/宋代古籍</a:t>
            </a:r>
            <a:endParaRPr lang="en-US" sz="11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5000"/>
              </a:lnSpc>
            </a:pPr>
            <a:br>
              <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br>
            <a:endParaRPr lang="en-US" sz="16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endParaRPr>
          </a:p>
          <a:p>
            <a:pPr indent="0" algn="l">
              <a:lnSpc>
                <a:spcPct val="125000"/>
              </a:lnSpc>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如《敦煌遗书》，历经千年岁月洗礼，纸质依然坚韧，色泽古朴如新。</a:t>
            </a:r>
          </a:p>
        </p:txBody>
      </p:sp>
      <p:cxnSp>
        <p:nvCxnSpPr>
          <p:cNvPr id="63" name="Connector 11"/>
          <p:cNvCxnSpPr/>
          <p:nvPr/>
        </p:nvCxnSpPr>
        <p:spPr>
          <a:xfrm rot="-4092">
            <a:off x="762004" y="5264150"/>
            <a:ext cx="10668000" cy="12700"/>
          </a:xfrm>
          <a:prstGeom prst="straightConnector1">
            <a:avLst/>
          </a:prstGeom>
          <a:solidFill>
            <a:srgbClr val="DEE0E3">
              <a:alpha val="100000"/>
            </a:srgbClr>
          </a:solidFill>
          <a:ln w="12700" cap="flat" cmpd="sng">
            <a:solidFill>
              <a:srgbClr val="D7E7E1">
                <a:alpha val="100000"/>
              </a:srgbClr>
            </a:solidFill>
            <a:prstDash val="solid"/>
            <a:round/>
            <a:headEnd type="none" w="med" len="med"/>
            <a:tailEnd type="none" w="med" len="med"/>
          </a:ln>
        </p:spPr>
      </p:cxnSp>
      <p:pic>
        <p:nvPicPr>
          <p:cNvPr id="64" name="Picture 1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62000" y="5524500"/>
            <a:ext cx="355600" cy="355600"/>
          </a:xfrm>
          <a:prstGeom prst="rect">
            <a:avLst/>
          </a:prstGeom>
        </p:spPr>
      </p:pic>
      <p:sp>
        <p:nvSpPr>
          <p:cNvPr id="65" name="AutoShape 13"/>
          <p:cNvSpPr/>
          <p:nvPr/>
        </p:nvSpPr>
        <p:spPr>
          <a:xfrm>
            <a:off x="1219200" y="5486400"/>
            <a:ext cx="990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tx1"/>
                </a:solidFill>
                <a:latin typeface="微软雅黑" panose="020B0503020204020204" pitchFamily="34" charset="-122"/>
                <a:ea typeface="微软雅黑" panose="020B0503020204020204" pitchFamily="34" charset="-122"/>
                <a:cs typeface="Anonymous" panose="02000409000000000000" charset="0"/>
                <a:sym typeface="Anonymous" panose="02000409000000000000" charset="0"/>
              </a:rPr>
              <a:t>核心思考：在没有现代化学防腐剂的古代，先民们是如何让纸张保存千年的？</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2" name="矩形 1"/>
          <p:cNvSpPr/>
          <p:nvPr/>
        </p:nvSpPr>
        <p:spPr>
          <a:xfrm>
            <a:off x="337820" y="734695"/>
            <a:ext cx="4784725" cy="2006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4" name="AutoShape 2"/>
          <p:cNvSpPr/>
          <p:nvPr/>
        </p:nvSpPr>
        <p:spPr>
          <a:xfrm>
            <a:off x="337820" y="190500"/>
            <a:ext cx="494093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一个关键的线索：黄柏</a:t>
            </a:r>
            <a:endParaRPr lang="zh-CN" altLang="en-US" sz="3600" b="1" dirty="0">
              <a:solidFill>
                <a:srgbClr val="55797A"/>
              </a:solidFill>
              <a:effectLst/>
              <a:latin typeface="微软雅黑" panose="020B0503020204020204" pitchFamily="34" charset="-122"/>
              <a:ea typeface="微软雅黑" panose="020B0503020204020204" pitchFamily="34" charset="-122"/>
            </a:endParaRPr>
          </a:p>
        </p:txBody>
      </p:sp>
      <p:sp>
        <p:nvSpPr>
          <p:cNvPr id="4" name="AutoShape 3"/>
          <p:cNvSpPr/>
          <p:nvPr/>
        </p:nvSpPr>
        <p:spPr>
          <a:xfrm>
            <a:off x="762000" y="1651000"/>
            <a:ext cx="5334000" cy="4318000"/>
          </a:xfrm>
          <a:prstGeom prst="roundRect">
            <a:avLst>
              <a:gd name="adj" fmla="val 2941"/>
            </a:avLst>
          </a:prstGeom>
          <a:solidFill>
            <a:srgbClr val="FFFFFF">
              <a:alpha val="60000"/>
            </a:srgbClr>
          </a:solidFill>
          <a:ln cap="flat" cmpd="sng">
            <a:solidFill>
              <a:srgbClr val="E6CFCF">
                <a:alpha val="6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05000"/>
            <a:ext cx="304800" cy="304800"/>
          </a:xfrm>
          <a:prstGeom prst="rect">
            <a:avLst/>
          </a:prstGeom>
        </p:spPr>
      </p:pic>
      <p:sp>
        <p:nvSpPr>
          <p:cNvPr id="6" name="AutoShape 5"/>
          <p:cNvSpPr/>
          <p:nvPr/>
        </p:nvSpPr>
        <p:spPr>
          <a:xfrm>
            <a:off x="1397000" y="1879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核心探究：神秘的关联</a:t>
            </a:r>
          </a:p>
        </p:txBody>
      </p:sp>
      <p:sp>
        <p:nvSpPr>
          <p:cNvPr id="7" name="AutoShape 6"/>
          <p:cNvSpPr/>
          <p:nvPr/>
        </p:nvSpPr>
        <p:spPr>
          <a:xfrm>
            <a:off x="1016000" y="2286000"/>
            <a:ext cx="4826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ans SC" panose="020B0200000000000000" charset="-122"/>
              </a:rPr>
              <a:t>在古法造纸的“杀青”与“入药”工序中，常使用一种名为“黄柏”的中药材。这种苦涩的草药，与纸张的“千年寿命”之间，存在着怎样的神秘关联？</a:t>
            </a:r>
          </a:p>
        </p:txBody>
      </p:sp>
      <p:cxnSp>
        <p:nvCxnSpPr>
          <p:cNvPr id="8" name="Connector 7"/>
          <p:cNvCxnSpPr/>
          <p:nvPr/>
        </p:nvCxnSpPr>
        <p:spPr>
          <a:xfrm rot="-9046">
            <a:off x="1016008" y="3930650"/>
            <a:ext cx="4826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9"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191000"/>
            <a:ext cx="304800" cy="304800"/>
          </a:xfrm>
          <a:prstGeom prst="rect">
            <a:avLst/>
          </a:prstGeom>
        </p:spPr>
      </p:pic>
      <p:sp>
        <p:nvSpPr>
          <p:cNvPr id="10" name="AutoShape 9"/>
          <p:cNvSpPr/>
          <p:nvPr/>
        </p:nvSpPr>
        <p:spPr>
          <a:xfrm>
            <a:off x="1397000" y="4165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探究行动：揭开奥秘</a:t>
            </a:r>
          </a:p>
        </p:txBody>
      </p:sp>
      <p:sp>
        <p:nvSpPr>
          <p:cNvPr id="11" name="AutoShape 10"/>
          <p:cNvSpPr/>
          <p:nvPr/>
        </p:nvSpPr>
        <p:spPr>
          <a:xfrm>
            <a:off x="1016000" y="4572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Noto Sans SC" panose="020B0200000000000000" charset="-122"/>
                <a:sym typeface="Noto Sans SC" panose="020B0200000000000000" charset="-122"/>
              </a:rPr>
              <a:t>今天，我们将通过科学的探究，亲手揭开这个奥秘，了解传统智慧背后的科学原理。</a:t>
            </a:r>
          </a:p>
        </p:txBody>
      </p:sp>
      <p:sp>
        <p:nvSpPr>
          <p:cNvPr id="12" name="AutoShape 11"/>
          <p:cNvSpPr/>
          <p:nvPr/>
        </p:nvSpPr>
        <p:spPr>
          <a:xfrm>
            <a:off x="6350000" y="1651000"/>
            <a:ext cx="5080000" cy="4318000"/>
          </a:xfrm>
          <a:prstGeom prst="roundRect">
            <a:avLst>
              <a:gd name="adj" fmla="val 2941"/>
            </a:avLst>
          </a:prstGeom>
          <a:solidFill>
            <a:srgbClr val="FFFFFF">
              <a:alpha val="60000"/>
            </a:srgbClr>
          </a:solidFill>
          <a:ln cap="flat" cmpd="sng">
            <a:solidFill>
              <a:srgbClr val="E6CFCF">
                <a:alpha val="6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13" name="Picture 12"/>
          <p:cNvPicPr>
            <a:picLocks noChangeAspect="1"/>
          </p:cNvPicPr>
          <p:nvPr/>
        </p:nvPicPr>
        <p:blipFill>
          <a:blip r:embed="rId8"/>
          <a:srcRect t="13888" b="13888"/>
          <a:stretch>
            <a:fillRect/>
          </a:stretch>
        </p:blipFill>
        <p:spPr>
          <a:xfrm>
            <a:off x="6604000" y="1905000"/>
            <a:ext cx="4572000" cy="3302000"/>
          </a:xfrm>
          <a:prstGeom prst="roundRect">
            <a:avLst>
              <a:gd name="adj" fmla="val 3846"/>
            </a:avLst>
          </a:prstGeom>
          <a:noFill/>
          <a:ln w="25400" cap="flat" cmpd="sng">
            <a:noFill/>
            <a:prstDash val="solid"/>
            <a:round/>
          </a:ln>
        </p:spPr>
      </p:pic>
      <p:sp>
        <p:nvSpPr>
          <p:cNvPr id="17" name="AutoShape 13"/>
          <p:cNvSpPr/>
          <p:nvPr/>
        </p:nvSpPr>
        <p:spPr>
          <a:xfrm>
            <a:off x="6604000" y="5334000"/>
            <a:ext cx="457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nonymous" panose="02000409000000000000" charset="0"/>
              </a:rPr>
              <a:t>图：中药材——黄柏</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2" name="矩形 1"/>
          <p:cNvSpPr/>
          <p:nvPr/>
        </p:nvSpPr>
        <p:spPr>
          <a:xfrm>
            <a:off x="395605" y="617855"/>
            <a:ext cx="8002270"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4" name="AutoShape 2"/>
          <p:cNvSpPr/>
          <p:nvPr/>
        </p:nvSpPr>
        <p:spPr>
          <a:xfrm>
            <a:off x="269875" y="1905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zh-CN" altLang="en-US" sz="3600" b="1" dirty="0">
              <a:solidFill>
                <a:srgbClr val="55797A"/>
              </a:solidFill>
              <a:effectLst/>
              <a:latin typeface="微软雅黑" panose="020B0503020204020204" pitchFamily="34" charset="-122"/>
              <a:ea typeface="微软雅黑" panose="020B0503020204020204" pitchFamily="34" charset="-122"/>
            </a:endParaRPr>
          </a:p>
        </p:txBody>
      </p:sp>
      <p:sp>
        <p:nvSpPr>
          <p:cNvPr id="3" name="AutoShape 2"/>
          <p:cNvSpPr/>
          <p:nvPr/>
        </p:nvSpPr>
        <p:spPr>
          <a:xfrm>
            <a:off x="724535" y="152400"/>
            <a:ext cx="761555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800" b="1" i="0" u="none" strike="noStrike" dirty="0">
                <a:solidFill>
                  <a:srgbClr val="55797A"/>
                </a:solidFill>
                <a:effectLst/>
                <a:latin typeface="微软雅黑" panose="020B0503020204020204" pitchFamily="34" charset="-122"/>
                <a:ea typeface="微软雅黑" panose="020B0503020204020204" pitchFamily="34" charset="-122"/>
                <a:sym typeface="Anonymous" panose="02000409000000000000" charset="0"/>
              </a:rPr>
              <a:t>不止是“动手做”：探究学习型C-STEAM项目</a:t>
            </a:r>
          </a:p>
        </p:txBody>
      </p:sp>
      <p:sp>
        <p:nvSpPr>
          <p:cNvPr id="4" name="AutoShape 3"/>
          <p:cNvSpPr/>
          <p:nvPr/>
        </p:nvSpPr>
        <p:spPr>
          <a:xfrm>
            <a:off x="762000" y="1651000"/>
            <a:ext cx="5334000" cy="1651000"/>
          </a:xfrm>
          <a:prstGeom prst="roundRect">
            <a:avLst>
              <a:gd name="adj" fmla="val 7692"/>
            </a:avLst>
          </a:prstGeom>
          <a:solidFill>
            <a:srgbClr val="FFFFFF">
              <a:alpha val="60000"/>
            </a:srgbClr>
          </a:solidFill>
          <a:ln w="12700" cap="flat" cmpd="sng">
            <a:solidFill>
              <a:srgbClr val="D7E7E1">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1841500"/>
            <a:ext cx="304800" cy="304800"/>
          </a:xfrm>
          <a:prstGeom prst="rect">
            <a:avLst/>
          </a:prstGeom>
        </p:spPr>
      </p:pic>
      <p:sp>
        <p:nvSpPr>
          <p:cNvPr id="6" name="AutoShape 5"/>
          <p:cNvSpPr/>
          <p:nvPr/>
        </p:nvSpPr>
        <p:spPr>
          <a:xfrm>
            <a:off x="1333500" y="18034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核心定义</a:t>
            </a:r>
          </a:p>
        </p:txBody>
      </p:sp>
      <p:sp>
        <p:nvSpPr>
          <p:cNvPr id="7" name="AutoShape 6"/>
          <p:cNvSpPr/>
          <p:nvPr/>
        </p:nvSpPr>
        <p:spPr>
          <a:xfrm>
            <a:off x="952500" y="2222500"/>
            <a:ext cx="4953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Noto Serif SC" panose="02020200000000000000" charset="-122"/>
              </a:rPr>
              <a:t>以传统文化（Culture）为情境母体，通过科学（Science）的实证逻辑来破解传统工艺中的技术难点，实现文化传承与技术创新的平衡。</a:t>
            </a:r>
          </a:p>
        </p:txBody>
      </p:sp>
      <p:sp>
        <p:nvSpPr>
          <p:cNvPr id="8" name="AutoShape 7"/>
          <p:cNvSpPr/>
          <p:nvPr/>
        </p:nvSpPr>
        <p:spPr>
          <a:xfrm>
            <a:off x="762000" y="3556000"/>
            <a:ext cx="5334000" cy="2413000"/>
          </a:xfrm>
          <a:prstGeom prst="roundRect">
            <a:avLst>
              <a:gd name="adj" fmla="val 5263"/>
            </a:avLst>
          </a:prstGeom>
          <a:solidFill>
            <a:srgbClr val="FFFFFF">
              <a:alpha val="60000"/>
            </a:srgbClr>
          </a:solidFill>
          <a:ln w="12700" cap="flat" cmpd="sng">
            <a:solidFill>
              <a:srgbClr val="D7E7E1">
                <a:alpha val="100000"/>
              </a:srgbClr>
            </a:solidFill>
            <a:prstDash val="solid"/>
            <a:round/>
          </a:ln>
        </p:spPr>
        <p:txBody>
          <a:bodyPr vert="horz" wrap="square" lIns="63500" tIns="63500" rIns="63500" bIns="63500" rtlCol="0" anchor="ctr"/>
          <a:lstStyle/>
          <a:p>
            <a:pPr algn="ctr">
              <a:defRPr/>
            </a:pPr>
            <a:endParaRPr>
              <a:solidFill>
                <a:schemeClr val="tx1"/>
              </a:solidFill>
              <a:latin typeface="微软雅黑" panose="020B0503020204020204" pitchFamily="34" charset="-122"/>
              <a:ea typeface="微软雅黑" panose="020B0503020204020204" pitchFamily="34" charset="-122"/>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3746500"/>
            <a:ext cx="304800" cy="304800"/>
          </a:xfrm>
          <a:prstGeom prst="rect">
            <a:avLst/>
          </a:prstGeom>
        </p:spPr>
      </p:pic>
      <p:sp>
        <p:nvSpPr>
          <p:cNvPr id="10" name="AutoShape 9"/>
          <p:cNvSpPr/>
          <p:nvPr/>
        </p:nvSpPr>
        <p:spPr>
          <a:xfrm>
            <a:off x="1333500" y="37084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核心原则</a:t>
            </a:r>
          </a:p>
        </p:txBody>
      </p:sp>
      <p:pic>
        <p:nvPicPr>
          <p:cNvPr id="11"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2500" y="4191000"/>
            <a:ext cx="228600" cy="228600"/>
          </a:xfrm>
          <a:prstGeom prst="rect">
            <a:avLst/>
          </a:prstGeom>
        </p:spPr>
      </p:pic>
      <p:sp>
        <p:nvSpPr>
          <p:cNvPr id="12" name="AutoShape 11"/>
          <p:cNvSpPr/>
          <p:nvPr/>
        </p:nvSpPr>
        <p:spPr>
          <a:xfrm>
            <a:off x="1244600" y="41656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解决真实难题：</a:t>
            </a: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源于传统文化传承中的真实问题。</a:t>
            </a:r>
          </a:p>
        </p:txBody>
      </p:sp>
      <p:pic>
        <p:nvPicPr>
          <p:cNvPr id="13"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2500" y="4635500"/>
            <a:ext cx="228600" cy="228600"/>
          </a:xfrm>
          <a:prstGeom prst="rect">
            <a:avLst/>
          </a:prstGeom>
        </p:spPr>
      </p:pic>
      <p:sp>
        <p:nvSpPr>
          <p:cNvPr id="17" name="AutoShape 13"/>
          <p:cNvSpPr/>
          <p:nvPr/>
        </p:nvSpPr>
        <p:spPr>
          <a:xfrm>
            <a:off x="1244600" y="46101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素养导向：</a:t>
            </a: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注重提升研究能力和创新思维。</a:t>
            </a:r>
          </a:p>
        </p:txBody>
      </p:sp>
      <p:pic>
        <p:nvPicPr>
          <p:cNvPr id="18"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2500" y="5080000"/>
            <a:ext cx="228600" cy="228600"/>
          </a:xfrm>
          <a:prstGeom prst="rect">
            <a:avLst/>
          </a:prstGeom>
        </p:spPr>
      </p:pic>
      <p:sp>
        <p:nvSpPr>
          <p:cNvPr id="23" name="AutoShape 15"/>
          <p:cNvSpPr/>
          <p:nvPr/>
        </p:nvSpPr>
        <p:spPr>
          <a:xfrm>
            <a:off x="1244600" y="50546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文化为核，技术为用：</a:t>
            </a:r>
            <a:r>
              <a:rPr lang="en-US" sz="1400" b="0" i="0" u="none" strike="noStrike">
                <a:solidFill>
                  <a:schemeClr val="tx1"/>
                </a:solidFill>
                <a:latin typeface="微软雅黑" panose="020B0503020204020204" pitchFamily="34" charset="-122"/>
                <a:ea typeface="微软雅黑" panose="020B0503020204020204" pitchFamily="34" charset="-122"/>
                <a:cs typeface="Noto Serif SC" panose="02020200000000000000" charset="-122"/>
                <a:sym typeface="Noto Serif SC" panose="02020200000000000000" charset="-122"/>
              </a:rPr>
              <a:t>技术是服务于文化传承的手段。</a:t>
            </a:r>
          </a:p>
        </p:txBody>
      </p:sp>
      <p:pic>
        <p:nvPicPr>
          <p:cNvPr id="19" name="图片 18">
            <a:extLst>
              <a:ext uri="{FF2B5EF4-FFF2-40B4-BE49-F238E27FC236}">
                <a16:creationId xmlns:a16="http://schemas.microsoft.com/office/drawing/2014/main" id="{40127728-5FFB-49C9-9457-1D8F84B67C4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110975" y="1728720"/>
            <a:ext cx="4319025" cy="395936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8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PP_MARK_KEY" val="a2a5eca0-986b-41fe-bf5a-9673f57f7c4a"/>
  <p:tag name="RESOURCE_RECORD_KEY" val="{&quot;10&quot;:[20213352,3505404],&quot;65&quot;:[20205081],&quot;70&quot;:[3322233,3403298,3322398,3318475,3325394,3321412,3321538,3318459,3321478,3321480,331920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12.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3.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4.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5.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6.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7.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8.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19.xml><?xml version="1.0" encoding="utf-8"?>
<p:tagLst xmlns:a="http://schemas.openxmlformats.org/drawingml/2006/main" xmlns:r="http://schemas.openxmlformats.org/officeDocument/2006/relationships" xmlns:p="http://schemas.openxmlformats.org/presentationml/2006/main">
  <p:tag name="KSO_WM_DIAGRAM_VIRTUALLY_FRAME" val="{&quot;height&quot;:260,&quot;left&quot;:60,&quot;top&quot;:130,&quot;width&quot;:82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24.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25.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26.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27.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28.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29.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1.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2.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3.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4.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5.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6.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7.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8.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39.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1.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2.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3.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4.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5.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6.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7.xml><?xml version="1.0" encoding="utf-8"?>
<p:tagLst xmlns:a="http://schemas.openxmlformats.org/drawingml/2006/main" xmlns:r="http://schemas.openxmlformats.org/officeDocument/2006/relationships" xmlns:p="http://schemas.openxmlformats.org/presentationml/2006/main">
  <p:tag name="KSO_WM_DIAGRAM_VIRTUALLY_FRAME" val="{&quot;height&quot;:300,&quot;left&quot;:60,&quot;top&quot;:130,&quot;width&quot;:840}"/>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51.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2.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3.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4.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5.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6.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7.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8.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59.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61.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62.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43.45,&quot;width&quot;:400}"/>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64.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65.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66.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67.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68.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69.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1.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2.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3.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4.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5.xml><?xml version="1.0" encoding="utf-8"?>
<p:tagLst xmlns:a="http://schemas.openxmlformats.org/drawingml/2006/main" xmlns:r="http://schemas.openxmlformats.org/officeDocument/2006/relationships" xmlns:p="http://schemas.openxmlformats.org/presentationml/2006/main">
  <p:tag name="KSO_WM_DIAGRAM_VIRTUALLY_FRAME" val="{&quot;height&quot;:340,&quot;left&quot;:60,&quot;top&quot;:130,&quot;width&quot;:420}"/>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79.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1.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2.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3.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4.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5.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6.xml><?xml version="1.0" encoding="utf-8"?>
<p:tagLst xmlns:a="http://schemas.openxmlformats.org/drawingml/2006/main" xmlns:r="http://schemas.openxmlformats.org/officeDocument/2006/relationships" xmlns:p="http://schemas.openxmlformats.org/presentationml/2006/main">
  <p:tag name="KSO_WM_DIAGRAM_VIRTUALLY_FRAME" val="{&quot;height&quot;:275,&quot;left&quot;:490,&quot;top&quot;:140,&quot;width&quot;:410.00123967644595}"/>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1.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2.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3.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4.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5.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6.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7.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8.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199.xml><?xml version="1.0" encoding="utf-8"?>
<p:tagLst xmlns:a="http://schemas.openxmlformats.org/drawingml/2006/main" xmlns:r="http://schemas.openxmlformats.org/officeDocument/2006/relationships" xmlns:p="http://schemas.openxmlformats.org/presentationml/2006/main">
  <p:tag name="KSO_WM_DIAGRAM_VIRTUALLY_FRAME" val="{&quot;height&quot;:569,&quot;left&quot;:60,&quot;top&quot;:-40,&quot;width&quot;:900}"/>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3325394,3321412]}"/>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10&quot;:[3505404],&quot;65&quot;:[20205081]}"/>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196.15,&quot;left&quot;:76,&quot;top&quot;:256.15,&quot;width&quot;:794.3}"/>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196.15,&quot;left&quot;:76,&quot;top&quot;:256.15,&quot;width&quot;:794.3}"/>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3.xml><?xml version="1.0" encoding="utf-8"?>
<p:tagLst xmlns:a="http://schemas.openxmlformats.org/drawingml/2006/main" xmlns:r="http://schemas.openxmlformats.org/officeDocument/2006/relationships" xmlns:p="http://schemas.openxmlformats.org/presentationml/2006/main">
  <p:tag name="KSO_DOCER_RESOURCE_TRACE_INFO" val="{&quot;id&quot;:&quot;3505404&quot;,&quot;origin&quot;:0,&quot;type&quot;:&quot;icons&quot;,&quot;user&quot;:&quot;881657116&quot;}"/>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197.05,&quot;left&quot;:76,&quot;top&quot;:256.15,&quot;width&quot;:794.3}"/>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196.15,&quot;left&quot;:76,&quot;top&quot;:256.15,&quot;width&quot;:794.3}"/>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196.15,&quot;left&quot;:76,&quot;top&quot;:256.15,&quot;width&quot;:794.3}"/>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8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533.6749606299212,&quot;left&quot;:54.82501220703125,&quot;top&quot;:124.97503937007873,&quot;width&quot;:878.6249877929688}"/>
</p:tagLst>
</file>

<file path=ppt/tags/tag8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533.6749606299212,&quot;left&quot;:54.82501220703125,&quot;top&quot;:124.97503937007873,&quot;width&quot;:878.6249877929688}"/>
</p:tagLst>
</file>

<file path=ppt/tags/tag8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533.6749606299212,&quot;left&quot;:54.82501220703125,&quot;top&quot;:124.97503937007873,&quot;width&quot;:878.6249877929688}"/>
</p:tagLst>
</file>

<file path=ppt/tags/tag9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3.6749606299212,&quot;left&quot;:54.82501220703125,&quot;top&quot;:124.97503937007873,&quot;width&quot;:878.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533.6749606299212,&quot;left&quot;:54.82501220703125,&quot;top&quot;:124.97503937007873,&quot;width&quot;:878.6249877929688}"/>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1166</Words>
  <Application>Microsoft Office PowerPoint</Application>
  <PresentationFormat>宽屏</PresentationFormat>
  <Paragraphs>222</Paragraphs>
  <Slides>32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32</vt:i4>
      </vt:variant>
    </vt:vector>
  </HeadingPairs>
  <TitlesOfParts>
    <vt:vector size="39" baseType="lpstr">
      <vt:lpstr>Noto Serif SC</vt:lpstr>
      <vt:lpstr>汉仪中宋S</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ecnup</cp:lastModifiedBy>
  <cp:revision>329</cp:revision>
  <dcterms:created xsi:type="dcterms:W3CDTF">2019-06-19T02:08:00Z</dcterms:created>
  <dcterms:modified xsi:type="dcterms:W3CDTF">2026-03-05T02:39:53Z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v1.0_mb_zbmoe+zSTfWS7r/sK8+FwA==</vt:lpwstr>
  </property>
  <property fmtid="{D5CDD505-2E9C-101B-9397-08002B2CF9AE}" pid="4" name="ICV">
    <vt:lpwstr>8E5711DD5FB144D18463A36241B6FC4E_13</vt:lpwstr>
  </property>
</Properties>
</file>