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1.svg" ContentType="image/svg+xml"/>
  <Override PartName="/ppt/media/image13.svg" ContentType="image/svg+xml"/>
  <Override PartName="/ppt/media/image20.svg" ContentType="image/svg+xml"/>
  <Override PartName="/ppt/media/image25.svg" ContentType="image/svg+xml"/>
  <Override PartName="/ppt/media/image28.svg" ContentType="image/svg+xml"/>
  <Override PartName="/ppt/media/image29.svg" ContentType="image/svg+xml"/>
  <Override PartName="/ppt/media/image30.svg" ContentType="image/svg+xml"/>
  <Override PartName="/ppt/media/image31.svg" ContentType="image/svg+xml"/>
  <Override PartName="/ppt/media/image7.svg" ContentType="image/svg+xml"/>
  <Override PartName="/ppt/media/image9.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9"/>
  </p:notesMasterIdLst>
  <p:sldIdLst>
    <p:sldId id="410" r:id="rId3"/>
    <p:sldId id="411" r:id="rId4"/>
    <p:sldId id="415" r:id="rId5"/>
    <p:sldId id="497" r:id="rId6"/>
    <p:sldId id="498" r:id="rId7"/>
    <p:sldId id="500" r:id="rId8"/>
    <p:sldId id="501" r:id="rId9"/>
    <p:sldId id="416" r:id="rId10"/>
    <p:sldId id="502" r:id="rId11"/>
    <p:sldId id="503" r:id="rId12"/>
    <p:sldId id="504" r:id="rId13"/>
    <p:sldId id="513" r:id="rId14"/>
    <p:sldId id="505" r:id="rId15"/>
    <p:sldId id="514" r:id="rId16"/>
    <p:sldId id="515" r:id="rId17"/>
    <p:sldId id="516" r:id="rId18"/>
    <p:sldId id="517" r:id="rId19"/>
    <p:sldId id="506" r:id="rId20"/>
    <p:sldId id="518" r:id="rId21"/>
    <p:sldId id="520" r:id="rId22"/>
    <p:sldId id="519" r:id="rId23"/>
    <p:sldId id="521" r:id="rId24"/>
    <p:sldId id="523" r:id="rId25"/>
    <p:sldId id="507" r:id="rId26"/>
    <p:sldId id="541" r:id="rId27"/>
    <p:sldId id="542" r:id="rId28"/>
    <p:sldId id="543" r:id="rId29"/>
    <p:sldId id="544" r:id="rId30"/>
    <p:sldId id="546" r:id="rId31"/>
    <p:sldId id="508" r:id="rId32"/>
    <p:sldId id="528" r:id="rId33"/>
    <p:sldId id="535" r:id="rId34"/>
    <p:sldId id="509" r:id="rId35"/>
    <p:sldId id="510" r:id="rId36"/>
    <p:sldId id="512" r:id="rId37"/>
    <p:sldId id="511" r:id="rId38"/>
  </p:sldIdLst>
  <p:sldSz cx="12192000" cy="6858000"/>
  <p:notesSz cx="6858000" cy="9144000"/>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 id="2" name="作者" initials="A" lastIdx="0" clrIdx="1"/>
  <p:cmAuthor id="3" name="15794" initials="1" lastIdx="1"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55797A"/>
    <a:srgbClr val="FAEBD4"/>
    <a:srgbClr val="D8EEE1"/>
    <a:srgbClr val="DAE4F1"/>
    <a:srgbClr val="1C981C"/>
    <a:srgbClr val="A9D18E"/>
    <a:srgbClr val="83B85F"/>
    <a:srgbClr val="E2F0D9"/>
    <a:srgbClr val="D3E0E0"/>
    <a:srgbClr val="F3B08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p:scale>
          <a:sx n="100" d="100"/>
          <a:sy n="100" d="100"/>
        </p:scale>
        <p:origin x="1062" y="366"/>
      </p:cViewPr>
      <p:guideLst>
        <p:guide orient="horz" pos="218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4" Type="http://schemas.openxmlformats.org/officeDocument/2006/relationships/tags" Target="tags/tag323.xml"/><Relationship Id="rId43" Type="http://schemas.openxmlformats.org/officeDocument/2006/relationships/commentAuthors" Target="commentAuthors.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2.xml"/><Relationship Id="rId39" Type="http://schemas.openxmlformats.org/officeDocument/2006/relationships/notesMaster" Target="notesMasters/notesMaster1.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2286000" indent="0">
              <a:buNone/>
              <a:defRPr/>
            </a:lvl6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500"/>
    </mc:Choice>
    <mc:Fallback>
      <p:transition/>
    </mc:Fallback>
  </mc:AlternateConten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63.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tags" Target="../tags/tag127.xml"/><Relationship Id="rId8" Type="http://schemas.openxmlformats.org/officeDocument/2006/relationships/tags" Target="../tags/tag126.xml"/><Relationship Id="rId7" Type="http://schemas.openxmlformats.org/officeDocument/2006/relationships/tags" Target="../tags/tag125.xml"/><Relationship Id="rId6" Type="http://schemas.openxmlformats.org/officeDocument/2006/relationships/tags" Target="../tags/tag124.xml"/><Relationship Id="rId5" Type="http://schemas.openxmlformats.org/officeDocument/2006/relationships/tags" Target="../tags/tag123.xml"/><Relationship Id="rId4" Type="http://schemas.openxmlformats.org/officeDocument/2006/relationships/tags" Target="../tags/tag122.xml"/><Relationship Id="rId32" Type="http://schemas.openxmlformats.org/officeDocument/2006/relationships/slideLayout" Target="../slideLayouts/slideLayout7.xml"/><Relationship Id="rId31" Type="http://schemas.openxmlformats.org/officeDocument/2006/relationships/tags" Target="../tags/tag141.xml"/><Relationship Id="rId30" Type="http://schemas.openxmlformats.org/officeDocument/2006/relationships/tags" Target="../tags/tag140.xml"/><Relationship Id="rId3" Type="http://schemas.openxmlformats.org/officeDocument/2006/relationships/tags" Target="../tags/tag121.xml"/><Relationship Id="rId29" Type="http://schemas.openxmlformats.org/officeDocument/2006/relationships/tags" Target="../tags/tag139.xml"/><Relationship Id="rId28" Type="http://schemas.openxmlformats.org/officeDocument/2006/relationships/image" Target="../media/image13.svg"/><Relationship Id="rId27" Type="http://schemas.openxmlformats.org/officeDocument/2006/relationships/image" Target="../media/image12.png"/><Relationship Id="rId26" Type="http://schemas.openxmlformats.org/officeDocument/2006/relationships/tags" Target="../tags/tag138.xml"/><Relationship Id="rId25" Type="http://schemas.openxmlformats.org/officeDocument/2006/relationships/image" Target="../media/image11.svg"/><Relationship Id="rId24" Type="http://schemas.openxmlformats.org/officeDocument/2006/relationships/image" Target="../media/image10.png"/><Relationship Id="rId23" Type="http://schemas.openxmlformats.org/officeDocument/2006/relationships/tags" Target="../tags/tag137.xml"/><Relationship Id="rId22" Type="http://schemas.openxmlformats.org/officeDocument/2006/relationships/image" Target="../media/image9.svg"/><Relationship Id="rId21" Type="http://schemas.openxmlformats.org/officeDocument/2006/relationships/image" Target="../media/image8.png"/><Relationship Id="rId20" Type="http://schemas.openxmlformats.org/officeDocument/2006/relationships/tags" Target="../tags/tag136.xml"/><Relationship Id="rId2" Type="http://schemas.openxmlformats.org/officeDocument/2006/relationships/tags" Target="../tags/tag120.xml"/><Relationship Id="rId19" Type="http://schemas.openxmlformats.org/officeDocument/2006/relationships/tags" Target="../tags/tag135.xml"/><Relationship Id="rId18" Type="http://schemas.openxmlformats.org/officeDocument/2006/relationships/image" Target="../media/image7.svg"/><Relationship Id="rId17" Type="http://schemas.openxmlformats.org/officeDocument/2006/relationships/image" Target="../media/image6.png"/><Relationship Id="rId16" Type="http://schemas.openxmlformats.org/officeDocument/2006/relationships/tags" Target="../tags/tag134.xml"/><Relationship Id="rId15" Type="http://schemas.openxmlformats.org/officeDocument/2006/relationships/tags" Target="../tags/tag133.xml"/><Relationship Id="rId14" Type="http://schemas.openxmlformats.org/officeDocument/2006/relationships/tags" Target="../tags/tag132.xml"/><Relationship Id="rId13" Type="http://schemas.openxmlformats.org/officeDocument/2006/relationships/tags" Target="../tags/tag131.xml"/><Relationship Id="rId12" Type="http://schemas.openxmlformats.org/officeDocument/2006/relationships/tags" Target="../tags/tag130.xml"/><Relationship Id="rId11" Type="http://schemas.openxmlformats.org/officeDocument/2006/relationships/tags" Target="../tags/tag129.xml"/><Relationship Id="rId10" Type="http://schemas.openxmlformats.org/officeDocument/2006/relationships/tags" Target="../tags/tag128.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9" Type="http://schemas.openxmlformats.org/officeDocument/2006/relationships/tags" Target="../tags/tag147.xml"/><Relationship Id="rId8" Type="http://schemas.openxmlformats.org/officeDocument/2006/relationships/tags" Target="../tags/tag146.xml"/><Relationship Id="rId7" Type="http://schemas.openxmlformats.org/officeDocument/2006/relationships/tags" Target="../tags/tag145.xml"/><Relationship Id="rId6" Type="http://schemas.openxmlformats.org/officeDocument/2006/relationships/tags" Target="../tags/tag144.xml"/><Relationship Id="rId5" Type="http://schemas.openxmlformats.org/officeDocument/2006/relationships/image" Target="../media/image15.png"/><Relationship Id="rId4" Type="http://schemas.openxmlformats.org/officeDocument/2006/relationships/tags" Target="../tags/tag143.xml"/><Relationship Id="rId3" Type="http://schemas.openxmlformats.org/officeDocument/2006/relationships/image" Target="../media/image14.png"/><Relationship Id="rId2" Type="http://schemas.openxmlformats.org/officeDocument/2006/relationships/tags" Target="../tags/tag142.xml"/><Relationship Id="rId11" Type="http://schemas.openxmlformats.org/officeDocument/2006/relationships/slideLayout" Target="../slideLayouts/slideLayout7.xml"/><Relationship Id="rId10" Type="http://schemas.openxmlformats.org/officeDocument/2006/relationships/tags" Target="../tags/tag148.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50.xml"/><Relationship Id="rId5" Type="http://schemas.openxmlformats.org/officeDocument/2006/relationships/tags" Target="../tags/tag149.xml"/><Relationship Id="rId4" Type="http://schemas.openxmlformats.org/officeDocument/2006/relationships/image" Target="../media/image18.jpeg"/><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9" Type="http://schemas.openxmlformats.org/officeDocument/2006/relationships/tags" Target="../tags/tag158.xml"/><Relationship Id="rId8" Type="http://schemas.openxmlformats.org/officeDocument/2006/relationships/tags" Target="../tags/tag157.xml"/><Relationship Id="rId7" Type="http://schemas.openxmlformats.org/officeDocument/2006/relationships/tags" Target="../tags/tag156.xml"/><Relationship Id="rId6" Type="http://schemas.openxmlformats.org/officeDocument/2006/relationships/tags" Target="../tags/tag155.xml"/><Relationship Id="rId5" Type="http://schemas.openxmlformats.org/officeDocument/2006/relationships/tags" Target="../tags/tag154.xml"/><Relationship Id="rId4" Type="http://schemas.openxmlformats.org/officeDocument/2006/relationships/tags" Target="../tags/tag153.xml"/><Relationship Id="rId3" Type="http://schemas.openxmlformats.org/officeDocument/2006/relationships/tags" Target="../tags/tag152.xml"/><Relationship Id="rId25" Type="http://schemas.openxmlformats.org/officeDocument/2006/relationships/slideLayout" Target="../slideLayouts/slideLayout7.xml"/><Relationship Id="rId24" Type="http://schemas.openxmlformats.org/officeDocument/2006/relationships/tags" Target="../tags/tag173.xml"/><Relationship Id="rId23" Type="http://schemas.openxmlformats.org/officeDocument/2006/relationships/tags" Target="../tags/tag172.xml"/><Relationship Id="rId22" Type="http://schemas.openxmlformats.org/officeDocument/2006/relationships/tags" Target="../tags/tag171.xml"/><Relationship Id="rId21" Type="http://schemas.openxmlformats.org/officeDocument/2006/relationships/tags" Target="../tags/tag170.xml"/><Relationship Id="rId20" Type="http://schemas.openxmlformats.org/officeDocument/2006/relationships/tags" Target="../tags/tag169.xml"/><Relationship Id="rId2" Type="http://schemas.openxmlformats.org/officeDocument/2006/relationships/tags" Target="../tags/tag151.xml"/><Relationship Id="rId19" Type="http://schemas.openxmlformats.org/officeDocument/2006/relationships/tags" Target="../tags/tag168.xml"/><Relationship Id="rId18" Type="http://schemas.openxmlformats.org/officeDocument/2006/relationships/tags" Target="../tags/tag167.xml"/><Relationship Id="rId17" Type="http://schemas.openxmlformats.org/officeDocument/2006/relationships/tags" Target="../tags/tag166.xml"/><Relationship Id="rId16" Type="http://schemas.openxmlformats.org/officeDocument/2006/relationships/tags" Target="../tags/tag165.xml"/><Relationship Id="rId15" Type="http://schemas.openxmlformats.org/officeDocument/2006/relationships/tags" Target="../tags/tag164.xml"/><Relationship Id="rId14" Type="http://schemas.openxmlformats.org/officeDocument/2006/relationships/tags" Target="../tags/tag163.xml"/><Relationship Id="rId13" Type="http://schemas.openxmlformats.org/officeDocument/2006/relationships/tags" Target="../tags/tag162.xml"/><Relationship Id="rId12" Type="http://schemas.openxmlformats.org/officeDocument/2006/relationships/tags" Target="../tags/tag161.xml"/><Relationship Id="rId11" Type="http://schemas.openxmlformats.org/officeDocument/2006/relationships/tags" Target="../tags/tag160.xml"/><Relationship Id="rId10" Type="http://schemas.openxmlformats.org/officeDocument/2006/relationships/tags" Target="../tags/tag159.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74.xml"/><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75.xml"/><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76.xml"/><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77.xml"/><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80.xml"/><Relationship Id="rId5" Type="http://schemas.openxmlformats.org/officeDocument/2006/relationships/tags" Target="../tags/tag179.xml"/><Relationship Id="rId4" Type="http://schemas.openxmlformats.org/officeDocument/2006/relationships/tags" Target="../tags/tag178.xml"/><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9" Type="http://schemas.openxmlformats.org/officeDocument/2006/relationships/tags" Target="../tags/tag186.xml"/><Relationship Id="rId8" Type="http://schemas.openxmlformats.org/officeDocument/2006/relationships/tags" Target="../tags/tag185.xml"/><Relationship Id="rId7" Type="http://schemas.openxmlformats.org/officeDocument/2006/relationships/tags" Target="../tags/tag184.xml"/><Relationship Id="rId6" Type="http://schemas.openxmlformats.org/officeDocument/2006/relationships/tags" Target="../tags/tag183.xml"/><Relationship Id="rId5" Type="http://schemas.openxmlformats.org/officeDocument/2006/relationships/image" Target="../media/image22.png"/><Relationship Id="rId4" Type="http://schemas.openxmlformats.org/officeDocument/2006/relationships/image" Target="../media/image21.png"/><Relationship Id="rId3" Type="http://schemas.openxmlformats.org/officeDocument/2006/relationships/image" Target="../media/image2.png"/><Relationship Id="rId2" Type="http://schemas.openxmlformats.org/officeDocument/2006/relationships/tags" Target="../tags/tag182.xml"/><Relationship Id="rId13" Type="http://schemas.openxmlformats.org/officeDocument/2006/relationships/slideLayout" Target="../slideLayouts/slideLayout7.xml"/><Relationship Id="rId12" Type="http://schemas.openxmlformats.org/officeDocument/2006/relationships/tags" Target="../tags/tag189.xml"/><Relationship Id="rId11" Type="http://schemas.openxmlformats.org/officeDocument/2006/relationships/tags" Target="../tags/tag188.xml"/><Relationship Id="rId10" Type="http://schemas.openxmlformats.org/officeDocument/2006/relationships/tags" Target="../tags/tag187.xml"/><Relationship Id="rId1" Type="http://schemas.openxmlformats.org/officeDocument/2006/relationships/tags" Target="../tags/tag181.xml"/></Relationships>
</file>

<file path=ppt/slides/_rels/slide2.xml.rels><?xml version="1.0" encoding="UTF-8" standalone="yes"?>
<Relationships xmlns="http://schemas.openxmlformats.org/package/2006/relationships"><Relationship Id="rId9" Type="http://schemas.openxmlformats.org/officeDocument/2006/relationships/tags" Target="../tags/tag71.xml"/><Relationship Id="rId8" Type="http://schemas.openxmlformats.org/officeDocument/2006/relationships/tags" Target="../tags/tag70.xml"/><Relationship Id="rId7" Type="http://schemas.openxmlformats.org/officeDocument/2006/relationships/tags" Target="../tags/tag69.xml"/><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6" Type="http://schemas.openxmlformats.org/officeDocument/2006/relationships/slideLayout" Target="../slideLayouts/slideLayout7.xml"/><Relationship Id="rId15" Type="http://schemas.openxmlformats.org/officeDocument/2006/relationships/tags" Target="../tags/tag76.xml"/><Relationship Id="rId14" Type="http://schemas.openxmlformats.org/officeDocument/2006/relationships/image" Target="../media/image2.png"/><Relationship Id="rId13" Type="http://schemas.openxmlformats.org/officeDocument/2006/relationships/tags" Target="../tags/tag75.xml"/><Relationship Id="rId12" Type="http://schemas.openxmlformats.org/officeDocument/2006/relationships/tags" Target="../tags/tag74.xml"/><Relationship Id="rId11" Type="http://schemas.openxmlformats.org/officeDocument/2006/relationships/tags" Target="../tags/tag73.xml"/><Relationship Id="rId10" Type="http://schemas.openxmlformats.org/officeDocument/2006/relationships/tags" Target="../tags/tag72.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191.xml"/><Relationship Id="rId3" Type="http://schemas.openxmlformats.org/officeDocument/2006/relationships/tags" Target="../tags/tag190.xml"/><Relationship Id="rId2" Type="http://schemas.openxmlformats.org/officeDocument/2006/relationships/image" Target="../media/image23.png"/><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9" Type="http://schemas.openxmlformats.org/officeDocument/2006/relationships/tags" Target="../tags/tag199.xml"/><Relationship Id="rId8" Type="http://schemas.openxmlformats.org/officeDocument/2006/relationships/tags" Target="../tags/tag198.xml"/><Relationship Id="rId7" Type="http://schemas.openxmlformats.org/officeDocument/2006/relationships/tags" Target="../tags/tag197.xml"/><Relationship Id="rId6" Type="http://schemas.openxmlformats.org/officeDocument/2006/relationships/tags" Target="../tags/tag196.xml"/><Relationship Id="rId5" Type="http://schemas.openxmlformats.org/officeDocument/2006/relationships/tags" Target="../tags/tag195.xml"/><Relationship Id="rId4" Type="http://schemas.openxmlformats.org/officeDocument/2006/relationships/tags" Target="../tags/tag194.xml"/><Relationship Id="rId3" Type="http://schemas.openxmlformats.org/officeDocument/2006/relationships/tags" Target="../tags/tag193.xml"/><Relationship Id="rId2" Type="http://schemas.openxmlformats.org/officeDocument/2006/relationships/tags" Target="../tags/tag192.xml"/><Relationship Id="rId15" Type="http://schemas.openxmlformats.org/officeDocument/2006/relationships/slideLayout" Target="../slideLayouts/slideLayout7.xml"/><Relationship Id="rId14" Type="http://schemas.openxmlformats.org/officeDocument/2006/relationships/tags" Target="../tags/tag204.xml"/><Relationship Id="rId13" Type="http://schemas.openxmlformats.org/officeDocument/2006/relationships/tags" Target="../tags/tag203.xml"/><Relationship Id="rId12" Type="http://schemas.openxmlformats.org/officeDocument/2006/relationships/tags" Target="../tags/tag202.xml"/><Relationship Id="rId11" Type="http://schemas.openxmlformats.org/officeDocument/2006/relationships/tags" Target="../tags/tag201.xml"/><Relationship Id="rId10" Type="http://schemas.openxmlformats.org/officeDocument/2006/relationships/tags" Target="../tags/tag200.xml"/><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9" Type="http://schemas.openxmlformats.org/officeDocument/2006/relationships/tags" Target="../tags/tag212.xml"/><Relationship Id="rId8" Type="http://schemas.openxmlformats.org/officeDocument/2006/relationships/tags" Target="../tags/tag211.xml"/><Relationship Id="rId7" Type="http://schemas.openxmlformats.org/officeDocument/2006/relationships/tags" Target="../tags/tag210.xml"/><Relationship Id="rId6" Type="http://schemas.openxmlformats.org/officeDocument/2006/relationships/tags" Target="../tags/tag209.xml"/><Relationship Id="rId5" Type="http://schemas.openxmlformats.org/officeDocument/2006/relationships/tags" Target="../tags/tag208.xml"/><Relationship Id="rId4" Type="http://schemas.openxmlformats.org/officeDocument/2006/relationships/tags" Target="../tags/tag207.xml"/><Relationship Id="rId3" Type="http://schemas.openxmlformats.org/officeDocument/2006/relationships/tags" Target="../tags/tag206.xml"/><Relationship Id="rId2" Type="http://schemas.openxmlformats.org/officeDocument/2006/relationships/tags" Target="../tags/tag205.xml"/><Relationship Id="rId18" Type="http://schemas.openxmlformats.org/officeDocument/2006/relationships/slideLayout" Target="../slideLayouts/slideLayout7.xml"/><Relationship Id="rId17" Type="http://schemas.openxmlformats.org/officeDocument/2006/relationships/tags" Target="../tags/tag220.xml"/><Relationship Id="rId16" Type="http://schemas.openxmlformats.org/officeDocument/2006/relationships/tags" Target="../tags/tag219.xml"/><Relationship Id="rId15" Type="http://schemas.openxmlformats.org/officeDocument/2006/relationships/tags" Target="../tags/tag218.xml"/><Relationship Id="rId14" Type="http://schemas.openxmlformats.org/officeDocument/2006/relationships/tags" Target="../tags/tag217.xml"/><Relationship Id="rId13" Type="http://schemas.openxmlformats.org/officeDocument/2006/relationships/tags" Target="../tags/tag216.xml"/><Relationship Id="rId12" Type="http://schemas.openxmlformats.org/officeDocument/2006/relationships/tags" Target="../tags/tag215.xml"/><Relationship Id="rId11" Type="http://schemas.openxmlformats.org/officeDocument/2006/relationships/tags" Target="../tags/tag214.xml"/><Relationship Id="rId10" Type="http://schemas.openxmlformats.org/officeDocument/2006/relationships/tags" Target="../tags/tag213.xml"/><Relationship Id="rId1" Type="http://schemas.openxmlformats.org/officeDocument/2006/relationships/image" Target="../media/image2.png"/></Relationships>
</file>

<file path=ppt/slides/_rels/slide23.xml.rels><?xml version="1.0" encoding="UTF-8" standalone="yes"?>
<Relationships xmlns="http://schemas.openxmlformats.org/package/2006/relationships"><Relationship Id="rId9" Type="http://schemas.openxmlformats.org/officeDocument/2006/relationships/tags" Target="../tags/tag228.xml"/><Relationship Id="rId8" Type="http://schemas.openxmlformats.org/officeDocument/2006/relationships/tags" Target="../tags/tag227.xml"/><Relationship Id="rId7" Type="http://schemas.openxmlformats.org/officeDocument/2006/relationships/tags" Target="../tags/tag226.xml"/><Relationship Id="rId6" Type="http://schemas.openxmlformats.org/officeDocument/2006/relationships/tags" Target="../tags/tag225.xml"/><Relationship Id="rId5" Type="http://schemas.openxmlformats.org/officeDocument/2006/relationships/tags" Target="../tags/tag224.xml"/><Relationship Id="rId4" Type="http://schemas.openxmlformats.org/officeDocument/2006/relationships/tags" Target="../tags/tag223.xml"/><Relationship Id="rId3" Type="http://schemas.openxmlformats.org/officeDocument/2006/relationships/tags" Target="../tags/tag222.xml"/><Relationship Id="rId2" Type="http://schemas.openxmlformats.org/officeDocument/2006/relationships/tags" Target="../tags/tag221.xml"/><Relationship Id="rId19" Type="http://schemas.openxmlformats.org/officeDocument/2006/relationships/slideLayout" Target="../slideLayouts/slideLayout7.xml"/><Relationship Id="rId18" Type="http://schemas.openxmlformats.org/officeDocument/2006/relationships/tags" Target="../tags/tag235.xml"/><Relationship Id="rId17" Type="http://schemas.openxmlformats.org/officeDocument/2006/relationships/image" Target="../media/image25.svg"/><Relationship Id="rId16" Type="http://schemas.openxmlformats.org/officeDocument/2006/relationships/image" Target="../media/image24.png"/><Relationship Id="rId15" Type="http://schemas.openxmlformats.org/officeDocument/2006/relationships/tags" Target="../tags/tag234.xml"/><Relationship Id="rId14" Type="http://schemas.openxmlformats.org/officeDocument/2006/relationships/tags" Target="../tags/tag233.xml"/><Relationship Id="rId13" Type="http://schemas.openxmlformats.org/officeDocument/2006/relationships/tags" Target="../tags/tag232.xml"/><Relationship Id="rId12" Type="http://schemas.openxmlformats.org/officeDocument/2006/relationships/tags" Target="../tags/tag231.xml"/><Relationship Id="rId11" Type="http://schemas.openxmlformats.org/officeDocument/2006/relationships/tags" Target="../tags/tag230.xml"/><Relationship Id="rId10" Type="http://schemas.openxmlformats.org/officeDocument/2006/relationships/tags" Target="../tags/tag229.xml"/><Relationship Id="rId1" Type="http://schemas.openxmlformats.org/officeDocument/2006/relationships/image" Target="../media/image2.pn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236.xml"/><Relationship Id="rId2" Type="http://schemas.openxmlformats.org/officeDocument/2006/relationships/image" Target="../media/image2.png"/><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37.xml"/><Relationship Id="rId1"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38.xml"/><Relationship Id="rId1" Type="http://schemas.openxmlformats.org/officeDocument/2006/relationships/image" Target="../media/image2.png"/></Relationships>
</file>

<file path=ppt/slides/_rels/slide27.xml.rels><?xml version="1.0" encoding="UTF-8" standalone="yes"?>
<Relationships xmlns="http://schemas.openxmlformats.org/package/2006/relationships"><Relationship Id="rId9" Type="http://schemas.openxmlformats.org/officeDocument/2006/relationships/tags" Target="../tags/tag246.xml"/><Relationship Id="rId8" Type="http://schemas.openxmlformats.org/officeDocument/2006/relationships/tags" Target="../tags/tag245.xml"/><Relationship Id="rId7" Type="http://schemas.openxmlformats.org/officeDocument/2006/relationships/tags" Target="../tags/tag244.xml"/><Relationship Id="rId6" Type="http://schemas.openxmlformats.org/officeDocument/2006/relationships/tags" Target="../tags/tag243.xml"/><Relationship Id="rId5" Type="http://schemas.openxmlformats.org/officeDocument/2006/relationships/tags" Target="../tags/tag242.xml"/><Relationship Id="rId4" Type="http://schemas.openxmlformats.org/officeDocument/2006/relationships/tags" Target="../tags/tag241.xml"/><Relationship Id="rId3" Type="http://schemas.openxmlformats.org/officeDocument/2006/relationships/tags" Target="../tags/tag240.xml"/><Relationship Id="rId2" Type="http://schemas.openxmlformats.org/officeDocument/2006/relationships/tags" Target="../tags/tag239.xml"/><Relationship Id="rId19" Type="http://schemas.openxmlformats.org/officeDocument/2006/relationships/slideLayout" Target="../slideLayouts/slideLayout7.xml"/><Relationship Id="rId18" Type="http://schemas.openxmlformats.org/officeDocument/2006/relationships/tags" Target="../tags/tag255.xml"/><Relationship Id="rId17" Type="http://schemas.openxmlformats.org/officeDocument/2006/relationships/tags" Target="../tags/tag254.xml"/><Relationship Id="rId16" Type="http://schemas.openxmlformats.org/officeDocument/2006/relationships/tags" Target="../tags/tag253.xml"/><Relationship Id="rId15" Type="http://schemas.openxmlformats.org/officeDocument/2006/relationships/tags" Target="../tags/tag252.xml"/><Relationship Id="rId14" Type="http://schemas.openxmlformats.org/officeDocument/2006/relationships/tags" Target="../tags/tag251.xml"/><Relationship Id="rId13" Type="http://schemas.openxmlformats.org/officeDocument/2006/relationships/tags" Target="../tags/tag250.xml"/><Relationship Id="rId12" Type="http://schemas.openxmlformats.org/officeDocument/2006/relationships/tags" Target="../tags/tag249.xml"/><Relationship Id="rId11" Type="http://schemas.openxmlformats.org/officeDocument/2006/relationships/tags" Target="../tags/tag248.xml"/><Relationship Id="rId10" Type="http://schemas.openxmlformats.org/officeDocument/2006/relationships/tags" Target="../tags/tag247.xml"/><Relationship Id="rId1" Type="http://schemas.openxmlformats.org/officeDocument/2006/relationships/image" Target="../media/image2.pn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256.xml"/><Relationship Id="rId2" Type="http://schemas.openxmlformats.org/officeDocument/2006/relationships/image" Target="../media/image26.jpeg"/><Relationship Id="rId1" Type="http://schemas.openxmlformats.org/officeDocument/2006/relationships/image" Target="../media/image2.png"/></Relationships>
</file>

<file path=ppt/slides/_rels/slide29.xml.rels><?xml version="1.0" encoding="UTF-8" standalone="yes"?>
<Relationships xmlns="http://schemas.openxmlformats.org/package/2006/relationships"><Relationship Id="rId9" Type="http://schemas.openxmlformats.org/officeDocument/2006/relationships/tags" Target="../tags/tag262.xml"/><Relationship Id="rId8" Type="http://schemas.openxmlformats.org/officeDocument/2006/relationships/tags" Target="../tags/tag261.xml"/><Relationship Id="rId7" Type="http://schemas.openxmlformats.org/officeDocument/2006/relationships/tags" Target="../tags/tag260.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tags" Target="../tags/tag259.xml"/><Relationship Id="rId3" Type="http://schemas.openxmlformats.org/officeDocument/2006/relationships/tags" Target="../tags/tag258.xml"/><Relationship Id="rId20" Type="http://schemas.openxmlformats.org/officeDocument/2006/relationships/slideLayout" Target="../slideLayouts/slideLayout7.xml"/><Relationship Id="rId2" Type="http://schemas.openxmlformats.org/officeDocument/2006/relationships/tags" Target="../tags/tag257.xml"/><Relationship Id="rId19" Type="http://schemas.openxmlformats.org/officeDocument/2006/relationships/tags" Target="../tags/tag272.xml"/><Relationship Id="rId18" Type="http://schemas.openxmlformats.org/officeDocument/2006/relationships/tags" Target="../tags/tag271.xml"/><Relationship Id="rId17" Type="http://schemas.openxmlformats.org/officeDocument/2006/relationships/tags" Target="../tags/tag270.xml"/><Relationship Id="rId16" Type="http://schemas.openxmlformats.org/officeDocument/2006/relationships/tags" Target="../tags/tag269.xml"/><Relationship Id="rId15" Type="http://schemas.openxmlformats.org/officeDocument/2006/relationships/tags" Target="../tags/tag268.xml"/><Relationship Id="rId14" Type="http://schemas.openxmlformats.org/officeDocument/2006/relationships/tags" Target="../tags/tag267.xml"/><Relationship Id="rId13" Type="http://schemas.openxmlformats.org/officeDocument/2006/relationships/tags" Target="../tags/tag266.xml"/><Relationship Id="rId12" Type="http://schemas.openxmlformats.org/officeDocument/2006/relationships/tags" Target="../tags/tag265.xml"/><Relationship Id="rId11" Type="http://schemas.openxmlformats.org/officeDocument/2006/relationships/tags" Target="../tags/tag264.xml"/><Relationship Id="rId10" Type="http://schemas.openxmlformats.org/officeDocument/2006/relationships/tags" Target="../tags/tag263.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77.xml"/><Relationship Id="rId2" Type="http://schemas.openxmlformats.org/officeDocument/2006/relationships/image" Target="../media/image2.png"/><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277.xml"/><Relationship Id="rId6" Type="http://schemas.openxmlformats.org/officeDocument/2006/relationships/tags" Target="../tags/tag276.xml"/><Relationship Id="rId5" Type="http://schemas.openxmlformats.org/officeDocument/2006/relationships/tags" Target="../tags/tag275.xml"/><Relationship Id="rId4" Type="http://schemas.openxmlformats.org/officeDocument/2006/relationships/tags" Target="../tags/tag274.xml"/><Relationship Id="rId3" Type="http://schemas.openxmlformats.org/officeDocument/2006/relationships/tags" Target="../tags/tag273.xml"/><Relationship Id="rId2" Type="http://schemas.openxmlformats.org/officeDocument/2006/relationships/image" Target="../media/image27.png"/><Relationship Id="rId1" Type="http://schemas.openxmlformats.org/officeDocument/2006/relationships/image" Target="../media/image2.png"/></Relationships>
</file>

<file path=ppt/slides/_rels/slide31.xml.rels><?xml version="1.0" encoding="UTF-8" standalone="yes"?>
<Relationships xmlns="http://schemas.openxmlformats.org/package/2006/relationships"><Relationship Id="rId9" Type="http://schemas.openxmlformats.org/officeDocument/2006/relationships/tags" Target="../tags/tag285.xml"/><Relationship Id="rId8" Type="http://schemas.openxmlformats.org/officeDocument/2006/relationships/tags" Target="../tags/tag284.xml"/><Relationship Id="rId7" Type="http://schemas.openxmlformats.org/officeDocument/2006/relationships/tags" Target="../tags/tag283.xml"/><Relationship Id="rId6" Type="http://schemas.openxmlformats.org/officeDocument/2006/relationships/tags" Target="../tags/tag282.xml"/><Relationship Id="rId5" Type="http://schemas.openxmlformats.org/officeDocument/2006/relationships/tags" Target="../tags/tag281.xml"/><Relationship Id="rId4" Type="http://schemas.openxmlformats.org/officeDocument/2006/relationships/tags" Target="../tags/tag280.xml"/><Relationship Id="rId33" Type="http://schemas.openxmlformats.org/officeDocument/2006/relationships/slideLayout" Target="../slideLayouts/slideLayout7.xml"/><Relationship Id="rId32" Type="http://schemas.openxmlformats.org/officeDocument/2006/relationships/tags" Target="../tags/tag300.xml"/><Relationship Id="rId31" Type="http://schemas.openxmlformats.org/officeDocument/2006/relationships/tags" Target="../tags/tag299.xml"/><Relationship Id="rId30" Type="http://schemas.openxmlformats.org/officeDocument/2006/relationships/tags" Target="../tags/tag298.xml"/><Relationship Id="rId3" Type="http://schemas.openxmlformats.org/officeDocument/2006/relationships/tags" Target="../tags/tag279.xml"/><Relationship Id="rId29" Type="http://schemas.openxmlformats.org/officeDocument/2006/relationships/image" Target="../media/image31.svg"/><Relationship Id="rId28" Type="http://schemas.openxmlformats.org/officeDocument/2006/relationships/image" Target="../media/image12.png"/><Relationship Id="rId27" Type="http://schemas.openxmlformats.org/officeDocument/2006/relationships/tags" Target="../tags/tag297.xml"/><Relationship Id="rId26" Type="http://schemas.openxmlformats.org/officeDocument/2006/relationships/image" Target="../media/image30.svg"/><Relationship Id="rId25" Type="http://schemas.openxmlformats.org/officeDocument/2006/relationships/image" Target="../media/image10.png"/><Relationship Id="rId24" Type="http://schemas.openxmlformats.org/officeDocument/2006/relationships/tags" Target="../tags/tag296.xml"/><Relationship Id="rId23" Type="http://schemas.openxmlformats.org/officeDocument/2006/relationships/image" Target="../media/image29.svg"/><Relationship Id="rId22" Type="http://schemas.openxmlformats.org/officeDocument/2006/relationships/image" Target="../media/image8.png"/><Relationship Id="rId21" Type="http://schemas.openxmlformats.org/officeDocument/2006/relationships/tags" Target="../tags/tag295.xml"/><Relationship Id="rId20" Type="http://schemas.openxmlformats.org/officeDocument/2006/relationships/tags" Target="../tags/tag294.xml"/><Relationship Id="rId2" Type="http://schemas.openxmlformats.org/officeDocument/2006/relationships/tags" Target="../tags/tag278.xml"/><Relationship Id="rId19" Type="http://schemas.openxmlformats.org/officeDocument/2006/relationships/image" Target="../media/image28.svg"/><Relationship Id="rId18" Type="http://schemas.openxmlformats.org/officeDocument/2006/relationships/image" Target="../media/image6.png"/><Relationship Id="rId17" Type="http://schemas.openxmlformats.org/officeDocument/2006/relationships/tags" Target="../tags/tag293.xml"/><Relationship Id="rId16" Type="http://schemas.openxmlformats.org/officeDocument/2006/relationships/tags" Target="../tags/tag292.xml"/><Relationship Id="rId15" Type="http://schemas.openxmlformats.org/officeDocument/2006/relationships/tags" Target="../tags/tag291.xml"/><Relationship Id="rId14" Type="http://schemas.openxmlformats.org/officeDocument/2006/relationships/tags" Target="../tags/tag290.xml"/><Relationship Id="rId13" Type="http://schemas.openxmlformats.org/officeDocument/2006/relationships/tags" Target="../tags/tag289.xml"/><Relationship Id="rId12" Type="http://schemas.openxmlformats.org/officeDocument/2006/relationships/tags" Target="../tags/tag288.xml"/><Relationship Id="rId11" Type="http://schemas.openxmlformats.org/officeDocument/2006/relationships/tags" Target="../tags/tag287.xml"/><Relationship Id="rId10" Type="http://schemas.openxmlformats.org/officeDocument/2006/relationships/tags" Target="../tags/tag286.xml"/><Relationship Id="rId1" Type="http://schemas.openxmlformats.org/officeDocument/2006/relationships/image" Target="../media/image2.png"/></Relationships>
</file>

<file path=ppt/slides/_rels/slide3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303.xml"/><Relationship Id="rId5" Type="http://schemas.openxmlformats.org/officeDocument/2006/relationships/tags" Target="../tags/tag302.xml"/><Relationship Id="rId4" Type="http://schemas.openxmlformats.org/officeDocument/2006/relationships/tags" Target="../tags/tag301.xml"/><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image" Target="../media/image2.png"/></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304.xml"/><Relationship Id="rId2" Type="http://schemas.openxmlformats.org/officeDocument/2006/relationships/image" Target="../media/image2.png"/><Relationship Id="rId1" Type="http://schemas.openxmlformats.org/officeDocument/2006/relationships/image" Target="../media/image1.png"/></Relationships>
</file>

<file path=ppt/slides/_rels/slide34.xml.rels><?xml version="1.0" encoding="UTF-8" standalone="yes"?>
<Relationships xmlns="http://schemas.openxmlformats.org/package/2006/relationships"><Relationship Id="rId9" Type="http://schemas.openxmlformats.org/officeDocument/2006/relationships/tags" Target="../tags/tag312.xml"/><Relationship Id="rId8" Type="http://schemas.openxmlformats.org/officeDocument/2006/relationships/tags" Target="../tags/tag311.xml"/><Relationship Id="rId7" Type="http://schemas.openxmlformats.org/officeDocument/2006/relationships/tags" Target="../tags/tag310.xml"/><Relationship Id="rId6" Type="http://schemas.openxmlformats.org/officeDocument/2006/relationships/tags" Target="../tags/tag309.xml"/><Relationship Id="rId5" Type="http://schemas.openxmlformats.org/officeDocument/2006/relationships/tags" Target="../tags/tag308.xml"/><Relationship Id="rId4" Type="http://schemas.openxmlformats.org/officeDocument/2006/relationships/tags" Target="../tags/tag307.xml"/><Relationship Id="rId3" Type="http://schemas.openxmlformats.org/officeDocument/2006/relationships/tags" Target="../tags/tag306.xml"/><Relationship Id="rId2" Type="http://schemas.openxmlformats.org/officeDocument/2006/relationships/tags" Target="../tags/tag305.xml"/><Relationship Id="rId13" Type="http://schemas.openxmlformats.org/officeDocument/2006/relationships/slideLayout" Target="../slideLayouts/slideLayout7.xml"/><Relationship Id="rId12" Type="http://schemas.openxmlformats.org/officeDocument/2006/relationships/tags" Target="../tags/tag315.xml"/><Relationship Id="rId11" Type="http://schemas.openxmlformats.org/officeDocument/2006/relationships/tags" Target="../tags/tag314.xml"/><Relationship Id="rId10" Type="http://schemas.openxmlformats.org/officeDocument/2006/relationships/tags" Target="../tags/tag313.xml"/><Relationship Id="rId1" Type="http://schemas.openxmlformats.org/officeDocument/2006/relationships/image" Target="../media/image2.png"/></Relationships>
</file>

<file path=ppt/slides/_rels/slide35.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321.xml"/><Relationship Id="rId6" Type="http://schemas.openxmlformats.org/officeDocument/2006/relationships/tags" Target="../tags/tag320.xml"/><Relationship Id="rId5" Type="http://schemas.openxmlformats.org/officeDocument/2006/relationships/tags" Target="../tags/tag319.xml"/><Relationship Id="rId4" Type="http://schemas.openxmlformats.org/officeDocument/2006/relationships/tags" Target="../tags/tag318.xml"/><Relationship Id="rId3" Type="http://schemas.openxmlformats.org/officeDocument/2006/relationships/tags" Target="../tags/tag317.xml"/><Relationship Id="rId2" Type="http://schemas.openxmlformats.org/officeDocument/2006/relationships/tags" Target="../tags/tag316.xml"/><Relationship Id="rId1" Type="http://schemas.openxmlformats.org/officeDocument/2006/relationships/image" Target="../media/image2.png"/></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322.xml"/><Relationship Id="rId2" Type="http://schemas.openxmlformats.org/officeDocument/2006/relationships/image" Target="../media/image2.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tags" Target="../tags/tag84.xml"/><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8" Type="http://schemas.openxmlformats.org/officeDocument/2006/relationships/slideLayout" Target="../slideLayouts/slideLayout7.xml"/><Relationship Id="rId17" Type="http://schemas.openxmlformats.org/officeDocument/2006/relationships/tags" Target="../tags/tag93.xml"/><Relationship Id="rId16" Type="http://schemas.openxmlformats.org/officeDocument/2006/relationships/tags" Target="../tags/tag92.xml"/><Relationship Id="rId15" Type="http://schemas.openxmlformats.org/officeDocument/2006/relationships/tags" Target="../tags/tag91.xml"/><Relationship Id="rId14" Type="http://schemas.openxmlformats.org/officeDocument/2006/relationships/tags" Target="../tags/tag90.xml"/><Relationship Id="rId13" Type="http://schemas.openxmlformats.org/officeDocument/2006/relationships/tags" Target="../tags/tag89.xml"/><Relationship Id="rId12" Type="http://schemas.openxmlformats.org/officeDocument/2006/relationships/tags" Target="../tags/tag88.xml"/><Relationship Id="rId11" Type="http://schemas.openxmlformats.org/officeDocument/2006/relationships/tags" Target="../tags/tag87.xml"/><Relationship Id="rId10" Type="http://schemas.openxmlformats.org/officeDocument/2006/relationships/tags" Target="../tags/tag86.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94.xml"/><Relationship Id="rId2" Type="http://schemas.openxmlformats.org/officeDocument/2006/relationships/image" Target="../media/image4.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tags" Target="../tags/tag101.xml"/><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tags" Target="../tags/tag95.xml"/><Relationship Id="rId18" Type="http://schemas.openxmlformats.org/officeDocument/2006/relationships/slideLayout" Target="../slideLayouts/slideLayout7.xml"/><Relationship Id="rId17" Type="http://schemas.openxmlformats.org/officeDocument/2006/relationships/tags" Target="../tags/tag110.xml"/><Relationship Id="rId16" Type="http://schemas.openxmlformats.org/officeDocument/2006/relationships/tags" Target="../tags/tag109.xml"/><Relationship Id="rId15" Type="http://schemas.openxmlformats.org/officeDocument/2006/relationships/tags" Target="../tags/tag108.xml"/><Relationship Id="rId14" Type="http://schemas.openxmlformats.org/officeDocument/2006/relationships/tags" Target="../tags/tag107.xml"/><Relationship Id="rId13" Type="http://schemas.openxmlformats.org/officeDocument/2006/relationships/tags" Target="../tags/tag106.xml"/><Relationship Id="rId12" Type="http://schemas.openxmlformats.org/officeDocument/2006/relationships/tags" Target="../tags/tag105.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17.xml"/><Relationship Id="rId7" Type="http://schemas.openxmlformats.org/officeDocument/2006/relationships/tags" Target="../tags/tag116.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18.xml"/><Relationship Id="rId2" Type="http://schemas.openxmlformats.org/officeDocument/2006/relationships/image" Target="../media/image2.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19.xml"/><Relationship Id="rId2" Type="http://schemas.openxmlformats.org/officeDocument/2006/relationships/image" Target="../media/image5.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2364423" y="3442335"/>
            <a:ext cx="7437120" cy="365760"/>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725805" y="1215390"/>
            <a:ext cx="10740390" cy="2584450"/>
          </a:xfrm>
          <a:prstGeom prst="rect">
            <a:avLst/>
          </a:prstGeom>
          <a:noFill/>
        </p:spPr>
        <p:txBody>
          <a:bodyPr wrap="square" rtlCol="0">
            <a:spAutoFit/>
          </a:bodyPr>
          <a:lstStyle/>
          <a:p>
            <a:pPr algn="ctr">
              <a:lnSpc>
                <a:spcPct val="150000"/>
              </a:lnSpc>
            </a:pPr>
            <a:r>
              <a:rPr lang="zh-CN" altLang="en-US" sz="4800" b="1" dirty="0">
                <a:solidFill>
                  <a:srgbClr val="55797A"/>
                </a:solidFill>
                <a:effectLst/>
                <a:latin typeface="微软雅黑" panose="020B0503020204020204" pitchFamily="34" charset="-122"/>
                <a:ea typeface="微软雅黑" panose="020B0503020204020204" pitchFamily="34" charset="-122"/>
                <a:sym typeface="+mn-ea"/>
              </a:rPr>
              <a:t>第一章</a:t>
            </a:r>
            <a:r>
              <a:rPr lang="en-US" altLang="zh-CN" sz="6000" b="1" dirty="0">
                <a:solidFill>
                  <a:srgbClr val="55797A"/>
                </a:solidFill>
                <a:effectLst/>
                <a:latin typeface="微软雅黑" panose="020B0503020204020204" pitchFamily="34" charset="-122"/>
                <a:ea typeface="微软雅黑" panose="020B0503020204020204" pitchFamily="34" charset="-122"/>
                <a:sym typeface="+mn-ea"/>
              </a:rPr>
              <a:t> </a:t>
            </a:r>
            <a:endParaRPr lang="en-US" altLang="zh-CN" sz="6000" b="1" dirty="0">
              <a:solidFill>
                <a:srgbClr val="55797A"/>
              </a:solidFill>
              <a:effectLst/>
              <a:latin typeface="微软雅黑" panose="020B0503020204020204" pitchFamily="34" charset="-122"/>
              <a:ea typeface="微软雅黑" panose="020B0503020204020204" pitchFamily="34" charset="-122"/>
              <a:sym typeface="+mn-ea"/>
            </a:endParaRPr>
          </a:p>
          <a:p>
            <a:pPr algn="ctr">
              <a:lnSpc>
                <a:spcPct val="150000"/>
              </a:lnSpc>
            </a:pPr>
            <a:r>
              <a:rPr lang="zh-CN" altLang="en-US" sz="4800" b="1" dirty="0">
                <a:solidFill>
                  <a:srgbClr val="55797A"/>
                </a:solidFill>
                <a:effectLst/>
                <a:latin typeface="微软雅黑" panose="020B0503020204020204" pitchFamily="34" charset="-122"/>
                <a:ea typeface="微软雅黑" panose="020B0503020204020204" pitchFamily="34" charset="-122"/>
                <a:sym typeface="+mn-ea"/>
              </a:rPr>
              <a:t>变革与重构：从</a:t>
            </a:r>
            <a:r>
              <a:rPr lang="en-US" altLang="zh-CN" sz="4800" b="1" dirty="0">
                <a:solidFill>
                  <a:srgbClr val="55797A"/>
                </a:solidFill>
                <a:effectLst/>
                <a:latin typeface="微软雅黑" panose="020B0503020204020204" pitchFamily="34" charset="-122"/>
                <a:ea typeface="微软雅黑" panose="020B0503020204020204" pitchFamily="34" charset="-122"/>
                <a:sym typeface="+mn-ea"/>
              </a:rPr>
              <a:t>STEM</a:t>
            </a:r>
            <a:r>
              <a:rPr lang="zh-CN" altLang="en-US" sz="4800" b="1" dirty="0">
                <a:solidFill>
                  <a:srgbClr val="55797A"/>
                </a:solidFill>
                <a:effectLst/>
                <a:latin typeface="微软雅黑" panose="020B0503020204020204" pitchFamily="34" charset="-122"/>
                <a:ea typeface="微软雅黑" panose="020B0503020204020204" pitchFamily="34" charset="-122"/>
                <a:sym typeface="+mn-ea"/>
              </a:rPr>
              <a:t>到</a:t>
            </a:r>
            <a:r>
              <a:rPr lang="en-US" altLang="zh-CN" sz="4800" b="1" dirty="0">
                <a:solidFill>
                  <a:srgbClr val="55797A"/>
                </a:solidFill>
                <a:effectLst/>
                <a:latin typeface="微软雅黑" panose="020B0503020204020204" pitchFamily="34" charset="-122"/>
                <a:ea typeface="微软雅黑" panose="020B0503020204020204" pitchFamily="34" charset="-122"/>
                <a:sym typeface="+mn-ea"/>
              </a:rPr>
              <a:t>C-STEAM</a:t>
            </a:r>
            <a:endParaRPr lang="en-US" altLang="zh-CN" sz="48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13" name="圆角矩形 12"/>
          <p:cNvSpPr/>
          <p:nvPr/>
        </p:nvSpPr>
        <p:spPr>
          <a:xfrm>
            <a:off x="4741228" y="4692650"/>
            <a:ext cx="2709545" cy="433070"/>
          </a:xfrm>
          <a:prstGeom prst="roundRect">
            <a:avLst>
              <a:gd name="adj" fmla="val 50000"/>
            </a:avLst>
          </a:prstGeom>
          <a:noFill/>
          <a:ln>
            <a:solidFill>
              <a:srgbClr val="5579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55797A"/>
                </a:solidFill>
                <a:latin typeface="微软雅黑" panose="020B0503020204020204" pitchFamily="34" charset="-122"/>
                <a:ea typeface="微软雅黑" panose="020B0503020204020204" pitchFamily="34" charset="-122"/>
                <a:cs typeface="微软雅黑" panose="020B0503020204020204" pitchFamily="34" charset="-122"/>
              </a:rPr>
              <a:t>授课人：</a:t>
            </a:r>
            <a:r>
              <a:rPr lang="en-US" altLang="zh-CN" sz="2000" dirty="0">
                <a:solidFill>
                  <a:srgbClr val="55797A"/>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000" dirty="0">
              <a:solidFill>
                <a:srgbClr val="55797A"/>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6" name="矩形 65"/>
          <p:cNvSpPr/>
          <p:nvPr>
            <p:custDataLst>
              <p:tags r:id="rId2"/>
            </p:custDataLst>
          </p:nvPr>
        </p:nvSpPr>
        <p:spPr>
          <a:xfrm>
            <a:off x="981710" y="1992948"/>
            <a:ext cx="2985024" cy="398780"/>
          </a:xfrm>
          <a:prstGeom prst="rect">
            <a:avLst/>
          </a:prstGeom>
          <a:noFill/>
        </p:spPr>
        <p:txBody>
          <a:bodyPr wrap="square" lIns="0" tIns="0" rIns="0" bIns="0" rtlCol="0">
            <a:noAutofit/>
          </a:bodyPr>
          <a:p>
            <a:pPr algn="r">
              <a:spcBef>
                <a:spcPct val="0"/>
              </a:spcBef>
              <a:spcAft>
                <a:spcPct val="0"/>
              </a:spcAft>
            </a:pPr>
            <a:r>
              <a:rPr lang="zh-CN" altLang="en-US" sz="2000" b="1" kern="0" dirty="0">
                <a:solidFill>
                  <a:srgbClr val="58B6E5"/>
                </a:solidFill>
                <a:latin typeface="Arial" panose="020B0604020202020204" pitchFamily="34" charset="0"/>
                <a:cs typeface="+mn-ea"/>
                <a:sym typeface="+mn-ea"/>
              </a:rPr>
              <a:t>作为研究领域</a:t>
            </a:r>
            <a:endParaRPr lang="zh-CN" altLang="en-US" sz="2000" b="1" kern="0" dirty="0">
              <a:solidFill>
                <a:srgbClr val="58B6E5"/>
              </a:solidFill>
              <a:latin typeface="Arial" panose="020B0604020202020204" pitchFamily="34" charset="0"/>
              <a:cs typeface="+mn-ea"/>
              <a:sym typeface="+mn-ea"/>
            </a:endParaRPr>
          </a:p>
        </p:txBody>
      </p:sp>
      <p:sp>
        <p:nvSpPr>
          <p:cNvPr id="67" name="矩形 66"/>
          <p:cNvSpPr/>
          <p:nvPr>
            <p:custDataLst>
              <p:tags r:id="rId3"/>
            </p:custDataLst>
          </p:nvPr>
        </p:nvSpPr>
        <p:spPr>
          <a:xfrm>
            <a:off x="1083310" y="2477770"/>
            <a:ext cx="2985135" cy="1564640"/>
          </a:xfrm>
          <a:prstGeom prst="rect">
            <a:avLst/>
          </a:prstGeom>
          <a:noFill/>
        </p:spPr>
        <p:txBody>
          <a:bodyPr wrap="square" lIns="0" tIns="0" rIns="0" bIns="0" rtlCol="0">
            <a:noAutofit/>
          </a:bodyPr>
          <a:p>
            <a:pPr marL="285750" indent="-285750">
              <a:lnSpc>
                <a:spcPct val="150000"/>
              </a:lnSpc>
              <a:buFont typeface="Wingdings" panose="05000000000000000000" charset="0"/>
              <a:buChar char="Ø"/>
            </a:pPr>
            <a:r>
              <a:rPr lang="zh-CN" altLang="en-US" kern="0" dirty="0">
                <a:ln>
                  <a:noFill/>
                  <a:prstDash val="sysDot"/>
                </a:ln>
                <a:solidFill>
                  <a:schemeClr val="tx1">
                    <a:lumMod val="85000"/>
                    <a:lumOff val="15000"/>
                  </a:schemeClr>
                </a:solidFill>
                <a:latin typeface="+mn-ea"/>
                <a:cs typeface="+mn-ea"/>
                <a:sym typeface="+mn-ea"/>
              </a:rPr>
              <a:t>体现现代科技发展核心特征，强调四门学科协同增效价值，构建新兴跨学科领域</a:t>
            </a:r>
            <a:endParaRPr lang="zh-CN" altLang="en-US" kern="0" dirty="0">
              <a:ln>
                <a:noFill/>
                <a:prstDash val="sysDot"/>
              </a:ln>
              <a:solidFill>
                <a:schemeClr val="tx1">
                  <a:lumMod val="85000"/>
                  <a:lumOff val="15000"/>
                </a:schemeClr>
              </a:solidFill>
              <a:latin typeface="+mn-ea"/>
              <a:cs typeface="+mn-ea"/>
              <a:sym typeface="+mn-ea"/>
            </a:endParaRPr>
          </a:p>
        </p:txBody>
      </p:sp>
      <p:cxnSp>
        <p:nvCxnSpPr>
          <p:cNvPr id="68" name="直接箭头连接符 67"/>
          <p:cNvCxnSpPr/>
          <p:nvPr>
            <p:custDataLst>
              <p:tags r:id="rId4"/>
            </p:custDataLst>
          </p:nvPr>
        </p:nvCxnSpPr>
        <p:spPr>
          <a:xfrm>
            <a:off x="1996440" y="2408873"/>
            <a:ext cx="1970405" cy="0"/>
          </a:xfrm>
          <a:prstGeom prst="straightConnector1">
            <a:avLst/>
          </a:prstGeom>
          <a:ln w="12700">
            <a:solidFill>
              <a:schemeClr val="accent2"/>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69" name="泪滴形 68"/>
          <p:cNvSpPr/>
          <p:nvPr>
            <p:custDataLst>
              <p:tags r:id="rId5"/>
            </p:custDataLst>
          </p:nvPr>
        </p:nvSpPr>
        <p:spPr>
          <a:xfrm flipH="1">
            <a:off x="4197350" y="2349183"/>
            <a:ext cx="1682115" cy="1682115"/>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70" name="泪滴形 69"/>
          <p:cNvSpPr/>
          <p:nvPr>
            <p:custDataLst>
              <p:tags r:id="rId6"/>
            </p:custDataLst>
          </p:nvPr>
        </p:nvSpPr>
        <p:spPr>
          <a:xfrm>
            <a:off x="6273800" y="2349183"/>
            <a:ext cx="1682115" cy="1682115"/>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71" name="泪滴形 70"/>
          <p:cNvSpPr/>
          <p:nvPr>
            <p:custDataLst>
              <p:tags r:id="rId7"/>
            </p:custDataLst>
          </p:nvPr>
        </p:nvSpPr>
        <p:spPr>
          <a:xfrm rot="16200000" flipH="1">
            <a:off x="4197350" y="4316413"/>
            <a:ext cx="1682115" cy="1682115"/>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73" name="泪滴形 72"/>
          <p:cNvSpPr/>
          <p:nvPr>
            <p:custDataLst>
              <p:tags r:id="rId8"/>
            </p:custDataLst>
          </p:nvPr>
        </p:nvSpPr>
        <p:spPr>
          <a:xfrm rot="5400000">
            <a:off x="6274435" y="4316413"/>
            <a:ext cx="1682115" cy="1682115"/>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74" name="矩形 73"/>
          <p:cNvSpPr/>
          <p:nvPr>
            <p:custDataLst>
              <p:tags r:id="rId9"/>
            </p:custDataLst>
          </p:nvPr>
        </p:nvSpPr>
        <p:spPr>
          <a:xfrm>
            <a:off x="2136775" y="4351655"/>
            <a:ext cx="1830070" cy="398780"/>
          </a:xfrm>
          <a:prstGeom prst="rect">
            <a:avLst/>
          </a:prstGeom>
          <a:noFill/>
        </p:spPr>
        <p:txBody>
          <a:bodyPr wrap="square" lIns="0" tIns="0" rIns="0" bIns="0" rtlCol="0">
            <a:noAutofit/>
          </a:bodyPr>
          <a:p>
            <a:pPr algn="r">
              <a:spcBef>
                <a:spcPct val="0"/>
              </a:spcBef>
              <a:spcAft>
                <a:spcPct val="0"/>
              </a:spcAft>
            </a:pPr>
            <a:r>
              <a:rPr lang="zh-CN" altLang="en-US" sz="2000" b="1">
                <a:solidFill>
                  <a:schemeClr val="accent3"/>
                </a:solidFill>
                <a:latin typeface="+mn-ea"/>
                <a:cs typeface="+mn-ea"/>
                <a:sym typeface="+mn-ea"/>
              </a:rPr>
              <a:t>作为课程形态</a:t>
            </a:r>
            <a:endParaRPr lang="zh-CN" altLang="en-US" sz="2000" b="1">
              <a:solidFill>
                <a:schemeClr val="accent3"/>
              </a:solidFill>
              <a:latin typeface="+mn-ea"/>
              <a:cs typeface="+mn-ea"/>
              <a:sym typeface="+mn-ea"/>
            </a:endParaRPr>
          </a:p>
        </p:txBody>
      </p:sp>
      <p:sp>
        <p:nvSpPr>
          <p:cNvPr id="75" name="矩形 74"/>
          <p:cNvSpPr/>
          <p:nvPr>
            <p:custDataLst>
              <p:tags r:id="rId10"/>
            </p:custDataLst>
          </p:nvPr>
        </p:nvSpPr>
        <p:spPr>
          <a:xfrm>
            <a:off x="1083310" y="4836160"/>
            <a:ext cx="2985135" cy="865505"/>
          </a:xfrm>
          <a:prstGeom prst="rect">
            <a:avLst/>
          </a:prstGeom>
          <a:noFill/>
        </p:spPr>
        <p:txBody>
          <a:bodyPr wrap="square" lIns="0" tIns="0" rIns="0" bIns="0" rtlCol="0">
            <a:noAutofit/>
          </a:bodyPr>
          <a:p>
            <a:pPr marL="285750" indent="-285750" algn="l">
              <a:lnSpc>
                <a:spcPct val="150000"/>
              </a:lnSpc>
              <a:spcBef>
                <a:spcPts val="0"/>
              </a:spcBef>
              <a:spcAft>
                <a:spcPts val="0"/>
              </a:spcAft>
              <a:buFont typeface="Wingdings" panose="05000000000000000000" charset="0"/>
              <a:buChar char="Ø"/>
            </a:pPr>
            <a:r>
              <a:rPr lang="zh-CN" altLang="en-US">
                <a:solidFill>
                  <a:schemeClr val="tx1">
                    <a:lumMod val="85000"/>
                    <a:lumOff val="15000"/>
                  </a:schemeClr>
                </a:solidFill>
                <a:latin typeface="+mn-ea"/>
                <a:cs typeface="+mn-ea"/>
                <a:sym typeface="+mn-ea"/>
              </a:rPr>
              <a:t>以综合课程方式整合四门学科，具有打破学科壁垒、减轻学习负担、突出实践应用等组织优势</a:t>
            </a:r>
            <a:endParaRPr lang="zh-CN" altLang="en-US">
              <a:solidFill>
                <a:schemeClr val="tx1">
                  <a:lumMod val="85000"/>
                  <a:lumOff val="15000"/>
                </a:schemeClr>
              </a:solidFill>
              <a:latin typeface="+mn-ea"/>
              <a:cs typeface="+mn-ea"/>
              <a:sym typeface="+mn-ea"/>
            </a:endParaRPr>
          </a:p>
        </p:txBody>
      </p:sp>
      <p:cxnSp>
        <p:nvCxnSpPr>
          <p:cNvPr id="76" name="直接箭头连接符 75"/>
          <p:cNvCxnSpPr/>
          <p:nvPr>
            <p:custDataLst>
              <p:tags r:id="rId11"/>
            </p:custDataLst>
          </p:nvPr>
        </p:nvCxnSpPr>
        <p:spPr>
          <a:xfrm>
            <a:off x="1996440" y="4767263"/>
            <a:ext cx="1970405" cy="0"/>
          </a:xfrm>
          <a:prstGeom prst="straightConnector1">
            <a:avLst/>
          </a:prstGeom>
          <a:ln w="12700">
            <a:solidFill>
              <a:schemeClr val="accent3"/>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77" name="矩形 76"/>
          <p:cNvSpPr/>
          <p:nvPr>
            <p:custDataLst>
              <p:tags r:id="rId12"/>
            </p:custDataLst>
          </p:nvPr>
        </p:nvSpPr>
        <p:spPr>
          <a:xfrm>
            <a:off x="8136255" y="1949133"/>
            <a:ext cx="2965682" cy="398780"/>
          </a:xfrm>
          <a:prstGeom prst="rect">
            <a:avLst/>
          </a:prstGeom>
          <a:noFill/>
        </p:spPr>
        <p:txBody>
          <a:bodyPr wrap="square" lIns="0" tIns="0" rIns="0" bIns="0" rtlCol="0">
            <a:noAutofit/>
          </a:bodyPr>
          <a:p>
            <a:pPr>
              <a:spcBef>
                <a:spcPct val="0"/>
              </a:spcBef>
              <a:spcAft>
                <a:spcPct val="0"/>
              </a:spcAft>
            </a:pPr>
            <a:r>
              <a:rPr lang="zh-CN" altLang="en-US" sz="2000" b="1">
                <a:solidFill>
                  <a:schemeClr val="accent3"/>
                </a:solidFill>
                <a:latin typeface="+mn-ea"/>
                <a:cs typeface="+mn-ea"/>
                <a:sym typeface="+mn-ea"/>
              </a:rPr>
              <a:t>作为育人理念</a:t>
            </a:r>
            <a:endParaRPr lang="zh-CN" altLang="en-US" sz="2000" b="1">
              <a:solidFill>
                <a:schemeClr val="accent3"/>
              </a:solidFill>
              <a:latin typeface="+mn-ea"/>
              <a:cs typeface="+mn-ea"/>
              <a:sym typeface="+mn-ea"/>
            </a:endParaRPr>
          </a:p>
        </p:txBody>
      </p:sp>
      <p:cxnSp>
        <p:nvCxnSpPr>
          <p:cNvPr id="78" name="直接箭头连接符 77"/>
          <p:cNvCxnSpPr/>
          <p:nvPr>
            <p:custDataLst>
              <p:tags r:id="rId13"/>
            </p:custDataLst>
          </p:nvPr>
        </p:nvCxnSpPr>
        <p:spPr>
          <a:xfrm flipH="1">
            <a:off x="8136255" y="2365058"/>
            <a:ext cx="1970405" cy="0"/>
          </a:xfrm>
          <a:prstGeom prst="straightConnector1">
            <a:avLst/>
          </a:prstGeom>
          <a:ln w="12700">
            <a:solidFill>
              <a:schemeClr val="accent3"/>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79" name="矩形 78"/>
          <p:cNvSpPr/>
          <p:nvPr>
            <p:custDataLst>
              <p:tags r:id="rId14"/>
            </p:custDataLst>
          </p:nvPr>
        </p:nvSpPr>
        <p:spPr>
          <a:xfrm>
            <a:off x="8136255" y="4407853"/>
            <a:ext cx="2965681" cy="398780"/>
          </a:xfrm>
          <a:prstGeom prst="rect">
            <a:avLst/>
          </a:prstGeom>
          <a:noFill/>
        </p:spPr>
        <p:txBody>
          <a:bodyPr wrap="square" lIns="0" tIns="0" rIns="0" bIns="0" rtlCol="0">
            <a:noAutofit/>
          </a:bodyPr>
          <a:p>
            <a:pPr>
              <a:spcBef>
                <a:spcPct val="0"/>
              </a:spcBef>
              <a:spcAft>
                <a:spcPct val="0"/>
              </a:spcAft>
            </a:pPr>
            <a:r>
              <a:rPr lang="zh-CN" altLang="en-US" sz="2000" b="1">
                <a:solidFill>
                  <a:schemeClr val="accent2"/>
                </a:solidFill>
                <a:latin typeface="+mn-ea"/>
                <a:cs typeface="+mn-ea"/>
                <a:sym typeface="+mn-ea"/>
              </a:rPr>
              <a:t>作为教学方式</a:t>
            </a:r>
            <a:endParaRPr lang="zh-CN" altLang="en-US" sz="2000" b="1">
              <a:solidFill>
                <a:schemeClr val="accent2"/>
              </a:solidFill>
              <a:latin typeface="+mn-ea"/>
              <a:cs typeface="+mn-ea"/>
              <a:sym typeface="+mn-ea"/>
            </a:endParaRPr>
          </a:p>
        </p:txBody>
      </p:sp>
      <p:cxnSp>
        <p:nvCxnSpPr>
          <p:cNvPr id="80" name="直接箭头连接符 79"/>
          <p:cNvCxnSpPr/>
          <p:nvPr>
            <p:custDataLst>
              <p:tags r:id="rId15"/>
            </p:custDataLst>
          </p:nvPr>
        </p:nvCxnSpPr>
        <p:spPr>
          <a:xfrm flipH="1">
            <a:off x="8136255" y="4823778"/>
            <a:ext cx="1970405" cy="0"/>
          </a:xfrm>
          <a:prstGeom prst="straightConnector1">
            <a:avLst/>
          </a:prstGeom>
          <a:ln w="12700">
            <a:solidFill>
              <a:schemeClr val="accent2"/>
            </a:solidFill>
            <a:headEnd type="oval"/>
            <a:tailEnd type="none"/>
          </a:ln>
        </p:spPr>
        <p:style>
          <a:lnRef idx="1">
            <a:schemeClr val="accent1"/>
          </a:lnRef>
          <a:fillRef idx="0">
            <a:schemeClr val="accent1"/>
          </a:fillRef>
          <a:effectRef idx="0">
            <a:schemeClr val="accent1"/>
          </a:effectRef>
          <a:fontRef idx="minor">
            <a:schemeClr val="tx1"/>
          </a:fontRef>
        </p:style>
      </p:cxnSp>
      <p:pic>
        <p:nvPicPr>
          <p:cNvPr id="81" name="图片 7" descr="343435383038363b343532323338393bbacfd7f7bbfad6c6"/>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4737735" y="2890203"/>
            <a:ext cx="600710" cy="600710"/>
          </a:xfrm>
          <a:prstGeom prst="rect">
            <a:avLst/>
          </a:prstGeom>
          <a:effectLst>
            <a:reflection blurRad="6350" stA="29000" endPos="35000" dist="50800" dir="5400000" sy="-100000" algn="bl" rotWithShape="0"/>
          </a:effectLst>
        </p:spPr>
      </p:pic>
      <p:sp>
        <p:nvSpPr>
          <p:cNvPr id="82" name="菱形 81"/>
          <p:cNvSpPr/>
          <p:nvPr>
            <p:custDataLst>
              <p:tags r:id="rId19"/>
            </p:custDataLst>
          </p:nvPr>
        </p:nvSpPr>
        <p:spPr>
          <a:xfrm>
            <a:off x="5807710" y="3943668"/>
            <a:ext cx="538480" cy="538480"/>
          </a:xfrm>
          <a:prstGeom prst="diamond">
            <a:avLst/>
          </a:prstGeom>
          <a:solidFill>
            <a:schemeClr val="accent2">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pic>
        <p:nvPicPr>
          <p:cNvPr id="83" name="图片 5" descr="343435383036303b343532343134393bcdb7c4d4b7e7b1a9"/>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4757420" y="4877118"/>
            <a:ext cx="561340" cy="561340"/>
          </a:xfrm>
          <a:prstGeom prst="rect">
            <a:avLst/>
          </a:prstGeom>
          <a:effectLst>
            <a:reflection blurRad="6350" stA="29000" endPos="35000" dist="50800" dir="5400000" sy="-100000" algn="bl" rotWithShape="0"/>
          </a:effectLst>
        </p:spPr>
      </p:pic>
      <p:pic>
        <p:nvPicPr>
          <p:cNvPr id="84" name="图片 9" descr="343435383038363b343532323339323bc6b7c5c6b9dcc0ed"/>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6833235" y="2855913"/>
            <a:ext cx="562610" cy="562610"/>
          </a:xfrm>
          <a:prstGeom prst="rect">
            <a:avLst/>
          </a:prstGeom>
          <a:effectLst>
            <a:reflection blurRad="6350" stA="29000" endPos="35000" dist="50800" dir="5400000" sy="-100000" algn="bl" rotWithShape="0"/>
          </a:effectLst>
        </p:spPr>
      </p:pic>
      <p:pic>
        <p:nvPicPr>
          <p:cNvPr id="85" name="图片 18" descr="343435383036303b343532343136323bcfeec4bfc9fac3fcd6dcc6da"/>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6845935" y="4888548"/>
            <a:ext cx="538480" cy="538480"/>
          </a:xfrm>
          <a:prstGeom prst="rect">
            <a:avLst/>
          </a:prstGeom>
          <a:effectLst>
            <a:reflection blurRad="6350" stA="29000" endPos="35000" dist="50800" dir="5400000" sy="-100000" algn="bl" rotWithShape="0"/>
          </a:effectLst>
        </p:spPr>
      </p:pic>
      <p:sp>
        <p:nvSpPr>
          <p:cNvPr id="86" name="矩形 85"/>
          <p:cNvSpPr/>
          <p:nvPr>
            <p:custDataLst>
              <p:tags r:id="rId29"/>
            </p:custDataLst>
          </p:nvPr>
        </p:nvSpPr>
        <p:spPr>
          <a:xfrm>
            <a:off x="8136255" y="2434590"/>
            <a:ext cx="3348355" cy="1407795"/>
          </a:xfrm>
          <a:prstGeom prst="rect">
            <a:avLst/>
          </a:prstGeom>
          <a:noFill/>
        </p:spPr>
        <p:txBody>
          <a:bodyPr wrap="square" lIns="0" tIns="0" rIns="0" bIns="0" rtlCol="0">
            <a:noAutofit/>
          </a:bodyPr>
          <a:p>
            <a:pPr marL="285750" indent="-285750" algn="l" fontAlgn="auto">
              <a:lnSpc>
                <a:spcPct val="150000"/>
              </a:lnSpc>
              <a:spcBef>
                <a:spcPct val="0"/>
              </a:spcBef>
              <a:spcAft>
                <a:spcPct val="0"/>
              </a:spcAft>
              <a:buFont typeface="Wingdings" panose="05000000000000000000" charset="0"/>
              <a:buChar char="Ø"/>
            </a:pPr>
            <a:r>
              <a:rPr lang="zh-CN" altLang="en-US">
                <a:solidFill>
                  <a:schemeClr val="tx1">
                    <a:lumMod val="85000"/>
                    <a:lumOff val="15000"/>
                  </a:schemeClr>
                </a:solidFill>
                <a:latin typeface="Times New Roman" panose="02020603050405020304" charset="0"/>
                <a:cs typeface="Times New Roman" panose="02020603050405020304" charset="0"/>
                <a:sym typeface="+mn-ea"/>
              </a:rPr>
              <a:t>聚焦科技创新人才培养，促进学生</a:t>
            </a:r>
            <a:r>
              <a:rPr lang="en-US" altLang="zh-CN">
                <a:solidFill>
                  <a:schemeClr val="tx1">
                    <a:lumMod val="85000"/>
                    <a:lumOff val="15000"/>
                  </a:schemeClr>
                </a:solidFill>
                <a:latin typeface="Times New Roman" panose="02020603050405020304" charset="0"/>
                <a:cs typeface="Times New Roman" panose="02020603050405020304" charset="0"/>
                <a:sym typeface="+mn-ea"/>
              </a:rPr>
              <a:t>STEM</a:t>
            </a:r>
            <a:r>
              <a:rPr lang="zh-CN" altLang="en-US">
                <a:solidFill>
                  <a:schemeClr val="tx1">
                    <a:lumMod val="85000"/>
                    <a:lumOff val="15000"/>
                  </a:schemeClr>
                </a:solidFill>
                <a:latin typeface="Times New Roman" panose="02020603050405020304" charset="0"/>
                <a:cs typeface="Times New Roman" panose="02020603050405020304" charset="0"/>
                <a:sym typeface="+mn-ea"/>
              </a:rPr>
              <a:t>素养全面发展，突破传统</a:t>
            </a:r>
            <a:r>
              <a:rPr lang="en-US" altLang="zh-CN">
                <a:solidFill>
                  <a:schemeClr val="tx1">
                    <a:lumMod val="85000"/>
                    <a:lumOff val="15000"/>
                  </a:schemeClr>
                </a:solidFill>
                <a:latin typeface="Times New Roman" panose="02020603050405020304" charset="0"/>
                <a:cs typeface="Times New Roman" panose="02020603050405020304" charset="0"/>
                <a:sym typeface="+mn-ea"/>
              </a:rPr>
              <a:t>“</a:t>
            </a:r>
            <a:r>
              <a:rPr lang="zh-CN" altLang="en-US">
                <a:solidFill>
                  <a:schemeClr val="tx1">
                    <a:lumMod val="85000"/>
                    <a:lumOff val="15000"/>
                  </a:schemeClr>
                </a:solidFill>
                <a:latin typeface="Times New Roman" panose="02020603050405020304" charset="0"/>
                <a:cs typeface="Times New Roman" panose="02020603050405020304" charset="0"/>
                <a:sym typeface="+mn-ea"/>
              </a:rPr>
              <a:t>从理论到理论</a:t>
            </a:r>
            <a:r>
              <a:rPr lang="en-US" altLang="zh-CN">
                <a:solidFill>
                  <a:schemeClr val="tx1">
                    <a:lumMod val="85000"/>
                    <a:lumOff val="15000"/>
                  </a:schemeClr>
                </a:solidFill>
                <a:latin typeface="Times New Roman" panose="02020603050405020304" charset="0"/>
                <a:cs typeface="Times New Roman" panose="02020603050405020304" charset="0"/>
                <a:sym typeface="+mn-ea"/>
              </a:rPr>
              <a:t>”</a:t>
            </a:r>
            <a:r>
              <a:rPr lang="zh-CN" altLang="en-US">
                <a:solidFill>
                  <a:schemeClr val="tx1">
                    <a:lumMod val="85000"/>
                    <a:lumOff val="15000"/>
                  </a:schemeClr>
                </a:solidFill>
                <a:latin typeface="Times New Roman" panose="02020603050405020304" charset="0"/>
                <a:cs typeface="Times New Roman" panose="02020603050405020304" charset="0"/>
                <a:sym typeface="+mn-ea"/>
              </a:rPr>
              <a:t>的局限</a:t>
            </a:r>
            <a:endParaRPr lang="zh-CN" altLang="en-US">
              <a:solidFill>
                <a:schemeClr val="tx1">
                  <a:lumMod val="85000"/>
                  <a:lumOff val="15000"/>
                </a:schemeClr>
              </a:solidFill>
              <a:latin typeface="Times New Roman" panose="02020603050405020304" charset="0"/>
              <a:cs typeface="Times New Roman" panose="02020603050405020304" charset="0"/>
              <a:sym typeface="+mn-ea"/>
            </a:endParaRPr>
          </a:p>
        </p:txBody>
      </p:sp>
      <p:sp>
        <p:nvSpPr>
          <p:cNvPr id="87" name="矩形 86"/>
          <p:cNvSpPr/>
          <p:nvPr>
            <p:custDataLst>
              <p:tags r:id="rId30"/>
            </p:custDataLst>
          </p:nvPr>
        </p:nvSpPr>
        <p:spPr>
          <a:xfrm>
            <a:off x="8136255" y="4965065"/>
            <a:ext cx="3462020" cy="1395095"/>
          </a:xfrm>
          <a:prstGeom prst="rect">
            <a:avLst/>
          </a:prstGeom>
          <a:noFill/>
        </p:spPr>
        <p:txBody>
          <a:bodyPr wrap="square" lIns="0" tIns="0" rIns="0" bIns="0" rtlCol="0">
            <a:noAutofit/>
          </a:bodyPr>
          <a:p>
            <a:pPr marL="285750" indent="-285750" algn="l" fontAlgn="auto">
              <a:lnSpc>
                <a:spcPct val="150000"/>
              </a:lnSpc>
              <a:spcBef>
                <a:spcPct val="0"/>
              </a:spcBef>
              <a:spcAft>
                <a:spcPct val="0"/>
              </a:spcAft>
              <a:buFont typeface="Wingdings" panose="05000000000000000000" charset="0"/>
              <a:buChar char="Ø"/>
            </a:pPr>
            <a:r>
              <a:rPr lang="zh-CN" altLang="en-US" kern="0" dirty="0">
                <a:ln>
                  <a:noFill/>
                  <a:prstDash val="sysDot"/>
                </a:ln>
                <a:solidFill>
                  <a:schemeClr val="tx1">
                    <a:lumMod val="85000"/>
                    <a:lumOff val="15000"/>
                  </a:schemeClr>
                </a:solidFill>
                <a:latin typeface="Times New Roman" panose="02020603050405020304" charset="0"/>
                <a:cs typeface="Times New Roman" panose="02020603050405020304" charset="0"/>
                <a:sym typeface="+mn-ea"/>
              </a:rPr>
              <a:t>推动</a:t>
            </a:r>
            <a:r>
              <a:rPr lang="en-US" altLang="zh-CN" kern="0" dirty="0">
                <a:ln>
                  <a:noFill/>
                  <a:prstDash val="sysDot"/>
                </a:ln>
                <a:solidFill>
                  <a:schemeClr val="tx1">
                    <a:lumMod val="85000"/>
                    <a:lumOff val="15000"/>
                  </a:schemeClr>
                </a:solidFill>
                <a:latin typeface="Times New Roman" panose="02020603050405020304" charset="0"/>
                <a:cs typeface="Times New Roman" panose="02020603050405020304" charset="0"/>
                <a:sym typeface="+mn-ea"/>
              </a:rPr>
              <a:t>“</a:t>
            </a:r>
            <a:r>
              <a:rPr lang="zh-CN" altLang="en-US" kern="0" dirty="0">
                <a:ln>
                  <a:noFill/>
                  <a:prstDash val="sysDot"/>
                </a:ln>
                <a:solidFill>
                  <a:schemeClr val="tx1">
                    <a:lumMod val="85000"/>
                    <a:lumOff val="15000"/>
                  </a:schemeClr>
                </a:solidFill>
                <a:latin typeface="Times New Roman" panose="02020603050405020304" charset="0"/>
                <a:cs typeface="Times New Roman" panose="02020603050405020304" charset="0"/>
                <a:sym typeface="+mn-ea"/>
              </a:rPr>
              <a:t>探究式学习</a:t>
            </a:r>
            <a:r>
              <a:rPr lang="en-US" altLang="zh-CN" kern="0" dirty="0">
                <a:ln>
                  <a:noFill/>
                  <a:prstDash val="sysDot"/>
                </a:ln>
                <a:solidFill>
                  <a:schemeClr val="tx1">
                    <a:lumMod val="85000"/>
                    <a:lumOff val="15000"/>
                  </a:schemeClr>
                </a:solidFill>
                <a:latin typeface="Times New Roman" panose="02020603050405020304" charset="0"/>
                <a:cs typeface="Times New Roman" panose="02020603050405020304" charset="0"/>
                <a:sym typeface="+mn-ea"/>
              </a:rPr>
              <a:t>”</a:t>
            </a:r>
            <a:r>
              <a:rPr lang="zh-CN" altLang="en-US" kern="0" dirty="0">
                <a:ln>
                  <a:noFill/>
                  <a:prstDash val="sysDot"/>
                </a:ln>
                <a:solidFill>
                  <a:schemeClr val="tx1">
                    <a:lumMod val="85000"/>
                    <a:lumOff val="15000"/>
                  </a:schemeClr>
                </a:solidFill>
                <a:latin typeface="Times New Roman" panose="02020603050405020304" charset="0"/>
                <a:cs typeface="Times New Roman" panose="02020603050405020304" charset="0"/>
                <a:sym typeface="+mn-ea"/>
              </a:rPr>
              <a:t>，学生从被动接受转变为主动探索，在</a:t>
            </a:r>
            <a:r>
              <a:rPr lang="en-US" altLang="zh-CN" kern="0" dirty="0">
                <a:ln>
                  <a:noFill/>
                  <a:prstDash val="sysDot"/>
                </a:ln>
                <a:solidFill>
                  <a:schemeClr val="tx1">
                    <a:lumMod val="85000"/>
                    <a:lumOff val="15000"/>
                  </a:schemeClr>
                </a:solidFill>
                <a:latin typeface="Times New Roman" panose="02020603050405020304" charset="0"/>
                <a:cs typeface="Times New Roman" panose="02020603050405020304" charset="0"/>
                <a:sym typeface="+mn-ea"/>
              </a:rPr>
              <a:t>“</a:t>
            </a:r>
            <a:r>
              <a:rPr lang="zh-CN" altLang="en-US" kern="0" dirty="0">
                <a:ln>
                  <a:noFill/>
                  <a:prstDash val="sysDot"/>
                </a:ln>
                <a:solidFill>
                  <a:schemeClr val="tx1">
                    <a:lumMod val="85000"/>
                    <a:lumOff val="15000"/>
                  </a:schemeClr>
                </a:solidFill>
                <a:latin typeface="Times New Roman" panose="02020603050405020304" charset="0"/>
                <a:cs typeface="Times New Roman" panose="02020603050405020304" charset="0"/>
                <a:sym typeface="+mn-ea"/>
              </a:rPr>
              <a:t>做中学</a:t>
            </a:r>
            <a:r>
              <a:rPr lang="en-US" altLang="zh-CN" kern="0" dirty="0">
                <a:ln>
                  <a:noFill/>
                  <a:prstDash val="sysDot"/>
                </a:ln>
                <a:solidFill>
                  <a:schemeClr val="tx1">
                    <a:lumMod val="85000"/>
                    <a:lumOff val="15000"/>
                  </a:schemeClr>
                </a:solidFill>
                <a:latin typeface="Times New Roman" panose="02020603050405020304" charset="0"/>
                <a:cs typeface="Times New Roman" panose="02020603050405020304" charset="0"/>
                <a:sym typeface="+mn-ea"/>
              </a:rPr>
              <a:t>”</a:t>
            </a:r>
            <a:r>
              <a:rPr lang="zh-CN" altLang="en-US" kern="0" dirty="0">
                <a:ln>
                  <a:noFill/>
                  <a:prstDash val="sysDot"/>
                </a:ln>
                <a:solidFill>
                  <a:schemeClr val="tx1">
                    <a:lumMod val="85000"/>
                    <a:lumOff val="15000"/>
                  </a:schemeClr>
                </a:solidFill>
                <a:latin typeface="Times New Roman" panose="02020603050405020304" charset="0"/>
                <a:cs typeface="Times New Roman" panose="02020603050405020304" charset="0"/>
                <a:sym typeface="+mn-ea"/>
              </a:rPr>
              <a:t>中提升能力</a:t>
            </a:r>
            <a:endParaRPr lang="zh-CN" altLang="en-US" kern="0" dirty="0">
              <a:ln>
                <a:noFill/>
                <a:prstDash val="sysDot"/>
              </a:ln>
              <a:solidFill>
                <a:schemeClr val="tx1">
                  <a:lumMod val="85000"/>
                  <a:lumOff val="15000"/>
                </a:schemeClr>
              </a:solidFill>
              <a:latin typeface="Times New Roman" panose="02020603050405020304" charset="0"/>
              <a:cs typeface="Times New Roman" panose="02020603050405020304" charset="0"/>
              <a:sym typeface="+mn-ea"/>
            </a:endParaRPr>
          </a:p>
        </p:txBody>
      </p:sp>
      <p:sp>
        <p:nvSpPr>
          <p:cNvPr id="88" name="文本框 87"/>
          <p:cNvSpPr txBox="1"/>
          <p:nvPr/>
        </p:nvSpPr>
        <p:spPr>
          <a:xfrm>
            <a:off x="4700588" y="1452880"/>
            <a:ext cx="2790825" cy="491490"/>
          </a:xfrm>
          <a:prstGeom prst="rect">
            <a:avLst/>
          </a:prstGeom>
          <a:noFill/>
        </p:spPr>
        <p:txBody>
          <a:bodyPr wrap="square" rtlCol="0">
            <a:spAutoFit/>
          </a:bodyPr>
          <a:p>
            <a:r>
              <a:rPr lang="zh-CN" altLang="en-US" sz="2600" b="1">
                <a:solidFill>
                  <a:srgbClr val="55797A"/>
                </a:solidFill>
              </a:rPr>
              <a:t>（二）多元内涵</a:t>
            </a:r>
            <a:endParaRPr lang="zh-CN" altLang="en-US" sz="2600" b="1">
              <a:solidFill>
                <a:srgbClr val="55797A"/>
              </a:solidFill>
            </a:endParaRPr>
          </a:p>
        </p:txBody>
      </p:sp>
      <p:sp>
        <p:nvSpPr>
          <p:cNvPr id="6" name="矩形 5"/>
          <p:cNvSpPr/>
          <p:nvPr/>
        </p:nvSpPr>
        <p:spPr>
          <a:xfrm>
            <a:off x="675640" y="793115"/>
            <a:ext cx="47199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4695825" cy="645160"/>
          </a:xfrm>
          <a:prstGeom prst="rect">
            <a:avLst/>
          </a:prstGeom>
          <a:noFill/>
        </p:spPr>
        <p:txBody>
          <a:bodyPr wrap="square" rtlCol="0">
            <a:spAutoFit/>
          </a:bodyPr>
          <a:lstStyle/>
          <a:p>
            <a:pPr algn="l"/>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一、</a:t>
            </a:r>
            <a:r>
              <a:rPr lang="en-US" altLang="zh-CN" sz="3600" b="1" dirty="0">
                <a:solidFill>
                  <a:srgbClr val="55797A"/>
                </a:solidFill>
                <a:effectLst/>
                <a:latin typeface="微软雅黑" panose="020B0503020204020204" pitchFamily="34" charset="-122"/>
                <a:ea typeface="微软雅黑" panose="020B0503020204020204" pitchFamily="34" charset="-122"/>
                <a:sym typeface="+mn-ea"/>
              </a:rPr>
              <a:t>STEM</a:t>
            </a:r>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教育的内涵</a:t>
            </a:r>
            <a:endParaRPr lang="zh-CN" altLang="en-US" sz="3600" b="1" dirty="0">
              <a:solidFill>
                <a:srgbClr val="55797A"/>
              </a:solidFill>
              <a:effectLst/>
              <a:latin typeface="微软雅黑" panose="020B0503020204020204" pitchFamily="34" charset="-122"/>
              <a:ea typeface="微软雅黑" panose="020B0503020204020204" pitchFamily="34" charset="-122"/>
              <a:sym typeface="+mn-ea"/>
            </a:endParaRPr>
          </a:p>
        </p:txBody>
      </p:sp>
    </p:spTree>
    <p:custDataLst>
      <p:tags r:id="rId3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47199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4695825" cy="645160"/>
          </a:xfrm>
          <a:prstGeom prst="rect">
            <a:avLst/>
          </a:prstGeom>
          <a:noFill/>
        </p:spPr>
        <p:txBody>
          <a:bodyPr wrap="square" rtlCol="0">
            <a:spAutoFit/>
          </a:bodyPr>
          <a:lstStyle/>
          <a:p>
            <a:pPr algn="l"/>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一、</a:t>
            </a:r>
            <a:r>
              <a:rPr lang="en-US" altLang="zh-CN" sz="3600" b="1" dirty="0">
                <a:solidFill>
                  <a:srgbClr val="55797A"/>
                </a:solidFill>
                <a:effectLst/>
                <a:latin typeface="微软雅黑" panose="020B0503020204020204" pitchFamily="34" charset="-122"/>
                <a:ea typeface="微软雅黑" panose="020B0503020204020204" pitchFamily="34" charset="-122"/>
                <a:sym typeface="+mn-ea"/>
              </a:rPr>
              <a:t>STEM</a:t>
            </a:r>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教育的内涵</a:t>
            </a:r>
            <a:endParaRPr lang="zh-CN" altLang="en-US" sz="3600" b="1" dirty="0">
              <a:solidFill>
                <a:srgbClr val="55797A"/>
              </a:solidFill>
              <a:effectLst/>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custDataLst>
              <p:tags r:id="rId2"/>
            </p:custDataLst>
          </p:nvPr>
        </p:nvPicPr>
        <p:blipFill>
          <a:blip r:embed="rId3"/>
          <a:stretch>
            <a:fillRect/>
          </a:stretch>
        </p:blipFill>
        <p:spPr>
          <a:xfrm>
            <a:off x="880745" y="2018030"/>
            <a:ext cx="4514850" cy="2533650"/>
          </a:xfrm>
          <a:prstGeom prst="rect">
            <a:avLst/>
          </a:prstGeom>
        </p:spPr>
      </p:pic>
      <p:sp>
        <p:nvSpPr>
          <p:cNvPr id="3" name="文本框 2"/>
          <p:cNvSpPr txBox="1"/>
          <p:nvPr/>
        </p:nvSpPr>
        <p:spPr>
          <a:xfrm>
            <a:off x="880745" y="1452880"/>
            <a:ext cx="4551680" cy="491490"/>
          </a:xfrm>
          <a:prstGeom prst="rect">
            <a:avLst/>
          </a:prstGeom>
          <a:noFill/>
        </p:spPr>
        <p:txBody>
          <a:bodyPr wrap="square" rtlCol="0">
            <a:spAutoFit/>
          </a:bodyPr>
          <a:p>
            <a:r>
              <a:rPr lang="zh-CN" altLang="en-US" sz="2600" b="1">
                <a:solidFill>
                  <a:srgbClr val="55797A"/>
                </a:solidFill>
              </a:rPr>
              <a:t>🔬</a:t>
            </a:r>
            <a:r>
              <a:rPr lang="en-US" altLang="zh-CN" sz="2600" b="1">
                <a:solidFill>
                  <a:srgbClr val="55797A"/>
                </a:solidFill>
              </a:rPr>
              <a:t> </a:t>
            </a:r>
            <a:r>
              <a:rPr lang="zh-CN" altLang="en-US" sz="2600" b="1">
                <a:solidFill>
                  <a:srgbClr val="55797A"/>
                </a:solidFill>
              </a:rPr>
              <a:t>曼哈顿工程（</a:t>
            </a:r>
            <a:r>
              <a:rPr lang="en-US" altLang="zh-CN" sz="2600" b="1">
                <a:solidFill>
                  <a:srgbClr val="55797A"/>
                </a:solidFill>
              </a:rPr>
              <a:t>1942-1946</a:t>
            </a:r>
            <a:r>
              <a:rPr lang="zh-CN" altLang="en-US" sz="2600" b="1">
                <a:solidFill>
                  <a:srgbClr val="55797A"/>
                </a:solidFill>
              </a:rPr>
              <a:t>）</a:t>
            </a:r>
            <a:endParaRPr lang="zh-CN" altLang="en-US" sz="2600" b="1">
              <a:solidFill>
                <a:srgbClr val="55797A"/>
              </a:solidFill>
            </a:endParaRPr>
          </a:p>
        </p:txBody>
      </p:sp>
      <p:sp>
        <p:nvSpPr>
          <p:cNvPr id="4" name="文本框 3"/>
          <p:cNvSpPr txBox="1"/>
          <p:nvPr/>
        </p:nvSpPr>
        <p:spPr>
          <a:xfrm>
            <a:off x="6538595" y="1452880"/>
            <a:ext cx="5042535" cy="491490"/>
          </a:xfrm>
          <a:prstGeom prst="rect">
            <a:avLst/>
          </a:prstGeom>
          <a:noFill/>
        </p:spPr>
        <p:txBody>
          <a:bodyPr wrap="square" rtlCol="0">
            <a:spAutoFit/>
          </a:bodyPr>
          <a:p>
            <a:r>
              <a:rPr lang="zh-CN" altLang="en-US" sz="2600" b="1">
                <a:solidFill>
                  <a:srgbClr val="55797A"/>
                </a:solidFill>
              </a:rPr>
              <a:t>🚀</a:t>
            </a:r>
            <a:r>
              <a:rPr lang="en-US" altLang="zh-CN" sz="2600" b="1">
                <a:solidFill>
                  <a:srgbClr val="55797A"/>
                </a:solidFill>
              </a:rPr>
              <a:t> </a:t>
            </a:r>
            <a:r>
              <a:rPr lang="zh-CN" altLang="en-US" sz="2600" b="1">
                <a:solidFill>
                  <a:srgbClr val="55797A"/>
                </a:solidFill>
              </a:rPr>
              <a:t>阿波罗登月计划（</a:t>
            </a:r>
            <a:r>
              <a:rPr lang="en-US" altLang="zh-CN" sz="2600" b="1">
                <a:solidFill>
                  <a:srgbClr val="55797A"/>
                </a:solidFill>
              </a:rPr>
              <a:t>1961-1969</a:t>
            </a:r>
            <a:r>
              <a:rPr lang="zh-CN" altLang="en-US" sz="2600" b="1">
                <a:solidFill>
                  <a:srgbClr val="55797A"/>
                </a:solidFill>
              </a:rPr>
              <a:t>）</a:t>
            </a:r>
            <a:endParaRPr lang="zh-CN" altLang="en-US" sz="2600" b="1">
              <a:solidFill>
                <a:srgbClr val="55797A"/>
              </a:solidFill>
            </a:endParaRPr>
          </a:p>
        </p:txBody>
      </p:sp>
      <p:pic>
        <p:nvPicPr>
          <p:cNvPr id="5" name="图片 4"/>
          <p:cNvPicPr>
            <a:picLocks noChangeAspect="1"/>
          </p:cNvPicPr>
          <p:nvPr>
            <p:custDataLst>
              <p:tags r:id="rId4"/>
            </p:custDataLst>
          </p:nvPr>
        </p:nvPicPr>
        <p:blipFill>
          <a:blip r:embed="rId5"/>
          <a:srcRect t="6796" b="14614"/>
          <a:stretch>
            <a:fillRect/>
          </a:stretch>
        </p:blipFill>
        <p:spPr>
          <a:xfrm>
            <a:off x="6711315" y="2018030"/>
            <a:ext cx="4686935" cy="2564130"/>
          </a:xfrm>
          <a:prstGeom prst="rect">
            <a:avLst/>
          </a:prstGeom>
        </p:spPr>
      </p:pic>
      <p:sp>
        <p:nvSpPr>
          <p:cNvPr id="159" name="矩形 158"/>
          <p:cNvSpPr/>
          <p:nvPr>
            <p:custDataLst>
              <p:tags r:id="rId6"/>
            </p:custDataLst>
          </p:nvPr>
        </p:nvSpPr>
        <p:spPr>
          <a:xfrm>
            <a:off x="880745" y="4693920"/>
            <a:ext cx="4515485" cy="1482090"/>
          </a:xfrm>
          <a:prstGeom prst="rect">
            <a:avLst/>
          </a:prstGeom>
          <a:noFill/>
          <a:ln w="12700" cap="flat" cmpd="sng" algn="ctr">
            <a:solidFill>
              <a:srgbClr val="FFFFFF">
                <a:lumMod val="65000"/>
                <a:alpha val="50000"/>
              </a:srgbClr>
            </a:solidFill>
            <a:prstDash val="dash"/>
            <a:miter lim="800000"/>
          </a:ln>
          <a:effectLst/>
        </p:spPr>
        <p:style>
          <a:lnRef idx="2">
            <a:srgbClr val="4DA5BA">
              <a:shade val="50000"/>
            </a:srgbClr>
          </a:lnRef>
          <a:fillRef idx="1">
            <a:srgbClr val="4DA5BA"/>
          </a:fillRef>
          <a:effectRef idx="0">
            <a:srgbClr val="4DA5BA"/>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文本框 7"/>
          <p:cNvSpPr txBox="1"/>
          <p:nvPr>
            <p:custDataLst>
              <p:tags r:id="rId7"/>
            </p:custDataLst>
          </p:nvPr>
        </p:nvSpPr>
        <p:spPr>
          <a:xfrm>
            <a:off x="881380" y="4765675"/>
            <a:ext cx="4514850" cy="1337945"/>
          </a:xfrm>
          <a:prstGeom prst="rect">
            <a:avLst/>
          </a:prstGeom>
          <a:noFill/>
        </p:spPr>
        <p:txBody>
          <a:bodyPr wrap="square" rtlCol="0">
            <a:spAutoFit/>
          </a:bodyPr>
          <a:p>
            <a:pPr marL="285750" indent="-285750">
              <a:lnSpc>
                <a:spcPct val="150000"/>
              </a:lnSpc>
              <a:buFont typeface="Wingdings" panose="05000000000000000000" charset="0"/>
              <a:buChar char="n"/>
            </a:pPr>
            <a:r>
              <a:rPr lang="zh-CN" altLang="en-US" b="1"/>
              <a:t>跨学科奇迹：</a:t>
            </a:r>
            <a:r>
              <a:rPr lang="zh-CN" altLang="en-US"/>
              <a:t>物理学家</a:t>
            </a:r>
            <a:r>
              <a:rPr lang="en-US" altLang="zh-CN"/>
              <a:t>+</a:t>
            </a:r>
            <a:r>
              <a:rPr lang="zh-CN" altLang="en-US"/>
              <a:t>化学家</a:t>
            </a:r>
            <a:r>
              <a:rPr lang="en-US" altLang="zh-CN"/>
              <a:t>+</a:t>
            </a:r>
            <a:r>
              <a:rPr lang="zh-CN" altLang="en-US"/>
              <a:t>冶金学家</a:t>
            </a:r>
            <a:r>
              <a:rPr lang="en-US" altLang="zh-CN"/>
              <a:t>+</a:t>
            </a:r>
            <a:r>
              <a:rPr lang="zh-CN" altLang="en-US"/>
              <a:t>数学家协同</a:t>
            </a:r>
            <a:endParaRPr lang="zh-CN" altLang="en-US"/>
          </a:p>
          <a:p>
            <a:pPr marL="285750" indent="-285750">
              <a:lnSpc>
                <a:spcPct val="150000"/>
              </a:lnSpc>
              <a:buFont typeface="Wingdings" panose="05000000000000000000" charset="0"/>
              <a:buChar char="n"/>
            </a:pPr>
            <a:r>
              <a:rPr lang="zh-CN" altLang="en-US" b="1"/>
              <a:t>成果：</a:t>
            </a:r>
            <a:r>
              <a:rPr lang="en-US" altLang="zh-CN"/>
              <a:t>3</a:t>
            </a:r>
            <a:r>
              <a:rPr lang="zh-CN" altLang="en-US"/>
              <a:t>年突破核裂变，开启原子时代</a:t>
            </a:r>
            <a:endParaRPr lang="zh-CN" altLang="en-US"/>
          </a:p>
        </p:txBody>
      </p:sp>
      <p:sp>
        <p:nvSpPr>
          <p:cNvPr id="9" name="矩形 8"/>
          <p:cNvSpPr/>
          <p:nvPr>
            <p:custDataLst>
              <p:tags r:id="rId8"/>
            </p:custDataLst>
          </p:nvPr>
        </p:nvSpPr>
        <p:spPr>
          <a:xfrm>
            <a:off x="6797040" y="4693920"/>
            <a:ext cx="4515485" cy="1482090"/>
          </a:xfrm>
          <a:prstGeom prst="rect">
            <a:avLst/>
          </a:prstGeom>
          <a:noFill/>
          <a:ln w="12700" cap="flat" cmpd="sng" algn="ctr">
            <a:solidFill>
              <a:srgbClr val="FFFFFF">
                <a:lumMod val="65000"/>
                <a:alpha val="50000"/>
              </a:srgbClr>
            </a:solidFill>
            <a:prstDash val="dash"/>
            <a:miter lim="800000"/>
          </a:ln>
          <a:effectLst/>
        </p:spPr>
        <p:style>
          <a:lnRef idx="2">
            <a:srgbClr val="4DA5BA">
              <a:shade val="50000"/>
            </a:srgbClr>
          </a:lnRef>
          <a:fillRef idx="1">
            <a:srgbClr val="4DA5BA"/>
          </a:fillRef>
          <a:effectRef idx="0">
            <a:srgbClr val="4DA5BA"/>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文本框 9"/>
          <p:cNvSpPr txBox="1"/>
          <p:nvPr>
            <p:custDataLst>
              <p:tags r:id="rId9"/>
            </p:custDataLst>
          </p:nvPr>
        </p:nvSpPr>
        <p:spPr>
          <a:xfrm>
            <a:off x="6797675" y="4765675"/>
            <a:ext cx="4514850" cy="1337945"/>
          </a:xfrm>
          <a:prstGeom prst="rect">
            <a:avLst/>
          </a:prstGeom>
          <a:noFill/>
        </p:spPr>
        <p:txBody>
          <a:bodyPr wrap="square" rtlCol="0">
            <a:spAutoFit/>
          </a:bodyPr>
          <a:p>
            <a:pPr marL="285750" indent="-285750">
              <a:lnSpc>
                <a:spcPct val="150000"/>
              </a:lnSpc>
              <a:buFont typeface="Wingdings" panose="05000000000000000000" charset="0"/>
              <a:buChar char="n"/>
            </a:pPr>
            <a:r>
              <a:rPr lang="zh-CN" altLang="en-US" b="1"/>
              <a:t>技术集成：</a:t>
            </a:r>
            <a:r>
              <a:rPr lang="en-US" altLang="zh-CN"/>
              <a:t>40</a:t>
            </a:r>
            <a:r>
              <a:rPr lang="zh-CN" altLang="en-US"/>
              <a:t>万人参与，</a:t>
            </a:r>
            <a:r>
              <a:rPr lang="en-US" altLang="zh-CN"/>
              <a:t>2</a:t>
            </a:r>
            <a:r>
              <a:rPr lang="zh-CN" altLang="en-US"/>
              <a:t>万家企业，</a:t>
            </a:r>
            <a:r>
              <a:rPr lang="en-US" altLang="zh-CN"/>
              <a:t>200</a:t>
            </a:r>
            <a:r>
              <a:rPr lang="zh-CN" altLang="en-US"/>
              <a:t>所大学，多学科协同的系统</a:t>
            </a:r>
            <a:r>
              <a:rPr lang="zh-CN" altLang="en-US"/>
              <a:t>创新</a:t>
            </a:r>
            <a:endParaRPr lang="zh-CN" altLang="en-US"/>
          </a:p>
          <a:p>
            <a:pPr marL="285750" indent="-285750">
              <a:lnSpc>
                <a:spcPct val="150000"/>
              </a:lnSpc>
              <a:buFont typeface="Wingdings" panose="05000000000000000000" charset="0"/>
              <a:buChar char="n"/>
            </a:pPr>
            <a:r>
              <a:rPr lang="zh-CN" altLang="en-US" b="1"/>
              <a:t>成果：</a:t>
            </a:r>
            <a:r>
              <a:rPr lang="en-US" altLang="zh-CN"/>
              <a:t>8</a:t>
            </a:r>
            <a:r>
              <a:rPr lang="zh-CN" altLang="en-US"/>
              <a:t>年实现人类首次登月</a:t>
            </a:r>
            <a:endParaRPr lang="zh-CN" altLang="en-US"/>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sp>
        <p:nvSpPr>
          <p:cNvPr id="38" name="矩形 37"/>
          <p:cNvSpPr/>
          <p:nvPr/>
        </p:nvSpPr>
        <p:spPr>
          <a:xfrm>
            <a:off x="8705850" y="3945890"/>
            <a:ext cx="2813050" cy="936625"/>
          </a:xfrm>
          <a:prstGeom prst="rect">
            <a:avLst/>
          </a:prstGeom>
          <a:solidFill>
            <a:srgbClr val="FAEBD4"/>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7" name="矩形 36"/>
          <p:cNvSpPr/>
          <p:nvPr/>
        </p:nvSpPr>
        <p:spPr>
          <a:xfrm>
            <a:off x="6460490" y="2342515"/>
            <a:ext cx="1890395" cy="2540000"/>
          </a:xfrm>
          <a:prstGeom prst="rect">
            <a:avLst/>
          </a:prstGeom>
          <a:solidFill>
            <a:srgbClr val="D8EEE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6" name="矩形 35"/>
          <p:cNvSpPr/>
          <p:nvPr/>
        </p:nvSpPr>
        <p:spPr>
          <a:xfrm>
            <a:off x="2239010" y="2342515"/>
            <a:ext cx="2150745" cy="2540000"/>
          </a:xfrm>
          <a:prstGeom prst="rect">
            <a:avLst/>
          </a:prstGeom>
          <a:solidFill>
            <a:srgbClr val="DAE4F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6203950" cy="645160"/>
          </a:xfrm>
          <a:prstGeom prst="rect">
            <a:avLst/>
          </a:prstGeom>
          <a:noFill/>
        </p:spPr>
        <p:txBody>
          <a:bodyPr wrap="square" rtlCol="0">
            <a:spAutoFit/>
          </a:bodyPr>
          <a:lstStyle/>
          <a:p>
            <a:pPr algn="l"/>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二、</a:t>
            </a:r>
            <a:r>
              <a:rPr lang="en-US" altLang="zh-CN" sz="3600" b="1" dirty="0">
                <a:solidFill>
                  <a:srgbClr val="55797A"/>
                </a:solidFill>
                <a:effectLst/>
                <a:latin typeface="微软雅黑" panose="020B0503020204020204" pitchFamily="34" charset="-122"/>
                <a:ea typeface="微软雅黑" panose="020B0503020204020204" pitchFamily="34" charset="-122"/>
                <a:sym typeface="+mn-ea"/>
              </a:rPr>
              <a:t>STEM</a:t>
            </a:r>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教育的历史溯源</a:t>
            </a:r>
            <a:endParaRPr lang="zh-CN" altLang="en-US" sz="36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11" name="文本框 10"/>
          <p:cNvSpPr txBox="1"/>
          <p:nvPr/>
        </p:nvSpPr>
        <p:spPr>
          <a:xfrm>
            <a:off x="2866390" y="1528445"/>
            <a:ext cx="6459220" cy="460375"/>
          </a:xfrm>
          <a:prstGeom prst="rect">
            <a:avLst/>
          </a:prstGeom>
          <a:noFill/>
        </p:spPr>
        <p:txBody>
          <a:bodyPr wrap="square" rtlCol="0">
            <a:spAutoFit/>
          </a:bodyPr>
          <a:p>
            <a:pPr algn="ctr"/>
            <a:r>
              <a:rPr lang="zh-CN" altLang="en-US" sz="2400" b="1">
                <a:solidFill>
                  <a:srgbClr val="55797A"/>
                </a:solidFill>
              </a:rPr>
              <a:t>（一）</a:t>
            </a:r>
            <a:r>
              <a:rPr lang="en-US" altLang="zh-CN" sz="2400" b="1">
                <a:solidFill>
                  <a:srgbClr val="55797A"/>
                </a:solidFill>
              </a:rPr>
              <a:t>STEM</a:t>
            </a:r>
            <a:r>
              <a:rPr lang="zh-CN" altLang="en-US" sz="2400" b="1">
                <a:solidFill>
                  <a:srgbClr val="55797A"/>
                </a:solidFill>
              </a:rPr>
              <a:t>教育的缘起（</a:t>
            </a:r>
            <a:r>
              <a:rPr lang="en-US" altLang="zh-CN" sz="2400" b="1">
                <a:solidFill>
                  <a:srgbClr val="55797A"/>
                </a:solidFill>
              </a:rPr>
              <a:t>1862-1990</a:t>
            </a:r>
            <a:r>
              <a:rPr lang="zh-CN" altLang="en-US" sz="2400" b="1">
                <a:solidFill>
                  <a:srgbClr val="55797A"/>
                </a:solidFill>
              </a:rPr>
              <a:t>年代）</a:t>
            </a:r>
            <a:endParaRPr lang="zh-CN" altLang="en-US" sz="2400" b="1">
              <a:solidFill>
                <a:srgbClr val="55797A"/>
              </a:solidFill>
            </a:endParaRPr>
          </a:p>
        </p:txBody>
      </p:sp>
      <p:pic>
        <p:nvPicPr>
          <p:cNvPr id="13" name="图片 12"/>
          <p:cNvPicPr/>
          <p:nvPr/>
        </p:nvPicPr>
        <p:blipFill>
          <a:blip r:embed="rId2"/>
          <a:stretch>
            <a:fillRect/>
          </a:stretch>
        </p:blipFill>
        <p:spPr>
          <a:xfrm>
            <a:off x="431800" y="2329815"/>
            <a:ext cx="1837690" cy="2562860"/>
          </a:xfrm>
          <a:prstGeom prst="rect">
            <a:avLst/>
          </a:prstGeom>
        </p:spPr>
      </p:pic>
      <p:pic>
        <p:nvPicPr>
          <p:cNvPr id="18" name="图片 17"/>
          <p:cNvPicPr/>
          <p:nvPr/>
        </p:nvPicPr>
        <p:blipFill>
          <a:blip r:embed="rId3"/>
          <a:stretch>
            <a:fillRect/>
          </a:stretch>
        </p:blipFill>
        <p:spPr>
          <a:xfrm>
            <a:off x="4680585" y="2329815"/>
            <a:ext cx="1779905" cy="2552065"/>
          </a:xfrm>
          <a:prstGeom prst="rect">
            <a:avLst/>
          </a:prstGeom>
        </p:spPr>
      </p:pic>
      <p:pic>
        <p:nvPicPr>
          <p:cNvPr id="22" name="图片 21"/>
          <p:cNvPicPr/>
          <p:nvPr/>
        </p:nvPicPr>
        <p:blipFill>
          <a:blip r:embed="rId4"/>
          <a:stretch>
            <a:fillRect/>
          </a:stretch>
        </p:blipFill>
        <p:spPr>
          <a:xfrm>
            <a:off x="8705850" y="2335530"/>
            <a:ext cx="2812415" cy="1610360"/>
          </a:xfrm>
          <a:prstGeom prst="rect">
            <a:avLst/>
          </a:prstGeom>
        </p:spPr>
      </p:pic>
      <p:sp>
        <p:nvSpPr>
          <p:cNvPr id="30" name="文本框 29"/>
          <p:cNvSpPr txBox="1"/>
          <p:nvPr/>
        </p:nvSpPr>
        <p:spPr>
          <a:xfrm>
            <a:off x="2298065" y="2399030"/>
            <a:ext cx="2034540" cy="2414905"/>
          </a:xfrm>
          <a:prstGeom prst="rect">
            <a:avLst/>
          </a:prstGeom>
          <a:noFill/>
        </p:spPr>
        <p:txBody>
          <a:bodyPr wrap="square" rtlCol="0">
            <a:spAutoFit/>
          </a:bodyPr>
          <a:p>
            <a:pPr>
              <a:lnSpc>
                <a:spcPct val="140000"/>
              </a:lnSpc>
              <a:spcBef>
                <a:spcPts val="0"/>
              </a:spcBef>
              <a:spcAft>
                <a:spcPts val="0"/>
              </a:spcAft>
            </a:pPr>
            <a:r>
              <a:rPr lang="en-US" altLang="zh-CN" b="1"/>
              <a:t>1862</a:t>
            </a:r>
            <a:r>
              <a:rPr lang="zh-CN" altLang="en-US" b="1"/>
              <a:t>年莫里尔法案与赠地学院的建立</a:t>
            </a:r>
            <a:r>
              <a:rPr lang="zh-CN" altLang="en-US"/>
              <a:t>，推动农业和机械工艺方面的教学，这些院校后来被称作</a:t>
            </a:r>
            <a:r>
              <a:rPr lang="en-US" altLang="zh-CN"/>
              <a:t>“</a:t>
            </a:r>
            <a:r>
              <a:rPr lang="zh-CN" altLang="en-US"/>
              <a:t>赠地学院</a:t>
            </a:r>
            <a:r>
              <a:rPr lang="en-US" altLang="zh-CN"/>
              <a:t>”</a:t>
            </a:r>
            <a:endParaRPr lang="en-US" altLang="zh-CN"/>
          </a:p>
        </p:txBody>
      </p:sp>
      <p:grpSp>
        <p:nvGrpSpPr>
          <p:cNvPr id="39" name="组合 38"/>
          <p:cNvGrpSpPr/>
          <p:nvPr/>
        </p:nvGrpSpPr>
        <p:grpSpPr>
          <a:xfrm>
            <a:off x="762000" y="5213985"/>
            <a:ext cx="10668000" cy="953135"/>
            <a:chOff x="1380" y="9377"/>
            <a:chExt cx="16800" cy="1501"/>
          </a:xfrm>
        </p:grpSpPr>
        <p:sp>
          <p:nvSpPr>
            <p:cNvPr id="35" name="矩形 34"/>
            <p:cNvSpPr/>
            <p:nvPr>
              <p:custDataLst>
                <p:tags r:id="rId5"/>
              </p:custDataLst>
            </p:nvPr>
          </p:nvSpPr>
          <p:spPr>
            <a:xfrm>
              <a:off x="1380" y="9378"/>
              <a:ext cx="16800" cy="1500"/>
            </a:xfrm>
            <a:prstGeom prst="rect">
              <a:avLst/>
            </a:prstGeom>
            <a:solidFill>
              <a:srgbClr val="FFFFFF"/>
            </a:solidFill>
            <a:ln w="12700" cap="flat" cmpd="sng" algn="ctr">
              <a:solidFill>
                <a:srgbClr val="4DA5BA">
                  <a:lumMod val="60000"/>
                  <a:lumOff val="40000"/>
                </a:srgbClr>
              </a:solidFill>
              <a:prstDash val="solid"/>
              <a:miter lim="800000"/>
            </a:ln>
            <a:effectLst/>
          </p:spPr>
          <p:style>
            <a:lnRef idx="2">
              <a:srgbClr val="4DA5BA">
                <a:shade val="50000"/>
              </a:srgbClr>
            </a:lnRef>
            <a:fillRef idx="1">
              <a:srgbClr val="4DA5BA"/>
            </a:fillRef>
            <a:effectRef idx="0">
              <a:srgbClr val="4DA5BA"/>
            </a:effectRef>
            <a:fontRef idx="minor">
              <a:srgbClr val="FFFFFF"/>
            </a:fontRef>
          </p:style>
          <p:txBody>
            <a:bodyPr rtlCol="0" anchor="ctr"/>
            <a:lstStyle/>
            <a:p>
              <a:pPr algn="ctr"/>
              <a:endParaRPr lang="zh-CN" altLang="en-US">
                <a:solidFill>
                  <a:srgbClr val="FFFFFF"/>
                </a:solidFill>
              </a:endParaRPr>
            </a:p>
          </p:txBody>
        </p:sp>
        <p:sp>
          <p:nvSpPr>
            <p:cNvPr id="32" name="文本框 31"/>
            <p:cNvSpPr txBox="1"/>
            <p:nvPr/>
          </p:nvSpPr>
          <p:spPr>
            <a:xfrm>
              <a:off x="3562" y="9377"/>
              <a:ext cx="12076" cy="1501"/>
            </a:xfrm>
            <a:prstGeom prst="rect">
              <a:avLst/>
            </a:prstGeom>
            <a:noFill/>
          </p:spPr>
          <p:txBody>
            <a:bodyPr wrap="square" rtlCol="0">
              <a:spAutoFit/>
            </a:bodyPr>
            <a:p>
              <a:pPr indent="0" algn="ctr" fontAlgn="auto">
                <a:lnSpc>
                  <a:spcPct val="140000"/>
                </a:lnSpc>
              </a:pPr>
              <a:r>
                <a:rPr lang="zh-CN" altLang="en-US" sz="2000" b="1">
                  <a:solidFill>
                    <a:schemeClr val="tx1">
                      <a:lumMod val="65000"/>
                      <a:lumOff val="35000"/>
                    </a:schemeClr>
                  </a:solidFill>
                </a:rPr>
                <a:t>美国社会深刻反思并认识到，尽管作为科技强国，其学生在</a:t>
              </a:r>
              <a:r>
                <a:rPr lang="en-US" altLang="zh-CN" sz="2000" b="1">
                  <a:solidFill>
                    <a:schemeClr val="tx1">
                      <a:lumMod val="65000"/>
                      <a:lumOff val="35000"/>
                    </a:schemeClr>
                  </a:solidFill>
                </a:rPr>
                <a:t>STEM</a:t>
              </a:r>
              <a:r>
                <a:rPr lang="zh-CN" altLang="en-US" sz="2000" b="1">
                  <a:solidFill>
                    <a:schemeClr val="tx1">
                      <a:lumMod val="65000"/>
                      <a:lumOff val="35000"/>
                    </a:schemeClr>
                  </a:solidFill>
                </a:rPr>
                <a:t>领域的表现相较于其他工业化国家仍存在一定的提升空间。</a:t>
              </a:r>
              <a:endParaRPr lang="zh-CN" altLang="en-US" sz="2000" b="1">
                <a:solidFill>
                  <a:schemeClr val="tx1">
                    <a:lumMod val="65000"/>
                    <a:lumOff val="35000"/>
                  </a:schemeClr>
                </a:solidFill>
              </a:endParaRPr>
            </a:p>
          </p:txBody>
        </p:sp>
      </p:grpSp>
      <p:sp>
        <p:nvSpPr>
          <p:cNvPr id="33" name="文本框 32"/>
          <p:cNvSpPr txBox="1"/>
          <p:nvPr/>
        </p:nvSpPr>
        <p:spPr>
          <a:xfrm>
            <a:off x="8637270" y="3888105"/>
            <a:ext cx="2926715" cy="1004570"/>
          </a:xfrm>
          <a:prstGeom prst="rect">
            <a:avLst/>
          </a:prstGeom>
          <a:noFill/>
        </p:spPr>
        <p:txBody>
          <a:bodyPr wrap="square" rtlCol="0">
            <a:spAutoFit/>
          </a:bodyPr>
          <a:p>
            <a:pPr>
              <a:lnSpc>
                <a:spcPct val="110000"/>
              </a:lnSpc>
              <a:spcBef>
                <a:spcPts val="0"/>
              </a:spcBef>
              <a:spcAft>
                <a:spcPts val="0"/>
              </a:spcAft>
            </a:pPr>
            <a:r>
              <a:rPr lang="en-US" altLang="zh-CN" b="1"/>
              <a:t>20</a:t>
            </a:r>
            <a:r>
              <a:rPr lang="zh-CN" altLang="en-US" b="1"/>
              <a:t>世纪</a:t>
            </a:r>
            <a:r>
              <a:rPr lang="en-US" altLang="zh-CN" b="1"/>
              <a:t>70-90</a:t>
            </a:r>
            <a:r>
              <a:rPr lang="zh-CN" altLang="en-US" b="1"/>
              <a:t>年代科技革命</a:t>
            </a:r>
            <a:r>
              <a:rPr lang="zh-CN" altLang="en-US"/>
              <a:t>带来的全球影响</a:t>
            </a:r>
            <a:r>
              <a:rPr lang="zh-CN" altLang="en-US"/>
              <a:t>，科学教育获得了前所未有的广泛认同。</a:t>
            </a:r>
            <a:endParaRPr lang="zh-CN" altLang="en-US"/>
          </a:p>
        </p:txBody>
      </p:sp>
      <p:sp>
        <p:nvSpPr>
          <p:cNvPr id="34" name="文本框 33"/>
          <p:cNvSpPr txBox="1"/>
          <p:nvPr/>
        </p:nvSpPr>
        <p:spPr>
          <a:xfrm>
            <a:off x="6460490" y="2389505"/>
            <a:ext cx="1812925" cy="2414905"/>
          </a:xfrm>
          <a:prstGeom prst="rect">
            <a:avLst/>
          </a:prstGeom>
          <a:noFill/>
        </p:spPr>
        <p:txBody>
          <a:bodyPr wrap="square" rtlCol="0">
            <a:spAutoFit/>
          </a:bodyPr>
          <a:p>
            <a:pPr algn="l">
              <a:lnSpc>
                <a:spcPct val="140000"/>
              </a:lnSpc>
              <a:spcBef>
                <a:spcPts val="0"/>
              </a:spcBef>
              <a:spcAft>
                <a:spcPts val="0"/>
              </a:spcAft>
              <a:buClrTx/>
              <a:buSzTx/>
              <a:buFontTx/>
            </a:pPr>
            <a:r>
              <a:rPr lang="en-US" altLang="zh-CN" b="1"/>
              <a:t>二战期间的跨界合作，冷战与太空竞赛的推动</a:t>
            </a:r>
            <a:r>
              <a:rPr lang="en-US" altLang="zh-CN"/>
              <a:t>，使科学教育得到了更多国家层面的关注。</a:t>
            </a:r>
            <a:endParaRPr lang="en-US" altLang="zh-CN"/>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6203950" cy="645160"/>
          </a:xfrm>
          <a:prstGeom prst="rect">
            <a:avLst/>
          </a:prstGeom>
          <a:noFill/>
        </p:spPr>
        <p:txBody>
          <a:bodyPr wrap="square" rtlCol="0">
            <a:spAutoFit/>
          </a:bodyPr>
          <a:lstStyle/>
          <a:p>
            <a:pPr algn="l"/>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二、</a:t>
            </a:r>
            <a:r>
              <a:rPr lang="en-US" altLang="zh-CN" sz="3600" b="1" dirty="0">
                <a:solidFill>
                  <a:srgbClr val="55797A"/>
                </a:solidFill>
                <a:effectLst/>
                <a:latin typeface="微软雅黑" panose="020B0503020204020204" pitchFamily="34" charset="-122"/>
                <a:ea typeface="微软雅黑" panose="020B0503020204020204" pitchFamily="34" charset="-122"/>
                <a:sym typeface="+mn-ea"/>
              </a:rPr>
              <a:t>STEM</a:t>
            </a:r>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教育的历史溯源</a:t>
            </a:r>
            <a:endParaRPr lang="zh-CN" altLang="en-US" sz="36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11" name="文本框 10"/>
          <p:cNvSpPr txBox="1"/>
          <p:nvPr/>
        </p:nvSpPr>
        <p:spPr>
          <a:xfrm>
            <a:off x="2866390" y="1528445"/>
            <a:ext cx="6459220" cy="460375"/>
          </a:xfrm>
          <a:prstGeom prst="rect">
            <a:avLst/>
          </a:prstGeom>
          <a:noFill/>
        </p:spPr>
        <p:txBody>
          <a:bodyPr wrap="square" rtlCol="0">
            <a:spAutoFit/>
          </a:bodyPr>
          <a:p>
            <a:pPr algn="ctr"/>
            <a:r>
              <a:rPr lang="zh-CN" altLang="en-US" sz="2400" b="1">
                <a:solidFill>
                  <a:srgbClr val="55797A"/>
                </a:solidFill>
              </a:rPr>
              <a:t>（</a:t>
            </a:r>
            <a:r>
              <a:rPr lang="zh-CN" altLang="en-US" sz="2400" b="1">
                <a:solidFill>
                  <a:srgbClr val="55797A"/>
                </a:solidFill>
              </a:rPr>
              <a:t>二）</a:t>
            </a:r>
            <a:r>
              <a:rPr lang="en-US" altLang="zh-CN" sz="2400" b="1">
                <a:solidFill>
                  <a:srgbClr val="55797A"/>
                </a:solidFill>
              </a:rPr>
              <a:t>STEM</a:t>
            </a:r>
            <a:r>
              <a:rPr lang="zh-CN" altLang="en-US" sz="2400" b="1">
                <a:solidFill>
                  <a:srgbClr val="55797A"/>
                </a:solidFill>
              </a:rPr>
              <a:t>教育的形成（</a:t>
            </a:r>
            <a:r>
              <a:rPr lang="en-US" altLang="zh-CN" sz="2400" b="1">
                <a:solidFill>
                  <a:srgbClr val="55797A"/>
                </a:solidFill>
              </a:rPr>
              <a:t>1986-2015</a:t>
            </a:r>
            <a:r>
              <a:rPr lang="zh-CN" altLang="en-US" sz="2400" b="1">
                <a:solidFill>
                  <a:srgbClr val="55797A"/>
                </a:solidFill>
              </a:rPr>
              <a:t>年）</a:t>
            </a:r>
            <a:endParaRPr lang="zh-CN" altLang="en-US" sz="2400" b="1">
              <a:solidFill>
                <a:srgbClr val="55797A"/>
              </a:solidFill>
            </a:endParaRPr>
          </a:p>
        </p:txBody>
      </p:sp>
      <p:cxnSp>
        <p:nvCxnSpPr>
          <p:cNvPr id="31" name="直接箭头连接符 30"/>
          <p:cNvCxnSpPr/>
          <p:nvPr>
            <p:custDataLst>
              <p:tags r:id="rId2"/>
            </p:custDataLst>
          </p:nvPr>
        </p:nvCxnSpPr>
        <p:spPr>
          <a:xfrm>
            <a:off x="804000" y="4322445"/>
            <a:ext cx="10760075" cy="0"/>
          </a:xfrm>
          <a:prstGeom prst="straightConnector1">
            <a:avLst/>
          </a:prstGeom>
          <a:noFill/>
          <a:ln w="41275" cap="rnd">
            <a:solidFill>
              <a:srgbClr val="55797A"/>
            </a:solidFill>
            <a:round/>
            <a:tailEnd type="triangle" w="med" len="med"/>
          </a:ln>
          <a:effectLst/>
        </p:spPr>
        <p:style>
          <a:lnRef idx="0">
            <a:srgbClr val="FFFFFF"/>
          </a:lnRef>
          <a:fillRef idx="0">
            <a:srgbClr val="FFFFFF"/>
          </a:fillRef>
          <a:effectRef idx="0">
            <a:srgbClr val="FFFFFF"/>
          </a:effectRef>
          <a:fontRef idx="minor">
            <a:sysClr val="windowText" lastClr="000000"/>
          </a:fontRef>
        </p:style>
      </p:cxnSp>
      <p:sp>
        <p:nvSpPr>
          <p:cNvPr id="5" name="椭圆 4"/>
          <p:cNvSpPr/>
          <p:nvPr>
            <p:custDataLst>
              <p:tags r:id="rId3"/>
            </p:custDataLst>
          </p:nvPr>
        </p:nvSpPr>
        <p:spPr>
          <a:xfrm>
            <a:off x="1219835" y="3851275"/>
            <a:ext cx="904875" cy="904875"/>
          </a:xfrm>
          <a:prstGeom prst="ellipse">
            <a:avLst/>
          </a:prstGeom>
          <a:solidFill>
            <a:srgbClr val="55797A"/>
          </a:solidFill>
          <a:ln w="19050" cap="flat" cmpd="sng" algn="ctr">
            <a:solidFill>
              <a:sysClr val="window" lastClr="FFFFFF"/>
            </a:solidFill>
            <a:prstDash val="solid"/>
            <a:miter lim="800000"/>
          </a:ln>
          <a:effectLst>
            <a:outerShdw blurRad="63500" sx="102000" sy="102000" algn="ctr" rotWithShape="0">
              <a:srgbClr val="4874CB">
                <a:alpha val="40000"/>
              </a:srgbClr>
            </a:outerShdw>
          </a:effectLst>
        </p:spPr>
        <p:style>
          <a:lnRef idx="2">
            <a:sysClr val="window" lastClr="FFFFFF"/>
          </a:lnRef>
          <a:fillRef idx="1">
            <a:srgbClr val="4874CB"/>
          </a:fillRef>
          <a:effectRef idx="1">
            <a:srgbClr val="4874CB"/>
          </a:effectRef>
          <a:fontRef idx="minor">
            <a:sysClr val="window" lastClr="FFFFFF"/>
          </a:fontRef>
        </p:style>
        <p:txBody>
          <a:bodyPr vertOverflow="overflow" horzOverflow="overflow" vert="horz" wrap="square" numCol="1" spcCol="0" rtlCol="0" fromWordArt="0" anchor="ctr" anchorCtr="0" forceAA="0" compatLnSpc="1">
            <a:noAutofit/>
          </a:bodyPr>
          <a:p>
            <a:pPr algn="ctr"/>
            <a:r>
              <a:rPr lang="zh-CN" altLang="en-US" sz="1600" b="1">
                <a:sym typeface="+mn-ea"/>
              </a:rPr>
              <a:t>1986</a:t>
            </a:r>
            <a:endParaRPr lang="zh-CN" altLang="en-US" sz="1600" b="1">
              <a:sym typeface="+mn-ea"/>
            </a:endParaRPr>
          </a:p>
        </p:txBody>
      </p:sp>
      <p:sp>
        <p:nvSpPr>
          <p:cNvPr id="2" name="椭圆 1"/>
          <p:cNvSpPr/>
          <p:nvPr>
            <p:custDataLst>
              <p:tags r:id="rId4"/>
            </p:custDataLst>
          </p:nvPr>
        </p:nvSpPr>
        <p:spPr>
          <a:xfrm>
            <a:off x="2694940" y="3851275"/>
            <a:ext cx="904875" cy="904875"/>
          </a:xfrm>
          <a:prstGeom prst="ellipse">
            <a:avLst/>
          </a:prstGeom>
          <a:solidFill>
            <a:srgbClr val="55797A"/>
          </a:solidFill>
          <a:ln w="19050" cap="flat" cmpd="sng" algn="ctr">
            <a:solidFill>
              <a:sysClr val="window" lastClr="FFFFFF"/>
            </a:solidFill>
            <a:prstDash val="solid"/>
            <a:miter lim="800000"/>
          </a:ln>
          <a:effectLst>
            <a:outerShdw blurRad="63500" sx="102000" sy="102000" algn="ctr" rotWithShape="0">
              <a:srgbClr val="4874CB">
                <a:alpha val="40000"/>
              </a:srgbClr>
            </a:outerShdw>
          </a:effectLst>
        </p:spPr>
        <p:style>
          <a:lnRef idx="2">
            <a:sysClr val="window" lastClr="FFFFFF"/>
          </a:lnRef>
          <a:fillRef idx="1">
            <a:srgbClr val="4874CB"/>
          </a:fillRef>
          <a:effectRef idx="1">
            <a:srgbClr val="4874CB"/>
          </a:effectRef>
          <a:fontRef idx="minor">
            <a:sysClr val="window" lastClr="FFFFFF"/>
          </a:fontRef>
        </p:style>
        <p:txBody>
          <a:bodyPr vertOverflow="overflow" horzOverflow="overflow" vert="horz" wrap="square" numCol="1" spcCol="0" rtlCol="0" fromWordArt="0" anchor="ctr" anchorCtr="0" forceAA="0" compatLnSpc="1">
            <a:noAutofit/>
          </a:bodyPr>
          <a:p>
            <a:pPr lvl="0" algn="ctr">
              <a:buClrTx/>
              <a:buSzTx/>
              <a:buFontTx/>
            </a:pPr>
            <a:r>
              <a:rPr lang="zh-CN" altLang="en-US" sz="1600" b="1">
                <a:sym typeface="+mn-ea"/>
              </a:rPr>
              <a:t>1996</a:t>
            </a:r>
            <a:endParaRPr lang="zh-CN" altLang="en-US" sz="1600" b="1">
              <a:sym typeface="+mn-ea"/>
            </a:endParaRPr>
          </a:p>
        </p:txBody>
      </p:sp>
      <p:sp>
        <p:nvSpPr>
          <p:cNvPr id="3" name="椭圆 2"/>
          <p:cNvSpPr/>
          <p:nvPr>
            <p:custDataLst>
              <p:tags r:id="rId5"/>
            </p:custDataLst>
          </p:nvPr>
        </p:nvSpPr>
        <p:spPr>
          <a:xfrm>
            <a:off x="4170045" y="3851275"/>
            <a:ext cx="904875" cy="904875"/>
          </a:xfrm>
          <a:prstGeom prst="ellipse">
            <a:avLst/>
          </a:prstGeom>
          <a:solidFill>
            <a:srgbClr val="55797A"/>
          </a:solidFill>
          <a:ln w="19050" cap="flat" cmpd="sng" algn="ctr">
            <a:solidFill>
              <a:sysClr val="window" lastClr="FFFFFF"/>
            </a:solidFill>
            <a:prstDash val="solid"/>
            <a:miter lim="800000"/>
          </a:ln>
          <a:effectLst>
            <a:outerShdw blurRad="63500" sx="102000" sy="102000" algn="ctr" rotWithShape="0">
              <a:srgbClr val="4874CB">
                <a:alpha val="40000"/>
              </a:srgbClr>
            </a:outerShdw>
          </a:effectLst>
        </p:spPr>
        <p:style>
          <a:lnRef idx="2">
            <a:sysClr val="window" lastClr="FFFFFF"/>
          </a:lnRef>
          <a:fillRef idx="1">
            <a:srgbClr val="4874CB"/>
          </a:fillRef>
          <a:effectRef idx="1">
            <a:srgbClr val="4874CB"/>
          </a:effectRef>
          <a:fontRef idx="minor">
            <a:sysClr val="window" lastClr="FFFFFF"/>
          </a:fontRef>
        </p:style>
        <p:txBody>
          <a:bodyPr vertOverflow="overflow" horzOverflow="overflow" vert="horz" wrap="square" numCol="1" spcCol="0" rtlCol="0" fromWordArt="0" anchor="ctr" anchorCtr="0" forceAA="0" compatLnSpc="1">
            <a:noAutofit/>
          </a:bodyPr>
          <a:p>
            <a:pPr lvl="0" algn="ctr">
              <a:buClrTx/>
              <a:buSzTx/>
              <a:buFontTx/>
            </a:pPr>
            <a:r>
              <a:rPr lang="zh-CN" altLang="en-US" sz="1600" b="1">
                <a:sym typeface="+mn-ea"/>
              </a:rPr>
              <a:t>2007</a:t>
            </a:r>
            <a:endParaRPr lang="zh-CN" altLang="en-US" sz="1600" b="1">
              <a:sym typeface="+mn-ea"/>
            </a:endParaRPr>
          </a:p>
        </p:txBody>
      </p:sp>
      <p:sp>
        <p:nvSpPr>
          <p:cNvPr id="8" name="椭圆 7"/>
          <p:cNvSpPr/>
          <p:nvPr>
            <p:custDataLst>
              <p:tags r:id="rId6"/>
            </p:custDataLst>
          </p:nvPr>
        </p:nvSpPr>
        <p:spPr>
          <a:xfrm>
            <a:off x="5645150" y="3851275"/>
            <a:ext cx="904875" cy="904875"/>
          </a:xfrm>
          <a:prstGeom prst="ellipse">
            <a:avLst/>
          </a:prstGeom>
          <a:solidFill>
            <a:srgbClr val="55797A"/>
          </a:solidFill>
          <a:ln w="19050" cap="flat" cmpd="sng" algn="ctr">
            <a:solidFill>
              <a:sysClr val="window" lastClr="FFFFFF"/>
            </a:solidFill>
            <a:prstDash val="solid"/>
            <a:miter lim="800000"/>
          </a:ln>
          <a:effectLst>
            <a:outerShdw blurRad="63500" sx="102000" sy="102000" algn="ctr" rotWithShape="0">
              <a:srgbClr val="4874CB">
                <a:alpha val="40000"/>
              </a:srgbClr>
            </a:outerShdw>
          </a:effectLst>
        </p:spPr>
        <p:style>
          <a:lnRef idx="2">
            <a:sysClr val="window" lastClr="FFFFFF"/>
          </a:lnRef>
          <a:fillRef idx="1">
            <a:srgbClr val="4874CB"/>
          </a:fillRef>
          <a:effectRef idx="1">
            <a:srgbClr val="4874CB"/>
          </a:effectRef>
          <a:fontRef idx="minor">
            <a:sysClr val="window" lastClr="FFFFFF"/>
          </a:fontRef>
        </p:style>
        <p:txBody>
          <a:bodyPr vertOverflow="overflow" horzOverflow="overflow" vert="horz" wrap="square" numCol="1" spcCol="0" rtlCol="0" fromWordArt="0" anchor="ctr" anchorCtr="0" forceAA="0" compatLnSpc="1">
            <a:noAutofit/>
          </a:bodyPr>
          <a:p>
            <a:pPr lvl="0" algn="ctr">
              <a:buClrTx/>
              <a:buSzTx/>
              <a:buFontTx/>
            </a:pPr>
            <a:r>
              <a:rPr lang="zh-CN" altLang="en-US" sz="1600" b="1">
                <a:sym typeface="+mn-ea"/>
              </a:rPr>
              <a:t>2009</a:t>
            </a:r>
            <a:endParaRPr lang="zh-CN" altLang="en-US" sz="1600" b="1">
              <a:sym typeface="+mn-ea"/>
            </a:endParaRPr>
          </a:p>
        </p:txBody>
      </p:sp>
      <p:sp>
        <p:nvSpPr>
          <p:cNvPr id="9" name="椭圆 8"/>
          <p:cNvSpPr/>
          <p:nvPr>
            <p:custDataLst>
              <p:tags r:id="rId7"/>
            </p:custDataLst>
          </p:nvPr>
        </p:nvSpPr>
        <p:spPr>
          <a:xfrm>
            <a:off x="7120255" y="3851275"/>
            <a:ext cx="904875" cy="904875"/>
          </a:xfrm>
          <a:prstGeom prst="ellipse">
            <a:avLst/>
          </a:prstGeom>
          <a:solidFill>
            <a:srgbClr val="55797A"/>
          </a:solidFill>
          <a:ln w="19050" cap="flat" cmpd="sng" algn="ctr">
            <a:solidFill>
              <a:sysClr val="window" lastClr="FFFFFF"/>
            </a:solidFill>
            <a:prstDash val="solid"/>
            <a:miter lim="800000"/>
          </a:ln>
          <a:effectLst>
            <a:outerShdw blurRad="63500" sx="102000" sy="102000" algn="ctr" rotWithShape="0">
              <a:srgbClr val="4874CB">
                <a:alpha val="40000"/>
              </a:srgbClr>
            </a:outerShdw>
          </a:effectLst>
        </p:spPr>
        <p:style>
          <a:lnRef idx="2">
            <a:sysClr val="window" lastClr="FFFFFF"/>
          </a:lnRef>
          <a:fillRef idx="1">
            <a:srgbClr val="4874CB"/>
          </a:fillRef>
          <a:effectRef idx="1">
            <a:srgbClr val="4874CB"/>
          </a:effectRef>
          <a:fontRef idx="minor">
            <a:sysClr val="window" lastClr="FFFFFF"/>
          </a:fontRef>
        </p:style>
        <p:txBody>
          <a:bodyPr vertOverflow="overflow" horzOverflow="overflow" vert="horz" wrap="square" numCol="1" spcCol="0" rtlCol="0" fromWordArt="0" anchor="ctr" anchorCtr="0" forceAA="0" compatLnSpc="1">
            <a:noAutofit/>
          </a:bodyPr>
          <a:p>
            <a:pPr lvl="0" algn="ctr">
              <a:buClrTx/>
              <a:buSzTx/>
              <a:buFontTx/>
            </a:pPr>
            <a:r>
              <a:rPr lang="zh-CN" altLang="en-US" sz="1600" b="1">
                <a:sym typeface="+mn-ea"/>
              </a:rPr>
              <a:t>2011</a:t>
            </a:r>
            <a:endParaRPr lang="zh-CN" altLang="en-US" sz="1600" b="1">
              <a:sym typeface="+mn-ea"/>
            </a:endParaRPr>
          </a:p>
        </p:txBody>
      </p:sp>
      <p:sp>
        <p:nvSpPr>
          <p:cNvPr id="10" name="椭圆 9"/>
          <p:cNvSpPr/>
          <p:nvPr>
            <p:custDataLst>
              <p:tags r:id="rId8"/>
            </p:custDataLst>
          </p:nvPr>
        </p:nvSpPr>
        <p:spPr>
          <a:xfrm>
            <a:off x="8595360" y="3851275"/>
            <a:ext cx="904875" cy="904875"/>
          </a:xfrm>
          <a:prstGeom prst="ellipse">
            <a:avLst/>
          </a:prstGeom>
          <a:solidFill>
            <a:srgbClr val="55797A"/>
          </a:solidFill>
          <a:ln w="19050" cap="flat" cmpd="sng" algn="ctr">
            <a:solidFill>
              <a:sysClr val="window" lastClr="FFFFFF"/>
            </a:solidFill>
            <a:prstDash val="solid"/>
            <a:miter lim="800000"/>
          </a:ln>
          <a:effectLst>
            <a:outerShdw blurRad="63500" sx="102000" sy="102000" algn="ctr" rotWithShape="0">
              <a:srgbClr val="4874CB">
                <a:alpha val="40000"/>
              </a:srgbClr>
            </a:outerShdw>
          </a:effectLst>
        </p:spPr>
        <p:style>
          <a:lnRef idx="2">
            <a:sysClr val="window" lastClr="FFFFFF"/>
          </a:lnRef>
          <a:fillRef idx="1">
            <a:srgbClr val="4874CB"/>
          </a:fillRef>
          <a:effectRef idx="1">
            <a:srgbClr val="4874CB"/>
          </a:effectRef>
          <a:fontRef idx="minor">
            <a:sysClr val="window" lastClr="FFFFFF"/>
          </a:fontRef>
        </p:style>
        <p:txBody>
          <a:bodyPr vertOverflow="overflow" horzOverflow="overflow" vert="horz" wrap="square" numCol="1" spcCol="0" rtlCol="0" fromWordArt="0" anchor="ctr" anchorCtr="0" forceAA="0" compatLnSpc="1">
            <a:noAutofit/>
          </a:bodyPr>
          <a:p>
            <a:pPr lvl="0" algn="ctr">
              <a:buClrTx/>
              <a:buSzTx/>
              <a:buFontTx/>
            </a:pPr>
            <a:r>
              <a:rPr lang="zh-CN" altLang="en-US" sz="1600" b="1">
                <a:sym typeface="+mn-ea"/>
              </a:rPr>
              <a:t>2015</a:t>
            </a:r>
            <a:endParaRPr lang="zh-CN" altLang="en-US" sz="1600" b="1">
              <a:sym typeface="+mn-ea"/>
            </a:endParaRPr>
          </a:p>
        </p:txBody>
      </p:sp>
      <p:sp>
        <p:nvSpPr>
          <p:cNvPr id="4" name="椭圆 3"/>
          <p:cNvSpPr/>
          <p:nvPr>
            <p:custDataLst>
              <p:tags r:id="rId9"/>
            </p:custDataLst>
          </p:nvPr>
        </p:nvSpPr>
        <p:spPr>
          <a:xfrm>
            <a:off x="10070465" y="3851275"/>
            <a:ext cx="904875" cy="904875"/>
          </a:xfrm>
          <a:prstGeom prst="ellipse">
            <a:avLst/>
          </a:prstGeom>
          <a:solidFill>
            <a:srgbClr val="55797A"/>
          </a:solidFill>
          <a:ln w="19050" cap="flat" cmpd="sng" algn="ctr">
            <a:solidFill>
              <a:sysClr val="window" lastClr="FFFFFF"/>
            </a:solidFill>
            <a:prstDash val="solid"/>
            <a:miter lim="800000"/>
          </a:ln>
          <a:effectLst>
            <a:outerShdw blurRad="63500" sx="102000" sy="102000" algn="ctr" rotWithShape="0">
              <a:srgbClr val="4874CB">
                <a:alpha val="40000"/>
              </a:srgbClr>
            </a:outerShdw>
          </a:effectLst>
        </p:spPr>
        <p:style>
          <a:lnRef idx="2">
            <a:sysClr val="window" lastClr="FFFFFF"/>
          </a:lnRef>
          <a:fillRef idx="1">
            <a:srgbClr val="4874CB"/>
          </a:fillRef>
          <a:effectRef idx="1">
            <a:srgbClr val="4874CB"/>
          </a:effectRef>
          <a:fontRef idx="minor">
            <a:sysClr val="window" lastClr="FFFFFF"/>
          </a:fontRef>
        </p:style>
        <p:txBody>
          <a:bodyPr vertOverflow="overflow" horzOverflow="overflow" vert="horz" wrap="square" numCol="1" spcCol="0" rtlCol="0" fromWordArt="0" anchor="ctr" anchorCtr="0" forceAA="0" compatLnSpc="1">
            <a:noAutofit/>
          </a:bodyPr>
          <a:p>
            <a:pPr lvl="0" algn="ctr">
              <a:buClrTx/>
              <a:buSzTx/>
              <a:buFontTx/>
            </a:pPr>
            <a:r>
              <a:rPr lang="zh-CN" altLang="en-US" sz="1600" b="1">
                <a:sym typeface="+mn-ea"/>
              </a:rPr>
              <a:t>2018</a:t>
            </a:r>
            <a:endParaRPr lang="zh-CN" altLang="en-US" sz="1600" b="1">
              <a:sym typeface="+mn-ea"/>
            </a:endParaRPr>
          </a:p>
        </p:txBody>
      </p:sp>
      <p:cxnSp>
        <p:nvCxnSpPr>
          <p:cNvPr id="14" name="直接连接符 13"/>
          <p:cNvCxnSpPr/>
          <p:nvPr>
            <p:custDataLst>
              <p:tags r:id="rId10"/>
            </p:custDataLst>
          </p:nvPr>
        </p:nvCxnSpPr>
        <p:spPr>
          <a:xfrm>
            <a:off x="1671955" y="3192780"/>
            <a:ext cx="0" cy="658495"/>
          </a:xfrm>
          <a:prstGeom prst="line">
            <a:avLst/>
          </a:prstGeom>
          <a:noFill/>
          <a:ln w="25400" cap="flat" cmpd="sng" algn="ctr">
            <a:solidFill>
              <a:sysClr val="windowText" lastClr="000000"/>
            </a:solidFill>
            <a:prstDash val="solid"/>
            <a:miter lim="800000"/>
          </a:ln>
          <a:effectLst/>
        </p:spPr>
        <p:style>
          <a:lnRef idx="2">
            <a:srgbClr val="4874CB"/>
          </a:lnRef>
          <a:fillRef idx="0">
            <a:srgbClr val="FFFFFF"/>
          </a:fillRef>
          <a:effectRef idx="0">
            <a:srgbClr val="FFFFFF"/>
          </a:effectRef>
          <a:fontRef idx="minor">
            <a:sysClr val="windowText" lastClr="000000"/>
          </a:fontRef>
        </p:style>
      </p:cxnSp>
      <p:cxnSp>
        <p:nvCxnSpPr>
          <p:cNvPr id="15" name="直接连接符 14"/>
          <p:cNvCxnSpPr/>
          <p:nvPr>
            <p:custDataLst>
              <p:tags r:id="rId11"/>
            </p:custDataLst>
          </p:nvPr>
        </p:nvCxnSpPr>
        <p:spPr>
          <a:xfrm>
            <a:off x="3147060" y="4756150"/>
            <a:ext cx="0" cy="658495"/>
          </a:xfrm>
          <a:prstGeom prst="line">
            <a:avLst/>
          </a:prstGeom>
          <a:noFill/>
          <a:ln w="25400" cap="flat" cmpd="sng" algn="ctr">
            <a:solidFill>
              <a:sysClr val="windowText" lastClr="000000"/>
            </a:solidFill>
            <a:prstDash val="solid"/>
            <a:miter lim="800000"/>
          </a:ln>
          <a:effectLst/>
        </p:spPr>
        <p:style>
          <a:lnRef idx="2">
            <a:srgbClr val="4874CB"/>
          </a:lnRef>
          <a:fillRef idx="0">
            <a:srgbClr val="FFFFFF"/>
          </a:fillRef>
          <a:effectRef idx="0">
            <a:srgbClr val="FFFFFF"/>
          </a:effectRef>
          <a:fontRef idx="minor">
            <a:sysClr val="windowText" lastClr="000000"/>
          </a:fontRef>
        </p:style>
      </p:cxnSp>
      <p:cxnSp>
        <p:nvCxnSpPr>
          <p:cNvPr id="12" name="直接连接符 11"/>
          <p:cNvCxnSpPr/>
          <p:nvPr>
            <p:custDataLst>
              <p:tags r:id="rId12"/>
            </p:custDataLst>
          </p:nvPr>
        </p:nvCxnSpPr>
        <p:spPr>
          <a:xfrm>
            <a:off x="6097905" y="4756150"/>
            <a:ext cx="0" cy="658495"/>
          </a:xfrm>
          <a:prstGeom prst="line">
            <a:avLst/>
          </a:prstGeom>
          <a:noFill/>
          <a:ln w="25400" cap="flat" cmpd="sng" algn="ctr">
            <a:solidFill>
              <a:sysClr val="windowText" lastClr="000000"/>
            </a:solidFill>
            <a:prstDash val="solid"/>
            <a:miter lim="800000"/>
          </a:ln>
          <a:effectLst/>
        </p:spPr>
        <p:style>
          <a:lnRef idx="2">
            <a:srgbClr val="4874CB"/>
          </a:lnRef>
          <a:fillRef idx="0">
            <a:srgbClr val="FFFFFF"/>
          </a:fillRef>
          <a:effectRef idx="0">
            <a:srgbClr val="FFFFFF"/>
          </a:effectRef>
          <a:fontRef idx="minor">
            <a:sysClr val="windowText" lastClr="000000"/>
          </a:fontRef>
        </p:style>
      </p:cxnSp>
      <p:cxnSp>
        <p:nvCxnSpPr>
          <p:cNvPr id="17" name="直接连接符 16"/>
          <p:cNvCxnSpPr/>
          <p:nvPr>
            <p:custDataLst>
              <p:tags r:id="rId13"/>
            </p:custDataLst>
          </p:nvPr>
        </p:nvCxnSpPr>
        <p:spPr>
          <a:xfrm>
            <a:off x="9048750" y="4756150"/>
            <a:ext cx="0" cy="658495"/>
          </a:xfrm>
          <a:prstGeom prst="line">
            <a:avLst/>
          </a:prstGeom>
          <a:noFill/>
          <a:ln w="25400" cap="flat" cmpd="sng" algn="ctr">
            <a:solidFill>
              <a:sysClr val="windowText" lastClr="000000"/>
            </a:solidFill>
            <a:prstDash val="solid"/>
            <a:miter lim="800000"/>
          </a:ln>
          <a:effectLst/>
        </p:spPr>
        <p:style>
          <a:lnRef idx="2">
            <a:srgbClr val="4874CB"/>
          </a:lnRef>
          <a:fillRef idx="0">
            <a:srgbClr val="FFFFFF"/>
          </a:fillRef>
          <a:effectRef idx="0">
            <a:srgbClr val="FFFFFF"/>
          </a:effectRef>
          <a:fontRef idx="minor">
            <a:sysClr val="windowText" lastClr="000000"/>
          </a:fontRef>
        </p:style>
      </p:cxnSp>
      <p:cxnSp>
        <p:nvCxnSpPr>
          <p:cNvPr id="19" name="直接连接符 18"/>
          <p:cNvCxnSpPr/>
          <p:nvPr>
            <p:custDataLst>
              <p:tags r:id="rId14"/>
            </p:custDataLst>
          </p:nvPr>
        </p:nvCxnSpPr>
        <p:spPr>
          <a:xfrm>
            <a:off x="4622800" y="3192780"/>
            <a:ext cx="0" cy="658495"/>
          </a:xfrm>
          <a:prstGeom prst="line">
            <a:avLst/>
          </a:prstGeom>
          <a:noFill/>
          <a:ln w="25400" cap="flat" cmpd="sng" algn="ctr">
            <a:solidFill>
              <a:sysClr val="windowText" lastClr="000000"/>
            </a:solidFill>
            <a:prstDash val="solid"/>
            <a:miter lim="800000"/>
          </a:ln>
          <a:effectLst/>
        </p:spPr>
        <p:style>
          <a:lnRef idx="2">
            <a:srgbClr val="4874CB"/>
          </a:lnRef>
          <a:fillRef idx="0">
            <a:srgbClr val="FFFFFF"/>
          </a:fillRef>
          <a:effectRef idx="0">
            <a:srgbClr val="FFFFFF"/>
          </a:effectRef>
          <a:fontRef idx="minor">
            <a:sysClr val="windowText" lastClr="000000"/>
          </a:fontRef>
        </p:style>
      </p:cxnSp>
      <p:cxnSp>
        <p:nvCxnSpPr>
          <p:cNvPr id="20" name="直接连接符 19"/>
          <p:cNvCxnSpPr/>
          <p:nvPr>
            <p:custDataLst>
              <p:tags r:id="rId15"/>
            </p:custDataLst>
          </p:nvPr>
        </p:nvCxnSpPr>
        <p:spPr>
          <a:xfrm>
            <a:off x="7573645" y="3192780"/>
            <a:ext cx="0" cy="658495"/>
          </a:xfrm>
          <a:prstGeom prst="line">
            <a:avLst/>
          </a:prstGeom>
          <a:noFill/>
          <a:ln w="25400" cap="flat" cmpd="sng" algn="ctr">
            <a:solidFill>
              <a:sysClr val="windowText" lastClr="000000"/>
            </a:solidFill>
            <a:prstDash val="solid"/>
            <a:miter lim="800000"/>
          </a:ln>
          <a:effectLst/>
        </p:spPr>
        <p:style>
          <a:lnRef idx="2">
            <a:srgbClr val="4874CB"/>
          </a:lnRef>
          <a:fillRef idx="0">
            <a:srgbClr val="FFFFFF"/>
          </a:fillRef>
          <a:effectRef idx="0">
            <a:srgbClr val="FFFFFF"/>
          </a:effectRef>
          <a:fontRef idx="minor">
            <a:sysClr val="windowText" lastClr="000000"/>
          </a:fontRef>
        </p:style>
      </p:cxnSp>
      <p:cxnSp>
        <p:nvCxnSpPr>
          <p:cNvPr id="21" name="直接连接符 20"/>
          <p:cNvCxnSpPr/>
          <p:nvPr>
            <p:custDataLst>
              <p:tags r:id="rId16"/>
            </p:custDataLst>
          </p:nvPr>
        </p:nvCxnSpPr>
        <p:spPr>
          <a:xfrm>
            <a:off x="10521950" y="3192780"/>
            <a:ext cx="0" cy="658495"/>
          </a:xfrm>
          <a:prstGeom prst="line">
            <a:avLst/>
          </a:prstGeom>
          <a:noFill/>
          <a:ln w="25400" cap="flat" cmpd="sng" algn="ctr">
            <a:solidFill>
              <a:sysClr val="windowText" lastClr="000000"/>
            </a:solidFill>
            <a:prstDash val="solid"/>
            <a:miter lim="800000"/>
          </a:ln>
          <a:effectLst/>
        </p:spPr>
        <p:style>
          <a:lnRef idx="2">
            <a:srgbClr val="4874CB"/>
          </a:lnRef>
          <a:fillRef idx="0">
            <a:srgbClr val="FFFFFF"/>
          </a:fillRef>
          <a:effectRef idx="0">
            <a:srgbClr val="FFFFFF"/>
          </a:effectRef>
          <a:fontRef idx="minor">
            <a:sysClr val="windowText" lastClr="000000"/>
          </a:fontRef>
        </p:style>
      </p:cxnSp>
      <p:sp>
        <p:nvSpPr>
          <p:cNvPr id="23" name="文本框 22"/>
          <p:cNvSpPr txBox="1"/>
          <p:nvPr>
            <p:custDataLst>
              <p:tags r:id="rId17"/>
            </p:custDataLst>
          </p:nvPr>
        </p:nvSpPr>
        <p:spPr>
          <a:xfrm>
            <a:off x="2165350" y="5414645"/>
            <a:ext cx="1965960" cy="829945"/>
          </a:xfrm>
          <a:prstGeom prst="rect">
            <a:avLst/>
          </a:prstGeom>
          <a:noFill/>
        </p:spPr>
        <p:txBody>
          <a:bodyPr wrap="square" rtlCol="0">
            <a:spAutoFit/>
          </a:bodyPr>
          <a:p>
            <a:r>
              <a:rPr lang="zh-CN" altLang="en-US" sz="1600">
                <a:latin typeface="HarmonyOS Sans SC" panose="00000500000000000000" charset="-122"/>
                <a:ea typeface="HarmonyOS Sans SC" panose="00000500000000000000" charset="-122"/>
                <a:sym typeface="+mn-ea"/>
              </a:rPr>
              <a:t>《塑造未来：透视科学、数学、工程和技术的本科教育》</a:t>
            </a:r>
            <a:endParaRPr lang="zh-CN" altLang="en-US" sz="1600">
              <a:latin typeface="HarmonyOS Sans SC" panose="00000500000000000000" charset="-122"/>
              <a:ea typeface="HarmonyOS Sans SC" panose="00000500000000000000" charset="-122"/>
            </a:endParaRPr>
          </a:p>
        </p:txBody>
      </p:sp>
      <p:sp>
        <p:nvSpPr>
          <p:cNvPr id="24" name="文本框 23"/>
          <p:cNvSpPr txBox="1"/>
          <p:nvPr>
            <p:custDataLst>
              <p:tags r:id="rId18"/>
            </p:custDataLst>
          </p:nvPr>
        </p:nvSpPr>
        <p:spPr>
          <a:xfrm>
            <a:off x="5242560" y="5414645"/>
            <a:ext cx="1712595" cy="829945"/>
          </a:xfrm>
          <a:prstGeom prst="rect">
            <a:avLst/>
          </a:prstGeom>
          <a:noFill/>
        </p:spPr>
        <p:txBody>
          <a:bodyPr wrap="square" rtlCol="0">
            <a:spAutoFit/>
          </a:bodyPr>
          <a:p>
            <a:r>
              <a:rPr lang="zh-CN" altLang="en-US" sz="1600">
                <a:latin typeface="HarmonyOS Sans SC" panose="00000500000000000000" charset="-122"/>
                <a:ea typeface="HarmonyOS Sans SC" panose="00000500000000000000" charset="-122"/>
              </a:rPr>
              <a:t>“教育创新”运动，强调美国将优先发展STEM</a:t>
            </a:r>
            <a:endParaRPr lang="zh-CN" altLang="en-US" sz="1600">
              <a:latin typeface="HarmonyOS Sans SC" panose="00000500000000000000" charset="-122"/>
              <a:ea typeface="HarmonyOS Sans SC" panose="00000500000000000000" charset="-122"/>
            </a:endParaRPr>
          </a:p>
        </p:txBody>
      </p:sp>
      <p:sp>
        <p:nvSpPr>
          <p:cNvPr id="25" name="文本框 24"/>
          <p:cNvSpPr txBox="1"/>
          <p:nvPr>
            <p:custDataLst>
              <p:tags r:id="rId19"/>
            </p:custDataLst>
          </p:nvPr>
        </p:nvSpPr>
        <p:spPr>
          <a:xfrm>
            <a:off x="8066405" y="5414645"/>
            <a:ext cx="1967230" cy="829945"/>
          </a:xfrm>
          <a:prstGeom prst="rect">
            <a:avLst/>
          </a:prstGeom>
          <a:noFill/>
        </p:spPr>
        <p:txBody>
          <a:bodyPr wrap="square" rtlCol="0">
            <a:spAutoFit/>
          </a:bodyPr>
          <a:p>
            <a:r>
              <a:rPr lang="zh-CN" altLang="en-US" sz="1600">
                <a:latin typeface="HarmonyOS Sans SC" panose="00000500000000000000" charset="-122"/>
                <a:ea typeface="HarmonyOS Sans SC" panose="00000500000000000000" charset="-122"/>
              </a:rPr>
              <a:t>《STEM教育法案》</a:t>
            </a:r>
            <a:r>
              <a:rPr lang="en-US" altLang="zh-CN" sz="1600">
                <a:latin typeface="HarmonyOS Sans SC" panose="00000500000000000000" charset="-122"/>
                <a:ea typeface="HarmonyOS Sans SC" panose="00000500000000000000" charset="-122"/>
              </a:rPr>
              <a:t>:将计算机科学纳入STEM教育范畴</a:t>
            </a:r>
            <a:endParaRPr lang="en-US" altLang="zh-CN" sz="1600">
              <a:latin typeface="HarmonyOS Sans SC" panose="00000500000000000000" charset="-122"/>
              <a:ea typeface="HarmonyOS Sans SC" panose="00000500000000000000" charset="-122"/>
            </a:endParaRPr>
          </a:p>
        </p:txBody>
      </p:sp>
      <p:sp>
        <p:nvSpPr>
          <p:cNvPr id="26" name="文本框 25"/>
          <p:cNvSpPr txBox="1"/>
          <p:nvPr>
            <p:custDataLst>
              <p:tags r:id="rId20"/>
            </p:custDataLst>
          </p:nvPr>
        </p:nvSpPr>
        <p:spPr>
          <a:xfrm>
            <a:off x="574040" y="2362835"/>
            <a:ext cx="2197100" cy="829945"/>
          </a:xfrm>
          <a:prstGeom prst="rect">
            <a:avLst/>
          </a:prstGeom>
          <a:noFill/>
        </p:spPr>
        <p:txBody>
          <a:bodyPr wrap="square" rtlCol="0">
            <a:spAutoFit/>
          </a:bodyPr>
          <a:p>
            <a:r>
              <a:rPr lang="zh-CN" altLang="en-US" sz="1600">
                <a:latin typeface="HarmonyOS Sans SC" panose="00000500000000000000" charset="-122"/>
                <a:ea typeface="HarmonyOS Sans SC" panose="00000500000000000000" charset="-122"/>
              </a:rPr>
              <a:t>《本科的科学、数学和工程教育》：</a:t>
            </a:r>
            <a:r>
              <a:rPr lang="en-US" altLang="zh-CN" sz="1600">
                <a:latin typeface="HarmonyOS Sans SC" panose="00000500000000000000" charset="-122"/>
                <a:ea typeface="HarmonyOS Sans SC" panose="00000500000000000000" charset="-122"/>
              </a:rPr>
              <a:t>STEM教育发展的开端</a:t>
            </a:r>
            <a:endParaRPr lang="en-US" altLang="zh-CN" sz="1600">
              <a:latin typeface="HarmonyOS Sans SC" panose="00000500000000000000" charset="-122"/>
              <a:ea typeface="HarmonyOS Sans SC" panose="00000500000000000000" charset="-122"/>
            </a:endParaRPr>
          </a:p>
        </p:txBody>
      </p:sp>
      <p:sp>
        <p:nvSpPr>
          <p:cNvPr id="27" name="文本框 26"/>
          <p:cNvSpPr txBox="1"/>
          <p:nvPr>
            <p:custDataLst>
              <p:tags r:id="rId21"/>
            </p:custDataLst>
          </p:nvPr>
        </p:nvSpPr>
        <p:spPr>
          <a:xfrm>
            <a:off x="3754755" y="2362835"/>
            <a:ext cx="1736090" cy="829945"/>
          </a:xfrm>
          <a:prstGeom prst="rect">
            <a:avLst/>
          </a:prstGeom>
          <a:noFill/>
        </p:spPr>
        <p:txBody>
          <a:bodyPr wrap="square" rtlCol="0">
            <a:spAutoFit/>
          </a:bodyPr>
          <a:p>
            <a:r>
              <a:rPr lang="zh-CN" altLang="en-US" sz="1600">
                <a:latin typeface="HarmonyOS Sans SC" panose="00000500000000000000" charset="-122"/>
                <a:ea typeface="HarmonyOS Sans SC" panose="00000500000000000000" charset="-122"/>
              </a:rPr>
              <a:t>《创新美国：构建科学、技术、工程与数学议程》</a:t>
            </a:r>
            <a:endParaRPr lang="zh-CN" altLang="en-US" sz="1600">
              <a:latin typeface="HarmonyOS Sans SC" panose="00000500000000000000" charset="-122"/>
              <a:ea typeface="HarmonyOS Sans SC" panose="00000500000000000000" charset="-122"/>
            </a:endParaRPr>
          </a:p>
        </p:txBody>
      </p:sp>
      <p:sp>
        <p:nvSpPr>
          <p:cNvPr id="28" name="文本框 27"/>
          <p:cNvSpPr txBox="1"/>
          <p:nvPr>
            <p:custDataLst>
              <p:tags r:id="rId22"/>
            </p:custDataLst>
          </p:nvPr>
        </p:nvSpPr>
        <p:spPr>
          <a:xfrm>
            <a:off x="6614160" y="2362835"/>
            <a:ext cx="1918970" cy="829945"/>
          </a:xfrm>
          <a:prstGeom prst="rect">
            <a:avLst/>
          </a:prstGeom>
          <a:noFill/>
        </p:spPr>
        <p:txBody>
          <a:bodyPr wrap="square" rtlCol="0">
            <a:spAutoFit/>
          </a:bodyPr>
          <a:p>
            <a:r>
              <a:rPr lang="zh-CN" altLang="en-US" sz="1600">
                <a:latin typeface="HarmonyOS Sans SC" panose="00000500000000000000" charset="-122"/>
                <a:ea typeface="HarmonyOS Sans SC" panose="00000500000000000000" charset="-122"/>
              </a:rPr>
              <a:t>《K-12科学教育的框架：实践，跨学科概念与核心概念》</a:t>
            </a:r>
            <a:endParaRPr lang="zh-CN" altLang="en-US" sz="1600">
              <a:latin typeface="HarmonyOS Sans SC" panose="00000500000000000000" charset="-122"/>
              <a:ea typeface="HarmonyOS Sans SC" panose="00000500000000000000" charset="-122"/>
            </a:endParaRPr>
          </a:p>
        </p:txBody>
      </p:sp>
      <p:sp>
        <p:nvSpPr>
          <p:cNvPr id="29" name="文本框 28"/>
          <p:cNvSpPr txBox="1"/>
          <p:nvPr>
            <p:custDataLst>
              <p:tags r:id="rId23"/>
            </p:custDataLst>
          </p:nvPr>
        </p:nvSpPr>
        <p:spPr>
          <a:xfrm>
            <a:off x="9185910" y="2362835"/>
            <a:ext cx="2677160" cy="829945"/>
          </a:xfrm>
          <a:prstGeom prst="rect">
            <a:avLst/>
          </a:prstGeom>
          <a:noFill/>
        </p:spPr>
        <p:txBody>
          <a:bodyPr wrap="square" rtlCol="0">
            <a:spAutoFit/>
          </a:bodyPr>
          <a:p>
            <a:r>
              <a:rPr lang="zh-CN" altLang="en-US" sz="1600">
                <a:latin typeface="HarmonyOS Sans SC" panose="00000500000000000000" charset="-122"/>
                <a:ea typeface="HarmonyOS Sans SC" panose="00000500000000000000" charset="-122"/>
              </a:rPr>
              <a:t>《制定成功路线：美国的STEM教育战略》：</a:t>
            </a:r>
            <a:r>
              <a:rPr lang="en-US" altLang="zh-CN" sz="1600">
                <a:latin typeface="HarmonyOS Sans SC" panose="00000500000000000000" charset="-122"/>
                <a:ea typeface="HarmonyOS Sans SC" panose="00000500000000000000" charset="-122"/>
              </a:rPr>
              <a:t>美国STEM教育的“北极星计划”</a:t>
            </a:r>
            <a:endParaRPr lang="en-US" altLang="zh-CN" sz="1600">
              <a:latin typeface="HarmonyOS Sans SC" panose="00000500000000000000" charset="-122"/>
              <a:ea typeface="HarmonyOS Sans SC" panose="00000500000000000000" charset="-122"/>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6203950" cy="645160"/>
          </a:xfrm>
          <a:prstGeom prst="rect">
            <a:avLst/>
          </a:prstGeom>
          <a:noFill/>
        </p:spPr>
        <p:txBody>
          <a:bodyPr wrap="square" rtlCol="0">
            <a:spAutoFit/>
          </a:bodyPr>
          <a:lstStyle/>
          <a:p>
            <a:pPr algn="l"/>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二、</a:t>
            </a:r>
            <a:r>
              <a:rPr lang="en-US" altLang="zh-CN" sz="3600" b="1" dirty="0">
                <a:solidFill>
                  <a:srgbClr val="55797A"/>
                </a:solidFill>
                <a:effectLst/>
                <a:latin typeface="微软雅黑" panose="020B0503020204020204" pitchFamily="34" charset="-122"/>
                <a:ea typeface="微软雅黑" panose="020B0503020204020204" pitchFamily="34" charset="-122"/>
                <a:sym typeface="+mn-ea"/>
              </a:rPr>
              <a:t>STEM</a:t>
            </a:r>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教育的历史溯源</a:t>
            </a:r>
            <a:endParaRPr lang="zh-CN" altLang="en-US" sz="36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88" name="文本框 87"/>
          <p:cNvSpPr txBox="1"/>
          <p:nvPr/>
        </p:nvSpPr>
        <p:spPr>
          <a:xfrm>
            <a:off x="2451100" y="1452880"/>
            <a:ext cx="7289800" cy="491490"/>
          </a:xfrm>
          <a:prstGeom prst="rect">
            <a:avLst/>
          </a:prstGeom>
          <a:noFill/>
        </p:spPr>
        <p:txBody>
          <a:bodyPr wrap="square" rtlCol="0">
            <a:spAutoFit/>
          </a:bodyPr>
          <a:p>
            <a:pPr algn="ctr"/>
            <a:r>
              <a:rPr lang="zh-CN" altLang="en-US" sz="2600" b="1">
                <a:solidFill>
                  <a:srgbClr val="55797A"/>
                </a:solidFill>
              </a:rPr>
              <a:t>（</a:t>
            </a:r>
            <a:r>
              <a:rPr lang="zh-CN" altLang="en-US" sz="2600" b="1">
                <a:solidFill>
                  <a:srgbClr val="55797A"/>
                </a:solidFill>
              </a:rPr>
              <a:t>三）</a:t>
            </a:r>
            <a:r>
              <a:rPr lang="en-US" altLang="zh-CN" sz="2600" b="1">
                <a:solidFill>
                  <a:srgbClr val="55797A"/>
                </a:solidFill>
              </a:rPr>
              <a:t>STEM</a:t>
            </a:r>
            <a:r>
              <a:rPr lang="zh-CN" altLang="en-US" sz="2600" b="1">
                <a:solidFill>
                  <a:srgbClr val="55797A"/>
                </a:solidFill>
              </a:rPr>
              <a:t>教育的全球化（</a:t>
            </a:r>
            <a:r>
              <a:rPr lang="en-US" altLang="zh-CN" sz="2600" b="1">
                <a:solidFill>
                  <a:srgbClr val="55797A"/>
                </a:solidFill>
              </a:rPr>
              <a:t>21</a:t>
            </a:r>
            <a:r>
              <a:rPr lang="zh-CN" altLang="en-US" sz="2600" b="1">
                <a:solidFill>
                  <a:srgbClr val="55797A"/>
                </a:solidFill>
              </a:rPr>
              <a:t>世纪至今）</a:t>
            </a:r>
            <a:endParaRPr lang="zh-CN" altLang="en-US" sz="2600" b="1">
              <a:solidFill>
                <a:srgbClr val="55797A"/>
              </a:solidFill>
            </a:endParaRPr>
          </a:p>
        </p:txBody>
      </p:sp>
      <p:graphicFrame>
        <p:nvGraphicFramePr>
          <p:cNvPr id="2" name="表格 1"/>
          <p:cNvGraphicFramePr/>
          <p:nvPr/>
        </p:nvGraphicFramePr>
        <p:xfrm>
          <a:off x="889635" y="2068068"/>
          <a:ext cx="10982325" cy="4450715"/>
        </p:xfrm>
        <a:graphic>
          <a:graphicData uri="http://schemas.openxmlformats.org/drawingml/2006/table">
            <a:tbl>
              <a:tblPr/>
              <a:tblGrid>
                <a:gridCol w="706755"/>
                <a:gridCol w="10275570"/>
              </a:tblGrid>
              <a:tr h="360000">
                <a:tc>
                  <a:txBody>
                    <a:bodyPr/>
                    <a:p>
                      <a:pPr marL="0" indent="0" algn="ctr">
                        <a:lnSpc>
                          <a:spcPct val="115000"/>
                        </a:lnSpc>
                        <a:spcBef>
                          <a:spcPts val="600"/>
                        </a:spcBef>
                        <a:spcAft>
                          <a:spcPts val="600"/>
                        </a:spcAft>
                      </a:pPr>
                      <a:r>
                        <a:rPr lang="zh-CN" sz="1400" b="1">
                          <a:solidFill>
                            <a:schemeClr val="bg1"/>
                          </a:solidFill>
                          <a:latin typeface="Times New Roman" panose="02020603050405020304"/>
                          <a:ea typeface="宋体" panose="02010600030101010101" pitchFamily="2" charset="-122"/>
                        </a:rPr>
                        <a:t>年份</a:t>
                      </a:r>
                      <a:endParaRPr lang="zh-CN" sz="1400" b="1">
                        <a:solidFill>
                          <a:schemeClr val="bg1"/>
                        </a:solidFill>
                        <a:latin typeface="Times New Roman" panose="02020603050405020304"/>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55797A"/>
                    </a:solidFill>
                  </a:tcPr>
                </a:tc>
                <a:tc>
                  <a:txBody>
                    <a:bodyPr/>
                    <a:p>
                      <a:pPr marL="0" indent="0" algn="ctr">
                        <a:lnSpc>
                          <a:spcPct val="115000"/>
                        </a:lnSpc>
                        <a:spcBef>
                          <a:spcPts val="600"/>
                        </a:spcBef>
                        <a:spcAft>
                          <a:spcPts val="600"/>
                        </a:spcAft>
                      </a:pPr>
                      <a:r>
                        <a:rPr lang="zh-CN" sz="1400" b="1">
                          <a:solidFill>
                            <a:schemeClr val="bg1"/>
                          </a:solidFill>
                          <a:latin typeface="Times New Roman" panose="02020603050405020304"/>
                          <a:ea typeface="宋体" panose="02010600030101010101" pitchFamily="2" charset="-122"/>
                        </a:rPr>
                        <a:t>主要内容</a:t>
                      </a:r>
                      <a:endParaRPr lang="zh-CN" sz="1400" b="1">
                        <a:solidFill>
                          <a:schemeClr val="bg1"/>
                        </a:solidFill>
                        <a:latin typeface="Times New Roman" panose="02020603050405020304"/>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55797A"/>
                    </a:solidFill>
                  </a:tcPr>
                </a:tc>
              </a:tr>
              <a:tr h="360000">
                <a:tc>
                  <a:txBody>
                    <a:bodyPr/>
                    <a:p>
                      <a:pPr marL="0" indent="0" algn="ctr">
                        <a:lnSpc>
                          <a:spcPct val="115000"/>
                        </a:lnSpc>
                        <a:spcBef>
                          <a:spcPts val="600"/>
                        </a:spcBef>
                        <a:spcAft>
                          <a:spcPts val="600"/>
                        </a:spcAft>
                      </a:pPr>
                      <a:r>
                        <a:rPr lang="en-US" altLang="zh-CN" sz="1400">
                          <a:latin typeface="Times New Roman" panose="02020603050405020304"/>
                          <a:ea typeface="宋体" panose="02010600030101010101" pitchFamily="2" charset="-122"/>
                        </a:rPr>
                        <a:t>1988</a:t>
                      </a:r>
                      <a:r>
                        <a:rPr lang="zh-CN" sz="1400">
                          <a:latin typeface="宋体" panose="02010600030101010101" pitchFamily="2" charset="-122"/>
                          <a:ea typeface="宋体" panose="02010600030101010101" pitchFamily="2" charset="-122"/>
                        </a:rPr>
                        <a:t>年</a:t>
                      </a:r>
                      <a:endParaRPr lang="zh-CN" sz="14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15000"/>
                        </a:lnSpc>
                        <a:spcBef>
                          <a:spcPts val="600"/>
                        </a:spcBef>
                        <a:spcAft>
                          <a:spcPts val="600"/>
                        </a:spcAft>
                      </a:pPr>
                      <a:r>
                        <a:rPr lang="zh-CN" sz="1400">
                          <a:latin typeface="宋体" panose="02010600030101010101" pitchFamily="2" charset="-122"/>
                          <a:ea typeface="宋体" panose="02010600030101010101" pitchFamily="2" charset="-122"/>
                        </a:rPr>
                        <a:t>英国议会通过《教育改革法》，以数学和科学为核心课程，同时强调科学探究是科学学习的核心过程</a:t>
                      </a:r>
                      <a:endParaRPr lang="zh-CN" sz="14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360000">
                <a:tc>
                  <a:txBody>
                    <a:bodyPr/>
                    <a:p>
                      <a:pPr marL="0" indent="0" algn="ctr">
                        <a:lnSpc>
                          <a:spcPct val="115000"/>
                        </a:lnSpc>
                        <a:spcBef>
                          <a:spcPts val="600"/>
                        </a:spcBef>
                        <a:spcAft>
                          <a:spcPts val="600"/>
                        </a:spcAft>
                      </a:pPr>
                      <a:r>
                        <a:rPr lang="en-US" altLang="zh-CN" sz="1400">
                          <a:latin typeface="Times New Roman" panose="02020603050405020304"/>
                          <a:ea typeface="宋体" panose="02010600030101010101" pitchFamily="2" charset="-122"/>
                        </a:rPr>
                        <a:t>2002</a:t>
                      </a:r>
                      <a:r>
                        <a:rPr lang="zh-CN" sz="1400">
                          <a:latin typeface="宋体" panose="02010600030101010101" pitchFamily="2" charset="-122"/>
                          <a:ea typeface="宋体" panose="02010600030101010101" pitchFamily="2" charset="-122"/>
                        </a:rPr>
                        <a:t>年</a:t>
                      </a:r>
                      <a:endParaRPr lang="zh-CN" sz="14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15000"/>
                        </a:lnSpc>
                        <a:spcBef>
                          <a:spcPts val="600"/>
                        </a:spcBef>
                        <a:spcAft>
                          <a:spcPts val="600"/>
                        </a:spcAft>
                      </a:pPr>
                      <a:r>
                        <a:rPr lang="zh-CN" sz="1400">
                          <a:latin typeface="宋体" panose="02010600030101010101" pitchFamily="2" charset="-122"/>
                          <a:ea typeface="宋体" panose="02010600030101010101" pitchFamily="2" charset="-122"/>
                        </a:rPr>
                        <a:t>英国财政部发布《建立成功：罗伯特审查报告》，指出作为国家战略的一部分，应优先考虑</a:t>
                      </a:r>
                      <a:r>
                        <a:rPr lang="en-US" altLang="zh-CN" sz="1400">
                          <a:latin typeface="Times New Roman" panose="02020603050405020304"/>
                          <a:ea typeface="宋体" panose="02010600030101010101" pitchFamily="2" charset="-122"/>
                        </a:rPr>
                        <a:t>STEM</a:t>
                      </a:r>
                      <a:r>
                        <a:rPr lang="zh-CN" sz="1400">
                          <a:latin typeface="宋体" panose="02010600030101010101" pitchFamily="2" charset="-122"/>
                          <a:ea typeface="宋体" panose="02010600030101010101" pitchFamily="2" charset="-122"/>
                        </a:rPr>
                        <a:t>教育</a:t>
                      </a:r>
                      <a:endParaRPr lang="zh-CN" sz="14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360000">
                <a:tc>
                  <a:txBody>
                    <a:bodyPr/>
                    <a:p>
                      <a:pPr marL="0" indent="0" algn="ctr">
                        <a:lnSpc>
                          <a:spcPct val="115000"/>
                        </a:lnSpc>
                        <a:spcBef>
                          <a:spcPts val="600"/>
                        </a:spcBef>
                        <a:spcAft>
                          <a:spcPts val="600"/>
                        </a:spcAft>
                      </a:pPr>
                      <a:r>
                        <a:rPr lang="en-US" altLang="zh-CN" sz="1400">
                          <a:latin typeface="Times New Roman" panose="02020603050405020304"/>
                          <a:ea typeface="宋体" panose="02010600030101010101" pitchFamily="2" charset="-122"/>
                        </a:rPr>
                        <a:t>2004</a:t>
                      </a:r>
                      <a:r>
                        <a:rPr lang="zh-CN" sz="1400">
                          <a:latin typeface="宋体" panose="02010600030101010101" pitchFamily="2" charset="-122"/>
                          <a:ea typeface="宋体" panose="02010600030101010101" pitchFamily="2" charset="-122"/>
                        </a:rPr>
                        <a:t>年</a:t>
                      </a:r>
                      <a:endParaRPr lang="zh-CN" sz="14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15000"/>
                        </a:lnSpc>
                        <a:spcBef>
                          <a:spcPts val="600"/>
                        </a:spcBef>
                        <a:spcAft>
                          <a:spcPts val="600"/>
                        </a:spcAft>
                      </a:pPr>
                      <a:r>
                        <a:rPr lang="zh-CN" sz="1400">
                          <a:latin typeface="宋体" panose="02010600030101010101" pitchFamily="2" charset="-122"/>
                          <a:ea typeface="宋体" panose="02010600030101010101" pitchFamily="2" charset="-122"/>
                        </a:rPr>
                        <a:t>英国政府颁布《科学和创新投资框架（</a:t>
                      </a:r>
                      <a:r>
                        <a:rPr lang="en-US" altLang="zh-CN" sz="1400">
                          <a:latin typeface="Times New Roman" panose="02020603050405020304"/>
                          <a:ea typeface="宋体" panose="02010600030101010101" pitchFamily="2" charset="-122"/>
                        </a:rPr>
                        <a:t>2004—2014</a:t>
                      </a:r>
                      <a:r>
                        <a:rPr lang="zh-CN" sz="1400">
                          <a:latin typeface="宋体" panose="02010600030101010101" pitchFamily="2" charset="-122"/>
                          <a:ea typeface="宋体" panose="02010600030101010101" pitchFamily="2" charset="-122"/>
                        </a:rPr>
                        <a:t>）》，规划</a:t>
                      </a:r>
                      <a:r>
                        <a:rPr lang="en-US" altLang="zh-CN" sz="1400">
                          <a:latin typeface="Times New Roman" panose="02020603050405020304"/>
                          <a:ea typeface="宋体" panose="02010600030101010101" pitchFamily="2" charset="-122"/>
                        </a:rPr>
                        <a:t>STEM</a:t>
                      </a:r>
                      <a:r>
                        <a:rPr lang="zh-CN" sz="1400">
                          <a:latin typeface="宋体" panose="02010600030101010101" pitchFamily="2" charset="-122"/>
                          <a:ea typeface="宋体" panose="02010600030101010101" pitchFamily="2" charset="-122"/>
                        </a:rPr>
                        <a:t>的长期战略，规定培养科学家、工程师、数学家等人才的数量</a:t>
                      </a:r>
                      <a:endParaRPr lang="zh-CN" sz="14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360000">
                <a:tc>
                  <a:txBody>
                    <a:bodyPr/>
                    <a:p>
                      <a:pPr marL="0" indent="0" algn="ctr">
                        <a:lnSpc>
                          <a:spcPct val="115000"/>
                        </a:lnSpc>
                        <a:spcBef>
                          <a:spcPts val="600"/>
                        </a:spcBef>
                        <a:spcAft>
                          <a:spcPts val="600"/>
                        </a:spcAft>
                      </a:pPr>
                      <a:r>
                        <a:rPr lang="en-US" altLang="zh-CN" sz="1400">
                          <a:latin typeface="Times New Roman" panose="02020603050405020304"/>
                          <a:ea typeface="宋体" panose="02010600030101010101" pitchFamily="2" charset="-122"/>
                        </a:rPr>
                        <a:t>2006</a:t>
                      </a:r>
                      <a:r>
                        <a:rPr lang="zh-CN" sz="1400">
                          <a:latin typeface="宋体" panose="02010600030101010101" pitchFamily="2" charset="-122"/>
                          <a:ea typeface="宋体" panose="02010600030101010101" pitchFamily="2" charset="-122"/>
                        </a:rPr>
                        <a:t>年</a:t>
                      </a:r>
                      <a:endParaRPr lang="zh-CN" sz="14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15000"/>
                        </a:lnSpc>
                        <a:spcBef>
                          <a:spcPts val="600"/>
                        </a:spcBef>
                        <a:spcAft>
                          <a:spcPts val="600"/>
                        </a:spcAft>
                      </a:pPr>
                      <a:r>
                        <a:rPr lang="zh-CN" sz="1400">
                          <a:latin typeface="宋体" panose="02010600030101010101" pitchFamily="2" charset="-122"/>
                          <a:ea typeface="宋体" panose="02010600030101010101" pitchFamily="2" charset="-122"/>
                        </a:rPr>
                        <a:t>英国发布</a:t>
                      </a:r>
                      <a:r>
                        <a:rPr lang="zh-CN" sz="1400">
                          <a:latin typeface="Times New Roman" panose="02020603050405020304"/>
                          <a:ea typeface="宋体" panose="02010600030101010101" pitchFamily="2" charset="-122"/>
                        </a:rPr>
                        <a:t>的</a:t>
                      </a:r>
                      <a:r>
                        <a:rPr lang="zh-CN" sz="1400">
                          <a:latin typeface="宋体" panose="02010600030101010101" pitchFamily="2" charset="-122"/>
                          <a:ea typeface="宋体" panose="02010600030101010101" pitchFamily="2" charset="-122"/>
                        </a:rPr>
                        <a:t>《</a:t>
                      </a:r>
                      <a:r>
                        <a:rPr lang="en-US" altLang="zh-CN" sz="1400">
                          <a:latin typeface="Times New Roman" panose="02020603050405020304"/>
                          <a:ea typeface="宋体" panose="02010600030101010101" pitchFamily="2" charset="-122"/>
                        </a:rPr>
                        <a:t>STEM</a:t>
                      </a:r>
                      <a:r>
                        <a:rPr lang="zh-CN" sz="1400">
                          <a:latin typeface="宋体" panose="02010600030101010101" pitchFamily="2" charset="-122"/>
                          <a:ea typeface="宋体" panose="02010600030101010101" pitchFamily="2" charset="-122"/>
                        </a:rPr>
                        <a:t>项目报告》</a:t>
                      </a:r>
                      <a:r>
                        <a:rPr lang="zh-CN" sz="1400">
                          <a:latin typeface="Times New Roman" panose="02020603050405020304"/>
                          <a:ea typeface="宋体" panose="02010600030101010101" pitchFamily="2" charset="-122"/>
                        </a:rPr>
                        <a:t>指出</a:t>
                      </a:r>
                      <a:r>
                        <a:rPr lang="zh-CN" sz="1400">
                          <a:latin typeface="宋体" panose="02010600030101010101" pitchFamily="2" charset="-122"/>
                          <a:ea typeface="宋体" panose="02010600030101010101" pitchFamily="2" charset="-122"/>
                        </a:rPr>
                        <a:t>，由英国工业贸易部（</a:t>
                      </a:r>
                      <a:r>
                        <a:rPr lang="en-US" altLang="zh-CN" sz="1400">
                          <a:latin typeface="Times New Roman" panose="02020603050405020304"/>
                          <a:ea typeface="宋体" panose="02010600030101010101" pitchFamily="2" charset="-122"/>
                        </a:rPr>
                        <a:t>DTI</a:t>
                      </a:r>
                      <a:r>
                        <a:rPr lang="zh-CN" sz="1400">
                          <a:latin typeface="宋体" panose="02010600030101010101" pitchFamily="2" charset="-122"/>
                          <a:ea typeface="宋体" panose="02010600030101010101" pitchFamily="2" charset="-122"/>
                        </a:rPr>
                        <a:t>）和英国政府教育技能部（</a:t>
                      </a:r>
                      <a:r>
                        <a:rPr lang="en-US" altLang="zh-CN" sz="1400">
                          <a:latin typeface="Times New Roman" panose="02020603050405020304"/>
                          <a:ea typeface="宋体" panose="02010600030101010101" pitchFamily="2" charset="-122"/>
                        </a:rPr>
                        <a:t>DFES</a:t>
                      </a:r>
                      <a:r>
                        <a:rPr lang="zh-CN" sz="1400">
                          <a:latin typeface="宋体" panose="02010600030101010101" pitchFamily="2" charset="-122"/>
                          <a:ea typeface="宋体" panose="02010600030101010101" pitchFamily="2" charset="-122"/>
                        </a:rPr>
                        <a:t>）共同协调参与</a:t>
                      </a:r>
                      <a:r>
                        <a:rPr lang="en-US" altLang="zh-CN" sz="1400">
                          <a:latin typeface="Times New Roman" panose="02020603050405020304"/>
                          <a:ea typeface="宋体" panose="02010600030101010101" pitchFamily="2" charset="-122"/>
                        </a:rPr>
                        <a:t>STEM</a:t>
                      </a:r>
                      <a:r>
                        <a:rPr lang="zh-CN" sz="1400">
                          <a:latin typeface="宋体" panose="02010600030101010101" pitchFamily="2" charset="-122"/>
                          <a:ea typeface="宋体" panose="02010600030101010101" pitchFamily="2" charset="-122"/>
                        </a:rPr>
                        <a:t>教育</a:t>
                      </a:r>
                      <a:endParaRPr lang="zh-CN" sz="14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360000">
                <a:tc>
                  <a:txBody>
                    <a:bodyPr/>
                    <a:p>
                      <a:pPr marL="0" indent="0" algn="ctr">
                        <a:lnSpc>
                          <a:spcPct val="115000"/>
                        </a:lnSpc>
                        <a:spcBef>
                          <a:spcPts val="600"/>
                        </a:spcBef>
                        <a:spcAft>
                          <a:spcPts val="600"/>
                        </a:spcAft>
                      </a:pPr>
                      <a:r>
                        <a:rPr lang="en-US" altLang="zh-CN" sz="1400">
                          <a:latin typeface="Times New Roman" panose="02020603050405020304"/>
                          <a:ea typeface="宋体" panose="02010600030101010101" pitchFamily="2" charset="-122"/>
                        </a:rPr>
                        <a:t>2007</a:t>
                      </a:r>
                      <a:r>
                        <a:rPr lang="zh-CN" sz="1400">
                          <a:latin typeface="宋体" panose="02010600030101010101" pitchFamily="2" charset="-122"/>
                          <a:ea typeface="宋体" panose="02010600030101010101" pitchFamily="2" charset="-122"/>
                        </a:rPr>
                        <a:t>年</a:t>
                      </a:r>
                      <a:endParaRPr lang="zh-CN" sz="14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15000"/>
                        </a:lnSpc>
                        <a:spcBef>
                          <a:spcPts val="600"/>
                        </a:spcBef>
                        <a:spcAft>
                          <a:spcPts val="600"/>
                        </a:spcAft>
                      </a:pPr>
                      <a:r>
                        <a:rPr lang="zh-CN" sz="1400">
                          <a:latin typeface="宋体" panose="02010600030101010101" pitchFamily="2" charset="-122"/>
                          <a:ea typeface="宋体" panose="02010600030101010101" pitchFamily="2" charset="-122"/>
                        </a:rPr>
                        <a:t>英国主办</a:t>
                      </a:r>
                      <a:r>
                        <a:rPr lang="zh-CN" altLang="en-US" sz="1400">
                          <a:latin typeface="宋体" panose="02010600030101010101" pitchFamily="2" charset="-122"/>
                          <a:ea typeface="宋体" panose="02010600030101010101" pitchFamily="2" charset="-122"/>
                        </a:rPr>
                        <a:t>“国家科学基金研讨会”，</a:t>
                      </a:r>
                      <a:r>
                        <a:rPr lang="zh-CN" sz="1400">
                          <a:latin typeface="宋体" panose="02010600030101010101" pitchFamily="2" charset="-122"/>
                          <a:ea typeface="宋体" panose="02010600030101010101" pitchFamily="2" charset="-122"/>
                        </a:rPr>
                        <a:t>讨论如何将艺术融入</a:t>
                      </a:r>
                      <a:r>
                        <a:rPr lang="en-US" altLang="zh-CN" sz="1400">
                          <a:latin typeface="Times New Roman" panose="02020603050405020304"/>
                          <a:ea typeface="宋体" panose="02010600030101010101" pitchFamily="2" charset="-122"/>
                        </a:rPr>
                        <a:t>STEM</a:t>
                      </a:r>
                      <a:r>
                        <a:rPr lang="zh-CN" sz="1400">
                          <a:latin typeface="宋体" panose="02010600030101010101" pitchFamily="2" charset="-122"/>
                          <a:ea typeface="宋体" panose="02010600030101010101" pitchFamily="2" charset="-122"/>
                        </a:rPr>
                        <a:t>教育，这被视为英国</a:t>
                      </a:r>
                      <a:r>
                        <a:rPr lang="en-US" altLang="zh-CN" sz="1400">
                          <a:latin typeface="Times New Roman" panose="02020603050405020304"/>
                          <a:ea typeface="宋体" panose="02010600030101010101" pitchFamily="2" charset="-122"/>
                        </a:rPr>
                        <a:t>STEAM</a:t>
                      </a:r>
                      <a:r>
                        <a:rPr lang="zh-CN" sz="1400">
                          <a:latin typeface="宋体" panose="02010600030101010101" pitchFamily="2" charset="-122"/>
                          <a:ea typeface="宋体" panose="02010600030101010101" pitchFamily="2" charset="-122"/>
                        </a:rPr>
                        <a:t>教育的开端</a:t>
                      </a:r>
                      <a:endParaRPr lang="zh-CN" sz="14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360000">
                <a:tc>
                  <a:txBody>
                    <a:bodyPr/>
                    <a:p>
                      <a:pPr marL="0" indent="0" algn="ctr">
                        <a:lnSpc>
                          <a:spcPct val="115000"/>
                        </a:lnSpc>
                        <a:spcBef>
                          <a:spcPts val="600"/>
                        </a:spcBef>
                        <a:spcAft>
                          <a:spcPts val="600"/>
                        </a:spcAft>
                      </a:pPr>
                      <a:r>
                        <a:rPr lang="en-US" altLang="zh-CN" sz="1400">
                          <a:latin typeface="Times New Roman" panose="02020603050405020304"/>
                          <a:ea typeface="宋体" panose="02010600030101010101" pitchFamily="2" charset="-122"/>
                        </a:rPr>
                        <a:t>2011</a:t>
                      </a:r>
                      <a:r>
                        <a:rPr lang="zh-CN" sz="1400">
                          <a:latin typeface="宋体" panose="02010600030101010101" pitchFamily="2" charset="-122"/>
                          <a:ea typeface="宋体" panose="02010600030101010101" pitchFamily="2" charset="-122"/>
                        </a:rPr>
                        <a:t>年</a:t>
                      </a:r>
                      <a:endParaRPr lang="zh-CN" sz="14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15000"/>
                        </a:lnSpc>
                        <a:spcBef>
                          <a:spcPts val="600"/>
                        </a:spcBef>
                        <a:spcAft>
                          <a:spcPts val="600"/>
                        </a:spcAft>
                      </a:pPr>
                      <a:r>
                        <a:rPr lang="zh-CN" sz="1400">
                          <a:latin typeface="宋体" panose="02010600030101010101" pitchFamily="2" charset="-122"/>
                          <a:ea typeface="宋体" panose="02010600030101010101" pitchFamily="2" charset="-122"/>
                        </a:rPr>
                        <a:t>英国国家科学技术与艺术基金会发布《未来一代》报告，主张将艺术类课程纳入</a:t>
                      </a:r>
                      <a:r>
                        <a:rPr lang="en-US" altLang="zh-CN" sz="1400">
                          <a:latin typeface="Times New Roman" panose="02020603050405020304"/>
                          <a:ea typeface="宋体" panose="02010600030101010101" pitchFamily="2" charset="-122"/>
                        </a:rPr>
                        <a:t>STEM</a:t>
                      </a:r>
                      <a:r>
                        <a:rPr lang="zh-CN" sz="1400">
                          <a:latin typeface="宋体" panose="02010600030101010101" pitchFamily="2" charset="-122"/>
                          <a:ea typeface="宋体" panose="02010600030101010101" pitchFamily="2" charset="-122"/>
                        </a:rPr>
                        <a:t>，并将其缩写为</a:t>
                      </a:r>
                      <a:r>
                        <a:rPr lang="en-US" altLang="zh-CN" sz="1400">
                          <a:latin typeface="Times New Roman" panose="02020603050405020304"/>
                          <a:ea typeface="宋体" panose="02010600030101010101" pitchFamily="2" charset="-122"/>
                        </a:rPr>
                        <a:t>STEAM</a:t>
                      </a:r>
                      <a:r>
                        <a:rPr lang="zh-CN" sz="1400">
                          <a:latin typeface="宋体" panose="02010600030101010101" pitchFamily="2" charset="-122"/>
                          <a:ea typeface="宋体" panose="02010600030101010101" pitchFamily="2" charset="-122"/>
                        </a:rPr>
                        <a:t>教育</a:t>
                      </a:r>
                      <a:endParaRPr lang="zh-CN" sz="14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360000">
                <a:tc rowSpan="2">
                  <a:txBody>
                    <a:bodyPr/>
                    <a:p>
                      <a:pPr marL="0" indent="0" algn="ctr">
                        <a:lnSpc>
                          <a:spcPct val="115000"/>
                        </a:lnSpc>
                        <a:spcBef>
                          <a:spcPts val="600"/>
                        </a:spcBef>
                        <a:spcAft>
                          <a:spcPts val="600"/>
                        </a:spcAft>
                      </a:pPr>
                      <a:r>
                        <a:rPr lang="en-US" altLang="zh-CN" sz="1400">
                          <a:latin typeface="Times New Roman" panose="02020603050405020304"/>
                          <a:ea typeface="宋体" panose="02010600030101010101" pitchFamily="2" charset="-122"/>
                        </a:rPr>
                        <a:t>2014</a:t>
                      </a:r>
                      <a:r>
                        <a:rPr lang="zh-CN" sz="1400">
                          <a:latin typeface="宋体" panose="02010600030101010101" pitchFamily="2" charset="-122"/>
                          <a:ea typeface="宋体" panose="02010600030101010101" pitchFamily="2" charset="-122"/>
                        </a:rPr>
                        <a:t>年</a:t>
                      </a:r>
                      <a:endParaRPr lang="zh-CN" sz="14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15000"/>
                        </a:lnSpc>
                        <a:spcBef>
                          <a:spcPts val="600"/>
                        </a:spcBef>
                        <a:spcAft>
                          <a:spcPts val="600"/>
                        </a:spcAft>
                      </a:pPr>
                      <a:r>
                        <a:rPr lang="zh-CN" sz="1400">
                          <a:latin typeface="宋体" panose="02010600030101010101" pitchFamily="2" charset="-122"/>
                          <a:ea typeface="宋体" panose="02010600030101010101" pitchFamily="2" charset="-122"/>
                        </a:rPr>
                        <a:t>英国文化学习联盟（</a:t>
                      </a:r>
                      <a:r>
                        <a:rPr lang="en-US" altLang="zh-CN" sz="1400">
                          <a:latin typeface="Times New Roman" panose="02020603050405020304"/>
                          <a:ea typeface="宋体" panose="02010600030101010101" pitchFamily="2" charset="-122"/>
                        </a:rPr>
                        <a:t>Culture Learning Alliance</a:t>
                      </a:r>
                      <a:r>
                        <a:rPr lang="zh-CN" sz="1400">
                          <a:latin typeface="宋体" panose="02010600030101010101" pitchFamily="2" charset="-122"/>
                          <a:ea typeface="宋体" panose="02010600030101010101" pitchFamily="2" charset="-122"/>
                        </a:rPr>
                        <a:t>）发布《</a:t>
                      </a:r>
                      <a:r>
                        <a:rPr lang="en-US" altLang="zh-CN" sz="1400">
                          <a:latin typeface="Times New Roman" panose="02020603050405020304"/>
                          <a:ea typeface="宋体" panose="02010600030101010101" pitchFamily="2" charset="-122"/>
                        </a:rPr>
                        <a:t>STEM+ARTS=STEAM</a:t>
                      </a:r>
                      <a:r>
                        <a:rPr lang="zh-CN" sz="1400">
                          <a:latin typeface="宋体" panose="02010600030101010101" pitchFamily="2" charset="-122"/>
                          <a:ea typeface="宋体" panose="02010600030101010101" pitchFamily="2" charset="-122"/>
                        </a:rPr>
                        <a:t>》报告，反复强调培养学生问题解决、创造和分析的能力</a:t>
                      </a:r>
                      <a:endParaRPr lang="zh-CN" sz="14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360000">
                <a:tc vMerge="1">
                  <a:tcP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B w="6350" cap="flat" cmpd="sng">
                      <a:solidFill>
                        <a:srgbClr val="000008"/>
                      </a:solidFill>
                      <a:prstDash val="solid"/>
                      <a:headEnd type="none" w="med" len="med"/>
                      <a:tailEnd type="none" w="med" len="med"/>
                    </a:lnB>
                  </a:tcPr>
                </a:tc>
                <a:tc>
                  <a:txBody>
                    <a:bodyPr/>
                    <a:p>
                      <a:pPr marL="0" indent="0" algn="just">
                        <a:lnSpc>
                          <a:spcPct val="115000"/>
                        </a:lnSpc>
                        <a:spcBef>
                          <a:spcPts val="600"/>
                        </a:spcBef>
                        <a:spcAft>
                          <a:spcPts val="600"/>
                        </a:spcAft>
                      </a:pPr>
                      <a:r>
                        <a:rPr lang="zh-CN" sz="1400">
                          <a:latin typeface="宋体" panose="02010600030101010101" pitchFamily="2" charset="-122"/>
                          <a:ea typeface="宋体" panose="02010600030101010101" pitchFamily="2" charset="-122"/>
                        </a:rPr>
                        <a:t>英国皇家学会</a:t>
                      </a:r>
                      <a:r>
                        <a:rPr lang="zh-CN" sz="1400">
                          <a:latin typeface="Times New Roman" panose="02020603050405020304"/>
                          <a:ea typeface="宋体" panose="02010600030101010101" pitchFamily="2" charset="-122"/>
                        </a:rPr>
                        <a:t>发布</a:t>
                      </a:r>
                      <a:r>
                        <a:rPr lang="zh-CN" sz="1400">
                          <a:latin typeface="宋体" panose="02010600030101010101" pitchFamily="2" charset="-122"/>
                          <a:ea typeface="宋体" panose="02010600030101010101" pitchFamily="2" charset="-122"/>
                        </a:rPr>
                        <a:t>《科学与数学教育愿景》报告，强调将科学与数学课程作为义务教育阶段的必修课程</a:t>
                      </a:r>
                      <a:endParaRPr lang="zh-CN" sz="14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360000">
                <a:tc>
                  <a:txBody>
                    <a:bodyPr/>
                    <a:p>
                      <a:pPr marL="0" indent="0" algn="ctr">
                        <a:lnSpc>
                          <a:spcPct val="115000"/>
                        </a:lnSpc>
                        <a:spcBef>
                          <a:spcPts val="600"/>
                        </a:spcBef>
                        <a:spcAft>
                          <a:spcPts val="600"/>
                        </a:spcAft>
                      </a:pPr>
                      <a:r>
                        <a:rPr lang="en-US" altLang="zh-CN" sz="1400">
                          <a:latin typeface="Times New Roman" panose="02020603050405020304"/>
                          <a:ea typeface="宋体" panose="02010600030101010101" pitchFamily="2" charset="-122"/>
                        </a:rPr>
                        <a:t>2016</a:t>
                      </a:r>
                      <a:r>
                        <a:rPr lang="zh-CN" sz="1400">
                          <a:latin typeface="宋体" panose="02010600030101010101" pitchFamily="2" charset="-122"/>
                          <a:ea typeface="宋体" panose="02010600030101010101" pitchFamily="2" charset="-122"/>
                        </a:rPr>
                        <a:t>年</a:t>
                      </a:r>
                      <a:endParaRPr lang="zh-CN" sz="14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15000"/>
                        </a:lnSpc>
                        <a:spcBef>
                          <a:spcPts val="600"/>
                        </a:spcBef>
                        <a:spcAft>
                          <a:spcPts val="600"/>
                        </a:spcAft>
                      </a:pPr>
                      <a:r>
                        <a:rPr lang="zh-CN" sz="1400">
                          <a:latin typeface="宋体" panose="02010600030101010101" pitchFamily="2" charset="-122"/>
                          <a:ea typeface="宋体" panose="02010600030101010101" pitchFamily="2" charset="-122"/>
                        </a:rPr>
                        <a:t>英国教育部发布《教育部</a:t>
                      </a:r>
                      <a:r>
                        <a:rPr lang="en-US" altLang="zh-CN" sz="1400">
                          <a:latin typeface="Times New Roman" panose="02020603050405020304"/>
                          <a:ea typeface="宋体" panose="02010600030101010101" pitchFamily="2" charset="-122"/>
                        </a:rPr>
                        <a:t>2015—2020</a:t>
                      </a:r>
                      <a:r>
                        <a:rPr lang="zh-CN" sz="1400">
                          <a:latin typeface="宋体" panose="02010600030101010101" pitchFamily="2" charset="-122"/>
                          <a:ea typeface="宋体" panose="02010600030101010101" pitchFamily="2" charset="-122"/>
                        </a:rPr>
                        <a:t>战略计划：世界级教育与关怀》，建议提升</a:t>
                      </a:r>
                      <a:r>
                        <a:rPr lang="en-US" altLang="zh-CN" sz="1400">
                          <a:latin typeface="Times New Roman" panose="02020603050405020304"/>
                          <a:ea typeface="宋体" panose="02010600030101010101" pitchFamily="2" charset="-122"/>
                        </a:rPr>
                        <a:t>STEM</a:t>
                      </a:r>
                      <a:r>
                        <a:rPr lang="zh-CN" sz="1400">
                          <a:latin typeface="宋体" panose="02010600030101010101" pitchFamily="2" charset="-122"/>
                          <a:ea typeface="宋体" panose="02010600030101010101" pitchFamily="2" charset="-122"/>
                        </a:rPr>
                        <a:t>课程的深度、开设率和质量</a:t>
                      </a:r>
                      <a:endParaRPr lang="zh-CN" sz="14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360000">
                <a:tc>
                  <a:txBody>
                    <a:bodyPr/>
                    <a:p>
                      <a:pPr marL="0" indent="0" algn="ctr">
                        <a:lnSpc>
                          <a:spcPct val="115000"/>
                        </a:lnSpc>
                        <a:spcBef>
                          <a:spcPts val="600"/>
                        </a:spcBef>
                        <a:spcAft>
                          <a:spcPts val="600"/>
                        </a:spcAft>
                      </a:pPr>
                      <a:r>
                        <a:rPr lang="en-US" altLang="zh-CN" sz="1400">
                          <a:latin typeface="Times New Roman" panose="02020603050405020304"/>
                          <a:ea typeface="宋体" panose="02010600030101010101" pitchFamily="2" charset="-122"/>
                        </a:rPr>
                        <a:t>2017</a:t>
                      </a:r>
                      <a:r>
                        <a:rPr lang="zh-CN" sz="1400">
                          <a:latin typeface="宋体" panose="02010600030101010101" pitchFamily="2" charset="-122"/>
                          <a:ea typeface="宋体" panose="02010600030101010101" pitchFamily="2" charset="-122"/>
                        </a:rPr>
                        <a:t>年</a:t>
                      </a:r>
                      <a:endParaRPr lang="zh-CN" sz="14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15000"/>
                        </a:lnSpc>
                        <a:spcBef>
                          <a:spcPts val="600"/>
                        </a:spcBef>
                        <a:spcAft>
                          <a:spcPts val="600"/>
                        </a:spcAft>
                      </a:pPr>
                      <a:r>
                        <a:rPr lang="zh-CN" sz="1400">
                          <a:latin typeface="宋体" panose="02010600030101010101" pitchFamily="2" charset="-122"/>
                          <a:ea typeface="宋体" panose="02010600030101010101" pitchFamily="2" charset="-122"/>
                        </a:rPr>
                        <a:t>英国政府颁布了《建立我们的工业战略绿皮书》，提出技术教育是英国现代工业战略的核心</a:t>
                      </a:r>
                      <a:endParaRPr lang="zh-CN" sz="14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360000">
                <a:tc>
                  <a:txBody>
                    <a:bodyPr/>
                    <a:p>
                      <a:pPr marL="0" indent="0" algn="ctr">
                        <a:lnSpc>
                          <a:spcPct val="115000"/>
                        </a:lnSpc>
                        <a:spcBef>
                          <a:spcPts val="600"/>
                        </a:spcBef>
                        <a:spcAft>
                          <a:spcPts val="600"/>
                        </a:spcAft>
                      </a:pPr>
                      <a:r>
                        <a:rPr lang="en-US" altLang="zh-CN" sz="1400">
                          <a:latin typeface="Times New Roman" panose="02020603050405020304"/>
                          <a:ea typeface="宋体" panose="02010600030101010101" pitchFamily="2" charset="-122"/>
                        </a:rPr>
                        <a:t>2023</a:t>
                      </a:r>
                      <a:r>
                        <a:rPr lang="zh-CN" sz="1400">
                          <a:latin typeface="宋体" panose="02010600030101010101" pitchFamily="2" charset="-122"/>
                          <a:ea typeface="宋体" panose="02010600030101010101" pitchFamily="2" charset="-122"/>
                        </a:rPr>
                        <a:t>年</a:t>
                      </a:r>
                      <a:endParaRPr lang="zh-CN" sz="14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15000"/>
                        </a:lnSpc>
                        <a:spcBef>
                          <a:spcPts val="600"/>
                        </a:spcBef>
                        <a:spcAft>
                          <a:spcPts val="600"/>
                        </a:spcAft>
                      </a:pPr>
                      <a:r>
                        <a:rPr lang="zh-CN" sz="1400">
                          <a:latin typeface="宋体" panose="02010600030101010101" pitchFamily="2" charset="-122"/>
                          <a:ea typeface="宋体" panose="02010600030101010101" pitchFamily="2" charset="-122"/>
                        </a:rPr>
                        <a:t>英国科学、创新和技术部（</a:t>
                      </a:r>
                      <a:r>
                        <a:rPr lang="en-US" altLang="zh-CN" sz="1400">
                          <a:latin typeface="Times New Roman" panose="02020603050405020304"/>
                          <a:ea typeface="宋体" panose="02010600030101010101" pitchFamily="2" charset="-122"/>
                        </a:rPr>
                        <a:t>DSIT</a:t>
                      </a:r>
                      <a:r>
                        <a:rPr lang="zh-CN" sz="1400">
                          <a:latin typeface="宋体" panose="02010600030101010101" pitchFamily="2" charset="-122"/>
                          <a:ea typeface="宋体" panose="02010600030101010101" pitchFamily="2" charset="-122"/>
                        </a:rPr>
                        <a:t>）发布了《英国科学与技术框架》，强调了</a:t>
                      </a:r>
                      <a:r>
                        <a:rPr lang="en-US" altLang="zh-CN" sz="1400">
                          <a:latin typeface="Times New Roman" panose="02020603050405020304"/>
                          <a:ea typeface="宋体" panose="02010600030101010101" pitchFamily="2" charset="-122"/>
                        </a:rPr>
                        <a:t>STEM</a:t>
                      </a:r>
                      <a:r>
                        <a:rPr lang="zh-CN" sz="1400">
                          <a:latin typeface="宋体" panose="02010600030101010101" pitchFamily="2" charset="-122"/>
                          <a:ea typeface="宋体" panose="02010600030101010101" pitchFamily="2" charset="-122"/>
                        </a:rPr>
                        <a:t>教育在培养未来创新人才中的重要性</a:t>
                      </a:r>
                      <a:endParaRPr lang="zh-CN" sz="14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bl>
          </a:graphicData>
        </a:graphic>
      </p:graphicFrame>
      <p:sp>
        <p:nvSpPr>
          <p:cNvPr id="4" name="文本框 3"/>
          <p:cNvSpPr txBox="1"/>
          <p:nvPr/>
        </p:nvSpPr>
        <p:spPr>
          <a:xfrm>
            <a:off x="213995" y="2625725"/>
            <a:ext cx="664210" cy="3415030"/>
          </a:xfrm>
          <a:prstGeom prst="rect">
            <a:avLst/>
          </a:prstGeom>
          <a:noFill/>
        </p:spPr>
        <p:txBody>
          <a:bodyPr wrap="square" rtlCol="0">
            <a:spAutoFit/>
          </a:bodyPr>
          <a:p>
            <a:pPr algn="ctr"/>
            <a:r>
              <a:rPr lang="zh-CN" altLang="en-US" b="1">
                <a:solidFill>
                  <a:srgbClr val="55797A"/>
                </a:solidFill>
              </a:rPr>
              <a:t>英</a:t>
            </a:r>
            <a:endParaRPr lang="zh-CN" altLang="en-US" b="1">
              <a:solidFill>
                <a:srgbClr val="55797A"/>
              </a:solidFill>
            </a:endParaRPr>
          </a:p>
          <a:p>
            <a:pPr algn="ctr"/>
            <a:r>
              <a:rPr lang="zh-CN" altLang="en-US" b="1">
                <a:solidFill>
                  <a:srgbClr val="55797A"/>
                </a:solidFill>
              </a:rPr>
              <a:t>国</a:t>
            </a:r>
            <a:endParaRPr lang="zh-CN" altLang="en-US" b="1">
              <a:solidFill>
                <a:srgbClr val="55797A"/>
              </a:solidFill>
            </a:endParaRPr>
          </a:p>
          <a:p>
            <a:pPr algn="ctr"/>
            <a:r>
              <a:rPr lang="en-US" altLang="zh-CN" b="1">
                <a:solidFill>
                  <a:srgbClr val="55797A"/>
                </a:solidFill>
              </a:rPr>
              <a:t>S</a:t>
            </a:r>
            <a:endParaRPr lang="en-US" altLang="zh-CN" b="1">
              <a:solidFill>
                <a:srgbClr val="55797A"/>
              </a:solidFill>
            </a:endParaRPr>
          </a:p>
          <a:p>
            <a:pPr algn="ctr"/>
            <a:r>
              <a:rPr lang="en-US" altLang="zh-CN" b="1">
                <a:solidFill>
                  <a:srgbClr val="55797A"/>
                </a:solidFill>
              </a:rPr>
              <a:t>T</a:t>
            </a:r>
            <a:endParaRPr lang="en-US" altLang="zh-CN" b="1">
              <a:solidFill>
                <a:srgbClr val="55797A"/>
              </a:solidFill>
            </a:endParaRPr>
          </a:p>
          <a:p>
            <a:pPr algn="ctr"/>
            <a:r>
              <a:rPr lang="en-US" altLang="zh-CN" b="1">
                <a:solidFill>
                  <a:srgbClr val="55797A"/>
                </a:solidFill>
              </a:rPr>
              <a:t>E</a:t>
            </a:r>
            <a:endParaRPr lang="en-US" altLang="zh-CN" b="1">
              <a:solidFill>
                <a:srgbClr val="55797A"/>
              </a:solidFill>
            </a:endParaRPr>
          </a:p>
          <a:p>
            <a:pPr algn="ctr"/>
            <a:r>
              <a:rPr lang="en-US" altLang="zh-CN" b="1">
                <a:solidFill>
                  <a:srgbClr val="55797A"/>
                </a:solidFill>
              </a:rPr>
              <a:t>M</a:t>
            </a:r>
            <a:endParaRPr lang="en-US" altLang="zh-CN" b="1">
              <a:solidFill>
                <a:srgbClr val="55797A"/>
              </a:solidFill>
            </a:endParaRPr>
          </a:p>
          <a:p>
            <a:pPr algn="ctr"/>
            <a:r>
              <a:rPr lang="zh-CN" altLang="en-US" b="1">
                <a:solidFill>
                  <a:srgbClr val="55797A"/>
                </a:solidFill>
              </a:rPr>
              <a:t>教</a:t>
            </a:r>
            <a:endParaRPr lang="zh-CN" altLang="en-US" b="1">
              <a:solidFill>
                <a:srgbClr val="55797A"/>
              </a:solidFill>
            </a:endParaRPr>
          </a:p>
          <a:p>
            <a:pPr algn="ctr"/>
            <a:r>
              <a:rPr lang="zh-CN" altLang="en-US" b="1">
                <a:solidFill>
                  <a:srgbClr val="55797A"/>
                </a:solidFill>
              </a:rPr>
              <a:t>育</a:t>
            </a:r>
            <a:endParaRPr lang="zh-CN" altLang="en-US" b="1">
              <a:solidFill>
                <a:srgbClr val="55797A"/>
              </a:solidFill>
            </a:endParaRPr>
          </a:p>
          <a:p>
            <a:pPr algn="ctr"/>
            <a:r>
              <a:rPr lang="zh-CN" altLang="en-US" b="1">
                <a:solidFill>
                  <a:srgbClr val="55797A"/>
                </a:solidFill>
              </a:rPr>
              <a:t>发</a:t>
            </a:r>
            <a:endParaRPr lang="zh-CN" altLang="en-US" b="1">
              <a:solidFill>
                <a:srgbClr val="55797A"/>
              </a:solidFill>
            </a:endParaRPr>
          </a:p>
          <a:p>
            <a:pPr algn="ctr"/>
            <a:r>
              <a:rPr lang="zh-CN" altLang="en-US" b="1">
                <a:solidFill>
                  <a:srgbClr val="55797A"/>
                </a:solidFill>
              </a:rPr>
              <a:t>展</a:t>
            </a:r>
            <a:endParaRPr lang="zh-CN" altLang="en-US" b="1">
              <a:solidFill>
                <a:srgbClr val="55797A"/>
              </a:solidFill>
            </a:endParaRPr>
          </a:p>
          <a:p>
            <a:pPr algn="ctr"/>
            <a:r>
              <a:rPr lang="zh-CN" altLang="en-US" b="1">
                <a:solidFill>
                  <a:srgbClr val="55797A"/>
                </a:solidFill>
              </a:rPr>
              <a:t>历</a:t>
            </a:r>
            <a:endParaRPr lang="zh-CN" altLang="en-US" b="1">
              <a:solidFill>
                <a:srgbClr val="55797A"/>
              </a:solidFill>
            </a:endParaRPr>
          </a:p>
          <a:p>
            <a:pPr algn="ctr"/>
            <a:r>
              <a:rPr lang="zh-CN" altLang="en-US" b="1">
                <a:solidFill>
                  <a:srgbClr val="55797A"/>
                </a:solidFill>
              </a:rPr>
              <a:t>程</a:t>
            </a:r>
            <a:endParaRPr lang="zh-CN" altLang="en-US" b="1">
              <a:solidFill>
                <a:srgbClr val="55797A"/>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6203950" cy="645160"/>
          </a:xfrm>
          <a:prstGeom prst="rect">
            <a:avLst/>
          </a:prstGeom>
          <a:noFill/>
        </p:spPr>
        <p:txBody>
          <a:bodyPr wrap="square" rtlCol="0">
            <a:spAutoFit/>
          </a:bodyPr>
          <a:lstStyle/>
          <a:p>
            <a:pPr algn="l"/>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二、</a:t>
            </a:r>
            <a:r>
              <a:rPr lang="en-US" altLang="zh-CN" sz="3600" b="1" dirty="0">
                <a:solidFill>
                  <a:srgbClr val="55797A"/>
                </a:solidFill>
                <a:effectLst/>
                <a:latin typeface="微软雅黑" panose="020B0503020204020204" pitchFamily="34" charset="-122"/>
                <a:ea typeface="微软雅黑" panose="020B0503020204020204" pitchFamily="34" charset="-122"/>
                <a:sym typeface="+mn-ea"/>
              </a:rPr>
              <a:t>STEM</a:t>
            </a:r>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教育的历史溯源</a:t>
            </a:r>
            <a:endParaRPr lang="zh-CN" altLang="en-US" sz="36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88" name="文本框 87"/>
          <p:cNvSpPr txBox="1"/>
          <p:nvPr/>
        </p:nvSpPr>
        <p:spPr>
          <a:xfrm>
            <a:off x="2451100" y="1452880"/>
            <a:ext cx="7289800" cy="491490"/>
          </a:xfrm>
          <a:prstGeom prst="rect">
            <a:avLst/>
          </a:prstGeom>
          <a:noFill/>
        </p:spPr>
        <p:txBody>
          <a:bodyPr wrap="square" rtlCol="0">
            <a:spAutoFit/>
          </a:bodyPr>
          <a:p>
            <a:pPr algn="ctr"/>
            <a:r>
              <a:rPr lang="zh-CN" altLang="en-US" sz="2600" b="1">
                <a:solidFill>
                  <a:srgbClr val="55797A"/>
                </a:solidFill>
              </a:rPr>
              <a:t>（</a:t>
            </a:r>
            <a:r>
              <a:rPr lang="zh-CN" altLang="en-US" sz="2600" b="1">
                <a:solidFill>
                  <a:srgbClr val="55797A"/>
                </a:solidFill>
              </a:rPr>
              <a:t>三）</a:t>
            </a:r>
            <a:r>
              <a:rPr lang="en-US" altLang="zh-CN" sz="2600" b="1">
                <a:solidFill>
                  <a:srgbClr val="55797A"/>
                </a:solidFill>
              </a:rPr>
              <a:t>STEM</a:t>
            </a:r>
            <a:r>
              <a:rPr lang="zh-CN" altLang="en-US" sz="2600" b="1">
                <a:solidFill>
                  <a:srgbClr val="55797A"/>
                </a:solidFill>
              </a:rPr>
              <a:t>教育的全球化（</a:t>
            </a:r>
            <a:r>
              <a:rPr lang="en-US" altLang="zh-CN" sz="2600" b="1">
                <a:solidFill>
                  <a:srgbClr val="55797A"/>
                </a:solidFill>
              </a:rPr>
              <a:t>21</a:t>
            </a:r>
            <a:r>
              <a:rPr lang="zh-CN" altLang="en-US" sz="2600" b="1">
                <a:solidFill>
                  <a:srgbClr val="55797A"/>
                </a:solidFill>
              </a:rPr>
              <a:t>世纪至今）</a:t>
            </a:r>
            <a:endParaRPr lang="zh-CN" altLang="en-US" sz="2600" b="1">
              <a:solidFill>
                <a:srgbClr val="55797A"/>
              </a:solidFill>
            </a:endParaRPr>
          </a:p>
        </p:txBody>
      </p:sp>
      <p:sp>
        <p:nvSpPr>
          <p:cNvPr id="4" name="文本框 3"/>
          <p:cNvSpPr txBox="1"/>
          <p:nvPr/>
        </p:nvSpPr>
        <p:spPr>
          <a:xfrm>
            <a:off x="213995" y="2625725"/>
            <a:ext cx="664210" cy="3415030"/>
          </a:xfrm>
          <a:prstGeom prst="rect">
            <a:avLst/>
          </a:prstGeom>
          <a:noFill/>
        </p:spPr>
        <p:txBody>
          <a:bodyPr wrap="square" rtlCol="0">
            <a:spAutoFit/>
          </a:bodyPr>
          <a:p>
            <a:pPr algn="ctr"/>
            <a:r>
              <a:rPr lang="zh-CN" altLang="en-US" b="1">
                <a:solidFill>
                  <a:srgbClr val="55797A"/>
                </a:solidFill>
              </a:rPr>
              <a:t>德</a:t>
            </a:r>
            <a:endParaRPr lang="zh-CN" altLang="en-US" b="1">
              <a:solidFill>
                <a:srgbClr val="55797A"/>
              </a:solidFill>
            </a:endParaRPr>
          </a:p>
          <a:p>
            <a:pPr algn="ctr"/>
            <a:r>
              <a:rPr lang="zh-CN" altLang="en-US" b="1">
                <a:solidFill>
                  <a:srgbClr val="55797A"/>
                </a:solidFill>
              </a:rPr>
              <a:t>国</a:t>
            </a:r>
            <a:endParaRPr lang="zh-CN" altLang="en-US" b="1">
              <a:solidFill>
                <a:srgbClr val="55797A"/>
              </a:solidFill>
            </a:endParaRPr>
          </a:p>
          <a:p>
            <a:pPr algn="ctr"/>
            <a:r>
              <a:rPr lang="en-US" altLang="zh-CN" b="1">
                <a:solidFill>
                  <a:srgbClr val="55797A"/>
                </a:solidFill>
              </a:rPr>
              <a:t>S</a:t>
            </a:r>
            <a:endParaRPr lang="en-US" altLang="zh-CN" b="1">
              <a:solidFill>
                <a:srgbClr val="55797A"/>
              </a:solidFill>
            </a:endParaRPr>
          </a:p>
          <a:p>
            <a:pPr algn="ctr"/>
            <a:r>
              <a:rPr lang="en-US" altLang="zh-CN" b="1">
                <a:solidFill>
                  <a:srgbClr val="55797A"/>
                </a:solidFill>
              </a:rPr>
              <a:t>T</a:t>
            </a:r>
            <a:endParaRPr lang="en-US" altLang="zh-CN" b="1">
              <a:solidFill>
                <a:srgbClr val="55797A"/>
              </a:solidFill>
            </a:endParaRPr>
          </a:p>
          <a:p>
            <a:pPr algn="ctr"/>
            <a:r>
              <a:rPr lang="en-US" altLang="zh-CN" b="1">
                <a:solidFill>
                  <a:srgbClr val="55797A"/>
                </a:solidFill>
              </a:rPr>
              <a:t>E</a:t>
            </a:r>
            <a:endParaRPr lang="en-US" altLang="zh-CN" b="1">
              <a:solidFill>
                <a:srgbClr val="55797A"/>
              </a:solidFill>
            </a:endParaRPr>
          </a:p>
          <a:p>
            <a:pPr algn="ctr"/>
            <a:r>
              <a:rPr lang="en-US" altLang="zh-CN" b="1">
                <a:solidFill>
                  <a:srgbClr val="55797A"/>
                </a:solidFill>
              </a:rPr>
              <a:t>M</a:t>
            </a:r>
            <a:endParaRPr lang="en-US" altLang="zh-CN" b="1">
              <a:solidFill>
                <a:srgbClr val="55797A"/>
              </a:solidFill>
            </a:endParaRPr>
          </a:p>
          <a:p>
            <a:pPr algn="ctr"/>
            <a:r>
              <a:rPr lang="zh-CN" altLang="en-US" b="1">
                <a:solidFill>
                  <a:srgbClr val="55797A"/>
                </a:solidFill>
              </a:rPr>
              <a:t>教</a:t>
            </a:r>
            <a:endParaRPr lang="zh-CN" altLang="en-US" b="1">
              <a:solidFill>
                <a:srgbClr val="55797A"/>
              </a:solidFill>
            </a:endParaRPr>
          </a:p>
          <a:p>
            <a:pPr algn="ctr"/>
            <a:r>
              <a:rPr lang="zh-CN" altLang="en-US" b="1">
                <a:solidFill>
                  <a:srgbClr val="55797A"/>
                </a:solidFill>
              </a:rPr>
              <a:t>育</a:t>
            </a:r>
            <a:endParaRPr lang="zh-CN" altLang="en-US" b="1">
              <a:solidFill>
                <a:srgbClr val="55797A"/>
              </a:solidFill>
            </a:endParaRPr>
          </a:p>
          <a:p>
            <a:pPr algn="ctr"/>
            <a:r>
              <a:rPr lang="zh-CN" altLang="en-US" b="1">
                <a:solidFill>
                  <a:srgbClr val="55797A"/>
                </a:solidFill>
              </a:rPr>
              <a:t>发</a:t>
            </a:r>
            <a:endParaRPr lang="zh-CN" altLang="en-US" b="1">
              <a:solidFill>
                <a:srgbClr val="55797A"/>
              </a:solidFill>
            </a:endParaRPr>
          </a:p>
          <a:p>
            <a:pPr algn="ctr"/>
            <a:r>
              <a:rPr lang="zh-CN" altLang="en-US" b="1">
                <a:solidFill>
                  <a:srgbClr val="55797A"/>
                </a:solidFill>
              </a:rPr>
              <a:t>展</a:t>
            </a:r>
            <a:endParaRPr lang="zh-CN" altLang="en-US" b="1">
              <a:solidFill>
                <a:srgbClr val="55797A"/>
              </a:solidFill>
            </a:endParaRPr>
          </a:p>
          <a:p>
            <a:pPr algn="ctr"/>
            <a:r>
              <a:rPr lang="zh-CN" altLang="en-US" b="1">
                <a:solidFill>
                  <a:srgbClr val="55797A"/>
                </a:solidFill>
              </a:rPr>
              <a:t>历</a:t>
            </a:r>
            <a:endParaRPr lang="zh-CN" altLang="en-US" b="1">
              <a:solidFill>
                <a:srgbClr val="55797A"/>
              </a:solidFill>
            </a:endParaRPr>
          </a:p>
          <a:p>
            <a:pPr algn="ctr"/>
            <a:r>
              <a:rPr lang="zh-CN" altLang="en-US" b="1">
                <a:solidFill>
                  <a:srgbClr val="55797A"/>
                </a:solidFill>
              </a:rPr>
              <a:t>程</a:t>
            </a:r>
            <a:endParaRPr lang="zh-CN" altLang="en-US" b="1">
              <a:solidFill>
                <a:srgbClr val="55797A"/>
              </a:solidFill>
            </a:endParaRPr>
          </a:p>
        </p:txBody>
      </p:sp>
      <p:graphicFrame>
        <p:nvGraphicFramePr>
          <p:cNvPr id="3" name="表格 2"/>
          <p:cNvGraphicFramePr/>
          <p:nvPr/>
        </p:nvGraphicFramePr>
        <p:xfrm>
          <a:off x="858520" y="2040763"/>
          <a:ext cx="10821670" cy="4587240"/>
        </p:xfrm>
        <a:graphic>
          <a:graphicData uri="http://schemas.openxmlformats.org/drawingml/2006/table">
            <a:tbl>
              <a:tblPr/>
              <a:tblGrid>
                <a:gridCol w="732790"/>
                <a:gridCol w="10088880"/>
              </a:tblGrid>
              <a:tr h="208280">
                <a:tc>
                  <a:txBody>
                    <a:bodyPr/>
                    <a:p>
                      <a:pPr marL="0" indent="0" algn="ctr">
                        <a:lnSpc>
                          <a:spcPct val="125000"/>
                        </a:lnSpc>
                        <a:spcBef>
                          <a:spcPts val="600"/>
                        </a:spcBef>
                        <a:spcAft>
                          <a:spcPts val="600"/>
                        </a:spcAft>
                      </a:pPr>
                      <a:r>
                        <a:rPr lang="zh-CN" sz="1400" b="1">
                          <a:solidFill>
                            <a:schemeClr val="bg1"/>
                          </a:solidFill>
                          <a:latin typeface="Times New Roman" panose="02020603050405020304" charset="0"/>
                          <a:ea typeface="宋体" panose="02010600030101010101" pitchFamily="2" charset="-122"/>
                        </a:rPr>
                        <a:t>年份</a:t>
                      </a:r>
                      <a:endParaRPr lang="zh-CN" sz="1400" b="1">
                        <a:solidFill>
                          <a:schemeClr val="bg1"/>
                        </a:solidFill>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55797A"/>
                    </a:solidFill>
                  </a:tcPr>
                </a:tc>
                <a:tc>
                  <a:txBody>
                    <a:bodyPr/>
                    <a:p>
                      <a:pPr marL="0" indent="0" algn="ctr">
                        <a:lnSpc>
                          <a:spcPct val="125000"/>
                        </a:lnSpc>
                        <a:spcBef>
                          <a:spcPts val="600"/>
                        </a:spcBef>
                        <a:spcAft>
                          <a:spcPts val="600"/>
                        </a:spcAft>
                      </a:pPr>
                      <a:r>
                        <a:rPr lang="zh-CN" sz="1400" b="1">
                          <a:solidFill>
                            <a:schemeClr val="bg1"/>
                          </a:solidFill>
                          <a:latin typeface="Times New Roman" panose="02020603050405020304" charset="0"/>
                          <a:ea typeface="宋体" panose="02010600030101010101" pitchFamily="2" charset="-122"/>
                        </a:rPr>
                        <a:t>主要内容</a:t>
                      </a:r>
                      <a:endParaRPr lang="zh-CN" sz="1400" b="1">
                        <a:solidFill>
                          <a:schemeClr val="bg1"/>
                        </a:solidFill>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55797A"/>
                    </a:solidFill>
                  </a:tcPr>
                </a:tc>
              </a:tr>
              <a:tr h="454660">
                <a:tc>
                  <a:txBody>
                    <a:bodyPr/>
                    <a:p>
                      <a:pPr marL="0" indent="0" algn="ctr">
                        <a:lnSpc>
                          <a:spcPct val="125000"/>
                        </a:lnSpc>
                        <a:spcBef>
                          <a:spcPts val="600"/>
                        </a:spcBef>
                        <a:spcAft>
                          <a:spcPts val="600"/>
                        </a:spcAft>
                      </a:pPr>
                      <a:r>
                        <a:rPr lang="en-US" altLang="zh-CN" sz="1400">
                          <a:latin typeface="Times New Roman" panose="02020603050405020304" charset="0"/>
                          <a:ea typeface="宋体" panose="02010600030101010101" pitchFamily="2" charset="-122"/>
                          <a:cs typeface="Times New Roman" panose="02020603050405020304" charset="0"/>
                        </a:rPr>
                        <a:t>2008</a:t>
                      </a:r>
                      <a:r>
                        <a:rPr lang="zh-CN" sz="1400">
                          <a:latin typeface="Times New Roman" panose="02020603050405020304" charset="0"/>
                          <a:ea typeface="宋体" panose="02010600030101010101" pitchFamily="2" charset="-122"/>
                          <a:cs typeface="Times New Roman" panose="02020603050405020304" charset="0"/>
                        </a:rPr>
                        <a:t>年</a:t>
                      </a:r>
                      <a:endParaRPr lang="zh-CN" sz="14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ts val="1800"/>
                        </a:lnSpc>
                        <a:spcBef>
                          <a:spcPts val="600"/>
                        </a:spcBef>
                        <a:spcAft>
                          <a:spcPts val="600"/>
                        </a:spcAft>
                      </a:pPr>
                      <a:r>
                        <a:rPr lang="zh-CN" sz="1400">
                          <a:latin typeface="Times New Roman" panose="02020603050405020304" charset="0"/>
                          <a:ea typeface="宋体" panose="02010600030101010101" pitchFamily="2" charset="-122"/>
                          <a:cs typeface="Times New Roman" panose="02020603050405020304" charset="0"/>
                        </a:rPr>
                        <a:t>德国联邦政府发布《通过教育推进</a:t>
                      </a:r>
                      <a:r>
                        <a:rPr lang="en-US" altLang="zh-CN" sz="1400">
                          <a:latin typeface="Times New Roman" panose="02020603050405020304" charset="0"/>
                          <a:ea typeface="宋体" panose="02010600030101010101" pitchFamily="2" charset="-122"/>
                          <a:cs typeface="Times New Roman" panose="02020603050405020304" charset="0"/>
                        </a:rPr>
                        <a:t>——</a:t>
                      </a:r>
                      <a:r>
                        <a:rPr lang="zh-CN" sz="1400">
                          <a:latin typeface="Times New Roman" panose="02020603050405020304" charset="0"/>
                          <a:ea typeface="宋体" panose="02010600030101010101" pitchFamily="2" charset="-122"/>
                          <a:cs typeface="Times New Roman" panose="02020603050405020304" charset="0"/>
                        </a:rPr>
                        <a:t>德国资格倡议》，呼吁增加进入</a:t>
                      </a:r>
                      <a:r>
                        <a:rPr lang="en-US" altLang="zh-CN" sz="1400">
                          <a:latin typeface="Times New Roman" panose="02020603050405020304" charset="0"/>
                          <a:ea typeface="宋体" panose="02010600030101010101" pitchFamily="2" charset="-122"/>
                          <a:cs typeface="Times New Roman" panose="02020603050405020304" charset="0"/>
                        </a:rPr>
                        <a:t>STEM</a:t>
                      </a:r>
                      <a:r>
                        <a:rPr lang="zh-CN" sz="1400">
                          <a:latin typeface="Times New Roman" panose="02020603050405020304" charset="0"/>
                          <a:ea typeface="宋体" panose="02010600030101010101" pitchFamily="2" charset="-122"/>
                          <a:cs typeface="Times New Roman" panose="02020603050405020304" charset="0"/>
                        </a:rPr>
                        <a:t>领域的女生人数，成效超过</a:t>
                      </a:r>
                      <a:r>
                        <a:rPr lang="en-US" altLang="zh-CN" sz="1400">
                          <a:latin typeface="Times New Roman" panose="02020603050405020304" charset="0"/>
                          <a:ea typeface="宋体" panose="02010600030101010101" pitchFamily="2" charset="-122"/>
                          <a:cs typeface="Times New Roman" panose="02020603050405020304" charset="0"/>
                        </a:rPr>
                        <a:t>OECD</a:t>
                      </a:r>
                      <a:r>
                        <a:rPr lang="zh-CN" sz="1400">
                          <a:latin typeface="Times New Roman" panose="02020603050405020304" charset="0"/>
                          <a:ea typeface="宋体" panose="02010600030101010101" pitchFamily="2" charset="-122"/>
                          <a:cs typeface="Times New Roman" panose="02020603050405020304" charset="0"/>
                        </a:rPr>
                        <a:t>平均水平</a:t>
                      </a:r>
                      <a:endParaRPr lang="zh-CN" sz="14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454660">
                <a:tc>
                  <a:txBody>
                    <a:bodyPr/>
                    <a:p>
                      <a:pPr marL="0" indent="0" algn="ctr">
                        <a:lnSpc>
                          <a:spcPct val="125000"/>
                        </a:lnSpc>
                        <a:spcBef>
                          <a:spcPts val="600"/>
                        </a:spcBef>
                        <a:spcAft>
                          <a:spcPts val="600"/>
                        </a:spcAft>
                      </a:pPr>
                      <a:r>
                        <a:rPr lang="en-US" altLang="zh-CN" sz="1400">
                          <a:latin typeface="Times New Roman" panose="02020603050405020304" charset="0"/>
                          <a:ea typeface="宋体" panose="02010600030101010101" pitchFamily="2" charset="-122"/>
                          <a:cs typeface="Times New Roman" panose="02020603050405020304" charset="0"/>
                        </a:rPr>
                        <a:t>2012</a:t>
                      </a:r>
                      <a:r>
                        <a:rPr lang="zh-CN" sz="1400">
                          <a:latin typeface="Times New Roman" panose="02020603050405020304" charset="0"/>
                          <a:ea typeface="宋体" panose="02010600030101010101" pitchFamily="2" charset="-122"/>
                          <a:cs typeface="Times New Roman" panose="02020603050405020304" charset="0"/>
                        </a:rPr>
                        <a:t>年</a:t>
                      </a:r>
                      <a:endParaRPr lang="zh-CN" sz="14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ts val="1800"/>
                        </a:lnSpc>
                        <a:spcBef>
                          <a:spcPts val="600"/>
                        </a:spcBef>
                        <a:spcAft>
                          <a:spcPts val="600"/>
                        </a:spcAft>
                      </a:pPr>
                      <a:r>
                        <a:rPr lang="zh-CN" sz="1400">
                          <a:latin typeface="Times New Roman" panose="02020603050405020304" charset="0"/>
                          <a:ea typeface="宋体" panose="02010600030101010101" pitchFamily="2" charset="-122"/>
                          <a:cs typeface="Times New Roman" panose="02020603050405020304" charset="0"/>
                        </a:rPr>
                        <a:t>德国联邦教育与研究部在《</a:t>
                      </a:r>
                      <a:r>
                        <a:rPr lang="en-US" altLang="zh-CN" sz="1400">
                          <a:latin typeface="Times New Roman" panose="02020603050405020304" charset="0"/>
                          <a:ea typeface="宋体" panose="02010600030101010101" pitchFamily="2" charset="-122"/>
                          <a:cs typeface="Times New Roman" panose="02020603050405020304" charset="0"/>
                        </a:rPr>
                        <a:t>MINT</a:t>
                      </a:r>
                      <a:r>
                        <a:rPr lang="zh-CN" sz="1400">
                          <a:latin typeface="Times New Roman" panose="02020603050405020304" charset="0"/>
                          <a:ea typeface="宋体" panose="02010600030101010101" pitchFamily="2" charset="-122"/>
                          <a:cs typeface="Times New Roman" panose="02020603050405020304" charset="0"/>
                        </a:rPr>
                        <a:t>展望</a:t>
                      </a:r>
                      <a:r>
                        <a:rPr lang="en-US" altLang="zh-CN" sz="1400">
                          <a:latin typeface="Times New Roman" panose="02020603050405020304" charset="0"/>
                          <a:ea typeface="宋体" panose="02010600030101010101" pitchFamily="2" charset="-122"/>
                          <a:cs typeface="Times New Roman" panose="02020603050405020304" charset="0"/>
                        </a:rPr>
                        <a:t>——MINT</a:t>
                      </a:r>
                      <a:r>
                        <a:rPr lang="zh-CN" sz="1400">
                          <a:latin typeface="Times New Roman" panose="02020603050405020304" charset="0"/>
                          <a:ea typeface="宋体" panose="02010600030101010101" pitchFamily="2" charset="-122"/>
                          <a:cs typeface="Times New Roman" panose="02020603050405020304" charset="0"/>
                        </a:rPr>
                        <a:t>职业和推广指南》报告中指出，</a:t>
                      </a:r>
                      <a:r>
                        <a:rPr lang="zh-CN" altLang="en-US" sz="1400">
                          <a:latin typeface="Times New Roman" panose="02020603050405020304" charset="0"/>
                          <a:ea typeface="宋体" panose="02010600030101010101" pitchFamily="2" charset="-122"/>
                          <a:cs typeface="Times New Roman" panose="02020603050405020304" charset="0"/>
                        </a:rPr>
                        <a:t>“</a:t>
                      </a:r>
                      <a:r>
                        <a:rPr lang="zh-CN" sz="1400">
                          <a:latin typeface="Times New Roman" panose="02020603050405020304" charset="0"/>
                          <a:ea typeface="宋体" panose="02010600030101010101" pitchFamily="2" charset="-122"/>
                          <a:cs typeface="Times New Roman" panose="02020603050405020304" charset="0"/>
                        </a:rPr>
                        <a:t>保证劳动力的数量和质量是联邦政府活动的重心</a:t>
                      </a:r>
                      <a:r>
                        <a:rPr lang="zh-CN" altLang="en-US" sz="1400">
                          <a:latin typeface="Times New Roman" panose="02020603050405020304" charset="0"/>
                          <a:ea typeface="宋体" panose="02010600030101010101" pitchFamily="2" charset="-122"/>
                          <a:cs typeface="Times New Roman" panose="02020603050405020304" charset="0"/>
                        </a:rPr>
                        <a:t>”</a:t>
                      </a:r>
                      <a:endParaRPr lang="zh-CN" altLang="en-US" sz="14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681355">
                <a:tc>
                  <a:txBody>
                    <a:bodyPr/>
                    <a:p>
                      <a:pPr marL="0" indent="0" algn="ctr">
                        <a:lnSpc>
                          <a:spcPct val="125000"/>
                        </a:lnSpc>
                        <a:spcBef>
                          <a:spcPts val="600"/>
                        </a:spcBef>
                        <a:spcAft>
                          <a:spcPts val="600"/>
                        </a:spcAft>
                      </a:pPr>
                      <a:r>
                        <a:rPr lang="en-US" altLang="zh-CN" sz="1400">
                          <a:latin typeface="Times New Roman" panose="02020603050405020304" charset="0"/>
                          <a:ea typeface="宋体" panose="02010600030101010101" pitchFamily="2" charset="-122"/>
                          <a:cs typeface="Times New Roman" panose="02020603050405020304" charset="0"/>
                        </a:rPr>
                        <a:t>2013</a:t>
                      </a:r>
                      <a:r>
                        <a:rPr lang="zh-CN" sz="1400">
                          <a:latin typeface="Times New Roman" panose="02020603050405020304" charset="0"/>
                          <a:ea typeface="宋体" panose="02010600030101010101" pitchFamily="2" charset="-122"/>
                          <a:cs typeface="Times New Roman" panose="02020603050405020304" charset="0"/>
                        </a:rPr>
                        <a:t>年</a:t>
                      </a:r>
                      <a:endParaRPr lang="zh-CN" sz="14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ts val="1800"/>
                        </a:lnSpc>
                        <a:spcBef>
                          <a:spcPts val="600"/>
                        </a:spcBef>
                        <a:spcAft>
                          <a:spcPts val="600"/>
                        </a:spcAft>
                      </a:pPr>
                      <a:r>
                        <a:rPr lang="zh-CN" sz="1400">
                          <a:latin typeface="Times New Roman" panose="02020603050405020304" charset="0"/>
                          <a:ea typeface="宋体" panose="02010600030101010101" pitchFamily="2" charset="-122"/>
                          <a:cs typeface="Times New Roman" panose="02020603050405020304" charset="0"/>
                        </a:rPr>
                        <a:t>《</a:t>
                      </a:r>
                      <a:r>
                        <a:rPr lang="en-US" altLang="zh-CN" sz="1400">
                          <a:latin typeface="Times New Roman" panose="02020603050405020304" charset="0"/>
                          <a:ea typeface="宋体" panose="02010600030101010101" pitchFamily="2" charset="-122"/>
                          <a:cs typeface="Times New Roman" panose="02020603050405020304" charset="0"/>
                        </a:rPr>
                        <a:t>2011/2012</a:t>
                      </a:r>
                      <a:r>
                        <a:rPr lang="zh-CN" sz="1400">
                          <a:latin typeface="Times New Roman" panose="02020603050405020304" charset="0"/>
                          <a:ea typeface="宋体" panose="02010600030101010101" pitchFamily="2" charset="-122"/>
                          <a:cs typeface="Times New Roman" panose="02020603050405020304" charset="0"/>
                        </a:rPr>
                        <a:t>德国教育系统》明确指出，</a:t>
                      </a:r>
                      <a:r>
                        <a:rPr lang="zh-CN" altLang="en-US" sz="1400">
                          <a:latin typeface="Times New Roman" panose="02020603050405020304" charset="0"/>
                          <a:ea typeface="宋体" panose="02010600030101010101" pitchFamily="2" charset="-122"/>
                          <a:cs typeface="Times New Roman" panose="02020603050405020304" charset="0"/>
                        </a:rPr>
                        <a:t>“</a:t>
                      </a:r>
                      <a:r>
                        <a:rPr lang="zh-CN" sz="1400">
                          <a:latin typeface="Times New Roman" panose="02020603050405020304" charset="0"/>
                          <a:ea typeface="宋体" panose="02010600030101010101" pitchFamily="2" charset="-122"/>
                          <a:cs typeface="Times New Roman" panose="02020603050405020304" charset="0"/>
                        </a:rPr>
                        <a:t>当前教育体系的关键是加强各级教育系统的</a:t>
                      </a:r>
                      <a:r>
                        <a:rPr lang="en-US" altLang="zh-CN" sz="1400">
                          <a:latin typeface="Times New Roman" panose="02020603050405020304" charset="0"/>
                          <a:ea typeface="宋体" panose="02010600030101010101" pitchFamily="2" charset="-122"/>
                          <a:cs typeface="Times New Roman" panose="02020603050405020304" charset="0"/>
                        </a:rPr>
                        <a:t>STEM</a:t>
                      </a:r>
                      <a:r>
                        <a:rPr lang="zh-CN" sz="1400">
                          <a:latin typeface="Times New Roman" panose="02020603050405020304" charset="0"/>
                          <a:ea typeface="宋体" panose="02010600030101010101" pitchFamily="2" charset="-122"/>
                          <a:cs typeface="Times New Roman" panose="02020603050405020304" charset="0"/>
                        </a:rPr>
                        <a:t>教育。教育与文化事务部长级会议将发展学校</a:t>
                      </a:r>
                      <a:r>
                        <a:rPr lang="en-US" altLang="zh-CN" sz="1400">
                          <a:latin typeface="Times New Roman" panose="02020603050405020304" charset="0"/>
                          <a:ea typeface="宋体" panose="02010600030101010101" pitchFamily="2" charset="-122"/>
                          <a:cs typeface="Times New Roman" panose="02020603050405020304" charset="0"/>
                        </a:rPr>
                        <a:t>STEM</a:t>
                      </a:r>
                      <a:r>
                        <a:rPr lang="zh-CN" sz="1400">
                          <a:latin typeface="Times New Roman" panose="02020603050405020304" charset="0"/>
                          <a:ea typeface="宋体" panose="02010600030101010101" pitchFamily="2" charset="-122"/>
                          <a:cs typeface="Times New Roman" panose="02020603050405020304" charset="0"/>
                        </a:rPr>
                        <a:t>课程列入议程</a:t>
                      </a:r>
                      <a:r>
                        <a:rPr lang="zh-CN" altLang="en-US" sz="1400">
                          <a:latin typeface="Times New Roman" panose="02020603050405020304" charset="0"/>
                          <a:ea typeface="宋体" panose="02010600030101010101" pitchFamily="2" charset="-122"/>
                          <a:cs typeface="Times New Roman" panose="02020603050405020304" charset="0"/>
                        </a:rPr>
                        <a:t>”</a:t>
                      </a:r>
                      <a:endParaRPr lang="zh-CN" altLang="en-US" sz="14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136650">
                <a:tc>
                  <a:txBody>
                    <a:bodyPr/>
                    <a:p>
                      <a:pPr marL="0" indent="0" algn="ctr">
                        <a:lnSpc>
                          <a:spcPct val="125000"/>
                        </a:lnSpc>
                        <a:spcBef>
                          <a:spcPts val="600"/>
                        </a:spcBef>
                        <a:spcAft>
                          <a:spcPts val="600"/>
                        </a:spcAft>
                      </a:pPr>
                      <a:r>
                        <a:rPr lang="en-US" altLang="zh-CN" sz="1400">
                          <a:latin typeface="Times New Roman" panose="02020603050405020304" charset="0"/>
                          <a:ea typeface="宋体" panose="02010600030101010101" pitchFamily="2" charset="-122"/>
                          <a:cs typeface="Times New Roman" panose="02020603050405020304" charset="0"/>
                        </a:rPr>
                        <a:t>2018</a:t>
                      </a:r>
                      <a:r>
                        <a:rPr lang="zh-CN" sz="1400">
                          <a:latin typeface="Times New Roman" panose="02020603050405020304" charset="0"/>
                          <a:ea typeface="宋体" panose="02010600030101010101" pitchFamily="2" charset="-122"/>
                          <a:cs typeface="Times New Roman" panose="02020603050405020304" charset="0"/>
                        </a:rPr>
                        <a:t>年</a:t>
                      </a:r>
                      <a:endParaRPr lang="zh-CN" sz="14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ts val="1800"/>
                        </a:lnSpc>
                        <a:spcBef>
                          <a:spcPts val="600"/>
                        </a:spcBef>
                        <a:spcAft>
                          <a:spcPts val="600"/>
                        </a:spcAft>
                      </a:pPr>
                      <a:r>
                        <a:rPr lang="zh-CN" sz="1400">
                          <a:latin typeface="Times New Roman" panose="02020603050405020304" charset="0"/>
                          <a:ea typeface="宋体" panose="02010600030101010101" pitchFamily="2" charset="-122"/>
                          <a:cs typeface="Times New Roman" panose="02020603050405020304" charset="0"/>
                        </a:rPr>
                        <a:t>德国政府发布《高技术战略</a:t>
                      </a:r>
                      <a:r>
                        <a:rPr lang="en-US" altLang="zh-CN" sz="1400">
                          <a:latin typeface="Times New Roman" panose="02020603050405020304" charset="0"/>
                          <a:ea typeface="宋体" panose="02010600030101010101" pitchFamily="2" charset="-122"/>
                          <a:cs typeface="Times New Roman" panose="02020603050405020304" charset="0"/>
                        </a:rPr>
                        <a:t>2025</a:t>
                      </a:r>
                      <a:r>
                        <a:rPr lang="zh-CN" sz="1400">
                          <a:latin typeface="Times New Roman" panose="02020603050405020304" charset="0"/>
                          <a:ea typeface="宋体" panose="02010600030101010101" pitchFamily="2" charset="-122"/>
                          <a:cs typeface="Times New Roman" panose="02020603050405020304" charset="0"/>
                        </a:rPr>
                        <a:t>》，作为德国未来高技术发展的指导方针和德国政府为继续促进研究和创新而确定的战略框架，明确德国未来</a:t>
                      </a:r>
                      <a:r>
                        <a:rPr lang="en-US" altLang="zh-CN" sz="1400">
                          <a:latin typeface="Times New Roman" panose="02020603050405020304" charset="0"/>
                          <a:ea typeface="宋体" panose="02010600030101010101" pitchFamily="2" charset="-122"/>
                          <a:cs typeface="Times New Roman" panose="02020603050405020304" charset="0"/>
                        </a:rPr>
                        <a:t>7</a:t>
                      </a:r>
                      <a:r>
                        <a:rPr lang="zh-CN" sz="1400">
                          <a:latin typeface="Times New Roman" panose="02020603050405020304" charset="0"/>
                          <a:ea typeface="宋体" panose="02010600030101010101" pitchFamily="2" charset="-122"/>
                          <a:cs typeface="Times New Roman" panose="02020603050405020304" charset="0"/>
                        </a:rPr>
                        <a:t>年研究和创新政策的跨部门任务、标志性目标和重点领域，将研究和创新更多地与可持续发展和持续提升生活质量相结合。为此，联邦政府在</a:t>
                      </a:r>
                      <a:r>
                        <a:rPr lang="en-US" altLang="zh-CN" sz="1400">
                          <a:latin typeface="Times New Roman" panose="02020603050405020304" charset="0"/>
                          <a:ea typeface="宋体" panose="02010600030101010101" pitchFamily="2" charset="-122"/>
                          <a:cs typeface="Times New Roman" panose="02020603050405020304" charset="0"/>
                        </a:rPr>
                        <a:t>2018</a:t>
                      </a:r>
                      <a:r>
                        <a:rPr lang="zh-CN" sz="1400">
                          <a:latin typeface="Times New Roman" panose="02020603050405020304" charset="0"/>
                          <a:ea typeface="宋体" panose="02010600030101010101" pitchFamily="2" charset="-122"/>
                          <a:cs typeface="Times New Roman" panose="02020603050405020304" charset="0"/>
                        </a:rPr>
                        <a:t>年将投入</a:t>
                      </a:r>
                      <a:r>
                        <a:rPr lang="en-US" altLang="zh-CN" sz="1400">
                          <a:latin typeface="Times New Roman" panose="02020603050405020304" charset="0"/>
                          <a:ea typeface="宋体" panose="02010600030101010101" pitchFamily="2" charset="-122"/>
                          <a:cs typeface="Times New Roman" panose="02020603050405020304" charset="0"/>
                        </a:rPr>
                        <a:t>150</a:t>
                      </a:r>
                      <a:r>
                        <a:rPr lang="zh-CN" sz="1400">
                          <a:latin typeface="Times New Roman" panose="02020603050405020304" charset="0"/>
                          <a:ea typeface="宋体" panose="02010600030101010101" pitchFamily="2" charset="-122"/>
                          <a:cs typeface="Times New Roman" panose="02020603050405020304" charset="0"/>
                        </a:rPr>
                        <a:t>多亿欧元</a:t>
                      </a:r>
                      <a:endParaRPr lang="zh-CN" sz="14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681355">
                <a:tc>
                  <a:txBody>
                    <a:bodyPr/>
                    <a:p>
                      <a:pPr marL="0" indent="0" algn="ctr">
                        <a:lnSpc>
                          <a:spcPct val="125000"/>
                        </a:lnSpc>
                        <a:spcBef>
                          <a:spcPts val="600"/>
                        </a:spcBef>
                        <a:spcAft>
                          <a:spcPts val="600"/>
                        </a:spcAft>
                      </a:pPr>
                      <a:r>
                        <a:rPr lang="en-US" altLang="zh-CN" sz="1400">
                          <a:latin typeface="Times New Roman" panose="02020603050405020304" charset="0"/>
                          <a:ea typeface="宋体" panose="02010600030101010101" pitchFamily="2" charset="-122"/>
                          <a:cs typeface="Times New Roman" panose="02020603050405020304" charset="0"/>
                        </a:rPr>
                        <a:t>2022</a:t>
                      </a:r>
                      <a:r>
                        <a:rPr lang="zh-CN" sz="1400">
                          <a:latin typeface="Times New Roman" panose="02020603050405020304" charset="0"/>
                          <a:ea typeface="宋体" panose="02010600030101010101" pitchFamily="2" charset="-122"/>
                          <a:cs typeface="Times New Roman" panose="02020603050405020304" charset="0"/>
                        </a:rPr>
                        <a:t>年</a:t>
                      </a:r>
                      <a:endParaRPr lang="zh-CN" sz="14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ts val="1800"/>
                        </a:lnSpc>
                        <a:spcBef>
                          <a:spcPts val="600"/>
                        </a:spcBef>
                        <a:spcAft>
                          <a:spcPts val="600"/>
                        </a:spcAft>
                      </a:pPr>
                      <a:r>
                        <a:rPr lang="zh-CN" sz="1400">
                          <a:latin typeface="Times New Roman" panose="02020603050405020304" charset="0"/>
                          <a:ea typeface="宋体" panose="02010600030101010101" pitchFamily="2" charset="-122"/>
                          <a:cs typeface="Times New Roman" panose="02020603050405020304" charset="0"/>
                        </a:rPr>
                        <a:t>德国联邦教育及研究部于</a:t>
                      </a:r>
                      <a:r>
                        <a:rPr lang="en-US" altLang="zh-CN" sz="1400">
                          <a:latin typeface="Times New Roman" panose="02020603050405020304" charset="0"/>
                          <a:ea typeface="宋体" panose="02010600030101010101" pitchFamily="2" charset="-122"/>
                          <a:cs typeface="Times New Roman" panose="02020603050405020304" charset="0"/>
                        </a:rPr>
                        <a:t>2019</a:t>
                      </a:r>
                      <a:r>
                        <a:rPr lang="zh-CN" sz="1400">
                          <a:latin typeface="Times New Roman" panose="02020603050405020304" charset="0"/>
                          <a:ea typeface="宋体" panose="02010600030101010101" pitchFamily="2" charset="-122"/>
                          <a:cs typeface="Times New Roman" panose="02020603050405020304" charset="0"/>
                        </a:rPr>
                        <a:t>年和</a:t>
                      </a:r>
                      <a:r>
                        <a:rPr lang="en-US" altLang="zh-CN" sz="1400">
                          <a:latin typeface="Times New Roman" panose="02020603050405020304" charset="0"/>
                          <a:ea typeface="宋体" panose="02010600030101010101" pitchFamily="2" charset="-122"/>
                          <a:cs typeface="Times New Roman" panose="02020603050405020304" charset="0"/>
                        </a:rPr>
                        <a:t>2022</a:t>
                      </a:r>
                      <a:r>
                        <a:rPr lang="zh-CN" sz="1400">
                          <a:latin typeface="Times New Roman" panose="02020603050405020304" charset="0"/>
                          <a:ea typeface="宋体" panose="02010600030101010101" pitchFamily="2" charset="-122"/>
                          <a:cs typeface="Times New Roman" panose="02020603050405020304" charset="0"/>
                        </a:rPr>
                        <a:t>年连续发布《用</a:t>
                      </a:r>
                      <a:r>
                        <a:rPr lang="en-US" altLang="zh-CN" sz="1400">
                          <a:latin typeface="Times New Roman" panose="02020603050405020304" charset="0"/>
                          <a:ea typeface="宋体" panose="02010600030101010101" pitchFamily="2" charset="-122"/>
                          <a:cs typeface="Times New Roman" panose="02020603050405020304" charset="0"/>
                        </a:rPr>
                        <a:t>MINT</a:t>
                      </a:r>
                      <a:r>
                        <a:rPr lang="zh-CN" sz="1400">
                          <a:latin typeface="Times New Roman" panose="02020603050405020304" charset="0"/>
                          <a:ea typeface="宋体" panose="02010600030101010101" pitchFamily="2" charset="-122"/>
                          <a:cs typeface="Times New Roman" panose="02020603050405020304" charset="0"/>
                        </a:rPr>
                        <a:t>走向未来</a:t>
                      </a:r>
                      <a:r>
                        <a:rPr lang="en-US" altLang="zh-CN" sz="1400">
                          <a:latin typeface="Times New Roman" panose="02020603050405020304" charset="0"/>
                          <a:ea typeface="宋体" panose="02010600030101010101" pitchFamily="2" charset="-122"/>
                          <a:cs typeface="Times New Roman" panose="02020603050405020304" charset="0"/>
                        </a:rPr>
                        <a:t>——MINT</a:t>
                      </a:r>
                      <a:r>
                        <a:rPr lang="zh-CN" sz="1400">
                          <a:latin typeface="Times New Roman" panose="02020603050405020304" charset="0"/>
                          <a:ea typeface="宋体" panose="02010600030101010101" pitchFamily="2" charset="-122"/>
                          <a:cs typeface="Times New Roman" panose="02020603050405020304" charset="0"/>
                        </a:rPr>
                        <a:t>行动计划》《</a:t>
                      </a:r>
                      <a:r>
                        <a:rPr lang="en-US" altLang="zh-CN" sz="1400">
                          <a:latin typeface="Times New Roman" panose="02020603050405020304" charset="0"/>
                          <a:ea typeface="宋体" panose="02010600030101010101" pitchFamily="2" charset="-122"/>
                          <a:cs typeface="Times New Roman" panose="02020603050405020304" charset="0"/>
                        </a:rPr>
                        <a:t>MINT</a:t>
                      </a:r>
                      <a:r>
                        <a:rPr lang="zh-CN" sz="1400">
                          <a:latin typeface="Times New Roman" panose="02020603050405020304" charset="0"/>
                          <a:ea typeface="宋体" panose="02010600030101010101" pitchFamily="2" charset="-122"/>
                          <a:cs typeface="Times New Roman" panose="02020603050405020304" charset="0"/>
                        </a:rPr>
                        <a:t>行动计划</a:t>
                      </a:r>
                      <a:r>
                        <a:rPr lang="en-US" altLang="zh-CN" sz="1400">
                          <a:latin typeface="Times New Roman" panose="02020603050405020304" charset="0"/>
                          <a:ea typeface="宋体" panose="02010600030101010101" pitchFamily="2" charset="-122"/>
                          <a:cs typeface="Times New Roman" panose="02020603050405020304" charset="0"/>
                        </a:rPr>
                        <a:t>2.0</a:t>
                      </a:r>
                      <a:r>
                        <a:rPr lang="zh-CN" sz="1400">
                          <a:latin typeface="Times New Roman" panose="02020603050405020304" charset="0"/>
                          <a:ea typeface="宋体" panose="02010600030101010101" pitchFamily="2" charset="-122"/>
                          <a:cs typeface="Times New Roman" panose="02020603050405020304" charset="0"/>
                        </a:rPr>
                        <a:t>》，明确德国</a:t>
                      </a:r>
                      <a:r>
                        <a:rPr lang="en-US" altLang="zh-CN" sz="1400">
                          <a:latin typeface="Times New Roman" panose="02020603050405020304" charset="0"/>
                          <a:ea typeface="宋体" panose="02010600030101010101" pitchFamily="2" charset="-122"/>
                          <a:cs typeface="Times New Roman" panose="02020603050405020304" charset="0"/>
                        </a:rPr>
                        <a:t>STEM</a:t>
                      </a:r>
                      <a:r>
                        <a:rPr lang="zh-CN" sz="1400">
                          <a:latin typeface="Times New Roman" panose="02020603050405020304" charset="0"/>
                          <a:ea typeface="宋体" panose="02010600030101010101" pitchFamily="2" charset="-122"/>
                          <a:cs typeface="Times New Roman" panose="02020603050405020304" charset="0"/>
                        </a:rPr>
                        <a:t>教育的四大行动领域，并制定了全学段（包括继续教育）中</a:t>
                      </a:r>
                      <a:r>
                        <a:rPr lang="en-US" altLang="zh-CN" sz="1400">
                          <a:latin typeface="Times New Roman" panose="02020603050405020304" charset="0"/>
                          <a:ea typeface="宋体" panose="02010600030101010101" pitchFamily="2" charset="-122"/>
                          <a:cs typeface="Times New Roman" panose="02020603050405020304" charset="0"/>
                        </a:rPr>
                        <a:t>STEM</a:t>
                      </a:r>
                      <a:r>
                        <a:rPr lang="zh-CN" sz="1400">
                          <a:latin typeface="Times New Roman" panose="02020603050405020304" charset="0"/>
                          <a:ea typeface="宋体" panose="02010600030101010101" pitchFamily="2" charset="-122"/>
                          <a:cs typeface="Times New Roman" panose="02020603050405020304" charset="0"/>
                        </a:rPr>
                        <a:t>能力五项计划</a:t>
                      </a:r>
                      <a:endParaRPr lang="zh-CN" sz="14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909320">
                <a:tc>
                  <a:txBody>
                    <a:bodyPr/>
                    <a:p>
                      <a:pPr marL="0" indent="0" algn="ctr">
                        <a:lnSpc>
                          <a:spcPct val="125000"/>
                        </a:lnSpc>
                        <a:spcBef>
                          <a:spcPts val="600"/>
                        </a:spcBef>
                        <a:spcAft>
                          <a:spcPts val="600"/>
                        </a:spcAft>
                      </a:pPr>
                      <a:r>
                        <a:rPr lang="en-US" altLang="zh-CN" sz="1400">
                          <a:latin typeface="Times New Roman" panose="02020603050405020304" charset="0"/>
                          <a:ea typeface="宋体" panose="02010600030101010101" pitchFamily="2" charset="-122"/>
                          <a:cs typeface="Times New Roman" panose="02020603050405020304" charset="0"/>
                        </a:rPr>
                        <a:t>2024</a:t>
                      </a:r>
                      <a:r>
                        <a:rPr lang="zh-CN" sz="1400">
                          <a:latin typeface="Times New Roman" panose="02020603050405020304" charset="0"/>
                          <a:ea typeface="宋体" panose="02010600030101010101" pitchFamily="2" charset="-122"/>
                          <a:cs typeface="Times New Roman" panose="02020603050405020304" charset="0"/>
                        </a:rPr>
                        <a:t>年</a:t>
                      </a:r>
                      <a:endParaRPr lang="zh-CN" sz="14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ts val="1800"/>
                        </a:lnSpc>
                        <a:spcBef>
                          <a:spcPts val="600"/>
                        </a:spcBef>
                        <a:spcAft>
                          <a:spcPts val="600"/>
                        </a:spcAft>
                      </a:pPr>
                      <a:r>
                        <a:rPr lang="zh-CN" sz="1400">
                          <a:latin typeface="Times New Roman" panose="02020603050405020304" charset="0"/>
                          <a:ea typeface="宋体" panose="02010600030101010101" pitchFamily="2" charset="-122"/>
                          <a:cs typeface="Times New Roman" panose="02020603050405020304" charset="0"/>
                        </a:rPr>
                        <a:t>德国各州文教部长联席会（</a:t>
                      </a:r>
                      <a:r>
                        <a:rPr lang="en-US" altLang="zh-CN" sz="1400">
                          <a:latin typeface="Times New Roman" panose="02020603050405020304" charset="0"/>
                          <a:ea typeface="宋体" panose="02010600030101010101" pitchFamily="2" charset="-122"/>
                          <a:cs typeface="Times New Roman" panose="02020603050405020304" charset="0"/>
                        </a:rPr>
                        <a:t>KMK</a:t>
                      </a:r>
                      <a:r>
                        <a:rPr lang="zh-CN" sz="1400">
                          <a:latin typeface="Times New Roman" panose="02020603050405020304" charset="0"/>
                          <a:ea typeface="宋体" panose="02010600030101010101" pitchFamily="2" charset="-122"/>
                          <a:cs typeface="Times New Roman" panose="02020603050405020304" charset="0"/>
                        </a:rPr>
                        <a:t>）发布更新后的加强</a:t>
                      </a:r>
                      <a:r>
                        <a:rPr lang="en-US" altLang="zh-CN" sz="1400">
                          <a:latin typeface="Times New Roman" panose="02020603050405020304" charset="0"/>
                          <a:ea typeface="宋体" panose="02010600030101010101" pitchFamily="2" charset="-122"/>
                          <a:cs typeface="Times New Roman" panose="02020603050405020304" charset="0"/>
                        </a:rPr>
                        <a:t>MINT</a:t>
                      </a:r>
                      <a:r>
                        <a:rPr lang="zh-CN" sz="1400">
                          <a:latin typeface="Times New Roman" panose="02020603050405020304" charset="0"/>
                          <a:ea typeface="宋体" panose="02010600030101010101" pitchFamily="2" charset="-122"/>
                          <a:cs typeface="Times New Roman" panose="02020603050405020304" charset="0"/>
                        </a:rPr>
                        <a:t>（数学、信息技术、自然科学与技术）教育的建议文件，意在进一步加强德国的</a:t>
                      </a:r>
                      <a:r>
                        <a:rPr lang="en-US" altLang="zh-CN" sz="1400">
                          <a:latin typeface="Times New Roman" panose="02020603050405020304" charset="0"/>
                          <a:ea typeface="宋体" panose="02010600030101010101" pitchFamily="2" charset="-122"/>
                          <a:cs typeface="Times New Roman" panose="02020603050405020304" charset="0"/>
                        </a:rPr>
                        <a:t>MINT</a:t>
                      </a:r>
                      <a:r>
                        <a:rPr lang="zh-CN" sz="1400">
                          <a:latin typeface="Times New Roman" panose="02020603050405020304" charset="0"/>
                          <a:ea typeface="宋体" panose="02010600030101010101" pitchFamily="2" charset="-122"/>
                          <a:cs typeface="Times New Roman" panose="02020603050405020304" charset="0"/>
                        </a:rPr>
                        <a:t>教育，并适应快速发展的社会需求。文件特别强调了信息技术的重要性以及</a:t>
                      </a:r>
                      <a:r>
                        <a:rPr lang="en-US" altLang="zh-CN" sz="1400">
                          <a:latin typeface="Times New Roman" panose="02020603050405020304" charset="0"/>
                          <a:ea typeface="宋体" panose="02010600030101010101" pitchFamily="2" charset="-122"/>
                          <a:cs typeface="Times New Roman" panose="02020603050405020304" charset="0"/>
                        </a:rPr>
                        <a:t>MINT</a:t>
                      </a:r>
                      <a:r>
                        <a:rPr lang="zh-CN" sz="1400">
                          <a:latin typeface="Times New Roman" panose="02020603050405020304" charset="0"/>
                          <a:ea typeface="宋体" panose="02010600030101010101" pitchFamily="2" charset="-122"/>
                          <a:cs typeface="Times New Roman" panose="02020603050405020304" charset="0"/>
                        </a:rPr>
                        <a:t>教育应与数字化和可持续发展教育进一步深度融合</a:t>
                      </a:r>
                      <a:endParaRPr lang="zh-CN" sz="14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bl>
          </a:graphicData>
        </a:graphic>
      </p:graphicFrame>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6203950" cy="645160"/>
          </a:xfrm>
          <a:prstGeom prst="rect">
            <a:avLst/>
          </a:prstGeom>
          <a:noFill/>
        </p:spPr>
        <p:txBody>
          <a:bodyPr wrap="square" rtlCol="0">
            <a:spAutoFit/>
          </a:bodyPr>
          <a:lstStyle/>
          <a:p>
            <a:pPr algn="l"/>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二、</a:t>
            </a:r>
            <a:r>
              <a:rPr lang="en-US" altLang="zh-CN" sz="3600" b="1" dirty="0">
                <a:solidFill>
                  <a:srgbClr val="55797A"/>
                </a:solidFill>
                <a:effectLst/>
                <a:latin typeface="微软雅黑" panose="020B0503020204020204" pitchFamily="34" charset="-122"/>
                <a:ea typeface="微软雅黑" panose="020B0503020204020204" pitchFamily="34" charset="-122"/>
                <a:sym typeface="+mn-ea"/>
              </a:rPr>
              <a:t>STEM</a:t>
            </a:r>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教育的历史溯源</a:t>
            </a:r>
            <a:endParaRPr lang="zh-CN" altLang="en-US" sz="36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88" name="文本框 87"/>
          <p:cNvSpPr txBox="1"/>
          <p:nvPr/>
        </p:nvSpPr>
        <p:spPr>
          <a:xfrm>
            <a:off x="2451100" y="1452880"/>
            <a:ext cx="7289800" cy="491490"/>
          </a:xfrm>
          <a:prstGeom prst="rect">
            <a:avLst/>
          </a:prstGeom>
          <a:noFill/>
        </p:spPr>
        <p:txBody>
          <a:bodyPr wrap="square" rtlCol="0">
            <a:spAutoFit/>
          </a:bodyPr>
          <a:p>
            <a:pPr algn="ctr"/>
            <a:r>
              <a:rPr lang="zh-CN" altLang="en-US" sz="2600" b="1">
                <a:solidFill>
                  <a:srgbClr val="55797A"/>
                </a:solidFill>
              </a:rPr>
              <a:t>（</a:t>
            </a:r>
            <a:r>
              <a:rPr lang="zh-CN" altLang="en-US" sz="2600" b="1">
                <a:solidFill>
                  <a:srgbClr val="55797A"/>
                </a:solidFill>
              </a:rPr>
              <a:t>三）</a:t>
            </a:r>
            <a:r>
              <a:rPr lang="en-US" altLang="zh-CN" sz="2600" b="1">
                <a:solidFill>
                  <a:srgbClr val="55797A"/>
                </a:solidFill>
              </a:rPr>
              <a:t>STEM</a:t>
            </a:r>
            <a:r>
              <a:rPr lang="zh-CN" altLang="en-US" sz="2600" b="1">
                <a:solidFill>
                  <a:srgbClr val="55797A"/>
                </a:solidFill>
              </a:rPr>
              <a:t>教育的全球化（</a:t>
            </a:r>
            <a:r>
              <a:rPr lang="en-US" altLang="zh-CN" sz="2600" b="1">
                <a:solidFill>
                  <a:srgbClr val="55797A"/>
                </a:solidFill>
              </a:rPr>
              <a:t>21</a:t>
            </a:r>
            <a:r>
              <a:rPr lang="zh-CN" altLang="en-US" sz="2600" b="1">
                <a:solidFill>
                  <a:srgbClr val="55797A"/>
                </a:solidFill>
              </a:rPr>
              <a:t>世纪至今）</a:t>
            </a:r>
            <a:endParaRPr lang="zh-CN" altLang="en-US" sz="2600" b="1">
              <a:solidFill>
                <a:srgbClr val="55797A"/>
              </a:solidFill>
            </a:endParaRPr>
          </a:p>
        </p:txBody>
      </p:sp>
      <p:sp>
        <p:nvSpPr>
          <p:cNvPr id="4" name="文本框 3"/>
          <p:cNvSpPr txBox="1"/>
          <p:nvPr/>
        </p:nvSpPr>
        <p:spPr>
          <a:xfrm>
            <a:off x="314960" y="2275840"/>
            <a:ext cx="462280" cy="3969385"/>
          </a:xfrm>
          <a:prstGeom prst="rect">
            <a:avLst/>
          </a:prstGeom>
          <a:noFill/>
        </p:spPr>
        <p:txBody>
          <a:bodyPr wrap="square" rtlCol="0">
            <a:spAutoFit/>
          </a:bodyPr>
          <a:p>
            <a:pPr algn="ctr"/>
            <a:r>
              <a:rPr lang="zh-CN" altLang="en-US" b="1">
                <a:solidFill>
                  <a:srgbClr val="55797A"/>
                </a:solidFill>
              </a:rPr>
              <a:t>澳大利亚</a:t>
            </a:r>
            <a:r>
              <a:rPr lang="en-US" altLang="zh-CN" b="1">
                <a:solidFill>
                  <a:srgbClr val="55797A"/>
                </a:solidFill>
              </a:rPr>
              <a:t>S</a:t>
            </a:r>
            <a:endParaRPr lang="en-US" altLang="zh-CN" b="1">
              <a:solidFill>
                <a:srgbClr val="55797A"/>
              </a:solidFill>
            </a:endParaRPr>
          </a:p>
          <a:p>
            <a:pPr algn="ctr"/>
            <a:r>
              <a:rPr lang="en-US" altLang="zh-CN" b="1">
                <a:solidFill>
                  <a:srgbClr val="55797A"/>
                </a:solidFill>
              </a:rPr>
              <a:t>T</a:t>
            </a:r>
            <a:endParaRPr lang="en-US" altLang="zh-CN" b="1">
              <a:solidFill>
                <a:srgbClr val="55797A"/>
              </a:solidFill>
            </a:endParaRPr>
          </a:p>
          <a:p>
            <a:pPr algn="ctr"/>
            <a:r>
              <a:rPr lang="en-US" altLang="zh-CN" b="1">
                <a:solidFill>
                  <a:srgbClr val="55797A"/>
                </a:solidFill>
              </a:rPr>
              <a:t>E</a:t>
            </a:r>
            <a:endParaRPr lang="en-US" altLang="zh-CN" b="1">
              <a:solidFill>
                <a:srgbClr val="55797A"/>
              </a:solidFill>
            </a:endParaRPr>
          </a:p>
          <a:p>
            <a:pPr algn="ctr"/>
            <a:r>
              <a:rPr lang="en-US" altLang="zh-CN" b="1">
                <a:solidFill>
                  <a:srgbClr val="55797A"/>
                </a:solidFill>
              </a:rPr>
              <a:t>M</a:t>
            </a:r>
            <a:endParaRPr lang="en-US" altLang="zh-CN" b="1">
              <a:solidFill>
                <a:srgbClr val="55797A"/>
              </a:solidFill>
            </a:endParaRPr>
          </a:p>
          <a:p>
            <a:pPr algn="ctr"/>
            <a:r>
              <a:rPr lang="zh-CN" altLang="en-US" b="1">
                <a:solidFill>
                  <a:srgbClr val="55797A"/>
                </a:solidFill>
              </a:rPr>
              <a:t>教</a:t>
            </a:r>
            <a:endParaRPr lang="zh-CN" altLang="en-US" b="1">
              <a:solidFill>
                <a:srgbClr val="55797A"/>
              </a:solidFill>
            </a:endParaRPr>
          </a:p>
          <a:p>
            <a:pPr algn="ctr"/>
            <a:r>
              <a:rPr lang="zh-CN" altLang="en-US" b="1">
                <a:solidFill>
                  <a:srgbClr val="55797A"/>
                </a:solidFill>
              </a:rPr>
              <a:t>育</a:t>
            </a:r>
            <a:endParaRPr lang="zh-CN" altLang="en-US" b="1">
              <a:solidFill>
                <a:srgbClr val="55797A"/>
              </a:solidFill>
            </a:endParaRPr>
          </a:p>
          <a:p>
            <a:pPr algn="ctr"/>
            <a:r>
              <a:rPr lang="zh-CN" altLang="en-US" b="1">
                <a:solidFill>
                  <a:srgbClr val="55797A"/>
                </a:solidFill>
              </a:rPr>
              <a:t>发</a:t>
            </a:r>
            <a:endParaRPr lang="zh-CN" altLang="en-US" b="1">
              <a:solidFill>
                <a:srgbClr val="55797A"/>
              </a:solidFill>
            </a:endParaRPr>
          </a:p>
          <a:p>
            <a:pPr algn="ctr"/>
            <a:r>
              <a:rPr lang="zh-CN" altLang="en-US" b="1">
                <a:solidFill>
                  <a:srgbClr val="55797A"/>
                </a:solidFill>
              </a:rPr>
              <a:t>展</a:t>
            </a:r>
            <a:endParaRPr lang="zh-CN" altLang="en-US" b="1">
              <a:solidFill>
                <a:srgbClr val="55797A"/>
              </a:solidFill>
            </a:endParaRPr>
          </a:p>
          <a:p>
            <a:pPr algn="ctr"/>
            <a:r>
              <a:rPr lang="zh-CN" altLang="en-US" b="1">
                <a:solidFill>
                  <a:srgbClr val="55797A"/>
                </a:solidFill>
              </a:rPr>
              <a:t>历</a:t>
            </a:r>
            <a:endParaRPr lang="zh-CN" altLang="en-US" b="1">
              <a:solidFill>
                <a:srgbClr val="55797A"/>
              </a:solidFill>
            </a:endParaRPr>
          </a:p>
          <a:p>
            <a:pPr algn="ctr"/>
            <a:r>
              <a:rPr lang="zh-CN" altLang="en-US" b="1">
                <a:solidFill>
                  <a:srgbClr val="55797A"/>
                </a:solidFill>
              </a:rPr>
              <a:t>程</a:t>
            </a:r>
            <a:endParaRPr lang="zh-CN" altLang="en-US" b="1">
              <a:solidFill>
                <a:srgbClr val="55797A"/>
              </a:solidFill>
            </a:endParaRPr>
          </a:p>
        </p:txBody>
      </p:sp>
      <p:graphicFrame>
        <p:nvGraphicFramePr>
          <p:cNvPr id="2" name="表格 1"/>
          <p:cNvGraphicFramePr/>
          <p:nvPr/>
        </p:nvGraphicFramePr>
        <p:xfrm>
          <a:off x="913447" y="2166493"/>
          <a:ext cx="10758805" cy="4078605"/>
        </p:xfrm>
        <a:graphic>
          <a:graphicData uri="http://schemas.openxmlformats.org/drawingml/2006/table">
            <a:tbl>
              <a:tblPr/>
              <a:tblGrid>
                <a:gridCol w="713105"/>
                <a:gridCol w="10045700"/>
              </a:tblGrid>
              <a:tr h="180975">
                <a:tc>
                  <a:txBody>
                    <a:bodyPr/>
                    <a:p>
                      <a:pPr marL="0" indent="0" algn="ctr">
                        <a:lnSpc>
                          <a:spcPct val="125000"/>
                        </a:lnSpc>
                        <a:spcBef>
                          <a:spcPts val="600"/>
                        </a:spcBef>
                        <a:spcAft>
                          <a:spcPts val="600"/>
                        </a:spcAft>
                      </a:pPr>
                      <a:r>
                        <a:rPr lang="zh-CN" sz="1400" b="1">
                          <a:solidFill>
                            <a:schemeClr val="bg1"/>
                          </a:solidFill>
                          <a:latin typeface="Times New Roman" panose="02020603050405020304"/>
                          <a:ea typeface="宋体" panose="02010600030101010101" pitchFamily="2" charset="-122"/>
                        </a:rPr>
                        <a:t>年份</a:t>
                      </a:r>
                      <a:endParaRPr lang="zh-CN" sz="1400" b="1">
                        <a:solidFill>
                          <a:schemeClr val="bg1"/>
                        </a:solidFill>
                        <a:latin typeface="Times New Roman" panose="02020603050405020304"/>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55797A"/>
                    </a:solidFill>
                  </a:tcPr>
                </a:tc>
                <a:tc>
                  <a:txBody>
                    <a:bodyPr/>
                    <a:p>
                      <a:pPr marL="0" indent="0" algn="ctr">
                        <a:lnSpc>
                          <a:spcPct val="125000"/>
                        </a:lnSpc>
                        <a:spcBef>
                          <a:spcPts val="600"/>
                        </a:spcBef>
                        <a:spcAft>
                          <a:spcPts val="600"/>
                        </a:spcAft>
                      </a:pPr>
                      <a:r>
                        <a:rPr lang="zh-CN" sz="1400" b="1">
                          <a:solidFill>
                            <a:schemeClr val="bg1"/>
                          </a:solidFill>
                          <a:latin typeface="Times New Roman" panose="02020603050405020304"/>
                          <a:ea typeface="宋体" panose="02010600030101010101" pitchFamily="2" charset="-122"/>
                        </a:rPr>
                        <a:t>主要内容</a:t>
                      </a:r>
                      <a:endParaRPr lang="zh-CN" sz="1400" b="1">
                        <a:solidFill>
                          <a:schemeClr val="bg1"/>
                        </a:solidFill>
                        <a:latin typeface="Times New Roman" panose="02020603050405020304"/>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55797A"/>
                    </a:solidFill>
                  </a:tcPr>
                </a:tc>
              </a:tr>
              <a:tr h="1096010">
                <a:tc>
                  <a:txBody>
                    <a:bodyPr/>
                    <a:p>
                      <a:pPr marL="0" indent="0" algn="ctr">
                        <a:lnSpc>
                          <a:spcPct val="125000"/>
                        </a:lnSpc>
                        <a:spcBef>
                          <a:spcPts val="600"/>
                        </a:spcBef>
                        <a:spcAft>
                          <a:spcPts val="600"/>
                        </a:spcAft>
                      </a:pPr>
                      <a:r>
                        <a:rPr lang="en-US" altLang="zh-CN" sz="1400">
                          <a:latin typeface="Times New Roman" panose="02020603050405020304"/>
                          <a:ea typeface="宋体" panose="02010600030101010101" pitchFamily="2" charset="-122"/>
                        </a:rPr>
                        <a:t>2013</a:t>
                      </a:r>
                      <a:r>
                        <a:rPr lang="zh-CN" sz="1400">
                          <a:latin typeface="宋体" panose="02010600030101010101" pitchFamily="2" charset="-122"/>
                          <a:ea typeface="宋体" panose="02010600030101010101" pitchFamily="2" charset="-122"/>
                        </a:rPr>
                        <a:t>年</a:t>
                      </a:r>
                      <a:endParaRPr lang="zh-CN" sz="14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ts val="1800"/>
                        </a:lnSpc>
                        <a:spcBef>
                          <a:spcPts val="600"/>
                        </a:spcBef>
                        <a:spcAft>
                          <a:spcPts val="600"/>
                        </a:spcAft>
                      </a:pPr>
                      <a:r>
                        <a:rPr lang="zh-CN" sz="1400">
                          <a:latin typeface="宋体" panose="02010600030101010101" pitchFamily="2" charset="-122"/>
                          <a:ea typeface="宋体" panose="02010600030101010101" pitchFamily="2" charset="-122"/>
                        </a:rPr>
                        <a:t>澳大利亚首席科学家办公室发布《国家利益中的</a:t>
                      </a:r>
                      <a:r>
                        <a:rPr lang="en-US" altLang="zh-CN" sz="1400">
                          <a:latin typeface="Times New Roman" panose="02020603050405020304"/>
                          <a:ea typeface="宋体" panose="02010600030101010101" pitchFamily="2" charset="-122"/>
                        </a:rPr>
                        <a:t>STEM</a:t>
                      </a:r>
                      <a:r>
                        <a:rPr lang="zh-CN" sz="1400">
                          <a:latin typeface="宋体" panose="02010600030101010101" pitchFamily="2" charset="-122"/>
                          <a:ea typeface="宋体" panose="02010600030101010101" pitchFamily="2" charset="-122"/>
                        </a:rPr>
                        <a:t>战略》，制定</a:t>
                      </a:r>
                      <a:r>
                        <a:rPr lang="en-US" altLang="zh-CN" sz="1400">
                          <a:latin typeface="Times New Roman" panose="02020603050405020304"/>
                          <a:ea typeface="宋体" panose="02010600030101010101" pitchFamily="2" charset="-122"/>
                        </a:rPr>
                        <a:t>2013—2025</a:t>
                      </a:r>
                      <a:r>
                        <a:rPr lang="zh-CN" sz="1400">
                          <a:latin typeface="宋体" panose="02010600030101010101" pitchFamily="2" charset="-122"/>
                          <a:ea typeface="宋体" panose="02010600030101010101" pitchFamily="2" charset="-122"/>
                        </a:rPr>
                        <a:t>年的战略发展目标：在学生表现方面，实现澳大利亚学生的世界级</a:t>
                      </a:r>
                      <a:r>
                        <a:rPr lang="en-US" altLang="zh-CN" sz="1400">
                          <a:latin typeface="Times New Roman" panose="02020603050405020304"/>
                          <a:ea typeface="宋体" panose="02010600030101010101" pitchFamily="2" charset="-122"/>
                        </a:rPr>
                        <a:t>STEM</a:t>
                      </a:r>
                      <a:r>
                        <a:rPr lang="zh-CN" sz="1400">
                          <a:latin typeface="宋体" panose="02010600030101010101" pitchFamily="2" charset="-122"/>
                          <a:ea typeface="宋体" panose="02010600030101010101" pitchFamily="2" charset="-122"/>
                        </a:rPr>
                        <a:t>表现；在人才开发方面，培养澳大利亚高素质、多元化、高道德的</a:t>
                      </a:r>
                      <a:r>
                        <a:rPr lang="en-US" altLang="zh-CN" sz="1400">
                          <a:latin typeface="Times New Roman" panose="02020603050405020304"/>
                          <a:ea typeface="宋体" panose="02010600030101010101" pitchFamily="2" charset="-122"/>
                        </a:rPr>
                        <a:t>STEM</a:t>
                      </a:r>
                      <a:r>
                        <a:rPr lang="zh-CN" sz="1400">
                          <a:latin typeface="宋体" panose="02010600030101010101" pitchFamily="2" charset="-122"/>
                          <a:ea typeface="宋体" panose="02010600030101010101" pitchFamily="2" charset="-122"/>
                        </a:rPr>
                        <a:t>人才；在经济与产业方面，</a:t>
                      </a:r>
                      <a:r>
                        <a:rPr lang="zh-CN" sz="1400">
                          <a:latin typeface="Times New Roman" panose="02020603050405020304"/>
                          <a:ea typeface="宋体" panose="02010600030101010101" pitchFamily="2" charset="-122"/>
                        </a:rPr>
                        <a:t>依靠技术建立知识产业和发展经济，推动澳大利亚</a:t>
                      </a:r>
                      <a:r>
                        <a:rPr lang="en-US" altLang="zh-CN" sz="1400">
                          <a:latin typeface="Times New Roman" panose="02020603050405020304"/>
                          <a:ea typeface="Times New Roman" panose="02020603050405020304"/>
                        </a:rPr>
                        <a:t>STEM</a:t>
                      </a:r>
                      <a:r>
                        <a:rPr lang="zh-CN" sz="1400">
                          <a:latin typeface="Times New Roman" panose="02020603050405020304"/>
                          <a:ea typeface="宋体" panose="02010600030101010101" pitchFamily="2" charset="-122"/>
                        </a:rPr>
                        <a:t>领域的研究和创新达到世界一流水平</a:t>
                      </a:r>
                      <a:r>
                        <a:rPr lang="zh-CN" sz="1400">
                          <a:latin typeface="宋体" panose="02010600030101010101" pitchFamily="2" charset="-122"/>
                          <a:ea typeface="宋体" panose="02010600030101010101" pitchFamily="2" charset="-122"/>
                        </a:rPr>
                        <a:t>；在外交方面，</a:t>
                      </a:r>
                      <a:r>
                        <a:rPr lang="zh-CN" sz="1400">
                          <a:latin typeface="Times New Roman" panose="02020603050405020304"/>
                          <a:ea typeface="宋体" panose="02010600030101010101" pitchFamily="2" charset="-122"/>
                        </a:rPr>
                        <a:t>将</a:t>
                      </a:r>
                      <a:r>
                        <a:rPr lang="en-US" altLang="zh-CN" sz="1400">
                          <a:latin typeface="Times New Roman" panose="02020603050405020304"/>
                          <a:ea typeface="Times New Roman" panose="02020603050405020304"/>
                        </a:rPr>
                        <a:t>STEM</a:t>
                      </a:r>
                      <a:r>
                        <a:rPr lang="zh-CN" sz="1400">
                          <a:latin typeface="Times New Roman" panose="02020603050405020304"/>
                          <a:ea typeface="宋体" panose="02010600030101010101" pitchFamily="2" charset="-122"/>
                        </a:rPr>
                        <a:t>作为澳大利亚外交的核心，推动澳大利亚</a:t>
                      </a:r>
                      <a:r>
                        <a:rPr lang="en-US" altLang="zh-CN" sz="1400">
                          <a:latin typeface="Times New Roman" panose="02020603050405020304"/>
                          <a:ea typeface="Times New Roman" panose="02020603050405020304"/>
                        </a:rPr>
                        <a:t>STEM</a:t>
                      </a:r>
                      <a:r>
                        <a:rPr lang="zh-CN" sz="1400">
                          <a:latin typeface="Times New Roman" panose="02020603050405020304"/>
                          <a:ea typeface="宋体" panose="02010600030101010101" pitchFamily="2" charset="-122"/>
                        </a:rPr>
                        <a:t>愿景的全球化</a:t>
                      </a:r>
                      <a:endParaRPr lang="zh-CN" sz="1400">
                        <a:latin typeface="Times New Roman" panose="02020603050405020304"/>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333500">
                <a:tc>
                  <a:txBody>
                    <a:bodyPr/>
                    <a:p>
                      <a:pPr marL="0" indent="0" algn="ctr">
                        <a:lnSpc>
                          <a:spcPct val="125000"/>
                        </a:lnSpc>
                        <a:spcBef>
                          <a:spcPts val="600"/>
                        </a:spcBef>
                        <a:spcAft>
                          <a:spcPts val="600"/>
                        </a:spcAft>
                      </a:pPr>
                      <a:r>
                        <a:rPr lang="en-US" altLang="zh-CN" sz="1400">
                          <a:latin typeface="Times New Roman" panose="02020603050405020304"/>
                          <a:ea typeface="宋体" panose="02010600030101010101" pitchFamily="2" charset="-122"/>
                        </a:rPr>
                        <a:t>2014</a:t>
                      </a:r>
                      <a:r>
                        <a:rPr lang="zh-CN" sz="1400">
                          <a:latin typeface="宋体" panose="02010600030101010101" pitchFamily="2" charset="-122"/>
                          <a:ea typeface="宋体" panose="02010600030101010101" pitchFamily="2" charset="-122"/>
                        </a:rPr>
                        <a:t>年</a:t>
                      </a:r>
                      <a:endParaRPr lang="zh-CN" sz="14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ts val="1800"/>
                        </a:lnSpc>
                        <a:spcBef>
                          <a:spcPts val="600"/>
                        </a:spcBef>
                        <a:spcAft>
                          <a:spcPts val="600"/>
                        </a:spcAft>
                      </a:pPr>
                      <a:r>
                        <a:rPr lang="zh-CN" sz="1400">
                          <a:latin typeface="宋体" panose="02010600030101010101" pitchFamily="2" charset="-122"/>
                          <a:ea typeface="宋体" panose="02010600030101010101" pitchFamily="2" charset="-122"/>
                        </a:rPr>
                        <a:t>澳大利亚首席科学家办公室发布《</a:t>
                      </a:r>
                      <a:r>
                        <a:rPr lang="en-US" altLang="zh-CN" sz="1400">
                          <a:latin typeface="Times New Roman" panose="02020603050405020304"/>
                          <a:ea typeface="宋体" panose="02010600030101010101" pitchFamily="2" charset="-122"/>
                        </a:rPr>
                        <a:t>STEM</a:t>
                      </a:r>
                      <a:r>
                        <a:rPr lang="zh-CN" sz="1400">
                          <a:latin typeface="宋体" panose="02010600030101010101" pitchFamily="2" charset="-122"/>
                          <a:ea typeface="宋体" panose="02010600030101010101" pitchFamily="2" charset="-122"/>
                        </a:rPr>
                        <a:t>：澳大利亚的未来》文件，为</a:t>
                      </a:r>
                      <a:r>
                        <a:rPr lang="en-US" altLang="zh-CN" sz="1400">
                          <a:latin typeface="Times New Roman" panose="02020603050405020304"/>
                          <a:ea typeface="宋体" panose="02010600030101010101" pitchFamily="2" charset="-122"/>
                        </a:rPr>
                        <a:t>STEM</a:t>
                      </a:r>
                      <a:r>
                        <a:rPr lang="zh-CN" sz="1400">
                          <a:latin typeface="宋体" panose="02010600030101010101" pitchFamily="2" charset="-122"/>
                          <a:ea typeface="宋体" panose="02010600030101010101" pitchFamily="2" charset="-122"/>
                        </a:rPr>
                        <a:t>教育提供详细规划</a:t>
                      </a:r>
                      <a:r>
                        <a:rPr lang="zh-CN" sz="1400">
                          <a:latin typeface="Times New Roman" panose="02020603050405020304"/>
                          <a:ea typeface="宋体" panose="02010600030101010101" pitchFamily="2" charset="-122"/>
                        </a:rPr>
                        <a:t>。文件强调</a:t>
                      </a:r>
                      <a:r>
                        <a:rPr lang="en-US" altLang="zh-CN" sz="1400">
                          <a:latin typeface="Times New Roman" panose="02020603050405020304"/>
                          <a:ea typeface="Times New Roman" panose="02020603050405020304"/>
                        </a:rPr>
                        <a:t>STEM</a:t>
                      </a:r>
                      <a:r>
                        <a:rPr lang="zh-CN" sz="1400">
                          <a:latin typeface="Times New Roman" panose="02020603050405020304"/>
                          <a:ea typeface="宋体" panose="02010600030101010101" pitchFamily="2" charset="-122"/>
                        </a:rPr>
                        <a:t>教师培养和学生</a:t>
                      </a:r>
                      <a:r>
                        <a:rPr lang="en-US" altLang="zh-CN" sz="1400">
                          <a:latin typeface="Times New Roman" panose="02020603050405020304"/>
                          <a:ea typeface="Times New Roman" panose="02020603050405020304"/>
                        </a:rPr>
                        <a:t>STEM</a:t>
                      </a:r>
                      <a:r>
                        <a:rPr lang="zh-CN" sz="1400">
                          <a:latin typeface="Times New Roman" panose="02020603050405020304"/>
                          <a:ea typeface="宋体" panose="02010600030101010101" pitchFamily="2" charset="-122"/>
                        </a:rPr>
                        <a:t>素养，提高课程设计的科学性与合理性，加强与国家课程标准的联系，并确保人才培养模式符合市场需求；提出围绕启发式教学、探究式学习和批判性思维等要素，为所有学生建立</a:t>
                      </a:r>
                      <a:r>
                        <a:rPr lang="en-US" altLang="zh-CN" sz="1400">
                          <a:latin typeface="Times New Roman" panose="02020603050405020304"/>
                          <a:ea typeface="Times New Roman" panose="02020603050405020304"/>
                        </a:rPr>
                        <a:t>STEM</a:t>
                      </a:r>
                      <a:r>
                        <a:rPr lang="zh-CN" sz="1400">
                          <a:latin typeface="Times New Roman" panose="02020603050405020304"/>
                          <a:ea typeface="宋体" panose="02010600030101010101" pitchFamily="2" charset="-122"/>
                        </a:rPr>
                        <a:t>教育，将科学素养与阅读及算术素养作为培养重点；增强</a:t>
                      </a:r>
                      <a:r>
                        <a:rPr lang="en-US" altLang="zh-CN" sz="1400">
                          <a:latin typeface="Times New Roman" panose="02020603050405020304"/>
                          <a:ea typeface="Times New Roman" panose="02020603050405020304"/>
                        </a:rPr>
                        <a:t>STEM</a:t>
                      </a:r>
                      <a:r>
                        <a:rPr lang="zh-CN" sz="1400">
                          <a:latin typeface="Times New Roman" panose="02020603050405020304"/>
                          <a:ea typeface="宋体" panose="02010600030101010101" pitchFamily="2" charset="-122"/>
                        </a:rPr>
                        <a:t>在教育机构中的参与度与灵活性，促进</a:t>
                      </a:r>
                      <a:r>
                        <a:rPr lang="en-US" altLang="zh-CN" sz="1400">
                          <a:latin typeface="Times New Roman" panose="02020603050405020304"/>
                          <a:ea typeface="Times New Roman" panose="02020603050405020304"/>
                        </a:rPr>
                        <a:t>STEM</a:t>
                      </a:r>
                      <a:r>
                        <a:rPr lang="zh-CN" sz="1400">
                          <a:latin typeface="Times New Roman" panose="02020603050405020304"/>
                          <a:ea typeface="宋体" panose="02010600030101010101" pitchFamily="2" charset="-122"/>
                        </a:rPr>
                        <a:t>学科与非</a:t>
                      </a:r>
                      <a:r>
                        <a:rPr lang="en-US" altLang="zh-CN" sz="1400">
                          <a:latin typeface="Times New Roman" panose="02020603050405020304"/>
                          <a:ea typeface="Times New Roman" panose="02020603050405020304"/>
                        </a:rPr>
                        <a:t>STEM</a:t>
                      </a:r>
                      <a:r>
                        <a:rPr lang="zh-CN" sz="1400">
                          <a:latin typeface="Times New Roman" panose="02020603050405020304"/>
                          <a:ea typeface="宋体" panose="02010600030101010101" pitchFamily="2" charset="-122"/>
                        </a:rPr>
                        <a:t>学科之间的融合；</a:t>
                      </a:r>
                      <a:r>
                        <a:rPr lang="en-US" altLang="zh-CN" sz="1400">
                          <a:latin typeface="Times New Roman" panose="02020603050405020304"/>
                          <a:ea typeface="宋体" panose="02010600030101010101" pitchFamily="2" charset="-122"/>
                        </a:rPr>
                        <a:t>STEM</a:t>
                      </a:r>
                      <a:r>
                        <a:rPr lang="zh-CN" sz="1400">
                          <a:latin typeface="宋体" panose="02010600030101010101" pitchFamily="2" charset="-122"/>
                          <a:ea typeface="宋体" panose="02010600030101010101" pitchFamily="2" charset="-122"/>
                        </a:rPr>
                        <a:t>课程</a:t>
                      </a:r>
                      <a:r>
                        <a:rPr lang="zh-CN" sz="1400">
                          <a:latin typeface="Times New Roman" panose="02020603050405020304"/>
                          <a:ea typeface="宋体" panose="02010600030101010101" pitchFamily="2" charset="-122"/>
                        </a:rPr>
                        <a:t>及其</a:t>
                      </a:r>
                      <a:r>
                        <a:rPr lang="zh-CN" sz="1400">
                          <a:latin typeface="宋体" panose="02010600030101010101" pitchFamily="2" charset="-122"/>
                          <a:ea typeface="宋体" panose="02010600030101010101" pitchFamily="2" charset="-122"/>
                        </a:rPr>
                        <a:t>评估应优先参考</a:t>
                      </a:r>
                      <a:r>
                        <a:rPr lang="zh-CN" altLang="en-US" sz="1400">
                          <a:latin typeface="宋体" panose="02010600030101010101" pitchFamily="2" charset="-122"/>
                          <a:ea typeface="宋体" panose="02010600030101010101" pitchFamily="2" charset="-122"/>
                        </a:rPr>
                        <a:t>“好奇心”</a:t>
                      </a:r>
                      <a:r>
                        <a:rPr lang="zh-CN" sz="1400">
                          <a:latin typeface="宋体" panose="02010600030101010101" pitchFamily="2" charset="-122"/>
                          <a:ea typeface="宋体" panose="02010600030101010101" pitchFamily="2" charset="-122"/>
                        </a:rPr>
                        <a:t>、问题解决、</a:t>
                      </a:r>
                      <a:r>
                        <a:rPr lang="en-US" altLang="zh-CN" sz="1400">
                          <a:latin typeface="Times New Roman" panose="02020603050405020304"/>
                          <a:ea typeface="宋体" panose="02010600030101010101" pitchFamily="2" charset="-122"/>
                        </a:rPr>
                        <a:t>STEM</a:t>
                      </a:r>
                      <a:r>
                        <a:rPr lang="zh-CN" sz="1400">
                          <a:latin typeface="宋体" panose="02010600030101010101" pitchFamily="2" charset="-122"/>
                          <a:ea typeface="宋体" panose="02010600030101010101" pitchFamily="2" charset="-122"/>
                        </a:rPr>
                        <a:t>知识应用等标准</a:t>
                      </a:r>
                      <a:r>
                        <a:rPr lang="zh-CN" sz="1400">
                          <a:latin typeface="Times New Roman" panose="02020603050405020304"/>
                          <a:ea typeface="宋体" panose="02010600030101010101" pitchFamily="2" charset="-122"/>
                        </a:rPr>
                        <a:t>；</a:t>
                      </a:r>
                      <a:r>
                        <a:rPr lang="zh-CN" sz="1400">
                          <a:latin typeface="宋体" panose="02010600030101010101" pitchFamily="2" charset="-122"/>
                          <a:ea typeface="宋体" panose="02010600030101010101" pitchFamily="2" charset="-122"/>
                        </a:rPr>
                        <a:t>提高澳大利亚公民的</a:t>
                      </a:r>
                      <a:r>
                        <a:rPr lang="en-US" altLang="zh-CN" sz="1400">
                          <a:latin typeface="Times New Roman" panose="02020603050405020304"/>
                          <a:ea typeface="宋体" panose="02010600030101010101" pitchFamily="2" charset="-122"/>
                        </a:rPr>
                        <a:t>STEM</a:t>
                      </a:r>
                      <a:r>
                        <a:rPr lang="zh-CN" sz="1400">
                          <a:latin typeface="宋体" panose="02010600030101010101" pitchFamily="2" charset="-122"/>
                          <a:ea typeface="宋体" panose="02010600030101010101" pitchFamily="2" charset="-122"/>
                        </a:rPr>
                        <a:t>参与度，尤其是女性、原住民和弱势群体</a:t>
                      </a:r>
                      <a:endParaRPr lang="zh-CN" sz="14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592455">
                <a:tc>
                  <a:txBody>
                    <a:bodyPr/>
                    <a:p>
                      <a:pPr marL="0" indent="0" algn="ctr">
                        <a:lnSpc>
                          <a:spcPct val="125000"/>
                        </a:lnSpc>
                        <a:spcBef>
                          <a:spcPts val="600"/>
                        </a:spcBef>
                        <a:spcAft>
                          <a:spcPts val="600"/>
                        </a:spcAft>
                      </a:pPr>
                      <a:r>
                        <a:rPr lang="en-US" altLang="zh-CN" sz="1400">
                          <a:latin typeface="Times New Roman" panose="02020603050405020304"/>
                          <a:ea typeface="宋体" panose="02010600030101010101" pitchFamily="2" charset="-122"/>
                        </a:rPr>
                        <a:t>2015</a:t>
                      </a:r>
                      <a:r>
                        <a:rPr lang="zh-CN" sz="1400">
                          <a:latin typeface="宋体" panose="02010600030101010101" pitchFamily="2" charset="-122"/>
                          <a:ea typeface="宋体" panose="02010600030101010101" pitchFamily="2" charset="-122"/>
                        </a:rPr>
                        <a:t>年</a:t>
                      </a:r>
                      <a:endParaRPr lang="zh-CN" sz="14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ts val="1800"/>
                        </a:lnSpc>
                        <a:spcBef>
                          <a:spcPts val="600"/>
                        </a:spcBef>
                        <a:spcAft>
                          <a:spcPts val="600"/>
                        </a:spcAft>
                      </a:pPr>
                      <a:r>
                        <a:rPr lang="zh-CN" sz="1400">
                          <a:latin typeface="宋体" panose="02010600030101010101" pitchFamily="2" charset="-122"/>
                          <a:ea typeface="宋体" panose="02010600030101010101" pitchFamily="2" charset="-122"/>
                        </a:rPr>
                        <a:t>澳大利亚联邦和各州及地区教育部长在</a:t>
                      </a:r>
                      <a:r>
                        <a:rPr lang="zh-CN" altLang="en-US" sz="1400">
                          <a:latin typeface="宋体" panose="02010600030101010101" pitchFamily="2" charset="-122"/>
                          <a:ea typeface="宋体" panose="02010600030101010101" pitchFamily="2" charset="-122"/>
                        </a:rPr>
                        <a:t>“教育委员会”会议</a:t>
                      </a:r>
                      <a:r>
                        <a:rPr lang="zh-CN" sz="1400">
                          <a:latin typeface="宋体" panose="02010600030101010101" pitchFamily="2" charset="-122"/>
                          <a:ea typeface="宋体" panose="02010600030101010101" pitchFamily="2" charset="-122"/>
                        </a:rPr>
                        <a:t>上签署《国家</a:t>
                      </a:r>
                      <a:r>
                        <a:rPr lang="en-US" altLang="zh-CN" sz="1400">
                          <a:latin typeface="Times New Roman" panose="02020603050405020304"/>
                          <a:ea typeface="宋体" panose="02010600030101010101" pitchFamily="2" charset="-122"/>
                        </a:rPr>
                        <a:t>STEM</a:t>
                      </a:r>
                      <a:r>
                        <a:rPr lang="zh-CN" sz="1400">
                          <a:latin typeface="宋体" panose="02010600030101010101" pitchFamily="2" charset="-122"/>
                          <a:ea typeface="宋体" panose="02010600030101010101" pitchFamily="2" charset="-122"/>
                        </a:rPr>
                        <a:t>学校教育战略</a:t>
                      </a:r>
                      <a:r>
                        <a:rPr lang="en-US" altLang="zh-CN" sz="1400">
                          <a:latin typeface="Times New Roman" panose="02020603050405020304"/>
                          <a:ea typeface="宋体" panose="02010600030101010101" pitchFamily="2" charset="-122"/>
                        </a:rPr>
                        <a:t>2016—2026</a:t>
                      </a:r>
                      <a:r>
                        <a:rPr lang="zh-CN" sz="1400">
                          <a:latin typeface="宋体" panose="02010600030101010101" pitchFamily="2" charset="-122"/>
                          <a:ea typeface="宋体" panose="02010600030101010101" pitchFamily="2" charset="-122"/>
                        </a:rPr>
                        <a:t>》，通过采取国家行动改进澳大利亚学校的科学、数学和信息技术的教学与学习</a:t>
                      </a:r>
                      <a:endParaRPr lang="zh-CN" sz="14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789940">
                <a:tc>
                  <a:txBody>
                    <a:bodyPr/>
                    <a:p>
                      <a:pPr marL="0" indent="0" algn="ctr">
                        <a:lnSpc>
                          <a:spcPct val="125000"/>
                        </a:lnSpc>
                        <a:spcBef>
                          <a:spcPts val="600"/>
                        </a:spcBef>
                        <a:spcAft>
                          <a:spcPts val="600"/>
                        </a:spcAft>
                      </a:pPr>
                      <a:r>
                        <a:rPr lang="en-US" altLang="zh-CN" sz="1400">
                          <a:latin typeface="Times New Roman" panose="02020603050405020304"/>
                          <a:ea typeface="宋体" panose="02010600030101010101" pitchFamily="2" charset="-122"/>
                        </a:rPr>
                        <a:t>2018</a:t>
                      </a:r>
                      <a:r>
                        <a:rPr lang="zh-CN" sz="1400">
                          <a:latin typeface="宋体" panose="02010600030101010101" pitchFamily="2" charset="-122"/>
                          <a:ea typeface="宋体" panose="02010600030101010101" pitchFamily="2" charset="-122"/>
                        </a:rPr>
                        <a:t>年</a:t>
                      </a:r>
                      <a:endParaRPr lang="zh-CN" sz="14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ts val="1800"/>
                        </a:lnSpc>
                        <a:spcBef>
                          <a:spcPts val="600"/>
                        </a:spcBef>
                        <a:spcAft>
                          <a:spcPts val="600"/>
                        </a:spcAft>
                      </a:pPr>
                      <a:r>
                        <a:rPr lang="zh-CN" sz="1400">
                          <a:latin typeface="宋体" panose="02010600030101010101" pitchFamily="2" charset="-122"/>
                          <a:ea typeface="宋体" panose="02010600030101010101" pitchFamily="2" charset="-122"/>
                        </a:rPr>
                        <a:t>澳大利亚政府发布了《澳大利亚愿景</a:t>
                      </a:r>
                      <a:r>
                        <a:rPr lang="en-US" altLang="zh-CN" sz="1400">
                          <a:latin typeface="Times New Roman" panose="02020603050405020304"/>
                          <a:ea typeface="宋体" panose="02010600030101010101" pitchFamily="2" charset="-122"/>
                        </a:rPr>
                        <a:t>2030</a:t>
                      </a:r>
                      <a:r>
                        <a:rPr lang="zh-CN" sz="1400">
                          <a:latin typeface="宋体" panose="02010600030101010101" pitchFamily="2" charset="-122"/>
                          <a:ea typeface="宋体" panose="02010600030101010101" pitchFamily="2" charset="-122"/>
                        </a:rPr>
                        <a:t>：创新促进繁荣》计划，该计划</a:t>
                      </a:r>
                      <a:r>
                        <a:rPr lang="zh-CN" sz="1400">
                          <a:latin typeface="Times New Roman" panose="02020603050405020304"/>
                          <a:ea typeface="宋体" panose="02010600030101010101" pitchFamily="2" charset="-122"/>
                        </a:rPr>
                        <a:t>将</a:t>
                      </a:r>
                      <a:r>
                        <a:rPr lang="en-US" altLang="zh-CN" sz="1400">
                          <a:latin typeface="Times New Roman" panose="02020603050405020304"/>
                          <a:ea typeface="宋体" panose="02010600030101010101" pitchFamily="2" charset="-122"/>
                        </a:rPr>
                        <a:t>STEM</a:t>
                      </a:r>
                      <a:r>
                        <a:rPr lang="zh-CN" sz="1400">
                          <a:latin typeface="宋体" panose="02010600030101010101" pitchFamily="2" charset="-122"/>
                          <a:ea typeface="宋体" panose="02010600030101010101" pitchFamily="2" charset="-122"/>
                        </a:rPr>
                        <a:t>教育摆在重要的位置，要求提升与</a:t>
                      </a:r>
                      <a:r>
                        <a:rPr lang="en-US" altLang="zh-CN" sz="1400">
                          <a:latin typeface="Times New Roman" panose="02020603050405020304"/>
                          <a:ea typeface="宋体" panose="02010600030101010101" pitchFamily="2" charset="-122"/>
                        </a:rPr>
                        <a:t>STEM</a:t>
                      </a:r>
                      <a:r>
                        <a:rPr lang="zh-CN" sz="1400">
                          <a:latin typeface="宋体" panose="02010600030101010101" pitchFamily="2" charset="-122"/>
                          <a:ea typeface="宋体" panose="02010600030101010101" pitchFamily="2" charset="-122"/>
                        </a:rPr>
                        <a:t>学科相关的教师教育质量，激发基础教育阶段学生</a:t>
                      </a:r>
                      <a:r>
                        <a:rPr lang="zh-CN" sz="1400">
                          <a:latin typeface="Times New Roman" panose="02020603050405020304"/>
                          <a:ea typeface="宋体" panose="02010600030101010101" pitchFamily="2" charset="-122"/>
                        </a:rPr>
                        <a:t>对</a:t>
                      </a:r>
                      <a:r>
                        <a:rPr lang="en-US" altLang="zh-CN" sz="1400">
                          <a:latin typeface="Times New Roman" panose="02020603050405020304"/>
                          <a:ea typeface="宋体" panose="02010600030101010101" pitchFamily="2" charset="-122"/>
                        </a:rPr>
                        <a:t>STEM</a:t>
                      </a:r>
                      <a:r>
                        <a:rPr lang="zh-CN" sz="1400">
                          <a:latin typeface="宋体" panose="02010600030101010101" pitchFamily="2" charset="-122"/>
                          <a:ea typeface="宋体" panose="02010600030101010101" pitchFamily="2" charset="-122"/>
                        </a:rPr>
                        <a:t>课程的学习兴趣，鼓励学生选修更高水平的</a:t>
                      </a:r>
                      <a:r>
                        <a:rPr lang="en-US" altLang="zh-CN" sz="1400">
                          <a:latin typeface="Times New Roman" panose="02020603050405020304"/>
                          <a:ea typeface="宋体" panose="02010600030101010101" pitchFamily="2" charset="-122"/>
                        </a:rPr>
                        <a:t>STEM</a:t>
                      </a:r>
                      <a:r>
                        <a:rPr lang="zh-CN" sz="1400">
                          <a:latin typeface="宋体" panose="02010600030101010101" pitchFamily="2" charset="-122"/>
                          <a:ea typeface="宋体" panose="02010600030101010101" pitchFamily="2" charset="-122"/>
                        </a:rPr>
                        <a:t>课程，</a:t>
                      </a:r>
                      <a:r>
                        <a:rPr lang="zh-CN" sz="1400">
                          <a:latin typeface="Times New Roman" panose="02020603050405020304"/>
                          <a:ea typeface="宋体" panose="02010600030101010101" pitchFamily="2" charset="-122"/>
                        </a:rPr>
                        <a:t>并</a:t>
                      </a:r>
                      <a:r>
                        <a:rPr lang="zh-CN" sz="1400">
                          <a:latin typeface="宋体" panose="02010600030101010101" pitchFamily="2" charset="-122"/>
                          <a:ea typeface="宋体" panose="02010600030101010101" pitchFamily="2" charset="-122"/>
                        </a:rPr>
                        <a:t>进行</a:t>
                      </a:r>
                      <a:r>
                        <a:rPr lang="en-US" altLang="zh-CN" sz="1400">
                          <a:latin typeface="Times New Roman" panose="02020603050405020304"/>
                          <a:ea typeface="宋体" panose="02010600030101010101" pitchFamily="2" charset="-122"/>
                        </a:rPr>
                        <a:t>STEM</a:t>
                      </a:r>
                      <a:r>
                        <a:rPr lang="zh-CN" sz="1400">
                          <a:latin typeface="宋体" panose="02010600030101010101" pitchFamily="2" charset="-122"/>
                          <a:ea typeface="宋体" panose="02010600030101010101" pitchFamily="2" charset="-122"/>
                        </a:rPr>
                        <a:t>相关职业认证</a:t>
                      </a:r>
                      <a:endParaRPr lang="zh-CN" sz="14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bl>
          </a:graphicData>
        </a:graphic>
      </p:graphicFrame>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6203950" cy="645160"/>
          </a:xfrm>
          <a:prstGeom prst="rect">
            <a:avLst/>
          </a:prstGeom>
          <a:noFill/>
        </p:spPr>
        <p:txBody>
          <a:bodyPr wrap="square" rtlCol="0">
            <a:spAutoFit/>
          </a:bodyPr>
          <a:lstStyle/>
          <a:p>
            <a:pPr algn="l"/>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二、</a:t>
            </a:r>
            <a:r>
              <a:rPr lang="en-US" altLang="zh-CN" sz="3600" b="1" dirty="0">
                <a:solidFill>
                  <a:srgbClr val="55797A"/>
                </a:solidFill>
                <a:effectLst/>
                <a:latin typeface="微软雅黑" panose="020B0503020204020204" pitchFamily="34" charset="-122"/>
                <a:ea typeface="微软雅黑" panose="020B0503020204020204" pitchFamily="34" charset="-122"/>
                <a:sym typeface="+mn-ea"/>
              </a:rPr>
              <a:t>STEM</a:t>
            </a:r>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教育的历史溯源</a:t>
            </a:r>
            <a:endParaRPr lang="zh-CN" altLang="en-US" sz="36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88" name="文本框 87"/>
          <p:cNvSpPr txBox="1"/>
          <p:nvPr/>
        </p:nvSpPr>
        <p:spPr>
          <a:xfrm>
            <a:off x="2451100" y="1452880"/>
            <a:ext cx="7289800" cy="491490"/>
          </a:xfrm>
          <a:prstGeom prst="rect">
            <a:avLst/>
          </a:prstGeom>
          <a:noFill/>
        </p:spPr>
        <p:txBody>
          <a:bodyPr wrap="square" rtlCol="0">
            <a:spAutoFit/>
          </a:bodyPr>
          <a:p>
            <a:pPr algn="ctr"/>
            <a:r>
              <a:rPr lang="zh-CN" altLang="en-US" sz="2600" b="1">
                <a:solidFill>
                  <a:srgbClr val="55797A"/>
                </a:solidFill>
              </a:rPr>
              <a:t>（</a:t>
            </a:r>
            <a:r>
              <a:rPr lang="zh-CN" altLang="en-US" sz="2600" b="1">
                <a:solidFill>
                  <a:srgbClr val="55797A"/>
                </a:solidFill>
              </a:rPr>
              <a:t>三）</a:t>
            </a:r>
            <a:r>
              <a:rPr lang="en-US" altLang="zh-CN" sz="2600" b="1">
                <a:solidFill>
                  <a:srgbClr val="55797A"/>
                </a:solidFill>
              </a:rPr>
              <a:t>STEM</a:t>
            </a:r>
            <a:r>
              <a:rPr lang="zh-CN" altLang="en-US" sz="2600" b="1">
                <a:solidFill>
                  <a:srgbClr val="55797A"/>
                </a:solidFill>
              </a:rPr>
              <a:t>教育的全球化（</a:t>
            </a:r>
            <a:r>
              <a:rPr lang="en-US" altLang="zh-CN" sz="2600" b="1">
                <a:solidFill>
                  <a:srgbClr val="55797A"/>
                </a:solidFill>
              </a:rPr>
              <a:t>21</a:t>
            </a:r>
            <a:r>
              <a:rPr lang="zh-CN" altLang="en-US" sz="2600" b="1">
                <a:solidFill>
                  <a:srgbClr val="55797A"/>
                </a:solidFill>
              </a:rPr>
              <a:t>世纪至今）</a:t>
            </a:r>
            <a:endParaRPr lang="zh-CN" altLang="en-US" sz="2600" b="1">
              <a:solidFill>
                <a:srgbClr val="55797A"/>
              </a:solidFill>
            </a:endParaRPr>
          </a:p>
        </p:txBody>
      </p:sp>
      <p:sp>
        <p:nvSpPr>
          <p:cNvPr id="4" name="文本框 3"/>
          <p:cNvSpPr txBox="1"/>
          <p:nvPr/>
        </p:nvSpPr>
        <p:spPr>
          <a:xfrm>
            <a:off x="314960" y="2420620"/>
            <a:ext cx="462280" cy="3415030"/>
          </a:xfrm>
          <a:prstGeom prst="rect">
            <a:avLst/>
          </a:prstGeom>
          <a:noFill/>
        </p:spPr>
        <p:txBody>
          <a:bodyPr wrap="square" rtlCol="0">
            <a:spAutoFit/>
          </a:bodyPr>
          <a:p>
            <a:pPr algn="ctr"/>
            <a:r>
              <a:rPr lang="zh-CN" altLang="en-US" b="1">
                <a:solidFill>
                  <a:srgbClr val="55797A"/>
                </a:solidFill>
              </a:rPr>
              <a:t>日本</a:t>
            </a:r>
            <a:r>
              <a:rPr lang="en-US" altLang="zh-CN" b="1">
                <a:solidFill>
                  <a:srgbClr val="55797A"/>
                </a:solidFill>
              </a:rPr>
              <a:t>S</a:t>
            </a:r>
            <a:endParaRPr lang="en-US" altLang="zh-CN" b="1">
              <a:solidFill>
                <a:srgbClr val="55797A"/>
              </a:solidFill>
            </a:endParaRPr>
          </a:p>
          <a:p>
            <a:pPr algn="ctr"/>
            <a:r>
              <a:rPr lang="en-US" altLang="zh-CN" b="1">
                <a:solidFill>
                  <a:srgbClr val="55797A"/>
                </a:solidFill>
              </a:rPr>
              <a:t>T</a:t>
            </a:r>
            <a:endParaRPr lang="en-US" altLang="zh-CN" b="1">
              <a:solidFill>
                <a:srgbClr val="55797A"/>
              </a:solidFill>
            </a:endParaRPr>
          </a:p>
          <a:p>
            <a:pPr algn="ctr"/>
            <a:r>
              <a:rPr lang="en-US" altLang="zh-CN" b="1">
                <a:solidFill>
                  <a:srgbClr val="55797A"/>
                </a:solidFill>
              </a:rPr>
              <a:t>E</a:t>
            </a:r>
            <a:endParaRPr lang="en-US" altLang="zh-CN" b="1">
              <a:solidFill>
                <a:srgbClr val="55797A"/>
              </a:solidFill>
            </a:endParaRPr>
          </a:p>
          <a:p>
            <a:pPr algn="ctr"/>
            <a:r>
              <a:rPr lang="en-US" altLang="zh-CN" b="1">
                <a:solidFill>
                  <a:srgbClr val="55797A"/>
                </a:solidFill>
              </a:rPr>
              <a:t>M</a:t>
            </a:r>
            <a:endParaRPr lang="en-US" altLang="zh-CN" b="1">
              <a:solidFill>
                <a:srgbClr val="55797A"/>
              </a:solidFill>
            </a:endParaRPr>
          </a:p>
          <a:p>
            <a:pPr algn="ctr"/>
            <a:r>
              <a:rPr lang="zh-CN" altLang="en-US" b="1">
                <a:solidFill>
                  <a:srgbClr val="55797A"/>
                </a:solidFill>
              </a:rPr>
              <a:t>教</a:t>
            </a:r>
            <a:endParaRPr lang="zh-CN" altLang="en-US" b="1">
              <a:solidFill>
                <a:srgbClr val="55797A"/>
              </a:solidFill>
            </a:endParaRPr>
          </a:p>
          <a:p>
            <a:pPr algn="ctr"/>
            <a:r>
              <a:rPr lang="zh-CN" altLang="en-US" b="1">
                <a:solidFill>
                  <a:srgbClr val="55797A"/>
                </a:solidFill>
              </a:rPr>
              <a:t>育</a:t>
            </a:r>
            <a:endParaRPr lang="zh-CN" altLang="en-US" b="1">
              <a:solidFill>
                <a:srgbClr val="55797A"/>
              </a:solidFill>
            </a:endParaRPr>
          </a:p>
          <a:p>
            <a:pPr algn="ctr"/>
            <a:r>
              <a:rPr lang="zh-CN" altLang="en-US" b="1">
                <a:solidFill>
                  <a:srgbClr val="55797A"/>
                </a:solidFill>
              </a:rPr>
              <a:t>发</a:t>
            </a:r>
            <a:endParaRPr lang="zh-CN" altLang="en-US" b="1">
              <a:solidFill>
                <a:srgbClr val="55797A"/>
              </a:solidFill>
            </a:endParaRPr>
          </a:p>
          <a:p>
            <a:pPr algn="ctr"/>
            <a:r>
              <a:rPr lang="zh-CN" altLang="en-US" b="1">
                <a:solidFill>
                  <a:srgbClr val="55797A"/>
                </a:solidFill>
              </a:rPr>
              <a:t>展</a:t>
            </a:r>
            <a:endParaRPr lang="zh-CN" altLang="en-US" b="1">
              <a:solidFill>
                <a:srgbClr val="55797A"/>
              </a:solidFill>
            </a:endParaRPr>
          </a:p>
          <a:p>
            <a:pPr algn="ctr"/>
            <a:r>
              <a:rPr lang="zh-CN" altLang="en-US" b="1">
                <a:solidFill>
                  <a:srgbClr val="55797A"/>
                </a:solidFill>
              </a:rPr>
              <a:t>历</a:t>
            </a:r>
            <a:endParaRPr lang="zh-CN" altLang="en-US" b="1">
              <a:solidFill>
                <a:srgbClr val="55797A"/>
              </a:solidFill>
            </a:endParaRPr>
          </a:p>
          <a:p>
            <a:pPr algn="ctr"/>
            <a:r>
              <a:rPr lang="zh-CN" altLang="en-US" b="1">
                <a:solidFill>
                  <a:srgbClr val="55797A"/>
                </a:solidFill>
              </a:rPr>
              <a:t>程</a:t>
            </a:r>
            <a:endParaRPr lang="zh-CN" altLang="en-US" b="1">
              <a:solidFill>
                <a:srgbClr val="55797A"/>
              </a:solidFill>
            </a:endParaRPr>
          </a:p>
        </p:txBody>
      </p:sp>
      <p:graphicFrame>
        <p:nvGraphicFramePr>
          <p:cNvPr id="3" name="表格 2"/>
          <p:cNvGraphicFramePr/>
          <p:nvPr/>
        </p:nvGraphicFramePr>
        <p:xfrm>
          <a:off x="1022985" y="2103120"/>
          <a:ext cx="10535285" cy="2514600"/>
        </p:xfrm>
        <a:graphic>
          <a:graphicData uri="http://schemas.openxmlformats.org/drawingml/2006/table">
            <a:tbl>
              <a:tblPr/>
              <a:tblGrid>
                <a:gridCol w="1252220"/>
                <a:gridCol w="9283065"/>
              </a:tblGrid>
              <a:tr h="0">
                <a:tc>
                  <a:txBody>
                    <a:bodyPr/>
                    <a:p>
                      <a:pPr indent="0" algn="ctr" fontAlgn="auto">
                        <a:lnSpc>
                          <a:spcPct val="130000"/>
                        </a:lnSpc>
                        <a:spcBef>
                          <a:spcPts val="600"/>
                        </a:spcBef>
                        <a:spcAft>
                          <a:spcPts val="600"/>
                        </a:spcAft>
                      </a:pPr>
                      <a:r>
                        <a:rPr lang="zh-CN" sz="1600" b="1">
                          <a:solidFill>
                            <a:schemeClr val="bg1"/>
                          </a:solidFill>
                          <a:latin typeface="Times New Roman" panose="02020603050405020304"/>
                          <a:ea typeface="宋体" panose="02010600030101010101" pitchFamily="2" charset="-122"/>
                        </a:rPr>
                        <a:t>年份</a:t>
                      </a:r>
                      <a:endParaRPr lang="zh-CN" sz="1600" b="1">
                        <a:solidFill>
                          <a:schemeClr val="bg1"/>
                        </a:solidFill>
                        <a:latin typeface="Times New Roman" panose="02020603050405020304"/>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55797A"/>
                    </a:solidFill>
                  </a:tcPr>
                </a:tc>
                <a:tc>
                  <a:txBody>
                    <a:bodyPr/>
                    <a:p>
                      <a:pPr indent="0" algn="ctr" fontAlgn="auto">
                        <a:lnSpc>
                          <a:spcPct val="130000"/>
                        </a:lnSpc>
                        <a:spcBef>
                          <a:spcPts val="600"/>
                        </a:spcBef>
                        <a:spcAft>
                          <a:spcPts val="600"/>
                        </a:spcAft>
                      </a:pPr>
                      <a:r>
                        <a:rPr lang="zh-CN" sz="1600" b="1">
                          <a:solidFill>
                            <a:schemeClr val="bg1"/>
                          </a:solidFill>
                          <a:latin typeface="Times New Roman" panose="02020603050405020304"/>
                          <a:ea typeface="宋体" panose="02010600030101010101" pitchFamily="2" charset="-122"/>
                        </a:rPr>
                        <a:t>主要内容</a:t>
                      </a:r>
                      <a:endParaRPr lang="zh-CN" sz="1600" b="1">
                        <a:solidFill>
                          <a:schemeClr val="bg1"/>
                        </a:solidFill>
                        <a:latin typeface="Times New Roman" panose="02020603050405020304"/>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55797A"/>
                    </a:solidFill>
                  </a:tcPr>
                </a:tc>
              </a:tr>
              <a:tr h="0">
                <a:tc>
                  <a:txBody>
                    <a:bodyPr/>
                    <a:p>
                      <a:pPr indent="0" algn="ctr" fontAlgn="auto">
                        <a:lnSpc>
                          <a:spcPct val="130000"/>
                        </a:lnSpc>
                        <a:spcBef>
                          <a:spcPts val="600"/>
                        </a:spcBef>
                        <a:spcAft>
                          <a:spcPts val="600"/>
                        </a:spcAft>
                      </a:pPr>
                      <a:r>
                        <a:rPr lang="en-US" altLang="zh-CN" sz="1600">
                          <a:latin typeface="Times New Roman" panose="02020603050405020304"/>
                          <a:ea typeface="宋体" panose="02010600030101010101" pitchFamily="2" charset="-122"/>
                        </a:rPr>
                        <a:t>1998</a:t>
                      </a:r>
                      <a:r>
                        <a:rPr lang="zh-CN" sz="1600">
                          <a:latin typeface="宋体" panose="02010600030101010101" pitchFamily="2" charset="-122"/>
                          <a:ea typeface="宋体" panose="02010600030101010101" pitchFamily="2" charset="-122"/>
                        </a:rPr>
                        <a:t>年</a:t>
                      </a:r>
                      <a:endParaRPr lang="zh-CN" sz="16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indent="0" algn="just" fontAlgn="auto">
                        <a:lnSpc>
                          <a:spcPct val="130000"/>
                        </a:lnSpc>
                        <a:spcBef>
                          <a:spcPts val="600"/>
                        </a:spcBef>
                        <a:spcAft>
                          <a:spcPts val="600"/>
                        </a:spcAft>
                      </a:pPr>
                      <a:r>
                        <a:rPr lang="zh-CN" sz="1600">
                          <a:latin typeface="宋体" panose="02010600030101010101" pitchFamily="2" charset="-122"/>
                          <a:ea typeface="宋体" panose="02010600030101010101" pitchFamily="2" charset="-122"/>
                        </a:rPr>
                        <a:t>日本实施</a:t>
                      </a:r>
                      <a:r>
                        <a:rPr lang="zh-CN" altLang="en-US" sz="1600">
                          <a:latin typeface="宋体" panose="02010600030101010101" pitchFamily="2" charset="-122"/>
                          <a:ea typeface="宋体" panose="02010600030101010101" pitchFamily="2" charset="-122"/>
                        </a:rPr>
                        <a:t>“宽裕教育”</a:t>
                      </a:r>
                      <a:r>
                        <a:rPr lang="zh-CN" sz="1600">
                          <a:latin typeface="宋体" panose="02010600030101010101" pitchFamily="2" charset="-122"/>
                          <a:ea typeface="宋体" panose="02010600030101010101" pitchFamily="2" charset="-122"/>
                        </a:rPr>
                        <a:t>政策，旨在创造宽松的学习环境，培养学生的生存能力</a:t>
                      </a:r>
                      <a:endParaRPr lang="zh-CN" sz="16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0">
                <a:tc>
                  <a:txBody>
                    <a:bodyPr/>
                    <a:p>
                      <a:pPr indent="0" algn="ctr" fontAlgn="auto">
                        <a:lnSpc>
                          <a:spcPct val="130000"/>
                        </a:lnSpc>
                        <a:spcBef>
                          <a:spcPts val="600"/>
                        </a:spcBef>
                        <a:spcAft>
                          <a:spcPts val="600"/>
                        </a:spcAft>
                      </a:pPr>
                      <a:r>
                        <a:rPr lang="en-US" altLang="zh-CN" sz="1600">
                          <a:latin typeface="Times New Roman" panose="02020603050405020304"/>
                          <a:ea typeface="Times New Roman" panose="02020603050405020304"/>
                        </a:rPr>
                        <a:t>2004</a:t>
                      </a:r>
                      <a:r>
                        <a:rPr lang="zh-CN" sz="1600">
                          <a:latin typeface="Times New Roman" panose="02020603050405020304"/>
                          <a:ea typeface="宋体" panose="02010600030101010101" pitchFamily="2" charset="-122"/>
                        </a:rPr>
                        <a:t>年</a:t>
                      </a:r>
                      <a:endParaRPr lang="zh-CN" sz="1600">
                        <a:latin typeface="Times New Roman" panose="02020603050405020304"/>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indent="0" algn="just" fontAlgn="auto">
                        <a:lnSpc>
                          <a:spcPct val="130000"/>
                        </a:lnSpc>
                        <a:spcBef>
                          <a:spcPts val="600"/>
                        </a:spcBef>
                        <a:spcAft>
                          <a:spcPts val="600"/>
                        </a:spcAft>
                      </a:pPr>
                      <a:r>
                        <a:rPr lang="zh-CN" sz="1600">
                          <a:latin typeface="Times New Roman" panose="02020603050405020304"/>
                          <a:ea typeface="宋体" panose="02010600030101010101" pitchFamily="2" charset="-122"/>
                        </a:rPr>
                        <a:t>根据</a:t>
                      </a:r>
                      <a:r>
                        <a:rPr lang="en-US" altLang="zh-CN" sz="1600">
                          <a:latin typeface="Times New Roman" panose="02020603050405020304"/>
                          <a:ea typeface="Times New Roman" panose="02020603050405020304"/>
                        </a:rPr>
                        <a:t>PISA2003</a:t>
                      </a:r>
                      <a:r>
                        <a:rPr lang="zh-CN" sz="1600">
                          <a:latin typeface="Times New Roman" panose="02020603050405020304"/>
                          <a:ea typeface="宋体" panose="02010600030101010101" pitchFamily="2" charset="-122"/>
                        </a:rPr>
                        <a:t>和</a:t>
                      </a:r>
                      <a:r>
                        <a:rPr lang="en-US" altLang="zh-CN" sz="1600">
                          <a:latin typeface="Times New Roman" panose="02020603050405020304"/>
                          <a:ea typeface="Times New Roman" panose="02020603050405020304"/>
                        </a:rPr>
                        <a:t>TIMSS2003</a:t>
                      </a:r>
                      <a:r>
                        <a:rPr lang="zh-CN" sz="1600">
                          <a:latin typeface="Times New Roman" panose="02020603050405020304"/>
                          <a:ea typeface="宋体" panose="02010600030101010101" pitchFamily="2" charset="-122"/>
                        </a:rPr>
                        <a:t>的测试结果显示，日本学生成绩下降，这引发对宽裕教育政策的深度反思，成为教育改革的重要转折点</a:t>
                      </a:r>
                      <a:endParaRPr lang="zh-CN" sz="1600">
                        <a:latin typeface="Times New Roman" panose="02020603050405020304"/>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0">
                <a:tc>
                  <a:txBody>
                    <a:bodyPr/>
                    <a:p>
                      <a:pPr indent="0" algn="ctr" fontAlgn="auto">
                        <a:lnSpc>
                          <a:spcPct val="130000"/>
                        </a:lnSpc>
                        <a:spcBef>
                          <a:spcPts val="600"/>
                        </a:spcBef>
                        <a:spcAft>
                          <a:spcPts val="600"/>
                        </a:spcAft>
                      </a:pPr>
                      <a:r>
                        <a:rPr lang="en-US" altLang="zh-CN" sz="1600">
                          <a:latin typeface="Times New Roman" panose="02020603050405020304"/>
                          <a:ea typeface="宋体" panose="02010600030101010101" pitchFamily="2" charset="-122"/>
                        </a:rPr>
                        <a:t>2008</a:t>
                      </a:r>
                      <a:r>
                        <a:rPr lang="zh-CN" sz="1600">
                          <a:latin typeface="宋体" panose="02010600030101010101" pitchFamily="2" charset="-122"/>
                          <a:ea typeface="宋体" panose="02010600030101010101" pitchFamily="2" charset="-122"/>
                        </a:rPr>
                        <a:t>年</a:t>
                      </a:r>
                      <a:endParaRPr lang="zh-CN" sz="16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indent="0" algn="just" fontAlgn="auto">
                        <a:lnSpc>
                          <a:spcPct val="130000"/>
                        </a:lnSpc>
                        <a:spcBef>
                          <a:spcPts val="600"/>
                        </a:spcBef>
                        <a:spcAft>
                          <a:spcPts val="600"/>
                        </a:spcAft>
                      </a:pPr>
                      <a:r>
                        <a:rPr lang="zh-CN" sz="1600">
                          <a:latin typeface="Times New Roman" panose="02020603050405020304"/>
                          <a:ea typeface="宋体" panose="02010600030101010101" pitchFamily="2" charset="-122"/>
                        </a:rPr>
                        <a:t>文部科学省颁布新《学习指导要领》，正式舍弃宽裕教育措施，</a:t>
                      </a:r>
                      <a:r>
                        <a:rPr lang="zh-CN" sz="1600">
                          <a:latin typeface="宋体" panose="02010600030101010101" pitchFamily="2" charset="-122"/>
                          <a:ea typeface="宋体" panose="02010600030101010101" pitchFamily="2" charset="-122"/>
                        </a:rPr>
                        <a:t>大幅度增加</a:t>
                      </a:r>
                      <a:r>
                        <a:rPr lang="en-US" altLang="zh-CN" sz="1600">
                          <a:latin typeface="Times New Roman" panose="02020603050405020304"/>
                          <a:ea typeface="宋体" panose="02010600030101010101" pitchFamily="2" charset="-122"/>
                        </a:rPr>
                        <a:t>STEM</a:t>
                      </a:r>
                      <a:r>
                        <a:rPr lang="zh-CN" sz="1600">
                          <a:latin typeface="宋体" panose="02010600030101010101" pitchFamily="2" charset="-122"/>
                          <a:ea typeface="宋体" panose="02010600030101010101" pitchFamily="2" charset="-122"/>
                        </a:rPr>
                        <a:t>相关</a:t>
                      </a:r>
                      <a:r>
                        <a:rPr lang="zh-CN" sz="1600">
                          <a:latin typeface="Times New Roman" panose="02020603050405020304"/>
                          <a:ea typeface="宋体" panose="02010600030101010101" pitchFamily="2" charset="-122"/>
                        </a:rPr>
                        <a:t>学科</a:t>
                      </a:r>
                      <a:r>
                        <a:rPr lang="zh-CN" sz="1600">
                          <a:latin typeface="宋体" panose="02010600030101010101" pitchFamily="2" charset="-122"/>
                          <a:ea typeface="宋体" panose="02010600030101010101" pitchFamily="2" charset="-122"/>
                        </a:rPr>
                        <a:t>的课时和内容，仅初中阶段的科学教育课时就增加了约三分之一</a:t>
                      </a:r>
                      <a:endParaRPr lang="zh-CN" sz="16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0">
                <a:tc>
                  <a:txBody>
                    <a:bodyPr/>
                    <a:p>
                      <a:pPr indent="0" algn="ctr" fontAlgn="auto">
                        <a:lnSpc>
                          <a:spcPct val="130000"/>
                        </a:lnSpc>
                        <a:spcBef>
                          <a:spcPts val="600"/>
                        </a:spcBef>
                        <a:spcAft>
                          <a:spcPts val="600"/>
                        </a:spcAft>
                      </a:pPr>
                      <a:r>
                        <a:rPr lang="en-US" altLang="zh-CN" sz="1600">
                          <a:latin typeface="Times New Roman" panose="02020603050405020304"/>
                          <a:ea typeface="宋体" panose="02010600030101010101" pitchFamily="2" charset="-122"/>
                        </a:rPr>
                        <a:t>2015</a:t>
                      </a:r>
                      <a:r>
                        <a:rPr lang="zh-CN" sz="1600">
                          <a:latin typeface="宋体" panose="02010600030101010101" pitchFamily="2" charset="-122"/>
                          <a:ea typeface="宋体" panose="02010600030101010101" pitchFamily="2" charset="-122"/>
                        </a:rPr>
                        <a:t>年</a:t>
                      </a:r>
                      <a:endParaRPr lang="zh-CN" sz="16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indent="0" algn="just" fontAlgn="auto">
                        <a:lnSpc>
                          <a:spcPct val="130000"/>
                        </a:lnSpc>
                        <a:spcBef>
                          <a:spcPts val="600"/>
                        </a:spcBef>
                        <a:spcAft>
                          <a:spcPts val="600"/>
                        </a:spcAft>
                      </a:pPr>
                      <a:r>
                        <a:rPr lang="zh-CN" sz="1600">
                          <a:latin typeface="Times New Roman" panose="02020603050405020304"/>
                          <a:ea typeface="宋体" panose="02010600030101010101" pitchFamily="2" charset="-122"/>
                        </a:rPr>
                        <a:t>文部科学省制定理工科人才培养战略，提出以基于问题解决的学习和强化数理教育为目标，推进新一轮教育改革</a:t>
                      </a:r>
                      <a:endParaRPr lang="zh-CN" sz="1600">
                        <a:latin typeface="Times New Roman" panose="02020603050405020304"/>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0">
                <a:tc>
                  <a:txBody>
                    <a:bodyPr/>
                    <a:p>
                      <a:pPr indent="0" algn="ctr" fontAlgn="auto">
                        <a:lnSpc>
                          <a:spcPct val="130000"/>
                        </a:lnSpc>
                        <a:spcBef>
                          <a:spcPts val="600"/>
                        </a:spcBef>
                        <a:spcAft>
                          <a:spcPts val="600"/>
                        </a:spcAft>
                      </a:pPr>
                      <a:r>
                        <a:rPr lang="en-US" altLang="zh-CN" sz="1600">
                          <a:latin typeface="Times New Roman" panose="02020603050405020304"/>
                          <a:ea typeface="Times New Roman" panose="02020603050405020304"/>
                        </a:rPr>
                        <a:t>2016</a:t>
                      </a:r>
                      <a:r>
                        <a:rPr lang="zh-CN" sz="1600">
                          <a:latin typeface="Times New Roman" panose="02020603050405020304"/>
                          <a:ea typeface="宋体" panose="02010600030101010101" pitchFamily="2" charset="-122"/>
                        </a:rPr>
                        <a:t>年</a:t>
                      </a:r>
                      <a:endParaRPr lang="zh-CN" sz="1600">
                        <a:latin typeface="Times New Roman" panose="02020603050405020304"/>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indent="0" algn="just" fontAlgn="auto">
                        <a:lnSpc>
                          <a:spcPct val="130000"/>
                        </a:lnSpc>
                        <a:spcBef>
                          <a:spcPts val="600"/>
                        </a:spcBef>
                        <a:spcAft>
                          <a:spcPts val="600"/>
                        </a:spcAft>
                      </a:pPr>
                      <a:r>
                        <a:rPr lang="zh-CN" sz="1600">
                          <a:latin typeface="Times New Roman" panose="02020603050405020304"/>
                          <a:ea typeface="宋体" panose="02010600030101010101" pitchFamily="2" charset="-122"/>
                        </a:rPr>
                        <a:t>日本内阁在《第五期科技创新基本计划》中提出</a:t>
                      </a:r>
                      <a:r>
                        <a:rPr lang="en-US" altLang="zh-CN" sz="1600">
                          <a:latin typeface="Times New Roman" panose="02020603050405020304"/>
                          <a:ea typeface="Times New Roman" panose="02020603050405020304"/>
                        </a:rPr>
                        <a:t>Society 5.0</a:t>
                      </a:r>
                      <a:r>
                        <a:rPr lang="zh-CN" sz="1600">
                          <a:latin typeface="Times New Roman" panose="02020603050405020304"/>
                          <a:ea typeface="宋体" panose="02010600030101010101" pitchFamily="2" charset="-122"/>
                        </a:rPr>
                        <a:t>构想，为</a:t>
                      </a:r>
                      <a:r>
                        <a:rPr lang="en-US" altLang="zh-CN" sz="1600">
                          <a:latin typeface="Times New Roman" panose="02020603050405020304"/>
                          <a:ea typeface="Times New Roman" panose="02020603050405020304"/>
                        </a:rPr>
                        <a:t>STEAM</a:t>
                      </a:r>
                      <a:r>
                        <a:rPr lang="zh-CN" sz="1600">
                          <a:latin typeface="Times New Roman" panose="02020603050405020304"/>
                          <a:ea typeface="宋体" panose="02010600030101010101" pitchFamily="2" charset="-122"/>
                        </a:rPr>
                        <a:t>教育发展提供战略框架</a:t>
                      </a:r>
                      <a:endParaRPr lang="zh-CN" sz="1600">
                        <a:latin typeface="Times New Roman" panose="02020603050405020304"/>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0">
                <a:tc>
                  <a:txBody>
                    <a:bodyPr/>
                    <a:p>
                      <a:pPr indent="0" algn="ctr" fontAlgn="auto">
                        <a:lnSpc>
                          <a:spcPct val="130000"/>
                        </a:lnSpc>
                        <a:spcBef>
                          <a:spcPts val="600"/>
                        </a:spcBef>
                        <a:spcAft>
                          <a:spcPts val="600"/>
                        </a:spcAft>
                      </a:pPr>
                      <a:r>
                        <a:rPr lang="en-US" altLang="zh-CN" sz="1600">
                          <a:latin typeface="Times New Roman" panose="02020603050405020304"/>
                          <a:ea typeface="宋体" panose="02010600030101010101" pitchFamily="2" charset="-122"/>
                        </a:rPr>
                        <a:t>2018</a:t>
                      </a:r>
                      <a:r>
                        <a:rPr lang="zh-CN" sz="1600">
                          <a:latin typeface="宋体" panose="02010600030101010101" pitchFamily="2" charset="-122"/>
                          <a:ea typeface="宋体" panose="02010600030101010101" pitchFamily="2" charset="-122"/>
                        </a:rPr>
                        <a:t>年</a:t>
                      </a:r>
                      <a:endParaRPr lang="zh-CN" sz="16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indent="0" algn="just" fontAlgn="auto">
                        <a:lnSpc>
                          <a:spcPct val="130000"/>
                        </a:lnSpc>
                        <a:spcBef>
                          <a:spcPts val="600"/>
                        </a:spcBef>
                        <a:spcAft>
                          <a:spcPts val="600"/>
                        </a:spcAft>
                      </a:pPr>
                      <a:r>
                        <a:rPr lang="zh-CN" sz="1600">
                          <a:latin typeface="Times New Roman" panose="02020603050405020304"/>
                          <a:ea typeface="宋体" panose="02010600030101010101" pitchFamily="2" charset="-122"/>
                        </a:rPr>
                        <a:t>《第三期教育振兴基本计划》正式采纳</a:t>
                      </a:r>
                      <a:r>
                        <a:rPr lang="en-US" altLang="zh-CN" sz="1600">
                          <a:latin typeface="Times New Roman" panose="02020603050405020304"/>
                          <a:ea typeface="Times New Roman" panose="02020603050405020304"/>
                        </a:rPr>
                        <a:t>STEAM</a:t>
                      </a:r>
                      <a:r>
                        <a:rPr lang="zh-CN" sz="1600">
                          <a:latin typeface="Times New Roman" panose="02020603050405020304"/>
                          <a:ea typeface="宋体" panose="02010600030101010101" pitchFamily="2" charset="-122"/>
                        </a:rPr>
                        <a:t>教育理念，文部科学省工作组提出“所有学生都需要学习</a:t>
                      </a:r>
                      <a:r>
                        <a:rPr lang="en-US" altLang="zh-CN" sz="1600">
                          <a:latin typeface="Times New Roman" panose="02020603050405020304"/>
                          <a:ea typeface="Times New Roman" panose="02020603050405020304"/>
                        </a:rPr>
                        <a:t>STEAM</a:t>
                      </a:r>
                      <a:r>
                        <a:rPr lang="en-US" altLang="zh-CN" sz="1600">
                          <a:latin typeface="Times New Roman" panose="02020603050405020304"/>
                          <a:ea typeface="宋体" panose="02010600030101010101" pitchFamily="2" charset="-122"/>
                        </a:rPr>
                        <a:t>”</a:t>
                      </a:r>
                      <a:endParaRPr lang="en-US" altLang="zh-CN" sz="1600">
                        <a:latin typeface="Times New Roman" panose="02020603050405020304"/>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0">
                <a:tc>
                  <a:txBody>
                    <a:bodyPr/>
                    <a:p>
                      <a:pPr indent="0" algn="ctr" fontAlgn="auto">
                        <a:lnSpc>
                          <a:spcPct val="130000"/>
                        </a:lnSpc>
                        <a:spcBef>
                          <a:spcPts val="600"/>
                        </a:spcBef>
                        <a:spcAft>
                          <a:spcPts val="600"/>
                        </a:spcAft>
                      </a:pPr>
                      <a:r>
                        <a:rPr lang="en-US" altLang="zh-CN" sz="1600">
                          <a:latin typeface="Times New Roman" panose="02020603050405020304"/>
                          <a:ea typeface="宋体" panose="02010600030101010101" pitchFamily="2" charset="-122"/>
                        </a:rPr>
                        <a:t>2021</a:t>
                      </a:r>
                      <a:r>
                        <a:rPr lang="zh-CN" sz="1600">
                          <a:latin typeface="宋体" panose="02010600030101010101" pitchFamily="2" charset="-122"/>
                          <a:ea typeface="宋体" panose="02010600030101010101" pitchFamily="2" charset="-122"/>
                        </a:rPr>
                        <a:t>年</a:t>
                      </a:r>
                      <a:endParaRPr lang="zh-CN" sz="16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indent="0" algn="just" fontAlgn="auto">
                        <a:lnSpc>
                          <a:spcPct val="130000"/>
                        </a:lnSpc>
                        <a:spcBef>
                          <a:spcPts val="600"/>
                        </a:spcBef>
                        <a:spcAft>
                          <a:spcPts val="600"/>
                        </a:spcAft>
                      </a:pPr>
                      <a:r>
                        <a:rPr lang="zh-CN" sz="1600">
                          <a:latin typeface="Times New Roman" panose="02020603050405020304"/>
                          <a:ea typeface="宋体" panose="02010600030101010101" pitchFamily="2" charset="-122"/>
                        </a:rPr>
                        <a:t>《第六期科技创新基本计划》正式将</a:t>
                      </a:r>
                      <a:r>
                        <a:rPr lang="en-US" altLang="zh-CN" sz="1600">
                          <a:latin typeface="Times New Roman" panose="02020603050405020304"/>
                          <a:ea typeface="Times New Roman" panose="02020603050405020304"/>
                        </a:rPr>
                        <a:t>STEAM</a:t>
                      </a:r>
                      <a:r>
                        <a:rPr lang="zh-CN" sz="1600">
                          <a:latin typeface="Times New Roman" panose="02020603050405020304"/>
                          <a:ea typeface="宋体" panose="02010600030101010101" pitchFamily="2" charset="-122"/>
                        </a:rPr>
                        <a:t>教育纳入</a:t>
                      </a:r>
                      <a:r>
                        <a:rPr lang="en-US" altLang="zh-CN" sz="1600">
                          <a:latin typeface="Times New Roman" panose="02020603050405020304"/>
                          <a:ea typeface="Times New Roman" panose="02020603050405020304"/>
                        </a:rPr>
                        <a:t>Society 5.0</a:t>
                      </a:r>
                      <a:r>
                        <a:rPr lang="zh-CN" sz="1600">
                          <a:latin typeface="Times New Roman" panose="02020603050405020304"/>
                          <a:ea typeface="宋体" panose="02010600030101010101" pitchFamily="2" charset="-122"/>
                        </a:rPr>
                        <a:t>愿景，中央教育审议会明确</a:t>
                      </a:r>
                      <a:r>
                        <a:rPr lang="en-US" altLang="zh-CN" sz="1600">
                          <a:latin typeface="Times New Roman" panose="02020603050405020304"/>
                          <a:ea typeface="Times New Roman" panose="02020603050405020304"/>
                        </a:rPr>
                        <a:t>STEAM</a:t>
                      </a:r>
                      <a:r>
                        <a:rPr lang="zh-CN" sz="1600">
                          <a:latin typeface="Times New Roman" panose="02020603050405020304"/>
                          <a:ea typeface="宋体" panose="02010600030101010101" pitchFamily="2" charset="-122"/>
                        </a:rPr>
                        <a:t>教育目标</a:t>
                      </a:r>
                      <a:endParaRPr lang="zh-CN" sz="1600">
                        <a:latin typeface="Times New Roman" panose="02020603050405020304"/>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bl>
          </a:graphicData>
        </a:graphic>
      </p:graphicFrame>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grpSp>
        <p:nvGrpSpPr>
          <p:cNvPr id="2" name="组合 1"/>
          <p:cNvGrpSpPr/>
          <p:nvPr/>
        </p:nvGrpSpPr>
        <p:grpSpPr>
          <a:xfrm>
            <a:off x="1230630" y="2173605"/>
            <a:ext cx="10137140" cy="3843020"/>
            <a:chOff x="1938" y="3423"/>
            <a:chExt cx="15964" cy="6052"/>
          </a:xfrm>
        </p:grpSpPr>
        <p:sp>
          <p:nvSpPr>
            <p:cNvPr id="15" name="文本框 14"/>
            <p:cNvSpPr txBox="1"/>
            <p:nvPr/>
          </p:nvSpPr>
          <p:spPr>
            <a:xfrm>
              <a:off x="2965" y="4306"/>
              <a:ext cx="4090" cy="3197"/>
            </a:xfrm>
            <a:prstGeom prst="rect">
              <a:avLst/>
            </a:prstGeom>
            <a:noFill/>
          </p:spPr>
          <p:txBody>
            <a:bodyPr wrap="square" rtlCol="0">
              <a:spAutoFit/>
            </a:bodyPr>
            <a:p>
              <a:pPr algn="ctr"/>
              <a:r>
                <a:rPr lang="zh-CN" altLang="en-US" sz="4200" b="1">
                  <a:solidFill>
                    <a:srgbClr val="55797A"/>
                  </a:solidFill>
                </a:rPr>
                <a:t>问题</a:t>
              </a:r>
              <a:endParaRPr lang="zh-CN" altLang="en-US" sz="4200" b="1">
                <a:solidFill>
                  <a:srgbClr val="55797A"/>
                </a:solidFill>
              </a:endParaRPr>
            </a:p>
            <a:p>
              <a:pPr algn="ctr"/>
              <a:r>
                <a:rPr lang="zh-CN" altLang="en-US" sz="4200" b="1">
                  <a:solidFill>
                    <a:srgbClr val="55797A"/>
                  </a:solidFill>
                </a:rPr>
                <a:t>研讨</a:t>
              </a:r>
              <a:endParaRPr lang="zh-CN" altLang="en-US" sz="4200" b="1">
                <a:solidFill>
                  <a:srgbClr val="55797A"/>
                </a:solidFill>
              </a:endParaRPr>
            </a:p>
            <a:p>
              <a:pPr algn="ctr"/>
              <a:r>
                <a:rPr lang="zh-CN" altLang="en-US" sz="4200" b="1">
                  <a:solidFill>
                    <a:srgbClr val="55797A"/>
                  </a:solidFill>
                  <a:sym typeface="+mn-ea"/>
                </a:rPr>
                <a:t>？</a:t>
              </a:r>
              <a:endParaRPr lang="zh-CN" altLang="en-US" sz="4200" b="1">
                <a:solidFill>
                  <a:srgbClr val="55797A"/>
                </a:solidFill>
              </a:endParaRPr>
            </a:p>
          </p:txBody>
        </p:sp>
        <p:pic>
          <p:nvPicPr>
            <p:cNvPr id="17" name="图片 16" descr="思考者"/>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38" y="7115"/>
              <a:ext cx="2361" cy="2361"/>
            </a:xfrm>
            <a:prstGeom prst="rect">
              <a:avLst/>
            </a:prstGeom>
          </p:spPr>
        </p:pic>
        <p:sp>
          <p:nvSpPr>
            <p:cNvPr id="19" name="任意多边形: 形状 3"/>
            <p:cNvSpPr/>
            <p:nvPr>
              <p:custDataLst>
                <p:tags r:id="rId4"/>
              </p:custDataLst>
            </p:nvPr>
          </p:nvSpPr>
          <p:spPr>
            <a:xfrm rot="10800000">
              <a:off x="6494" y="3423"/>
              <a:ext cx="11409" cy="5970"/>
            </a:xfrm>
            <a:custGeom>
              <a:avLst/>
              <a:gdLst>
                <a:gd name="connsiteX0" fmla="*/ 2584395 w 2695478"/>
                <a:gd name="connsiteY0" fmla="*/ 1854489 h 1854489"/>
                <a:gd name="connsiteX1" fmla="*/ 111083 w 2695478"/>
                <a:gd name="connsiteY1" fmla="*/ 1854489 h 1854489"/>
                <a:gd name="connsiteX2" fmla="*/ 0 w 2695478"/>
                <a:gd name="connsiteY2" fmla="*/ 1743406 h 1854489"/>
                <a:gd name="connsiteX3" fmla="*/ 0 w 2695478"/>
                <a:gd name="connsiteY3" fmla="*/ 362180 h 1854489"/>
                <a:gd name="connsiteX4" fmla="*/ 111083 w 2695478"/>
                <a:gd name="connsiteY4" fmla="*/ 251097 h 1854489"/>
                <a:gd name="connsiteX5" fmla="*/ 1139340 w 2695478"/>
                <a:gd name="connsiteY5" fmla="*/ 251097 h 1854489"/>
                <a:gd name="connsiteX6" fmla="*/ 1347740 w 2695478"/>
                <a:gd name="connsiteY6" fmla="*/ 0 h 1854489"/>
                <a:gd name="connsiteX7" fmla="*/ 1556139 w 2695478"/>
                <a:gd name="connsiteY7" fmla="*/ 251097 h 1854489"/>
                <a:gd name="connsiteX8" fmla="*/ 2584395 w 2695478"/>
                <a:gd name="connsiteY8" fmla="*/ 251097 h 1854489"/>
                <a:gd name="connsiteX9" fmla="*/ 2695478 w 2695478"/>
                <a:gd name="connsiteY9" fmla="*/ 362180 h 1854489"/>
                <a:gd name="connsiteX10" fmla="*/ 2695478 w 2695478"/>
                <a:gd name="connsiteY10" fmla="*/ 1743406 h 1854489"/>
                <a:gd name="connsiteX11" fmla="*/ 2584395 w 2695478"/>
                <a:gd name="connsiteY11" fmla="*/ 1854489 h 1854489"/>
                <a:gd name="connsiteX0-1" fmla="*/ 2584395 w 2695478"/>
                <a:gd name="connsiteY0-2" fmla="*/ 1865811 h 1865811"/>
                <a:gd name="connsiteX1-3" fmla="*/ 111083 w 2695478"/>
                <a:gd name="connsiteY1-4" fmla="*/ 1865811 h 1865811"/>
                <a:gd name="connsiteX2-5" fmla="*/ 0 w 2695478"/>
                <a:gd name="connsiteY2-6" fmla="*/ 1754728 h 1865811"/>
                <a:gd name="connsiteX3-7" fmla="*/ 0 w 2695478"/>
                <a:gd name="connsiteY3-8" fmla="*/ 373502 h 1865811"/>
                <a:gd name="connsiteX4-9" fmla="*/ 111083 w 2695478"/>
                <a:gd name="connsiteY4-10" fmla="*/ 262419 h 1865811"/>
                <a:gd name="connsiteX5-11" fmla="*/ 1139340 w 2695478"/>
                <a:gd name="connsiteY5-12" fmla="*/ 262419 h 1865811"/>
                <a:gd name="connsiteX6-13" fmla="*/ 1575299 w 2695478"/>
                <a:gd name="connsiteY6-14" fmla="*/ 0 h 1865811"/>
                <a:gd name="connsiteX7-15" fmla="*/ 1556139 w 2695478"/>
                <a:gd name="connsiteY7-16" fmla="*/ 262419 h 1865811"/>
                <a:gd name="connsiteX8-17" fmla="*/ 2584395 w 2695478"/>
                <a:gd name="connsiteY8-18" fmla="*/ 262419 h 1865811"/>
                <a:gd name="connsiteX9-19" fmla="*/ 2695478 w 2695478"/>
                <a:gd name="connsiteY9-20" fmla="*/ 373502 h 1865811"/>
                <a:gd name="connsiteX10-21" fmla="*/ 2695478 w 2695478"/>
                <a:gd name="connsiteY10-22" fmla="*/ 1754728 h 1865811"/>
                <a:gd name="connsiteX11-23" fmla="*/ 2584395 w 2695478"/>
                <a:gd name="connsiteY11-24" fmla="*/ 1865811 h 186581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2695478" h="1865811">
                  <a:moveTo>
                    <a:pt x="2584395" y="1865811"/>
                  </a:moveTo>
                  <a:lnTo>
                    <a:pt x="111083" y="1865811"/>
                  </a:lnTo>
                  <a:cubicBezTo>
                    <a:pt x="49734" y="1865811"/>
                    <a:pt x="0" y="1816077"/>
                    <a:pt x="0" y="1754728"/>
                  </a:cubicBezTo>
                  <a:lnTo>
                    <a:pt x="0" y="373502"/>
                  </a:lnTo>
                  <a:cubicBezTo>
                    <a:pt x="0" y="312153"/>
                    <a:pt x="49734" y="262419"/>
                    <a:pt x="111083" y="262419"/>
                  </a:cubicBezTo>
                  <a:lnTo>
                    <a:pt x="1139340" y="262419"/>
                  </a:lnTo>
                  <a:lnTo>
                    <a:pt x="1575299" y="0"/>
                  </a:lnTo>
                  <a:lnTo>
                    <a:pt x="1556139" y="262419"/>
                  </a:lnTo>
                  <a:lnTo>
                    <a:pt x="2584395" y="262419"/>
                  </a:lnTo>
                  <a:cubicBezTo>
                    <a:pt x="2645744" y="262419"/>
                    <a:pt x="2695478" y="312153"/>
                    <a:pt x="2695478" y="373502"/>
                  </a:cubicBezTo>
                  <a:lnTo>
                    <a:pt x="2695478" y="1754728"/>
                  </a:lnTo>
                  <a:cubicBezTo>
                    <a:pt x="2695478" y="1816077"/>
                    <a:pt x="2645744" y="1865811"/>
                    <a:pt x="2584395" y="1865811"/>
                  </a:cubicBezTo>
                  <a:close/>
                </a:path>
              </a:pathLst>
            </a:custGeom>
            <a:solidFill>
              <a:srgbClr val="FFFFFF">
                <a:alpha val="15000"/>
              </a:srgbClr>
            </a:solid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dirty="0">
                <a:solidFill>
                  <a:schemeClr val="lt1"/>
                </a:solidFill>
              </a:endParaRPr>
            </a:p>
          </p:txBody>
        </p:sp>
        <p:sp>
          <p:nvSpPr>
            <p:cNvPr id="20" name="矩形 19"/>
            <p:cNvSpPr/>
            <p:nvPr>
              <p:custDataLst>
                <p:tags r:id="rId5"/>
              </p:custDataLst>
            </p:nvPr>
          </p:nvSpPr>
          <p:spPr>
            <a:xfrm>
              <a:off x="7015" y="3642"/>
              <a:ext cx="10499" cy="4641"/>
            </a:xfrm>
            <a:prstGeom prst="rect">
              <a:avLst/>
            </a:prstGeom>
            <a:noFill/>
          </p:spPr>
          <p:txBody>
            <a:bodyPr vert="horz" wrap="square" lIns="0" tIns="0" rIns="0" bIns="0" rtlCol="0" anchor="ctr" anchorCtr="0">
              <a:noAutofit/>
            </a:bodyPr>
            <a:p>
              <a:pPr marL="342900" indent="-342900">
                <a:lnSpc>
                  <a:spcPct val="150000"/>
                </a:lnSpc>
                <a:buFont typeface="Wingdings" panose="05000000000000000000" charset="0"/>
                <a:buChar char="Ø"/>
              </a:pPr>
              <a:r>
                <a:rPr lang="zh-CN" altLang="en-US" sz="2000" dirty="0">
                  <a:solidFill>
                    <a:schemeClr val="tx1">
                      <a:lumMod val="85000"/>
                      <a:lumOff val="15000"/>
                    </a:schemeClr>
                  </a:solidFill>
                  <a:latin typeface="+mn-ea"/>
                  <a:cs typeface="+mn-ea"/>
                  <a:sym typeface="+mn-ea"/>
                </a:rPr>
                <a:t>同学们分为四组，分别研究英国、德国、澳大利亚、日本的</a:t>
              </a:r>
              <a:r>
                <a:rPr lang="en-US" altLang="zh-CN" sz="2000" b="1" dirty="0">
                  <a:solidFill>
                    <a:schemeClr val="tx1">
                      <a:lumMod val="85000"/>
                      <a:lumOff val="15000"/>
                    </a:schemeClr>
                  </a:solidFill>
                  <a:latin typeface="+mn-ea"/>
                  <a:cs typeface="+mn-ea"/>
                  <a:sym typeface="+mn-ea"/>
                </a:rPr>
                <a:t>STEM</a:t>
              </a:r>
              <a:r>
                <a:rPr lang="zh-CN" altLang="en-US" sz="2000" b="1" dirty="0">
                  <a:solidFill>
                    <a:schemeClr val="tx1">
                      <a:lumMod val="85000"/>
                      <a:lumOff val="15000"/>
                    </a:schemeClr>
                  </a:solidFill>
                  <a:latin typeface="+mn-ea"/>
                  <a:cs typeface="+mn-ea"/>
                  <a:sym typeface="+mn-ea"/>
                </a:rPr>
                <a:t>教育发展历程</a:t>
              </a:r>
              <a:r>
                <a:rPr lang="zh-CN" altLang="en-US" sz="2000" dirty="0">
                  <a:solidFill>
                    <a:schemeClr val="tx1">
                      <a:lumMod val="85000"/>
                      <a:lumOff val="15000"/>
                    </a:schemeClr>
                  </a:solidFill>
                  <a:latin typeface="+mn-ea"/>
                  <a:cs typeface="+mn-ea"/>
                  <a:sym typeface="+mn-ea"/>
                </a:rPr>
                <a:t>（参考表</a:t>
              </a:r>
              <a:r>
                <a:rPr lang="en-US" altLang="zh-CN" sz="2000" dirty="0">
                  <a:solidFill>
                    <a:schemeClr val="tx1">
                      <a:lumMod val="85000"/>
                      <a:lumOff val="15000"/>
                    </a:schemeClr>
                  </a:solidFill>
                  <a:latin typeface="+mn-ea"/>
                  <a:cs typeface="+mn-ea"/>
                  <a:sym typeface="+mn-ea"/>
                </a:rPr>
                <a:t>1-1-1</a:t>
              </a:r>
              <a:r>
                <a:rPr lang="zh-CN" altLang="en-US" sz="2000" dirty="0">
                  <a:solidFill>
                    <a:schemeClr val="tx1">
                      <a:lumMod val="85000"/>
                      <a:lumOff val="15000"/>
                    </a:schemeClr>
                  </a:solidFill>
                  <a:latin typeface="+mn-ea"/>
                  <a:cs typeface="+mn-ea"/>
                  <a:sym typeface="+mn-ea"/>
                </a:rPr>
                <a:t>至</a:t>
              </a:r>
              <a:r>
                <a:rPr lang="en-US" altLang="zh-CN" sz="2000" dirty="0">
                  <a:solidFill>
                    <a:schemeClr val="tx1">
                      <a:lumMod val="85000"/>
                      <a:lumOff val="15000"/>
                    </a:schemeClr>
                  </a:solidFill>
                  <a:latin typeface="+mn-ea"/>
                  <a:cs typeface="+mn-ea"/>
                  <a:sym typeface="+mn-ea"/>
                </a:rPr>
                <a:t>1-1-4</a:t>
              </a:r>
              <a:r>
                <a:rPr lang="zh-CN" altLang="en-US" sz="2000" dirty="0">
                  <a:solidFill>
                    <a:schemeClr val="tx1">
                      <a:lumMod val="85000"/>
                      <a:lumOff val="15000"/>
                    </a:schemeClr>
                  </a:solidFill>
                  <a:latin typeface="+mn-ea"/>
                  <a:cs typeface="+mn-ea"/>
                  <a:sym typeface="+mn-ea"/>
                </a:rPr>
                <a:t>），每组准备</a:t>
              </a:r>
              <a:r>
                <a:rPr lang="en-US" altLang="zh-CN" sz="2000" dirty="0">
                  <a:solidFill>
                    <a:schemeClr val="tx1">
                      <a:lumMod val="85000"/>
                      <a:lumOff val="15000"/>
                    </a:schemeClr>
                  </a:solidFill>
                  <a:latin typeface="+mn-ea"/>
                  <a:cs typeface="+mn-ea"/>
                  <a:sym typeface="+mn-ea"/>
                </a:rPr>
                <a:t>10</a:t>
              </a:r>
              <a:r>
                <a:rPr lang="zh-CN" altLang="en-US" sz="2000" dirty="0">
                  <a:solidFill>
                    <a:schemeClr val="tx1">
                      <a:lumMod val="85000"/>
                      <a:lumOff val="15000"/>
                    </a:schemeClr>
                  </a:solidFill>
                  <a:latin typeface="+mn-ea"/>
                  <a:cs typeface="+mn-ea"/>
                  <a:sym typeface="+mn-ea"/>
                </a:rPr>
                <a:t>分钟汇报，重点分析：</a:t>
              </a:r>
              <a:endParaRPr lang="zh-CN" altLang="en-US" sz="2000" dirty="0">
                <a:solidFill>
                  <a:schemeClr val="tx1">
                    <a:lumMod val="85000"/>
                    <a:lumOff val="15000"/>
                  </a:schemeClr>
                </a:solidFill>
                <a:latin typeface="+mn-ea"/>
                <a:cs typeface="+mn-ea"/>
                <a:sym typeface="+mn-ea"/>
              </a:endParaRPr>
            </a:p>
            <a:p>
              <a:pPr indent="0">
                <a:lnSpc>
                  <a:spcPct val="150000"/>
                </a:lnSpc>
                <a:buFont typeface="Wingdings" panose="05000000000000000000" charset="0"/>
                <a:buNone/>
              </a:pPr>
              <a:r>
                <a:rPr lang="en-US" altLang="zh-CN" sz="2000" dirty="0">
                  <a:solidFill>
                    <a:schemeClr val="tx1">
                      <a:lumMod val="85000"/>
                      <a:lumOff val="15000"/>
                    </a:schemeClr>
                  </a:solidFill>
                  <a:latin typeface="+mn-ea"/>
                  <a:cs typeface="+mn-ea"/>
                  <a:sym typeface="+mn-ea"/>
                </a:rPr>
                <a:t>      - </a:t>
              </a:r>
              <a:r>
                <a:rPr lang="zh-CN" altLang="en-US" sz="2000" dirty="0">
                  <a:solidFill>
                    <a:schemeClr val="tx1">
                      <a:lumMod val="85000"/>
                      <a:lumOff val="15000"/>
                    </a:schemeClr>
                  </a:solidFill>
                  <a:latin typeface="+mn-ea"/>
                  <a:cs typeface="+mn-ea"/>
                  <a:sym typeface="+mn-ea"/>
                </a:rPr>
                <a:t>该国推进</a:t>
              </a:r>
              <a:r>
                <a:rPr lang="en-US" altLang="zh-CN" sz="2000" dirty="0">
                  <a:solidFill>
                    <a:schemeClr val="tx1">
                      <a:lumMod val="85000"/>
                      <a:lumOff val="15000"/>
                    </a:schemeClr>
                  </a:solidFill>
                  <a:latin typeface="+mn-ea"/>
                  <a:cs typeface="+mn-ea"/>
                  <a:sym typeface="+mn-ea"/>
                </a:rPr>
                <a:t>STEM</a:t>
              </a:r>
              <a:r>
                <a:rPr lang="zh-CN" altLang="en-US" sz="2000" dirty="0">
                  <a:solidFill>
                    <a:schemeClr val="tx1">
                      <a:lumMod val="85000"/>
                      <a:lumOff val="15000"/>
                    </a:schemeClr>
                  </a:solidFill>
                  <a:latin typeface="+mn-ea"/>
                  <a:cs typeface="+mn-ea"/>
                  <a:sym typeface="+mn-ea"/>
                </a:rPr>
                <a:t>教育的主要政策措施</a:t>
              </a:r>
              <a:endParaRPr lang="zh-CN" altLang="en-US" sz="2000" dirty="0">
                <a:solidFill>
                  <a:schemeClr val="tx1">
                    <a:lumMod val="85000"/>
                    <a:lumOff val="15000"/>
                  </a:schemeClr>
                </a:solidFill>
                <a:latin typeface="+mn-ea"/>
                <a:cs typeface="+mn-ea"/>
                <a:sym typeface="+mn-ea"/>
              </a:endParaRPr>
            </a:p>
            <a:p>
              <a:pPr indent="0">
                <a:lnSpc>
                  <a:spcPct val="150000"/>
                </a:lnSpc>
                <a:buFont typeface="Wingdings" panose="05000000000000000000" charset="0"/>
                <a:buNone/>
              </a:pPr>
              <a:r>
                <a:rPr lang="en-US" altLang="zh-CN" sz="2000" dirty="0">
                  <a:solidFill>
                    <a:schemeClr val="tx1">
                      <a:lumMod val="85000"/>
                      <a:lumOff val="15000"/>
                    </a:schemeClr>
                  </a:solidFill>
                  <a:latin typeface="+mn-ea"/>
                  <a:cs typeface="+mn-ea"/>
                  <a:sym typeface="+mn-ea"/>
                </a:rPr>
                <a:t>      </a:t>
              </a:r>
              <a:r>
                <a:rPr lang="en-US" altLang="zh-CN" sz="2000" dirty="0">
                  <a:solidFill>
                    <a:schemeClr val="tx1">
                      <a:lumMod val="85000"/>
                      <a:lumOff val="15000"/>
                    </a:schemeClr>
                  </a:solidFill>
                  <a:latin typeface="+mn-ea"/>
                  <a:cs typeface="+mn-ea"/>
                  <a:sym typeface="+mn-ea"/>
                </a:rPr>
                <a:t>- STEM</a:t>
              </a:r>
              <a:r>
                <a:rPr lang="zh-CN" altLang="en-US" sz="2000" dirty="0">
                  <a:solidFill>
                    <a:schemeClr val="tx1">
                      <a:lumMod val="85000"/>
                      <a:lumOff val="15000"/>
                    </a:schemeClr>
                  </a:solidFill>
                  <a:latin typeface="+mn-ea"/>
                  <a:cs typeface="+mn-ea"/>
                  <a:sym typeface="+mn-ea"/>
                </a:rPr>
                <a:t>教育发展的特色与亮点</a:t>
              </a:r>
              <a:endParaRPr lang="zh-CN" altLang="en-US" sz="2000" dirty="0">
                <a:solidFill>
                  <a:schemeClr val="tx1">
                    <a:lumMod val="85000"/>
                    <a:lumOff val="15000"/>
                  </a:schemeClr>
                </a:solidFill>
                <a:latin typeface="+mn-ea"/>
                <a:cs typeface="+mn-ea"/>
                <a:sym typeface="+mn-ea"/>
              </a:endParaRPr>
            </a:p>
            <a:p>
              <a:pPr indent="0">
                <a:lnSpc>
                  <a:spcPct val="150000"/>
                </a:lnSpc>
                <a:buFont typeface="Wingdings" panose="05000000000000000000" charset="0"/>
                <a:buNone/>
              </a:pPr>
              <a:r>
                <a:rPr lang="en-US" altLang="zh-CN" sz="2000" dirty="0">
                  <a:solidFill>
                    <a:schemeClr val="tx1">
                      <a:lumMod val="85000"/>
                      <a:lumOff val="15000"/>
                    </a:schemeClr>
                  </a:solidFill>
                  <a:latin typeface="+mn-ea"/>
                  <a:cs typeface="+mn-ea"/>
                  <a:sym typeface="+mn-ea"/>
                </a:rPr>
                <a:t>      </a:t>
              </a:r>
              <a:r>
                <a:rPr lang="en-US" altLang="zh-CN" sz="2000" dirty="0">
                  <a:solidFill>
                    <a:schemeClr val="tx1">
                      <a:lumMod val="85000"/>
                      <a:lumOff val="15000"/>
                    </a:schemeClr>
                  </a:solidFill>
                  <a:latin typeface="+mn-ea"/>
                  <a:cs typeface="+mn-ea"/>
                  <a:sym typeface="+mn-ea"/>
                </a:rPr>
                <a:t>- </a:t>
              </a:r>
              <a:r>
                <a:rPr lang="zh-CN" altLang="en-US" sz="2000" dirty="0">
                  <a:solidFill>
                    <a:schemeClr val="tx1">
                      <a:lumMod val="85000"/>
                      <a:lumOff val="15000"/>
                    </a:schemeClr>
                  </a:solidFill>
                  <a:latin typeface="+mn-ea"/>
                  <a:cs typeface="+mn-ea"/>
                  <a:sym typeface="+mn-ea"/>
                </a:rPr>
                <a:t>对我国</a:t>
              </a:r>
              <a:r>
                <a:rPr lang="en-US" altLang="zh-CN" sz="2000" dirty="0">
                  <a:solidFill>
                    <a:schemeClr val="tx1">
                      <a:lumMod val="85000"/>
                      <a:lumOff val="15000"/>
                    </a:schemeClr>
                  </a:solidFill>
                  <a:latin typeface="+mn-ea"/>
                  <a:cs typeface="+mn-ea"/>
                  <a:sym typeface="+mn-ea"/>
                </a:rPr>
                <a:t>STEM</a:t>
              </a:r>
              <a:r>
                <a:rPr lang="zh-CN" altLang="en-US" sz="2000" dirty="0">
                  <a:solidFill>
                    <a:schemeClr val="tx1">
                      <a:lumMod val="85000"/>
                      <a:lumOff val="15000"/>
                    </a:schemeClr>
                  </a:solidFill>
                  <a:latin typeface="+mn-ea"/>
                  <a:cs typeface="+mn-ea"/>
                  <a:sym typeface="+mn-ea"/>
                </a:rPr>
                <a:t>教育发展的启示</a:t>
              </a:r>
              <a:endParaRPr lang="zh-CN" altLang="en-US" sz="2000" dirty="0">
                <a:solidFill>
                  <a:schemeClr val="tx1">
                    <a:lumMod val="85000"/>
                    <a:lumOff val="15000"/>
                  </a:schemeClr>
                </a:solidFill>
                <a:latin typeface="+mn-ea"/>
                <a:cs typeface="+mn-ea"/>
                <a:sym typeface="+mn-ea"/>
              </a:endParaRPr>
            </a:p>
          </p:txBody>
        </p:sp>
      </p:grpSp>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6203950" cy="645160"/>
          </a:xfrm>
          <a:prstGeom prst="rect">
            <a:avLst/>
          </a:prstGeom>
          <a:noFill/>
        </p:spPr>
        <p:txBody>
          <a:bodyPr wrap="square" rtlCol="0">
            <a:spAutoFit/>
          </a:bodyPr>
          <a:lstStyle/>
          <a:p>
            <a:pPr algn="l"/>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二、</a:t>
            </a:r>
            <a:r>
              <a:rPr lang="en-US" altLang="zh-CN" sz="3600" b="1" dirty="0">
                <a:solidFill>
                  <a:srgbClr val="55797A"/>
                </a:solidFill>
                <a:effectLst/>
                <a:latin typeface="微软雅黑" panose="020B0503020204020204" pitchFamily="34" charset="-122"/>
                <a:ea typeface="微软雅黑" panose="020B0503020204020204" pitchFamily="34" charset="-122"/>
                <a:sym typeface="+mn-ea"/>
              </a:rPr>
              <a:t>STEM</a:t>
            </a:r>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教育的历史溯源</a:t>
            </a:r>
            <a:endParaRPr lang="zh-CN" altLang="en-US" sz="36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88" name="文本框 87"/>
          <p:cNvSpPr txBox="1"/>
          <p:nvPr/>
        </p:nvSpPr>
        <p:spPr>
          <a:xfrm>
            <a:off x="2451100" y="1452880"/>
            <a:ext cx="7289800" cy="491490"/>
          </a:xfrm>
          <a:prstGeom prst="rect">
            <a:avLst/>
          </a:prstGeom>
          <a:noFill/>
        </p:spPr>
        <p:txBody>
          <a:bodyPr wrap="square" rtlCol="0">
            <a:spAutoFit/>
          </a:bodyPr>
          <a:p>
            <a:pPr algn="ctr"/>
            <a:r>
              <a:rPr lang="zh-CN" altLang="en-US" sz="2600" b="1">
                <a:solidFill>
                  <a:srgbClr val="55797A"/>
                </a:solidFill>
              </a:rPr>
              <a:t>（</a:t>
            </a:r>
            <a:r>
              <a:rPr lang="zh-CN" altLang="en-US" sz="2600" b="1">
                <a:solidFill>
                  <a:srgbClr val="55797A"/>
                </a:solidFill>
              </a:rPr>
              <a:t>三）</a:t>
            </a:r>
            <a:r>
              <a:rPr lang="en-US" altLang="zh-CN" sz="2600" b="1">
                <a:solidFill>
                  <a:srgbClr val="55797A"/>
                </a:solidFill>
              </a:rPr>
              <a:t>STEM</a:t>
            </a:r>
            <a:r>
              <a:rPr lang="zh-CN" altLang="en-US" sz="2600" b="1">
                <a:solidFill>
                  <a:srgbClr val="55797A"/>
                </a:solidFill>
              </a:rPr>
              <a:t>教育的全球化（</a:t>
            </a:r>
            <a:r>
              <a:rPr lang="en-US" altLang="zh-CN" sz="2600" b="1">
                <a:solidFill>
                  <a:srgbClr val="55797A"/>
                </a:solidFill>
              </a:rPr>
              <a:t>21</a:t>
            </a:r>
            <a:r>
              <a:rPr lang="zh-CN" altLang="en-US" sz="2600" b="1">
                <a:solidFill>
                  <a:srgbClr val="55797A"/>
                </a:solidFill>
              </a:rPr>
              <a:t>世纪至今）</a:t>
            </a:r>
            <a:endParaRPr lang="zh-CN" altLang="en-US" sz="2600" b="1">
              <a:solidFill>
                <a:srgbClr val="55797A"/>
              </a:solidFill>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sp>
        <p:nvSpPr>
          <p:cNvPr id="22" name="矩形 21"/>
          <p:cNvSpPr/>
          <p:nvPr>
            <p:custDataLst>
              <p:tags r:id="rId1"/>
            </p:custDataLst>
          </p:nvPr>
        </p:nvSpPr>
        <p:spPr>
          <a:xfrm>
            <a:off x="596265" y="4143375"/>
            <a:ext cx="8519795" cy="1782445"/>
          </a:xfrm>
          <a:prstGeom prst="rect">
            <a:avLst/>
          </a:prstGeom>
          <a:solidFill>
            <a:srgbClr val="FFFFFF"/>
          </a:solidFill>
          <a:ln w="22225" cap="flat" cmpd="sng" algn="ctr">
            <a:solidFill>
              <a:srgbClr val="000000">
                <a:lumMod val="75000"/>
                <a:lumOff val="25000"/>
              </a:srgbClr>
            </a:solidFill>
            <a:prstDash val="solid"/>
            <a:miter lim="800000"/>
          </a:ln>
          <a:effectLst>
            <a:outerShdw dist="38100" dir="2700000" algn="tl" rotWithShape="0">
              <a:srgbClr val="4DA5BA">
                <a:alpha val="100000"/>
              </a:srgbClr>
            </a:outerShdw>
          </a:effectLst>
        </p:spPr>
        <p:style>
          <a:lnRef idx="2">
            <a:srgbClr val="4DA5BA">
              <a:shade val="50000"/>
            </a:srgbClr>
          </a:lnRef>
          <a:fillRef idx="1">
            <a:srgbClr val="4DA5BA"/>
          </a:fillRef>
          <a:effectRef idx="0">
            <a:srgbClr val="4DA5BA"/>
          </a:effectRef>
          <a:fontRef idx="minor">
            <a:srgbClr val="FFFFFF"/>
          </a:fontRef>
        </p:style>
        <p:txBody>
          <a:bodyPr rtlCol="0" anchor="ctr"/>
          <a:lstStyle/>
          <a:p>
            <a:pPr algn="ctr"/>
            <a:endParaRPr lang="zh-CN" altLang="en-US">
              <a:solidFill>
                <a:srgbClr val="FFFFFF"/>
              </a:solidFill>
            </a:endParaRPr>
          </a:p>
        </p:txBody>
      </p:sp>
      <p:sp>
        <p:nvSpPr>
          <p:cNvPr id="11" name="矩形 10"/>
          <p:cNvSpPr/>
          <p:nvPr>
            <p:custDataLst>
              <p:tags r:id="rId2"/>
            </p:custDataLst>
          </p:nvPr>
        </p:nvSpPr>
        <p:spPr>
          <a:xfrm>
            <a:off x="3142615" y="2078355"/>
            <a:ext cx="8519795" cy="1782445"/>
          </a:xfrm>
          <a:prstGeom prst="rect">
            <a:avLst/>
          </a:prstGeom>
          <a:solidFill>
            <a:srgbClr val="FFFFFF"/>
          </a:solidFill>
          <a:ln w="22225" cap="flat" cmpd="sng" algn="ctr">
            <a:solidFill>
              <a:srgbClr val="000000">
                <a:lumMod val="75000"/>
                <a:lumOff val="25000"/>
              </a:srgbClr>
            </a:solidFill>
            <a:prstDash val="solid"/>
            <a:miter lim="800000"/>
          </a:ln>
          <a:effectLst>
            <a:outerShdw dist="38100" dir="2700000" algn="tl" rotWithShape="0">
              <a:srgbClr val="4DA5BA">
                <a:alpha val="100000"/>
              </a:srgbClr>
            </a:outerShdw>
          </a:effectLst>
        </p:spPr>
        <p:style>
          <a:lnRef idx="2">
            <a:srgbClr val="4DA5BA">
              <a:shade val="50000"/>
            </a:srgbClr>
          </a:lnRef>
          <a:fillRef idx="1">
            <a:srgbClr val="4DA5BA"/>
          </a:fillRef>
          <a:effectRef idx="0">
            <a:srgbClr val="4DA5BA"/>
          </a:effectRef>
          <a:fontRef idx="minor">
            <a:srgbClr val="FFFFFF"/>
          </a:fontRef>
        </p:style>
        <p:txBody>
          <a:bodyPr rtlCol="0" anchor="ctr"/>
          <a:lstStyle/>
          <a:p>
            <a:pPr algn="ctr"/>
            <a:endParaRPr lang="zh-CN" altLang="en-US">
              <a:solidFill>
                <a:srgbClr val="FFFFFF"/>
              </a:solidFill>
            </a:endParaRPr>
          </a:p>
        </p:txBody>
      </p: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642683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7003415" cy="645160"/>
          </a:xfrm>
          <a:prstGeom prst="rect">
            <a:avLst/>
          </a:prstGeom>
          <a:noFill/>
        </p:spPr>
        <p:txBody>
          <a:bodyPr wrap="square" rtlCol="0">
            <a:spAutoFit/>
          </a:bodyPr>
          <a:lstStyle/>
          <a:p>
            <a:pPr algn="l"/>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三、</a:t>
            </a:r>
            <a:r>
              <a:rPr lang="en-US" altLang="zh-CN" sz="3600" b="1" dirty="0">
                <a:solidFill>
                  <a:srgbClr val="55797A"/>
                </a:solidFill>
                <a:effectLst/>
                <a:latin typeface="微软雅黑" panose="020B0503020204020204" pitchFamily="34" charset="-122"/>
                <a:ea typeface="微软雅黑" panose="020B0503020204020204" pitchFamily="34" charset="-122"/>
                <a:sym typeface="+mn-ea"/>
              </a:rPr>
              <a:t>STEAM</a:t>
            </a:r>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教育的机遇与挑战</a:t>
            </a:r>
            <a:endParaRPr lang="zh-CN" altLang="en-US" sz="36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2863215" y="1327150"/>
            <a:ext cx="6465570" cy="491490"/>
          </a:xfrm>
          <a:prstGeom prst="rect">
            <a:avLst/>
          </a:prstGeom>
          <a:noFill/>
        </p:spPr>
        <p:txBody>
          <a:bodyPr wrap="square" rtlCol="0">
            <a:spAutoFit/>
          </a:bodyPr>
          <a:p>
            <a:pPr algn="ctr"/>
            <a:r>
              <a:rPr lang="zh-CN" altLang="en-US" sz="2600" b="1">
                <a:solidFill>
                  <a:srgbClr val="55797A"/>
                </a:solidFill>
              </a:rPr>
              <a:t>（一）</a:t>
            </a:r>
            <a:r>
              <a:rPr lang="en-US" altLang="zh-CN" sz="2600" b="1">
                <a:solidFill>
                  <a:srgbClr val="55797A"/>
                </a:solidFill>
              </a:rPr>
              <a:t>STEAM</a:t>
            </a:r>
            <a:r>
              <a:rPr lang="zh-CN" altLang="en-US" sz="2600" b="1">
                <a:solidFill>
                  <a:srgbClr val="55797A"/>
                </a:solidFill>
              </a:rPr>
              <a:t>教育的提出背景与内涵</a:t>
            </a:r>
            <a:endParaRPr lang="zh-CN" altLang="en-US" sz="2600" b="1">
              <a:solidFill>
                <a:srgbClr val="55797A"/>
              </a:solidFill>
            </a:endParaRPr>
          </a:p>
        </p:txBody>
      </p:sp>
      <p:pic>
        <p:nvPicPr>
          <p:cNvPr id="3" name="图片 2"/>
          <p:cNvPicPr>
            <a:picLocks noChangeAspect="1"/>
          </p:cNvPicPr>
          <p:nvPr/>
        </p:nvPicPr>
        <p:blipFill>
          <a:blip r:embed="rId4"/>
          <a:stretch>
            <a:fillRect/>
          </a:stretch>
        </p:blipFill>
        <p:spPr>
          <a:xfrm>
            <a:off x="596265" y="2078355"/>
            <a:ext cx="2183765" cy="1781810"/>
          </a:xfrm>
          <a:prstGeom prst="rect">
            <a:avLst/>
          </a:prstGeom>
        </p:spPr>
      </p:pic>
      <p:sp>
        <p:nvSpPr>
          <p:cNvPr id="4" name="文本框 3"/>
          <p:cNvSpPr txBox="1"/>
          <p:nvPr/>
        </p:nvSpPr>
        <p:spPr>
          <a:xfrm>
            <a:off x="3272790" y="2153285"/>
            <a:ext cx="8388985" cy="1476375"/>
          </a:xfrm>
          <a:prstGeom prst="rect">
            <a:avLst/>
          </a:prstGeom>
          <a:noFill/>
        </p:spPr>
        <p:txBody>
          <a:bodyPr wrap="square" rtlCol="0">
            <a:spAutoFit/>
          </a:bodyPr>
          <a:p>
            <a:pPr>
              <a:lnSpc>
                <a:spcPct val="150000"/>
              </a:lnSpc>
            </a:pPr>
            <a:r>
              <a:rPr lang="zh-CN" altLang="en-US" sz="2000"/>
              <a:t>爱因斯坦</a:t>
            </a:r>
            <a:r>
              <a:rPr lang="en-US" altLang="zh-CN" sz="2000"/>
              <a:t>6</a:t>
            </a:r>
            <a:r>
              <a:rPr lang="zh-CN" altLang="en-US" sz="2000"/>
              <a:t>岁学习小提琴，一生拥有约</a:t>
            </a:r>
            <a:r>
              <a:rPr lang="en-US" altLang="zh-CN" sz="2000"/>
              <a:t>10</a:t>
            </a:r>
            <a:r>
              <a:rPr lang="zh-CN" altLang="en-US" sz="2000"/>
              <a:t>把小提琴（昵称</a:t>
            </a:r>
            <a:r>
              <a:rPr lang="en-US" altLang="zh-CN" sz="2000"/>
              <a:t>"Lina"</a:t>
            </a:r>
            <a:r>
              <a:rPr lang="zh-CN" altLang="en-US" sz="2000"/>
              <a:t>）。他常在思考物理难题时演奏，通过音乐获得直觉突破。他发现巴赫音乐的数学精确性与莫扎特作品的简洁优雅，与他追求物理理论的美学标准高度契合。</a:t>
            </a:r>
            <a:endParaRPr lang="zh-CN" altLang="en-US" sz="2000"/>
          </a:p>
        </p:txBody>
      </p:sp>
      <p:pic>
        <p:nvPicPr>
          <p:cNvPr id="5" name="图片 4"/>
          <p:cNvPicPr>
            <a:picLocks noChangeAspect="1"/>
          </p:cNvPicPr>
          <p:nvPr/>
        </p:nvPicPr>
        <p:blipFill>
          <a:blip r:embed="rId5"/>
          <a:srcRect l="12624" t="8962"/>
          <a:stretch>
            <a:fillRect/>
          </a:stretch>
        </p:blipFill>
        <p:spPr>
          <a:xfrm>
            <a:off x="9242425" y="4057650"/>
            <a:ext cx="2453005" cy="1868170"/>
          </a:xfrm>
          <a:prstGeom prst="rect">
            <a:avLst/>
          </a:prstGeom>
        </p:spPr>
      </p:pic>
      <p:sp>
        <p:nvSpPr>
          <p:cNvPr id="8" name="文本框 7"/>
          <p:cNvSpPr txBox="1"/>
          <p:nvPr/>
        </p:nvSpPr>
        <p:spPr>
          <a:xfrm>
            <a:off x="768350" y="4112260"/>
            <a:ext cx="8344535" cy="1814830"/>
          </a:xfrm>
          <a:prstGeom prst="rect">
            <a:avLst/>
          </a:prstGeom>
          <a:noFill/>
        </p:spPr>
        <p:txBody>
          <a:bodyPr wrap="square" rtlCol="0">
            <a:spAutoFit/>
          </a:bodyPr>
          <a:p>
            <a:pPr algn="l">
              <a:lnSpc>
                <a:spcPct val="140000"/>
              </a:lnSpc>
              <a:spcBef>
                <a:spcPts val="0"/>
              </a:spcBef>
              <a:spcAft>
                <a:spcPts val="0"/>
              </a:spcAft>
              <a:buClrTx/>
              <a:buSzTx/>
              <a:buFontTx/>
            </a:pPr>
            <a:r>
              <a:rPr lang="en-US" altLang="zh-CN" sz="2000"/>
              <a:t>“</a:t>
            </a:r>
            <a:r>
              <a:rPr lang="zh-CN" altLang="en-US" sz="2000"/>
              <a:t>苹果DNA中有一点很重要：单靠技术是不够的。只有当技术与文科、与人文相结合时，才能产生令人心动的结果。</a:t>
            </a:r>
            <a:r>
              <a:rPr lang="en-US" altLang="zh-CN" sz="2000"/>
              <a:t>”</a:t>
            </a:r>
            <a:endParaRPr lang="zh-CN" altLang="en-US" sz="2000"/>
          </a:p>
          <a:p>
            <a:pPr algn="l">
              <a:lnSpc>
                <a:spcPct val="140000"/>
              </a:lnSpc>
              <a:spcBef>
                <a:spcPts val="0"/>
              </a:spcBef>
              <a:spcAft>
                <a:spcPts val="0"/>
              </a:spcAft>
              <a:buClrTx/>
              <a:buSzTx/>
              <a:buFontTx/>
            </a:pPr>
            <a:r>
              <a:rPr lang="en-US" altLang="zh-CN" sz="2000"/>
              <a:t>“</a:t>
            </a:r>
            <a:r>
              <a:rPr lang="zh-CN" altLang="en-US" sz="2000"/>
              <a:t>我们始终努力处于技术与文科的交叉口，从两者中汲取精华，做出技术上先进，同时又直观、易用、有趣的产品。</a:t>
            </a:r>
            <a:r>
              <a:rPr lang="en-US" altLang="zh-CN" sz="2000"/>
              <a:t>”</a:t>
            </a:r>
            <a:endParaRPr lang="en-US" altLang="zh-CN" sz="2000"/>
          </a:p>
        </p:txBody>
      </p:sp>
      <p:grpSp>
        <p:nvGrpSpPr>
          <p:cNvPr id="12" name="组合 11"/>
          <p:cNvGrpSpPr/>
          <p:nvPr>
            <p:custDataLst>
              <p:tags r:id="rId6"/>
            </p:custDataLst>
          </p:nvPr>
        </p:nvGrpSpPr>
        <p:grpSpPr>
          <a:xfrm rot="0">
            <a:off x="2910840" y="2153285"/>
            <a:ext cx="323215" cy="328930"/>
            <a:chOff x="2636582" y="2559050"/>
            <a:chExt cx="409098" cy="473075"/>
          </a:xfrm>
        </p:grpSpPr>
        <p:sp>
          <p:nvSpPr>
            <p:cNvPr id="13" name="矩形 12"/>
            <p:cNvSpPr/>
            <p:nvPr>
              <p:custDataLst>
                <p:tags r:id="rId7"/>
              </p:custDataLst>
            </p:nvPr>
          </p:nvSpPr>
          <p:spPr>
            <a:xfrm>
              <a:off x="2826543" y="2559050"/>
              <a:ext cx="219137" cy="473075"/>
            </a:xfrm>
            <a:prstGeom prst="rect">
              <a:avLst/>
            </a:prstGeom>
            <a:solidFill>
              <a:srgbClr val="FFFFFF"/>
            </a:solidFill>
            <a:ln w="12700" cap="flat" cmpd="sng" algn="ctr">
              <a:noFill/>
              <a:prstDash val="solid"/>
              <a:miter lim="800000"/>
            </a:ln>
            <a:effectLst/>
          </p:spPr>
          <p:style>
            <a:lnRef idx="2">
              <a:srgbClr val="4DA5BA">
                <a:shade val="50000"/>
              </a:srgbClr>
            </a:lnRef>
            <a:fillRef idx="1">
              <a:srgbClr val="4DA5BA"/>
            </a:fillRef>
            <a:effectRef idx="0">
              <a:srgbClr val="4DA5BA"/>
            </a:effectRef>
            <a:fontRef idx="minor">
              <a:srgbClr val="FFFFFF"/>
            </a:fontRef>
          </p:style>
          <p:txBody>
            <a:bodyPr rtlCol="0" anchor="ctr"/>
            <a:lstStyle/>
            <a:p>
              <a:pPr algn="ctr"/>
              <a:endParaRPr lang="zh-CN" altLang="en-US">
                <a:solidFill>
                  <a:srgbClr val="FFFFFF"/>
                </a:solidFill>
              </a:endParaRPr>
            </a:p>
          </p:txBody>
        </p:sp>
        <p:sp>
          <p:nvSpPr>
            <p:cNvPr id="14" name="PA_ImportSvg_636983900241446251"/>
            <p:cNvSpPr/>
            <p:nvPr>
              <p:custDataLst>
                <p:tags r:id="rId8"/>
              </p:custDataLst>
            </p:nvPr>
          </p:nvSpPr>
          <p:spPr>
            <a:xfrm rot="10800000">
              <a:off x="2636582" y="2622187"/>
              <a:ext cx="401195" cy="346800"/>
            </a:xfrm>
            <a:custGeom>
              <a:avLst/>
              <a:gdLst/>
              <a:ahLst/>
              <a:cxnLst/>
              <a:rect l="l" t="t" r="r" b="b"/>
              <a:pathLst>
                <a:path w="14292586" h="12354751">
                  <a:moveTo>
                    <a:pt x="1" y="0"/>
                  </a:moveTo>
                  <a:lnTo>
                    <a:pt x="6016804" y="0"/>
                  </a:lnTo>
                  <a:lnTo>
                    <a:pt x="6016804" y="4339700"/>
                  </a:lnTo>
                  <a:cubicBezTo>
                    <a:pt x="6016804" y="6110134"/>
                    <a:pt x="5863353" y="7499112"/>
                    <a:pt x="5556444" y="8506676"/>
                  </a:cubicBezTo>
                  <a:cubicBezTo>
                    <a:pt x="5249537" y="9514240"/>
                    <a:pt x="4930378" y="10186854"/>
                    <a:pt x="4095301" y="10992906"/>
                  </a:cubicBezTo>
                  <a:cubicBezTo>
                    <a:pt x="3260225" y="11798956"/>
                    <a:pt x="2680814" y="12040837"/>
                    <a:pt x="1455066" y="12354750"/>
                  </a:cubicBezTo>
                  <a:lnTo>
                    <a:pt x="598736" y="10512869"/>
                  </a:lnTo>
                  <a:cubicBezTo>
                    <a:pt x="1455066" y="10185628"/>
                    <a:pt x="1976770" y="10039677"/>
                    <a:pt x="2781416" y="9204842"/>
                  </a:cubicBezTo>
                  <a:cubicBezTo>
                    <a:pt x="3586062" y="8370008"/>
                    <a:pt x="3645413" y="7562531"/>
                    <a:pt x="3645413" y="6868493"/>
                  </a:cubicBezTo>
                  <a:lnTo>
                    <a:pt x="1" y="6868493"/>
                  </a:lnTo>
                  <a:close/>
                  <a:moveTo>
                    <a:pt x="8275783" y="0"/>
                  </a:moveTo>
                  <a:lnTo>
                    <a:pt x="14292586" y="0"/>
                  </a:lnTo>
                  <a:lnTo>
                    <a:pt x="14292586" y="4339700"/>
                  </a:lnTo>
                  <a:cubicBezTo>
                    <a:pt x="14292586" y="6110134"/>
                    <a:pt x="14139135" y="7499112"/>
                    <a:pt x="13832227" y="8506676"/>
                  </a:cubicBezTo>
                  <a:cubicBezTo>
                    <a:pt x="13525318" y="9514240"/>
                    <a:pt x="13206159" y="10186854"/>
                    <a:pt x="12371083" y="10992906"/>
                  </a:cubicBezTo>
                  <a:cubicBezTo>
                    <a:pt x="11536006" y="11798956"/>
                    <a:pt x="10956597" y="12040837"/>
                    <a:pt x="9730848" y="12354750"/>
                  </a:cubicBezTo>
                  <a:lnTo>
                    <a:pt x="8874518" y="10512869"/>
                  </a:lnTo>
                  <a:cubicBezTo>
                    <a:pt x="9730848" y="10185628"/>
                    <a:pt x="10252552" y="10039677"/>
                    <a:pt x="11057198" y="9204842"/>
                  </a:cubicBezTo>
                  <a:cubicBezTo>
                    <a:pt x="11861845" y="8370008"/>
                    <a:pt x="11921195" y="7562531"/>
                    <a:pt x="11921195" y="6868493"/>
                  </a:cubicBezTo>
                  <a:lnTo>
                    <a:pt x="8275783" y="6868493"/>
                  </a:lnTo>
                  <a:close/>
                </a:path>
              </a:pathLst>
            </a:custGeom>
            <a:solidFill>
              <a:srgbClr val="4DA5BA"/>
            </a:solidFill>
            <a:ln w="12700" cap="flat" cmpd="sng" algn="ctr">
              <a:noFill/>
              <a:prstDash val="solid"/>
              <a:miter lim="800000"/>
            </a:ln>
            <a:effectLst/>
          </p:spPr>
          <p:style>
            <a:lnRef idx="2">
              <a:srgbClr val="4DA5BA">
                <a:shade val="50000"/>
              </a:srgbClr>
            </a:lnRef>
            <a:fillRef idx="1">
              <a:srgbClr val="4DA5BA"/>
            </a:fillRef>
            <a:effectRef idx="0">
              <a:srgbClr val="4DA5BA"/>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algn="ctr"/>
              <a:endParaRPr lang="zh-CN" altLang="en-US">
                <a:solidFill>
                  <a:srgbClr val="FFFFFF"/>
                </a:solidFill>
              </a:endParaRPr>
            </a:p>
          </p:txBody>
        </p:sp>
      </p:grpSp>
      <p:grpSp>
        <p:nvGrpSpPr>
          <p:cNvPr id="23" name="组合 22"/>
          <p:cNvGrpSpPr/>
          <p:nvPr>
            <p:custDataLst>
              <p:tags r:id="rId9"/>
            </p:custDataLst>
          </p:nvPr>
        </p:nvGrpSpPr>
        <p:grpSpPr>
          <a:xfrm rot="0">
            <a:off x="345440" y="4234815"/>
            <a:ext cx="323215" cy="328930"/>
            <a:chOff x="2636582" y="2559050"/>
            <a:chExt cx="409098" cy="473075"/>
          </a:xfrm>
        </p:grpSpPr>
        <p:sp>
          <p:nvSpPr>
            <p:cNvPr id="24" name="矩形 23"/>
            <p:cNvSpPr/>
            <p:nvPr>
              <p:custDataLst>
                <p:tags r:id="rId10"/>
              </p:custDataLst>
            </p:nvPr>
          </p:nvSpPr>
          <p:spPr>
            <a:xfrm>
              <a:off x="2826543" y="2559050"/>
              <a:ext cx="219137" cy="473075"/>
            </a:xfrm>
            <a:prstGeom prst="rect">
              <a:avLst/>
            </a:prstGeom>
            <a:solidFill>
              <a:srgbClr val="FFFFFF"/>
            </a:solidFill>
            <a:ln w="12700" cap="flat" cmpd="sng" algn="ctr">
              <a:noFill/>
              <a:prstDash val="solid"/>
              <a:miter lim="800000"/>
            </a:ln>
            <a:effectLst/>
          </p:spPr>
          <p:style>
            <a:lnRef idx="2">
              <a:srgbClr val="4DA5BA">
                <a:shade val="50000"/>
              </a:srgbClr>
            </a:lnRef>
            <a:fillRef idx="1">
              <a:srgbClr val="4DA5BA"/>
            </a:fillRef>
            <a:effectRef idx="0">
              <a:srgbClr val="4DA5BA"/>
            </a:effectRef>
            <a:fontRef idx="minor">
              <a:srgbClr val="FFFFFF"/>
            </a:fontRef>
          </p:style>
          <p:txBody>
            <a:bodyPr rtlCol="0" anchor="ctr"/>
            <a:lstStyle/>
            <a:p>
              <a:pPr algn="ctr"/>
              <a:endParaRPr lang="zh-CN" altLang="en-US">
                <a:solidFill>
                  <a:srgbClr val="FFFFFF"/>
                </a:solidFill>
              </a:endParaRPr>
            </a:p>
          </p:txBody>
        </p:sp>
        <p:sp>
          <p:nvSpPr>
            <p:cNvPr id="25" name="PA_ImportSvg_636983900241446251"/>
            <p:cNvSpPr/>
            <p:nvPr>
              <p:custDataLst>
                <p:tags r:id="rId11"/>
              </p:custDataLst>
            </p:nvPr>
          </p:nvSpPr>
          <p:spPr>
            <a:xfrm rot="10800000">
              <a:off x="2636582" y="2622187"/>
              <a:ext cx="401195" cy="346800"/>
            </a:xfrm>
            <a:custGeom>
              <a:avLst/>
              <a:gdLst/>
              <a:ahLst/>
              <a:cxnLst/>
              <a:rect l="l" t="t" r="r" b="b"/>
              <a:pathLst>
                <a:path w="14292586" h="12354751">
                  <a:moveTo>
                    <a:pt x="1" y="0"/>
                  </a:moveTo>
                  <a:lnTo>
                    <a:pt x="6016804" y="0"/>
                  </a:lnTo>
                  <a:lnTo>
                    <a:pt x="6016804" y="4339700"/>
                  </a:lnTo>
                  <a:cubicBezTo>
                    <a:pt x="6016804" y="6110134"/>
                    <a:pt x="5863353" y="7499112"/>
                    <a:pt x="5556444" y="8506676"/>
                  </a:cubicBezTo>
                  <a:cubicBezTo>
                    <a:pt x="5249537" y="9514240"/>
                    <a:pt x="4930378" y="10186854"/>
                    <a:pt x="4095301" y="10992906"/>
                  </a:cubicBezTo>
                  <a:cubicBezTo>
                    <a:pt x="3260225" y="11798956"/>
                    <a:pt x="2680814" y="12040837"/>
                    <a:pt x="1455066" y="12354750"/>
                  </a:cubicBezTo>
                  <a:lnTo>
                    <a:pt x="598736" y="10512869"/>
                  </a:lnTo>
                  <a:cubicBezTo>
                    <a:pt x="1455066" y="10185628"/>
                    <a:pt x="1976770" y="10039677"/>
                    <a:pt x="2781416" y="9204842"/>
                  </a:cubicBezTo>
                  <a:cubicBezTo>
                    <a:pt x="3586062" y="8370008"/>
                    <a:pt x="3645413" y="7562531"/>
                    <a:pt x="3645413" y="6868493"/>
                  </a:cubicBezTo>
                  <a:lnTo>
                    <a:pt x="1" y="6868493"/>
                  </a:lnTo>
                  <a:close/>
                  <a:moveTo>
                    <a:pt x="8275783" y="0"/>
                  </a:moveTo>
                  <a:lnTo>
                    <a:pt x="14292586" y="0"/>
                  </a:lnTo>
                  <a:lnTo>
                    <a:pt x="14292586" y="4339700"/>
                  </a:lnTo>
                  <a:cubicBezTo>
                    <a:pt x="14292586" y="6110134"/>
                    <a:pt x="14139135" y="7499112"/>
                    <a:pt x="13832227" y="8506676"/>
                  </a:cubicBezTo>
                  <a:cubicBezTo>
                    <a:pt x="13525318" y="9514240"/>
                    <a:pt x="13206159" y="10186854"/>
                    <a:pt x="12371083" y="10992906"/>
                  </a:cubicBezTo>
                  <a:cubicBezTo>
                    <a:pt x="11536006" y="11798956"/>
                    <a:pt x="10956597" y="12040837"/>
                    <a:pt x="9730848" y="12354750"/>
                  </a:cubicBezTo>
                  <a:lnTo>
                    <a:pt x="8874518" y="10512869"/>
                  </a:lnTo>
                  <a:cubicBezTo>
                    <a:pt x="9730848" y="10185628"/>
                    <a:pt x="10252552" y="10039677"/>
                    <a:pt x="11057198" y="9204842"/>
                  </a:cubicBezTo>
                  <a:cubicBezTo>
                    <a:pt x="11861845" y="8370008"/>
                    <a:pt x="11921195" y="7562531"/>
                    <a:pt x="11921195" y="6868493"/>
                  </a:cubicBezTo>
                  <a:lnTo>
                    <a:pt x="8275783" y="6868493"/>
                  </a:lnTo>
                  <a:close/>
                </a:path>
              </a:pathLst>
            </a:custGeom>
            <a:solidFill>
              <a:srgbClr val="4DA5BA"/>
            </a:solidFill>
            <a:ln w="12700" cap="flat" cmpd="sng" algn="ctr">
              <a:noFill/>
              <a:prstDash val="solid"/>
              <a:miter lim="800000"/>
            </a:ln>
            <a:effectLst/>
          </p:spPr>
          <p:style>
            <a:lnRef idx="2">
              <a:srgbClr val="4DA5BA">
                <a:shade val="50000"/>
              </a:srgbClr>
            </a:lnRef>
            <a:fillRef idx="1">
              <a:srgbClr val="4DA5BA"/>
            </a:fillRef>
            <a:effectRef idx="0">
              <a:srgbClr val="4DA5BA"/>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algn="ctr"/>
              <a:endParaRPr lang="zh-CN" altLang="en-US">
                <a:solidFill>
                  <a:srgbClr val="FFFFFF"/>
                </a:solidFill>
              </a:endParaRPr>
            </a:p>
          </p:txBody>
        </p:sp>
      </p:grpSp>
      <p:sp>
        <p:nvSpPr>
          <p:cNvPr id="27" name="文本框 26"/>
          <p:cNvSpPr txBox="1"/>
          <p:nvPr/>
        </p:nvSpPr>
        <p:spPr>
          <a:xfrm>
            <a:off x="354965" y="6111875"/>
            <a:ext cx="11482070" cy="460375"/>
          </a:xfrm>
          <a:prstGeom prst="rect">
            <a:avLst/>
          </a:prstGeom>
          <a:noFill/>
        </p:spPr>
        <p:txBody>
          <a:bodyPr wrap="square" rtlCol="0">
            <a:spAutoFit/>
          </a:bodyPr>
          <a:p>
            <a:pPr algn="ctr"/>
            <a:r>
              <a:rPr lang="zh-CN" altLang="en-US" sz="2400" b="1">
                <a:solidFill>
                  <a:srgbClr val="55797A"/>
                </a:solidFill>
              </a:rPr>
              <a:t>许多杰出的科学家、数学家和工程师认为，人文艺术对于他们的成功至关重要。</a:t>
            </a:r>
            <a:endParaRPr lang="zh-CN" altLang="en-US" sz="2400" b="1">
              <a:solidFill>
                <a:srgbClr val="55797A"/>
              </a:solidFill>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blinds(horizontal)">
                                      <p:cBhvr>
                                        <p:cTn id="17" dur="500"/>
                                        <p:tgtEl>
                                          <p:spTgt spid="22"/>
                                        </p:tgtEl>
                                      </p:cBhvr>
                                    </p:animEffect>
                                  </p:childTnLst>
                                </p:cTn>
                              </p:par>
                              <p:par>
                                <p:cTn id="18" presetID="3" presetClass="entr" presetSubtype="10"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linds(horizontal)">
                                      <p:cBhvr>
                                        <p:cTn id="20" dur="500"/>
                                        <p:tgtEl>
                                          <p:spTgt spid="5"/>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linds(horizontal)">
                                      <p:cBhvr>
                                        <p:cTn id="23" dur="500"/>
                                        <p:tgtEl>
                                          <p:spTgt spid="8"/>
                                        </p:tgtEl>
                                      </p:cBhvr>
                                    </p:animEffect>
                                  </p:childTnLst>
                                </p:cTn>
                              </p:par>
                              <p:par>
                                <p:cTn id="24" presetID="3" presetClass="entr" presetSubtype="10" fill="hold"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blinds(horizontal)">
                                      <p:cBhvr>
                                        <p:cTn id="26" dur="500"/>
                                        <p:tgtEl>
                                          <p:spTgt spid="23"/>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 grpId="0"/>
      <p:bldP spid="11" grpId="1" animBg="1"/>
      <p:bldP spid="4" grpId="1"/>
      <p:bldP spid="22" grpId="0" animBg="1"/>
      <p:bldP spid="8" grpId="0"/>
      <p:bldP spid="22" grpId="1" animBg="1"/>
      <p:bldP spid="8" grpId="1"/>
      <p:bldP spid="27" grpId="0"/>
      <p:bldP spid="27" grpId="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4563110" y="1130935"/>
            <a:ext cx="3065780" cy="1109980"/>
            <a:chOff x="7133" y="3485"/>
            <a:chExt cx="4828" cy="1748"/>
          </a:xfrm>
        </p:grpSpPr>
        <p:sp>
          <p:nvSpPr>
            <p:cNvPr id="2" name="矩形 1"/>
            <p:cNvSpPr/>
            <p:nvPr/>
          </p:nvSpPr>
          <p:spPr>
            <a:xfrm>
              <a:off x="7964" y="4725"/>
              <a:ext cx="3168" cy="360"/>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7133" y="3485"/>
              <a:ext cx="4829" cy="1113"/>
            </a:xfrm>
            <a:prstGeom prst="rect">
              <a:avLst/>
            </a:prstGeom>
            <a:noFill/>
          </p:spPr>
          <p:txBody>
            <a:bodyPr wrap="square" rtlCol="0">
              <a:spAutoFit/>
            </a:bodyPr>
            <a:lstStyle/>
            <a:p>
              <a:pPr algn="ctr"/>
              <a:r>
                <a:rPr lang="en-US" altLang="zh-CN" sz="4000">
                  <a:solidFill>
                    <a:srgbClr val="7EA29C">
                      <a:alpha val="10000"/>
                    </a:srgbClr>
                  </a:solidFill>
                  <a:effectLst/>
                  <a:latin typeface="微软雅黑" panose="020B0503020204020204" pitchFamily="34" charset="-122"/>
                  <a:ea typeface="微软雅黑" panose="020B0503020204020204" pitchFamily="34" charset="-122"/>
                  <a:sym typeface="+mn-ea"/>
                </a:rPr>
                <a:t>CONTENTS</a:t>
              </a:r>
              <a:endParaRPr lang="en-US" altLang="zh-CN" sz="4000">
                <a:solidFill>
                  <a:srgbClr val="7EA29C">
                    <a:alpha val="10000"/>
                  </a:srgbClr>
                </a:solidFill>
                <a:effectLst/>
                <a:latin typeface="微软雅黑" panose="020B0503020204020204" pitchFamily="34" charset="-122"/>
                <a:ea typeface="微软雅黑" panose="020B0503020204020204" pitchFamily="34" charset="-122"/>
                <a:sym typeface="+mn-ea"/>
              </a:endParaRPr>
            </a:p>
          </p:txBody>
        </p:sp>
        <p:sp>
          <p:nvSpPr>
            <p:cNvPr id="17" name="文本框 16"/>
            <p:cNvSpPr txBox="1"/>
            <p:nvPr/>
          </p:nvSpPr>
          <p:spPr>
            <a:xfrm>
              <a:off x="7896" y="3635"/>
              <a:ext cx="3303" cy="1598"/>
            </a:xfrm>
            <a:prstGeom prst="rect">
              <a:avLst/>
            </a:prstGeom>
            <a:noFill/>
          </p:spPr>
          <p:txBody>
            <a:bodyPr wrap="square" rtlCol="0">
              <a:spAutoFit/>
            </a:bodyPr>
            <a:lstStyle/>
            <a:p>
              <a:pPr algn="ctr"/>
              <a:r>
                <a:rPr lang="zh-CN" altLang="en-US" sz="6000" b="1" dirty="0">
                  <a:solidFill>
                    <a:srgbClr val="55797A"/>
                  </a:solidFill>
                  <a:effectLst/>
                  <a:latin typeface="微软雅黑" panose="020B0503020204020204" pitchFamily="34" charset="-122"/>
                  <a:ea typeface="微软雅黑" panose="020B0503020204020204" pitchFamily="34" charset="-122"/>
                  <a:sym typeface="+mn-ea"/>
                </a:rPr>
                <a:t>目录</a:t>
              </a:r>
              <a:endParaRPr lang="zh-CN" altLang="en-US" sz="6000" b="1" dirty="0">
                <a:solidFill>
                  <a:srgbClr val="55797A"/>
                </a:solidFill>
                <a:effectLst/>
                <a:latin typeface="微软雅黑" panose="020B0503020204020204" pitchFamily="34" charset="-122"/>
                <a:ea typeface="微软雅黑" panose="020B0503020204020204" pitchFamily="34" charset="-122"/>
                <a:sym typeface="+mn-ea"/>
              </a:endParaRPr>
            </a:p>
          </p:txBody>
        </p:sp>
      </p:grpSp>
      <p:sp>
        <p:nvSpPr>
          <p:cNvPr id="4" name="文本框 3"/>
          <p:cNvSpPr txBox="1"/>
          <p:nvPr>
            <p:custDataLst>
              <p:tags r:id="rId2"/>
            </p:custDataLst>
          </p:nvPr>
        </p:nvSpPr>
        <p:spPr>
          <a:xfrm>
            <a:off x="965200" y="4545330"/>
            <a:ext cx="2443480" cy="460375"/>
          </a:xfrm>
          <a:prstGeom prst="rect">
            <a:avLst/>
          </a:prstGeom>
          <a:noFill/>
        </p:spPr>
        <p:txBody>
          <a:bodyPr wrap="square" rtlCol="0">
            <a:spAutoFit/>
          </a:bodyPr>
          <a:lstStyle/>
          <a:p>
            <a:pPr algn="ctr"/>
            <a:r>
              <a:rPr lang="zh-CN" altLang="en-US" sz="2400" b="1" dirty="0">
                <a:solidFill>
                  <a:srgbClr val="55797A"/>
                </a:solidFill>
                <a:effectLst/>
                <a:latin typeface="微软雅黑" panose="020B0503020204020204" pitchFamily="34" charset="-122"/>
                <a:ea typeface="微软雅黑" panose="020B0503020204020204" pitchFamily="34" charset="-122"/>
                <a:sym typeface="+mn-ea"/>
              </a:rPr>
              <a:t>本章导学</a:t>
            </a:r>
            <a:endParaRPr lang="zh-CN" altLang="en-US" sz="2400" b="1" dirty="0">
              <a:solidFill>
                <a:srgbClr val="55797A"/>
              </a:solidFill>
              <a:effectLst/>
              <a:latin typeface="微软雅黑" panose="020B0503020204020204" pitchFamily="34" charset="-122"/>
              <a:ea typeface="微软雅黑" panose="020B0503020204020204" pitchFamily="34" charset="-122"/>
              <a:sym typeface="+mn-ea"/>
            </a:endParaRPr>
          </a:p>
        </p:txBody>
      </p:sp>
      <p:grpSp>
        <p:nvGrpSpPr>
          <p:cNvPr id="31" name="组合 30"/>
          <p:cNvGrpSpPr/>
          <p:nvPr>
            <p:custDataLst>
              <p:tags r:id="rId3"/>
            </p:custDataLst>
          </p:nvPr>
        </p:nvGrpSpPr>
        <p:grpSpPr>
          <a:xfrm>
            <a:off x="1657350" y="3253105"/>
            <a:ext cx="1059180" cy="1059180"/>
            <a:chOff x="2811" y="5565"/>
            <a:chExt cx="1668" cy="1668"/>
          </a:xfrm>
        </p:grpSpPr>
        <p:sp>
          <p:nvSpPr>
            <p:cNvPr id="11" name="椭圆 10"/>
            <p:cNvSpPr/>
            <p:nvPr>
              <p:custDataLst>
                <p:tags r:id="rId4"/>
              </p:custDataLst>
            </p:nvPr>
          </p:nvSpPr>
          <p:spPr>
            <a:xfrm>
              <a:off x="2811" y="5565"/>
              <a:ext cx="1669" cy="1669"/>
            </a:xfrm>
            <a:prstGeom prst="ellipse">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Camille5"/>
            <p:cNvSpPr>
              <a:spLocks noEditPoints="1"/>
            </p:cNvSpPr>
            <p:nvPr>
              <p:custDataLst>
                <p:tags r:id="rId5"/>
              </p:custDataLst>
            </p:nvPr>
          </p:nvSpPr>
          <p:spPr bwMode="auto">
            <a:xfrm>
              <a:off x="3246" y="6040"/>
              <a:ext cx="799" cy="719"/>
            </a:xfrm>
            <a:custGeom>
              <a:avLst/>
              <a:gdLst>
                <a:gd name="T0" fmla="*/ 83 w 123"/>
                <a:gd name="T1" fmla="*/ 35 h 107"/>
                <a:gd name="T2" fmla="*/ 41 w 123"/>
                <a:gd name="T3" fmla="*/ 50 h 107"/>
                <a:gd name="T4" fmla="*/ 33 w 123"/>
                <a:gd name="T5" fmla="*/ 50 h 107"/>
                <a:gd name="T6" fmla="*/ 49 w 123"/>
                <a:gd name="T7" fmla="*/ 73 h 107"/>
                <a:gd name="T8" fmla="*/ 52 w 123"/>
                <a:gd name="T9" fmla="*/ 75 h 107"/>
                <a:gd name="T10" fmla="*/ 55 w 123"/>
                <a:gd name="T11" fmla="*/ 76 h 107"/>
                <a:gd name="T12" fmla="*/ 59 w 123"/>
                <a:gd name="T13" fmla="*/ 74 h 107"/>
                <a:gd name="T14" fmla="*/ 91 w 123"/>
                <a:gd name="T15" fmla="*/ 43 h 107"/>
                <a:gd name="T16" fmla="*/ 87 w 123"/>
                <a:gd name="T17" fmla="*/ 33 h 107"/>
                <a:gd name="T18" fmla="*/ 7 w 123"/>
                <a:gd name="T19" fmla="*/ 94 h 107"/>
                <a:gd name="T20" fmla="*/ 17 w 123"/>
                <a:gd name="T21" fmla="*/ 101 h 107"/>
                <a:gd name="T22" fmla="*/ 106 w 123"/>
                <a:gd name="T23" fmla="*/ 101 h 107"/>
                <a:gd name="T24" fmla="*/ 116 w 123"/>
                <a:gd name="T25" fmla="*/ 94 h 107"/>
                <a:gd name="T26" fmla="*/ 106 w 123"/>
                <a:gd name="T27" fmla="*/ 101 h 107"/>
                <a:gd name="T28" fmla="*/ 7 w 123"/>
                <a:gd name="T29" fmla="*/ 77 h 107"/>
                <a:gd name="T30" fmla="*/ 17 w 123"/>
                <a:gd name="T31" fmla="*/ 84 h 107"/>
                <a:gd name="T32" fmla="*/ 106 w 123"/>
                <a:gd name="T33" fmla="*/ 84 h 107"/>
                <a:gd name="T34" fmla="*/ 116 w 123"/>
                <a:gd name="T35" fmla="*/ 77 h 107"/>
                <a:gd name="T36" fmla="*/ 106 w 123"/>
                <a:gd name="T37" fmla="*/ 84 h 107"/>
                <a:gd name="T38" fmla="*/ 7 w 123"/>
                <a:gd name="T39" fmla="*/ 59 h 107"/>
                <a:gd name="T40" fmla="*/ 17 w 123"/>
                <a:gd name="T41" fmla="*/ 67 h 107"/>
                <a:gd name="T42" fmla="*/ 106 w 123"/>
                <a:gd name="T43" fmla="*/ 67 h 107"/>
                <a:gd name="T44" fmla="*/ 116 w 123"/>
                <a:gd name="T45" fmla="*/ 59 h 107"/>
                <a:gd name="T46" fmla="*/ 106 w 123"/>
                <a:gd name="T47" fmla="*/ 67 h 107"/>
                <a:gd name="T48" fmla="*/ 7 w 123"/>
                <a:gd name="T49" fmla="*/ 42 h 107"/>
                <a:gd name="T50" fmla="*/ 17 w 123"/>
                <a:gd name="T51" fmla="*/ 50 h 107"/>
                <a:gd name="T52" fmla="*/ 106 w 123"/>
                <a:gd name="T53" fmla="*/ 50 h 107"/>
                <a:gd name="T54" fmla="*/ 116 w 123"/>
                <a:gd name="T55" fmla="*/ 42 h 107"/>
                <a:gd name="T56" fmla="*/ 106 w 123"/>
                <a:gd name="T57" fmla="*/ 50 h 107"/>
                <a:gd name="T58" fmla="*/ 7 w 123"/>
                <a:gd name="T59" fmla="*/ 25 h 107"/>
                <a:gd name="T60" fmla="*/ 17 w 123"/>
                <a:gd name="T61" fmla="*/ 32 h 107"/>
                <a:gd name="T62" fmla="*/ 106 w 123"/>
                <a:gd name="T63" fmla="*/ 32 h 107"/>
                <a:gd name="T64" fmla="*/ 116 w 123"/>
                <a:gd name="T65" fmla="*/ 25 h 107"/>
                <a:gd name="T66" fmla="*/ 106 w 123"/>
                <a:gd name="T67" fmla="*/ 32 h 107"/>
                <a:gd name="T68" fmla="*/ 24 w 123"/>
                <a:gd name="T69" fmla="*/ 78 h 107"/>
                <a:gd name="T70" fmla="*/ 29 w 123"/>
                <a:gd name="T71" fmla="*/ 23 h 107"/>
                <a:gd name="T72" fmla="*/ 98 w 123"/>
                <a:gd name="T73" fmla="*/ 28 h 107"/>
                <a:gd name="T74" fmla="*/ 93 w 123"/>
                <a:gd name="T75" fmla="*/ 83 h 107"/>
                <a:gd name="T76" fmla="*/ 7 w 123"/>
                <a:gd name="T77" fmla="*/ 15 h 107"/>
                <a:gd name="T78" fmla="*/ 17 w 123"/>
                <a:gd name="T79" fmla="*/ 8 h 107"/>
                <a:gd name="T80" fmla="*/ 7 w 123"/>
                <a:gd name="T81" fmla="*/ 15 h 107"/>
                <a:gd name="T82" fmla="*/ 106 w 123"/>
                <a:gd name="T83" fmla="*/ 8 h 107"/>
                <a:gd name="T84" fmla="*/ 116 w 123"/>
                <a:gd name="T85" fmla="*/ 15 h 107"/>
                <a:gd name="T86" fmla="*/ 122 w 123"/>
                <a:gd name="T87" fmla="*/ 0 h 107"/>
                <a:gd name="T88" fmla="*/ 98 w 123"/>
                <a:gd name="T89" fmla="*/ 1 h 107"/>
                <a:gd name="T90" fmla="*/ 93 w 123"/>
                <a:gd name="T91" fmla="*/ 14 h 107"/>
                <a:gd name="T92" fmla="*/ 24 w 123"/>
                <a:gd name="T93" fmla="*/ 9 h 107"/>
                <a:gd name="T94" fmla="*/ 23 w 123"/>
                <a:gd name="T95" fmla="*/ 0 h 107"/>
                <a:gd name="T96" fmla="*/ 0 w 123"/>
                <a:gd name="T97" fmla="*/ 1 h 107"/>
                <a:gd name="T98" fmla="*/ 1 w 123"/>
                <a:gd name="T99" fmla="*/ 107 h 107"/>
                <a:gd name="T100" fmla="*/ 24 w 123"/>
                <a:gd name="T101" fmla="*/ 105 h 107"/>
                <a:gd name="T102" fmla="*/ 29 w 123"/>
                <a:gd name="T103" fmla="*/ 92 h 107"/>
                <a:gd name="T104" fmla="*/ 98 w 123"/>
                <a:gd name="T105" fmla="*/ 97 h 107"/>
                <a:gd name="T106" fmla="*/ 99 w 123"/>
                <a:gd name="T107" fmla="*/ 107 h 107"/>
                <a:gd name="T108" fmla="*/ 123 w 123"/>
                <a:gd name="T109" fmla="*/ 105 h 107"/>
                <a:gd name="T110" fmla="*/ 122 w 123"/>
                <a:gd name="T111"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3" h="107">
                  <a:moveTo>
                    <a:pt x="87" y="33"/>
                  </a:moveTo>
                  <a:cubicBezTo>
                    <a:pt x="86" y="33"/>
                    <a:pt x="84" y="34"/>
                    <a:pt x="83" y="35"/>
                  </a:cubicBezTo>
                  <a:cubicBezTo>
                    <a:pt x="55" y="62"/>
                    <a:pt x="55" y="62"/>
                    <a:pt x="55" y="62"/>
                  </a:cubicBezTo>
                  <a:cubicBezTo>
                    <a:pt x="41" y="50"/>
                    <a:pt x="41" y="50"/>
                    <a:pt x="41" y="50"/>
                  </a:cubicBezTo>
                  <a:cubicBezTo>
                    <a:pt x="40" y="49"/>
                    <a:pt x="38" y="48"/>
                    <a:pt x="37" y="48"/>
                  </a:cubicBezTo>
                  <a:cubicBezTo>
                    <a:pt x="36" y="48"/>
                    <a:pt x="34" y="49"/>
                    <a:pt x="33" y="50"/>
                  </a:cubicBezTo>
                  <a:cubicBezTo>
                    <a:pt x="31" y="52"/>
                    <a:pt x="31" y="56"/>
                    <a:pt x="33" y="58"/>
                  </a:cubicBezTo>
                  <a:cubicBezTo>
                    <a:pt x="49" y="73"/>
                    <a:pt x="49" y="73"/>
                    <a:pt x="49" y="73"/>
                  </a:cubicBezTo>
                  <a:cubicBezTo>
                    <a:pt x="49" y="73"/>
                    <a:pt x="50" y="74"/>
                    <a:pt x="50" y="74"/>
                  </a:cubicBezTo>
                  <a:cubicBezTo>
                    <a:pt x="51" y="75"/>
                    <a:pt x="51" y="75"/>
                    <a:pt x="52" y="75"/>
                  </a:cubicBezTo>
                  <a:cubicBezTo>
                    <a:pt x="53" y="76"/>
                    <a:pt x="54" y="76"/>
                    <a:pt x="55" y="76"/>
                  </a:cubicBezTo>
                  <a:cubicBezTo>
                    <a:pt x="55" y="76"/>
                    <a:pt x="55" y="76"/>
                    <a:pt x="55" y="76"/>
                  </a:cubicBezTo>
                  <a:cubicBezTo>
                    <a:pt x="56" y="76"/>
                    <a:pt x="57" y="75"/>
                    <a:pt x="57" y="75"/>
                  </a:cubicBezTo>
                  <a:cubicBezTo>
                    <a:pt x="58" y="75"/>
                    <a:pt x="59" y="74"/>
                    <a:pt x="59" y="74"/>
                  </a:cubicBezTo>
                  <a:cubicBezTo>
                    <a:pt x="60" y="74"/>
                    <a:pt x="60" y="73"/>
                    <a:pt x="60" y="73"/>
                  </a:cubicBezTo>
                  <a:cubicBezTo>
                    <a:pt x="91" y="43"/>
                    <a:pt x="91" y="43"/>
                    <a:pt x="91" y="43"/>
                  </a:cubicBezTo>
                  <a:cubicBezTo>
                    <a:pt x="93" y="41"/>
                    <a:pt x="93" y="38"/>
                    <a:pt x="91" y="35"/>
                  </a:cubicBezTo>
                  <a:cubicBezTo>
                    <a:pt x="90" y="34"/>
                    <a:pt x="89" y="33"/>
                    <a:pt x="87" y="33"/>
                  </a:cubicBezTo>
                  <a:moveTo>
                    <a:pt x="7" y="101"/>
                  </a:moveTo>
                  <a:cubicBezTo>
                    <a:pt x="7" y="94"/>
                    <a:pt x="7" y="94"/>
                    <a:pt x="7" y="94"/>
                  </a:cubicBezTo>
                  <a:cubicBezTo>
                    <a:pt x="17" y="94"/>
                    <a:pt x="17" y="94"/>
                    <a:pt x="17" y="94"/>
                  </a:cubicBezTo>
                  <a:cubicBezTo>
                    <a:pt x="17" y="101"/>
                    <a:pt x="17" y="101"/>
                    <a:pt x="17" y="101"/>
                  </a:cubicBezTo>
                  <a:cubicBezTo>
                    <a:pt x="7" y="101"/>
                    <a:pt x="7" y="101"/>
                    <a:pt x="7" y="101"/>
                  </a:cubicBezTo>
                  <a:moveTo>
                    <a:pt x="106" y="101"/>
                  </a:moveTo>
                  <a:cubicBezTo>
                    <a:pt x="106" y="94"/>
                    <a:pt x="106" y="94"/>
                    <a:pt x="106" y="94"/>
                  </a:cubicBezTo>
                  <a:cubicBezTo>
                    <a:pt x="116" y="94"/>
                    <a:pt x="116" y="94"/>
                    <a:pt x="116" y="94"/>
                  </a:cubicBezTo>
                  <a:cubicBezTo>
                    <a:pt x="116" y="101"/>
                    <a:pt x="116" y="101"/>
                    <a:pt x="116" y="101"/>
                  </a:cubicBezTo>
                  <a:cubicBezTo>
                    <a:pt x="106" y="101"/>
                    <a:pt x="106" y="101"/>
                    <a:pt x="106" y="101"/>
                  </a:cubicBezTo>
                  <a:moveTo>
                    <a:pt x="7" y="84"/>
                  </a:moveTo>
                  <a:cubicBezTo>
                    <a:pt x="7" y="77"/>
                    <a:pt x="7" y="77"/>
                    <a:pt x="7" y="77"/>
                  </a:cubicBezTo>
                  <a:cubicBezTo>
                    <a:pt x="17" y="77"/>
                    <a:pt x="17" y="77"/>
                    <a:pt x="17" y="77"/>
                  </a:cubicBezTo>
                  <a:cubicBezTo>
                    <a:pt x="17" y="84"/>
                    <a:pt x="17" y="84"/>
                    <a:pt x="17" y="84"/>
                  </a:cubicBezTo>
                  <a:cubicBezTo>
                    <a:pt x="7" y="84"/>
                    <a:pt x="7" y="84"/>
                    <a:pt x="7" y="84"/>
                  </a:cubicBezTo>
                  <a:moveTo>
                    <a:pt x="106" y="84"/>
                  </a:moveTo>
                  <a:cubicBezTo>
                    <a:pt x="106" y="77"/>
                    <a:pt x="106" y="77"/>
                    <a:pt x="106" y="77"/>
                  </a:cubicBezTo>
                  <a:cubicBezTo>
                    <a:pt x="116" y="77"/>
                    <a:pt x="116" y="77"/>
                    <a:pt x="116" y="77"/>
                  </a:cubicBezTo>
                  <a:cubicBezTo>
                    <a:pt x="116" y="84"/>
                    <a:pt x="116" y="84"/>
                    <a:pt x="116" y="84"/>
                  </a:cubicBezTo>
                  <a:cubicBezTo>
                    <a:pt x="106" y="84"/>
                    <a:pt x="106" y="84"/>
                    <a:pt x="106" y="84"/>
                  </a:cubicBezTo>
                  <a:moveTo>
                    <a:pt x="7" y="67"/>
                  </a:moveTo>
                  <a:cubicBezTo>
                    <a:pt x="7" y="59"/>
                    <a:pt x="7" y="59"/>
                    <a:pt x="7" y="59"/>
                  </a:cubicBezTo>
                  <a:cubicBezTo>
                    <a:pt x="17" y="59"/>
                    <a:pt x="17" y="59"/>
                    <a:pt x="17" y="59"/>
                  </a:cubicBezTo>
                  <a:cubicBezTo>
                    <a:pt x="17" y="67"/>
                    <a:pt x="17" y="67"/>
                    <a:pt x="17" y="67"/>
                  </a:cubicBezTo>
                  <a:cubicBezTo>
                    <a:pt x="7" y="67"/>
                    <a:pt x="7" y="67"/>
                    <a:pt x="7" y="67"/>
                  </a:cubicBezTo>
                  <a:moveTo>
                    <a:pt x="106" y="67"/>
                  </a:moveTo>
                  <a:cubicBezTo>
                    <a:pt x="106" y="59"/>
                    <a:pt x="106" y="59"/>
                    <a:pt x="106" y="59"/>
                  </a:cubicBezTo>
                  <a:cubicBezTo>
                    <a:pt x="116" y="59"/>
                    <a:pt x="116" y="59"/>
                    <a:pt x="116" y="59"/>
                  </a:cubicBezTo>
                  <a:cubicBezTo>
                    <a:pt x="116" y="67"/>
                    <a:pt x="116" y="67"/>
                    <a:pt x="116" y="67"/>
                  </a:cubicBezTo>
                  <a:cubicBezTo>
                    <a:pt x="106" y="67"/>
                    <a:pt x="106" y="67"/>
                    <a:pt x="106" y="67"/>
                  </a:cubicBezTo>
                  <a:moveTo>
                    <a:pt x="7" y="50"/>
                  </a:moveTo>
                  <a:cubicBezTo>
                    <a:pt x="7" y="42"/>
                    <a:pt x="7" y="42"/>
                    <a:pt x="7" y="42"/>
                  </a:cubicBezTo>
                  <a:cubicBezTo>
                    <a:pt x="17" y="42"/>
                    <a:pt x="17" y="42"/>
                    <a:pt x="17" y="42"/>
                  </a:cubicBezTo>
                  <a:cubicBezTo>
                    <a:pt x="17" y="50"/>
                    <a:pt x="17" y="50"/>
                    <a:pt x="17" y="50"/>
                  </a:cubicBezTo>
                  <a:cubicBezTo>
                    <a:pt x="7" y="50"/>
                    <a:pt x="7" y="50"/>
                    <a:pt x="7" y="50"/>
                  </a:cubicBezTo>
                  <a:moveTo>
                    <a:pt x="106" y="50"/>
                  </a:moveTo>
                  <a:cubicBezTo>
                    <a:pt x="106" y="42"/>
                    <a:pt x="106" y="42"/>
                    <a:pt x="106" y="42"/>
                  </a:cubicBezTo>
                  <a:cubicBezTo>
                    <a:pt x="116" y="42"/>
                    <a:pt x="116" y="42"/>
                    <a:pt x="116" y="42"/>
                  </a:cubicBezTo>
                  <a:cubicBezTo>
                    <a:pt x="116" y="50"/>
                    <a:pt x="116" y="50"/>
                    <a:pt x="116" y="50"/>
                  </a:cubicBezTo>
                  <a:cubicBezTo>
                    <a:pt x="106" y="50"/>
                    <a:pt x="106" y="50"/>
                    <a:pt x="106" y="50"/>
                  </a:cubicBezTo>
                  <a:moveTo>
                    <a:pt x="7" y="32"/>
                  </a:moveTo>
                  <a:cubicBezTo>
                    <a:pt x="7" y="25"/>
                    <a:pt x="7" y="25"/>
                    <a:pt x="7" y="25"/>
                  </a:cubicBezTo>
                  <a:cubicBezTo>
                    <a:pt x="17" y="25"/>
                    <a:pt x="17" y="25"/>
                    <a:pt x="17" y="25"/>
                  </a:cubicBezTo>
                  <a:cubicBezTo>
                    <a:pt x="17" y="32"/>
                    <a:pt x="17" y="32"/>
                    <a:pt x="17" y="32"/>
                  </a:cubicBezTo>
                  <a:cubicBezTo>
                    <a:pt x="7" y="32"/>
                    <a:pt x="7" y="32"/>
                    <a:pt x="7" y="32"/>
                  </a:cubicBezTo>
                  <a:moveTo>
                    <a:pt x="106" y="32"/>
                  </a:moveTo>
                  <a:cubicBezTo>
                    <a:pt x="106" y="25"/>
                    <a:pt x="106" y="25"/>
                    <a:pt x="106" y="25"/>
                  </a:cubicBezTo>
                  <a:cubicBezTo>
                    <a:pt x="116" y="25"/>
                    <a:pt x="116" y="25"/>
                    <a:pt x="116" y="25"/>
                  </a:cubicBezTo>
                  <a:cubicBezTo>
                    <a:pt x="116" y="32"/>
                    <a:pt x="116" y="32"/>
                    <a:pt x="116" y="32"/>
                  </a:cubicBezTo>
                  <a:cubicBezTo>
                    <a:pt x="106" y="32"/>
                    <a:pt x="106" y="32"/>
                    <a:pt x="106" y="32"/>
                  </a:cubicBezTo>
                  <a:moveTo>
                    <a:pt x="29" y="83"/>
                  </a:moveTo>
                  <a:cubicBezTo>
                    <a:pt x="27" y="83"/>
                    <a:pt x="24" y="81"/>
                    <a:pt x="24" y="78"/>
                  </a:cubicBezTo>
                  <a:cubicBezTo>
                    <a:pt x="24" y="28"/>
                    <a:pt x="24" y="28"/>
                    <a:pt x="24" y="28"/>
                  </a:cubicBezTo>
                  <a:cubicBezTo>
                    <a:pt x="24" y="25"/>
                    <a:pt x="27" y="23"/>
                    <a:pt x="29" y="23"/>
                  </a:cubicBezTo>
                  <a:cubicBezTo>
                    <a:pt x="93" y="23"/>
                    <a:pt x="93" y="23"/>
                    <a:pt x="93" y="23"/>
                  </a:cubicBezTo>
                  <a:cubicBezTo>
                    <a:pt x="96" y="23"/>
                    <a:pt x="98" y="25"/>
                    <a:pt x="98" y="28"/>
                  </a:cubicBezTo>
                  <a:cubicBezTo>
                    <a:pt x="98" y="78"/>
                    <a:pt x="98" y="78"/>
                    <a:pt x="98" y="78"/>
                  </a:cubicBezTo>
                  <a:cubicBezTo>
                    <a:pt x="98" y="81"/>
                    <a:pt x="96" y="83"/>
                    <a:pt x="93" y="83"/>
                  </a:cubicBezTo>
                  <a:cubicBezTo>
                    <a:pt x="29" y="83"/>
                    <a:pt x="29" y="83"/>
                    <a:pt x="29" y="83"/>
                  </a:cubicBezTo>
                  <a:moveTo>
                    <a:pt x="7" y="15"/>
                  </a:moveTo>
                  <a:cubicBezTo>
                    <a:pt x="7" y="8"/>
                    <a:pt x="7" y="8"/>
                    <a:pt x="7" y="8"/>
                  </a:cubicBezTo>
                  <a:cubicBezTo>
                    <a:pt x="17" y="8"/>
                    <a:pt x="17" y="8"/>
                    <a:pt x="17" y="8"/>
                  </a:cubicBezTo>
                  <a:cubicBezTo>
                    <a:pt x="17" y="15"/>
                    <a:pt x="17" y="15"/>
                    <a:pt x="17" y="15"/>
                  </a:cubicBezTo>
                  <a:cubicBezTo>
                    <a:pt x="7" y="15"/>
                    <a:pt x="7" y="15"/>
                    <a:pt x="7" y="15"/>
                  </a:cubicBezTo>
                  <a:moveTo>
                    <a:pt x="106" y="15"/>
                  </a:moveTo>
                  <a:cubicBezTo>
                    <a:pt x="106" y="8"/>
                    <a:pt x="106" y="8"/>
                    <a:pt x="106" y="8"/>
                  </a:cubicBezTo>
                  <a:cubicBezTo>
                    <a:pt x="116" y="8"/>
                    <a:pt x="116" y="8"/>
                    <a:pt x="116" y="8"/>
                  </a:cubicBezTo>
                  <a:cubicBezTo>
                    <a:pt x="116" y="15"/>
                    <a:pt x="116" y="15"/>
                    <a:pt x="116" y="15"/>
                  </a:cubicBezTo>
                  <a:cubicBezTo>
                    <a:pt x="106" y="15"/>
                    <a:pt x="106" y="15"/>
                    <a:pt x="106" y="15"/>
                  </a:cubicBezTo>
                  <a:moveTo>
                    <a:pt x="122" y="0"/>
                  </a:moveTo>
                  <a:cubicBezTo>
                    <a:pt x="99" y="0"/>
                    <a:pt x="99" y="0"/>
                    <a:pt x="99" y="0"/>
                  </a:cubicBezTo>
                  <a:cubicBezTo>
                    <a:pt x="99" y="0"/>
                    <a:pt x="98" y="1"/>
                    <a:pt x="98" y="1"/>
                  </a:cubicBezTo>
                  <a:cubicBezTo>
                    <a:pt x="98" y="9"/>
                    <a:pt x="98" y="9"/>
                    <a:pt x="98" y="9"/>
                  </a:cubicBezTo>
                  <a:cubicBezTo>
                    <a:pt x="98" y="11"/>
                    <a:pt x="96" y="14"/>
                    <a:pt x="93" y="14"/>
                  </a:cubicBezTo>
                  <a:cubicBezTo>
                    <a:pt x="29" y="14"/>
                    <a:pt x="29" y="14"/>
                    <a:pt x="29" y="14"/>
                  </a:cubicBezTo>
                  <a:cubicBezTo>
                    <a:pt x="27" y="14"/>
                    <a:pt x="24" y="11"/>
                    <a:pt x="24" y="9"/>
                  </a:cubicBezTo>
                  <a:cubicBezTo>
                    <a:pt x="24" y="1"/>
                    <a:pt x="24" y="1"/>
                    <a:pt x="24" y="1"/>
                  </a:cubicBezTo>
                  <a:cubicBezTo>
                    <a:pt x="24" y="1"/>
                    <a:pt x="24" y="0"/>
                    <a:pt x="23" y="0"/>
                  </a:cubicBezTo>
                  <a:cubicBezTo>
                    <a:pt x="1" y="0"/>
                    <a:pt x="1" y="0"/>
                    <a:pt x="1" y="0"/>
                  </a:cubicBezTo>
                  <a:cubicBezTo>
                    <a:pt x="1" y="0"/>
                    <a:pt x="0" y="1"/>
                    <a:pt x="0" y="1"/>
                  </a:cubicBezTo>
                  <a:cubicBezTo>
                    <a:pt x="0" y="105"/>
                    <a:pt x="0" y="105"/>
                    <a:pt x="0" y="105"/>
                  </a:cubicBezTo>
                  <a:cubicBezTo>
                    <a:pt x="0" y="106"/>
                    <a:pt x="1" y="107"/>
                    <a:pt x="1" y="107"/>
                  </a:cubicBezTo>
                  <a:cubicBezTo>
                    <a:pt x="23" y="107"/>
                    <a:pt x="23" y="107"/>
                    <a:pt x="23" y="107"/>
                  </a:cubicBezTo>
                  <a:cubicBezTo>
                    <a:pt x="24" y="107"/>
                    <a:pt x="24" y="106"/>
                    <a:pt x="24" y="105"/>
                  </a:cubicBezTo>
                  <a:cubicBezTo>
                    <a:pt x="24" y="97"/>
                    <a:pt x="24" y="97"/>
                    <a:pt x="24" y="97"/>
                  </a:cubicBezTo>
                  <a:cubicBezTo>
                    <a:pt x="24" y="95"/>
                    <a:pt x="27" y="92"/>
                    <a:pt x="29" y="92"/>
                  </a:cubicBezTo>
                  <a:cubicBezTo>
                    <a:pt x="93" y="92"/>
                    <a:pt x="93" y="92"/>
                    <a:pt x="93" y="92"/>
                  </a:cubicBezTo>
                  <a:cubicBezTo>
                    <a:pt x="96" y="92"/>
                    <a:pt x="98" y="95"/>
                    <a:pt x="98" y="97"/>
                  </a:cubicBezTo>
                  <a:cubicBezTo>
                    <a:pt x="98" y="105"/>
                    <a:pt x="98" y="105"/>
                    <a:pt x="98" y="105"/>
                  </a:cubicBezTo>
                  <a:cubicBezTo>
                    <a:pt x="98" y="106"/>
                    <a:pt x="99" y="107"/>
                    <a:pt x="99" y="107"/>
                  </a:cubicBezTo>
                  <a:cubicBezTo>
                    <a:pt x="122" y="107"/>
                    <a:pt x="122" y="107"/>
                    <a:pt x="122" y="107"/>
                  </a:cubicBezTo>
                  <a:cubicBezTo>
                    <a:pt x="123" y="107"/>
                    <a:pt x="123" y="106"/>
                    <a:pt x="123" y="105"/>
                  </a:cubicBezTo>
                  <a:cubicBezTo>
                    <a:pt x="123" y="1"/>
                    <a:pt x="123" y="1"/>
                    <a:pt x="123" y="1"/>
                  </a:cubicBezTo>
                  <a:cubicBezTo>
                    <a:pt x="123" y="1"/>
                    <a:pt x="123" y="0"/>
                    <a:pt x="122" y="0"/>
                  </a:cubicBezTo>
                </a:path>
              </a:pathLst>
            </a:custGeom>
            <a:solidFill>
              <a:srgbClr val="55797A"/>
            </a:solidFill>
            <a:ln>
              <a:noFill/>
            </a:ln>
          </p:spPr>
        </p:sp>
      </p:grpSp>
      <p:sp>
        <p:nvSpPr>
          <p:cNvPr id="27" name="文本框 26"/>
          <p:cNvSpPr txBox="1"/>
          <p:nvPr>
            <p:custDataLst>
              <p:tags r:id="rId6"/>
            </p:custDataLst>
          </p:nvPr>
        </p:nvSpPr>
        <p:spPr>
          <a:xfrm>
            <a:off x="8131175" y="4556760"/>
            <a:ext cx="3009900" cy="829945"/>
          </a:xfrm>
          <a:prstGeom prst="rect">
            <a:avLst/>
          </a:prstGeom>
          <a:noFill/>
        </p:spPr>
        <p:txBody>
          <a:bodyPr wrap="square" rtlCol="0">
            <a:spAutoFit/>
          </a:bodyPr>
          <a:lstStyle/>
          <a:p>
            <a:pPr algn="ctr"/>
            <a:r>
              <a:rPr lang="zh-CN" altLang="en-US" sz="2400" b="1" dirty="0">
                <a:solidFill>
                  <a:srgbClr val="55797A"/>
                </a:solidFill>
                <a:effectLst/>
                <a:latin typeface="微软雅黑" panose="020B0503020204020204" pitchFamily="34" charset="-122"/>
                <a:ea typeface="微软雅黑" panose="020B0503020204020204" pitchFamily="34" charset="-122"/>
                <a:sym typeface="+mn-ea"/>
              </a:rPr>
              <a:t>本土</a:t>
            </a:r>
            <a:r>
              <a:rPr lang="en-US" altLang="zh-CN" sz="2400" b="1" dirty="0">
                <a:solidFill>
                  <a:srgbClr val="55797A"/>
                </a:solidFill>
                <a:effectLst/>
                <a:latin typeface="微软雅黑" panose="020B0503020204020204" pitchFamily="34" charset="-122"/>
                <a:ea typeface="微软雅黑" panose="020B0503020204020204" pitchFamily="34" charset="-122"/>
                <a:sym typeface="+mn-ea"/>
              </a:rPr>
              <a:t>C-STEAM</a:t>
            </a:r>
            <a:r>
              <a:rPr lang="zh-CN" altLang="en-US" sz="2400" b="1" dirty="0">
                <a:solidFill>
                  <a:srgbClr val="55797A"/>
                </a:solidFill>
                <a:effectLst/>
                <a:latin typeface="微软雅黑" panose="020B0503020204020204" pitchFamily="34" charset="-122"/>
                <a:ea typeface="微软雅黑" panose="020B0503020204020204" pitchFamily="34" charset="-122"/>
                <a:sym typeface="+mn-ea"/>
              </a:rPr>
              <a:t>教育及价值定位</a:t>
            </a:r>
            <a:endParaRPr lang="zh-CN" altLang="en-US" sz="2400" b="1" dirty="0">
              <a:solidFill>
                <a:srgbClr val="55797A"/>
              </a:solidFill>
              <a:effectLst/>
              <a:latin typeface="微软雅黑" panose="020B0503020204020204" pitchFamily="34" charset="-122"/>
              <a:ea typeface="微软雅黑" panose="020B0503020204020204" pitchFamily="34" charset="-122"/>
              <a:sym typeface="+mn-ea"/>
            </a:endParaRPr>
          </a:p>
        </p:txBody>
      </p:sp>
      <p:grpSp>
        <p:nvGrpSpPr>
          <p:cNvPr id="39" name="组合 38"/>
          <p:cNvGrpSpPr/>
          <p:nvPr>
            <p:custDataLst>
              <p:tags r:id="rId7"/>
            </p:custDataLst>
          </p:nvPr>
        </p:nvGrpSpPr>
        <p:grpSpPr>
          <a:xfrm>
            <a:off x="9106535" y="3256915"/>
            <a:ext cx="1059180" cy="1059180"/>
            <a:chOff x="14734" y="5366"/>
            <a:chExt cx="1668" cy="1668"/>
          </a:xfrm>
        </p:grpSpPr>
        <p:sp>
          <p:nvSpPr>
            <p:cNvPr id="15" name="椭圆 14"/>
            <p:cNvSpPr/>
            <p:nvPr>
              <p:custDataLst>
                <p:tags r:id="rId8"/>
              </p:custDataLst>
            </p:nvPr>
          </p:nvSpPr>
          <p:spPr>
            <a:xfrm>
              <a:off x="14734" y="5366"/>
              <a:ext cx="1669" cy="1669"/>
            </a:xfrm>
            <a:prstGeom prst="ellipse">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Camille18"/>
            <p:cNvSpPr/>
            <p:nvPr>
              <p:custDataLst>
                <p:tags r:id="rId9"/>
              </p:custDataLst>
            </p:nvPr>
          </p:nvSpPr>
          <p:spPr bwMode="auto">
            <a:xfrm>
              <a:off x="15129" y="5762"/>
              <a:ext cx="880" cy="877"/>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rgbClr val="55797A"/>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汉仪中宋S" panose="00020600040101010101" charset="-122"/>
                <a:ea typeface="微软雅黑" panose="020B0503020204020204" pitchFamily="34" charset="-122"/>
                <a:cs typeface="+mn-cs"/>
                <a:sym typeface="汉仪中宋S" panose="00020600040101010101" charset="-122"/>
              </a:endParaRPr>
            </a:p>
          </p:txBody>
        </p:sp>
      </p:grpSp>
      <p:sp>
        <p:nvSpPr>
          <p:cNvPr id="21" name="文本框 20"/>
          <p:cNvSpPr txBox="1"/>
          <p:nvPr>
            <p:custDataLst>
              <p:tags r:id="rId10"/>
            </p:custDataLst>
          </p:nvPr>
        </p:nvSpPr>
        <p:spPr>
          <a:xfrm>
            <a:off x="4833620" y="4545330"/>
            <a:ext cx="2524760" cy="829945"/>
          </a:xfrm>
          <a:prstGeom prst="rect">
            <a:avLst/>
          </a:prstGeom>
          <a:noFill/>
        </p:spPr>
        <p:txBody>
          <a:bodyPr wrap="square" rtlCol="0">
            <a:spAutoFit/>
          </a:bodyPr>
          <a:lstStyle/>
          <a:p>
            <a:pPr algn="ctr"/>
            <a:r>
              <a:rPr lang="zh-CN" altLang="en-US" sz="2400" b="1" dirty="0">
                <a:solidFill>
                  <a:srgbClr val="55797A"/>
                </a:solidFill>
                <a:effectLst/>
                <a:latin typeface="微软雅黑" panose="020B0503020204020204" pitchFamily="34" charset="-122"/>
                <a:ea typeface="微软雅黑" panose="020B0503020204020204" pitchFamily="34" charset="-122"/>
                <a:sym typeface="+mn-ea"/>
              </a:rPr>
              <a:t>国际</a:t>
            </a:r>
            <a:r>
              <a:rPr lang="en-US" altLang="zh-CN" sz="2400" b="1" dirty="0">
                <a:solidFill>
                  <a:srgbClr val="55797A"/>
                </a:solidFill>
                <a:effectLst/>
                <a:latin typeface="微软雅黑" panose="020B0503020204020204" pitchFamily="34" charset="-122"/>
                <a:ea typeface="微软雅黑" panose="020B0503020204020204" pitchFamily="34" charset="-122"/>
                <a:sym typeface="+mn-ea"/>
              </a:rPr>
              <a:t>STEM</a:t>
            </a:r>
            <a:r>
              <a:rPr lang="zh-CN" altLang="en-US" sz="2400" b="1" dirty="0">
                <a:solidFill>
                  <a:srgbClr val="55797A"/>
                </a:solidFill>
                <a:effectLst/>
                <a:latin typeface="微软雅黑" panose="020B0503020204020204" pitchFamily="34" charset="-122"/>
                <a:ea typeface="微软雅黑" panose="020B0503020204020204" pitchFamily="34" charset="-122"/>
                <a:sym typeface="+mn-ea"/>
              </a:rPr>
              <a:t>教育的发展</a:t>
            </a:r>
            <a:endParaRPr lang="zh-CN" altLang="en-US" sz="2400" b="1" dirty="0">
              <a:solidFill>
                <a:srgbClr val="55797A"/>
              </a:solidFill>
              <a:effectLst/>
              <a:latin typeface="微软雅黑" panose="020B0503020204020204" pitchFamily="34" charset="-122"/>
              <a:ea typeface="微软雅黑" panose="020B0503020204020204" pitchFamily="34" charset="-122"/>
              <a:sym typeface="+mn-ea"/>
            </a:endParaRPr>
          </a:p>
        </p:txBody>
      </p:sp>
      <p:grpSp>
        <p:nvGrpSpPr>
          <p:cNvPr id="41" name="组合 40"/>
          <p:cNvGrpSpPr/>
          <p:nvPr>
            <p:custDataLst>
              <p:tags r:id="rId11"/>
            </p:custDataLst>
          </p:nvPr>
        </p:nvGrpSpPr>
        <p:grpSpPr>
          <a:xfrm>
            <a:off x="5566410" y="3253105"/>
            <a:ext cx="1059180" cy="1059180"/>
            <a:chOff x="6890" y="5409"/>
            <a:chExt cx="1668" cy="1668"/>
          </a:xfrm>
        </p:grpSpPr>
        <p:sp>
          <p:nvSpPr>
            <p:cNvPr id="13" name="椭圆 12"/>
            <p:cNvSpPr/>
            <p:nvPr>
              <p:custDataLst>
                <p:tags r:id="rId12"/>
              </p:custDataLst>
            </p:nvPr>
          </p:nvSpPr>
          <p:spPr>
            <a:xfrm>
              <a:off x="6890" y="5409"/>
              <a:ext cx="1669" cy="1669"/>
            </a:xfrm>
            <a:prstGeom prst="ellipse">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Camille19"/>
            <p:cNvSpPr/>
            <p:nvPr>
              <p:custDataLst>
                <p:tags r:id="rId13"/>
              </p:custDataLst>
            </p:nvPr>
          </p:nvSpPr>
          <p:spPr>
            <a:xfrm>
              <a:off x="7353" y="5739"/>
              <a:ext cx="743" cy="1010"/>
            </a:xfrm>
            <a:custGeom>
              <a:avLst/>
              <a:gdLst/>
              <a:ahLst/>
              <a:cxnLst>
                <a:cxn ang="0">
                  <a:pos x="91405913" y="34128055"/>
                </a:cxn>
                <a:cxn ang="0">
                  <a:pos x="91405913" y="34128055"/>
                </a:cxn>
                <a:cxn ang="0">
                  <a:pos x="30644892" y="4395253"/>
                </a:cxn>
                <a:cxn ang="0">
                  <a:pos x="2377681" y="13702747"/>
                </a:cxn>
                <a:cxn ang="0">
                  <a:pos x="0" y="20424729"/>
                </a:cxn>
                <a:cxn ang="0">
                  <a:pos x="2377681" y="89197826"/>
                </a:cxn>
                <a:cxn ang="0">
                  <a:pos x="4755362" y="93851284"/>
                </a:cxn>
                <a:cxn ang="0">
                  <a:pos x="58647721" y="125652031"/>
                </a:cxn>
                <a:cxn ang="0">
                  <a:pos x="61025403" y="125652031"/>
                </a:cxn>
                <a:cxn ang="0">
                  <a:pos x="63403084" y="125652031"/>
                </a:cxn>
                <a:cxn ang="0">
                  <a:pos x="65516384" y="123584085"/>
                </a:cxn>
                <a:cxn ang="0">
                  <a:pos x="65516384" y="52484259"/>
                </a:cxn>
                <a:cxn ang="0">
                  <a:pos x="63403084" y="47830802"/>
                </a:cxn>
                <a:cxn ang="0">
                  <a:pos x="11624025" y="18098000"/>
                </a:cxn>
                <a:cxn ang="0">
                  <a:pos x="18756485" y="13702747"/>
                </a:cxn>
                <a:cxn ang="0">
                  <a:pos x="28267211" y="11376018"/>
                </a:cxn>
                <a:cxn ang="0">
                  <a:pos x="79518091" y="38781512"/>
                </a:cxn>
                <a:cxn ang="0">
                  <a:pos x="81895772" y="41108241"/>
                </a:cxn>
                <a:cxn ang="0">
                  <a:pos x="81895772" y="109881338"/>
                </a:cxn>
                <a:cxn ang="0">
                  <a:pos x="86650550" y="114276592"/>
                </a:cxn>
                <a:cxn ang="0">
                  <a:pos x="93519213" y="109881338"/>
                </a:cxn>
                <a:cxn ang="0">
                  <a:pos x="93519213" y="36454784"/>
                </a:cxn>
                <a:cxn ang="0">
                  <a:pos x="91405913" y="34128055"/>
                </a:cxn>
              </a:cxnLst>
              <a:rect l="0" t="0" r="0" b="0"/>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rgbClr val="55797A"/>
            </a:solidFill>
            <a:ln>
              <a:noFill/>
            </a:ln>
          </p:spPr>
        </p:sp>
      </p:grpSp>
      <p:pic>
        <p:nvPicPr>
          <p:cNvPr id="30" name="图片 29"/>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Tree>
    <p:custDataLst>
      <p:tags r:id="rId1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642683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7003415" cy="645160"/>
          </a:xfrm>
          <a:prstGeom prst="rect">
            <a:avLst/>
          </a:prstGeom>
          <a:noFill/>
        </p:spPr>
        <p:txBody>
          <a:bodyPr wrap="square" rtlCol="0">
            <a:spAutoFit/>
          </a:bodyPr>
          <a:lstStyle/>
          <a:p>
            <a:pPr algn="l"/>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三、</a:t>
            </a:r>
            <a:r>
              <a:rPr lang="en-US" altLang="zh-CN" sz="3600" b="1" dirty="0">
                <a:solidFill>
                  <a:srgbClr val="55797A"/>
                </a:solidFill>
                <a:effectLst/>
                <a:latin typeface="微软雅黑" panose="020B0503020204020204" pitchFamily="34" charset="-122"/>
                <a:ea typeface="微软雅黑" panose="020B0503020204020204" pitchFamily="34" charset="-122"/>
                <a:sym typeface="+mn-ea"/>
              </a:rPr>
              <a:t>STEAM</a:t>
            </a:r>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教育的机遇与挑战</a:t>
            </a:r>
            <a:endParaRPr lang="zh-CN" altLang="en-US" sz="3600" b="1" dirty="0">
              <a:solidFill>
                <a:srgbClr val="55797A"/>
              </a:solidFill>
              <a:effectLst/>
              <a:latin typeface="微软雅黑" panose="020B0503020204020204" pitchFamily="34" charset="-122"/>
              <a:ea typeface="微软雅黑" panose="020B0503020204020204" pitchFamily="34" charset="-122"/>
              <a:sym typeface="+mn-ea"/>
            </a:endParaRPr>
          </a:p>
        </p:txBody>
      </p:sp>
      <p:pic>
        <p:nvPicPr>
          <p:cNvPr id="18" name="图片 17"/>
          <p:cNvPicPr>
            <a:picLocks noChangeAspect="1"/>
          </p:cNvPicPr>
          <p:nvPr/>
        </p:nvPicPr>
        <p:blipFill>
          <a:blip r:embed="rId2"/>
          <a:stretch>
            <a:fillRect/>
          </a:stretch>
        </p:blipFill>
        <p:spPr>
          <a:xfrm>
            <a:off x="8660765" y="2094865"/>
            <a:ext cx="3286125" cy="1945005"/>
          </a:xfrm>
          <a:prstGeom prst="roundRect">
            <a:avLst>
              <a:gd name="adj" fmla="val 4831"/>
            </a:avLst>
          </a:prstGeom>
        </p:spPr>
      </p:pic>
      <p:sp>
        <p:nvSpPr>
          <p:cNvPr id="9" name="文本框 8"/>
          <p:cNvSpPr txBox="1"/>
          <p:nvPr/>
        </p:nvSpPr>
        <p:spPr>
          <a:xfrm>
            <a:off x="561340" y="1818640"/>
            <a:ext cx="7980680" cy="810260"/>
          </a:xfrm>
          <a:prstGeom prst="rect">
            <a:avLst/>
          </a:prstGeom>
          <a:noFill/>
        </p:spPr>
        <p:txBody>
          <a:bodyPr wrap="square" rtlCol="0">
            <a:spAutoFit/>
          </a:bodyPr>
          <a:p>
            <a:pPr>
              <a:lnSpc>
                <a:spcPct val="130000"/>
              </a:lnSpc>
              <a:spcBef>
                <a:spcPts val="0"/>
              </a:spcBef>
              <a:spcAft>
                <a:spcPts val="0"/>
              </a:spcAft>
            </a:pPr>
            <a:r>
              <a:rPr lang="en-US" altLang="zh-CN"/>
              <a:t>2007</a:t>
            </a:r>
            <a:r>
              <a:rPr lang="zh-CN" altLang="en-US"/>
              <a:t>年</a:t>
            </a:r>
            <a:r>
              <a:rPr lang="en-US" altLang="zh-CN"/>
              <a:t>10</a:t>
            </a:r>
            <a:r>
              <a:rPr lang="zh-CN" altLang="en-US"/>
              <a:t>月，美国艺术协会在</a:t>
            </a:r>
            <a:r>
              <a:rPr lang="en-US" altLang="zh-CN"/>
              <a:t>“</a:t>
            </a:r>
            <a:r>
              <a:rPr lang="zh-CN" altLang="en-US"/>
              <a:t>国家艺术政策圆桌会议</a:t>
            </a:r>
            <a:r>
              <a:rPr lang="en-US" altLang="zh-CN"/>
              <a:t>”</a:t>
            </a:r>
            <a:r>
              <a:rPr lang="zh-CN" altLang="en-US"/>
              <a:t>（</a:t>
            </a:r>
            <a:r>
              <a:rPr lang="en-US" altLang="zh-CN"/>
              <a:t>National Arts Policy Roundtable</a:t>
            </a:r>
            <a:r>
              <a:rPr lang="zh-CN" altLang="en-US"/>
              <a:t>）上提出</a:t>
            </a:r>
            <a:r>
              <a:rPr lang="zh-CN" altLang="en-US" b="1"/>
              <a:t>将艺术（</a:t>
            </a:r>
            <a:r>
              <a:rPr lang="en-US" altLang="zh-CN" b="1"/>
              <a:t>Art</a:t>
            </a:r>
            <a:r>
              <a:rPr lang="zh-CN" altLang="en-US" b="1"/>
              <a:t>）融入</a:t>
            </a:r>
            <a:r>
              <a:rPr lang="en-US" altLang="zh-CN" b="1"/>
              <a:t>STEM</a:t>
            </a:r>
            <a:r>
              <a:rPr lang="zh-CN" altLang="en-US" b="1"/>
              <a:t>教育</a:t>
            </a:r>
            <a:r>
              <a:rPr lang="zh-CN" altLang="en-US"/>
              <a:t>，形成</a:t>
            </a:r>
            <a:r>
              <a:rPr lang="en-US" altLang="zh-CN"/>
              <a:t>STEAM</a:t>
            </a:r>
            <a:r>
              <a:rPr lang="zh-CN" altLang="en-US"/>
              <a:t>教育。</a:t>
            </a:r>
            <a:endParaRPr lang="zh-CN" altLang="en-US"/>
          </a:p>
        </p:txBody>
      </p:sp>
      <p:graphicFrame>
        <p:nvGraphicFramePr>
          <p:cNvPr id="10" name="表格 9"/>
          <p:cNvGraphicFramePr/>
          <p:nvPr/>
        </p:nvGraphicFramePr>
        <p:xfrm>
          <a:off x="606742" y="2725738"/>
          <a:ext cx="7759065" cy="3962400"/>
        </p:xfrm>
        <a:graphic>
          <a:graphicData uri="http://schemas.openxmlformats.org/drawingml/2006/table">
            <a:tbl>
              <a:tblPr/>
              <a:tblGrid>
                <a:gridCol w="749935"/>
                <a:gridCol w="1402080"/>
                <a:gridCol w="1245870"/>
                <a:gridCol w="1265555"/>
                <a:gridCol w="1729740"/>
                <a:gridCol w="1365885"/>
              </a:tblGrid>
              <a:tr h="269875">
                <a:tc>
                  <a:txBody>
                    <a:bodyPr/>
                    <a:p>
                      <a:pPr>
                        <a:lnSpc>
                          <a:spcPct val="125000"/>
                        </a:lnSpc>
                        <a:spcBef>
                          <a:spcPct val="0"/>
                        </a:spcBef>
                        <a:spcAft>
                          <a:spcPct val="0"/>
                        </a:spcAft>
                      </a:pPr>
                      <a:endParaRPr sz="1600">
                        <a:solidFill>
                          <a:schemeClr val="bg1"/>
                        </a:solidFill>
                        <a:latin typeface="Times New Roman" panose="02020603050405020304"/>
                        <a:ea typeface="宋体" panose="02010600030101010101" pitchFamily="2" charset="-122"/>
                      </a:endParaRPr>
                    </a:p>
                  </a:txBody>
                  <a:tcPr marL="68580" marR="68580" marT="0" marB="0" anchor="t" anchorCtr="0">
                    <a:lnL>
                      <a:noFill/>
                    </a:lnL>
                    <a:lnR>
                      <a:noFill/>
                    </a:lnR>
                    <a:lnT w="19050" cap="flat" cmpd="sng">
                      <a:solidFill>
                        <a:srgbClr val="000008"/>
                      </a:solidFill>
                      <a:prstDash val="solid"/>
                      <a:headEnd type="none" w="med" len="med"/>
                      <a:tailEnd type="none" w="med" len="med"/>
                    </a:lnT>
                    <a:lnB w="12700" cap="flat" cmpd="sng">
                      <a:solidFill>
                        <a:schemeClr val="tx1"/>
                      </a:solidFill>
                      <a:prstDash val="solid"/>
                      <a:headEnd type="none" w="med" len="med"/>
                      <a:tailEnd type="none" w="med" len="med"/>
                    </a:lnB>
                    <a:solidFill>
                      <a:srgbClr val="55797A"/>
                    </a:solidFill>
                  </a:tcPr>
                </a:tc>
                <a:tc>
                  <a:txBody>
                    <a:bodyPr/>
                    <a:p>
                      <a:pPr marL="0" indent="0" algn="ctr">
                        <a:lnSpc>
                          <a:spcPct val="125000"/>
                        </a:lnSpc>
                        <a:spcBef>
                          <a:spcPct val="0"/>
                        </a:spcBef>
                        <a:spcAft>
                          <a:spcPct val="0"/>
                        </a:spcAft>
                      </a:pPr>
                      <a:r>
                        <a:rPr lang="en-US" altLang="zh-CN" sz="1600" b="1">
                          <a:solidFill>
                            <a:schemeClr val="bg1"/>
                          </a:solidFill>
                          <a:latin typeface="Times New Roman" panose="02020603050405020304"/>
                          <a:ea typeface="宋体" panose="02010600030101010101" pitchFamily="2" charset="-122"/>
                        </a:rPr>
                        <a:t>S</a:t>
                      </a:r>
                      <a:endParaRPr lang="en-US" altLang="zh-CN" sz="1600" b="1">
                        <a:solidFill>
                          <a:schemeClr val="bg1"/>
                        </a:solidFill>
                        <a:latin typeface="Times New Roman" panose="02020603050405020304"/>
                        <a:ea typeface="宋体" panose="02010600030101010101" pitchFamily="2" charset="-122"/>
                      </a:endParaRPr>
                    </a:p>
                  </a:txBody>
                  <a:tcPr marL="68580" marR="68580" marT="0" marB="0" anchor="ctr" anchorCtr="0">
                    <a:lnL>
                      <a:noFill/>
                    </a:lnL>
                    <a:lnR>
                      <a:noFill/>
                    </a:lnR>
                    <a:lnT w="19050" cap="flat" cmpd="sng">
                      <a:solidFill>
                        <a:srgbClr val="000008"/>
                      </a:solidFill>
                      <a:prstDash val="solid"/>
                      <a:headEnd type="none" w="med" len="med"/>
                      <a:tailEnd type="none" w="med" len="med"/>
                    </a:lnT>
                    <a:lnB w="12700" cap="flat" cmpd="sng">
                      <a:solidFill>
                        <a:schemeClr val="tx1"/>
                      </a:solidFill>
                      <a:prstDash val="solid"/>
                      <a:headEnd type="none" w="med" len="med"/>
                      <a:tailEnd type="none" w="med" len="med"/>
                    </a:lnB>
                    <a:solidFill>
                      <a:srgbClr val="55797A"/>
                    </a:solidFill>
                  </a:tcPr>
                </a:tc>
                <a:tc>
                  <a:txBody>
                    <a:bodyPr/>
                    <a:p>
                      <a:pPr marL="0" indent="0" algn="ctr">
                        <a:lnSpc>
                          <a:spcPct val="125000"/>
                        </a:lnSpc>
                        <a:spcBef>
                          <a:spcPct val="0"/>
                        </a:spcBef>
                        <a:spcAft>
                          <a:spcPct val="0"/>
                        </a:spcAft>
                      </a:pPr>
                      <a:r>
                        <a:rPr lang="en-US" altLang="zh-CN" sz="1600" b="1">
                          <a:solidFill>
                            <a:schemeClr val="bg1"/>
                          </a:solidFill>
                          <a:latin typeface="Times New Roman" panose="02020603050405020304"/>
                          <a:ea typeface="宋体" panose="02010600030101010101" pitchFamily="2" charset="-122"/>
                        </a:rPr>
                        <a:t>T</a:t>
                      </a:r>
                      <a:endParaRPr lang="en-US" altLang="zh-CN" sz="1600" b="1">
                        <a:solidFill>
                          <a:schemeClr val="bg1"/>
                        </a:solidFill>
                        <a:latin typeface="Times New Roman" panose="02020603050405020304"/>
                        <a:ea typeface="宋体" panose="02010600030101010101" pitchFamily="2" charset="-122"/>
                      </a:endParaRPr>
                    </a:p>
                  </a:txBody>
                  <a:tcPr marL="68580" marR="68580" marT="0" marB="0" anchor="ctr" anchorCtr="0">
                    <a:lnL>
                      <a:noFill/>
                    </a:lnL>
                    <a:lnR>
                      <a:noFill/>
                    </a:lnR>
                    <a:lnT w="19050" cap="flat" cmpd="sng">
                      <a:solidFill>
                        <a:srgbClr val="000008"/>
                      </a:solidFill>
                      <a:prstDash val="solid"/>
                      <a:headEnd type="none" w="med" len="med"/>
                      <a:tailEnd type="none" w="med" len="med"/>
                    </a:lnT>
                    <a:lnB w="12700" cap="flat" cmpd="sng">
                      <a:solidFill>
                        <a:schemeClr val="tx1"/>
                      </a:solidFill>
                      <a:prstDash val="solid"/>
                      <a:headEnd type="none" w="med" len="med"/>
                      <a:tailEnd type="none" w="med" len="med"/>
                    </a:lnB>
                    <a:solidFill>
                      <a:srgbClr val="55797A"/>
                    </a:solidFill>
                  </a:tcPr>
                </a:tc>
                <a:tc>
                  <a:txBody>
                    <a:bodyPr/>
                    <a:p>
                      <a:pPr marL="0" indent="0" algn="ctr">
                        <a:lnSpc>
                          <a:spcPct val="125000"/>
                        </a:lnSpc>
                        <a:spcBef>
                          <a:spcPct val="0"/>
                        </a:spcBef>
                        <a:spcAft>
                          <a:spcPct val="0"/>
                        </a:spcAft>
                      </a:pPr>
                      <a:r>
                        <a:rPr lang="en-US" altLang="zh-CN" sz="1600" b="1">
                          <a:solidFill>
                            <a:schemeClr val="bg1"/>
                          </a:solidFill>
                          <a:latin typeface="Times New Roman" panose="02020603050405020304"/>
                          <a:ea typeface="宋体" panose="02010600030101010101" pitchFamily="2" charset="-122"/>
                        </a:rPr>
                        <a:t>E</a:t>
                      </a:r>
                      <a:endParaRPr lang="en-US" altLang="zh-CN" sz="1600" b="1">
                        <a:solidFill>
                          <a:schemeClr val="bg1"/>
                        </a:solidFill>
                        <a:latin typeface="Times New Roman" panose="02020603050405020304"/>
                        <a:ea typeface="宋体" panose="02010600030101010101" pitchFamily="2" charset="-122"/>
                      </a:endParaRPr>
                    </a:p>
                  </a:txBody>
                  <a:tcPr marL="68580" marR="68580" marT="0" marB="0" anchor="ctr" anchorCtr="0">
                    <a:lnL>
                      <a:noFill/>
                    </a:lnL>
                    <a:lnR>
                      <a:noFill/>
                    </a:lnR>
                    <a:lnT w="19050" cap="flat" cmpd="sng">
                      <a:solidFill>
                        <a:srgbClr val="000008"/>
                      </a:solidFill>
                      <a:prstDash val="solid"/>
                      <a:headEnd type="none" w="med" len="med"/>
                      <a:tailEnd type="none" w="med" len="med"/>
                    </a:lnT>
                    <a:lnB w="12700" cap="flat" cmpd="sng">
                      <a:solidFill>
                        <a:schemeClr val="tx1"/>
                      </a:solidFill>
                      <a:prstDash val="solid"/>
                      <a:headEnd type="none" w="med" len="med"/>
                      <a:tailEnd type="none" w="med" len="med"/>
                    </a:lnB>
                    <a:solidFill>
                      <a:srgbClr val="55797A"/>
                    </a:solidFill>
                  </a:tcPr>
                </a:tc>
                <a:tc>
                  <a:txBody>
                    <a:bodyPr/>
                    <a:p>
                      <a:pPr marL="0" indent="0" algn="ctr">
                        <a:lnSpc>
                          <a:spcPct val="125000"/>
                        </a:lnSpc>
                        <a:spcBef>
                          <a:spcPct val="0"/>
                        </a:spcBef>
                        <a:spcAft>
                          <a:spcPct val="0"/>
                        </a:spcAft>
                      </a:pPr>
                      <a:r>
                        <a:rPr lang="en-US" altLang="zh-CN" sz="1600" b="1">
                          <a:solidFill>
                            <a:schemeClr val="bg1"/>
                          </a:solidFill>
                          <a:latin typeface="Times New Roman" panose="02020603050405020304"/>
                          <a:ea typeface="宋体" panose="02010600030101010101" pitchFamily="2" charset="-122"/>
                        </a:rPr>
                        <a:t>A</a:t>
                      </a:r>
                      <a:endParaRPr lang="en-US" altLang="zh-CN" sz="1600" b="1">
                        <a:solidFill>
                          <a:schemeClr val="bg1"/>
                        </a:solidFill>
                        <a:latin typeface="Times New Roman" panose="02020603050405020304"/>
                        <a:ea typeface="宋体" panose="02010600030101010101" pitchFamily="2" charset="-122"/>
                      </a:endParaRPr>
                    </a:p>
                  </a:txBody>
                  <a:tcPr marL="68580" marR="68580" marT="0" marB="0" anchor="ctr" anchorCtr="0">
                    <a:lnL>
                      <a:noFill/>
                    </a:lnL>
                    <a:lnR>
                      <a:noFill/>
                    </a:lnR>
                    <a:lnT w="19050" cap="flat" cmpd="sng">
                      <a:solidFill>
                        <a:srgbClr val="000008"/>
                      </a:solidFill>
                      <a:prstDash val="solid"/>
                      <a:headEnd type="none" w="med" len="med"/>
                      <a:tailEnd type="none" w="med" len="med"/>
                    </a:lnT>
                    <a:lnB w="12700" cap="flat" cmpd="sng">
                      <a:solidFill>
                        <a:schemeClr val="tx1"/>
                      </a:solidFill>
                      <a:prstDash val="solid"/>
                      <a:headEnd type="none" w="med" len="med"/>
                      <a:tailEnd type="none" w="med" len="med"/>
                    </a:lnB>
                    <a:solidFill>
                      <a:srgbClr val="55797A"/>
                    </a:solidFill>
                  </a:tcPr>
                </a:tc>
                <a:tc>
                  <a:txBody>
                    <a:bodyPr/>
                    <a:p>
                      <a:pPr marL="0" indent="0" algn="ctr">
                        <a:lnSpc>
                          <a:spcPct val="125000"/>
                        </a:lnSpc>
                        <a:spcBef>
                          <a:spcPct val="0"/>
                        </a:spcBef>
                        <a:spcAft>
                          <a:spcPct val="0"/>
                        </a:spcAft>
                      </a:pPr>
                      <a:r>
                        <a:rPr lang="en-US" altLang="zh-CN" sz="1600" b="1">
                          <a:solidFill>
                            <a:schemeClr val="bg1"/>
                          </a:solidFill>
                          <a:latin typeface="Times New Roman" panose="02020603050405020304"/>
                          <a:ea typeface="宋体" panose="02010600030101010101" pitchFamily="2" charset="-122"/>
                        </a:rPr>
                        <a:t>M</a:t>
                      </a:r>
                      <a:endParaRPr lang="en-US" altLang="zh-CN" sz="1600" b="1">
                        <a:solidFill>
                          <a:schemeClr val="bg1"/>
                        </a:solidFill>
                        <a:latin typeface="Times New Roman" panose="02020603050405020304"/>
                        <a:ea typeface="宋体" panose="02010600030101010101" pitchFamily="2" charset="-122"/>
                      </a:endParaRPr>
                    </a:p>
                  </a:txBody>
                  <a:tcPr marL="68580" marR="68580" marT="0" marB="0" anchor="ctr" anchorCtr="0">
                    <a:lnL>
                      <a:noFill/>
                    </a:lnL>
                    <a:lnR>
                      <a:noFill/>
                    </a:lnR>
                    <a:lnT w="19050" cap="flat" cmpd="sng">
                      <a:solidFill>
                        <a:srgbClr val="000008"/>
                      </a:solidFill>
                      <a:prstDash val="solid"/>
                      <a:headEnd type="none" w="med" len="med"/>
                      <a:tailEnd type="none" w="med" len="med"/>
                    </a:lnT>
                    <a:lnB w="12700" cap="flat" cmpd="sng">
                      <a:solidFill>
                        <a:schemeClr val="tx1"/>
                      </a:solidFill>
                      <a:prstDash val="solid"/>
                      <a:headEnd type="none" w="med" len="med"/>
                      <a:tailEnd type="none" w="med" len="med"/>
                    </a:lnB>
                    <a:solidFill>
                      <a:srgbClr val="55797A"/>
                    </a:solidFill>
                  </a:tcPr>
                </a:tc>
              </a:tr>
              <a:tr h="0">
                <a:tc>
                  <a:txBody>
                    <a:bodyPr/>
                    <a:p>
                      <a:pPr marL="0" indent="0" algn="ctr">
                        <a:lnSpc>
                          <a:spcPct val="100000"/>
                        </a:lnSpc>
                        <a:spcBef>
                          <a:spcPts val="600"/>
                        </a:spcBef>
                        <a:spcAft>
                          <a:spcPts val="600"/>
                        </a:spcAft>
                      </a:pPr>
                      <a:r>
                        <a:rPr lang="zh-CN" sz="1600">
                          <a:latin typeface="宋体" panose="02010600030101010101" pitchFamily="2" charset="-122"/>
                          <a:ea typeface="宋体" panose="02010600030101010101" pitchFamily="2" charset="-122"/>
                        </a:rPr>
                        <a:t>学科</a:t>
                      </a:r>
                      <a:r>
                        <a:rPr lang="en-US" altLang="zh-CN" sz="1600">
                          <a:latin typeface="宋体" panose="02010600030101010101" pitchFamily="2" charset="-122"/>
                          <a:ea typeface="宋体" panose="02010600030101010101" pitchFamily="2" charset="-122"/>
                        </a:rPr>
                        <a:t> </a:t>
                      </a:r>
                      <a:r>
                        <a:rPr lang="zh-CN" sz="1600">
                          <a:latin typeface="宋体" panose="02010600030101010101" pitchFamily="2" charset="-122"/>
                          <a:ea typeface="宋体" panose="02010600030101010101" pitchFamily="2" charset="-122"/>
                        </a:rPr>
                        <a:t>示例</a:t>
                      </a:r>
                      <a:endParaRPr lang="zh-CN" sz="1600">
                        <a:latin typeface="宋体" panose="02010600030101010101" pitchFamily="2" charset="-122"/>
                        <a:ea typeface="宋体" panose="02010600030101010101" pitchFamily="2" charset="-122"/>
                      </a:endParaRPr>
                    </a:p>
                  </a:txBody>
                  <a:tcPr marL="68580" marR="68580" marT="0" marB="0" anchor="ctr" anchorCtr="0">
                    <a:lnL w="12700">
                      <a:solidFill>
                        <a:schemeClr val="tx1"/>
                      </a:solidFill>
                      <a:prstDash val="solid"/>
                    </a:lnL>
                    <a:lnR w="12700">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marL="0" indent="0" algn="l">
                        <a:lnSpc>
                          <a:spcPct val="100000"/>
                        </a:lnSpc>
                        <a:spcBef>
                          <a:spcPts val="600"/>
                        </a:spcBef>
                        <a:spcAft>
                          <a:spcPts val="600"/>
                        </a:spcAft>
                      </a:pPr>
                      <a:r>
                        <a:rPr lang="zh-CN" sz="1600">
                          <a:latin typeface="宋体" panose="02010600030101010101" pitchFamily="2" charset="-122"/>
                          <a:ea typeface="宋体" panose="02010600030101010101" pitchFamily="2" charset="-122"/>
                        </a:rPr>
                        <a:t>科学学科（如物理、化学）</a:t>
                      </a:r>
                      <a:endParaRPr lang="zh-CN" sz="1600">
                        <a:latin typeface="宋体" panose="02010600030101010101" pitchFamily="2" charset="-122"/>
                        <a:ea typeface="宋体" panose="02010600030101010101" pitchFamily="2" charset="-122"/>
                      </a:endParaRPr>
                    </a:p>
                  </a:txBody>
                  <a:tcPr marL="68580" marR="68580" marT="0" marB="0" anchor="ctr" anchorCtr="0">
                    <a:lnL w="12700">
                      <a:solidFill>
                        <a:schemeClr val="tx1"/>
                      </a:solidFill>
                      <a:prstDash val="solid"/>
                    </a:lnL>
                    <a:lnR w="12700">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marL="0" indent="0" algn="l">
                        <a:lnSpc>
                          <a:spcPct val="100000"/>
                        </a:lnSpc>
                        <a:spcBef>
                          <a:spcPts val="600"/>
                        </a:spcBef>
                        <a:spcAft>
                          <a:spcPts val="600"/>
                        </a:spcAft>
                      </a:pPr>
                      <a:r>
                        <a:rPr lang="zh-CN" sz="1600">
                          <a:latin typeface="宋体" panose="02010600030101010101" pitchFamily="2" charset="-122"/>
                          <a:ea typeface="宋体" panose="02010600030101010101" pitchFamily="2" charset="-122"/>
                        </a:rPr>
                        <a:t>技术学科（如计算机）</a:t>
                      </a:r>
                      <a:endParaRPr lang="zh-CN" sz="1600">
                        <a:latin typeface="宋体" panose="02010600030101010101" pitchFamily="2" charset="-122"/>
                        <a:ea typeface="宋体" panose="02010600030101010101" pitchFamily="2" charset="-122"/>
                      </a:endParaRPr>
                    </a:p>
                  </a:txBody>
                  <a:tcPr marL="68580" marR="68580" marT="0" marB="0" anchor="ctr" anchorCtr="0">
                    <a:lnL w="12700">
                      <a:solidFill>
                        <a:schemeClr val="tx1"/>
                      </a:solidFill>
                      <a:prstDash val="solid"/>
                    </a:lnL>
                    <a:lnR w="12700">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marL="0" indent="0" algn="l">
                        <a:lnSpc>
                          <a:spcPct val="100000"/>
                        </a:lnSpc>
                        <a:spcBef>
                          <a:spcPts val="600"/>
                        </a:spcBef>
                        <a:spcAft>
                          <a:spcPts val="600"/>
                        </a:spcAft>
                      </a:pPr>
                      <a:r>
                        <a:rPr lang="zh-CN" sz="1600">
                          <a:latin typeface="宋体" panose="02010600030101010101" pitchFamily="2" charset="-122"/>
                          <a:ea typeface="宋体" panose="02010600030101010101" pitchFamily="2" charset="-122"/>
                        </a:rPr>
                        <a:t>工程学科（如计算机、环境）</a:t>
                      </a:r>
                      <a:endParaRPr lang="zh-CN" sz="1600">
                        <a:latin typeface="宋体" panose="02010600030101010101" pitchFamily="2" charset="-122"/>
                        <a:ea typeface="宋体" panose="02010600030101010101" pitchFamily="2" charset="-122"/>
                      </a:endParaRPr>
                    </a:p>
                  </a:txBody>
                  <a:tcPr marL="68580" marR="68580" marT="0" marB="0" anchor="ctr" anchorCtr="0">
                    <a:lnL w="12700">
                      <a:solidFill>
                        <a:schemeClr val="tx1"/>
                      </a:solidFill>
                      <a:prstDash val="solid"/>
                    </a:lnL>
                    <a:lnR w="12700">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marL="0" indent="0" algn="l">
                        <a:lnSpc>
                          <a:spcPct val="100000"/>
                        </a:lnSpc>
                        <a:spcBef>
                          <a:spcPts val="600"/>
                        </a:spcBef>
                        <a:spcAft>
                          <a:spcPts val="600"/>
                        </a:spcAft>
                      </a:pPr>
                      <a:r>
                        <a:rPr lang="zh-CN" sz="1600">
                          <a:latin typeface="宋体" panose="02010600030101010101" pitchFamily="2" charset="-122"/>
                          <a:ea typeface="宋体" panose="02010600030101010101" pitchFamily="2" charset="-122"/>
                        </a:rPr>
                        <a:t>人文社科（如艺术、心理学、经济学、历史）</a:t>
                      </a:r>
                      <a:endParaRPr lang="zh-CN" sz="1600">
                        <a:latin typeface="宋体" panose="02010600030101010101" pitchFamily="2" charset="-122"/>
                        <a:ea typeface="宋体" panose="02010600030101010101" pitchFamily="2" charset="-122"/>
                      </a:endParaRPr>
                    </a:p>
                  </a:txBody>
                  <a:tcPr marL="68580" marR="68580" marT="0" marB="0" anchor="ctr" anchorCtr="0">
                    <a:lnL w="12700">
                      <a:solidFill>
                        <a:schemeClr val="tx1"/>
                      </a:solidFill>
                      <a:prstDash val="solid"/>
                    </a:lnL>
                    <a:lnR w="12700">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marL="0" indent="0" algn="l">
                        <a:lnSpc>
                          <a:spcPct val="100000"/>
                        </a:lnSpc>
                        <a:spcBef>
                          <a:spcPts val="600"/>
                        </a:spcBef>
                        <a:spcAft>
                          <a:spcPts val="600"/>
                        </a:spcAft>
                      </a:pPr>
                      <a:r>
                        <a:rPr lang="zh-CN" sz="1600">
                          <a:latin typeface="宋体" panose="02010600030101010101" pitchFamily="2" charset="-122"/>
                          <a:ea typeface="宋体" panose="02010600030101010101" pitchFamily="2" charset="-122"/>
                        </a:rPr>
                        <a:t>数学</a:t>
                      </a:r>
                      <a:endParaRPr lang="zh-CN" sz="1600">
                        <a:latin typeface="宋体" panose="02010600030101010101" pitchFamily="2" charset="-122"/>
                        <a:ea typeface="宋体" panose="02010600030101010101" pitchFamily="2" charset="-122"/>
                      </a:endParaRPr>
                    </a:p>
                  </a:txBody>
                  <a:tcPr marL="68580" marR="68580" marT="0" marB="0" anchor="ctr" anchorCtr="0">
                    <a:lnL w="12700">
                      <a:solidFill>
                        <a:schemeClr val="tx1"/>
                      </a:solidFill>
                      <a:prstDash val="solid"/>
                    </a:lnL>
                    <a:lnR w="12700">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0">
                <a:tc>
                  <a:txBody>
                    <a:bodyPr/>
                    <a:p>
                      <a:pPr marL="0" indent="0" algn="ctr">
                        <a:lnSpc>
                          <a:spcPct val="100000"/>
                        </a:lnSpc>
                        <a:spcBef>
                          <a:spcPts val="600"/>
                        </a:spcBef>
                        <a:spcAft>
                          <a:spcPts val="600"/>
                        </a:spcAft>
                      </a:pPr>
                      <a:r>
                        <a:rPr lang="zh-CN" sz="1600">
                          <a:latin typeface="宋体" panose="02010600030101010101" pitchFamily="2" charset="-122"/>
                          <a:ea typeface="宋体" panose="02010600030101010101" pitchFamily="2" charset="-122"/>
                        </a:rPr>
                        <a:t>本质</a:t>
                      </a:r>
                      <a:endParaRPr lang="zh-CN" sz="1600">
                        <a:latin typeface="宋体" panose="02010600030101010101" pitchFamily="2" charset="-122"/>
                        <a:ea typeface="宋体" panose="02010600030101010101" pitchFamily="2" charset="-122"/>
                      </a:endParaRPr>
                    </a:p>
                  </a:txBody>
                  <a:tcPr marL="68580" marR="68580" marT="0" marB="0" anchor="ctr" anchorCtr="0">
                    <a:lnL w="12700">
                      <a:solidFill>
                        <a:schemeClr val="tx1"/>
                      </a:solidFill>
                      <a:prstDash val="solid"/>
                    </a:lnL>
                    <a:lnR w="12700">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marL="0" indent="0" algn="l">
                        <a:lnSpc>
                          <a:spcPct val="100000"/>
                        </a:lnSpc>
                        <a:spcBef>
                          <a:spcPts val="600"/>
                        </a:spcBef>
                        <a:spcAft>
                          <a:spcPts val="600"/>
                        </a:spcAft>
                      </a:pPr>
                      <a:r>
                        <a:rPr lang="zh-CN" sz="1600">
                          <a:latin typeface="宋体" panose="02010600030101010101" pitchFamily="2" charset="-122"/>
                          <a:ea typeface="宋体" panose="02010600030101010101" pitchFamily="2" charset="-122"/>
                        </a:rPr>
                        <a:t>认识客观世界的规律</a:t>
                      </a:r>
                      <a:endParaRPr lang="zh-CN" sz="1600">
                        <a:latin typeface="宋体" panose="02010600030101010101" pitchFamily="2" charset="-122"/>
                        <a:ea typeface="宋体" panose="02010600030101010101" pitchFamily="2" charset="-122"/>
                      </a:endParaRPr>
                    </a:p>
                  </a:txBody>
                  <a:tcPr marL="68580" marR="68580" marT="0" marB="0" anchor="ctr" anchorCtr="0">
                    <a:lnL w="12700">
                      <a:solidFill>
                        <a:schemeClr val="tx1"/>
                      </a:solidFill>
                      <a:prstDash val="solid"/>
                    </a:lnL>
                    <a:lnR w="12700">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marL="0" indent="0" algn="l">
                        <a:lnSpc>
                          <a:spcPct val="100000"/>
                        </a:lnSpc>
                        <a:spcBef>
                          <a:spcPts val="600"/>
                        </a:spcBef>
                        <a:spcAft>
                          <a:spcPts val="600"/>
                        </a:spcAft>
                      </a:pPr>
                      <a:r>
                        <a:rPr lang="zh-CN" sz="1600">
                          <a:latin typeface="宋体" panose="02010600030101010101" pitchFamily="2" charset="-122"/>
                          <a:ea typeface="宋体" panose="02010600030101010101" pitchFamily="2" charset="-122"/>
                        </a:rPr>
                        <a:t>知识的应用场景</a:t>
                      </a:r>
                      <a:endParaRPr lang="zh-CN" sz="1600">
                        <a:latin typeface="宋体" panose="02010600030101010101" pitchFamily="2" charset="-122"/>
                        <a:ea typeface="宋体" panose="02010600030101010101" pitchFamily="2" charset="-122"/>
                      </a:endParaRPr>
                    </a:p>
                  </a:txBody>
                  <a:tcPr marL="68580" marR="68580" marT="0" marB="0" anchor="ctr" anchorCtr="0">
                    <a:lnL w="12700">
                      <a:solidFill>
                        <a:schemeClr val="tx1"/>
                      </a:solidFill>
                      <a:prstDash val="solid"/>
                    </a:lnL>
                    <a:lnR w="12700">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marL="0" indent="0" algn="l">
                        <a:lnSpc>
                          <a:spcPct val="100000"/>
                        </a:lnSpc>
                        <a:spcBef>
                          <a:spcPts val="600"/>
                        </a:spcBef>
                        <a:spcAft>
                          <a:spcPts val="600"/>
                        </a:spcAft>
                      </a:pPr>
                      <a:r>
                        <a:rPr lang="zh-CN" sz="1600">
                          <a:latin typeface="宋体" panose="02010600030101010101" pitchFamily="2" charset="-122"/>
                          <a:ea typeface="宋体" panose="02010600030101010101" pitchFamily="2" charset="-122"/>
                        </a:rPr>
                        <a:t>技术的综合应用</a:t>
                      </a:r>
                      <a:endParaRPr lang="zh-CN" sz="1600">
                        <a:latin typeface="宋体" panose="02010600030101010101" pitchFamily="2" charset="-122"/>
                        <a:ea typeface="宋体" panose="02010600030101010101" pitchFamily="2" charset="-122"/>
                      </a:endParaRPr>
                    </a:p>
                  </a:txBody>
                  <a:tcPr marL="68580" marR="68580" marT="0" marB="0" anchor="ctr" anchorCtr="0">
                    <a:lnL w="12700">
                      <a:solidFill>
                        <a:schemeClr val="tx1"/>
                      </a:solidFill>
                      <a:prstDash val="solid"/>
                    </a:lnL>
                    <a:lnR w="12700">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marL="0" indent="0" algn="l">
                        <a:lnSpc>
                          <a:spcPct val="100000"/>
                        </a:lnSpc>
                        <a:spcBef>
                          <a:spcPts val="600"/>
                        </a:spcBef>
                        <a:spcAft>
                          <a:spcPts val="600"/>
                        </a:spcAft>
                      </a:pPr>
                      <a:r>
                        <a:rPr lang="zh-CN" sz="1600">
                          <a:latin typeface="宋体" panose="02010600030101010101" pitchFamily="2" charset="-122"/>
                          <a:ea typeface="宋体" panose="02010600030101010101" pitchFamily="2" charset="-122"/>
                        </a:rPr>
                        <a:t>感知、解释和创造人造世界</a:t>
                      </a:r>
                      <a:endParaRPr lang="zh-CN" sz="1600">
                        <a:latin typeface="宋体" panose="02010600030101010101" pitchFamily="2" charset="-122"/>
                        <a:ea typeface="宋体" panose="02010600030101010101" pitchFamily="2" charset="-122"/>
                      </a:endParaRPr>
                    </a:p>
                  </a:txBody>
                  <a:tcPr marL="68580" marR="68580" marT="0" marB="0" anchor="ctr" anchorCtr="0">
                    <a:lnL w="12700">
                      <a:solidFill>
                        <a:schemeClr val="tx1"/>
                      </a:solidFill>
                      <a:prstDash val="solid"/>
                    </a:lnL>
                    <a:lnR w="12700">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marL="0" indent="0" algn="l">
                        <a:lnSpc>
                          <a:spcPct val="100000"/>
                        </a:lnSpc>
                        <a:spcBef>
                          <a:spcPts val="600"/>
                        </a:spcBef>
                        <a:spcAft>
                          <a:spcPts val="600"/>
                        </a:spcAft>
                      </a:pPr>
                      <a:r>
                        <a:rPr lang="zh-CN" sz="1600">
                          <a:latin typeface="宋体" panose="02010600030101010101" pitchFamily="2" charset="-122"/>
                          <a:ea typeface="宋体" panose="02010600030101010101" pitchFamily="2" charset="-122"/>
                        </a:rPr>
                        <a:t>测量、计算</a:t>
                      </a:r>
                      <a:endParaRPr lang="zh-CN" sz="1600">
                        <a:latin typeface="宋体" panose="02010600030101010101" pitchFamily="2" charset="-122"/>
                        <a:ea typeface="宋体" panose="02010600030101010101" pitchFamily="2" charset="-122"/>
                      </a:endParaRPr>
                    </a:p>
                  </a:txBody>
                  <a:tcPr marL="68580" marR="68580" marT="0" marB="0" anchor="ctr" anchorCtr="0">
                    <a:lnL w="12700">
                      <a:solidFill>
                        <a:schemeClr val="tx1"/>
                      </a:solidFill>
                      <a:prstDash val="solid"/>
                    </a:lnL>
                    <a:lnR w="12700">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0">
                <a:tc>
                  <a:txBody>
                    <a:bodyPr/>
                    <a:p>
                      <a:pPr marL="0" indent="0" algn="ctr">
                        <a:lnSpc>
                          <a:spcPct val="100000"/>
                        </a:lnSpc>
                        <a:spcBef>
                          <a:spcPts val="600"/>
                        </a:spcBef>
                        <a:spcAft>
                          <a:spcPts val="600"/>
                        </a:spcAft>
                      </a:pPr>
                      <a:r>
                        <a:rPr lang="zh-CN" sz="1600">
                          <a:latin typeface="宋体" panose="02010600030101010101" pitchFamily="2" charset="-122"/>
                          <a:ea typeface="宋体" panose="02010600030101010101" pitchFamily="2" charset="-122"/>
                        </a:rPr>
                        <a:t>目的</a:t>
                      </a:r>
                      <a:endParaRPr lang="zh-CN" sz="1600">
                        <a:latin typeface="宋体" panose="02010600030101010101" pitchFamily="2" charset="-122"/>
                        <a:ea typeface="宋体" panose="02010600030101010101" pitchFamily="2" charset="-122"/>
                      </a:endParaRPr>
                    </a:p>
                  </a:txBody>
                  <a:tcPr marL="68580" marR="68580" marT="0" marB="0" anchor="ctr" anchorCtr="0">
                    <a:lnL w="12700">
                      <a:solidFill>
                        <a:schemeClr val="tx1"/>
                      </a:solidFill>
                      <a:prstDash val="solid"/>
                    </a:lnL>
                    <a:lnR w="12700">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marL="0" indent="0" algn="l">
                        <a:lnSpc>
                          <a:spcPct val="100000"/>
                        </a:lnSpc>
                        <a:spcBef>
                          <a:spcPts val="600"/>
                        </a:spcBef>
                        <a:spcAft>
                          <a:spcPts val="600"/>
                        </a:spcAft>
                      </a:pPr>
                      <a:r>
                        <a:rPr lang="zh-CN" sz="1600">
                          <a:latin typeface="宋体" panose="02010600030101010101" pitchFamily="2" charset="-122"/>
                          <a:ea typeface="宋体" panose="02010600030101010101" pitchFamily="2" charset="-122"/>
                        </a:rPr>
                        <a:t>了解世界</a:t>
                      </a:r>
                      <a:endParaRPr lang="zh-CN" sz="1600">
                        <a:latin typeface="宋体" panose="02010600030101010101" pitchFamily="2" charset="-122"/>
                        <a:ea typeface="宋体" panose="02010600030101010101" pitchFamily="2" charset="-122"/>
                      </a:endParaRPr>
                    </a:p>
                  </a:txBody>
                  <a:tcPr marL="68580" marR="68580" marT="0" marB="0" anchor="ctr" anchorCtr="0">
                    <a:lnL w="12700">
                      <a:solidFill>
                        <a:schemeClr val="tx1"/>
                      </a:solidFill>
                      <a:prstDash val="solid"/>
                    </a:lnL>
                    <a:lnR w="12700">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marL="0" indent="0" algn="l">
                        <a:lnSpc>
                          <a:spcPct val="100000"/>
                        </a:lnSpc>
                        <a:spcBef>
                          <a:spcPts val="600"/>
                        </a:spcBef>
                        <a:spcAft>
                          <a:spcPts val="600"/>
                        </a:spcAft>
                      </a:pPr>
                      <a:r>
                        <a:rPr lang="zh-CN" sz="1600">
                          <a:latin typeface="宋体" panose="02010600030101010101" pitchFamily="2" charset="-122"/>
                          <a:ea typeface="宋体" panose="02010600030101010101" pitchFamily="2" charset="-122"/>
                        </a:rPr>
                        <a:t>改造世界</a:t>
                      </a:r>
                      <a:endParaRPr lang="zh-CN" sz="1600">
                        <a:latin typeface="宋体" panose="02010600030101010101" pitchFamily="2" charset="-122"/>
                        <a:ea typeface="宋体" panose="02010600030101010101" pitchFamily="2" charset="-122"/>
                      </a:endParaRPr>
                    </a:p>
                  </a:txBody>
                  <a:tcPr marL="68580" marR="68580" marT="0" marB="0" anchor="ctr" anchorCtr="0">
                    <a:lnL w="12700">
                      <a:solidFill>
                        <a:schemeClr val="tx1"/>
                      </a:solidFill>
                      <a:prstDash val="solid"/>
                    </a:lnL>
                    <a:lnR w="12700">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marL="0" indent="0" algn="l">
                        <a:lnSpc>
                          <a:spcPct val="100000"/>
                        </a:lnSpc>
                        <a:spcBef>
                          <a:spcPts val="600"/>
                        </a:spcBef>
                        <a:spcAft>
                          <a:spcPts val="600"/>
                        </a:spcAft>
                      </a:pPr>
                      <a:r>
                        <a:rPr lang="zh-CN" sz="1600">
                          <a:latin typeface="宋体" panose="02010600030101010101" pitchFamily="2" charset="-122"/>
                          <a:ea typeface="宋体" panose="02010600030101010101" pitchFamily="2" charset="-122"/>
                        </a:rPr>
                        <a:t>改造世界</a:t>
                      </a:r>
                      <a:endParaRPr lang="zh-CN" sz="1600">
                        <a:latin typeface="宋体" panose="02010600030101010101" pitchFamily="2" charset="-122"/>
                        <a:ea typeface="宋体" panose="02010600030101010101" pitchFamily="2" charset="-122"/>
                      </a:endParaRPr>
                    </a:p>
                  </a:txBody>
                  <a:tcPr marL="68580" marR="68580" marT="0" marB="0" anchor="ctr" anchorCtr="0">
                    <a:lnL w="12700">
                      <a:solidFill>
                        <a:schemeClr val="tx1"/>
                      </a:solidFill>
                      <a:prstDash val="solid"/>
                    </a:lnL>
                    <a:lnR w="12700">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marL="0" indent="0" algn="l">
                        <a:lnSpc>
                          <a:spcPct val="100000"/>
                        </a:lnSpc>
                        <a:spcBef>
                          <a:spcPts val="600"/>
                        </a:spcBef>
                        <a:spcAft>
                          <a:spcPts val="600"/>
                        </a:spcAft>
                      </a:pPr>
                      <a:r>
                        <a:rPr lang="zh-CN" sz="1600">
                          <a:latin typeface="宋体" panose="02010600030101010101" pitchFamily="2" charset="-122"/>
                          <a:ea typeface="宋体" panose="02010600030101010101" pitchFamily="2" charset="-122"/>
                        </a:rPr>
                        <a:t>促进人的全面发展，增强道德价值和文化认同</a:t>
                      </a:r>
                      <a:endParaRPr lang="zh-CN" sz="1600">
                        <a:latin typeface="宋体" panose="02010600030101010101" pitchFamily="2" charset="-122"/>
                        <a:ea typeface="宋体" panose="02010600030101010101" pitchFamily="2" charset="-122"/>
                      </a:endParaRPr>
                    </a:p>
                  </a:txBody>
                  <a:tcPr marL="68580" marR="68580" marT="0" marB="0" anchor="ctr" anchorCtr="0">
                    <a:lnL w="12700">
                      <a:solidFill>
                        <a:schemeClr val="tx1"/>
                      </a:solidFill>
                      <a:prstDash val="solid"/>
                    </a:lnL>
                    <a:lnR w="12700">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marL="0" indent="0" algn="l">
                        <a:lnSpc>
                          <a:spcPct val="100000"/>
                        </a:lnSpc>
                        <a:spcBef>
                          <a:spcPts val="600"/>
                        </a:spcBef>
                        <a:spcAft>
                          <a:spcPts val="600"/>
                        </a:spcAft>
                      </a:pPr>
                      <a:r>
                        <a:rPr lang="zh-CN" sz="1600">
                          <a:latin typeface="宋体" panose="02010600030101010101" pitchFamily="2" charset="-122"/>
                          <a:ea typeface="宋体" panose="02010600030101010101" pitchFamily="2" charset="-122"/>
                        </a:rPr>
                        <a:t>提供逻辑和计算基础</a:t>
                      </a:r>
                      <a:endParaRPr lang="zh-CN" sz="1600">
                        <a:latin typeface="宋体" panose="02010600030101010101" pitchFamily="2" charset="-122"/>
                        <a:ea typeface="宋体" panose="02010600030101010101" pitchFamily="2" charset="-122"/>
                      </a:endParaRPr>
                    </a:p>
                  </a:txBody>
                  <a:tcPr marL="68580" marR="68580" marT="0" marB="0" anchor="ctr" anchorCtr="0">
                    <a:lnL w="12700">
                      <a:solidFill>
                        <a:schemeClr val="tx1"/>
                      </a:solidFill>
                      <a:prstDash val="solid"/>
                    </a:lnL>
                    <a:lnR w="12700">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0">
                <a:tc>
                  <a:txBody>
                    <a:bodyPr/>
                    <a:p>
                      <a:pPr marL="0" indent="0" algn="ctr">
                        <a:lnSpc>
                          <a:spcPct val="100000"/>
                        </a:lnSpc>
                        <a:spcBef>
                          <a:spcPts val="600"/>
                        </a:spcBef>
                        <a:spcAft>
                          <a:spcPts val="600"/>
                        </a:spcAft>
                      </a:pPr>
                      <a:r>
                        <a:rPr lang="zh-CN" sz="1600">
                          <a:latin typeface="宋体" panose="02010600030101010101" pitchFamily="2" charset="-122"/>
                          <a:ea typeface="宋体" panose="02010600030101010101" pitchFamily="2" charset="-122"/>
                        </a:rPr>
                        <a:t>方法论</a:t>
                      </a:r>
                      <a:endParaRPr lang="zh-CN" sz="1600">
                        <a:latin typeface="宋体" panose="02010600030101010101" pitchFamily="2" charset="-122"/>
                        <a:ea typeface="宋体" panose="02010600030101010101" pitchFamily="2" charset="-122"/>
                      </a:endParaRPr>
                    </a:p>
                  </a:txBody>
                  <a:tcPr marL="68580" marR="68580" marT="0" marB="0" anchor="ctr" anchorCtr="0">
                    <a:lnL w="12700">
                      <a:solidFill>
                        <a:schemeClr val="tx1"/>
                      </a:solidFill>
                      <a:prstDash val="solid"/>
                    </a:lnL>
                    <a:lnR w="12700">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marL="0" indent="0" algn="l">
                        <a:lnSpc>
                          <a:spcPct val="100000"/>
                        </a:lnSpc>
                        <a:spcBef>
                          <a:spcPts val="600"/>
                        </a:spcBef>
                        <a:spcAft>
                          <a:spcPts val="600"/>
                        </a:spcAft>
                      </a:pPr>
                      <a:r>
                        <a:rPr lang="zh-CN" sz="1600">
                          <a:latin typeface="宋体" panose="02010600030101010101" pitchFamily="2" charset="-122"/>
                          <a:ea typeface="宋体" panose="02010600030101010101" pitchFamily="2" charset="-122"/>
                        </a:rPr>
                        <a:t>探究方法</a:t>
                      </a:r>
                      <a:endParaRPr lang="zh-CN" sz="1600">
                        <a:latin typeface="宋体" panose="02010600030101010101" pitchFamily="2" charset="-122"/>
                        <a:ea typeface="宋体" panose="02010600030101010101" pitchFamily="2" charset="-122"/>
                      </a:endParaRPr>
                    </a:p>
                  </a:txBody>
                  <a:tcPr marL="68580" marR="68580" marT="0" marB="0" anchor="ctr" anchorCtr="0">
                    <a:lnL w="12700">
                      <a:solidFill>
                        <a:schemeClr val="tx1"/>
                      </a:solidFill>
                      <a:prstDash val="solid"/>
                    </a:lnL>
                    <a:lnR w="12700">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marL="0" indent="0" algn="l">
                        <a:lnSpc>
                          <a:spcPct val="100000"/>
                        </a:lnSpc>
                        <a:spcBef>
                          <a:spcPts val="600"/>
                        </a:spcBef>
                        <a:spcAft>
                          <a:spcPts val="600"/>
                        </a:spcAft>
                      </a:pPr>
                      <a:r>
                        <a:rPr lang="zh-CN" sz="1600">
                          <a:latin typeface="宋体" panose="02010600030101010101" pitchFamily="2" charset="-122"/>
                          <a:ea typeface="宋体" panose="02010600030101010101" pitchFamily="2" charset="-122"/>
                        </a:rPr>
                        <a:t>操作和优化影响成果的变量</a:t>
                      </a:r>
                      <a:endParaRPr lang="zh-CN" sz="1600">
                        <a:latin typeface="宋体" panose="02010600030101010101" pitchFamily="2" charset="-122"/>
                        <a:ea typeface="宋体" panose="02010600030101010101" pitchFamily="2" charset="-122"/>
                      </a:endParaRPr>
                    </a:p>
                  </a:txBody>
                  <a:tcPr marL="68580" marR="68580" marT="0" marB="0" anchor="ctr" anchorCtr="0">
                    <a:lnL w="12700">
                      <a:solidFill>
                        <a:schemeClr val="tx1"/>
                      </a:solidFill>
                      <a:prstDash val="solid"/>
                    </a:lnL>
                    <a:lnR w="12700">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marL="0" indent="0" algn="l">
                        <a:lnSpc>
                          <a:spcPct val="100000"/>
                        </a:lnSpc>
                        <a:spcBef>
                          <a:spcPts val="600"/>
                        </a:spcBef>
                        <a:spcAft>
                          <a:spcPts val="600"/>
                        </a:spcAft>
                      </a:pPr>
                      <a:r>
                        <a:rPr lang="zh-CN" sz="1600">
                          <a:latin typeface="宋体" panose="02010600030101010101" pitchFamily="2" charset="-122"/>
                          <a:ea typeface="宋体" panose="02010600030101010101" pitchFamily="2" charset="-122"/>
                        </a:rPr>
                        <a:t>操作和优化影响系统的变量</a:t>
                      </a:r>
                      <a:endParaRPr lang="zh-CN" sz="1600">
                        <a:latin typeface="宋体" panose="02010600030101010101" pitchFamily="2" charset="-122"/>
                        <a:ea typeface="宋体" panose="02010600030101010101" pitchFamily="2" charset="-122"/>
                      </a:endParaRPr>
                    </a:p>
                  </a:txBody>
                  <a:tcPr marL="68580" marR="68580" marT="0" marB="0" anchor="ctr" anchorCtr="0">
                    <a:lnL w="12700">
                      <a:solidFill>
                        <a:schemeClr val="tx1"/>
                      </a:solidFill>
                      <a:prstDash val="solid"/>
                    </a:lnL>
                    <a:lnR w="12700">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marL="0" indent="0" algn="l">
                        <a:lnSpc>
                          <a:spcPct val="100000"/>
                        </a:lnSpc>
                        <a:spcBef>
                          <a:spcPts val="600"/>
                        </a:spcBef>
                        <a:spcAft>
                          <a:spcPts val="600"/>
                        </a:spcAft>
                      </a:pPr>
                      <a:r>
                        <a:rPr lang="zh-CN" sz="1600">
                          <a:latin typeface="宋体" panose="02010600030101010101" pitchFamily="2" charset="-122"/>
                          <a:ea typeface="宋体" panose="02010600030101010101" pitchFamily="2" charset="-122"/>
                        </a:rPr>
                        <a:t>认识论、表现理论、价值</a:t>
                      </a:r>
                      <a:r>
                        <a:rPr lang="en-US" altLang="zh-CN" sz="1600">
                          <a:latin typeface="Times New Roman" panose="02020603050405020304"/>
                          <a:ea typeface="宋体" panose="02010600030101010101" pitchFamily="2" charset="-122"/>
                        </a:rPr>
                        <a:t>-</a:t>
                      </a:r>
                      <a:r>
                        <a:rPr lang="zh-CN" sz="1600">
                          <a:latin typeface="宋体" panose="02010600030101010101" pitchFamily="2" charset="-122"/>
                          <a:ea typeface="宋体" panose="02010600030101010101" pitchFamily="2" charset="-122"/>
                        </a:rPr>
                        <a:t>情感理论</a:t>
                      </a:r>
                      <a:endParaRPr lang="zh-CN" sz="1600">
                        <a:latin typeface="宋体" panose="02010600030101010101" pitchFamily="2" charset="-122"/>
                        <a:ea typeface="宋体" panose="02010600030101010101" pitchFamily="2" charset="-122"/>
                      </a:endParaRPr>
                    </a:p>
                  </a:txBody>
                  <a:tcPr marL="68580" marR="68580" marT="0" marB="0" anchor="ctr" anchorCtr="0">
                    <a:lnL w="12700">
                      <a:solidFill>
                        <a:schemeClr val="tx1"/>
                      </a:solidFill>
                      <a:prstDash val="solid"/>
                    </a:lnL>
                    <a:lnR w="12700">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marL="0" indent="0" algn="l">
                        <a:lnSpc>
                          <a:spcPct val="100000"/>
                        </a:lnSpc>
                        <a:spcBef>
                          <a:spcPts val="600"/>
                        </a:spcBef>
                        <a:spcAft>
                          <a:spcPts val="600"/>
                        </a:spcAft>
                      </a:pPr>
                      <a:r>
                        <a:rPr lang="zh-CN" sz="1600">
                          <a:latin typeface="宋体" panose="02010600030101010101" pitchFamily="2" charset="-122"/>
                          <a:ea typeface="宋体" panose="02010600030101010101" pitchFamily="2" charset="-122"/>
                        </a:rPr>
                        <a:t>抽象的、非经验的数学运算和启发式逻辑演绎证明</a:t>
                      </a:r>
                      <a:endParaRPr lang="zh-CN" sz="1600">
                        <a:latin typeface="宋体" panose="02010600030101010101" pitchFamily="2" charset="-122"/>
                        <a:ea typeface="宋体" panose="02010600030101010101" pitchFamily="2" charset="-122"/>
                      </a:endParaRPr>
                    </a:p>
                  </a:txBody>
                  <a:tcPr marL="68580" marR="68580" marT="0" marB="0" anchor="ctr" anchorCtr="0">
                    <a:lnL w="12700">
                      <a:solidFill>
                        <a:schemeClr val="tx1"/>
                      </a:solidFill>
                      <a:prstDash val="solid"/>
                    </a:lnL>
                    <a:lnR w="12700">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0">
                <a:tc>
                  <a:txBody>
                    <a:bodyPr/>
                    <a:p>
                      <a:pPr marL="0" indent="0" algn="ctr">
                        <a:lnSpc>
                          <a:spcPct val="100000"/>
                        </a:lnSpc>
                        <a:spcBef>
                          <a:spcPts val="600"/>
                        </a:spcBef>
                        <a:spcAft>
                          <a:spcPts val="600"/>
                        </a:spcAft>
                      </a:pPr>
                      <a:r>
                        <a:rPr lang="zh-CN" sz="1600">
                          <a:latin typeface="宋体" panose="02010600030101010101" pitchFamily="2" charset="-122"/>
                          <a:ea typeface="宋体" panose="02010600030101010101" pitchFamily="2" charset="-122"/>
                        </a:rPr>
                        <a:t>教学和学习的关键</a:t>
                      </a:r>
                      <a:endParaRPr lang="zh-CN" sz="1600">
                        <a:latin typeface="宋体" panose="02010600030101010101" pitchFamily="2" charset="-122"/>
                        <a:ea typeface="宋体" panose="02010600030101010101" pitchFamily="2" charset="-122"/>
                      </a:endParaRPr>
                    </a:p>
                  </a:txBody>
                  <a:tcPr marL="68580" marR="68580" marT="0" marB="0" anchor="ctr" anchorCtr="0">
                    <a:lnL w="12700">
                      <a:solidFill>
                        <a:schemeClr val="tx1"/>
                      </a:solidFill>
                      <a:prstDash val="solid"/>
                    </a:lnL>
                    <a:lnR w="12700">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marL="0" indent="0" algn="l">
                        <a:lnSpc>
                          <a:spcPct val="100000"/>
                        </a:lnSpc>
                        <a:spcBef>
                          <a:spcPts val="600"/>
                        </a:spcBef>
                        <a:spcAft>
                          <a:spcPts val="600"/>
                        </a:spcAft>
                      </a:pPr>
                      <a:r>
                        <a:rPr lang="zh-CN" sz="1600">
                          <a:latin typeface="宋体" panose="02010600030101010101" pitchFamily="2" charset="-122"/>
                          <a:ea typeface="宋体" panose="02010600030101010101" pitchFamily="2" charset="-122"/>
                        </a:rPr>
                        <a:t>知识的获取</a:t>
                      </a:r>
                      <a:endParaRPr lang="zh-CN" sz="1600">
                        <a:latin typeface="宋体" panose="02010600030101010101" pitchFamily="2" charset="-122"/>
                        <a:ea typeface="宋体" panose="02010600030101010101" pitchFamily="2" charset="-122"/>
                      </a:endParaRPr>
                    </a:p>
                  </a:txBody>
                  <a:tcPr marL="68580" marR="68580" marT="0" marB="0" anchor="ctr" anchorCtr="0">
                    <a:lnL w="12700">
                      <a:solidFill>
                        <a:schemeClr val="tx1"/>
                      </a:solidFill>
                      <a:prstDash val="solid"/>
                    </a:lnL>
                    <a:lnR w="12700">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marL="0" indent="0" algn="l">
                        <a:lnSpc>
                          <a:spcPct val="100000"/>
                        </a:lnSpc>
                        <a:spcBef>
                          <a:spcPts val="600"/>
                        </a:spcBef>
                        <a:spcAft>
                          <a:spcPts val="600"/>
                        </a:spcAft>
                      </a:pPr>
                      <a:r>
                        <a:rPr lang="zh-CN" sz="1600">
                          <a:latin typeface="宋体" panose="02010600030101010101" pitchFamily="2" charset="-122"/>
                          <a:ea typeface="宋体" panose="02010600030101010101" pitchFamily="2" charset="-122"/>
                        </a:rPr>
                        <a:t>技能的获取</a:t>
                      </a:r>
                      <a:endParaRPr lang="zh-CN" sz="1600">
                        <a:latin typeface="宋体" panose="02010600030101010101" pitchFamily="2" charset="-122"/>
                        <a:ea typeface="宋体" panose="02010600030101010101" pitchFamily="2" charset="-122"/>
                      </a:endParaRPr>
                    </a:p>
                  </a:txBody>
                  <a:tcPr marL="68580" marR="68580" marT="0" marB="0" anchor="ctr" anchorCtr="0">
                    <a:lnL w="12700">
                      <a:solidFill>
                        <a:schemeClr val="tx1"/>
                      </a:solidFill>
                      <a:prstDash val="solid"/>
                    </a:lnL>
                    <a:lnR w="12700">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marL="0" indent="0" algn="l">
                        <a:lnSpc>
                          <a:spcPct val="100000"/>
                        </a:lnSpc>
                        <a:spcBef>
                          <a:spcPts val="600"/>
                        </a:spcBef>
                        <a:spcAft>
                          <a:spcPts val="600"/>
                        </a:spcAft>
                      </a:pPr>
                      <a:r>
                        <a:rPr lang="zh-CN" sz="1600">
                          <a:latin typeface="宋体" panose="02010600030101010101" pitchFamily="2" charset="-122"/>
                          <a:ea typeface="宋体" panose="02010600030101010101" pitchFamily="2" charset="-122"/>
                        </a:rPr>
                        <a:t>系统的优化</a:t>
                      </a:r>
                      <a:endParaRPr lang="zh-CN" sz="1600">
                        <a:latin typeface="宋体" panose="02010600030101010101" pitchFamily="2" charset="-122"/>
                        <a:ea typeface="宋体" panose="02010600030101010101" pitchFamily="2" charset="-122"/>
                      </a:endParaRPr>
                    </a:p>
                  </a:txBody>
                  <a:tcPr marL="68580" marR="68580" marT="0" marB="0" anchor="ctr" anchorCtr="0">
                    <a:lnL w="12700">
                      <a:solidFill>
                        <a:schemeClr val="tx1"/>
                      </a:solidFill>
                      <a:prstDash val="solid"/>
                    </a:lnL>
                    <a:lnR w="12700">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marL="0" indent="0" algn="l">
                        <a:lnSpc>
                          <a:spcPct val="100000"/>
                        </a:lnSpc>
                        <a:spcBef>
                          <a:spcPts val="600"/>
                        </a:spcBef>
                        <a:spcAft>
                          <a:spcPts val="600"/>
                        </a:spcAft>
                      </a:pPr>
                      <a:r>
                        <a:rPr lang="zh-CN" sz="1600">
                          <a:latin typeface="宋体" panose="02010600030101010101" pitchFamily="2" charset="-122"/>
                          <a:ea typeface="宋体" panose="02010600030101010101" pitchFamily="2" charset="-122"/>
                        </a:rPr>
                        <a:t>欣赏、设计和创造</a:t>
                      </a:r>
                      <a:endParaRPr lang="zh-CN" sz="1600">
                        <a:latin typeface="宋体" panose="02010600030101010101" pitchFamily="2" charset="-122"/>
                        <a:ea typeface="宋体" panose="02010600030101010101" pitchFamily="2" charset="-122"/>
                      </a:endParaRPr>
                    </a:p>
                  </a:txBody>
                  <a:tcPr marL="68580" marR="68580" marT="0" marB="0" anchor="ctr" anchorCtr="0">
                    <a:lnL w="12700">
                      <a:solidFill>
                        <a:schemeClr val="tx1"/>
                      </a:solidFill>
                      <a:prstDash val="solid"/>
                    </a:lnL>
                    <a:lnR w="12700">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marL="0" indent="0" algn="l">
                        <a:lnSpc>
                          <a:spcPct val="100000"/>
                        </a:lnSpc>
                        <a:spcBef>
                          <a:spcPts val="600"/>
                        </a:spcBef>
                        <a:spcAft>
                          <a:spcPts val="600"/>
                        </a:spcAft>
                      </a:pPr>
                      <a:r>
                        <a:rPr lang="zh-CN" sz="1600">
                          <a:latin typeface="宋体" panose="02010600030101010101" pitchFamily="2" charset="-122"/>
                          <a:ea typeface="宋体" panose="02010600030101010101" pitchFamily="2" charset="-122"/>
                        </a:rPr>
                        <a:t>计算、测量、逻辑演绎</a:t>
                      </a:r>
                      <a:endParaRPr lang="zh-CN" sz="1600">
                        <a:latin typeface="宋体" panose="02010600030101010101" pitchFamily="2" charset="-122"/>
                        <a:ea typeface="宋体" panose="02010600030101010101" pitchFamily="2" charset="-122"/>
                      </a:endParaRPr>
                    </a:p>
                  </a:txBody>
                  <a:tcPr marL="68580" marR="68580" marT="0" marB="0" anchor="ctr" anchorCtr="0">
                    <a:lnL w="12700">
                      <a:solidFill>
                        <a:schemeClr val="tx1"/>
                      </a:solidFill>
                      <a:prstDash val="solid"/>
                    </a:lnL>
                    <a:lnR w="12700">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bl>
          </a:graphicData>
        </a:graphic>
      </p:graphicFrame>
      <p:sp>
        <p:nvSpPr>
          <p:cNvPr id="19" name="圆角矩形 18"/>
          <p:cNvSpPr/>
          <p:nvPr>
            <p:custDataLst>
              <p:tags r:id="rId3"/>
            </p:custDataLst>
          </p:nvPr>
        </p:nvSpPr>
        <p:spPr>
          <a:xfrm>
            <a:off x="8638540" y="2072640"/>
            <a:ext cx="3345180" cy="4615815"/>
          </a:xfrm>
          <a:prstGeom prst="roundRect">
            <a:avLst>
              <a:gd name="adj" fmla="val 2258"/>
            </a:avLst>
          </a:prstGeom>
          <a:noFill/>
          <a:ln w="25400">
            <a:solidFill>
              <a:schemeClr val="accent3">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7" name="文本框 16"/>
          <p:cNvSpPr txBox="1"/>
          <p:nvPr/>
        </p:nvSpPr>
        <p:spPr>
          <a:xfrm>
            <a:off x="8660765" y="4464050"/>
            <a:ext cx="3285490" cy="2168525"/>
          </a:xfrm>
          <a:prstGeom prst="rect">
            <a:avLst/>
          </a:prstGeom>
          <a:noFill/>
        </p:spPr>
        <p:txBody>
          <a:bodyPr wrap="square" rtlCol="0">
            <a:spAutoFit/>
          </a:bodyPr>
          <a:p>
            <a:pPr marL="285750" indent="-285750">
              <a:lnSpc>
                <a:spcPct val="150000"/>
              </a:lnSpc>
              <a:buFont typeface="Wingdings" panose="05000000000000000000" charset="0"/>
              <a:buChar char="Ø"/>
            </a:pPr>
            <a:r>
              <a:rPr lang="zh-CN" altLang="en-US"/>
              <a:t>五个元素之间的关系是什么？请尝试绘图描述元素间</a:t>
            </a:r>
            <a:r>
              <a:rPr lang="zh-CN" altLang="en-US"/>
              <a:t>关系</a:t>
            </a:r>
            <a:endParaRPr lang="zh-CN" altLang="en-US"/>
          </a:p>
          <a:p>
            <a:pPr marL="285750" indent="-285750">
              <a:lnSpc>
                <a:spcPct val="150000"/>
              </a:lnSpc>
              <a:buFont typeface="Wingdings" panose="05000000000000000000" charset="0"/>
              <a:buChar char="Ø"/>
            </a:pPr>
            <a:r>
              <a:rPr lang="zh-CN" altLang="en-US"/>
              <a:t>根据你对当前</a:t>
            </a:r>
            <a:r>
              <a:rPr lang="en-US" altLang="zh-CN"/>
              <a:t>STEAM</a:t>
            </a:r>
            <a:r>
              <a:rPr lang="zh-CN" altLang="en-US"/>
              <a:t>教育的了解，</a:t>
            </a:r>
            <a:r>
              <a:rPr lang="en-US" altLang="zh-CN"/>
              <a:t>“A”</a:t>
            </a:r>
            <a:r>
              <a:rPr lang="zh-CN" altLang="en-US"/>
              <a:t>元素在实践过程中存在什么</a:t>
            </a:r>
            <a:r>
              <a:rPr lang="zh-CN" altLang="en-US"/>
              <a:t>特征？</a:t>
            </a:r>
            <a:endParaRPr lang="zh-CN" altLang="en-US"/>
          </a:p>
        </p:txBody>
      </p:sp>
      <p:sp>
        <p:nvSpPr>
          <p:cNvPr id="20" name="文本框 19"/>
          <p:cNvSpPr txBox="1"/>
          <p:nvPr/>
        </p:nvSpPr>
        <p:spPr>
          <a:xfrm>
            <a:off x="8723630" y="4130675"/>
            <a:ext cx="1562100" cy="368300"/>
          </a:xfrm>
          <a:prstGeom prst="rect">
            <a:avLst/>
          </a:prstGeom>
          <a:noFill/>
        </p:spPr>
        <p:txBody>
          <a:bodyPr wrap="square" rtlCol="0">
            <a:spAutoFit/>
          </a:bodyPr>
          <a:p>
            <a:r>
              <a:rPr lang="zh-CN" altLang="en-US" b="1">
                <a:solidFill>
                  <a:srgbClr val="55797A"/>
                </a:solidFill>
              </a:rPr>
              <a:t>表格分析</a:t>
            </a:r>
            <a:endParaRPr lang="zh-CN" altLang="en-US" b="1">
              <a:solidFill>
                <a:srgbClr val="55797A"/>
              </a:solidFill>
            </a:endParaRPr>
          </a:p>
        </p:txBody>
      </p:sp>
      <p:sp>
        <p:nvSpPr>
          <p:cNvPr id="21" name="文本框 20"/>
          <p:cNvSpPr txBox="1"/>
          <p:nvPr/>
        </p:nvSpPr>
        <p:spPr>
          <a:xfrm>
            <a:off x="2863215" y="1327150"/>
            <a:ext cx="6465570" cy="491490"/>
          </a:xfrm>
          <a:prstGeom prst="rect">
            <a:avLst/>
          </a:prstGeom>
          <a:noFill/>
        </p:spPr>
        <p:txBody>
          <a:bodyPr wrap="square" rtlCol="0">
            <a:spAutoFit/>
          </a:bodyPr>
          <a:p>
            <a:pPr algn="ctr"/>
            <a:r>
              <a:rPr lang="zh-CN" altLang="en-US" sz="2600" b="1">
                <a:solidFill>
                  <a:srgbClr val="55797A"/>
                </a:solidFill>
              </a:rPr>
              <a:t>（一）</a:t>
            </a:r>
            <a:r>
              <a:rPr lang="en-US" altLang="zh-CN" sz="2600" b="1">
                <a:solidFill>
                  <a:srgbClr val="55797A"/>
                </a:solidFill>
              </a:rPr>
              <a:t>STEAM</a:t>
            </a:r>
            <a:r>
              <a:rPr lang="zh-CN" altLang="en-US" sz="2600" b="1">
                <a:solidFill>
                  <a:srgbClr val="55797A"/>
                </a:solidFill>
              </a:rPr>
              <a:t>教育的提出背景与内涵</a:t>
            </a:r>
            <a:endParaRPr lang="zh-CN" altLang="en-US" sz="2600" b="1">
              <a:solidFill>
                <a:srgbClr val="55797A"/>
              </a:solidFill>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642683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7003415" cy="645160"/>
          </a:xfrm>
          <a:prstGeom prst="rect">
            <a:avLst/>
          </a:prstGeom>
          <a:noFill/>
        </p:spPr>
        <p:txBody>
          <a:bodyPr wrap="square" rtlCol="0">
            <a:spAutoFit/>
          </a:bodyPr>
          <a:lstStyle/>
          <a:p>
            <a:pPr algn="l"/>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三、</a:t>
            </a:r>
            <a:r>
              <a:rPr lang="en-US" altLang="zh-CN" sz="3600" b="1" dirty="0">
                <a:solidFill>
                  <a:srgbClr val="55797A"/>
                </a:solidFill>
                <a:effectLst/>
                <a:latin typeface="微软雅黑" panose="020B0503020204020204" pitchFamily="34" charset="-122"/>
                <a:ea typeface="微软雅黑" panose="020B0503020204020204" pitchFamily="34" charset="-122"/>
                <a:sym typeface="+mn-ea"/>
              </a:rPr>
              <a:t>STEAM</a:t>
            </a:r>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教育的机遇与挑战</a:t>
            </a:r>
            <a:endParaRPr lang="zh-CN" altLang="en-US" sz="3600" b="1" dirty="0">
              <a:solidFill>
                <a:srgbClr val="55797A"/>
              </a:solidFill>
              <a:effectLst/>
              <a:latin typeface="微软雅黑" panose="020B0503020204020204" pitchFamily="34" charset="-122"/>
              <a:ea typeface="微软雅黑" panose="020B0503020204020204" pitchFamily="34" charset="-122"/>
              <a:sym typeface="+mn-ea"/>
            </a:endParaRPr>
          </a:p>
        </p:txBody>
      </p:sp>
      <p:grpSp>
        <p:nvGrpSpPr>
          <p:cNvPr id="34" name="组合 33"/>
          <p:cNvGrpSpPr/>
          <p:nvPr/>
        </p:nvGrpSpPr>
        <p:grpSpPr>
          <a:xfrm>
            <a:off x="936625" y="3981450"/>
            <a:ext cx="2948940" cy="1893570"/>
            <a:chOff x="1475" y="6270"/>
            <a:chExt cx="4644" cy="2982"/>
          </a:xfrm>
        </p:grpSpPr>
        <p:sp>
          <p:nvSpPr>
            <p:cNvPr id="2" name="文本框 1"/>
            <p:cNvSpPr txBox="1"/>
            <p:nvPr>
              <p:custDataLst>
                <p:tags r:id="rId2"/>
              </p:custDataLst>
            </p:nvPr>
          </p:nvSpPr>
          <p:spPr>
            <a:xfrm>
              <a:off x="1475" y="6270"/>
              <a:ext cx="4644" cy="1113"/>
            </a:xfrm>
            <a:prstGeom prst="rect">
              <a:avLst/>
            </a:prstGeom>
            <a:solidFill>
              <a:schemeClr val="accent3"/>
            </a:solidFill>
          </p:spPr>
          <p:style>
            <a:lnRef idx="0">
              <a:srgbClr val="ED7D31"/>
            </a:lnRef>
            <a:fillRef idx="3">
              <a:srgbClr val="ED7D31"/>
            </a:fillRef>
            <a:effectRef idx="3">
              <a:srgbClr val="ED7D31"/>
            </a:effectRef>
            <a:fontRef idx="minor">
              <a:sysClr val="window" lastClr="FFFFFF"/>
            </a:fontRef>
          </p:style>
          <p:txBody>
            <a:bodyPr wrap="square" rtlCol="0" anchor="t">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 （一）两种理解：</a:t>
              </a:r>
              <a:endParaRPr lang="en-US" altLang="zh-CN"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感官与心灵</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custDataLst>
                <p:tags r:id="rId3"/>
              </p:custDataLst>
            </p:nvPr>
          </p:nvSpPr>
          <p:spPr>
            <a:xfrm>
              <a:off x="1521" y="7410"/>
              <a:ext cx="4596" cy="1843"/>
            </a:xfrm>
            <a:prstGeom prst="rect">
              <a:avLst/>
            </a:prstGeom>
            <a:noFill/>
          </p:spPr>
          <p:txBody>
            <a:bodyPr wrap="square" rtlCol="0" anchor="t">
              <a:spAutoFit/>
            </a:bodyPr>
            <a:lstStyle/>
            <a:p>
              <a:pPr indent="0" algn="l" fontAlgn="auto">
                <a:lnSpc>
                  <a:spcPct val="130000"/>
                </a:lnSpc>
                <a:spcBef>
                  <a:spcPts val="0"/>
                </a:spcBef>
                <a:spcAft>
                  <a:spcPts val="0"/>
                </a:spcAft>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大多数研究对“A”的理解仍然停留在感官感知上，尚未触及精神和心灵层面。</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grpSp>
      <p:grpSp>
        <p:nvGrpSpPr>
          <p:cNvPr id="35" name="组合 34"/>
          <p:cNvGrpSpPr/>
          <p:nvPr/>
        </p:nvGrpSpPr>
        <p:grpSpPr>
          <a:xfrm>
            <a:off x="4434840" y="3981450"/>
            <a:ext cx="3329940" cy="2252980"/>
            <a:chOff x="6984" y="6270"/>
            <a:chExt cx="5244" cy="3548"/>
          </a:xfrm>
        </p:grpSpPr>
        <p:sp>
          <p:nvSpPr>
            <p:cNvPr id="4" name="文本框 3"/>
            <p:cNvSpPr txBox="1"/>
            <p:nvPr>
              <p:custDataLst>
                <p:tags r:id="rId4"/>
              </p:custDataLst>
            </p:nvPr>
          </p:nvSpPr>
          <p:spPr>
            <a:xfrm>
              <a:off x="6984" y="6270"/>
              <a:ext cx="5244" cy="1113"/>
            </a:xfrm>
            <a:prstGeom prst="rect">
              <a:avLst/>
            </a:prstGeom>
            <a:solidFill>
              <a:schemeClr val="accent4"/>
            </a:solidFill>
          </p:spPr>
          <p:style>
            <a:lnRef idx="0">
              <a:srgbClr val="ED7D31"/>
            </a:lnRef>
            <a:fillRef idx="3">
              <a:srgbClr val="ED7D31"/>
            </a:fillRef>
            <a:effectRef idx="3">
              <a:srgbClr val="ED7D31"/>
            </a:effectRef>
            <a:fontRef idx="minor">
              <a:sysClr val="window" lastClr="FFFFFF"/>
            </a:fontRef>
          </p:style>
          <p:txBody>
            <a:bodyPr wrap="square" rtlCol="0" anchor="t">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（二）两种路径：</a:t>
              </a:r>
              <a:endParaRPr lang="en-US" altLang="zh-CN"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边缘与融合</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custDataLst>
                <p:tags r:id="rId5"/>
              </p:custDataLst>
            </p:nvPr>
          </p:nvSpPr>
          <p:spPr>
            <a:xfrm>
              <a:off x="6988" y="7410"/>
              <a:ext cx="5238" cy="2409"/>
            </a:xfrm>
            <a:prstGeom prst="rect">
              <a:avLst/>
            </a:prstGeom>
            <a:noFill/>
          </p:spPr>
          <p:txBody>
            <a:bodyPr wrap="square" rtlCol="0" anchor="t">
              <a:spAutoFit/>
            </a:bodyPr>
            <a:lstStyle/>
            <a:p>
              <a:pPr indent="0" algn="l" fontAlgn="auto">
                <a:lnSpc>
                  <a:spcPct val="130000"/>
                </a:lnSpc>
                <a:spcBef>
                  <a:spcPts val="0"/>
                </a:spcBef>
                <a:spcAft>
                  <a:spcPts val="0"/>
                </a:spcAft>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缺乏与其他学科的融合，仅仅作为其他学科的“背景板”，未能发挥以人文精神为底蕴融合各学科的主要功能。</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grpSp>
      <p:grpSp>
        <p:nvGrpSpPr>
          <p:cNvPr id="36" name="组合 35"/>
          <p:cNvGrpSpPr/>
          <p:nvPr/>
        </p:nvGrpSpPr>
        <p:grpSpPr>
          <a:xfrm>
            <a:off x="8314055" y="3981450"/>
            <a:ext cx="2941320" cy="2252980"/>
            <a:chOff x="13093" y="6270"/>
            <a:chExt cx="4632" cy="3548"/>
          </a:xfrm>
        </p:grpSpPr>
        <p:sp>
          <p:nvSpPr>
            <p:cNvPr id="5" name="文本框 4"/>
            <p:cNvSpPr txBox="1"/>
            <p:nvPr>
              <p:custDataLst>
                <p:tags r:id="rId6"/>
              </p:custDataLst>
            </p:nvPr>
          </p:nvSpPr>
          <p:spPr>
            <a:xfrm>
              <a:off x="13093" y="6270"/>
              <a:ext cx="4626" cy="1113"/>
            </a:xfrm>
            <a:prstGeom prst="rect">
              <a:avLst/>
            </a:prstGeom>
            <a:solidFill>
              <a:schemeClr val="accent6"/>
            </a:solidFill>
          </p:spPr>
          <p:style>
            <a:lnRef idx="0">
              <a:srgbClr val="ED7D31"/>
            </a:lnRef>
            <a:fillRef idx="3">
              <a:srgbClr val="ED7D31"/>
            </a:fillRef>
            <a:effectRef idx="3">
              <a:srgbClr val="ED7D31"/>
            </a:effectRef>
            <a:fontRef idx="minor">
              <a:sysClr val="window" lastClr="FFFFFF"/>
            </a:fontRef>
          </p:style>
          <p:txBody>
            <a:bodyPr wrap="square" rtlCol="0" anchor="t">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（三）两种价值：</a:t>
              </a:r>
              <a:endParaRPr lang="en-US" altLang="zh-CN"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求知与育人</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custDataLst>
                <p:tags r:id="rId7"/>
              </p:custDataLst>
            </p:nvPr>
          </p:nvSpPr>
          <p:spPr>
            <a:xfrm>
              <a:off x="13107" y="7410"/>
              <a:ext cx="4618" cy="2409"/>
            </a:xfrm>
            <a:prstGeom prst="rect">
              <a:avLst/>
            </a:prstGeom>
            <a:noFill/>
          </p:spPr>
          <p:txBody>
            <a:bodyPr wrap="square" rtlCol="0" anchor="t">
              <a:spAutoFit/>
            </a:bodyPr>
            <a:lstStyle/>
            <a:p>
              <a:pPr indent="0" algn="l" fontAlgn="auto">
                <a:lnSpc>
                  <a:spcPct val="130000"/>
                </a:lnSpc>
                <a:spcBef>
                  <a:spcPts val="0"/>
                </a:spcBef>
                <a:spcAft>
                  <a:spcPts val="0"/>
                </a:spcAft>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当前STEAM课程设计重点仍然是通过“STEM”引导学生“求知”，而缺乏“A”色彩的育人价值取向。</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grpSp>
      <p:sp>
        <p:nvSpPr>
          <p:cNvPr id="19" name="文本框 18"/>
          <p:cNvSpPr txBox="1"/>
          <p:nvPr/>
        </p:nvSpPr>
        <p:spPr>
          <a:xfrm>
            <a:off x="2863215" y="1327150"/>
            <a:ext cx="6465570" cy="491490"/>
          </a:xfrm>
          <a:prstGeom prst="rect">
            <a:avLst/>
          </a:prstGeom>
          <a:noFill/>
        </p:spPr>
        <p:txBody>
          <a:bodyPr wrap="square" rtlCol="0">
            <a:spAutoFit/>
          </a:bodyPr>
          <a:p>
            <a:pPr algn="ctr"/>
            <a:r>
              <a:rPr lang="zh-CN" altLang="en-US" sz="2600" b="1">
                <a:solidFill>
                  <a:srgbClr val="55797A"/>
                </a:solidFill>
              </a:rPr>
              <a:t>（一）</a:t>
            </a:r>
            <a:r>
              <a:rPr lang="en-US" altLang="zh-CN" sz="2600" b="1">
                <a:solidFill>
                  <a:srgbClr val="55797A"/>
                </a:solidFill>
              </a:rPr>
              <a:t>STEAM</a:t>
            </a:r>
            <a:r>
              <a:rPr lang="zh-CN" altLang="en-US" sz="2600" b="1">
                <a:solidFill>
                  <a:srgbClr val="55797A"/>
                </a:solidFill>
              </a:rPr>
              <a:t>教育的提出背景与内涵</a:t>
            </a:r>
            <a:endParaRPr lang="zh-CN" altLang="en-US" sz="2600" b="1">
              <a:solidFill>
                <a:srgbClr val="55797A"/>
              </a:solidFill>
            </a:endParaRPr>
          </a:p>
        </p:txBody>
      </p:sp>
      <p:sp>
        <p:nvSpPr>
          <p:cNvPr id="20" name="文本框 19"/>
          <p:cNvSpPr txBox="1"/>
          <p:nvPr/>
        </p:nvSpPr>
        <p:spPr>
          <a:xfrm>
            <a:off x="247650" y="6385123"/>
            <a:ext cx="12192000" cy="306705"/>
          </a:xfrm>
          <a:prstGeom prst="rect">
            <a:avLst/>
          </a:prstGeom>
          <a:noFill/>
        </p:spPr>
        <p:txBody>
          <a:bodyPr wrap="square">
            <a:spAutoFit/>
          </a:bodyPr>
          <a:lstStyle/>
          <a:p>
            <a:r>
              <a:rPr lang="en-US" altLang="zh-CN" sz="1400" dirty="0">
                <a:cs typeface="微软雅黑" panose="020B0503020204020204" pitchFamily="34" charset="-122"/>
              </a:rPr>
              <a:t>[1] </a:t>
            </a:r>
            <a:r>
              <a:rPr lang="zh-CN" altLang="en-US" sz="1400" dirty="0">
                <a:cs typeface="微软雅黑" panose="020B0503020204020204" pitchFamily="34" charset="-122"/>
              </a:rPr>
              <a:t>周文伟</a:t>
            </a:r>
            <a:r>
              <a:rPr lang="en-US" altLang="zh-CN" sz="1400" dirty="0">
                <a:cs typeface="微软雅黑" panose="020B0503020204020204" pitchFamily="34" charset="-122"/>
              </a:rPr>
              <a:t>,</a:t>
            </a:r>
            <a:r>
              <a:rPr lang="zh-CN" altLang="en-US" sz="1400" dirty="0">
                <a:cs typeface="微软雅黑" panose="020B0503020204020204" pitchFamily="34" charset="-122"/>
              </a:rPr>
              <a:t>钟雨杏</a:t>
            </a:r>
            <a:r>
              <a:rPr lang="en-US" altLang="zh-CN" sz="1400" dirty="0">
                <a:cs typeface="微软雅黑" panose="020B0503020204020204" pitchFamily="34" charset="-122"/>
              </a:rPr>
              <a:t>,</a:t>
            </a:r>
            <a:r>
              <a:rPr lang="zh-CN" altLang="en-US" sz="1400" dirty="0">
                <a:cs typeface="微软雅黑" panose="020B0503020204020204" pitchFamily="34" charset="-122"/>
              </a:rPr>
              <a:t>尤宏淼等</a:t>
            </a:r>
            <a:r>
              <a:rPr lang="en-US" altLang="zh-CN" sz="1400" dirty="0">
                <a:cs typeface="微软雅黑" panose="020B0503020204020204" pitchFamily="34" charset="-122"/>
              </a:rPr>
              <a:t>.</a:t>
            </a:r>
            <a:r>
              <a:rPr lang="zh-CN" altLang="en-US" sz="1400" dirty="0">
                <a:cs typeface="微软雅黑" panose="020B0503020204020204" pitchFamily="34" charset="-122"/>
              </a:rPr>
              <a:t>中小学</a:t>
            </a:r>
            <a:r>
              <a:rPr lang="en-US" altLang="zh-CN" sz="1400" dirty="0">
                <a:cs typeface="微软雅黑" panose="020B0503020204020204" pitchFamily="34" charset="-122"/>
              </a:rPr>
              <a:t>STEAM</a:t>
            </a:r>
            <a:r>
              <a:rPr lang="zh-CN" altLang="en-US" sz="1400" dirty="0">
                <a:cs typeface="微软雅黑" panose="020B0503020204020204" pitchFamily="34" charset="-122"/>
              </a:rPr>
              <a:t>教育：“</a:t>
            </a:r>
            <a:r>
              <a:rPr lang="en-US" altLang="zh-CN" sz="1400" dirty="0">
                <a:cs typeface="微软雅黑" panose="020B0503020204020204" pitchFamily="34" charset="-122"/>
              </a:rPr>
              <a:t>A”</a:t>
            </a:r>
            <a:r>
              <a:rPr lang="zh-CN" altLang="en-US" sz="1400" dirty="0">
                <a:cs typeface="微软雅黑" panose="020B0503020204020204" pitchFamily="34" charset="-122"/>
              </a:rPr>
              <a:t>为何物</a:t>
            </a:r>
            <a:r>
              <a:rPr lang="en-US" altLang="zh-CN" sz="1400" dirty="0">
                <a:cs typeface="微软雅黑" panose="020B0503020204020204" pitchFamily="34" charset="-122"/>
              </a:rPr>
              <a:t>——</a:t>
            </a:r>
            <a:r>
              <a:rPr lang="zh-CN" altLang="en-US" sz="1400" dirty="0">
                <a:cs typeface="微软雅黑" panose="020B0503020204020204" pitchFamily="34" charset="-122"/>
              </a:rPr>
              <a:t>基于文献和访谈的混合分析</a:t>
            </a:r>
            <a:r>
              <a:rPr lang="en-US" altLang="zh-CN" sz="1400" dirty="0">
                <a:cs typeface="微软雅黑" panose="020B0503020204020204" pitchFamily="34" charset="-122"/>
              </a:rPr>
              <a:t>[J].</a:t>
            </a:r>
            <a:r>
              <a:rPr lang="zh-CN" altLang="en-US" sz="1400" dirty="0">
                <a:cs typeface="微软雅黑" panose="020B0503020204020204" pitchFamily="34" charset="-122"/>
              </a:rPr>
              <a:t>上海教育科研</a:t>
            </a:r>
            <a:r>
              <a:rPr lang="en-US" altLang="zh-CN" sz="1400" dirty="0">
                <a:cs typeface="微软雅黑" panose="020B0503020204020204" pitchFamily="34" charset="-122"/>
              </a:rPr>
              <a:t>,2023,(08):47-53.</a:t>
            </a:r>
            <a:endParaRPr lang="en-US" altLang="zh-CN" sz="1400" dirty="0">
              <a:cs typeface="微软雅黑" panose="020B0503020204020204" pitchFamily="34" charset="-122"/>
            </a:endParaRPr>
          </a:p>
        </p:txBody>
      </p:sp>
      <p:grpSp>
        <p:nvGrpSpPr>
          <p:cNvPr id="28" name="组合 27"/>
          <p:cNvGrpSpPr/>
          <p:nvPr>
            <p:custDataLst>
              <p:tags r:id="rId8"/>
            </p:custDataLst>
          </p:nvPr>
        </p:nvGrpSpPr>
        <p:grpSpPr>
          <a:xfrm rot="0">
            <a:off x="926465" y="2065020"/>
            <a:ext cx="10340340" cy="1627505"/>
            <a:chOff x="4700" y="8017"/>
            <a:chExt cx="17313" cy="4031"/>
          </a:xfrm>
        </p:grpSpPr>
        <p:sp>
          <p:nvSpPr>
            <p:cNvPr id="29" name="矩形 28"/>
            <p:cNvSpPr/>
            <p:nvPr>
              <p:custDataLst>
                <p:tags r:id="rId9"/>
              </p:custDataLst>
            </p:nvPr>
          </p:nvSpPr>
          <p:spPr>
            <a:xfrm>
              <a:off x="4700" y="8048"/>
              <a:ext cx="800" cy="800"/>
            </a:xfrm>
            <a:prstGeom prst="rect">
              <a:avLst/>
            </a:prstGeom>
            <a:solidFill>
              <a:srgbClr val="4DA5BA">
                <a:lumMod val="40000"/>
                <a:lumOff val="60000"/>
              </a:srgbClr>
            </a:solidFill>
            <a:ln w="38100" cap="flat" cmpd="sng" algn="ctr">
              <a:noFill/>
              <a:prstDash val="solid"/>
              <a:miter lim="800000"/>
            </a:ln>
            <a:effectLst/>
          </p:spPr>
          <p:style>
            <a:lnRef idx="2">
              <a:srgbClr val="4DA5BA">
                <a:shade val="50000"/>
              </a:srgbClr>
            </a:lnRef>
            <a:fillRef idx="1">
              <a:srgbClr val="4DA5BA"/>
            </a:fillRef>
            <a:effectRef idx="0">
              <a:srgbClr val="4DA5BA"/>
            </a:effectRef>
            <a:fontRef idx="minor">
              <a:srgbClr val="FFFFFF"/>
            </a:fontRef>
          </p:style>
          <p:txBody>
            <a:bodyPr rtlCol="0" anchor="ctr"/>
            <a:lstStyle/>
            <a:p>
              <a:pPr algn="ctr"/>
              <a:endParaRPr lang="zh-CN" altLang="en-US">
                <a:solidFill>
                  <a:srgbClr val="FFFFFF"/>
                </a:solidFill>
              </a:endParaRPr>
            </a:p>
          </p:txBody>
        </p:sp>
        <p:sp>
          <p:nvSpPr>
            <p:cNvPr id="30" name="矩形 29"/>
            <p:cNvSpPr/>
            <p:nvPr>
              <p:custDataLst>
                <p:tags r:id="rId10"/>
              </p:custDataLst>
            </p:nvPr>
          </p:nvSpPr>
          <p:spPr>
            <a:xfrm>
              <a:off x="21213" y="11248"/>
              <a:ext cx="800" cy="800"/>
            </a:xfrm>
            <a:prstGeom prst="rect">
              <a:avLst/>
            </a:prstGeom>
            <a:solidFill>
              <a:srgbClr val="4DA5BA">
                <a:lumMod val="40000"/>
                <a:lumOff val="60000"/>
              </a:srgbClr>
            </a:solidFill>
            <a:ln w="38100" cap="flat" cmpd="sng" algn="ctr">
              <a:noFill/>
              <a:prstDash val="solid"/>
              <a:miter lim="800000"/>
            </a:ln>
            <a:effectLst/>
          </p:spPr>
          <p:style>
            <a:lnRef idx="2">
              <a:srgbClr val="4DA5BA">
                <a:shade val="50000"/>
              </a:srgbClr>
            </a:lnRef>
            <a:fillRef idx="1">
              <a:srgbClr val="4DA5BA"/>
            </a:fillRef>
            <a:effectRef idx="0">
              <a:srgbClr val="4DA5BA"/>
            </a:effectRef>
            <a:fontRef idx="minor">
              <a:srgbClr val="FFFFFF"/>
            </a:fontRef>
          </p:style>
          <p:txBody>
            <a:bodyPr rtlCol="0" anchor="ctr"/>
            <a:lstStyle/>
            <a:p>
              <a:pPr algn="ctr"/>
              <a:endParaRPr lang="zh-CN" altLang="en-US">
                <a:solidFill>
                  <a:srgbClr val="FFFFFF"/>
                </a:solidFill>
              </a:endParaRPr>
            </a:p>
          </p:txBody>
        </p:sp>
        <p:sp>
          <p:nvSpPr>
            <p:cNvPr id="31" name="矩形 30"/>
            <p:cNvSpPr/>
            <p:nvPr>
              <p:custDataLst>
                <p:tags r:id="rId11"/>
              </p:custDataLst>
            </p:nvPr>
          </p:nvSpPr>
          <p:spPr>
            <a:xfrm>
              <a:off x="4700" y="8017"/>
              <a:ext cx="17313" cy="4031"/>
            </a:xfrm>
            <a:prstGeom prst="rect">
              <a:avLst/>
            </a:prstGeom>
            <a:noFill/>
            <a:ln w="38100" cap="flat" cmpd="sng" algn="ctr">
              <a:solidFill>
                <a:srgbClr val="4DA5BA">
                  <a:lumMod val="60000"/>
                  <a:lumOff val="40000"/>
                </a:srgbClr>
              </a:solidFill>
              <a:prstDash val="solid"/>
              <a:miter lim="800000"/>
            </a:ln>
            <a:effectLst/>
          </p:spPr>
          <p:style>
            <a:lnRef idx="2">
              <a:srgbClr val="4DA5BA">
                <a:shade val="50000"/>
              </a:srgbClr>
            </a:lnRef>
            <a:fillRef idx="1">
              <a:srgbClr val="4DA5BA"/>
            </a:fillRef>
            <a:effectRef idx="0">
              <a:srgbClr val="4DA5BA"/>
            </a:effectRef>
            <a:fontRef idx="minor">
              <a:srgbClr val="FFFFFF"/>
            </a:fontRef>
          </p:style>
          <p:txBody>
            <a:bodyPr rtlCol="0" anchor="ctr"/>
            <a:lstStyle/>
            <a:p>
              <a:pPr algn="ctr"/>
              <a:endParaRPr lang="zh-CN" altLang="en-US">
                <a:solidFill>
                  <a:srgbClr val="FFFFFF"/>
                </a:solidFill>
              </a:endParaRPr>
            </a:p>
          </p:txBody>
        </p:sp>
        <p:sp>
          <p:nvSpPr>
            <p:cNvPr id="32" name="矩形 31"/>
            <p:cNvSpPr/>
            <p:nvPr>
              <p:custDataLst>
                <p:tags r:id="rId12"/>
              </p:custDataLst>
            </p:nvPr>
          </p:nvSpPr>
          <p:spPr>
            <a:xfrm>
              <a:off x="4901" y="8423"/>
              <a:ext cx="16824" cy="3262"/>
            </a:xfrm>
            <a:prstGeom prst="rect">
              <a:avLst/>
            </a:prstGeom>
            <a:solidFill>
              <a:srgbClr val="FFFFFF"/>
            </a:solidFill>
            <a:ln w="12700" cap="flat" cmpd="sng" algn="ctr">
              <a:solidFill>
                <a:srgbClr val="4DA5BA">
                  <a:lumMod val="60000"/>
                  <a:lumOff val="40000"/>
                </a:srgbClr>
              </a:solidFill>
              <a:prstDash val="solid"/>
              <a:miter lim="800000"/>
            </a:ln>
            <a:effectLst/>
          </p:spPr>
          <p:style>
            <a:lnRef idx="2">
              <a:srgbClr val="4DA5BA">
                <a:shade val="50000"/>
              </a:srgbClr>
            </a:lnRef>
            <a:fillRef idx="1">
              <a:srgbClr val="4DA5BA"/>
            </a:fillRef>
            <a:effectRef idx="0">
              <a:srgbClr val="4DA5BA"/>
            </a:effectRef>
            <a:fontRef idx="minor">
              <a:srgbClr val="FFFFFF"/>
            </a:fontRef>
          </p:style>
          <p:txBody>
            <a:bodyPr rtlCol="0" anchor="ctr"/>
            <a:lstStyle/>
            <a:p>
              <a:pPr algn="ctr"/>
              <a:endParaRPr lang="zh-CN" altLang="en-US">
                <a:solidFill>
                  <a:srgbClr val="FFFFFF"/>
                </a:solidFill>
              </a:endParaRPr>
            </a:p>
          </p:txBody>
        </p:sp>
      </p:grpSp>
      <p:sp>
        <p:nvSpPr>
          <p:cNvPr id="21" name="Title 6"/>
          <p:cNvSpPr txBox="1"/>
          <p:nvPr>
            <p:custDataLst>
              <p:tags r:id="rId13"/>
            </p:custDataLst>
          </p:nvPr>
        </p:nvSpPr>
        <p:spPr>
          <a:xfrm>
            <a:off x="1271905" y="2298700"/>
            <a:ext cx="9359900" cy="1069975"/>
          </a:xfrm>
          <a:prstGeom prst="rect">
            <a:avLst/>
          </a:prstGeom>
          <a:noFill/>
          <a:ln w="3175">
            <a:noFill/>
            <a:prstDash val="dash"/>
          </a:ln>
          <a:extLst>
            <a:ext uri="{909E8E84-426E-40DD-AFC4-6F175D3DCCD1}">
              <a14:hiddenFill xmlns:a14="http://schemas.microsoft.com/office/drawing/2010/main">
                <a:solidFill>
                  <a:srgbClr val="FEF7F5"/>
                </a:solidFill>
              </a14:hiddenFill>
            </a:ext>
          </a:extLst>
        </p:spPr>
        <p:txBody>
          <a:bodyPr wrap="square" lIns="72000" tIns="36195" rIns="72000" bIns="36195"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rgbClr val="000000"/>
                </a:solidFill>
                <a:effectLst/>
                <a:latin typeface="+mj-lt"/>
                <a:ea typeface="+mn-ea"/>
                <a:cs typeface="Segoe UI" panose="020B0502040204020203" pitchFamily="34" charset="0"/>
              </a:defRPr>
            </a:lvl1pPr>
          </a:lstStyle>
          <a:p>
            <a:pPr marL="36195" lvl="0" indent="0" algn="l" fontAlgn="auto">
              <a:lnSpc>
                <a:spcPct val="130000"/>
              </a:lnSpc>
              <a:spcBef>
                <a:spcPts val="800"/>
              </a:spcBef>
              <a:spcAft>
                <a:spcPts val="0"/>
              </a:spcAft>
              <a:buSzPct val="100000"/>
              <a:buFont typeface="Wingdings" panose="05000000000000000000" charset="0"/>
            </a:pPr>
            <a:r>
              <a:rPr lang="zh-CN" altLang="en-US" sz="2200" b="1" spc="160" dirty="0">
                <a:ln w="3175">
                  <a:noFill/>
                  <a:prstDash val="dash"/>
                </a:ln>
                <a:solidFill>
                  <a:srgbClr val="55797A"/>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问题研讨</a:t>
            </a:r>
            <a:endParaRPr lang="zh-CN" altLang="en-US" sz="2200" b="1" spc="160" dirty="0">
              <a:ln w="3175">
                <a:noFill/>
                <a:prstDash val="dash"/>
              </a:ln>
              <a:solidFill>
                <a:srgbClr val="55797A"/>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79095" lvl="0" indent="-342900" algn="l" fontAlgn="auto">
              <a:lnSpc>
                <a:spcPct val="130000"/>
              </a:lnSpc>
              <a:spcBef>
                <a:spcPts val="800"/>
              </a:spcBef>
              <a:spcAft>
                <a:spcPts val="0"/>
              </a:spcAft>
              <a:buSzPct val="100000"/>
              <a:buFont typeface="Wingdings" panose="05000000000000000000" charset="0"/>
              <a:buChar char="l"/>
            </a:pPr>
            <a:r>
              <a:rPr lang="en-US" altLang="zh-CN" sz="2000" spc="160" dirty="0">
                <a:ln w="3175">
                  <a:noFill/>
                  <a:prstDash val="dash"/>
                </a:ln>
                <a:solidFill>
                  <a:srgbClr val="000000">
                    <a:lumMod val="75000"/>
                    <a:lumOff val="25000"/>
                  </a:srgb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STEAM</a:t>
            </a:r>
            <a:r>
              <a:rPr lang="zh-CN" altLang="en-US" sz="2000" spc="160" dirty="0">
                <a:ln w="3175">
                  <a:noFill/>
                  <a:prstDash val="dash"/>
                </a:ln>
                <a:solidFill>
                  <a:srgbClr val="000000">
                    <a:lumMod val="75000"/>
                    <a:lumOff val="25000"/>
                  </a:srgb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教育中的</a:t>
            </a:r>
            <a:r>
              <a:rPr lang="en-US" altLang="zh-CN" sz="2000" spc="160" dirty="0">
                <a:ln w="3175">
                  <a:noFill/>
                  <a:prstDash val="dash"/>
                </a:ln>
                <a:solidFill>
                  <a:srgbClr val="000000">
                    <a:lumMod val="75000"/>
                    <a:lumOff val="25000"/>
                  </a:srgb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a:t>
            </a:r>
            <a:r>
              <a:rPr lang="zh-CN" altLang="en-US" sz="2000" spc="160" dirty="0">
                <a:ln w="3175">
                  <a:noFill/>
                  <a:prstDash val="dash"/>
                </a:ln>
                <a:solidFill>
                  <a:srgbClr val="000000">
                    <a:lumMod val="75000"/>
                    <a:lumOff val="25000"/>
                  </a:srgb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应该如何理解？它在跨学科教育中扮演什么角色？</a:t>
            </a:r>
            <a:endParaRPr lang="zh-CN" altLang="en-US" sz="2000" spc="160" dirty="0">
              <a:ln w="3175">
                <a:noFill/>
                <a:prstDash val="dash"/>
              </a:ln>
              <a:solidFill>
                <a:srgbClr val="000000">
                  <a:lumMod val="75000"/>
                  <a:lumOff val="25000"/>
                </a:srgb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linds(horizontal)">
                                      <p:cBhvr>
                                        <p:cTn id="7" dur="500"/>
                                        <p:tgtEl>
                                          <p:spTgt spid="2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blinds(horizontal)">
                                      <p:cBhvr>
                                        <p:cTn id="10" dur="500"/>
                                        <p:tgtEl>
                                          <p:spTgt spid="21"/>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500" fill="hold"/>
                                        <p:tgtEl>
                                          <p:spTgt spid="34"/>
                                        </p:tgtEl>
                                        <p:attrNameLst>
                                          <p:attrName>ppt_x</p:attrName>
                                        </p:attrNameLst>
                                      </p:cBhvr>
                                      <p:tavLst>
                                        <p:tav tm="0">
                                          <p:val>
                                            <p:strVal val="#ppt_x"/>
                                          </p:val>
                                        </p:tav>
                                        <p:tav tm="100000">
                                          <p:val>
                                            <p:strVal val="#ppt_x"/>
                                          </p:val>
                                        </p:tav>
                                      </p:tavLst>
                                    </p:anim>
                                    <p:anim calcmode="lin" valueType="num">
                                      <p:cBhvr additive="base">
                                        <p:cTn id="16"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additive="base">
                                        <p:cTn id="21" dur="500" fill="hold"/>
                                        <p:tgtEl>
                                          <p:spTgt spid="35"/>
                                        </p:tgtEl>
                                        <p:attrNameLst>
                                          <p:attrName>ppt_x</p:attrName>
                                        </p:attrNameLst>
                                      </p:cBhvr>
                                      <p:tavLst>
                                        <p:tav tm="0">
                                          <p:val>
                                            <p:strVal val="#ppt_x"/>
                                          </p:val>
                                        </p:tav>
                                        <p:tav tm="100000">
                                          <p:val>
                                            <p:strVal val="#ppt_x"/>
                                          </p:val>
                                        </p:tav>
                                      </p:tavLst>
                                    </p:anim>
                                    <p:anim calcmode="lin" valueType="num">
                                      <p:cBhvr additive="base">
                                        <p:cTn id="22"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fill="hold"/>
                                        <p:tgtEl>
                                          <p:spTgt spid="36"/>
                                        </p:tgtEl>
                                        <p:attrNameLst>
                                          <p:attrName>ppt_x</p:attrName>
                                        </p:attrNameLst>
                                      </p:cBhvr>
                                      <p:tavLst>
                                        <p:tav tm="0">
                                          <p:val>
                                            <p:strVal val="#ppt_x"/>
                                          </p:val>
                                        </p:tav>
                                        <p:tav tm="100000">
                                          <p:val>
                                            <p:strVal val="#ppt_x"/>
                                          </p:val>
                                        </p:tav>
                                      </p:tavLst>
                                    </p:anim>
                                    <p:anim calcmode="lin" valueType="num">
                                      <p:cBhvr additive="base">
                                        <p:cTn id="28"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1" grpId="1"/>
      <p:bldP spid="20" grpId="0"/>
      <p:bldP spid="20" grpId="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642683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7003415" cy="645160"/>
          </a:xfrm>
          <a:prstGeom prst="rect">
            <a:avLst/>
          </a:prstGeom>
          <a:noFill/>
        </p:spPr>
        <p:txBody>
          <a:bodyPr wrap="square" rtlCol="0">
            <a:spAutoFit/>
          </a:bodyPr>
          <a:lstStyle/>
          <a:p>
            <a:pPr algn="l"/>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三、</a:t>
            </a:r>
            <a:r>
              <a:rPr lang="en-US" altLang="zh-CN" sz="3600" b="1" dirty="0">
                <a:solidFill>
                  <a:srgbClr val="55797A"/>
                </a:solidFill>
                <a:effectLst/>
                <a:latin typeface="微软雅黑" panose="020B0503020204020204" pitchFamily="34" charset="-122"/>
                <a:ea typeface="微软雅黑" panose="020B0503020204020204" pitchFamily="34" charset="-122"/>
                <a:sym typeface="+mn-ea"/>
              </a:rPr>
              <a:t>STEAM</a:t>
            </a:r>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教育的机遇与挑战</a:t>
            </a:r>
            <a:endParaRPr lang="zh-CN" altLang="en-US" sz="36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19" name="文本框 18"/>
          <p:cNvSpPr txBox="1"/>
          <p:nvPr/>
        </p:nvSpPr>
        <p:spPr>
          <a:xfrm>
            <a:off x="2863215" y="1327150"/>
            <a:ext cx="6465570" cy="491490"/>
          </a:xfrm>
          <a:prstGeom prst="rect">
            <a:avLst/>
          </a:prstGeom>
          <a:noFill/>
        </p:spPr>
        <p:txBody>
          <a:bodyPr wrap="square" rtlCol="0">
            <a:spAutoFit/>
          </a:bodyPr>
          <a:p>
            <a:pPr algn="ctr"/>
            <a:r>
              <a:rPr lang="zh-CN" altLang="en-US" sz="2600" b="1">
                <a:solidFill>
                  <a:srgbClr val="55797A"/>
                </a:solidFill>
              </a:rPr>
              <a:t>（二）</a:t>
            </a:r>
            <a:r>
              <a:rPr lang="en-US" altLang="zh-CN" sz="2600" b="1">
                <a:solidFill>
                  <a:srgbClr val="55797A"/>
                </a:solidFill>
              </a:rPr>
              <a:t>STEAM</a:t>
            </a:r>
            <a:r>
              <a:rPr lang="zh-CN" altLang="en-US" sz="2600" b="1">
                <a:solidFill>
                  <a:srgbClr val="55797A"/>
                </a:solidFill>
              </a:rPr>
              <a:t>教育的发展机遇</a:t>
            </a:r>
            <a:endParaRPr lang="zh-CN" altLang="en-US" sz="2600" b="1">
              <a:solidFill>
                <a:srgbClr val="55797A"/>
              </a:solidFill>
            </a:endParaRPr>
          </a:p>
        </p:txBody>
      </p:sp>
      <p:sp>
        <p:nvSpPr>
          <p:cNvPr id="10" name="矩形: 圆角 2"/>
          <p:cNvSpPr/>
          <p:nvPr>
            <p:custDataLst>
              <p:tags r:id="rId2"/>
            </p:custDataLst>
          </p:nvPr>
        </p:nvSpPr>
        <p:spPr>
          <a:xfrm>
            <a:off x="696278" y="2839403"/>
            <a:ext cx="3230245" cy="310515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1" name="矩形 10"/>
          <p:cNvSpPr/>
          <p:nvPr>
            <p:custDataLst>
              <p:tags r:id="rId3"/>
            </p:custDataLst>
          </p:nvPr>
        </p:nvSpPr>
        <p:spPr>
          <a:xfrm>
            <a:off x="961073" y="4072573"/>
            <a:ext cx="2702560" cy="160528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dirty="0">
                <a:solidFill>
                  <a:schemeClr val="tx1">
                    <a:lumMod val="85000"/>
                    <a:lumOff val="15000"/>
                  </a:schemeClr>
                </a:solidFill>
                <a:latin typeface="+mn-ea"/>
                <a:cs typeface="+mn-ea"/>
              </a:rPr>
              <a:t>融合科技理性与人文艺术素养，为培养全面发展的创新人才提供新路径</a:t>
            </a:r>
            <a:endParaRPr lang="zh-CN" altLang="en-US" dirty="0">
              <a:solidFill>
                <a:schemeClr val="tx1">
                  <a:lumMod val="85000"/>
                  <a:lumOff val="15000"/>
                </a:schemeClr>
              </a:solidFill>
              <a:latin typeface="+mn-ea"/>
              <a:cs typeface="+mn-ea"/>
            </a:endParaRPr>
          </a:p>
        </p:txBody>
      </p:sp>
      <p:sp>
        <p:nvSpPr>
          <p:cNvPr id="60" name="圆角矩形 59"/>
          <p:cNvSpPr/>
          <p:nvPr>
            <p:custDataLst>
              <p:tags r:id="rId4"/>
            </p:custDataLst>
          </p:nvPr>
        </p:nvSpPr>
        <p:spPr>
          <a:xfrm>
            <a:off x="961073" y="2402523"/>
            <a:ext cx="694055" cy="680085"/>
          </a:xfrm>
          <a:prstGeom prst="roundRect">
            <a:avLst>
              <a:gd name="adj" fmla="val 0"/>
            </a:avLst>
          </a:prstGeom>
          <a:solidFill>
            <a:srgbClr val="55797A"/>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2" name="矩形 11"/>
          <p:cNvSpPr/>
          <p:nvPr>
            <p:custDataLst>
              <p:tags r:id="rId5"/>
            </p:custDataLst>
          </p:nvPr>
        </p:nvSpPr>
        <p:spPr>
          <a:xfrm>
            <a:off x="964565" y="3258185"/>
            <a:ext cx="2961640" cy="455295"/>
          </a:xfrm>
          <a:prstGeom prst="rect">
            <a:avLst/>
          </a:prstGeom>
          <a:noFill/>
        </p:spPr>
        <p:txBody>
          <a:bodyPr wrap="square" lIns="0" tIns="0" rIns="0" bIns="0" rtlCol="0" anchor="ctr" anchorCtr="0">
            <a:noAutofit/>
          </a:bodyPr>
          <a:p>
            <a:pPr>
              <a:spcBef>
                <a:spcPct val="0"/>
              </a:spcBef>
              <a:spcAft>
                <a:spcPct val="0"/>
              </a:spcAft>
            </a:pPr>
            <a:r>
              <a:rPr lang="zh-CN" altLang="en-US" sz="2200" b="1">
                <a:solidFill>
                  <a:srgbClr val="55797A"/>
                </a:solidFill>
                <a:latin typeface="+mn-ea"/>
                <a:cs typeface="+mn-ea"/>
              </a:rPr>
              <a:t>破解创新人才培养瓶颈</a:t>
            </a:r>
            <a:endParaRPr lang="zh-CN" altLang="en-US" sz="2200" b="1">
              <a:solidFill>
                <a:srgbClr val="55797A"/>
              </a:solidFill>
              <a:latin typeface="+mn-ea"/>
              <a:cs typeface="+mn-ea"/>
            </a:endParaRPr>
          </a:p>
        </p:txBody>
      </p:sp>
      <p:sp>
        <p:nvSpPr>
          <p:cNvPr id="33" name="矩形: 圆角 2"/>
          <p:cNvSpPr/>
          <p:nvPr>
            <p:custDataLst>
              <p:tags r:id="rId6"/>
            </p:custDataLst>
          </p:nvPr>
        </p:nvSpPr>
        <p:spPr>
          <a:xfrm>
            <a:off x="4480878" y="2839403"/>
            <a:ext cx="3230245" cy="310515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3" name="矩形 12"/>
          <p:cNvSpPr/>
          <p:nvPr>
            <p:custDataLst>
              <p:tags r:id="rId7"/>
            </p:custDataLst>
          </p:nvPr>
        </p:nvSpPr>
        <p:spPr>
          <a:xfrm>
            <a:off x="4745673" y="4077653"/>
            <a:ext cx="2702560" cy="160528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dirty="0">
                <a:solidFill>
                  <a:schemeClr val="tx1">
                    <a:lumMod val="85000"/>
                    <a:lumOff val="15000"/>
                  </a:schemeClr>
                </a:solidFill>
                <a:latin typeface="+mn-ea"/>
                <a:cs typeface="+mn-ea"/>
              </a:rPr>
              <a:t>契合跨学科整合、项目式学习等教育变革方向，为课程改革提供实践范式</a:t>
            </a:r>
            <a:endParaRPr lang="zh-CN" altLang="en-US" dirty="0">
              <a:solidFill>
                <a:schemeClr val="tx1">
                  <a:lumMod val="85000"/>
                  <a:lumOff val="15000"/>
                </a:schemeClr>
              </a:solidFill>
              <a:latin typeface="+mn-ea"/>
              <a:cs typeface="+mn-ea"/>
            </a:endParaRPr>
          </a:p>
        </p:txBody>
      </p:sp>
      <p:sp>
        <p:nvSpPr>
          <p:cNvPr id="40" name="圆角矩形 39"/>
          <p:cNvSpPr/>
          <p:nvPr>
            <p:custDataLst>
              <p:tags r:id="rId8"/>
            </p:custDataLst>
          </p:nvPr>
        </p:nvSpPr>
        <p:spPr>
          <a:xfrm>
            <a:off x="4745673" y="2402523"/>
            <a:ext cx="694055" cy="680085"/>
          </a:xfrm>
          <a:prstGeom prst="roundRect">
            <a:avLst>
              <a:gd name="adj" fmla="val 0"/>
            </a:avLst>
          </a:prstGeom>
          <a:solidFill>
            <a:schemeClr val="accent3">
              <a:lumMod val="7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14" name="矩形 13"/>
          <p:cNvSpPr/>
          <p:nvPr>
            <p:custDataLst>
              <p:tags r:id="rId9"/>
            </p:custDataLst>
          </p:nvPr>
        </p:nvSpPr>
        <p:spPr>
          <a:xfrm>
            <a:off x="4751388" y="3269933"/>
            <a:ext cx="2703830" cy="443230"/>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3">
                    <a:lumMod val="75000"/>
                  </a:schemeClr>
                </a:solidFill>
                <a:latin typeface="+mn-ea"/>
                <a:cs typeface="+mn-ea"/>
              </a:rPr>
              <a:t>推动教育深度变革</a:t>
            </a:r>
            <a:endParaRPr lang="zh-CN" altLang="en-US" sz="2200" b="1">
              <a:solidFill>
                <a:schemeClr val="accent3">
                  <a:lumMod val="75000"/>
                </a:schemeClr>
              </a:solidFill>
              <a:latin typeface="+mn-ea"/>
              <a:cs typeface="+mn-ea"/>
            </a:endParaRPr>
          </a:p>
        </p:txBody>
      </p:sp>
      <p:sp>
        <p:nvSpPr>
          <p:cNvPr id="63" name="矩形: 圆角 2"/>
          <p:cNvSpPr/>
          <p:nvPr>
            <p:custDataLst>
              <p:tags r:id="rId10"/>
            </p:custDataLst>
          </p:nvPr>
        </p:nvSpPr>
        <p:spPr>
          <a:xfrm>
            <a:off x="8265478" y="2839403"/>
            <a:ext cx="3230245" cy="310515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5" name="矩形 14"/>
          <p:cNvSpPr/>
          <p:nvPr>
            <p:custDataLst>
              <p:tags r:id="rId11"/>
            </p:custDataLst>
          </p:nvPr>
        </p:nvSpPr>
        <p:spPr>
          <a:xfrm>
            <a:off x="8530273" y="4072573"/>
            <a:ext cx="2702560" cy="160528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dirty="0">
                <a:solidFill>
                  <a:schemeClr val="tx1">
                    <a:lumMod val="85000"/>
                    <a:lumOff val="15000"/>
                  </a:schemeClr>
                </a:solidFill>
                <a:latin typeface="+mn-ea"/>
                <a:cs typeface="+mn-ea"/>
              </a:rPr>
              <a:t>聚焦真实世界复杂问题，培养具有社会责任感和问题解决能力的时代新人</a:t>
            </a:r>
            <a:endParaRPr lang="zh-CN" altLang="en-US" dirty="0">
              <a:solidFill>
                <a:schemeClr val="tx1">
                  <a:lumMod val="85000"/>
                  <a:lumOff val="15000"/>
                </a:schemeClr>
              </a:solidFill>
              <a:latin typeface="+mn-ea"/>
              <a:cs typeface="+mn-ea"/>
            </a:endParaRPr>
          </a:p>
        </p:txBody>
      </p:sp>
      <p:sp>
        <p:nvSpPr>
          <p:cNvPr id="65" name="圆角矩形 64"/>
          <p:cNvSpPr/>
          <p:nvPr>
            <p:custDataLst>
              <p:tags r:id="rId12"/>
            </p:custDataLst>
          </p:nvPr>
        </p:nvSpPr>
        <p:spPr>
          <a:xfrm>
            <a:off x="8530273" y="2402523"/>
            <a:ext cx="694055" cy="680085"/>
          </a:xfrm>
          <a:prstGeom prst="roundRect">
            <a:avLst>
              <a:gd name="adj" fmla="val 0"/>
            </a:avLst>
          </a:prstGeom>
          <a:solidFill>
            <a:schemeClr val="accent3">
              <a:lumMod val="50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dirty="0">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cxnSp>
        <p:nvCxnSpPr>
          <p:cNvPr id="80" name="直接连接符 79"/>
          <p:cNvCxnSpPr/>
          <p:nvPr>
            <p:custDataLst>
              <p:tags r:id="rId13"/>
            </p:custDataLst>
          </p:nvPr>
        </p:nvCxnSpPr>
        <p:spPr>
          <a:xfrm flipV="1">
            <a:off x="881698" y="3876993"/>
            <a:ext cx="2844165" cy="0"/>
          </a:xfrm>
          <a:prstGeom prst="line">
            <a:avLst/>
          </a:prstGeom>
          <a:ln w="22225">
            <a:solidFill>
              <a:srgbClr val="55797A">
                <a:alpha val="50000"/>
              </a:srgbClr>
            </a:solidFill>
          </a:ln>
        </p:spPr>
        <p:style>
          <a:lnRef idx="2">
            <a:schemeClr val="accent1"/>
          </a:lnRef>
          <a:fillRef idx="0">
            <a:srgbClr val="FFFFFF"/>
          </a:fillRef>
          <a:effectRef idx="0">
            <a:srgbClr val="FFFFFF"/>
          </a:effectRef>
          <a:fontRef idx="minor">
            <a:schemeClr val="tx1"/>
          </a:fontRef>
        </p:style>
      </p:cxnSp>
      <p:cxnSp>
        <p:nvCxnSpPr>
          <p:cNvPr id="74" name="直接连接符 73"/>
          <p:cNvCxnSpPr/>
          <p:nvPr>
            <p:custDataLst>
              <p:tags r:id="rId14"/>
            </p:custDataLst>
          </p:nvPr>
        </p:nvCxnSpPr>
        <p:spPr>
          <a:xfrm>
            <a:off x="4666298" y="3876993"/>
            <a:ext cx="2844165" cy="0"/>
          </a:xfrm>
          <a:prstGeom prst="line">
            <a:avLst/>
          </a:prstGeom>
          <a:ln w="22225">
            <a:solidFill>
              <a:schemeClr val="accent3">
                <a:lumMod val="75000"/>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5"/>
            </p:custDataLst>
          </p:nvPr>
        </p:nvCxnSpPr>
        <p:spPr>
          <a:xfrm flipV="1">
            <a:off x="8450898" y="3876993"/>
            <a:ext cx="2844165" cy="0"/>
          </a:xfrm>
          <a:prstGeom prst="line">
            <a:avLst/>
          </a:prstGeom>
          <a:ln w="22225">
            <a:solidFill>
              <a:schemeClr val="accent3">
                <a:lumMod val="50000"/>
                <a:alpha val="50000"/>
              </a:schemeClr>
            </a:solidFill>
          </a:ln>
        </p:spPr>
        <p:style>
          <a:lnRef idx="2">
            <a:schemeClr val="accent1"/>
          </a:lnRef>
          <a:fillRef idx="0">
            <a:srgbClr val="FFFFFF"/>
          </a:fillRef>
          <a:effectRef idx="0">
            <a:srgbClr val="FFFFFF"/>
          </a:effectRef>
          <a:fontRef idx="minor">
            <a:schemeClr val="tx1"/>
          </a:fontRef>
        </p:style>
      </p:cxnSp>
      <p:sp>
        <p:nvSpPr>
          <p:cNvPr id="17" name="矩形 16"/>
          <p:cNvSpPr/>
          <p:nvPr>
            <p:custDataLst>
              <p:tags r:id="rId16"/>
            </p:custDataLst>
          </p:nvPr>
        </p:nvSpPr>
        <p:spPr>
          <a:xfrm>
            <a:off x="8530273" y="3275013"/>
            <a:ext cx="2703830" cy="443230"/>
          </a:xfrm>
          <a:prstGeom prst="rect">
            <a:avLst/>
          </a:prstGeom>
          <a:noFill/>
        </p:spPr>
        <p:txBody>
          <a:bodyPr wrap="square" lIns="0" tIns="0" rIns="0" bIns="0" rtlCol="0" anchor="ctr" anchorCtr="0">
            <a:noAutofit/>
          </a:bodyPr>
          <a:p>
            <a:pPr>
              <a:spcBef>
                <a:spcPct val="0"/>
              </a:spcBef>
              <a:spcAft>
                <a:spcPct val="0"/>
              </a:spcAft>
            </a:pPr>
            <a:r>
              <a:rPr lang="zh-CN" altLang="en-US" sz="2200" b="1" dirty="0">
                <a:solidFill>
                  <a:schemeClr val="accent3">
                    <a:lumMod val="50000"/>
                  </a:schemeClr>
                </a:solidFill>
                <a:latin typeface="+mn-ea"/>
                <a:cs typeface="+mn-ea"/>
              </a:rPr>
              <a:t>回应社会重大议题</a:t>
            </a:r>
            <a:endParaRPr lang="zh-CN" altLang="en-US" sz="2200" b="1" dirty="0">
              <a:solidFill>
                <a:schemeClr val="accent3">
                  <a:lumMod val="50000"/>
                </a:schemeClr>
              </a:solidFill>
              <a:latin typeface="+mn-ea"/>
              <a:cs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642683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7003415" cy="645160"/>
          </a:xfrm>
          <a:prstGeom prst="rect">
            <a:avLst/>
          </a:prstGeom>
          <a:noFill/>
        </p:spPr>
        <p:txBody>
          <a:bodyPr wrap="square" rtlCol="0">
            <a:spAutoFit/>
          </a:bodyPr>
          <a:lstStyle/>
          <a:p>
            <a:pPr algn="l"/>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三、</a:t>
            </a:r>
            <a:r>
              <a:rPr lang="en-US" altLang="zh-CN" sz="3600" b="1" dirty="0">
                <a:solidFill>
                  <a:srgbClr val="55797A"/>
                </a:solidFill>
                <a:effectLst/>
                <a:latin typeface="微软雅黑" panose="020B0503020204020204" pitchFamily="34" charset="-122"/>
                <a:ea typeface="微软雅黑" panose="020B0503020204020204" pitchFamily="34" charset="-122"/>
                <a:sym typeface="+mn-ea"/>
              </a:rPr>
              <a:t>STEAM</a:t>
            </a:r>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教育的机遇与挑战</a:t>
            </a:r>
            <a:endParaRPr lang="zh-CN" altLang="en-US" sz="36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19" name="文本框 18"/>
          <p:cNvSpPr txBox="1"/>
          <p:nvPr/>
        </p:nvSpPr>
        <p:spPr>
          <a:xfrm>
            <a:off x="2863215" y="1327150"/>
            <a:ext cx="6465570" cy="491490"/>
          </a:xfrm>
          <a:prstGeom prst="rect">
            <a:avLst/>
          </a:prstGeom>
          <a:noFill/>
        </p:spPr>
        <p:txBody>
          <a:bodyPr wrap="square" rtlCol="0">
            <a:spAutoFit/>
          </a:bodyPr>
          <a:p>
            <a:pPr algn="ctr"/>
            <a:r>
              <a:rPr lang="zh-CN" altLang="en-US" sz="2600" b="1">
                <a:solidFill>
                  <a:srgbClr val="55797A"/>
                </a:solidFill>
              </a:rPr>
              <a:t>（</a:t>
            </a:r>
            <a:r>
              <a:rPr lang="zh-CN" altLang="en-US" sz="2600" b="1">
                <a:solidFill>
                  <a:srgbClr val="55797A"/>
                </a:solidFill>
              </a:rPr>
              <a:t>三）</a:t>
            </a:r>
            <a:r>
              <a:rPr lang="en-US" altLang="zh-CN" sz="2600" b="1">
                <a:solidFill>
                  <a:srgbClr val="55797A"/>
                </a:solidFill>
              </a:rPr>
              <a:t>STEAM</a:t>
            </a:r>
            <a:r>
              <a:rPr lang="zh-CN" altLang="en-US" sz="2600" b="1">
                <a:solidFill>
                  <a:srgbClr val="55797A"/>
                </a:solidFill>
              </a:rPr>
              <a:t>教育的现实挑战</a:t>
            </a:r>
            <a:endParaRPr lang="zh-CN" altLang="en-US" sz="2600" b="1">
              <a:solidFill>
                <a:srgbClr val="55797A"/>
              </a:solidFill>
            </a:endParaRPr>
          </a:p>
        </p:txBody>
      </p:sp>
      <p:grpSp>
        <p:nvGrpSpPr>
          <p:cNvPr id="11" name="组合 10"/>
          <p:cNvGrpSpPr/>
          <p:nvPr/>
        </p:nvGrpSpPr>
        <p:grpSpPr>
          <a:xfrm>
            <a:off x="610235" y="1887855"/>
            <a:ext cx="11173460" cy="4572000"/>
            <a:chOff x="961" y="2973"/>
            <a:chExt cx="17596" cy="7200"/>
          </a:xfrm>
        </p:grpSpPr>
        <p:sp>
          <p:nvSpPr>
            <p:cNvPr id="24" name="矩形: 圆角 23"/>
            <p:cNvSpPr/>
            <p:nvPr>
              <p:custDataLst>
                <p:tags r:id="rId2"/>
              </p:custDataLst>
            </p:nvPr>
          </p:nvSpPr>
          <p:spPr>
            <a:xfrm>
              <a:off x="961" y="3097"/>
              <a:ext cx="12860" cy="1962"/>
            </a:xfrm>
            <a:prstGeom prst="roundRect">
              <a:avLst>
                <a:gd name="adj" fmla="val 6567"/>
              </a:avLst>
            </a:prstGeom>
            <a:gradFill>
              <a:gsLst>
                <a:gs pos="0">
                  <a:schemeClr val="accent1">
                    <a:alpha val="0"/>
                  </a:schemeClr>
                </a:gs>
                <a:gs pos="80000">
                  <a:schemeClr val="accent1">
                    <a:alpha val="8000"/>
                  </a:schemeClr>
                </a:gs>
              </a:gsLst>
              <a:lin ang="10800000" scaled="0"/>
            </a:gradFill>
            <a:ln w="12700">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rIns="0" bIns="0" numCol="1" spcCol="0" rtlCol="0" fromWordArt="0" anchor="ctr" anchorCtr="0" forceAA="0" compatLnSpc="1">
              <a:noAutofit/>
            </a:bodyPr>
            <a:p>
              <a:pPr lvl="1" algn="l">
                <a:buClrTx/>
                <a:buSzTx/>
                <a:buFontTx/>
              </a:pPr>
              <a:endParaRPr lang="zh-CN" altLang="en-US" dirty="0">
                <a:solidFill>
                  <a:schemeClr val="lt1"/>
                </a:solidFill>
                <a:sym typeface="+mn-ea"/>
              </a:endParaRPr>
            </a:p>
          </p:txBody>
        </p:sp>
        <p:sp>
          <p:nvSpPr>
            <p:cNvPr id="25" name="矩形 24"/>
            <p:cNvSpPr/>
            <p:nvPr>
              <p:custDataLst>
                <p:tags r:id="rId3"/>
              </p:custDataLst>
            </p:nvPr>
          </p:nvSpPr>
          <p:spPr>
            <a:xfrm>
              <a:off x="1373" y="3523"/>
              <a:ext cx="8477" cy="650"/>
            </a:xfrm>
            <a:prstGeom prst="rect">
              <a:avLst/>
            </a:prstGeom>
            <a:noFill/>
            <a:ln w="12700">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b" anchorCtr="0" forceAA="0" compatLnSpc="1">
              <a:noAutofit/>
            </a:bodyPr>
            <a:p>
              <a:pPr>
                <a:spcBef>
                  <a:spcPct val="0"/>
                </a:spcBef>
                <a:spcAft>
                  <a:spcPct val="0"/>
                </a:spcAft>
              </a:pPr>
              <a:r>
                <a:rPr lang="en-US" altLang="zh-CN" sz="1900" b="1" dirty="0">
                  <a:solidFill>
                    <a:schemeClr val="accent2"/>
                  </a:solidFill>
                  <a:latin typeface="+mn-ea"/>
                  <a:cs typeface="+mn-ea"/>
                  <a:sym typeface="+mn-ea"/>
                </a:rPr>
                <a:t>STEAM</a:t>
              </a:r>
              <a:r>
                <a:rPr lang="zh-CN" altLang="en-US" sz="1900" b="1" dirty="0">
                  <a:solidFill>
                    <a:schemeClr val="accent2"/>
                  </a:solidFill>
                  <a:latin typeface="+mn-ea"/>
                  <a:cs typeface="+mn-ea"/>
                  <a:sym typeface="+mn-ea"/>
                </a:rPr>
                <a:t>教学缺少专业教师</a:t>
              </a:r>
              <a:endParaRPr lang="zh-CN" altLang="en-US" sz="1900" b="1" dirty="0">
                <a:solidFill>
                  <a:schemeClr val="accent2"/>
                </a:solidFill>
                <a:latin typeface="+mn-ea"/>
                <a:cs typeface="+mn-ea"/>
                <a:sym typeface="+mn-ea"/>
              </a:endParaRPr>
            </a:p>
          </p:txBody>
        </p:sp>
        <p:sp>
          <p:nvSpPr>
            <p:cNvPr id="2" name="矩形 1"/>
            <p:cNvSpPr/>
            <p:nvPr>
              <p:custDataLst>
                <p:tags r:id="rId4"/>
              </p:custDataLst>
            </p:nvPr>
          </p:nvSpPr>
          <p:spPr>
            <a:xfrm>
              <a:off x="1373" y="4258"/>
              <a:ext cx="9956" cy="723"/>
            </a:xfrm>
            <a:prstGeom prst="rect">
              <a:avLst/>
            </a:prstGeom>
            <a:noFill/>
          </p:spPr>
          <p:txBody>
            <a:bodyPr wrap="square" lIns="0" tIns="0" rIns="0" bIns="0" rtlCol="0" anchor="t" anchorCtr="0">
              <a:noAutofit/>
            </a:bodyPr>
            <a:p>
              <a:pPr indent="0" algn="just" fontAlgn="auto">
                <a:lnSpc>
                  <a:spcPct val="130000"/>
                </a:lnSpc>
                <a:spcBef>
                  <a:spcPct val="0"/>
                </a:spcBef>
                <a:spcAft>
                  <a:spcPct val="0"/>
                </a:spcAft>
              </a:pPr>
              <a:r>
                <a:rPr lang="zh-CN" altLang="en-US" sz="1600">
                  <a:solidFill>
                    <a:schemeClr val="tx1">
                      <a:lumMod val="85000"/>
                      <a:lumOff val="15000"/>
                    </a:schemeClr>
                  </a:solidFill>
                  <a:latin typeface="+mn-ea"/>
                  <a:cs typeface="+mn-ea"/>
                  <a:sym typeface="+mn-ea"/>
                </a:rPr>
                <a:t>师资培养体系缺乏专门课程，教师学科背景单一，缺乏跨学科整合能力</a:t>
              </a:r>
              <a:endParaRPr lang="zh-CN" altLang="en-US" sz="1600">
                <a:solidFill>
                  <a:schemeClr val="tx1">
                    <a:lumMod val="85000"/>
                    <a:lumOff val="15000"/>
                  </a:schemeClr>
                </a:solidFill>
                <a:latin typeface="+mn-ea"/>
                <a:cs typeface="+mn-ea"/>
                <a:sym typeface="+mn-ea"/>
              </a:endParaRPr>
            </a:p>
          </p:txBody>
        </p:sp>
        <p:sp>
          <p:nvSpPr>
            <p:cNvPr id="3" name="矩形 2"/>
            <p:cNvSpPr/>
            <p:nvPr>
              <p:custDataLst>
                <p:tags r:id="rId5"/>
              </p:custDataLst>
            </p:nvPr>
          </p:nvSpPr>
          <p:spPr>
            <a:xfrm>
              <a:off x="1373" y="2973"/>
              <a:ext cx="1297" cy="531"/>
            </a:xfrm>
            <a:prstGeom prst="rect">
              <a:avLst/>
            </a:prstGeom>
            <a:noFill/>
            <a:ln w="12700">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fontScale="70000"/>
            </a:bodyPr>
            <a:p>
              <a:pPr>
                <a:spcBef>
                  <a:spcPct val="0"/>
                </a:spcBef>
                <a:spcAft>
                  <a:spcPct val="0"/>
                </a:spcAft>
              </a:pPr>
              <a:r>
                <a:rPr lang="en-US" altLang="zh-CN" sz="2600" b="1" dirty="0">
                  <a:ln w="12700">
                    <a:solidFill>
                      <a:schemeClr val="accent2"/>
                    </a:solidFill>
                  </a:ln>
                  <a:solidFill>
                    <a:schemeClr val="bg2"/>
                  </a:solidFill>
                  <a:latin typeface="+mn-ea"/>
                  <a:cs typeface="+mn-ea"/>
                  <a:sym typeface="+mn-ea"/>
                </a:rPr>
                <a:t>01</a:t>
              </a:r>
              <a:endParaRPr lang="en-US" altLang="zh-CN" sz="2600" b="1" dirty="0">
                <a:ln w="12700">
                  <a:solidFill>
                    <a:schemeClr val="accent2"/>
                  </a:solidFill>
                </a:ln>
                <a:solidFill>
                  <a:schemeClr val="bg2"/>
                </a:solidFill>
                <a:latin typeface="+mn-ea"/>
                <a:cs typeface="+mn-ea"/>
                <a:sym typeface="+mn-ea"/>
              </a:endParaRPr>
            </a:p>
          </p:txBody>
        </p:sp>
        <p:sp>
          <p:nvSpPr>
            <p:cNvPr id="4" name="矩形: 圆角 64"/>
            <p:cNvSpPr/>
            <p:nvPr>
              <p:custDataLst>
                <p:tags r:id="rId6"/>
              </p:custDataLst>
            </p:nvPr>
          </p:nvSpPr>
          <p:spPr>
            <a:xfrm>
              <a:off x="961" y="5654"/>
              <a:ext cx="12860" cy="1962"/>
            </a:xfrm>
            <a:prstGeom prst="roundRect">
              <a:avLst>
                <a:gd name="adj" fmla="val 6567"/>
              </a:avLst>
            </a:prstGeom>
            <a:gradFill>
              <a:gsLst>
                <a:gs pos="0">
                  <a:schemeClr val="accent2">
                    <a:alpha val="0"/>
                  </a:schemeClr>
                </a:gs>
                <a:gs pos="80000">
                  <a:schemeClr val="accent2">
                    <a:alpha val="8000"/>
                  </a:schemeClr>
                </a:gs>
              </a:gsLst>
              <a:lin ang="10800000" scaled="0"/>
            </a:gradFill>
            <a:ln w="12700">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rIns="0" bIns="0" numCol="1" spcCol="0" rtlCol="0" fromWordArt="0" anchor="ctr" anchorCtr="0" forceAA="0" compatLnSpc="1">
              <a:noAutofit/>
            </a:bodyPr>
            <a:p>
              <a:pPr lvl="1" algn="l">
                <a:buClrTx/>
                <a:buSzTx/>
                <a:buFontTx/>
              </a:pPr>
              <a:endParaRPr lang="zh-CN" altLang="en-US" dirty="0">
                <a:solidFill>
                  <a:schemeClr val="lt1"/>
                </a:solidFill>
                <a:sym typeface="+mn-ea"/>
              </a:endParaRPr>
            </a:p>
          </p:txBody>
        </p:sp>
        <p:sp>
          <p:nvSpPr>
            <p:cNvPr id="66" name="矩形 65"/>
            <p:cNvSpPr/>
            <p:nvPr>
              <p:custDataLst>
                <p:tags r:id="rId7"/>
              </p:custDataLst>
            </p:nvPr>
          </p:nvSpPr>
          <p:spPr>
            <a:xfrm>
              <a:off x="1373" y="6080"/>
              <a:ext cx="6616" cy="650"/>
            </a:xfrm>
            <a:prstGeom prst="rect">
              <a:avLst/>
            </a:prstGeom>
            <a:noFill/>
            <a:ln w="12700">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b" anchorCtr="0" forceAA="0" compatLnSpc="1">
              <a:noAutofit/>
            </a:bodyPr>
            <a:p>
              <a:pPr>
                <a:spcBef>
                  <a:spcPct val="0"/>
                </a:spcBef>
                <a:spcAft>
                  <a:spcPct val="0"/>
                </a:spcAft>
              </a:pPr>
              <a:r>
                <a:rPr lang="en-US" altLang="zh-CN" sz="1900" b="1">
                  <a:solidFill>
                    <a:schemeClr val="accent3"/>
                  </a:solidFill>
                  <a:latin typeface="+mn-ea"/>
                  <a:cs typeface="+mn-ea"/>
                  <a:sym typeface="+mn-ea"/>
                </a:rPr>
                <a:t>STEAM</a:t>
              </a:r>
              <a:r>
                <a:rPr lang="zh-CN" altLang="en-US" sz="1900" b="1">
                  <a:solidFill>
                    <a:schemeClr val="accent3"/>
                  </a:solidFill>
                  <a:latin typeface="+mn-ea"/>
                  <a:cs typeface="+mn-ea"/>
                  <a:sym typeface="+mn-ea"/>
                </a:rPr>
                <a:t>教育生态体系建设不足</a:t>
              </a:r>
              <a:endParaRPr lang="zh-CN" altLang="en-US" sz="1900" b="1">
                <a:solidFill>
                  <a:schemeClr val="accent3"/>
                </a:solidFill>
                <a:latin typeface="+mn-ea"/>
                <a:cs typeface="+mn-ea"/>
                <a:sym typeface="+mn-ea"/>
              </a:endParaRPr>
            </a:p>
          </p:txBody>
        </p:sp>
        <p:sp>
          <p:nvSpPr>
            <p:cNvPr id="5" name="矩形 4"/>
            <p:cNvSpPr/>
            <p:nvPr>
              <p:custDataLst>
                <p:tags r:id="rId8"/>
              </p:custDataLst>
            </p:nvPr>
          </p:nvSpPr>
          <p:spPr>
            <a:xfrm>
              <a:off x="1373" y="6814"/>
              <a:ext cx="8957" cy="723"/>
            </a:xfrm>
            <a:prstGeom prst="rect">
              <a:avLst/>
            </a:prstGeom>
            <a:noFill/>
          </p:spPr>
          <p:txBody>
            <a:bodyPr wrap="square" lIns="0" tIns="0" rIns="0" bIns="0" rtlCol="0" anchor="t" anchorCtr="0">
              <a:noAutofit/>
            </a:bodyPr>
            <a:p>
              <a:pPr indent="0" algn="just" fontAlgn="auto">
                <a:lnSpc>
                  <a:spcPct val="130000"/>
                </a:lnSpc>
                <a:spcBef>
                  <a:spcPct val="0"/>
                </a:spcBef>
                <a:spcAft>
                  <a:spcPct val="0"/>
                </a:spcAft>
              </a:pPr>
              <a:r>
                <a:rPr lang="zh-CN" altLang="en-US" sz="1600">
                  <a:solidFill>
                    <a:schemeClr val="tx1">
                      <a:lumMod val="85000"/>
                      <a:lumOff val="15000"/>
                    </a:schemeClr>
                  </a:solidFill>
                  <a:latin typeface="+mn-ea"/>
                  <a:cs typeface="+mn-ea"/>
                  <a:sym typeface="+mn-ea"/>
                </a:rPr>
                <a:t>缺乏整体规划，多元主体协同参与机制不健全，资源共享不畅</a:t>
              </a:r>
              <a:endParaRPr lang="zh-CN" altLang="en-US" sz="1600">
                <a:solidFill>
                  <a:schemeClr val="tx1">
                    <a:lumMod val="85000"/>
                    <a:lumOff val="15000"/>
                  </a:schemeClr>
                </a:solidFill>
                <a:latin typeface="+mn-ea"/>
                <a:cs typeface="+mn-ea"/>
                <a:sym typeface="+mn-ea"/>
              </a:endParaRPr>
            </a:p>
          </p:txBody>
        </p:sp>
        <p:sp>
          <p:nvSpPr>
            <p:cNvPr id="20" name="矩形 19"/>
            <p:cNvSpPr/>
            <p:nvPr>
              <p:custDataLst>
                <p:tags r:id="rId9"/>
              </p:custDataLst>
            </p:nvPr>
          </p:nvSpPr>
          <p:spPr>
            <a:xfrm>
              <a:off x="1373" y="5538"/>
              <a:ext cx="2117" cy="531"/>
            </a:xfrm>
            <a:prstGeom prst="rect">
              <a:avLst/>
            </a:prstGeom>
            <a:noFill/>
            <a:ln w="12700">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fontScale="70000"/>
            </a:bodyPr>
            <a:p>
              <a:pPr lvl="0" algn="l">
                <a:buClrTx/>
                <a:buSzTx/>
                <a:buFontTx/>
              </a:pPr>
              <a:r>
                <a:rPr lang="en-US" altLang="zh-CN" sz="2600" b="1" dirty="0">
                  <a:ln w="12700">
                    <a:solidFill>
                      <a:schemeClr val="accent3"/>
                    </a:solidFill>
                  </a:ln>
                  <a:solidFill>
                    <a:schemeClr val="bg2"/>
                  </a:solidFill>
                  <a:latin typeface="+mn-ea"/>
                  <a:cs typeface="+mn-ea"/>
                  <a:sym typeface="+mn-ea"/>
                </a:rPr>
                <a:t>02</a:t>
              </a:r>
              <a:endParaRPr lang="en-US" altLang="zh-CN" sz="2600" b="1" dirty="0">
                <a:ln w="12700">
                  <a:solidFill>
                    <a:schemeClr val="accent3"/>
                  </a:solidFill>
                </a:ln>
                <a:solidFill>
                  <a:schemeClr val="bg2"/>
                </a:solidFill>
                <a:latin typeface="+mn-ea"/>
                <a:cs typeface="+mn-ea"/>
                <a:sym typeface="+mn-ea"/>
              </a:endParaRPr>
            </a:p>
          </p:txBody>
        </p:sp>
        <p:sp>
          <p:nvSpPr>
            <p:cNvPr id="8" name="矩形: 圆角 73"/>
            <p:cNvSpPr/>
            <p:nvPr>
              <p:custDataLst>
                <p:tags r:id="rId10"/>
              </p:custDataLst>
            </p:nvPr>
          </p:nvSpPr>
          <p:spPr>
            <a:xfrm>
              <a:off x="961" y="8211"/>
              <a:ext cx="12860" cy="1962"/>
            </a:xfrm>
            <a:prstGeom prst="roundRect">
              <a:avLst>
                <a:gd name="adj" fmla="val 6567"/>
              </a:avLst>
            </a:prstGeom>
            <a:gradFill>
              <a:gsLst>
                <a:gs pos="0">
                  <a:schemeClr val="accent1">
                    <a:alpha val="0"/>
                  </a:schemeClr>
                </a:gs>
                <a:gs pos="80000">
                  <a:schemeClr val="accent1">
                    <a:alpha val="8000"/>
                  </a:schemeClr>
                </a:gs>
              </a:gsLst>
              <a:lin ang="10800000" scaled="0"/>
            </a:gradFill>
            <a:ln w="12700">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rIns="0" bIns="0" numCol="1" spcCol="0" rtlCol="0" fromWordArt="0" anchor="ctr" anchorCtr="0" forceAA="0" compatLnSpc="1">
              <a:noAutofit/>
            </a:bodyPr>
            <a:p>
              <a:pPr lvl="1" algn="l">
                <a:buClrTx/>
                <a:buSzTx/>
                <a:buFontTx/>
              </a:pPr>
              <a:endParaRPr lang="zh-CN" altLang="en-US" dirty="0">
                <a:solidFill>
                  <a:schemeClr val="lt1"/>
                </a:solidFill>
                <a:sym typeface="+mn-ea"/>
              </a:endParaRPr>
            </a:p>
          </p:txBody>
        </p:sp>
        <p:sp>
          <p:nvSpPr>
            <p:cNvPr id="9" name="矩形 8"/>
            <p:cNvSpPr/>
            <p:nvPr>
              <p:custDataLst>
                <p:tags r:id="rId11"/>
              </p:custDataLst>
            </p:nvPr>
          </p:nvSpPr>
          <p:spPr>
            <a:xfrm>
              <a:off x="1373" y="8637"/>
              <a:ext cx="8716" cy="650"/>
            </a:xfrm>
            <a:prstGeom prst="rect">
              <a:avLst/>
            </a:prstGeom>
            <a:noFill/>
            <a:ln w="12700">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b" anchorCtr="0" forceAA="0" compatLnSpc="1">
              <a:noAutofit/>
            </a:bodyPr>
            <a:p>
              <a:pPr>
                <a:spcBef>
                  <a:spcPct val="0"/>
                </a:spcBef>
                <a:spcAft>
                  <a:spcPct val="0"/>
                </a:spcAft>
              </a:pPr>
              <a:r>
                <a:rPr lang="en-US" altLang="zh-CN" sz="1900" b="1">
                  <a:solidFill>
                    <a:schemeClr val="accent4"/>
                  </a:solidFill>
                  <a:latin typeface="+mn-ea"/>
                  <a:cs typeface="+mn-ea"/>
                  <a:sym typeface="+mn-ea"/>
                </a:rPr>
                <a:t>STEAM</a:t>
              </a:r>
              <a:r>
                <a:rPr lang="zh-CN" altLang="en-US" sz="1900" b="1">
                  <a:solidFill>
                    <a:schemeClr val="accent4"/>
                  </a:solidFill>
                  <a:latin typeface="+mn-ea"/>
                  <a:cs typeface="+mn-ea"/>
                  <a:sym typeface="+mn-ea"/>
                </a:rPr>
                <a:t>教育价值取向单一化与过度技术化倾向</a:t>
              </a:r>
              <a:endParaRPr lang="zh-CN" altLang="en-US" sz="1900" b="1">
                <a:solidFill>
                  <a:schemeClr val="accent4"/>
                </a:solidFill>
                <a:latin typeface="+mn-ea"/>
                <a:cs typeface="+mn-ea"/>
                <a:sym typeface="+mn-ea"/>
              </a:endParaRPr>
            </a:p>
          </p:txBody>
        </p:sp>
        <p:sp>
          <p:nvSpPr>
            <p:cNvPr id="18" name="矩形 17"/>
            <p:cNvSpPr/>
            <p:nvPr>
              <p:custDataLst>
                <p:tags r:id="rId12"/>
              </p:custDataLst>
            </p:nvPr>
          </p:nvSpPr>
          <p:spPr>
            <a:xfrm>
              <a:off x="1373" y="9371"/>
              <a:ext cx="9812" cy="723"/>
            </a:xfrm>
            <a:prstGeom prst="rect">
              <a:avLst/>
            </a:prstGeom>
            <a:noFill/>
          </p:spPr>
          <p:txBody>
            <a:bodyPr wrap="square" lIns="0" tIns="0" rIns="0" bIns="0" rtlCol="0" anchor="t" anchorCtr="0">
              <a:noAutofit/>
            </a:bodyPr>
            <a:p>
              <a:pPr indent="0" algn="just" fontAlgn="auto">
                <a:lnSpc>
                  <a:spcPct val="130000"/>
                </a:lnSpc>
                <a:spcBef>
                  <a:spcPct val="0"/>
                </a:spcBef>
                <a:spcAft>
                  <a:spcPct val="0"/>
                </a:spcAft>
              </a:pPr>
              <a:r>
                <a:rPr lang="zh-CN" altLang="en-US" sz="1600">
                  <a:solidFill>
                    <a:schemeClr val="tx1">
                      <a:lumMod val="85000"/>
                      <a:lumOff val="15000"/>
                    </a:schemeClr>
                  </a:solidFill>
                  <a:latin typeface="+mn-ea"/>
                  <a:cs typeface="+mn-ea"/>
                  <a:sym typeface="+mn-ea"/>
                </a:rPr>
                <a:t>片面追求经济效益，过度强调技术工具，忽视人文关怀和价值引领</a:t>
              </a:r>
              <a:endParaRPr lang="zh-CN" altLang="en-US" sz="1600">
                <a:solidFill>
                  <a:schemeClr val="tx1">
                    <a:lumMod val="85000"/>
                    <a:lumOff val="15000"/>
                  </a:schemeClr>
                </a:solidFill>
                <a:latin typeface="+mn-ea"/>
                <a:cs typeface="+mn-ea"/>
                <a:sym typeface="+mn-ea"/>
              </a:endParaRPr>
            </a:p>
          </p:txBody>
        </p:sp>
        <p:sp>
          <p:nvSpPr>
            <p:cNvPr id="21" name="矩形 20"/>
            <p:cNvSpPr/>
            <p:nvPr>
              <p:custDataLst>
                <p:tags r:id="rId13"/>
              </p:custDataLst>
            </p:nvPr>
          </p:nvSpPr>
          <p:spPr>
            <a:xfrm>
              <a:off x="1373" y="8095"/>
              <a:ext cx="1016" cy="531"/>
            </a:xfrm>
            <a:prstGeom prst="rect">
              <a:avLst/>
            </a:prstGeom>
            <a:noFill/>
            <a:ln w="12700">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fontScale="70000"/>
            </a:bodyPr>
            <a:p>
              <a:pPr lvl="0" algn="l">
                <a:buClrTx/>
                <a:buSzTx/>
                <a:buFontTx/>
              </a:pPr>
              <a:r>
                <a:rPr lang="en-US" altLang="zh-CN" sz="2600" b="1" dirty="0">
                  <a:ln w="12700">
                    <a:solidFill>
                      <a:schemeClr val="accent4"/>
                    </a:solidFill>
                  </a:ln>
                  <a:solidFill>
                    <a:schemeClr val="bg2"/>
                  </a:solidFill>
                  <a:latin typeface="+mn-ea"/>
                  <a:cs typeface="+mn-ea"/>
                  <a:sym typeface="+mn-ea"/>
                </a:rPr>
                <a:t>03</a:t>
              </a:r>
              <a:endParaRPr lang="en-US" altLang="zh-CN" sz="2600" b="1" dirty="0">
                <a:ln w="12700">
                  <a:solidFill>
                    <a:schemeClr val="accent4"/>
                  </a:solidFill>
                </a:ln>
                <a:solidFill>
                  <a:schemeClr val="bg2"/>
                </a:solidFill>
                <a:latin typeface="+mn-ea"/>
                <a:cs typeface="+mn-ea"/>
                <a:sym typeface="+mn-ea"/>
              </a:endParaRPr>
            </a:p>
          </p:txBody>
        </p:sp>
        <p:sp>
          <p:nvSpPr>
            <p:cNvPr id="26" name="对角圆角矩形 25"/>
            <p:cNvSpPr/>
            <p:nvPr>
              <p:custDataLst>
                <p:tags r:id="rId14"/>
              </p:custDataLst>
            </p:nvPr>
          </p:nvSpPr>
          <p:spPr>
            <a:xfrm>
              <a:off x="11863" y="3681"/>
              <a:ext cx="6694" cy="6189"/>
            </a:xfrm>
            <a:prstGeom prst="round2DiagRect">
              <a:avLst/>
            </a:prstGeom>
            <a:solidFill>
              <a:srgbClr val="4DA5BA"/>
            </a:solidFill>
            <a:ln w="12700" cap="flat" cmpd="sng" algn="ctr">
              <a:noFill/>
              <a:prstDash val="sysDash"/>
              <a:miter lim="800000"/>
            </a:ln>
            <a:effectLst/>
          </p:spPr>
          <p:style>
            <a:lnRef idx="2">
              <a:srgbClr val="4DA5BA">
                <a:shade val="50000"/>
              </a:srgbClr>
            </a:lnRef>
            <a:fillRef idx="1">
              <a:srgbClr val="4DA5BA"/>
            </a:fillRef>
            <a:effectRef idx="0">
              <a:srgbClr val="4DA5BA"/>
            </a:effectRef>
            <a:fontRef idx="minor">
              <a:srgbClr val="FFFFFF"/>
            </a:fontRef>
          </p:style>
          <p:txBody>
            <a:bodyPr rtlCol="0" anchor="ctr"/>
            <a:lstStyle/>
            <a:p>
              <a:pPr algn="ctr"/>
              <a:endParaRPr lang="zh-CN" altLang="en-US">
                <a:solidFill>
                  <a:srgbClr val="FFFFFF"/>
                </a:solidFill>
              </a:endParaRPr>
            </a:p>
          </p:txBody>
        </p:sp>
        <p:sp>
          <p:nvSpPr>
            <p:cNvPr id="27" name="对角圆角矩形 26"/>
            <p:cNvSpPr/>
            <p:nvPr>
              <p:custDataLst>
                <p:tags r:id="rId15"/>
              </p:custDataLst>
            </p:nvPr>
          </p:nvSpPr>
          <p:spPr>
            <a:xfrm>
              <a:off x="11769" y="3575"/>
              <a:ext cx="6694" cy="6189"/>
            </a:xfrm>
            <a:prstGeom prst="round2DiagRect">
              <a:avLst/>
            </a:prstGeom>
            <a:solidFill>
              <a:srgbClr val="FFFFFF"/>
            </a:solidFill>
            <a:ln w="12700" cap="flat" cmpd="sng" algn="ctr">
              <a:solidFill>
                <a:srgbClr val="4DA5BA">
                  <a:lumMod val="60000"/>
                  <a:lumOff val="40000"/>
                </a:srgbClr>
              </a:solidFill>
              <a:prstDash val="sysDash"/>
              <a:miter lim="800000"/>
            </a:ln>
            <a:effectLst/>
          </p:spPr>
          <p:style>
            <a:lnRef idx="2">
              <a:srgbClr val="4DA5BA">
                <a:shade val="50000"/>
              </a:srgbClr>
            </a:lnRef>
            <a:fillRef idx="1">
              <a:srgbClr val="4DA5BA"/>
            </a:fillRef>
            <a:effectRef idx="0">
              <a:srgbClr val="4DA5BA"/>
            </a:effectRef>
            <a:fontRef idx="minor">
              <a:srgbClr val="FFFFFF"/>
            </a:fontRef>
          </p:style>
          <p:txBody>
            <a:bodyPr rtlCol="0" anchor="ctr"/>
            <a:lstStyle/>
            <a:p>
              <a:pPr algn="ctr"/>
              <a:endParaRPr lang="zh-CN" altLang="en-US">
                <a:solidFill>
                  <a:srgbClr val="FFFFFF"/>
                </a:solidFill>
              </a:endParaRPr>
            </a:p>
          </p:txBody>
        </p:sp>
        <p:pic>
          <p:nvPicPr>
            <p:cNvPr id="29" name="图片 28" descr="思考者"/>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2610" y="4092"/>
              <a:ext cx="2081" cy="2081"/>
            </a:xfrm>
            <a:prstGeom prst="rect">
              <a:avLst/>
            </a:prstGeom>
          </p:spPr>
        </p:pic>
        <p:sp>
          <p:nvSpPr>
            <p:cNvPr id="31" name="文本框 30"/>
            <p:cNvSpPr txBox="1"/>
            <p:nvPr/>
          </p:nvSpPr>
          <p:spPr>
            <a:xfrm>
              <a:off x="15016" y="4092"/>
              <a:ext cx="2486" cy="2082"/>
            </a:xfrm>
            <a:prstGeom prst="rect">
              <a:avLst/>
            </a:prstGeom>
            <a:noFill/>
          </p:spPr>
          <p:txBody>
            <a:bodyPr wrap="square" rtlCol="0">
              <a:spAutoFit/>
            </a:bodyPr>
            <a:p>
              <a:pPr algn="ctr"/>
              <a:r>
                <a:rPr lang="zh-CN" altLang="en-US" sz="4000" b="1">
                  <a:solidFill>
                    <a:srgbClr val="55797A"/>
                  </a:solidFill>
                </a:rPr>
                <a:t>问题</a:t>
              </a:r>
              <a:endParaRPr lang="zh-CN" altLang="en-US" sz="4000" b="1">
                <a:solidFill>
                  <a:srgbClr val="55797A"/>
                </a:solidFill>
              </a:endParaRPr>
            </a:p>
            <a:p>
              <a:pPr algn="ctr"/>
              <a:r>
                <a:rPr lang="zh-CN" altLang="en-US" sz="4000" b="1">
                  <a:solidFill>
                    <a:srgbClr val="55797A"/>
                  </a:solidFill>
                </a:rPr>
                <a:t>思考</a:t>
              </a:r>
              <a:endParaRPr lang="zh-CN" altLang="en-US" sz="4000" b="1">
                <a:solidFill>
                  <a:srgbClr val="55797A"/>
                </a:solidFill>
              </a:endParaRPr>
            </a:p>
          </p:txBody>
        </p:sp>
        <p:sp>
          <p:nvSpPr>
            <p:cNvPr id="32" name="文本框 31"/>
            <p:cNvSpPr txBox="1"/>
            <p:nvPr/>
          </p:nvSpPr>
          <p:spPr>
            <a:xfrm>
              <a:off x="12132" y="6776"/>
              <a:ext cx="6116" cy="2325"/>
            </a:xfrm>
            <a:prstGeom prst="rect">
              <a:avLst/>
            </a:prstGeom>
            <a:noFill/>
          </p:spPr>
          <p:txBody>
            <a:bodyPr wrap="square" rtlCol="0">
              <a:spAutoFit/>
            </a:bodyPr>
            <a:p>
              <a:pPr marL="342900" indent="-342900">
                <a:lnSpc>
                  <a:spcPct val="150000"/>
                </a:lnSpc>
                <a:buFont typeface="Wingdings" panose="05000000000000000000" charset="0"/>
                <a:buChar char="l"/>
              </a:pPr>
              <a:r>
                <a:rPr lang="zh-CN" altLang="en-US" sz="2000"/>
                <a:t>这些挑战对我国开展</a:t>
              </a:r>
              <a:r>
                <a:rPr lang="en-US" altLang="zh-CN" sz="2000"/>
                <a:t>STEAM</a:t>
              </a:r>
              <a:r>
                <a:rPr lang="zh-CN" altLang="en-US" sz="2000"/>
                <a:t>教育有什么警示作用？</a:t>
              </a:r>
              <a:endParaRPr lang="zh-CN" altLang="en-US" sz="2000"/>
            </a:p>
            <a:p>
              <a:pPr marL="342900" indent="-342900">
                <a:lnSpc>
                  <a:spcPct val="150000"/>
                </a:lnSpc>
                <a:buFont typeface="Wingdings" panose="05000000000000000000" charset="0"/>
                <a:buChar char="l"/>
              </a:pPr>
              <a:r>
                <a:rPr lang="zh-CN" altLang="en-US" sz="2000"/>
                <a:t>我们应如何避免类似问题？</a:t>
              </a:r>
              <a:endParaRPr lang="zh-CN" altLang="en-US" sz="2000"/>
            </a:p>
          </p:txBody>
        </p:sp>
      </p:grpSp>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2" name="文本框 11"/>
          <p:cNvSpPr txBox="1"/>
          <p:nvPr/>
        </p:nvSpPr>
        <p:spPr>
          <a:xfrm>
            <a:off x="3228340" y="2607945"/>
            <a:ext cx="5709285" cy="1568450"/>
          </a:xfrm>
          <a:prstGeom prst="rect">
            <a:avLst/>
          </a:prstGeom>
          <a:noFill/>
        </p:spPr>
        <p:txBody>
          <a:bodyPr wrap="square" rtlCol="0">
            <a:spAutoFit/>
          </a:bodyPr>
          <a:lstStyle/>
          <a:p>
            <a:pPr algn="ctr"/>
            <a:r>
              <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rPr>
              <a:t>TWO</a:t>
            </a:r>
            <a:endPar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endParaRPr>
          </a:p>
        </p:txBody>
      </p:sp>
      <p:grpSp>
        <p:nvGrpSpPr>
          <p:cNvPr id="3" name="组合 2"/>
          <p:cNvGrpSpPr/>
          <p:nvPr/>
        </p:nvGrpSpPr>
        <p:grpSpPr>
          <a:xfrm>
            <a:off x="416386" y="1793240"/>
            <a:ext cx="11333392" cy="1965325"/>
            <a:chOff x="-1257" y="2902"/>
            <a:chExt cx="21361" cy="3095"/>
          </a:xfrm>
        </p:grpSpPr>
        <p:sp>
          <p:nvSpPr>
            <p:cNvPr id="2" name="矩形 1"/>
            <p:cNvSpPr/>
            <p:nvPr/>
          </p:nvSpPr>
          <p:spPr>
            <a:xfrm>
              <a:off x="3372" y="5421"/>
              <a:ext cx="12416" cy="576"/>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257" y="2902"/>
              <a:ext cx="21361" cy="2935"/>
            </a:xfrm>
            <a:prstGeom prst="rect">
              <a:avLst/>
            </a:prstGeom>
            <a:noFill/>
          </p:spPr>
          <p:txBody>
            <a:bodyPr wrap="square" rtlCol="0">
              <a:spAutoFit/>
            </a:bodyPr>
            <a:lstStyle/>
            <a:p>
              <a:pPr algn="ctr">
                <a:lnSpc>
                  <a:spcPct val="120000"/>
                </a:lnSpc>
                <a:spcBef>
                  <a:spcPts val="0"/>
                </a:spcBef>
                <a:spcAft>
                  <a:spcPts val="0"/>
                </a:spcAft>
              </a:pPr>
              <a:r>
                <a:rPr lang="zh-CN" altLang="en-US" sz="4800" b="1" dirty="0">
                  <a:solidFill>
                    <a:srgbClr val="55797A"/>
                  </a:solidFill>
                  <a:effectLst/>
                  <a:latin typeface="微软雅黑" panose="020B0503020204020204" pitchFamily="34" charset="-122"/>
                  <a:ea typeface="微软雅黑" panose="020B0503020204020204" pitchFamily="34" charset="-122"/>
                  <a:sym typeface="+mn-ea"/>
                </a:rPr>
                <a:t>第</a:t>
              </a:r>
              <a:r>
                <a:rPr lang="zh-CN" altLang="en-US" sz="4800" b="1" dirty="0">
                  <a:solidFill>
                    <a:srgbClr val="55797A"/>
                  </a:solidFill>
                  <a:effectLst/>
                  <a:latin typeface="微软雅黑" panose="020B0503020204020204" pitchFamily="34" charset="-122"/>
                  <a:ea typeface="微软雅黑" panose="020B0503020204020204" pitchFamily="34" charset="-122"/>
                  <a:sym typeface="+mn-ea"/>
                </a:rPr>
                <a:t>二节</a:t>
              </a:r>
              <a:endParaRPr lang="zh-CN" altLang="en-US" sz="4800" b="1" dirty="0">
                <a:solidFill>
                  <a:srgbClr val="55797A"/>
                </a:solidFill>
                <a:effectLst/>
                <a:latin typeface="微软雅黑" panose="020B0503020204020204" pitchFamily="34" charset="-122"/>
                <a:ea typeface="微软雅黑" panose="020B0503020204020204" pitchFamily="34" charset="-122"/>
                <a:sym typeface="+mn-ea"/>
              </a:endParaRPr>
            </a:p>
            <a:p>
              <a:pPr algn="ctr">
                <a:lnSpc>
                  <a:spcPct val="120000"/>
                </a:lnSpc>
                <a:spcBef>
                  <a:spcPts val="0"/>
                </a:spcBef>
                <a:spcAft>
                  <a:spcPts val="0"/>
                </a:spcAft>
              </a:pPr>
              <a:r>
                <a:rPr lang="zh-CN" altLang="en-US" sz="4800" b="1" dirty="0">
                  <a:solidFill>
                    <a:srgbClr val="55797A"/>
                  </a:solidFill>
                  <a:effectLst/>
                  <a:latin typeface="微软雅黑" panose="020B0503020204020204" pitchFamily="34" charset="-122"/>
                  <a:ea typeface="微软雅黑" panose="020B0503020204020204" pitchFamily="34" charset="-122"/>
                  <a:sym typeface="+mn-ea"/>
                </a:rPr>
                <a:t>本土</a:t>
              </a:r>
              <a:r>
                <a:rPr lang="en-US" altLang="zh-CN" sz="4800" b="1" dirty="0">
                  <a:solidFill>
                    <a:srgbClr val="55797A"/>
                  </a:solidFill>
                  <a:effectLst/>
                  <a:latin typeface="微软雅黑" panose="020B0503020204020204" pitchFamily="34" charset="-122"/>
                  <a:ea typeface="微软雅黑" panose="020B0503020204020204" pitchFamily="34" charset="-122"/>
                  <a:sym typeface="+mn-ea"/>
                </a:rPr>
                <a:t>C-STEAM</a:t>
              </a:r>
              <a:r>
                <a:rPr lang="zh-CN" altLang="en-US" sz="4800" b="1" dirty="0">
                  <a:solidFill>
                    <a:srgbClr val="55797A"/>
                  </a:solidFill>
                  <a:effectLst/>
                  <a:latin typeface="微软雅黑" panose="020B0503020204020204" pitchFamily="34" charset="-122"/>
                  <a:ea typeface="微软雅黑" panose="020B0503020204020204" pitchFamily="34" charset="-122"/>
                  <a:sym typeface="+mn-ea"/>
                </a:rPr>
                <a:t>教育及价值定位</a:t>
              </a:r>
              <a:endParaRPr lang="zh-CN" altLang="en-US" sz="4800" b="1" dirty="0">
                <a:solidFill>
                  <a:srgbClr val="55797A"/>
                </a:solidFill>
                <a:effectLst/>
                <a:latin typeface="微软雅黑" panose="020B0503020204020204" pitchFamily="34" charset="-122"/>
                <a:ea typeface="微软雅黑" panose="020B0503020204020204" pitchFamily="34" charset="-122"/>
                <a:sym typeface="+mn-ea"/>
              </a:endParaRPr>
            </a:p>
          </p:txBody>
        </p:sp>
      </p:grpSp>
      <p:sp>
        <p:nvSpPr>
          <p:cNvPr id="13" name="圆角矩形 12"/>
          <p:cNvSpPr/>
          <p:nvPr/>
        </p:nvSpPr>
        <p:spPr>
          <a:xfrm>
            <a:off x="4863783" y="4692650"/>
            <a:ext cx="2438400" cy="433070"/>
          </a:xfrm>
          <a:prstGeom prst="roundRect">
            <a:avLst>
              <a:gd name="adj" fmla="val 50000"/>
            </a:avLst>
          </a:prstGeom>
          <a:noFill/>
          <a:ln>
            <a:solidFill>
              <a:srgbClr val="5579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rPr>
              <a:t>PART 03</a:t>
            </a:r>
            <a:endPar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6203950" cy="645160"/>
          </a:xfrm>
          <a:prstGeom prst="rect">
            <a:avLst/>
          </a:prstGeom>
          <a:noFill/>
        </p:spPr>
        <p:txBody>
          <a:bodyPr wrap="square" rtlCol="0">
            <a:spAutoFit/>
          </a:bodyPr>
          <a:lstStyle/>
          <a:p>
            <a:pPr algn="l"/>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一、</a:t>
            </a:r>
            <a:r>
              <a:rPr lang="en-US" altLang="zh-CN" sz="3600" b="1" dirty="0">
                <a:solidFill>
                  <a:srgbClr val="55797A"/>
                </a:solidFill>
                <a:effectLst/>
                <a:latin typeface="微软雅黑" panose="020B0503020204020204" pitchFamily="34" charset="-122"/>
                <a:ea typeface="微软雅黑" panose="020B0503020204020204" pitchFamily="34" charset="-122"/>
                <a:sym typeface="+mn-ea"/>
              </a:rPr>
              <a:t>C-STEAM</a:t>
            </a:r>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教育的提出</a:t>
            </a:r>
            <a:endParaRPr lang="zh-CN" altLang="en-US" sz="36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88" name="文本框 87"/>
          <p:cNvSpPr txBox="1"/>
          <p:nvPr/>
        </p:nvSpPr>
        <p:spPr>
          <a:xfrm>
            <a:off x="2892425" y="1450340"/>
            <a:ext cx="6407150" cy="491490"/>
          </a:xfrm>
          <a:prstGeom prst="rect">
            <a:avLst/>
          </a:prstGeom>
          <a:noFill/>
        </p:spPr>
        <p:txBody>
          <a:bodyPr wrap="square" rtlCol="0">
            <a:spAutoFit/>
          </a:bodyPr>
          <a:p>
            <a:pPr algn="ctr"/>
            <a:r>
              <a:rPr lang="zh-CN" altLang="en-US" sz="2600" b="1">
                <a:solidFill>
                  <a:srgbClr val="55797A"/>
                </a:solidFill>
              </a:rPr>
              <a:t>（</a:t>
            </a:r>
            <a:r>
              <a:rPr lang="zh-CN" altLang="en-US" sz="2600" b="1">
                <a:solidFill>
                  <a:srgbClr val="55797A"/>
                </a:solidFill>
              </a:rPr>
              <a:t>一）我国</a:t>
            </a:r>
            <a:r>
              <a:rPr lang="en-US" altLang="zh-CN" sz="2600" b="1">
                <a:solidFill>
                  <a:srgbClr val="55797A"/>
                </a:solidFill>
              </a:rPr>
              <a:t>STEM/STEAM</a:t>
            </a:r>
            <a:r>
              <a:rPr lang="zh-CN" altLang="en-US" sz="2600" b="1">
                <a:solidFill>
                  <a:srgbClr val="55797A"/>
                </a:solidFill>
              </a:rPr>
              <a:t>教育的</a:t>
            </a:r>
            <a:r>
              <a:rPr lang="zh-CN" altLang="en-US" sz="2600" b="1">
                <a:solidFill>
                  <a:srgbClr val="55797A"/>
                </a:solidFill>
              </a:rPr>
              <a:t>政策导向</a:t>
            </a:r>
            <a:endParaRPr lang="zh-CN" altLang="en-US" sz="2600" b="1">
              <a:solidFill>
                <a:srgbClr val="55797A"/>
              </a:solidFill>
            </a:endParaRPr>
          </a:p>
        </p:txBody>
      </p:sp>
      <p:graphicFrame>
        <p:nvGraphicFramePr>
          <p:cNvPr id="2" name="表格 1"/>
          <p:cNvGraphicFramePr/>
          <p:nvPr/>
        </p:nvGraphicFramePr>
        <p:xfrm>
          <a:off x="700405" y="2344420"/>
          <a:ext cx="10535285" cy="2514600"/>
        </p:xfrm>
        <a:graphic>
          <a:graphicData uri="http://schemas.openxmlformats.org/drawingml/2006/table">
            <a:tbl>
              <a:tblPr/>
              <a:tblGrid>
                <a:gridCol w="1252220"/>
                <a:gridCol w="9283065"/>
              </a:tblGrid>
              <a:tr h="0">
                <a:tc>
                  <a:txBody>
                    <a:bodyPr/>
                    <a:p>
                      <a:pPr indent="0" algn="ctr" fontAlgn="auto">
                        <a:lnSpc>
                          <a:spcPct val="130000"/>
                        </a:lnSpc>
                        <a:spcBef>
                          <a:spcPts val="600"/>
                        </a:spcBef>
                        <a:spcAft>
                          <a:spcPts val="600"/>
                        </a:spcAft>
                      </a:pPr>
                      <a:r>
                        <a:rPr lang="zh-CN" sz="1600" b="1">
                          <a:solidFill>
                            <a:schemeClr val="bg1"/>
                          </a:solidFill>
                          <a:latin typeface="Times New Roman" panose="02020603050405020304"/>
                          <a:ea typeface="宋体" panose="02010600030101010101" pitchFamily="2" charset="-122"/>
                        </a:rPr>
                        <a:t>年份</a:t>
                      </a:r>
                      <a:endParaRPr lang="zh-CN" sz="1600" b="1">
                        <a:solidFill>
                          <a:schemeClr val="bg1"/>
                        </a:solidFill>
                        <a:latin typeface="Times New Roman" panose="02020603050405020304"/>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55797A"/>
                    </a:solidFill>
                  </a:tcPr>
                </a:tc>
                <a:tc>
                  <a:txBody>
                    <a:bodyPr/>
                    <a:p>
                      <a:pPr indent="0" algn="ctr" fontAlgn="auto">
                        <a:lnSpc>
                          <a:spcPct val="130000"/>
                        </a:lnSpc>
                        <a:spcBef>
                          <a:spcPts val="600"/>
                        </a:spcBef>
                        <a:spcAft>
                          <a:spcPts val="600"/>
                        </a:spcAft>
                      </a:pPr>
                      <a:r>
                        <a:rPr lang="zh-CN" sz="1600" b="1">
                          <a:solidFill>
                            <a:schemeClr val="bg1"/>
                          </a:solidFill>
                          <a:latin typeface="Times New Roman" panose="02020603050405020304"/>
                          <a:ea typeface="宋体" panose="02010600030101010101" pitchFamily="2" charset="-122"/>
                        </a:rPr>
                        <a:t>主要内容</a:t>
                      </a:r>
                      <a:endParaRPr lang="zh-CN" sz="1600" b="1">
                        <a:solidFill>
                          <a:schemeClr val="bg1"/>
                        </a:solidFill>
                        <a:latin typeface="Times New Roman" panose="02020603050405020304"/>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55797A"/>
                    </a:solidFill>
                  </a:tcPr>
                </a:tc>
              </a:tr>
              <a:tr h="0">
                <a:tc>
                  <a:txBody>
                    <a:bodyPr/>
                    <a:p>
                      <a:pPr indent="0" algn="ctr" fontAlgn="auto">
                        <a:lnSpc>
                          <a:spcPct val="130000"/>
                        </a:lnSpc>
                        <a:spcBef>
                          <a:spcPts val="600"/>
                        </a:spcBef>
                        <a:spcAft>
                          <a:spcPts val="600"/>
                        </a:spcAft>
                      </a:pPr>
                      <a:r>
                        <a:rPr lang="en-US" altLang="zh-CN" sz="1600" b="1">
                          <a:latin typeface="宋体" panose="02010600030101010101" pitchFamily="2" charset="-122"/>
                          <a:ea typeface="宋体" panose="02010600030101010101" pitchFamily="2" charset="-122"/>
                          <a:cs typeface="宋体" panose="02010600030101010101" pitchFamily="2" charset="-122"/>
                        </a:rPr>
                        <a:t>2016</a:t>
                      </a:r>
                      <a:r>
                        <a:rPr lang="zh-CN" sz="1600" b="1">
                          <a:latin typeface="宋体" panose="02010600030101010101" pitchFamily="2" charset="-122"/>
                          <a:ea typeface="宋体" panose="02010600030101010101" pitchFamily="2" charset="-122"/>
                          <a:cs typeface="宋体" panose="02010600030101010101" pitchFamily="2" charset="-122"/>
                        </a:rPr>
                        <a:t>年</a:t>
                      </a:r>
                      <a:endParaRPr lang="zh-CN"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indent="0" algn="just" fontAlgn="auto">
                        <a:lnSpc>
                          <a:spcPct val="130000"/>
                        </a:lnSpc>
                        <a:spcBef>
                          <a:spcPts val="600"/>
                        </a:spcBef>
                        <a:spcAft>
                          <a:spcPts val="600"/>
                        </a:spcAft>
                      </a:pPr>
                      <a:r>
                        <a:rPr lang="zh-CN" altLang="en-US" sz="1600">
                          <a:latin typeface="宋体" panose="02010600030101010101" pitchFamily="2" charset="-122"/>
                          <a:ea typeface="宋体" panose="02010600030101010101" pitchFamily="2" charset="-122"/>
                          <a:cs typeface="宋体" panose="02010600030101010101" pitchFamily="2" charset="-122"/>
                          <a:sym typeface="+mn-ea"/>
                        </a:rPr>
                        <a:t>教育部在《教育信息化</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十三五</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规划》中明确提出要</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积极探索信息技术在</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众创空间</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、跨学科学习（</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STEAM</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教育）、创客教育等新的教育模式中的应用</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a:t>
                      </a:r>
                      <a:endParaRPr lang="zh-CN" sz="1600">
                        <a:latin typeface="宋体" panose="02010600030101010101" pitchFamily="2" charset="-122"/>
                        <a:ea typeface="宋体" panose="02010600030101010101" pitchFamily="2" charset="-122"/>
                        <a:cs typeface="宋体" panose="02010600030101010101" pitchFamily="2" charset="-122"/>
                        <a:sym typeface="+mn-ea"/>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0">
                <a:tc>
                  <a:txBody>
                    <a:bodyPr/>
                    <a:p>
                      <a:pPr indent="0" algn="ctr" fontAlgn="auto">
                        <a:lnSpc>
                          <a:spcPct val="130000"/>
                        </a:lnSpc>
                        <a:spcBef>
                          <a:spcPts val="600"/>
                        </a:spcBef>
                        <a:spcAft>
                          <a:spcPts val="600"/>
                        </a:spcAft>
                      </a:pPr>
                      <a:r>
                        <a:rPr lang="en-US" altLang="zh-CN" sz="1600" b="1">
                          <a:latin typeface="宋体" panose="02010600030101010101" pitchFamily="2" charset="-122"/>
                          <a:ea typeface="宋体" panose="02010600030101010101" pitchFamily="2" charset="-122"/>
                          <a:cs typeface="宋体" panose="02010600030101010101" pitchFamily="2" charset="-122"/>
                        </a:rPr>
                        <a:t>2017</a:t>
                      </a:r>
                      <a:r>
                        <a:rPr lang="zh-CN" sz="1600" b="1">
                          <a:latin typeface="宋体" panose="02010600030101010101" pitchFamily="2" charset="-122"/>
                          <a:ea typeface="宋体" panose="02010600030101010101" pitchFamily="2" charset="-122"/>
                          <a:cs typeface="宋体" panose="02010600030101010101" pitchFamily="2" charset="-122"/>
                        </a:rPr>
                        <a:t>年</a:t>
                      </a:r>
                      <a:endParaRPr lang="zh-CN"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indent="0" algn="just" fontAlgn="auto">
                        <a:lnSpc>
                          <a:spcPct val="130000"/>
                        </a:lnSpc>
                        <a:spcBef>
                          <a:spcPts val="600"/>
                        </a:spcBef>
                        <a:spcAft>
                          <a:spcPts val="600"/>
                        </a:spcAft>
                      </a:pPr>
                      <a:r>
                        <a:rPr lang="zh-CN" altLang="en-US" sz="1600">
                          <a:latin typeface="宋体" panose="02010600030101010101" pitchFamily="2" charset="-122"/>
                          <a:ea typeface="宋体" panose="02010600030101010101" pitchFamily="2" charset="-122"/>
                          <a:cs typeface="宋体" panose="02010600030101010101" pitchFamily="2" charset="-122"/>
                          <a:sym typeface="+mn-ea"/>
                        </a:rPr>
                        <a:t>陆续出台的《义务教育阶段小学科学课程标准》《中小学综合实践活动课程指导纲要》等文件中，肯定了</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STEAM</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教育对培养学生创新素养的重要意义，支持其在基础教育阶段开展。</a:t>
                      </a:r>
                      <a:endParaRPr lang="zh-CN" sz="1600">
                        <a:latin typeface="宋体" panose="02010600030101010101" pitchFamily="2" charset="-122"/>
                        <a:ea typeface="宋体" panose="02010600030101010101" pitchFamily="2" charset="-122"/>
                        <a:cs typeface="宋体" panose="02010600030101010101" pitchFamily="2" charset="-122"/>
                        <a:sym typeface="+mn-ea"/>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0">
                <a:tc>
                  <a:txBody>
                    <a:bodyPr/>
                    <a:p>
                      <a:pPr indent="0" algn="ctr" fontAlgn="auto">
                        <a:lnSpc>
                          <a:spcPct val="130000"/>
                        </a:lnSpc>
                        <a:spcBef>
                          <a:spcPts val="600"/>
                        </a:spcBef>
                        <a:spcAft>
                          <a:spcPts val="600"/>
                        </a:spcAft>
                      </a:pPr>
                      <a:r>
                        <a:rPr lang="en-US" altLang="zh-CN" sz="1600" b="1">
                          <a:latin typeface="宋体" panose="02010600030101010101" pitchFamily="2" charset="-122"/>
                          <a:ea typeface="宋体" panose="02010600030101010101" pitchFamily="2" charset="-122"/>
                          <a:cs typeface="宋体" panose="02010600030101010101" pitchFamily="2" charset="-122"/>
                        </a:rPr>
                        <a:t>2023</a:t>
                      </a:r>
                      <a:r>
                        <a:rPr lang="zh-CN" sz="1600" b="1">
                          <a:latin typeface="宋体" panose="02010600030101010101" pitchFamily="2" charset="-122"/>
                          <a:ea typeface="宋体" panose="02010600030101010101" pitchFamily="2" charset="-122"/>
                          <a:cs typeface="宋体" panose="02010600030101010101" pitchFamily="2" charset="-122"/>
                        </a:rPr>
                        <a:t>年</a:t>
                      </a:r>
                      <a:endParaRPr lang="zh-CN"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indent="0" algn="just" fontAlgn="auto">
                        <a:lnSpc>
                          <a:spcPct val="130000"/>
                        </a:lnSpc>
                        <a:spcBef>
                          <a:spcPts val="600"/>
                        </a:spcBef>
                        <a:spcAft>
                          <a:spcPts val="600"/>
                        </a:spcAft>
                      </a:pPr>
                      <a:r>
                        <a:rPr lang="zh-CN" altLang="en-US" sz="1600">
                          <a:latin typeface="宋体" panose="02010600030101010101" pitchFamily="2" charset="-122"/>
                          <a:ea typeface="宋体" panose="02010600030101010101" pitchFamily="2" charset="-122"/>
                          <a:cs typeface="宋体" panose="02010600030101010101" pitchFamily="2" charset="-122"/>
                          <a:sym typeface="+mn-ea"/>
                        </a:rPr>
                        <a:t>我国香港地区在</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2023</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年的施政报告中提出四项与</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STEAM</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教育相关的举措，包括开设跟科学相关的科目和学习课程，加强教师</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STEAM</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相关培训，安排有</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STEAM</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潜能的学生参加培训和比赛等，为建设国际创科中心奠定基础。</a:t>
                      </a:r>
                      <a:endParaRPr lang="zh-CN" sz="1600">
                        <a:latin typeface="宋体" panose="02010600030101010101" pitchFamily="2" charset="-122"/>
                        <a:ea typeface="宋体" panose="02010600030101010101" pitchFamily="2" charset="-122"/>
                        <a:cs typeface="宋体" panose="02010600030101010101" pitchFamily="2" charset="-122"/>
                        <a:sym typeface="+mn-ea"/>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0">
                <a:tc>
                  <a:txBody>
                    <a:bodyPr/>
                    <a:p>
                      <a:pPr indent="0" algn="ctr" fontAlgn="auto">
                        <a:lnSpc>
                          <a:spcPct val="130000"/>
                        </a:lnSpc>
                        <a:spcBef>
                          <a:spcPts val="600"/>
                        </a:spcBef>
                        <a:spcAft>
                          <a:spcPts val="600"/>
                        </a:spcAft>
                      </a:pPr>
                      <a:r>
                        <a:rPr lang="en-US" altLang="zh-CN" sz="1600" b="1">
                          <a:latin typeface="宋体" panose="02010600030101010101" pitchFamily="2" charset="-122"/>
                          <a:ea typeface="宋体" panose="02010600030101010101" pitchFamily="2" charset="-122"/>
                          <a:cs typeface="宋体" panose="02010600030101010101" pitchFamily="2" charset="-122"/>
                        </a:rPr>
                        <a:t>2024</a:t>
                      </a:r>
                      <a:r>
                        <a:rPr lang="zh-CN" sz="1600" b="1">
                          <a:latin typeface="宋体" panose="02010600030101010101" pitchFamily="2" charset="-122"/>
                          <a:ea typeface="宋体" panose="02010600030101010101" pitchFamily="2" charset="-122"/>
                          <a:cs typeface="宋体" panose="02010600030101010101" pitchFamily="2" charset="-122"/>
                        </a:rPr>
                        <a:t>年</a:t>
                      </a:r>
                      <a:endParaRPr lang="zh-CN"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indent="0" algn="just" fontAlgn="auto">
                        <a:lnSpc>
                          <a:spcPct val="130000"/>
                        </a:lnSpc>
                        <a:spcBef>
                          <a:spcPts val="600"/>
                        </a:spcBef>
                        <a:spcAft>
                          <a:spcPts val="600"/>
                        </a:spcAft>
                      </a:pPr>
                      <a:r>
                        <a:rPr lang="zh-CN" altLang="en-US" sz="1600">
                          <a:latin typeface="宋体" panose="02010600030101010101" pitchFamily="2" charset="-122"/>
                          <a:ea typeface="宋体" panose="02010600030101010101" pitchFamily="2" charset="-122"/>
                          <a:cs typeface="宋体" panose="02010600030101010101" pitchFamily="2" charset="-122"/>
                          <a:sym typeface="+mn-ea"/>
                        </a:rPr>
                        <a:t>教育部印发《关于深入推进实施国家优秀中小学教师培养计划的通知》（以下简称《通知》），并公布了第二批试点高校名单，我国香港地区高校首次被纳入</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国优计划</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。《通知》要求试点高校重视人工智能、交叉学科、</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STEM</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教育相关课程建设，注重教育与理工农医结合，科技教育与人文教育结合。</a:t>
                      </a:r>
                      <a:endParaRPr lang="zh-CN" sz="1600">
                        <a:latin typeface="宋体" panose="02010600030101010101" pitchFamily="2" charset="-122"/>
                        <a:ea typeface="宋体" panose="02010600030101010101" pitchFamily="2" charset="-122"/>
                        <a:cs typeface="宋体" panose="02010600030101010101" pitchFamily="2" charset="-122"/>
                        <a:sym typeface="+mn-ea"/>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0">
                <a:tc>
                  <a:txBody>
                    <a:bodyPr/>
                    <a:p>
                      <a:pPr indent="0" algn="ctr" fontAlgn="auto">
                        <a:lnSpc>
                          <a:spcPct val="130000"/>
                        </a:lnSpc>
                        <a:spcBef>
                          <a:spcPts val="600"/>
                        </a:spcBef>
                        <a:spcAft>
                          <a:spcPts val="600"/>
                        </a:spcAft>
                      </a:pPr>
                      <a:r>
                        <a:rPr lang="en-US" altLang="zh-CN" sz="1600" b="1">
                          <a:latin typeface="宋体" panose="02010600030101010101" pitchFamily="2" charset="-122"/>
                          <a:ea typeface="宋体" panose="02010600030101010101" pitchFamily="2" charset="-122"/>
                          <a:cs typeface="宋体" panose="02010600030101010101" pitchFamily="2" charset="-122"/>
                        </a:rPr>
                        <a:t>2025</a:t>
                      </a:r>
                      <a:r>
                        <a:rPr lang="zh-CN" sz="1600" b="1">
                          <a:latin typeface="宋体" panose="02010600030101010101" pitchFamily="2" charset="-122"/>
                          <a:ea typeface="宋体" panose="02010600030101010101" pitchFamily="2" charset="-122"/>
                          <a:cs typeface="宋体" panose="02010600030101010101" pitchFamily="2" charset="-122"/>
                        </a:rPr>
                        <a:t>年</a:t>
                      </a:r>
                      <a:endParaRPr lang="zh-CN"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indent="0" algn="just" fontAlgn="auto">
                        <a:lnSpc>
                          <a:spcPct val="130000"/>
                        </a:lnSpc>
                        <a:spcBef>
                          <a:spcPts val="600"/>
                        </a:spcBef>
                        <a:spcAft>
                          <a:spcPts val="600"/>
                        </a:spcAft>
                      </a:pPr>
                      <a:r>
                        <a:rPr lang="zh-CN" altLang="en-US" sz="1600">
                          <a:latin typeface="宋体" panose="02010600030101010101" pitchFamily="2" charset="-122"/>
                          <a:ea typeface="宋体" panose="02010600030101010101" pitchFamily="2" charset="-122"/>
                          <a:cs typeface="宋体" panose="02010600030101010101" pitchFamily="2" charset="-122"/>
                          <a:sym typeface="+mn-ea"/>
                        </a:rPr>
                        <a:t>中共中央、国务院印发《教育强国建设规划纲要（</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2024</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2035</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年）》，作为指导未来教育发展的纲领性文件，明确提出要</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支持国际</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STEM</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（科学、技术、工程、数学）教育研究所建设发展</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a:t>
                      </a:r>
                      <a:endParaRPr lang="zh-CN" sz="1600">
                        <a:latin typeface="宋体" panose="02010600030101010101" pitchFamily="2" charset="-122"/>
                        <a:ea typeface="宋体" panose="02010600030101010101" pitchFamily="2" charset="-122"/>
                        <a:cs typeface="宋体" panose="02010600030101010101" pitchFamily="2" charset="-122"/>
                        <a:sym typeface="+mn-ea"/>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bl>
          </a:graphicData>
        </a:graphic>
      </p:graphicFrame>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6203950" cy="645160"/>
          </a:xfrm>
          <a:prstGeom prst="rect">
            <a:avLst/>
          </a:prstGeom>
          <a:noFill/>
        </p:spPr>
        <p:txBody>
          <a:bodyPr wrap="square" rtlCol="0">
            <a:spAutoFit/>
          </a:bodyPr>
          <a:lstStyle/>
          <a:p>
            <a:pPr algn="l"/>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一、</a:t>
            </a:r>
            <a:r>
              <a:rPr lang="en-US" altLang="zh-CN" sz="3600" b="1" dirty="0">
                <a:solidFill>
                  <a:srgbClr val="55797A"/>
                </a:solidFill>
                <a:effectLst/>
                <a:latin typeface="微软雅黑" panose="020B0503020204020204" pitchFamily="34" charset="-122"/>
                <a:ea typeface="微软雅黑" panose="020B0503020204020204" pitchFamily="34" charset="-122"/>
                <a:sym typeface="+mn-ea"/>
              </a:rPr>
              <a:t>C-STEAM</a:t>
            </a:r>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教育的提出</a:t>
            </a:r>
            <a:endParaRPr lang="zh-CN" altLang="en-US" sz="36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88" name="文本框 87"/>
          <p:cNvSpPr txBox="1"/>
          <p:nvPr/>
        </p:nvSpPr>
        <p:spPr>
          <a:xfrm>
            <a:off x="2825750" y="1452880"/>
            <a:ext cx="6539865" cy="491490"/>
          </a:xfrm>
          <a:prstGeom prst="rect">
            <a:avLst/>
          </a:prstGeom>
          <a:noFill/>
        </p:spPr>
        <p:txBody>
          <a:bodyPr wrap="square" rtlCol="0">
            <a:spAutoFit/>
          </a:bodyPr>
          <a:p>
            <a:pPr algn="ctr"/>
            <a:r>
              <a:rPr lang="zh-CN" altLang="en-US" sz="2600" b="1">
                <a:solidFill>
                  <a:srgbClr val="55797A"/>
                </a:solidFill>
              </a:rPr>
              <a:t>（</a:t>
            </a:r>
            <a:r>
              <a:rPr lang="zh-CN" altLang="en-US" sz="2600" b="1">
                <a:solidFill>
                  <a:srgbClr val="55797A"/>
                </a:solidFill>
              </a:rPr>
              <a:t>一）我国</a:t>
            </a:r>
            <a:r>
              <a:rPr lang="en-US" altLang="zh-CN" sz="2600" b="1">
                <a:solidFill>
                  <a:srgbClr val="55797A"/>
                </a:solidFill>
              </a:rPr>
              <a:t>STEM/STEAM</a:t>
            </a:r>
            <a:r>
              <a:rPr lang="zh-CN" altLang="en-US" sz="2600" b="1">
                <a:solidFill>
                  <a:srgbClr val="55797A"/>
                </a:solidFill>
              </a:rPr>
              <a:t>教育的</a:t>
            </a:r>
            <a:r>
              <a:rPr lang="zh-CN" altLang="en-US" sz="2600" b="1">
                <a:solidFill>
                  <a:srgbClr val="55797A"/>
                </a:solidFill>
              </a:rPr>
              <a:t>政策导向</a:t>
            </a:r>
            <a:endParaRPr lang="zh-CN" altLang="en-US" sz="2600" b="1">
              <a:solidFill>
                <a:srgbClr val="55797A"/>
              </a:solidFill>
            </a:endParaRPr>
          </a:p>
        </p:txBody>
      </p:sp>
      <p:sp>
        <p:nvSpPr>
          <p:cNvPr id="33" name="圆角矩形标注 32"/>
          <p:cNvSpPr/>
          <p:nvPr/>
        </p:nvSpPr>
        <p:spPr>
          <a:xfrm>
            <a:off x="261620" y="2349500"/>
            <a:ext cx="5974715" cy="3629660"/>
          </a:xfrm>
          <a:prstGeom prst="wedgeRoundRectCallout">
            <a:avLst>
              <a:gd name="adj1" fmla="val 58725"/>
              <a:gd name="adj2" fmla="val -22743"/>
              <a:gd name="adj3" fmla="val 16667"/>
            </a:avLst>
          </a:prstGeom>
          <a:solidFill>
            <a:srgbClr val="E2F0D9"/>
          </a:solidFill>
          <a:ln>
            <a:solidFill>
              <a:srgbClr val="55797A"/>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0" fontAlgn="auto">
              <a:lnSpc>
                <a:spcPct val="125000"/>
              </a:lnSpc>
              <a:spcBef>
                <a:spcPct val="0"/>
              </a:spcBef>
              <a:spcAft>
                <a:spcPct val="0"/>
              </a:spcAft>
            </a:pPr>
            <a:endParaRPr lang="zh-CN" altLang="en-US" sz="1500">
              <a:solidFill>
                <a:schemeClr val="tx1"/>
              </a:solidFill>
              <a:latin typeface="微软雅黑" panose="020B0503020204020204" pitchFamily="34" charset="-122"/>
              <a:ea typeface="微软雅黑" panose="020B0503020204020204" pitchFamily="34" charset="-122"/>
            </a:endParaRPr>
          </a:p>
        </p:txBody>
      </p:sp>
      <p:grpSp>
        <p:nvGrpSpPr>
          <p:cNvPr id="36" name="组合 35"/>
          <p:cNvGrpSpPr/>
          <p:nvPr/>
        </p:nvGrpSpPr>
        <p:grpSpPr>
          <a:xfrm>
            <a:off x="0" y="2597150"/>
            <a:ext cx="12190730" cy="3075940"/>
            <a:chOff x="463" y="4194"/>
            <a:chExt cx="19198" cy="4844"/>
          </a:xfrm>
          <a:solidFill>
            <a:schemeClr val="accent3">
              <a:lumMod val="50000"/>
            </a:schemeClr>
          </a:solidFill>
        </p:grpSpPr>
        <p:sp>
          <p:nvSpPr>
            <p:cNvPr id="38" name="文本框 37"/>
            <p:cNvSpPr txBox="1"/>
            <p:nvPr/>
          </p:nvSpPr>
          <p:spPr>
            <a:xfrm>
              <a:off x="1233" y="4657"/>
              <a:ext cx="17787" cy="871"/>
            </a:xfrm>
            <a:prstGeom prst="rect">
              <a:avLst/>
            </a:prstGeom>
            <a:grpFill/>
            <a:ln>
              <a:noFill/>
            </a:ln>
            <a:extLst>
              <a:ext uri="{909E8E84-426E-40DD-AFC4-6F175D3DCCD1}">
                <a14:hiddenFill xmlns:a14="http://schemas.microsoft.com/office/drawing/2010/main">
                  <a:grpFill/>
                </a14:hiddenFill>
              </a:ext>
            </a:extLst>
          </p:spPr>
          <p:txBody>
            <a:bodyPr wrap="square" rtlCol="0" anchor="t">
              <a:spAutoFit/>
            </a:bodyPr>
            <a:p>
              <a:pPr indent="0" algn="just">
                <a:lnSpc>
                  <a:spcPct val="150000"/>
                </a:lnSpc>
                <a:buFont typeface="Wingdings" panose="05000000000000000000" charset="0"/>
                <a:buNone/>
              </a:pP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7" name="矩形 36"/>
            <p:cNvSpPr/>
            <p:nvPr/>
          </p:nvSpPr>
          <p:spPr>
            <a:xfrm>
              <a:off x="463" y="4194"/>
              <a:ext cx="19198" cy="4844"/>
            </a:xfrm>
            <a:prstGeom prst="rect">
              <a:avLst/>
            </a:prstGeom>
            <a:gr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150000"/>
                </a:lnSpc>
              </a:pPr>
              <a:endParaRPr lang="zh-CN" altLang="en-US" sz="2000" b="1">
                <a:solidFill>
                  <a:schemeClr val="accent4">
                    <a:lumMod val="60000"/>
                    <a:lumOff val="4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4" name="文本框 3"/>
          <p:cNvSpPr txBox="1"/>
          <p:nvPr/>
        </p:nvSpPr>
        <p:spPr>
          <a:xfrm>
            <a:off x="488950" y="2891155"/>
            <a:ext cx="11294745" cy="2399665"/>
          </a:xfrm>
          <a:prstGeom prst="rect">
            <a:avLst/>
          </a:prstGeom>
          <a:noFill/>
          <a:ln>
            <a:noFill/>
          </a:ln>
          <a:extLst>
            <a:ext uri="{909E8E84-426E-40DD-AFC4-6F175D3DCCD1}">
              <a14:hiddenFill xmlns:a14="http://schemas.microsoft.com/office/drawing/2010/main">
                <a:grpFill/>
              </a14:hiddenFill>
            </a:ext>
          </a:extLst>
        </p:spPr>
        <p:txBody>
          <a:bodyPr wrap="square" rtlCol="0" anchor="t">
            <a:spAutoFit/>
          </a:bodyPr>
          <a:p>
            <a:pPr marL="342900" indent="-342900" algn="just">
              <a:lnSpc>
                <a:spcPct val="150000"/>
              </a:lnSpc>
              <a:buFont typeface="Wingdings" panose="05000000000000000000" charset="0"/>
              <a:buChar char="Ø"/>
            </a:pPr>
            <a:r>
              <a:rPr lang="zh-CN" altLang="en-US"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值得注意的是，在推进</a:t>
            </a:r>
            <a:r>
              <a:rPr lang="en-US" altLang="zh-CN"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STEM</a:t>
            </a:r>
            <a:r>
              <a:rPr lang="zh-CN" altLang="en-US"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教育的过程中，我国更加注重文化自信和教育的本土适应性，倾向于使用本土化的术语，并积极构建独立的话语体系。例如，在高等教育改革中，教育部频繁提及</a:t>
            </a:r>
            <a:r>
              <a:rPr lang="en-US" altLang="zh-CN"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新工科</a:t>
            </a:r>
            <a:r>
              <a:rPr lang="en-US" altLang="zh-CN"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新文科</a:t>
            </a:r>
            <a:r>
              <a:rPr lang="en-US" altLang="zh-CN"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新师范</a:t>
            </a:r>
            <a:r>
              <a:rPr lang="en-US" altLang="zh-CN"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等概念；在基础教育领域，综合实践活动、信息技术与学科融合、五育融合、跨学科主题学习等术语的使用更为普遍。这些举措体现了我国在</a:t>
            </a:r>
            <a:r>
              <a:rPr lang="en-US" altLang="zh-CN"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STEM</a:t>
            </a:r>
            <a:r>
              <a:rPr lang="zh-CN" altLang="en-US"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教育本土化发展道路上的探索。</a:t>
            </a:r>
            <a:endParaRPr lang="zh-CN" altLang="en-US"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642683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7003415" cy="645160"/>
          </a:xfrm>
          <a:prstGeom prst="rect">
            <a:avLst/>
          </a:prstGeom>
          <a:noFill/>
        </p:spPr>
        <p:txBody>
          <a:bodyPr wrap="square" rtlCol="0">
            <a:spAutoFit/>
          </a:bodyPr>
          <a:lstStyle/>
          <a:p>
            <a:pPr algn="l"/>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一、</a:t>
            </a:r>
            <a:r>
              <a:rPr lang="en-US" altLang="zh-CN" sz="3600" b="1" dirty="0">
                <a:solidFill>
                  <a:srgbClr val="55797A"/>
                </a:solidFill>
                <a:effectLst/>
                <a:latin typeface="微软雅黑" panose="020B0503020204020204" pitchFamily="34" charset="-122"/>
                <a:ea typeface="微软雅黑" panose="020B0503020204020204" pitchFamily="34" charset="-122"/>
                <a:sym typeface="+mn-ea"/>
              </a:rPr>
              <a:t>C-STEAM</a:t>
            </a:r>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教育的提出</a:t>
            </a:r>
            <a:endParaRPr lang="zh-CN" altLang="en-US" sz="36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19" name="文本框 18"/>
          <p:cNvSpPr txBox="1"/>
          <p:nvPr/>
        </p:nvSpPr>
        <p:spPr>
          <a:xfrm>
            <a:off x="2863215" y="1327150"/>
            <a:ext cx="6465570" cy="510540"/>
          </a:xfrm>
          <a:prstGeom prst="rect">
            <a:avLst/>
          </a:prstGeom>
          <a:noFill/>
        </p:spPr>
        <p:txBody>
          <a:bodyPr wrap="square" rtlCol="0">
            <a:noAutofit/>
          </a:bodyPr>
          <a:p>
            <a:pPr algn="ctr"/>
            <a:r>
              <a:rPr lang="zh-CN" altLang="en-US" sz="2600" b="1">
                <a:solidFill>
                  <a:srgbClr val="55797A"/>
                </a:solidFill>
                <a:sym typeface="+mn-ea"/>
              </a:rPr>
              <a:t>（</a:t>
            </a:r>
            <a:r>
              <a:rPr lang="zh-CN" altLang="en-US" sz="2600" b="1">
                <a:solidFill>
                  <a:srgbClr val="55797A"/>
                </a:solidFill>
                <a:sym typeface="+mn-ea"/>
              </a:rPr>
              <a:t>二）</a:t>
            </a:r>
            <a:r>
              <a:rPr lang="en-US" altLang="zh-CN" sz="2600" b="1">
                <a:solidFill>
                  <a:srgbClr val="55797A"/>
                </a:solidFill>
                <a:sym typeface="+mn-ea"/>
              </a:rPr>
              <a:t>STEAM</a:t>
            </a:r>
            <a:r>
              <a:rPr lang="zh-CN" altLang="en-US" sz="2600" b="1">
                <a:solidFill>
                  <a:srgbClr val="55797A"/>
                </a:solidFill>
                <a:sym typeface="+mn-ea"/>
              </a:rPr>
              <a:t>教育本土化发展的必要性</a:t>
            </a:r>
            <a:endParaRPr lang="zh-CN" altLang="en-US" sz="2600" b="1">
              <a:solidFill>
                <a:srgbClr val="55797A"/>
              </a:solidFill>
            </a:endParaRPr>
          </a:p>
          <a:p>
            <a:pPr algn="ctr"/>
            <a:endParaRPr lang="zh-CN" altLang="en-US" sz="2600" b="1">
              <a:solidFill>
                <a:srgbClr val="55797A"/>
              </a:solidFill>
            </a:endParaRPr>
          </a:p>
        </p:txBody>
      </p:sp>
      <p:grpSp>
        <p:nvGrpSpPr>
          <p:cNvPr id="3" name="组合 2"/>
          <p:cNvGrpSpPr/>
          <p:nvPr>
            <p:custDataLst>
              <p:tags r:id="rId2"/>
            </p:custDataLst>
          </p:nvPr>
        </p:nvGrpSpPr>
        <p:grpSpPr>
          <a:xfrm>
            <a:off x="700405" y="1975485"/>
            <a:ext cx="10799445" cy="4692650"/>
            <a:chOff x="1103" y="3111"/>
            <a:chExt cx="17007" cy="7390"/>
          </a:xfrm>
        </p:grpSpPr>
        <p:sp>
          <p:nvSpPr>
            <p:cNvPr id="10" name="矩形: 圆角 2"/>
            <p:cNvSpPr/>
            <p:nvPr>
              <p:custDataLst>
                <p:tags r:id="rId3"/>
              </p:custDataLst>
            </p:nvPr>
          </p:nvSpPr>
          <p:spPr>
            <a:xfrm>
              <a:off x="1103" y="3799"/>
              <a:ext cx="5087" cy="6702"/>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1" name="矩形 10"/>
            <p:cNvSpPr/>
            <p:nvPr>
              <p:custDataLst>
                <p:tags r:id="rId4"/>
              </p:custDataLst>
            </p:nvPr>
          </p:nvSpPr>
          <p:spPr>
            <a:xfrm>
              <a:off x="1398" y="5741"/>
              <a:ext cx="4500" cy="4355"/>
            </a:xfrm>
            <a:prstGeom prst="rect">
              <a:avLst/>
            </a:prstGeom>
            <a:noFill/>
          </p:spPr>
          <p:txBody>
            <a:bodyPr wrap="square" lIns="0" tIns="0" rIns="0" bIns="0" rtlCol="0" anchor="t" anchorCtr="0">
              <a:noAutofit/>
            </a:bodyPr>
            <a:p>
              <a:pPr algn="just">
                <a:lnSpc>
                  <a:spcPct val="150000"/>
                </a:lnSpc>
                <a:spcBef>
                  <a:spcPct val="0"/>
                </a:spcBef>
                <a:spcAft>
                  <a:spcPct val="0"/>
                </a:spcAft>
              </a:pPr>
              <a:r>
                <a:rPr lang="en-US" altLang="zh-CN" sz="1600" dirty="0">
                  <a:solidFill>
                    <a:schemeClr val="tx1">
                      <a:lumMod val="85000"/>
                      <a:lumOff val="15000"/>
                    </a:schemeClr>
                  </a:solidFill>
                  <a:latin typeface="+mn-ea"/>
                  <a:cs typeface="+mn-ea"/>
                </a:rPr>
                <a:t>1.</a:t>
              </a:r>
              <a:r>
                <a:rPr lang="zh-CN" altLang="en-US" sz="1600" dirty="0">
                  <a:solidFill>
                    <a:schemeClr val="tx1">
                      <a:lumMod val="85000"/>
                      <a:lumOff val="15000"/>
                    </a:schemeClr>
                  </a:solidFill>
                  <a:latin typeface="+mn-ea"/>
                  <a:cs typeface="+mn-ea"/>
                </a:rPr>
                <a:t>缺乏整体规划和系统设计</a:t>
              </a:r>
              <a:endParaRPr lang="zh-CN" altLang="en-US" sz="1600" dirty="0">
                <a:solidFill>
                  <a:schemeClr val="tx1">
                    <a:lumMod val="85000"/>
                    <a:lumOff val="15000"/>
                  </a:schemeClr>
                </a:solidFill>
                <a:latin typeface="+mn-ea"/>
                <a:cs typeface="+mn-ea"/>
              </a:endParaRPr>
            </a:p>
            <a:p>
              <a:pPr algn="just">
                <a:lnSpc>
                  <a:spcPct val="150000"/>
                </a:lnSpc>
                <a:spcBef>
                  <a:spcPct val="0"/>
                </a:spcBef>
                <a:spcAft>
                  <a:spcPct val="0"/>
                </a:spcAft>
              </a:pPr>
              <a:r>
                <a:rPr lang="en-US" altLang="zh-CN" sz="1600" dirty="0">
                  <a:solidFill>
                    <a:schemeClr val="tx1">
                      <a:lumMod val="85000"/>
                      <a:lumOff val="15000"/>
                    </a:schemeClr>
                  </a:solidFill>
                  <a:latin typeface="+mn-ea"/>
                  <a:cs typeface="+mn-ea"/>
                </a:rPr>
                <a:t>2.</a:t>
              </a:r>
              <a:r>
                <a:rPr lang="zh-CN" altLang="en-US" sz="1600" dirty="0">
                  <a:solidFill>
                    <a:schemeClr val="tx1">
                      <a:lumMod val="85000"/>
                      <a:lumOff val="15000"/>
                    </a:schemeClr>
                  </a:solidFill>
                  <a:latin typeface="+mn-ea"/>
                  <a:cs typeface="+mn-ea"/>
                </a:rPr>
                <a:t>师资力量薄弱、课程资源匮乏</a:t>
              </a:r>
              <a:endParaRPr lang="zh-CN" altLang="en-US" sz="1600" dirty="0">
                <a:solidFill>
                  <a:schemeClr val="tx1">
                    <a:lumMod val="85000"/>
                    <a:lumOff val="15000"/>
                  </a:schemeClr>
                </a:solidFill>
                <a:latin typeface="+mn-ea"/>
                <a:cs typeface="+mn-ea"/>
              </a:endParaRPr>
            </a:p>
            <a:p>
              <a:pPr algn="just">
                <a:lnSpc>
                  <a:spcPct val="150000"/>
                </a:lnSpc>
                <a:spcBef>
                  <a:spcPct val="0"/>
                </a:spcBef>
                <a:spcAft>
                  <a:spcPct val="0"/>
                </a:spcAft>
              </a:pPr>
              <a:r>
                <a:rPr lang="en-US" altLang="zh-CN" sz="1600" dirty="0">
                  <a:solidFill>
                    <a:schemeClr val="tx1">
                      <a:lumMod val="85000"/>
                      <a:lumOff val="15000"/>
                    </a:schemeClr>
                  </a:solidFill>
                  <a:latin typeface="+mn-ea"/>
                  <a:cs typeface="+mn-ea"/>
                </a:rPr>
                <a:t>3.</a:t>
              </a:r>
              <a:r>
                <a:rPr lang="zh-CN" altLang="en-US" sz="1600" dirty="0">
                  <a:solidFill>
                    <a:schemeClr val="tx1">
                      <a:lumMod val="85000"/>
                      <a:lumOff val="15000"/>
                    </a:schemeClr>
                  </a:solidFill>
                  <a:latin typeface="+mn-ea"/>
                  <a:cs typeface="+mn-ea"/>
                </a:rPr>
                <a:t>硬件环境建设滞后</a:t>
              </a:r>
              <a:endParaRPr lang="zh-CN" altLang="en-US" sz="1600" dirty="0">
                <a:solidFill>
                  <a:schemeClr val="tx1">
                    <a:lumMod val="85000"/>
                    <a:lumOff val="15000"/>
                  </a:schemeClr>
                </a:solidFill>
                <a:latin typeface="+mn-ea"/>
                <a:cs typeface="+mn-ea"/>
              </a:endParaRPr>
            </a:p>
            <a:p>
              <a:pPr algn="just">
                <a:lnSpc>
                  <a:spcPct val="150000"/>
                </a:lnSpc>
                <a:spcBef>
                  <a:spcPct val="0"/>
                </a:spcBef>
                <a:spcAft>
                  <a:spcPct val="0"/>
                </a:spcAft>
              </a:pPr>
              <a:r>
                <a:rPr lang="en-US" altLang="zh-CN" sz="1600" dirty="0">
                  <a:solidFill>
                    <a:schemeClr val="tx1">
                      <a:lumMod val="85000"/>
                      <a:lumOff val="15000"/>
                    </a:schemeClr>
                  </a:solidFill>
                  <a:latin typeface="+mn-ea"/>
                  <a:cs typeface="+mn-ea"/>
                </a:rPr>
                <a:t>4.</a:t>
              </a:r>
              <a:r>
                <a:rPr lang="zh-CN" altLang="en-US" sz="1600" dirty="0">
                  <a:solidFill>
                    <a:schemeClr val="tx1">
                      <a:lumMod val="85000"/>
                      <a:lumOff val="15000"/>
                    </a:schemeClr>
                  </a:solidFill>
                  <a:latin typeface="+mn-ea"/>
                  <a:cs typeface="+mn-ea"/>
                </a:rPr>
                <a:t>评价机制不完善</a:t>
              </a:r>
              <a:endParaRPr lang="zh-CN" altLang="en-US" sz="1600" dirty="0">
                <a:solidFill>
                  <a:schemeClr val="tx1">
                    <a:lumMod val="85000"/>
                    <a:lumOff val="15000"/>
                  </a:schemeClr>
                </a:solidFill>
                <a:latin typeface="+mn-ea"/>
                <a:cs typeface="+mn-ea"/>
              </a:endParaRPr>
            </a:p>
            <a:p>
              <a:pPr algn="just">
                <a:lnSpc>
                  <a:spcPct val="150000"/>
                </a:lnSpc>
                <a:spcBef>
                  <a:spcPct val="0"/>
                </a:spcBef>
                <a:spcAft>
                  <a:spcPct val="0"/>
                </a:spcAft>
              </a:pPr>
              <a:r>
                <a:rPr lang="en-US" altLang="zh-CN" sz="1600" dirty="0">
                  <a:solidFill>
                    <a:schemeClr val="tx1">
                      <a:lumMod val="85000"/>
                      <a:lumOff val="15000"/>
                    </a:schemeClr>
                  </a:solidFill>
                  <a:latin typeface="+mn-ea"/>
                  <a:cs typeface="+mn-ea"/>
                </a:rPr>
                <a:t>5.</a:t>
              </a:r>
              <a:r>
                <a:rPr lang="zh-CN" altLang="en-US" sz="1600" dirty="0">
                  <a:solidFill>
                    <a:schemeClr val="tx1">
                      <a:lumMod val="85000"/>
                      <a:lumOff val="15000"/>
                    </a:schemeClr>
                  </a:solidFill>
                  <a:latin typeface="+mn-ea"/>
                  <a:cs typeface="+mn-ea"/>
                </a:rPr>
                <a:t>社会认知度不足</a:t>
              </a:r>
              <a:endParaRPr lang="zh-CN" altLang="en-US" sz="1600" dirty="0">
                <a:solidFill>
                  <a:schemeClr val="tx1">
                    <a:lumMod val="85000"/>
                    <a:lumOff val="15000"/>
                  </a:schemeClr>
                </a:solidFill>
                <a:latin typeface="+mn-ea"/>
                <a:cs typeface="+mn-ea"/>
              </a:endParaRPr>
            </a:p>
          </p:txBody>
        </p:sp>
        <p:sp>
          <p:nvSpPr>
            <p:cNvPr id="60" name="圆角矩形 59"/>
            <p:cNvSpPr/>
            <p:nvPr>
              <p:custDataLst>
                <p:tags r:id="rId5"/>
              </p:custDataLst>
            </p:nvPr>
          </p:nvSpPr>
          <p:spPr>
            <a:xfrm>
              <a:off x="1520" y="3111"/>
              <a:ext cx="1093" cy="1071"/>
            </a:xfrm>
            <a:prstGeom prst="roundRect">
              <a:avLst>
                <a:gd name="adj" fmla="val 0"/>
              </a:avLst>
            </a:prstGeom>
            <a:solidFill>
              <a:srgbClr val="55797A"/>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2" name="矩形 11"/>
            <p:cNvSpPr/>
            <p:nvPr>
              <p:custDataLst>
                <p:tags r:id="rId6"/>
              </p:custDataLst>
            </p:nvPr>
          </p:nvSpPr>
          <p:spPr>
            <a:xfrm>
              <a:off x="1526" y="4449"/>
              <a:ext cx="4664" cy="717"/>
            </a:xfrm>
            <a:prstGeom prst="rect">
              <a:avLst/>
            </a:prstGeom>
            <a:noFill/>
          </p:spPr>
          <p:txBody>
            <a:bodyPr wrap="square" lIns="0" tIns="0" rIns="0" bIns="0" rtlCol="0" anchor="ctr" anchorCtr="0">
              <a:noAutofit/>
            </a:bodyPr>
            <a:p>
              <a:pPr algn="l">
                <a:spcBef>
                  <a:spcPct val="0"/>
                </a:spcBef>
                <a:spcAft>
                  <a:spcPct val="0"/>
                </a:spcAft>
              </a:pPr>
              <a:r>
                <a:rPr lang="zh-CN" altLang="en-US" sz="2000" b="1">
                  <a:solidFill>
                    <a:srgbClr val="55797A"/>
                  </a:solidFill>
                  <a:latin typeface="+mn-ea"/>
                  <a:cs typeface="+mn-ea"/>
                </a:rPr>
                <a:t>我国</a:t>
              </a:r>
              <a:r>
                <a:rPr lang="en-US" altLang="zh-CN" sz="2000" b="1">
                  <a:solidFill>
                    <a:srgbClr val="55797A"/>
                  </a:solidFill>
                  <a:latin typeface="+mn-ea"/>
                  <a:cs typeface="+mn-ea"/>
                </a:rPr>
                <a:t>STEAM</a:t>
              </a:r>
              <a:r>
                <a:rPr lang="zh-CN" altLang="en-US" sz="2000" b="1">
                  <a:solidFill>
                    <a:srgbClr val="55797A"/>
                  </a:solidFill>
                  <a:latin typeface="+mn-ea"/>
                  <a:cs typeface="+mn-ea"/>
                </a:rPr>
                <a:t>教育发展中存在的问题</a:t>
              </a:r>
              <a:endParaRPr lang="zh-CN" altLang="en-US" sz="2000" b="1">
                <a:solidFill>
                  <a:srgbClr val="55797A"/>
                </a:solidFill>
                <a:latin typeface="+mn-ea"/>
                <a:cs typeface="+mn-ea"/>
              </a:endParaRPr>
            </a:p>
          </p:txBody>
        </p:sp>
        <p:sp>
          <p:nvSpPr>
            <p:cNvPr id="33" name="矩形: 圆角 2"/>
            <p:cNvSpPr/>
            <p:nvPr>
              <p:custDataLst>
                <p:tags r:id="rId7"/>
              </p:custDataLst>
            </p:nvPr>
          </p:nvSpPr>
          <p:spPr>
            <a:xfrm>
              <a:off x="7063" y="3799"/>
              <a:ext cx="5087" cy="6702"/>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3" name="矩形 12"/>
            <p:cNvSpPr/>
            <p:nvPr>
              <p:custDataLst>
                <p:tags r:id="rId8"/>
              </p:custDataLst>
            </p:nvPr>
          </p:nvSpPr>
          <p:spPr>
            <a:xfrm>
              <a:off x="7480" y="5749"/>
              <a:ext cx="4256" cy="4355"/>
            </a:xfrm>
            <a:prstGeom prst="rect">
              <a:avLst/>
            </a:prstGeom>
            <a:noFill/>
          </p:spPr>
          <p:txBody>
            <a:bodyPr wrap="square" lIns="0" tIns="0" rIns="0" bIns="0" rtlCol="0" anchor="t" anchorCtr="0">
              <a:noAutofit/>
            </a:bodyPr>
            <a:p>
              <a:pPr algn="just">
                <a:lnSpc>
                  <a:spcPct val="150000"/>
                </a:lnSpc>
                <a:spcBef>
                  <a:spcPct val="0"/>
                </a:spcBef>
                <a:spcAft>
                  <a:spcPct val="0"/>
                </a:spcAft>
              </a:pPr>
              <a:r>
                <a:rPr lang="en-US" altLang="zh-CN" sz="1600" dirty="0">
                  <a:solidFill>
                    <a:schemeClr val="tx1">
                      <a:lumMod val="85000"/>
                      <a:lumOff val="15000"/>
                    </a:schemeClr>
                  </a:solidFill>
                  <a:latin typeface="+mn-ea"/>
                  <a:cs typeface="+mn-ea"/>
                </a:rPr>
                <a:t>1.</a:t>
              </a:r>
              <a:r>
                <a:rPr lang="zh-CN" altLang="en-US" sz="1600" dirty="0">
                  <a:solidFill>
                    <a:schemeClr val="tx1">
                      <a:lumMod val="85000"/>
                      <a:lumOff val="15000"/>
                    </a:schemeClr>
                  </a:solidFill>
                  <a:latin typeface="+mn-ea"/>
                  <a:cs typeface="+mn-ea"/>
                </a:rPr>
                <a:t>过于强调知识技能，忽视文化修养和家国情怀培育</a:t>
              </a:r>
              <a:endParaRPr lang="zh-CN" altLang="en-US" sz="1600" dirty="0">
                <a:solidFill>
                  <a:schemeClr val="tx1">
                    <a:lumMod val="85000"/>
                    <a:lumOff val="15000"/>
                  </a:schemeClr>
                </a:solidFill>
                <a:latin typeface="+mn-ea"/>
                <a:cs typeface="+mn-ea"/>
              </a:endParaRPr>
            </a:p>
            <a:p>
              <a:pPr algn="just">
                <a:lnSpc>
                  <a:spcPct val="150000"/>
                </a:lnSpc>
                <a:spcBef>
                  <a:spcPct val="0"/>
                </a:spcBef>
                <a:spcAft>
                  <a:spcPct val="0"/>
                </a:spcAft>
              </a:pPr>
              <a:r>
                <a:rPr lang="en-US" altLang="zh-CN" sz="1600" dirty="0">
                  <a:solidFill>
                    <a:schemeClr val="tx1">
                      <a:lumMod val="85000"/>
                      <a:lumOff val="15000"/>
                    </a:schemeClr>
                  </a:solidFill>
                  <a:latin typeface="+mn-ea"/>
                  <a:cs typeface="+mn-ea"/>
                </a:rPr>
                <a:t>2.</a:t>
              </a:r>
              <a:r>
                <a:rPr lang="zh-CN" altLang="en-US" sz="1600" dirty="0">
                  <a:solidFill>
                    <a:schemeClr val="tx1">
                      <a:lumMod val="85000"/>
                      <a:lumOff val="15000"/>
                    </a:schemeClr>
                  </a:solidFill>
                  <a:latin typeface="+mn-ea"/>
                  <a:cs typeface="+mn-ea"/>
                </a:rPr>
                <a:t>课程内容脱离本土文化语境和价值体系</a:t>
              </a:r>
              <a:endParaRPr lang="zh-CN" altLang="en-US" sz="1600" dirty="0">
                <a:solidFill>
                  <a:schemeClr val="tx1">
                    <a:lumMod val="85000"/>
                    <a:lumOff val="15000"/>
                  </a:schemeClr>
                </a:solidFill>
                <a:latin typeface="+mn-ea"/>
                <a:cs typeface="+mn-ea"/>
              </a:endParaRPr>
            </a:p>
            <a:p>
              <a:pPr algn="just">
                <a:lnSpc>
                  <a:spcPct val="150000"/>
                </a:lnSpc>
                <a:spcBef>
                  <a:spcPct val="0"/>
                </a:spcBef>
                <a:spcAft>
                  <a:spcPct val="0"/>
                </a:spcAft>
              </a:pPr>
              <a:r>
                <a:rPr lang="en-US" altLang="zh-CN" sz="1600" dirty="0">
                  <a:solidFill>
                    <a:schemeClr val="tx1">
                      <a:lumMod val="85000"/>
                      <a:lumOff val="15000"/>
                    </a:schemeClr>
                  </a:solidFill>
                  <a:latin typeface="+mn-ea"/>
                  <a:cs typeface="+mn-ea"/>
                </a:rPr>
                <a:t>3.</a:t>
              </a:r>
              <a:r>
                <a:rPr lang="zh-CN" altLang="en-US" sz="1600" dirty="0">
                  <a:solidFill>
                    <a:schemeClr val="tx1">
                      <a:lumMod val="85000"/>
                      <a:lumOff val="15000"/>
                    </a:schemeClr>
                  </a:solidFill>
                  <a:latin typeface="+mn-ea"/>
                  <a:cs typeface="+mn-ea"/>
                </a:rPr>
                <a:t>传统文化融入表面化，缺乏深度挖掘和创造性转化</a:t>
              </a:r>
              <a:endParaRPr lang="zh-CN" altLang="en-US" sz="1600" dirty="0">
                <a:solidFill>
                  <a:schemeClr val="tx1">
                    <a:lumMod val="85000"/>
                    <a:lumOff val="15000"/>
                  </a:schemeClr>
                </a:solidFill>
                <a:latin typeface="+mn-ea"/>
                <a:cs typeface="+mn-ea"/>
              </a:endParaRPr>
            </a:p>
            <a:p>
              <a:pPr algn="just">
                <a:lnSpc>
                  <a:spcPct val="150000"/>
                </a:lnSpc>
                <a:spcBef>
                  <a:spcPct val="0"/>
                </a:spcBef>
                <a:spcAft>
                  <a:spcPct val="0"/>
                </a:spcAft>
              </a:pPr>
              <a:r>
                <a:rPr lang="en-US" altLang="zh-CN" sz="1600" dirty="0">
                  <a:solidFill>
                    <a:schemeClr val="tx1">
                      <a:lumMod val="85000"/>
                      <a:lumOff val="15000"/>
                    </a:schemeClr>
                  </a:solidFill>
                  <a:latin typeface="+mn-ea"/>
                  <a:cs typeface="+mn-ea"/>
                </a:rPr>
                <a:t>4.</a:t>
              </a:r>
              <a:r>
                <a:rPr lang="zh-CN" altLang="en-US" sz="1600" dirty="0">
                  <a:solidFill>
                    <a:schemeClr val="tx1">
                      <a:lumMod val="85000"/>
                      <a:lumOff val="15000"/>
                    </a:schemeClr>
                  </a:solidFill>
                  <a:latin typeface="+mn-ea"/>
                  <a:cs typeface="+mn-ea"/>
                </a:rPr>
                <a:t>评价侧重知识技能考查，缺乏对文化素养的关注</a:t>
              </a:r>
              <a:endParaRPr lang="zh-CN" altLang="en-US" sz="1600" dirty="0">
                <a:solidFill>
                  <a:schemeClr val="tx1">
                    <a:lumMod val="85000"/>
                    <a:lumOff val="15000"/>
                  </a:schemeClr>
                </a:solidFill>
                <a:latin typeface="+mn-ea"/>
                <a:cs typeface="+mn-ea"/>
              </a:endParaRPr>
            </a:p>
          </p:txBody>
        </p:sp>
        <p:sp>
          <p:nvSpPr>
            <p:cNvPr id="40" name="圆角矩形 39"/>
            <p:cNvSpPr/>
            <p:nvPr>
              <p:custDataLst>
                <p:tags r:id="rId9"/>
              </p:custDataLst>
            </p:nvPr>
          </p:nvSpPr>
          <p:spPr>
            <a:xfrm>
              <a:off x="7480" y="3111"/>
              <a:ext cx="1093" cy="1071"/>
            </a:xfrm>
            <a:prstGeom prst="roundRect">
              <a:avLst>
                <a:gd name="adj" fmla="val 0"/>
              </a:avLst>
            </a:prstGeom>
            <a:solidFill>
              <a:schemeClr val="accent3">
                <a:lumMod val="7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14" name="矩形 13"/>
            <p:cNvSpPr/>
            <p:nvPr>
              <p:custDataLst>
                <p:tags r:id="rId10"/>
              </p:custDataLst>
            </p:nvPr>
          </p:nvSpPr>
          <p:spPr>
            <a:xfrm>
              <a:off x="7489" y="4477"/>
              <a:ext cx="4258" cy="698"/>
            </a:xfrm>
            <a:prstGeom prst="rect">
              <a:avLst/>
            </a:prstGeom>
            <a:noFill/>
          </p:spPr>
          <p:txBody>
            <a:bodyPr wrap="square" lIns="0" tIns="0" rIns="0" bIns="0" rtlCol="0" anchor="ctr" anchorCtr="0">
              <a:noAutofit/>
            </a:bodyPr>
            <a:p>
              <a:pPr>
                <a:spcBef>
                  <a:spcPct val="0"/>
                </a:spcBef>
                <a:spcAft>
                  <a:spcPct val="0"/>
                </a:spcAft>
              </a:pPr>
              <a:r>
                <a:rPr lang="zh-CN" altLang="en-US" sz="2000" b="1">
                  <a:solidFill>
                    <a:schemeClr val="accent3">
                      <a:lumMod val="75000"/>
                    </a:schemeClr>
                  </a:solidFill>
                  <a:latin typeface="+mn-ea"/>
                  <a:cs typeface="+mn-ea"/>
                </a:rPr>
                <a:t>文化因素在</a:t>
              </a:r>
              <a:r>
                <a:rPr lang="en-US" altLang="zh-CN" sz="2000" b="1">
                  <a:solidFill>
                    <a:schemeClr val="accent3">
                      <a:lumMod val="75000"/>
                    </a:schemeClr>
                  </a:solidFill>
                  <a:latin typeface="+mn-ea"/>
                  <a:cs typeface="+mn-ea"/>
                </a:rPr>
                <a:t>STEAM</a:t>
              </a:r>
              <a:r>
                <a:rPr lang="zh-CN" altLang="en-US" sz="2000" b="1">
                  <a:solidFill>
                    <a:schemeClr val="accent3">
                      <a:lumMod val="75000"/>
                    </a:schemeClr>
                  </a:solidFill>
                  <a:latin typeface="+mn-ea"/>
                  <a:cs typeface="+mn-ea"/>
                </a:rPr>
                <a:t>教育中的</a:t>
              </a:r>
              <a:r>
                <a:rPr lang="zh-CN" altLang="en-US" sz="2000" b="1">
                  <a:solidFill>
                    <a:schemeClr val="accent3">
                      <a:lumMod val="75000"/>
                    </a:schemeClr>
                  </a:solidFill>
                  <a:latin typeface="+mn-ea"/>
                  <a:cs typeface="+mn-ea"/>
                </a:rPr>
                <a:t>缺失</a:t>
              </a:r>
              <a:endParaRPr lang="zh-CN" altLang="en-US" sz="2000" b="1">
                <a:solidFill>
                  <a:schemeClr val="accent3">
                    <a:lumMod val="75000"/>
                  </a:schemeClr>
                </a:solidFill>
                <a:latin typeface="+mn-ea"/>
                <a:cs typeface="+mn-ea"/>
              </a:endParaRPr>
            </a:p>
          </p:txBody>
        </p:sp>
        <p:sp>
          <p:nvSpPr>
            <p:cNvPr id="63" name="矩形: 圆角 2"/>
            <p:cNvSpPr/>
            <p:nvPr>
              <p:custDataLst>
                <p:tags r:id="rId11"/>
              </p:custDataLst>
            </p:nvPr>
          </p:nvSpPr>
          <p:spPr>
            <a:xfrm>
              <a:off x="13023" y="3799"/>
              <a:ext cx="5087" cy="6702"/>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5" name="矩形 14"/>
            <p:cNvSpPr/>
            <p:nvPr>
              <p:custDataLst>
                <p:tags r:id="rId12"/>
              </p:custDataLst>
            </p:nvPr>
          </p:nvSpPr>
          <p:spPr>
            <a:xfrm>
              <a:off x="13440" y="5741"/>
              <a:ext cx="4355" cy="4370"/>
            </a:xfrm>
            <a:prstGeom prst="rect">
              <a:avLst/>
            </a:prstGeom>
            <a:noFill/>
          </p:spPr>
          <p:txBody>
            <a:bodyPr wrap="square" lIns="0" tIns="0" rIns="0" bIns="0" rtlCol="0" anchor="t" anchorCtr="0">
              <a:noAutofit/>
            </a:bodyPr>
            <a:p>
              <a:pPr algn="l">
                <a:lnSpc>
                  <a:spcPct val="150000"/>
                </a:lnSpc>
                <a:spcBef>
                  <a:spcPct val="0"/>
                </a:spcBef>
                <a:spcAft>
                  <a:spcPct val="0"/>
                </a:spcAft>
              </a:pPr>
              <a:r>
                <a:rPr lang="en-US" altLang="zh-CN" sz="1600" dirty="0">
                  <a:solidFill>
                    <a:schemeClr val="tx1">
                      <a:lumMod val="85000"/>
                      <a:lumOff val="15000"/>
                    </a:schemeClr>
                  </a:solidFill>
                  <a:latin typeface="+mn-ea"/>
                  <a:cs typeface="+mn-ea"/>
                </a:rPr>
                <a:t>1.</a:t>
              </a:r>
              <a:r>
                <a:rPr lang="zh-CN" altLang="en-US" sz="1600" dirty="0">
                  <a:solidFill>
                    <a:schemeClr val="tx1">
                      <a:lumMod val="85000"/>
                      <a:lumOff val="15000"/>
                    </a:schemeClr>
                  </a:solidFill>
                  <a:latin typeface="+mn-ea"/>
                  <a:cs typeface="+mn-ea"/>
                </a:rPr>
                <a:t>既要具备扎实的科技素养和创新能力，又要具有深厚的文化底蕴和家国情怀，能够担当民族复兴大任。</a:t>
              </a:r>
              <a:endParaRPr lang="zh-CN" altLang="en-US" sz="1600" dirty="0">
                <a:solidFill>
                  <a:schemeClr val="tx1">
                    <a:lumMod val="85000"/>
                    <a:lumOff val="15000"/>
                  </a:schemeClr>
                </a:solidFill>
                <a:latin typeface="+mn-ea"/>
                <a:cs typeface="+mn-ea"/>
              </a:endParaRPr>
            </a:p>
            <a:p>
              <a:pPr algn="l">
                <a:lnSpc>
                  <a:spcPct val="150000"/>
                </a:lnSpc>
                <a:spcBef>
                  <a:spcPct val="0"/>
                </a:spcBef>
                <a:spcAft>
                  <a:spcPct val="0"/>
                </a:spcAft>
              </a:pPr>
              <a:r>
                <a:rPr lang="en-US" altLang="zh-CN" sz="1600" dirty="0">
                  <a:solidFill>
                    <a:schemeClr val="tx1">
                      <a:lumMod val="85000"/>
                      <a:lumOff val="15000"/>
                    </a:schemeClr>
                  </a:solidFill>
                  <a:latin typeface="+mn-ea"/>
                  <a:cs typeface="+mn-ea"/>
                </a:rPr>
                <a:t>2.</a:t>
              </a:r>
              <a:r>
                <a:rPr lang="zh-CN" altLang="en-US" sz="1600" dirty="0">
                  <a:solidFill>
                    <a:schemeClr val="tx1">
                      <a:lumMod val="85000"/>
                      <a:lumOff val="15000"/>
                    </a:schemeClr>
                  </a:solidFill>
                  <a:latin typeface="+mn-ea"/>
                  <a:cs typeface="+mn-ea"/>
                </a:rPr>
                <a:t>脱离本土文化、缺乏家国情怀导向的</a:t>
              </a:r>
              <a:r>
                <a:rPr lang="en-US" altLang="zh-CN" sz="1600" dirty="0">
                  <a:solidFill>
                    <a:schemeClr val="tx1">
                      <a:lumMod val="85000"/>
                      <a:lumOff val="15000"/>
                    </a:schemeClr>
                  </a:solidFill>
                  <a:latin typeface="+mn-ea"/>
                  <a:cs typeface="+mn-ea"/>
                </a:rPr>
                <a:t>STEAM</a:t>
              </a:r>
              <a:r>
                <a:rPr lang="zh-CN" altLang="en-US" sz="1600" dirty="0">
                  <a:solidFill>
                    <a:schemeClr val="tx1">
                      <a:lumMod val="85000"/>
                      <a:lumOff val="15000"/>
                    </a:schemeClr>
                  </a:solidFill>
                  <a:latin typeface="+mn-ea"/>
                  <a:cs typeface="+mn-ea"/>
                </a:rPr>
                <a:t>教育，无法充分发挥育人功效。</a:t>
              </a:r>
              <a:endParaRPr lang="zh-CN" altLang="en-US" sz="1600" dirty="0">
                <a:solidFill>
                  <a:schemeClr val="tx1">
                    <a:lumMod val="85000"/>
                    <a:lumOff val="15000"/>
                  </a:schemeClr>
                </a:solidFill>
                <a:latin typeface="+mn-ea"/>
                <a:cs typeface="+mn-ea"/>
              </a:endParaRPr>
            </a:p>
          </p:txBody>
        </p:sp>
        <p:sp>
          <p:nvSpPr>
            <p:cNvPr id="65" name="圆角矩形 64"/>
            <p:cNvSpPr/>
            <p:nvPr>
              <p:custDataLst>
                <p:tags r:id="rId13"/>
              </p:custDataLst>
            </p:nvPr>
          </p:nvSpPr>
          <p:spPr>
            <a:xfrm>
              <a:off x="13440" y="3111"/>
              <a:ext cx="1093" cy="1071"/>
            </a:xfrm>
            <a:prstGeom prst="roundRect">
              <a:avLst>
                <a:gd name="adj" fmla="val 0"/>
              </a:avLst>
            </a:prstGeom>
            <a:solidFill>
              <a:schemeClr val="accent3">
                <a:lumMod val="50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dirty="0">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cxnSp>
          <p:nvCxnSpPr>
            <p:cNvPr id="80" name="直接连接符 79"/>
            <p:cNvCxnSpPr/>
            <p:nvPr>
              <p:custDataLst>
                <p:tags r:id="rId14"/>
              </p:custDataLst>
            </p:nvPr>
          </p:nvCxnSpPr>
          <p:spPr>
            <a:xfrm flipV="1">
              <a:off x="1395" y="5433"/>
              <a:ext cx="4479" cy="0"/>
            </a:xfrm>
            <a:prstGeom prst="line">
              <a:avLst/>
            </a:prstGeom>
            <a:ln w="22225">
              <a:solidFill>
                <a:srgbClr val="55797A">
                  <a:alpha val="50000"/>
                </a:srgbClr>
              </a:solidFill>
            </a:ln>
          </p:spPr>
          <p:style>
            <a:lnRef idx="2">
              <a:schemeClr val="accent1"/>
            </a:lnRef>
            <a:fillRef idx="0">
              <a:srgbClr val="FFFFFF"/>
            </a:fillRef>
            <a:effectRef idx="0">
              <a:srgbClr val="FFFFFF"/>
            </a:effectRef>
            <a:fontRef idx="minor">
              <a:schemeClr val="tx1"/>
            </a:fontRef>
          </p:style>
        </p:cxnSp>
        <p:cxnSp>
          <p:nvCxnSpPr>
            <p:cNvPr id="74" name="直接连接符 73"/>
            <p:cNvCxnSpPr/>
            <p:nvPr>
              <p:custDataLst>
                <p:tags r:id="rId15"/>
              </p:custDataLst>
            </p:nvPr>
          </p:nvCxnSpPr>
          <p:spPr>
            <a:xfrm>
              <a:off x="7355" y="5433"/>
              <a:ext cx="4479" cy="0"/>
            </a:xfrm>
            <a:prstGeom prst="line">
              <a:avLst/>
            </a:prstGeom>
            <a:ln w="22225">
              <a:solidFill>
                <a:schemeClr val="accent3">
                  <a:lumMod val="75000"/>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6"/>
              </p:custDataLst>
            </p:nvPr>
          </p:nvCxnSpPr>
          <p:spPr>
            <a:xfrm flipV="1">
              <a:off x="13315" y="5433"/>
              <a:ext cx="4479" cy="0"/>
            </a:xfrm>
            <a:prstGeom prst="line">
              <a:avLst/>
            </a:prstGeom>
            <a:ln w="22225">
              <a:solidFill>
                <a:schemeClr val="accent3">
                  <a:lumMod val="50000"/>
                  <a:alpha val="50000"/>
                </a:schemeClr>
              </a:solidFill>
            </a:ln>
          </p:spPr>
          <p:style>
            <a:lnRef idx="2">
              <a:schemeClr val="accent1"/>
            </a:lnRef>
            <a:fillRef idx="0">
              <a:srgbClr val="FFFFFF"/>
            </a:fillRef>
            <a:effectRef idx="0">
              <a:srgbClr val="FFFFFF"/>
            </a:effectRef>
            <a:fontRef idx="minor">
              <a:schemeClr val="tx1"/>
            </a:fontRef>
          </p:style>
        </p:cxnSp>
        <p:sp>
          <p:nvSpPr>
            <p:cNvPr id="17" name="矩形 16"/>
            <p:cNvSpPr/>
            <p:nvPr>
              <p:custDataLst>
                <p:tags r:id="rId17"/>
              </p:custDataLst>
            </p:nvPr>
          </p:nvSpPr>
          <p:spPr>
            <a:xfrm>
              <a:off x="13440" y="4485"/>
              <a:ext cx="4258" cy="698"/>
            </a:xfrm>
            <a:prstGeom prst="rect">
              <a:avLst/>
            </a:prstGeom>
            <a:noFill/>
          </p:spPr>
          <p:txBody>
            <a:bodyPr wrap="square" lIns="0" tIns="0" rIns="0" bIns="0" rtlCol="0" anchor="ctr" anchorCtr="0">
              <a:noAutofit/>
            </a:bodyPr>
            <a:p>
              <a:pPr>
                <a:spcBef>
                  <a:spcPct val="0"/>
                </a:spcBef>
                <a:spcAft>
                  <a:spcPct val="0"/>
                </a:spcAft>
              </a:pPr>
              <a:r>
                <a:rPr lang="zh-CN" altLang="en-US" sz="2000" b="1" dirty="0">
                  <a:solidFill>
                    <a:schemeClr val="accent3">
                      <a:lumMod val="50000"/>
                    </a:schemeClr>
                  </a:solidFill>
                  <a:latin typeface="+mn-ea"/>
                  <a:cs typeface="+mn-ea"/>
                </a:rPr>
                <a:t>培养具有家国情怀创新人才的</a:t>
              </a:r>
              <a:r>
                <a:rPr lang="zh-CN" altLang="en-US" sz="2000" b="1" dirty="0">
                  <a:solidFill>
                    <a:schemeClr val="accent3">
                      <a:lumMod val="50000"/>
                    </a:schemeClr>
                  </a:solidFill>
                  <a:latin typeface="+mn-ea"/>
                  <a:cs typeface="+mn-ea"/>
                </a:rPr>
                <a:t>迫切需求</a:t>
              </a:r>
              <a:endParaRPr lang="zh-CN" altLang="en-US" sz="2000" b="1" dirty="0">
                <a:solidFill>
                  <a:schemeClr val="accent3">
                    <a:lumMod val="50000"/>
                  </a:schemeClr>
                </a:solidFill>
                <a:latin typeface="+mn-ea"/>
                <a:cs typeface="+mn-ea"/>
              </a:endParaRPr>
            </a:p>
          </p:txBody>
        </p:sp>
      </p:grpSp>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6203950" cy="645160"/>
          </a:xfrm>
          <a:prstGeom prst="rect">
            <a:avLst/>
          </a:prstGeom>
          <a:noFill/>
        </p:spPr>
        <p:txBody>
          <a:bodyPr wrap="square" rtlCol="0">
            <a:spAutoFit/>
          </a:bodyPr>
          <a:lstStyle/>
          <a:p>
            <a:pPr algn="l"/>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一、</a:t>
            </a:r>
            <a:r>
              <a:rPr lang="en-US" altLang="zh-CN" sz="3600" b="1" dirty="0">
                <a:solidFill>
                  <a:srgbClr val="55797A"/>
                </a:solidFill>
                <a:effectLst/>
                <a:latin typeface="微软雅黑" panose="020B0503020204020204" pitchFamily="34" charset="-122"/>
                <a:ea typeface="微软雅黑" panose="020B0503020204020204" pitchFamily="34" charset="-122"/>
                <a:sym typeface="+mn-ea"/>
              </a:rPr>
              <a:t>C-STEAM</a:t>
            </a:r>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教育的提出</a:t>
            </a:r>
            <a:endParaRPr lang="zh-CN" altLang="en-US" sz="36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88" name="文本框 87"/>
          <p:cNvSpPr txBox="1"/>
          <p:nvPr/>
        </p:nvSpPr>
        <p:spPr>
          <a:xfrm>
            <a:off x="700405" y="1824355"/>
            <a:ext cx="4457700" cy="398780"/>
          </a:xfrm>
          <a:prstGeom prst="rect">
            <a:avLst/>
          </a:prstGeom>
          <a:noFill/>
        </p:spPr>
        <p:txBody>
          <a:bodyPr wrap="square" rtlCol="0">
            <a:spAutoFit/>
          </a:bodyPr>
          <a:p>
            <a:pPr algn="l"/>
            <a:r>
              <a:rPr lang="en-US" altLang="zh-CN" sz="2000" b="1">
                <a:solidFill>
                  <a:srgbClr val="55797A"/>
                </a:solidFill>
              </a:rPr>
              <a:t>1.A-STEM</a:t>
            </a:r>
            <a:r>
              <a:rPr lang="zh-CN" altLang="en-US" sz="2000" b="1">
                <a:solidFill>
                  <a:srgbClr val="55797A"/>
                </a:solidFill>
              </a:rPr>
              <a:t>教育理念的启示</a:t>
            </a:r>
            <a:endParaRPr lang="zh-CN" altLang="en-US" sz="2000" b="1">
              <a:solidFill>
                <a:srgbClr val="55797A"/>
              </a:solidFill>
            </a:endParaRPr>
          </a:p>
        </p:txBody>
      </p:sp>
      <p:sp>
        <p:nvSpPr>
          <p:cNvPr id="8" name="文本框 7"/>
          <p:cNvSpPr txBox="1"/>
          <p:nvPr/>
        </p:nvSpPr>
        <p:spPr>
          <a:xfrm>
            <a:off x="3667760" y="1372235"/>
            <a:ext cx="4855845" cy="452120"/>
          </a:xfrm>
          <a:prstGeom prst="rect">
            <a:avLst/>
          </a:prstGeom>
          <a:noFill/>
        </p:spPr>
        <p:txBody>
          <a:bodyPr wrap="square" rtlCol="0">
            <a:noAutofit/>
          </a:bodyPr>
          <a:p>
            <a:pPr algn="ctr"/>
            <a:r>
              <a:rPr lang="zh-CN" altLang="en-US" sz="2400" b="1">
                <a:solidFill>
                  <a:srgbClr val="55797A"/>
                </a:solidFill>
                <a:latin typeface="微软雅黑" panose="020B0503020204020204" pitchFamily="34" charset="-122"/>
                <a:ea typeface="微软雅黑" panose="020B0503020204020204" pitchFamily="34" charset="-122"/>
                <a:cs typeface="微软雅黑" panose="020B0503020204020204" pitchFamily="34" charset="-122"/>
                <a:sym typeface="+mn-ea"/>
              </a:rPr>
              <a:t>（三）</a:t>
            </a:r>
            <a:r>
              <a:rPr lang="en-US" altLang="zh-CN" sz="2400" b="1">
                <a:solidFill>
                  <a:srgbClr val="55797A"/>
                </a:solidFill>
                <a:latin typeface="微软雅黑" panose="020B0503020204020204" pitchFamily="34" charset="-122"/>
                <a:ea typeface="微软雅黑" panose="020B0503020204020204" pitchFamily="34" charset="-122"/>
                <a:cs typeface="微软雅黑" panose="020B0503020204020204" pitchFamily="34" charset="-122"/>
              </a:rPr>
              <a:t>C-STEAM</a:t>
            </a:r>
            <a:r>
              <a:rPr lang="zh-CN" altLang="en-US" sz="2400" b="1">
                <a:solidFill>
                  <a:srgbClr val="55797A"/>
                </a:solidFill>
                <a:latin typeface="微软雅黑" panose="020B0503020204020204" pitchFamily="34" charset="-122"/>
                <a:ea typeface="微软雅黑" panose="020B0503020204020204" pitchFamily="34" charset="-122"/>
                <a:cs typeface="微软雅黑" panose="020B0503020204020204" pitchFamily="34" charset="-122"/>
              </a:rPr>
              <a:t>教育的形成</a:t>
            </a:r>
            <a:endParaRPr lang="zh-CN" altLang="en-US" sz="2400" b="1">
              <a:solidFill>
                <a:srgbClr val="55797A"/>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b="1">
              <a:solidFill>
                <a:srgbClr val="55797A"/>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9" name="矩形 28"/>
          <p:cNvSpPr/>
          <p:nvPr/>
        </p:nvSpPr>
        <p:spPr>
          <a:xfrm>
            <a:off x="520065" y="2379345"/>
            <a:ext cx="11150600" cy="4227830"/>
          </a:xfrm>
          <a:prstGeom prst="rect">
            <a:avLst/>
          </a:prstGeom>
          <a:solidFill>
            <a:srgbClr val="5579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32" name="图片 31" descr="87ecf7e9e206448bbcf99156a4916f9f"/>
          <p:cNvPicPr>
            <a:picLocks noChangeAspect="1"/>
          </p:cNvPicPr>
          <p:nvPr/>
        </p:nvPicPr>
        <p:blipFill>
          <a:blip r:embed="rId2"/>
          <a:stretch>
            <a:fillRect/>
          </a:stretch>
        </p:blipFill>
        <p:spPr>
          <a:xfrm>
            <a:off x="893445" y="3390265"/>
            <a:ext cx="3922395" cy="2205990"/>
          </a:xfrm>
          <a:prstGeom prst="rect">
            <a:avLst/>
          </a:prstGeom>
        </p:spPr>
      </p:pic>
      <p:sp>
        <p:nvSpPr>
          <p:cNvPr id="33" name="文本框 32"/>
          <p:cNvSpPr txBox="1"/>
          <p:nvPr/>
        </p:nvSpPr>
        <p:spPr>
          <a:xfrm>
            <a:off x="4932680" y="2397760"/>
            <a:ext cx="6595110" cy="4272280"/>
          </a:xfrm>
          <a:prstGeom prst="rect">
            <a:avLst/>
          </a:prstGeom>
          <a:noFill/>
        </p:spPr>
        <p:txBody>
          <a:bodyPr wrap="square" rtlCol="0">
            <a:noAutofit/>
          </a:bodyPr>
          <a:p>
            <a:pPr>
              <a:lnSpc>
                <a:spcPct val="120000"/>
              </a:lnSpc>
              <a:spcBef>
                <a:spcPct val="0"/>
              </a:spcBef>
              <a:spcAft>
                <a:spcPct val="0"/>
              </a:spcAft>
            </a:pPr>
            <a:r>
              <a:rPr lang="en-US" altLang="zh-CN" sz="2000" b="1">
                <a:solidFill>
                  <a:schemeClr val="bg1"/>
                </a:solidFill>
              </a:rPr>
              <a:t>A-STEM</a:t>
            </a:r>
            <a:r>
              <a:rPr lang="zh-CN" altLang="en-US" sz="2000" b="1">
                <a:solidFill>
                  <a:schemeClr val="bg1"/>
                </a:solidFill>
              </a:rPr>
              <a:t>的启示与局限：</a:t>
            </a:r>
            <a:endParaRPr lang="zh-CN" altLang="en-US">
              <a:solidFill>
                <a:schemeClr val="bg1"/>
              </a:solidFill>
            </a:endParaRPr>
          </a:p>
          <a:p>
            <a:pPr marL="285750" indent="-285750">
              <a:lnSpc>
                <a:spcPct val="150000"/>
              </a:lnSpc>
              <a:spcBef>
                <a:spcPct val="0"/>
              </a:spcBef>
              <a:spcAft>
                <a:spcPct val="0"/>
              </a:spcAft>
              <a:buFont typeface="Wingdings" panose="05000000000000000000" charset="0"/>
              <a:buChar char="n"/>
            </a:pPr>
            <a:r>
              <a:rPr lang="zh-CN" altLang="en-US" b="1">
                <a:solidFill>
                  <a:schemeClr val="bg1"/>
                </a:solidFill>
              </a:rPr>
              <a:t>启示：</a:t>
            </a:r>
            <a:r>
              <a:rPr lang="zh-CN" altLang="en-US">
                <a:solidFill>
                  <a:schemeClr val="bg1"/>
                </a:solidFill>
              </a:rPr>
              <a:t>它超越传统</a:t>
            </a:r>
            <a:r>
              <a:rPr lang="en-US" altLang="zh-CN">
                <a:solidFill>
                  <a:schemeClr val="bg1"/>
                </a:solidFill>
              </a:rPr>
              <a:t>STEAM</a:t>
            </a:r>
            <a:r>
              <a:rPr lang="zh-CN" altLang="en-US">
                <a:solidFill>
                  <a:schemeClr val="bg1"/>
                </a:solidFill>
              </a:rPr>
              <a:t>教育中艺术作为附属的定位，将人文艺术置于引领地位，强调以人文素养和人文情怀驱动跨学科学习与创新，推动教育从技能培养转向更完整的</a:t>
            </a:r>
            <a:r>
              <a:rPr lang="en-US" altLang="zh-CN">
                <a:solidFill>
                  <a:schemeClr val="bg1"/>
                </a:solidFill>
              </a:rPr>
              <a:t>“</a:t>
            </a:r>
            <a:r>
              <a:rPr lang="zh-CN" altLang="en-US">
                <a:solidFill>
                  <a:schemeClr val="bg1"/>
                </a:solidFill>
              </a:rPr>
              <a:t>全人</a:t>
            </a:r>
            <a:r>
              <a:rPr lang="en-US" altLang="zh-CN">
                <a:solidFill>
                  <a:schemeClr val="bg1"/>
                </a:solidFill>
              </a:rPr>
              <a:t>”</a:t>
            </a:r>
            <a:r>
              <a:rPr lang="zh-CN" altLang="en-US">
                <a:solidFill>
                  <a:schemeClr val="bg1"/>
                </a:solidFill>
              </a:rPr>
              <a:t>发展，为实现科技与人文的深度融合、培育兼具创造力与社会责任感的创新人才提供了重要方向。</a:t>
            </a:r>
            <a:endParaRPr lang="en-US" altLang="zh-CN">
              <a:solidFill>
                <a:schemeClr val="bg1"/>
              </a:solidFill>
            </a:endParaRPr>
          </a:p>
          <a:p>
            <a:pPr marL="285750" indent="-285750">
              <a:lnSpc>
                <a:spcPct val="150000"/>
              </a:lnSpc>
              <a:spcBef>
                <a:spcPct val="0"/>
              </a:spcBef>
              <a:spcAft>
                <a:spcPct val="0"/>
              </a:spcAft>
              <a:buFont typeface="Wingdings" panose="05000000000000000000" charset="0"/>
              <a:buChar char="n"/>
            </a:pPr>
            <a:r>
              <a:rPr lang="zh-CN" altLang="en-US" b="1">
                <a:solidFill>
                  <a:schemeClr val="bg1"/>
                </a:solidFill>
              </a:rPr>
              <a:t>局限：</a:t>
            </a:r>
            <a:r>
              <a:rPr lang="zh-CN" altLang="en-US">
                <a:solidFill>
                  <a:schemeClr val="bg1"/>
                </a:solidFill>
              </a:rPr>
              <a:t>一是缺乏系统、可操作的人文与科技融合的方法路径，实践中容易流于形式；二是其视角偏重西方人文艺术，未能充分融入中华优秀传统文化，在中国语境下不利于文化传承与文化自信的培养，需进一步本土化与创新。</a:t>
            </a:r>
            <a:endParaRPr lang="zh-CN" altLang="en-US">
              <a:solidFill>
                <a:schemeClr val="bg1"/>
              </a:solidFill>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6203950" cy="645160"/>
          </a:xfrm>
          <a:prstGeom prst="rect">
            <a:avLst/>
          </a:prstGeom>
          <a:noFill/>
        </p:spPr>
        <p:txBody>
          <a:bodyPr wrap="square" rtlCol="0">
            <a:spAutoFit/>
          </a:bodyPr>
          <a:lstStyle/>
          <a:p>
            <a:pPr algn="l"/>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一、</a:t>
            </a:r>
            <a:r>
              <a:rPr lang="en-US" altLang="zh-CN" sz="3600" b="1" dirty="0">
                <a:solidFill>
                  <a:srgbClr val="55797A"/>
                </a:solidFill>
                <a:effectLst/>
                <a:latin typeface="微软雅黑" panose="020B0503020204020204" pitchFamily="34" charset="-122"/>
                <a:ea typeface="微软雅黑" panose="020B0503020204020204" pitchFamily="34" charset="-122"/>
                <a:sym typeface="+mn-ea"/>
              </a:rPr>
              <a:t>C-STEAM</a:t>
            </a:r>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教育的提出</a:t>
            </a:r>
            <a:endParaRPr lang="zh-CN" altLang="en-US" sz="36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88" name="文本框 87"/>
          <p:cNvSpPr txBox="1"/>
          <p:nvPr/>
        </p:nvSpPr>
        <p:spPr>
          <a:xfrm>
            <a:off x="700405" y="1824355"/>
            <a:ext cx="5935980" cy="398780"/>
          </a:xfrm>
          <a:prstGeom prst="rect">
            <a:avLst/>
          </a:prstGeom>
          <a:noFill/>
        </p:spPr>
        <p:txBody>
          <a:bodyPr wrap="square" rtlCol="0">
            <a:spAutoFit/>
          </a:bodyPr>
          <a:p>
            <a:pPr algn="l"/>
            <a:r>
              <a:rPr lang="en-US" altLang="zh-CN" sz="2000" b="1">
                <a:solidFill>
                  <a:srgbClr val="55797A"/>
                </a:solidFill>
              </a:rPr>
              <a:t>2.</a:t>
            </a:r>
            <a:r>
              <a:rPr lang="zh-CN" altLang="en-US" sz="2000" b="1">
                <a:solidFill>
                  <a:srgbClr val="55797A"/>
                </a:solidFill>
              </a:rPr>
              <a:t>面向文化传承的</a:t>
            </a:r>
            <a:r>
              <a:rPr lang="en-US" altLang="zh-CN" sz="2000" b="1">
                <a:solidFill>
                  <a:srgbClr val="55797A"/>
                </a:solidFill>
              </a:rPr>
              <a:t>STEAM</a:t>
            </a:r>
            <a:r>
              <a:rPr lang="zh-CN" altLang="en-US" sz="2000" b="1">
                <a:solidFill>
                  <a:srgbClr val="55797A"/>
                </a:solidFill>
              </a:rPr>
              <a:t>教育实践探索</a:t>
            </a:r>
            <a:endParaRPr lang="zh-CN" altLang="en-US" sz="2000" b="1">
              <a:solidFill>
                <a:srgbClr val="55797A"/>
              </a:solidFill>
            </a:endParaRPr>
          </a:p>
        </p:txBody>
      </p:sp>
      <p:sp>
        <p:nvSpPr>
          <p:cNvPr id="8" name="文本框 7"/>
          <p:cNvSpPr txBox="1"/>
          <p:nvPr/>
        </p:nvSpPr>
        <p:spPr>
          <a:xfrm>
            <a:off x="3635375" y="1356360"/>
            <a:ext cx="4921250" cy="452120"/>
          </a:xfrm>
          <a:prstGeom prst="rect">
            <a:avLst/>
          </a:prstGeom>
          <a:noFill/>
        </p:spPr>
        <p:txBody>
          <a:bodyPr wrap="square" rtlCol="0">
            <a:noAutofit/>
          </a:bodyPr>
          <a:p>
            <a:pPr algn="ctr"/>
            <a:r>
              <a:rPr lang="zh-CN" altLang="en-US" sz="2400" b="1">
                <a:solidFill>
                  <a:srgbClr val="55797A"/>
                </a:solidFill>
                <a:latin typeface="微软雅黑" panose="020B0503020204020204" pitchFamily="34" charset="-122"/>
                <a:ea typeface="微软雅黑" panose="020B0503020204020204" pitchFamily="34" charset="-122"/>
                <a:cs typeface="微软雅黑" panose="020B0503020204020204" pitchFamily="34" charset="-122"/>
                <a:sym typeface="+mn-ea"/>
              </a:rPr>
              <a:t>（三）</a:t>
            </a:r>
            <a:r>
              <a:rPr lang="en-US" altLang="zh-CN" sz="2400" b="1">
                <a:solidFill>
                  <a:srgbClr val="55797A"/>
                </a:solidFill>
                <a:latin typeface="微软雅黑" panose="020B0503020204020204" pitchFamily="34" charset="-122"/>
                <a:ea typeface="微软雅黑" panose="020B0503020204020204" pitchFamily="34" charset="-122"/>
                <a:cs typeface="微软雅黑" panose="020B0503020204020204" pitchFamily="34" charset="-122"/>
                <a:sym typeface="+mn-ea"/>
              </a:rPr>
              <a:t>C-STEAM</a:t>
            </a:r>
            <a:r>
              <a:rPr lang="zh-CN" altLang="en-US" sz="2400" b="1">
                <a:solidFill>
                  <a:srgbClr val="55797A"/>
                </a:solidFill>
                <a:latin typeface="微软雅黑" panose="020B0503020204020204" pitchFamily="34" charset="-122"/>
                <a:ea typeface="微软雅黑" panose="020B0503020204020204" pitchFamily="34" charset="-122"/>
                <a:cs typeface="微软雅黑" panose="020B0503020204020204" pitchFamily="34" charset="-122"/>
                <a:sym typeface="+mn-ea"/>
              </a:rPr>
              <a:t>教育的形成</a:t>
            </a:r>
            <a:endParaRPr lang="zh-CN" altLang="en-US" sz="2400" b="1">
              <a:solidFill>
                <a:srgbClr val="55797A"/>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3" name="组合 22"/>
          <p:cNvGrpSpPr/>
          <p:nvPr>
            <p:custDataLst>
              <p:tags r:id="rId2"/>
            </p:custDataLst>
          </p:nvPr>
        </p:nvGrpSpPr>
        <p:grpSpPr>
          <a:xfrm rot="0">
            <a:off x="7473315" y="2270125"/>
            <a:ext cx="4309745" cy="3997325"/>
            <a:chOff x="1470" y="5439"/>
            <a:chExt cx="7999" cy="7409"/>
          </a:xfrm>
        </p:grpSpPr>
        <p:sp>
          <p:nvSpPr>
            <p:cNvPr id="26" name="对角圆角矩形 25"/>
            <p:cNvSpPr/>
            <p:nvPr>
              <p:custDataLst>
                <p:tags r:id="rId3"/>
              </p:custDataLst>
            </p:nvPr>
          </p:nvSpPr>
          <p:spPr>
            <a:xfrm>
              <a:off x="1581" y="5564"/>
              <a:ext cx="7889" cy="7284"/>
            </a:xfrm>
            <a:prstGeom prst="round2DiagRect">
              <a:avLst/>
            </a:prstGeom>
            <a:solidFill>
              <a:srgbClr val="4DA5BA"/>
            </a:solidFill>
            <a:ln w="12700" cap="flat" cmpd="sng" algn="ctr">
              <a:noFill/>
              <a:prstDash val="sysDash"/>
              <a:miter lim="800000"/>
            </a:ln>
            <a:effectLst/>
          </p:spPr>
          <p:style>
            <a:lnRef idx="2">
              <a:srgbClr val="4DA5BA">
                <a:shade val="50000"/>
              </a:srgbClr>
            </a:lnRef>
            <a:fillRef idx="1">
              <a:srgbClr val="4DA5BA"/>
            </a:fillRef>
            <a:effectRef idx="0">
              <a:srgbClr val="4DA5BA"/>
            </a:effectRef>
            <a:fontRef idx="minor">
              <a:srgbClr val="FFFFFF"/>
            </a:fontRef>
          </p:style>
          <p:txBody>
            <a:bodyPr rtlCol="0" anchor="ctr"/>
            <a:lstStyle/>
            <a:p>
              <a:pPr algn="ctr"/>
              <a:endParaRPr lang="zh-CN" altLang="en-US">
                <a:solidFill>
                  <a:srgbClr val="FFFFFF"/>
                </a:solidFill>
              </a:endParaRPr>
            </a:p>
          </p:txBody>
        </p:sp>
        <p:sp>
          <p:nvSpPr>
            <p:cNvPr id="27" name="对角圆角矩形 26"/>
            <p:cNvSpPr/>
            <p:nvPr>
              <p:custDataLst>
                <p:tags r:id="rId4"/>
              </p:custDataLst>
            </p:nvPr>
          </p:nvSpPr>
          <p:spPr>
            <a:xfrm>
              <a:off x="1470" y="5439"/>
              <a:ext cx="7889" cy="7284"/>
            </a:xfrm>
            <a:prstGeom prst="round2DiagRect">
              <a:avLst/>
            </a:prstGeom>
            <a:solidFill>
              <a:srgbClr val="FFFFFF"/>
            </a:solidFill>
            <a:ln w="12700" cap="flat" cmpd="sng" algn="ctr">
              <a:solidFill>
                <a:srgbClr val="4DA5BA">
                  <a:lumMod val="60000"/>
                  <a:lumOff val="40000"/>
                </a:srgbClr>
              </a:solidFill>
              <a:prstDash val="sysDash"/>
              <a:miter lim="800000"/>
            </a:ln>
            <a:effectLst/>
          </p:spPr>
          <p:style>
            <a:lnRef idx="2">
              <a:srgbClr val="4DA5BA">
                <a:shade val="50000"/>
              </a:srgbClr>
            </a:lnRef>
            <a:fillRef idx="1">
              <a:srgbClr val="4DA5BA"/>
            </a:fillRef>
            <a:effectRef idx="0">
              <a:srgbClr val="4DA5BA"/>
            </a:effectRef>
            <a:fontRef idx="minor">
              <a:srgbClr val="FFFFFF"/>
            </a:fontRef>
          </p:style>
          <p:txBody>
            <a:bodyPr rtlCol="0" anchor="ctr"/>
            <a:lstStyle/>
            <a:p>
              <a:pPr algn="ctr"/>
              <a:endParaRPr lang="zh-CN" altLang="en-US">
                <a:solidFill>
                  <a:srgbClr val="FFFFFF"/>
                </a:solidFill>
              </a:endParaRPr>
            </a:p>
          </p:txBody>
        </p:sp>
      </p:grpSp>
      <p:pic>
        <p:nvPicPr>
          <p:cNvPr id="29" name="图片 28" descr="思考者"/>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007350" y="2598420"/>
            <a:ext cx="1321435" cy="1321435"/>
          </a:xfrm>
          <a:prstGeom prst="rect">
            <a:avLst/>
          </a:prstGeom>
        </p:spPr>
      </p:pic>
      <p:sp>
        <p:nvSpPr>
          <p:cNvPr id="3" name="文本框 2"/>
          <p:cNvSpPr txBox="1"/>
          <p:nvPr/>
        </p:nvSpPr>
        <p:spPr>
          <a:xfrm>
            <a:off x="9842500" y="2597785"/>
            <a:ext cx="1369060" cy="1322070"/>
          </a:xfrm>
          <a:prstGeom prst="rect">
            <a:avLst/>
          </a:prstGeom>
          <a:noFill/>
        </p:spPr>
        <p:txBody>
          <a:bodyPr wrap="square" rtlCol="0">
            <a:noAutofit/>
          </a:bodyPr>
          <a:p>
            <a:r>
              <a:rPr lang="zh-CN" altLang="en-US" sz="4000" b="1">
                <a:solidFill>
                  <a:srgbClr val="55797A"/>
                </a:solidFill>
              </a:rPr>
              <a:t>小组</a:t>
            </a:r>
            <a:br>
              <a:rPr lang="zh-CN" altLang="en-US" sz="4000" b="1">
                <a:solidFill>
                  <a:srgbClr val="55797A"/>
                </a:solidFill>
              </a:rPr>
            </a:br>
            <a:r>
              <a:rPr lang="zh-CN" altLang="en-US" sz="4000" b="1">
                <a:solidFill>
                  <a:srgbClr val="55797A"/>
                </a:solidFill>
              </a:rPr>
              <a:t>讨论</a:t>
            </a:r>
            <a:endParaRPr lang="zh-CN" altLang="en-US" sz="4000" b="1">
              <a:solidFill>
                <a:srgbClr val="55797A"/>
              </a:solidFill>
            </a:endParaRPr>
          </a:p>
        </p:txBody>
      </p:sp>
      <p:sp>
        <p:nvSpPr>
          <p:cNvPr id="4" name="文本框 3"/>
          <p:cNvSpPr txBox="1"/>
          <p:nvPr/>
        </p:nvSpPr>
        <p:spPr>
          <a:xfrm>
            <a:off x="7877810" y="4137025"/>
            <a:ext cx="3188970" cy="1626235"/>
          </a:xfrm>
          <a:prstGeom prst="rect">
            <a:avLst/>
          </a:prstGeom>
          <a:noFill/>
        </p:spPr>
        <p:txBody>
          <a:bodyPr wrap="square" rtlCol="0">
            <a:noAutofit/>
          </a:bodyPr>
          <a:p>
            <a:pPr indent="0" algn="just">
              <a:lnSpc>
                <a:spcPct val="150000"/>
              </a:lnSpc>
              <a:buNone/>
            </a:pPr>
            <a:r>
              <a:rPr lang="zh-CN" altLang="en-US" sz="2000"/>
              <a:t>这些实践探索给我们哪些启发？存在哪些不足？如何进一步改进？</a:t>
            </a:r>
            <a:endParaRPr lang="zh-CN" altLang="en-US" sz="2000"/>
          </a:p>
        </p:txBody>
      </p:sp>
      <p:grpSp>
        <p:nvGrpSpPr>
          <p:cNvPr id="2" name="组合 1"/>
          <p:cNvGrpSpPr/>
          <p:nvPr/>
        </p:nvGrpSpPr>
        <p:grpSpPr>
          <a:xfrm>
            <a:off x="809625" y="2433320"/>
            <a:ext cx="6096000" cy="507365"/>
            <a:chOff x="1275" y="3672"/>
            <a:chExt cx="9600" cy="799"/>
          </a:xfrm>
        </p:grpSpPr>
        <p:grpSp>
          <p:nvGrpSpPr>
            <p:cNvPr id="30" name="组合 29"/>
            <p:cNvGrpSpPr/>
            <p:nvPr/>
          </p:nvGrpSpPr>
          <p:grpSpPr>
            <a:xfrm rot="0">
              <a:off x="1275" y="3672"/>
              <a:ext cx="9601" cy="799"/>
              <a:chOff x="1553" y="2682"/>
              <a:chExt cx="13922" cy="1100"/>
            </a:xfrm>
          </p:grpSpPr>
          <p:sp>
            <p:nvSpPr>
              <p:cNvPr id="31" name="矩形: 圆角 2"/>
              <p:cNvSpPr/>
              <p:nvPr>
                <p:custDataLst>
                  <p:tags r:id="rId7"/>
                </p:custDataLst>
              </p:nvPr>
            </p:nvSpPr>
            <p:spPr>
              <a:xfrm>
                <a:off x="1807" y="2994"/>
                <a:ext cx="13668" cy="788"/>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34" name="圆角矩形 33"/>
              <p:cNvSpPr/>
              <p:nvPr>
                <p:custDataLst>
                  <p:tags r:id="rId8"/>
                </p:custDataLst>
              </p:nvPr>
            </p:nvSpPr>
            <p:spPr>
              <a:xfrm>
                <a:off x="1553" y="2682"/>
                <a:ext cx="921" cy="904"/>
              </a:xfrm>
              <a:prstGeom prst="roundRect">
                <a:avLst>
                  <a:gd name="adj" fmla="val 0"/>
                </a:avLst>
              </a:prstGeom>
              <a:solidFill>
                <a:srgbClr val="7EA29C"/>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zh-CN" altLang="en-US" sz="2000" b="1" dirty="0">
                    <a:solidFill>
                      <a:srgbClr val="FFFFFF"/>
                    </a:solidFill>
                    <a:latin typeface="+mn-ea"/>
                    <a:cs typeface="+mn-ea"/>
                    <a:sym typeface="+mn-ea"/>
                  </a:rPr>
                  <a:t>（</a:t>
                </a:r>
                <a:r>
                  <a:rPr lang="en-US" altLang="zh-CN" sz="2000" b="1" dirty="0">
                    <a:solidFill>
                      <a:srgbClr val="FFFFFF"/>
                    </a:solidFill>
                    <a:latin typeface="+mn-ea"/>
                    <a:cs typeface="+mn-ea"/>
                    <a:sym typeface="+mn-ea"/>
                  </a:rPr>
                  <a:t>1</a:t>
                </a:r>
                <a:r>
                  <a:rPr lang="zh-CN" altLang="en-US" sz="2000" b="1" dirty="0">
                    <a:solidFill>
                      <a:srgbClr val="FFFFFF"/>
                    </a:solidFill>
                    <a:latin typeface="+mn-ea"/>
                    <a:cs typeface="+mn-ea"/>
                    <a:sym typeface="+mn-ea"/>
                  </a:rPr>
                  <a:t>）</a:t>
                </a:r>
                <a:endParaRPr lang="zh-CN" altLang="en-US" sz="2000" b="1" dirty="0">
                  <a:solidFill>
                    <a:srgbClr val="FFFFFF"/>
                  </a:solidFill>
                  <a:latin typeface="+mn-ea"/>
                  <a:cs typeface="+mn-ea"/>
                  <a:sym typeface="+mn-ea"/>
                </a:endParaRPr>
              </a:p>
            </p:txBody>
          </p:sp>
        </p:grpSp>
        <p:sp>
          <p:nvSpPr>
            <p:cNvPr id="35" name="文本框 34"/>
            <p:cNvSpPr txBox="1"/>
            <p:nvPr/>
          </p:nvSpPr>
          <p:spPr>
            <a:xfrm>
              <a:off x="2303" y="3891"/>
              <a:ext cx="8296" cy="580"/>
            </a:xfrm>
            <a:prstGeom prst="rect">
              <a:avLst/>
            </a:prstGeom>
            <a:noFill/>
          </p:spPr>
          <p:txBody>
            <a:bodyPr wrap="square" rtlCol="0">
              <a:spAutoFit/>
            </a:bodyPr>
            <a:p>
              <a:r>
                <a:rPr lang="zh-CN" altLang="en-US"/>
                <a:t>基于</a:t>
              </a:r>
              <a:r>
                <a:rPr lang="en-US" altLang="zh-CN"/>
                <a:t>“</a:t>
              </a:r>
              <a:r>
                <a:rPr lang="zh-CN" altLang="en-US"/>
                <a:t>蜀锦</a:t>
              </a:r>
              <a:r>
                <a:rPr lang="en-US" altLang="zh-CN"/>
                <a:t>”</a:t>
              </a:r>
              <a:r>
                <a:rPr lang="zh-CN" altLang="en-US"/>
                <a:t>非遗的</a:t>
              </a:r>
              <a:r>
                <a:rPr lang="en-US" altLang="zh-CN"/>
                <a:t>STEAM</a:t>
              </a:r>
              <a:r>
                <a:rPr lang="zh-CN" altLang="en-US"/>
                <a:t>主题课程</a:t>
              </a:r>
              <a:endParaRPr lang="zh-CN" altLang="en-US"/>
            </a:p>
          </p:txBody>
        </p:sp>
      </p:grpSp>
      <p:grpSp>
        <p:nvGrpSpPr>
          <p:cNvPr id="10" name="组合 9"/>
          <p:cNvGrpSpPr/>
          <p:nvPr/>
        </p:nvGrpSpPr>
        <p:grpSpPr>
          <a:xfrm>
            <a:off x="809625" y="4426585"/>
            <a:ext cx="6096000" cy="508635"/>
            <a:chOff x="1275" y="6952"/>
            <a:chExt cx="9600" cy="801"/>
          </a:xfrm>
        </p:grpSpPr>
        <p:grpSp>
          <p:nvGrpSpPr>
            <p:cNvPr id="38" name="组合 37"/>
            <p:cNvGrpSpPr/>
            <p:nvPr/>
          </p:nvGrpSpPr>
          <p:grpSpPr>
            <a:xfrm rot="0">
              <a:off x="1275" y="6952"/>
              <a:ext cx="9601" cy="799"/>
              <a:chOff x="1553" y="7536"/>
              <a:chExt cx="13922" cy="1100"/>
            </a:xfrm>
          </p:grpSpPr>
          <p:sp>
            <p:nvSpPr>
              <p:cNvPr id="18" name="矩形: 圆角 2"/>
              <p:cNvSpPr/>
              <p:nvPr>
                <p:custDataLst>
                  <p:tags r:id="rId9"/>
                </p:custDataLst>
              </p:nvPr>
            </p:nvSpPr>
            <p:spPr>
              <a:xfrm>
                <a:off x="1807" y="7848"/>
                <a:ext cx="13668" cy="788"/>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9" name="圆角矩形 18"/>
              <p:cNvSpPr/>
              <p:nvPr>
                <p:custDataLst>
                  <p:tags r:id="rId10"/>
                </p:custDataLst>
              </p:nvPr>
            </p:nvSpPr>
            <p:spPr>
              <a:xfrm>
                <a:off x="1553" y="7536"/>
                <a:ext cx="921" cy="904"/>
              </a:xfrm>
              <a:prstGeom prst="roundRect">
                <a:avLst>
                  <a:gd name="adj" fmla="val 0"/>
                </a:avLst>
              </a:prstGeom>
              <a:solidFill>
                <a:srgbClr val="7EA29C"/>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zh-CN" altLang="en-US" sz="2000" b="1" dirty="0">
                    <a:solidFill>
                      <a:srgbClr val="FFFFFF"/>
                    </a:solidFill>
                    <a:latin typeface="+mn-ea"/>
                    <a:cs typeface="+mn-ea"/>
                    <a:sym typeface="+mn-ea"/>
                  </a:rPr>
                  <a:t>（</a:t>
                </a:r>
                <a:r>
                  <a:rPr lang="en-US" altLang="zh-CN" sz="2000" b="1" dirty="0">
                    <a:solidFill>
                      <a:srgbClr val="FFFFFF"/>
                    </a:solidFill>
                    <a:latin typeface="+mn-ea"/>
                    <a:cs typeface="+mn-ea"/>
                    <a:sym typeface="+mn-ea"/>
                  </a:rPr>
                  <a:t>4</a:t>
                </a:r>
                <a:r>
                  <a:rPr lang="zh-CN" altLang="en-US" sz="2000" b="1" dirty="0">
                    <a:solidFill>
                      <a:srgbClr val="FFFFFF"/>
                    </a:solidFill>
                    <a:latin typeface="+mn-ea"/>
                    <a:cs typeface="+mn-ea"/>
                    <a:sym typeface="+mn-ea"/>
                  </a:rPr>
                  <a:t>）</a:t>
                </a:r>
                <a:endParaRPr lang="zh-CN" altLang="en-US" sz="2000" b="1" dirty="0">
                  <a:solidFill>
                    <a:srgbClr val="FFFFFF"/>
                  </a:solidFill>
                  <a:latin typeface="+mn-ea"/>
                  <a:cs typeface="+mn-ea"/>
                  <a:sym typeface="+mn-ea"/>
                </a:endParaRPr>
              </a:p>
            </p:txBody>
          </p:sp>
        </p:grpSp>
        <p:sp>
          <p:nvSpPr>
            <p:cNvPr id="36" name="文本框 35"/>
            <p:cNvSpPr txBox="1"/>
            <p:nvPr/>
          </p:nvSpPr>
          <p:spPr>
            <a:xfrm>
              <a:off x="2303" y="7173"/>
              <a:ext cx="8296" cy="580"/>
            </a:xfrm>
            <a:prstGeom prst="rect">
              <a:avLst/>
            </a:prstGeom>
            <a:noFill/>
          </p:spPr>
          <p:txBody>
            <a:bodyPr wrap="square" rtlCol="0">
              <a:spAutoFit/>
            </a:bodyPr>
            <a:p>
              <a:r>
                <a:rPr lang="en-US" altLang="zh-CN"/>
                <a:t>“</a:t>
              </a:r>
              <a:r>
                <a:rPr lang="zh-CN" altLang="en-US"/>
                <a:t>传统文化中的</a:t>
              </a:r>
              <a:r>
                <a:rPr lang="en-US" altLang="zh-CN"/>
                <a:t>STEM”</a:t>
              </a:r>
              <a:r>
                <a:rPr lang="zh-CN" altLang="en-US"/>
                <a:t>课程（书印坊、造船坊等）</a:t>
              </a:r>
              <a:endParaRPr lang="zh-CN" altLang="en-US"/>
            </a:p>
          </p:txBody>
        </p:sp>
      </p:grpSp>
      <p:grpSp>
        <p:nvGrpSpPr>
          <p:cNvPr id="5" name="组合 4"/>
          <p:cNvGrpSpPr/>
          <p:nvPr/>
        </p:nvGrpSpPr>
        <p:grpSpPr>
          <a:xfrm>
            <a:off x="809625" y="3098165"/>
            <a:ext cx="6096000" cy="506730"/>
            <a:chOff x="1275" y="4765"/>
            <a:chExt cx="9600" cy="798"/>
          </a:xfrm>
        </p:grpSpPr>
        <p:grpSp>
          <p:nvGrpSpPr>
            <p:cNvPr id="33" name="组合 32"/>
            <p:cNvGrpSpPr/>
            <p:nvPr/>
          </p:nvGrpSpPr>
          <p:grpSpPr>
            <a:xfrm rot="0">
              <a:off x="1275" y="4765"/>
              <a:ext cx="9601" cy="799"/>
              <a:chOff x="1553" y="4300"/>
              <a:chExt cx="13922" cy="1100"/>
            </a:xfrm>
          </p:grpSpPr>
          <p:sp>
            <p:nvSpPr>
              <p:cNvPr id="11" name="矩形: 圆角 2"/>
              <p:cNvSpPr/>
              <p:nvPr>
                <p:custDataLst>
                  <p:tags r:id="rId11"/>
                </p:custDataLst>
              </p:nvPr>
            </p:nvSpPr>
            <p:spPr>
              <a:xfrm>
                <a:off x="1807" y="4612"/>
                <a:ext cx="13668" cy="788"/>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2" name="圆角矩形 11"/>
              <p:cNvSpPr/>
              <p:nvPr>
                <p:custDataLst>
                  <p:tags r:id="rId12"/>
                </p:custDataLst>
              </p:nvPr>
            </p:nvSpPr>
            <p:spPr>
              <a:xfrm>
                <a:off x="1553" y="4300"/>
                <a:ext cx="921" cy="904"/>
              </a:xfrm>
              <a:prstGeom prst="roundRect">
                <a:avLst>
                  <a:gd name="adj" fmla="val 0"/>
                </a:avLst>
              </a:prstGeom>
              <a:solidFill>
                <a:srgbClr val="7EA29C"/>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zh-CN" altLang="en-US" sz="2000" b="1" dirty="0">
                    <a:solidFill>
                      <a:srgbClr val="FFFFFF"/>
                    </a:solidFill>
                    <a:latin typeface="+mn-ea"/>
                    <a:cs typeface="+mn-ea"/>
                    <a:sym typeface="+mn-ea"/>
                  </a:rPr>
                  <a:t>（</a:t>
                </a:r>
                <a:r>
                  <a:rPr lang="en-US" altLang="zh-CN" sz="2000" b="1" dirty="0">
                    <a:solidFill>
                      <a:srgbClr val="FFFFFF"/>
                    </a:solidFill>
                    <a:latin typeface="+mn-ea"/>
                    <a:cs typeface="+mn-ea"/>
                    <a:sym typeface="+mn-ea"/>
                  </a:rPr>
                  <a:t>2</a:t>
                </a:r>
                <a:r>
                  <a:rPr lang="zh-CN" altLang="en-US" sz="2000" b="1" dirty="0">
                    <a:solidFill>
                      <a:srgbClr val="FFFFFF"/>
                    </a:solidFill>
                    <a:latin typeface="+mn-ea"/>
                    <a:cs typeface="+mn-ea"/>
                    <a:sym typeface="+mn-ea"/>
                  </a:rPr>
                  <a:t>）</a:t>
                </a:r>
                <a:endParaRPr lang="zh-CN" altLang="en-US" sz="2000" b="1" dirty="0">
                  <a:solidFill>
                    <a:srgbClr val="FFFFFF"/>
                  </a:solidFill>
                  <a:latin typeface="+mn-ea"/>
                  <a:cs typeface="+mn-ea"/>
                  <a:sym typeface="+mn-ea"/>
                </a:endParaRPr>
              </a:p>
            </p:txBody>
          </p:sp>
        </p:grpSp>
        <p:sp>
          <p:nvSpPr>
            <p:cNvPr id="40" name="文本框 39"/>
            <p:cNvSpPr txBox="1"/>
            <p:nvPr/>
          </p:nvSpPr>
          <p:spPr>
            <a:xfrm>
              <a:off x="2303" y="4917"/>
              <a:ext cx="8296" cy="580"/>
            </a:xfrm>
            <a:prstGeom prst="rect">
              <a:avLst/>
            </a:prstGeom>
            <a:noFill/>
          </p:spPr>
          <p:txBody>
            <a:bodyPr wrap="square" rtlCol="0">
              <a:spAutoFit/>
            </a:bodyPr>
            <a:p>
              <a:r>
                <a:rPr lang="en-US" altLang="zh-CN"/>
                <a:t>“</a:t>
              </a:r>
              <a:r>
                <a:rPr lang="zh-CN" altLang="en-US"/>
                <a:t>多彩醒狮文化</a:t>
              </a:r>
              <a:r>
                <a:rPr lang="en-US" altLang="zh-CN"/>
                <a:t>”</a:t>
              </a:r>
              <a:r>
                <a:rPr lang="zh-CN" altLang="en-US"/>
                <a:t>校本综合实践课程</a:t>
              </a:r>
              <a:endParaRPr lang="zh-CN" altLang="en-US"/>
            </a:p>
          </p:txBody>
        </p:sp>
      </p:grpSp>
      <p:grpSp>
        <p:nvGrpSpPr>
          <p:cNvPr id="9" name="组合 8"/>
          <p:cNvGrpSpPr/>
          <p:nvPr/>
        </p:nvGrpSpPr>
        <p:grpSpPr>
          <a:xfrm>
            <a:off x="809625" y="3762375"/>
            <a:ext cx="6096000" cy="506730"/>
            <a:chOff x="1275" y="5859"/>
            <a:chExt cx="9600" cy="798"/>
          </a:xfrm>
        </p:grpSpPr>
        <p:grpSp>
          <p:nvGrpSpPr>
            <p:cNvPr id="37" name="组合 36"/>
            <p:cNvGrpSpPr/>
            <p:nvPr/>
          </p:nvGrpSpPr>
          <p:grpSpPr>
            <a:xfrm rot="0">
              <a:off x="1275" y="5859"/>
              <a:ext cx="9601" cy="799"/>
              <a:chOff x="1553" y="5918"/>
              <a:chExt cx="13922" cy="1100"/>
            </a:xfrm>
          </p:grpSpPr>
          <p:sp>
            <p:nvSpPr>
              <p:cNvPr id="14" name="矩形: 圆角 2"/>
              <p:cNvSpPr/>
              <p:nvPr>
                <p:custDataLst>
                  <p:tags r:id="rId13"/>
                </p:custDataLst>
              </p:nvPr>
            </p:nvSpPr>
            <p:spPr>
              <a:xfrm>
                <a:off x="1807" y="6230"/>
                <a:ext cx="13668" cy="788"/>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5" name="圆角矩形 14"/>
              <p:cNvSpPr/>
              <p:nvPr>
                <p:custDataLst>
                  <p:tags r:id="rId14"/>
                </p:custDataLst>
              </p:nvPr>
            </p:nvSpPr>
            <p:spPr>
              <a:xfrm>
                <a:off x="1553" y="5918"/>
                <a:ext cx="921" cy="904"/>
              </a:xfrm>
              <a:prstGeom prst="roundRect">
                <a:avLst>
                  <a:gd name="adj" fmla="val 0"/>
                </a:avLst>
              </a:prstGeom>
              <a:solidFill>
                <a:srgbClr val="7EA29C"/>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zh-CN" altLang="en-US" sz="2000" b="1" dirty="0">
                    <a:solidFill>
                      <a:srgbClr val="FFFFFF"/>
                    </a:solidFill>
                    <a:latin typeface="+mn-ea"/>
                    <a:cs typeface="+mn-ea"/>
                    <a:sym typeface="+mn-ea"/>
                  </a:rPr>
                  <a:t>（</a:t>
                </a:r>
                <a:r>
                  <a:rPr lang="en-US" altLang="zh-CN" sz="2000" b="1" dirty="0">
                    <a:solidFill>
                      <a:srgbClr val="FFFFFF"/>
                    </a:solidFill>
                    <a:latin typeface="+mn-ea"/>
                    <a:cs typeface="+mn-ea"/>
                    <a:sym typeface="+mn-ea"/>
                  </a:rPr>
                  <a:t>3</a:t>
                </a:r>
                <a:r>
                  <a:rPr lang="zh-CN" altLang="en-US" sz="2000" b="1" dirty="0">
                    <a:solidFill>
                      <a:srgbClr val="FFFFFF"/>
                    </a:solidFill>
                    <a:latin typeface="+mn-ea"/>
                    <a:cs typeface="+mn-ea"/>
                    <a:sym typeface="+mn-ea"/>
                  </a:rPr>
                  <a:t>）</a:t>
                </a:r>
                <a:endParaRPr lang="zh-CN" altLang="en-US" sz="2000" b="1" dirty="0">
                  <a:solidFill>
                    <a:srgbClr val="FFFFFF"/>
                  </a:solidFill>
                  <a:latin typeface="+mn-ea"/>
                  <a:cs typeface="+mn-ea"/>
                  <a:sym typeface="+mn-ea"/>
                </a:endParaRPr>
              </a:p>
            </p:txBody>
          </p:sp>
        </p:grpSp>
        <p:sp>
          <p:nvSpPr>
            <p:cNvPr id="41" name="文本框 40"/>
            <p:cNvSpPr txBox="1"/>
            <p:nvPr/>
          </p:nvSpPr>
          <p:spPr>
            <a:xfrm>
              <a:off x="2303" y="6045"/>
              <a:ext cx="8296" cy="580"/>
            </a:xfrm>
            <a:prstGeom prst="rect">
              <a:avLst/>
            </a:prstGeom>
            <a:noFill/>
          </p:spPr>
          <p:txBody>
            <a:bodyPr wrap="square" rtlCol="0">
              <a:spAutoFit/>
            </a:bodyPr>
            <a:p>
              <a:r>
                <a:rPr lang="en-US" altLang="zh-CN"/>
                <a:t>“STEAM+</a:t>
              </a:r>
              <a:r>
                <a:rPr lang="zh-CN" altLang="en-US"/>
                <a:t>汉字漂流</a:t>
              </a:r>
              <a:r>
                <a:rPr lang="en-US" altLang="zh-CN"/>
                <a:t>”</a:t>
              </a:r>
              <a:r>
                <a:rPr lang="zh-CN" altLang="en-US"/>
                <a:t>课程</a:t>
              </a:r>
              <a:endParaRPr lang="zh-CN" altLang="en-US"/>
            </a:p>
          </p:txBody>
        </p:sp>
      </p:grpSp>
      <p:grpSp>
        <p:nvGrpSpPr>
          <p:cNvPr id="13" name="组合 12"/>
          <p:cNvGrpSpPr/>
          <p:nvPr/>
        </p:nvGrpSpPr>
        <p:grpSpPr>
          <a:xfrm>
            <a:off x="809625" y="5092700"/>
            <a:ext cx="6096000" cy="511810"/>
            <a:chOff x="1275" y="8045"/>
            <a:chExt cx="9600" cy="806"/>
          </a:xfrm>
        </p:grpSpPr>
        <p:grpSp>
          <p:nvGrpSpPr>
            <p:cNvPr id="39" name="组合 38"/>
            <p:cNvGrpSpPr/>
            <p:nvPr/>
          </p:nvGrpSpPr>
          <p:grpSpPr>
            <a:xfrm rot="0">
              <a:off x="1275" y="8045"/>
              <a:ext cx="9601" cy="799"/>
              <a:chOff x="1553" y="8946"/>
              <a:chExt cx="13922" cy="1100"/>
            </a:xfrm>
          </p:grpSpPr>
          <p:sp>
            <p:nvSpPr>
              <p:cNvPr id="24" name="矩形: 圆角 2"/>
              <p:cNvSpPr/>
              <p:nvPr>
                <p:custDataLst>
                  <p:tags r:id="rId15"/>
                </p:custDataLst>
              </p:nvPr>
            </p:nvSpPr>
            <p:spPr>
              <a:xfrm>
                <a:off x="1807" y="9258"/>
                <a:ext cx="13668" cy="788"/>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25" name="圆角矩形 24"/>
              <p:cNvSpPr/>
              <p:nvPr>
                <p:custDataLst>
                  <p:tags r:id="rId16"/>
                </p:custDataLst>
              </p:nvPr>
            </p:nvSpPr>
            <p:spPr>
              <a:xfrm>
                <a:off x="1553" y="8946"/>
                <a:ext cx="921" cy="904"/>
              </a:xfrm>
              <a:prstGeom prst="roundRect">
                <a:avLst>
                  <a:gd name="adj" fmla="val 0"/>
                </a:avLst>
              </a:prstGeom>
              <a:solidFill>
                <a:srgbClr val="7EA29C"/>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zh-CN" altLang="en-US" sz="2000" b="1" dirty="0">
                    <a:solidFill>
                      <a:srgbClr val="FFFFFF"/>
                    </a:solidFill>
                    <a:latin typeface="+mn-ea"/>
                    <a:cs typeface="+mn-ea"/>
                    <a:sym typeface="+mn-ea"/>
                  </a:rPr>
                  <a:t>（</a:t>
                </a:r>
                <a:r>
                  <a:rPr lang="en-US" altLang="zh-CN" sz="2000" b="1" dirty="0">
                    <a:solidFill>
                      <a:srgbClr val="FFFFFF"/>
                    </a:solidFill>
                    <a:latin typeface="+mn-ea"/>
                    <a:cs typeface="+mn-ea"/>
                    <a:sym typeface="+mn-ea"/>
                  </a:rPr>
                  <a:t>5</a:t>
                </a:r>
                <a:r>
                  <a:rPr lang="zh-CN" altLang="en-US" sz="2000" b="1" dirty="0">
                    <a:solidFill>
                      <a:srgbClr val="FFFFFF"/>
                    </a:solidFill>
                    <a:latin typeface="+mn-ea"/>
                    <a:cs typeface="+mn-ea"/>
                    <a:sym typeface="+mn-ea"/>
                  </a:rPr>
                  <a:t>）</a:t>
                </a:r>
                <a:endParaRPr lang="zh-CN" altLang="en-US" sz="2000" b="1" dirty="0">
                  <a:solidFill>
                    <a:srgbClr val="FFFFFF"/>
                  </a:solidFill>
                  <a:latin typeface="+mn-ea"/>
                  <a:cs typeface="+mn-ea"/>
                  <a:sym typeface="+mn-ea"/>
                </a:endParaRPr>
              </a:p>
            </p:txBody>
          </p:sp>
        </p:grpSp>
        <p:sp>
          <p:nvSpPr>
            <p:cNvPr id="42" name="文本框 41"/>
            <p:cNvSpPr txBox="1"/>
            <p:nvPr/>
          </p:nvSpPr>
          <p:spPr>
            <a:xfrm>
              <a:off x="2303" y="8271"/>
              <a:ext cx="8296" cy="580"/>
            </a:xfrm>
            <a:prstGeom prst="rect">
              <a:avLst/>
            </a:prstGeom>
            <a:noFill/>
          </p:spPr>
          <p:txBody>
            <a:bodyPr wrap="square" rtlCol="0">
              <a:spAutoFit/>
            </a:bodyPr>
            <a:p>
              <a:r>
                <a:rPr lang="zh-CN" altLang="en-US"/>
                <a:t>中国科技馆</a:t>
              </a:r>
              <a:r>
                <a:rPr lang="en-US" altLang="zh-CN"/>
                <a:t>“</a:t>
              </a:r>
              <a:r>
                <a:rPr lang="zh-CN" altLang="en-US"/>
                <a:t>非遗</a:t>
              </a:r>
              <a:r>
                <a:rPr lang="en-US" altLang="zh-CN"/>
                <a:t>+</a:t>
              </a:r>
              <a:r>
                <a:rPr lang="zh-CN" altLang="en-US"/>
                <a:t>科技</a:t>
              </a:r>
              <a:r>
                <a:rPr lang="en-US" altLang="zh-CN"/>
                <a:t>”</a:t>
              </a:r>
              <a:r>
                <a:rPr lang="zh-CN" altLang="en-US"/>
                <a:t>系列教育活动</a:t>
              </a:r>
              <a:endParaRPr lang="zh-CN" altLang="en-US"/>
            </a:p>
          </p:txBody>
        </p:sp>
      </p:grpSp>
      <p:grpSp>
        <p:nvGrpSpPr>
          <p:cNvPr id="45" name="组合 44"/>
          <p:cNvGrpSpPr/>
          <p:nvPr/>
        </p:nvGrpSpPr>
        <p:grpSpPr>
          <a:xfrm rot="0">
            <a:off x="809625" y="5761990"/>
            <a:ext cx="6096635" cy="507365"/>
            <a:chOff x="1272" y="4179"/>
            <a:chExt cx="9601" cy="799"/>
          </a:xfrm>
        </p:grpSpPr>
        <p:grpSp>
          <p:nvGrpSpPr>
            <p:cNvPr id="46" name="组合 45"/>
            <p:cNvGrpSpPr/>
            <p:nvPr/>
          </p:nvGrpSpPr>
          <p:grpSpPr>
            <a:xfrm rot="0">
              <a:off x="1272" y="4179"/>
              <a:ext cx="9601" cy="799"/>
              <a:chOff x="1553" y="2682"/>
              <a:chExt cx="13922" cy="1100"/>
            </a:xfrm>
          </p:grpSpPr>
          <p:sp>
            <p:nvSpPr>
              <p:cNvPr id="47" name="矩形: 圆角 2"/>
              <p:cNvSpPr/>
              <p:nvPr>
                <p:custDataLst>
                  <p:tags r:id="rId17"/>
                </p:custDataLst>
              </p:nvPr>
            </p:nvSpPr>
            <p:spPr>
              <a:xfrm>
                <a:off x="1807" y="2994"/>
                <a:ext cx="13668" cy="788"/>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8" name="圆角矩形 47"/>
              <p:cNvSpPr/>
              <p:nvPr>
                <p:custDataLst>
                  <p:tags r:id="rId18"/>
                </p:custDataLst>
              </p:nvPr>
            </p:nvSpPr>
            <p:spPr>
              <a:xfrm>
                <a:off x="1553" y="2682"/>
                <a:ext cx="921" cy="904"/>
              </a:xfrm>
              <a:prstGeom prst="roundRect">
                <a:avLst>
                  <a:gd name="adj" fmla="val 0"/>
                </a:avLst>
              </a:prstGeom>
              <a:solidFill>
                <a:srgbClr val="7EA29C"/>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zh-CN" altLang="en-US" sz="2000" b="1" dirty="0">
                    <a:solidFill>
                      <a:srgbClr val="FFFFFF"/>
                    </a:solidFill>
                    <a:latin typeface="+mn-ea"/>
                    <a:cs typeface="+mn-ea"/>
                    <a:sym typeface="+mn-ea"/>
                  </a:rPr>
                  <a:t>（</a:t>
                </a:r>
                <a:r>
                  <a:rPr lang="en-US" altLang="zh-CN" sz="2000" b="1" dirty="0">
                    <a:solidFill>
                      <a:srgbClr val="FFFFFF"/>
                    </a:solidFill>
                    <a:latin typeface="+mn-ea"/>
                    <a:cs typeface="+mn-ea"/>
                    <a:sym typeface="+mn-ea"/>
                  </a:rPr>
                  <a:t>6</a:t>
                </a:r>
                <a:r>
                  <a:rPr lang="zh-CN" altLang="en-US" sz="2000" b="1" dirty="0">
                    <a:solidFill>
                      <a:srgbClr val="FFFFFF"/>
                    </a:solidFill>
                    <a:latin typeface="+mn-ea"/>
                    <a:cs typeface="+mn-ea"/>
                    <a:sym typeface="+mn-ea"/>
                  </a:rPr>
                  <a:t>）</a:t>
                </a:r>
                <a:endParaRPr lang="zh-CN" altLang="en-US" sz="2000" b="1" dirty="0">
                  <a:solidFill>
                    <a:srgbClr val="FFFFFF"/>
                  </a:solidFill>
                  <a:latin typeface="+mn-ea"/>
                  <a:cs typeface="+mn-ea"/>
                  <a:sym typeface="+mn-ea"/>
                </a:endParaRPr>
              </a:p>
            </p:txBody>
          </p:sp>
        </p:grpSp>
        <p:sp>
          <p:nvSpPr>
            <p:cNvPr id="49" name="文本框 48"/>
            <p:cNvSpPr txBox="1"/>
            <p:nvPr/>
          </p:nvSpPr>
          <p:spPr>
            <a:xfrm>
              <a:off x="2300" y="4398"/>
              <a:ext cx="8296" cy="580"/>
            </a:xfrm>
            <a:prstGeom prst="rect">
              <a:avLst/>
            </a:prstGeom>
            <a:noFill/>
          </p:spPr>
          <p:txBody>
            <a:bodyPr wrap="square" rtlCol="0">
              <a:spAutoFit/>
            </a:bodyPr>
            <a:p>
              <a:r>
                <a:rPr lang="zh-CN" altLang="en-US"/>
                <a:t>中医药文化融入课程</a:t>
              </a:r>
              <a:endParaRPr lang="zh-CN" altLang="en-US"/>
            </a:p>
          </p:txBody>
        </p:sp>
      </p:grpSp>
    </p:spTree>
    <p:custDataLst>
      <p:tags r:id="rId1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2" name="文本框 11"/>
          <p:cNvSpPr txBox="1"/>
          <p:nvPr/>
        </p:nvSpPr>
        <p:spPr>
          <a:xfrm>
            <a:off x="3241358" y="1896745"/>
            <a:ext cx="5709285" cy="1568450"/>
          </a:xfrm>
          <a:prstGeom prst="rect">
            <a:avLst/>
          </a:prstGeom>
          <a:noFill/>
        </p:spPr>
        <p:txBody>
          <a:bodyPr wrap="square" rtlCol="0">
            <a:spAutoFit/>
          </a:bodyPr>
          <a:lstStyle/>
          <a:p>
            <a:pPr algn="ctr"/>
            <a:r>
              <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rPr>
              <a:t>ONE</a:t>
            </a:r>
            <a:endPar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endParaRPr>
          </a:p>
        </p:txBody>
      </p:sp>
      <p:grpSp>
        <p:nvGrpSpPr>
          <p:cNvPr id="3" name="组合 2"/>
          <p:cNvGrpSpPr/>
          <p:nvPr/>
        </p:nvGrpSpPr>
        <p:grpSpPr>
          <a:xfrm>
            <a:off x="3125788" y="2610485"/>
            <a:ext cx="5940425" cy="1198880"/>
            <a:chOff x="3107" y="4111"/>
            <a:chExt cx="12945" cy="1888"/>
          </a:xfrm>
        </p:grpSpPr>
        <p:sp>
          <p:nvSpPr>
            <p:cNvPr id="2" name="矩形 1"/>
            <p:cNvSpPr/>
            <p:nvPr/>
          </p:nvSpPr>
          <p:spPr>
            <a:xfrm>
              <a:off x="3372" y="5421"/>
              <a:ext cx="12416" cy="576"/>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3107" y="4111"/>
              <a:ext cx="12945" cy="1888"/>
            </a:xfrm>
            <a:prstGeom prst="rect">
              <a:avLst/>
            </a:prstGeom>
            <a:noFill/>
          </p:spPr>
          <p:txBody>
            <a:bodyPr wrap="square" rtlCol="0">
              <a:spAutoFit/>
            </a:bodyPr>
            <a:lstStyle/>
            <a:p>
              <a:pPr algn="ctr"/>
              <a:r>
                <a:rPr lang="zh-CN" altLang="en-US" sz="7200" b="1" dirty="0">
                  <a:solidFill>
                    <a:srgbClr val="55797A"/>
                  </a:solidFill>
                  <a:effectLst/>
                  <a:latin typeface="微软雅黑" panose="020B0503020204020204" pitchFamily="34" charset="-122"/>
                  <a:ea typeface="微软雅黑" panose="020B0503020204020204" pitchFamily="34" charset="-122"/>
                  <a:sym typeface="+mn-ea"/>
                </a:rPr>
                <a:t>本章导学</a:t>
              </a:r>
              <a:endParaRPr lang="zh-CN" altLang="en-US" sz="7200" b="1" dirty="0">
                <a:solidFill>
                  <a:srgbClr val="55797A"/>
                </a:solidFill>
                <a:effectLst/>
                <a:latin typeface="微软雅黑" panose="020B0503020204020204" pitchFamily="34" charset="-122"/>
                <a:ea typeface="微软雅黑" panose="020B0503020204020204" pitchFamily="34" charset="-122"/>
                <a:sym typeface="+mn-ea"/>
              </a:endParaRPr>
            </a:p>
          </p:txBody>
        </p:sp>
      </p:grpSp>
      <p:sp>
        <p:nvSpPr>
          <p:cNvPr id="13" name="圆角矩形 12"/>
          <p:cNvSpPr/>
          <p:nvPr/>
        </p:nvSpPr>
        <p:spPr>
          <a:xfrm>
            <a:off x="4876800" y="4692650"/>
            <a:ext cx="2438400" cy="433070"/>
          </a:xfrm>
          <a:prstGeom prst="roundRect">
            <a:avLst>
              <a:gd name="adj" fmla="val 50000"/>
            </a:avLst>
          </a:prstGeom>
          <a:noFill/>
          <a:ln>
            <a:solidFill>
              <a:srgbClr val="5579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rPr>
              <a:t>PART 01</a:t>
            </a:r>
            <a:endPar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6203950" cy="645160"/>
          </a:xfrm>
          <a:prstGeom prst="rect">
            <a:avLst/>
          </a:prstGeom>
          <a:noFill/>
        </p:spPr>
        <p:txBody>
          <a:bodyPr wrap="square" rtlCol="0">
            <a:spAutoFit/>
          </a:bodyPr>
          <a:lstStyle/>
          <a:p>
            <a:pPr algn="l"/>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一、</a:t>
            </a:r>
            <a:r>
              <a:rPr lang="en-US" altLang="zh-CN" sz="3600" b="1" dirty="0">
                <a:solidFill>
                  <a:srgbClr val="55797A"/>
                </a:solidFill>
                <a:effectLst/>
                <a:latin typeface="微软雅黑" panose="020B0503020204020204" pitchFamily="34" charset="-122"/>
                <a:ea typeface="微软雅黑" panose="020B0503020204020204" pitchFamily="34" charset="-122"/>
                <a:sym typeface="+mn-ea"/>
              </a:rPr>
              <a:t>C-STEAM</a:t>
            </a:r>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教育的提出</a:t>
            </a:r>
            <a:endParaRPr lang="zh-CN" altLang="en-US" sz="36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88" name="文本框 87"/>
          <p:cNvSpPr txBox="1"/>
          <p:nvPr/>
        </p:nvSpPr>
        <p:spPr>
          <a:xfrm>
            <a:off x="700405" y="1824355"/>
            <a:ext cx="3667760" cy="398780"/>
          </a:xfrm>
          <a:prstGeom prst="rect">
            <a:avLst/>
          </a:prstGeom>
          <a:noFill/>
        </p:spPr>
        <p:txBody>
          <a:bodyPr wrap="square" rtlCol="0">
            <a:spAutoFit/>
          </a:bodyPr>
          <a:p>
            <a:pPr algn="l"/>
            <a:r>
              <a:rPr lang="en-US" altLang="zh-CN" sz="2000" b="1">
                <a:solidFill>
                  <a:srgbClr val="55797A"/>
                </a:solidFill>
              </a:rPr>
              <a:t>3.C-STEAM</a:t>
            </a:r>
            <a:r>
              <a:rPr lang="zh-CN" altLang="en-US" sz="2000" b="1">
                <a:solidFill>
                  <a:srgbClr val="55797A"/>
                </a:solidFill>
              </a:rPr>
              <a:t>教育的界定</a:t>
            </a:r>
            <a:endParaRPr lang="zh-CN" altLang="en-US" sz="2000" b="1">
              <a:solidFill>
                <a:srgbClr val="55797A"/>
              </a:solidFill>
            </a:endParaRPr>
          </a:p>
        </p:txBody>
      </p:sp>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7671" t="17992" r="2925" b="19318"/>
          <a:stretch>
            <a:fillRect/>
          </a:stretch>
        </p:blipFill>
        <p:spPr>
          <a:xfrm>
            <a:off x="807085" y="2315845"/>
            <a:ext cx="8110220" cy="2559050"/>
          </a:xfrm>
          <a:prstGeom prst="rect">
            <a:avLst/>
          </a:prstGeom>
        </p:spPr>
      </p:pic>
      <p:sp>
        <p:nvSpPr>
          <p:cNvPr id="3" name="矩形 2"/>
          <p:cNvSpPr/>
          <p:nvPr/>
        </p:nvSpPr>
        <p:spPr>
          <a:xfrm>
            <a:off x="857885" y="5582920"/>
            <a:ext cx="9300210" cy="922020"/>
          </a:xfrm>
          <a:prstGeom prst="rect">
            <a:avLst/>
          </a:prstGeom>
        </p:spPr>
        <p:txBody>
          <a:bodyPr wrap="square">
            <a:spAutoFit/>
          </a:bodyPr>
          <a:lstStyle/>
          <a:p>
            <a:pPr marL="342900" indent="-342900">
              <a:lnSpc>
                <a:spcPct val="150000"/>
              </a:lnSpc>
              <a:buFont typeface="Wingdings" panose="05000000000000000000" pitchFamily="2" charset="2"/>
              <a:buChar char="p"/>
            </a:pPr>
            <a:r>
              <a:rPr lang="zh-CN" altLang="en-US" dirty="0">
                <a:latin typeface="微软雅黑" panose="020B0503020204020204" pitchFamily="34" charset="-122"/>
                <a:ea typeface="微软雅黑" panose="020B0503020204020204" pitchFamily="34" charset="-122"/>
              </a:rPr>
              <a:t>目标：</a:t>
            </a:r>
            <a:r>
              <a:rPr lang="zh-CN" altLang="en-US" b="1" dirty="0">
                <a:latin typeface="微软雅黑" panose="020B0503020204020204" pitchFamily="34" charset="-122"/>
                <a:ea typeface="微软雅黑" panose="020B0503020204020204" pitchFamily="34" charset="-122"/>
              </a:rPr>
              <a:t>培养有文化涵养的创新人才</a:t>
            </a:r>
            <a:r>
              <a:rPr lang="zh-CN" altLang="en-US" dirty="0">
                <a:latin typeface="微软雅黑" panose="020B0503020204020204" pitchFamily="34" charset="-122"/>
                <a:ea typeface="微软雅黑" panose="020B0503020204020204" pitchFamily="34" charset="-122"/>
              </a:rPr>
              <a:t>，发展文化理解与传承素养，培养创新能力</a:t>
            </a:r>
            <a:endParaRPr lang="zh-CN" altLang="en-US" dirty="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p"/>
            </a:pPr>
            <a:r>
              <a:rPr lang="zh-CN" altLang="en-US" dirty="0">
                <a:latin typeface="微软雅黑" panose="020B0503020204020204" pitchFamily="34" charset="-122"/>
                <a:ea typeface="微软雅黑" panose="020B0503020204020204" pitchFamily="34" charset="-122"/>
              </a:rPr>
              <a:t>形式：开展富含文化情境的跨学科学习项目</a:t>
            </a:r>
            <a:endParaRPr lang="zh-CN" altLang="en-US" dirty="0">
              <a:latin typeface="微软雅黑" panose="020B0503020204020204" pitchFamily="34" charset="-122"/>
              <a:ea typeface="微软雅黑" panose="020B0503020204020204" pitchFamily="34" charset="-122"/>
            </a:endParaRPr>
          </a:p>
        </p:txBody>
      </p:sp>
      <p:sp>
        <p:nvSpPr>
          <p:cNvPr id="4" name="矩形 3"/>
          <p:cNvSpPr/>
          <p:nvPr/>
        </p:nvSpPr>
        <p:spPr>
          <a:xfrm>
            <a:off x="1273612" y="4931237"/>
            <a:ext cx="1107996" cy="646331"/>
          </a:xfrm>
          <a:prstGeom prst="rect">
            <a:avLst/>
          </a:prstGeom>
        </p:spPr>
        <p:txBody>
          <a:bodyPr wrap="none">
            <a:spAutoFit/>
          </a:bodyPr>
          <a:lstStyle/>
          <a:p>
            <a:r>
              <a:rPr lang="zh-CN" altLang="en-US" b="1" dirty="0">
                <a:latin typeface="微软雅黑" panose="020B0503020204020204" pitchFamily="34" charset="-122"/>
                <a:ea typeface="微软雅黑" panose="020B0503020204020204" pitchFamily="34" charset="-122"/>
              </a:rPr>
              <a:t>基本品格</a:t>
            </a:r>
            <a:endParaRPr lang="en-US" altLang="zh-CN" b="1" dirty="0">
              <a:latin typeface="微软雅黑" panose="020B0503020204020204" pitchFamily="34" charset="-122"/>
              <a:ea typeface="微软雅黑" panose="020B0503020204020204" pitchFamily="34" charset="-122"/>
            </a:endParaRPr>
          </a:p>
          <a:p>
            <a:r>
              <a:rPr lang="zh-CN" altLang="en-US" b="1" dirty="0">
                <a:latin typeface="微软雅黑" panose="020B0503020204020204" pitchFamily="34" charset="-122"/>
                <a:ea typeface="微软雅黑" panose="020B0503020204020204" pitchFamily="34" charset="-122"/>
              </a:rPr>
              <a:t>（传承）</a:t>
            </a:r>
            <a:endParaRPr lang="zh-CN" altLang="en-US" dirty="0"/>
          </a:p>
        </p:txBody>
      </p:sp>
      <p:sp>
        <p:nvSpPr>
          <p:cNvPr id="9" name="矩形 8"/>
          <p:cNvSpPr/>
          <p:nvPr/>
        </p:nvSpPr>
        <p:spPr>
          <a:xfrm>
            <a:off x="6209552" y="4931237"/>
            <a:ext cx="1107996" cy="646331"/>
          </a:xfrm>
          <a:prstGeom prst="rect">
            <a:avLst/>
          </a:prstGeom>
        </p:spPr>
        <p:txBody>
          <a:bodyPr wrap="none">
            <a:spAutoFit/>
          </a:bodyPr>
          <a:lstStyle/>
          <a:p>
            <a:r>
              <a:rPr lang="zh-CN" altLang="en-US" b="1" dirty="0">
                <a:latin typeface="微软雅黑" panose="020B0503020204020204" pitchFamily="34" charset="-122"/>
                <a:ea typeface="微软雅黑" panose="020B0503020204020204" pitchFamily="34" charset="-122"/>
              </a:rPr>
              <a:t>关键能力</a:t>
            </a:r>
            <a:endParaRPr lang="en-US" altLang="zh-CN" b="1" dirty="0">
              <a:latin typeface="微软雅黑" panose="020B0503020204020204" pitchFamily="34" charset="-122"/>
              <a:ea typeface="微软雅黑" panose="020B0503020204020204" pitchFamily="34" charset="-122"/>
            </a:endParaRPr>
          </a:p>
          <a:p>
            <a:r>
              <a:rPr lang="zh-CN" altLang="en-US" b="1" dirty="0">
                <a:latin typeface="微软雅黑" panose="020B0503020204020204" pitchFamily="34" charset="-122"/>
                <a:ea typeface="微软雅黑" panose="020B0503020204020204" pitchFamily="34" charset="-122"/>
              </a:rPr>
              <a:t>（创新）</a:t>
            </a:r>
            <a:endParaRPr lang="zh-CN" altLang="en-US" dirty="0"/>
          </a:p>
        </p:txBody>
      </p:sp>
      <p:sp>
        <p:nvSpPr>
          <p:cNvPr id="10" name="矩形 9"/>
          <p:cNvSpPr/>
          <p:nvPr>
            <p:custDataLst>
              <p:tags r:id="rId3"/>
            </p:custDataLst>
          </p:nvPr>
        </p:nvSpPr>
        <p:spPr>
          <a:xfrm>
            <a:off x="9340215" y="2315845"/>
            <a:ext cx="2283460" cy="2948940"/>
          </a:xfrm>
          <a:prstGeom prst="rect">
            <a:avLst/>
          </a:prstGeom>
          <a:solidFill>
            <a:srgbClr val="FFFFFF"/>
          </a:solidFill>
          <a:ln w="22225" cap="flat" cmpd="sng" algn="ctr">
            <a:solidFill>
              <a:srgbClr val="000000">
                <a:lumMod val="75000"/>
                <a:lumOff val="25000"/>
              </a:srgbClr>
            </a:solidFill>
            <a:prstDash val="solid"/>
            <a:miter lim="800000"/>
          </a:ln>
          <a:effectLst>
            <a:outerShdw dist="38100" dir="2700000" algn="tl" rotWithShape="0">
              <a:srgbClr val="4DA5BA">
                <a:alpha val="100000"/>
              </a:srgbClr>
            </a:outerShdw>
          </a:effectLst>
        </p:spPr>
        <p:style>
          <a:lnRef idx="2">
            <a:srgbClr val="4DA5BA">
              <a:shade val="50000"/>
            </a:srgbClr>
          </a:lnRef>
          <a:fillRef idx="1">
            <a:srgbClr val="4DA5BA"/>
          </a:fillRef>
          <a:effectRef idx="0">
            <a:srgbClr val="4DA5BA"/>
          </a:effectRef>
          <a:fontRef idx="minor">
            <a:srgbClr val="FFFFFF"/>
          </a:fontRef>
        </p:style>
        <p:txBody>
          <a:bodyPr rtlCol="0" anchor="ctr"/>
          <a:lstStyle/>
          <a:p>
            <a:pPr algn="ctr"/>
            <a:endParaRPr lang="zh-CN" altLang="en-US">
              <a:solidFill>
                <a:srgbClr val="FFFFFF"/>
              </a:solidFill>
            </a:endParaRPr>
          </a:p>
        </p:txBody>
      </p:sp>
      <p:grpSp>
        <p:nvGrpSpPr>
          <p:cNvPr id="11" name="组合 10"/>
          <p:cNvGrpSpPr/>
          <p:nvPr>
            <p:custDataLst>
              <p:tags r:id="rId4"/>
            </p:custDataLst>
          </p:nvPr>
        </p:nvGrpSpPr>
        <p:grpSpPr>
          <a:xfrm rot="0">
            <a:off x="9114790" y="2759710"/>
            <a:ext cx="329565" cy="334645"/>
            <a:chOff x="2636582" y="2559050"/>
            <a:chExt cx="409098" cy="473075"/>
          </a:xfrm>
        </p:grpSpPr>
        <p:sp>
          <p:nvSpPr>
            <p:cNvPr id="12" name="矩形 11"/>
            <p:cNvSpPr/>
            <p:nvPr>
              <p:custDataLst>
                <p:tags r:id="rId5"/>
              </p:custDataLst>
            </p:nvPr>
          </p:nvSpPr>
          <p:spPr>
            <a:xfrm>
              <a:off x="2826543" y="2559050"/>
              <a:ext cx="219137" cy="473075"/>
            </a:xfrm>
            <a:prstGeom prst="rect">
              <a:avLst/>
            </a:prstGeom>
            <a:solidFill>
              <a:srgbClr val="FFFFFF"/>
            </a:solidFill>
            <a:ln w="12700" cap="flat" cmpd="sng" algn="ctr">
              <a:noFill/>
              <a:prstDash val="solid"/>
              <a:miter lim="800000"/>
            </a:ln>
            <a:effectLst/>
          </p:spPr>
          <p:style>
            <a:lnRef idx="2">
              <a:srgbClr val="4DA5BA">
                <a:shade val="50000"/>
              </a:srgbClr>
            </a:lnRef>
            <a:fillRef idx="1">
              <a:srgbClr val="4DA5BA"/>
            </a:fillRef>
            <a:effectRef idx="0">
              <a:srgbClr val="4DA5BA"/>
            </a:effectRef>
            <a:fontRef idx="minor">
              <a:srgbClr val="FFFFFF"/>
            </a:fontRef>
          </p:style>
          <p:txBody>
            <a:bodyPr rtlCol="0" anchor="ctr"/>
            <a:lstStyle/>
            <a:p>
              <a:pPr algn="ctr"/>
              <a:endParaRPr lang="zh-CN" altLang="en-US">
                <a:solidFill>
                  <a:srgbClr val="FFFFFF"/>
                </a:solidFill>
              </a:endParaRPr>
            </a:p>
          </p:txBody>
        </p:sp>
        <p:sp>
          <p:nvSpPr>
            <p:cNvPr id="13" name="PA_ImportSvg_636983900241446251"/>
            <p:cNvSpPr/>
            <p:nvPr>
              <p:custDataLst>
                <p:tags r:id="rId6"/>
              </p:custDataLst>
            </p:nvPr>
          </p:nvSpPr>
          <p:spPr>
            <a:xfrm rot="10800000">
              <a:off x="2636582" y="2622187"/>
              <a:ext cx="401195" cy="346800"/>
            </a:xfrm>
            <a:custGeom>
              <a:avLst/>
              <a:gdLst/>
              <a:ahLst/>
              <a:cxnLst/>
              <a:rect l="l" t="t" r="r" b="b"/>
              <a:pathLst>
                <a:path w="14292586" h="12354751">
                  <a:moveTo>
                    <a:pt x="1" y="0"/>
                  </a:moveTo>
                  <a:lnTo>
                    <a:pt x="6016804" y="0"/>
                  </a:lnTo>
                  <a:lnTo>
                    <a:pt x="6016804" y="4339700"/>
                  </a:lnTo>
                  <a:cubicBezTo>
                    <a:pt x="6016804" y="6110134"/>
                    <a:pt x="5863353" y="7499112"/>
                    <a:pt x="5556444" y="8506676"/>
                  </a:cubicBezTo>
                  <a:cubicBezTo>
                    <a:pt x="5249537" y="9514240"/>
                    <a:pt x="4930378" y="10186854"/>
                    <a:pt x="4095301" y="10992906"/>
                  </a:cubicBezTo>
                  <a:cubicBezTo>
                    <a:pt x="3260225" y="11798956"/>
                    <a:pt x="2680814" y="12040837"/>
                    <a:pt x="1455066" y="12354750"/>
                  </a:cubicBezTo>
                  <a:lnTo>
                    <a:pt x="598736" y="10512869"/>
                  </a:lnTo>
                  <a:cubicBezTo>
                    <a:pt x="1455066" y="10185628"/>
                    <a:pt x="1976770" y="10039677"/>
                    <a:pt x="2781416" y="9204842"/>
                  </a:cubicBezTo>
                  <a:cubicBezTo>
                    <a:pt x="3586062" y="8370008"/>
                    <a:pt x="3645413" y="7562531"/>
                    <a:pt x="3645413" y="6868493"/>
                  </a:cubicBezTo>
                  <a:lnTo>
                    <a:pt x="1" y="6868493"/>
                  </a:lnTo>
                  <a:close/>
                  <a:moveTo>
                    <a:pt x="8275783" y="0"/>
                  </a:moveTo>
                  <a:lnTo>
                    <a:pt x="14292586" y="0"/>
                  </a:lnTo>
                  <a:lnTo>
                    <a:pt x="14292586" y="4339700"/>
                  </a:lnTo>
                  <a:cubicBezTo>
                    <a:pt x="14292586" y="6110134"/>
                    <a:pt x="14139135" y="7499112"/>
                    <a:pt x="13832227" y="8506676"/>
                  </a:cubicBezTo>
                  <a:cubicBezTo>
                    <a:pt x="13525318" y="9514240"/>
                    <a:pt x="13206159" y="10186854"/>
                    <a:pt x="12371083" y="10992906"/>
                  </a:cubicBezTo>
                  <a:cubicBezTo>
                    <a:pt x="11536006" y="11798956"/>
                    <a:pt x="10956597" y="12040837"/>
                    <a:pt x="9730848" y="12354750"/>
                  </a:cubicBezTo>
                  <a:lnTo>
                    <a:pt x="8874518" y="10512869"/>
                  </a:lnTo>
                  <a:cubicBezTo>
                    <a:pt x="9730848" y="10185628"/>
                    <a:pt x="10252552" y="10039677"/>
                    <a:pt x="11057198" y="9204842"/>
                  </a:cubicBezTo>
                  <a:cubicBezTo>
                    <a:pt x="11861845" y="8370008"/>
                    <a:pt x="11921195" y="7562531"/>
                    <a:pt x="11921195" y="6868493"/>
                  </a:cubicBezTo>
                  <a:lnTo>
                    <a:pt x="8275783" y="6868493"/>
                  </a:lnTo>
                  <a:close/>
                </a:path>
              </a:pathLst>
            </a:custGeom>
            <a:solidFill>
              <a:srgbClr val="4DA5BA"/>
            </a:solidFill>
            <a:ln w="12700" cap="flat" cmpd="sng" algn="ctr">
              <a:noFill/>
              <a:prstDash val="solid"/>
              <a:miter lim="800000"/>
            </a:ln>
            <a:effectLst/>
          </p:spPr>
          <p:style>
            <a:lnRef idx="2">
              <a:srgbClr val="4DA5BA">
                <a:shade val="50000"/>
              </a:srgbClr>
            </a:lnRef>
            <a:fillRef idx="1">
              <a:srgbClr val="4DA5BA"/>
            </a:fillRef>
            <a:effectRef idx="0">
              <a:srgbClr val="4DA5BA"/>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algn="ctr"/>
              <a:endParaRPr lang="zh-CN" altLang="en-US">
                <a:solidFill>
                  <a:srgbClr val="FFFFFF"/>
                </a:solidFill>
              </a:endParaRPr>
            </a:p>
          </p:txBody>
        </p:sp>
      </p:grpSp>
      <p:sp>
        <p:nvSpPr>
          <p:cNvPr id="18" name="文本框 17"/>
          <p:cNvSpPr txBox="1"/>
          <p:nvPr/>
        </p:nvSpPr>
        <p:spPr>
          <a:xfrm>
            <a:off x="9444355" y="2416810"/>
            <a:ext cx="1460500" cy="368300"/>
          </a:xfrm>
          <a:prstGeom prst="rect">
            <a:avLst/>
          </a:prstGeom>
          <a:noFill/>
        </p:spPr>
        <p:txBody>
          <a:bodyPr wrap="square" rtlCol="0">
            <a:spAutoFit/>
          </a:bodyPr>
          <a:p>
            <a:r>
              <a:rPr lang="zh-CN" altLang="en-US" b="1"/>
              <a:t>概念辨析</a:t>
            </a:r>
            <a:endParaRPr lang="zh-CN" altLang="en-US" b="1"/>
          </a:p>
        </p:txBody>
      </p:sp>
      <p:sp>
        <p:nvSpPr>
          <p:cNvPr id="21" name="文本框 20"/>
          <p:cNvSpPr txBox="1"/>
          <p:nvPr/>
        </p:nvSpPr>
        <p:spPr>
          <a:xfrm>
            <a:off x="9597390" y="2914650"/>
            <a:ext cx="1987550" cy="2168525"/>
          </a:xfrm>
          <a:prstGeom prst="rect">
            <a:avLst/>
          </a:prstGeom>
          <a:noFill/>
        </p:spPr>
        <p:txBody>
          <a:bodyPr wrap="square" rtlCol="0">
            <a:spAutoFit/>
          </a:bodyPr>
          <a:p>
            <a:pPr>
              <a:lnSpc>
                <a:spcPct val="150000"/>
              </a:lnSpc>
            </a:pPr>
            <a:r>
              <a:rPr lang="en-US" altLang="zh-CN">
                <a:latin typeface="Times New Roman" panose="02020603050405020304" charset="0"/>
                <a:cs typeface="Times New Roman" panose="02020603050405020304" charset="0"/>
              </a:rPr>
              <a:t>C-STEAM</a:t>
            </a:r>
            <a:r>
              <a:rPr lang="zh-CN" altLang="en-US">
                <a:latin typeface="Times New Roman" panose="02020603050405020304" charset="0"/>
                <a:cs typeface="Times New Roman" panose="02020603050405020304" charset="0"/>
              </a:rPr>
              <a:t>与</a:t>
            </a:r>
            <a:r>
              <a:rPr lang="en-US" altLang="zh-CN">
                <a:latin typeface="Times New Roman" panose="02020603050405020304" charset="0"/>
                <a:cs typeface="Times New Roman" panose="02020603050405020304" charset="0"/>
              </a:rPr>
              <a:t>STEAM</a:t>
            </a:r>
            <a:r>
              <a:rPr lang="zh-CN" altLang="en-US">
                <a:latin typeface="Times New Roman" panose="02020603050405020304" charset="0"/>
                <a:cs typeface="Times New Roman" panose="02020603050405020304" charset="0"/>
              </a:rPr>
              <a:t>的区别与联系是什么？</a:t>
            </a:r>
            <a:endParaRPr lang="zh-CN" altLang="en-US">
              <a:latin typeface="Times New Roman" panose="02020603050405020304" charset="0"/>
              <a:cs typeface="Times New Roman" panose="02020603050405020304" charset="0"/>
            </a:endParaRPr>
          </a:p>
          <a:p>
            <a:pPr>
              <a:lnSpc>
                <a:spcPct val="150000"/>
              </a:lnSpc>
            </a:pPr>
            <a:r>
              <a:rPr lang="en-US" altLang="zh-CN">
                <a:latin typeface="Times New Roman" panose="02020603050405020304" charset="0"/>
                <a:cs typeface="Times New Roman" panose="02020603050405020304" charset="0"/>
              </a:rPr>
              <a:t>C-STEAM</a:t>
            </a:r>
            <a:r>
              <a:rPr lang="zh-CN" altLang="en-US">
                <a:latin typeface="Times New Roman" panose="02020603050405020304" charset="0"/>
                <a:cs typeface="Times New Roman" panose="02020603050405020304" charset="0"/>
              </a:rPr>
              <a:t>的</a:t>
            </a:r>
            <a:r>
              <a:rPr lang="en-US" altLang="zh-CN">
                <a:latin typeface="Times New Roman" panose="02020603050405020304" charset="0"/>
                <a:cs typeface="Times New Roman" panose="02020603050405020304" charset="0"/>
              </a:rPr>
              <a:t>“C”</a:t>
            </a:r>
            <a:r>
              <a:rPr lang="zh-CN" altLang="en-US">
                <a:latin typeface="Times New Roman" panose="02020603050405020304" charset="0"/>
                <a:cs typeface="Times New Roman" panose="02020603050405020304" charset="0"/>
              </a:rPr>
              <a:t>仅指中国文化吗？</a:t>
            </a:r>
            <a:endParaRPr lang="zh-CN" altLang="en-US">
              <a:latin typeface="Times New Roman" panose="02020603050405020304" charset="0"/>
              <a:cs typeface="Times New Roman" panose="02020603050405020304" charset="0"/>
            </a:endParaRPr>
          </a:p>
        </p:txBody>
      </p:sp>
      <p:sp>
        <p:nvSpPr>
          <p:cNvPr id="8" name="文本框 7"/>
          <p:cNvSpPr txBox="1"/>
          <p:nvPr/>
        </p:nvSpPr>
        <p:spPr>
          <a:xfrm>
            <a:off x="3626485" y="1372235"/>
            <a:ext cx="4938395" cy="452120"/>
          </a:xfrm>
          <a:prstGeom prst="rect">
            <a:avLst/>
          </a:prstGeom>
          <a:noFill/>
        </p:spPr>
        <p:txBody>
          <a:bodyPr wrap="square" rtlCol="0">
            <a:noAutofit/>
          </a:bodyPr>
          <a:p>
            <a:pPr algn="ctr"/>
            <a:r>
              <a:rPr lang="zh-CN" altLang="en-US" sz="2400" b="1">
                <a:solidFill>
                  <a:srgbClr val="55797A"/>
                </a:solidFill>
                <a:latin typeface="微软雅黑" panose="020B0503020204020204" pitchFamily="34" charset="-122"/>
                <a:ea typeface="微软雅黑" panose="020B0503020204020204" pitchFamily="34" charset="-122"/>
                <a:cs typeface="微软雅黑" panose="020B0503020204020204" pitchFamily="34" charset="-122"/>
                <a:sym typeface="+mn-ea"/>
              </a:rPr>
              <a:t>（三）</a:t>
            </a:r>
            <a:r>
              <a:rPr lang="en-US" altLang="zh-CN" sz="2400" b="1">
                <a:solidFill>
                  <a:srgbClr val="55797A"/>
                </a:solidFill>
                <a:latin typeface="微软雅黑" panose="020B0503020204020204" pitchFamily="34" charset="-122"/>
                <a:ea typeface="微软雅黑" panose="020B0503020204020204" pitchFamily="34" charset="-122"/>
                <a:cs typeface="微软雅黑" panose="020B0503020204020204" pitchFamily="34" charset="-122"/>
                <a:sym typeface="+mn-ea"/>
              </a:rPr>
              <a:t>C-STEAM</a:t>
            </a:r>
            <a:r>
              <a:rPr lang="zh-CN" altLang="en-US" sz="2400" b="1">
                <a:solidFill>
                  <a:srgbClr val="55797A"/>
                </a:solidFill>
                <a:latin typeface="微软雅黑" panose="020B0503020204020204" pitchFamily="34" charset="-122"/>
                <a:ea typeface="微软雅黑" panose="020B0503020204020204" pitchFamily="34" charset="-122"/>
                <a:cs typeface="微软雅黑" panose="020B0503020204020204" pitchFamily="34" charset="-122"/>
                <a:sym typeface="+mn-ea"/>
              </a:rPr>
              <a:t>教育的形成</a:t>
            </a:r>
            <a:endParaRPr lang="zh-CN" altLang="en-US" sz="2400" b="1">
              <a:solidFill>
                <a:srgbClr val="55797A"/>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b="1">
              <a:solidFill>
                <a:srgbClr val="55797A"/>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6717030" cy="745490"/>
          </a:xfrm>
          <a:prstGeom prst="rect">
            <a:avLst/>
          </a:prstGeom>
          <a:noFill/>
        </p:spPr>
        <p:txBody>
          <a:bodyPr wrap="square" rtlCol="0">
            <a:noAutofit/>
          </a:bodyPr>
          <a:lstStyle/>
          <a:p>
            <a:pPr algn="l"/>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二、</a:t>
            </a:r>
            <a:r>
              <a:rPr lang="en-US" altLang="zh-CN" sz="3600" b="1" dirty="0">
                <a:solidFill>
                  <a:srgbClr val="55797A"/>
                </a:solidFill>
                <a:effectLst/>
                <a:latin typeface="微软雅黑" panose="020B0503020204020204" pitchFamily="34" charset="-122"/>
                <a:ea typeface="微软雅黑" panose="020B0503020204020204" pitchFamily="34" charset="-122"/>
                <a:sym typeface="+mn-ea"/>
              </a:rPr>
              <a:t>C-STEAM</a:t>
            </a:r>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教育的</a:t>
            </a:r>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价值定位</a:t>
            </a:r>
            <a:endParaRPr lang="zh-CN" altLang="en-US" sz="3600" b="1" dirty="0">
              <a:solidFill>
                <a:srgbClr val="55797A"/>
              </a:solidFill>
              <a:effectLst/>
              <a:latin typeface="微软雅黑" panose="020B0503020204020204" pitchFamily="34" charset="-122"/>
              <a:ea typeface="微软雅黑" panose="020B0503020204020204" pitchFamily="34" charset="-122"/>
              <a:sym typeface="+mn-ea"/>
            </a:endParaRPr>
          </a:p>
        </p:txBody>
      </p:sp>
      <p:grpSp>
        <p:nvGrpSpPr>
          <p:cNvPr id="5" name="组合 4"/>
          <p:cNvGrpSpPr/>
          <p:nvPr>
            <p:custDataLst>
              <p:tags r:id="rId2"/>
            </p:custDataLst>
          </p:nvPr>
        </p:nvGrpSpPr>
        <p:grpSpPr>
          <a:xfrm>
            <a:off x="633730" y="1831975"/>
            <a:ext cx="10890250" cy="4766945"/>
            <a:chOff x="1546" y="3070"/>
            <a:chExt cx="17150" cy="7507"/>
          </a:xfrm>
        </p:grpSpPr>
        <p:sp>
          <p:nvSpPr>
            <p:cNvPr id="66" name="矩形 65"/>
            <p:cNvSpPr/>
            <p:nvPr>
              <p:custDataLst>
                <p:tags r:id="rId3"/>
              </p:custDataLst>
            </p:nvPr>
          </p:nvSpPr>
          <p:spPr>
            <a:xfrm>
              <a:off x="1546" y="3139"/>
              <a:ext cx="4701" cy="628"/>
            </a:xfrm>
            <a:prstGeom prst="rect">
              <a:avLst/>
            </a:prstGeom>
            <a:noFill/>
          </p:spPr>
          <p:txBody>
            <a:bodyPr wrap="square" lIns="0" tIns="0" rIns="0" bIns="0" rtlCol="0">
              <a:noAutofit/>
            </a:bodyPr>
            <a:p>
              <a:pPr algn="r">
                <a:spcBef>
                  <a:spcPct val="0"/>
                </a:spcBef>
                <a:spcAft>
                  <a:spcPct val="0"/>
                </a:spcAft>
              </a:pPr>
              <a:r>
                <a:rPr lang="zh-CN" altLang="en-US" b="1" kern="0" dirty="0">
                  <a:solidFill>
                    <a:srgbClr val="58B6E5"/>
                  </a:solidFill>
                  <a:latin typeface="Arial" panose="020B0604020202020204" pitchFamily="34" charset="0"/>
                </a:rPr>
                <a:t>育人价值：培养学生核心素养</a:t>
              </a:r>
              <a:endParaRPr lang="zh-CN" altLang="en-US" b="1" kern="0" dirty="0">
                <a:solidFill>
                  <a:srgbClr val="58B6E5"/>
                </a:solidFill>
                <a:latin typeface="Arial" panose="020B0604020202020204" pitchFamily="34" charset="0"/>
              </a:endParaRPr>
            </a:p>
            <a:p>
              <a:pPr algn="r">
                <a:spcBef>
                  <a:spcPct val="0"/>
                </a:spcBef>
                <a:spcAft>
                  <a:spcPct val="0"/>
                </a:spcAft>
              </a:pPr>
              <a:endParaRPr lang="zh-CN" altLang="en-US" b="1" kern="0" dirty="0">
                <a:solidFill>
                  <a:srgbClr val="58B6E5"/>
                </a:solidFill>
                <a:latin typeface="Arial" panose="020B0604020202020204" pitchFamily="34" charset="0"/>
                <a:cs typeface="+mn-ea"/>
                <a:sym typeface="+mn-ea"/>
              </a:endParaRPr>
            </a:p>
          </p:txBody>
        </p:sp>
        <p:sp>
          <p:nvSpPr>
            <p:cNvPr id="67" name="矩形 66"/>
            <p:cNvSpPr/>
            <p:nvPr>
              <p:custDataLst>
                <p:tags r:id="rId4"/>
              </p:custDataLst>
            </p:nvPr>
          </p:nvSpPr>
          <p:spPr>
            <a:xfrm>
              <a:off x="1546" y="3902"/>
              <a:ext cx="4443" cy="2685"/>
            </a:xfrm>
            <a:prstGeom prst="rect">
              <a:avLst/>
            </a:prstGeom>
            <a:noFill/>
          </p:spPr>
          <p:txBody>
            <a:bodyPr wrap="square" lIns="0" tIns="0" rIns="0" bIns="0" rtlCol="0">
              <a:noAutofit/>
            </a:bodyPr>
            <a:p>
              <a:pPr marL="285750" indent="-285750">
                <a:lnSpc>
                  <a:spcPct val="130000"/>
                </a:lnSpc>
                <a:buFont typeface="Wingdings" panose="05000000000000000000" charset="0"/>
                <a:buChar char="Ø"/>
              </a:pPr>
              <a:r>
                <a:rPr lang="zh-CN" altLang="en-US" sz="1400" kern="0" dirty="0">
                  <a:ln>
                    <a:noFill/>
                    <a:prstDash val="sysDot"/>
                  </a:ln>
                  <a:solidFill>
                    <a:schemeClr val="tx1">
                      <a:lumMod val="85000"/>
                      <a:lumOff val="15000"/>
                    </a:schemeClr>
                  </a:solidFill>
                  <a:latin typeface="+mn-ea"/>
                  <a:cs typeface="+mn-ea"/>
                  <a:sym typeface="+mn-ea"/>
                </a:rPr>
                <a:t>结合中国学生发展核心素养框架，分析</a:t>
              </a:r>
              <a:r>
                <a:rPr lang="en-US" altLang="zh-CN" sz="1400" kern="0" dirty="0">
                  <a:ln>
                    <a:noFill/>
                    <a:prstDash val="sysDot"/>
                  </a:ln>
                  <a:solidFill>
                    <a:schemeClr val="tx1">
                      <a:lumMod val="85000"/>
                      <a:lumOff val="15000"/>
                    </a:schemeClr>
                  </a:solidFill>
                  <a:latin typeface="+mn-ea"/>
                  <a:cs typeface="+mn-ea"/>
                  <a:sym typeface="+mn-ea"/>
                </a:rPr>
                <a:t>C-STEAM</a:t>
              </a:r>
              <a:r>
                <a:rPr lang="zh-CN" altLang="en-US" sz="1400" kern="0" dirty="0">
                  <a:ln>
                    <a:noFill/>
                    <a:prstDash val="sysDot"/>
                  </a:ln>
                  <a:solidFill>
                    <a:schemeClr val="tx1">
                      <a:lumMod val="85000"/>
                      <a:lumOff val="15000"/>
                    </a:schemeClr>
                  </a:solidFill>
                  <a:latin typeface="+mn-ea"/>
                  <a:cs typeface="+mn-ea"/>
                  <a:sym typeface="+mn-ea"/>
                </a:rPr>
                <a:t>教育对</a:t>
              </a:r>
              <a:r>
                <a:rPr lang="en-US" altLang="zh-CN" sz="1400" kern="0" dirty="0">
                  <a:ln>
                    <a:noFill/>
                    <a:prstDash val="sysDot"/>
                  </a:ln>
                  <a:solidFill>
                    <a:schemeClr val="tx1">
                      <a:lumMod val="85000"/>
                      <a:lumOff val="15000"/>
                    </a:schemeClr>
                  </a:solidFill>
                  <a:latin typeface="+mn-ea"/>
                  <a:cs typeface="+mn-ea"/>
                  <a:sym typeface="+mn-ea"/>
                </a:rPr>
                <a:t>“</a:t>
              </a:r>
              <a:r>
                <a:rPr lang="zh-CN" altLang="en-US" sz="1400" kern="0" dirty="0">
                  <a:ln>
                    <a:noFill/>
                    <a:prstDash val="sysDot"/>
                  </a:ln>
                  <a:solidFill>
                    <a:schemeClr val="tx1">
                      <a:lumMod val="85000"/>
                      <a:lumOff val="15000"/>
                    </a:schemeClr>
                  </a:solidFill>
                  <a:latin typeface="+mn-ea"/>
                  <a:cs typeface="+mn-ea"/>
                  <a:sym typeface="+mn-ea"/>
                </a:rPr>
                <a:t>文化基础</a:t>
              </a:r>
              <a:r>
                <a:rPr lang="en-US" altLang="zh-CN" sz="1400" kern="0" dirty="0">
                  <a:ln>
                    <a:noFill/>
                    <a:prstDash val="sysDot"/>
                  </a:ln>
                  <a:solidFill>
                    <a:schemeClr val="tx1">
                      <a:lumMod val="85000"/>
                      <a:lumOff val="15000"/>
                    </a:schemeClr>
                  </a:solidFill>
                  <a:latin typeface="+mn-ea"/>
                  <a:cs typeface="+mn-ea"/>
                  <a:sym typeface="+mn-ea"/>
                </a:rPr>
                <a:t>”“</a:t>
              </a:r>
              <a:r>
                <a:rPr lang="zh-CN" altLang="en-US" sz="1400" kern="0" dirty="0">
                  <a:ln>
                    <a:noFill/>
                    <a:prstDash val="sysDot"/>
                  </a:ln>
                  <a:solidFill>
                    <a:schemeClr val="tx1">
                      <a:lumMod val="85000"/>
                      <a:lumOff val="15000"/>
                    </a:schemeClr>
                  </a:solidFill>
                  <a:latin typeface="+mn-ea"/>
                  <a:cs typeface="+mn-ea"/>
                  <a:sym typeface="+mn-ea"/>
                </a:rPr>
                <a:t>自主发展</a:t>
              </a:r>
              <a:r>
                <a:rPr lang="en-US" altLang="zh-CN" sz="1400" kern="0" dirty="0">
                  <a:ln>
                    <a:noFill/>
                    <a:prstDash val="sysDot"/>
                  </a:ln>
                  <a:solidFill>
                    <a:schemeClr val="tx1">
                      <a:lumMod val="85000"/>
                      <a:lumOff val="15000"/>
                    </a:schemeClr>
                  </a:solidFill>
                  <a:latin typeface="+mn-ea"/>
                  <a:cs typeface="+mn-ea"/>
                  <a:sym typeface="+mn-ea"/>
                </a:rPr>
                <a:t>”“</a:t>
              </a:r>
              <a:r>
                <a:rPr lang="zh-CN" altLang="en-US" sz="1400" kern="0" dirty="0">
                  <a:ln>
                    <a:noFill/>
                    <a:prstDash val="sysDot"/>
                  </a:ln>
                  <a:solidFill>
                    <a:schemeClr val="tx1">
                      <a:lumMod val="85000"/>
                      <a:lumOff val="15000"/>
                    </a:schemeClr>
                  </a:solidFill>
                  <a:latin typeface="+mn-ea"/>
                  <a:cs typeface="+mn-ea"/>
                  <a:sym typeface="+mn-ea"/>
                </a:rPr>
                <a:t>社会参与</a:t>
              </a:r>
              <a:r>
                <a:rPr lang="en-US" altLang="zh-CN" sz="1400" kern="0" dirty="0">
                  <a:ln>
                    <a:noFill/>
                    <a:prstDash val="sysDot"/>
                  </a:ln>
                  <a:solidFill>
                    <a:schemeClr val="tx1">
                      <a:lumMod val="85000"/>
                      <a:lumOff val="15000"/>
                    </a:schemeClr>
                  </a:solidFill>
                  <a:latin typeface="+mn-ea"/>
                  <a:cs typeface="+mn-ea"/>
                  <a:sym typeface="+mn-ea"/>
                </a:rPr>
                <a:t>”</a:t>
              </a:r>
              <a:r>
                <a:rPr lang="zh-CN" altLang="en-US" sz="1400" kern="0" dirty="0">
                  <a:ln>
                    <a:noFill/>
                    <a:prstDash val="sysDot"/>
                  </a:ln>
                  <a:solidFill>
                    <a:schemeClr val="tx1">
                      <a:lumMod val="85000"/>
                      <a:lumOff val="15000"/>
                    </a:schemeClr>
                  </a:solidFill>
                  <a:latin typeface="+mn-ea"/>
                  <a:cs typeface="+mn-ea"/>
                  <a:sym typeface="+mn-ea"/>
                </a:rPr>
                <a:t>三方面的促进作用。</a:t>
              </a:r>
              <a:endParaRPr lang="zh-CN" altLang="en-US" sz="1400" kern="0" dirty="0">
                <a:ln>
                  <a:noFill/>
                  <a:prstDash val="sysDot"/>
                </a:ln>
                <a:solidFill>
                  <a:schemeClr val="tx1">
                    <a:lumMod val="85000"/>
                    <a:lumOff val="15000"/>
                  </a:schemeClr>
                </a:solidFill>
                <a:latin typeface="+mn-ea"/>
                <a:cs typeface="+mn-ea"/>
                <a:sym typeface="+mn-ea"/>
              </a:endParaRPr>
            </a:p>
          </p:txBody>
        </p:sp>
        <p:cxnSp>
          <p:nvCxnSpPr>
            <p:cNvPr id="68" name="直接箭头连接符 67"/>
            <p:cNvCxnSpPr/>
            <p:nvPr>
              <p:custDataLst>
                <p:tags r:id="rId5"/>
              </p:custDataLst>
            </p:nvPr>
          </p:nvCxnSpPr>
          <p:spPr>
            <a:xfrm>
              <a:off x="3144" y="3794"/>
              <a:ext cx="3103" cy="0"/>
            </a:xfrm>
            <a:prstGeom prst="straightConnector1">
              <a:avLst/>
            </a:prstGeom>
            <a:ln w="12700">
              <a:solidFill>
                <a:schemeClr val="accent2"/>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69" name="泪滴形 68"/>
            <p:cNvSpPr/>
            <p:nvPr>
              <p:custDataLst>
                <p:tags r:id="rId6"/>
              </p:custDataLst>
            </p:nvPr>
          </p:nvSpPr>
          <p:spPr>
            <a:xfrm flipH="1">
              <a:off x="6610" y="3700"/>
              <a:ext cx="2649" cy="2649"/>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70" name="泪滴形 69"/>
            <p:cNvSpPr/>
            <p:nvPr>
              <p:custDataLst>
                <p:tags r:id="rId7"/>
              </p:custDataLst>
            </p:nvPr>
          </p:nvSpPr>
          <p:spPr>
            <a:xfrm>
              <a:off x="9880" y="3700"/>
              <a:ext cx="2649" cy="2649"/>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71" name="泪滴形 70"/>
            <p:cNvSpPr/>
            <p:nvPr>
              <p:custDataLst>
                <p:tags r:id="rId8"/>
              </p:custDataLst>
            </p:nvPr>
          </p:nvSpPr>
          <p:spPr>
            <a:xfrm rot="16200000" flipH="1">
              <a:off x="6610" y="6798"/>
              <a:ext cx="2649" cy="2649"/>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73" name="泪滴形 72"/>
            <p:cNvSpPr/>
            <p:nvPr>
              <p:custDataLst>
                <p:tags r:id="rId9"/>
              </p:custDataLst>
            </p:nvPr>
          </p:nvSpPr>
          <p:spPr>
            <a:xfrm rot="5400000">
              <a:off x="9881" y="6798"/>
              <a:ext cx="2649" cy="2649"/>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74" name="矩形 73"/>
            <p:cNvSpPr/>
            <p:nvPr>
              <p:custDataLst>
                <p:tags r:id="rId10"/>
              </p:custDataLst>
            </p:nvPr>
          </p:nvSpPr>
          <p:spPr>
            <a:xfrm>
              <a:off x="1546" y="6853"/>
              <a:ext cx="4701" cy="628"/>
            </a:xfrm>
            <a:prstGeom prst="rect">
              <a:avLst/>
            </a:prstGeom>
            <a:noFill/>
          </p:spPr>
          <p:txBody>
            <a:bodyPr wrap="square" lIns="0" tIns="0" rIns="0" bIns="0" rtlCol="0">
              <a:noAutofit/>
            </a:bodyPr>
            <a:p>
              <a:pPr algn="r">
                <a:spcBef>
                  <a:spcPct val="0"/>
                </a:spcBef>
                <a:spcAft>
                  <a:spcPct val="0"/>
                </a:spcAft>
              </a:pPr>
              <a:r>
                <a:rPr lang="zh-CN" altLang="en-US" b="1">
                  <a:solidFill>
                    <a:schemeClr val="accent3"/>
                  </a:solidFill>
                  <a:latin typeface="+mn-ea"/>
                  <a:cs typeface="+mn-ea"/>
                  <a:sym typeface="+mn-ea"/>
                </a:rPr>
                <a:t>社会价值：打造区域特色文化</a:t>
              </a:r>
              <a:endParaRPr lang="zh-CN" altLang="en-US" b="1">
                <a:solidFill>
                  <a:schemeClr val="accent3"/>
                </a:solidFill>
                <a:latin typeface="+mn-ea"/>
                <a:cs typeface="+mn-ea"/>
                <a:sym typeface="+mn-ea"/>
              </a:endParaRPr>
            </a:p>
          </p:txBody>
        </p:sp>
        <p:sp>
          <p:nvSpPr>
            <p:cNvPr id="75" name="矩形 74"/>
            <p:cNvSpPr/>
            <p:nvPr>
              <p:custDataLst>
                <p:tags r:id="rId11"/>
              </p:custDataLst>
            </p:nvPr>
          </p:nvSpPr>
          <p:spPr>
            <a:xfrm>
              <a:off x="1546" y="7616"/>
              <a:ext cx="4821" cy="2961"/>
            </a:xfrm>
            <a:prstGeom prst="rect">
              <a:avLst/>
            </a:prstGeom>
            <a:noFill/>
          </p:spPr>
          <p:txBody>
            <a:bodyPr wrap="square" lIns="0" tIns="0" rIns="0" bIns="0" rtlCol="0">
              <a:noAutofit/>
            </a:bodyPr>
            <a:p>
              <a:pPr marL="285750" indent="-285750" algn="l">
                <a:lnSpc>
                  <a:spcPct val="135000"/>
                </a:lnSpc>
                <a:spcBef>
                  <a:spcPts val="0"/>
                </a:spcBef>
                <a:spcAft>
                  <a:spcPts val="0"/>
                </a:spcAft>
                <a:buFont typeface="Wingdings" panose="05000000000000000000" charset="0"/>
                <a:buChar char="Ø"/>
              </a:pPr>
              <a:r>
                <a:rPr lang="zh-CN" altLang="en-US" sz="1400">
                  <a:solidFill>
                    <a:schemeClr val="tx1">
                      <a:lumMod val="85000"/>
                      <a:lumOff val="15000"/>
                    </a:schemeClr>
                  </a:solidFill>
                  <a:latin typeface="+mn-ea"/>
                  <a:cs typeface="+mn-ea"/>
                  <a:sym typeface="+mn-ea"/>
                </a:rPr>
                <a:t>区域文化案例分析：</a:t>
              </a:r>
              <a:endParaRPr lang="zh-CN" altLang="en-US" sz="1400">
                <a:solidFill>
                  <a:schemeClr val="tx1">
                    <a:lumMod val="85000"/>
                    <a:lumOff val="15000"/>
                  </a:schemeClr>
                </a:solidFill>
                <a:latin typeface="+mn-ea"/>
                <a:cs typeface="+mn-ea"/>
                <a:sym typeface="+mn-ea"/>
              </a:endParaRPr>
            </a:p>
            <a:p>
              <a:pPr marL="285750" indent="-285750" algn="l">
                <a:lnSpc>
                  <a:spcPct val="135000"/>
                </a:lnSpc>
                <a:spcBef>
                  <a:spcPts val="0"/>
                </a:spcBef>
                <a:spcAft>
                  <a:spcPts val="0"/>
                </a:spcAft>
                <a:buFont typeface="Wingdings" panose="05000000000000000000" charset="0"/>
                <a:buChar char="Ø"/>
              </a:pPr>
              <a:r>
                <a:rPr lang="en-US" altLang="zh-CN" sz="1400">
                  <a:solidFill>
                    <a:schemeClr val="tx1">
                      <a:lumMod val="85000"/>
                      <a:lumOff val="15000"/>
                    </a:schemeClr>
                  </a:solidFill>
                  <a:latin typeface="+mn-ea"/>
                  <a:cs typeface="+mn-ea"/>
                  <a:sym typeface="+mn-ea"/>
                </a:rPr>
                <a:t>- </a:t>
              </a:r>
              <a:r>
                <a:rPr lang="zh-CN" altLang="en-US" sz="1400">
                  <a:solidFill>
                    <a:schemeClr val="tx1">
                      <a:lumMod val="85000"/>
                      <a:lumOff val="15000"/>
                    </a:schemeClr>
                  </a:solidFill>
                  <a:latin typeface="+mn-ea"/>
                  <a:cs typeface="+mn-ea"/>
                  <a:sym typeface="+mn-ea"/>
                </a:rPr>
                <a:t>广东地区：广府文化、潮汕文化、客家文化（佛山陶瓷、醒狮、潮州古建筑、梅州围龙屋等）</a:t>
              </a:r>
              <a:endParaRPr lang="zh-CN" altLang="en-US" sz="1400">
                <a:solidFill>
                  <a:schemeClr val="tx1">
                    <a:lumMod val="85000"/>
                    <a:lumOff val="15000"/>
                  </a:schemeClr>
                </a:solidFill>
                <a:latin typeface="+mn-ea"/>
                <a:cs typeface="+mn-ea"/>
                <a:sym typeface="+mn-ea"/>
              </a:endParaRPr>
            </a:p>
            <a:p>
              <a:pPr marL="285750" indent="-285750" algn="l">
                <a:lnSpc>
                  <a:spcPct val="135000"/>
                </a:lnSpc>
                <a:spcBef>
                  <a:spcPts val="0"/>
                </a:spcBef>
                <a:spcAft>
                  <a:spcPts val="0"/>
                </a:spcAft>
                <a:buFont typeface="Wingdings" panose="05000000000000000000" charset="0"/>
                <a:buChar char="Ø"/>
              </a:pPr>
              <a:r>
                <a:rPr lang="en-US" altLang="zh-CN" sz="1400">
                  <a:solidFill>
                    <a:schemeClr val="tx1">
                      <a:lumMod val="85000"/>
                      <a:lumOff val="15000"/>
                    </a:schemeClr>
                  </a:solidFill>
                  <a:latin typeface="+mn-ea"/>
                  <a:cs typeface="+mn-ea"/>
                  <a:sym typeface="+mn-ea"/>
                </a:rPr>
                <a:t>- </a:t>
              </a:r>
              <a:r>
                <a:rPr lang="zh-CN" altLang="en-US" sz="1400">
                  <a:solidFill>
                    <a:schemeClr val="tx1">
                      <a:lumMod val="85000"/>
                      <a:lumOff val="15000"/>
                    </a:schemeClr>
                  </a:solidFill>
                  <a:latin typeface="+mn-ea"/>
                  <a:cs typeface="+mn-ea"/>
                  <a:sym typeface="+mn-ea"/>
                </a:rPr>
                <a:t>其他地区：学生可分享本地特色文化资源</a:t>
              </a:r>
              <a:endParaRPr lang="zh-CN" altLang="en-US" sz="1400">
                <a:solidFill>
                  <a:schemeClr val="tx1">
                    <a:lumMod val="85000"/>
                    <a:lumOff val="15000"/>
                  </a:schemeClr>
                </a:solidFill>
                <a:latin typeface="+mn-ea"/>
                <a:cs typeface="+mn-ea"/>
                <a:sym typeface="+mn-ea"/>
              </a:endParaRPr>
            </a:p>
          </p:txBody>
        </p:sp>
        <p:cxnSp>
          <p:nvCxnSpPr>
            <p:cNvPr id="76" name="直接箭头连接符 75"/>
            <p:cNvCxnSpPr/>
            <p:nvPr>
              <p:custDataLst>
                <p:tags r:id="rId12"/>
              </p:custDataLst>
            </p:nvPr>
          </p:nvCxnSpPr>
          <p:spPr>
            <a:xfrm>
              <a:off x="3144" y="7508"/>
              <a:ext cx="3103" cy="0"/>
            </a:xfrm>
            <a:prstGeom prst="straightConnector1">
              <a:avLst/>
            </a:prstGeom>
            <a:ln w="12700">
              <a:solidFill>
                <a:schemeClr val="accent3"/>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77" name="矩形 76"/>
            <p:cNvSpPr/>
            <p:nvPr>
              <p:custDataLst>
                <p:tags r:id="rId13"/>
              </p:custDataLst>
            </p:nvPr>
          </p:nvSpPr>
          <p:spPr>
            <a:xfrm>
              <a:off x="12813" y="3070"/>
              <a:ext cx="4907" cy="628"/>
            </a:xfrm>
            <a:prstGeom prst="rect">
              <a:avLst/>
            </a:prstGeom>
            <a:noFill/>
          </p:spPr>
          <p:txBody>
            <a:bodyPr wrap="square" lIns="0" tIns="0" rIns="0" bIns="0" rtlCol="0">
              <a:noAutofit/>
            </a:bodyPr>
            <a:p>
              <a:pPr>
                <a:spcBef>
                  <a:spcPct val="0"/>
                </a:spcBef>
                <a:spcAft>
                  <a:spcPct val="0"/>
                </a:spcAft>
              </a:pPr>
              <a:r>
                <a:rPr lang="zh-CN" altLang="en-US" b="1">
                  <a:solidFill>
                    <a:schemeClr val="accent3"/>
                  </a:solidFill>
                  <a:latin typeface="+mn-ea"/>
                  <a:cs typeface="+mn-ea"/>
                  <a:sym typeface="+mn-ea"/>
                </a:rPr>
                <a:t>载体价值：传承优秀传统文化</a:t>
              </a:r>
              <a:endParaRPr lang="zh-CN" altLang="en-US" b="1">
                <a:solidFill>
                  <a:schemeClr val="accent3"/>
                </a:solidFill>
                <a:latin typeface="+mn-ea"/>
                <a:cs typeface="+mn-ea"/>
                <a:sym typeface="+mn-ea"/>
              </a:endParaRPr>
            </a:p>
          </p:txBody>
        </p:sp>
        <p:cxnSp>
          <p:nvCxnSpPr>
            <p:cNvPr id="78" name="直接箭头连接符 77"/>
            <p:cNvCxnSpPr/>
            <p:nvPr>
              <p:custDataLst>
                <p:tags r:id="rId14"/>
              </p:custDataLst>
            </p:nvPr>
          </p:nvCxnSpPr>
          <p:spPr>
            <a:xfrm flipH="1">
              <a:off x="12813" y="3725"/>
              <a:ext cx="3103" cy="0"/>
            </a:xfrm>
            <a:prstGeom prst="straightConnector1">
              <a:avLst/>
            </a:prstGeom>
            <a:ln w="12700">
              <a:solidFill>
                <a:schemeClr val="accent3"/>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79" name="矩形 78"/>
            <p:cNvSpPr/>
            <p:nvPr>
              <p:custDataLst>
                <p:tags r:id="rId15"/>
              </p:custDataLst>
            </p:nvPr>
          </p:nvSpPr>
          <p:spPr>
            <a:xfrm>
              <a:off x="12813" y="6942"/>
              <a:ext cx="5883" cy="628"/>
            </a:xfrm>
            <a:prstGeom prst="rect">
              <a:avLst/>
            </a:prstGeom>
            <a:noFill/>
          </p:spPr>
          <p:txBody>
            <a:bodyPr wrap="square" lIns="0" tIns="0" rIns="0" bIns="0" rtlCol="0">
              <a:noAutofit/>
            </a:bodyPr>
            <a:p>
              <a:pPr>
                <a:spcBef>
                  <a:spcPct val="0"/>
                </a:spcBef>
                <a:spcAft>
                  <a:spcPct val="0"/>
                </a:spcAft>
              </a:pPr>
              <a:r>
                <a:rPr lang="zh-CN" altLang="en-US" b="1">
                  <a:solidFill>
                    <a:schemeClr val="accent2"/>
                  </a:solidFill>
                  <a:latin typeface="+mn-ea"/>
                  <a:cs typeface="+mn-ea"/>
                  <a:sym typeface="+mn-ea"/>
                </a:rPr>
                <a:t>文化传播价值：推动人类文明发展</a:t>
              </a:r>
              <a:endParaRPr lang="zh-CN" altLang="en-US" b="1">
                <a:solidFill>
                  <a:schemeClr val="accent2"/>
                </a:solidFill>
                <a:latin typeface="+mn-ea"/>
                <a:cs typeface="+mn-ea"/>
                <a:sym typeface="+mn-ea"/>
              </a:endParaRPr>
            </a:p>
          </p:txBody>
        </p:sp>
        <p:cxnSp>
          <p:nvCxnSpPr>
            <p:cNvPr id="80" name="直接箭头连接符 79"/>
            <p:cNvCxnSpPr/>
            <p:nvPr>
              <p:custDataLst>
                <p:tags r:id="rId16"/>
              </p:custDataLst>
            </p:nvPr>
          </p:nvCxnSpPr>
          <p:spPr>
            <a:xfrm flipH="1">
              <a:off x="12813" y="7597"/>
              <a:ext cx="3103" cy="0"/>
            </a:xfrm>
            <a:prstGeom prst="straightConnector1">
              <a:avLst/>
            </a:prstGeom>
            <a:ln w="12700">
              <a:solidFill>
                <a:schemeClr val="accent2"/>
              </a:solidFill>
              <a:headEnd type="oval"/>
              <a:tailEnd type="none"/>
            </a:ln>
          </p:spPr>
          <p:style>
            <a:lnRef idx="1">
              <a:schemeClr val="accent1"/>
            </a:lnRef>
            <a:fillRef idx="0">
              <a:schemeClr val="accent1"/>
            </a:fillRef>
            <a:effectRef idx="0">
              <a:schemeClr val="accent1"/>
            </a:effectRef>
            <a:fontRef idx="minor">
              <a:schemeClr val="tx1"/>
            </a:fontRef>
          </p:style>
        </p:cxnSp>
        <p:pic>
          <p:nvPicPr>
            <p:cNvPr id="81" name="图片 7" descr="343435383038363b343532323338393bbacfd7f7bbfad6c6"/>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7461" y="4552"/>
              <a:ext cx="946" cy="946"/>
            </a:xfrm>
            <a:prstGeom prst="rect">
              <a:avLst/>
            </a:prstGeom>
            <a:effectLst>
              <a:reflection blurRad="6350" stA="29000" endPos="35000" dist="50800" dir="5400000" sy="-100000" algn="bl" rotWithShape="0"/>
            </a:effectLst>
          </p:spPr>
        </p:pic>
        <p:sp>
          <p:nvSpPr>
            <p:cNvPr id="82" name="菱形 81"/>
            <p:cNvSpPr/>
            <p:nvPr>
              <p:custDataLst>
                <p:tags r:id="rId20"/>
              </p:custDataLst>
            </p:nvPr>
          </p:nvSpPr>
          <p:spPr>
            <a:xfrm>
              <a:off x="9146" y="6211"/>
              <a:ext cx="848" cy="848"/>
            </a:xfrm>
            <a:prstGeom prst="diamond">
              <a:avLst/>
            </a:prstGeom>
            <a:solidFill>
              <a:schemeClr val="accent2">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pic>
          <p:nvPicPr>
            <p:cNvPr id="83" name="图片 5" descr="343435383036303b343532343134393bcdb7c4d4b7e7b1a9"/>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7492" y="7681"/>
              <a:ext cx="884" cy="884"/>
            </a:xfrm>
            <a:prstGeom prst="rect">
              <a:avLst/>
            </a:prstGeom>
            <a:effectLst>
              <a:reflection blurRad="6350" stA="29000" endPos="35000" dist="50800" dir="5400000" sy="-100000" algn="bl" rotWithShape="0"/>
            </a:effectLst>
          </p:spPr>
        </p:pic>
        <p:pic>
          <p:nvPicPr>
            <p:cNvPr id="84" name="图片 9" descr="343435383038363b343532323339323bc6b7c5c6b9dcc0ed"/>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10761" y="4498"/>
              <a:ext cx="886" cy="886"/>
            </a:xfrm>
            <a:prstGeom prst="rect">
              <a:avLst/>
            </a:prstGeom>
            <a:effectLst>
              <a:reflection blurRad="6350" stA="29000" endPos="35000" dist="50800" dir="5400000" sy="-100000" algn="bl" rotWithShape="0"/>
            </a:effectLst>
          </p:spPr>
        </p:pic>
        <p:pic>
          <p:nvPicPr>
            <p:cNvPr id="85" name="图片 18" descr="343435383036303b343532343136323bcfeec4bfc9fac3fcd6dcc6da"/>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10781" y="7699"/>
              <a:ext cx="848" cy="848"/>
            </a:xfrm>
            <a:prstGeom prst="rect">
              <a:avLst/>
            </a:prstGeom>
            <a:effectLst>
              <a:reflection blurRad="6350" stA="29000" endPos="35000" dist="50800" dir="5400000" sy="-100000" algn="bl" rotWithShape="0"/>
            </a:effectLst>
          </p:spPr>
        </p:pic>
        <p:sp>
          <p:nvSpPr>
            <p:cNvPr id="86" name="矩形 85"/>
            <p:cNvSpPr/>
            <p:nvPr>
              <p:custDataLst>
                <p:tags r:id="rId30"/>
              </p:custDataLst>
            </p:nvPr>
          </p:nvSpPr>
          <p:spPr>
            <a:xfrm>
              <a:off x="12813" y="3834"/>
              <a:ext cx="4913" cy="3098"/>
            </a:xfrm>
            <a:prstGeom prst="rect">
              <a:avLst/>
            </a:prstGeom>
            <a:noFill/>
          </p:spPr>
          <p:txBody>
            <a:bodyPr wrap="square" lIns="0" tIns="0" rIns="0" bIns="0" rtlCol="0">
              <a:noAutofit/>
            </a:bodyPr>
            <a:p>
              <a:pPr marL="285750" indent="-285750" algn="l" fontAlgn="auto">
                <a:lnSpc>
                  <a:spcPct val="135000"/>
                </a:lnSpc>
                <a:spcBef>
                  <a:spcPct val="0"/>
                </a:spcBef>
                <a:spcAft>
                  <a:spcPct val="0"/>
                </a:spcAft>
                <a:buFont typeface="Wingdings" panose="05000000000000000000" charset="0"/>
                <a:buChar char="Ø"/>
              </a:pPr>
              <a:r>
                <a:rPr lang="en-US" altLang="zh-CN" sz="1400">
                  <a:solidFill>
                    <a:schemeClr val="tx1">
                      <a:lumMod val="85000"/>
                      <a:lumOff val="15000"/>
                    </a:schemeClr>
                  </a:solidFill>
                  <a:latin typeface="+mn-ea"/>
                  <a:cs typeface="+mn-ea"/>
                  <a:sym typeface="+mn-ea"/>
                </a:rPr>
                <a:t>C-STEAM</a:t>
              </a:r>
              <a:r>
                <a:rPr lang="zh-CN" altLang="en-US" sz="1400">
                  <a:solidFill>
                    <a:schemeClr val="tx1">
                      <a:lumMod val="85000"/>
                      <a:lumOff val="15000"/>
                    </a:schemeClr>
                  </a:solidFill>
                  <a:latin typeface="+mn-ea"/>
                  <a:cs typeface="+mn-ea"/>
                  <a:sym typeface="+mn-ea"/>
                </a:rPr>
                <a:t>作为活态文化载体，让优秀传统文化在良性互动中落地生根、开花结果。</a:t>
              </a:r>
              <a:endParaRPr lang="zh-CN" altLang="en-US" sz="1400">
                <a:solidFill>
                  <a:schemeClr val="tx1">
                    <a:lumMod val="85000"/>
                    <a:lumOff val="15000"/>
                  </a:schemeClr>
                </a:solidFill>
                <a:latin typeface="+mn-ea"/>
                <a:cs typeface="+mn-ea"/>
                <a:sym typeface="+mn-ea"/>
              </a:endParaRPr>
            </a:p>
          </p:txBody>
        </p:sp>
        <p:sp>
          <p:nvSpPr>
            <p:cNvPr id="87" name="矩形 86"/>
            <p:cNvSpPr/>
            <p:nvPr>
              <p:custDataLst>
                <p:tags r:id="rId31"/>
              </p:custDataLst>
            </p:nvPr>
          </p:nvSpPr>
          <p:spPr>
            <a:xfrm>
              <a:off x="12813" y="7819"/>
              <a:ext cx="5139" cy="1317"/>
            </a:xfrm>
            <a:prstGeom prst="rect">
              <a:avLst/>
            </a:prstGeom>
            <a:noFill/>
          </p:spPr>
          <p:txBody>
            <a:bodyPr wrap="square" lIns="0" tIns="0" rIns="0" bIns="0" rtlCol="0">
              <a:noAutofit/>
            </a:bodyPr>
            <a:p>
              <a:pPr marL="285750" indent="-285750" algn="l" fontAlgn="auto">
                <a:lnSpc>
                  <a:spcPct val="135000"/>
                </a:lnSpc>
                <a:spcBef>
                  <a:spcPct val="0"/>
                </a:spcBef>
                <a:spcAft>
                  <a:spcPct val="0"/>
                </a:spcAft>
                <a:buFont typeface="Wingdings" panose="05000000000000000000" charset="0"/>
                <a:buChar char="Ø"/>
              </a:pPr>
              <a:r>
                <a:rPr lang="zh-CN" altLang="en-US" sz="1400" kern="0" dirty="0">
                  <a:ln>
                    <a:noFill/>
                    <a:prstDash val="sysDot"/>
                  </a:ln>
                  <a:solidFill>
                    <a:schemeClr val="tx1">
                      <a:lumMod val="85000"/>
                      <a:lumOff val="15000"/>
                    </a:schemeClr>
                  </a:solidFill>
                  <a:latin typeface="+mn-ea"/>
                  <a:sym typeface="+mn-ea"/>
                </a:rPr>
                <a:t>广义的</a:t>
              </a:r>
              <a:r>
                <a:rPr lang="en-US" altLang="zh-CN" sz="1400" kern="0" dirty="0">
                  <a:ln>
                    <a:noFill/>
                    <a:prstDash val="sysDot"/>
                  </a:ln>
                  <a:solidFill>
                    <a:schemeClr val="tx1">
                      <a:lumMod val="85000"/>
                      <a:lumOff val="15000"/>
                    </a:schemeClr>
                  </a:solidFill>
                  <a:latin typeface="+mn-ea"/>
                  <a:sym typeface="+mn-ea"/>
                </a:rPr>
                <a:t>C-STEAM</a:t>
              </a:r>
              <a:r>
                <a:rPr lang="zh-CN" altLang="en-US" sz="1400" kern="0" dirty="0">
                  <a:ln>
                    <a:noFill/>
                    <a:prstDash val="sysDot"/>
                  </a:ln>
                  <a:solidFill>
                    <a:schemeClr val="tx1">
                      <a:lumMod val="85000"/>
                      <a:lumOff val="15000"/>
                    </a:schemeClr>
                  </a:solidFill>
                  <a:latin typeface="+mn-ea"/>
                  <a:sym typeface="+mn-ea"/>
                </a:rPr>
                <a:t>兼具本土化和全球化意涵，既坚定文化自信，弘扬中华优秀传统文化，也推动构建人类命运共同体，创造人类文明新形态。</a:t>
              </a:r>
              <a:endParaRPr lang="zh-CN" altLang="en-US" sz="1400" kern="0" dirty="0">
                <a:ln>
                  <a:noFill/>
                  <a:prstDash val="sysDot"/>
                </a:ln>
                <a:solidFill>
                  <a:schemeClr val="tx1">
                    <a:lumMod val="85000"/>
                    <a:lumOff val="15000"/>
                  </a:schemeClr>
                </a:solidFill>
                <a:latin typeface="+mn-ea"/>
                <a:sym typeface="+mn-ea"/>
              </a:endParaRPr>
            </a:p>
          </p:txBody>
        </p:sp>
      </p:grpSp>
    </p:spTree>
    <p:custDataLst>
      <p:tags r:id="rId3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6717030" cy="745490"/>
          </a:xfrm>
          <a:prstGeom prst="rect">
            <a:avLst/>
          </a:prstGeom>
          <a:noFill/>
        </p:spPr>
        <p:txBody>
          <a:bodyPr wrap="square" rtlCol="0">
            <a:noAutofit/>
          </a:bodyPr>
          <a:lstStyle/>
          <a:p>
            <a:pPr algn="l"/>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二、</a:t>
            </a:r>
            <a:r>
              <a:rPr lang="en-US" altLang="zh-CN" sz="3600" b="1" dirty="0">
                <a:solidFill>
                  <a:srgbClr val="55797A"/>
                </a:solidFill>
                <a:effectLst/>
                <a:latin typeface="微软雅黑" panose="020B0503020204020204" pitchFamily="34" charset="-122"/>
                <a:ea typeface="微软雅黑" panose="020B0503020204020204" pitchFamily="34" charset="-122"/>
                <a:sym typeface="+mn-ea"/>
              </a:rPr>
              <a:t>C-STEAM</a:t>
            </a:r>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教育的</a:t>
            </a:r>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价值定位</a:t>
            </a:r>
            <a:endParaRPr lang="zh-CN" altLang="en-US" sz="3600" b="1" dirty="0">
              <a:solidFill>
                <a:srgbClr val="55797A"/>
              </a:solidFill>
              <a:effectLst/>
              <a:latin typeface="微软雅黑" panose="020B0503020204020204" pitchFamily="34" charset="-122"/>
              <a:ea typeface="微软雅黑" panose="020B0503020204020204" pitchFamily="34" charset="-122"/>
              <a:sym typeface="+mn-ea"/>
            </a:endParaRPr>
          </a:p>
        </p:txBody>
      </p:sp>
      <p:grpSp>
        <p:nvGrpSpPr>
          <p:cNvPr id="4" name="组合 3"/>
          <p:cNvGrpSpPr/>
          <p:nvPr/>
        </p:nvGrpSpPr>
        <p:grpSpPr>
          <a:xfrm>
            <a:off x="1024255" y="2173605"/>
            <a:ext cx="9900285" cy="3843655"/>
            <a:chOff x="1613" y="3423"/>
            <a:chExt cx="15591" cy="6053"/>
          </a:xfrm>
        </p:grpSpPr>
        <p:sp>
          <p:nvSpPr>
            <p:cNvPr id="5" name="文本框 4"/>
            <p:cNvSpPr txBox="1"/>
            <p:nvPr/>
          </p:nvSpPr>
          <p:spPr>
            <a:xfrm>
              <a:off x="2160" y="4306"/>
              <a:ext cx="3918" cy="2375"/>
            </a:xfrm>
            <a:prstGeom prst="rect">
              <a:avLst/>
            </a:prstGeom>
            <a:noFill/>
          </p:spPr>
          <p:txBody>
            <a:bodyPr wrap="square" rtlCol="0">
              <a:noAutofit/>
            </a:bodyPr>
            <a:p>
              <a:pPr algn="ctr"/>
              <a:r>
                <a:rPr lang="zh-CN" altLang="en-US" sz="4200" b="1">
                  <a:solidFill>
                    <a:srgbClr val="55797A"/>
                  </a:solidFill>
                </a:rPr>
                <a:t>思维导图绘制</a:t>
              </a:r>
              <a:endParaRPr lang="zh-CN" altLang="en-US" sz="4200" b="1">
                <a:solidFill>
                  <a:srgbClr val="55797A"/>
                </a:solidFill>
              </a:endParaRPr>
            </a:p>
            <a:p>
              <a:pPr algn="ctr"/>
              <a:endParaRPr lang="zh-CN" altLang="en-US" sz="4200" b="1">
                <a:solidFill>
                  <a:srgbClr val="55797A"/>
                </a:solidFill>
              </a:endParaRPr>
            </a:p>
          </p:txBody>
        </p:sp>
        <p:pic>
          <p:nvPicPr>
            <p:cNvPr id="8" name="图片 7" descr="思考者"/>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613" y="7115"/>
              <a:ext cx="2361" cy="2361"/>
            </a:xfrm>
            <a:prstGeom prst="rect">
              <a:avLst/>
            </a:prstGeom>
          </p:spPr>
        </p:pic>
        <p:sp>
          <p:nvSpPr>
            <p:cNvPr id="9" name="任意多边形: 形状 3"/>
            <p:cNvSpPr/>
            <p:nvPr>
              <p:custDataLst>
                <p:tags r:id="rId4"/>
              </p:custDataLst>
            </p:nvPr>
          </p:nvSpPr>
          <p:spPr>
            <a:xfrm rot="10800000">
              <a:off x="6494" y="3423"/>
              <a:ext cx="10710" cy="5970"/>
            </a:xfrm>
            <a:custGeom>
              <a:avLst/>
              <a:gdLst>
                <a:gd name="connsiteX0" fmla="*/ 2584395 w 2695478"/>
                <a:gd name="connsiteY0" fmla="*/ 1854489 h 1854489"/>
                <a:gd name="connsiteX1" fmla="*/ 111083 w 2695478"/>
                <a:gd name="connsiteY1" fmla="*/ 1854489 h 1854489"/>
                <a:gd name="connsiteX2" fmla="*/ 0 w 2695478"/>
                <a:gd name="connsiteY2" fmla="*/ 1743406 h 1854489"/>
                <a:gd name="connsiteX3" fmla="*/ 0 w 2695478"/>
                <a:gd name="connsiteY3" fmla="*/ 362180 h 1854489"/>
                <a:gd name="connsiteX4" fmla="*/ 111083 w 2695478"/>
                <a:gd name="connsiteY4" fmla="*/ 251097 h 1854489"/>
                <a:gd name="connsiteX5" fmla="*/ 1139340 w 2695478"/>
                <a:gd name="connsiteY5" fmla="*/ 251097 h 1854489"/>
                <a:gd name="connsiteX6" fmla="*/ 1347740 w 2695478"/>
                <a:gd name="connsiteY6" fmla="*/ 0 h 1854489"/>
                <a:gd name="connsiteX7" fmla="*/ 1556139 w 2695478"/>
                <a:gd name="connsiteY7" fmla="*/ 251097 h 1854489"/>
                <a:gd name="connsiteX8" fmla="*/ 2584395 w 2695478"/>
                <a:gd name="connsiteY8" fmla="*/ 251097 h 1854489"/>
                <a:gd name="connsiteX9" fmla="*/ 2695478 w 2695478"/>
                <a:gd name="connsiteY9" fmla="*/ 362180 h 1854489"/>
                <a:gd name="connsiteX10" fmla="*/ 2695478 w 2695478"/>
                <a:gd name="connsiteY10" fmla="*/ 1743406 h 1854489"/>
                <a:gd name="connsiteX11" fmla="*/ 2584395 w 2695478"/>
                <a:gd name="connsiteY11" fmla="*/ 1854489 h 1854489"/>
                <a:gd name="connsiteX0-1" fmla="*/ 2584395 w 2695478"/>
                <a:gd name="connsiteY0-2" fmla="*/ 1865811 h 1865811"/>
                <a:gd name="connsiteX1-3" fmla="*/ 111083 w 2695478"/>
                <a:gd name="connsiteY1-4" fmla="*/ 1865811 h 1865811"/>
                <a:gd name="connsiteX2-5" fmla="*/ 0 w 2695478"/>
                <a:gd name="connsiteY2-6" fmla="*/ 1754728 h 1865811"/>
                <a:gd name="connsiteX3-7" fmla="*/ 0 w 2695478"/>
                <a:gd name="connsiteY3-8" fmla="*/ 373502 h 1865811"/>
                <a:gd name="connsiteX4-9" fmla="*/ 111083 w 2695478"/>
                <a:gd name="connsiteY4-10" fmla="*/ 262419 h 1865811"/>
                <a:gd name="connsiteX5-11" fmla="*/ 1139340 w 2695478"/>
                <a:gd name="connsiteY5-12" fmla="*/ 262419 h 1865811"/>
                <a:gd name="connsiteX6-13" fmla="*/ 1575299 w 2695478"/>
                <a:gd name="connsiteY6-14" fmla="*/ 0 h 1865811"/>
                <a:gd name="connsiteX7-15" fmla="*/ 1556139 w 2695478"/>
                <a:gd name="connsiteY7-16" fmla="*/ 262419 h 1865811"/>
                <a:gd name="connsiteX8-17" fmla="*/ 2584395 w 2695478"/>
                <a:gd name="connsiteY8-18" fmla="*/ 262419 h 1865811"/>
                <a:gd name="connsiteX9-19" fmla="*/ 2695478 w 2695478"/>
                <a:gd name="connsiteY9-20" fmla="*/ 373502 h 1865811"/>
                <a:gd name="connsiteX10-21" fmla="*/ 2695478 w 2695478"/>
                <a:gd name="connsiteY10-22" fmla="*/ 1754728 h 1865811"/>
                <a:gd name="connsiteX11-23" fmla="*/ 2584395 w 2695478"/>
                <a:gd name="connsiteY11-24" fmla="*/ 1865811 h 186581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2695478" h="1865811">
                  <a:moveTo>
                    <a:pt x="2584395" y="1865811"/>
                  </a:moveTo>
                  <a:lnTo>
                    <a:pt x="111083" y="1865811"/>
                  </a:lnTo>
                  <a:cubicBezTo>
                    <a:pt x="49734" y="1865811"/>
                    <a:pt x="0" y="1816077"/>
                    <a:pt x="0" y="1754728"/>
                  </a:cubicBezTo>
                  <a:lnTo>
                    <a:pt x="0" y="373502"/>
                  </a:lnTo>
                  <a:cubicBezTo>
                    <a:pt x="0" y="312153"/>
                    <a:pt x="49734" y="262419"/>
                    <a:pt x="111083" y="262419"/>
                  </a:cubicBezTo>
                  <a:lnTo>
                    <a:pt x="1139340" y="262419"/>
                  </a:lnTo>
                  <a:lnTo>
                    <a:pt x="1575299" y="0"/>
                  </a:lnTo>
                  <a:lnTo>
                    <a:pt x="1556139" y="262419"/>
                  </a:lnTo>
                  <a:lnTo>
                    <a:pt x="2584395" y="262419"/>
                  </a:lnTo>
                  <a:cubicBezTo>
                    <a:pt x="2645744" y="262419"/>
                    <a:pt x="2695478" y="312153"/>
                    <a:pt x="2695478" y="373502"/>
                  </a:cubicBezTo>
                  <a:lnTo>
                    <a:pt x="2695478" y="1754728"/>
                  </a:lnTo>
                  <a:cubicBezTo>
                    <a:pt x="2695478" y="1816077"/>
                    <a:pt x="2645744" y="1865811"/>
                    <a:pt x="2584395" y="1865811"/>
                  </a:cubicBezTo>
                  <a:close/>
                </a:path>
              </a:pathLst>
            </a:custGeom>
            <a:solidFill>
              <a:srgbClr val="FFFFFF">
                <a:alpha val="15000"/>
              </a:srgbClr>
            </a:solid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dirty="0">
                <a:solidFill>
                  <a:schemeClr val="lt1"/>
                </a:solidFill>
              </a:endParaRPr>
            </a:p>
          </p:txBody>
        </p:sp>
        <p:sp>
          <p:nvSpPr>
            <p:cNvPr id="11" name="矩形 10"/>
            <p:cNvSpPr/>
            <p:nvPr>
              <p:custDataLst>
                <p:tags r:id="rId5"/>
              </p:custDataLst>
            </p:nvPr>
          </p:nvSpPr>
          <p:spPr>
            <a:xfrm>
              <a:off x="6880" y="3642"/>
              <a:ext cx="10058" cy="4641"/>
            </a:xfrm>
            <a:prstGeom prst="rect">
              <a:avLst/>
            </a:prstGeom>
            <a:noFill/>
          </p:spPr>
          <p:txBody>
            <a:bodyPr vert="horz" wrap="square" lIns="0" tIns="0" rIns="0" bIns="0" rtlCol="0" anchor="ctr" anchorCtr="0">
              <a:noAutofit/>
            </a:bodyPr>
            <a:p>
              <a:pPr indent="0">
                <a:lnSpc>
                  <a:spcPct val="150000"/>
                </a:lnSpc>
                <a:buFont typeface="Wingdings" panose="05000000000000000000" charset="0"/>
                <a:buNone/>
              </a:pPr>
              <a:r>
                <a:rPr lang="zh-CN" altLang="en-US" sz="2800" dirty="0">
                  <a:solidFill>
                    <a:schemeClr val="tx1">
                      <a:lumMod val="85000"/>
                      <a:lumOff val="15000"/>
                    </a:schemeClr>
                  </a:solidFill>
                  <a:latin typeface="+mn-ea"/>
                  <a:cs typeface="+mn-ea"/>
                  <a:sym typeface="+mn-ea"/>
                </a:rPr>
                <a:t>请同学们以小组为单位，绘制</a:t>
              </a:r>
              <a:r>
                <a:rPr lang="en-US" altLang="zh-CN" sz="2800" dirty="0">
                  <a:solidFill>
                    <a:schemeClr val="tx1">
                      <a:lumMod val="85000"/>
                      <a:lumOff val="15000"/>
                    </a:schemeClr>
                  </a:solidFill>
                  <a:latin typeface="+mn-ea"/>
                  <a:cs typeface="+mn-ea"/>
                  <a:sym typeface="+mn-ea"/>
                </a:rPr>
                <a:t>C-STEAM</a:t>
              </a:r>
              <a:r>
                <a:rPr lang="zh-CN" altLang="en-US" sz="2800" dirty="0">
                  <a:solidFill>
                    <a:schemeClr val="tx1">
                      <a:lumMod val="85000"/>
                      <a:lumOff val="15000"/>
                    </a:schemeClr>
                  </a:solidFill>
                  <a:latin typeface="+mn-ea"/>
                  <a:cs typeface="+mn-ea"/>
                  <a:sym typeface="+mn-ea"/>
                </a:rPr>
                <a:t>教育价值体系思维导图，思考如何呈现四大价值维度及其内涵。</a:t>
              </a:r>
              <a:endParaRPr lang="zh-CN" altLang="en-US" sz="2800" dirty="0">
                <a:solidFill>
                  <a:schemeClr val="tx1">
                    <a:lumMod val="85000"/>
                    <a:lumOff val="15000"/>
                  </a:schemeClr>
                </a:solidFill>
                <a:latin typeface="+mn-ea"/>
                <a:cs typeface="+mn-ea"/>
                <a:sym typeface="+mn-ea"/>
              </a:endParaRPr>
            </a:p>
          </p:txBody>
        </p:sp>
      </p:grpSp>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2" name="文本框 11"/>
          <p:cNvSpPr txBox="1"/>
          <p:nvPr/>
        </p:nvSpPr>
        <p:spPr>
          <a:xfrm>
            <a:off x="3228340" y="1896745"/>
            <a:ext cx="5709285" cy="1568450"/>
          </a:xfrm>
          <a:prstGeom prst="rect">
            <a:avLst/>
          </a:prstGeom>
          <a:noFill/>
        </p:spPr>
        <p:txBody>
          <a:bodyPr wrap="square" rtlCol="0">
            <a:spAutoFit/>
          </a:bodyPr>
          <a:lstStyle/>
          <a:p>
            <a:pPr algn="ctr"/>
            <a:r>
              <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rPr>
              <a:t>ONE</a:t>
            </a:r>
            <a:endPar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endParaRPr>
          </a:p>
        </p:txBody>
      </p:sp>
      <p:grpSp>
        <p:nvGrpSpPr>
          <p:cNvPr id="3" name="组合 2"/>
          <p:cNvGrpSpPr/>
          <p:nvPr/>
        </p:nvGrpSpPr>
        <p:grpSpPr>
          <a:xfrm>
            <a:off x="3112770" y="2610485"/>
            <a:ext cx="5940425" cy="1198880"/>
            <a:chOff x="3107" y="4111"/>
            <a:chExt cx="12945" cy="1888"/>
          </a:xfrm>
        </p:grpSpPr>
        <p:sp>
          <p:nvSpPr>
            <p:cNvPr id="2" name="矩形 1"/>
            <p:cNvSpPr/>
            <p:nvPr/>
          </p:nvSpPr>
          <p:spPr>
            <a:xfrm>
              <a:off x="3372" y="5421"/>
              <a:ext cx="12416" cy="576"/>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3107" y="4111"/>
              <a:ext cx="12945" cy="1888"/>
            </a:xfrm>
            <a:prstGeom prst="rect">
              <a:avLst/>
            </a:prstGeom>
            <a:noFill/>
          </p:spPr>
          <p:txBody>
            <a:bodyPr wrap="square" rtlCol="0">
              <a:spAutoFit/>
            </a:bodyPr>
            <a:lstStyle/>
            <a:p>
              <a:pPr algn="ctr"/>
              <a:r>
                <a:rPr lang="zh-CN" altLang="en-US" sz="7200" b="1" dirty="0">
                  <a:solidFill>
                    <a:srgbClr val="55797A"/>
                  </a:solidFill>
                  <a:effectLst/>
                  <a:latin typeface="微软雅黑" panose="020B0503020204020204" pitchFamily="34" charset="-122"/>
                  <a:ea typeface="微软雅黑" panose="020B0503020204020204" pitchFamily="34" charset="-122"/>
                  <a:sym typeface="+mn-ea"/>
                </a:rPr>
                <a:t>思考与</a:t>
              </a:r>
              <a:r>
                <a:rPr lang="zh-CN" altLang="en-US" sz="7200" b="1" dirty="0">
                  <a:solidFill>
                    <a:srgbClr val="55797A"/>
                  </a:solidFill>
                  <a:effectLst/>
                  <a:latin typeface="微软雅黑" panose="020B0503020204020204" pitchFamily="34" charset="-122"/>
                  <a:ea typeface="微软雅黑" panose="020B0503020204020204" pitchFamily="34" charset="-122"/>
                  <a:sym typeface="+mn-ea"/>
                </a:rPr>
                <a:t>练习</a:t>
              </a:r>
              <a:endParaRPr lang="zh-CN" altLang="en-US" sz="7200" b="1" dirty="0">
                <a:solidFill>
                  <a:srgbClr val="55797A"/>
                </a:solidFill>
                <a:effectLst/>
                <a:latin typeface="微软雅黑" panose="020B0503020204020204" pitchFamily="34" charset="-122"/>
                <a:ea typeface="微软雅黑" panose="020B0503020204020204" pitchFamily="34" charset="-122"/>
                <a:sym typeface="+mn-ea"/>
              </a:endParaRPr>
            </a:p>
          </p:txBody>
        </p:sp>
      </p:grpSp>
      <p:sp>
        <p:nvSpPr>
          <p:cNvPr id="13" name="圆角矩形 12"/>
          <p:cNvSpPr/>
          <p:nvPr/>
        </p:nvSpPr>
        <p:spPr>
          <a:xfrm>
            <a:off x="4863783" y="4692650"/>
            <a:ext cx="2438400" cy="433070"/>
          </a:xfrm>
          <a:prstGeom prst="roundRect">
            <a:avLst>
              <a:gd name="adj" fmla="val 50000"/>
            </a:avLst>
          </a:prstGeom>
          <a:noFill/>
          <a:ln>
            <a:solidFill>
              <a:srgbClr val="5579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rPr>
              <a:t>PART 04</a:t>
            </a:r>
            <a:endPar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2" name="矩形: 圆角 2"/>
          <p:cNvSpPr/>
          <p:nvPr>
            <p:custDataLst>
              <p:tags r:id="rId2"/>
            </p:custDataLst>
          </p:nvPr>
        </p:nvSpPr>
        <p:spPr>
          <a:xfrm>
            <a:off x="476885" y="1096010"/>
            <a:ext cx="11151870" cy="180403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5" name="矩形 4"/>
          <p:cNvSpPr/>
          <p:nvPr>
            <p:custDataLst>
              <p:tags r:id="rId3"/>
            </p:custDataLst>
          </p:nvPr>
        </p:nvSpPr>
        <p:spPr>
          <a:xfrm>
            <a:off x="781685" y="1380490"/>
            <a:ext cx="9946005" cy="1329055"/>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dirty="0">
                <a:solidFill>
                  <a:schemeClr val="tx1">
                    <a:lumMod val="85000"/>
                    <a:lumOff val="15000"/>
                  </a:schemeClr>
                </a:solidFill>
                <a:latin typeface="Times New Roman" panose="02020603050405020304" charset="0"/>
                <a:cs typeface="Times New Roman" panose="02020603050405020304" charset="0"/>
              </a:rPr>
              <a:t>（</a:t>
            </a:r>
            <a:r>
              <a:rPr lang="en-US" altLang="zh-CN" sz="2000" dirty="0">
                <a:solidFill>
                  <a:schemeClr val="tx1">
                    <a:lumMod val="85000"/>
                    <a:lumOff val="15000"/>
                  </a:schemeClr>
                </a:solidFill>
                <a:latin typeface="Times New Roman" panose="02020603050405020304" charset="0"/>
                <a:cs typeface="Times New Roman" panose="02020603050405020304" charset="0"/>
              </a:rPr>
              <a:t>1</a:t>
            </a:r>
            <a:r>
              <a:rPr lang="zh-CN" altLang="en-US" sz="2000" dirty="0">
                <a:solidFill>
                  <a:schemeClr val="tx1">
                    <a:lumMod val="85000"/>
                    <a:lumOff val="15000"/>
                  </a:schemeClr>
                </a:solidFill>
                <a:latin typeface="Times New Roman" panose="02020603050405020304" charset="0"/>
                <a:cs typeface="Times New Roman" panose="02020603050405020304" charset="0"/>
              </a:rPr>
              <a:t>）比较分析</a:t>
            </a:r>
            <a:r>
              <a:rPr lang="en-US" altLang="zh-CN" sz="2000" dirty="0">
                <a:solidFill>
                  <a:schemeClr val="tx1">
                    <a:lumMod val="85000"/>
                    <a:lumOff val="15000"/>
                  </a:schemeClr>
                </a:solidFill>
                <a:latin typeface="Times New Roman" panose="02020603050405020304" charset="0"/>
                <a:cs typeface="Times New Roman" panose="02020603050405020304" charset="0"/>
              </a:rPr>
              <a:t>STEM</a:t>
            </a:r>
            <a:r>
              <a:rPr lang="zh-CN" altLang="en-US" sz="2000" dirty="0">
                <a:solidFill>
                  <a:schemeClr val="tx1">
                    <a:lumMod val="85000"/>
                    <a:lumOff val="15000"/>
                  </a:schemeClr>
                </a:solidFill>
                <a:latin typeface="Times New Roman" panose="02020603050405020304" charset="0"/>
                <a:cs typeface="Times New Roman" panose="02020603050405020304" charset="0"/>
              </a:rPr>
              <a:t>教育与</a:t>
            </a:r>
            <a:r>
              <a:rPr lang="en-US" altLang="zh-CN" sz="2000" dirty="0">
                <a:solidFill>
                  <a:schemeClr val="tx1">
                    <a:lumMod val="85000"/>
                    <a:lumOff val="15000"/>
                  </a:schemeClr>
                </a:solidFill>
                <a:latin typeface="Times New Roman" panose="02020603050405020304" charset="0"/>
                <a:cs typeface="Times New Roman" panose="02020603050405020304" charset="0"/>
              </a:rPr>
              <a:t>STEAM</a:t>
            </a:r>
            <a:r>
              <a:rPr lang="zh-CN" altLang="en-US" sz="2000" dirty="0">
                <a:solidFill>
                  <a:schemeClr val="tx1">
                    <a:lumMod val="85000"/>
                    <a:lumOff val="15000"/>
                  </a:schemeClr>
                </a:solidFill>
                <a:latin typeface="Times New Roman" panose="02020603050405020304" charset="0"/>
                <a:cs typeface="Times New Roman" panose="02020603050405020304" charset="0"/>
              </a:rPr>
              <a:t>教育的异同，说明</a:t>
            </a:r>
            <a:r>
              <a:rPr lang="en-US" altLang="zh-CN" sz="2000" dirty="0">
                <a:solidFill>
                  <a:schemeClr val="tx1">
                    <a:lumMod val="85000"/>
                    <a:lumOff val="15000"/>
                  </a:schemeClr>
                </a:solidFill>
                <a:latin typeface="Times New Roman" panose="02020603050405020304" charset="0"/>
                <a:cs typeface="Times New Roman" panose="02020603050405020304" charset="0"/>
              </a:rPr>
              <a:t>Arts</a:t>
            </a:r>
            <a:r>
              <a:rPr lang="zh-CN" altLang="en-US" sz="2000" dirty="0">
                <a:solidFill>
                  <a:schemeClr val="tx1">
                    <a:lumMod val="85000"/>
                    <a:lumOff val="15000"/>
                  </a:schemeClr>
                </a:solidFill>
                <a:latin typeface="Times New Roman" panose="02020603050405020304" charset="0"/>
                <a:cs typeface="Times New Roman" panose="02020603050405020304" charset="0"/>
              </a:rPr>
              <a:t>在</a:t>
            </a:r>
            <a:r>
              <a:rPr lang="en-US" altLang="zh-CN" sz="2000" dirty="0">
                <a:solidFill>
                  <a:schemeClr val="tx1">
                    <a:lumMod val="85000"/>
                    <a:lumOff val="15000"/>
                  </a:schemeClr>
                </a:solidFill>
                <a:latin typeface="Times New Roman" panose="02020603050405020304" charset="0"/>
                <a:cs typeface="Times New Roman" panose="02020603050405020304" charset="0"/>
              </a:rPr>
              <a:t>STEAM</a:t>
            </a:r>
            <a:r>
              <a:rPr lang="zh-CN" altLang="en-US" sz="2000" dirty="0">
                <a:solidFill>
                  <a:schemeClr val="tx1">
                    <a:lumMod val="85000"/>
                    <a:lumOff val="15000"/>
                  </a:schemeClr>
                </a:solidFill>
                <a:latin typeface="Times New Roman" panose="02020603050405020304" charset="0"/>
                <a:cs typeface="Times New Roman" panose="02020603050405020304" charset="0"/>
              </a:rPr>
              <a:t>教育中的价值与作用。</a:t>
            </a:r>
            <a:endParaRPr lang="zh-CN" altLang="en-US" sz="2000" dirty="0">
              <a:solidFill>
                <a:schemeClr val="tx1">
                  <a:lumMod val="85000"/>
                  <a:lumOff val="15000"/>
                </a:schemeClr>
              </a:solidFill>
              <a:latin typeface="Times New Roman" panose="02020603050405020304" charset="0"/>
              <a:cs typeface="Times New Roman" panose="02020603050405020304" charset="0"/>
            </a:endParaRPr>
          </a:p>
          <a:p>
            <a:pPr algn="just">
              <a:lnSpc>
                <a:spcPct val="150000"/>
              </a:lnSpc>
              <a:spcBef>
                <a:spcPct val="0"/>
              </a:spcBef>
              <a:spcAft>
                <a:spcPct val="0"/>
              </a:spcAft>
            </a:pPr>
            <a:r>
              <a:rPr lang="zh-CN" altLang="en-US" sz="2000" dirty="0">
                <a:solidFill>
                  <a:schemeClr val="tx1">
                    <a:lumMod val="85000"/>
                    <a:lumOff val="15000"/>
                  </a:schemeClr>
                </a:solidFill>
                <a:latin typeface="Times New Roman" panose="02020603050405020304" charset="0"/>
                <a:cs typeface="Times New Roman" panose="02020603050405020304" charset="0"/>
              </a:rPr>
              <a:t>（</a:t>
            </a:r>
            <a:r>
              <a:rPr lang="en-US" altLang="zh-CN" sz="2000" dirty="0">
                <a:solidFill>
                  <a:schemeClr val="tx1">
                    <a:lumMod val="85000"/>
                    <a:lumOff val="15000"/>
                  </a:schemeClr>
                </a:solidFill>
                <a:latin typeface="Times New Roman" panose="02020603050405020304" charset="0"/>
                <a:cs typeface="Times New Roman" panose="02020603050405020304" charset="0"/>
              </a:rPr>
              <a:t>2</a:t>
            </a:r>
            <a:r>
              <a:rPr lang="zh-CN" altLang="en-US" sz="2000" dirty="0">
                <a:solidFill>
                  <a:schemeClr val="tx1">
                    <a:lumMod val="85000"/>
                    <a:lumOff val="15000"/>
                  </a:schemeClr>
                </a:solidFill>
                <a:latin typeface="Times New Roman" panose="02020603050405020304" charset="0"/>
                <a:cs typeface="Times New Roman" panose="02020603050405020304" charset="0"/>
              </a:rPr>
              <a:t>）结合具体案例，分析当前</a:t>
            </a:r>
            <a:r>
              <a:rPr lang="en-US" altLang="zh-CN" sz="2000" dirty="0">
                <a:solidFill>
                  <a:schemeClr val="tx1">
                    <a:lumMod val="85000"/>
                    <a:lumOff val="15000"/>
                  </a:schemeClr>
                </a:solidFill>
                <a:latin typeface="Times New Roman" panose="02020603050405020304" charset="0"/>
                <a:cs typeface="Times New Roman" panose="02020603050405020304" charset="0"/>
              </a:rPr>
              <a:t>STEAM</a:t>
            </a:r>
            <a:r>
              <a:rPr lang="zh-CN" altLang="en-US" sz="2000" dirty="0">
                <a:solidFill>
                  <a:schemeClr val="tx1">
                    <a:lumMod val="85000"/>
                    <a:lumOff val="15000"/>
                  </a:schemeClr>
                </a:solidFill>
                <a:latin typeface="Times New Roman" panose="02020603050405020304" charset="0"/>
                <a:cs typeface="Times New Roman" panose="02020603050405020304" charset="0"/>
              </a:rPr>
              <a:t>教育发展面临的主要挑战，并提出相应的应对策略。</a:t>
            </a:r>
            <a:endParaRPr lang="zh-CN" altLang="en-US" sz="2000" dirty="0">
              <a:solidFill>
                <a:schemeClr val="tx1">
                  <a:lumMod val="85000"/>
                  <a:lumOff val="15000"/>
                </a:schemeClr>
              </a:solidFill>
              <a:latin typeface="Times New Roman" panose="02020603050405020304" charset="0"/>
              <a:cs typeface="Times New Roman" panose="02020603050405020304" charset="0"/>
            </a:endParaRPr>
          </a:p>
          <a:p>
            <a:pPr algn="just">
              <a:lnSpc>
                <a:spcPct val="150000"/>
              </a:lnSpc>
              <a:spcBef>
                <a:spcPct val="0"/>
              </a:spcBef>
              <a:spcAft>
                <a:spcPct val="0"/>
              </a:spcAft>
            </a:pPr>
            <a:r>
              <a:rPr lang="zh-CN" altLang="en-US" sz="2000" dirty="0">
                <a:solidFill>
                  <a:schemeClr val="tx1">
                    <a:lumMod val="85000"/>
                    <a:lumOff val="15000"/>
                  </a:schemeClr>
                </a:solidFill>
                <a:latin typeface="Times New Roman" panose="02020603050405020304" charset="0"/>
                <a:cs typeface="Times New Roman" panose="02020603050405020304" charset="0"/>
              </a:rPr>
              <a:t>（</a:t>
            </a:r>
            <a:r>
              <a:rPr lang="en-US" altLang="zh-CN" sz="2000" dirty="0">
                <a:solidFill>
                  <a:schemeClr val="tx1">
                    <a:lumMod val="85000"/>
                    <a:lumOff val="15000"/>
                  </a:schemeClr>
                </a:solidFill>
                <a:latin typeface="Times New Roman" panose="02020603050405020304" charset="0"/>
                <a:cs typeface="Times New Roman" panose="02020603050405020304" charset="0"/>
              </a:rPr>
              <a:t>3</a:t>
            </a:r>
            <a:r>
              <a:rPr lang="zh-CN" altLang="en-US" sz="2000" dirty="0">
                <a:solidFill>
                  <a:schemeClr val="tx1">
                    <a:lumMod val="85000"/>
                    <a:lumOff val="15000"/>
                  </a:schemeClr>
                </a:solidFill>
                <a:latin typeface="Times New Roman" panose="02020603050405020304" charset="0"/>
                <a:cs typeface="Times New Roman" panose="02020603050405020304" charset="0"/>
              </a:rPr>
              <a:t>）阐述</a:t>
            </a:r>
            <a:r>
              <a:rPr lang="en-US" altLang="zh-CN" sz="2000" dirty="0">
                <a:solidFill>
                  <a:schemeClr val="tx1">
                    <a:lumMod val="85000"/>
                    <a:lumOff val="15000"/>
                  </a:schemeClr>
                </a:solidFill>
                <a:latin typeface="Times New Roman" panose="02020603050405020304" charset="0"/>
                <a:cs typeface="Times New Roman" panose="02020603050405020304" charset="0"/>
              </a:rPr>
              <a:t>C-STEAM</a:t>
            </a:r>
            <a:r>
              <a:rPr lang="zh-CN" altLang="en-US" sz="2000" dirty="0">
                <a:solidFill>
                  <a:schemeClr val="tx1">
                    <a:lumMod val="85000"/>
                    <a:lumOff val="15000"/>
                  </a:schemeClr>
                </a:solidFill>
                <a:latin typeface="Times New Roman" panose="02020603050405020304" charset="0"/>
                <a:cs typeface="Times New Roman" panose="02020603050405020304" charset="0"/>
              </a:rPr>
              <a:t>教育提出的背景、内涵及其与传统</a:t>
            </a:r>
            <a:r>
              <a:rPr lang="en-US" altLang="zh-CN" sz="2000" dirty="0">
                <a:solidFill>
                  <a:schemeClr val="tx1">
                    <a:lumMod val="85000"/>
                    <a:lumOff val="15000"/>
                  </a:schemeClr>
                </a:solidFill>
                <a:latin typeface="Times New Roman" panose="02020603050405020304" charset="0"/>
                <a:cs typeface="Times New Roman" panose="02020603050405020304" charset="0"/>
              </a:rPr>
              <a:t>STEAM</a:t>
            </a:r>
            <a:r>
              <a:rPr lang="zh-CN" altLang="en-US" sz="2000" dirty="0">
                <a:solidFill>
                  <a:schemeClr val="tx1">
                    <a:lumMod val="85000"/>
                    <a:lumOff val="15000"/>
                  </a:schemeClr>
                </a:solidFill>
                <a:latin typeface="Times New Roman" panose="02020603050405020304" charset="0"/>
                <a:cs typeface="Times New Roman" panose="02020603050405020304" charset="0"/>
              </a:rPr>
              <a:t>教育的区别。</a:t>
            </a:r>
            <a:endParaRPr lang="zh-CN" altLang="en-US" sz="2000" dirty="0">
              <a:solidFill>
                <a:schemeClr val="tx1">
                  <a:lumMod val="85000"/>
                  <a:lumOff val="15000"/>
                </a:schemeClr>
              </a:solidFill>
              <a:latin typeface="Times New Roman" panose="02020603050405020304" charset="0"/>
              <a:cs typeface="Times New Roman" panose="02020603050405020304" charset="0"/>
            </a:endParaRPr>
          </a:p>
        </p:txBody>
      </p:sp>
      <p:sp>
        <p:nvSpPr>
          <p:cNvPr id="60" name="圆角矩形 59"/>
          <p:cNvSpPr/>
          <p:nvPr>
            <p:custDataLst>
              <p:tags r:id="rId4"/>
            </p:custDataLst>
          </p:nvPr>
        </p:nvSpPr>
        <p:spPr>
          <a:xfrm>
            <a:off x="741363" y="561023"/>
            <a:ext cx="793750" cy="77787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400" b="1" dirty="0">
                <a:solidFill>
                  <a:srgbClr val="FFFFFF"/>
                </a:solidFill>
                <a:latin typeface="+mn-ea"/>
                <a:cs typeface="+mn-ea"/>
                <a:sym typeface="+mn-ea"/>
              </a:rPr>
              <a:t>01</a:t>
            </a:r>
            <a:endParaRPr lang="en-US" altLang="zh-CN" sz="2400" b="1" dirty="0">
              <a:solidFill>
                <a:srgbClr val="FFFFFF"/>
              </a:solidFill>
              <a:latin typeface="+mn-ea"/>
              <a:cs typeface="+mn-ea"/>
              <a:sym typeface="+mn-ea"/>
            </a:endParaRPr>
          </a:p>
        </p:txBody>
      </p:sp>
      <p:cxnSp>
        <p:nvCxnSpPr>
          <p:cNvPr id="80" name="直接连接符 79"/>
          <p:cNvCxnSpPr/>
          <p:nvPr>
            <p:custDataLst>
              <p:tags r:id="rId5"/>
            </p:custDataLst>
          </p:nvPr>
        </p:nvCxnSpPr>
        <p:spPr>
          <a:xfrm flipV="1">
            <a:off x="1617028" y="1338898"/>
            <a:ext cx="4662805"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6" name="矩形 5"/>
          <p:cNvSpPr/>
          <p:nvPr>
            <p:custDataLst>
              <p:tags r:id="rId6"/>
            </p:custDataLst>
          </p:nvPr>
        </p:nvSpPr>
        <p:spPr>
          <a:xfrm>
            <a:off x="1665288" y="743268"/>
            <a:ext cx="4492625" cy="443230"/>
          </a:xfrm>
          <a:prstGeom prst="rect">
            <a:avLst/>
          </a:prstGeom>
          <a:noFill/>
        </p:spPr>
        <p:txBody>
          <a:bodyPr wrap="square" lIns="0" tIns="0" rIns="0" bIns="0" rtlCol="0" anchor="ctr" anchorCtr="0">
            <a:noAutofit/>
          </a:bodyPr>
          <a:p>
            <a:pPr>
              <a:spcBef>
                <a:spcPct val="0"/>
              </a:spcBef>
              <a:spcAft>
                <a:spcPct val="0"/>
              </a:spcAft>
            </a:pPr>
            <a:r>
              <a:rPr lang="zh-CN" altLang="en-US" sz="2200" b="1" dirty="0">
                <a:solidFill>
                  <a:schemeClr val="accent1"/>
                </a:solidFill>
                <a:latin typeface="+mn-ea"/>
                <a:cs typeface="+mn-ea"/>
              </a:rPr>
              <a:t>简答</a:t>
            </a:r>
            <a:r>
              <a:rPr lang="zh-CN" altLang="en-US" sz="2200" b="1" dirty="0">
                <a:solidFill>
                  <a:schemeClr val="accent1"/>
                </a:solidFill>
                <a:latin typeface="+mn-ea"/>
                <a:cs typeface="+mn-ea"/>
              </a:rPr>
              <a:t>题</a:t>
            </a:r>
            <a:endParaRPr lang="zh-CN" altLang="en-US" sz="2200" b="1" dirty="0">
              <a:solidFill>
                <a:schemeClr val="accent1"/>
              </a:solidFill>
              <a:latin typeface="+mn-ea"/>
              <a:cs typeface="+mn-ea"/>
            </a:endParaRPr>
          </a:p>
        </p:txBody>
      </p:sp>
      <p:sp>
        <p:nvSpPr>
          <p:cNvPr id="33" name="矩形: 圆角 2"/>
          <p:cNvSpPr/>
          <p:nvPr>
            <p:custDataLst>
              <p:tags r:id="rId7"/>
            </p:custDataLst>
          </p:nvPr>
        </p:nvSpPr>
        <p:spPr>
          <a:xfrm>
            <a:off x="474345" y="3623310"/>
            <a:ext cx="11151870" cy="278066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7" name="矩形 6"/>
          <p:cNvSpPr/>
          <p:nvPr>
            <p:custDataLst>
              <p:tags r:id="rId8"/>
            </p:custDataLst>
          </p:nvPr>
        </p:nvSpPr>
        <p:spPr>
          <a:xfrm>
            <a:off x="608330" y="3905250"/>
            <a:ext cx="10659110" cy="218059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a:solidFill>
                  <a:schemeClr val="tx1">
                    <a:lumMod val="85000"/>
                    <a:lumOff val="15000"/>
                  </a:schemeClr>
                </a:solidFill>
                <a:latin typeface="Times New Roman" panose="02020603050405020304" charset="0"/>
                <a:cs typeface="Times New Roman" panose="02020603050405020304" charset="0"/>
              </a:rPr>
              <a:t>（</a:t>
            </a:r>
            <a:r>
              <a:rPr lang="en-US" altLang="zh-CN" sz="2000">
                <a:solidFill>
                  <a:schemeClr val="tx1">
                    <a:lumMod val="85000"/>
                    <a:lumOff val="15000"/>
                  </a:schemeClr>
                </a:solidFill>
                <a:latin typeface="Times New Roman" panose="02020603050405020304" charset="0"/>
                <a:cs typeface="Times New Roman" panose="02020603050405020304" charset="0"/>
              </a:rPr>
              <a:t>1</a:t>
            </a:r>
            <a:r>
              <a:rPr lang="zh-CN" altLang="en-US" sz="2000">
                <a:solidFill>
                  <a:schemeClr val="tx1">
                    <a:lumMod val="85000"/>
                    <a:lumOff val="15000"/>
                  </a:schemeClr>
                </a:solidFill>
                <a:latin typeface="Times New Roman" panose="02020603050405020304" charset="0"/>
                <a:cs typeface="Times New Roman" panose="02020603050405020304" charset="0"/>
              </a:rPr>
              <a:t>）选择一个你熟悉的地域文化元素（如传统工艺、节庆习俗、建筑艺术等），初步构思一个</a:t>
            </a:r>
            <a:r>
              <a:rPr lang="en-US" altLang="zh-CN" sz="2000">
                <a:solidFill>
                  <a:schemeClr val="tx1">
                    <a:lumMod val="85000"/>
                    <a:lumOff val="15000"/>
                  </a:schemeClr>
                </a:solidFill>
                <a:latin typeface="Times New Roman" panose="02020603050405020304" charset="0"/>
                <a:cs typeface="Times New Roman" panose="02020603050405020304" charset="0"/>
              </a:rPr>
              <a:t>C-STEAM</a:t>
            </a:r>
            <a:r>
              <a:rPr lang="zh-CN" altLang="en-US" sz="2000">
                <a:solidFill>
                  <a:schemeClr val="tx1">
                    <a:lumMod val="85000"/>
                    <a:lumOff val="15000"/>
                  </a:schemeClr>
                </a:solidFill>
                <a:latin typeface="Times New Roman" panose="02020603050405020304" charset="0"/>
                <a:cs typeface="Times New Roman" panose="02020603050405020304" charset="0"/>
              </a:rPr>
              <a:t>教育主题方案，说明如何将该文化元素与科学、技术、工程、数学、艺术等学科有机融合，形成具有文化传承价值的跨学科学习项目。</a:t>
            </a:r>
            <a:endParaRPr lang="zh-CN" altLang="en-US" sz="2000">
              <a:solidFill>
                <a:schemeClr val="tx1">
                  <a:lumMod val="85000"/>
                  <a:lumOff val="15000"/>
                </a:schemeClr>
              </a:solidFill>
              <a:latin typeface="Times New Roman" panose="02020603050405020304" charset="0"/>
              <a:cs typeface="Times New Roman" panose="02020603050405020304" charset="0"/>
            </a:endParaRPr>
          </a:p>
          <a:p>
            <a:pPr algn="just">
              <a:lnSpc>
                <a:spcPct val="150000"/>
              </a:lnSpc>
              <a:spcBef>
                <a:spcPct val="0"/>
              </a:spcBef>
              <a:spcAft>
                <a:spcPct val="0"/>
              </a:spcAft>
            </a:pPr>
            <a:r>
              <a:rPr lang="zh-CN" altLang="en-US" sz="2000">
                <a:solidFill>
                  <a:schemeClr val="tx1">
                    <a:lumMod val="85000"/>
                    <a:lumOff val="15000"/>
                  </a:schemeClr>
                </a:solidFill>
                <a:latin typeface="Times New Roman" panose="02020603050405020304" charset="0"/>
                <a:cs typeface="Times New Roman" panose="02020603050405020304" charset="0"/>
              </a:rPr>
              <a:t>（</a:t>
            </a:r>
            <a:r>
              <a:rPr lang="en-US" altLang="zh-CN" sz="2000">
                <a:solidFill>
                  <a:schemeClr val="tx1">
                    <a:lumMod val="85000"/>
                    <a:lumOff val="15000"/>
                  </a:schemeClr>
                </a:solidFill>
                <a:latin typeface="Times New Roman" panose="02020603050405020304" charset="0"/>
                <a:cs typeface="Times New Roman" panose="02020603050405020304" charset="0"/>
              </a:rPr>
              <a:t>2</a:t>
            </a:r>
            <a:r>
              <a:rPr lang="zh-CN" altLang="en-US" sz="2000">
                <a:solidFill>
                  <a:schemeClr val="tx1">
                    <a:lumMod val="85000"/>
                    <a:lumOff val="15000"/>
                  </a:schemeClr>
                </a:solidFill>
                <a:latin typeface="Times New Roman" panose="02020603050405020304" charset="0"/>
                <a:cs typeface="Times New Roman" panose="02020603050405020304" charset="0"/>
              </a:rPr>
              <a:t>）绘制一份</a:t>
            </a:r>
            <a:r>
              <a:rPr lang="en-US" altLang="zh-CN" sz="2000">
                <a:solidFill>
                  <a:schemeClr val="tx1">
                    <a:lumMod val="85000"/>
                    <a:lumOff val="15000"/>
                  </a:schemeClr>
                </a:solidFill>
                <a:latin typeface="Times New Roman" panose="02020603050405020304" charset="0"/>
                <a:cs typeface="Times New Roman" panose="02020603050405020304" charset="0"/>
              </a:rPr>
              <a:t>“</a:t>
            </a:r>
            <a:r>
              <a:rPr lang="zh-CN" altLang="en-US" sz="2000">
                <a:solidFill>
                  <a:schemeClr val="tx1">
                    <a:lumMod val="85000"/>
                    <a:lumOff val="15000"/>
                  </a:schemeClr>
                </a:solidFill>
                <a:latin typeface="Times New Roman" panose="02020603050405020304" charset="0"/>
                <a:cs typeface="Times New Roman" panose="02020603050405020304" charset="0"/>
              </a:rPr>
              <a:t>从</a:t>
            </a:r>
            <a:r>
              <a:rPr lang="en-US" altLang="zh-CN" sz="2000">
                <a:solidFill>
                  <a:schemeClr val="tx1">
                    <a:lumMod val="85000"/>
                    <a:lumOff val="15000"/>
                  </a:schemeClr>
                </a:solidFill>
                <a:latin typeface="Times New Roman" panose="02020603050405020304" charset="0"/>
                <a:cs typeface="Times New Roman" panose="02020603050405020304" charset="0"/>
              </a:rPr>
              <a:t>STEM</a:t>
            </a:r>
            <a:r>
              <a:rPr lang="zh-CN" altLang="en-US" sz="2000">
                <a:solidFill>
                  <a:schemeClr val="tx1">
                    <a:lumMod val="85000"/>
                    <a:lumOff val="15000"/>
                  </a:schemeClr>
                </a:solidFill>
                <a:latin typeface="Times New Roman" panose="02020603050405020304" charset="0"/>
                <a:cs typeface="Times New Roman" panose="02020603050405020304" charset="0"/>
              </a:rPr>
              <a:t>到</a:t>
            </a:r>
            <a:r>
              <a:rPr lang="en-US" altLang="zh-CN" sz="2000">
                <a:solidFill>
                  <a:schemeClr val="tx1">
                    <a:lumMod val="85000"/>
                    <a:lumOff val="15000"/>
                  </a:schemeClr>
                </a:solidFill>
                <a:latin typeface="Times New Roman" panose="02020603050405020304" charset="0"/>
                <a:cs typeface="Times New Roman" panose="02020603050405020304" charset="0"/>
              </a:rPr>
              <a:t>C-STEAM”</a:t>
            </a:r>
            <a:r>
              <a:rPr lang="zh-CN" altLang="en-US" sz="2000">
                <a:solidFill>
                  <a:schemeClr val="tx1">
                    <a:lumMod val="85000"/>
                    <a:lumOff val="15000"/>
                  </a:schemeClr>
                </a:solidFill>
                <a:latin typeface="Times New Roman" panose="02020603050405020304" charset="0"/>
                <a:cs typeface="Times New Roman" panose="02020603050405020304" charset="0"/>
              </a:rPr>
              <a:t>的发展脉络图，清晰呈现</a:t>
            </a:r>
            <a:r>
              <a:rPr lang="en-US" altLang="zh-CN" sz="2000">
                <a:solidFill>
                  <a:schemeClr val="tx1">
                    <a:lumMod val="85000"/>
                    <a:lumOff val="15000"/>
                  </a:schemeClr>
                </a:solidFill>
                <a:latin typeface="Times New Roman" panose="02020603050405020304" charset="0"/>
                <a:cs typeface="Times New Roman" panose="02020603050405020304" charset="0"/>
              </a:rPr>
              <a:t>STEM</a:t>
            </a:r>
            <a:r>
              <a:rPr lang="zh-CN" altLang="en-US" sz="2000">
                <a:solidFill>
                  <a:schemeClr val="tx1">
                    <a:lumMod val="85000"/>
                    <a:lumOff val="15000"/>
                  </a:schemeClr>
                </a:solidFill>
                <a:latin typeface="Times New Roman" panose="02020603050405020304" charset="0"/>
                <a:cs typeface="Times New Roman" panose="02020603050405020304" charset="0"/>
              </a:rPr>
              <a:t>教育、</a:t>
            </a:r>
            <a:r>
              <a:rPr lang="en-US" altLang="zh-CN" sz="2000">
                <a:solidFill>
                  <a:schemeClr val="tx1">
                    <a:lumMod val="85000"/>
                    <a:lumOff val="15000"/>
                  </a:schemeClr>
                </a:solidFill>
                <a:latin typeface="Times New Roman" panose="02020603050405020304" charset="0"/>
                <a:cs typeface="Times New Roman" panose="02020603050405020304" charset="0"/>
              </a:rPr>
              <a:t>STEAM</a:t>
            </a:r>
            <a:r>
              <a:rPr lang="zh-CN" altLang="en-US" sz="2000">
                <a:solidFill>
                  <a:schemeClr val="tx1">
                    <a:lumMod val="85000"/>
                    <a:lumOff val="15000"/>
                  </a:schemeClr>
                </a:solidFill>
                <a:latin typeface="Times New Roman" panose="02020603050405020304" charset="0"/>
                <a:cs typeface="Times New Roman" panose="02020603050405020304" charset="0"/>
              </a:rPr>
              <a:t>教育、</a:t>
            </a:r>
            <a:r>
              <a:rPr lang="en-US" altLang="zh-CN" sz="2000">
                <a:solidFill>
                  <a:schemeClr val="tx1">
                    <a:lumMod val="85000"/>
                    <a:lumOff val="15000"/>
                  </a:schemeClr>
                </a:solidFill>
                <a:latin typeface="Times New Roman" panose="02020603050405020304" charset="0"/>
                <a:cs typeface="Times New Roman" panose="02020603050405020304" charset="0"/>
              </a:rPr>
              <a:t>C-STEAM</a:t>
            </a:r>
            <a:r>
              <a:rPr lang="zh-CN" altLang="en-US" sz="2000">
                <a:solidFill>
                  <a:schemeClr val="tx1">
                    <a:lumMod val="85000"/>
                    <a:lumOff val="15000"/>
                  </a:schemeClr>
                </a:solidFill>
                <a:latin typeface="Times New Roman" panose="02020603050405020304" charset="0"/>
                <a:cs typeface="Times New Roman" panose="02020603050405020304" charset="0"/>
              </a:rPr>
              <a:t>教育三者之间的演进关系、核心特征和价值取向。</a:t>
            </a:r>
            <a:endParaRPr lang="zh-CN" altLang="en-US" sz="2000">
              <a:solidFill>
                <a:schemeClr val="tx1">
                  <a:lumMod val="85000"/>
                  <a:lumOff val="15000"/>
                </a:schemeClr>
              </a:solidFill>
              <a:latin typeface="Times New Roman" panose="02020603050405020304" charset="0"/>
              <a:cs typeface="Times New Roman" panose="02020603050405020304" charset="0"/>
            </a:endParaRPr>
          </a:p>
        </p:txBody>
      </p:sp>
      <p:sp>
        <p:nvSpPr>
          <p:cNvPr id="40" name="圆角矩形 39"/>
          <p:cNvSpPr/>
          <p:nvPr>
            <p:custDataLst>
              <p:tags r:id="rId9"/>
            </p:custDataLst>
          </p:nvPr>
        </p:nvSpPr>
        <p:spPr>
          <a:xfrm>
            <a:off x="738823" y="3088323"/>
            <a:ext cx="793750" cy="777875"/>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400" b="1">
                <a:solidFill>
                  <a:srgbClr val="FFFFFF"/>
                </a:solidFill>
                <a:latin typeface="+mn-ea"/>
                <a:cs typeface="+mn-ea"/>
                <a:sym typeface="+mn-ea"/>
              </a:rPr>
              <a:t>02</a:t>
            </a:r>
            <a:endParaRPr lang="en-US" altLang="zh-CN" sz="2400" b="1" dirty="0">
              <a:solidFill>
                <a:srgbClr val="FFFFFF"/>
              </a:solidFill>
              <a:latin typeface="+mn-ea"/>
              <a:cs typeface="+mn-ea"/>
              <a:sym typeface="+mn-ea"/>
            </a:endParaRPr>
          </a:p>
        </p:txBody>
      </p:sp>
      <p:cxnSp>
        <p:nvCxnSpPr>
          <p:cNvPr id="74" name="直接连接符 73"/>
          <p:cNvCxnSpPr/>
          <p:nvPr>
            <p:custDataLst>
              <p:tags r:id="rId10"/>
            </p:custDataLst>
          </p:nvPr>
        </p:nvCxnSpPr>
        <p:spPr>
          <a:xfrm flipV="1">
            <a:off x="1635443" y="3862388"/>
            <a:ext cx="4662170"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sp>
        <p:nvSpPr>
          <p:cNvPr id="8" name="矩形 7"/>
          <p:cNvSpPr/>
          <p:nvPr>
            <p:custDataLst>
              <p:tags r:id="rId11"/>
            </p:custDataLst>
          </p:nvPr>
        </p:nvSpPr>
        <p:spPr>
          <a:xfrm>
            <a:off x="1685608" y="3261043"/>
            <a:ext cx="4492625" cy="443230"/>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2"/>
                </a:solidFill>
                <a:latin typeface="+mn-ea"/>
                <a:cs typeface="+mn-ea"/>
              </a:rPr>
              <a:t>实践操作</a:t>
            </a:r>
            <a:r>
              <a:rPr lang="zh-CN" altLang="en-US" sz="2200" b="1">
                <a:solidFill>
                  <a:schemeClr val="accent2"/>
                </a:solidFill>
                <a:latin typeface="+mn-ea"/>
                <a:cs typeface="+mn-ea"/>
              </a:rPr>
              <a:t>题</a:t>
            </a:r>
            <a:endParaRPr lang="zh-CN" altLang="en-US" sz="2200" b="1">
              <a:solidFill>
                <a:schemeClr val="accent2"/>
              </a:solidFill>
              <a:latin typeface="+mn-ea"/>
              <a:cs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2" name="矩形: 圆角 2"/>
          <p:cNvSpPr/>
          <p:nvPr>
            <p:custDataLst>
              <p:tags r:id="rId2"/>
            </p:custDataLst>
          </p:nvPr>
        </p:nvSpPr>
        <p:spPr>
          <a:xfrm>
            <a:off x="476885" y="1096010"/>
            <a:ext cx="11151870" cy="340423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5" name="矩形 4"/>
          <p:cNvSpPr/>
          <p:nvPr>
            <p:custDataLst>
              <p:tags r:id="rId3"/>
            </p:custDataLst>
          </p:nvPr>
        </p:nvSpPr>
        <p:spPr>
          <a:xfrm>
            <a:off x="781685" y="1380490"/>
            <a:ext cx="9946005" cy="273939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dirty="0">
                <a:solidFill>
                  <a:schemeClr val="tx1">
                    <a:lumMod val="85000"/>
                    <a:lumOff val="15000"/>
                  </a:schemeClr>
                </a:solidFill>
                <a:latin typeface="Times New Roman" panose="02020603050405020304" charset="0"/>
                <a:cs typeface="Times New Roman" panose="02020603050405020304" charset="0"/>
              </a:rPr>
              <a:t>针对本章</a:t>
            </a:r>
            <a:r>
              <a:rPr lang="en-US" altLang="zh-CN" sz="2000" dirty="0">
                <a:solidFill>
                  <a:schemeClr val="tx1">
                    <a:lumMod val="85000"/>
                    <a:lumOff val="15000"/>
                  </a:schemeClr>
                </a:solidFill>
                <a:latin typeface="Times New Roman" panose="02020603050405020304" charset="0"/>
                <a:cs typeface="Times New Roman" panose="02020603050405020304" charset="0"/>
              </a:rPr>
              <a:t>“</a:t>
            </a:r>
            <a:r>
              <a:rPr lang="zh-CN" altLang="en-US" sz="2000" dirty="0">
                <a:solidFill>
                  <a:schemeClr val="tx1">
                    <a:lumMod val="85000"/>
                    <a:lumOff val="15000"/>
                  </a:schemeClr>
                </a:solidFill>
                <a:latin typeface="Times New Roman" panose="02020603050405020304" charset="0"/>
                <a:cs typeface="Times New Roman" panose="02020603050405020304" charset="0"/>
              </a:rPr>
              <a:t>思考与练习</a:t>
            </a:r>
            <a:r>
              <a:rPr lang="en-US" altLang="zh-CN" sz="2000" dirty="0">
                <a:solidFill>
                  <a:schemeClr val="tx1">
                    <a:lumMod val="85000"/>
                    <a:lumOff val="15000"/>
                  </a:schemeClr>
                </a:solidFill>
                <a:latin typeface="Times New Roman" panose="02020603050405020304" charset="0"/>
                <a:cs typeface="Times New Roman" panose="02020603050405020304" charset="0"/>
              </a:rPr>
              <a:t>”</a:t>
            </a:r>
            <a:r>
              <a:rPr lang="zh-CN" altLang="en-US" sz="2000" dirty="0">
                <a:solidFill>
                  <a:schemeClr val="tx1">
                    <a:lumMod val="85000"/>
                    <a:lumOff val="15000"/>
                  </a:schemeClr>
                </a:solidFill>
                <a:latin typeface="Times New Roman" panose="02020603050405020304" charset="0"/>
                <a:cs typeface="Times New Roman" panose="02020603050405020304" charset="0"/>
              </a:rPr>
              <a:t>中的第</a:t>
            </a:r>
            <a:r>
              <a:rPr lang="en-US" altLang="zh-CN" sz="2000" dirty="0">
                <a:solidFill>
                  <a:schemeClr val="tx1">
                    <a:lumMod val="85000"/>
                    <a:lumOff val="15000"/>
                  </a:schemeClr>
                </a:solidFill>
                <a:latin typeface="Times New Roman" panose="02020603050405020304" charset="0"/>
                <a:cs typeface="Times New Roman" panose="02020603050405020304" charset="0"/>
              </a:rPr>
              <a:t>4</a:t>
            </a:r>
            <a:r>
              <a:rPr lang="zh-CN" altLang="en-US" sz="2000" dirty="0">
                <a:solidFill>
                  <a:schemeClr val="tx1">
                    <a:lumMod val="85000"/>
                    <a:lumOff val="15000"/>
                  </a:schemeClr>
                </a:solidFill>
                <a:latin typeface="Times New Roman" panose="02020603050405020304" charset="0"/>
                <a:cs typeface="Times New Roman" panose="02020603050405020304" charset="0"/>
              </a:rPr>
              <a:t>题：</a:t>
            </a:r>
            <a:r>
              <a:rPr lang="en-US" altLang="zh-CN" sz="2000" dirty="0">
                <a:solidFill>
                  <a:schemeClr val="tx1">
                    <a:lumMod val="85000"/>
                    <a:lumOff val="15000"/>
                  </a:schemeClr>
                </a:solidFill>
                <a:latin typeface="Times New Roman" panose="02020603050405020304" charset="0"/>
                <a:cs typeface="Times New Roman" panose="02020603050405020304" charset="0"/>
              </a:rPr>
              <a:t>“</a:t>
            </a:r>
            <a:r>
              <a:rPr lang="zh-CN" altLang="en-US" sz="2000" dirty="0">
                <a:solidFill>
                  <a:schemeClr val="tx1">
                    <a:lumMod val="85000"/>
                    <a:lumOff val="15000"/>
                  </a:schemeClr>
                </a:solidFill>
                <a:latin typeface="Times New Roman" panose="02020603050405020304" charset="0"/>
                <a:cs typeface="Times New Roman" panose="02020603050405020304" charset="0"/>
              </a:rPr>
              <a:t>对于</a:t>
            </a:r>
            <a:r>
              <a:rPr lang="en-US" altLang="zh-CN" sz="2000" dirty="0">
                <a:solidFill>
                  <a:schemeClr val="tx1">
                    <a:lumMod val="85000"/>
                    <a:lumOff val="15000"/>
                  </a:schemeClr>
                </a:solidFill>
                <a:latin typeface="Times New Roman" panose="02020603050405020304" charset="0"/>
                <a:cs typeface="Times New Roman" panose="02020603050405020304" charset="0"/>
              </a:rPr>
              <a:t>C-STEAM</a:t>
            </a:r>
            <a:r>
              <a:rPr lang="zh-CN" altLang="en-US" sz="2000" dirty="0">
                <a:solidFill>
                  <a:schemeClr val="tx1">
                    <a:lumMod val="85000"/>
                    <a:lumOff val="15000"/>
                  </a:schemeClr>
                </a:solidFill>
                <a:latin typeface="Times New Roman" panose="02020603050405020304" charset="0"/>
                <a:cs typeface="Times New Roman" panose="02020603050405020304" charset="0"/>
              </a:rPr>
              <a:t>教育而言，在传承中华优秀传统文化的同时，如何实现传统文化的创新发展，是一个值得深入探讨的问题</a:t>
            </a:r>
            <a:r>
              <a:rPr lang="en-US" altLang="zh-CN" sz="2000" dirty="0">
                <a:solidFill>
                  <a:schemeClr val="tx1">
                    <a:lumMod val="85000"/>
                    <a:lumOff val="15000"/>
                  </a:schemeClr>
                </a:solidFill>
                <a:latin typeface="Times New Roman" panose="02020603050405020304" charset="0"/>
                <a:cs typeface="Times New Roman" panose="02020603050405020304" charset="0"/>
              </a:rPr>
              <a:t>……C-STEAM</a:t>
            </a:r>
            <a:r>
              <a:rPr lang="zh-CN" altLang="en-US" sz="2000" dirty="0">
                <a:solidFill>
                  <a:schemeClr val="tx1">
                    <a:lumMod val="85000"/>
                    <a:lumOff val="15000"/>
                  </a:schemeClr>
                </a:solidFill>
                <a:latin typeface="Times New Roman" panose="02020603050405020304" charset="0"/>
                <a:cs typeface="Times New Roman" panose="02020603050405020304" charset="0"/>
              </a:rPr>
              <a:t>教育在融入传统文化时，究竟应该坚持</a:t>
            </a:r>
            <a:r>
              <a:rPr lang="en-US" altLang="zh-CN" sz="2000" dirty="0">
                <a:solidFill>
                  <a:schemeClr val="tx1">
                    <a:lumMod val="85000"/>
                    <a:lumOff val="15000"/>
                  </a:schemeClr>
                </a:solidFill>
                <a:latin typeface="Times New Roman" panose="02020603050405020304" charset="0"/>
                <a:cs typeface="Times New Roman" panose="02020603050405020304" charset="0"/>
              </a:rPr>
              <a:t>‘</a:t>
            </a:r>
            <a:r>
              <a:rPr lang="zh-CN" altLang="en-US" sz="2000" dirty="0">
                <a:solidFill>
                  <a:schemeClr val="tx1">
                    <a:lumMod val="85000"/>
                    <a:lumOff val="15000"/>
                  </a:schemeClr>
                </a:solidFill>
                <a:latin typeface="Times New Roman" panose="02020603050405020304" charset="0"/>
                <a:cs typeface="Times New Roman" panose="02020603050405020304" charset="0"/>
              </a:rPr>
              <a:t>原汁原味</a:t>
            </a:r>
            <a:r>
              <a:rPr lang="en-US" altLang="zh-CN" sz="2000" dirty="0">
                <a:solidFill>
                  <a:schemeClr val="tx1">
                    <a:lumMod val="85000"/>
                    <a:lumOff val="15000"/>
                  </a:schemeClr>
                </a:solidFill>
                <a:latin typeface="Times New Roman" panose="02020603050405020304" charset="0"/>
                <a:cs typeface="Times New Roman" panose="02020603050405020304" charset="0"/>
              </a:rPr>
              <a:t>’</a:t>
            </a:r>
            <a:r>
              <a:rPr lang="zh-CN" altLang="en-US" sz="2000" dirty="0">
                <a:solidFill>
                  <a:schemeClr val="tx1">
                    <a:lumMod val="85000"/>
                    <a:lumOff val="15000"/>
                  </a:schemeClr>
                </a:solidFill>
                <a:latin typeface="Times New Roman" panose="02020603050405020304" charset="0"/>
                <a:cs typeface="Times New Roman" panose="02020603050405020304" charset="0"/>
              </a:rPr>
              <a:t>地继承，还是应该力求创新发展？</a:t>
            </a:r>
            <a:r>
              <a:rPr lang="en-US" altLang="zh-CN" sz="2000" dirty="0">
                <a:solidFill>
                  <a:schemeClr val="tx1">
                    <a:lumMod val="85000"/>
                    <a:lumOff val="15000"/>
                  </a:schemeClr>
                </a:solidFill>
                <a:latin typeface="Times New Roman" panose="02020603050405020304" charset="0"/>
                <a:cs typeface="Times New Roman" panose="02020603050405020304" charset="0"/>
              </a:rPr>
              <a:t>”</a:t>
            </a:r>
            <a:endParaRPr lang="en-US" altLang="zh-CN" sz="2000" dirty="0">
              <a:solidFill>
                <a:schemeClr val="tx1">
                  <a:lumMod val="85000"/>
                  <a:lumOff val="15000"/>
                </a:schemeClr>
              </a:solidFill>
              <a:latin typeface="Times New Roman" panose="02020603050405020304" charset="0"/>
              <a:cs typeface="Times New Roman" panose="02020603050405020304" charset="0"/>
            </a:endParaRPr>
          </a:p>
          <a:p>
            <a:pPr algn="just">
              <a:lnSpc>
                <a:spcPct val="150000"/>
              </a:lnSpc>
              <a:spcBef>
                <a:spcPct val="0"/>
              </a:spcBef>
              <a:spcAft>
                <a:spcPct val="0"/>
              </a:spcAft>
            </a:pPr>
            <a:endParaRPr lang="zh-CN" altLang="en-US" sz="2000" dirty="0">
              <a:solidFill>
                <a:schemeClr val="tx1">
                  <a:lumMod val="85000"/>
                  <a:lumOff val="15000"/>
                </a:schemeClr>
              </a:solidFill>
              <a:latin typeface="Times New Roman" panose="02020603050405020304" charset="0"/>
              <a:cs typeface="Times New Roman" panose="02020603050405020304" charset="0"/>
            </a:endParaRPr>
          </a:p>
          <a:p>
            <a:pPr algn="just">
              <a:lnSpc>
                <a:spcPct val="150000"/>
              </a:lnSpc>
              <a:spcBef>
                <a:spcPct val="0"/>
              </a:spcBef>
              <a:spcAft>
                <a:spcPct val="0"/>
              </a:spcAft>
            </a:pPr>
            <a:r>
              <a:rPr lang="zh-CN" altLang="en-US" sz="2000" dirty="0">
                <a:solidFill>
                  <a:schemeClr val="tx1">
                    <a:lumMod val="85000"/>
                    <a:lumOff val="15000"/>
                  </a:schemeClr>
                </a:solidFill>
                <a:latin typeface="Times New Roman" panose="02020603050405020304" charset="0"/>
                <a:cs typeface="Times New Roman" panose="02020603050405020304" charset="0"/>
              </a:rPr>
              <a:t>请撰写一篇不少于</a:t>
            </a:r>
            <a:r>
              <a:rPr lang="en-US" altLang="zh-CN" sz="2000" dirty="0">
                <a:solidFill>
                  <a:schemeClr val="tx1">
                    <a:lumMod val="85000"/>
                    <a:lumOff val="15000"/>
                  </a:schemeClr>
                </a:solidFill>
                <a:latin typeface="Times New Roman" panose="02020603050405020304" charset="0"/>
                <a:cs typeface="Times New Roman" panose="02020603050405020304" charset="0"/>
              </a:rPr>
              <a:t>800</a:t>
            </a:r>
            <a:r>
              <a:rPr lang="zh-CN" altLang="en-US" sz="2000" dirty="0">
                <a:solidFill>
                  <a:schemeClr val="tx1">
                    <a:lumMod val="85000"/>
                    <a:lumOff val="15000"/>
                  </a:schemeClr>
                </a:solidFill>
                <a:latin typeface="Times New Roman" panose="02020603050405020304" charset="0"/>
                <a:cs typeface="Times New Roman" panose="02020603050405020304" charset="0"/>
              </a:rPr>
              <a:t>字的思考小结，阐述你的观点和理由。要求观点明确、论证充分、逻辑清晰，并结合具体案例或教育实践说明。</a:t>
            </a:r>
            <a:endParaRPr lang="zh-CN" altLang="en-US" sz="2000" dirty="0">
              <a:solidFill>
                <a:schemeClr val="tx1">
                  <a:lumMod val="85000"/>
                  <a:lumOff val="15000"/>
                </a:schemeClr>
              </a:solidFill>
              <a:latin typeface="Times New Roman" panose="02020603050405020304" charset="0"/>
              <a:cs typeface="Times New Roman" panose="02020603050405020304" charset="0"/>
            </a:endParaRPr>
          </a:p>
        </p:txBody>
      </p:sp>
      <p:sp>
        <p:nvSpPr>
          <p:cNvPr id="60" name="圆角矩形 59"/>
          <p:cNvSpPr/>
          <p:nvPr>
            <p:custDataLst>
              <p:tags r:id="rId4"/>
            </p:custDataLst>
          </p:nvPr>
        </p:nvSpPr>
        <p:spPr>
          <a:xfrm>
            <a:off x="741363" y="561023"/>
            <a:ext cx="793750" cy="77787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400" b="1" dirty="0">
                <a:solidFill>
                  <a:srgbClr val="FFFFFF"/>
                </a:solidFill>
                <a:latin typeface="+mn-ea"/>
                <a:cs typeface="+mn-ea"/>
                <a:sym typeface="+mn-ea"/>
              </a:rPr>
              <a:t>03</a:t>
            </a:r>
            <a:endParaRPr lang="en-US" altLang="zh-CN" sz="2400" b="1" dirty="0">
              <a:solidFill>
                <a:srgbClr val="FFFFFF"/>
              </a:solidFill>
              <a:latin typeface="+mn-ea"/>
              <a:cs typeface="+mn-ea"/>
              <a:sym typeface="+mn-ea"/>
            </a:endParaRPr>
          </a:p>
        </p:txBody>
      </p:sp>
      <p:cxnSp>
        <p:nvCxnSpPr>
          <p:cNvPr id="80" name="直接连接符 79"/>
          <p:cNvCxnSpPr/>
          <p:nvPr>
            <p:custDataLst>
              <p:tags r:id="rId5"/>
            </p:custDataLst>
          </p:nvPr>
        </p:nvCxnSpPr>
        <p:spPr>
          <a:xfrm flipV="1">
            <a:off x="1617028" y="1338898"/>
            <a:ext cx="4662805"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6" name="矩形 5"/>
          <p:cNvSpPr/>
          <p:nvPr>
            <p:custDataLst>
              <p:tags r:id="rId6"/>
            </p:custDataLst>
          </p:nvPr>
        </p:nvSpPr>
        <p:spPr>
          <a:xfrm>
            <a:off x="1665288" y="743268"/>
            <a:ext cx="4492625" cy="443230"/>
          </a:xfrm>
          <a:prstGeom prst="rect">
            <a:avLst/>
          </a:prstGeom>
          <a:noFill/>
        </p:spPr>
        <p:txBody>
          <a:bodyPr wrap="square" lIns="0" tIns="0" rIns="0" bIns="0" rtlCol="0" anchor="ctr" anchorCtr="0">
            <a:noAutofit/>
          </a:bodyPr>
          <a:p>
            <a:pPr>
              <a:spcBef>
                <a:spcPct val="0"/>
              </a:spcBef>
              <a:spcAft>
                <a:spcPct val="0"/>
              </a:spcAft>
            </a:pPr>
            <a:r>
              <a:rPr lang="zh-CN" altLang="en-US" sz="2200" b="1" dirty="0">
                <a:solidFill>
                  <a:schemeClr val="accent1"/>
                </a:solidFill>
                <a:latin typeface="+mn-ea"/>
                <a:cs typeface="+mn-ea"/>
              </a:rPr>
              <a:t>拓展思考题</a:t>
            </a:r>
            <a:endParaRPr lang="zh-CN" altLang="en-US" sz="2200" b="1" dirty="0">
              <a:solidFill>
                <a:schemeClr val="accent1"/>
              </a:solidFill>
              <a:latin typeface="+mn-ea"/>
              <a:cs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2108835" y="2176145"/>
            <a:ext cx="7948930" cy="1912620"/>
            <a:chOff x="3321" y="2987"/>
            <a:chExt cx="12518" cy="3012"/>
          </a:xfrm>
        </p:grpSpPr>
        <p:sp>
          <p:nvSpPr>
            <p:cNvPr id="12" name="文本框 11"/>
            <p:cNvSpPr txBox="1"/>
            <p:nvPr/>
          </p:nvSpPr>
          <p:spPr>
            <a:xfrm>
              <a:off x="3321" y="2987"/>
              <a:ext cx="12518" cy="2470"/>
            </a:xfrm>
            <a:prstGeom prst="rect">
              <a:avLst/>
            </a:prstGeom>
            <a:noFill/>
          </p:spPr>
          <p:txBody>
            <a:bodyPr wrap="square" rtlCol="0">
              <a:spAutoFit/>
            </a:bodyPr>
            <a:lstStyle/>
            <a:p>
              <a:pPr algn="ctr"/>
              <a:r>
                <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rPr>
                <a:t>THANK YOU</a:t>
              </a:r>
              <a:endPar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endParaRPr>
            </a:p>
          </p:txBody>
        </p:sp>
        <p:grpSp>
          <p:nvGrpSpPr>
            <p:cNvPr id="3" name="组合 2"/>
            <p:cNvGrpSpPr/>
            <p:nvPr/>
          </p:nvGrpSpPr>
          <p:grpSpPr>
            <a:xfrm>
              <a:off x="4672" y="4111"/>
              <a:ext cx="9815" cy="1888"/>
              <a:chOff x="3107" y="4111"/>
              <a:chExt cx="12945" cy="1888"/>
            </a:xfrm>
          </p:grpSpPr>
          <p:sp>
            <p:nvSpPr>
              <p:cNvPr id="2" name="矩形 1"/>
              <p:cNvSpPr/>
              <p:nvPr/>
            </p:nvSpPr>
            <p:spPr>
              <a:xfrm>
                <a:off x="3724" y="5421"/>
                <a:ext cx="11712" cy="576"/>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3107" y="4111"/>
                <a:ext cx="12945" cy="1888"/>
              </a:xfrm>
              <a:prstGeom prst="rect">
                <a:avLst/>
              </a:prstGeom>
              <a:noFill/>
            </p:spPr>
            <p:txBody>
              <a:bodyPr wrap="square" rtlCol="0">
                <a:spAutoFit/>
              </a:bodyPr>
              <a:lstStyle/>
              <a:p>
                <a:pPr algn="ctr"/>
                <a:r>
                  <a:rPr lang="zh-CN" altLang="en-US" sz="7200" b="1" dirty="0">
                    <a:solidFill>
                      <a:srgbClr val="55797A"/>
                    </a:solidFill>
                    <a:effectLst/>
                    <a:latin typeface="微软雅黑" panose="020B0503020204020204" pitchFamily="34" charset="-122"/>
                    <a:ea typeface="微软雅黑" panose="020B0503020204020204" pitchFamily="34" charset="-122"/>
                    <a:sym typeface="+mn-ea"/>
                  </a:rPr>
                  <a:t>感谢您的观看</a:t>
                </a:r>
                <a:endParaRPr lang="zh-CN" altLang="en-US" sz="7200" b="1" dirty="0">
                  <a:solidFill>
                    <a:srgbClr val="55797A"/>
                  </a:solidFill>
                  <a:effectLst/>
                  <a:latin typeface="微软雅黑" panose="020B0503020204020204" pitchFamily="34" charset="-122"/>
                  <a:ea typeface="微软雅黑" panose="020B0503020204020204" pitchFamily="34" charset="-122"/>
                  <a:sym typeface="+mn-ea"/>
                </a:endParaRPr>
              </a:p>
            </p:txBody>
          </p:sp>
        </p:grpSp>
      </p:gr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grpSp>
        <p:nvGrpSpPr>
          <p:cNvPr id="3" name="组合 2"/>
          <p:cNvGrpSpPr/>
          <p:nvPr/>
        </p:nvGrpSpPr>
        <p:grpSpPr>
          <a:xfrm>
            <a:off x="4321810" y="359410"/>
            <a:ext cx="3548380" cy="706755"/>
            <a:chOff x="2832" y="5703"/>
            <a:chExt cx="5588" cy="1113"/>
          </a:xfrm>
        </p:grpSpPr>
        <p:sp>
          <p:nvSpPr>
            <p:cNvPr id="2" name="矩形 1"/>
            <p:cNvSpPr/>
            <p:nvPr/>
          </p:nvSpPr>
          <p:spPr>
            <a:xfrm>
              <a:off x="2887" y="6425"/>
              <a:ext cx="5533" cy="331"/>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832" y="5703"/>
              <a:ext cx="5501" cy="1113"/>
            </a:xfrm>
            <a:prstGeom prst="rect">
              <a:avLst/>
            </a:prstGeom>
            <a:noFill/>
          </p:spPr>
          <p:txBody>
            <a:bodyPr wrap="square" rtlCol="0">
              <a:spAutoFit/>
            </a:bodyPr>
            <a:lstStyle/>
            <a:p>
              <a:pPr algn="ctr"/>
              <a:r>
                <a:rPr lang="zh-CN" altLang="en-US" sz="4000" b="1" dirty="0">
                  <a:solidFill>
                    <a:srgbClr val="55797A"/>
                  </a:solidFill>
                  <a:effectLst/>
                  <a:latin typeface="微软雅黑" panose="020B0503020204020204" pitchFamily="34" charset="-122"/>
                  <a:ea typeface="微软雅黑" panose="020B0503020204020204" pitchFamily="34" charset="-122"/>
                  <a:sym typeface="+mn-ea"/>
                </a:rPr>
                <a:t>学习目标</a:t>
              </a:r>
              <a:endParaRPr lang="zh-CN" altLang="en-US" sz="4000" b="1" dirty="0">
                <a:solidFill>
                  <a:srgbClr val="55797A"/>
                </a:solidFill>
                <a:effectLst/>
                <a:latin typeface="微软雅黑" panose="020B0503020204020204" pitchFamily="34" charset="-122"/>
                <a:ea typeface="微软雅黑" panose="020B0503020204020204" pitchFamily="34" charset="-122"/>
                <a:sym typeface="+mn-ea"/>
              </a:endParaRPr>
            </a:p>
          </p:txBody>
        </p:sp>
      </p:grpSp>
      <p:pic>
        <p:nvPicPr>
          <p:cNvPr id="29" name="图片 2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grpSp>
        <p:nvGrpSpPr>
          <p:cNvPr id="5" name="组合 4"/>
          <p:cNvGrpSpPr/>
          <p:nvPr/>
        </p:nvGrpSpPr>
        <p:grpSpPr>
          <a:xfrm>
            <a:off x="1675765" y="1483995"/>
            <a:ext cx="8840470" cy="4523740"/>
            <a:chOff x="2639" y="2337"/>
            <a:chExt cx="13922" cy="7124"/>
          </a:xfrm>
        </p:grpSpPr>
        <p:grpSp>
          <p:nvGrpSpPr>
            <p:cNvPr id="30" name="组合 29"/>
            <p:cNvGrpSpPr/>
            <p:nvPr/>
          </p:nvGrpSpPr>
          <p:grpSpPr>
            <a:xfrm rot="0">
              <a:off x="2639" y="2337"/>
              <a:ext cx="13922" cy="1100"/>
              <a:chOff x="1553" y="2682"/>
              <a:chExt cx="13922" cy="1100"/>
            </a:xfrm>
          </p:grpSpPr>
          <p:sp>
            <p:nvSpPr>
              <p:cNvPr id="31" name="矩形: 圆角 2"/>
              <p:cNvSpPr/>
              <p:nvPr>
                <p:custDataLst>
                  <p:tags r:id="rId2"/>
                </p:custDataLst>
              </p:nvPr>
            </p:nvSpPr>
            <p:spPr>
              <a:xfrm>
                <a:off x="1807" y="2994"/>
                <a:ext cx="13668" cy="788"/>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34" name="圆角矩形 33"/>
              <p:cNvSpPr/>
              <p:nvPr>
                <p:custDataLst>
                  <p:tags r:id="rId3"/>
                </p:custDataLst>
              </p:nvPr>
            </p:nvSpPr>
            <p:spPr>
              <a:xfrm>
                <a:off x="1553" y="2682"/>
                <a:ext cx="921" cy="904"/>
              </a:xfrm>
              <a:prstGeom prst="roundRect">
                <a:avLst>
                  <a:gd name="adj" fmla="val 0"/>
                </a:avLst>
              </a:prstGeom>
              <a:solidFill>
                <a:srgbClr val="7EA29C"/>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6" name="文本框 5"/>
              <p:cNvSpPr txBox="1"/>
              <p:nvPr>
                <p:custDataLst>
                  <p:tags r:id="rId4"/>
                </p:custDataLst>
              </p:nvPr>
            </p:nvSpPr>
            <p:spPr>
              <a:xfrm>
                <a:off x="2952" y="3098"/>
                <a:ext cx="9720" cy="580"/>
              </a:xfrm>
              <a:prstGeom prst="rect">
                <a:avLst/>
              </a:prstGeom>
              <a:noFill/>
            </p:spPr>
            <p:txBody>
              <a:bodyPr wrap="square" rtlCol="0">
                <a:spAutoFit/>
              </a:bodyPr>
              <a:p>
                <a:r>
                  <a:rPr lang="zh-CN" altLang="en-US">
                    <a:latin typeface="Times New Roman" panose="02020603050405020304" charset="0"/>
                    <a:ea typeface="微软雅黑" panose="020B0503020204020204" pitchFamily="34" charset="-122"/>
                    <a:cs typeface="Times New Roman" panose="02020603050405020304" charset="0"/>
                  </a:rPr>
                  <a:t>了解</a:t>
                </a:r>
                <a:r>
                  <a:rPr lang="en-US" altLang="zh-CN">
                    <a:latin typeface="Times New Roman" panose="02020603050405020304" charset="0"/>
                    <a:ea typeface="微软雅黑" panose="020B0503020204020204" pitchFamily="34" charset="-122"/>
                    <a:cs typeface="Times New Roman" panose="02020603050405020304" charset="0"/>
                  </a:rPr>
                  <a:t>STEM</a:t>
                </a:r>
                <a:r>
                  <a:rPr lang="zh-CN" altLang="en-US">
                    <a:latin typeface="Times New Roman" panose="02020603050405020304" charset="0"/>
                    <a:ea typeface="微软雅黑" panose="020B0503020204020204" pitchFamily="34" charset="-122"/>
                    <a:cs typeface="Times New Roman" panose="02020603050405020304" charset="0"/>
                  </a:rPr>
                  <a:t>教育的起源与发展，把握</a:t>
                </a:r>
                <a:r>
                  <a:rPr lang="en-US" altLang="zh-CN">
                    <a:latin typeface="Times New Roman" panose="02020603050405020304" charset="0"/>
                    <a:ea typeface="微软雅黑" panose="020B0503020204020204" pitchFamily="34" charset="-122"/>
                    <a:cs typeface="Times New Roman" panose="02020603050405020304" charset="0"/>
                  </a:rPr>
                  <a:t>STEM</a:t>
                </a:r>
                <a:r>
                  <a:rPr lang="zh-CN" altLang="en-US">
                    <a:latin typeface="Times New Roman" panose="02020603050405020304" charset="0"/>
                    <a:ea typeface="微软雅黑" panose="020B0503020204020204" pitchFamily="34" charset="-122"/>
                    <a:cs typeface="Times New Roman" panose="02020603050405020304" charset="0"/>
                  </a:rPr>
                  <a:t>教育的基本内涵</a:t>
                </a:r>
                <a:endParaRPr lang="zh-CN" altLang="en-US">
                  <a:latin typeface="Times New Roman" panose="02020603050405020304" charset="0"/>
                  <a:ea typeface="微软雅黑" panose="020B0503020204020204" pitchFamily="34" charset="-122"/>
                  <a:cs typeface="Times New Roman" panose="02020603050405020304" charset="0"/>
                </a:endParaRPr>
              </a:p>
            </p:txBody>
          </p:sp>
        </p:grpSp>
        <p:grpSp>
          <p:nvGrpSpPr>
            <p:cNvPr id="33" name="组合 32"/>
            <p:cNvGrpSpPr/>
            <p:nvPr/>
          </p:nvGrpSpPr>
          <p:grpSpPr>
            <a:xfrm rot="0">
              <a:off x="2639" y="3843"/>
              <a:ext cx="13922" cy="1100"/>
              <a:chOff x="1553" y="4300"/>
              <a:chExt cx="13922" cy="1100"/>
            </a:xfrm>
          </p:grpSpPr>
          <p:sp>
            <p:nvSpPr>
              <p:cNvPr id="7" name="矩形: 圆角 2"/>
              <p:cNvSpPr/>
              <p:nvPr>
                <p:custDataLst>
                  <p:tags r:id="rId5"/>
                </p:custDataLst>
              </p:nvPr>
            </p:nvSpPr>
            <p:spPr>
              <a:xfrm>
                <a:off x="1807" y="4612"/>
                <a:ext cx="13668" cy="788"/>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8" name="圆角矩形 7"/>
              <p:cNvSpPr/>
              <p:nvPr>
                <p:custDataLst>
                  <p:tags r:id="rId6"/>
                </p:custDataLst>
              </p:nvPr>
            </p:nvSpPr>
            <p:spPr>
              <a:xfrm>
                <a:off x="1553" y="4300"/>
                <a:ext cx="921" cy="904"/>
              </a:xfrm>
              <a:prstGeom prst="roundRect">
                <a:avLst>
                  <a:gd name="adj" fmla="val 0"/>
                </a:avLst>
              </a:prstGeom>
              <a:solidFill>
                <a:srgbClr val="7EA29C"/>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9" name="文本框 8"/>
              <p:cNvSpPr txBox="1"/>
              <p:nvPr>
                <p:custDataLst>
                  <p:tags r:id="rId7"/>
                </p:custDataLst>
              </p:nvPr>
            </p:nvSpPr>
            <p:spPr>
              <a:xfrm>
                <a:off x="2952" y="4716"/>
                <a:ext cx="9720" cy="580"/>
              </a:xfrm>
              <a:prstGeom prst="rect">
                <a:avLst/>
              </a:prstGeom>
              <a:noFill/>
            </p:spPr>
            <p:txBody>
              <a:bodyPr wrap="square" rtlCol="0">
                <a:spAutoFit/>
              </a:bodyPr>
              <a:p>
                <a:r>
                  <a:rPr lang="zh-CN" altLang="en-US">
                    <a:latin typeface="Times New Roman" panose="02020603050405020304" charset="0"/>
                    <a:ea typeface="微软雅黑" panose="020B0503020204020204" pitchFamily="34" charset="-122"/>
                    <a:cs typeface="Times New Roman" panose="02020603050405020304" charset="0"/>
                  </a:rPr>
                  <a:t>分析</a:t>
                </a:r>
                <a:r>
                  <a:rPr lang="en-US" altLang="zh-CN">
                    <a:latin typeface="Times New Roman" panose="02020603050405020304" charset="0"/>
                    <a:ea typeface="微软雅黑" panose="020B0503020204020204" pitchFamily="34" charset="-122"/>
                    <a:cs typeface="Times New Roman" panose="02020603050405020304" charset="0"/>
                  </a:rPr>
                  <a:t>STEM</a:t>
                </a:r>
                <a:r>
                  <a:rPr lang="zh-CN" altLang="en-US">
                    <a:latin typeface="Times New Roman" panose="02020603050405020304" charset="0"/>
                    <a:ea typeface="微软雅黑" panose="020B0503020204020204" pitchFamily="34" charset="-122"/>
                    <a:cs typeface="Times New Roman" panose="02020603050405020304" charset="0"/>
                  </a:rPr>
                  <a:t>教育发展面临的主要机遇与挑战</a:t>
                </a:r>
                <a:endParaRPr lang="zh-CN" altLang="en-US">
                  <a:latin typeface="Times New Roman" panose="02020603050405020304" charset="0"/>
                  <a:ea typeface="微软雅黑" panose="020B0503020204020204" pitchFamily="34" charset="-122"/>
                  <a:cs typeface="Times New Roman" panose="02020603050405020304" charset="0"/>
                </a:endParaRPr>
              </a:p>
            </p:txBody>
          </p:sp>
        </p:grpSp>
        <p:grpSp>
          <p:nvGrpSpPr>
            <p:cNvPr id="37" name="组合 36"/>
            <p:cNvGrpSpPr/>
            <p:nvPr/>
          </p:nvGrpSpPr>
          <p:grpSpPr>
            <a:xfrm rot="0">
              <a:off x="2639" y="5349"/>
              <a:ext cx="13922" cy="1100"/>
              <a:chOff x="1553" y="5918"/>
              <a:chExt cx="13922" cy="1100"/>
            </a:xfrm>
          </p:grpSpPr>
          <p:sp>
            <p:nvSpPr>
              <p:cNvPr id="10" name="矩形: 圆角 2"/>
              <p:cNvSpPr/>
              <p:nvPr>
                <p:custDataLst>
                  <p:tags r:id="rId8"/>
                </p:custDataLst>
              </p:nvPr>
            </p:nvSpPr>
            <p:spPr>
              <a:xfrm>
                <a:off x="1807" y="6230"/>
                <a:ext cx="13668" cy="788"/>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1" name="圆角矩形 10"/>
              <p:cNvSpPr/>
              <p:nvPr>
                <p:custDataLst>
                  <p:tags r:id="rId9"/>
                </p:custDataLst>
              </p:nvPr>
            </p:nvSpPr>
            <p:spPr>
              <a:xfrm>
                <a:off x="1553" y="5918"/>
                <a:ext cx="921" cy="904"/>
              </a:xfrm>
              <a:prstGeom prst="roundRect">
                <a:avLst>
                  <a:gd name="adj" fmla="val 0"/>
                </a:avLst>
              </a:prstGeom>
              <a:solidFill>
                <a:srgbClr val="7EA29C"/>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sp>
            <p:nvSpPr>
              <p:cNvPr id="12" name="文本框 11"/>
              <p:cNvSpPr txBox="1"/>
              <p:nvPr>
                <p:custDataLst>
                  <p:tags r:id="rId10"/>
                </p:custDataLst>
              </p:nvPr>
            </p:nvSpPr>
            <p:spPr>
              <a:xfrm>
                <a:off x="2952" y="6334"/>
                <a:ext cx="9720" cy="580"/>
              </a:xfrm>
              <a:prstGeom prst="rect">
                <a:avLst/>
              </a:prstGeom>
              <a:noFill/>
            </p:spPr>
            <p:txBody>
              <a:bodyPr wrap="square" rtlCol="0">
                <a:spAutoFit/>
              </a:bodyPr>
              <a:p>
                <a:r>
                  <a:rPr lang="zh-CN" altLang="en-US">
                    <a:latin typeface="Times New Roman" panose="02020603050405020304" charset="0"/>
                    <a:ea typeface="微软雅黑" panose="020B0503020204020204" pitchFamily="34" charset="-122"/>
                    <a:cs typeface="Times New Roman" panose="02020603050405020304" charset="0"/>
                  </a:rPr>
                  <a:t>理解</a:t>
                </a:r>
                <a:r>
                  <a:rPr lang="en-US" altLang="zh-CN">
                    <a:latin typeface="Times New Roman" panose="02020603050405020304" charset="0"/>
                    <a:ea typeface="微软雅黑" panose="020B0503020204020204" pitchFamily="34" charset="-122"/>
                    <a:cs typeface="Times New Roman" panose="02020603050405020304" charset="0"/>
                  </a:rPr>
                  <a:t>C-STEAM</a:t>
                </a:r>
                <a:r>
                  <a:rPr lang="zh-CN" altLang="en-US">
                    <a:latin typeface="Times New Roman" panose="02020603050405020304" charset="0"/>
                    <a:ea typeface="微软雅黑" panose="020B0503020204020204" pitchFamily="34" charset="-122"/>
                    <a:cs typeface="Times New Roman" panose="02020603050405020304" charset="0"/>
                  </a:rPr>
                  <a:t>教育的提出背景和本土化发展的必要性</a:t>
                </a:r>
                <a:endParaRPr lang="zh-CN" altLang="en-US">
                  <a:latin typeface="Times New Roman" panose="02020603050405020304" charset="0"/>
                  <a:ea typeface="微软雅黑" panose="020B0503020204020204" pitchFamily="34" charset="-122"/>
                  <a:cs typeface="Times New Roman" panose="02020603050405020304" charset="0"/>
                </a:endParaRPr>
              </a:p>
            </p:txBody>
          </p:sp>
        </p:grpSp>
        <p:grpSp>
          <p:nvGrpSpPr>
            <p:cNvPr id="38" name="组合 37"/>
            <p:cNvGrpSpPr/>
            <p:nvPr/>
          </p:nvGrpSpPr>
          <p:grpSpPr>
            <a:xfrm rot="0">
              <a:off x="2639" y="6855"/>
              <a:ext cx="13922" cy="1100"/>
              <a:chOff x="1553" y="7536"/>
              <a:chExt cx="13922" cy="1100"/>
            </a:xfrm>
          </p:grpSpPr>
          <p:sp>
            <p:nvSpPr>
              <p:cNvPr id="13" name="矩形: 圆角 2"/>
              <p:cNvSpPr/>
              <p:nvPr>
                <p:custDataLst>
                  <p:tags r:id="rId11"/>
                </p:custDataLst>
              </p:nvPr>
            </p:nvSpPr>
            <p:spPr>
              <a:xfrm>
                <a:off x="1807" y="7848"/>
                <a:ext cx="13668" cy="788"/>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4" name="圆角矩形 13"/>
              <p:cNvSpPr/>
              <p:nvPr>
                <p:custDataLst>
                  <p:tags r:id="rId12"/>
                </p:custDataLst>
              </p:nvPr>
            </p:nvSpPr>
            <p:spPr>
              <a:xfrm>
                <a:off x="1553" y="7536"/>
                <a:ext cx="921" cy="904"/>
              </a:xfrm>
              <a:prstGeom prst="roundRect">
                <a:avLst>
                  <a:gd name="adj" fmla="val 0"/>
                </a:avLst>
              </a:prstGeom>
              <a:solidFill>
                <a:srgbClr val="7EA29C"/>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04</a:t>
                </a:r>
                <a:endParaRPr lang="en-US" altLang="zh-CN" sz="2000" b="1" dirty="0">
                  <a:solidFill>
                    <a:srgbClr val="FFFFFF"/>
                  </a:solidFill>
                  <a:latin typeface="+mn-ea"/>
                  <a:cs typeface="+mn-ea"/>
                  <a:sym typeface="+mn-ea"/>
                </a:endParaRPr>
              </a:p>
            </p:txBody>
          </p:sp>
          <p:sp>
            <p:nvSpPr>
              <p:cNvPr id="23" name="文本框 22"/>
              <p:cNvSpPr txBox="1"/>
              <p:nvPr>
                <p:custDataLst>
                  <p:tags r:id="rId13"/>
                </p:custDataLst>
              </p:nvPr>
            </p:nvSpPr>
            <p:spPr>
              <a:xfrm>
                <a:off x="2952" y="7952"/>
                <a:ext cx="9720" cy="580"/>
              </a:xfrm>
              <a:prstGeom prst="rect">
                <a:avLst/>
              </a:prstGeom>
              <a:noFill/>
            </p:spPr>
            <p:txBody>
              <a:bodyPr wrap="square" rtlCol="0">
                <a:spAutoFit/>
              </a:bodyPr>
              <a:p>
                <a:r>
                  <a:rPr lang="zh-CN" altLang="en-US">
                    <a:latin typeface="Times New Roman" panose="02020603050405020304" charset="0"/>
                    <a:ea typeface="微软雅黑" panose="020B0503020204020204" pitchFamily="34" charset="-122"/>
                    <a:cs typeface="Times New Roman" panose="02020603050405020304" charset="0"/>
                  </a:rPr>
                  <a:t>掌握</a:t>
                </a:r>
                <a:r>
                  <a:rPr lang="en-US" altLang="zh-CN">
                    <a:latin typeface="Times New Roman" panose="02020603050405020304" charset="0"/>
                    <a:ea typeface="微软雅黑" panose="020B0503020204020204" pitchFamily="34" charset="-122"/>
                    <a:cs typeface="Times New Roman" panose="02020603050405020304" charset="0"/>
                  </a:rPr>
                  <a:t>C-STEAM</a:t>
                </a:r>
                <a:r>
                  <a:rPr lang="zh-CN" altLang="en-US">
                    <a:latin typeface="Times New Roman" panose="02020603050405020304" charset="0"/>
                    <a:ea typeface="微软雅黑" panose="020B0503020204020204" pitchFamily="34" charset="-122"/>
                    <a:cs typeface="Times New Roman" panose="02020603050405020304" charset="0"/>
                  </a:rPr>
                  <a:t>教育的内涵特征和实践探索情况</a:t>
                </a:r>
                <a:endParaRPr lang="zh-CN" altLang="en-US">
                  <a:latin typeface="Times New Roman" panose="02020603050405020304" charset="0"/>
                  <a:ea typeface="微软雅黑" panose="020B0503020204020204" pitchFamily="34" charset="-122"/>
                  <a:cs typeface="Times New Roman" panose="02020603050405020304" charset="0"/>
                </a:endParaRPr>
              </a:p>
            </p:txBody>
          </p:sp>
        </p:grpSp>
        <p:grpSp>
          <p:nvGrpSpPr>
            <p:cNvPr id="39" name="组合 38"/>
            <p:cNvGrpSpPr/>
            <p:nvPr/>
          </p:nvGrpSpPr>
          <p:grpSpPr>
            <a:xfrm rot="0">
              <a:off x="2639" y="8361"/>
              <a:ext cx="13922" cy="1100"/>
              <a:chOff x="1553" y="8946"/>
              <a:chExt cx="13922" cy="1100"/>
            </a:xfrm>
          </p:grpSpPr>
          <p:sp>
            <p:nvSpPr>
              <p:cNvPr id="24" name="矩形: 圆角 2"/>
              <p:cNvSpPr/>
              <p:nvPr>
                <p:custDataLst>
                  <p:tags r:id="rId14"/>
                </p:custDataLst>
              </p:nvPr>
            </p:nvSpPr>
            <p:spPr>
              <a:xfrm>
                <a:off x="1807" y="9258"/>
                <a:ext cx="13668" cy="788"/>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25" name="圆角矩形 24"/>
              <p:cNvSpPr/>
              <p:nvPr>
                <p:custDataLst>
                  <p:tags r:id="rId15"/>
                </p:custDataLst>
              </p:nvPr>
            </p:nvSpPr>
            <p:spPr>
              <a:xfrm>
                <a:off x="1553" y="8946"/>
                <a:ext cx="921" cy="904"/>
              </a:xfrm>
              <a:prstGeom prst="roundRect">
                <a:avLst>
                  <a:gd name="adj" fmla="val 0"/>
                </a:avLst>
              </a:prstGeom>
              <a:solidFill>
                <a:srgbClr val="7EA29C"/>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05</a:t>
                </a:r>
                <a:endParaRPr lang="en-US" altLang="zh-CN" sz="2000" b="1" dirty="0">
                  <a:solidFill>
                    <a:srgbClr val="FFFFFF"/>
                  </a:solidFill>
                  <a:latin typeface="+mn-ea"/>
                  <a:cs typeface="+mn-ea"/>
                  <a:sym typeface="+mn-ea"/>
                </a:endParaRPr>
              </a:p>
            </p:txBody>
          </p:sp>
          <p:sp>
            <p:nvSpPr>
              <p:cNvPr id="28" name="文本框 27"/>
              <p:cNvSpPr txBox="1"/>
              <p:nvPr>
                <p:custDataLst>
                  <p:tags r:id="rId16"/>
                </p:custDataLst>
              </p:nvPr>
            </p:nvSpPr>
            <p:spPr>
              <a:xfrm>
                <a:off x="2952" y="9362"/>
                <a:ext cx="12523" cy="580"/>
              </a:xfrm>
              <a:prstGeom prst="rect">
                <a:avLst/>
              </a:prstGeom>
              <a:noFill/>
            </p:spPr>
            <p:txBody>
              <a:bodyPr wrap="square" rtlCol="0">
                <a:spAutoFit/>
              </a:bodyPr>
              <a:p>
                <a:r>
                  <a:rPr lang="zh-CN" altLang="en-US">
                    <a:latin typeface="Times New Roman" panose="02020603050405020304" charset="0"/>
                    <a:ea typeface="微软雅黑" panose="020B0503020204020204" pitchFamily="34" charset="-122"/>
                    <a:cs typeface="Times New Roman" panose="02020603050405020304" charset="0"/>
                  </a:rPr>
                  <a:t>从育人价值、载体价值和社会价值三个维度，领会</a:t>
                </a:r>
                <a:r>
                  <a:rPr lang="en-US" altLang="zh-CN">
                    <a:latin typeface="Times New Roman" panose="02020603050405020304" charset="0"/>
                    <a:ea typeface="微软雅黑" panose="020B0503020204020204" pitchFamily="34" charset="-122"/>
                    <a:cs typeface="Times New Roman" panose="02020603050405020304" charset="0"/>
                  </a:rPr>
                  <a:t>C-STEAM</a:t>
                </a:r>
                <a:r>
                  <a:rPr lang="zh-CN" altLang="en-US">
                    <a:latin typeface="Times New Roman" panose="02020603050405020304" charset="0"/>
                    <a:ea typeface="微软雅黑" panose="020B0503020204020204" pitchFamily="34" charset="-122"/>
                    <a:cs typeface="Times New Roman" panose="02020603050405020304" charset="0"/>
                  </a:rPr>
                  <a:t>教育的现实意义</a:t>
                </a:r>
                <a:endParaRPr lang="zh-CN" altLang="en-US">
                  <a:latin typeface="Times New Roman" panose="02020603050405020304" charset="0"/>
                  <a:ea typeface="微软雅黑" panose="020B0503020204020204" pitchFamily="34" charset="-122"/>
                  <a:cs typeface="Times New Roman" panose="02020603050405020304" charset="0"/>
                </a:endParaRPr>
              </a:p>
            </p:txBody>
          </p:sp>
        </p:grpSp>
      </p:gr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grpSp>
        <p:nvGrpSpPr>
          <p:cNvPr id="3" name="组合 2"/>
          <p:cNvGrpSpPr/>
          <p:nvPr/>
        </p:nvGrpSpPr>
        <p:grpSpPr>
          <a:xfrm>
            <a:off x="4321810" y="359410"/>
            <a:ext cx="3548380" cy="706755"/>
            <a:chOff x="2832" y="5703"/>
            <a:chExt cx="5588" cy="1113"/>
          </a:xfrm>
        </p:grpSpPr>
        <p:sp>
          <p:nvSpPr>
            <p:cNvPr id="2" name="矩形 1"/>
            <p:cNvSpPr/>
            <p:nvPr/>
          </p:nvSpPr>
          <p:spPr>
            <a:xfrm>
              <a:off x="2887" y="6425"/>
              <a:ext cx="5533" cy="331"/>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832" y="5703"/>
              <a:ext cx="5501" cy="1113"/>
            </a:xfrm>
            <a:prstGeom prst="rect">
              <a:avLst/>
            </a:prstGeom>
            <a:noFill/>
          </p:spPr>
          <p:txBody>
            <a:bodyPr wrap="square" rtlCol="0">
              <a:spAutoFit/>
            </a:bodyPr>
            <a:lstStyle/>
            <a:p>
              <a:pPr algn="ctr"/>
              <a:r>
                <a:rPr lang="zh-CN" altLang="en-US" sz="4000" b="1" dirty="0">
                  <a:solidFill>
                    <a:srgbClr val="55797A"/>
                  </a:solidFill>
                  <a:effectLst/>
                  <a:latin typeface="微软雅黑" panose="020B0503020204020204" pitchFamily="34" charset="-122"/>
                  <a:ea typeface="微软雅黑" panose="020B0503020204020204" pitchFamily="34" charset="-122"/>
                  <a:sym typeface="+mn-ea"/>
                </a:rPr>
                <a:t>内容框架</a:t>
              </a:r>
              <a:endParaRPr lang="zh-CN" altLang="en-US" sz="4000" b="1" dirty="0">
                <a:solidFill>
                  <a:srgbClr val="55797A"/>
                </a:solidFill>
                <a:effectLst/>
                <a:latin typeface="微软雅黑" panose="020B0503020204020204" pitchFamily="34" charset="-122"/>
                <a:ea typeface="微软雅黑" panose="020B0503020204020204" pitchFamily="34" charset="-122"/>
                <a:sym typeface="+mn-ea"/>
              </a:endParaRPr>
            </a:p>
          </p:txBody>
        </p:sp>
      </p:grpSp>
      <p:pic>
        <p:nvPicPr>
          <p:cNvPr id="29" name="图片 2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pic>
        <p:nvPicPr>
          <p:cNvPr id="13" name="图片 1"/>
          <p:cNvPicPr>
            <a:picLocks noChangeAspect="1"/>
          </p:cNvPicPr>
          <p:nvPr/>
        </p:nvPicPr>
        <p:blipFill>
          <a:blip r:embed="rId2"/>
          <a:stretch>
            <a:fillRect/>
          </a:stretch>
        </p:blipFill>
        <p:spPr>
          <a:xfrm>
            <a:off x="67310" y="2058670"/>
            <a:ext cx="12059285" cy="3007360"/>
          </a:xfrm>
          <a:prstGeom prst="rect">
            <a:avLst/>
          </a:prstGeom>
          <a:noFill/>
          <a:ln>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grpSp>
        <p:nvGrpSpPr>
          <p:cNvPr id="3" name="组合 2"/>
          <p:cNvGrpSpPr/>
          <p:nvPr/>
        </p:nvGrpSpPr>
        <p:grpSpPr>
          <a:xfrm>
            <a:off x="4321810" y="359410"/>
            <a:ext cx="3548380" cy="706755"/>
            <a:chOff x="2832" y="5703"/>
            <a:chExt cx="5588" cy="1113"/>
          </a:xfrm>
        </p:grpSpPr>
        <p:sp>
          <p:nvSpPr>
            <p:cNvPr id="2" name="矩形 1"/>
            <p:cNvSpPr/>
            <p:nvPr/>
          </p:nvSpPr>
          <p:spPr>
            <a:xfrm>
              <a:off x="2887" y="6425"/>
              <a:ext cx="5533" cy="331"/>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832" y="5703"/>
              <a:ext cx="5501" cy="1113"/>
            </a:xfrm>
            <a:prstGeom prst="rect">
              <a:avLst/>
            </a:prstGeom>
            <a:noFill/>
          </p:spPr>
          <p:txBody>
            <a:bodyPr wrap="square" rtlCol="0">
              <a:spAutoFit/>
            </a:bodyPr>
            <a:lstStyle/>
            <a:p>
              <a:pPr algn="ctr"/>
              <a:r>
                <a:rPr lang="zh-CN" altLang="en-US" sz="4000" b="1" dirty="0">
                  <a:solidFill>
                    <a:srgbClr val="55797A"/>
                  </a:solidFill>
                  <a:effectLst/>
                  <a:latin typeface="微软雅黑" panose="020B0503020204020204" pitchFamily="34" charset="-122"/>
                  <a:ea typeface="微软雅黑" panose="020B0503020204020204" pitchFamily="34" charset="-122"/>
                  <a:sym typeface="+mn-ea"/>
                </a:rPr>
                <a:t>学习建议</a:t>
              </a:r>
              <a:endParaRPr lang="zh-CN" altLang="en-US" sz="4000" b="1" dirty="0">
                <a:solidFill>
                  <a:srgbClr val="55797A"/>
                </a:solidFill>
                <a:effectLst/>
                <a:latin typeface="微软雅黑" panose="020B0503020204020204" pitchFamily="34" charset="-122"/>
                <a:ea typeface="微软雅黑" panose="020B0503020204020204" pitchFamily="34" charset="-122"/>
                <a:sym typeface="+mn-ea"/>
              </a:endParaRPr>
            </a:p>
          </p:txBody>
        </p:sp>
      </p:grpSp>
      <p:pic>
        <p:nvPicPr>
          <p:cNvPr id="29" name="图片 2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15" name="矩形: 圆角 2"/>
          <p:cNvSpPr/>
          <p:nvPr>
            <p:custDataLst>
              <p:tags r:id="rId2"/>
            </p:custDataLst>
          </p:nvPr>
        </p:nvSpPr>
        <p:spPr>
          <a:xfrm>
            <a:off x="525780" y="1848485"/>
            <a:ext cx="3802380" cy="445325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6" name="矩形 15"/>
          <p:cNvSpPr/>
          <p:nvPr>
            <p:custDataLst>
              <p:tags r:id="rId3"/>
            </p:custDataLst>
          </p:nvPr>
        </p:nvSpPr>
        <p:spPr>
          <a:xfrm>
            <a:off x="683895" y="3022600"/>
            <a:ext cx="3482975" cy="3072765"/>
          </a:xfrm>
          <a:prstGeom prst="rect">
            <a:avLst/>
          </a:prstGeom>
          <a:noFill/>
        </p:spPr>
        <p:txBody>
          <a:bodyPr wrap="square" lIns="0" tIns="0" rIns="0" bIns="0" rtlCol="0" anchor="t" anchorCtr="0">
            <a:noAutofit/>
          </a:bodyPr>
          <a:p>
            <a:pPr marL="285750" lvl="0" indent="-285750" algn="l" fontAlgn="ctr">
              <a:lnSpc>
                <a:spcPct val="120000"/>
              </a:lnSpc>
              <a:spcBef>
                <a:spcPts val="0"/>
              </a:spcBef>
              <a:spcAft>
                <a:spcPts val="800"/>
              </a:spcAft>
              <a:buSzPct val="100000"/>
              <a:buFont typeface="Wingdings" panose="05000000000000000000" charset="0"/>
              <a:buChar char="l"/>
            </a:pPr>
            <a:r>
              <a:rPr lang="zh-CN" altLang="en-US" sz="1600" dirty="0">
                <a:solidFill>
                  <a:schemeClr val="tx1">
                    <a:lumMod val="85000"/>
                    <a:lumOff val="15000"/>
                  </a:schemeClr>
                </a:solidFill>
                <a:latin typeface="+mn-ea"/>
                <a:cs typeface="+mn-ea"/>
              </a:rPr>
              <a:t>系统梳理国际</a:t>
            </a:r>
            <a:r>
              <a:rPr lang="en-US" altLang="zh-CN" sz="1600" dirty="0">
                <a:solidFill>
                  <a:schemeClr val="tx1">
                    <a:lumMod val="85000"/>
                    <a:lumOff val="15000"/>
                  </a:schemeClr>
                </a:solidFill>
                <a:latin typeface="+mn-ea"/>
                <a:cs typeface="+mn-ea"/>
              </a:rPr>
              <a:t>STEM</a:t>
            </a:r>
            <a:r>
              <a:rPr lang="zh-CN" altLang="en-US" sz="1600" dirty="0">
                <a:solidFill>
                  <a:schemeClr val="tx1">
                    <a:lumMod val="85000"/>
                    <a:lumOff val="15000"/>
                  </a:schemeClr>
                </a:solidFill>
                <a:latin typeface="+mn-ea"/>
                <a:cs typeface="+mn-ea"/>
              </a:rPr>
              <a:t>教育的发展脉络，了解其缘起、形成、内涵以及面临的机遇与挑战；</a:t>
            </a:r>
            <a:endParaRPr lang="zh-CN" altLang="en-US" sz="1600" dirty="0">
              <a:solidFill>
                <a:schemeClr val="tx1">
                  <a:lumMod val="85000"/>
                  <a:lumOff val="15000"/>
                </a:schemeClr>
              </a:solidFill>
              <a:latin typeface="+mn-ea"/>
              <a:cs typeface="+mn-ea"/>
            </a:endParaRPr>
          </a:p>
          <a:p>
            <a:pPr marL="285750" lvl="0" indent="-285750" algn="l" fontAlgn="ctr">
              <a:lnSpc>
                <a:spcPct val="120000"/>
              </a:lnSpc>
              <a:spcBef>
                <a:spcPts val="0"/>
              </a:spcBef>
              <a:spcAft>
                <a:spcPts val="800"/>
              </a:spcAft>
              <a:buSzPct val="100000"/>
              <a:buFont typeface="Wingdings" panose="05000000000000000000" charset="0"/>
              <a:buChar char="l"/>
            </a:pPr>
            <a:r>
              <a:rPr lang="zh-CN" altLang="en-US" sz="1600" dirty="0">
                <a:solidFill>
                  <a:schemeClr val="tx1">
                    <a:lumMod val="85000"/>
                    <a:lumOff val="15000"/>
                  </a:schemeClr>
                </a:solidFill>
                <a:latin typeface="+mn-ea"/>
                <a:cs typeface="+mn-ea"/>
              </a:rPr>
              <a:t>立足我国教育实际，分析开展本土化</a:t>
            </a:r>
            <a:r>
              <a:rPr lang="en-US" altLang="zh-CN" sz="1600" dirty="0">
                <a:solidFill>
                  <a:schemeClr val="tx1">
                    <a:lumMod val="85000"/>
                    <a:lumOff val="15000"/>
                  </a:schemeClr>
                </a:solidFill>
                <a:latin typeface="+mn-ea"/>
                <a:cs typeface="+mn-ea"/>
              </a:rPr>
              <a:t>STEAM</a:t>
            </a:r>
            <a:r>
              <a:rPr lang="zh-CN" altLang="en-US" sz="1600" dirty="0">
                <a:solidFill>
                  <a:schemeClr val="tx1">
                    <a:lumMod val="85000"/>
                    <a:lumOff val="15000"/>
                  </a:schemeClr>
                </a:solidFill>
                <a:latin typeface="+mn-ea"/>
                <a:cs typeface="+mn-ea"/>
              </a:rPr>
              <a:t>教育的必要性和可行路径；</a:t>
            </a:r>
            <a:endParaRPr lang="zh-CN" altLang="en-US" sz="1600" dirty="0">
              <a:solidFill>
                <a:schemeClr val="tx1">
                  <a:lumMod val="85000"/>
                  <a:lumOff val="15000"/>
                </a:schemeClr>
              </a:solidFill>
              <a:latin typeface="+mn-ea"/>
              <a:cs typeface="+mn-ea"/>
            </a:endParaRPr>
          </a:p>
          <a:p>
            <a:pPr marL="285750" lvl="0" indent="-285750" algn="l" fontAlgn="ctr">
              <a:lnSpc>
                <a:spcPct val="120000"/>
              </a:lnSpc>
              <a:spcBef>
                <a:spcPts val="0"/>
              </a:spcBef>
              <a:spcAft>
                <a:spcPts val="800"/>
              </a:spcAft>
              <a:buSzPct val="100000"/>
              <a:buFont typeface="Wingdings" panose="05000000000000000000" charset="0"/>
              <a:buChar char="l"/>
            </a:pPr>
            <a:r>
              <a:rPr lang="zh-CN" altLang="en-US" sz="1600" dirty="0">
                <a:solidFill>
                  <a:schemeClr val="tx1">
                    <a:lumMod val="85000"/>
                    <a:lumOff val="15000"/>
                  </a:schemeClr>
                </a:solidFill>
                <a:latin typeface="+mn-ea"/>
                <a:cs typeface="+mn-ea"/>
              </a:rPr>
              <a:t>深入理解</a:t>
            </a:r>
            <a:r>
              <a:rPr lang="en-US" altLang="zh-CN" sz="1600" dirty="0">
                <a:solidFill>
                  <a:schemeClr val="tx1">
                    <a:lumMod val="85000"/>
                    <a:lumOff val="15000"/>
                  </a:schemeClr>
                </a:solidFill>
                <a:latin typeface="+mn-ea"/>
                <a:cs typeface="+mn-ea"/>
              </a:rPr>
              <a:t>C-STEAM</a:t>
            </a:r>
            <a:r>
              <a:rPr lang="zh-CN" altLang="en-US" sz="1600" dirty="0">
                <a:solidFill>
                  <a:schemeClr val="tx1">
                    <a:lumMod val="85000"/>
                    <a:lumOff val="15000"/>
                  </a:schemeClr>
                </a:solidFill>
                <a:latin typeface="+mn-ea"/>
                <a:cs typeface="+mn-ea"/>
              </a:rPr>
              <a:t>教育的内涵特征、实践进展及其在育人、传承与创新传统文化、服务区域经济社会发展等方面的重要价值。</a:t>
            </a:r>
            <a:endParaRPr lang="zh-CN" altLang="en-US" sz="1600" dirty="0">
              <a:solidFill>
                <a:schemeClr val="tx1">
                  <a:lumMod val="85000"/>
                  <a:lumOff val="15000"/>
                </a:schemeClr>
              </a:solidFill>
              <a:latin typeface="+mn-ea"/>
              <a:cs typeface="+mn-ea"/>
            </a:endParaRPr>
          </a:p>
        </p:txBody>
      </p:sp>
      <p:sp>
        <p:nvSpPr>
          <p:cNvPr id="17" name="圆角矩形 16"/>
          <p:cNvSpPr/>
          <p:nvPr>
            <p:custDataLst>
              <p:tags r:id="rId4"/>
            </p:custDataLst>
          </p:nvPr>
        </p:nvSpPr>
        <p:spPr>
          <a:xfrm>
            <a:off x="771525" y="1587500"/>
            <a:ext cx="694055" cy="680085"/>
          </a:xfrm>
          <a:prstGeom prst="roundRect">
            <a:avLst>
              <a:gd name="adj" fmla="val 0"/>
            </a:avLst>
          </a:prstGeom>
          <a:solidFill>
            <a:srgbClr val="7EA29C"/>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8" name="矩形 17"/>
          <p:cNvSpPr/>
          <p:nvPr>
            <p:custDataLst>
              <p:tags r:id="rId5"/>
            </p:custDataLst>
          </p:nvPr>
        </p:nvSpPr>
        <p:spPr>
          <a:xfrm>
            <a:off x="789940" y="2417445"/>
            <a:ext cx="2703830" cy="455295"/>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3"/>
                </a:solidFill>
                <a:latin typeface="+mn-ea"/>
                <a:cs typeface="+mn-ea"/>
              </a:rPr>
              <a:t>学习重点</a:t>
            </a:r>
            <a:endParaRPr lang="zh-CN" altLang="en-US" sz="2200" b="1">
              <a:solidFill>
                <a:schemeClr val="accent3"/>
              </a:solidFill>
              <a:latin typeface="+mn-ea"/>
              <a:cs typeface="+mn-ea"/>
            </a:endParaRPr>
          </a:p>
        </p:txBody>
      </p:sp>
      <p:cxnSp>
        <p:nvCxnSpPr>
          <p:cNvPr id="26" name="直接连接符 25"/>
          <p:cNvCxnSpPr/>
          <p:nvPr>
            <p:custDataLst>
              <p:tags r:id="rId6"/>
            </p:custDataLst>
          </p:nvPr>
        </p:nvCxnSpPr>
        <p:spPr>
          <a:xfrm flipV="1">
            <a:off x="707390" y="2910840"/>
            <a:ext cx="2844165" cy="0"/>
          </a:xfrm>
          <a:prstGeom prst="line">
            <a:avLst/>
          </a:prstGeom>
          <a:ln w="22225">
            <a:solidFill>
              <a:srgbClr val="7EA29C">
                <a:alpha val="50000"/>
              </a:srgbClr>
            </a:solidFill>
          </a:ln>
        </p:spPr>
        <p:style>
          <a:lnRef idx="2">
            <a:schemeClr val="accent1"/>
          </a:lnRef>
          <a:fillRef idx="0">
            <a:srgbClr val="FFFFFF"/>
          </a:fillRef>
          <a:effectRef idx="0">
            <a:srgbClr val="FFFFFF"/>
          </a:effectRef>
          <a:fontRef idx="minor">
            <a:schemeClr val="tx1"/>
          </a:fontRef>
        </p:style>
      </p:cxnSp>
      <p:sp>
        <p:nvSpPr>
          <p:cNvPr id="19" name="矩形: 圆角 2"/>
          <p:cNvSpPr/>
          <p:nvPr>
            <p:custDataLst>
              <p:tags r:id="rId7"/>
            </p:custDataLst>
          </p:nvPr>
        </p:nvSpPr>
        <p:spPr>
          <a:xfrm>
            <a:off x="4759325" y="1848485"/>
            <a:ext cx="3230245" cy="445325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20" name="矩形 19"/>
          <p:cNvSpPr/>
          <p:nvPr>
            <p:custDataLst>
              <p:tags r:id="rId8"/>
            </p:custDataLst>
          </p:nvPr>
        </p:nvSpPr>
        <p:spPr>
          <a:xfrm>
            <a:off x="4944745" y="3145790"/>
            <a:ext cx="2702560" cy="2786380"/>
          </a:xfrm>
          <a:prstGeom prst="rect">
            <a:avLst/>
          </a:prstGeom>
          <a:noFill/>
        </p:spPr>
        <p:txBody>
          <a:bodyPr wrap="square" lIns="0" tIns="0" rIns="0" bIns="0" rtlCol="0" anchor="t" anchorCtr="0">
            <a:noAutofit/>
          </a:bodyPr>
          <a:p>
            <a:pPr marL="317500" lvl="0" indent="-317500" algn="l" fontAlgn="ctr">
              <a:lnSpc>
                <a:spcPct val="150000"/>
              </a:lnSpc>
              <a:spcBef>
                <a:spcPts val="0"/>
              </a:spcBef>
              <a:spcAft>
                <a:spcPts val="800"/>
              </a:spcAft>
              <a:buSzPct val="100000"/>
              <a:buFont typeface="Wingdings" panose="05000000000000000000" charset="0"/>
              <a:buChar char="l"/>
            </a:pPr>
            <a:r>
              <a:rPr lang="zh-CN" altLang="en-US" sz="1600" dirty="0">
                <a:solidFill>
                  <a:schemeClr val="tx1">
                    <a:lumMod val="85000"/>
                    <a:lumOff val="15000"/>
                  </a:schemeClr>
                </a:solidFill>
                <a:latin typeface="+mn-ea"/>
                <a:cs typeface="+mn-ea"/>
              </a:rPr>
              <a:t>课前先浏览全文，把握章节内容的整体脉络，并针对感兴趣的部分进行重点阅读，做好笔记；</a:t>
            </a:r>
            <a:endParaRPr lang="zh-CN" altLang="en-US" sz="1600" dirty="0">
              <a:solidFill>
                <a:schemeClr val="tx1">
                  <a:lumMod val="85000"/>
                  <a:lumOff val="15000"/>
                </a:schemeClr>
              </a:solidFill>
              <a:latin typeface="+mn-ea"/>
              <a:cs typeface="+mn-ea"/>
            </a:endParaRPr>
          </a:p>
          <a:p>
            <a:pPr marL="317500" lvl="0" indent="-317500" algn="l" fontAlgn="ctr">
              <a:lnSpc>
                <a:spcPct val="150000"/>
              </a:lnSpc>
              <a:spcBef>
                <a:spcPts val="0"/>
              </a:spcBef>
              <a:spcAft>
                <a:spcPts val="800"/>
              </a:spcAft>
              <a:buSzPct val="100000"/>
              <a:buFont typeface="Wingdings" panose="05000000000000000000" charset="0"/>
              <a:buChar char="l"/>
            </a:pPr>
            <a:r>
              <a:rPr lang="zh-CN" altLang="en-US" sz="1600" dirty="0">
                <a:solidFill>
                  <a:schemeClr val="tx1">
                    <a:lumMod val="85000"/>
                    <a:lumOff val="15000"/>
                  </a:schemeClr>
                </a:solidFill>
                <a:latin typeface="+mn-ea"/>
                <a:cs typeface="+mn-ea"/>
              </a:rPr>
              <a:t>阅读有关</a:t>
            </a:r>
            <a:r>
              <a:rPr lang="en-US" altLang="zh-CN" sz="1600" dirty="0">
                <a:solidFill>
                  <a:schemeClr val="tx1">
                    <a:lumMod val="85000"/>
                    <a:lumOff val="15000"/>
                  </a:schemeClr>
                </a:solidFill>
                <a:latin typeface="+mn-ea"/>
                <a:cs typeface="+mn-ea"/>
              </a:rPr>
              <a:t>STEM</a:t>
            </a:r>
            <a:r>
              <a:rPr lang="zh-CN" altLang="en-US" sz="1600" dirty="0">
                <a:solidFill>
                  <a:schemeClr val="tx1">
                    <a:lumMod val="85000"/>
                    <a:lumOff val="15000"/>
                  </a:schemeClr>
                </a:solidFill>
                <a:latin typeface="+mn-ea"/>
                <a:cs typeface="+mn-ea"/>
              </a:rPr>
              <a:t>教育或传统文化教育的研究文献，拓展相关知识视野。</a:t>
            </a:r>
            <a:endParaRPr lang="zh-CN" altLang="en-US" sz="1600" dirty="0">
              <a:solidFill>
                <a:schemeClr val="tx1">
                  <a:lumMod val="85000"/>
                  <a:lumOff val="15000"/>
                </a:schemeClr>
              </a:solidFill>
              <a:latin typeface="+mn-ea"/>
              <a:cs typeface="+mn-ea"/>
            </a:endParaRPr>
          </a:p>
          <a:p>
            <a:pPr marL="317500" lvl="0" indent="-317500" algn="l" fontAlgn="ctr">
              <a:lnSpc>
                <a:spcPct val="150000"/>
              </a:lnSpc>
              <a:spcBef>
                <a:spcPts val="0"/>
              </a:spcBef>
              <a:spcAft>
                <a:spcPts val="800"/>
              </a:spcAft>
              <a:buSzPct val="100000"/>
              <a:buFont typeface="Wingdings" panose="05000000000000000000" charset="0"/>
              <a:buChar char="l"/>
            </a:pPr>
            <a:endParaRPr lang="zh-CN" altLang="en-US" sz="1600" dirty="0">
              <a:solidFill>
                <a:schemeClr val="tx1">
                  <a:lumMod val="85000"/>
                  <a:lumOff val="15000"/>
                </a:schemeClr>
              </a:solidFill>
              <a:latin typeface="+mn-ea"/>
              <a:cs typeface="+mn-ea"/>
            </a:endParaRPr>
          </a:p>
        </p:txBody>
      </p:sp>
      <p:sp>
        <p:nvSpPr>
          <p:cNvPr id="21" name="圆角矩形 20"/>
          <p:cNvSpPr/>
          <p:nvPr>
            <p:custDataLst>
              <p:tags r:id="rId9"/>
            </p:custDataLst>
          </p:nvPr>
        </p:nvSpPr>
        <p:spPr>
          <a:xfrm>
            <a:off x="5100320" y="1582420"/>
            <a:ext cx="694055" cy="680085"/>
          </a:xfrm>
          <a:prstGeom prst="roundRect">
            <a:avLst>
              <a:gd name="adj" fmla="val 0"/>
            </a:avLst>
          </a:prstGeom>
          <a:solidFill>
            <a:srgbClr val="55797A"/>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22" name="矩形 21"/>
          <p:cNvSpPr/>
          <p:nvPr>
            <p:custDataLst>
              <p:tags r:id="rId10"/>
            </p:custDataLst>
          </p:nvPr>
        </p:nvSpPr>
        <p:spPr>
          <a:xfrm>
            <a:off x="5090795" y="2428875"/>
            <a:ext cx="2703830" cy="443230"/>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3">
                    <a:lumMod val="75000"/>
                  </a:schemeClr>
                </a:solidFill>
                <a:latin typeface="+mn-ea"/>
                <a:cs typeface="+mn-ea"/>
              </a:rPr>
              <a:t>课前活动</a:t>
            </a:r>
            <a:endParaRPr lang="zh-CN" altLang="en-US" sz="2200" b="1">
              <a:solidFill>
                <a:schemeClr val="accent3">
                  <a:lumMod val="75000"/>
                </a:schemeClr>
              </a:solidFill>
              <a:latin typeface="+mn-ea"/>
              <a:cs typeface="+mn-ea"/>
            </a:endParaRPr>
          </a:p>
        </p:txBody>
      </p:sp>
      <p:cxnSp>
        <p:nvCxnSpPr>
          <p:cNvPr id="27" name="直接连接符 26"/>
          <p:cNvCxnSpPr/>
          <p:nvPr>
            <p:custDataLst>
              <p:tags r:id="rId11"/>
            </p:custDataLst>
          </p:nvPr>
        </p:nvCxnSpPr>
        <p:spPr>
          <a:xfrm>
            <a:off x="4944745" y="2938780"/>
            <a:ext cx="2844165" cy="0"/>
          </a:xfrm>
          <a:prstGeom prst="line">
            <a:avLst/>
          </a:prstGeom>
          <a:ln w="22225">
            <a:solidFill>
              <a:schemeClr val="accent3">
                <a:alpha val="50000"/>
              </a:schemeClr>
            </a:solidFill>
          </a:ln>
        </p:spPr>
        <p:style>
          <a:lnRef idx="2">
            <a:schemeClr val="accent1"/>
          </a:lnRef>
          <a:fillRef idx="0">
            <a:srgbClr val="FFFFFF"/>
          </a:fillRef>
          <a:effectRef idx="0">
            <a:srgbClr val="FFFFFF"/>
          </a:effectRef>
          <a:fontRef idx="minor">
            <a:schemeClr val="tx1"/>
          </a:fontRef>
        </p:style>
      </p:cxnSp>
      <p:sp>
        <p:nvSpPr>
          <p:cNvPr id="31" name="矩形: 圆角 2"/>
          <p:cNvSpPr/>
          <p:nvPr>
            <p:custDataLst>
              <p:tags r:id="rId12"/>
            </p:custDataLst>
          </p:nvPr>
        </p:nvSpPr>
        <p:spPr>
          <a:xfrm>
            <a:off x="8420100" y="1848485"/>
            <a:ext cx="3246755" cy="445325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32" name="矩形 31"/>
          <p:cNvSpPr/>
          <p:nvPr>
            <p:custDataLst>
              <p:tags r:id="rId13"/>
            </p:custDataLst>
          </p:nvPr>
        </p:nvSpPr>
        <p:spPr>
          <a:xfrm>
            <a:off x="8578215" y="3022600"/>
            <a:ext cx="2809875" cy="2577465"/>
          </a:xfrm>
          <a:prstGeom prst="rect">
            <a:avLst/>
          </a:prstGeom>
          <a:noFill/>
        </p:spPr>
        <p:txBody>
          <a:bodyPr wrap="square" lIns="0" tIns="0" rIns="0" bIns="0" rtlCol="0" anchor="t" anchorCtr="0">
            <a:noAutofit/>
          </a:bodyPr>
          <a:p>
            <a:pPr marL="292100" lvl="0" indent="-292100" algn="l" fontAlgn="ctr">
              <a:lnSpc>
                <a:spcPct val="150000"/>
              </a:lnSpc>
              <a:spcBef>
                <a:spcPts val="0"/>
              </a:spcBef>
              <a:spcAft>
                <a:spcPts val="800"/>
              </a:spcAft>
              <a:buSzPct val="100000"/>
              <a:buFont typeface="Wingdings" panose="05000000000000000000" charset="0"/>
              <a:buChar char="l"/>
            </a:pPr>
            <a:r>
              <a:rPr lang="zh-CN" altLang="en-US" sz="1600" dirty="0">
                <a:solidFill>
                  <a:schemeClr val="tx1">
                    <a:lumMod val="85000"/>
                    <a:lumOff val="15000"/>
                  </a:schemeClr>
                </a:solidFill>
                <a:latin typeface="+mn-ea"/>
                <a:cs typeface="+mn-ea"/>
              </a:rPr>
              <a:t>进一步探索本章知识在实际教育教学中的应用，思考如何在中小学开展</a:t>
            </a:r>
            <a:r>
              <a:rPr lang="en-US" altLang="zh-CN" sz="1600" dirty="0">
                <a:solidFill>
                  <a:schemeClr val="tx1">
                    <a:lumMod val="85000"/>
                    <a:lumOff val="15000"/>
                  </a:schemeClr>
                </a:solidFill>
                <a:latin typeface="+mn-ea"/>
                <a:cs typeface="+mn-ea"/>
              </a:rPr>
              <a:t>C-STEAM</a:t>
            </a:r>
            <a:r>
              <a:rPr lang="zh-CN" altLang="en-US" sz="1600" dirty="0">
                <a:solidFill>
                  <a:schemeClr val="tx1">
                    <a:lumMod val="85000"/>
                    <a:lumOff val="15000"/>
                  </a:schemeClr>
                </a:solidFill>
                <a:latin typeface="+mn-ea"/>
                <a:cs typeface="+mn-ea"/>
              </a:rPr>
              <a:t>教学活动，并将自己的思考所得有条理地写出来。</a:t>
            </a:r>
            <a:endParaRPr lang="zh-CN" altLang="en-US" sz="1600" dirty="0">
              <a:solidFill>
                <a:schemeClr val="tx1">
                  <a:lumMod val="85000"/>
                  <a:lumOff val="15000"/>
                </a:schemeClr>
              </a:solidFill>
              <a:latin typeface="+mn-ea"/>
              <a:cs typeface="+mn-ea"/>
            </a:endParaRPr>
          </a:p>
        </p:txBody>
      </p:sp>
      <p:sp>
        <p:nvSpPr>
          <p:cNvPr id="34" name="圆角矩形 33"/>
          <p:cNvSpPr/>
          <p:nvPr>
            <p:custDataLst>
              <p:tags r:id="rId14"/>
            </p:custDataLst>
          </p:nvPr>
        </p:nvSpPr>
        <p:spPr>
          <a:xfrm>
            <a:off x="8665845" y="1587500"/>
            <a:ext cx="694055" cy="680085"/>
          </a:xfrm>
          <a:prstGeom prst="roundRect">
            <a:avLst>
              <a:gd name="adj" fmla="val 0"/>
            </a:avLst>
          </a:prstGeom>
          <a:solidFill>
            <a:srgbClr val="7EA29C"/>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sp>
        <p:nvSpPr>
          <p:cNvPr id="35" name="矩形 34"/>
          <p:cNvSpPr/>
          <p:nvPr>
            <p:custDataLst>
              <p:tags r:id="rId15"/>
            </p:custDataLst>
          </p:nvPr>
        </p:nvSpPr>
        <p:spPr>
          <a:xfrm>
            <a:off x="8684260" y="2417445"/>
            <a:ext cx="2703830" cy="455295"/>
          </a:xfrm>
          <a:prstGeom prst="rect">
            <a:avLst/>
          </a:prstGeom>
          <a:noFill/>
        </p:spPr>
        <p:txBody>
          <a:bodyPr wrap="square" lIns="0" tIns="0" rIns="0" bIns="0" rtlCol="0" anchor="ctr" anchorCtr="0">
            <a:noAutofit/>
          </a:bodyPr>
          <a:p>
            <a:pPr>
              <a:spcBef>
                <a:spcPct val="0"/>
              </a:spcBef>
              <a:spcAft>
                <a:spcPct val="0"/>
              </a:spcAft>
            </a:pPr>
            <a:r>
              <a:rPr lang="zh-CN" altLang="en-US" sz="2200" b="1">
                <a:solidFill>
                  <a:srgbClr val="55797A"/>
                </a:solidFill>
                <a:latin typeface="+mn-ea"/>
                <a:cs typeface="+mn-ea"/>
              </a:rPr>
              <a:t>课后活动</a:t>
            </a:r>
            <a:endParaRPr lang="zh-CN" altLang="en-US" sz="2200" b="1">
              <a:solidFill>
                <a:srgbClr val="55797A"/>
              </a:solidFill>
              <a:latin typeface="+mn-ea"/>
              <a:cs typeface="+mn-ea"/>
            </a:endParaRPr>
          </a:p>
        </p:txBody>
      </p:sp>
      <p:cxnSp>
        <p:nvCxnSpPr>
          <p:cNvPr id="36" name="直接连接符 35"/>
          <p:cNvCxnSpPr/>
          <p:nvPr>
            <p:custDataLst>
              <p:tags r:id="rId16"/>
            </p:custDataLst>
          </p:nvPr>
        </p:nvCxnSpPr>
        <p:spPr>
          <a:xfrm flipV="1">
            <a:off x="8601710" y="2910840"/>
            <a:ext cx="2447925"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grpSp>
        <p:nvGrpSpPr>
          <p:cNvPr id="3" name="组合 2"/>
          <p:cNvGrpSpPr/>
          <p:nvPr/>
        </p:nvGrpSpPr>
        <p:grpSpPr>
          <a:xfrm>
            <a:off x="675640" y="402590"/>
            <a:ext cx="2275205" cy="645160"/>
            <a:chOff x="4249" y="5798"/>
            <a:chExt cx="3583" cy="1016"/>
          </a:xfrm>
        </p:grpSpPr>
        <p:sp>
          <p:nvSpPr>
            <p:cNvPr id="2" name="矩形 1"/>
            <p:cNvSpPr/>
            <p:nvPr/>
          </p:nvSpPr>
          <p:spPr>
            <a:xfrm>
              <a:off x="4249" y="6413"/>
              <a:ext cx="3583" cy="331"/>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288" y="5798"/>
              <a:ext cx="3416" cy="1016"/>
            </a:xfrm>
            <a:prstGeom prst="rect">
              <a:avLst/>
            </a:prstGeom>
            <a:noFill/>
          </p:spPr>
          <p:txBody>
            <a:bodyPr wrap="square" rtlCol="0">
              <a:spAutoFit/>
            </a:bodyPr>
            <a:lstStyle/>
            <a:p>
              <a:pPr algn="l"/>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问题导入</a:t>
              </a:r>
              <a:endParaRPr lang="zh-CN" altLang="en-US" sz="3600" b="1" dirty="0">
                <a:solidFill>
                  <a:srgbClr val="55797A"/>
                </a:solidFill>
                <a:effectLst/>
                <a:latin typeface="微软雅黑" panose="020B0503020204020204" pitchFamily="34" charset="-122"/>
                <a:ea typeface="微软雅黑" panose="020B0503020204020204" pitchFamily="34" charset="-122"/>
                <a:sym typeface="+mn-ea"/>
              </a:endParaRPr>
            </a:p>
          </p:txBody>
        </p:sp>
      </p:grpSp>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grpSp>
        <p:nvGrpSpPr>
          <p:cNvPr id="5" name="组合 4"/>
          <p:cNvGrpSpPr/>
          <p:nvPr/>
        </p:nvGrpSpPr>
        <p:grpSpPr>
          <a:xfrm rot="0">
            <a:off x="1555115" y="1472565"/>
            <a:ext cx="8144510" cy="1956553"/>
            <a:chOff x="1970" y="5834"/>
            <a:chExt cx="12826" cy="3183"/>
          </a:xfrm>
        </p:grpSpPr>
        <p:grpSp>
          <p:nvGrpSpPr>
            <p:cNvPr id="6" name="组合 5"/>
            <p:cNvGrpSpPr/>
            <p:nvPr>
              <p:custDataLst>
                <p:tags r:id="rId2"/>
              </p:custDataLst>
            </p:nvPr>
          </p:nvGrpSpPr>
          <p:grpSpPr>
            <a:xfrm>
              <a:off x="1970" y="5834"/>
              <a:ext cx="12826" cy="3183"/>
              <a:chOff x="1970" y="5834"/>
              <a:chExt cx="12826" cy="3183"/>
            </a:xfrm>
          </p:grpSpPr>
          <p:sp>
            <p:nvSpPr>
              <p:cNvPr id="34" name="折角形 33"/>
              <p:cNvSpPr/>
              <p:nvPr>
                <p:custDataLst>
                  <p:tags r:id="rId3"/>
                </p:custDataLst>
              </p:nvPr>
            </p:nvSpPr>
            <p:spPr>
              <a:xfrm>
                <a:off x="1970" y="5834"/>
                <a:ext cx="12826" cy="3183"/>
              </a:xfrm>
              <a:prstGeom prst="foldedCorner">
                <a:avLst>
                  <a:gd name="adj" fmla="val 24325"/>
                </a:avLst>
              </a:prstGeom>
              <a:solidFill>
                <a:srgbClr val="FFFFFF"/>
              </a:solidFill>
              <a:ln w="12700" cap="flat" cmpd="sng" algn="ctr">
                <a:noFill/>
                <a:prstDash val="solid"/>
                <a:miter lim="800000"/>
              </a:ln>
              <a:effectLst>
                <a:outerShdw blurRad="152400" dist="38100" dir="5400000" algn="t" rotWithShape="0">
                  <a:prstClr val="black">
                    <a:alpha val="40000"/>
                  </a:prstClr>
                </a:outerShdw>
              </a:effectLst>
            </p:spPr>
            <p:style>
              <a:lnRef idx="2">
                <a:srgbClr val="4DA5BA">
                  <a:shade val="50000"/>
                </a:srgbClr>
              </a:lnRef>
              <a:fillRef idx="1">
                <a:srgbClr val="4DA5BA"/>
              </a:fillRef>
              <a:effectRef idx="0">
                <a:srgbClr val="4DA5BA"/>
              </a:effectRef>
              <a:fontRef idx="minor">
                <a:srgbClr val="FFFFFF"/>
              </a:fontRef>
            </p:style>
            <p:txBody>
              <a:bodyPr rtlCol="0" anchor="ctr"/>
              <a:lstStyle/>
              <a:p>
                <a:pPr algn="ctr"/>
                <a:endParaRPr lang="zh-CN" altLang="en-US">
                  <a:solidFill>
                    <a:srgbClr val="FFFFFF"/>
                  </a:solidFill>
                </a:endParaRPr>
              </a:p>
            </p:txBody>
          </p:sp>
          <p:sp>
            <p:nvSpPr>
              <p:cNvPr id="7" name="任意多边形 6"/>
              <p:cNvSpPr/>
              <p:nvPr>
                <p:custDataLst>
                  <p:tags r:id="rId4"/>
                </p:custDataLst>
              </p:nvPr>
            </p:nvSpPr>
            <p:spPr>
              <a:xfrm>
                <a:off x="2610" y="5834"/>
                <a:ext cx="578" cy="906"/>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rgbClr val="4DA5BA">
                  <a:lumMod val="40000"/>
                  <a:lumOff val="60000"/>
                </a:srgbClr>
              </a:solidFill>
              <a:ln w="12700" cap="flat" cmpd="sng" algn="ctr">
                <a:noFill/>
                <a:prstDash val="solid"/>
                <a:miter lim="800000"/>
              </a:ln>
              <a:effectLst/>
            </p:spPr>
            <p:style>
              <a:lnRef idx="2">
                <a:srgbClr val="4DA5BA">
                  <a:shade val="50000"/>
                </a:srgbClr>
              </a:lnRef>
              <a:fillRef idx="1">
                <a:srgbClr val="4DA5BA"/>
              </a:fillRef>
              <a:effectRef idx="0">
                <a:srgbClr val="4DA5BA"/>
              </a:effectRef>
              <a:fontRef idx="minor">
                <a:srgbClr val="FFFFFF"/>
              </a:fontRef>
            </p:style>
            <p:txBody>
              <a:bodyPr rtlCol="0" anchor="ctr"/>
              <a:lstStyle/>
              <a:p>
                <a:pPr algn="ctr"/>
                <a:endParaRPr lang="zh-CN" altLang="en-US">
                  <a:solidFill>
                    <a:srgbClr val="FFFFFF"/>
                  </a:solidFill>
                </a:endParaRPr>
              </a:p>
            </p:txBody>
          </p:sp>
        </p:grpSp>
        <p:sp>
          <p:nvSpPr>
            <p:cNvPr id="17" name="Title 6"/>
            <p:cNvSpPr txBox="1"/>
            <p:nvPr>
              <p:custDataLst>
                <p:tags r:id="rId5"/>
              </p:custDataLst>
            </p:nvPr>
          </p:nvSpPr>
          <p:spPr>
            <a:xfrm>
              <a:off x="2064" y="6924"/>
              <a:ext cx="11000" cy="1552"/>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marL="379095" lvl="0" indent="-342900" algn="l" fontAlgn="ctr">
                <a:lnSpc>
                  <a:spcPct val="130000"/>
                </a:lnSpc>
                <a:spcBef>
                  <a:spcPts val="1200"/>
                </a:spcBef>
                <a:spcAft>
                  <a:spcPts val="0"/>
                </a:spcAft>
                <a:buSzPct val="80000"/>
                <a:buFont typeface="Wingdings" panose="05000000000000000000" charset="0"/>
                <a:buChar char="l"/>
              </a:pPr>
              <a:r>
                <a:rPr lang="zh-CN" altLang="en-US" sz="2000" spc="160" dirty="0">
                  <a:solidFill>
                    <a:srgbClr val="000000">
                      <a:lumMod val="75000"/>
                      <a:lumOff val="25000"/>
                    </a:srgbClr>
                  </a:solidFill>
                  <a:uFillTx/>
                  <a:latin typeface="微软雅黑" panose="020B0503020204020204" pitchFamily="34" charset="-122"/>
                  <a:ea typeface="微软雅黑" panose="020B0503020204020204" pitchFamily="34" charset="-122"/>
                  <a:sym typeface="+mn-ea"/>
                </a:rPr>
                <a:t>同学们听说过</a:t>
              </a:r>
              <a:r>
                <a:rPr lang="en-US" altLang="zh-CN" sz="2000" spc="160" dirty="0">
                  <a:solidFill>
                    <a:srgbClr val="000000">
                      <a:lumMod val="75000"/>
                      <a:lumOff val="25000"/>
                    </a:srgbClr>
                  </a:solidFill>
                  <a:uFillTx/>
                  <a:latin typeface="微软雅黑" panose="020B0503020204020204" pitchFamily="34" charset="-122"/>
                  <a:ea typeface="微软雅黑" panose="020B0503020204020204" pitchFamily="34" charset="-122"/>
                  <a:sym typeface="+mn-ea"/>
                </a:rPr>
                <a:t>STEM</a:t>
              </a:r>
              <a:r>
                <a:rPr lang="zh-CN" altLang="en-US" sz="2000" spc="160" dirty="0">
                  <a:solidFill>
                    <a:srgbClr val="000000">
                      <a:lumMod val="75000"/>
                      <a:lumOff val="25000"/>
                    </a:srgbClr>
                  </a:solidFill>
                  <a:uFillTx/>
                  <a:latin typeface="微软雅黑" panose="020B0503020204020204" pitchFamily="34" charset="-122"/>
                  <a:ea typeface="微软雅黑" panose="020B0503020204020204" pitchFamily="34" charset="-122"/>
                  <a:sym typeface="+mn-ea"/>
                </a:rPr>
                <a:t>教育吗？</a:t>
              </a:r>
              <a:endParaRPr lang="zh-CN" altLang="en-US" sz="2000" spc="160" dirty="0">
                <a:solidFill>
                  <a:srgbClr val="000000">
                    <a:lumMod val="75000"/>
                    <a:lumOff val="25000"/>
                  </a:srgbClr>
                </a:solidFill>
                <a:uFillTx/>
                <a:latin typeface="微软雅黑" panose="020B0503020204020204" pitchFamily="34" charset="-122"/>
                <a:ea typeface="微软雅黑" panose="020B0503020204020204" pitchFamily="34" charset="-122"/>
                <a:sym typeface="+mn-ea"/>
              </a:endParaRPr>
            </a:p>
            <a:p>
              <a:pPr marL="379095" lvl="0" indent="-342900" algn="l" fontAlgn="ctr">
                <a:lnSpc>
                  <a:spcPct val="130000"/>
                </a:lnSpc>
                <a:spcBef>
                  <a:spcPts val="1200"/>
                </a:spcBef>
                <a:spcAft>
                  <a:spcPts val="0"/>
                </a:spcAft>
                <a:buSzPct val="80000"/>
                <a:buFont typeface="Wingdings" panose="05000000000000000000" charset="0"/>
                <a:buChar char="l"/>
              </a:pPr>
              <a:r>
                <a:rPr lang="zh-CN" altLang="en-US" sz="2000" spc="160" dirty="0">
                  <a:solidFill>
                    <a:srgbClr val="000000">
                      <a:lumMod val="75000"/>
                      <a:lumOff val="25000"/>
                    </a:srgbClr>
                  </a:solidFill>
                  <a:uFillTx/>
                  <a:latin typeface="微软雅黑" panose="020B0503020204020204" pitchFamily="34" charset="-122"/>
                  <a:ea typeface="微软雅黑" panose="020B0503020204020204" pitchFamily="34" charset="-122"/>
                  <a:sym typeface="+mn-ea"/>
                </a:rPr>
                <a:t>你认为</a:t>
              </a:r>
              <a:r>
                <a:rPr lang="en-US" altLang="zh-CN" sz="2000" spc="160" dirty="0">
                  <a:solidFill>
                    <a:srgbClr val="000000">
                      <a:lumMod val="75000"/>
                      <a:lumOff val="25000"/>
                    </a:srgbClr>
                  </a:solidFill>
                  <a:uFillTx/>
                  <a:latin typeface="微软雅黑" panose="020B0503020204020204" pitchFamily="34" charset="-122"/>
                  <a:ea typeface="微软雅黑" panose="020B0503020204020204" pitchFamily="34" charset="-122"/>
                  <a:sym typeface="+mn-ea"/>
                </a:rPr>
                <a:t>STEM</a:t>
              </a:r>
              <a:r>
                <a:rPr lang="zh-CN" altLang="en-US" sz="2000" spc="160" dirty="0">
                  <a:solidFill>
                    <a:srgbClr val="000000">
                      <a:lumMod val="75000"/>
                      <a:lumOff val="25000"/>
                    </a:srgbClr>
                  </a:solidFill>
                  <a:uFillTx/>
                  <a:latin typeface="微软雅黑" panose="020B0503020204020204" pitchFamily="34" charset="-122"/>
                  <a:ea typeface="微软雅黑" panose="020B0503020204020204" pitchFamily="34" charset="-122"/>
                  <a:sym typeface="+mn-ea"/>
                </a:rPr>
                <a:t>教育与传统的分科教学有什么不同？</a:t>
              </a:r>
              <a:endParaRPr lang="zh-CN" altLang="en-US" sz="2000" spc="160" dirty="0">
                <a:solidFill>
                  <a:srgbClr val="000000">
                    <a:lumMod val="75000"/>
                    <a:lumOff val="25000"/>
                  </a:srgbClr>
                </a:solidFill>
                <a:uFillTx/>
                <a:latin typeface="微软雅黑" panose="020B0503020204020204" pitchFamily="34" charset="-122"/>
                <a:ea typeface="微软雅黑" panose="020B0503020204020204" pitchFamily="34" charset="-122"/>
                <a:sym typeface="+mn-ea"/>
              </a:endParaRPr>
            </a:p>
          </p:txBody>
        </p:sp>
      </p:grpSp>
      <p:grpSp>
        <p:nvGrpSpPr>
          <p:cNvPr id="8" name="组合 7"/>
          <p:cNvGrpSpPr/>
          <p:nvPr/>
        </p:nvGrpSpPr>
        <p:grpSpPr>
          <a:xfrm>
            <a:off x="1440815" y="3842385"/>
            <a:ext cx="8622030" cy="2388870"/>
            <a:chOff x="2269" y="6051"/>
            <a:chExt cx="13578" cy="3762"/>
          </a:xfrm>
        </p:grpSpPr>
        <p:grpSp>
          <p:nvGrpSpPr>
            <p:cNvPr id="25" name="组合 24"/>
            <p:cNvGrpSpPr/>
            <p:nvPr/>
          </p:nvGrpSpPr>
          <p:grpSpPr>
            <a:xfrm>
              <a:off x="2269" y="6051"/>
              <a:ext cx="13579" cy="3762"/>
              <a:chOff x="671" y="5668"/>
              <a:chExt cx="8202" cy="7388"/>
            </a:xfrm>
          </p:grpSpPr>
          <p:sp>
            <p:nvSpPr>
              <p:cNvPr id="23" name="矩形: 圆角 63"/>
              <p:cNvSpPr/>
              <p:nvPr>
                <p:custDataLst>
                  <p:tags r:id="rId6"/>
                </p:custDataLst>
              </p:nvPr>
            </p:nvSpPr>
            <p:spPr>
              <a:xfrm>
                <a:off x="964" y="5668"/>
                <a:ext cx="7909" cy="6450"/>
              </a:xfrm>
              <a:prstGeom prst="roundRect">
                <a:avLst>
                  <a:gd name="adj" fmla="val 0"/>
                </a:avLst>
              </a:prstGeom>
              <a:solidFill>
                <a:sysClr val="window" lastClr="FFFFFF"/>
              </a:solidFill>
              <a:ln w="12700" cap="flat" cmpd="sng" algn="ctr">
                <a:solidFill>
                  <a:srgbClr val="55797A"/>
                </a:solidFill>
                <a:prstDash val="solid"/>
                <a:miter lim="800000"/>
              </a:ln>
              <a:effectLst/>
            </p:spPr>
            <p:txBody>
              <a:bodyPr rtlCol="0" anchor="ctr"/>
              <a:p>
                <a:pPr algn="ctr"/>
                <a:endParaRPr lang="zh-CN" altLang="en-US">
                  <a:solidFill>
                    <a:sysClr val="windowText" lastClr="000000"/>
                  </a:solidFill>
                  <a:latin typeface="等线" panose="02010600030101010101" charset="-122"/>
                  <a:ea typeface="等线" panose="02010600030101010101" charset="-122"/>
                </a:endParaRPr>
              </a:p>
            </p:txBody>
          </p:sp>
          <p:sp>
            <p:nvSpPr>
              <p:cNvPr id="24" name="矩形 23"/>
              <p:cNvSpPr/>
              <p:nvPr>
                <p:custDataLst>
                  <p:tags r:id="rId7"/>
                </p:custDataLst>
              </p:nvPr>
            </p:nvSpPr>
            <p:spPr>
              <a:xfrm>
                <a:off x="671" y="6284"/>
                <a:ext cx="7860" cy="6772"/>
              </a:xfrm>
              <a:prstGeom prst="rect">
                <a:avLst/>
              </a:prstGeom>
              <a:solidFill>
                <a:srgbClr val="D7E7E1"/>
              </a:solidFill>
              <a:ln w="12700" cap="flat" cmpd="sng" algn="ctr">
                <a:noFill/>
                <a:prstDash val="solid"/>
                <a:miter lim="800000"/>
              </a:ln>
              <a:effectLst/>
            </p:spPr>
            <p:txBody>
              <a:bodyPr rtlCol="0" anchor="ctr"/>
              <a:p>
                <a:pPr algn="ctr"/>
                <a:endParaRPr lang="zh-CN" altLang="en-US">
                  <a:solidFill>
                    <a:sysClr val="window" lastClr="FFFFFF"/>
                  </a:solidFill>
                  <a:latin typeface="等线" panose="02010600030101010101" charset="-122"/>
                  <a:ea typeface="等线" panose="02010600030101010101" charset="-122"/>
                </a:endParaRPr>
              </a:p>
            </p:txBody>
          </p:sp>
        </p:grpSp>
        <p:sp>
          <p:nvSpPr>
            <p:cNvPr id="18" name="文本框 17"/>
            <p:cNvSpPr txBox="1"/>
            <p:nvPr/>
          </p:nvSpPr>
          <p:spPr>
            <a:xfrm>
              <a:off x="3480" y="6782"/>
              <a:ext cx="10764" cy="2325"/>
            </a:xfrm>
            <a:prstGeom prst="rect">
              <a:avLst/>
            </a:prstGeom>
            <a:noFill/>
          </p:spPr>
          <p:txBody>
            <a:bodyPr wrap="square" rtlCol="0">
              <a:spAutoFit/>
            </a:bodyPr>
            <a:p>
              <a:pPr>
                <a:lnSpc>
                  <a:spcPct val="150000"/>
                </a:lnSpc>
              </a:pPr>
              <a:r>
                <a:rPr lang="zh-CN" altLang="en-US" sz="2000"/>
                <a:t>在全球科技竞争日趋激烈的背景下，</a:t>
              </a:r>
              <a:r>
                <a:rPr lang="en-US" altLang="zh-CN" sz="2000"/>
                <a:t>STEM</a:t>
              </a:r>
              <a:r>
                <a:rPr lang="zh-CN" altLang="en-US" sz="2000"/>
                <a:t>教育如何演变为</a:t>
              </a:r>
              <a:r>
                <a:rPr lang="en-US" altLang="zh-CN" sz="2000"/>
                <a:t>STEAM</a:t>
              </a:r>
              <a:r>
                <a:rPr lang="zh-CN" altLang="en-US" sz="2000"/>
                <a:t>教育，又如何在中国实现本土化发展，形成具有中国特色的教育方案？</a:t>
              </a:r>
              <a:endParaRPr lang="zh-CN" altLang="en-US" sz="2000"/>
            </a:p>
          </p:txBody>
        </p:sp>
      </p:gr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strips(downLeft)">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2" name="文本框 11"/>
          <p:cNvSpPr txBox="1"/>
          <p:nvPr/>
        </p:nvSpPr>
        <p:spPr>
          <a:xfrm>
            <a:off x="3228340" y="2607945"/>
            <a:ext cx="5709285" cy="1568450"/>
          </a:xfrm>
          <a:prstGeom prst="rect">
            <a:avLst/>
          </a:prstGeom>
          <a:noFill/>
        </p:spPr>
        <p:txBody>
          <a:bodyPr wrap="square" rtlCol="0">
            <a:spAutoFit/>
          </a:bodyPr>
          <a:lstStyle/>
          <a:p>
            <a:pPr algn="ctr"/>
            <a:r>
              <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rPr>
              <a:t>TWO</a:t>
            </a:r>
            <a:endPar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endParaRPr>
          </a:p>
        </p:txBody>
      </p:sp>
      <p:grpSp>
        <p:nvGrpSpPr>
          <p:cNvPr id="3" name="组合 2"/>
          <p:cNvGrpSpPr/>
          <p:nvPr/>
        </p:nvGrpSpPr>
        <p:grpSpPr>
          <a:xfrm>
            <a:off x="429304" y="1793240"/>
            <a:ext cx="11333392" cy="1965325"/>
            <a:chOff x="-1257" y="2902"/>
            <a:chExt cx="21361" cy="3095"/>
          </a:xfrm>
        </p:grpSpPr>
        <p:sp>
          <p:nvSpPr>
            <p:cNvPr id="2" name="矩形 1"/>
            <p:cNvSpPr/>
            <p:nvPr/>
          </p:nvSpPr>
          <p:spPr>
            <a:xfrm>
              <a:off x="3372" y="5421"/>
              <a:ext cx="12416" cy="576"/>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257" y="2902"/>
              <a:ext cx="21361" cy="2935"/>
            </a:xfrm>
            <a:prstGeom prst="rect">
              <a:avLst/>
            </a:prstGeom>
            <a:noFill/>
          </p:spPr>
          <p:txBody>
            <a:bodyPr wrap="square" rtlCol="0">
              <a:spAutoFit/>
            </a:bodyPr>
            <a:lstStyle/>
            <a:p>
              <a:pPr algn="ctr">
                <a:lnSpc>
                  <a:spcPct val="120000"/>
                </a:lnSpc>
                <a:spcBef>
                  <a:spcPts val="0"/>
                </a:spcBef>
                <a:spcAft>
                  <a:spcPts val="0"/>
                </a:spcAft>
              </a:pPr>
              <a:r>
                <a:rPr lang="zh-CN" altLang="en-US" sz="4800" b="1" dirty="0">
                  <a:solidFill>
                    <a:srgbClr val="55797A"/>
                  </a:solidFill>
                  <a:effectLst/>
                  <a:latin typeface="微软雅黑" panose="020B0503020204020204" pitchFamily="34" charset="-122"/>
                  <a:ea typeface="微软雅黑" panose="020B0503020204020204" pitchFamily="34" charset="-122"/>
                  <a:sym typeface="+mn-ea"/>
                </a:rPr>
                <a:t>第一节</a:t>
              </a:r>
              <a:endParaRPr lang="zh-CN" altLang="en-US" sz="4800" b="1" dirty="0">
                <a:solidFill>
                  <a:srgbClr val="55797A"/>
                </a:solidFill>
                <a:effectLst/>
                <a:latin typeface="微软雅黑" panose="020B0503020204020204" pitchFamily="34" charset="-122"/>
                <a:ea typeface="微软雅黑" panose="020B0503020204020204" pitchFamily="34" charset="-122"/>
                <a:sym typeface="+mn-ea"/>
              </a:endParaRPr>
            </a:p>
            <a:p>
              <a:pPr algn="ctr">
                <a:lnSpc>
                  <a:spcPct val="120000"/>
                </a:lnSpc>
                <a:spcBef>
                  <a:spcPts val="0"/>
                </a:spcBef>
                <a:spcAft>
                  <a:spcPts val="0"/>
                </a:spcAft>
              </a:pPr>
              <a:r>
                <a:rPr lang="zh-CN" altLang="en-US" sz="4800" b="1" dirty="0">
                  <a:solidFill>
                    <a:srgbClr val="55797A"/>
                  </a:solidFill>
                  <a:effectLst/>
                  <a:latin typeface="微软雅黑" panose="020B0503020204020204" pitchFamily="34" charset="-122"/>
                  <a:ea typeface="微软雅黑" panose="020B0503020204020204" pitchFamily="34" charset="-122"/>
                  <a:sym typeface="+mn-ea"/>
                </a:rPr>
                <a:t>国际</a:t>
              </a:r>
              <a:r>
                <a:rPr lang="en-US" altLang="zh-CN" sz="4800" b="1" dirty="0">
                  <a:solidFill>
                    <a:srgbClr val="55797A"/>
                  </a:solidFill>
                  <a:effectLst/>
                  <a:latin typeface="微软雅黑" panose="020B0503020204020204" pitchFamily="34" charset="-122"/>
                  <a:ea typeface="微软雅黑" panose="020B0503020204020204" pitchFamily="34" charset="-122"/>
                  <a:sym typeface="+mn-ea"/>
                </a:rPr>
                <a:t>STEM</a:t>
              </a:r>
              <a:r>
                <a:rPr lang="zh-CN" altLang="en-US" sz="4800" b="1" dirty="0">
                  <a:solidFill>
                    <a:srgbClr val="55797A"/>
                  </a:solidFill>
                  <a:effectLst/>
                  <a:latin typeface="微软雅黑" panose="020B0503020204020204" pitchFamily="34" charset="-122"/>
                  <a:ea typeface="微软雅黑" panose="020B0503020204020204" pitchFamily="34" charset="-122"/>
                  <a:sym typeface="+mn-ea"/>
                </a:rPr>
                <a:t>教育的发展</a:t>
              </a:r>
              <a:endParaRPr lang="zh-CN" altLang="en-US" sz="4800" b="1" dirty="0">
                <a:solidFill>
                  <a:srgbClr val="55797A"/>
                </a:solidFill>
                <a:effectLst/>
                <a:latin typeface="微软雅黑" panose="020B0503020204020204" pitchFamily="34" charset="-122"/>
                <a:ea typeface="微软雅黑" panose="020B0503020204020204" pitchFamily="34" charset="-122"/>
                <a:sym typeface="+mn-ea"/>
              </a:endParaRPr>
            </a:p>
          </p:txBody>
        </p:sp>
      </p:grpSp>
      <p:sp>
        <p:nvSpPr>
          <p:cNvPr id="13" name="圆角矩形 12"/>
          <p:cNvSpPr/>
          <p:nvPr/>
        </p:nvSpPr>
        <p:spPr>
          <a:xfrm>
            <a:off x="4863783" y="4692650"/>
            <a:ext cx="2438400" cy="433070"/>
          </a:xfrm>
          <a:prstGeom prst="roundRect">
            <a:avLst>
              <a:gd name="adj" fmla="val 50000"/>
            </a:avLst>
          </a:prstGeom>
          <a:noFill/>
          <a:ln>
            <a:solidFill>
              <a:srgbClr val="5579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rPr>
              <a:t>PART 02</a:t>
            </a:r>
            <a:endPar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grpSp>
        <p:nvGrpSpPr>
          <p:cNvPr id="9" name="组合 8"/>
          <p:cNvGrpSpPr/>
          <p:nvPr/>
        </p:nvGrpSpPr>
        <p:grpSpPr>
          <a:xfrm rot="0">
            <a:off x="709295" y="1663700"/>
            <a:ext cx="10745470" cy="4810760"/>
            <a:chOff x="2675255" y="2019701"/>
            <a:chExt cx="6057900" cy="3028951"/>
          </a:xfrm>
        </p:grpSpPr>
        <p:grpSp>
          <p:nvGrpSpPr>
            <p:cNvPr id="12" name="图形 1"/>
            <p:cNvGrpSpPr/>
            <p:nvPr/>
          </p:nvGrpSpPr>
          <p:grpSpPr>
            <a:xfrm>
              <a:off x="2797809" y="2129770"/>
              <a:ext cx="5935346" cy="2918882"/>
              <a:chOff x="0" y="0"/>
              <a:chExt cx="5274310" cy="2581910"/>
            </a:xfrm>
          </p:grpSpPr>
          <p:sp>
            <p:nvSpPr>
              <p:cNvPr id="10" name="任意多边形: 形状 15"/>
              <p:cNvSpPr/>
              <p:nvPr/>
            </p:nvSpPr>
            <p:spPr>
              <a:xfrm>
                <a:off x="0" y="0"/>
                <a:ext cx="5274310" cy="2581910"/>
              </a:xfrm>
              <a:custGeom>
                <a:avLst/>
                <a:gdLst>
                  <a:gd name="connsiteX0" fmla="*/ 0 w 5274310"/>
                  <a:gd name="connsiteY0" fmla="*/ 0 h 2581910"/>
                  <a:gd name="connsiteX1" fmla="*/ 5274310 w 5274310"/>
                  <a:gd name="connsiteY1" fmla="*/ 0 h 2581910"/>
                  <a:gd name="connsiteX2" fmla="*/ 5274310 w 5274310"/>
                  <a:gd name="connsiteY2" fmla="*/ 2581910 h 2581910"/>
                  <a:gd name="connsiteX3" fmla="*/ 0 w 5274310"/>
                  <a:gd name="connsiteY3" fmla="*/ 2581910 h 2581910"/>
                  <a:gd name="connsiteX4" fmla="*/ 0 w 5274310"/>
                  <a:gd name="connsiteY4" fmla="*/ 0 h 2581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74310" h="2581910">
                    <a:moveTo>
                      <a:pt x="0" y="0"/>
                    </a:moveTo>
                    <a:lnTo>
                      <a:pt x="5274310" y="0"/>
                    </a:lnTo>
                    <a:lnTo>
                      <a:pt x="5274310" y="2581910"/>
                    </a:lnTo>
                    <a:lnTo>
                      <a:pt x="0" y="2581910"/>
                    </a:lnTo>
                    <a:lnTo>
                      <a:pt x="0" y="0"/>
                    </a:lnTo>
                    <a:close/>
                  </a:path>
                </a:pathLst>
              </a:custGeom>
              <a:solidFill>
                <a:srgbClr val="D9F2F9"/>
              </a:solidFill>
              <a:ln w="8455" cap="flat">
                <a:noFill/>
                <a:prstDash val="solid"/>
                <a:miter/>
              </a:ln>
            </p:spPr>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11" name="任意多边形: 形状 16"/>
              <p:cNvSpPr/>
              <p:nvPr/>
            </p:nvSpPr>
            <p:spPr>
              <a:xfrm>
                <a:off x="0" y="0"/>
                <a:ext cx="5274310" cy="2581910"/>
              </a:xfrm>
              <a:custGeom>
                <a:avLst/>
                <a:gdLst>
                  <a:gd name="connsiteX0" fmla="*/ 0 w 5274310"/>
                  <a:gd name="connsiteY0" fmla="*/ 0 h 2581910"/>
                  <a:gd name="connsiteX1" fmla="*/ 5274310 w 5274310"/>
                  <a:gd name="connsiteY1" fmla="*/ 0 h 2581910"/>
                  <a:gd name="connsiteX2" fmla="*/ 5274310 w 5274310"/>
                  <a:gd name="connsiteY2" fmla="*/ 2581910 h 2581910"/>
                  <a:gd name="connsiteX3" fmla="*/ 0 w 5274310"/>
                  <a:gd name="connsiteY3" fmla="*/ 2581910 h 2581910"/>
                  <a:gd name="connsiteX4" fmla="*/ 0 w 5274310"/>
                  <a:gd name="connsiteY4" fmla="*/ 0 h 2581910"/>
                  <a:gd name="connsiteX5" fmla="*/ 16932 w 5274310"/>
                  <a:gd name="connsiteY5" fmla="*/ 16931 h 2581910"/>
                  <a:gd name="connsiteX6" fmla="*/ 16932 w 5274310"/>
                  <a:gd name="connsiteY6" fmla="*/ 2564980 h 2581910"/>
                  <a:gd name="connsiteX7" fmla="*/ 5257378 w 5274310"/>
                  <a:gd name="connsiteY7" fmla="*/ 2564980 h 2581910"/>
                  <a:gd name="connsiteX8" fmla="*/ 5257378 w 5274310"/>
                  <a:gd name="connsiteY8" fmla="*/ 16931 h 2581910"/>
                  <a:gd name="connsiteX9" fmla="*/ 16932 w 5274310"/>
                  <a:gd name="connsiteY9" fmla="*/ 16931 h 2581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74310" h="2581910">
                    <a:moveTo>
                      <a:pt x="0" y="0"/>
                    </a:moveTo>
                    <a:lnTo>
                      <a:pt x="5274310" y="0"/>
                    </a:lnTo>
                    <a:lnTo>
                      <a:pt x="5274310" y="2581910"/>
                    </a:lnTo>
                    <a:lnTo>
                      <a:pt x="0" y="2581910"/>
                    </a:lnTo>
                    <a:lnTo>
                      <a:pt x="0" y="0"/>
                    </a:lnTo>
                    <a:close/>
                    <a:moveTo>
                      <a:pt x="16932" y="16931"/>
                    </a:moveTo>
                    <a:lnTo>
                      <a:pt x="16932" y="2564980"/>
                    </a:lnTo>
                    <a:lnTo>
                      <a:pt x="5257378" y="2564980"/>
                    </a:lnTo>
                    <a:lnTo>
                      <a:pt x="5257378" y="16931"/>
                    </a:lnTo>
                    <a:lnTo>
                      <a:pt x="16932" y="16931"/>
                    </a:lnTo>
                    <a:close/>
                  </a:path>
                </a:pathLst>
              </a:custGeom>
              <a:solidFill>
                <a:srgbClr val="000000"/>
              </a:solidFill>
              <a:ln w="8455" cap="flat">
                <a:noFill/>
                <a:prstDash val="solid"/>
                <a:miter/>
              </a:ln>
            </p:spPr>
            <p:txBody>
              <a:bodyPr rot="0" spcFirstLastPara="0" vert="horz" wrap="square" lIns="91440" tIns="45720" rIns="91440" bIns="45720" numCol="1" spcCol="0" rtlCol="0" fromWordArt="0" anchor="ctr" anchorCtr="0" forceAA="0" compatLnSpc="1">
                <a:noAutofit/>
              </a:bodyPr>
              <a:lstStyle/>
              <a:p>
                <a:endParaRPr lang="zh-CN" altLang="en-US"/>
              </a:p>
            </p:txBody>
          </p:sp>
        </p:grpSp>
        <p:grpSp>
          <p:nvGrpSpPr>
            <p:cNvPr id="13" name="图形 6"/>
            <p:cNvGrpSpPr/>
            <p:nvPr/>
          </p:nvGrpSpPr>
          <p:grpSpPr>
            <a:xfrm>
              <a:off x="2675255" y="2019701"/>
              <a:ext cx="5935346" cy="2905975"/>
              <a:chOff x="0" y="0"/>
              <a:chExt cx="5274310" cy="2581910"/>
            </a:xfrm>
          </p:grpSpPr>
          <p:sp>
            <p:nvSpPr>
              <p:cNvPr id="14" name="任意多边形: 形状 13"/>
              <p:cNvSpPr/>
              <p:nvPr/>
            </p:nvSpPr>
            <p:spPr>
              <a:xfrm>
                <a:off x="0" y="0"/>
                <a:ext cx="5274310" cy="2581910"/>
              </a:xfrm>
              <a:custGeom>
                <a:avLst/>
                <a:gdLst>
                  <a:gd name="connsiteX0" fmla="*/ 0 w 5274310"/>
                  <a:gd name="connsiteY0" fmla="*/ 0 h 2581910"/>
                  <a:gd name="connsiteX1" fmla="*/ 5274310 w 5274310"/>
                  <a:gd name="connsiteY1" fmla="*/ 0 h 2581910"/>
                  <a:gd name="connsiteX2" fmla="*/ 5274310 w 5274310"/>
                  <a:gd name="connsiteY2" fmla="*/ 2581910 h 2581910"/>
                  <a:gd name="connsiteX3" fmla="*/ 0 w 5274310"/>
                  <a:gd name="connsiteY3" fmla="*/ 2581910 h 2581910"/>
                  <a:gd name="connsiteX4" fmla="*/ 0 w 5274310"/>
                  <a:gd name="connsiteY4" fmla="*/ 0 h 2581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74310" h="2581910">
                    <a:moveTo>
                      <a:pt x="0" y="0"/>
                    </a:moveTo>
                    <a:lnTo>
                      <a:pt x="5274310" y="0"/>
                    </a:lnTo>
                    <a:lnTo>
                      <a:pt x="5274310" y="2581910"/>
                    </a:lnTo>
                    <a:lnTo>
                      <a:pt x="0" y="2581910"/>
                    </a:lnTo>
                    <a:lnTo>
                      <a:pt x="0" y="0"/>
                    </a:lnTo>
                    <a:close/>
                  </a:path>
                </a:pathLst>
              </a:custGeom>
              <a:solidFill>
                <a:srgbClr val="FFFFFF"/>
              </a:solidFill>
              <a:ln w="8455" cap="flat">
                <a:noFill/>
                <a:prstDash val="solid"/>
                <a:miter/>
              </a:ln>
            </p:spPr>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15" name="任意多边形: 形状 14"/>
              <p:cNvSpPr/>
              <p:nvPr/>
            </p:nvSpPr>
            <p:spPr>
              <a:xfrm>
                <a:off x="0" y="0"/>
                <a:ext cx="5274310" cy="2581910"/>
              </a:xfrm>
              <a:custGeom>
                <a:avLst/>
                <a:gdLst>
                  <a:gd name="connsiteX0" fmla="*/ 0 w 5274310"/>
                  <a:gd name="connsiteY0" fmla="*/ 0 h 2581910"/>
                  <a:gd name="connsiteX1" fmla="*/ 5274310 w 5274310"/>
                  <a:gd name="connsiteY1" fmla="*/ 0 h 2581910"/>
                  <a:gd name="connsiteX2" fmla="*/ 5274310 w 5274310"/>
                  <a:gd name="connsiteY2" fmla="*/ 2581910 h 2581910"/>
                  <a:gd name="connsiteX3" fmla="*/ 0 w 5274310"/>
                  <a:gd name="connsiteY3" fmla="*/ 2581910 h 2581910"/>
                  <a:gd name="connsiteX4" fmla="*/ 0 w 5274310"/>
                  <a:gd name="connsiteY4" fmla="*/ 0 h 2581910"/>
                  <a:gd name="connsiteX5" fmla="*/ 16932 w 5274310"/>
                  <a:gd name="connsiteY5" fmla="*/ 16931 h 2581910"/>
                  <a:gd name="connsiteX6" fmla="*/ 16932 w 5274310"/>
                  <a:gd name="connsiteY6" fmla="*/ 2564980 h 2581910"/>
                  <a:gd name="connsiteX7" fmla="*/ 5257378 w 5274310"/>
                  <a:gd name="connsiteY7" fmla="*/ 2564980 h 2581910"/>
                  <a:gd name="connsiteX8" fmla="*/ 5257378 w 5274310"/>
                  <a:gd name="connsiteY8" fmla="*/ 16931 h 2581910"/>
                  <a:gd name="connsiteX9" fmla="*/ 16932 w 5274310"/>
                  <a:gd name="connsiteY9" fmla="*/ 16931 h 2581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74310" h="2581910">
                    <a:moveTo>
                      <a:pt x="0" y="0"/>
                    </a:moveTo>
                    <a:lnTo>
                      <a:pt x="5274310" y="0"/>
                    </a:lnTo>
                    <a:lnTo>
                      <a:pt x="5274310" y="2581910"/>
                    </a:lnTo>
                    <a:lnTo>
                      <a:pt x="0" y="2581910"/>
                    </a:lnTo>
                    <a:lnTo>
                      <a:pt x="0" y="0"/>
                    </a:lnTo>
                    <a:close/>
                    <a:moveTo>
                      <a:pt x="16932" y="16931"/>
                    </a:moveTo>
                    <a:lnTo>
                      <a:pt x="16932" y="2564980"/>
                    </a:lnTo>
                    <a:lnTo>
                      <a:pt x="5257378" y="2564980"/>
                    </a:lnTo>
                    <a:lnTo>
                      <a:pt x="5257378" y="16931"/>
                    </a:lnTo>
                    <a:lnTo>
                      <a:pt x="16932" y="16931"/>
                    </a:lnTo>
                    <a:close/>
                  </a:path>
                </a:pathLst>
              </a:custGeom>
              <a:solidFill>
                <a:srgbClr val="000000"/>
              </a:solidFill>
              <a:ln w="8455" cap="flat">
                <a:noFill/>
                <a:prstDash val="solid"/>
                <a:miter/>
              </a:ln>
            </p:spPr>
            <p:txBody>
              <a:bodyPr rot="0" spcFirstLastPara="0" vert="horz" wrap="square" lIns="91440" tIns="45720" rIns="91440" bIns="45720" numCol="1" spcCol="0" rtlCol="0" fromWordArt="0" anchor="ctr" anchorCtr="0" forceAA="0" compatLnSpc="1">
                <a:noAutofit/>
              </a:bodyPr>
              <a:lstStyle/>
              <a:p>
                <a:endParaRPr lang="zh-CN" altLang="en-US"/>
              </a:p>
            </p:txBody>
          </p:sp>
        </p:grpSp>
      </p:grpSp>
      <p:grpSp>
        <p:nvGrpSpPr>
          <p:cNvPr id="19" name="组合 18"/>
          <p:cNvGrpSpPr/>
          <p:nvPr/>
        </p:nvGrpSpPr>
        <p:grpSpPr>
          <a:xfrm rot="0">
            <a:off x="10427335" y="2083435"/>
            <a:ext cx="427355" cy="191770"/>
            <a:chOff x="8153877" y="2284074"/>
            <a:chExt cx="240823" cy="120651"/>
          </a:xfrm>
        </p:grpSpPr>
        <p:sp>
          <p:nvSpPr>
            <p:cNvPr id="20" name="任意多边形: 形状 9"/>
            <p:cNvSpPr/>
            <p:nvPr/>
          </p:nvSpPr>
          <p:spPr>
            <a:xfrm rot="2700000">
              <a:off x="8274050" y="2284075"/>
              <a:ext cx="120650" cy="120650"/>
            </a:xfrm>
            <a:custGeom>
              <a:avLst/>
              <a:gdLst>
                <a:gd name="connsiteX0" fmla="*/ -6 w 121104"/>
                <a:gd name="connsiteY0" fmla="*/ 3 h 121104"/>
                <a:gd name="connsiteX1" fmla="*/ 121098 w 121104"/>
                <a:gd name="connsiteY1" fmla="*/ 3 h 121104"/>
                <a:gd name="connsiteX2" fmla="*/ 121098 w 121104"/>
                <a:gd name="connsiteY2" fmla="*/ 121107 h 121104"/>
                <a:gd name="connsiteX3" fmla="*/ -6 w 121104"/>
                <a:gd name="connsiteY3" fmla="*/ 121107 h 121104"/>
              </a:gdLst>
              <a:ahLst/>
              <a:cxnLst>
                <a:cxn ang="0">
                  <a:pos x="connsiteX0" y="connsiteY0"/>
                </a:cxn>
                <a:cxn ang="0">
                  <a:pos x="connsiteX1" y="connsiteY1"/>
                </a:cxn>
                <a:cxn ang="0">
                  <a:pos x="connsiteX2" y="connsiteY2"/>
                </a:cxn>
                <a:cxn ang="0">
                  <a:pos x="connsiteX3" y="connsiteY3"/>
                </a:cxn>
              </a:cxnLst>
              <a:rect l="l" t="t" r="r" b="b"/>
              <a:pathLst>
                <a:path w="121104" h="121104">
                  <a:moveTo>
                    <a:pt x="-6" y="3"/>
                  </a:moveTo>
                  <a:lnTo>
                    <a:pt x="121098" y="3"/>
                  </a:lnTo>
                  <a:lnTo>
                    <a:pt x="121098" y="121107"/>
                  </a:lnTo>
                  <a:lnTo>
                    <a:pt x="-6" y="121107"/>
                  </a:lnTo>
                  <a:close/>
                </a:path>
              </a:pathLst>
            </a:custGeom>
            <a:solidFill>
              <a:srgbClr val="AACCD6"/>
            </a:solidFill>
            <a:ln w="9525" cap="flat">
              <a:noFill/>
              <a:prstDash val="solid"/>
              <a:miter/>
            </a:ln>
          </p:spPr>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21" name="任意多边形: 形状 10"/>
            <p:cNvSpPr/>
            <p:nvPr/>
          </p:nvSpPr>
          <p:spPr>
            <a:xfrm rot="2700000">
              <a:off x="8153877" y="2284074"/>
              <a:ext cx="120650" cy="120650"/>
            </a:xfrm>
            <a:custGeom>
              <a:avLst/>
              <a:gdLst>
                <a:gd name="connsiteX0" fmla="*/ -6 w 121104"/>
                <a:gd name="connsiteY0" fmla="*/ 3 h 121104"/>
                <a:gd name="connsiteX1" fmla="*/ 121098 w 121104"/>
                <a:gd name="connsiteY1" fmla="*/ 3 h 121104"/>
                <a:gd name="connsiteX2" fmla="*/ 121098 w 121104"/>
                <a:gd name="connsiteY2" fmla="*/ 121107 h 121104"/>
                <a:gd name="connsiteX3" fmla="*/ -6 w 121104"/>
                <a:gd name="connsiteY3" fmla="*/ 121107 h 121104"/>
              </a:gdLst>
              <a:ahLst/>
              <a:cxnLst>
                <a:cxn ang="0">
                  <a:pos x="connsiteX0" y="connsiteY0"/>
                </a:cxn>
                <a:cxn ang="0">
                  <a:pos x="connsiteX1" y="connsiteY1"/>
                </a:cxn>
                <a:cxn ang="0">
                  <a:pos x="connsiteX2" y="connsiteY2"/>
                </a:cxn>
                <a:cxn ang="0">
                  <a:pos x="connsiteX3" y="connsiteY3"/>
                </a:cxn>
              </a:cxnLst>
              <a:rect l="l" t="t" r="r" b="b"/>
              <a:pathLst>
                <a:path w="121104" h="121104">
                  <a:moveTo>
                    <a:pt x="-6" y="3"/>
                  </a:moveTo>
                  <a:lnTo>
                    <a:pt x="121098" y="3"/>
                  </a:lnTo>
                  <a:lnTo>
                    <a:pt x="121098" y="121107"/>
                  </a:lnTo>
                  <a:lnTo>
                    <a:pt x="-6" y="121107"/>
                  </a:lnTo>
                  <a:close/>
                </a:path>
              </a:pathLst>
            </a:custGeom>
            <a:solidFill>
              <a:srgbClr val="AACCD6"/>
            </a:solidFill>
            <a:ln w="9525" cap="flat">
              <a:noFill/>
              <a:prstDash val="solid"/>
              <a:miter/>
            </a:ln>
          </p:spPr>
          <p:txBody>
            <a:bodyPr rot="0" spcFirstLastPara="0" vert="horz" wrap="square" lIns="91440" tIns="45720" rIns="91440" bIns="45720" numCol="1" spcCol="0" rtlCol="0" fromWordArt="0" anchor="ctr" anchorCtr="0" forceAA="0" compatLnSpc="1">
              <a:noAutofit/>
            </a:bodyPr>
            <a:lstStyle/>
            <a:p>
              <a:endParaRPr lang="zh-CN" altLang="en-US"/>
            </a:p>
          </p:txBody>
        </p:sp>
      </p:grpSp>
      <p:grpSp>
        <p:nvGrpSpPr>
          <p:cNvPr id="22" name="组合 21"/>
          <p:cNvGrpSpPr/>
          <p:nvPr/>
        </p:nvGrpSpPr>
        <p:grpSpPr>
          <a:xfrm rot="0">
            <a:off x="1127125" y="2083435"/>
            <a:ext cx="403860" cy="191770"/>
            <a:chOff x="2990945" y="2284074"/>
            <a:chExt cx="227807" cy="120651"/>
          </a:xfrm>
        </p:grpSpPr>
        <p:sp>
          <p:nvSpPr>
            <p:cNvPr id="26" name="任意多边形: 形状 7"/>
            <p:cNvSpPr/>
            <p:nvPr/>
          </p:nvSpPr>
          <p:spPr>
            <a:xfrm rot="2700000">
              <a:off x="3098102" y="2284075"/>
              <a:ext cx="120650" cy="120650"/>
            </a:xfrm>
            <a:custGeom>
              <a:avLst/>
              <a:gdLst>
                <a:gd name="connsiteX0" fmla="*/ -6 w 121104"/>
                <a:gd name="connsiteY0" fmla="*/ 3 h 121104"/>
                <a:gd name="connsiteX1" fmla="*/ 121098 w 121104"/>
                <a:gd name="connsiteY1" fmla="*/ 3 h 121104"/>
                <a:gd name="connsiteX2" fmla="*/ 121098 w 121104"/>
                <a:gd name="connsiteY2" fmla="*/ 121107 h 121104"/>
                <a:gd name="connsiteX3" fmla="*/ -6 w 121104"/>
                <a:gd name="connsiteY3" fmla="*/ 121107 h 121104"/>
              </a:gdLst>
              <a:ahLst/>
              <a:cxnLst>
                <a:cxn ang="0">
                  <a:pos x="connsiteX0" y="connsiteY0"/>
                </a:cxn>
                <a:cxn ang="0">
                  <a:pos x="connsiteX1" y="connsiteY1"/>
                </a:cxn>
                <a:cxn ang="0">
                  <a:pos x="connsiteX2" y="connsiteY2"/>
                </a:cxn>
                <a:cxn ang="0">
                  <a:pos x="connsiteX3" y="connsiteY3"/>
                </a:cxn>
              </a:cxnLst>
              <a:rect l="l" t="t" r="r" b="b"/>
              <a:pathLst>
                <a:path w="121104" h="121104">
                  <a:moveTo>
                    <a:pt x="-6" y="3"/>
                  </a:moveTo>
                  <a:lnTo>
                    <a:pt x="121098" y="3"/>
                  </a:lnTo>
                  <a:lnTo>
                    <a:pt x="121098" y="121107"/>
                  </a:lnTo>
                  <a:lnTo>
                    <a:pt x="-6" y="121107"/>
                  </a:lnTo>
                  <a:close/>
                </a:path>
              </a:pathLst>
            </a:custGeom>
            <a:solidFill>
              <a:srgbClr val="AACCD6"/>
            </a:solidFill>
            <a:ln w="9525" cap="flat">
              <a:noFill/>
              <a:prstDash val="solid"/>
              <a:miter/>
            </a:ln>
          </p:spPr>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27" name="任意多边形: 形状 8"/>
            <p:cNvSpPr/>
            <p:nvPr/>
          </p:nvSpPr>
          <p:spPr>
            <a:xfrm rot="2700000">
              <a:off x="2990945" y="2284074"/>
              <a:ext cx="120650" cy="120650"/>
            </a:xfrm>
            <a:custGeom>
              <a:avLst/>
              <a:gdLst>
                <a:gd name="connsiteX0" fmla="*/ -6 w 121104"/>
                <a:gd name="connsiteY0" fmla="*/ 3 h 121104"/>
                <a:gd name="connsiteX1" fmla="*/ 121098 w 121104"/>
                <a:gd name="connsiteY1" fmla="*/ 3 h 121104"/>
                <a:gd name="connsiteX2" fmla="*/ 121098 w 121104"/>
                <a:gd name="connsiteY2" fmla="*/ 121107 h 121104"/>
                <a:gd name="connsiteX3" fmla="*/ -6 w 121104"/>
                <a:gd name="connsiteY3" fmla="*/ 121107 h 121104"/>
              </a:gdLst>
              <a:ahLst/>
              <a:cxnLst>
                <a:cxn ang="0">
                  <a:pos x="connsiteX0" y="connsiteY0"/>
                </a:cxn>
                <a:cxn ang="0">
                  <a:pos x="connsiteX1" y="connsiteY1"/>
                </a:cxn>
                <a:cxn ang="0">
                  <a:pos x="connsiteX2" y="connsiteY2"/>
                </a:cxn>
                <a:cxn ang="0">
                  <a:pos x="connsiteX3" y="connsiteY3"/>
                </a:cxn>
              </a:cxnLst>
              <a:rect l="l" t="t" r="r" b="b"/>
              <a:pathLst>
                <a:path w="121104" h="121104">
                  <a:moveTo>
                    <a:pt x="-6" y="3"/>
                  </a:moveTo>
                  <a:lnTo>
                    <a:pt x="121098" y="3"/>
                  </a:lnTo>
                  <a:lnTo>
                    <a:pt x="121098" y="121107"/>
                  </a:lnTo>
                  <a:lnTo>
                    <a:pt x="-6" y="121107"/>
                  </a:lnTo>
                  <a:close/>
                </a:path>
              </a:pathLst>
            </a:custGeom>
            <a:solidFill>
              <a:srgbClr val="AACCD6"/>
            </a:solidFill>
            <a:ln w="9525" cap="flat">
              <a:noFill/>
              <a:prstDash val="solid"/>
              <a:miter/>
            </a:ln>
          </p:spPr>
          <p:txBody>
            <a:bodyPr rot="0" spcFirstLastPara="0" vert="horz" wrap="square" lIns="91440" tIns="45720" rIns="91440" bIns="45720" numCol="1" spcCol="0" rtlCol="0" fromWordArt="0" anchor="ctr" anchorCtr="0" forceAA="0" compatLnSpc="1">
              <a:noAutofit/>
            </a:bodyPr>
            <a:lstStyle/>
            <a:p>
              <a:endParaRPr lang="zh-CN" altLang="en-US"/>
            </a:p>
          </p:txBody>
        </p:sp>
      </p:grpSp>
      <p:sp>
        <p:nvSpPr>
          <p:cNvPr id="38" name="文本框 37"/>
          <p:cNvSpPr txBox="1"/>
          <p:nvPr/>
        </p:nvSpPr>
        <p:spPr>
          <a:xfrm>
            <a:off x="4700588" y="1929765"/>
            <a:ext cx="2790825" cy="491490"/>
          </a:xfrm>
          <a:prstGeom prst="rect">
            <a:avLst/>
          </a:prstGeom>
          <a:noFill/>
        </p:spPr>
        <p:txBody>
          <a:bodyPr wrap="square" rtlCol="0">
            <a:spAutoFit/>
          </a:bodyPr>
          <a:p>
            <a:r>
              <a:rPr lang="zh-CN" altLang="en-US" sz="2600" b="1">
                <a:solidFill>
                  <a:srgbClr val="55797A"/>
                </a:solidFill>
              </a:rPr>
              <a:t>（一）概念解析</a:t>
            </a:r>
            <a:endParaRPr lang="zh-CN" altLang="en-US" sz="2600" b="1">
              <a:solidFill>
                <a:srgbClr val="55797A"/>
              </a:solidFill>
            </a:endParaRPr>
          </a:p>
        </p:txBody>
      </p:sp>
      <p:sp>
        <p:nvSpPr>
          <p:cNvPr id="6" name="矩形 5"/>
          <p:cNvSpPr/>
          <p:nvPr/>
        </p:nvSpPr>
        <p:spPr>
          <a:xfrm>
            <a:off x="675640" y="793115"/>
            <a:ext cx="47199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4695825" cy="645160"/>
          </a:xfrm>
          <a:prstGeom prst="rect">
            <a:avLst/>
          </a:prstGeom>
          <a:noFill/>
        </p:spPr>
        <p:txBody>
          <a:bodyPr wrap="square" rtlCol="0">
            <a:spAutoFit/>
          </a:bodyPr>
          <a:lstStyle/>
          <a:p>
            <a:pPr algn="l"/>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一、</a:t>
            </a:r>
            <a:r>
              <a:rPr lang="en-US" altLang="zh-CN" sz="3600" b="1" dirty="0">
                <a:solidFill>
                  <a:srgbClr val="55797A"/>
                </a:solidFill>
                <a:effectLst/>
                <a:latin typeface="微软雅黑" panose="020B0503020204020204" pitchFamily="34" charset="-122"/>
                <a:ea typeface="微软雅黑" panose="020B0503020204020204" pitchFamily="34" charset="-122"/>
                <a:sym typeface="+mn-ea"/>
              </a:rPr>
              <a:t>STEM</a:t>
            </a:r>
            <a:r>
              <a:rPr lang="zh-CN" altLang="en-US" sz="3600" b="1" dirty="0">
                <a:solidFill>
                  <a:srgbClr val="55797A"/>
                </a:solidFill>
                <a:effectLst/>
                <a:latin typeface="微软雅黑" panose="020B0503020204020204" pitchFamily="34" charset="-122"/>
                <a:ea typeface="微软雅黑" panose="020B0503020204020204" pitchFamily="34" charset="-122"/>
                <a:sym typeface="+mn-ea"/>
              </a:rPr>
              <a:t>教育的内涵</a:t>
            </a:r>
            <a:endParaRPr lang="zh-CN" altLang="en-US" sz="36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17" name="文本框 16"/>
          <p:cNvSpPr txBox="1"/>
          <p:nvPr/>
        </p:nvSpPr>
        <p:spPr>
          <a:xfrm>
            <a:off x="1090930" y="2559685"/>
            <a:ext cx="9800590" cy="2168525"/>
          </a:xfrm>
          <a:prstGeom prst="rect">
            <a:avLst/>
          </a:prstGeom>
          <a:noFill/>
        </p:spPr>
        <p:txBody>
          <a:bodyPr wrap="square" rtlCol="0">
            <a:spAutoFit/>
          </a:bodyPr>
          <a:p>
            <a:pPr marL="285750" indent="-285750">
              <a:lnSpc>
                <a:spcPct val="150000"/>
              </a:lnSpc>
              <a:buFont typeface="Wingdings" panose="05000000000000000000" charset="0"/>
              <a:buChar char="Ø"/>
            </a:pPr>
            <a:r>
              <a:rPr lang="en-US" altLang="zh-CN">
                <a:latin typeface="Times New Roman" panose="02020603050405020304" charset="0"/>
                <a:cs typeface="Times New Roman" panose="02020603050405020304" charset="0"/>
              </a:rPr>
              <a:t>STEM</a:t>
            </a:r>
            <a:r>
              <a:rPr lang="zh-CN" altLang="en-US">
                <a:latin typeface="Times New Roman" panose="02020603050405020304" charset="0"/>
                <a:cs typeface="Times New Roman" panose="02020603050405020304" charset="0"/>
              </a:rPr>
              <a:t>是科学（</a:t>
            </a:r>
            <a:r>
              <a:rPr lang="en-US" altLang="zh-CN">
                <a:latin typeface="Times New Roman" panose="02020603050405020304" charset="0"/>
                <a:cs typeface="Times New Roman" panose="02020603050405020304" charset="0"/>
              </a:rPr>
              <a:t>Science</a:t>
            </a:r>
            <a:r>
              <a:rPr lang="zh-CN" altLang="en-US">
                <a:latin typeface="Times New Roman" panose="02020603050405020304" charset="0"/>
                <a:cs typeface="Times New Roman" panose="02020603050405020304" charset="0"/>
              </a:rPr>
              <a:t>）、技术（</a:t>
            </a:r>
            <a:r>
              <a:rPr lang="en-US" altLang="zh-CN">
                <a:latin typeface="Times New Roman" panose="02020603050405020304" charset="0"/>
                <a:cs typeface="Times New Roman" panose="02020603050405020304" charset="0"/>
              </a:rPr>
              <a:t>Technology</a:t>
            </a:r>
            <a:r>
              <a:rPr lang="zh-CN" altLang="en-US">
                <a:latin typeface="Times New Roman" panose="02020603050405020304" charset="0"/>
                <a:cs typeface="Times New Roman" panose="02020603050405020304" charset="0"/>
              </a:rPr>
              <a:t>）、工程（</a:t>
            </a:r>
            <a:r>
              <a:rPr lang="en-US" altLang="zh-CN">
                <a:latin typeface="Times New Roman" panose="02020603050405020304" charset="0"/>
                <a:cs typeface="Times New Roman" panose="02020603050405020304" charset="0"/>
              </a:rPr>
              <a:t>Engineering</a:t>
            </a:r>
            <a:r>
              <a:rPr lang="zh-CN" altLang="en-US">
                <a:latin typeface="Times New Roman" panose="02020603050405020304" charset="0"/>
                <a:cs typeface="Times New Roman" panose="02020603050405020304" charset="0"/>
              </a:rPr>
              <a:t>）、数学（</a:t>
            </a:r>
            <a:r>
              <a:rPr lang="en-US" altLang="zh-CN">
                <a:latin typeface="Times New Roman" panose="02020603050405020304" charset="0"/>
                <a:cs typeface="Times New Roman" panose="02020603050405020304" charset="0"/>
              </a:rPr>
              <a:t>Mathematics</a:t>
            </a:r>
            <a:r>
              <a:rPr lang="zh-CN" altLang="en-US">
                <a:latin typeface="Times New Roman" panose="02020603050405020304" charset="0"/>
                <a:cs typeface="Times New Roman" panose="02020603050405020304" charset="0"/>
              </a:rPr>
              <a:t>）四个学科的缩写，</a:t>
            </a:r>
            <a:r>
              <a:rPr lang="zh-CN" altLang="en-US" b="1">
                <a:latin typeface="Times New Roman" panose="02020603050405020304" charset="0"/>
                <a:cs typeface="Times New Roman" panose="02020603050405020304" charset="0"/>
              </a:rPr>
              <a:t>代表一种融合跨学科知识的教育理念</a:t>
            </a:r>
            <a:r>
              <a:rPr lang="zh-CN" altLang="en-US">
                <a:latin typeface="Times New Roman" panose="02020603050405020304" charset="0"/>
                <a:cs typeface="Times New Roman" panose="02020603050405020304" charset="0"/>
              </a:rPr>
              <a:t>。强调</a:t>
            </a:r>
            <a:r>
              <a:rPr lang="en-US" altLang="zh-CN">
                <a:latin typeface="Times New Roman" panose="02020603050405020304" charset="0"/>
                <a:cs typeface="Times New Roman" panose="02020603050405020304" charset="0"/>
              </a:rPr>
              <a:t>STEM</a:t>
            </a:r>
            <a:r>
              <a:rPr lang="zh-CN" altLang="en-US">
                <a:latin typeface="Times New Roman" panose="02020603050405020304" charset="0"/>
                <a:cs typeface="Times New Roman" panose="02020603050405020304" charset="0"/>
              </a:rPr>
              <a:t>教育的核心在于跨学科整合，并非简单的学科并列，而是构建有机整体，</a:t>
            </a:r>
            <a:r>
              <a:rPr lang="zh-CN" altLang="en-US" b="1">
                <a:latin typeface="Times New Roman" panose="02020603050405020304" charset="0"/>
                <a:cs typeface="Times New Roman" panose="02020603050405020304" charset="0"/>
              </a:rPr>
              <a:t>可视为一种</a:t>
            </a:r>
            <a:r>
              <a:rPr lang="en-US" altLang="zh-CN" b="1">
                <a:latin typeface="Times New Roman" panose="02020603050405020304" charset="0"/>
                <a:cs typeface="Times New Roman" panose="02020603050405020304" charset="0"/>
              </a:rPr>
              <a:t>“</a:t>
            </a:r>
            <a:r>
              <a:rPr lang="zh-CN" altLang="en-US" b="1">
                <a:latin typeface="Times New Roman" panose="02020603050405020304" charset="0"/>
                <a:cs typeface="Times New Roman" panose="02020603050405020304" charset="0"/>
              </a:rPr>
              <a:t>元学科</a:t>
            </a:r>
            <a:r>
              <a:rPr lang="en-US" altLang="zh-CN" b="1">
                <a:latin typeface="Times New Roman" panose="02020603050405020304" charset="0"/>
                <a:cs typeface="Times New Roman" panose="02020603050405020304" charset="0"/>
              </a:rPr>
              <a:t>”</a:t>
            </a:r>
            <a:r>
              <a:rPr lang="zh-CN" altLang="en-US">
                <a:latin typeface="Times New Roman" panose="02020603050405020304" charset="0"/>
                <a:cs typeface="Times New Roman" panose="02020603050405020304" charset="0"/>
              </a:rPr>
              <a:t>。</a:t>
            </a:r>
            <a:endParaRPr lang="zh-CN" altLang="en-US">
              <a:latin typeface="Times New Roman" panose="02020603050405020304" charset="0"/>
              <a:cs typeface="Times New Roman" panose="02020603050405020304" charset="0"/>
            </a:endParaRPr>
          </a:p>
          <a:p>
            <a:pPr marL="285750" indent="-285750">
              <a:lnSpc>
                <a:spcPct val="150000"/>
              </a:lnSpc>
              <a:buFont typeface="Wingdings" panose="05000000000000000000" charset="0"/>
              <a:buChar char="Ø"/>
            </a:pPr>
            <a:r>
              <a:rPr lang="en-US">
                <a:latin typeface="Times New Roman" panose="02020603050405020304" charset="0"/>
                <a:cs typeface="Times New Roman" panose="02020603050405020304" charset="0"/>
              </a:rPr>
              <a:t>STEAM</a:t>
            </a:r>
            <a:r>
              <a:rPr lang="zh-CN" altLang="en-US">
                <a:latin typeface="Times New Roman" panose="02020603050405020304" charset="0"/>
                <a:cs typeface="Times New Roman" panose="02020603050405020304" charset="0"/>
              </a:rPr>
              <a:t>教育不仅是知识层面的整合，更是实践层面的整合。通过</a:t>
            </a:r>
            <a:r>
              <a:rPr lang="en-US" altLang="zh-CN">
                <a:latin typeface="Times New Roman" panose="02020603050405020304" charset="0"/>
                <a:cs typeface="Times New Roman" panose="02020603050405020304" charset="0"/>
              </a:rPr>
              <a:t>“</a:t>
            </a:r>
            <a:r>
              <a:rPr lang="zh-CN" altLang="en-US">
                <a:latin typeface="Times New Roman" panose="02020603050405020304" charset="0"/>
                <a:cs typeface="Times New Roman" panose="02020603050405020304" charset="0"/>
              </a:rPr>
              <a:t>动手创造</a:t>
            </a:r>
            <a:r>
              <a:rPr lang="en-US" altLang="zh-CN">
                <a:latin typeface="Times New Roman" panose="02020603050405020304" charset="0"/>
                <a:cs typeface="Times New Roman" panose="02020603050405020304" charset="0"/>
              </a:rPr>
              <a:t>”</a:t>
            </a:r>
            <a:r>
              <a:rPr lang="zh-CN" altLang="en-US">
                <a:latin typeface="Times New Roman" panose="02020603050405020304" charset="0"/>
                <a:cs typeface="Times New Roman" panose="02020603050405020304" charset="0"/>
              </a:rPr>
              <a:t>解决现实问题，在此过程中培养学生的探究精神、创新意识和实践能力。</a:t>
            </a:r>
            <a:endParaRPr lang="zh-CN" altLang="en-US">
              <a:latin typeface="Times New Roman" panose="02020603050405020304" charset="0"/>
              <a:cs typeface="Times New Roman" panose="02020603050405020304" charset="0"/>
            </a:endParaRPr>
          </a:p>
        </p:txBody>
      </p:sp>
      <p:pic>
        <p:nvPicPr>
          <p:cNvPr id="2" name="图片 1"/>
          <p:cNvPicPr>
            <a:picLocks noChangeAspect="1"/>
          </p:cNvPicPr>
          <p:nvPr/>
        </p:nvPicPr>
        <p:blipFill>
          <a:blip r:embed="rId2"/>
          <a:srcRect l="13130" t="13848" r="7797" b="29276"/>
          <a:stretch>
            <a:fillRect/>
          </a:stretch>
        </p:blipFill>
        <p:spPr>
          <a:xfrm>
            <a:off x="6969125" y="4255770"/>
            <a:ext cx="4218940" cy="202311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6,7,6,7,6,7]}"/>
</p:tagLst>
</file>

<file path=ppt/tags/tag10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6,7,6,7,6,7]}"/>
</p:tagLst>
</file>

<file path=ppt/tags/tag10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2*l_h_i*1_2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10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6,7,6,7,6,7]}"/>
</p:tagLst>
</file>

<file path=ppt/tags/tag10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6,7,6,7,6,7]}"/>
</p:tagLst>
</file>

<file path=ppt/tags/tag10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6,7,6,7,6,7]}"/>
</p:tagLst>
</file>

<file path=ppt/tags/tag10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6,7,6,7,6,7]}"/>
</p:tagLst>
</file>

<file path=ppt/tags/tag10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10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6,7,6,7,6,7]}"/>
</p:tagLst>
</file>

<file path=ppt/tags/tag10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6,7,6,7,6,7]}"/>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65&quot;:[20205081],&quot;70&quot;:[3321480]}"/>
</p:tagLst>
</file>

<file path=ppt/tags/tag111.xml><?xml version="1.0" encoding="utf-8"?>
<p:tagLst xmlns:p="http://schemas.openxmlformats.org/presentationml/2006/main">
  <p:tag name="KSO_WM_UNIT_TEXTBOXSTYLE_GUID" val="{d0a5619f-524e-4d8b-b444-26367ba76a92}"/>
</p:tagLst>
</file>

<file path=ppt/tags/tag112.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i"/>
  <p:tag name="KSO_WM_UNIT_INDEX" val="1"/>
  <p:tag name="KSO_WM_UNIT_ID" val="mixed20201941_289*i*1"/>
  <p:tag name="KSO_WM_TEMPLATE_CATEGORY" val="mixed"/>
  <p:tag name="KSO_WM_TEMPLATE_INDEX" val="20201941"/>
  <p:tag name="KSO_WM_UNIT_LAYERLEVEL" val="1"/>
  <p:tag name="KSO_WM_TAG_VERSION" val="1.0"/>
  <p:tag name="KSO_WM_BEAUTIFY_FLAG" val="#wm#"/>
  <p:tag name="KSO_WM_UNIT_TEXTBOXSTYLE_GUID" val="{d0a5619f-524e-4d8b-b444-26367ba76a92}"/>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13.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i"/>
  <p:tag name="KSO_WM_UNIT_INDEX" val="2"/>
  <p:tag name="KSO_WM_UNIT_ID" val="mixed20201941_289*i*2"/>
  <p:tag name="KSO_WM_TEMPLATE_CATEGORY" val="mixed"/>
  <p:tag name="KSO_WM_TEMPLATE_INDEX" val="20201941"/>
  <p:tag name="KSO_WM_UNIT_LAYERLEVEL" val="1"/>
  <p:tag name="KSO_WM_TAG_VERSION" val="1.0"/>
  <p:tag name="KSO_WM_BEAUTIFY_FLAG" val="#wm#"/>
  <p:tag name="KSO_WM_UNIT_TEXTBOXSTYLE_GUID" val="{d0a5619f-524e-4d8b-b444-26367ba76a92}"/>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14.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41_289*f*1"/>
  <p:tag name="KSO_WM_TEMPLATE_CATEGORY" val="mixed"/>
  <p:tag name="KSO_WM_TEMPLATE_INDEX" val="20201941"/>
  <p:tag name="KSO_WM_UNIT_LAYERLEVEL" val="1"/>
  <p:tag name="KSO_WM_TAG_VERSION" val="1.0"/>
  <p:tag name="KSO_WM_BEAUTIFY_FLAG" val="#wm#"/>
  <p:tag name="KSO_WM_UNIT_TEXTBOXSTYLE_GUID" val="{d0a5619f-524e-4d8b-b444-26367ba76a92}"/>
  <p:tag name="KSO_WM_UNIT_TEXTBOXSTYLE_TYPE" val="8"/>
  <p:tag name="KSO_WM_UNIT_TEXT_FILL_FORE_SCHEMECOLOR_INDEX_BRIGHTNESS" val="0.25"/>
  <p:tag name="KSO_WM_UNIT_TEXT_FILL_FORE_SCHEMECOLOR_INDEX" val="13"/>
  <p:tag name="KSO_WM_UNIT_TEXT_FILL_TYPE" val="1"/>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65&quot;:[20205081],&quot;70&quot;:[3403298,3322398]}"/>
</p:tagLst>
</file>

<file path=ppt/tags/tag118.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19.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65&quot;:[20205081],&quot;70&quot;:[3403298,3322398]}"/>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3_1*l_h_a*1_1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347.3249606299213,&quot;left&quot;:77.27935791015625,&quot;top&quot;:153.47503937007872,&quot;width&quot;:874.920642089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BEAUTIFY_FLAG" val="#wm#"/>
  <p:tag name="KSO_WM_UNIT_PRESET_TEXT" val="添加标题内容"/>
  <p:tag name="KSO_WM_UNIT_TEXT_FILL_FORE_SCHEMECOLOR_INDEX" val="1"/>
  <p:tag name="KSO_WM_UNIT_TEXT_FILL_TYPE" val="1"/>
  <p:tag name="KSO_WM_DIAGRAM_USE_COLOR_VALUE" val="{&quot;color_scheme&quot;:1,&quot;color_type&quot;:1,&quot;theme_color_indexes&quot;:[6,7,6,7,6,7]}"/>
</p:tagLst>
</file>

<file path=ppt/tags/tag12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3_1*l_h_f*1_1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347.3249606299213,&quot;left&quot;:77.27935791015625,&quot;top&quot;:153.47503937007872,&quot;width&quot;:874.920642089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TEXT_LAYER_COUNT" val="1"/>
  <p:tag name="KSO_WM_BEAUTIFY_FLAG" val="#wm#"/>
  <p:tag name="KSO_WM_UNIT_PRESET_TEXT" val="单击此处输入你的项正文，文字是您思想的提炼，单击此处文本"/>
  <p:tag name="KSO_WM_UNIT_TEXT_FILL_FORE_SCHEMECOLOR_INDEX" val="1"/>
  <p:tag name="KSO_WM_UNIT_TEXT_FILL_TYPE" val="1"/>
  <p:tag name="KSO_WM_DIAGRAM_USE_COLOR_VALUE" val="{&quot;color_scheme&quot;:1,&quot;color_type&quot;:1,&quot;theme_color_indexes&quot;:[6,7,6,7,6,7]}"/>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963_1*l_h_i*1_1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347.3249606299213,&quot;left&quot;:77.27935791015625,&quot;top&quot;:153.47503937007872,&quot;width&quot;:874.920642089843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BEAUTIFY_FLAG" val="#wm#"/>
  <p:tag name="KSO_WM_UNIT_LINE_FORE_SCHEMECOLOR_INDEX" val="5"/>
  <p:tag name="KSO_WM_DIAGRAM_USE_COLOR_VALUE" val="{&quot;color_scheme&quot;:1,&quot;color_type&quot;:1,&quot;theme_color_indexes&quot;:[6,7,6,7,6,7]}"/>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63_1*l_h_i*1_1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347.3249606299213,&quot;left&quot;:77.27935791015625,&quot;top&quot;:153.47503937007872,&quot;width&quot;:874.920642089843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63_1*l_h_i*1_2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347.3249606299213,&quot;left&quot;:77.27935791015625,&quot;top&quot;:153.47503937007872,&quot;width&quot;:874.920642089843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963_1*l_h_i*1_4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347.3249606299213,&quot;left&quot;:77.27935791015625,&quot;top&quot;:153.47503937007872,&quot;width&quot;:874.920642089843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63_1*l_h_i*1_3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347.3249606299213,&quot;left&quot;:77.27935791015625,&quot;top&quot;:153.47503937007872,&quot;width&quot;:874.920642089843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12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63_1*l_h_a*1_4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347.3249606299213,&quot;left&quot;:77.27935791015625,&quot;top&quot;:153.47503937007872,&quot;width&quot;:874.920642089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BEAUTIFY_FLAG" val="#wm#"/>
  <p:tag name="KSO_WM_UNIT_PRESET_TEXT" val="添加标题内容"/>
  <p:tag name="KSO_WM_UNIT_TEXT_FILL_FORE_SCHEMECOLOR_INDEX" val="1"/>
  <p:tag name="KSO_WM_UNIT_TEXT_FILL_TYPE" val="1"/>
  <p:tag name="KSO_WM_DIAGRAM_USE_COLOR_VALUE" val="{&quot;color_scheme&quot;:1,&quot;color_type&quot;:1,&quot;theme_color_indexes&quot;:[6,7,6,7,6,7]}"/>
</p:tagLst>
</file>

<file path=ppt/tags/tag12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63_1*l_h_f*1_4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347.3249606299213,&quot;left&quot;:77.27935791015625,&quot;top&quot;:153.47503937007872,&quot;width&quot;:874.920642089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TEXT_LAYER_COUNT" val="1"/>
  <p:tag name="KSO_WM_BEAUTIFY_FLAG" val="#wm#"/>
  <p:tag name="KSO_WM_UNIT_PRESET_TEXT" val="单击此处输入你的项正文，文字是您思想的提炼"/>
  <p:tag name="KSO_WM_UNIT_TEXT_FILL_FORE_SCHEMECOLOR_INDEX" val="1"/>
  <p:tag name="KSO_WM_UNIT_TEXT_FILL_TYPE" val="1"/>
  <p:tag name="KSO_WM_DIAGRAM_USE_COLOR_VALUE" val="{&quot;color_scheme&quot;:1,&quot;color_type&quot;:1,&quot;theme_color_indexes&quot;:[6,7,6,7,6,7]}"/>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1963_1*l_h_i*1_4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347.3249606299213,&quot;left&quot;:77.27935791015625,&quot;top&quot;:153.47503937007872,&quot;width&quot;:874.920642089843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BEAUTIFY_FLAG" val="#wm#"/>
  <p:tag name="KSO_WM_UNIT_LINE_FORE_SCHEMECOLOR_INDEX" val="5"/>
  <p:tag name="KSO_WM_DIAGRAM_USE_COLOR_VALUE" val="{&quot;color_scheme&quot;:1,&quot;color_type&quot;:1,&quot;theme_color_indexes&quot;:[6,7,6,7,6,7]}"/>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3_1*l_h_a*1_2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347.3249606299213,&quot;left&quot;:77.27935791015625,&quot;top&quot;:153.47503937007872,&quot;width&quot;:874.920642089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BEAUTIFY_FLAG" val="#wm#"/>
  <p:tag name="KSO_WM_UNIT_PRESET_TEXT" val="添加标题内容"/>
  <p:tag name="KSO_WM_UNIT_TEXT_FILL_FORE_SCHEMECOLOR_INDEX" val="1"/>
  <p:tag name="KSO_WM_UNIT_TEXT_FILL_TYPE" val="1"/>
  <p:tag name="KSO_WM_DIAGRAM_USE_COLOR_VALUE" val="{&quot;color_scheme&quot;:1,&quot;color_type&quot;:1,&quot;theme_color_indexes&quot;:[6,7,6,7,6,7]}"/>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963_1*l_h_i*1_2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347.3249606299213,&quot;left&quot;:77.27935791015625,&quot;top&quot;:153.47503937007872,&quot;width&quot;:874.920642089843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BEAUTIFY_FLAG" val="#wm#"/>
  <p:tag name="KSO_WM_UNIT_LINE_FORE_SCHEMECOLOR_INDEX" val="5"/>
  <p:tag name="KSO_WM_DIAGRAM_USE_COLOR_VALUE" val="{&quot;color_scheme&quot;:1,&quot;color_type&quot;:1,&quot;theme_color_indexes&quot;:[6,7,6,7,6,7]}"/>
</p:tagLst>
</file>

<file path=ppt/tags/tag13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3_1*l_h_a*1_3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347.3249606299213,&quot;left&quot;:77.27935791015625,&quot;top&quot;:153.47503937007872,&quot;width&quot;:874.920642089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BEAUTIFY_FLAG" val="#wm#"/>
  <p:tag name="KSO_WM_UNIT_PRESET_TEXT" val="添加标题内容"/>
  <p:tag name="KSO_WM_UNIT_TEXT_FILL_FORE_SCHEMECOLOR_INDEX" val="1"/>
  <p:tag name="KSO_WM_UNIT_TEXT_FILL_TYPE" val="1"/>
  <p:tag name="KSO_WM_DIAGRAM_USE_COLOR_VALUE" val="{&quot;color_scheme&quot;:1,&quot;color_type&quot;:1,&quot;theme_color_indexes&quot;:[6,7,6,7,6,7]}"/>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963_1*l_h_i*1_3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347.3249606299213,&quot;left&quot;:77.27935791015625,&quot;top&quot;:153.47503937007872,&quot;width&quot;:874.920642089843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BEAUTIFY_FLAG" val="#wm#"/>
  <p:tag name="KSO_WM_UNIT_LINE_FORE_SCHEMECOLOR_INDEX" val="5"/>
  <p:tag name="KSO_WM_DIAGRAM_USE_COLOR_VALUE" val="{&quot;color_scheme&quot;:1,&quot;color_type&quot;:1,&quot;theme_color_indexes&quot;:[6,7,6,7,6,7]}"/>
</p:tagLst>
</file>

<file path=ppt/tags/tag134.xml><?xml version="1.0" encoding="utf-8"?>
<p:tagLst xmlns:p="http://schemas.openxmlformats.org/presentationml/2006/main">
  <p:tag name="KSO_WM_UNIT_VALUE" val="223*22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963_1*l_h_x*1_1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47.3249606299213,&quot;left&quot;:77.27935791015625,&quot;top&quot;:153.47503937007872,&quot;width&quot;:874.9206420898438}"/>
  <p:tag name="KSO_WM_UNIT_USESOURCEFORMAT_APPLY" val="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6,7,6,7,6,7]}"/>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963_1*l_i*1_1"/>
  <p:tag name="KSO_WM_TEMPLATE_CATEGORY" val="diagram"/>
  <p:tag name="KSO_WM_TEMPLATE_INDEX" val="20231963"/>
  <p:tag name="KSO_WM_UNIT_LAYERLEVEL" val="1_1"/>
  <p:tag name="KSO_WM_TAG_VERSION" val="3.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347.3249606299213,&quot;left&quot;:77.27935791015625,&quot;top&quot;:153.47503937007872,&quot;width&quot;:874.9206420898438}"/>
  <p:tag name="KSO_WM_DIAGRAM_COLOR_MATCH_VALUE" val="{&quot;shape&quot;:{&quot;fill&quot;:{&quot;solid&quot;:{&quot;brightness&quot;:0,&quot;colorType&quot;:1,&quot;foreColorIndex&quot;:5,&quot;transparency&quot;:0.6399999856948853},&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136.xml><?xml version="1.0" encoding="utf-8"?>
<p:tagLst xmlns:p="http://schemas.openxmlformats.org/presentationml/2006/main">
  <p:tag name="KSO_WM_UNIT_VALUE" val="208*208"/>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31963_1*l_h_x*1_4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47.3249606299213,&quot;left&quot;:77.27935791015625,&quot;top&quot;:153.47503937007872,&quot;width&quot;:874.9206420898438}"/>
  <p:tag name="KSO_WM_UNIT_USESOURCEFORMAT_APPLY" val="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6,7,6,7,6,7]}"/>
</p:tagLst>
</file>

<file path=ppt/tags/tag137.xml><?xml version="1.0" encoding="utf-8"?>
<p:tagLst xmlns:p="http://schemas.openxmlformats.org/presentationml/2006/main">
  <p:tag name="KSO_WM_UNIT_VALUE" val="209*209"/>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963_1*l_h_x*1_2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47.3249606299213,&quot;left&quot;:77.27935791015625,&quot;top&quot;:153.47503937007872,&quot;width&quot;:874.9206420898438}"/>
  <p:tag name="KSO_WM_UNIT_USESOURCEFORMAT_APPLY" val="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6,7,6,7,6,7]}"/>
</p:tagLst>
</file>

<file path=ppt/tags/tag138.xml><?xml version="1.0" encoding="utf-8"?>
<p:tagLst xmlns:p="http://schemas.openxmlformats.org/presentationml/2006/main">
  <p:tag name="KSO_WM_UNIT_VALUE" val="200*20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1963_1*l_h_x*1_3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47.3249606299213,&quot;left&quot;:77.27935791015625,&quot;top&quot;:153.47503937007872,&quot;width&quot;:874.9206420898438}"/>
  <p:tag name="KSO_WM_UNIT_USESOURCEFORMAT_APPLY" val="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6,7,6,7,6,7]}"/>
</p:tagLst>
</file>

<file path=ppt/tags/tag13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3_1*l_h_f*1_2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347.3249606299213,&quot;left&quot;:77.27935791015625,&quot;top&quot;:153.47503937007872,&quot;width&quot;:874.920642089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TEXT_LAYER_COUNT" val="1"/>
  <p:tag name="KSO_WM_BEAUTIFY_FLAG" val="#wm#"/>
  <p:tag name="KSO_WM_UNIT_PRESET_TEXT" val="单击此处输入你的项正文内容，文字是您思想的提炼"/>
  <p:tag name="KSO_WM_UNIT_TEXT_FILL_FORE_SCHEMECOLOR_INDEX" val="1"/>
  <p:tag name="KSO_WM_UNIT_TEXT_FILL_TYPE" val="1"/>
  <p:tag name="KSO_WM_DIAGRAM_USE_COLOR_VALUE" val="{&quot;color_scheme&quot;:1,&quot;color_type&quot;:1,&quot;theme_color_indexes&quot;:[6,7,6,7,6,7]}"/>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3_1*l_h_f*1_3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347.3249606299213,&quot;left&quot;:77.27935791015625,&quot;top&quot;:153.47503937007872,&quot;width&quot;:874.920642089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TEXT_LAYER_COUNT" val="1"/>
  <p:tag name="KSO_WM_BEAUTIFY_FLAG" val="#wm#"/>
  <p:tag name="KSO_WM_UNIT_PRESET_TEXT" val="单击此处输入你的项正文，文字是您思想的提炼，单击此处文本内容"/>
  <p:tag name="KSO_WM_UNIT_TEXT_FILL_FORE_SCHEMECOLOR_INDEX" val="1"/>
  <p:tag name="KSO_WM_UNIT_TEXT_FILL_TYPE" val="1"/>
  <p:tag name="KSO_WM_DIAGRAM_USE_COLOR_VALUE" val="{&quot;color_scheme&quot;:1,&quot;color_type&quot;:1,&quot;theme_color_indexes&quot;:[6,7,6,7,6,7]}"/>
</p:tagLst>
</file>

<file path=ppt/tags/tag141.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65&quot;:[20205081],&quot;70&quot;:[3403298,3322398,3325394,3321412]}"/>
</p:tagLst>
</file>

<file path=ppt/tags/tag142.xml><?xml version="1.0" encoding="utf-8"?>
<p:tagLst xmlns:p="http://schemas.openxmlformats.org/presentationml/2006/main">
  <p:tag name="KSO_WM_DIAGRAM_VIRTUALLY_FRAME" val="{&quot;height&quot;:411.1,&quot;left&quot;:69.35,&quot;top&quot;:108.8,&quot;width&quot;:850.95}"/>
</p:tagLst>
</file>

<file path=ppt/tags/tag143.xml><?xml version="1.0" encoding="utf-8"?>
<p:tagLst xmlns:p="http://schemas.openxmlformats.org/presentationml/2006/main">
  <p:tag name="KSO_WM_DIAGRAM_VIRTUALLY_FRAME" val="{&quot;height&quot;:411.1,&quot;left&quot;:69.35,&quot;top&quot;:108.8,&quot;width&quot;:850.95}"/>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05920_5*n_h_h_i*1_2_1_1"/>
  <p:tag name="KSO_WM_TEMPLATE_CATEGORY" val="diagram"/>
  <p:tag name="KSO_WM_TEMPLATE_INDEX" val="20205920"/>
  <p:tag name="KSO_WM_UNIT_LAYERLEVEL" val="1_1_1_1"/>
  <p:tag name="KSO_WM_TAG_VERSION" val="1.0"/>
  <p:tag name="KSO_WM_UNIT_LINE_FORE_SCHEMECOLOR_INDEX_BRIGHTNESS" val="-0.3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 name="KSO_WM_DIAGRAM_VIRTUALLY_FRAME" val="{&quot;height&quot;:411.1,&quot;left&quot;:69.35,&quot;top&quot;:108.8,&quot;width&quot;:850.95}"/>
</p:tagLst>
</file>

<file path=ppt/tags/tag145.xml><?xml version="1.0" encoding="utf-8"?>
<p:tagLst xmlns:p="http://schemas.openxmlformats.org/presentationml/2006/main">
  <p:tag name="KSO_WM_DIAGRAM_VIRTUALLY_FRAME" val="{&quot;height&quot;:411.1,&quot;left&quot;:69.35,&quot;top&quot;:108.8,&quot;width&quot;:850.95}"/>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05920_5*n_h_h_i*1_2_1_1"/>
  <p:tag name="KSO_WM_TEMPLATE_CATEGORY" val="diagram"/>
  <p:tag name="KSO_WM_TEMPLATE_INDEX" val="20205920"/>
  <p:tag name="KSO_WM_UNIT_LAYERLEVEL" val="1_1_1_1"/>
  <p:tag name="KSO_WM_TAG_VERSION" val="1.0"/>
  <p:tag name="KSO_WM_UNIT_LINE_FORE_SCHEMECOLOR_INDEX_BRIGHTNESS" val="-0.3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 name="KSO_WM_DIAGRAM_VIRTUALLY_FRAME" val="{&quot;height&quot;:411.1,&quot;left&quot;:69.35,&quot;top&quot;:108.8,&quot;width&quot;:850.95}"/>
</p:tagLst>
</file>

<file path=ppt/tags/tag147.xml><?xml version="1.0" encoding="utf-8"?>
<p:tagLst xmlns:p="http://schemas.openxmlformats.org/presentationml/2006/main">
  <p:tag name="KSO_WM_DIAGRAM_VIRTUALLY_FRAME" val="{&quot;height&quot;:411.1,&quot;left&quot;:69.35,&quot;top&quot;:108.8,&quot;width&quot;:850.95}"/>
</p:tagLst>
</file>

<file path=ppt/tags/tag148.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65&quot;:[20205081],&quot;70&quot;:[3403298,3322398,3325394,3321412]}"/>
</p:tagLst>
</file>

<file path=ppt/tags/tag149.xml><?xml version="1.0" encoding="utf-8"?>
<p:tagLst xmlns:p="http://schemas.openxmlformats.org/presentationml/2006/main">
  <p:tag name="KSO_WM_UNIT_TEXTBOXSTYLE_SHAPETYPE" val="1"/>
  <p:tag name="KSO_WM_UNIT_TEXTBOXSTYLE_ADJUSTLEFT" val="0_-25.07503"/>
  <p:tag name="KSO_WM_UNIT_TEXTBOXSTYLE_ADJUSTTOP" val="0_-24"/>
  <p:tag name="KSO_WM_UNIT_TEXTBOXSTYLE_ADJUSTWIDTH" val="100_50.14999"/>
  <p:tag name="KSO_WM_UNIT_TEXTBOXSTYLE_ADJUSTHEIGTH" val="100_47.95"/>
  <p:tag name="KSO_WM_UNIT_HIGHLIGHT" val="0"/>
  <p:tag name="KSO_WM_UNIT_COMPATIBLE" val="0"/>
  <p:tag name="KSO_WM_UNIT_DIAGRAM_ISNUMVISUAL" val="0"/>
  <p:tag name="KSO_WM_UNIT_DIAGRAM_ISREFERUNIT" val="0"/>
  <p:tag name="KSO_WM_UNIT_TYPE" val="i"/>
  <p:tag name="KSO_WM_UNIT_INDEX" val="4"/>
  <p:tag name="KSO_WM_UNIT_ID" val="mixed20201941_123*i*4"/>
  <p:tag name="KSO_WM_TEMPLATE_CATEGORY" val="mixed"/>
  <p:tag name="KSO_WM_TEMPLATE_INDEX" val="20201941"/>
  <p:tag name="KSO_WM_UNIT_LAYERLEVEL" val="1"/>
  <p:tag name="KSO_WM_TAG_VERSION" val="1.0"/>
  <p:tag name="KSO_WM_BEAUTIFY_FLAG" val="#wm#"/>
  <p:tag name="KSO_WM_UNIT_TEXTBOXSTYLE_GUID" val="{a0c58c6e-ce4b-48cc-a5af-2acb7a1b6750}"/>
  <p:tag name="KSO_WM_UNIT_FILL_FORE_SCHEMECOLOR_INDEX_BRIGHTNESS" val="0"/>
  <p:tag name="KSO_WM_UNIT_FILL_FORE_SCHEMECOLOR_INDEX" val="14"/>
  <p:tag name="KSO_WM_UNIT_FILL_TYPE" val="1"/>
  <p:tag name="KSO_WM_UNIT_LINE_FORE_SCHEMECOLOR_INDEX_BRIGHTNESS" val="0.4"/>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65&quot;:[20205081],&quot;70&quot;:[3403298,3322398,3325394,3321412]}"/>
</p:tagLst>
</file>

<file path=ppt/tags/tag151.xml><?xml version="1.0" encoding="utf-8"?>
<p:tagLst xmlns:p="http://schemas.openxmlformats.org/presentationml/2006/main">
  <p:tag name="KSO_WM_DIAGRAM_VIRTUALLY_FRAME" val="{&quot;height&quot;:391.8,&quot;left&quot;:6.1,&quot;top&quot;:108.6,&quot;width&quot;:948}"/>
</p:tagLst>
</file>

<file path=ppt/tags/tag152.xml><?xml version="1.0" encoding="utf-8"?>
<p:tagLst xmlns:p="http://schemas.openxmlformats.org/presentationml/2006/main">
  <p:tag name="KSO_WM_DIAGRAM_VIRTUALLY_FRAME" val="{&quot;height&quot;:391.8,&quot;left&quot;:6.1,&quot;top&quot;:108.6,&quot;width&quot;:948}"/>
</p:tagLst>
</file>

<file path=ppt/tags/tag153.xml><?xml version="1.0" encoding="utf-8"?>
<p:tagLst xmlns:p="http://schemas.openxmlformats.org/presentationml/2006/main">
  <p:tag name="KSO_WM_DIAGRAM_VIRTUALLY_FRAME" val="{&quot;height&quot;:391.8,&quot;left&quot;:6.1,&quot;top&quot;:108.6,&quot;width&quot;:948}"/>
</p:tagLst>
</file>

<file path=ppt/tags/tag154.xml><?xml version="1.0" encoding="utf-8"?>
<p:tagLst xmlns:p="http://schemas.openxmlformats.org/presentationml/2006/main">
  <p:tag name="KSO_WM_DIAGRAM_VIRTUALLY_FRAME" val="{&quot;height&quot;:391.8,&quot;left&quot;:6.1,&quot;top&quot;:108.6,&quot;width&quot;:948}"/>
</p:tagLst>
</file>

<file path=ppt/tags/tag155.xml><?xml version="1.0" encoding="utf-8"?>
<p:tagLst xmlns:p="http://schemas.openxmlformats.org/presentationml/2006/main">
  <p:tag name="KSO_WM_DIAGRAM_VIRTUALLY_FRAME" val="{&quot;height&quot;:391.8,&quot;left&quot;:6.1,&quot;top&quot;:108.6,&quot;width&quot;:948}"/>
</p:tagLst>
</file>

<file path=ppt/tags/tag156.xml><?xml version="1.0" encoding="utf-8"?>
<p:tagLst xmlns:p="http://schemas.openxmlformats.org/presentationml/2006/main">
  <p:tag name="KSO_WM_DIAGRAM_VIRTUALLY_FRAME" val="{&quot;height&quot;:391.8,&quot;left&quot;:6.1,&quot;top&quot;:108.6,&quot;width&quot;:948}"/>
</p:tagLst>
</file>

<file path=ppt/tags/tag157.xml><?xml version="1.0" encoding="utf-8"?>
<p:tagLst xmlns:p="http://schemas.openxmlformats.org/presentationml/2006/main">
  <p:tag name="KSO_WM_DIAGRAM_VIRTUALLY_FRAME" val="{&quot;height&quot;:391.8,&quot;left&quot;:6.1,&quot;top&quot;:108.6,&quot;width&quot;:948}"/>
</p:tagLst>
</file>

<file path=ppt/tags/tag158.xml><?xml version="1.0" encoding="utf-8"?>
<p:tagLst xmlns:p="http://schemas.openxmlformats.org/presentationml/2006/main">
  <p:tag name="KSO_WM_DIAGRAM_VIRTUALLY_FRAME" val="{&quot;height&quot;:391.8,&quot;left&quot;:6.1,&quot;top&quot;:108.6,&quot;width&quot;:948}"/>
</p:tagLst>
</file>

<file path=ppt/tags/tag159.xml><?xml version="1.0" encoding="utf-8"?>
<p:tagLst xmlns:p="http://schemas.openxmlformats.org/presentationml/2006/main">
  <p:tag name="KSO_WM_DIAGRAM_VIRTUALLY_FRAME" val="{&quot;height&quot;:391.8,&quot;left&quot;:6.1,&quot;top&quot;:108.6,&quot;width&quot;:948}"/>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DIAGRAM_VIRTUALLY_FRAME" val="{&quot;height&quot;:391.8,&quot;left&quot;:6.1,&quot;top&quot;:108.6,&quot;width&quot;:948}"/>
</p:tagLst>
</file>

<file path=ppt/tags/tag161.xml><?xml version="1.0" encoding="utf-8"?>
<p:tagLst xmlns:p="http://schemas.openxmlformats.org/presentationml/2006/main">
  <p:tag name="KSO_WM_DIAGRAM_VIRTUALLY_FRAME" val="{&quot;height&quot;:391.8,&quot;left&quot;:6.1,&quot;top&quot;:108.6,&quot;width&quot;:948}"/>
</p:tagLst>
</file>

<file path=ppt/tags/tag162.xml><?xml version="1.0" encoding="utf-8"?>
<p:tagLst xmlns:p="http://schemas.openxmlformats.org/presentationml/2006/main">
  <p:tag name="KSO_WM_DIAGRAM_VIRTUALLY_FRAME" val="{&quot;height&quot;:391.8,&quot;left&quot;:6.1,&quot;top&quot;:108.6,&quot;width&quot;:948}"/>
</p:tagLst>
</file>

<file path=ppt/tags/tag163.xml><?xml version="1.0" encoding="utf-8"?>
<p:tagLst xmlns:p="http://schemas.openxmlformats.org/presentationml/2006/main">
  <p:tag name="KSO_WM_DIAGRAM_VIRTUALLY_FRAME" val="{&quot;height&quot;:391.8,&quot;left&quot;:6.1,&quot;top&quot;:108.6,&quot;width&quot;:948}"/>
</p:tagLst>
</file>

<file path=ppt/tags/tag164.xml><?xml version="1.0" encoding="utf-8"?>
<p:tagLst xmlns:p="http://schemas.openxmlformats.org/presentationml/2006/main">
  <p:tag name="KSO_WM_DIAGRAM_VIRTUALLY_FRAME" val="{&quot;height&quot;:391.8,&quot;left&quot;:6.1,&quot;top&quot;:108.6,&quot;width&quot;:948}"/>
</p:tagLst>
</file>

<file path=ppt/tags/tag165.xml><?xml version="1.0" encoding="utf-8"?>
<p:tagLst xmlns:p="http://schemas.openxmlformats.org/presentationml/2006/main">
  <p:tag name="KSO_WM_DIAGRAM_VIRTUALLY_FRAME" val="{&quot;height&quot;:391.8,&quot;left&quot;:6.1,&quot;top&quot;:108.6,&quot;width&quot;:948}"/>
</p:tagLst>
</file>

<file path=ppt/tags/tag166.xml><?xml version="1.0" encoding="utf-8"?>
<p:tagLst xmlns:p="http://schemas.openxmlformats.org/presentationml/2006/main">
  <p:tag name="KSO_WM_DIAGRAM_VIRTUALLY_FRAME" val="{&quot;height&quot;:391.8,&quot;left&quot;:6.1,&quot;top&quot;:108.6,&quot;width&quot;:948}"/>
</p:tagLst>
</file>

<file path=ppt/tags/tag167.xml><?xml version="1.0" encoding="utf-8"?>
<p:tagLst xmlns:p="http://schemas.openxmlformats.org/presentationml/2006/main">
  <p:tag name="KSO_WM_DIAGRAM_VIRTUALLY_FRAME" val="{&quot;height&quot;:391.8,&quot;left&quot;:6.1,&quot;top&quot;:108.6,&quot;width&quot;:948}"/>
</p:tagLst>
</file>

<file path=ppt/tags/tag168.xml><?xml version="1.0" encoding="utf-8"?>
<p:tagLst xmlns:p="http://schemas.openxmlformats.org/presentationml/2006/main">
  <p:tag name="KSO_WM_DIAGRAM_VIRTUALLY_FRAME" val="{&quot;height&quot;:391.8,&quot;left&quot;:6.1,&quot;top&quot;:108.6,&quot;width&quot;:948}"/>
</p:tagLst>
</file>

<file path=ppt/tags/tag169.xml><?xml version="1.0" encoding="utf-8"?>
<p:tagLst xmlns:p="http://schemas.openxmlformats.org/presentationml/2006/main">
  <p:tag name="KSO_WM_DIAGRAM_VIRTUALLY_FRAME" val="{&quot;height&quot;:391.8,&quot;left&quot;:6.1,&quot;top&quot;:108.6,&quot;width&quot;:948}"/>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DIAGRAM_VIRTUALLY_FRAME" val="{&quot;height&quot;:391.8,&quot;left&quot;:6.1,&quot;top&quot;:108.6,&quot;width&quot;:948}"/>
</p:tagLst>
</file>

<file path=ppt/tags/tag171.xml><?xml version="1.0" encoding="utf-8"?>
<p:tagLst xmlns:p="http://schemas.openxmlformats.org/presentationml/2006/main">
  <p:tag name="KSO_WM_DIAGRAM_VIRTUALLY_FRAME" val="{&quot;height&quot;:391.8,&quot;left&quot;:6.1,&quot;top&quot;:108.6,&quot;width&quot;:948}"/>
</p:tagLst>
</file>

<file path=ppt/tags/tag172.xml><?xml version="1.0" encoding="utf-8"?>
<p:tagLst xmlns:p="http://schemas.openxmlformats.org/presentationml/2006/main">
  <p:tag name="KSO_WM_DIAGRAM_VIRTUALLY_FRAME" val="{&quot;height&quot;:391.8,&quot;left&quot;:6.1,&quot;top&quot;:108.6,&quot;width&quot;:948}"/>
</p:tagLst>
</file>

<file path=ppt/tags/tag173.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65&quot;:[20205081],&quot;70&quot;:[3403298,3322398,3325394,3321412]}"/>
</p:tagLst>
</file>

<file path=ppt/tags/tag174.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175.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176.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177.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985_1*l_h_i*1_2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46.7071688818744,&quot;left&quot;:95.17503937007878,&quot;top&quot;:152.17503937007874,&quot;width&quot;:769.6185702490618}"/>
  <p:tag name="KSO_WM_DIAGRAM_COLOR_MATCH_VALUE" val="{&quot;shape&quot;:{&quot;fill&quot;:{&quot;solid&quot;:{&quot;brightness&quot;:0,&quot;colorType&quot;:2,&quot;rgb&quot;:&quot;#ffffff&quot;,&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FILL_FORE_SCHEMECOLOR_INDEX" val="2"/>
  <p:tag name="KSO_WM_UNIT_FILL_FORE_SCHEMECOLOR_INDEX_BRIGHTNESS" val="0.6"/>
  <p:tag name="KSO_WM_UNIT_LINE_FORE_SCHEMECOLOR_INDEX" val="5"/>
  <p:tag name="KSO_WM_DIAGRAM_USE_COLOR_VALUE" val="{&quot;color_scheme&quot;:1,&quot;color_type&quot;:1,&quot;theme_color_indexes&quot;:[6,7,6,7,6,7]}"/>
</p:tagLst>
</file>

<file path=ppt/tags/tag179.xml><?xml version="1.0" encoding="utf-8"?>
<p:tagLst xmlns:p="http://schemas.openxmlformats.org/presentationml/2006/main">
  <p:tag name="KSO_WM_UNIT_BLOCK" val="0"/>
  <p:tag name="KSO_WM_UNIT_DEC_AREA_ID" val="c37347cbc0a24348939d931e37367649"/>
  <p:tag name="KSO_WM_UNIT_DEFAULT_FONT" val="12;18;2"/>
  <p:tag name="KSO_WM_UNIT_SUBTYPE" val="a"/>
  <p:tag name="KSO_WM_UNIT_NOCLEAR" val="0"/>
  <p:tag name="KSO_WM_UNIT_VALUE" val="4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85_1*l_h_f*1_2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46.7071688818744,&quot;left&quot;:95.17503937007878,&quot;top&quot;:152.17503937007874,&quot;width&quot;:769.61857024906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TEXT_TYPE" val="1"/>
  <p:tag name="KSO_WM_UNIT_TEXT_LAYER_COUNT" val="1"/>
  <p:tag name="KSO_WM_UNIT_PRESET_TEXT" val="单击此处输入智能图形单击此处输入智能图形单击此处输入智能图形单击此处输入智能图形单击此处输入智能图形"/>
  <p:tag name="KSO_WM_UNIT_TEXT_FILL_FORE_SCHEMECOLOR_INDEX" val="1"/>
  <p:tag name="KSO_WM_UNIT_TEXT_FILL_TYPE" val="1"/>
  <p:tag name="KSO_WM_DIAGRAM_USE_COLOR_VALUE" val="{&quot;color_scheme&quot;:1,&quot;color_type&quot;:1,&quot;theme_color_indexes&quot;:[6,7,6,7,6,7]}"/>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181.xml><?xml version="1.0" encoding="utf-8"?>
<p:tagLst xmlns:p="http://schemas.openxmlformats.org/presentationml/2006/main">
  <p:tag name="KSO_WM_UNIT_TEXTBOXSTYLE_SHAPETYPE" val="1"/>
  <p:tag name="KSO_WM_UNIT_TEXTBOXSTYLE_ADJUSTLEFT" val="0_-37.75"/>
  <p:tag name="KSO_WM_UNIT_TEXTBOXSTYLE_ADJUSTTOP" val="0_-19.70001"/>
  <p:tag name="KSO_WM_UNIT_TEXTBOXSTYLE_ADJUSTWIDTH" val="100_75.45001"/>
  <p:tag name="KSO_WM_UNIT_TEXTBOXSTYLE_ADJUSTHEIGTH" val="100_39.35001"/>
  <p:tag name="KSO_WM_UNIT_HIGHLIGHT" val="0"/>
  <p:tag name="KSO_WM_UNIT_COMPATIBLE" val="0"/>
  <p:tag name="KSO_WM_UNIT_DIAGRAM_ISNUMVISUAL" val="0"/>
  <p:tag name="KSO_WM_UNIT_DIAGRAM_ISREFERUNIT" val="0"/>
  <p:tag name="KSO_WM_UNIT_ID" val="mixed20201941_124*i*1"/>
  <p:tag name="KSO_WM_TEMPLATE_CATEGORY" val="mixed"/>
  <p:tag name="KSO_WM_TEMPLATE_INDEX" val="20201941"/>
  <p:tag name="KSO_WM_UNIT_LAYERLEVEL" val="1"/>
  <p:tag name="KSO_WM_TAG_VERSION" val="1.0"/>
  <p:tag name="KSO_WM_UNIT_TEXTBOXSTYLE_GUID" val="{c4a00cc8-7180-49f8-b226-8f37f9029a95}"/>
  <p:tag name="KSO_WM_UNIT_FILL_FORE_SCHEMECOLOR_INDEX_BRIGHTNESS" val="0"/>
  <p:tag name="KSO_WM_UNIT_FILL_FORE_SCHEMECOLOR_INDEX" val="14"/>
  <p:tag name="KSO_WM_UNIT_FILL_TYPE" val="1"/>
  <p:tag name="KSO_WM_UNIT_LINE_FORE_SCHEMECOLOR_INDEX_BRIGHTNESS" val="0.25"/>
  <p:tag name="KSO_WM_UNIT_LINE_FORE_SCHEMECOLOR_INDEX" val="13"/>
  <p:tag name="KSO_WM_UNIT_LINE_FILL_TYPE" val="2"/>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Lst>
</file>

<file path=ppt/tags/tag182.xml><?xml version="1.0" encoding="utf-8"?>
<p:tagLst xmlns:p="http://schemas.openxmlformats.org/presentationml/2006/main">
  <p:tag name="KSO_WM_UNIT_TEXTBOXSTYLE_SHAPETYPE" val="1"/>
  <p:tag name="KSO_WM_UNIT_TEXTBOXSTYLE_ADJUSTLEFT" val="0_-37.75"/>
  <p:tag name="KSO_WM_UNIT_TEXTBOXSTYLE_ADJUSTTOP" val="0_-19.70001"/>
  <p:tag name="KSO_WM_UNIT_TEXTBOXSTYLE_ADJUSTWIDTH" val="100_75.45001"/>
  <p:tag name="KSO_WM_UNIT_TEXTBOXSTYLE_ADJUSTHEIGTH" val="100_39.35001"/>
  <p:tag name="KSO_WM_UNIT_HIGHLIGHT" val="0"/>
  <p:tag name="KSO_WM_UNIT_COMPATIBLE" val="0"/>
  <p:tag name="KSO_WM_UNIT_DIAGRAM_ISNUMVISUAL" val="0"/>
  <p:tag name="KSO_WM_UNIT_DIAGRAM_ISREFERUNIT" val="0"/>
  <p:tag name="KSO_WM_UNIT_ID" val="mixed20201941_124*i*1"/>
  <p:tag name="KSO_WM_TEMPLATE_CATEGORY" val="mixed"/>
  <p:tag name="KSO_WM_TEMPLATE_INDEX" val="20201941"/>
  <p:tag name="KSO_WM_UNIT_LAYERLEVEL" val="1"/>
  <p:tag name="KSO_WM_TAG_VERSION" val="1.0"/>
  <p:tag name="KSO_WM_UNIT_TEXTBOXSTYLE_GUID" val="{c4a00cc8-7180-49f8-b226-8f37f9029a95}"/>
  <p:tag name="KSO_WM_UNIT_FILL_FORE_SCHEMECOLOR_INDEX_BRIGHTNESS" val="0"/>
  <p:tag name="KSO_WM_UNIT_FILL_FORE_SCHEMECOLOR_INDEX" val="14"/>
  <p:tag name="KSO_WM_UNIT_FILL_TYPE" val="1"/>
  <p:tag name="KSO_WM_UNIT_LINE_FORE_SCHEMECOLOR_INDEX_BRIGHTNESS" val="0.25"/>
  <p:tag name="KSO_WM_UNIT_LINE_FORE_SCHEMECOLOR_INDEX" val="13"/>
  <p:tag name="KSO_WM_UNIT_LINE_FILL_TYPE" val="2"/>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Lst>
</file>

<file path=ppt/tags/tag183.xml><?xml version="1.0" encoding="utf-8"?>
<p:tagLst xmlns:p="http://schemas.openxmlformats.org/presentationml/2006/main">
  <p:tag name="KSO_WM_UNIT_TEXTBOXSTYLE_SHAPETYPE" val="1"/>
  <p:tag name="KSO_WM_UNIT_TEXTBOXSTYLE_ADJUSTLEFT" val="0_-53.5451"/>
  <p:tag name="KSO_WM_UNIT_TEXTBOXSTYLE_ADJUSTTOP" val="4.335529_0"/>
  <p:tag name="KSO_WM_UNIT_HIGHLIGHT" val="0"/>
  <p:tag name="KSO_WM_UNIT_COMPATIBLE" val="0"/>
  <p:tag name="KSO_WM_UNIT_DIAGRAM_ISNUMVISUAL" val="0"/>
  <p:tag name="KSO_WM_UNIT_DIAGRAM_ISREFERUNIT" val="0"/>
  <p:tag name="KSO_WM_UNIT_ID" val="mixed20201941_124*i*2"/>
  <p:tag name="KSO_WM_TEMPLATE_CATEGORY" val="mixed"/>
  <p:tag name="KSO_WM_TEMPLATE_INDEX" val="20201941"/>
  <p:tag name="KSO_WM_UNIT_LAYERLEVEL" val="1"/>
  <p:tag name="KSO_WM_TAG_VERSION" val="1.0"/>
  <p:tag name="KSO_WM_UNIT_TEXTBOXSTYLE_GUID" val="{c4a00cc8-7180-49f8-b226-8f37f9029a95}"/>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mixed20201941_124*i*3"/>
  <p:tag name="KSO_WM_TEMPLATE_CATEGORY" val="mixed"/>
  <p:tag name="KSO_WM_TEMPLATE_INDEX" val="20201941"/>
  <p:tag name="KSO_WM_UNIT_LAYERLEVEL" val="1"/>
  <p:tag name="KSO_WM_TAG_VERSION" val="1.0"/>
  <p:tag name="KSO_WM_BEAUTIFY_FLAG" val="#wm#"/>
  <p:tag name="KSO_WM_UNIT_TEXT_FILL_FORE_SCHEMECOLOR_INDEX_BRIGHTNESS" val="0"/>
  <p:tag name="KSO_WM_UNIT_TEXT_FILL_FORE_SCHEMECOLOR_INDEX" val="2"/>
  <p:tag name="KSO_WM_UNIT_TEXT_FILL_TYPE"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mixed20201941_124*i*4"/>
  <p:tag name="KSO_WM_TEMPLATE_CATEGORY" val="mixed"/>
  <p:tag name="KSO_WM_TEMPLATE_INDEX" val="20201941"/>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86.xml><?xml version="1.0" encoding="utf-8"?>
<p:tagLst xmlns:p="http://schemas.openxmlformats.org/presentationml/2006/main">
  <p:tag name="KSO_WM_UNIT_TEXTBOXSTYLE_SHAPETYPE" val="1"/>
  <p:tag name="KSO_WM_UNIT_TEXTBOXSTYLE_ADJUSTLEFT" val="0_-53.5451"/>
  <p:tag name="KSO_WM_UNIT_TEXTBOXSTYLE_ADJUSTTOP" val="4.335529_0"/>
  <p:tag name="KSO_WM_UNIT_HIGHLIGHT" val="0"/>
  <p:tag name="KSO_WM_UNIT_COMPATIBLE" val="0"/>
  <p:tag name="KSO_WM_UNIT_DIAGRAM_ISNUMVISUAL" val="0"/>
  <p:tag name="KSO_WM_UNIT_DIAGRAM_ISREFERUNIT" val="0"/>
  <p:tag name="KSO_WM_UNIT_ID" val="mixed20201941_124*i*2"/>
  <p:tag name="KSO_WM_TEMPLATE_CATEGORY" val="mixed"/>
  <p:tag name="KSO_WM_TEMPLATE_INDEX" val="20201941"/>
  <p:tag name="KSO_WM_UNIT_LAYERLEVEL" val="1"/>
  <p:tag name="KSO_WM_TAG_VERSION" val="1.0"/>
  <p:tag name="KSO_WM_UNIT_TEXTBOXSTYLE_GUID" val="{c4a00cc8-7180-49f8-b226-8f37f9029a95}"/>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mixed20201941_124*i*3"/>
  <p:tag name="KSO_WM_TEMPLATE_CATEGORY" val="mixed"/>
  <p:tag name="KSO_WM_TEMPLATE_INDEX" val="20201941"/>
  <p:tag name="KSO_WM_UNIT_LAYERLEVEL" val="1"/>
  <p:tag name="KSO_WM_TAG_VERSION" val="1.0"/>
  <p:tag name="KSO_WM_BEAUTIFY_FLAG" val="#wm#"/>
  <p:tag name="KSO_WM_UNIT_TEXT_FILL_FORE_SCHEMECOLOR_INDEX_BRIGHTNESS" val="0"/>
  <p:tag name="KSO_WM_UNIT_TEXT_FILL_FORE_SCHEMECOLOR_INDEX" val="2"/>
  <p:tag name="KSO_WM_UNIT_TEXT_FILL_TYPE"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mixed20201941_124*i*4"/>
  <p:tag name="KSO_WM_TEMPLATE_CATEGORY" val="mixed"/>
  <p:tag name="KSO_WM_TEMPLATE_INDEX" val="20201941"/>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89.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DIAGRAM_VIRTUALLY_FRAME" val="{&quot;height&quot;:389.17499389648435,&quot;left&quot;:57.975006103515625,&quot;top&quot;:114,&quot;width&quot;:871.1749938964844}"/>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3205_1*l_h_i*1_1_4"/>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191.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192.xml><?xml version="1.0" encoding="utf-8"?>
<p:tagLst xmlns:p="http://schemas.openxmlformats.org/presentationml/2006/main">
  <p:tag name="KSO_WM_BEAUTIFY_FLAG" val=""/>
  <p:tag name="KSO_WM_DIAGRAM_VIRTUALLY_FRAME" val="{&quot;height&quot;:194.66102362204728,&quot;left&quot;:19.475,&quot;top&quot;:223.48897637795272,&quot;width&quot;:921.05}"/>
</p:tagLst>
</file>

<file path=ppt/tags/tag193.xml><?xml version="1.0" encoding="utf-8"?>
<p:tagLst xmlns:p="http://schemas.openxmlformats.org/presentationml/2006/main">
  <p:tag name="KSO_WM_DIAGRAM_VIRTUALLY_FRAME" val="{&quot;height&quot;:194.66102362204728,&quot;left&quot;:19.475,&quot;top&quot;:223.48897637795272,&quot;width&quot;:921.05}"/>
</p:tagLst>
</file>

<file path=ppt/tags/tag194.xml><?xml version="1.0" encoding="utf-8"?>
<p:tagLst xmlns:p="http://schemas.openxmlformats.org/presentationml/2006/main">
  <p:tag name="KSO_WM_DIAGRAM_VIRTUALLY_FRAME" val="{&quot;height&quot;:194.66102362204728,&quot;left&quot;:19.475,&quot;top&quot;:223.48897637795272,&quot;width&quot;:921.05}"/>
</p:tagLst>
</file>

<file path=ppt/tags/tag195.xml><?xml version="1.0" encoding="utf-8"?>
<p:tagLst xmlns:p="http://schemas.openxmlformats.org/presentationml/2006/main">
  <p:tag name="KSO_WM_BEAUTIFY_FLAG" val=""/>
  <p:tag name="KSO_WM_DIAGRAM_VIRTUALLY_FRAME" val="{&quot;height&quot;:194.66102362204728,&quot;left&quot;:19.475,&quot;top&quot;:223.48897637795272,&quot;width&quot;:921.05}"/>
</p:tagLst>
</file>

<file path=ppt/tags/tag196.xml><?xml version="1.0" encoding="utf-8"?>
<p:tagLst xmlns:p="http://schemas.openxmlformats.org/presentationml/2006/main">
  <p:tag name="KSO_WM_BEAUTIFY_FLAG" val=""/>
  <p:tag name="KSO_WM_DIAGRAM_VIRTUALLY_FRAME" val="{&quot;height&quot;:194.66102362204728,&quot;left&quot;:19.475,&quot;top&quot;:223.48897637795272,&quot;width&quot;:921.05}"/>
</p:tagLst>
</file>

<file path=ppt/tags/tag197.xml><?xml version="1.0" encoding="utf-8"?>
<p:tagLst xmlns:p="http://schemas.openxmlformats.org/presentationml/2006/main">
  <p:tag name="KSO_WM_BEAUTIFY_FLAG" val=""/>
  <p:tag name="KSO_WM_DIAGRAM_VIRTUALLY_FRAME" val="{&quot;height&quot;:194.66102362204728,&quot;left&quot;:19.475,&quot;top&quot;:223.48897637795272,&quot;width&quot;:921.05}"/>
</p:tagLst>
</file>

<file path=ppt/tags/tag198.xml><?xml version="1.0" encoding="utf-8"?>
<p:tagLst xmlns:p="http://schemas.openxmlformats.org/presentationml/2006/main">
  <p:tag name="KSO_WM_UNIT_TEXTBOXSTYLE_GUID" val="{a0c58c6e-ce4b-48cc-a5af-2acb7a1b6750}"/>
</p:tagLst>
</file>

<file path=ppt/tags/tag199.xml><?xml version="1.0" encoding="utf-8"?>
<p:tagLst xmlns:p="http://schemas.openxmlformats.org/presentationml/2006/main">
  <p:tag name="KSO_WM_UNIT_TEXTBOXSTYLE_SHAPETYPE" val="1"/>
  <p:tag name="KSO_WM_UNIT_TEXTBOXSTYLE_ADJUSTLEFT" val="0_-36.07503"/>
  <p:tag name="KSO_WM_UNIT_TEXTBOXSTYLE_ADJUSTTOP" val="0_-34.05"/>
  <p:tag name="KSO_WM_UNIT_HIGHLIGHT" val="0"/>
  <p:tag name="KSO_WM_UNIT_COMPATIBLE" val="0"/>
  <p:tag name="KSO_WM_UNIT_DIAGRAM_ISNUMVISUAL" val="0"/>
  <p:tag name="KSO_WM_UNIT_DIAGRAM_ISREFERUNIT" val="0"/>
  <p:tag name="KSO_WM_UNIT_TYPE" val="i"/>
  <p:tag name="KSO_WM_UNIT_INDEX" val="1"/>
  <p:tag name="KSO_WM_UNIT_ID" val="mixed20201941_123*i*1"/>
  <p:tag name="KSO_WM_TEMPLATE_CATEGORY" val="mixed"/>
  <p:tag name="KSO_WM_TEMPLATE_INDEX" val="20201941"/>
  <p:tag name="KSO_WM_UNIT_LAYERLEVEL" val="1"/>
  <p:tag name="KSO_WM_TAG_VERSION" val="1.0"/>
  <p:tag name="KSO_WM_BEAUTIFY_FLAG" val="#wm#"/>
  <p:tag name="KSO_WM_UNIT_TEXTBOXSTYLE_GUID" val="{a0c58c6e-ce4b-48cc-a5af-2acb7a1b6750}"/>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UNIT_TEXTBOXSTYLE_SHAPETYPE" val="1"/>
  <p:tag name="KSO_WM_UNIT_TEXTBOXSTYLE_ADJUSTLEFT" val="100_-3.975037"/>
  <p:tag name="KSO_WM_UNIT_TEXTBOXSTYLE_ADJUSTTOP" val="100_-6.900314"/>
  <p:tag name="KSO_WM_UNIT_HIGHLIGHT" val="0"/>
  <p:tag name="KSO_WM_UNIT_COMPATIBLE" val="0"/>
  <p:tag name="KSO_WM_UNIT_DIAGRAM_ISNUMVISUAL" val="0"/>
  <p:tag name="KSO_WM_UNIT_DIAGRAM_ISREFERUNIT" val="0"/>
  <p:tag name="KSO_WM_UNIT_TYPE" val="i"/>
  <p:tag name="KSO_WM_UNIT_INDEX" val="2"/>
  <p:tag name="KSO_WM_UNIT_ID" val="mixed20201941_123*i*2"/>
  <p:tag name="KSO_WM_TEMPLATE_CATEGORY" val="mixed"/>
  <p:tag name="KSO_WM_TEMPLATE_INDEX" val="20201941"/>
  <p:tag name="KSO_WM_UNIT_LAYERLEVEL" val="1"/>
  <p:tag name="KSO_WM_TAG_VERSION" val="1.0"/>
  <p:tag name="KSO_WM_BEAUTIFY_FLAG" val="#wm#"/>
  <p:tag name="KSO_WM_UNIT_TEXTBOXSTYLE_GUID" val="{a0c58c6e-ce4b-48cc-a5af-2acb7a1b6750}"/>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01.xml><?xml version="1.0" encoding="utf-8"?>
<p:tagLst xmlns:p="http://schemas.openxmlformats.org/presentationml/2006/main">
  <p:tag name="KSO_WM_UNIT_TEXTBOXSTYLE_SHAPETYPE" val="1"/>
  <p:tag name="KSO_WM_UNIT_TEXTBOXSTYLE_ADJUSTLEFT" val="0_-36.07503"/>
  <p:tag name="KSO_WM_UNIT_TEXTBOXSTYLE_ADJUSTTOP" val="0_-34.05"/>
  <p:tag name="KSO_WM_UNIT_TEXTBOXSTYLE_ADJUSTWIDTH" val="100_72.10001"/>
  <p:tag name="KSO_WM_UNIT_TEXTBOXSTYLE_ADJUSTHEIGTH" val="100_67.14999"/>
  <p:tag name="KSO_WM_UNIT_HIGHLIGHT" val="0"/>
  <p:tag name="KSO_WM_UNIT_COMPATIBLE" val="0"/>
  <p:tag name="KSO_WM_UNIT_DIAGRAM_ISNUMVISUAL" val="0"/>
  <p:tag name="KSO_WM_UNIT_DIAGRAM_ISREFERUNIT" val="0"/>
  <p:tag name="KSO_WM_UNIT_TYPE" val="i"/>
  <p:tag name="KSO_WM_UNIT_INDEX" val="3"/>
  <p:tag name="KSO_WM_UNIT_ID" val="mixed20201941_123*i*3"/>
  <p:tag name="KSO_WM_TEMPLATE_CATEGORY" val="mixed"/>
  <p:tag name="KSO_WM_TEMPLATE_INDEX" val="20201941"/>
  <p:tag name="KSO_WM_UNIT_LAYERLEVEL" val="1"/>
  <p:tag name="KSO_WM_TAG_VERSION" val="1.0"/>
  <p:tag name="KSO_WM_BEAUTIFY_FLAG" val="#wm#"/>
  <p:tag name="KSO_WM_UNIT_TEXTBOXSTYLE_GUID" val="{a0c58c6e-ce4b-48cc-a5af-2acb7a1b6750}"/>
  <p:tag name="KSO_WM_UNIT_LINE_FORE_SCHEMECOLOR_INDEX_BRIGHTNESS" val="0.4"/>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202.xml><?xml version="1.0" encoding="utf-8"?>
<p:tagLst xmlns:p="http://schemas.openxmlformats.org/presentationml/2006/main">
  <p:tag name="KSO_WM_UNIT_TEXTBOXSTYLE_SHAPETYPE" val="1"/>
  <p:tag name="KSO_WM_UNIT_TEXTBOXSTYLE_ADJUSTLEFT" val="0_-25.07503"/>
  <p:tag name="KSO_WM_UNIT_TEXTBOXSTYLE_ADJUSTTOP" val="0_-24"/>
  <p:tag name="KSO_WM_UNIT_TEXTBOXSTYLE_ADJUSTWIDTH" val="100_50.14999"/>
  <p:tag name="KSO_WM_UNIT_TEXTBOXSTYLE_ADJUSTHEIGTH" val="100_47.95"/>
  <p:tag name="KSO_WM_UNIT_HIGHLIGHT" val="0"/>
  <p:tag name="KSO_WM_UNIT_COMPATIBLE" val="0"/>
  <p:tag name="KSO_WM_UNIT_DIAGRAM_ISNUMVISUAL" val="0"/>
  <p:tag name="KSO_WM_UNIT_DIAGRAM_ISREFERUNIT" val="0"/>
  <p:tag name="KSO_WM_UNIT_TYPE" val="i"/>
  <p:tag name="KSO_WM_UNIT_INDEX" val="4"/>
  <p:tag name="KSO_WM_UNIT_ID" val="mixed20201941_123*i*4"/>
  <p:tag name="KSO_WM_TEMPLATE_CATEGORY" val="mixed"/>
  <p:tag name="KSO_WM_TEMPLATE_INDEX" val="20201941"/>
  <p:tag name="KSO_WM_UNIT_LAYERLEVEL" val="1"/>
  <p:tag name="KSO_WM_TAG_VERSION" val="1.0"/>
  <p:tag name="KSO_WM_BEAUTIFY_FLAG" val="#wm#"/>
  <p:tag name="KSO_WM_UNIT_TEXTBOXSTYLE_GUID" val="{a0c58c6e-ce4b-48cc-a5af-2acb7a1b6750}"/>
  <p:tag name="KSO_WM_UNIT_FILL_FORE_SCHEMECOLOR_INDEX_BRIGHTNESS" val="0"/>
  <p:tag name="KSO_WM_UNIT_FILL_FORE_SCHEMECOLOR_INDEX" val="14"/>
  <p:tag name="KSO_WM_UNIT_FILL_TYPE" val="1"/>
  <p:tag name="KSO_WM_UNIT_LINE_FORE_SCHEMECOLOR_INDEX_BRIGHTNESS" val="0.4"/>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203.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ID" val="mixed20201941_123*f*1"/>
  <p:tag name="KSO_WM_TEMPLATE_CATEGORY" val="mixed"/>
  <p:tag name="KSO_WM_TEMPLATE_INDEX" val="20201941"/>
  <p:tag name="KSO_WM_UNIT_LAYERLEVEL" val="1"/>
  <p:tag name="KSO_WM_TAG_VERSION" val="1.0"/>
  <p:tag name="KSO_WM_UNIT_TEXTBOXSTYLE_GUID" val="{a0c58c6e-ce4b-48cc-a5af-2acb7a1b6750}"/>
  <p:tag name="KSO_WM_UNIT_TEXTBOXSTYLE_TYPE" val="8"/>
  <p:tag name="KSO_WM_UNIT_TEXT_FILL_FORE_SCHEMECOLOR_INDEX_BRIGHTNESS" val="0.25"/>
  <p:tag name="KSO_WM_UNIT_TEXT_FILL_FORE_SCHEMECOLOR_INDEX" val="13"/>
  <p:tag name="KSO_WM_UNIT_TEXT_FILL_TYPE" val="1"/>
</p:tagLst>
</file>

<file path=ppt/tags/tag204.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20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20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20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0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20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21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2*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1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21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2*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21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2*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21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2*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1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21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21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2*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21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2*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676_2*l_h_i*1_1_2"/>
  <p:tag name="KSO_WM_TEMPLATE_CATEGORY" val="diagram"/>
  <p:tag name="KSO_WM_TEMPLATE_INDEX" val="20231676"/>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60.45001220703125,&quot;left&quot;:47.975006103515625,&quot;top&quot;:148.42499389648438,&quot;width&quot;:864.0499877929688}"/>
  <p:tag name="KSO_WM_DIAGRAM_COLOR_MATCH_VALUE" val="{&quot;shape&quot;:{&quot;fill&quot;:{&quot;gradient&quot;:[{&quot;brightness&quot;:0,&quot;colorType&quot;:1,&quot;foreColorIndex&quot;:5,&quot;pos&quot;:0,&quot;transparency&quot;:1},{&quot;brightness&quot;:0,&quot;colorType&quot;:1,&quot;foreColorIndex&quot;:5,&quot;pos&quot;:0.800000011920929,&quot;transparency&quot;:0.92000001668930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22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676_2*l_h_a*1_1_1"/>
  <p:tag name="KSO_WM_TEMPLATE_CATEGORY" val="diagram"/>
  <p:tag name="KSO_WM_TEMPLATE_INDEX" val="20231676"/>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60.45001220703125,&quot;left&quot;:47.975006103515625,&quot;top&quot;:148.42499389648438,&quot;width&quot;:864.0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此处编辑添加项目标题"/>
  <p:tag name="KSO_WM_UNIT_TEXT_FILL_FORE_SCHEMECOLOR_INDEX" val="1"/>
  <p:tag name="KSO_WM_UNIT_TEXT_FILL_TYPE" val="1"/>
  <p:tag name="KSO_WM_DIAGRAM_USE_COLOR_VALUE" val="{&quot;color_scheme&quot;:1,&quot;color_type&quot;:1,&quot;theme_color_indexes&quot;:[5,6,5,6,5,6]}"/>
</p:tagLst>
</file>

<file path=ppt/tags/tag22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676_2*l_h_f*1_1_1"/>
  <p:tag name="KSO_WM_TEMPLATE_CATEGORY" val="diagram"/>
  <p:tag name="KSO_WM_TEMPLATE_INDEX" val="20231676"/>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60.45001220703125,&quot;left&quot;:47.975006103515625,&quot;top&quot;:148.42499389648438,&quot;width&quot;:864.0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输入你的正文具体内容，文字是您思想的重要提炼，根据需要可酌情增减你的文字。"/>
  <p:tag name="KSO_WM_UNIT_TEXT_FILL_FORE_SCHEMECOLOR_INDEX" val="1"/>
  <p:tag name="KSO_WM_UNIT_TEXT_FILL_TYPE" val="1"/>
  <p:tag name="KSO_WM_DIAGRAM_USE_COLOR_VALUE" val="{&quot;color_scheme&quot;:1,&quot;color_type&quot;:1,&quot;theme_color_indexes&quot;:[5,6,5,6,5,6]}"/>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676_2*l_h_i*1_1_1"/>
  <p:tag name="KSO_WM_TEMPLATE_CATEGORY" val="diagram"/>
  <p:tag name="KSO_WM_TEMPLATE_INDEX" val="20231676"/>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60.45001220703125,&quot;left&quot;:47.975006103515625,&quot;top&quot;:148.42499389648438,&quot;width&quot;:864.0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6,&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5,6,5,6,5,6]}"/>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676_2*l_h_i*1_2_2"/>
  <p:tag name="KSO_WM_TEMPLATE_CATEGORY" val="diagram"/>
  <p:tag name="KSO_WM_TEMPLATE_INDEX" val="20231676"/>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60.45001220703125,&quot;left&quot;:47.975006103515625,&quot;top&quot;:148.42499389648438,&quot;width&quot;:864.0499877929688}"/>
  <p:tag name="KSO_WM_DIAGRAM_COLOR_MATCH_VALUE" val="{&quot;shape&quot;:{&quot;fill&quot;:{&quot;gradient&quot;:[{&quot;brightness&quot;:0,&quot;colorType&quot;:1,&quot;foreColorIndex&quot;:5,&quot;pos&quot;:0,&quot;transparency&quot;:1},{&quot;brightness&quot;:0,&quot;colorType&quot;:1,&quot;foreColorIndex&quot;:5,&quot;pos&quot;:0.800000011920929,&quot;transparency&quot;:0.92000001668930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22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676_2*l_h_a*1_2_1"/>
  <p:tag name="KSO_WM_TEMPLATE_CATEGORY" val="diagram"/>
  <p:tag name="KSO_WM_TEMPLATE_INDEX" val="20231676"/>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60.45001220703125,&quot;left&quot;:47.975006103515625,&quot;top&quot;:148.42499389648438,&quot;width&quot;:864.0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此处编辑添加项目标题"/>
  <p:tag name="KSO_WM_UNIT_TEXT_FILL_FORE_SCHEMECOLOR_INDEX" val="1"/>
  <p:tag name="KSO_WM_UNIT_TEXT_FILL_TYPE" val="1"/>
  <p:tag name="KSO_WM_DIAGRAM_USE_COLOR_VALUE" val="{&quot;color_scheme&quot;:1,&quot;color_type&quot;:1,&quot;theme_color_indexes&quot;:[5,6,5,6,5,6]}"/>
</p:tagLst>
</file>

<file path=ppt/tags/tag22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676_2*l_h_f*1_2_1"/>
  <p:tag name="KSO_WM_TEMPLATE_CATEGORY" val="diagram"/>
  <p:tag name="KSO_WM_TEMPLATE_INDEX" val="20231676"/>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60.45001220703125,&quot;left&quot;:47.975006103515625,&quot;top&quot;:148.42499389648438,&quot;width&quot;:864.0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输入你的正文具体内容，文字是您思想的重要提炼，为了最终演示发布的良好效果，根据需要可增减文字。"/>
  <p:tag name="KSO_WM_UNIT_TEXT_FILL_FORE_SCHEMECOLOR_INDEX" val="1"/>
  <p:tag name="KSO_WM_UNIT_TEXT_FILL_TYPE" val="1"/>
  <p:tag name="KSO_WM_DIAGRAM_USE_COLOR_VALUE" val="{&quot;color_scheme&quot;:1,&quot;color_type&quot;:1,&quot;theme_color_indexes&quot;:[5,6,5,6,5,6]}"/>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676_2*l_h_i*1_2_1"/>
  <p:tag name="KSO_WM_TEMPLATE_CATEGORY" val="diagram"/>
  <p:tag name="KSO_WM_TEMPLATE_INDEX" val="20231676"/>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60.45001220703125,&quot;left&quot;:47.975006103515625,&quot;top&quot;:148.42499389648438,&quot;width&quot;:864.0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6,&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5,6,5,6,5,6]}"/>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676_2*l_h_i*1_3_2"/>
  <p:tag name="KSO_WM_TEMPLATE_CATEGORY" val="diagram"/>
  <p:tag name="KSO_WM_TEMPLATE_INDEX" val="20231676"/>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60.45001220703125,&quot;left&quot;:47.975006103515625,&quot;top&quot;:148.42499389648438,&quot;width&quot;:864.0499877929688}"/>
  <p:tag name="KSO_WM_DIAGRAM_COLOR_MATCH_VALUE" val="{&quot;shape&quot;:{&quot;fill&quot;:{&quot;gradient&quot;:[{&quot;brightness&quot;:0,&quot;colorType&quot;:1,&quot;foreColorIndex&quot;:5,&quot;pos&quot;:0,&quot;transparency&quot;:1},{&quot;brightness&quot;:0,&quot;colorType&quot;:1,&quot;foreColorIndex&quot;:5,&quot;pos&quot;:0.800000011920929,&quot;transparency&quot;:0.92000001668930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676_2*l_h_a*1_3_1"/>
  <p:tag name="KSO_WM_TEMPLATE_CATEGORY" val="diagram"/>
  <p:tag name="KSO_WM_TEMPLATE_INDEX" val="20231676"/>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60.45001220703125,&quot;left&quot;:47.975006103515625,&quot;top&quot;:148.42499389648438,&quot;width&quot;:864.0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此处编辑添加项目标题"/>
  <p:tag name="KSO_WM_UNIT_TEXT_FILL_FORE_SCHEMECOLOR_INDEX" val="1"/>
  <p:tag name="KSO_WM_UNIT_TEXT_FILL_TYPE" val="1"/>
  <p:tag name="KSO_WM_DIAGRAM_USE_COLOR_VALUE" val="{&quot;color_scheme&quot;:1,&quot;color_type&quot;:1,&quot;theme_color_indexes&quot;:[5,6,5,6,5,6]}"/>
</p:tagLst>
</file>

<file path=ppt/tags/tag23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676_2*l_h_f*1_3_1"/>
  <p:tag name="KSO_WM_TEMPLATE_CATEGORY" val="diagram"/>
  <p:tag name="KSO_WM_TEMPLATE_INDEX" val="20231676"/>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60.45001220703125,&quot;left&quot;:47.975006103515625,&quot;top&quot;:148.42499389648438,&quot;width&quot;:864.0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输入你的正文具体内容，文字是您思想的重要提炼，根据需要可酌情增减你的文字。"/>
  <p:tag name="KSO_WM_UNIT_TEXT_FILL_FORE_SCHEMECOLOR_INDEX" val="1"/>
  <p:tag name="KSO_WM_UNIT_TEXT_FILL_TYPE" val="1"/>
  <p:tag name="KSO_WM_DIAGRAM_USE_COLOR_VALUE" val="{&quot;color_scheme&quot;:1,&quot;color_type&quot;:1,&quot;theme_color_indexes&quot;:[5,6,5,6,5,6]}"/>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676_2*l_h_i*1_3_1"/>
  <p:tag name="KSO_WM_TEMPLATE_CATEGORY" val="diagram"/>
  <p:tag name="KSO_WM_TEMPLATE_INDEX" val="20231676"/>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60.45001220703125,&quot;left&quot;:47.975006103515625,&quot;top&quot;:148.42499389648438,&quot;width&quot;:864.0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6,&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5,6,5,6,5,6]}"/>
</p:tagLst>
</file>

<file path=ppt/tags/tag233.xml><?xml version="1.0" encoding="utf-8"?>
<p:tagLst xmlns:p="http://schemas.openxmlformats.org/presentationml/2006/main">
  <p:tag name="KSO_WM_UNIT_TEXTBOXSTYLE_SHAPETYPE" val="1"/>
  <p:tag name="KSO_WM_UNIT_TEXTBOXSTYLE_ADJUSTLEFT" val="0_-19.60001"/>
  <p:tag name="KSO_WM_UNIT_TEXTBOXSTYLE_ADJUSTTOP" val="0_-17.25"/>
  <p:tag name="KSO_WM_UNIT_TEXTBOXSTYLE_ADJUSTWIDTH" val="100_50.30002"/>
  <p:tag name="KSO_WM_UNIT_TEXTBOXSTYLE_ADJUSTHEIGTH" val="100_46.95"/>
  <p:tag name="KSO_WM_UNIT_HIGHLIGHT" val="0"/>
  <p:tag name="KSO_WM_UNIT_COMPATIBLE" val="0"/>
  <p:tag name="KSO_WM_UNIT_DIAGRAM_ISNUMVISUAL" val="0"/>
  <p:tag name="KSO_WM_UNIT_DIAGRAM_ISREFERUNIT" val="0"/>
  <p:tag name="KSO_WM_UNIT_TYPE" val="i"/>
  <p:tag name="KSO_WM_UNIT_INDEX" val="1"/>
  <p:tag name="KSO_WM_UNIT_ID" val="mixed20201941_46*i*1"/>
  <p:tag name="KSO_WM_TEMPLATE_CATEGORY" val="mixed"/>
  <p:tag name="KSO_WM_TEMPLATE_INDEX" val="20201941"/>
  <p:tag name="KSO_WM_UNIT_LAYERLEVEL" val="1"/>
  <p:tag name="KSO_WM_TAG_VERSION" val="1.0"/>
  <p:tag name="KSO_WM_BEAUTIFY_FLAG" val="#wm#"/>
  <p:tag name="KSO_WM_UNIT_TEXTBOXSTYLE_GUID" val="{57ca9339-6d30-4f85-98f2-bee492946b63}"/>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34.xml><?xml version="1.0" encoding="utf-8"?>
<p:tagLst xmlns:p="http://schemas.openxmlformats.org/presentationml/2006/main">
  <p:tag name="KSO_WM_UNIT_TEXTBOXSTYLE_SHAPETYPE" val="1"/>
  <p:tag name="KSO_WM_UNIT_TEXTBOXSTYLE_ADJUSTLEFT" val="0_-25.15001"/>
  <p:tag name="KSO_WM_UNIT_TEXTBOXSTYLE_ADJUSTTOP" val="0_-23.5"/>
  <p:tag name="KSO_WM_UNIT_TEXTBOXSTYLE_ADJUSTWIDTH" val="100_50.30002"/>
  <p:tag name="KSO_WM_UNIT_TEXTBOXSTYLE_ADJUSTHEIGTH" val="100_46.95"/>
  <p:tag name="KSO_WM_UNIT_HIGHLIGHT" val="0"/>
  <p:tag name="KSO_WM_UNIT_COMPATIBLE" val="0"/>
  <p:tag name="KSO_WM_UNIT_DIAGRAM_ISNUMVISUAL" val="0"/>
  <p:tag name="KSO_WM_UNIT_DIAGRAM_ISREFERUNIT" val="0"/>
  <p:tag name="KSO_WM_UNIT_TYPE" val="i"/>
  <p:tag name="KSO_WM_UNIT_INDEX" val="2"/>
  <p:tag name="KSO_WM_UNIT_ID" val="mixed20201941_46*i*2"/>
  <p:tag name="KSO_WM_TEMPLATE_CATEGORY" val="mixed"/>
  <p:tag name="KSO_WM_TEMPLATE_INDEX" val="20201941"/>
  <p:tag name="KSO_WM_UNIT_LAYERLEVEL" val="1"/>
  <p:tag name="KSO_WM_TAG_VERSION" val="1.0"/>
  <p:tag name="KSO_WM_BEAUTIFY_FLAG" val="#wm#"/>
  <p:tag name="KSO_WM_UNIT_TEXTBOXSTYLE_GUID" val="{57ca9339-6d30-4f85-98f2-bee492946b63}"/>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235.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3319206]}"/>
</p:tagLst>
</file>

<file path=ppt/tags/tag236.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37.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238.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239.xml><?xml version="1.0" encoding="utf-8"?>
<p:tagLst xmlns:p="http://schemas.openxmlformats.org/presentationml/2006/main">
  <p:tag name="KSO_WM_DIAGRAM_VIRTUALLY_FRAME" val="{&quot;height&quot;:369.5,&quot;left&quot;:55.15,&quot;top&quot;:155.55,&quot;width&quot;:860.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9.5,&quot;left&quot;:55.15,&quot;top&quot;:155.55,&quot;width&quot;:860.1}"/>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24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9.5,&quot;left&quot;:55.15,&quot;top&quot;:155.55,&quot;width&quot;:86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24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9.5,&quot;left&quot;:55.15,&quot;top&quot;:155.55,&quot;width&quot;:860.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4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9.5,&quot;left&quot;:55.15,&quot;top&quot;:155.55,&quot;width&quot;:86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24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9.5,&quot;left&quot;:55.15,&quot;top&quot;:155.55,&quot;width&quot;:860.1}"/>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24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9.5,&quot;left&quot;:55.15,&quot;top&quot;:155.55,&quot;width&quot;:86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24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2*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9.5,&quot;left&quot;:55.15,&quot;top&quot;:155.55,&quot;width&quot;:860.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4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9.5,&quot;left&quot;:55.15,&quot;top&quot;:155.55,&quot;width&quot;:86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24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2*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9.5,&quot;left&quot;:55.15,&quot;top&quot;:155.55,&quot;width&quot;:860.1}"/>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24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2*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9.5,&quot;left&quot;:55.15,&quot;top&quot;:155.55,&quot;width&quot;:86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2*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9.5,&quot;left&quot;:55.15,&quot;top&quot;:155.55,&quot;width&quot;:860.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5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9.5,&quot;left&quot;:55.15,&quot;top&quot;:155.55,&quot;width&quot;:860.1}"/>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25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9.5,&quot;left&quot;:55.15,&quot;top&quot;:155.55,&quot;width&quot;:860.1}"/>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25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2*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9.5,&quot;left&quot;:55.15,&quot;top&quot;:155.55,&quot;width&quot;:860.1}"/>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25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2*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9.5,&quot;left&quot;:55.15,&quot;top&quot;:155.55,&quot;width&quot;:86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255.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256.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257.xml><?xml version="1.0" encoding="utf-8"?>
<p:tagLst xmlns:p="http://schemas.openxmlformats.org/presentationml/2006/main">
  <p:tag name="KSO_WM_UNIT_TEXTBOXSTYLE_GUID" val="{57ca9339-6d30-4f85-98f2-bee492946b63}"/>
</p:tagLst>
</file>

<file path=ppt/tags/tag258.xml><?xml version="1.0" encoding="utf-8"?>
<p:tagLst xmlns:p="http://schemas.openxmlformats.org/presentationml/2006/main">
  <p:tag name="KSO_WM_UNIT_TEXTBOXSTYLE_SHAPETYPE" val="1"/>
  <p:tag name="KSO_WM_UNIT_TEXTBOXSTYLE_ADJUSTLEFT" val="0_-19.60001"/>
  <p:tag name="KSO_WM_UNIT_TEXTBOXSTYLE_ADJUSTTOP" val="0_-17.25"/>
  <p:tag name="KSO_WM_UNIT_TEXTBOXSTYLE_ADJUSTWIDTH" val="100_50.30002"/>
  <p:tag name="KSO_WM_UNIT_TEXTBOXSTYLE_ADJUSTHEIGTH" val="100_46.95"/>
  <p:tag name="KSO_WM_UNIT_HIGHLIGHT" val="0"/>
  <p:tag name="KSO_WM_UNIT_COMPATIBLE" val="0"/>
  <p:tag name="KSO_WM_UNIT_DIAGRAM_ISNUMVISUAL" val="0"/>
  <p:tag name="KSO_WM_UNIT_DIAGRAM_ISREFERUNIT" val="0"/>
  <p:tag name="KSO_WM_UNIT_TYPE" val="i"/>
  <p:tag name="KSO_WM_UNIT_INDEX" val="1"/>
  <p:tag name="KSO_WM_UNIT_ID" val="mixed20201941_46*i*1"/>
  <p:tag name="KSO_WM_TEMPLATE_CATEGORY" val="mixed"/>
  <p:tag name="KSO_WM_TEMPLATE_INDEX" val="20201941"/>
  <p:tag name="KSO_WM_UNIT_LAYERLEVEL" val="1"/>
  <p:tag name="KSO_WM_TAG_VERSION" val="1.0"/>
  <p:tag name="KSO_WM_BEAUTIFY_FLAG" val="#wm#"/>
  <p:tag name="KSO_WM_UNIT_TEXTBOXSTYLE_GUID" val="{57ca9339-6d30-4f85-98f2-bee492946b63}"/>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59.xml><?xml version="1.0" encoding="utf-8"?>
<p:tagLst xmlns:p="http://schemas.openxmlformats.org/presentationml/2006/main">
  <p:tag name="KSO_WM_UNIT_TEXTBOXSTYLE_SHAPETYPE" val="1"/>
  <p:tag name="KSO_WM_UNIT_TEXTBOXSTYLE_ADJUSTLEFT" val="0_-25.15001"/>
  <p:tag name="KSO_WM_UNIT_TEXTBOXSTYLE_ADJUSTTOP" val="0_-23.5"/>
  <p:tag name="KSO_WM_UNIT_TEXTBOXSTYLE_ADJUSTWIDTH" val="100_50.30002"/>
  <p:tag name="KSO_WM_UNIT_TEXTBOXSTYLE_ADJUSTHEIGTH" val="100_46.95"/>
  <p:tag name="KSO_WM_UNIT_HIGHLIGHT" val="0"/>
  <p:tag name="KSO_WM_UNIT_COMPATIBLE" val="0"/>
  <p:tag name="KSO_WM_UNIT_DIAGRAM_ISNUMVISUAL" val="0"/>
  <p:tag name="KSO_WM_UNIT_DIAGRAM_ISREFERUNIT" val="0"/>
  <p:tag name="KSO_WM_UNIT_TYPE" val="i"/>
  <p:tag name="KSO_WM_UNIT_INDEX" val="2"/>
  <p:tag name="KSO_WM_UNIT_ID" val="mixed20201941_46*i*2"/>
  <p:tag name="KSO_WM_TEMPLATE_CATEGORY" val="mixed"/>
  <p:tag name="KSO_WM_TEMPLATE_INDEX" val="20201941"/>
  <p:tag name="KSO_WM_UNIT_LAYERLEVEL" val="1"/>
  <p:tag name="KSO_WM_TAG_VERSION" val="1.0"/>
  <p:tag name="KSO_WM_BEAUTIFY_FLAG" val="#wm#"/>
  <p:tag name="KSO_WM_UNIT_TEXTBOXSTYLE_GUID" val="{57ca9339-6d30-4f85-98f2-bee492946b63}"/>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3.6749606299212,&quot;left&quot;:54.82501220703125,&quot;top&quot;:124.97503937007873,&quot;width&quot;:878.6249877929688}"/>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6,7,6,7,6,7]}"/>
</p:tagLst>
</file>

<file path=ppt/tags/tag26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3.6749606299212,&quot;left&quot;:54.82501220703125,&quot;top&quot;:124.97503937007873,&quot;width&quot;:878.62498779296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26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3.6749606299212,&quot;left&quot;:54.82501220703125,&quot;top&quot;:124.97503937007873,&quot;width&quot;:878.6249877929688}"/>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6,7,6,7,6,7]}"/>
</p:tagLst>
</file>

<file path=ppt/tags/tag26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3.6749606299212,&quot;left&quot;:54.82501220703125,&quot;top&quot;:124.97503937007873,&quot;width&quot;:878.62498779296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26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3.6749606299212,&quot;left&quot;:54.82501220703125,&quot;top&quot;:124.97503937007873,&quot;width&quot;:878.6249877929688}"/>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6,7,6,7,6,7]}"/>
</p:tagLst>
</file>

<file path=ppt/tags/tag26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3.6749606299212,&quot;left&quot;:54.82501220703125,&quot;top&quot;:124.97503937007873,&quot;width&quot;:878.62498779296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26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3.6749606299212,&quot;left&quot;:54.82501220703125,&quot;top&quot;:124.97503937007873,&quot;width&quot;:878.6249877929688}"/>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6,7,6,7,6,7]}"/>
</p:tagLst>
</file>

<file path=ppt/tags/tag26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3.6749606299212,&quot;left&quot;:54.82501220703125,&quot;top&quot;:124.97503937007873,&quot;width&quot;:878.62498779296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26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3.6749606299212,&quot;left&quot;:54.82501220703125,&quot;top&quot;:124.97503937007873,&quot;width&quot;:878.6249877929688}"/>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6,7,6,7,6,7]}"/>
</p:tagLst>
</file>

<file path=ppt/tags/tag26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3.6749606299212,&quot;left&quot;:54.82501220703125,&quot;top&quot;:124.97503937007873,&quot;width&quot;:878.62498779296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3.6749606299212,&quot;left&quot;:54.82501220703125,&quot;top&quot;:124.97503937007873,&quot;width&quot;:878.6249877929688}"/>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6,7,6,7,6,7]}"/>
</p:tagLst>
</file>

<file path=ppt/tags/tag27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3.6749606299212,&quot;left&quot;:54.82501220703125,&quot;top&quot;:124.97503937007873,&quot;width&quot;:878.62498779296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272.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273.xml><?xml version="1.0" encoding="utf-8"?>
<p:tagLst xmlns:p="http://schemas.openxmlformats.org/presentationml/2006/main">
  <p:tag name="KSO_WM_UNIT_TEXTBOXSTYLE_SHAPETYPE" val="1"/>
  <p:tag name="KSO_WM_UNIT_TEXTBOXSTYLE_ADJUSTLEFT" val="0_-37.75"/>
  <p:tag name="KSO_WM_UNIT_TEXTBOXSTYLE_ADJUSTTOP" val="0_-19.70001"/>
  <p:tag name="KSO_WM_UNIT_TEXTBOXSTYLE_ADJUSTWIDTH" val="100_75.45001"/>
  <p:tag name="KSO_WM_UNIT_TEXTBOXSTYLE_ADJUSTHEIGTH" val="100_39.35001"/>
  <p:tag name="KSO_WM_UNIT_HIGHLIGHT" val="0"/>
  <p:tag name="KSO_WM_UNIT_COMPATIBLE" val="0"/>
  <p:tag name="KSO_WM_UNIT_DIAGRAM_ISNUMVISUAL" val="0"/>
  <p:tag name="KSO_WM_UNIT_DIAGRAM_ISREFERUNIT" val="0"/>
  <p:tag name="KSO_WM_UNIT_TYPE" val="i"/>
  <p:tag name="KSO_WM_UNIT_INDEX" val="1"/>
  <p:tag name="KSO_WM_UNIT_ID" val="mixed20201941_124*i*1"/>
  <p:tag name="KSO_WM_TEMPLATE_CATEGORY" val="mixed"/>
  <p:tag name="KSO_WM_TEMPLATE_INDEX" val="20201941"/>
  <p:tag name="KSO_WM_UNIT_LAYERLEVEL" val="1"/>
  <p:tag name="KSO_WM_TAG_VERSION" val="1.0"/>
  <p:tag name="KSO_WM_BEAUTIFY_FLAG" val="#wm#"/>
  <p:tag name="KSO_WM_UNIT_TEXTBOXSTYLE_GUID" val="{c4a00cc8-7180-49f8-b226-8f37f9029a95}"/>
  <p:tag name="KSO_WM_UNIT_FILL_FORE_SCHEMECOLOR_INDEX_BRIGHTNESS" val="0"/>
  <p:tag name="KSO_WM_UNIT_FILL_FORE_SCHEMECOLOR_INDEX" val="14"/>
  <p:tag name="KSO_WM_UNIT_FILL_TYPE" val="1"/>
  <p:tag name="KSO_WM_UNIT_LINE_FORE_SCHEMECOLOR_INDEX_BRIGHTNESS" val="0.25"/>
  <p:tag name="KSO_WM_UNIT_LINE_FORE_SCHEMECOLOR_INDEX" val="13"/>
  <p:tag name="KSO_WM_UNIT_LINE_FILL_TYPE" val="2"/>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Lst>
</file>

<file path=ppt/tags/tag274.xml><?xml version="1.0" encoding="utf-8"?>
<p:tagLst xmlns:p="http://schemas.openxmlformats.org/presentationml/2006/main">
  <p:tag name="KSO_WM_UNIT_TEXTBOXSTYLE_SHAPETYPE" val="1"/>
  <p:tag name="KSO_WM_UNIT_TEXTBOXSTYLE_ADJUSTLEFT" val="0_-53.5451"/>
  <p:tag name="KSO_WM_UNIT_TEXTBOXSTYLE_ADJUSTTOP" val="4.335529_0"/>
  <p:tag name="KSO_WM_UNIT_HIGHLIGHT" val="0"/>
  <p:tag name="KSO_WM_UNIT_COMPATIBLE" val="0"/>
  <p:tag name="KSO_WM_UNIT_DIAGRAM_ISNUMVISUAL" val="0"/>
  <p:tag name="KSO_WM_UNIT_DIAGRAM_ISREFERUNIT" val="0"/>
  <p:tag name="KSO_WM_UNIT_TYPE" val="i"/>
  <p:tag name="KSO_WM_UNIT_INDEX" val="2"/>
  <p:tag name="KSO_WM_UNIT_ID" val="mixed20201941_124*i*2"/>
  <p:tag name="KSO_WM_TEMPLATE_CATEGORY" val="mixed"/>
  <p:tag name="KSO_WM_TEMPLATE_INDEX" val="20201941"/>
  <p:tag name="KSO_WM_UNIT_LAYERLEVEL" val="1"/>
  <p:tag name="KSO_WM_TAG_VERSION" val="1.0"/>
  <p:tag name="KSO_WM_BEAUTIFY_FLAG" val="#wm#"/>
  <p:tag name="KSO_WM_UNIT_TEXTBOXSTYLE_GUID" val="{c4a00cc8-7180-49f8-b226-8f37f9029a95}"/>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mixed20201941_124*i*3"/>
  <p:tag name="KSO_WM_TEMPLATE_CATEGORY" val="mixed"/>
  <p:tag name="KSO_WM_TEMPLATE_INDEX" val="20201941"/>
  <p:tag name="KSO_WM_UNIT_LAYERLEVEL" val="1"/>
  <p:tag name="KSO_WM_TAG_VERSION" val="1.0"/>
  <p:tag name="KSO_WM_BEAUTIFY_FLAG" val="#wm#"/>
  <p:tag name="KSO_WM_UNIT_TEXT_FILL_FORE_SCHEMECOLOR_INDEX_BRIGHTNESS" val="0"/>
  <p:tag name="KSO_WM_UNIT_TEXT_FILL_FORE_SCHEMECOLOR_INDEX" val="2"/>
  <p:tag name="KSO_WM_UNIT_TEXT_FILL_TYPE"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mixed20201941_124*i*4"/>
  <p:tag name="KSO_WM_TEMPLATE_CATEGORY" val="mixed"/>
  <p:tag name="KSO_WM_TEMPLATE_INDEX" val="20201941"/>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77.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278.xml><?xml version="1.0" encoding="utf-8"?>
<p:tagLst xmlns:p="http://schemas.openxmlformats.org/presentationml/2006/main">
  <p:tag name="KSO_WM_DIAGRAM_VIRTUALLY_FRAME" val="{&quot;height&quot;:318.8,&quot;left&quot;:77.3,&quot;top&quot;:153.5,&quot;width&quot;:860.15}"/>
</p:tagLst>
</file>

<file path=ppt/tags/tag27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3_1*l_h_a*1_1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PRESET_TEXT" val="添加标题内容"/>
  <p:tag name="KSO_WM_UNIT_TEXT_FILL_FORE_SCHEMECOLOR_INDEX" val="1"/>
  <p:tag name="KSO_WM_UNIT_TEXT_FILL_TYPE" val="1"/>
  <p:tag name="KSO_WM_DIAGRAM_USE_COLOR_VALUE" val="{&quot;color_scheme&quot;:1,&quot;color_type&quot;:1,&quot;theme_color_indexes&quot;:[6,7,6,7,6,7]}"/>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3_1*l_h_f*1_1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TEXT_LAYER_COUNT" val="1"/>
  <p:tag name="KSO_WM_UNIT_PRESET_TEXT" val="单击此处输入你的项正文，文字是您思想的提炼，单击此处文本"/>
  <p:tag name="KSO_WM_UNIT_TEXT_FILL_FORE_SCHEMECOLOR_INDEX" val="1"/>
  <p:tag name="KSO_WM_UNIT_TEXT_FILL_TYPE" val="1"/>
  <p:tag name="KSO_WM_DIAGRAM_USE_COLOR_VALUE" val="{&quot;color_scheme&quot;:1,&quot;color_type&quot;:1,&quot;theme_color_indexes&quot;:[6,7,6,7,6,7]}"/>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963_1*l_h_i*1_1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UNIT_LINE_FORE_SCHEMECOLOR_INDEX" val="5"/>
  <p:tag name="KSO_WM_DIAGRAM_USE_COLOR_VALUE" val="{&quot;color_scheme&quot;:1,&quot;color_type&quot;:1,&quot;theme_color_indexes&quot;:[6,7,6,7,6,7]}"/>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63_1*l_h_i*1_1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63_1*l_h_i*1_2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963_1*l_h_i*1_4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63_1*l_h_i*1_3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28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63_1*l_h_a*1_4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PRESET_TEXT" val="添加标题内容"/>
  <p:tag name="KSO_WM_UNIT_TEXT_FILL_FORE_SCHEMECOLOR_INDEX" val="1"/>
  <p:tag name="KSO_WM_UNIT_TEXT_FILL_TYPE" val="1"/>
  <p:tag name="KSO_WM_DIAGRAM_USE_COLOR_VALUE" val="{&quot;color_scheme&quot;:1,&quot;color_type&quot;:1,&quot;theme_color_indexes&quot;:[6,7,6,7,6,7]}"/>
</p:tagLst>
</file>

<file path=ppt/tags/tag28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63_1*l_h_f*1_4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TEXT_LAYER_COUNT" val="1"/>
  <p:tag name="KSO_WM_UNIT_PRESET_TEXT" val="单击此处输入你的项正文，文字是您思想的提炼"/>
  <p:tag name="KSO_WM_UNIT_TEXT_FILL_FORE_SCHEMECOLOR_INDEX" val="1"/>
  <p:tag name="KSO_WM_UNIT_TEXT_FILL_TYPE" val="1"/>
  <p:tag name="KSO_WM_DIAGRAM_USE_COLOR_VALUE" val="{&quot;color_scheme&quot;:1,&quot;color_type&quot;:1,&quot;theme_color_indexes&quot;:[6,7,6,7,6,7]}"/>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1963_1*l_h_i*1_4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UNIT_LINE_FORE_SCHEMECOLOR_INDEX" val="5"/>
  <p:tag name="KSO_WM_DIAGRAM_USE_COLOR_VALUE" val="{&quot;color_scheme&quot;:1,&quot;color_type&quot;:1,&quot;theme_color_indexes&quot;:[6,7,6,7,6,7]}"/>
</p:tagLst>
</file>

<file path=ppt/tags/tag28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3_1*l_h_a*1_2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PRESET_TEXT" val="添加标题内容"/>
  <p:tag name="KSO_WM_UNIT_TEXT_FILL_FORE_SCHEMECOLOR_INDEX" val="1"/>
  <p:tag name="KSO_WM_UNIT_TEXT_FILL_TYPE" val="1"/>
  <p:tag name="KSO_WM_DIAGRAM_USE_COLOR_VALUE" val="{&quot;color_scheme&quot;:1,&quot;color_type&quot;:1,&quot;theme_color_indexes&quot;:[6,7,6,7,6,7]}"/>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963_1*l_h_i*1_2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UNIT_LINE_FORE_SCHEMECOLOR_INDEX" val="5"/>
  <p:tag name="KSO_WM_DIAGRAM_USE_COLOR_VALUE" val="{&quot;color_scheme&quot;:1,&quot;color_type&quot;:1,&quot;theme_color_indexes&quot;:[6,7,6,7,6,7]}"/>
</p:tagLst>
</file>

<file path=ppt/tags/tag29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3_1*l_h_a*1_3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PRESET_TEXT" val="添加标题内容"/>
  <p:tag name="KSO_WM_UNIT_TEXT_FILL_FORE_SCHEMECOLOR_INDEX" val="1"/>
  <p:tag name="KSO_WM_UNIT_TEXT_FILL_TYPE" val="1"/>
  <p:tag name="KSO_WM_DIAGRAM_USE_COLOR_VALUE" val="{&quot;color_scheme&quot;:1,&quot;color_type&quot;:1,&quot;theme_color_indexes&quot;:[6,7,6,7,6,7]}"/>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963_1*l_h_i*1_3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UNIT_LINE_FORE_SCHEMECOLOR_INDEX" val="5"/>
  <p:tag name="KSO_WM_DIAGRAM_USE_COLOR_VALUE" val="{&quot;color_scheme&quot;:1,&quot;color_type&quot;:1,&quot;theme_color_indexes&quot;:[6,7,6,7,6,7]}"/>
</p:tagLst>
</file>

<file path=ppt/tags/tag293.xml><?xml version="1.0" encoding="utf-8"?>
<p:tagLst xmlns:p="http://schemas.openxmlformats.org/presentationml/2006/main">
  <p:tag name="KSO_WM_UNIT_VALUE" val="223*22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963_1*l_h_x*1_1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UNIT_USESOURCEFORMAT_APPLY" val="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6,7,6,7,6,7]}"/>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963_1*l_i*1_1"/>
  <p:tag name="KSO_WM_TEMPLATE_CATEGORY" val="diagram"/>
  <p:tag name="KSO_WM_TEMPLATE_INDEX" val="20231963"/>
  <p:tag name="KSO_WM_UNIT_LAYERLEVEL" val="1_1"/>
  <p:tag name="KSO_WM_TAG_VERSION" val="3.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DIAGRAM_COLOR_MATCH_VALUE" val="{&quot;shape&quot;:{&quot;fill&quot;:{&quot;solid&quot;:{&quot;brightness&quot;:0,&quot;colorType&quot;:1,&quot;foreColorIndex&quot;:5,&quot;transparency&quot;:0.6399999856948853},&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295.xml><?xml version="1.0" encoding="utf-8"?>
<p:tagLst xmlns:p="http://schemas.openxmlformats.org/presentationml/2006/main">
  <p:tag name="KSO_WM_UNIT_VALUE" val="208*208"/>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31963_1*l_h_x*1_4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UNIT_USESOURCEFORMAT_APPLY" val="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6,7,6,7,6,7]}"/>
</p:tagLst>
</file>

<file path=ppt/tags/tag296.xml><?xml version="1.0" encoding="utf-8"?>
<p:tagLst xmlns:p="http://schemas.openxmlformats.org/presentationml/2006/main">
  <p:tag name="KSO_WM_UNIT_VALUE" val="209*209"/>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963_1*l_h_x*1_2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UNIT_USESOURCEFORMAT_APPLY" val="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6,7,6,7,6,7]}"/>
</p:tagLst>
</file>

<file path=ppt/tags/tag297.xml><?xml version="1.0" encoding="utf-8"?>
<p:tagLst xmlns:p="http://schemas.openxmlformats.org/presentationml/2006/main">
  <p:tag name="KSO_WM_UNIT_VALUE" val="200*20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1963_1*l_h_x*1_3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UNIT_USESOURCEFORMAT_APPLY" val="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6,7,6,7,6,7]}"/>
</p:tagLst>
</file>

<file path=ppt/tags/tag29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3_1*l_h_f*1_2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TEXT_LAYER_COUNT" val="1"/>
  <p:tag name="KSO_WM_UNIT_PRESET_TEXT" val="单击此处输入你的项正文内容，文字是您思想的提炼"/>
  <p:tag name="KSO_WM_UNIT_TEXT_FILL_FORE_SCHEMECOLOR_INDEX" val="1"/>
  <p:tag name="KSO_WM_UNIT_TEXT_FILL_TYPE" val="1"/>
  <p:tag name="KSO_WM_DIAGRAM_USE_COLOR_VALUE" val="{&quot;color_scheme&quot;:1,&quot;color_type&quot;:1,&quot;theme_color_indexes&quot;:[6,7,6,7,6,7]}"/>
</p:tagLst>
</file>

<file path=ppt/tags/tag29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3_1*l_h_f*1_3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TEXT_LAYER_COUNT" val="1"/>
  <p:tag name="KSO_WM_UNIT_PRESET_TEXT" val="单击此处输入你的项正文，文字是您思想的提炼，单击此处文本内容"/>
  <p:tag name="KSO_WM_UNIT_TEXT_FILL_FORE_SCHEMECOLOR_INDEX" val="1"/>
  <p:tag name="KSO_WM_UNIT_TEXT_FILL_TYPE" val="1"/>
  <p:tag name="KSO_WM_DIAGRAM_USE_COLOR_VALUE" val="{&quot;color_scheme&quot;:1,&quot;color_type&quot;:1,&quot;theme_color_indexes&quot;:[6,7,6,7,6,7]}"/>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985_1*l_h_i*1_2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46.7071688818744,&quot;left&quot;:95.17503937007878,&quot;top&quot;:152.17503937007874,&quot;width&quot;:769.6185702490618}"/>
  <p:tag name="KSO_WM_DIAGRAM_COLOR_MATCH_VALUE" val="{&quot;shape&quot;:{&quot;fill&quot;:{&quot;solid&quot;:{&quot;brightness&quot;:0,&quot;colorType&quot;:2,&quot;rgb&quot;:&quot;#ffffff&quot;,&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FILL_FORE_SCHEMECOLOR_INDEX" val="2"/>
  <p:tag name="KSO_WM_UNIT_FILL_FORE_SCHEMECOLOR_INDEX_BRIGHTNESS" val="0.6"/>
  <p:tag name="KSO_WM_UNIT_LINE_FORE_SCHEMECOLOR_INDEX" val="5"/>
  <p:tag name="KSO_WM_DIAGRAM_USE_COLOR_VALUE" val="{&quot;color_scheme&quot;:1,&quot;color_type&quot;:1,&quot;theme_color_indexes&quot;:[6,7,6,7,6,7]}"/>
</p:tagLst>
</file>

<file path=ppt/tags/tag302.xml><?xml version="1.0" encoding="utf-8"?>
<p:tagLst xmlns:p="http://schemas.openxmlformats.org/presentationml/2006/main">
  <p:tag name="KSO_WM_UNIT_BLOCK" val="0"/>
  <p:tag name="KSO_WM_UNIT_DEC_AREA_ID" val="c37347cbc0a24348939d931e37367649"/>
  <p:tag name="KSO_WM_UNIT_DEFAULT_FONT" val="12;18;2"/>
  <p:tag name="KSO_WM_UNIT_SUBTYPE" val="a"/>
  <p:tag name="KSO_WM_UNIT_NOCLEAR" val="0"/>
  <p:tag name="KSO_WM_UNIT_VALUE" val="4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85_1*l_h_f*1_2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46.7071688818744,&quot;left&quot;:95.17503937007878,&quot;top&quot;:152.17503937007874,&quot;width&quot;:769.61857024906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TEXT_TYPE" val="1"/>
  <p:tag name="KSO_WM_UNIT_TEXT_LAYER_COUNT" val="1"/>
  <p:tag name="KSO_WM_UNIT_PRESET_TEXT" val="单击此处输入智能图形单击此处输入智能图形单击此处输入智能图形单击此处输入智能图形单击此处输入智能图形"/>
  <p:tag name="KSO_WM_UNIT_TEXT_FILL_FORE_SCHEMECOLOR_INDEX" val="1"/>
  <p:tag name="KSO_WM_UNIT_TEXT_FILL_TYPE" val="1"/>
  <p:tag name="KSO_WM_DIAGRAM_USE_COLOR_VALUE" val="{&quot;color_scheme&quot;:1,&quot;color_type&quot;:1,&quot;theme_color_indexes&quot;:[6,7,6,7,6,7]}"/>
</p:tagLst>
</file>

<file path=ppt/tags/tag303.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304.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30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1*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79.9249606299212,&quot;left&quot;:32.55,&quot;top&quot;:44.17503937007873,&quot;width&quot;:909.5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30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1*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79.9249606299212,&quot;left&quot;:32.55,&quot;top&quot;:44.17503937007873,&quot;width&quot;:909.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32"/>
  <p:tag name="KSO_WM_UNIT_TEXT_TYPE" val="1"/>
  <p:tag name="KSO_WM_UNIT_TEXT_LAYER_COUNT" val="1"/>
  <p:tag name="KSO_WM_UNIT_PRESET_TEXT" val="单击此处添加正文，文字是您思想的提炼，请言简意赅的阐述您的观点。单击此处添加正文，文字是您思想的提炼，请言简意赅的阐述您的观点。单击此处添加正文，文字是您思想的提炼，请言简意赅的阐述您的观点"/>
  <p:tag name="KSO_WM_UNIT_TEXT_FILL_FORE_SCHEMECOLOR_INDEX" val="1"/>
  <p:tag name="KSO_WM_UNIT_TEXT_FILL_TYPE" val="1"/>
  <p:tag name="KSO_WM_DIAGRAM_USE_COLOR_VALUE" val="{&quot;color_scheme&quot;:1,&quot;color_type&quot;:1,&quot;theme_color_indexes&quot;:[5,6,5,6,5,6]}"/>
</p:tagLst>
</file>

<file path=ppt/tags/tag30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1*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79.9249606299212,&quot;left&quot;:32.55,&quot;top&quot;:44.17503937007873,&quot;width&quot;:909.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30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1*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79.9249606299212,&quot;left&quot;:32.55,&quot;top&quot;:44.17503937007873,&quot;width&quot;:909.5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30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1*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79.9249606299212,&quot;left&quot;:32.55,&quot;top&quot;:44.17503937007873,&quot;width&quot;:909.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1*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79.9249606299212,&quot;left&quot;:32.55,&quot;top&quot;:44.17503937007873,&quot;width&quot;:909.5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31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1*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79.9249606299212,&quot;left&quot;:32.55,&quot;top&quot;:44.17503937007873,&quot;width&quot;:909.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32"/>
  <p:tag name="KSO_WM_UNIT_TEXT_TYPE" val="1"/>
  <p:tag name="KSO_WM_UNIT_TEXT_LAYER_COUNT" val="1"/>
  <p:tag name="KSO_WM_UNIT_PRESET_TEXT" val="单击此处添加正文，文字是您思想的提炼，请言简意赅的阐述您的观点。单击此处添加正文，文字是您思想的提炼，请言简意赅的阐述您的观点。单击此处添加正文，文字是您思想的提炼，请言简意赅的阐述您的观点"/>
  <p:tag name="KSO_WM_UNIT_TEXT_FILL_FORE_SCHEMECOLOR_INDEX" val="1"/>
  <p:tag name="KSO_WM_UNIT_TEXT_FILL_TYPE" val="1"/>
  <p:tag name="KSO_WM_DIAGRAM_USE_COLOR_VALUE" val="{&quot;color_scheme&quot;:1,&quot;color_type&quot;:1,&quot;theme_color_indexes&quot;:[5,6,5,6,5,6]}"/>
</p:tagLst>
</file>

<file path=ppt/tags/tag31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1*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79.9249606299212,&quot;left&quot;:32.55,&quot;top&quot;:44.17503937007873,&quot;width&quot;:909.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31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1*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79.9249606299212,&quot;left&quot;:32.55,&quot;top&quot;:44.17503937007873,&quot;width&quot;:909.5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31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1*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79.9249606299212,&quot;left&quot;:32.55,&quot;top&quot;:44.17503937007873,&quot;width&quot;:909.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315.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80,3321478]}"/>
</p:tagLst>
</file>

<file path=ppt/tags/tag31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1*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79.9249606299212,&quot;left&quot;:32.55,&quot;top&quot;:44.17503937007873,&quot;width&quot;:909.5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31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1*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79.9249606299212,&quot;left&quot;:32.55,&quot;top&quot;:44.17503937007873,&quot;width&quot;:909.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32"/>
  <p:tag name="KSO_WM_UNIT_TEXT_TYPE" val="1"/>
  <p:tag name="KSO_WM_UNIT_TEXT_LAYER_COUNT" val="1"/>
  <p:tag name="KSO_WM_UNIT_PRESET_TEXT" val="单击此处添加正文，文字是您思想的提炼，请言简意赅的阐述您的观点。单击此处添加正文，文字是您思想的提炼，请言简意赅的阐述您的观点。单击此处添加正文，文字是您思想的提炼，请言简意赅的阐述您的观点"/>
  <p:tag name="KSO_WM_UNIT_TEXT_FILL_FORE_SCHEMECOLOR_INDEX" val="1"/>
  <p:tag name="KSO_WM_UNIT_TEXT_FILL_TYPE" val="1"/>
  <p:tag name="KSO_WM_DIAGRAM_USE_COLOR_VALUE" val="{&quot;color_scheme&quot;:1,&quot;color_type&quot;:1,&quot;theme_color_indexes&quot;:[5,6,5,6,5,6]}"/>
</p:tagLst>
</file>

<file path=ppt/tags/tag31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1*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79.9249606299212,&quot;left&quot;:32.55,&quot;top&quot;:44.17503937007873,&quot;width&quot;:909.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31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1*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79.9249606299212,&quot;left&quot;:32.55,&quot;top&quot;:44.17503937007873,&quot;width&quot;:909.5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1*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79.9249606299212,&quot;left&quot;:32.55,&quot;top&quot;:44.17503937007873,&quot;width&quot;:909.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321.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80,3321478]}"/>
</p:tagLst>
</file>

<file path=ppt/tags/tag322.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323.xml><?xml version="1.0" encoding="utf-8"?>
<p:tagLst xmlns:p="http://schemas.openxmlformats.org/presentationml/2006/main">
  <p:tag name="KSO_WPP_MARK_KEY" val="a2a5eca0-986b-41fe-bf5a-9673f57f7c4a"/>
  <p:tag name="resource_record_key" val="{&quot;10&quot;:[20213352],&quot;65&quot;:[20205081],&quot;70&quot;:[3322233,3403298,3322398,3318475,3325394,3321412,3321538,3318459,3321478,3321480,3319206]}"/>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64.xml><?xml version="1.0" encoding="utf-8"?>
<p:tagLst xmlns:p="http://schemas.openxmlformats.org/presentationml/2006/main">
  <p:tag name="KSO_WM_DIAGRAM_VIRTUALLY_FRAME" val="{&quot;height&quot;:196.15,&quot;left&quot;:76,&quot;top&quot;:256.15,&quot;width&quot;:794.3}"/>
</p:tagLst>
</file>

<file path=ppt/tags/tag65.xml><?xml version="1.0" encoding="utf-8"?>
<p:tagLst xmlns:p="http://schemas.openxmlformats.org/presentationml/2006/main">
  <p:tag name="KSO_WM_DIAGRAM_VIRTUALLY_FRAME" val="{&quot;height&quot;:196.15,&quot;left&quot;:76,&quot;top&quot;:256.15,&quot;width&quot;:794.3}"/>
</p:tagLst>
</file>

<file path=ppt/tags/tag66.xml><?xml version="1.0" encoding="utf-8"?>
<p:tagLst xmlns:p="http://schemas.openxmlformats.org/presentationml/2006/main">
  <p:tag name="KSO_WM_DIAGRAM_VIRTUALLY_FRAME" val="{&quot;height&quot;:196.15,&quot;left&quot;:76,&quot;top&quot;:256.15,&quot;width&quot;:794.3}"/>
</p:tagLst>
</file>

<file path=ppt/tags/tag67.xml><?xml version="1.0" encoding="utf-8"?>
<p:tagLst xmlns:p="http://schemas.openxmlformats.org/presentationml/2006/main">
  <p:tag name="KSO_WM_DIAGRAM_VIRTUALLY_FRAME" val="{&quot;height&quot;:196.15,&quot;left&quot;:76,&quot;top&quot;:256.15,&quot;width&quot;:794.3}"/>
</p:tagLst>
</file>

<file path=ppt/tags/tag68.xml><?xml version="1.0" encoding="utf-8"?>
<p:tagLst xmlns:p="http://schemas.openxmlformats.org/presentationml/2006/main">
  <p:tag name="KSO_WM_DIAGRAM_VIRTUALLY_FRAME" val="{&quot;height&quot;:197.05,&quot;left&quot;:76,&quot;top&quot;:256.15,&quot;width&quot;:794.3}"/>
</p:tagLst>
</file>

<file path=ppt/tags/tag69.xml><?xml version="1.0" encoding="utf-8"?>
<p:tagLst xmlns:p="http://schemas.openxmlformats.org/presentationml/2006/main">
  <p:tag name="KSO_WM_DIAGRAM_VIRTUALLY_FRAME" val="{&quot;height&quot;:197.05,&quot;left&quot;:76,&quot;top&quot;:256.15,&quot;width&quot;:794.3}"/>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197.05,&quot;left&quot;:76,&quot;top&quot;:256.15,&quot;width&quot;:794.3}"/>
</p:tagLst>
</file>

<file path=ppt/tags/tag71.xml><?xml version="1.0" encoding="utf-8"?>
<p:tagLst xmlns:p="http://schemas.openxmlformats.org/presentationml/2006/main">
  <p:tag name="KSO_WM_DIAGRAM_VIRTUALLY_FRAME" val="{&quot;height&quot;:197.05,&quot;left&quot;:76,&quot;top&quot;:256.15,&quot;width&quot;:794.3}"/>
</p:tagLst>
</file>

<file path=ppt/tags/tag72.xml><?xml version="1.0" encoding="utf-8"?>
<p:tagLst xmlns:p="http://schemas.openxmlformats.org/presentationml/2006/main">
  <p:tag name="KSO_WM_DIAGRAM_VIRTUALLY_FRAME" val="{&quot;height&quot;:197.05,&quot;left&quot;:76,&quot;top&quot;:256.15,&quot;width&quot;:794.3}"/>
</p:tagLst>
</file>

<file path=ppt/tags/tag73.xml><?xml version="1.0" encoding="utf-8"?>
<p:tagLst xmlns:p="http://schemas.openxmlformats.org/presentationml/2006/main">
  <p:tag name="KSO_WM_DIAGRAM_VIRTUALLY_FRAME" val="{&quot;height&quot;:197.05,&quot;left&quot;:76,&quot;top&quot;:256.15,&quot;width&quot;:794.3}"/>
</p:tagLst>
</file>

<file path=ppt/tags/tag74.xml><?xml version="1.0" encoding="utf-8"?>
<p:tagLst xmlns:p="http://schemas.openxmlformats.org/presentationml/2006/main">
  <p:tag name="KSO_WM_DIAGRAM_VIRTUALLY_FRAME" val="{&quot;height&quot;:197.05,&quot;left&quot;:76,&quot;top&quot;:256.15,&quot;width&quot;:794.3}"/>
</p:tagLst>
</file>

<file path=ppt/tags/tag75.xml><?xml version="1.0" encoding="utf-8"?>
<p:tagLst xmlns:p="http://schemas.openxmlformats.org/presentationml/2006/main">
  <p:tag name="KSO_WM_DIAGRAM_VIRTUALLY_FRAME" val="{&quot;height&quot;:197.05,&quot;left&quot;:76,&quot;top&quot;:256.15,&quot;width&quot;:794.3}"/>
</p:tagLst>
</file>

<file path=ppt/tags/tag76.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77.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7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3.6749606299212,&quot;left&quot;:54.82501220703125,&quot;top&quot;:124.97503937007873,&quot;width&quot;:878.6249877929688}"/>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6,7,6,7,6,7]}"/>
</p:tagLst>
</file>

<file path=ppt/tags/tag7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3.6749606299212,&quot;left&quot;:54.82501220703125,&quot;top&quot;:124.97503937007873,&quot;width&quot;:878.62498779296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DIAGRAM_VIRTUALLY_FRAME" val="{&quot;height&quot;:533.6749606299212,&quot;left&quot;:54.82501220703125,&quot;top&quot;:124.97503937007873,&quot;width&quot;:878.6249877929688}"/>
</p:tagLst>
</file>

<file path=ppt/tags/tag8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3.6749606299212,&quot;left&quot;:54.82501220703125,&quot;top&quot;:124.97503937007873,&quot;width&quot;:878.6249877929688}"/>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6,7,6,7,6,7]}"/>
</p:tagLst>
</file>

<file path=ppt/tags/tag8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3.6749606299212,&quot;left&quot;:54.82501220703125,&quot;top&quot;:124.97503937007873,&quot;width&quot;:878.62498779296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83.xml><?xml version="1.0" encoding="utf-8"?>
<p:tagLst xmlns:p="http://schemas.openxmlformats.org/presentationml/2006/main">
  <p:tag name="KSO_WM_DIAGRAM_VIRTUALLY_FRAME" val="{&quot;height&quot;:533.6749606299212,&quot;left&quot;:54.82501220703125,&quot;top&quot;:124.97503937007873,&quot;width&quot;:878.6249877929688}"/>
</p:tagLst>
</file>

<file path=ppt/tags/tag8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3.6749606299212,&quot;left&quot;:54.82501220703125,&quot;top&quot;:124.97503937007873,&quot;width&quot;:878.6249877929688}"/>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6,7,6,7,6,7]}"/>
</p:tagLst>
</file>

<file path=ppt/tags/tag8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3.6749606299212,&quot;left&quot;:54.82501220703125,&quot;top&quot;:124.97503937007873,&quot;width&quot;:878.62498779296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86.xml><?xml version="1.0" encoding="utf-8"?>
<p:tagLst xmlns:p="http://schemas.openxmlformats.org/presentationml/2006/main">
  <p:tag name="KSO_WM_DIAGRAM_VIRTUALLY_FRAME" val="{&quot;height&quot;:533.6749606299212,&quot;left&quot;:54.82501220703125,&quot;top&quot;:124.97503937007873,&quot;width&quot;:878.6249877929688}"/>
</p:tagLst>
</file>

<file path=ppt/tags/tag8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3.6749606299212,&quot;left&quot;:54.82501220703125,&quot;top&quot;:124.97503937007873,&quot;width&quot;:878.6249877929688}"/>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6,7,6,7,6,7]}"/>
</p:tagLst>
</file>

<file path=ppt/tags/tag8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3.6749606299212,&quot;left&quot;:54.82501220703125,&quot;top&quot;:124.97503937007873,&quot;width&quot;:878.62498779296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89.xml><?xml version="1.0" encoding="utf-8"?>
<p:tagLst xmlns:p="http://schemas.openxmlformats.org/presentationml/2006/main">
  <p:tag name="KSO_WM_DIAGRAM_VIRTUALLY_FRAME" val="{&quot;height&quot;:533.6749606299212,&quot;left&quot;:54.82501220703125,&quot;top&quot;:124.97503937007873,&quot;width&quot;:878.6249877929688}"/>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3.6749606299212,&quot;left&quot;:54.82501220703125,&quot;top&quot;:124.97503937007873,&quot;width&quot;:878.6249877929688}"/>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6,7,6,7,6,7]}"/>
</p:tagLst>
</file>

<file path=ppt/tags/tag9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3.6749606299212,&quot;left&quot;:54.82501220703125,&quot;top&quot;:124.97503937007873,&quot;width&quot;:878.62498779296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92.xml><?xml version="1.0" encoding="utf-8"?>
<p:tagLst xmlns:p="http://schemas.openxmlformats.org/presentationml/2006/main">
  <p:tag name="KSO_WM_DIAGRAM_VIRTUALLY_FRAME" val="{&quot;height&quot;:533.6749606299212,&quot;left&quot;:54.82501220703125,&quot;top&quot;:124.97503937007873,&quot;width&quot;:878.6249877929688}"/>
</p:tagLst>
</file>

<file path=ppt/tags/tag93.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65&quot;:[20205081],&quot;70&quot;:[3321480]}"/>
</p:tagLst>
</file>

<file path=ppt/tags/tag94.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65&quot;:[20205081],&quot;70&quot;:[3321480]}"/>
</p:tagLst>
</file>

<file path=ppt/tags/tag9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6,7,6,7,6,7]}"/>
</p:tagLst>
</file>

<file path=ppt/tags/tag9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6,7,6,7,6,7]}"/>
</p:tagLst>
</file>

<file path=ppt/tags/tag9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9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6,7,6,7,6,7]}"/>
</p:tagLst>
</file>

<file path=ppt/tags/tag9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6,7,6,7,6,7]}"/>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8505</Words>
  <Application>WPS 演示</Application>
  <PresentationFormat>宽屏</PresentationFormat>
  <Paragraphs>736</Paragraphs>
  <Slides>36</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36</vt:i4>
      </vt:variant>
    </vt:vector>
  </HeadingPairs>
  <TitlesOfParts>
    <vt:vector size="50" baseType="lpstr">
      <vt:lpstr>Arial</vt:lpstr>
      <vt:lpstr>宋体</vt:lpstr>
      <vt:lpstr>Wingdings</vt:lpstr>
      <vt:lpstr>微软雅黑</vt:lpstr>
      <vt:lpstr>Wingdings</vt:lpstr>
      <vt:lpstr>汉仪中宋S</vt:lpstr>
      <vt:lpstr>Times New Roman</vt:lpstr>
      <vt:lpstr>等线</vt:lpstr>
      <vt:lpstr>Arial Unicode MS</vt:lpstr>
      <vt:lpstr>Calibri</vt:lpstr>
      <vt:lpstr>HarmonyOS Sans SC</vt:lpstr>
      <vt:lpstr>Times New Roman</vt:lpstr>
      <vt:lpstr>Segoe UI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简约几何个人岗位述职报告_x000d_</dc:title>
  <dc:creator>蔡圆圆camille（卡米设计）</dc:creator>
  <cp:lastModifiedBy>(ಡωಡ)</cp:lastModifiedBy>
  <cp:revision>223</cp:revision>
  <dcterms:created xsi:type="dcterms:W3CDTF">2019-06-19T02:08:00Z</dcterms:created>
  <dcterms:modified xsi:type="dcterms:W3CDTF">2026-02-02T02:37:59Z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2052-12.1.0.24657</vt:lpwstr>
  </property>
  <property fmtid="{D5CDD505-2E9C-101B-9397-08002B2CF9AE}" pid="3" name="KSOTemplateUUID">
    <vt:lpwstr>v1.0_mb_zbmoe+zSTfWS7r/sK8+FwA==</vt:lpwstr>
  </property>
  <property fmtid="{D5CDD505-2E9C-101B-9397-08002B2CF9AE}" pid="4" name="ICV">
    <vt:lpwstr>8E5711DD5FB144D18463A36241B6FC4E_13</vt:lpwstr>
  </property>
</Properties>
</file>