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1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media/image5.svg" ContentType="image/svg+xml"/>
  <Override PartName="/ppt/media/image51.svg" ContentType="image/svg+xml"/>
  <Override PartName="/ppt/media/image53.svg" ContentType="image/svg+xml"/>
  <Override PartName="/ppt/media/image55.svg" ContentType="image/svg+xml"/>
  <Override PartName="/ppt/media/image58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410" r:id="rId3"/>
    <p:sldId id="411" r:id="rId4"/>
    <p:sldId id="484" r:id="rId5"/>
    <p:sldId id="485" r:id="rId6"/>
    <p:sldId id="486" r:id="rId7"/>
    <p:sldId id="487" r:id="rId8"/>
    <p:sldId id="429" r:id="rId9"/>
    <p:sldId id="415" r:id="rId10"/>
    <p:sldId id="499" r:id="rId11"/>
    <p:sldId id="498" r:id="rId12"/>
    <p:sldId id="469" r:id="rId13"/>
    <p:sldId id="465" r:id="rId14"/>
    <p:sldId id="470" r:id="rId15"/>
    <p:sldId id="502" r:id="rId16"/>
    <p:sldId id="501" r:id="rId17"/>
    <p:sldId id="475" r:id="rId18"/>
    <p:sldId id="476" r:id="rId19"/>
    <p:sldId id="472" r:id="rId20"/>
    <p:sldId id="477" r:id="rId21"/>
    <p:sldId id="480" r:id="rId22"/>
    <p:sldId id="481" r:id="rId23"/>
    <p:sldId id="491" r:id="rId24"/>
    <p:sldId id="479" r:id="rId25"/>
    <p:sldId id="492" r:id="rId26"/>
    <p:sldId id="504" r:id="rId27"/>
    <p:sldId id="494" r:id="rId28"/>
    <p:sldId id="505" r:id="rId29"/>
    <p:sldId id="495" r:id="rId30"/>
    <p:sldId id="497" r:id="rId31"/>
    <p:sldId id="419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98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3" name="15794" initials="1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797A"/>
    <a:srgbClr val="7EA29C"/>
    <a:srgbClr val="F9F8F4"/>
    <a:srgbClr val="315858"/>
    <a:srgbClr val="FFFFFF"/>
    <a:srgbClr val="C85F4B"/>
    <a:srgbClr val="F3F4E8"/>
    <a:srgbClr val="DFDFD4"/>
    <a:srgbClr val="E4E4D9"/>
    <a:srgbClr val="D7E7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25350A-C079-4D9F-97F1-C967B7769FC3}" styleName="表样式 1">
    <a:wholeTbl>
      <a:tcTxStyle>
        <a:fontRef idx="none">
          <a:srgbClr val="000000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wholeTbl>
    <a:band2H>
      <a:tcStyle>
        <a:tcBdr/>
        <a:fill>
          <a:solidFill>
            <a:schemeClr val="accent1">
              <a:lumMod val="10000"/>
              <a:lumOff val="90000"/>
            </a:schemeClr>
          </a:solidFill>
        </a:fill>
      </a:tcStyle>
    </a:band2H>
    <a:band1V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10000"/>
              <a:lumOff val="90000"/>
            </a:schemeClr>
          </a:solidFill>
        </a:fill>
      </a:tcStyle>
    </a:band1V>
    <a:la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lastCol>
    <a:fir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firstCol>
    <a:lastRow>
      <a:tcTxStyle b="on">
        <a:fontRef idx="none">
          <a:schemeClr val="accent1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Ref idx="none">
          <a:srgbClr val="FFFFFF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062" y="366"/>
      </p:cViewPr>
      <p:guideLst>
        <p:guide orient="horz" pos="2115"/>
        <p:guide pos="398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265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3" Type="http://schemas.openxmlformats.org/officeDocument/2006/relationships/tags" Target="../tags/tag125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139.xml"/><Relationship Id="rId22" Type="http://schemas.openxmlformats.org/officeDocument/2006/relationships/tags" Target="../tags/tag138.xml"/><Relationship Id="rId21" Type="http://schemas.openxmlformats.org/officeDocument/2006/relationships/tags" Target="../tags/tag137.xml"/><Relationship Id="rId20" Type="http://schemas.openxmlformats.org/officeDocument/2006/relationships/tags" Target="../tags/tag136.xml"/><Relationship Id="rId2" Type="http://schemas.openxmlformats.org/officeDocument/2006/relationships/tags" Target="../tags/tag124.xml"/><Relationship Id="rId19" Type="http://schemas.openxmlformats.org/officeDocument/2006/relationships/image" Target="../media/image15.svg"/><Relationship Id="rId18" Type="http://schemas.openxmlformats.org/officeDocument/2006/relationships/image" Target="../media/image14.png"/><Relationship Id="rId17" Type="http://schemas.openxmlformats.org/officeDocument/2006/relationships/tags" Target="../tags/tag135.xml"/><Relationship Id="rId16" Type="http://schemas.openxmlformats.org/officeDocument/2006/relationships/tags" Target="../tags/tag134.xml"/><Relationship Id="rId15" Type="http://schemas.openxmlformats.org/officeDocument/2006/relationships/tags" Target="../tags/tag133.xml"/><Relationship Id="rId14" Type="http://schemas.openxmlformats.org/officeDocument/2006/relationships/tags" Target="../tags/tag132.xml"/><Relationship Id="rId13" Type="http://schemas.openxmlformats.org/officeDocument/2006/relationships/tags" Target="../tags/tag131.xml"/><Relationship Id="rId12" Type="http://schemas.openxmlformats.org/officeDocument/2006/relationships/image" Target="../media/image13.svg"/><Relationship Id="rId11" Type="http://schemas.openxmlformats.org/officeDocument/2006/relationships/image" Target="../media/image12.png"/><Relationship Id="rId10" Type="http://schemas.openxmlformats.org/officeDocument/2006/relationships/tags" Target="../tags/tag130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0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1.xml"/><Relationship Id="rId4" Type="http://schemas.openxmlformats.org/officeDocument/2006/relationships/image" Target="../media/image18.png"/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2.xml"/><Relationship Id="rId2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3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7.xml"/><Relationship Id="rId2" Type="http://schemas.openxmlformats.org/officeDocument/2006/relationships/image" Target="../media/image22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8.xml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Relationship Id="rId3" Type="http://schemas.openxmlformats.org/officeDocument/2006/relationships/tags" Target="../tags/tag150.xml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165.xml"/><Relationship Id="rId25" Type="http://schemas.openxmlformats.org/officeDocument/2006/relationships/image" Target="../media/image31.svg"/><Relationship Id="rId24" Type="http://schemas.openxmlformats.org/officeDocument/2006/relationships/image" Target="../media/image30.png"/><Relationship Id="rId23" Type="http://schemas.openxmlformats.org/officeDocument/2006/relationships/tags" Target="../tags/tag164.xml"/><Relationship Id="rId22" Type="http://schemas.openxmlformats.org/officeDocument/2006/relationships/image" Target="../media/image29.svg"/><Relationship Id="rId21" Type="http://schemas.openxmlformats.org/officeDocument/2006/relationships/image" Target="../media/image28.png"/><Relationship Id="rId20" Type="http://schemas.openxmlformats.org/officeDocument/2006/relationships/tags" Target="../tags/tag163.xml"/><Relationship Id="rId2" Type="http://schemas.openxmlformats.org/officeDocument/2006/relationships/tags" Target="../tags/tag149.xml"/><Relationship Id="rId19" Type="http://schemas.openxmlformats.org/officeDocument/2006/relationships/image" Target="../media/image27.svg"/><Relationship Id="rId18" Type="http://schemas.openxmlformats.org/officeDocument/2006/relationships/image" Target="../media/image26.png"/><Relationship Id="rId17" Type="http://schemas.openxmlformats.org/officeDocument/2006/relationships/tags" Target="../tags/tag162.xml"/><Relationship Id="rId16" Type="http://schemas.openxmlformats.org/officeDocument/2006/relationships/tags" Target="../tags/tag161.xml"/><Relationship Id="rId15" Type="http://schemas.openxmlformats.org/officeDocument/2006/relationships/tags" Target="../tags/tag160.xml"/><Relationship Id="rId14" Type="http://schemas.openxmlformats.org/officeDocument/2006/relationships/tags" Target="../tags/tag159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84.xml"/><Relationship Id="rId25" Type="http://schemas.openxmlformats.org/officeDocument/2006/relationships/image" Target="../media/image6.png"/><Relationship Id="rId24" Type="http://schemas.openxmlformats.org/officeDocument/2006/relationships/tags" Target="../tags/tag83.xml"/><Relationship Id="rId23" Type="http://schemas.openxmlformats.org/officeDocument/2006/relationships/tags" Target="../tags/tag82.xml"/><Relationship Id="rId22" Type="http://schemas.openxmlformats.org/officeDocument/2006/relationships/tags" Target="../tags/tag81.xml"/><Relationship Id="rId21" Type="http://schemas.openxmlformats.org/officeDocument/2006/relationships/tags" Target="../tags/tag80.xml"/><Relationship Id="rId20" Type="http://schemas.openxmlformats.org/officeDocument/2006/relationships/tags" Target="../tags/tag79.xml"/><Relationship Id="rId2" Type="http://schemas.openxmlformats.org/officeDocument/2006/relationships/tags" Target="../tags/tag64.xml"/><Relationship Id="rId19" Type="http://schemas.openxmlformats.org/officeDocument/2006/relationships/tags" Target="../tags/tag78.xml"/><Relationship Id="rId18" Type="http://schemas.openxmlformats.org/officeDocument/2006/relationships/tags" Target="../tags/tag77.xml"/><Relationship Id="rId17" Type="http://schemas.openxmlformats.org/officeDocument/2006/relationships/image" Target="../media/image5.svg"/><Relationship Id="rId16" Type="http://schemas.openxmlformats.org/officeDocument/2006/relationships/image" Target="../media/image4.png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6.xml"/><Relationship Id="rId2" Type="http://schemas.openxmlformats.org/officeDocument/2006/relationships/image" Target="../media/image32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image" Target="../media/image11.svg"/><Relationship Id="rId45" Type="http://schemas.openxmlformats.org/officeDocument/2006/relationships/slideLayout" Target="../slideLayouts/slideLayout7.xml"/><Relationship Id="rId44" Type="http://schemas.openxmlformats.org/officeDocument/2006/relationships/tags" Target="../tags/tag197.xml"/><Relationship Id="rId43" Type="http://schemas.openxmlformats.org/officeDocument/2006/relationships/tags" Target="../tags/tag196.xml"/><Relationship Id="rId42" Type="http://schemas.openxmlformats.org/officeDocument/2006/relationships/tags" Target="../tags/tag195.xml"/><Relationship Id="rId41" Type="http://schemas.openxmlformats.org/officeDocument/2006/relationships/tags" Target="../tags/tag194.xml"/><Relationship Id="rId40" Type="http://schemas.openxmlformats.org/officeDocument/2006/relationships/image" Target="../media/image41.svg"/><Relationship Id="rId4" Type="http://schemas.openxmlformats.org/officeDocument/2006/relationships/image" Target="../media/image33.png"/><Relationship Id="rId39" Type="http://schemas.openxmlformats.org/officeDocument/2006/relationships/image" Target="../media/image40.png"/><Relationship Id="rId38" Type="http://schemas.openxmlformats.org/officeDocument/2006/relationships/tags" Target="../tags/tag193.xml"/><Relationship Id="rId37" Type="http://schemas.openxmlformats.org/officeDocument/2006/relationships/tags" Target="../tags/tag192.xml"/><Relationship Id="rId36" Type="http://schemas.openxmlformats.org/officeDocument/2006/relationships/tags" Target="../tags/tag191.xml"/><Relationship Id="rId35" Type="http://schemas.openxmlformats.org/officeDocument/2006/relationships/tags" Target="../tags/tag190.xml"/><Relationship Id="rId34" Type="http://schemas.openxmlformats.org/officeDocument/2006/relationships/tags" Target="../tags/tag189.xml"/><Relationship Id="rId33" Type="http://schemas.openxmlformats.org/officeDocument/2006/relationships/image" Target="../media/image39.svg"/><Relationship Id="rId32" Type="http://schemas.openxmlformats.org/officeDocument/2006/relationships/image" Target="../media/image38.png"/><Relationship Id="rId31" Type="http://schemas.openxmlformats.org/officeDocument/2006/relationships/tags" Target="../tags/tag188.xml"/><Relationship Id="rId30" Type="http://schemas.openxmlformats.org/officeDocument/2006/relationships/tags" Target="../tags/tag187.xml"/><Relationship Id="rId3" Type="http://schemas.openxmlformats.org/officeDocument/2006/relationships/tags" Target="../tags/tag168.xml"/><Relationship Id="rId29" Type="http://schemas.openxmlformats.org/officeDocument/2006/relationships/tags" Target="../tags/tag186.xml"/><Relationship Id="rId28" Type="http://schemas.openxmlformats.org/officeDocument/2006/relationships/tags" Target="../tags/tag185.xml"/><Relationship Id="rId27" Type="http://schemas.openxmlformats.org/officeDocument/2006/relationships/tags" Target="../tags/tag184.xml"/><Relationship Id="rId26" Type="http://schemas.openxmlformats.org/officeDocument/2006/relationships/image" Target="../media/image37.svg"/><Relationship Id="rId25" Type="http://schemas.openxmlformats.org/officeDocument/2006/relationships/image" Target="../media/image36.png"/><Relationship Id="rId24" Type="http://schemas.openxmlformats.org/officeDocument/2006/relationships/tags" Target="../tags/tag183.xml"/><Relationship Id="rId23" Type="http://schemas.openxmlformats.org/officeDocument/2006/relationships/tags" Target="../tags/tag182.xml"/><Relationship Id="rId22" Type="http://schemas.openxmlformats.org/officeDocument/2006/relationships/tags" Target="../tags/tag181.xml"/><Relationship Id="rId21" Type="http://schemas.openxmlformats.org/officeDocument/2006/relationships/tags" Target="../tags/tag180.xml"/><Relationship Id="rId20" Type="http://schemas.openxmlformats.org/officeDocument/2006/relationships/tags" Target="../tags/tag179.xml"/><Relationship Id="rId2" Type="http://schemas.openxmlformats.org/officeDocument/2006/relationships/tags" Target="../tags/tag167.xml"/><Relationship Id="rId19" Type="http://schemas.openxmlformats.org/officeDocument/2006/relationships/image" Target="../media/image15.svg"/><Relationship Id="rId18" Type="http://schemas.openxmlformats.org/officeDocument/2006/relationships/image" Target="../media/image35.png"/><Relationship Id="rId17" Type="http://schemas.openxmlformats.org/officeDocument/2006/relationships/tags" Target="../tags/tag178.xml"/><Relationship Id="rId16" Type="http://schemas.openxmlformats.org/officeDocument/2006/relationships/tags" Target="../tags/tag177.xml"/><Relationship Id="rId15" Type="http://schemas.openxmlformats.org/officeDocument/2006/relationships/tags" Target="../tags/tag176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image" Target="../media/image13.svg"/><Relationship Id="rId11" Type="http://schemas.openxmlformats.org/officeDocument/2006/relationships/image" Target="../media/image34.png"/><Relationship Id="rId10" Type="http://schemas.openxmlformats.org/officeDocument/2006/relationships/tags" Target="../tags/tag173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8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svg"/><Relationship Id="rId8" Type="http://schemas.openxmlformats.org/officeDocument/2006/relationships/image" Target="../media/image46.png"/><Relationship Id="rId7" Type="http://schemas.openxmlformats.org/officeDocument/2006/relationships/image" Target="../media/image45.svg"/><Relationship Id="rId6" Type="http://schemas.openxmlformats.org/officeDocument/2006/relationships/image" Target="../media/image44.png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203.xml"/><Relationship Id="rId12" Type="http://schemas.openxmlformats.org/officeDocument/2006/relationships/image" Target="../media/image48.png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4.xml"/><Relationship Id="rId2" Type="http://schemas.openxmlformats.org/officeDocument/2006/relationships/image" Target="../media/image49.pn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image" Target="../media/image51.svg"/><Relationship Id="rId4" Type="http://schemas.openxmlformats.org/officeDocument/2006/relationships/image" Target="../media/image50.png"/><Relationship Id="rId3" Type="http://schemas.openxmlformats.org/officeDocument/2006/relationships/tags" Target="../tags/tag206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217.xml"/><Relationship Id="rId20" Type="http://schemas.openxmlformats.org/officeDocument/2006/relationships/image" Target="../media/image56.png"/><Relationship Id="rId2" Type="http://schemas.openxmlformats.org/officeDocument/2006/relationships/tags" Target="../tags/tag205.xml"/><Relationship Id="rId19" Type="http://schemas.openxmlformats.org/officeDocument/2006/relationships/tags" Target="../tags/tag216.xml"/><Relationship Id="rId18" Type="http://schemas.openxmlformats.org/officeDocument/2006/relationships/tags" Target="../tags/tag215.xml"/><Relationship Id="rId17" Type="http://schemas.openxmlformats.org/officeDocument/2006/relationships/image" Target="../media/image55.svg"/><Relationship Id="rId16" Type="http://schemas.openxmlformats.org/officeDocument/2006/relationships/image" Target="../media/image54.png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image" Target="../media/image53.svg"/><Relationship Id="rId10" Type="http://schemas.openxmlformats.org/officeDocument/2006/relationships/image" Target="../media/image52.pn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tags" Target="../tags/tag223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1" Type="http://schemas.openxmlformats.org/officeDocument/2006/relationships/slideLayout" Target="../slideLayouts/slideLayout7.xml"/><Relationship Id="rId30" Type="http://schemas.openxmlformats.org/officeDocument/2006/relationships/tags" Target="../tags/tag238.xml"/><Relationship Id="rId3" Type="http://schemas.openxmlformats.org/officeDocument/2006/relationships/tags" Target="../tags/tag219.xml"/><Relationship Id="rId29" Type="http://schemas.openxmlformats.org/officeDocument/2006/relationships/image" Target="../media/image64.svg"/><Relationship Id="rId28" Type="http://schemas.openxmlformats.org/officeDocument/2006/relationships/image" Target="../media/image63.png"/><Relationship Id="rId27" Type="http://schemas.openxmlformats.org/officeDocument/2006/relationships/tags" Target="../tags/tag237.xml"/><Relationship Id="rId26" Type="http://schemas.openxmlformats.org/officeDocument/2006/relationships/image" Target="../media/image62.svg"/><Relationship Id="rId25" Type="http://schemas.openxmlformats.org/officeDocument/2006/relationships/image" Target="../media/image61.png"/><Relationship Id="rId24" Type="http://schemas.openxmlformats.org/officeDocument/2006/relationships/tags" Target="../tags/tag236.xml"/><Relationship Id="rId23" Type="http://schemas.openxmlformats.org/officeDocument/2006/relationships/image" Target="../media/image60.svg"/><Relationship Id="rId22" Type="http://schemas.openxmlformats.org/officeDocument/2006/relationships/image" Target="../media/image59.png"/><Relationship Id="rId21" Type="http://schemas.openxmlformats.org/officeDocument/2006/relationships/tags" Target="../tags/tag235.xml"/><Relationship Id="rId20" Type="http://schemas.openxmlformats.org/officeDocument/2006/relationships/image" Target="../media/image58.svg"/><Relationship Id="rId2" Type="http://schemas.openxmlformats.org/officeDocument/2006/relationships/tags" Target="../tags/tag218.xml"/><Relationship Id="rId19" Type="http://schemas.openxmlformats.org/officeDocument/2006/relationships/image" Target="../media/image57.png"/><Relationship Id="rId18" Type="http://schemas.openxmlformats.org/officeDocument/2006/relationships/tags" Target="../tags/tag234.xml"/><Relationship Id="rId17" Type="http://schemas.openxmlformats.org/officeDocument/2006/relationships/tags" Target="../tags/tag233.xml"/><Relationship Id="rId16" Type="http://schemas.openxmlformats.org/officeDocument/2006/relationships/tags" Target="../tags/tag232.xml"/><Relationship Id="rId15" Type="http://schemas.openxmlformats.org/officeDocument/2006/relationships/tags" Target="../tags/tag231.xml"/><Relationship Id="rId14" Type="http://schemas.openxmlformats.org/officeDocument/2006/relationships/tags" Target="../tags/tag230.xml"/><Relationship Id="rId13" Type="http://schemas.openxmlformats.org/officeDocument/2006/relationships/tags" Target="../tags/tag229.xml"/><Relationship Id="rId12" Type="http://schemas.openxmlformats.org/officeDocument/2006/relationships/tags" Target="../tags/tag22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44.xml"/><Relationship Id="rId8" Type="http://schemas.openxmlformats.org/officeDocument/2006/relationships/tags" Target="../tags/tag243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image" Target="../media/image66.svg"/><Relationship Id="rId4" Type="http://schemas.openxmlformats.org/officeDocument/2006/relationships/image" Target="../media/image65.png"/><Relationship Id="rId3" Type="http://schemas.openxmlformats.org/officeDocument/2006/relationships/tags" Target="../tags/tag240.xml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259.xml"/><Relationship Id="rId25" Type="http://schemas.openxmlformats.org/officeDocument/2006/relationships/tags" Target="../tags/tag258.xml"/><Relationship Id="rId24" Type="http://schemas.openxmlformats.org/officeDocument/2006/relationships/tags" Target="../tags/tag257.xml"/><Relationship Id="rId23" Type="http://schemas.openxmlformats.org/officeDocument/2006/relationships/tags" Target="../tags/tag256.xml"/><Relationship Id="rId22" Type="http://schemas.openxmlformats.org/officeDocument/2006/relationships/tags" Target="../tags/tag255.xml"/><Relationship Id="rId21" Type="http://schemas.openxmlformats.org/officeDocument/2006/relationships/tags" Target="../tags/tag254.xml"/><Relationship Id="rId20" Type="http://schemas.openxmlformats.org/officeDocument/2006/relationships/tags" Target="../tags/tag253.xml"/><Relationship Id="rId2" Type="http://schemas.openxmlformats.org/officeDocument/2006/relationships/tags" Target="../tags/tag239.xml"/><Relationship Id="rId19" Type="http://schemas.openxmlformats.org/officeDocument/2006/relationships/tags" Target="../tags/tag252.xml"/><Relationship Id="rId18" Type="http://schemas.openxmlformats.org/officeDocument/2006/relationships/tags" Target="../tags/tag251.xml"/><Relationship Id="rId17" Type="http://schemas.openxmlformats.org/officeDocument/2006/relationships/tags" Target="../tags/tag250.xml"/><Relationship Id="rId16" Type="http://schemas.openxmlformats.org/officeDocument/2006/relationships/tags" Target="../tags/tag249.xml"/><Relationship Id="rId15" Type="http://schemas.openxmlformats.org/officeDocument/2006/relationships/tags" Target="../tags/tag248.xml"/><Relationship Id="rId14" Type="http://schemas.openxmlformats.org/officeDocument/2006/relationships/tags" Target="../tags/tag247.xml"/><Relationship Id="rId13" Type="http://schemas.openxmlformats.org/officeDocument/2006/relationships/tags" Target="../tags/tag246.xml"/><Relationship Id="rId12" Type="http://schemas.openxmlformats.org/officeDocument/2006/relationships/image" Target="../media/image68.svg"/><Relationship Id="rId11" Type="http://schemas.openxmlformats.org/officeDocument/2006/relationships/image" Target="../media/image67.png"/><Relationship Id="rId10" Type="http://schemas.openxmlformats.org/officeDocument/2006/relationships/tags" Target="../tags/tag245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60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5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6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0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16.xml"/><Relationship Id="rId16" Type="http://schemas.openxmlformats.org/officeDocument/2006/relationships/tags" Target="../tags/tag115.xml"/><Relationship Id="rId15" Type="http://schemas.openxmlformats.org/officeDocument/2006/relationships/tags" Target="../tags/tag114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3.xml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4423" y="3442335"/>
            <a:ext cx="7437120" cy="365760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5805" y="1215390"/>
            <a:ext cx="1074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第九</a:t>
            </a: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章</a:t>
            </a:r>
            <a:r>
              <a:rPr lang="en-US" altLang="zh-CN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60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家校协同项目的设计与实施</a:t>
            </a:r>
            <a:endParaRPr lang="zh-CN" altLang="en-US" sz="48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741228" y="4692650"/>
            <a:ext cx="2709545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授课人：</a:t>
            </a:r>
            <a:r>
              <a:rPr lang="en-US" altLang="zh-CN" sz="2000" dirty="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lang="en-US" altLang="zh-CN" sz="2000" dirty="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0405" y="402590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家校协同的三大背景</a:t>
            </a:r>
            <a:endParaRPr lang="zh-CN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" name="AutoShape 3"/>
          <p:cNvSpPr/>
          <p:nvPr>
            <p:custDataLst>
              <p:tags r:id="rId2"/>
            </p:custDataLst>
          </p:nvPr>
        </p:nvSpPr>
        <p:spPr>
          <a:xfrm>
            <a:off x="762000" y="1968500"/>
            <a:ext cx="3429000" cy="3642995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2E5B9A">
                <a:alpha val="15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2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222500"/>
            <a:ext cx="406400" cy="406400"/>
          </a:xfrm>
          <a:prstGeom prst="rect">
            <a:avLst/>
          </a:prstGeom>
        </p:spPr>
      </p:pic>
      <p:sp>
        <p:nvSpPr>
          <p:cNvPr id="26" name="AutoShape 5"/>
          <p:cNvSpPr/>
          <p:nvPr>
            <p:custDataLst>
              <p:tags r:id="rId6"/>
            </p:custDataLst>
          </p:nvPr>
        </p:nvSpPr>
        <p:spPr>
          <a:xfrm>
            <a:off x="1524000" y="22225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l">
              <a:lnSpc>
                <a:spcPct val="125000"/>
              </a:lnSpc>
              <a:defRPr/>
            </a:pPr>
            <a:r>
              <a:rPr lang="zh-CN" altLang="en-US" sz="24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资源互补</a:t>
            </a:r>
            <a:endParaRPr lang="zh-CN" altLang="en-US" sz="24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27" name="Connector 6"/>
          <p:cNvCxnSpPr/>
          <p:nvPr>
            <p:custDataLst>
              <p:tags r:id="rId7"/>
            </p:custDataLst>
          </p:nvPr>
        </p:nvCxnSpPr>
        <p:spPr>
          <a:xfrm rot="-14946">
            <a:off x="1016014" y="26987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" name="AutoShape 7"/>
          <p:cNvSpPr/>
          <p:nvPr>
            <p:custDataLst>
              <p:tags r:id="rId8"/>
            </p:custDataLst>
          </p:nvPr>
        </p:nvSpPr>
        <p:spPr>
          <a:xfrm>
            <a:off x="1016000" y="2794000"/>
            <a:ext cx="2921000" cy="27336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l">
              <a:lnSpc>
                <a:spcPct val="125000"/>
              </a:lnSpc>
              <a:defRPr/>
            </a:pPr>
            <a:r>
              <a:rPr lang="zh-CN" altLang="en-US" sz="2000"/>
              <a:t>家校合作是多主体共同参与的一种育人模式，不仅能够消弭不同教育子系统之间的隔阂，还可以整合多主体的资源</a:t>
            </a:r>
            <a:endParaRPr lang="zh-CN" altLang="en-US" sz="2000"/>
          </a:p>
        </p:txBody>
      </p:sp>
      <p:sp>
        <p:nvSpPr>
          <p:cNvPr id="30" name="AutoShape 8"/>
          <p:cNvSpPr/>
          <p:nvPr>
            <p:custDataLst>
              <p:tags r:id="rId9"/>
            </p:custDataLst>
          </p:nvPr>
        </p:nvSpPr>
        <p:spPr>
          <a:xfrm>
            <a:off x="4381500" y="1968500"/>
            <a:ext cx="3429000" cy="364363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p>
            <a:pPr algn="ctr">
              <a:defRPr/>
            </a:pPr>
          </a:p>
        </p:txBody>
      </p:sp>
      <p:pic>
        <p:nvPicPr>
          <p:cNvPr id="31" name="Picture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635500" y="2222500"/>
            <a:ext cx="406400" cy="406400"/>
          </a:xfrm>
          <a:prstGeom prst="rect">
            <a:avLst/>
          </a:prstGeom>
        </p:spPr>
      </p:pic>
      <p:sp>
        <p:nvSpPr>
          <p:cNvPr id="2" name="AutoShape 10"/>
          <p:cNvSpPr/>
          <p:nvPr>
            <p:custDataLst>
              <p:tags r:id="rId13"/>
            </p:custDataLst>
          </p:nvPr>
        </p:nvSpPr>
        <p:spPr>
          <a:xfrm>
            <a:off x="5143500" y="22225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l">
              <a:lnSpc>
                <a:spcPct val="125000"/>
              </a:lnSpc>
              <a:defRPr/>
            </a:pPr>
            <a:r>
              <a:rPr lang="zh-CN" altLang="en-US" sz="24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价值引导</a:t>
            </a:r>
            <a:endParaRPr lang="zh-CN" altLang="en-US" sz="24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3" name="Connector 11"/>
          <p:cNvCxnSpPr/>
          <p:nvPr>
            <p:custDataLst>
              <p:tags r:id="rId14"/>
            </p:custDataLst>
          </p:nvPr>
        </p:nvCxnSpPr>
        <p:spPr>
          <a:xfrm rot="-14946">
            <a:off x="4635514" y="26987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AutoShape 12"/>
          <p:cNvSpPr/>
          <p:nvPr>
            <p:custDataLst>
              <p:tags r:id="rId15"/>
            </p:custDataLst>
          </p:nvPr>
        </p:nvSpPr>
        <p:spPr>
          <a:xfrm>
            <a:off x="4735195" y="2806700"/>
            <a:ext cx="2993390" cy="22898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l">
              <a:lnSpc>
                <a:spcPct val="125000"/>
              </a:lnSpc>
              <a:defRPr/>
            </a:pPr>
            <a:r>
              <a:rPr lang="zh-CN" altLang="en-US" sz="2000"/>
              <a:t>平衡家庭与学校的价值观差异需要双方达成共识，家庭和学校的合作以育人为共同目的及合作基础</a:t>
            </a:r>
            <a:endParaRPr lang="zh-CN" altLang="en-US" sz="2000"/>
          </a:p>
        </p:txBody>
      </p:sp>
      <p:sp>
        <p:nvSpPr>
          <p:cNvPr id="8" name="AutoShape 13"/>
          <p:cNvSpPr/>
          <p:nvPr>
            <p:custDataLst>
              <p:tags r:id="rId16"/>
            </p:custDataLst>
          </p:nvPr>
        </p:nvSpPr>
        <p:spPr>
          <a:xfrm>
            <a:off x="8001000" y="1968500"/>
            <a:ext cx="3429000" cy="364363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p>
            <a:pPr algn="ctr">
              <a:defRPr/>
            </a:pPr>
          </a:p>
        </p:txBody>
      </p:sp>
      <p:pic>
        <p:nvPicPr>
          <p:cNvPr id="9" name="Picture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255000" y="2222500"/>
            <a:ext cx="406400" cy="406400"/>
          </a:xfrm>
          <a:prstGeom prst="rect">
            <a:avLst/>
          </a:prstGeom>
        </p:spPr>
      </p:pic>
      <p:sp>
        <p:nvSpPr>
          <p:cNvPr id="10" name="AutoShape 15"/>
          <p:cNvSpPr/>
          <p:nvPr>
            <p:custDataLst>
              <p:tags r:id="rId20"/>
            </p:custDataLst>
          </p:nvPr>
        </p:nvSpPr>
        <p:spPr>
          <a:xfrm>
            <a:off x="8763000" y="22225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l">
              <a:lnSpc>
                <a:spcPct val="125000"/>
              </a:lnSpc>
              <a:defRPr/>
            </a:pPr>
            <a:r>
              <a:rPr lang="zh-CN" altLang="en-US" sz="24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文化传承</a:t>
            </a:r>
            <a:endParaRPr lang="zh-CN" altLang="en-US" sz="24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11" name="Connector 16"/>
          <p:cNvCxnSpPr/>
          <p:nvPr>
            <p:custDataLst>
              <p:tags r:id="rId21"/>
            </p:custDataLst>
          </p:nvPr>
        </p:nvCxnSpPr>
        <p:spPr>
          <a:xfrm rot="-14946">
            <a:off x="8255014" y="26987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7"/>
          <p:cNvSpPr/>
          <p:nvPr>
            <p:custDataLst>
              <p:tags r:id="rId22"/>
            </p:custDataLst>
          </p:nvPr>
        </p:nvSpPr>
        <p:spPr>
          <a:xfrm>
            <a:off x="8255000" y="2994660"/>
            <a:ext cx="2921000" cy="15906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l">
              <a:lnSpc>
                <a:spcPct val="125000"/>
              </a:lnSpc>
              <a:defRPr/>
            </a:pPr>
            <a:r>
              <a:rPr lang="zh-CN" altLang="en-US" sz="2000"/>
              <a:t>任何一个主体都有属于自己的文化，大到国家、民族，小到行业、家庭</a:t>
            </a:r>
            <a:endParaRPr lang="zh-CN" altLang="en-US" sz="2000"/>
          </a:p>
        </p:txBody>
      </p:sp>
    </p:spTree>
    <p:custDataLst>
      <p:tags r:id="rId2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THREE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98069" y="2610485"/>
            <a:ext cx="9096262" cy="1198880"/>
            <a:chOff x="460" y="4111"/>
            <a:chExt cx="19822" cy="1888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60" y="4111"/>
              <a:ext cx="1982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案例分享</a:t>
              </a:r>
              <a:r>
                <a:rPr lang="en-US" altLang="zh-CN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-</a:t>
              </a:r>
              <a:r>
                <a:rPr lang="zh-CN" altLang="en-US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佛山村落</a:t>
              </a:r>
              <a:endParaRPr lang="zh-CN" altLang="en-US" sz="7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03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" name="AutoShape 3"/>
          <p:cNvSpPr/>
          <p:nvPr/>
        </p:nvSpPr>
        <p:spPr>
          <a:xfrm>
            <a:off x="710565" y="1651000"/>
            <a:ext cx="5080000" cy="3277870"/>
          </a:xfrm>
          <a:prstGeom prst="roundRect">
            <a:avLst>
              <a:gd name="adj" fmla="val 6666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1905000"/>
            <a:ext cx="355600" cy="355600"/>
          </a:xfrm>
          <a:prstGeom prst="rect">
            <a:avLst/>
          </a:prstGeom>
        </p:spPr>
      </p:pic>
      <p:sp>
        <p:nvSpPr>
          <p:cNvPr id="7" name="AutoShape 5"/>
          <p:cNvSpPr/>
          <p:nvPr/>
        </p:nvSpPr>
        <p:spPr>
          <a:xfrm>
            <a:off x="1460500" y="1879600"/>
            <a:ext cx="4127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</a:t>
            </a:r>
            <a:r>
              <a:rPr lang="zh-CN" alt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介绍</a:t>
            </a:r>
            <a:endParaRPr lang="zh-CN" altLang="en-US" sz="1800" b="1" i="0" u="none" strike="noStrike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30" name="Connector 6"/>
          <p:cNvCxnSpPr/>
          <p:nvPr/>
        </p:nvCxnSpPr>
        <p:spPr>
          <a:xfrm rot="-9549">
            <a:off x="1016009" y="2279650"/>
            <a:ext cx="4572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AutoShape 7"/>
          <p:cNvSpPr/>
          <p:nvPr/>
        </p:nvSpPr>
        <p:spPr>
          <a:xfrm>
            <a:off x="1016000" y="2413000"/>
            <a:ext cx="4572000" cy="227965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 fontAlgn="auto">
              <a:lnSpc>
                <a:spcPct val="150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佛山市某小学</a:t>
            </a:r>
            <a:r>
              <a:rPr lang="en-US" sz="14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针对小学六年级学生开展了“弘扬佛山文化，焕发村落活力”项目。该项目由“江畔古村，走进逢简”“南海望族，灵秀松塘”“湾区之源，江根古村”三个子项目组成。</a:t>
            </a:r>
            <a:endParaRPr lang="en-US" sz="140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佛山村落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t="8702" r="355"/>
          <a:stretch>
            <a:fillRect/>
          </a:stretch>
        </p:blipFill>
        <p:spPr>
          <a:xfrm>
            <a:off x="6255385" y="1651000"/>
            <a:ext cx="5526405" cy="305117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佛山村落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" y="1296035"/>
            <a:ext cx="12011660" cy="55714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佛山村落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32986" t="2385"/>
          <a:stretch>
            <a:fillRect/>
          </a:stretch>
        </p:blipFill>
        <p:spPr>
          <a:xfrm>
            <a:off x="835660" y="1469390"/>
            <a:ext cx="7150735" cy="2962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6630" y="4864100"/>
            <a:ext cx="3266440" cy="10941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>
                <a:solidFill>
                  <a:srgbClr val="315858"/>
                </a:solidFill>
                <a:sym typeface="+mn-ea"/>
              </a:rPr>
              <a:t>子项目一：逢简村</a:t>
            </a:r>
            <a:endParaRPr lang="zh-CN" altLang="en-US" b="1">
              <a:solidFill>
                <a:srgbClr val="315858"/>
              </a:solidFill>
              <a:sym typeface="+mn-ea"/>
            </a:endParaRPr>
          </a:p>
          <a:p>
            <a:r>
              <a:rPr lang="zh-CN" altLang="en-US" b="1">
                <a:solidFill>
                  <a:srgbClr val="315858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主题：江畔古村，走进逢简</a:t>
            </a:r>
            <a:endParaRPr lang="zh-CN" altLang="en-US" b="1">
              <a:solidFill>
                <a:srgbClr val="315858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9295" y="1422400"/>
            <a:ext cx="3249295" cy="29006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19955" y="4864100"/>
            <a:ext cx="3266440" cy="10941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>
                <a:solidFill>
                  <a:srgbClr val="315858"/>
                </a:solidFill>
                <a:sym typeface="+mn-ea"/>
              </a:rPr>
              <a:t>子项目二：松塘村</a:t>
            </a:r>
            <a:endParaRPr lang="zh-CN" altLang="en-US" b="1">
              <a:solidFill>
                <a:srgbClr val="315858"/>
              </a:solidFill>
              <a:sym typeface="+mn-ea"/>
            </a:endParaRPr>
          </a:p>
          <a:p>
            <a:r>
              <a:rPr lang="zh-CN" altLang="en-US" b="1">
                <a:solidFill>
                  <a:srgbClr val="315858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主题：南海望族，灵秀松塘</a:t>
            </a:r>
            <a:endParaRPr lang="zh-CN" altLang="en-US" b="1">
              <a:solidFill>
                <a:srgbClr val="315858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63280" y="4864100"/>
            <a:ext cx="3266440" cy="11760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>
                <a:solidFill>
                  <a:srgbClr val="315858"/>
                </a:solidFill>
                <a:sym typeface="+mn-ea"/>
              </a:rPr>
              <a:t>子项目三：江根村</a:t>
            </a:r>
            <a:endParaRPr lang="zh-CN" altLang="en-US" b="1">
              <a:solidFill>
                <a:srgbClr val="315858"/>
              </a:solidFill>
              <a:sym typeface="+mn-ea"/>
            </a:endParaRPr>
          </a:p>
          <a:p>
            <a:r>
              <a:rPr lang="zh-CN" altLang="en-US" b="1">
                <a:solidFill>
                  <a:srgbClr val="315858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主题：湾区之源，江根古村</a:t>
            </a:r>
            <a:endParaRPr lang="zh-CN" altLang="en-US" b="1">
              <a:solidFill>
                <a:srgbClr val="315858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佛山村落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2503170" y="1498600"/>
          <a:ext cx="7540625" cy="4669790"/>
        </p:xfrm>
        <a:graphic>
          <a:graphicData uri="http://schemas.openxmlformats.org/drawingml/2006/table">
            <a:tbl>
              <a:tblPr firstRow="1" bandRow="1">
                <a:tableStyleId>{8F25350A-C079-4D9F-97F1-C967B7769FC3}</a:tableStyleId>
              </a:tblPr>
              <a:tblGrid>
                <a:gridCol w="2361642"/>
                <a:gridCol w="2934681"/>
                <a:gridCol w="2244196"/>
              </a:tblGrid>
              <a:tr h="49085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探究主题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探究内容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涉及学科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29565">
                <a:tc rowSpan="3">
                  <a:txBody>
                    <a:bodyPr/>
                    <a:p>
                      <a:pPr marL="0" indent="0" algn="ctr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江畔古村，走进逢简</a:t>
                      </a:r>
                      <a:endParaRPr lang="zh-CN" sz="1400"/>
                    </a:p>
                    <a:p>
                      <a:pPr marL="0" indent="0" algn="ctr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/>
                        <a:t> </a:t>
                      </a:r>
                      <a:endParaRPr lang="en-US" altLang="zh-CN" sz="1400"/>
                    </a:p>
                    <a:p>
                      <a:pPr marL="0" indent="0" algn="ctr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/>
                        <a:t> </a:t>
                      </a:r>
                      <a:endParaRPr lang="en-US" alt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逢简村在佛山历史的重要地位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地理、历史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493395">
                <a:tc vMerge="1"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逢简村是重要的历史文化载体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历史、音乐、体育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57860">
                <a:tc vMerge="1"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/>
                        <a:t> </a:t>
                      </a:r>
                      <a:r>
                        <a:rPr lang="zh-CN" sz="1400"/>
                        <a:t>逢简水乡新时代宣传推广之旅</a:t>
                      </a:r>
                      <a:endParaRPr lang="zh-CN" sz="1400"/>
                    </a:p>
                    <a:p>
                      <a:pPr marL="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数学、历史、设计、美术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28930">
                <a:tc rowSpan="3">
                  <a:txBody>
                    <a:bodyPr/>
                    <a:p>
                      <a:pPr marL="0" indent="0" algn="ctr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南海望族，灵秀松塘</a:t>
                      </a:r>
                      <a:endParaRPr lang="zh-CN" sz="1400"/>
                    </a:p>
                    <a:p>
                      <a:pPr marL="0" indent="0" algn="ctr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/>
                        <a:t> </a:t>
                      </a:r>
                      <a:endParaRPr lang="en-US" altLang="zh-CN" sz="1400"/>
                    </a:p>
                    <a:p>
                      <a:pPr marL="0" indent="0" algn="ctr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/>
                        <a:t> </a:t>
                      </a:r>
                      <a:endParaRPr lang="en-US" alt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松塘村在佛山历史上的重要地位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历史、语文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93395">
                <a:tc vMerge="1"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松塘村是重要的历史文化载体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历史、语文、地理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494030">
                <a:tc vMerge="1"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/>
                        <a:t> </a:t>
                      </a:r>
                      <a:r>
                        <a:rPr lang="zh-CN" sz="1400"/>
                        <a:t>松塘村新时代宣传推广</a:t>
                      </a:r>
                      <a:endParaRPr lang="zh-CN" sz="1400"/>
                    </a:p>
                    <a:p>
                      <a:pPr marL="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设计、数学、美术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94970">
                <a:tc rowSpan="3">
                  <a:txBody>
                    <a:bodyPr/>
                    <a:p>
                      <a:pPr marL="0" indent="0" algn="ctr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湾区之源，江根古村</a:t>
                      </a:r>
                      <a:endParaRPr lang="zh-CN" sz="1400"/>
                    </a:p>
                    <a:p>
                      <a:pPr marL="0" indent="0" algn="ctr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/>
                        <a:t> </a:t>
                      </a:r>
                      <a:endParaRPr lang="en-US" altLang="zh-CN" sz="1400"/>
                    </a:p>
                    <a:p>
                      <a:pPr marL="0" indent="0" algn="ctr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/>
                        <a:t> </a:t>
                      </a:r>
                      <a:endParaRPr lang="en-US" alt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江根村对珠江三角洲的重要作用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地理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493395">
                <a:tc vMerge="1"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江根村是重要历史文化的载体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历史、地理、语文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93395">
                <a:tc vMerge="1"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/>
                        <a:t> </a:t>
                      </a:r>
                      <a:r>
                        <a:rPr lang="zh-CN" sz="1400"/>
                        <a:t>江根村新时代宣传推广</a:t>
                      </a:r>
                      <a:endParaRPr lang="zh-CN" sz="1400"/>
                    </a:p>
                    <a:p>
                      <a:pPr marL="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/>
                        <a:t>设计、美术、数学</a:t>
                      </a:r>
                      <a:endParaRPr lang="zh-CN" sz="1400"/>
                    </a:p>
                  </a:txBody>
                  <a:tcPr marL="68580" marR="6858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FOUR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7006" y="2610485"/>
            <a:ext cx="10274710" cy="1197610"/>
            <a:chOff x="-1351" y="4111"/>
            <a:chExt cx="22390" cy="1886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351" y="4111"/>
              <a:ext cx="223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核心理论基础与典型模式解析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04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64275" y="1142365"/>
            <a:ext cx="52279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"认知是动态参与的产物"</a:t>
            </a:r>
            <a:endParaRPr lang="zh-CN" altLang="en-US" sz="28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5455" y="2118995"/>
            <a:ext cx="51816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b="1">
                <a:solidFill>
                  <a:srgbClr val="315858"/>
                </a:solidFill>
              </a:rPr>
              <a:t>1.</a:t>
            </a:r>
            <a:r>
              <a:rPr lang="zh-CN" altLang="en-US" b="1">
                <a:solidFill>
                  <a:srgbClr val="315858"/>
                </a:solidFill>
              </a:rPr>
              <a:t>个体发展嵌套于相互影响的一系列环境系统中，系统与个体相互作用并彼此影响</a:t>
            </a:r>
            <a:endParaRPr lang="zh-CN" altLang="en-US" b="1">
              <a:solidFill>
                <a:srgbClr val="315858"/>
              </a:solidFill>
            </a:endParaRPr>
          </a:p>
          <a:p>
            <a:pPr indent="0" fontAlgn="auto">
              <a:lnSpc>
                <a:spcPct val="150000"/>
              </a:lnSpc>
            </a:pPr>
            <a:endParaRPr lang="zh-CN" altLang="en-US" b="1">
              <a:solidFill>
                <a:srgbClr val="315858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b="1">
                <a:solidFill>
                  <a:srgbClr val="315858"/>
                </a:solidFill>
              </a:rPr>
              <a:t>2.</a:t>
            </a:r>
            <a:r>
              <a:rPr lang="zh-CN" altLang="en-US" b="1">
                <a:solidFill>
                  <a:srgbClr val="315858"/>
                </a:solidFill>
              </a:rPr>
              <a:t>把人类成长生存于其中的社会环境看作是一种社会性的生态系统</a:t>
            </a:r>
            <a:endParaRPr lang="zh-CN" altLang="en-US" b="1">
              <a:solidFill>
                <a:srgbClr val="315858"/>
              </a:solidFill>
            </a:endParaRPr>
          </a:p>
          <a:p>
            <a:pPr indent="0" fontAlgn="auto">
              <a:lnSpc>
                <a:spcPct val="150000"/>
              </a:lnSpc>
            </a:pPr>
            <a:endParaRPr lang="en-US" altLang="zh-CN" b="1">
              <a:solidFill>
                <a:srgbClr val="315858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rgbClr val="315858"/>
                </a:solidFill>
              </a:rPr>
              <a:t>3.生态系统理将这些环境划分为：微观系统、中观系统、外观系统、宏观系统、时间系统</a:t>
            </a:r>
            <a:endParaRPr lang="zh-CN" altLang="en-US" b="1">
              <a:solidFill>
                <a:srgbClr val="31585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5455" y="1142365"/>
            <a:ext cx="54991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理论基础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I：</a:t>
            </a:r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社会生态系统理论</a:t>
            </a:r>
            <a:endParaRPr lang="en-US" altLang="zh-CN" sz="28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理论基础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190" y="1807210"/>
            <a:ext cx="5649595" cy="47625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01060" y="1092200"/>
            <a:ext cx="5390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理论基础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I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I</a:t>
            </a:r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：重叠影响阈理论</a:t>
            </a:r>
            <a:endParaRPr lang="zh-CN" altLang="en-US" sz="28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理论基础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115" y="2015490"/>
            <a:ext cx="5376545" cy="4362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40805" y="2015490"/>
            <a:ext cx="5080000" cy="1337945"/>
          </a:xfrm>
          <a:prstGeom prst="rect">
            <a:avLst/>
          </a:prstGeom>
        </p:spPr>
        <p:txBody>
          <a:bodyPr>
            <a:sp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solidFill>
                  <a:srgbClr val="315858"/>
                </a:solidFill>
              </a:rPr>
              <a:t>美国学者乔伊斯·爱普斯坦提出了重叠影响阈理论以指导家校合作实践，并发展与构建了六种实践类型，指导学校开展均衡、全面的家校合作。</a:t>
            </a:r>
            <a:endParaRPr lang="zh-CN" altLang="en-US" sz="1800">
              <a:solidFill>
                <a:srgbClr val="315858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20155" y="4090353"/>
            <a:ext cx="5080000" cy="1753235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“家庭、学校和社区是影响学生成长的核心因素”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理论基础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1060" y="1050925"/>
            <a:ext cx="5621655" cy="563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理论基础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I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I</a:t>
            </a:r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：互动仪式链理论</a:t>
            </a:r>
            <a:endParaRPr lang="zh-CN" altLang="en-US" sz="28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0565" y="2514283"/>
            <a:ext cx="5080000" cy="2861310"/>
          </a:xfrm>
          <a:prstGeom prst="rect">
            <a:avLst/>
          </a:prstGeom>
        </p:spPr>
        <p:txBody>
          <a:bodyPr>
            <a:sp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315858"/>
                </a:solidFill>
                <a:latin typeface="+mn-ea"/>
                <a:cs typeface="+mn-ea"/>
              </a:rPr>
              <a:t>美国社会学家兰德尔·柯林斯将微观情境作为研究的出发点，将互动仪式的微观社会学分析与宏观社会学分析统一起来，提出了互动仪式的观念及其作用机制。</a:t>
            </a:r>
            <a:endParaRPr lang="en-US" sz="2400" b="1">
              <a:solidFill>
                <a:srgbClr val="315858"/>
              </a:solidFill>
              <a:latin typeface="+mn-ea"/>
              <a:cs typeface="+mn-ea"/>
            </a:endParaRPr>
          </a:p>
        </p:txBody>
      </p:sp>
      <p:sp>
        <p:nvSpPr>
          <p:cNvPr id="28" name="AutoShape 6"/>
          <p:cNvSpPr/>
          <p:nvPr>
            <p:custDataLst>
              <p:tags r:id="rId2"/>
            </p:custDataLst>
          </p:nvPr>
        </p:nvSpPr>
        <p:spPr>
          <a:xfrm>
            <a:off x="6569710" y="1970405"/>
            <a:ext cx="2540000" cy="2108200"/>
          </a:xfrm>
          <a:prstGeom prst="roundRect">
            <a:avLst>
              <a:gd name="adj" fmla="val 5000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2E5B9A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p>
            <a:pPr algn="ctr">
              <a:defRPr/>
            </a:pPr>
          </a:p>
        </p:txBody>
      </p:sp>
      <p:pic>
        <p:nvPicPr>
          <p:cNvPr id="29" name="Picture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22210" y="2046605"/>
            <a:ext cx="635000" cy="635000"/>
          </a:xfrm>
          <a:prstGeom prst="rect">
            <a:avLst/>
          </a:prstGeom>
        </p:spPr>
      </p:pic>
      <p:sp>
        <p:nvSpPr>
          <p:cNvPr id="30" name="AutoShape 8"/>
          <p:cNvSpPr/>
          <p:nvPr>
            <p:custDataLst>
              <p:tags r:id="rId6"/>
            </p:custDataLst>
          </p:nvPr>
        </p:nvSpPr>
        <p:spPr>
          <a:xfrm>
            <a:off x="6696710" y="2808605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ctr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共同关注</a:t>
            </a:r>
            <a:endParaRPr lang="zh-CN" altLang="en-US" sz="18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1" name="AutoShape 9"/>
          <p:cNvSpPr/>
          <p:nvPr>
            <p:custDataLst>
              <p:tags r:id="rId7"/>
            </p:custDataLst>
          </p:nvPr>
        </p:nvSpPr>
        <p:spPr>
          <a:xfrm>
            <a:off x="6696710" y="3253105"/>
            <a:ext cx="2286000" cy="6756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ctr">
              <a:lnSpc>
                <a:spcPct val="108000"/>
              </a:lnSpc>
              <a:defRPr/>
            </a:pPr>
            <a:r>
              <a:rPr 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成员聚焦同一对象或主题</a:t>
            </a:r>
            <a:endParaRPr lang="en-US" sz="1300">
              <a:solidFill>
                <a:srgbClr val="646E7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2" name="AutoShape 6"/>
          <p:cNvSpPr/>
          <p:nvPr>
            <p:custDataLst>
              <p:tags r:id="rId8"/>
            </p:custDataLst>
          </p:nvPr>
        </p:nvSpPr>
        <p:spPr>
          <a:xfrm>
            <a:off x="9330690" y="1970405"/>
            <a:ext cx="2540000" cy="2108200"/>
          </a:xfrm>
          <a:prstGeom prst="roundRect">
            <a:avLst>
              <a:gd name="adj" fmla="val 5000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2E5B9A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p>
            <a:pPr algn="ctr">
              <a:defRPr/>
            </a:pPr>
          </a:p>
        </p:txBody>
      </p:sp>
      <p:sp>
        <p:nvSpPr>
          <p:cNvPr id="33" name="AutoShape 8"/>
          <p:cNvSpPr/>
          <p:nvPr>
            <p:custDataLst>
              <p:tags r:id="rId9"/>
            </p:custDataLst>
          </p:nvPr>
        </p:nvSpPr>
        <p:spPr>
          <a:xfrm>
            <a:off x="9457690" y="2808605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ctr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情绪共振</a:t>
            </a:r>
            <a:endParaRPr lang="zh-CN" altLang="en-US" sz="1800" b="1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4" name="AutoShape 9"/>
          <p:cNvSpPr/>
          <p:nvPr>
            <p:custDataLst>
              <p:tags r:id="rId10"/>
            </p:custDataLst>
          </p:nvPr>
        </p:nvSpPr>
        <p:spPr>
          <a:xfrm>
            <a:off x="9457690" y="3253105"/>
            <a:ext cx="2286000" cy="6756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ctr">
              <a:lnSpc>
                <a:spcPct val="108000"/>
              </a:lnSpc>
              <a:defRPr/>
            </a:pPr>
            <a:r>
              <a:rPr 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情感在互动中被放大、共享</a:t>
            </a:r>
            <a:endParaRPr lang="en-US" sz="1300">
              <a:solidFill>
                <a:srgbClr val="646E7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5" name="AutoShape 6"/>
          <p:cNvSpPr/>
          <p:nvPr>
            <p:custDataLst>
              <p:tags r:id="rId11"/>
            </p:custDataLst>
          </p:nvPr>
        </p:nvSpPr>
        <p:spPr>
          <a:xfrm>
            <a:off x="6569710" y="4272915"/>
            <a:ext cx="2540000" cy="2108200"/>
          </a:xfrm>
          <a:prstGeom prst="roundRect">
            <a:avLst>
              <a:gd name="adj" fmla="val 5000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2E5B9A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p>
            <a:pPr algn="ctr">
              <a:defRPr/>
            </a:pPr>
          </a:p>
        </p:txBody>
      </p:sp>
      <p:sp>
        <p:nvSpPr>
          <p:cNvPr id="36" name="AutoShape 8"/>
          <p:cNvSpPr/>
          <p:nvPr>
            <p:custDataLst>
              <p:tags r:id="rId12"/>
            </p:custDataLst>
          </p:nvPr>
        </p:nvSpPr>
        <p:spPr>
          <a:xfrm>
            <a:off x="6696710" y="5111115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ctr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身体共在</a:t>
            </a:r>
            <a:endParaRPr lang="zh-CN" altLang="en-US" sz="1800" b="1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7" name="AutoShape 9"/>
          <p:cNvSpPr/>
          <p:nvPr>
            <p:custDataLst>
              <p:tags r:id="rId13"/>
            </p:custDataLst>
          </p:nvPr>
        </p:nvSpPr>
        <p:spPr>
          <a:xfrm>
            <a:off x="6696710" y="5555615"/>
            <a:ext cx="2286000" cy="6756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algn="ctr">
              <a:lnSpc>
                <a:spcPct val="108000"/>
              </a:lnSpc>
              <a:buClrTx/>
              <a:buSzTx/>
              <a:buFontTx/>
              <a:defRPr/>
            </a:pPr>
            <a:r>
              <a:rPr 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共同参与所带来的临场感</a:t>
            </a:r>
            <a:endParaRPr lang="en-US" sz="1300">
              <a:solidFill>
                <a:srgbClr val="646E7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8" name="AutoShape 6"/>
          <p:cNvSpPr/>
          <p:nvPr>
            <p:custDataLst>
              <p:tags r:id="rId14"/>
            </p:custDataLst>
          </p:nvPr>
        </p:nvSpPr>
        <p:spPr>
          <a:xfrm>
            <a:off x="9330690" y="4272915"/>
            <a:ext cx="2540000" cy="2108200"/>
          </a:xfrm>
          <a:prstGeom prst="roundRect">
            <a:avLst>
              <a:gd name="adj" fmla="val 5000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2E5B9A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p>
            <a:pPr algn="ctr">
              <a:defRPr/>
            </a:pPr>
          </a:p>
        </p:txBody>
      </p:sp>
      <p:sp>
        <p:nvSpPr>
          <p:cNvPr id="39" name="AutoShape 8"/>
          <p:cNvSpPr/>
          <p:nvPr>
            <p:custDataLst>
              <p:tags r:id="rId15"/>
            </p:custDataLst>
          </p:nvPr>
        </p:nvSpPr>
        <p:spPr>
          <a:xfrm>
            <a:off x="9457690" y="5111115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ctr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群体界限</a:t>
            </a:r>
            <a:endParaRPr lang="zh-CN" altLang="en-US" sz="1800" b="1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2" name="AutoShape 9"/>
          <p:cNvSpPr/>
          <p:nvPr>
            <p:custDataLst>
              <p:tags r:id="rId16"/>
            </p:custDataLst>
          </p:nvPr>
        </p:nvSpPr>
        <p:spPr>
          <a:xfrm>
            <a:off x="9457690" y="5555615"/>
            <a:ext cx="2286000" cy="6756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ctr">
              <a:lnSpc>
                <a:spcPct val="108000"/>
              </a:lnSpc>
              <a:defRPr/>
            </a:pPr>
            <a:r>
              <a:rPr lang="zh-CN" alt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区分</a:t>
            </a:r>
            <a:r>
              <a:rPr lang="en-US" altLang="zh-CN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“</a:t>
            </a:r>
            <a:r>
              <a:rPr lang="zh-CN" alt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我们</a:t>
            </a:r>
            <a:r>
              <a:rPr lang="en-US" altLang="zh-CN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”</a:t>
            </a:r>
            <a:r>
              <a:rPr lang="zh-CN" alt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</a:t>
            </a:r>
            <a:r>
              <a:rPr lang="en-US" altLang="zh-CN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“</a:t>
            </a:r>
            <a:r>
              <a:rPr lang="zh-CN" alt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他们</a:t>
            </a:r>
            <a:r>
              <a:rPr lang="en-US" altLang="zh-CN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”</a:t>
            </a:r>
            <a:r>
              <a:rPr lang="zh-CN" alt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，形成</a:t>
            </a:r>
            <a:r>
              <a:rPr 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稳定共同体</a:t>
            </a:r>
            <a:endParaRPr lang="zh-CN" altLang="en-US" sz="1300">
              <a:solidFill>
                <a:srgbClr val="646E7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43" name="Picture 1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283190" y="2116455"/>
            <a:ext cx="635000" cy="635000"/>
          </a:xfrm>
          <a:prstGeom prst="rect">
            <a:avLst/>
          </a:prstGeom>
        </p:spPr>
      </p:pic>
      <p:pic>
        <p:nvPicPr>
          <p:cNvPr id="44" name="Picture 1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522210" y="4359910"/>
            <a:ext cx="635000" cy="635000"/>
          </a:xfrm>
          <a:prstGeom prst="rect">
            <a:avLst/>
          </a:prstGeom>
        </p:spPr>
      </p:pic>
      <p:pic>
        <p:nvPicPr>
          <p:cNvPr id="45" name="Picture 19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198100" y="4359910"/>
            <a:ext cx="635000" cy="635000"/>
          </a:xfrm>
          <a:prstGeom prst="rect">
            <a:avLst/>
          </a:prstGeom>
        </p:spPr>
      </p:pic>
    </p:spTree>
    <p:custDataLst>
      <p:tags r:id="rId26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14215" y="241935"/>
            <a:ext cx="3065780" cy="1109980"/>
            <a:chOff x="7133" y="3485"/>
            <a:chExt cx="4828" cy="1748"/>
          </a:xfrm>
        </p:grpSpPr>
        <p:sp>
          <p:nvSpPr>
            <p:cNvPr id="2" name="矩形 1"/>
            <p:cNvSpPr/>
            <p:nvPr/>
          </p:nvSpPr>
          <p:spPr>
            <a:xfrm>
              <a:off x="7964" y="4725"/>
              <a:ext cx="3168" cy="360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133" y="3485"/>
              <a:ext cx="482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7EA29C">
                      <a:alpha val="1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CONTENTS</a:t>
              </a:r>
              <a:endParaRPr lang="en-US" altLang="zh-CN" sz="40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896" y="3635"/>
              <a:ext cx="330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目录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7546975" y="2325370"/>
            <a:ext cx="297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协同背景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6116955" y="1993265"/>
            <a:ext cx="1059815" cy="1059815"/>
          </a:xfrm>
          <a:prstGeom prst="ellipse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2568575" y="3844290"/>
            <a:ext cx="299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佛山村落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8" name="组合 37"/>
          <p:cNvGrpSpPr/>
          <p:nvPr>
            <p:custDataLst>
              <p:tags r:id="rId5"/>
            </p:custDataLst>
          </p:nvPr>
        </p:nvGrpSpPr>
        <p:grpSpPr>
          <a:xfrm>
            <a:off x="1138555" y="3552825"/>
            <a:ext cx="1059815" cy="1059815"/>
            <a:chOff x="10574" y="5409"/>
            <a:chExt cx="1669" cy="1669"/>
          </a:xfrm>
        </p:grpSpPr>
        <p:sp>
          <p:nvSpPr>
            <p:cNvPr id="14" name="椭圆 13"/>
            <p:cNvSpPr/>
            <p:nvPr>
              <p:custDataLst>
                <p:tags r:id="rId6"/>
              </p:custDataLst>
            </p:nvPr>
          </p:nvSpPr>
          <p:spPr>
            <a:xfrm>
              <a:off x="10574" y="5409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Camille8"/>
            <p:cNvSpPr/>
            <p:nvPr>
              <p:custDataLst>
                <p:tags r:id="rId7"/>
              </p:custDataLst>
            </p:nvPr>
          </p:nvSpPr>
          <p:spPr>
            <a:xfrm>
              <a:off x="10988" y="5688"/>
              <a:ext cx="818" cy="967"/>
            </a:xfrm>
            <a:custGeom>
              <a:avLst/>
              <a:gdLst/>
              <a:ahLst/>
              <a:cxnLst>
                <a:cxn ang="0">
                  <a:pos x="74566864" y="46602108"/>
                </a:cxn>
                <a:cxn ang="0">
                  <a:pos x="74566864" y="46602108"/>
                </a:cxn>
                <a:cxn ang="0">
                  <a:pos x="84052302" y="4712612"/>
                </a:cxn>
                <a:cxn ang="0">
                  <a:pos x="53751402" y="35082584"/>
                </a:cxn>
                <a:cxn ang="0">
                  <a:pos x="25821860" y="60478229"/>
                </a:cxn>
                <a:cxn ang="0">
                  <a:pos x="25821860" y="104724323"/>
                </a:cxn>
                <a:cxn ang="0">
                  <a:pos x="81680943" y="120956459"/>
                </a:cxn>
                <a:cxn ang="0">
                  <a:pos x="102759500" y="58121632"/>
                </a:cxn>
                <a:cxn ang="0">
                  <a:pos x="74566864" y="46602108"/>
                </a:cxn>
                <a:cxn ang="0">
                  <a:pos x="18707782" y="46602108"/>
                </a:cxn>
                <a:cxn ang="0">
                  <a:pos x="18707782" y="46602108"/>
                </a:cxn>
                <a:cxn ang="0">
                  <a:pos x="0" y="67285141"/>
                </a:cxn>
                <a:cxn ang="0">
                  <a:pos x="0" y="97393399"/>
                </a:cxn>
                <a:cxn ang="0">
                  <a:pos x="18707782" y="118599862"/>
                </a:cxn>
                <a:cxn ang="0">
                  <a:pos x="11593118" y="104724323"/>
                </a:cxn>
                <a:cxn ang="0">
                  <a:pos x="11593118" y="62834244"/>
                </a:cxn>
                <a:cxn ang="0">
                  <a:pos x="18707782" y="46602108"/>
                </a:cxn>
              </a:cxnLst>
              <a:rect l="0" t="0" r="0" b="0"/>
              <a:pathLst>
                <a:path w="391" h="463">
                  <a:moveTo>
                    <a:pt x="283" y="178"/>
                  </a:moveTo>
                  <a:lnTo>
                    <a:pt x="283" y="178"/>
                  </a:lnTo>
                  <a:cubicBezTo>
                    <a:pt x="283" y="169"/>
                    <a:pt x="373" y="89"/>
                    <a:pt x="319" y="18"/>
                  </a:cubicBezTo>
                  <a:cubicBezTo>
                    <a:pt x="310" y="0"/>
                    <a:pt x="266" y="98"/>
                    <a:pt x="204" y="134"/>
                  </a:cubicBezTo>
                  <a:cubicBezTo>
                    <a:pt x="169" y="160"/>
                    <a:pt x="98" y="204"/>
                    <a:pt x="98" y="231"/>
                  </a:cubicBezTo>
                  <a:cubicBezTo>
                    <a:pt x="98" y="400"/>
                    <a:pt x="98" y="400"/>
                    <a:pt x="98" y="400"/>
                  </a:cubicBezTo>
                  <a:cubicBezTo>
                    <a:pt x="98" y="435"/>
                    <a:pt x="213" y="462"/>
                    <a:pt x="310" y="462"/>
                  </a:cubicBezTo>
                  <a:cubicBezTo>
                    <a:pt x="345" y="462"/>
                    <a:pt x="390" y="249"/>
                    <a:pt x="390" y="222"/>
                  </a:cubicBezTo>
                  <a:cubicBezTo>
                    <a:pt x="390" y="187"/>
                    <a:pt x="292" y="187"/>
                    <a:pt x="283" y="178"/>
                  </a:cubicBezTo>
                  <a:close/>
                  <a:moveTo>
                    <a:pt x="71" y="178"/>
                  </a:moveTo>
                  <a:lnTo>
                    <a:pt x="71" y="178"/>
                  </a:lnTo>
                  <a:cubicBezTo>
                    <a:pt x="54" y="178"/>
                    <a:pt x="0" y="187"/>
                    <a:pt x="0" y="25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444"/>
                    <a:pt x="54" y="453"/>
                    <a:pt x="71" y="453"/>
                  </a:cubicBezTo>
                  <a:cubicBezTo>
                    <a:pt x="89" y="453"/>
                    <a:pt x="44" y="435"/>
                    <a:pt x="44" y="400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4" y="196"/>
                    <a:pt x="89" y="178"/>
                    <a:pt x="71" y="178"/>
                  </a:cubicBezTo>
                  <a:close/>
                </a:path>
              </a:pathLst>
            </a:custGeom>
            <a:solidFill>
              <a:srgbClr val="55797A"/>
            </a:solidFill>
            <a:ln>
              <a:noFill/>
            </a:ln>
          </p:spPr>
        </p:sp>
      </p:grpSp>
      <p:sp>
        <p:nvSpPr>
          <p:cNvPr id="27" name="文本框 26"/>
          <p:cNvSpPr txBox="1"/>
          <p:nvPr>
            <p:custDataLst>
              <p:tags r:id="rId8"/>
            </p:custDataLst>
          </p:nvPr>
        </p:nvSpPr>
        <p:spPr>
          <a:xfrm>
            <a:off x="7546975" y="3844290"/>
            <a:ext cx="435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核心理论基础与典型模式解析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椭圆 14"/>
          <p:cNvSpPr/>
          <p:nvPr>
            <p:custDataLst>
              <p:tags r:id="rId9"/>
            </p:custDataLst>
          </p:nvPr>
        </p:nvSpPr>
        <p:spPr>
          <a:xfrm>
            <a:off x="6116955" y="3533775"/>
            <a:ext cx="1059815" cy="1059815"/>
          </a:xfrm>
          <a:prstGeom prst="ellipse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568575" y="5193665"/>
            <a:ext cx="3522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r>
              <a:rPr lang="en-US" altLang="zh-CN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佛山村落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12"/>
            </p:custDataLst>
          </p:nvPr>
        </p:nvGrpSpPr>
        <p:grpSpPr>
          <a:xfrm>
            <a:off x="1138555" y="4972685"/>
            <a:ext cx="1059815" cy="1059815"/>
            <a:chOff x="14734" y="5366"/>
            <a:chExt cx="1669" cy="1669"/>
          </a:xfrm>
        </p:grpSpPr>
        <p:sp>
          <p:nvSpPr>
            <p:cNvPr id="7" name="椭圆 6"/>
            <p:cNvSpPr/>
            <p:nvPr>
              <p:custDataLst>
                <p:tags r:id="rId13"/>
              </p:custDataLst>
            </p:nvPr>
          </p:nvSpPr>
          <p:spPr>
            <a:xfrm>
              <a:off x="14734" y="5366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Camille18"/>
            <p:cNvSpPr/>
            <p:nvPr>
              <p:custDataLst>
                <p:tags r:id="rId14"/>
              </p:custDataLst>
            </p:nvPr>
          </p:nvSpPr>
          <p:spPr bwMode="auto">
            <a:xfrm>
              <a:off x="15021" y="5726"/>
              <a:ext cx="880" cy="877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55797A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汉仪中宋S" panose="00020600040101010101" charset="-122"/>
                <a:ea typeface="微软雅黑" panose="020B0503020204020204" pitchFamily="34" charset="-122"/>
                <a:cs typeface="+mn-cs"/>
                <a:sym typeface="汉仪中宋S" panose="00020600040101010101" charset="-122"/>
              </a:endParaRPr>
            </a:p>
          </p:txBody>
        </p:sp>
      </p:grpSp>
      <p:pic>
        <p:nvPicPr>
          <p:cNvPr id="9" name="Picture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16980" y="3720465"/>
            <a:ext cx="609600" cy="6096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2568575" y="2465070"/>
            <a:ext cx="297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本章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导学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19"/>
            </p:custDataLst>
          </p:nvPr>
        </p:nvGrpSpPr>
        <p:grpSpPr>
          <a:xfrm>
            <a:off x="1138555" y="2132965"/>
            <a:ext cx="1059180" cy="1059180"/>
            <a:chOff x="2811" y="5565"/>
            <a:chExt cx="1668" cy="1668"/>
          </a:xfrm>
        </p:grpSpPr>
        <p:sp>
          <p:nvSpPr>
            <p:cNvPr id="18" name="椭圆 17"/>
            <p:cNvSpPr/>
            <p:nvPr>
              <p:custDataLst>
                <p:tags r:id="rId20"/>
              </p:custDataLst>
            </p:nvPr>
          </p:nvSpPr>
          <p:spPr>
            <a:xfrm>
              <a:off x="2811" y="5565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Camille5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3246" y="6040"/>
              <a:ext cx="799" cy="719"/>
            </a:xfrm>
            <a:custGeom>
              <a:avLst/>
              <a:gdLst>
                <a:gd name="T0" fmla="*/ 83 w 123"/>
                <a:gd name="T1" fmla="*/ 35 h 107"/>
                <a:gd name="T2" fmla="*/ 41 w 123"/>
                <a:gd name="T3" fmla="*/ 50 h 107"/>
                <a:gd name="T4" fmla="*/ 33 w 123"/>
                <a:gd name="T5" fmla="*/ 50 h 107"/>
                <a:gd name="T6" fmla="*/ 49 w 123"/>
                <a:gd name="T7" fmla="*/ 73 h 107"/>
                <a:gd name="T8" fmla="*/ 52 w 123"/>
                <a:gd name="T9" fmla="*/ 75 h 107"/>
                <a:gd name="T10" fmla="*/ 55 w 123"/>
                <a:gd name="T11" fmla="*/ 76 h 107"/>
                <a:gd name="T12" fmla="*/ 59 w 123"/>
                <a:gd name="T13" fmla="*/ 74 h 107"/>
                <a:gd name="T14" fmla="*/ 91 w 123"/>
                <a:gd name="T15" fmla="*/ 43 h 107"/>
                <a:gd name="T16" fmla="*/ 87 w 123"/>
                <a:gd name="T17" fmla="*/ 33 h 107"/>
                <a:gd name="T18" fmla="*/ 7 w 123"/>
                <a:gd name="T19" fmla="*/ 94 h 107"/>
                <a:gd name="T20" fmla="*/ 17 w 123"/>
                <a:gd name="T21" fmla="*/ 101 h 107"/>
                <a:gd name="T22" fmla="*/ 106 w 123"/>
                <a:gd name="T23" fmla="*/ 101 h 107"/>
                <a:gd name="T24" fmla="*/ 116 w 123"/>
                <a:gd name="T25" fmla="*/ 94 h 107"/>
                <a:gd name="T26" fmla="*/ 106 w 123"/>
                <a:gd name="T27" fmla="*/ 101 h 107"/>
                <a:gd name="T28" fmla="*/ 7 w 123"/>
                <a:gd name="T29" fmla="*/ 77 h 107"/>
                <a:gd name="T30" fmla="*/ 17 w 123"/>
                <a:gd name="T31" fmla="*/ 84 h 107"/>
                <a:gd name="T32" fmla="*/ 106 w 123"/>
                <a:gd name="T33" fmla="*/ 84 h 107"/>
                <a:gd name="T34" fmla="*/ 116 w 123"/>
                <a:gd name="T35" fmla="*/ 77 h 107"/>
                <a:gd name="T36" fmla="*/ 106 w 123"/>
                <a:gd name="T37" fmla="*/ 84 h 107"/>
                <a:gd name="T38" fmla="*/ 7 w 123"/>
                <a:gd name="T39" fmla="*/ 59 h 107"/>
                <a:gd name="T40" fmla="*/ 17 w 123"/>
                <a:gd name="T41" fmla="*/ 67 h 107"/>
                <a:gd name="T42" fmla="*/ 106 w 123"/>
                <a:gd name="T43" fmla="*/ 67 h 107"/>
                <a:gd name="T44" fmla="*/ 116 w 123"/>
                <a:gd name="T45" fmla="*/ 59 h 107"/>
                <a:gd name="T46" fmla="*/ 106 w 123"/>
                <a:gd name="T47" fmla="*/ 67 h 107"/>
                <a:gd name="T48" fmla="*/ 7 w 123"/>
                <a:gd name="T49" fmla="*/ 42 h 107"/>
                <a:gd name="T50" fmla="*/ 17 w 123"/>
                <a:gd name="T51" fmla="*/ 50 h 107"/>
                <a:gd name="T52" fmla="*/ 106 w 123"/>
                <a:gd name="T53" fmla="*/ 50 h 107"/>
                <a:gd name="T54" fmla="*/ 116 w 123"/>
                <a:gd name="T55" fmla="*/ 42 h 107"/>
                <a:gd name="T56" fmla="*/ 106 w 123"/>
                <a:gd name="T57" fmla="*/ 50 h 107"/>
                <a:gd name="T58" fmla="*/ 7 w 123"/>
                <a:gd name="T59" fmla="*/ 25 h 107"/>
                <a:gd name="T60" fmla="*/ 17 w 123"/>
                <a:gd name="T61" fmla="*/ 32 h 107"/>
                <a:gd name="T62" fmla="*/ 106 w 123"/>
                <a:gd name="T63" fmla="*/ 32 h 107"/>
                <a:gd name="T64" fmla="*/ 116 w 123"/>
                <a:gd name="T65" fmla="*/ 25 h 107"/>
                <a:gd name="T66" fmla="*/ 106 w 123"/>
                <a:gd name="T67" fmla="*/ 32 h 107"/>
                <a:gd name="T68" fmla="*/ 24 w 123"/>
                <a:gd name="T69" fmla="*/ 78 h 107"/>
                <a:gd name="T70" fmla="*/ 29 w 123"/>
                <a:gd name="T71" fmla="*/ 23 h 107"/>
                <a:gd name="T72" fmla="*/ 98 w 123"/>
                <a:gd name="T73" fmla="*/ 28 h 107"/>
                <a:gd name="T74" fmla="*/ 93 w 123"/>
                <a:gd name="T75" fmla="*/ 83 h 107"/>
                <a:gd name="T76" fmla="*/ 7 w 123"/>
                <a:gd name="T77" fmla="*/ 15 h 107"/>
                <a:gd name="T78" fmla="*/ 17 w 123"/>
                <a:gd name="T79" fmla="*/ 8 h 107"/>
                <a:gd name="T80" fmla="*/ 7 w 123"/>
                <a:gd name="T81" fmla="*/ 15 h 107"/>
                <a:gd name="T82" fmla="*/ 106 w 123"/>
                <a:gd name="T83" fmla="*/ 8 h 107"/>
                <a:gd name="T84" fmla="*/ 116 w 123"/>
                <a:gd name="T85" fmla="*/ 15 h 107"/>
                <a:gd name="T86" fmla="*/ 122 w 123"/>
                <a:gd name="T87" fmla="*/ 0 h 107"/>
                <a:gd name="T88" fmla="*/ 98 w 123"/>
                <a:gd name="T89" fmla="*/ 1 h 107"/>
                <a:gd name="T90" fmla="*/ 93 w 123"/>
                <a:gd name="T91" fmla="*/ 14 h 107"/>
                <a:gd name="T92" fmla="*/ 24 w 123"/>
                <a:gd name="T93" fmla="*/ 9 h 107"/>
                <a:gd name="T94" fmla="*/ 23 w 123"/>
                <a:gd name="T95" fmla="*/ 0 h 107"/>
                <a:gd name="T96" fmla="*/ 0 w 123"/>
                <a:gd name="T97" fmla="*/ 1 h 107"/>
                <a:gd name="T98" fmla="*/ 1 w 123"/>
                <a:gd name="T99" fmla="*/ 107 h 107"/>
                <a:gd name="T100" fmla="*/ 24 w 123"/>
                <a:gd name="T101" fmla="*/ 105 h 107"/>
                <a:gd name="T102" fmla="*/ 29 w 123"/>
                <a:gd name="T103" fmla="*/ 92 h 107"/>
                <a:gd name="T104" fmla="*/ 98 w 123"/>
                <a:gd name="T105" fmla="*/ 97 h 107"/>
                <a:gd name="T106" fmla="*/ 99 w 123"/>
                <a:gd name="T107" fmla="*/ 107 h 107"/>
                <a:gd name="T108" fmla="*/ 123 w 123"/>
                <a:gd name="T109" fmla="*/ 105 h 107"/>
                <a:gd name="T110" fmla="*/ 122 w 123"/>
                <a:gd name="T1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107">
                  <a:moveTo>
                    <a:pt x="87" y="33"/>
                  </a:moveTo>
                  <a:cubicBezTo>
                    <a:pt x="86" y="33"/>
                    <a:pt x="84" y="34"/>
                    <a:pt x="83" y="35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49"/>
                    <a:pt x="38" y="48"/>
                    <a:pt x="37" y="48"/>
                  </a:cubicBezTo>
                  <a:cubicBezTo>
                    <a:pt x="36" y="48"/>
                    <a:pt x="34" y="49"/>
                    <a:pt x="33" y="50"/>
                  </a:cubicBezTo>
                  <a:cubicBezTo>
                    <a:pt x="31" y="52"/>
                    <a:pt x="31" y="56"/>
                    <a:pt x="33" y="58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3"/>
                    <a:pt x="50" y="74"/>
                    <a:pt x="50" y="74"/>
                  </a:cubicBezTo>
                  <a:cubicBezTo>
                    <a:pt x="51" y="75"/>
                    <a:pt x="51" y="75"/>
                    <a:pt x="52" y="75"/>
                  </a:cubicBezTo>
                  <a:cubicBezTo>
                    <a:pt x="53" y="76"/>
                    <a:pt x="54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6"/>
                    <a:pt x="57" y="75"/>
                    <a:pt x="57" y="75"/>
                  </a:cubicBezTo>
                  <a:cubicBezTo>
                    <a:pt x="58" y="75"/>
                    <a:pt x="59" y="74"/>
                    <a:pt x="59" y="74"/>
                  </a:cubicBezTo>
                  <a:cubicBezTo>
                    <a:pt x="60" y="74"/>
                    <a:pt x="60" y="73"/>
                    <a:pt x="60" y="7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3" y="41"/>
                    <a:pt x="93" y="38"/>
                    <a:pt x="91" y="35"/>
                  </a:cubicBezTo>
                  <a:cubicBezTo>
                    <a:pt x="90" y="34"/>
                    <a:pt x="89" y="33"/>
                    <a:pt x="87" y="33"/>
                  </a:cubicBezTo>
                  <a:moveTo>
                    <a:pt x="7" y="101"/>
                  </a:moveTo>
                  <a:cubicBezTo>
                    <a:pt x="7" y="94"/>
                    <a:pt x="7" y="94"/>
                    <a:pt x="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7" y="101"/>
                    <a:pt x="7" y="101"/>
                    <a:pt x="7" y="101"/>
                  </a:cubicBezTo>
                  <a:moveTo>
                    <a:pt x="106" y="101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16" y="94"/>
                    <a:pt x="116" y="94"/>
                    <a:pt x="116" y="94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06" y="101"/>
                    <a:pt x="106" y="101"/>
                    <a:pt x="106" y="101"/>
                  </a:cubicBezTo>
                  <a:moveTo>
                    <a:pt x="7" y="84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7" y="84"/>
                    <a:pt x="7" y="84"/>
                    <a:pt x="7" y="84"/>
                  </a:cubicBezTo>
                  <a:moveTo>
                    <a:pt x="106" y="84"/>
                  </a:moveTo>
                  <a:cubicBezTo>
                    <a:pt x="106" y="77"/>
                    <a:pt x="106" y="77"/>
                    <a:pt x="106" y="77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06" y="84"/>
                    <a:pt x="106" y="84"/>
                    <a:pt x="106" y="84"/>
                  </a:cubicBezTo>
                  <a:moveTo>
                    <a:pt x="7" y="67"/>
                  </a:moveTo>
                  <a:cubicBezTo>
                    <a:pt x="7" y="59"/>
                    <a:pt x="7" y="59"/>
                    <a:pt x="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7" y="67"/>
                    <a:pt x="7" y="67"/>
                    <a:pt x="7" y="67"/>
                  </a:cubicBezTo>
                  <a:moveTo>
                    <a:pt x="106" y="67"/>
                  </a:moveTo>
                  <a:cubicBezTo>
                    <a:pt x="106" y="59"/>
                    <a:pt x="106" y="59"/>
                    <a:pt x="10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06" y="67"/>
                    <a:pt x="106" y="67"/>
                    <a:pt x="106" y="67"/>
                  </a:cubicBezTo>
                  <a:moveTo>
                    <a:pt x="7" y="50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106" y="50"/>
                  </a:moveTo>
                  <a:cubicBezTo>
                    <a:pt x="106" y="42"/>
                    <a:pt x="106" y="42"/>
                    <a:pt x="10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06" y="50"/>
                    <a:pt x="106" y="50"/>
                    <a:pt x="106" y="50"/>
                  </a:cubicBezTo>
                  <a:moveTo>
                    <a:pt x="7" y="32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7" y="32"/>
                    <a:pt x="7" y="32"/>
                    <a:pt x="7" y="32"/>
                  </a:cubicBezTo>
                  <a:moveTo>
                    <a:pt x="106" y="32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06" y="32"/>
                    <a:pt x="106" y="32"/>
                    <a:pt x="106" y="32"/>
                  </a:cubicBezTo>
                  <a:moveTo>
                    <a:pt x="29" y="83"/>
                  </a:moveTo>
                  <a:cubicBezTo>
                    <a:pt x="27" y="83"/>
                    <a:pt x="24" y="81"/>
                    <a:pt x="24" y="7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5"/>
                    <a:pt x="27" y="23"/>
                    <a:pt x="29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6" y="23"/>
                    <a:pt x="98" y="25"/>
                    <a:pt x="98" y="2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1"/>
                    <a:pt x="96" y="83"/>
                    <a:pt x="93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7" y="1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7" y="15"/>
                    <a:pt x="7" y="15"/>
                    <a:pt x="7" y="15"/>
                  </a:cubicBezTo>
                  <a:moveTo>
                    <a:pt x="106" y="15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06" y="15"/>
                    <a:pt x="106" y="15"/>
                    <a:pt x="106" y="15"/>
                  </a:cubicBezTo>
                  <a:moveTo>
                    <a:pt x="12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8" y="1"/>
                    <a:pt x="98" y="1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11"/>
                    <a:pt x="96" y="14"/>
                    <a:pt x="93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4"/>
                    <a:pt x="24" y="11"/>
                    <a:pt x="24" y="9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6"/>
                    <a:pt x="1" y="107"/>
                    <a:pt x="1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7"/>
                    <a:pt x="24" y="106"/>
                    <a:pt x="24" y="105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5"/>
                    <a:pt x="27" y="92"/>
                    <a:pt x="29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6" y="92"/>
                    <a:pt x="98" y="95"/>
                    <a:pt x="98" y="97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6"/>
                    <a:pt x="99" y="107"/>
                    <a:pt x="99" y="107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23" y="107"/>
                    <a:pt x="123" y="106"/>
                    <a:pt x="123" y="105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1"/>
                    <a:pt x="123" y="0"/>
                    <a:pt x="122" y="0"/>
                  </a:cubicBezTo>
                </a:path>
              </a:pathLst>
            </a:custGeom>
            <a:solidFill>
              <a:srgbClr val="55797A"/>
            </a:solidFill>
            <a:ln>
              <a:noFill/>
            </a:ln>
          </p:spPr>
        </p:sp>
      </p:grpSp>
      <p:sp>
        <p:nvSpPr>
          <p:cNvPr id="40" name="Camille19"/>
          <p:cNvSpPr/>
          <p:nvPr>
            <p:custDataLst>
              <p:tags r:id="rId22"/>
            </p:custDataLst>
          </p:nvPr>
        </p:nvSpPr>
        <p:spPr>
          <a:xfrm>
            <a:off x="6442075" y="2211705"/>
            <a:ext cx="471805" cy="641350"/>
          </a:xfrm>
          <a:custGeom>
            <a:avLst/>
            <a:gdLst/>
            <a:ahLst/>
            <a:cxnLst>
              <a:cxn ang="0">
                <a:pos x="91405913" y="34128055"/>
              </a:cxn>
              <a:cxn ang="0">
                <a:pos x="91405913" y="34128055"/>
              </a:cxn>
              <a:cxn ang="0">
                <a:pos x="30644892" y="4395253"/>
              </a:cxn>
              <a:cxn ang="0">
                <a:pos x="2377681" y="13702747"/>
              </a:cxn>
              <a:cxn ang="0">
                <a:pos x="0" y="20424729"/>
              </a:cxn>
              <a:cxn ang="0">
                <a:pos x="2377681" y="89197826"/>
              </a:cxn>
              <a:cxn ang="0">
                <a:pos x="4755362" y="93851284"/>
              </a:cxn>
              <a:cxn ang="0">
                <a:pos x="58647721" y="125652031"/>
              </a:cxn>
              <a:cxn ang="0">
                <a:pos x="61025403" y="125652031"/>
              </a:cxn>
              <a:cxn ang="0">
                <a:pos x="63403084" y="125652031"/>
              </a:cxn>
              <a:cxn ang="0">
                <a:pos x="65516384" y="123584085"/>
              </a:cxn>
              <a:cxn ang="0">
                <a:pos x="65516384" y="52484259"/>
              </a:cxn>
              <a:cxn ang="0">
                <a:pos x="63403084" y="47830802"/>
              </a:cxn>
              <a:cxn ang="0">
                <a:pos x="11624025" y="18098000"/>
              </a:cxn>
              <a:cxn ang="0">
                <a:pos x="18756485" y="13702747"/>
              </a:cxn>
              <a:cxn ang="0">
                <a:pos x="28267211" y="11376018"/>
              </a:cxn>
              <a:cxn ang="0">
                <a:pos x="79518091" y="38781512"/>
              </a:cxn>
              <a:cxn ang="0">
                <a:pos x="81895772" y="41108241"/>
              </a:cxn>
              <a:cxn ang="0">
                <a:pos x="81895772" y="109881338"/>
              </a:cxn>
              <a:cxn ang="0">
                <a:pos x="86650550" y="114276592"/>
              </a:cxn>
              <a:cxn ang="0">
                <a:pos x="93519213" y="109881338"/>
              </a:cxn>
              <a:cxn ang="0">
                <a:pos x="93519213" y="36454784"/>
              </a:cxn>
              <a:cxn ang="0">
                <a:pos x="91405913" y="34128055"/>
              </a:cxn>
            </a:cxnLst>
            <a:rect l="0" t="0" r="0" b="0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rgbClr val="55797A"/>
          </a:solidFill>
          <a:ln>
            <a:noFill/>
          </a:ln>
        </p:spPr>
      </p:sp>
      <p:sp>
        <p:nvSpPr>
          <p:cNvPr id="20" name="文本框 19"/>
          <p:cNvSpPr txBox="1"/>
          <p:nvPr>
            <p:custDataLst>
              <p:tags r:id="rId23"/>
            </p:custDataLst>
          </p:nvPr>
        </p:nvSpPr>
        <p:spPr>
          <a:xfrm>
            <a:off x="7546975" y="5320665"/>
            <a:ext cx="435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思考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练习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椭圆 20"/>
          <p:cNvSpPr/>
          <p:nvPr>
            <p:custDataLst>
              <p:tags r:id="rId24"/>
            </p:custDataLst>
          </p:nvPr>
        </p:nvSpPr>
        <p:spPr>
          <a:xfrm>
            <a:off x="6116955" y="5010150"/>
            <a:ext cx="1059815" cy="1059815"/>
          </a:xfrm>
          <a:prstGeom prst="ellipse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316980" y="5141595"/>
            <a:ext cx="694690" cy="729615"/>
          </a:xfrm>
          <a:prstGeom prst="rect">
            <a:avLst/>
          </a:prstGeom>
        </p:spPr>
      </p:pic>
    </p:spTree>
    <p:custDataLst>
      <p:tags r:id="rId26"/>
    </p:custDataLst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典型模式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71" name="图片 2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885440" y="1141095"/>
            <a:ext cx="6226810" cy="5500370"/>
          </a:xfrm>
          <a:prstGeom prst="rect">
            <a:avLst/>
          </a:prstGeom>
          <a:ln>
            <a:noFill/>
          </a:ln>
        </p:spPr>
      </p:pic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4" name="AutoShape 3"/>
          <p:cNvSpPr/>
          <p:nvPr>
            <p:custDataLst>
              <p:tags r:id="rId2"/>
            </p:custDataLst>
          </p:nvPr>
        </p:nvSpPr>
        <p:spPr>
          <a:xfrm>
            <a:off x="762000" y="1397000"/>
            <a:ext cx="3429000" cy="234950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2E5B9A">
                <a:alpha val="15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2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651000"/>
            <a:ext cx="406400" cy="406400"/>
          </a:xfrm>
          <a:prstGeom prst="rect">
            <a:avLst/>
          </a:prstGeom>
        </p:spPr>
      </p:pic>
      <p:sp>
        <p:nvSpPr>
          <p:cNvPr id="26" name="AutoShape 5"/>
          <p:cNvSpPr/>
          <p:nvPr>
            <p:custDataLst>
              <p:tags r:id="rId6"/>
            </p:custDataLst>
          </p:nvPr>
        </p:nvSpPr>
        <p:spPr>
          <a:xfrm>
            <a:off x="1524000" y="16510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C1:</a:t>
            </a:r>
            <a:r>
              <a:rPr lang="zh-CN" alt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文化情境感知</a:t>
            </a:r>
            <a:endParaRPr lang="zh-CN" alt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27" name="Connector 6"/>
          <p:cNvCxnSpPr/>
          <p:nvPr>
            <p:custDataLst>
              <p:tags r:id="rId7"/>
            </p:custDataLst>
          </p:nvPr>
        </p:nvCxnSpPr>
        <p:spPr>
          <a:xfrm rot="-14946">
            <a:off x="1016014" y="21272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" name="AutoShape 7"/>
          <p:cNvSpPr/>
          <p:nvPr>
            <p:custDataLst>
              <p:tags r:id="rId8"/>
            </p:custDataLst>
          </p:nvPr>
        </p:nvSpPr>
        <p:spPr>
          <a:xfrm>
            <a:off x="1016000" y="222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“双师课堂讲解知识”借用家校资源</a:t>
            </a:r>
            <a:endParaRPr lang="en-US" sz="130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AutoShape 8"/>
          <p:cNvSpPr/>
          <p:nvPr>
            <p:custDataLst>
              <p:tags r:id="rId9"/>
            </p:custDataLst>
          </p:nvPr>
        </p:nvSpPr>
        <p:spPr>
          <a:xfrm>
            <a:off x="4381500" y="1397000"/>
            <a:ext cx="3429000" cy="234950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31" name="Picture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635500" y="1651000"/>
            <a:ext cx="406400" cy="406400"/>
          </a:xfrm>
          <a:prstGeom prst="rect">
            <a:avLst/>
          </a:prstGeom>
        </p:spPr>
      </p:pic>
      <p:sp>
        <p:nvSpPr>
          <p:cNvPr id="32" name="AutoShape 10"/>
          <p:cNvSpPr/>
          <p:nvPr>
            <p:custDataLst>
              <p:tags r:id="rId13"/>
            </p:custDataLst>
          </p:nvPr>
        </p:nvSpPr>
        <p:spPr>
          <a:xfrm>
            <a:off x="5143500" y="16510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C2</a:t>
            </a:r>
            <a:r>
              <a:rPr lang="zh-CN" alt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：文化内涵理解</a:t>
            </a:r>
            <a:endParaRPr lang="zh-CN" alt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33" name="Connector 11"/>
          <p:cNvCxnSpPr/>
          <p:nvPr>
            <p:custDataLst>
              <p:tags r:id="rId14"/>
            </p:custDataLst>
          </p:nvPr>
        </p:nvCxnSpPr>
        <p:spPr>
          <a:xfrm rot="-14946">
            <a:off x="4635514" y="21272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AutoShape 12"/>
          <p:cNvSpPr/>
          <p:nvPr>
            <p:custDataLst>
              <p:tags r:id="rId15"/>
            </p:custDataLst>
          </p:nvPr>
        </p:nvSpPr>
        <p:spPr>
          <a:xfrm>
            <a:off x="4635500" y="222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1100"/>
              <a:t>“</a:t>
            </a:r>
            <a:r>
              <a: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学生进行小组探究”借助家长参与</a:t>
            </a:r>
            <a:endParaRPr lang="en-US" sz="130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5" name="AutoShape 13"/>
          <p:cNvSpPr/>
          <p:nvPr>
            <p:custDataLst>
              <p:tags r:id="rId16"/>
            </p:custDataLst>
          </p:nvPr>
        </p:nvSpPr>
        <p:spPr>
          <a:xfrm>
            <a:off x="8001000" y="1397000"/>
            <a:ext cx="3429000" cy="234950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36" name="Picture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255000" y="1651000"/>
            <a:ext cx="406400" cy="406400"/>
          </a:xfrm>
          <a:prstGeom prst="rect">
            <a:avLst/>
          </a:prstGeom>
        </p:spPr>
      </p:pic>
      <p:sp>
        <p:nvSpPr>
          <p:cNvPr id="37" name="AutoShape 15"/>
          <p:cNvSpPr/>
          <p:nvPr>
            <p:custDataLst>
              <p:tags r:id="rId20"/>
            </p:custDataLst>
          </p:nvPr>
        </p:nvSpPr>
        <p:spPr>
          <a:xfrm>
            <a:off x="8763000" y="16510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C3:</a:t>
            </a:r>
            <a:r>
              <a:rPr lang="zh-CN" alt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文化特征探究</a:t>
            </a:r>
            <a:endParaRPr lang="zh-CN" alt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38" name="Connector 16"/>
          <p:cNvCxnSpPr/>
          <p:nvPr>
            <p:custDataLst>
              <p:tags r:id="rId21"/>
            </p:custDataLst>
          </p:nvPr>
        </p:nvCxnSpPr>
        <p:spPr>
          <a:xfrm rot="-14946">
            <a:off x="8255014" y="21272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AutoShape 17"/>
          <p:cNvSpPr/>
          <p:nvPr>
            <p:custDataLst>
              <p:tags r:id="rId22"/>
            </p:custDataLst>
          </p:nvPr>
        </p:nvSpPr>
        <p:spPr>
          <a:xfrm>
            <a:off x="8255000" y="222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1100"/>
              <a:t>“</a:t>
            </a:r>
            <a:r>
              <a: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学生小组制定方案”依托家长助力</a:t>
            </a:r>
            <a:endParaRPr lang="en-US" sz="130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AutoShape 18"/>
          <p:cNvSpPr/>
          <p:nvPr>
            <p:custDataLst>
              <p:tags r:id="rId23"/>
            </p:custDataLst>
          </p:nvPr>
        </p:nvSpPr>
        <p:spPr>
          <a:xfrm>
            <a:off x="762000" y="3937000"/>
            <a:ext cx="3429000" cy="234950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2" name="Picture 19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016000" y="4191000"/>
            <a:ext cx="406400" cy="406400"/>
          </a:xfrm>
          <a:prstGeom prst="rect">
            <a:avLst/>
          </a:prstGeom>
        </p:spPr>
      </p:pic>
      <p:sp>
        <p:nvSpPr>
          <p:cNvPr id="43" name="AutoShape 20"/>
          <p:cNvSpPr/>
          <p:nvPr>
            <p:custDataLst>
              <p:tags r:id="rId27"/>
            </p:custDataLst>
          </p:nvPr>
        </p:nvSpPr>
        <p:spPr>
          <a:xfrm>
            <a:off x="1524000" y="41910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C4:</a:t>
            </a:r>
            <a:r>
              <a:rPr lang="zh-CN" alt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文化制品创作</a:t>
            </a:r>
            <a:endParaRPr lang="zh-CN" alt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44" name="Connector 21"/>
          <p:cNvCxnSpPr/>
          <p:nvPr>
            <p:custDataLst>
              <p:tags r:id="rId28"/>
            </p:custDataLst>
          </p:nvPr>
        </p:nvCxnSpPr>
        <p:spPr>
          <a:xfrm rot="-14946">
            <a:off x="1016014" y="46672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" name="AutoShape 22"/>
          <p:cNvSpPr/>
          <p:nvPr>
            <p:custDataLst>
              <p:tags r:id="rId29"/>
            </p:custDataLst>
          </p:nvPr>
        </p:nvSpPr>
        <p:spPr>
          <a:xfrm>
            <a:off x="1016000" y="476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“家校合力完成作品”能够充分发挥家校双方的优势</a:t>
            </a:r>
            <a:endParaRPr lang="en-US" sz="130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AutoShape 23"/>
          <p:cNvSpPr/>
          <p:nvPr>
            <p:custDataLst>
              <p:tags r:id="rId30"/>
            </p:custDataLst>
          </p:nvPr>
        </p:nvSpPr>
        <p:spPr>
          <a:xfrm>
            <a:off x="4381500" y="4032250"/>
            <a:ext cx="3429000" cy="234950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7" name="Picture 24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635500" y="4191000"/>
            <a:ext cx="406400" cy="406400"/>
          </a:xfrm>
          <a:prstGeom prst="rect">
            <a:avLst/>
          </a:prstGeom>
        </p:spPr>
      </p:pic>
      <p:sp>
        <p:nvSpPr>
          <p:cNvPr id="48" name="AutoShape 25"/>
          <p:cNvSpPr/>
          <p:nvPr>
            <p:custDataLst>
              <p:tags r:id="rId34"/>
            </p:custDataLst>
          </p:nvPr>
        </p:nvSpPr>
        <p:spPr>
          <a:xfrm>
            <a:off x="5143500" y="41910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C5:</a:t>
            </a:r>
            <a:r>
              <a:rPr lang="zh-CN" alt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联系社会推广</a:t>
            </a:r>
            <a:endParaRPr lang="zh-CN" alt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49" name="Connector 26"/>
          <p:cNvCxnSpPr/>
          <p:nvPr>
            <p:custDataLst>
              <p:tags r:id="rId35"/>
            </p:custDataLst>
          </p:nvPr>
        </p:nvCxnSpPr>
        <p:spPr>
          <a:xfrm rot="-14946">
            <a:off x="4635514" y="46672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" name="AutoShape 27"/>
          <p:cNvSpPr/>
          <p:nvPr>
            <p:custDataLst>
              <p:tags r:id="rId36"/>
            </p:custDataLst>
          </p:nvPr>
        </p:nvSpPr>
        <p:spPr>
          <a:xfrm>
            <a:off x="4635500" y="476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学生进行作品推广”面向家校群体</a:t>
            </a:r>
            <a:endParaRPr lang="en-US" sz="130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1" name="AutoShape 28"/>
          <p:cNvSpPr/>
          <p:nvPr>
            <p:custDataLst>
              <p:tags r:id="rId37"/>
            </p:custDataLst>
          </p:nvPr>
        </p:nvSpPr>
        <p:spPr>
          <a:xfrm>
            <a:off x="8001000" y="3937000"/>
            <a:ext cx="3429000" cy="234950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2" name="Picture 29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8255000" y="4191000"/>
            <a:ext cx="406400" cy="406400"/>
          </a:xfrm>
          <a:prstGeom prst="rect">
            <a:avLst/>
          </a:prstGeom>
        </p:spPr>
      </p:pic>
      <p:sp>
        <p:nvSpPr>
          <p:cNvPr id="53" name="AutoShape 30"/>
          <p:cNvSpPr/>
          <p:nvPr>
            <p:custDataLst>
              <p:tags r:id="rId41"/>
            </p:custDataLst>
          </p:nvPr>
        </p:nvSpPr>
        <p:spPr>
          <a:xfrm>
            <a:off x="8763000" y="41910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C6</a:t>
            </a:r>
            <a:r>
              <a:rPr lang="zh-CN" alt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：总结评价反思</a:t>
            </a:r>
            <a:endParaRPr lang="zh-CN" alt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54" name="Connector 31"/>
          <p:cNvCxnSpPr/>
          <p:nvPr>
            <p:custDataLst>
              <p:tags r:id="rId42"/>
            </p:custDataLst>
          </p:nvPr>
        </p:nvCxnSpPr>
        <p:spPr>
          <a:xfrm rot="-14946">
            <a:off x="8255014" y="46672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5" name="AutoShape 32"/>
          <p:cNvSpPr/>
          <p:nvPr>
            <p:custDataLst>
              <p:tags r:id="rId43"/>
            </p:custDataLst>
          </p:nvPr>
        </p:nvSpPr>
        <p:spPr>
          <a:xfrm>
            <a:off x="8255000" y="47752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“家校合作深度总结”关联三方进行反思</a:t>
            </a:r>
            <a:endParaRPr lang="en-US" sz="130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典型模式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44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FIVE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7006" y="2610485"/>
            <a:ext cx="10274710" cy="1197610"/>
            <a:chOff x="-1351" y="4111"/>
            <a:chExt cx="22390" cy="1886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351" y="4111"/>
              <a:ext cx="223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案例解析</a:t>
              </a:r>
              <a:r>
                <a:rPr lang="en-US" altLang="zh-CN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-</a:t>
              </a:r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佛山村落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05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0" name="AutoShape 2"/>
          <p:cNvSpPr/>
          <p:nvPr/>
        </p:nvSpPr>
        <p:spPr>
          <a:xfrm>
            <a:off x="762000" y="112776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实施流程：</a:t>
            </a:r>
            <a:r>
              <a:rPr lang="en-US" sz="3600" b="1">
                <a:solidFill>
                  <a:srgbClr val="2F4F4F"/>
                </a:solidFill>
                <a:latin typeface="Kaiti SC"/>
                <a:ea typeface="Kaiti SC"/>
                <a:cs typeface="Kaiti SC"/>
              </a:rPr>
              <a:t>利用平台做好调查</a:t>
            </a:r>
            <a:endParaRPr lang="en-US" sz="3600" b="1">
              <a:solidFill>
                <a:srgbClr val="2F4F4F"/>
              </a:solidFill>
              <a:latin typeface="Kaiti SC"/>
              <a:ea typeface="Kaiti SC"/>
              <a:cs typeface="Kaiti SC"/>
            </a:endParaRPr>
          </a:p>
        </p:txBody>
      </p:sp>
      <p:sp>
        <p:nvSpPr>
          <p:cNvPr id="21" name="AutoShape 3"/>
          <p:cNvSpPr/>
          <p:nvPr/>
        </p:nvSpPr>
        <p:spPr>
          <a:xfrm>
            <a:off x="762000" y="2143760"/>
            <a:ext cx="5334000" cy="4032885"/>
          </a:xfrm>
          <a:prstGeom prst="roundRect">
            <a:avLst>
              <a:gd name="adj" fmla="val 2941"/>
            </a:avLst>
          </a:prstGeom>
          <a:solidFill>
            <a:srgbClr val="FFFFFF"/>
          </a:solidFill>
          <a:ln w="12700" cap="flat" cmpd="sng">
            <a:solidFill>
              <a:srgbClr val="315858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2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397760"/>
            <a:ext cx="304800" cy="304800"/>
          </a:xfrm>
          <a:prstGeom prst="rect">
            <a:avLst/>
          </a:prstGeom>
        </p:spPr>
      </p:pic>
      <p:sp>
        <p:nvSpPr>
          <p:cNvPr id="23" name="AutoShape 5"/>
          <p:cNvSpPr/>
          <p:nvPr/>
        </p:nvSpPr>
        <p:spPr>
          <a:xfrm>
            <a:off x="1397000" y="237236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前置活动</a:t>
            </a: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：梁园实地游览</a:t>
            </a:r>
            <a:endParaRPr lang="en-US" sz="1100"/>
          </a:p>
        </p:txBody>
      </p:sp>
      <p:sp>
        <p:nvSpPr>
          <p:cNvPr id="24" name="AutoShape 6"/>
          <p:cNvSpPr/>
          <p:nvPr/>
        </p:nvSpPr>
        <p:spPr>
          <a:xfrm>
            <a:off x="1016000" y="277876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作为项目起始，以平台为桥梁，精准搭建家校信息交互通道</a:t>
            </a:r>
            <a:endParaRPr lang="en-US" sz="130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5" name="Connector 7"/>
          <p:cNvCxnSpPr/>
          <p:nvPr/>
        </p:nvCxnSpPr>
        <p:spPr>
          <a:xfrm rot="-9046">
            <a:off x="1016008" y="334391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AutoShape 9"/>
          <p:cNvSpPr/>
          <p:nvPr>
            <p:custDataLst>
              <p:tags r:id="rId4"/>
            </p:custDataLst>
          </p:nvPr>
        </p:nvSpPr>
        <p:spPr>
          <a:xfrm>
            <a:off x="1397000" y="3515360"/>
            <a:ext cx="4445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6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学校：搭建平台，发送材料</a:t>
            </a:r>
            <a:endParaRPr lang="zh-CN" altLang="en-US" sz="1600" b="1" i="0" u="none" strike="noStrike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8" name="AutoShape 10"/>
          <p:cNvSpPr/>
          <p:nvPr>
            <p:custDataLst>
              <p:tags r:id="rId5"/>
            </p:custDataLst>
          </p:nvPr>
        </p:nvSpPr>
        <p:spPr>
          <a:xfrm>
            <a:off x="1397000" y="384556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教师通过线上平台发送材料，系统传递项目全貌，让家长清楚地认知项目价值与流程</a:t>
            </a:r>
            <a:endParaRPr lang="en-US" sz="130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0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517265"/>
            <a:ext cx="304800" cy="304800"/>
          </a:xfrm>
          <a:prstGeom prst="rect">
            <a:avLst/>
          </a:prstGeom>
        </p:spPr>
      </p:pic>
      <p:pic>
        <p:nvPicPr>
          <p:cNvPr id="33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790440"/>
            <a:ext cx="304800" cy="304800"/>
          </a:xfrm>
          <a:prstGeom prst="rect">
            <a:avLst/>
          </a:prstGeom>
        </p:spPr>
      </p:pic>
      <p:sp>
        <p:nvSpPr>
          <p:cNvPr id="34" name="AutoShape 15"/>
          <p:cNvSpPr/>
          <p:nvPr>
            <p:custDataLst>
              <p:tags r:id="rId10"/>
            </p:custDataLst>
          </p:nvPr>
        </p:nvSpPr>
        <p:spPr>
          <a:xfrm>
            <a:off x="1397000" y="4836160"/>
            <a:ext cx="4445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6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家长：接受信息，积极参与</a:t>
            </a:r>
            <a:endParaRPr lang="zh-CN" altLang="en-US" sz="1600" b="1" i="0" u="none" strike="noStrike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5" name="AutoShape 16"/>
          <p:cNvSpPr/>
          <p:nvPr>
            <p:custDataLst>
              <p:tags r:id="rId11"/>
            </p:custDataLst>
          </p:nvPr>
        </p:nvSpPr>
        <p:spPr>
          <a:xfrm>
            <a:off x="1397000" y="5255895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聆听讲解员对花窗历史典故的介绍，感受园林环境中自然与人文交织的声音。</a:t>
            </a:r>
            <a:endParaRPr lang="en-US" sz="130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07150" y="2425065"/>
            <a:ext cx="5361305" cy="357949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AutoShape 2"/>
          <p:cNvSpPr/>
          <p:nvPr/>
        </p:nvSpPr>
        <p:spPr>
          <a:xfrm>
            <a:off x="762000" y="10922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实施流程：</a:t>
            </a:r>
            <a:r>
              <a:rPr lang="en-US" sz="3600" b="1">
                <a:solidFill>
                  <a:srgbClr val="2F4F4F"/>
                </a:solidFill>
                <a:latin typeface="Kaiti SC"/>
                <a:ea typeface="Kaiti SC"/>
                <a:cs typeface="Kaiti SC"/>
              </a:rPr>
              <a:t>双师课堂讲解知识</a:t>
            </a:r>
            <a:endParaRPr lang="en-US" sz="3600" b="1">
              <a:solidFill>
                <a:srgbClr val="2F4F4F"/>
              </a:solidFill>
              <a:latin typeface="Kaiti SC"/>
              <a:ea typeface="Kaiti SC"/>
              <a:cs typeface="Kaiti SC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09775"/>
            <a:ext cx="11049000" cy="42233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AutoShape 2"/>
          <p:cNvSpPr/>
          <p:nvPr/>
        </p:nvSpPr>
        <p:spPr>
          <a:xfrm>
            <a:off x="762000" y="10922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实施流程：</a:t>
            </a:r>
            <a:r>
              <a:rPr lang="zh-CN" altLang="en-US" sz="3600" b="1">
                <a:solidFill>
                  <a:srgbClr val="2F4F4F"/>
                </a:solidFill>
                <a:latin typeface="Kaiti SC"/>
                <a:ea typeface="Kaiti SC"/>
                <a:cs typeface="Kaiti SC"/>
              </a:rPr>
              <a:t>学生进行小组探究</a:t>
            </a:r>
            <a:endParaRPr lang="zh-CN" altLang="en-US" sz="3600" b="1">
              <a:solidFill>
                <a:srgbClr val="2F4F4F"/>
              </a:solidFill>
              <a:latin typeface="Kaiti SC"/>
              <a:ea typeface="Kaiti SC"/>
              <a:cs typeface="Kaiti SC"/>
            </a:endParaRPr>
          </a:p>
        </p:txBody>
      </p:sp>
      <p:sp>
        <p:nvSpPr>
          <p:cNvPr id="20" name="AutoShape 3"/>
          <p:cNvSpPr/>
          <p:nvPr>
            <p:custDataLst>
              <p:tags r:id="rId2"/>
            </p:custDataLst>
          </p:nvPr>
        </p:nvSpPr>
        <p:spPr>
          <a:xfrm>
            <a:off x="762000" y="1981200"/>
            <a:ext cx="5207000" cy="4191000"/>
          </a:xfrm>
          <a:prstGeom prst="roundRect">
            <a:avLst>
              <a:gd name="adj" fmla="val 3030"/>
            </a:avLst>
          </a:prstGeom>
          <a:solidFill>
            <a:srgbClr val="FFFFFF"/>
          </a:solidFill>
          <a:ln w="12700" cap="flat" cmpd="sng">
            <a:solidFill>
              <a:srgbClr val="315858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235200"/>
            <a:ext cx="304800" cy="304800"/>
          </a:xfrm>
          <a:prstGeom prst="rect">
            <a:avLst/>
          </a:prstGeom>
        </p:spPr>
      </p:pic>
      <p:sp>
        <p:nvSpPr>
          <p:cNvPr id="22" name="AutoShape 5"/>
          <p:cNvSpPr/>
          <p:nvPr>
            <p:custDataLst>
              <p:tags r:id="rId6"/>
            </p:custDataLst>
          </p:nvPr>
        </p:nvSpPr>
        <p:spPr>
          <a:xfrm>
            <a:off x="1397000" y="22098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活动内容</a:t>
            </a:r>
            <a:endParaRPr lang="en-US" sz="1100"/>
          </a:p>
        </p:txBody>
      </p:sp>
      <p:sp>
        <p:nvSpPr>
          <p:cNvPr id="23" name="AutoShape 6"/>
          <p:cNvSpPr/>
          <p:nvPr>
            <p:custDataLst>
              <p:tags r:id="rId7"/>
            </p:custDataLst>
          </p:nvPr>
        </p:nvSpPr>
        <p:spPr>
          <a:xfrm>
            <a:off x="1016000" y="25908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</a:rPr>
              <a:t>将课堂抽象的文化知识转化为具体的设计任务</a:t>
            </a:r>
            <a:endParaRPr lang="en-US" sz="140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</a:endParaRPr>
          </a:p>
        </p:txBody>
      </p:sp>
      <p:cxnSp>
        <p:nvCxnSpPr>
          <p:cNvPr id="24" name="Connector 7"/>
          <p:cNvCxnSpPr/>
          <p:nvPr>
            <p:custDataLst>
              <p:tags r:id="rId8"/>
            </p:custDataLst>
          </p:nvPr>
        </p:nvCxnSpPr>
        <p:spPr>
          <a:xfrm rot="-9291">
            <a:off x="1016009" y="31813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25" name="Picture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3378200"/>
            <a:ext cx="304800" cy="304800"/>
          </a:xfrm>
          <a:prstGeom prst="rect">
            <a:avLst/>
          </a:prstGeom>
        </p:spPr>
      </p:pic>
      <p:sp>
        <p:nvSpPr>
          <p:cNvPr id="26" name="AutoShape 9"/>
          <p:cNvSpPr/>
          <p:nvPr>
            <p:custDataLst>
              <p:tags r:id="rId12"/>
            </p:custDataLst>
          </p:nvPr>
        </p:nvSpPr>
        <p:spPr>
          <a:xfrm>
            <a:off x="1397000" y="33528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活动步骤</a:t>
            </a:r>
            <a:endParaRPr lang="zh-CN" altLang="en-US" sz="1800" b="1" i="0" u="none" strike="noStrike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7" name="AutoShape 10"/>
          <p:cNvSpPr/>
          <p:nvPr>
            <p:custDataLst>
              <p:tags r:id="rId13"/>
            </p:custDataLst>
          </p:nvPr>
        </p:nvSpPr>
        <p:spPr>
          <a:xfrm>
            <a:off x="1016000" y="37338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</a:rPr>
              <a:t>教师借助图片引导，为学生探究锚定框架</a:t>
            </a:r>
            <a:endParaRPr lang="en-US" sz="140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学生通过小组讨论进行探究</a:t>
            </a:r>
            <a:endParaRPr lang="en-US" sz="1400" b="0" i="0" u="none" strike="noStrike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28" name="Connector 11"/>
          <p:cNvCxnSpPr/>
          <p:nvPr>
            <p:custDataLst>
              <p:tags r:id="rId14"/>
            </p:custDataLst>
          </p:nvPr>
        </p:nvCxnSpPr>
        <p:spPr>
          <a:xfrm rot="-9291">
            <a:off x="1016009" y="49593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30" name="Picture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16000" y="5156200"/>
            <a:ext cx="304800" cy="304800"/>
          </a:xfrm>
          <a:prstGeom prst="rect">
            <a:avLst/>
          </a:prstGeom>
        </p:spPr>
      </p:pic>
      <p:sp>
        <p:nvSpPr>
          <p:cNvPr id="31" name="AutoShape 13"/>
          <p:cNvSpPr/>
          <p:nvPr>
            <p:custDataLst>
              <p:tags r:id="rId18"/>
            </p:custDataLst>
          </p:nvPr>
        </p:nvSpPr>
        <p:spPr>
          <a:xfrm>
            <a:off x="1397000" y="51308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活动形式</a:t>
            </a:r>
            <a:endParaRPr lang="en-US" sz="1100"/>
          </a:p>
        </p:txBody>
      </p:sp>
      <p:sp>
        <p:nvSpPr>
          <p:cNvPr id="32" name="AutoShape 14"/>
          <p:cNvSpPr/>
          <p:nvPr>
            <p:custDataLst>
              <p:tags r:id="rId19"/>
            </p:custDataLst>
          </p:nvPr>
        </p:nvSpPr>
        <p:spPr>
          <a:xfrm>
            <a:off x="1016000" y="55118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采用小组讨论形式，交换观察视角，记录发现与疑问。</a:t>
            </a:r>
            <a:endParaRPr lang="en-US" sz="140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231890" y="2495550"/>
            <a:ext cx="5279390" cy="316230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AutoShape 2"/>
          <p:cNvSpPr/>
          <p:nvPr/>
        </p:nvSpPr>
        <p:spPr>
          <a:xfrm>
            <a:off x="762000" y="1214755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实施流程：</a:t>
            </a:r>
            <a:r>
              <a:rPr lang="zh-CN" altLang="en-US" sz="3600" b="1" i="0" u="none" strike="noStrike">
                <a:solidFill>
                  <a:srgbClr val="2F4F4F"/>
                </a:solidFill>
                <a:latin typeface="Kaiti SC"/>
                <a:ea typeface="宋体" panose="02010600030101010101" pitchFamily="2" charset="-122"/>
                <a:cs typeface="Kaiti SC"/>
                <a:sym typeface="Kaiti SC"/>
              </a:rPr>
              <a:t>家校合力完成作品</a:t>
            </a:r>
            <a:endParaRPr lang="zh-CN" altLang="en-US" sz="3600" b="1" i="0" u="none" strike="noStrike">
              <a:solidFill>
                <a:srgbClr val="2F4F4F"/>
              </a:solidFill>
              <a:latin typeface="Kaiti SC"/>
              <a:ea typeface="宋体" panose="02010600030101010101" pitchFamily="2" charset="-122"/>
              <a:cs typeface="Kaiti SC"/>
              <a:sym typeface="Kaiti SC"/>
            </a:endParaRPr>
          </a:p>
        </p:txBody>
      </p:sp>
      <p:sp>
        <p:nvSpPr>
          <p:cNvPr id="4" name="AutoShape 3"/>
          <p:cNvSpPr/>
          <p:nvPr>
            <p:custDataLst>
              <p:tags r:id="rId2"/>
            </p:custDataLst>
          </p:nvPr>
        </p:nvSpPr>
        <p:spPr>
          <a:xfrm>
            <a:off x="762000" y="2230755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5"/>
          <p:cNvSpPr/>
          <p:nvPr>
            <p:custDataLst>
              <p:tags r:id="rId3"/>
            </p:custDataLst>
          </p:nvPr>
        </p:nvSpPr>
        <p:spPr>
          <a:xfrm>
            <a:off x="1524000" y="2459355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家校对接</a:t>
            </a:r>
            <a:endParaRPr lang="zh-CN" altLang="en-US" sz="1800" b="1" i="0" u="none" strike="noStrike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7" name="Connector 6"/>
          <p:cNvCxnSpPr/>
          <p:nvPr>
            <p:custDataLst>
              <p:tags r:id="rId4"/>
            </p:custDataLst>
          </p:nvPr>
        </p:nvCxnSpPr>
        <p:spPr>
          <a:xfrm rot="-9549">
            <a:off x="1016009" y="2922905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7"/>
          <p:cNvSpPr/>
          <p:nvPr>
            <p:custDataLst>
              <p:tags r:id="rId5"/>
            </p:custDataLst>
          </p:nvPr>
        </p:nvSpPr>
        <p:spPr>
          <a:xfrm>
            <a:off x="1016000" y="3056255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</a:rPr>
              <a:t>教师清晰告知家长任务与举措，同时引导学生依据小组讨论结果和任务特点</a:t>
            </a:r>
            <a:endParaRPr lang="en-US" sz="14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</a:endParaRPr>
          </a:p>
        </p:txBody>
      </p:sp>
      <p:sp>
        <p:nvSpPr>
          <p:cNvPr id="9" name="AutoShape 8"/>
          <p:cNvSpPr/>
          <p:nvPr>
            <p:custDataLst>
              <p:tags r:id="rId6"/>
            </p:custDataLst>
          </p:nvPr>
        </p:nvSpPr>
        <p:spPr>
          <a:xfrm>
            <a:off x="762000" y="4389755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0"/>
          <p:cNvSpPr/>
          <p:nvPr>
            <p:custDataLst>
              <p:tags r:id="rId7"/>
            </p:custDataLst>
          </p:nvPr>
        </p:nvSpPr>
        <p:spPr>
          <a:xfrm>
            <a:off x="1524000" y="4618355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材料留存</a:t>
            </a:r>
            <a:endParaRPr lang="zh-CN" altLang="en-US" sz="1800" b="1" i="0" u="none" strike="noStrike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12" name="Connector 11"/>
          <p:cNvCxnSpPr/>
          <p:nvPr>
            <p:custDataLst>
              <p:tags r:id="rId8"/>
            </p:custDataLst>
          </p:nvPr>
        </p:nvCxnSpPr>
        <p:spPr>
          <a:xfrm rot="-9549">
            <a:off x="1016009" y="5081905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2"/>
          <p:cNvSpPr/>
          <p:nvPr>
            <p:custDataLst>
              <p:tags r:id="rId9"/>
            </p:custDataLst>
          </p:nvPr>
        </p:nvSpPr>
        <p:spPr>
          <a:xfrm>
            <a:off x="1016000" y="5215255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</a:rPr>
              <a:t>制作过程中可通过实地参观或网络搜集资料辅助，无须强调仿真，突出建筑特点与文化意义</a:t>
            </a:r>
            <a:endParaRPr lang="en-US" sz="14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AutoShape 3"/>
          <p:cNvSpPr/>
          <p:nvPr>
            <p:custDataLst>
              <p:tags r:id="rId10"/>
            </p:custDataLst>
          </p:nvPr>
        </p:nvSpPr>
        <p:spPr>
          <a:xfrm>
            <a:off x="6290945" y="2243455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p>
            <a:pPr algn="ctr">
              <a:defRPr/>
            </a:pPr>
          </a:p>
        </p:txBody>
      </p:sp>
      <p:sp>
        <p:nvSpPr>
          <p:cNvPr id="17" name="AutoShape 5"/>
          <p:cNvSpPr/>
          <p:nvPr>
            <p:custDataLst>
              <p:tags r:id="rId11"/>
            </p:custDataLst>
          </p:nvPr>
        </p:nvSpPr>
        <p:spPr>
          <a:xfrm>
            <a:off x="7052945" y="2472055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l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模型制作</a:t>
            </a:r>
            <a:endParaRPr lang="zh-CN" altLang="en-US" sz="1800" b="1" i="0" u="none" strike="noStrike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18" name="Connector 6"/>
          <p:cNvCxnSpPr/>
          <p:nvPr>
            <p:custDataLst>
              <p:tags r:id="rId12"/>
            </p:custDataLst>
          </p:nvPr>
        </p:nvCxnSpPr>
        <p:spPr>
          <a:xfrm rot="-9549">
            <a:off x="6544954" y="2935605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7"/>
          <p:cNvSpPr/>
          <p:nvPr>
            <p:custDataLst>
              <p:tags r:id="rId13"/>
            </p:custDataLst>
          </p:nvPr>
        </p:nvSpPr>
        <p:spPr>
          <a:xfrm>
            <a:off x="6544945" y="3068955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</a:rPr>
              <a:t>以学生和家长为主体制作模型，家长需协同孩子体现建筑特色，按平台教程制作建筑介绍二维码</a:t>
            </a:r>
            <a:endParaRPr lang="en-US" sz="14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</a:endParaRPr>
          </a:p>
        </p:txBody>
      </p:sp>
      <p:sp>
        <p:nvSpPr>
          <p:cNvPr id="20" name="AutoShape 8"/>
          <p:cNvSpPr/>
          <p:nvPr>
            <p:custDataLst>
              <p:tags r:id="rId14"/>
            </p:custDataLst>
          </p:nvPr>
        </p:nvSpPr>
        <p:spPr>
          <a:xfrm>
            <a:off x="6290945" y="4402455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p>
            <a:pPr algn="ctr">
              <a:defRPr/>
            </a:pPr>
          </a:p>
        </p:txBody>
      </p:sp>
      <p:sp>
        <p:nvSpPr>
          <p:cNvPr id="22" name="AutoShape 10"/>
          <p:cNvSpPr/>
          <p:nvPr>
            <p:custDataLst>
              <p:tags r:id="rId15"/>
            </p:custDataLst>
          </p:nvPr>
        </p:nvSpPr>
        <p:spPr>
          <a:xfrm>
            <a:off x="7052945" y="4631055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l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模型完善</a:t>
            </a:r>
            <a:endParaRPr lang="zh-CN" altLang="en-US" sz="1800" b="1" i="0" u="none" strike="noStrike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23" name="Connector 11"/>
          <p:cNvCxnSpPr/>
          <p:nvPr>
            <p:custDataLst>
              <p:tags r:id="rId16"/>
            </p:custDataLst>
          </p:nvPr>
        </p:nvCxnSpPr>
        <p:spPr>
          <a:xfrm rot="-9549">
            <a:off x="6544954" y="5094605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AutoShape 12"/>
          <p:cNvSpPr/>
          <p:nvPr>
            <p:custDataLst>
              <p:tags r:id="rId17"/>
            </p:custDataLst>
          </p:nvPr>
        </p:nvSpPr>
        <p:spPr>
          <a:xfrm>
            <a:off x="6544945" y="5227955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</a:rPr>
              <a:t>学生带着建筑“单体”和二维码回校，教师引导学生使用传感器、创意电子元件等补充完善模型，教学内容根据学生技术掌握情况灵活调整。</a:t>
            </a:r>
            <a:endParaRPr lang="en-US" sz="14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</a:endParaRPr>
          </a:p>
        </p:txBody>
      </p:sp>
      <p:pic>
        <p:nvPicPr>
          <p:cNvPr id="25" name="图片 24" descr="家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90270" y="2352675"/>
            <a:ext cx="538480" cy="538480"/>
          </a:xfrm>
          <a:prstGeom prst="rect">
            <a:avLst/>
          </a:prstGeom>
        </p:spPr>
      </p:pic>
      <p:pic>
        <p:nvPicPr>
          <p:cNvPr id="26" name="图片 25" descr="产品模型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544945" y="2444115"/>
            <a:ext cx="520065" cy="520065"/>
          </a:xfrm>
          <a:prstGeom prst="rect">
            <a:avLst/>
          </a:prstGeom>
        </p:spPr>
      </p:pic>
      <p:pic>
        <p:nvPicPr>
          <p:cNvPr id="27" name="图片 26" descr="施工材料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90270" y="4662805"/>
            <a:ext cx="412750" cy="412750"/>
          </a:xfrm>
          <a:prstGeom prst="rect">
            <a:avLst/>
          </a:prstGeom>
        </p:spPr>
      </p:pic>
      <p:pic>
        <p:nvPicPr>
          <p:cNvPr id="28" name="图片 27" descr="完善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544945" y="4597400"/>
            <a:ext cx="506095" cy="506095"/>
          </a:xfrm>
          <a:prstGeom prst="rect">
            <a:avLst/>
          </a:prstGeom>
        </p:spPr>
      </p:pic>
    </p:spTree>
    <p:custDataLst>
      <p:tags r:id="rId30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AutoShape 2"/>
          <p:cNvSpPr/>
          <p:nvPr/>
        </p:nvSpPr>
        <p:spPr>
          <a:xfrm>
            <a:off x="852805" y="1016635"/>
            <a:ext cx="5919470" cy="10521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实施流程：</a:t>
            </a:r>
            <a:endParaRPr lang="en-US" sz="3600" b="1" i="0" u="none" strike="noStrike">
              <a:solidFill>
                <a:srgbClr val="2F4F4F"/>
              </a:solidFill>
              <a:latin typeface="Kaiti SC"/>
              <a:ea typeface="Kaiti SC"/>
              <a:cs typeface="Kaiti SC"/>
              <a:sym typeface="Kaiti SC"/>
            </a:endParaRPr>
          </a:p>
          <a:p>
            <a:pPr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2F4F4F"/>
                </a:solidFill>
                <a:latin typeface="Kaiti SC"/>
                <a:ea typeface="宋体" panose="02010600030101010101" pitchFamily="2" charset="-122"/>
                <a:cs typeface="Kaiti SC"/>
                <a:sym typeface="Kaiti SC"/>
              </a:rPr>
              <a:t>学生进行作品推广</a:t>
            </a:r>
            <a:endParaRPr lang="zh-CN" altLang="en-US" sz="3600" b="1" i="0" u="none" strike="noStrike">
              <a:solidFill>
                <a:srgbClr val="2F4F4F"/>
              </a:solidFill>
              <a:latin typeface="Kaiti SC"/>
              <a:ea typeface="宋体" panose="02010600030101010101" pitchFamily="2" charset="-122"/>
              <a:cs typeface="Kaiti SC"/>
              <a:sym typeface="Kaiti SC"/>
            </a:endParaRPr>
          </a:p>
        </p:txBody>
      </p:sp>
      <p:sp>
        <p:nvSpPr>
          <p:cNvPr id="4" name="AutoShape 3"/>
          <p:cNvSpPr/>
          <p:nvPr>
            <p:custDataLst>
              <p:tags r:id="rId2"/>
            </p:custDataLst>
          </p:nvPr>
        </p:nvSpPr>
        <p:spPr>
          <a:xfrm>
            <a:off x="762000" y="2230755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484755"/>
            <a:ext cx="406400" cy="406400"/>
          </a:xfrm>
          <a:prstGeom prst="rect">
            <a:avLst/>
          </a:prstGeom>
        </p:spPr>
      </p:pic>
      <p:sp>
        <p:nvSpPr>
          <p:cNvPr id="6" name="AutoShape 5"/>
          <p:cNvSpPr/>
          <p:nvPr>
            <p:custDataLst>
              <p:tags r:id="rId6"/>
            </p:custDataLst>
          </p:nvPr>
        </p:nvSpPr>
        <p:spPr>
          <a:xfrm>
            <a:off x="1524000" y="2459355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活动形式</a:t>
            </a:r>
            <a:endParaRPr lang="zh-CN" altLang="en-US" sz="1800" b="1" i="0" u="none" strike="noStrike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7" name="Connector 6"/>
          <p:cNvCxnSpPr/>
          <p:nvPr>
            <p:custDataLst>
              <p:tags r:id="rId7"/>
            </p:custDataLst>
          </p:nvPr>
        </p:nvCxnSpPr>
        <p:spPr>
          <a:xfrm rot="-9549">
            <a:off x="1016009" y="2922905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7"/>
          <p:cNvSpPr/>
          <p:nvPr>
            <p:custDataLst>
              <p:tags r:id="rId8"/>
            </p:custDataLst>
          </p:nvPr>
        </p:nvSpPr>
        <p:spPr>
          <a:xfrm>
            <a:off x="1016000" y="3056255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以学生小组为推广主体，契合“学生中心”理念，让学生从“创作者”转变为“传播者”</a:t>
            </a:r>
            <a:endParaRPr lang="en-US" sz="14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AutoShape 8"/>
          <p:cNvSpPr/>
          <p:nvPr>
            <p:custDataLst>
              <p:tags r:id="rId9"/>
            </p:custDataLst>
          </p:nvPr>
        </p:nvSpPr>
        <p:spPr>
          <a:xfrm>
            <a:off x="762000" y="4389755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16000" y="4643755"/>
            <a:ext cx="406400" cy="406400"/>
          </a:xfrm>
          <a:prstGeom prst="rect">
            <a:avLst/>
          </a:prstGeom>
        </p:spPr>
      </p:pic>
      <p:sp>
        <p:nvSpPr>
          <p:cNvPr id="11" name="AutoShape 10"/>
          <p:cNvSpPr/>
          <p:nvPr>
            <p:custDataLst>
              <p:tags r:id="rId13"/>
            </p:custDataLst>
          </p:nvPr>
        </p:nvSpPr>
        <p:spPr>
          <a:xfrm>
            <a:off x="1524000" y="4618355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观众组成</a:t>
            </a:r>
            <a:endParaRPr lang="zh-CN" altLang="en-US" sz="1800" b="1" i="0" u="none" strike="noStrike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12" name="Connector 11"/>
          <p:cNvCxnSpPr/>
          <p:nvPr>
            <p:custDataLst>
              <p:tags r:id="rId14"/>
            </p:custDataLst>
          </p:nvPr>
        </p:nvCxnSpPr>
        <p:spPr>
          <a:xfrm rot="-9549">
            <a:off x="1016009" y="5081905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2"/>
          <p:cNvSpPr/>
          <p:nvPr>
            <p:custDataLst>
              <p:tags r:id="rId15"/>
            </p:custDataLst>
          </p:nvPr>
        </p:nvSpPr>
        <p:spPr>
          <a:xfrm>
            <a:off x="1016000" y="5215255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邀请家长和全校师生参与，构建多元交流场景</a:t>
            </a:r>
            <a:endParaRPr lang="en-US" sz="14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AutoShape 2"/>
          <p:cNvSpPr/>
          <p:nvPr/>
        </p:nvSpPr>
        <p:spPr>
          <a:xfrm>
            <a:off x="7266940" y="1254125"/>
            <a:ext cx="596011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实施流程：</a:t>
            </a:r>
            <a:endParaRPr lang="en-US" sz="3600" b="1" i="0" u="none" strike="noStrike">
              <a:solidFill>
                <a:srgbClr val="2F4F4F"/>
              </a:solidFill>
              <a:latin typeface="Kaiti SC"/>
              <a:ea typeface="Kaiti SC"/>
              <a:cs typeface="Kaiti SC"/>
              <a:sym typeface="Kaiti SC"/>
            </a:endParaRPr>
          </a:p>
          <a:p>
            <a:pPr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2F4F4F"/>
                </a:solidFill>
                <a:latin typeface="Kaiti SC"/>
                <a:ea typeface="宋体" panose="02010600030101010101" pitchFamily="2" charset="-122"/>
                <a:cs typeface="Kaiti SC"/>
                <a:sym typeface="Kaiti SC"/>
              </a:rPr>
              <a:t>家校合作深度总结</a:t>
            </a:r>
            <a:endParaRPr lang="zh-CN" altLang="en-US" sz="3600" b="1" i="0" u="none" strike="noStrike">
              <a:solidFill>
                <a:srgbClr val="2F4F4F"/>
              </a:solidFill>
              <a:latin typeface="Kaiti SC"/>
              <a:ea typeface="宋体" panose="02010600030101010101" pitchFamily="2" charset="-122"/>
              <a:cs typeface="Kaiti SC"/>
              <a:sym typeface="Kaiti SC"/>
            </a:endParaRPr>
          </a:p>
        </p:txBody>
      </p:sp>
      <p:sp>
        <p:nvSpPr>
          <p:cNvPr id="28" name="AutoShape 3"/>
          <p:cNvSpPr/>
          <p:nvPr>
            <p:custDataLst>
              <p:tags r:id="rId16"/>
            </p:custDataLst>
          </p:nvPr>
        </p:nvSpPr>
        <p:spPr>
          <a:xfrm>
            <a:off x="7012940" y="2333625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p>
            <a:pPr algn="ctr">
              <a:defRPr/>
            </a:pPr>
          </a:p>
        </p:txBody>
      </p:sp>
      <p:pic>
        <p:nvPicPr>
          <p:cNvPr id="29" name="Picture 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66940" y="2587625"/>
            <a:ext cx="406400" cy="406400"/>
          </a:xfrm>
          <a:prstGeom prst="rect">
            <a:avLst/>
          </a:prstGeom>
        </p:spPr>
      </p:pic>
      <p:sp>
        <p:nvSpPr>
          <p:cNvPr id="30" name="AutoShape 5"/>
          <p:cNvSpPr/>
          <p:nvPr>
            <p:custDataLst>
              <p:tags r:id="rId18"/>
            </p:custDataLst>
          </p:nvPr>
        </p:nvSpPr>
        <p:spPr>
          <a:xfrm>
            <a:off x="7774940" y="2562225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l">
              <a:lnSpc>
                <a:spcPct val="125000"/>
              </a:lnSpc>
              <a:defRPr/>
            </a:pPr>
            <a:r>
              <a:rPr lang="en-US" sz="1800" b="1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展示成果</a:t>
            </a:r>
            <a:endParaRPr lang="en-US" sz="1800" b="1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31" name="Connector 6"/>
          <p:cNvCxnSpPr/>
          <p:nvPr>
            <p:custDataLst>
              <p:tags r:id="rId19"/>
            </p:custDataLst>
          </p:nvPr>
        </p:nvCxnSpPr>
        <p:spPr>
          <a:xfrm rot="-9549">
            <a:off x="7266949" y="3025775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" name="AutoShape 7"/>
          <p:cNvSpPr/>
          <p:nvPr>
            <p:custDataLst>
              <p:tags r:id="rId20"/>
            </p:custDataLst>
          </p:nvPr>
        </p:nvSpPr>
        <p:spPr>
          <a:xfrm>
            <a:off x="7266940" y="3159125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引导学生整理观察记录，回答核心问题，并动手绘制精美的花窗图案，将理论转化为视觉作品。</a:t>
            </a:r>
            <a:endParaRPr lang="en-US" sz="14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AutoShape 8"/>
          <p:cNvSpPr/>
          <p:nvPr>
            <p:custDataLst>
              <p:tags r:id="rId21"/>
            </p:custDataLst>
          </p:nvPr>
        </p:nvSpPr>
        <p:spPr>
          <a:xfrm>
            <a:off x="7012940" y="4492625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p>
            <a:pPr algn="ctr">
              <a:defRPr/>
            </a:pPr>
          </a:p>
        </p:txBody>
      </p:sp>
      <p:pic>
        <p:nvPicPr>
          <p:cNvPr id="34" name="Picture 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266940" y="4746625"/>
            <a:ext cx="406400" cy="406400"/>
          </a:xfrm>
          <a:prstGeom prst="rect">
            <a:avLst/>
          </a:prstGeom>
        </p:spPr>
      </p:pic>
      <p:sp>
        <p:nvSpPr>
          <p:cNvPr id="35" name="AutoShape 10"/>
          <p:cNvSpPr/>
          <p:nvPr>
            <p:custDataLst>
              <p:tags r:id="rId23"/>
            </p:custDataLst>
          </p:nvPr>
        </p:nvSpPr>
        <p:spPr>
          <a:xfrm>
            <a:off x="7774940" y="4721225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indent="0" algn="l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反思总结</a:t>
            </a:r>
            <a:endParaRPr lang="zh-CN" altLang="en-US" sz="1800" b="1" i="0" u="none" strike="noStrike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36" name="Connector 11"/>
          <p:cNvCxnSpPr/>
          <p:nvPr>
            <p:custDataLst>
              <p:tags r:id="rId24"/>
            </p:custDataLst>
          </p:nvPr>
        </p:nvCxnSpPr>
        <p:spPr>
          <a:xfrm rot="-9549">
            <a:off x="7266949" y="5184775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AutoShape 12"/>
          <p:cNvSpPr/>
          <p:nvPr>
            <p:custDataLst>
              <p:tags r:id="rId25"/>
            </p:custDataLst>
          </p:nvPr>
        </p:nvSpPr>
        <p:spPr>
          <a:xfrm>
            <a:off x="7266940" y="5318125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学生上台分享个人感受与成果，倾听他人观点，在互动中拓展认知边界，锻炼表达与批判性思维。</a:t>
            </a:r>
            <a:endParaRPr lang="en-US" sz="1400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6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SIX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7006" y="2610485"/>
            <a:ext cx="10274710" cy="1197610"/>
            <a:chOff x="-1351" y="4111"/>
            <a:chExt cx="22390" cy="1886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351" y="4111"/>
              <a:ext cx="223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思考练习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06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思考练习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: 圆角 2"/>
          <p:cNvSpPr/>
          <p:nvPr>
            <p:custDataLst>
              <p:tags r:id="rId2"/>
            </p:custDataLst>
          </p:nvPr>
        </p:nvSpPr>
        <p:spPr>
          <a:xfrm>
            <a:off x="520065" y="1985010"/>
            <a:ext cx="11151870" cy="340423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824865" y="2269490"/>
            <a:ext cx="9946005" cy="27393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思考在家校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合作模式下，如何确保所有学生都能公平地获得资源和机会。讨论可能的策略和解决方案，以减少发生因家庭背景差异而带来的教育不平等问题。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2.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模拟实施本章中提到的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C-STEAM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项目，包括从项目启动到总结评价的全过程。记录每个阶段的关键活动、所需资源、可能遇到的问题及解决方案。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custDataLst>
      <p:tags r:id="rId4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41358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ONE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25788" y="2610485"/>
            <a:ext cx="5940425" cy="1198880"/>
            <a:chOff x="3107" y="4111"/>
            <a:chExt cx="12945" cy="1888"/>
          </a:xfrm>
        </p:grpSpPr>
        <p:sp>
          <p:nvSpPr>
            <p:cNvPr id="18" name="矩形 17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07" y="4111"/>
              <a:ext cx="1294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本章导学</a:t>
              </a:r>
              <a:endParaRPr lang="zh-CN" altLang="en-US" sz="7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4876800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01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08835" y="2176145"/>
            <a:ext cx="7948930" cy="1912620"/>
            <a:chOff x="3321" y="2987"/>
            <a:chExt cx="12518" cy="3012"/>
          </a:xfrm>
        </p:grpSpPr>
        <p:sp>
          <p:nvSpPr>
            <p:cNvPr id="12" name="文本框 11"/>
            <p:cNvSpPr txBox="1"/>
            <p:nvPr/>
          </p:nvSpPr>
          <p:spPr>
            <a:xfrm>
              <a:off x="3321" y="2987"/>
              <a:ext cx="12518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>
                  <a:solidFill>
                    <a:srgbClr val="7EA29C">
                      <a:alpha val="1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THANK YOU</a:t>
              </a:r>
              <a:endPara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672" y="4111"/>
              <a:ext cx="9815" cy="1888"/>
              <a:chOff x="3107" y="4111"/>
              <a:chExt cx="12945" cy="1888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3724" y="5421"/>
                <a:ext cx="11712" cy="576"/>
              </a:xfrm>
              <a:prstGeom prst="rect">
                <a:avLst/>
              </a:prstGeom>
              <a:solidFill>
                <a:srgbClr val="D7E7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107" y="4111"/>
                <a:ext cx="12945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200" b="1" dirty="0">
                    <a:solidFill>
                      <a:srgbClr val="55797A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感谢您的观看</a:t>
                </a:r>
                <a:endParaRPr lang="zh-CN" altLang="en-US" sz="72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学习目标</a:t>
              </a:r>
              <a:endParaRPr lang="zh-CN" altLang="en-US" sz="4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grpSp>
        <p:nvGrpSpPr>
          <p:cNvPr id="15" name="组合 14"/>
          <p:cNvGrpSpPr/>
          <p:nvPr>
            <p:custDataLst>
              <p:tags r:id="rId2"/>
            </p:custDataLst>
          </p:nvPr>
        </p:nvGrpSpPr>
        <p:grpSpPr>
          <a:xfrm>
            <a:off x="1931670" y="1899920"/>
            <a:ext cx="8840470" cy="3567430"/>
            <a:chOff x="2639" y="2337"/>
            <a:chExt cx="13922" cy="5618"/>
          </a:xfrm>
        </p:grpSpPr>
        <p:grpSp>
          <p:nvGrpSpPr>
            <p:cNvPr id="16" name="组合 15"/>
            <p:cNvGrpSpPr/>
            <p:nvPr/>
          </p:nvGrpSpPr>
          <p:grpSpPr>
            <a:xfrm rot="0">
              <a:off x="2639" y="2337"/>
              <a:ext cx="13922" cy="1100"/>
              <a:chOff x="1553" y="2682"/>
              <a:chExt cx="13922" cy="1100"/>
            </a:xfrm>
          </p:grpSpPr>
          <p:sp>
            <p:nvSpPr>
              <p:cNvPr id="17" name="矩形: 圆角 2"/>
              <p:cNvSpPr/>
              <p:nvPr>
                <p:custDataLst>
                  <p:tags r:id="rId3"/>
                </p:custDataLst>
              </p:nvPr>
            </p:nvSpPr>
            <p:spPr>
              <a:xfrm>
                <a:off x="1807" y="2994"/>
                <a:ext cx="13668" cy="788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圆角矩形 17"/>
              <p:cNvSpPr/>
              <p:nvPr>
                <p:custDataLst>
                  <p:tags r:id="rId4"/>
                </p:custDataLst>
              </p:nvPr>
            </p:nvSpPr>
            <p:spPr>
              <a:xfrm>
                <a:off x="1553" y="2682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01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9" name="文本框 18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952" y="3098"/>
                <a:ext cx="972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理解家校合作中</a:t>
                </a:r>
                <a:r>
                  <a:rPr lang="en-US" altLang="zh-CN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C-STEAM</a:t>
                </a:r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教育的角色、价值与意义</a:t>
                </a:r>
                <a:endPara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0">
              <a:off x="2639" y="3843"/>
              <a:ext cx="13922" cy="1100"/>
              <a:chOff x="1553" y="4300"/>
              <a:chExt cx="13922" cy="1100"/>
            </a:xfrm>
          </p:grpSpPr>
          <p:sp>
            <p:nvSpPr>
              <p:cNvPr id="21" name="矩形: 圆角 2"/>
              <p:cNvSpPr/>
              <p:nvPr>
                <p:custDataLst>
                  <p:tags r:id="rId6"/>
                </p:custDataLst>
              </p:nvPr>
            </p:nvSpPr>
            <p:spPr>
              <a:xfrm>
                <a:off x="1807" y="4612"/>
                <a:ext cx="13668" cy="788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圆角矩形 21"/>
              <p:cNvSpPr/>
              <p:nvPr>
                <p:custDataLst>
                  <p:tags r:id="rId7"/>
                </p:custDataLst>
              </p:nvPr>
            </p:nvSpPr>
            <p:spPr>
              <a:xfrm>
                <a:off x="1553" y="4300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02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26" name="文本框 25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2952" y="4716"/>
                <a:ext cx="972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掌握家校合作中</a:t>
                </a:r>
                <a:r>
                  <a:rPr lang="en-US" altLang="zh-CN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C-STEAM</a:t>
                </a:r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项目的设计和开发流程</a:t>
                </a:r>
                <a:endPara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0">
              <a:off x="2639" y="5349"/>
              <a:ext cx="13922" cy="1100"/>
              <a:chOff x="1553" y="5918"/>
              <a:chExt cx="13922" cy="1100"/>
            </a:xfrm>
          </p:grpSpPr>
          <p:sp>
            <p:nvSpPr>
              <p:cNvPr id="32" name="矩形: 圆角 2"/>
              <p:cNvSpPr/>
              <p:nvPr>
                <p:custDataLst>
                  <p:tags r:id="rId9"/>
                </p:custDataLst>
              </p:nvPr>
            </p:nvSpPr>
            <p:spPr>
              <a:xfrm>
                <a:off x="1807" y="6230"/>
                <a:ext cx="13668" cy="788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" name="圆角矩形 34"/>
              <p:cNvSpPr/>
              <p:nvPr>
                <p:custDataLst>
                  <p:tags r:id="rId10"/>
                </p:custDataLst>
              </p:nvPr>
            </p:nvSpPr>
            <p:spPr>
              <a:xfrm>
                <a:off x="1553" y="5918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03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36" name="文本框 35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2952" y="6334"/>
                <a:ext cx="972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从理论的视角理解家校合作的基础与实施路径</a:t>
                </a:r>
                <a:endPara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0">
              <a:off x="2639" y="6855"/>
              <a:ext cx="13922" cy="1100"/>
              <a:chOff x="1553" y="7536"/>
              <a:chExt cx="13922" cy="1100"/>
            </a:xfrm>
          </p:grpSpPr>
          <p:sp>
            <p:nvSpPr>
              <p:cNvPr id="41" name="矩形: 圆角 2"/>
              <p:cNvSpPr/>
              <p:nvPr>
                <p:custDataLst>
                  <p:tags r:id="rId12"/>
                </p:custDataLst>
              </p:nvPr>
            </p:nvSpPr>
            <p:spPr>
              <a:xfrm>
                <a:off x="1807" y="7848"/>
                <a:ext cx="13668" cy="788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2" name="圆角矩形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1553" y="7536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04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43" name="文本框 42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2952" y="7952"/>
                <a:ext cx="972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培养学生在家校合作教育领域的专业技能和实践能力</a:t>
                </a:r>
                <a:endPara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p:grpSp>
      </p:grp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内容框架</a:t>
              </a:r>
              <a:endParaRPr lang="zh-CN" altLang="en-US" sz="4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pic>
        <p:nvPicPr>
          <p:cNvPr id="51" name="图片 51" descr="1733991008671"/>
          <p:cNvPicPr>
            <a:picLocks noChangeAspect="1"/>
          </p:cNvPicPr>
          <p:nvPr/>
        </p:nvPicPr>
        <p:blipFill>
          <a:blip r:embed="rId2"/>
          <a:srcRect t="1577" r="3421" b="2263"/>
          <a:stretch>
            <a:fillRect/>
          </a:stretch>
        </p:blipFill>
        <p:spPr>
          <a:xfrm>
            <a:off x="2463165" y="1358265"/>
            <a:ext cx="7466330" cy="52254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学习建议</a:t>
              </a:r>
              <a:endParaRPr lang="zh-CN" altLang="en-US" sz="4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15" name="矩形: 圆角 2"/>
          <p:cNvSpPr/>
          <p:nvPr>
            <p:custDataLst>
              <p:tags r:id="rId2"/>
            </p:custDataLst>
          </p:nvPr>
        </p:nvSpPr>
        <p:spPr>
          <a:xfrm>
            <a:off x="525780" y="1848485"/>
            <a:ext cx="3802380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683895" y="3022600"/>
            <a:ext cx="3482975" cy="30727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marL="28575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家校合作的理论基础、合作过程中的角色定位、沟通机制的建立，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marL="28575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如何将佛山古村落文化等本土文化资源融入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项目中，以推动学生对传统文化的理解深化及创新能力的培养。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圆角矩形 16"/>
          <p:cNvSpPr/>
          <p:nvPr>
            <p:custDataLst>
              <p:tags r:id="rId4"/>
            </p:custDataLst>
          </p:nvPr>
        </p:nvSpPr>
        <p:spPr>
          <a:xfrm>
            <a:off x="771525" y="1587500"/>
            <a:ext cx="694055" cy="680085"/>
          </a:xfrm>
          <a:prstGeom prst="roundRect">
            <a:avLst>
              <a:gd name="adj" fmla="val 0"/>
            </a:avLst>
          </a:prstGeom>
          <a:solidFill>
            <a:srgbClr val="7EA29C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5"/>
            </p:custDataLst>
          </p:nvPr>
        </p:nvSpPr>
        <p:spPr>
          <a:xfrm>
            <a:off x="789940" y="2417445"/>
            <a:ext cx="2703830" cy="4552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55797A"/>
                </a:solidFill>
                <a:latin typeface="+mn-ea"/>
                <a:cs typeface="+mn-ea"/>
              </a:rPr>
              <a:t>学习重点</a:t>
            </a:r>
            <a:endParaRPr lang="zh-CN" altLang="en-US" sz="2200" b="1">
              <a:solidFill>
                <a:srgbClr val="55797A"/>
              </a:solidFill>
              <a:latin typeface="+mn-ea"/>
              <a:cs typeface="+mn-ea"/>
            </a:endParaRPr>
          </a:p>
        </p:txBody>
      </p:sp>
      <p:cxnSp>
        <p:nvCxnSpPr>
          <p:cNvPr id="26" name="直接连接符 25"/>
          <p:cNvCxnSpPr/>
          <p:nvPr>
            <p:custDataLst>
              <p:tags r:id="rId6"/>
            </p:custDataLst>
          </p:nvPr>
        </p:nvCxnSpPr>
        <p:spPr>
          <a:xfrm flipV="1">
            <a:off x="707390" y="2910840"/>
            <a:ext cx="2844165" cy="0"/>
          </a:xfrm>
          <a:prstGeom prst="line">
            <a:avLst/>
          </a:prstGeom>
          <a:ln w="22225">
            <a:solidFill>
              <a:srgbClr val="7EA29C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矩形: 圆角 2"/>
          <p:cNvSpPr/>
          <p:nvPr>
            <p:custDataLst>
              <p:tags r:id="rId7"/>
            </p:custDataLst>
          </p:nvPr>
        </p:nvSpPr>
        <p:spPr>
          <a:xfrm>
            <a:off x="4759325" y="1848485"/>
            <a:ext cx="3230245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4944745" y="3145790"/>
            <a:ext cx="2705100" cy="30867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marL="317500" lvl="0" indent="-3175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预习佛山古村落文化的研究现状和家校合作研究的案例，思考如何将这些元素与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项目相结合。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marL="317500" lvl="0" indent="-3175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可以通过在线资源或实地考察的方式了解本地文化资源，为课堂上的案例分析和讨论做好准备。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圆角矩形 20"/>
          <p:cNvSpPr/>
          <p:nvPr>
            <p:custDataLst>
              <p:tags r:id="rId9"/>
            </p:custDataLst>
          </p:nvPr>
        </p:nvSpPr>
        <p:spPr>
          <a:xfrm>
            <a:off x="5100320" y="1582420"/>
            <a:ext cx="694055" cy="680085"/>
          </a:xfrm>
          <a:prstGeom prst="roundRect">
            <a:avLst>
              <a:gd name="adj" fmla="val 0"/>
            </a:avLst>
          </a:prstGeom>
          <a:solidFill>
            <a:srgbClr val="55797A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0"/>
            </p:custDataLst>
          </p:nvPr>
        </p:nvSpPr>
        <p:spPr>
          <a:xfrm>
            <a:off x="5090795" y="2428875"/>
            <a:ext cx="2703830" cy="443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l">
              <a:buClrTx/>
              <a:buSzTx/>
              <a:buFontTx/>
            </a:pPr>
            <a:r>
              <a:rPr lang="zh-CN" altLang="en-US" sz="2200" b="1">
                <a:solidFill>
                  <a:srgbClr val="55797A"/>
                </a:solidFill>
                <a:latin typeface="+mn-ea"/>
                <a:cs typeface="+mn-ea"/>
              </a:rPr>
              <a:t>课前活动</a:t>
            </a:r>
            <a:endParaRPr lang="zh-CN" altLang="en-US" sz="2200" b="1">
              <a:solidFill>
                <a:srgbClr val="55797A"/>
              </a:solidFill>
              <a:latin typeface="+mn-ea"/>
              <a:cs typeface="+mn-ea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11"/>
            </p:custDataLst>
          </p:nvPr>
        </p:nvCxnSpPr>
        <p:spPr>
          <a:xfrm>
            <a:off x="4944745" y="2938780"/>
            <a:ext cx="2844165" cy="0"/>
          </a:xfrm>
          <a:prstGeom prst="line">
            <a:avLst/>
          </a:prstGeom>
          <a:ln w="22225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1" name="矩形: 圆角 2"/>
          <p:cNvSpPr/>
          <p:nvPr>
            <p:custDataLst>
              <p:tags r:id="rId12"/>
            </p:custDataLst>
          </p:nvPr>
        </p:nvSpPr>
        <p:spPr>
          <a:xfrm>
            <a:off x="8420100" y="1848485"/>
            <a:ext cx="3246755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>
            <p:custDataLst>
              <p:tags r:id="rId13"/>
            </p:custDataLst>
          </p:nvPr>
        </p:nvSpPr>
        <p:spPr>
          <a:xfrm>
            <a:off x="8578215" y="3022600"/>
            <a:ext cx="2820670" cy="3133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marL="292100" lvl="0" indent="-2921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选择一个具体的文化主题（如佛山古村落文化），设计一个包含家校互动和学生参与的教学项目。建议在小组内分享项目设计思路，进行同行评审，并根据反馈进行迭代改进，以促进项目的完善和个人能力的提升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4" name="圆角矩形 33"/>
          <p:cNvSpPr/>
          <p:nvPr>
            <p:custDataLst>
              <p:tags r:id="rId14"/>
            </p:custDataLst>
          </p:nvPr>
        </p:nvSpPr>
        <p:spPr>
          <a:xfrm>
            <a:off x="8665845" y="1587500"/>
            <a:ext cx="694055" cy="680085"/>
          </a:xfrm>
          <a:prstGeom prst="roundRect">
            <a:avLst>
              <a:gd name="adj" fmla="val 0"/>
            </a:avLst>
          </a:prstGeom>
          <a:solidFill>
            <a:srgbClr val="7EA29C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5" name="矩形 34"/>
          <p:cNvSpPr/>
          <p:nvPr>
            <p:custDataLst>
              <p:tags r:id="rId15"/>
            </p:custDataLst>
          </p:nvPr>
        </p:nvSpPr>
        <p:spPr>
          <a:xfrm>
            <a:off x="8684260" y="2417445"/>
            <a:ext cx="2703830" cy="4552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55797A"/>
                </a:solidFill>
                <a:latin typeface="+mn-ea"/>
                <a:cs typeface="+mn-ea"/>
              </a:rPr>
              <a:t>课后活动</a:t>
            </a:r>
            <a:endParaRPr lang="zh-CN" altLang="en-US" sz="2200" b="1">
              <a:solidFill>
                <a:srgbClr val="55797A"/>
              </a:solidFill>
              <a:latin typeface="+mn-ea"/>
              <a:cs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16"/>
            </p:custDataLst>
          </p:nvPr>
        </p:nvCxnSpPr>
        <p:spPr>
          <a:xfrm flipV="1">
            <a:off x="8601710" y="2910840"/>
            <a:ext cx="2447925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31595"/>
            <a:ext cx="11109960" cy="2522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342390" y="1874520"/>
            <a:ext cx="8686800" cy="1437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25000"/>
              </a:lnSpc>
            </a:pPr>
            <a:r>
              <a:rPr lang="zh-CN" altLang="en-US" sz="2400">
                <a:solidFill>
                  <a:srgbClr val="2F4F4F"/>
                </a:solidFill>
              </a:rPr>
              <a:t>最完备的社会教育是学校</a:t>
            </a:r>
            <a:r>
              <a:rPr lang="en-US" altLang="zh-CN" sz="2400">
                <a:solidFill>
                  <a:srgbClr val="2F4F4F"/>
                </a:solidFill>
              </a:rPr>
              <a:t>---</a:t>
            </a:r>
            <a:r>
              <a:rPr lang="zh-CN" altLang="en-US" sz="2400">
                <a:solidFill>
                  <a:srgbClr val="2F4F4F"/>
                </a:solidFill>
              </a:rPr>
              <a:t>家庭教育。教育的效果取决于学校和家庭教育影响的一致性</a:t>
            </a:r>
            <a:endParaRPr lang="zh-CN" altLang="en-US" sz="2400">
              <a:solidFill>
                <a:srgbClr val="2F4F4F"/>
              </a:solidFill>
            </a:endParaRPr>
          </a:p>
          <a:p>
            <a:pPr indent="0" algn="r" fontAlgn="auto">
              <a:lnSpc>
                <a:spcPct val="125000"/>
              </a:lnSpc>
            </a:pPr>
            <a:r>
              <a:rPr lang="en-US" altLang="zh-CN" sz="2400">
                <a:solidFill>
                  <a:srgbClr val="2F4F4F"/>
                </a:solidFill>
              </a:rPr>
              <a:t>——</a:t>
            </a:r>
            <a:r>
              <a:rPr lang="zh-CN" altLang="en-US" sz="2400">
                <a:solidFill>
                  <a:srgbClr val="2F4F4F"/>
                </a:solidFill>
              </a:rPr>
              <a:t>苏霍姆林斯基《给教师的建议》</a:t>
            </a:r>
            <a:endParaRPr lang="zh-CN" altLang="en-US" sz="2400">
              <a:solidFill>
                <a:srgbClr val="2F4F4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5640" y="793115"/>
            <a:ext cx="2767965" cy="16827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0405" y="402590"/>
            <a:ext cx="3398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问题思考</a:t>
            </a:r>
            <a:endParaRPr lang="zh-CN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 rot="0">
            <a:off x="1614805" y="4590679"/>
            <a:ext cx="8199755" cy="1935039"/>
            <a:chOff x="2064" y="7009"/>
            <a:chExt cx="12913" cy="3148"/>
          </a:xfrm>
        </p:grpSpPr>
        <p:grpSp>
          <p:nvGrpSpPr>
            <p:cNvPr id="3" name="组合 2"/>
            <p:cNvGrpSpPr/>
            <p:nvPr>
              <p:custDataLst>
                <p:tags r:id="rId3"/>
              </p:custDataLst>
            </p:nvPr>
          </p:nvGrpSpPr>
          <p:grpSpPr>
            <a:xfrm>
              <a:off x="2064" y="7009"/>
              <a:ext cx="12913" cy="3148"/>
              <a:chOff x="2064" y="7009"/>
              <a:chExt cx="12913" cy="3148"/>
            </a:xfrm>
          </p:grpSpPr>
          <p:sp>
            <p:nvSpPr>
              <p:cNvPr id="4" name="折角形 3"/>
              <p:cNvSpPr/>
              <p:nvPr>
                <p:custDataLst>
                  <p:tags r:id="rId4"/>
                </p:custDataLst>
              </p:nvPr>
            </p:nvSpPr>
            <p:spPr>
              <a:xfrm>
                <a:off x="2064" y="7009"/>
                <a:ext cx="12913" cy="3148"/>
              </a:xfrm>
              <a:prstGeom prst="foldedCorner">
                <a:avLst>
                  <a:gd name="adj" fmla="val 24325"/>
                </a:avLst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DA5BA">
                  <a:shade val="50000"/>
                </a:srgbClr>
              </a:lnRef>
              <a:fillRef idx="1">
                <a:srgbClr val="4DA5BA"/>
              </a:fillRef>
              <a:effectRef idx="0">
                <a:srgbClr val="4DA5BA"/>
              </a:effectRef>
              <a:fontRef idx="minor">
                <a:srgbClr val="FFFFFF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任意多边形 7"/>
              <p:cNvSpPr/>
              <p:nvPr>
                <p:custDataLst>
                  <p:tags r:id="rId5"/>
                </p:custDataLst>
              </p:nvPr>
            </p:nvSpPr>
            <p:spPr>
              <a:xfrm>
                <a:off x="2257" y="7009"/>
                <a:ext cx="578" cy="906"/>
              </a:xfrm>
              <a:custGeom>
                <a:avLst/>
                <a:gdLst>
                  <a:gd name="connsiteX0" fmla="*/ 0 w 1500"/>
                  <a:gd name="connsiteY0" fmla="*/ 0 h 1449"/>
                  <a:gd name="connsiteX1" fmla="*/ 1500 w 1500"/>
                  <a:gd name="connsiteY1" fmla="*/ 0 h 1449"/>
                  <a:gd name="connsiteX2" fmla="*/ 1500 w 1500"/>
                  <a:gd name="connsiteY2" fmla="*/ 1449 h 1449"/>
                  <a:gd name="connsiteX3" fmla="*/ 768 w 1500"/>
                  <a:gd name="connsiteY3" fmla="*/ 1098 h 1449"/>
                  <a:gd name="connsiteX4" fmla="*/ 0 w 1500"/>
                  <a:gd name="connsiteY4" fmla="*/ 1449 h 1449"/>
                  <a:gd name="connsiteX5" fmla="*/ 0 w 1500"/>
                  <a:gd name="connsiteY5" fmla="*/ 0 h 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0" h="1449">
                    <a:moveTo>
                      <a:pt x="0" y="0"/>
                    </a:moveTo>
                    <a:lnTo>
                      <a:pt x="1500" y="0"/>
                    </a:lnTo>
                    <a:lnTo>
                      <a:pt x="1500" y="1449"/>
                    </a:lnTo>
                    <a:lnTo>
                      <a:pt x="768" y="1098"/>
                    </a:lnTo>
                    <a:lnTo>
                      <a:pt x="0" y="14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A5BA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rgbClr val="4DA5BA">
                  <a:shade val="50000"/>
                </a:srgbClr>
              </a:lnRef>
              <a:fillRef idx="1">
                <a:srgbClr val="4DA5BA"/>
              </a:fillRef>
              <a:effectRef idx="0">
                <a:srgbClr val="4DA5BA"/>
              </a:effectRef>
              <a:fontRef idx="minor">
                <a:srgbClr val="FFFFFF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7" name="Title 6"/>
            <p:cNvSpPr txBox="1"/>
            <p:nvPr>
              <p:custDataLst>
                <p:tags r:id="rId6"/>
              </p:custDataLst>
            </p:nvPr>
          </p:nvSpPr>
          <p:spPr>
            <a:xfrm>
              <a:off x="2257" y="7865"/>
              <a:ext cx="11945" cy="1552"/>
            </a:xfrm>
            <a:prstGeom prst="rect">
              <a:avLst/>
            </a:prstGeom>
            <a:noFill/>
          </p:spPr>
          <p:txBody>
            <a:bodyPr wrap="square" lIns="101600" tIns="0" rIns="82550" bIns="0" rtlCol="0" anchor="t" anchorCtr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Aft>
                  <a:spcPts val="1000"/>
                </a:spcAft>
                <a:defRPr sz="1600" spc="150"/>
              </a:lvl1pPr>
            </a:lstStyle>
            <a:p>
              <a:pPr marL="379095" lvl="0" indent="-342900" algn="l" fontAlgn="ctr">
                <a:lnSpc>
                  <a:spcPct val="130000"/>
                </a:lnSpc>
                <a:spcBef>
                  <a:spcPts val="1200"/>
                </a:spcBef>
                <a:spcAft>
                  <a:spcPts val="0"/>
                </a:spcAft>
                <a:buSzPct val="80000"/>
                <a:buFont typeface="Wingdings" panose="05000000000000000000" charset="0"/>
                <a:buChar char="l"/>
              </a:pPr>
              <a:r>
                <a:rPr lang="zh-CN" altLang="en-US" sz="2000" spc="160" dirty="0">
                  <a:solidFill>
                    <a:srgbClr val="000000">
                      <a:lumMod val="75000"/>
                      <a:lumOff val="25000"/>
                    </a:srgbClr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为什么学校教育离不开家庭？</a:t>
              </a:r>
              <a:endParaRPr lang="en-US" altLang="zh-CN" sz="2000" spc="160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379095" lvl="0" indent="-342900" algn="l" fontAlgn="ctr">
                <a:lnSpc>
                  <a:spcPct val="130000"/>
                </a:lnSpc>
                <a:spcBef>
                  <a:spcPts val="1200"/>
                </a:spcBef>
                <a:spcAft>
                  <a:spcPts val="0"/>
                </a:spcAft>
                <a:buSzPct val="80000"/>
                <a:buFont typeface="Wingdings" panose="05000000000000000000" charset="0"/>
                <a:buChar char="l"/>
              </a:pPr>
              <a:r>
                <a:rPr lang="zh-CN" altLang="en-US" sz="2000" spc="160" dirty="0">
                  <a:solidFill>
                    <a:srgbClr val="000000">
                      <a:lumMod val="75000"/>
                      <a:lumOff val="25000"/>
                    </a:srgbClr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家校不协同会带来什么问题？</a:t>
              </a:r>
              <a:endParaRPr lang="zh-CN" altLang="en-US" sz="2000" spc="160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TWO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34378" y="2610485"/>
            <a:ext cx="9765334" cy="1198880"/>
            <a:chOff x="3372" y="4111"/>
            <a:chExt cx="21280" cy="1888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886" y="4111"/>
              <a:ext cx="1876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协同背景</a:t>
              </a:r>
              <a:endParaRPr lang="zh-CN" altLang="en-US" sz="7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02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0405" y="402590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为何家校必须协同？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685" y="1242695"/>
            <a:ext cx="12211685" cy="56153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ags/tag10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10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0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0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2*l_h_i*1_2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10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2*l_h_f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2*l_h_i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0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2*l_h_a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2*l_h_i*1_2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1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11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1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1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1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ags/tag117.xml><?xml version="1.0" encoding="utf-8"?>
<p:tagLst xmlns:p="http://schemas.openxmlformats.org/presentationml/2006/main">
  <p:tag name="KSO_WM_UNIT_TEXTBOXSTYLE_GUID" val="{d0a5619f-524e-4d8b-b444-26367ba76a92}"/>
</p:tagLst>
</file>

<file path=ppt/tags/tag118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289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0a5619f-524e-4d8b-b444-26367ba76a92}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9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289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0a5619f-524e-4d8b-b444-26367ba76a92}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。"/>
  <p:tag name="KSO_WM_UNIT_NOCLEAR" val="1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289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0a5619f-524e-4d8b-b444-26367ba76a92}"/>
  <p:tag name="KSO_WM_UNIT_TEXTBOXSTYLE_TYPE" val="8"/>
  <p:tag name="KSO_WM_UNIT_TEXT_FILL_FORE_SCHEMECOLOR_INDEX_BRIGHTNESS" val="0.25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3471149],&quot;65&quot;:[20205081]}"/>
</p:tagLst>
</file>

<file path=ppt/tags/tag124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25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26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27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28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29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31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32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33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34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35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36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37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38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29&quot;:[50000031],&quot;65&quot;:[20205081]}"/>
</p:tagLst>
</file>

<file path=ppt/tags/tag144.xml><?xml version="1.0" encoding="utf-8"?>
<p:tagLst xmlns:p="http://schemas.openxmlformats.org/presentationml/2006/main">
  <p:tag name="TABLE_ENDDRAG_ORIGIN_RECT" val="770*367"/>
  <p:tag name="TABLE_ENDDRAG_RECT" val="100*124*770*367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29&quot;:[50000031],&quot;65&quot;:[20205081]}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15857]}"/>
</p:tagLst>
</file>

<file path=ppt/tags/tag149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51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52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53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54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55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56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57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58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59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61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62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63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64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15597]}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67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68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69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71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72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73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74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75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76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77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78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79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81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82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83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84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85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86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87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88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89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91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92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93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94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95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96.xml><?xml version="1.0" encoding="utf-8"?>
<p:tagLst xmlns:p="http://schemas.openxmlformats.org/presentationml/2006/main">
  <p:tag name="KSO_WM_DIAGRAM_VIRTUALLY_FRAME" val="{&quot;height&quot;:392.5,&quot;left&quot;:60,&quot;top&quot;:110,&quot;width&quot;:840}"/>
</p:tagLst>
</file>

<file path=ppt/tags/tag1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99.xml><?xml version="1.0" encoding="utf-8"?>
<p:tagLst xmlns:p="http://schemas.openxmlformats.org/presentationml/2006/main">
  <p:tag name="KSO_WM_DIAGRAM_VIRTUALLY_FRAME" val="{&quot;height&quot;:196,&quot;left&quot;:110,&quot;top&quot;:276.8,&quot;width&quot;:350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DIAGRAM_VIRTUALLY_FRAME" val="{&quot;height&quot;:196,&quot;left&quot;:110,&quot;top&quot;:276.8,&quot;width&quot;:350}"/>
</p:tagLst>
</file>

<file path=ppt/tags/tag201.xml><?xml version="1.0" encoding="utf-8"?>
<p:tagLst xmlns:p="http://schemas.openxmlformats.org/presentationml/2006/main">
  <p:tag name="KSO_WM_DIAGRAM_VIRTUALLY_FRAME" val="{&quot;height&quot;:196,&quot;left&quot;:110,&quot;top&quot;:276.8,&quot;width&quot;:350}"/>
</p:tagLst>
</file>

<file path=ppt/tags/tag202.xml><?xml version="1.0" encoding="utf-8"?>
<p:tagLst xmlns:p="http://schemas.openxmlformats.org/presentationml/2006/main">
  <p:tag name="KSO_WM_DIAGRAM_VIRTUALLY_FRAME" val="{&quot;height&quot;:196,&quot;left&quot;:110,&quot;top&quot;:276.8,&quot;width&quot;:350}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05.xml><?xml version="1.0" encoding="utf-8"?>
<p:tagLst xmlns:p="http://schemas.openxmlformats.org/presentationml/2006/main">
  <p:tag name="KSO_WM_DIAGRAM_VIRTUALLY_FRAME" val="{&quot;height&quot;:330,&quot;left&quot;:60,&quot;top&quot;:156,&quot;width&quot;:410}"/>
</p:tagLst>
</file>

<file path=ppt/tags/tag206.xml><?xml version="1.0" encoding="utf-8"?>
<p:tagLst xmlns:p="http://schemas.openxmlformats.org/presentationml/2006/main">
  <p:tag name="KSO_WM_DIAGRAM_VIRTUALLY_FRAME" val="{&quot;height&quot;:330,&quot;left&quot;:60,&quot;top&quot;:156,&quot;width&quot;:410}"/>
</p:tagLst>
</file>

<file path=ppt/tags/tag207.xml><?xml version="1.0" encoding="utf-8"?>
<p:tagLst xmlns:p="http://schemas.openxmlformats.org/presentationml/2006/main">
  <p:tag name="KSO_WM_DIAGRAM_VIRTUALLY_FRAME" val="{&quot;height&quot;:330,&quot;left&quot;:60,&quot;top&quot;:156,&quot;width&quot;:410}"/>
</p:tagLst>
</file>

<file path=ppt/tags/tag208.xml><?xml version="1.0" encoding="utf-8"?>
<p:tagLst xmlns:p="http://schemas.openxmlformats.org/presentationml/2006/main">
  <p:tag name="KSO_WM_DIAGRAM_VIRTUALLY_FRAME" val="{&quot;height&quot;:330,&quot;left&quot;:60,&quot;top&quot;:156,&quot;width&quot;:410}"/>
</p:tagLst>
</file>

<file path=ppt/tags/tag209.xml><?xml version="1.0" encoding="utf-8"?>
<p:tagLst xmlns:p="http://schemas.openxmlformats.org/presentationml/2006/main">
  <p:tag name="KSO_WM_DIAGRAM_VIRTUALLY_FRAME" val="{&quot;height&quot;:330,&quot;left&quot;:60,&quot;top&quot;:156,&quot;width&quot;:410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DIAGRAM_VIRTUALLY_FRAME" val="{&quot;height&quot;:330,&quot;left&quot;:60,&quot;top&quot;:156,&quot;width&quot;:410}"/>
</p:tagLst>
</file>

<file path=ppt/tags/tag211.xml><?xml version="1.0" encoding="utf-8"?>
<p:tagLst xmlns:p="http://schemas.openxmlformats.org/presentationml/2006/main">
  <p:tag name="KSO_WM_DIAGRAM_VIRTUALLY_FRAME" val="{&quot;height&quot;:330,&quot;left&quot;:60,&quot;top&quot;:156,&quot;width&quot;:410}"/>
</p:tagLst>
</file>

<file path=ppt/tags/tag212.xml><?xml version="1.0" encoding="utf-8"?>
<p:tagLst xmlns:p="http://schemas.openxmlformats.org/presentationml/2006/main">
  <p:tag name="KSO_WM_DIAGRAM_VIRTUALLY_FRAME" val="{&quot;height&quot;:330,&quot;left&quot;:60,&quot;top&quot;:156,&quot;width&quot;:410}"/>
</p:tagLst>
</file>

<file path=ppt/tags/tag213.xml><?xml version="1.0" encoding="utf-8"?>
<p:tagLst xmlns:p="http://schemas.openxmlformats.org/presentationml/2006/main">
  <p:tag name="KSO_WM_DIAGRAM_VIRTUALLY_FRAME" val="{&quot;height&quot;:330,&quot;left&quot;:60,&quot;top&quot;:156,&quot;width&quot;:410}"/>
</p:tagLst>
</file>

<file path=ppt/tags/tag214.xml><?xml version="1.0" encoding="utf-8"?>
<p:tagLst xmlns:p="http://schemas.openxmlformats.org/presentationml/2006/main">
  <p:tag name="KSO_WM_DIAGRAM_VIRTUALLY_FRAME" val="{&quot;height&quot;:330,&quot;left&quot;:60,&quot;top&quot;:156,&quot;width&quot;:410}"/>
</p:tagLst>
</file>

<file path=ppt/tags/tag215.xml><?xml version="1.0" encoding="utf-8"?>
<p:tagLst xmlns:p="http://schemas.openxmlformats.org/presentationml/2006/main">
  <p:tag name="KSO_WM_DIAGRAM_VIRTUALLY_FRAME" val="{&quot;height&quot;:330,&quot;left&quot;:60,&quot;top&quot;:156,&quot;width&quot;:410}"/>
</p:tagLst>
</file>

<file path=ppt/tags/tag216.xml><?xml version="1.0" encoding="utf-8"?>
<p:tagLst xmlns:p="http://schemas.openxmlformats.org/presentationml/2006/main">
  <p:tag name="KSO_WM_DIAGRAM_VIRTUALLY_FRAME" val="{&quot;height&quot;:330,&quot;left&quot;:60,&quot;top&quot;:156,&quot;width&quot;:410}"/>
</p:tagLst>
</file>

<file path=ppt/tags/tag2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18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19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21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22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23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24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25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26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27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28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29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31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32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33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34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35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36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37.xml><?xml version="1.0" encoding="utf-8"?>
<p:tagLst xmlns:p="http://schemas.openxmlformats.org/presentationml/2006/main">
  <p:tag name="KSO_WM_DIAGRAM_VIRTUALLY_FRAME" val="{&quot;height&quot;:321,&quot;left&quot;:60,&quot;top&quot;:175.65,&quot;width&quot;:835.35}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4487340,4519661,4523421,4590414],&quot;65&quot;:[20205081]}"/>
</p:tagLst>
</file>

<file path=ppt/tags/tag239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1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2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3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4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5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6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7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8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9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51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52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53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54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55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56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57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58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6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1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479.9249606299212,&quot;left&quot;:32.55,&quot;top&quot;:44.17503937007873,&quot;width&quot;:909.5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5,6,5,6,5,6]}"/>
</p:tagLst>
</file>

<file path=ppt/tags/tag26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1*l_h_f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479.9249606299212,&quot;left&quot;:32.55,&quot;top&quot;:44.17503937007873,&quot;width&quot;:909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32"/>
  <p:tag name="KSO_WM_UNIT_TEXT_TYPE" val="1"/>
  <p:tag name="KSO_WM_UNIT_TEXT_LAYER_COUNT" val="1"/>
  <p:tag name="KSO_WM_UNIT_PRESET_TEXT" val="单击此处添加正文，文字是您思想的提炼，请言简意赅的阐述您的观点。单击此处添加正文，文字是您思想的提炼，请言简意赅的阐述您的观点。单击此处添加正文，文字是您思想的提炼，请言简意赅的阐述您的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12417,3319356]}"/>
</p:tagLst>
</file>

<file path=ppt/tags/tag2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65.xml><?xml version="1.0" encoding="utf-8"?>
<p:tagLst xmlns:p="http://schemas.openxmlformats.org/presentationml/2006/main">
  <p:tag name="KSO_WPP_MARK_KEY" val="a2a5eca0-986b-41fe-bf5a-9673f57f7c4a"/>
  <p:tag name="resource_record_key" val="{&quot;10&quot;:[3471149,4487340,4519661,4523421,4590414],&quot;29&quot;:[50000031],&quot;65&quot;:[20205081],&quot;70&quot;:[3430048,3315857,3312417,3319356,3315597]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4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5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6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7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8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9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1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2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3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4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5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6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7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8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9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81.xml><?xml version="1.0" encoding="utf-8"?>
<p:tagLst xmlns:p="http://schemas.openxmlformats.org/presentationml/2006/main">
  <p:tag name="KSO_WM_DIAGRAM_VIRTUALLY_FRAME" val="{&quot;height&quot;:197.05,&quot;left&quot;:76,&quot;top&quot;:256.15,&quot;width&quot;:794.3}"/>
</p:tagLst>
</file>

<file path=ppt/tags/tag82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83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6.xml><?xml version="1.0" encoding="utf-8"?>
<p:tagLst xmlns:p="http://schemas.openxmlformats.org/presentationml/2006/main">
  <p:tag name="KSO_WM_DIAGRAM_VIRTUALLY_FRAME" val="{&quot;height&quot;:280.9,&quot;left&quot;:152.1,&quot;top&quot;:149.6,&quot;width&quot;:696.1}"/>
</p:tagLst>
</file>

<file path=ppt/tags/tag8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8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89.xml><?xml version="1.0" encoding="utf-8"?>
<p:tagLst xmlns:p="http://schemas.openxmlformats.org/presentationml/2006/main">
  <p:tag name="KSO_WM_DIAGRAM_VIRTUALLY_FRAME" val="{&quot;height&quot;:280.9,&quot;left&quot;:152.1,&quot;top&quot;:149.6,&quot;width&quot;:696.1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92.xml><?xml version="1.0" encoding="utf-8"?>
<p:tagLst xmlns:p="http://schemas.openxmlformats.org/presentationml/2006/main">
  <p:tag name="KSO_WM_DIAGRAM_VIRTUALLY_FRAME" val="{&quot;height&quot;:280.9,&quot;left&quot;:152.1,&quot;top&quot;:149.6,&quot;width&quot;:696.1}"/>
</p:tagLst>
</file>

<file path=ppt/tags/tag9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95.xml><?xml version="1.0" encoding="utf-8"?>
<p:tagLst xmlns:p="http://schemas.openxmlformats.org/presentationml/2006/main">
  <p:tag name="KSO_WM_DIAGRAM_VIRTUALLY_FRAME" val="{&quot;height&quot;:280.9,&quot;left&quot;:152.1,&quot;top&quot;:149.6,&quot;width&quot;:696.1}"/>
</p:tagLst>
</file>

<file path=ppt/tags/tag9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98.xml><?xml version="1.0" encoding="utf-8"?>
<p:tagLst xmlns:p="http://schemas.openxmlformats.org/presentationml/2006/main">
  <p:tag name="KSO_WM_DIAGRAM_VIRTUALLY_FRAME" val="{&quot;height&quot;:280.9,&quot;left&quot;:152.1,&quot;top&quot;:149.6,&quot;width&quot;:696.1}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2687</Words>
  <Application>WPS 演示</Application>
  <PresentationFormat>宽屏</PresentationFormat>
  <Paragraphs>386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Wingdings</vt:lpstr>
      <vt:lpstr>汉仪中宋S</vt:lpstr>
      <vt:lpstr>Times New Roman</vt:lpstr>
      <vt:lpstr>Noto Sans SC</vt:lpstr>
      <vt:lpstr>Arial Unicode MS</vt:lpstr>
      <vt:lpstr>Calibri</vt:lpstr>
      <vt:lpstr>Kaiti SC</vt:lpstr>
      <vt:lpstr>aoyagireisyosimo2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简约几何个人岗位述职报告_x000d_</dc:title>
  <dc:creator>蔡圆圆camille（卡米设计）</dc:creator>
  <cp:lastModifiedBy>(ಡωಡ)</cp:lastModifiedBy>
  <cp:revision>184</cp:revision>
  <dcterms:created xsi:type="dcterms:W3CDTF">2019-06-19T02:08:00Z</dcterms:created>
  <dcterms:modified xsi:type="dcterms:W3CDTF">2026-02-09T02:12:29Z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TemplateUUID">
    <vt:lpwstr>v1.0_mb_zbmoe+zSTfWS7r/sK8+FwA==</vt:lpwstr>
  </property>
  <property fmtid="{D5CDD505-2E9C-101B-9397-08002B2CF9AE}" pid="4" name="ICV">
    <vt:lpwstr>CD4C165DB4D14D7E8DCDEBF560E80698_13</vt:lpwstr>
  </property>
</Properties>
</file>