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20.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1" r:id="rId4"/>
    <p:sldId id="415" r:id="rId5"/>
    <p:sldId id="467" r:id="rId6"/>
    <p:sldId id="468" r:id="rId7"/>
    <p:sldId id="469" r:id="rId8"/>
    <p:sldId id="421" r:id="rId9"/>
    <p:sldId id="472" r:id="rId10"/>
    <p:sldId id="470" r:id="rId11"/>
    <p:sldId id="432" r:id="rId12"/>
    <p:sldId id="512" r:id="rId13"/>
    <p:sldId id="476" r:id="rId14"/>
    <p:sldId id="515" r:id="rId15"/>
    <p:sldId id="518" r:id="rId16"/>
    <p:sldId id="519" r:id="rId17"/>
    <p:sldId id="479" r:id="rId18"/>
    <p:sldId id="483" r:id="rId19"/>
    <p:sldId id="520" r:id="rId20"/>
    <p:sldId id="522" r:id="rId21"/>
    <p:sldId id="524" r:id="rId22"/>
    <p:sldId id="417" r:id="rId23"/>
    <p:sldId id="487" r:id="rId24"/>
    <p:sldId id="531" r:id="rId25"/>
    <p:sldId id="532" r:id="rId26"/>
    <p:sldId id="533" r:id="rId27"/>
    <p:sldId id="534" r:id="rId28"/>
    <p:sldId id="535" r:id="rId29"/>
    <p:sldId id="536" r:id="rId30"/>
    <p:sldId id="537" r:id="rId31"/>
    <p:sldId id="528" r:id="rId32"/>
    <p:sldId id="530" r:id="rId33"/>
    <p:sldId id="488" r:id="rId34"/>
    <p:sldId id="544" r:id="rId35"/>
    <p:sldId id="545" r:id="rId36"/>
    <p:sldId id="547" r:id="rId37"/>
    <p:sldId id="548" r:id="rId38"/>
    <p:sldId id="416" r:id="rId39"/>
    <p:sldId id="549" r:id="rId40"/>
    <p:sldId id="509" r:id="rId41"/>
    <p:sldId id="510"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F4F4F"/>
    <a:srgbClr val="34A471"/>
    <a:srgbClr val="55797A"/>
    <a:srgbClr val="D1D8D8"/>
    <a:srgbClr val="F9F8F4"/>
    <a:srgbClr val="FFFFFF"/>
    <a:srgbClr val="D7E7E1"/>
    <a:srgbClr val="759292"/>
    <a:srgbClr val="7EA29C"/>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C703DB1-313E-43BD-956E-DF01466422EC}" styleName="表样式 1">
    <a:wholeTbl>
      <a:tcTxStyle>
        <a:fontRef idx="none">
          <a:srgbClr val="000000"/>
        </a:fontRef>
      </a:tcTxStyle>
      <a:tcStyle>
        <a:tcBdr>
          <a:left>
            <a:ln>
              <a:noFill/>
            </a:ln>
          </a:left>
          <a:right>
            <a:ln>
              <a:noFill/>
            </a:ln>
          </a:right>
          <a:top>
            <a:ln w="9525" cmpd="sng">
              <a:solidFill>
                <a:schemeClr val="accent1"/>
              </a:solidFill>
            </a:ln>
          </a:top>
          <a:bottom>
            <a:ln w="9525" cmpd="sng">
              <a:solidFill>
                <a:schemeClr val="accent1"/>
              </a:solidFill>
            </a:ln>
          </a:bottom>
          <a:insideH>
            <a:ln>
              <a:noFill/>
            </a:ln>
          </a:insideH>
          <a:insideV>
            <a:ln>
              <a:noFill/>
            </a:ln>
          </a:insideV>
        </a:tcBdr>
        <a:fill>
          <a:solidFill>
            <a:srgbClr val="FFFFFF"/>
          </a:solidFill>
        </a:fill>
      </a:tcStyle>
    </a:wholeTbl>
    <a:band2H>
      <a:tcStyle>
        <a:tcBdr/>
        <a:fill>
          <a:solidFill>
            <a:schemeClr val="accent1">
              <a:lumMod val="10000"/>
              <a:lumOff val="90000"/>
            </a:schemeClr>
          </a:solidFill>
        </a:fill>
      </a:tcStyle>
    </a:band2H>
    <a:band1V>
      <a:tcStyle>
        <a:tcBdr>
          <a:left>
            <a:ln>
              <a:noFill/>
            </a:ln>
          </a:left>
          <a:right>
            <a:ln>
              <a:noFill/>
            </a:ln>
          </a:right>
          <a:top>
            <a:ln w="9525" cmpd="sng">
              <a:solidFill>
                <a:schemeClr val="accent1"/>
              </a:solidFill>
            </a:ln>
          </a:top>
          <a:bottom>
            <a:ln w="9525" cmpd="sng">
              <a:solidFill>
                <a:schemeClr val="accent1"/>
              </a:solidFill>
            </a:ln>
          </a:bottom>
          <a:insideH>
            <a:ln>
              <a:noFill/>
            </a:ln>
          </a:insideH>
          <a:insideV>
            <a:ln>
              <a:noFill/>
            </a:ln>
          </a:insideV>
        </a:tcBdr>
        <a:fill>
          <a:solidFill>
            <a:schemeClr val="accent1">
              <a:lumMod val="10000"/>
              <a:lumOff val="90000"/>
            </a:schemeClr>
          </a:solidFill>
        </a:fill>
      </a:tcStyle>
    </a:band1V>
    <a:lastCol>
      <a:tcTxStyle b="on">
        <a:fontRef idx="none">
          <a:srgbClr val="08090C"/>
        </a:fontRef>
      </a:tcTxStyle>
      <a:tcStyle>
        <a:tcBdr>
          <a:left>
            <a:ln>
              <a:noFill/>
            </a:ln>
          </a:left>
          <a:right>
            <a:ln>
              <a:noFill/>
            </a:ln>
          </a:right>
          <a:top>
            <a:ln w="9525" cmpd="sng">
              <a:solidFill>
                <a:schemeClr val="accent1"/>
              </a:solidFill>
            </a:ln>
          </a:top>
          <a:bottom>
            <a:ln w="9525" cmpd="sng">
              <a:solidFill>
                <a:schemeClr val="accent1"/>
              </a:solidFill>
            </a:ln>
          </a:bottom>
          <a:insideH>
            <a:ln>
              <a:noFill/>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a:noFill/>
            </a:ln>
          </a:left>
          <a:right>
            <a:ln>
              <a:noFill/>
            </a:ln>
          </a:right>
          <a:top>
            <a:ln w="9525" cmpd="sng">
              <a:solidFill>
                <a:schemeClr val="accent1"/>
              </a:solidFill>
            </a:ln>
          </a:top>
          <a:bottom>
            <a:ln w="9525" cmpd="sng">
              <a:solidFill>
                <a:schemeClr val="accent1"/>
              </a:solidFill>
            </a:ln>
          </a:bottom>
          <a:insideH>
            <a:ln>
              <a:noFill/>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a:noFill/>
            </a:ln>
          </a:left>
          <a:right>
            <a:ln>
              <a:noFill/>
            </a:ln>
          </a:right>
          <a:top>
            <a:ln w="9525" cmpd="sng">
              <a:solidFill>
                <a:schemeClr val="accent1"/>
              </a:solidFill>
            </a:ln>
          </a:top>
          <a:bottom>
            <a:ln w="9525" cmpd="sng">
              <a:solidFill>
                <a:schemeClr val="accent1"/>
              </a:solidFill>
            </a:ln>
          </a:bottom>
          <a:insideH>
            <a:ln>
              <a:noFill/>
            </a:ln>
          </a:insideH>
          <a:insideV>
            <a:ln>
              <a:noFill/>
            </a:ln>
          </a:insideV>
        </a:tcBdr>
        <a:fill>
          <a:solidFill>
            <a:srgbClr val="FFFFFF"/>
          </a:solidFill>
        </a:fill>
      </a:tcStyle>
    </a:lastRow>
    <a:firstRow>
      <a:tcTxStyle b="on">
        <a:fontRef idx="none">
          <a:srgbClr val="FFFFFF"/>
        </a:fontRef>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366"/>
      </p:cViewPr>
      <p:guideLst>
        <p:guide orient="horz" pos="221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gs" Target="tags/tag314.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1" Type="http://schemas.openxmlformats.org/officeDocument/2006/relationships/slideLayout" Target="../slideLayouts/slideLayout7.xml"/><Relationship Id="rId10" Type="http://schemas.openxmlformats.org/officeDocument/2006/relationships/tags" Target="../tags/tag12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5" Type="http://schemas.openxmlformats.org/officeDocument/2006/relationships/slideLayout" Target="../slideLayouts/slideLayout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1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56.xml"/><Relationship Id="rId6" Type="http://schemas.openxmlformats.org/officeDocument/2006/relationships/image" Target="../media/image17.png"/><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61.xml"/><Relationship Id="rId6" Type="http://schemas.openxmlformats.org/officeDocument/2006/relationships/image" Target="../media/image18.png"/><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8" Type="http://schemas.openxmlformats.org/officeDocument/2006/relationships/slideLayout" Target="../slideLayouts/slideLayout7.xml"/><Relationship Id="rId27" Type="http://schemas.openxmlformats.org/officeDocument/2006/relationships/tags" Target="../tags/tag192.xml"/><Relationship Id="rId26" Type="http://schemas.openxmlformats.org/officeDocument/2006/relationships/tags" Target="../tags/tag191.xml"/><Relationship Id="rId25" Type="http://schemas.openxmlformats.org/officeDocument/2006/relationships/tags" Target="../tags/tag190.xml"/><Relationship Id="rId24" Type="http://schemas.openxmlformats.org/officeDocument/2006/relationships/tags" Target="../tags/tag189.xml"/><Relationship Id="rId23" Type="http://schemas.openxmlformats.org/officeDocument/2006/relationships/tags" Target="../tags/tag188.xml"/><Relationship Id="rId22" Type="http://schemas.openxmlformats.org/officeDocument/2006/relationships/tags" Target="../tags/tag187.xml"/><Relationship Id="rId21" Type="http://schemas.openxmlformats.org/officeDocument/2006/relationships/tags" Target="../tags/tag186.xml"/><Relationship Id="rId20" Type="http://schemas.openxmlformats.org/officeDocument/2006/relationships/tags" Target="../tags/tag185.xml"/><Relationship Id="rId2" Type="http://schemas.openxmlformats.org/officeDocument/2006/relationships/tags" Target="../tags/tag167.xml"/><Relationship Id="rId19" Type="http://schemas.openxmlformats.org/officeDocument/2006/relationships/tags" Target="../tags/tag184.xml"/><Relationship Id="rId18" Type="http://schemas.openxmlformats.org/officeDocument/2006/relationships/tags" Target="../tags/tag183.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4" Type="http://schemas.openxmlformats.org/officeDocument/2006/relationships/slideLayout" Target="../slideLayouts/slideLayout7.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image" Target="../media/image2.png"/><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6" Type="http://schemas.openxmlformats.org/officeDocument/2006/relationships/slideLayout" Target="../slideLayouts/slideLayout7.xml"/><Relationship Id="rId25" Type="http://schemas.openxmlformats.org/officeDocument/2006/relationships/tags" Target="../tags/tag76.xml"/><Relationship Id="rId24" Type="http://schemas.openxmlformats.org/officeDocument/2006/relationships/image" Target="../media/image13.svg"/><Relationship Id="rId23" Type="http://schemas.openxmlformats.org/officeDocument/2006/relationships/image" Target="../media/image12.png"/><Relationship Id="rId22" Type="http://schemas.openxmlformats.org/officeDocument/2006/relationships/image" Target="../media/image11.svg"/><Relationship Id="rId21" Type="http://schemas.openxmlformats.org/officeDocument/2006/relationships/image" Target="../media/image10.png"/><Relationship Id="rId20" Type="http://schemas.openxmlformats.org/officeDocument/2006/relationships/image" Target="../media/image9.svg"/><Relationship Id="rId2" Type="http://schemas.openxmlformats.org/officeDocument/2006/relationships/tags" Target="../tags/tag64.xml"/><Relationship Id="rId19" Type="http://schemas.openxmlformats.org/officeDocument/2006/relationships/image" Target="../media/image8.png"/><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image" Target="../media/image5.svg"/><Relationship Id="rId15" Type="http://schemas.openxmlformats.org/officeDocument/2006/relationships/image" Target="../media/image4.png"/><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4" Type="http://schemas.openxmlformats.org/officeDocument/2006/relationships/slideLayout" Target="../slideLayouts/slideLayout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7.xml"/><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8.xml"/><Relationship Id="rId2" Type="http://schemas.openxmlformats.org/officeDocument/2006/relationships/image" Target="../media/image21.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9.xml"/><Relationship Id="rId2" Type="http://schemas.openxmlformats.org/officeDocument/2006/relationships/image" Target="../media/image22.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0.xml"/><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1.xml"/><Relationship Id="rId2" Type="http://schemas.openxmlformats.org/officeDocument/2006/relationships/image" Target="../media/image23.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2.xml"/><Relationship Id="rId2" Type="http://schemas.openxmlformats.org/officeDocument/2006/relationships/image" Target="../media/image24.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3.xml"/><Relationship Id="rId2" Type="http://schemas.openxmlformats.org/officeDocument/2006/relationships/image" Target="../media/image25.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4.xml"/><Relationship Id="rId2" Type="http://schemas.openxmlformats.org/officeDocument/2006/relationships/image" Target="../media/image26.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5" Type="http://schemas.openxmlformats.org/officeDocument/2006/relationships/slideLayout" Target="../slideLayouts/slideLayout7.xml"/><Relationship Id="rId24" Type="http://schemas.openxmlformats.org/officeDocument/2006/relationships/tags" Target="../tags/tag251.xml"/><Relationship Id="rId23" Type="http://schemas.openxmlformats.org/officeDocument/2006/relationships/image" Target="../media/image32.svg"/><Relationship Id="rId22" Type="http://schemas.openxmlformats.org/officeDocument/2006/relationships/image" Target="../media/image31.png"/><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5.xml"/><Relationship Id="rId19" Type="http://schemas.openxmlformats.org/officeDocument/2006/relationships/image" Target="../media/image30.svg"/><Relationship Id="rId18" Type="http://schemas.openxmlformats.org/officeDocument/2006/relationships/image" Target="../media/image29.png"/><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image" Target="../media/image28.svg"/><Relationship Id="rId12" Type="http://schemas.openxmlformats.org/officeDocument/2006/relationships/image" Target="../media/image27.png"/><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7.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2.xml"/><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image" Target="../media/image33.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38.png"/><Relationship Id="rId7" Type="http://schemas.openxmlformats.org/officeDocument/2006/relationships/image" Target="../media/image37.svg"/><Relationship Id="rId6" Type="http://schemas.openxmlformats.org/officeDocument/2006/relationships/image" Target="../media/image36.png"/><Relationship Id="rId5" Type="http://schemas.openxmlformats.org/officeDocument/2006/relationships/image" Target="../media/image21.jpeg"/><Relationship Id="rId4" Type="http://schemas.openxmlformats.org/officeDocument/2006/relationships/image" Target="../media/image33.png"/><Relationship Id="rId3" Type="http://schemas.openxmlformats.org/officeDocument/2006/relationships/image" Target="../media/image35.svg"/><Relationship Id="rId2" Type="http://schemas.openxmlformats.org/officeDocument/2006/relationships/image" Target="../media/image34.png"/><Relationship Id="rId13" Type="http://schemas.openxmlformats.org/officeDocument/2006/relationships/slideLayout" Target="../slideLayouts/slideLayout7.xml"/><Relationship Id="rId12" Type="http://schemas.openxmlformats.org/officeDocument/2006/relationships/tags" Target="../tags/tag258.xml"/><Relationship Id="rId11" Type="http://schemas.openxmlformats.org/officeDocument/2006/relationships/image" Target="../media/image41.svg"/><Relationship Id="rId10" Type="http://schemas.openxmlformats.org/officeDocument/2006/relationships/image" Target="../media/image40.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35.svg"/><Relationship Id="rId2" Type="http://schemas.openxmlformats.org/officeDocument/2006/relationships/image" Target="../media/image34.png"/><Relationship Id="rId18" Type="http://schemas.openxmlformats.org/officeDocument/2006/relationships/slideLayout" Target="../slideLayouts/slideLayout7.xml"/><Relationship Id="rId17" Type="http://schemas.openxmlformats.org/officeDocument/2006/relationships/tags" Target="../tags/tag265.xml"/><Relationship Id="rId16" Type="http://schemas.openxmlformats.org/officeDocument/2006/relationships/image" Target="../media/image48.svg"/><Relationship Id="rId15" Type="http://schemas.openxmlformats.org/officeDocument/2006/relationships/image" Target="../media/image47.png"/><Relationship Id="rId14" Type="http://schemas.openxmlformats.org/officeDocument/2006/relationships/image" Target="../media/image46.svg"/><Relationship Id="rId13" Type="http://schemas.openxmlformats.org/officeDocument/2006/relationships/image" Target="../media/image45.png"/><Relationship Id="rId12" Type="http://schemas.openxmlformats.org/officeDocument/2006/relationships/image" Target="../media/image44.svg"/><Relationship Id="rId11" Type="http://schemas.openxmlformats.org/officeDocument/2006/relationships/image" Target="../media/image43.png"/><Relationship Id="rId10" Type="http://schemas.openxmlformats.org/officeDocument/2006/relationships/image" Target="../media/image42.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3" Type="http://schemas.openxmlformats.org/officeDocument/2006/relationships/slideLayout" Target="../slideLayouts/slideLayout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tags" Target="../tags/tag289.xml"/><Relationship Id="rId7" Type="http://schemas.openxmlformats.org/officeDocument/2006/relationships/image" Target="../media/image50.svg"/><Relationship Id="rId6" Type="http://schemas.openxmlformats.org/officeDocument/2006/relationships/image" Target="../media/image49.png"/><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image" Target="../media/image35.svg"/><Relationship Id="rId2" Type="http://schemas.openxmlformats.org/officeDocument/2006/relationships/image" Target="../media/image34.png"/><Relationship Id="rId13" Type="http://schemas.openxmlformats.org/officeDocument/2006/relationships/slideLayout" Target="../slideLayouts/slideLayout7.xml"/><Relationship Id="rId12" Type="http://schemas.openxmlformats.org/officeDocument/2006/relationships/tags" Target="../tags/tag290.xml"/><Relationship Id="rId11" Type="http://schemas.openxmlformats.org/officeDocument/2006/relationships/image" Target="../media/image53.png"/><Relationship Id="rId10" Type="http://schemas.openxmlformats.org/officeDocument/2006/relationships/image" Target="../media/image52.sv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image" Target="../media/image55.svg"/><Relationship Id="rId4" Type="http://schemas.openxmlformats.org/officeDocument/2006/relationships/image" Target="../media/image54.png"/><Relationship Id="rId3" Type="http://schemas.openxmlformats.org/officeDocument/2006/relationships/tags" Target="../tags/tag292.xml"/><Relationship Id="rId2" Type="http://schemas.openxmlformats.org/officeDocument/2006/relationships/tags" Target="../tags/tag291.xml"/><Relationship Id="rId11" Type="http://schemas.openxmlformats.org/officeDocument/2006/relationships/slideLayout" Target="../slideLayouts/slideLayout7.xml"/><Relationship Id="rId10" Type="http://schemas.openxmlformats.org/officeDocument/2006/relationships/tags" Target="../tags/tag296.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97.xml"/><Relationship Id="rId2" Type="http://schemas.openxmlformats.org/officeDocument/2006/relationships/image" Target="../media/image2.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tags" Target="../tags/tag305.xml"/><Relationship Id="rId8" Type="http://schemas.openxmlformats.org/officeDocument/2006/relationships/tags" Target="../tags/tag304.xml"/><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4" Type="http://schemas.openxmlformats.org/officeDocument/2006/relationships/slideLayout" Target="../slideLayouts/slideLayout7.xml"/><Relationship Id="rId13" Type="http://schemas.openxmlformats.org/officeDocument/2006/relationships/tags" Target="../tags/tag309.xml"/><Relationship Id="rId12" Type="http://schemas.openxmlformats.org/officeDocument/2006/relationships/tags" Target="../tags/tag308.xml"/><Relationship Id="rId11" Type="http://schemas.openxmlformats.org/officeDocument/2006/relationships/tags" Target="../tags/tag307.xml"/><Relationship Id="rId10" Type="http://schemas.openxmlformats.org/officeDocument/2006/relationships/tags" Target="../tags/tag306.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2.png"/><Relationship Id="rId14" Type="http://schemas.openxmlformats.org/officeDocument/2006/relationships/slideLayout" Target="../slideLayouts/slideLayout7.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13.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9.xml"/><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2.png"/><Relationship Id="rId19" Type="http://schemas.openxmlformats.org/officeDocument/2006/relationships/slideLayout" Target="../slideLayouts/slideLayout7.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06.xml"/><Relationship Id="rId3" Type="http://schemas.openxmlformats.org/officeDocument/2006/relationships/image" Target="../media/image15.png"/><Relationship Id="rId2" Type="http://schemas.microsoft.com/office/2007/relationships/media" Target="../media/media1.mp4"/><Relationship Id="rId1" Type="http://schemas.openxmlformats.org/officeDocument/2006/relationships/video" Target="../media/media1.mp4"/></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2.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75385" y="1582420"/>
            <a:ext cx="9841230" cy="1278890"/>
          </a:xfrm>
          <a:prstGeom prst="rect">
            <a:avLst/>
          </a:prstGeom>
          <a:noFill/>
        </p:spPr>
        <p:txBody>
          <a:bodyPr wrap="square" rtlCol="0">
            <a:no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第七章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endParaRPr lang="en-US" altLang="zh-CN" sz="6000" b="1" dirty="0">
              <a:solidFill>
                <a:srgbClr val="55797A"/>
              </a:solidFill>
              <a:effectLst/>
              <a:latin typeface="微软雅黑" panose="020B0503020204020204" pitchFamily="34" charset="-122"/>
              <a:ea typeface="微软雅黑" panose="020B0503020204020204" pitchFamily="34" charset="-122"/>
              <a:sym typeface="+mn-ea"/>
            </a:endParaRPr>
          </a:p>
          <a:p>
            <a:pPr algn="ctr"/>
            <a:r>
              <a:rPr lang="zh-CN" sz="6000" b="1" dirty="0">
                <a:solidFill>
                  <a:srgbClr val="55797A"/>
                </a:solidFill>
                <a:effectLst/>
                <a:latin typeface="微软雅黑" panose="020B0503020204020204" pitchFamily="34" charset="-122"/>
                <a:ea typeface="微软雅黑" panose="020B0503020204020204" pitchFamily="34" charset="-122"/>
                <a:sym typeface="+mn-ea"/>
              </a:rPr>
              <a:t>创新创作型项目设计与实施</a:t>
            </a:r>
            <a:endParaRPr lang="zh-CN" sz="48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3" name="圆角矩形 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创新创作型的核心特征</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矩形 1"/>
          <p:cNvSpPr/>
          <p:nvPr>
            <p:custDataLst>
              <p:tags r:id="rId2"/>
            </p:custDataLst>
          </p:nvPr>
        </p:nvSpPr>
        <p:spPr>
          <a:xfrm>
            <a:off x="7603490" y="5468620"/>
            <a:ext cx="3837305" cy="9499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r>
              <a:rPr lang="en-US" altLang="zh-CN" sz="2400" b="1" kern="0" dirty="0">
                <a:solidFill>
                  <a:schemeClr val="accent3"/>
                </a:solidFill>
                <a:latin typeface="+mn-ea"/>
              </a:rPr>
              <a:t>“</a:t>
            </a:r>
            <a:r>
              <a:rPr lang="zh-CN" altLang="en-US" sz="2400" b="1" kern="0" dirty="0">
                <a:solidFill>
                  <a:schemeClr val="accent3"/>
                </a:solidFill>
                <a:latin typeface="+mn-ea"/>
              </a:rPr>
              <a:t>新</a:t>
            </a:r>
            <a:r>
              <a:rPr lang="en-US" altLang="zh-CN" sz="2400" b="1" kern="0" dirty="0">
                <a:solidFill>
                  <a:schemeClr val="accent3"/>
                </a:solidFill>
                <a:latin typeface="+mn-ea"/>
              </a:rPr>
              <a:t>”</a:t>
            </a:r>
            <a:r>
              <a:rPr lang="zh-CN" altLang="en-US" sz="2400" b="1" kern="0" dirty="0">
                <a:solidFill>
                  <a:schemeClr val="accent3"/>
                </a:solidFill>
                <a:latin typeface="+mn-ea"/>
              </a:rPr>
              <a:t>：创新、改革、重构</a:t>
            </a:r>
            <a:endParaRPr lang="zh-CN" altLang="en-US" sz="2400" b="1" kern="0" dirty="0">
              <a:solidFill>
                <a:schemeClr val="accent3"/>
              </a:solidFill>
              <a:latin typeface="+mn-ea"/>
            </a:endParaRPr>
          </a:p>
        </p:txBody>
      </p:sp>
      <p:sp>
        <p:nvSpPr>
          <p:cNvPr id="40" name="任意多边形: 形状 39"/>
          <p:cNvSpPr/>
          <p:nvPr>
            <p:custDataLst>
              <p:tags r:id="rId3"/>
            </p:custDataLst>
          </p:nvPr>
        </p:nvSpPr>
        <p:spPr>
          <a:xfrm rot="10200000">
            <a:off x="5425203" y="3397375"/>
            <a:ext cx="1893393" cy="1852232"/>
          </a:xfrm>
          <a:custGeom>
            <a:avLst/>
            <a:gdLst>
              <a:gd name="connsiteX0" fmla="*/ 997914 w 1995828"/>
              <a:gd name="connsiteY0" fmla="*/ 0 h 1995828"/>
              <a:gd name="connsiteX1" fmla="*/ 1995828 w 1995828"/>
              <a:gd name="connsiteY1" fmla="*/ 997914 h 1995828"/>
              <a:gd name="connsiteX2" fmla="*/ 1990676 w 1995828"/>
              <a:gd name="connsiteY2" fmla="*/ 1099945 h 1995828"/>
              <a:gd name="connsiteX3" fmla="*/ 1979821 w 1995828"/>
              <a:gd name="connsiteY3" fmla="*/ 1171074 h 1995828"/>
              <a:gd name="connsiteX4" fmla="*/ 1407914 w 1995828"/>
              <a:gd name="connsiteY4" fmla="*/ 600788 h 1995828"/>
              <a:gd name="connsiteX5" fmla="*/ 1402805 w 1995828"/>
              <a:gd name="connsiteY5" fmla="*/ 605911 h 1995828"/>
              <a:gd name="connsiteX6" fmla="*/ 1396978 w 1995828"/>
              <a:gd name="connsiteY6" fmla="*/ 598849 h 1995828"/>
              <a:gd name="connsiteX7" fmla="*/ 997913 w 1995828"/>
              <a:gd name="connsiteY7" fmla="*/ 433551 h 1995828"/>
              <a:gd name="connsiteX8" fmla="*/ 433551 w 1995828"/>
              <a:gd name="connsiteY8" fmla="*/ 997913 h 1995828"/>
              <a:gd name="connsiteX9" fmla="*/ 997913 w 1995828"/>
              <a:gd name="connsiteY9" fmla="*/ 1562275 h 1995828"/>
              <a:gd name="connsiteX10" fmla="*/ 1550809 w 1995828"/>
              <a:gd name="connsiteY10" fmla="*/ 1111652 h 1995828"/>
              <a:gd name="connsiteX11" fmla="*/ 1558108 w 1995828"/>
              <a:gd name="connsiteY11" fmla="*/ 1039254 h 1995828"/>
              <a:gd name="connsiteX12" fmla="*/ 1913467 w 1995828"/>
              <a:gd name="connsiteY12" fmla="*/ 1393606 h 1995828"/>
              <a:gd name="connsiteX13" fmla="*/ 1825400 w 1995828"/>
              <a:gd name="connsiteY13" fmla="*/ 1555858 h 1995828"/>
              <a:gd name="connsiteX14" fmla="*/ 997914 w 1995828"/>
              <a:gd name="connsiteY14" fmla="*/ 1995828 h 1995828"/>
              <a:gd name="connsiteX15" fmla="*/ 0 w 1995828"/>
              <a:gd name="connsiteY15" fmla="*/ 997914 h 1995828"/>
              <a:gd name="connsiteX16" fmla="*/ 997914 w 1995828"/>
              <a:gd name="connsiteY16" fmla="*/ 0 h 199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5828" h="1995828">
                <a:moveTo>
                  <a:pt x="997914" y="0"/>
                </a:moveTo>
                <a:cubicBezTo>
                  <a:pt x="1549047" y="0"/>
                  <a:pt x="1995828" y="446781"/>
                  <a:pt x="1995828" y="997914"/>
                </a:cubicBezTo>
                <a:cubicBezTo>
                  <a:pt x="1995828" y="1032360"/>
                  <a:pt x="1994083" y="1066398"/>
                  <a:pt x="1990676" y="1099945"/>
                </a:cubicBezTo>
                <a:lnTo>
                  <a:pt x="1979821" y="1171074"/>
                </a:lnTo>
                <a:lnTo>
                  <a:pt x="1407914" y="600788"/>
                </a:lnTo>
                <a:lnTo>
                  <a:pt x="1402805" y="605911"/>
                </a:lnTo>
                <a:lnTo>
                  <a:pt x="1396978" y="598849"/>
                </a:lnTo>
                <a:cubicBezTo>
                  <a:pt x="1294848" y="496719"/>
                  <a:pt x="1153758" y="433551"/>
                  <a:pt x="997913" y="433551"/>
                </a:cubicBezTo>
                <a:cubicBezTo>
                  <a:pt x="686224" y="433551"/>
                  <a:pt x="433551" y="686224"/>
                  <a:pt x="433551" y="997913"/>
                </a:cubicBezTo>
                <a:cubicBezTo>
                  <a:pt x="433551" y="1309602"/>
                  <a:pt x="686224" y="1562275"/>
                  <a:pt x="997913" y="1562275"/>
                </a:cubicBezTo>
                <a:cubicBezTo>
                  <a:pt x="1270641" y="1562275"/>
                  <a:pt x="1498185" y="1368822"/>
                  <a:pt x="1550809" y="1111652"/>
                </a:cubicBezTo>
                <a:lnTo>
                  <a:pt x="1558108" y="1039254"/>
                </a:lnTo>
                <a:lnTo>
                  <a:pt x="1913467" y="1393606"/>
                </a:lnTo>
                <a:lnTo>
                  <a:pt x="1825400" y="1555858"/>
                </a:lnTo>
                <a:cubicBezTo>
                  <a:pt x="1646068" y="1821304"/>
                  <a:pt x="1342372" y="1995828"/>
                  <a:pt x="997914" y="1995828"/>
                </a:cubicBezTo>
                <a:cubicBezTo>
                  <a:pt x="446781" y="1995828"/>
                  <a:pt x="0" y="1549047"/>
                  <a:pt x="0" y="997914"/>
                </a:cubicBezTo>
                <a:cubicBezTo>
                  <a:pt x="0" y="446781"/>
                  <a:pt x="446781" y="0"/>
                  <a:pt x="997914" y="0"/>
                </a:cubicBezTo>
                <a:close/>
              </a:path>
            </a:pathLst>
          </a:custGeom>
          <a:solidFill>
            <a:schemeClr val="accent3">
              <a:lumMod val="30000"/>
              <a:lumOff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mn-ea"/>
            </a:endParaRPr>
          </a:p>
        </p:txBody>
      </p:sp>
      <p:sp>
        <p:nvSpPr>
          <p:cNvPr id="41" name="矩形 40"/>
          <p:cNvSpPr/>
          <p:nvPr>
            <p:custDataLst>
              <p:tags r:id="rId4"/>
            </p:custDataLst>
          </p:nvPr>
        </p:nvSpPr>
        <p:spPr>
          <a:xfrm rot="12895121">
            <a:off x="4384780" y="4234971"/>
            <a:ext cx="1750570" cy="400697"/>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17" name="任意多边形: 形状 16"/>
          <p:cNvSpPr/>
          <p:nvPr>
            <p:custDataLst>
              <p:tags r:id="rId5"/>
            </p:custDataLst>
          </p:nvPr>
        </p:nvSpPr>
        <p:spPr>
          <a:xfrm rot="13048044">
            <a:off x="4182448" y="3386465"/>
            <a:ext cx="661051" cy="1057781"/>
          </a:xfrm>
          <a:custGeom>
            <a:avLst/>
            <a:gdLst>
              <a:gd name="connsiteX0" fmla="*/ 439410 w 697014"/>
              <a:gd name="connsiteY0" fmla="*/ 1139610 h 1139610"/>
              <a:gd name="connsiteX1" fmla="*/ 354 w 697014"/>
              <a:gd name="connsiteY1" fmla="*/ 1139610 h 1139610"/>
              <a:gd name="connsiteX2" fmla="*/ 257455 w 697014"/>
              <a:gd name="connsiteY2" fmla="*/ 570198 h 1139610"/>
              <a:gd name="connsiteX3" fmla="*/ 0 w 697014"/>
              <a:gd name="connsiteY3" fmla="*/ 0 h 1139610"/>
              <a:gd name="connsiteX4" fmla="*/ 439056 w 697014"/>
              <a:gd name="connsiteY4" fmla="*/ 0 h 1139610"/>
              <a:gd name="connsiteX5" fmla="*/ 696009 w 697014"/>
              <a:gd name="connsiteY5" fmla="*/ 569084 h 1139610"/>
              <a:gd name="connsiteX6" fmla="*/ 697014 w 697014"/>
              <a:gd name="connsiteY6" fmla="*/ 569084 h 1139610"/>
              <a:gd name="connsiteX7" fmla="*/ 696511 w 697014"/>
              <a:gd name="connsiteY7" fmla="*/ 570197 h 1139610"/>
              <a:gd name="connsiteX8" fmla="*/ 696660 w 697014"/>
              <a:gd name="connsiteY8" fmla="*/ 570527 h 1139610"/>
              <a:gd name="connsiteX9" fmla="*/ 696362 w 697014"/>
              <a:gd name="connsiteY9" fmla="*/ 570527 h 113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014" h="1139610">
                <a:moveTo>
                  <a:pt x="439410" y="1139610"/>
                </a:moveTo>
                <a:lnTo>
                  <a:pt x="354" y="1139610"/>
                </a:lnTo>
                <a:lnTo>
                  <a:pt x="257455" y="570198"/>
                </a:lnTo>
                <a:lnTo>
                  <a:pt x="0" y="0"/>
                </a:lnTo>
                <a:lnTo>
                  <a:pt x="439056" y="0"/>
                </a:lnTo>
                <a:lnTo>
                  <a:pt x="696009" y="569084"/>
                </a:lnTo>
                <a:lnTo>
                  <a:pt x="697014" y="569084"/>
                </a:lnTo>
                <a:lnTo>
                  <a:pt x="696511" y="570197"/>
                </a:lnTo>
                <a:lnTo>
                  <a:pt x="696660" y="570527"/>
                </a:lnTo>
                <a:lnTo>
                  <a:pt x="696362" y="570527"/>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latin typeface="+mn-ea"/>
            </a:endParaRPr>
          </a:p>
        </p:txBody>
      </p:sp>
      <p:sp>
        <p:nvSpPr>
          <p:cNvPr id="30" name="任意多边形: 形状 29"/>
          <p:cNvSpPr/>
          <p:nvPr>
            <p:custDataLst>
              <p:tags r:id="rId6"/>
            </p:custDataLst>
          </p:nvPr>
        </p:nvSpPr>
        <p:spPr>
          <a:xfrm rot="21000000">
            <a:off x="4305930" y="4417467"/>
            <a:ext cx="1893393" cy="1852232"/>
          </a:xfrm>
          <a:custGeom>
            <a:avLst/>
            <a:gdLst>
              <a:gd name="connsiteX0" fmla="*/ 997914 w 1995828"/>
              <a:gd name="connsiteY0" fmla="*/ 0 h 1995828"/>
              <a:gd name="connsiteX1" fmla="*/ 1995828 w 1995828"/>
              <a:gd name="connsiteY1" fmla="*/ 997914 h 1995828"/>
              <a:gd name="connsiteX2" fmla="*/ 1990676 w 1995828"/>
              <a:gd name="connsiteY2" fmla="*/ 1099945 h 1995828"/>
              <a:gd name="connsiteX3" fmla="*/ 1979821 w 1995828"/>
              <a:gd name="connsiteY3" fmla="*/ 1171074 h 1995828"/>
              <a:gd name="connsiteX4" fmla="*/ 1407914 w 1995828"/>
              <a:gd name="connsiteY4" fmla="*/ 600788 h 1995828"/>
              <a:gd name="connsiteX5" fmla="*/ 1402805 w 1995828"/>
              <a:gd name="connsiteY5" fmla="*/ 605911 h 1995828"/>
              <a:gd name="connsiteX6" fmla="*/ 1396978 w 1995828"/>
              <a:gd name="connsiteY6" fmla="*/ 598849 h 1995828"/>
              <a:gd name="connsiteX7" fmla="*/ 997913 w 1995828"/>
              <a:gd name="connsiteY7" fmla="*/ 433551 h 1995828"/>
              <a:gd name="connsiteX8" fmla="*/ 433551 w 1995828"/>
              <a:gd name="connsiteY8" fmla="*/ 997913 h 1995828"/>
              <a:gd name="connsiteX9" fmla="*/ 997913 w 1995828"/>
              <a:gd name="connsiteY9" fmla="*/ 1562275 h 1995828"/>
              <a:gd name="connsiteX10" fmla="*/ 1550809 w 1995828"/>
              <a:gd name="connsiteY10" fmla="*/ 1111652 h 1995828"/>
              <a:gd name="connsiteX11" fmla="*/ 1558108 w 1995828"/>
              <a:gd name="connsiteY11" fmla="*/ 1039254 h 1995828"/>
              <a:gd name="connsiteX12" fmla="*/ 1913467 w 1995828"/>
              <a:gd name="connsiteY12" fmla="*/ 1393606 h 1995828"/>
              <a:gd name="connsiteX13" fmla="*/ 1825400 w 1995828"/>
              <a:gd name="connsiteY13" fmla="*/ 1555858 h 1995828"/>
              <a:gd name="connsiteX14" fmla="*/ 997914 w 1995828"/>
              <a:gd name="connsiteY14" fmla="*/ 1995828 h 1995828"/>
              <a:gd name="connsiteX15" fmla="*/ 0 w 1995828"/>
              <a:gd name="connsiteY15" fmla="*/ 997914 h 1995828"/>
              <a:gd name="connsiteX16" fmla="*/ 997914 w 1995828"/>
              <a:gd name="connsiteY16" fmla="*/ 0 h 199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5828" h="1995828">
                <a:moveTo>
                  <a:pt x="997914" y="0"/>
                </a:moveTo>
                <a:cubicBezTo>
                  <a:pt x="1549047" y="0"/>
                  <a:pt x="1995828" y="446781"/>
                  <a:pt x="1995828" y="997914"/>
                </a:cubicBezTo>
                <a:cubicBezTo>
                  <a:pt x="1995828" y="1032360"/>
                  <a:pt x="1994083" y="1066398"/>
                  <a:pt x="1990676" y="1099945"/>
                </a:cubicBezTo>
                <a:lnTo>
                  <a:pt x="1979821" y="1171074"/>
                </a:lnTo>
                <a:lnTo>
                  <a:pt x="1407914" y="600788"/>
                </a:lnTo>
                <a:lnTo>
                  <a:pt x="1402805" y="605911"/>
                </a:lnTo>
                <a:lnTo>
                  <a:pt x="1396978" y="598849"/>
                </a:lnTo>
                <a:cubicBezTo>
                  <a:pt x="1294848" y="496719"/>
                  <a:pt x="1153758" y="433551"/>
                  <a:pt x="997913" y="433551"/>
                </a:cubicBezTo>
                <a:cubicBezTo>
                  <a:pt x="686224" y="433551"/>
                  <a:pt x="433551" y="686224"/>
                  <a:pt x="433551" y="997913"/>
                </a:cubicBezTo>
                <a:cubicBezTo>
                  <a:pt x="433551" y="1309602"/>
                  <a:pt x="686224" y="1562275"/>
                  <a:pt x="997913" y="1562275"/>
                </a:cubicBezTo>
                <a:cubicBezTo>
                  <a:pt x="1270641" y="1562275"/>
                  <a:pt x="1498185" y="1368822"/>
                  <a:pt x="1550809" y="1111652"/>
                </a:cubicBezTo>
                <a:lnTo>
                  <a:pt x="1558108" y="1039254"/>
                </a:lnTo>
                <a:lnTo>
                  <a:pt x="1913467" y="1393606"/>
                </a:lnTo>
                <a:lnTo>
                  <a:pt x="1825400" y="1555858"/>
                </a:lnTo>
                <a:cubicBezTo>
                  <a:pt x="1646068" y="1821304"/>
                  <a:pt x="1342372" y="1995828"/>
                  <a:pt x="997914" y="1995828"/>
                </a:cubicBezTo>
                <a:cubicBezTo>
                  <a:pt x="446781" y="1995828"/>
                  <a:pt x="0" y="1549047"/>
                  <a:pt x="0" y="997914"/>
                </a:cubicBezTo>
                <a:cubicBezTo>
                  <a:pt x="0" y="446781"/>
                  <a:pt x="446781" y="0"/>
                  <a:pt x="99791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mn-ea"/>
            </a:endParaRPr>
          </a:p>
        </p:txBody>
      </p:sp>
      <p:sp>
        <p:nvSpPr>
          <p:cNvPr id="4" name="矩形 3"/>
          <p:cNvSpPr/>
          <p:nvPr>
            <p:custDataLst>
              <p:tags r:id="rId7"/>
            </p:custDataLst>
          </p:nvPr>
        </p:nvSpPr>
        <p:spPr>
          <a:xfrm rot="2095122">
            <a:off x="5480746" y="5000164"/>
            <a:ext cx="1750570" cy="4006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10" name="任意多边形: 形状 15"/>
          <p:cNvSpPr/>
          <p:nvPr>
            <p:custDataLst>
              <p:tags r:id="rId8"/>
            </p:custDataLst>
          </p:nvPr>
        </p:nvSpPr>
        <p:spPr>
          <a:xfrm rot="2248044">
            <a:off x="6767638" y="5202992"/>
            <a:ext cx="661051" cy="1057781"/>
          </a:xfrm>
          <a:custGeom>
            <a:avLst/>
            <a:gdLst>
              <a:gd name="connsiteX0" fmla="*/ 0 w 697014"/>
              <a:gd name="connsiteY0" fmla="*/ 1 h 1139610"/>
              <a:gd name="connsiteX1" fmla="*/ 439056 w 697014"/>
              <a:gd name="connsiteY1" fmla="*/ 0 h 1139610"/>
              <a:gd name="connsiteX2" fmla="*/ 696009 w 697014"/>
              <a:gd name="connsiteY2" fmla="*/ 569084 h 1139610"/>
              <a:gd name="connsiteX3" fmla="*/ 697014 w 697014"/>
              <a:gd name="connsiteY3" fmla="*/ 569084 h 1139610"/>
              <a:gd name="connsiteX4" fmla="*/ 696511 w 697014"/>
              <a:gd name="connsiteY4" fmla="*/ 570198 h 1139610"/>
              <a:gd name="connsiteX5" fmla="*/ 696660 w 697014"/>
              <a:gd name="connsiteY5" fmla="*/ 570527 h 1139610"/>
              <a:gd name="connsiteX6" fmla="*/ 696363 w 697014"/>
              <a:gd name="connsiteY6" fmla="*/ 570527 h 1139610"/>
              <a:gd name="connsiteX7" fmla="*/ 439410 w 697014"/>
              <a:gd name="connsiteY7" fmla="*/ 1139610 h 1139610"/>
              <a:gd name="connsiteX8" fmla="*/ 354 w 697014"/>
              <a:gd name="connsiteY8" fmla="*/ 1139610 h 1139610"/>
              <a:gd name="connsiteX9" fmla="*/ 257455 w 697014"/>
              <a:gd name="connsiteY9" fmla="*/ 570198 h 113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014" h="1139610">
                <a:moveTo>
                  <a:pt x="0" y="1"/>
                </a:moveTo>
                <a:lnTo>
                  <a:pt x="439056" y="0"/>
                </a:lnTo>
                <a:lnTo>
                  <a:pt x="696009" y="569084"/>
                </a:lnTo>
                <a:lnTo>
                  <a:pt x="697014" y="569084"/>
                </a:lnTo>
                <a:lnTo>
                  <a:pt x="696511" y="570198"/>
                </a:lnTo>
                <a:lnTo>
                  <a:pt x="696660" y="570527"/>
                </a:lnTo>
                <a:lnTo>
                  <a:pt x="696363" y="570527"/>
                </a:lnTo>
                <a:lnTo>
                  <a:pt x="439410" y="1139610"/>
                </a:lnTo>
                <a:lnTo>
                  <a:pt x="354" y="1139610"/>
                </a:lnTo>
                <a:lnTo>
                  <a:pt x="257455" y="57019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mn-ea"/>
            </a:endParaRPr>
          </a:p>
        </p:txBody>
      </p:sp>
      <p:sp>
        <p:nvSpPr>
          <p:cNvPr id="29" name="矩形 28"/>
          <p:cNvSpPr/>
          <p:nvPr>
            <p:custDataLst>
              <p:tags r:id="rId9"/>
            </p:custDataLst>
          </p:nvPr>
        </p:nvSpPr>
        <p:spPr>
          <a:xfrm>
            <a:off x="1515745" y="3007995"/>
            <a:ext cx="3153410" cy="8413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pPr algn="l"/>
            <a:r>
              <a:rPr lang="en-US" altLang="zh-CN" sz="2400" b="1" kern="0" dirty="0">
                <a:solidFill>
                  <a:schemeClr val="accent3"/>
                </a:solidFill>
                <a:latin typeface="+mn-ea"/>
              </a:rPr>
              <a:t>“</a:t>
            </a:r>
            <a:r>
              <a:rPr lang="zh-CN" altLang="en-US" sz="2400" b="1" kern="0" dirty="0">
                <a:solidFill>
                  <a:schemeClr val="accent3"/>
                </a:solidFill>
                <a:latin typeface="+mn-ea"/>
              </a:rPr>
              <a:t>作</a:t>
            </a:r>
            <a:r>
              <a:rPr lang="en-US" altLang="zh-CN" sz="2400" b="1" kern="0" dirty="0">
                <a:solidFill>
                  <a:schemeClr val="accent3"/>
                </a:solidFill>
                <a:latin typeface="+mn-ea"/>
              </a:rPr>
              <a:t>”</a:t>
            </a:r>
            <a:r>
              <a:rPr lang="zh-CN" altLang="en-US" sz="2400" b="1" kern="0" dirty="0">
                <a:solidFill>
                  <a:schemeClr val="accent3"/>
                </a:solidFill>
                <a:latin typeface="+mn-ea"/>
              </a:rPr>
              <a:t>：作品、制品、可展示成果</a:t>
            </a:r>
            <a:endParaRPr lang="zh-CN" altLang="en-US" sz="2400" b="1" kern="0" dirty="0">
              <a:solidFill>
                <a:schemeClr val="accent3"/>
              </a:solidFill>
              <a:latin typeface="+mn-ea"/>
            </a:endParaRPr>
          </a:p>
        </p:txBody>
      </p:sp>
      <p:sp>
        <p:nvSpPr>
          <p:cNvPr id="11" name="文本框 10"/>
          <p:cNvSpPr txBox="1"/>
          <p:nvPr/>
        </p:nvSpPr>
        <p:spPr>
          <a:xfrm>
            <a:off x="4951095" y="4157345"/>
            <a:ext cx="728980" cy="633730"/>
          </a:xfrm>
          <a:prstGeom prst="rect">
            <a:avLst/>
          </a:prstGeom>
          <a:noFill/>
        </p:spPr>
        <p:txBody>
          <a:bodyPr wrap="square" rtlCol="0" anchor="t">
            <a:noAutofit/>
          </a:bodyPr>
          <a:p>
            <a:r>
              <a:rPr lang="zh-CN" sz="3600" b="1" dirty="0">
                <a:solidFill>
                  <a:srgbClr val="55797A"/>
                </a:solidFill>
                <a:effectLst/>
                <a:latin typeface="微软雅黑" panose="020B0503020204020204" pitchFamily="34" charset="-122"/>
                <a:ea typeface="微软雅黑" panose="020B0503020204020204" pitchFamily="34" charset="-122"/>
                <a:sym typeface="+mn-ea"/>
              </a:rPr>
              <a:t>新</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6451600" y="2889885"/>
            <a:ext cx="693420" cy="633730"/>
          </a:xfrm>
          <a:prstGeom prst="rect">
            <a:avLst/>
          </a:prstGeom>
          <a:noFill/>
        </p:spPr>
        <p:txBody>
          <a:bodyPr wrap="square" rtlCol="0" anchor="t">
            <a:noAutofit/>
          </a:bodyPr>
          <a:p>
            <a:r>
              <a:rPr lang="zh-CN" altLang="en-US" sz="3600" b="1" dirty="0">
                <a:solidFill>
                  <a:schemeClr val="accent3">
                    <a:lumMod val="60000"/>
                    <a:lumOff val="40000"/>
                  </a:schemeClr>
                </a:solidFill>
                <a:effectLst/>
                <a:latin typeface="微软雅黑" panose="020B0503020204020204" pitchFamily="34" charset="-122"/>
                <a:ea typeface="微软雅黑" panose="020B0503020204020204" pitchFamily="34" charset="-122"/>
                <a:sym typeface="+mn-ea"/>
              </a:rPr>
              <a:t>作</a:t>
            </a:r>
            <a:endParaRPr lang="zh-CN" altLang="en-US" sz="3600" b="1" dirty="0">
              <a:solidFill>
                <a:schemeClr val="accent3">
                  <a:lumMod val="60000"/>
                  <a:lumOff val="40000"/>
                </a:schemeClr>
              </a:solidFill>
              <a:effectLst/>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842645" y="1505585"/>
            <a:ext cx="10598150" cy="829945"/>
          </a:xfrm>
          <a:prstGeom prst="rect">
            <a:avLst/>
          </a:prstGeom>
        </p:spPr>
        <p:txBody>
          <a:bodyPr wrap="square">
            <a:spAutoFit/>
          </a:bodyPr>
          <a:p>
            <a:pPr marL="0" indent="0" algn="just" defTabSz="266700">
              <a:spcBef>
                <a:spcPct val="0"/>
              </a:spcBef>
              <a:spcAft>
                <a:spcPct val="0"/>
              </a:spcAft>
            </a:pPr>
            <a:r>
              <a:rPr lang="zh-CN" altLang="en-US" sz="2400">
                <a:solidFill>
                  <a:srgbClr val="55797A"/>
                </a:solidFill>
              </a:rPr>
              <a:t>创新创作型项目主要侧重知识应用和文化联结，强调以传统文化为基础，通过基于主题文化的创新产品（文化制品）的生成，培养学生的创新思维。</a:t>
            </a:r>
            <a:endParaRPr lang="zh-CN" altLang="en-US" sz="2400">
              <a:solidFill>
                <a:srgbClr val="55797A"/>
              </a:solidFill>
            </a:endParaRPr>
          </a:p>
        </p:txBody>
      </p:sp>
    </p:spTree>
    <p:custDataLst>
      <p:tags r:id="rId10"/>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创新创作型</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VS</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其他类型</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3" name="表格 2"/>
          <p:cNvGraphicFramePr/>
          <p:nvPr>
            <p:custDataLst>
              <p:tags r:id="rId2"/>
            </p:custDataLst>
          </p:nvPr>
        </p:nvGraphicFramePr>
        <p:xfrm>
          <a:off x="1282700" y="1194435"/>
          <a:ext cx="10300970" cy="5604510"/>
        </p:xfrm>
        <a:graphic>
          <a:graphicData uri="http://schemas.openxmlformats.org/drawingml/2006/table">
            <a:tbl>
              <a:tblPr/>
              <a:tblGrid>
                <a:gridCol w="1250315"/>
                <a:gridCol w="2155825"/>
                <a:gridCol w="1854200"/>
                <a:gridCol w="2007870"/>
                <a:gridCol w="3032760"/>
              </a:tblGrid>
              <a:tr h="575310">
                <a:tc>
                  <a:txBody>
                    <a:bodyPr/>
                    <a:p>
                      <a:pPr marL="0" indent="304800" algn="ctr">
                        <a:lnSpc>
                          <a:spcPct val="150000"/>
                        </a:lnSpc>
                        <a:spcBef>
                          <a:spcPct val="0"/>
                        </a:spcBef>
                        <a:spcAft>
                          <a:spcPct val="0"/>
                        </a:spcAft>
                      </a:pPr>
                      <a:endParaRPr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感受体验型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技艺训练型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探究学习型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创新创作型</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40000"/>
                        <a:lumOff val="60000"/>
                      </a:schemeClr>
                    </a:solidFill>
                  </a:tcPr>
                </a:tc>
              </a:tr>
              <a:tr h="3657600">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培养目标</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以文化体验驱动多学科、多通道思考</a:t>
                      </a:r>
                      <a:r>
                        <a:rPr lang="zh-CN" sz="2000">
                          <a:latin typeface="微软雅黑" panose="020B0503020204020204" pitchFamily="34" charset="-122"/>
                          <a:ea typeface="微软雅黑" panose="020B0503020204020204" pitchFamily="34" charset="-122"/>
                        </a:rPr>
                        <a:t>，实现</a:t>
                      </a:r>
                      <a:r>
                        <a:rPr lang="zh-CN" sz="2000">
                          <a:latin typeface="微软雅黑" panose="020B0503020204020204" pitchFamily="34" charset="-122"/>
                          <a:ea typeface="微软雅黑" panose="020B0503020204020204" pitchFamily="34" charset="-122"/>
                        </a:rPr>
                        <a:t>身心愉悦与</a:t>
                      </a:r>
                      <a:r>
                        <a:rPr lang="zh-CN" sz="2000">
                          <a:latin typeface="微软雅黑" panose="020B0503020204020204" pitchFamily="34" charset="-122"/>
                          <a:ea typeface="微软雅黑" panose="020B0503020204020204" pitchFamily="34" charset="-122"/>
                        </a:rPr>
                        <a:t>价值认同的统一</a:t>
                      </a:r>
                      <a:r>
                        <a:rPr lang="zh-CN" sz="2000">
                          <a:latin typeface="微软雅黑" panose="020B0503020204020204" pitchFamily="34" charset="-122"/>
                          <a:ea typeface="微软雅黑" panose="020B0503020204020204" pitchFamily="34" charset="-122"/>
                        </a:rPr>
                        <a:t>，侧重情感态度与</a:t>
                      </a:r>
                      <a:r>
                        <a:rPr lang="zh-CN" sz="2000">
                          <a:latin typeface="微软雅黑" panose="020B0503020204020204" pitchFamily="34" charset="-122"/>
                          <a:ea typeface="微软雅黑" panose="020B0503020204020204" pitchFamily="34" charset="-122"/>
                        </a:rPr>
                        <a:t>价值观的培养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通过</a:t>
                      </a:r>
                      <a:r>
                        <a:rPr lang="zh-CN" sz="2000">
                          <a:latin typeface="微软雅黑" panose="020B0503020204020204" pitchFamily="34" charset="-122"/>
                          <a:ea typeface="微软雅黑" panose="020B0503020204020204" pitchFamily="34" charset="-122"/>
                        </a:rPr>
                        <a:t>以模仿为主的技艺训练习得文化技艺，侧重技能的习得以及</a:t>
                      </a:r>
                      <a:r>
                        <a:rPr lang="zh-CN" sz="2000">
                          <a:latin typeface="微软雅黑" panose="020B0503020204020204" pitchFamily="34" charset="-122"/>
                          <a:ea typeface="微软雅黑" panose="020B0503020204020204" pitchFamily="34" charset="-122"/>
                        </a:rPr>
                        <a:t>动手能力的培养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以科学探究培养学生发现问题、解决问题的能力，挖掘文化内涵，加深文化理解，侧重探究能力、思维能力的培养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将</a:t>
                      </a:r>
                      <a:r>
                        <a:rPr lang="zh-CN" sz="2000" b="1">
                          <a:latin typeface="微软雅黑" panose="020B0503020204020204" pitchFamily="34" charset="-122"/>
                          <a:ea typeface="微软雅黑" panose="020B0503020204020204" pitchFamily="34" charset="-122"/>
                        </a:rPr>
                        <a:t>科技融入文化，形成创新的文化制品，提高学生的文化传承与创新能力，侧重知识应用、文化联结、创新实践能力的培养</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40000"/>
                        <a:lumOff val="60000"/>
                      </a:schemeClr>
                    </a:solidFill>
                  </a:tcPr>
                </a:tc>
              </a:tr>
              <a:tr h="1000125">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学习形式</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沉浸式的文化体验</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实</a:t>
                      </a:r>
                      <a:r>
                        <a:rPr lang="zh-CN" sz="2000">
                          <a:solidFill>
                            <a:srgbClr val="000000"/>
                          </a:solidFill>
                          <a:latin typeface="微软雅黑" panose="020B0503020204020204" pitchFamily="34" charset="-122"/>
                          <a:ea typeface="微软雅黑" panose="020B0503020204020204" pitchFamily="34" charset="-122"/>
                        </a:rPr>
                        <a:t>操</a:t>
                      </a:r>
                      <a:r>
                        <a:rPr lang="zh-CN" sz="2000">
                          <a:latin typeface="微软雅黑" panose="020B0503020204020204" pitchFamily="34" charset="-122"/>
                          <a:ea typeface="微软雅黑" panose="020B0503020204020204" pitchFamily="34" charset="-122"/>
                        </a:rPr>
                        <a:t>式的文化技艺训练</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a:latin typeface="微软雅黑" panose="020B0503020204020204" pitchFamily="34" charset="-122"/>
                          <a:ea typeface="微软雅黑" panose="020B0503020204020204" pitchFamily="34" charset="-122"/>
                        </a:rPr>
                        <a:t>探究式的文化内涵挖掘及思维培养</a:t>
                      </a:r>
                      <a:endParaRPr lang="zh-CN" sz="2000">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2000" b="1">
                          <a:latin typeface="微软雅黑" panose="020B0503020204020204" pitchFamily="34" charset="-122"/>
                          <a:ea typeface="微软雅黑" panose="020B0503020204020204" pitchFamily="34" charset="-122"/>
                        </a:rPr>
                        <a:t>创意式的文化产品制作和创新呈现</a:t>
                      </a:r>
                      <a:endParaRPr lang="zh-CN" sz="20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40000"/>
                        <a:lumOff val="60000"/>
                      </a:schemeClr>
                    </a:solidFill>
                  </a:tcPr>
                </a:tc>
              </a:tr>
            </a:tbl>
          </a:graphicData>
        </a:graphic>
      </p:graphicFrame>
    </p:spTree>
    <p:custDataLst>
      <p:tags r:id="rId3"/>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二、典型场景</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1" name="图形 39"/>
          <p:cNvSpPr/>
          <p:nvPr>
            <p:custDataLst>
              <p:tags r:id="rId2"/>
            </p:custDataLst>
          </p:nvPr>
        </p:nvSpPr>
        <p:spPr>
          <a:xfrm>
            <a:off x="3474627" y="3048110"/>
            <a:ext cx="5403699" cy="992804"/>
          </a:xfrm>
          <a:custGeom>
            <a:avLst/>
            <a:gdLst>
              <a:gd name="connsiteX0" fmla="*/ 0 w 5934764"/>
              <a:gd name="connsiteY0" fmla="*/ 468412 h 903808"/>
              <a:gd name="connsiteX1" fmla="*/ 489019 w 5934764"/>
              <a:gd name="connsiteY1" fmla="*/ 157369 h 903808"/>
              <a:gd name="connsiteX2" fmla="*/ 1591808 w 5934764"/>
              <a:gd name="connsiteY2" fmla="*/ 177329 h 903808"/>
              <a:gd name="connsiteX3" fmla="*/ 2388543 w 5934764"/>
              <a:gd name="connsiteY3" fmla="*/ 726228 h 903808"/>
              <a:gd name="connsiteX4" fmla="*/ 3542895 w 5934764"/>
              <a:gd name="connsiteY4" fmla="*/ 719575 h 903808"/>
              <a:gd name="connsiteX5" fmla="*/ 4299710 w 5934764"/>
              <a:gd name="connsiteY5" fmla="*/ 185646 h 903808"/>
              <a:gd name="connsiteX6" fmla="*/ 5409152 w 5934764"/>
              <a:gd name="connsiteY6" fmla="*/ 147389 h 903808"/>
              <a:gd name="connsiteX7" fmla="*/ 5934765 w 5934764"/>
              <a:gd name="connsiteY7" fmla="*/ 466749 h 903808"/>
              <a:gd name="connsiteX0-1" fmla="*/ 0 w 5409152"/>
              <a:gd name="connsiteY0-2" fmla="*/ 468412 h 903808"/>
              <a:gd name="connsiteX1-3" fmla="*/ 489019 w 5409152"/>
              <a:gd name="connsiteY1-4" fmla="*/ 157369 h 903808"/>
              <a:gd name="connsiteX2-5" fmla="*/ 1591808 w 5409152"/>
              <a:gd name="connsiteY2-6" fmla="*/ 177329 h 903808"/>
              <a:gd name="connsiteX3-7" fmla="*/ 2388543 w 5409152"/>
              <a:gd name="connsiteY3-8" fmla="*/ 726228 h 903808"/>
              <a:gd name="connsiteX4-9" fmla="*/ 3542895 w 5409152"/>
              <a:gd name="connsiteY4-10" fmla="*/ 719575 h 903808"/>
              <a:gd name="connsiteX5-11" fmla="*/ 4299710 w 5409152"/>
              <a:gd name="connsiteY5-12" fmla="*/ 185646 h 903808"/>
              <a:gd name="connsiteX6-13" fmla="*/ 5409152 w 5409152"/>
              <a:gd name="connsiteY6-14" fmla="*/ 147389 h 903808"/>
              <a:gd name="connsiteX0-15" fmla="*/ 0 w 4299710"/>
              <a:gd name="connsiteY0-16" fmla="*/ 466527 h 901923"/>
              <a:gd name="connsiteX1-17" fmla="*/ 489019 w 4299710"/>
              <a:gd name="connsiteY1-18" fmla="*/ 155484 h 901923"/>
              <a:gd name="connsiteX2-19" fmla="*/ 1591808 w 4299710"/>
              <a:gd name="connsiteY2-20" fmla="*/ 175444 h 901923"/>
              <a:gd name="connsiteX3-21" fmla="*/ 2388543 w 4299710"/>
              <a:gd name="connsiteY3-22" fmla="*/ 724343 h 901923"/>
              <a:gd name="connsiteX4-23" fmla="*/ 3542895 w 4299710"/>
              <a:gd name="connsiteY4-24" fmla="*/ 717690 h 901923"/>
              <a:gd name="connsiteX5-25" fmla="*/ 4299710 w 4299710"/>
              <a:gd name="connsiteY5-26" fmla="*/ 183761 h 9019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299710" h="901923">
                <a:moveTo>
                  <a:pt x="0" y="466527"/>
                </a:moveTo>
                <a:lnTo>
                  <a:pt x="489019" y="155484"/>
                </a:lnTo>
                <a:cubicBezTo>
                  <a:pt x="828339" y="-59086"/>
                  <a:pt x="1260805" y="-50769"/>
                  <a:pt x="1591808" y="175444"/>
                </a:cubicBezTo>
                <a:lnTo>
                  <a:pt x="2388543" y="724343"/>
                </a:lnTo>
                <a:cubicBezTo>
                  <a:pt x="2736179" y="963863"/>
                  <a:pt x="3196922" y="960536"/>
                  <a:pt x="3542895" y="717690"/>
                </a:cubicBezTo>
                <a:lnTo>
                  <a:pt x="4299710" y="183761"/>
                </a:lnTo>
              </a:path>
            </a:pathLst>
          </a:custGeom>
          <a:noFill/>
          <a:ln w="101600" cap="flat">
            <a:solidFill>
              <a:srgbClr val="000000">
                <a:lumMod val="30000"/>
                <a:lumOff val="70000"/>
                <a:alpha val="30000"/>
              </a:srgbClr>
            </a:solidFill>
            <a:prstDash val="solid"/>
            <a:miter/>
          </a:ln>
        </p:spPr>
        <p:txBody>
          <a:bodyPr rtlCol="0" anchor="ctr"/>
          <a:lstStyle/>
          <a:p>
            <a:endParaRPr lang="zh-CN" altLang="en-US">
              <a:solidFill>
                <a:schemeClr val="tx1"/>
              </a:solidFill>
            </a:endParaRPr>
          </a:p>
        </p:txBody>
      </p:sp>
      <p:sp>
        <p:nvSpPr>
          <p:cNvPr id="80" name="任意多边形: 形状 79"/>
          <p:cNvSpPr/>
          <p:nvPr>
            <p:custDataLst>
              <p:tags r:id="rId3"/>
            </p:custDataLst>
          </p:nvPr>
        </p:nvSpPr>
        <p:spPr>
          <a:xfrm>
            <a:off x="2187284" y="2596552"/>
            <a:ext cx="2043857" cy="1568189"/>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1">
                  <a:lumMod val="60000"/>
                  <a:lumOff val="40000"/>
                  <a:alpha val="100000"/>
                </a:schemeClr>
              </a:gs>
              <a:gs pos="65000">
                <a:schemeClr val="accent1">
                  <a:alpha val="100000"/>
                </a:schemeClr>
              </a:gs>
            </a:gsLst>
            <a:lin ang="1800000" scaled="0"/>
          </a:gradFill>
          <a:ln w="13982" cap="flat">
            <a:noFill/>
            <a:prstDash val="solid"/>
            <a:miter/>
          </a:ln>
          <a:effectLst>
            <a:outerShdw blurRad="317500" dist="508000" dir="5400000" sx="70000" sy="70000" algn="t" rotWithShape="0">
              <a:schemeClr val="accent1">
                <a:alpha val="40000"/>
              </a:schemeClr>
            </a:outerShdw>
          </a:effectLst>
        </p:spPr>
        <p:txBody>
          <a:bodyPr rtlCol="0" anchor="ctr"/>
          <a:lstStyle/>
          <a:p>
            <a:endParaRPr lang="zh-CN" altLang="en-US">
              <a:solidFill>
                <a:schemeClr val="tx1"/>
              </a:solidFill>
            </a:endParaRPr>
          </a:p>
        </p:txBody>
      </p:sp>
      <p:sp>
        <p:nvSpPr>
          <p:cNvPr id="19" name="任意多边形: 形状 11"/>
          <p:cNvSpPr/>
          <p:nvPr>
            <p:custDataLst>
              <p:tags r:id="rId4"/>
            </p:custDataLst>
          </p:nvPr>
        </p:nvSpPr>
        <p:spPr>
          <a:xfrm>
            <a:off x="2187284" y="3102514"/>
            <a:ext cx="877379" cy="558026"/>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0" name="任意多边形: 形状 15"/>
          <p:cNvSpPr/>
          <p:nvPr>
            <p:custDataLst>
              <p:tags r:id="rId5"/>
            </p:custDataLst>
          </p:nvPr>
        </p:nvSpPr>
        <p:spPr>
          <a:xfrm>
            <a:off x="3353577" y="3268447"/>
            <a:ext cx="877379" cy="895868"/>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1">
                  <a:lumMod val="60000"/>
                  <a:lumOff val="40000"/>
                  <a:alpha val="100000"/>
                </a:schemeClr>
              </a:gs>
              <a:gs pos="70000">
                <a:schemeClr val="accent1">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21" name="任意多边形: 形状 16"/>
          <p:cNvSpPr/>
          <p:nvPr>
            <p:custDataLst>
              <p:tags r:id="rId6"/>
            </p:custDataLst>
          </p:nvPr>
        </p:nvSpPr>
        <p:spPr>
          <a:xfrm>
            <a:off x="3064554" y="3252126"/>
            <a:ext cx="289098" cy="912676"/>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2" name="任意多边形: 形状 17"/>
          <p:cNvSpPr/>
          <p:nvPr>
            <p:custDataLst>
              <p:tags r:id="rId7"/>
            </p:custDataLst>
          </p:nvPr>
        </p:nvSpPr>
        <p:spPr>
          <a:xfrm>
            <a:off x="2187284" y="2596553"/>
            <a:ext cx="2043857" cy="1159754"/>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1">
                  <a:lumMod val="60000"/>
                  <a:lumOff val="40000"/>
                  <a:alpha val="100000"/>
                </a:schemeClr>
              </a:gs>
              <a:gs pos="0">
                <a:schemeClr val="accent1">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19" name="矩形 118"/>
          <p:cNvSpPr/>
          <p:nvPr>
            <p:custDataLst>
              <p:tags r:id="rId8"/>
            </p:custDataLst>
          </p:nvPr>
        </p:nvSpPr>
        <p:spPr>
          <a:xfrm>
            <a:off x="1929765" y="4581525"/>
            <a:ext cx="1911350" cy="9982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400" b="1" kern="0" spc="0" dirty="0">
                <a:ln>
                  <a:noFill/>
                  <a:prstDash val="sysDot"/>
                </a:ln>
                <a:solidFill>
                  <a:schemeClr val="tx1">
                    <a:lumMod val="85000"/>
                    <a:lumOff val="15000"/>
                  </a:schemeClr>
                </a:solidFill>
                <a:latin typeface="+mn-ea"/>
                <a:ea typeface="+mn-ea"/>
                <a:sym typeface="+mn-ea"/>
              </a:rPr>
              <a:t>技艺创作情境</a:t>
            </a:r>
            <a:endParaRPr lang="zh-CN" altLang="en-US" sz="2400" b="1" kern="0" spc="0" dirty="0">
              <a:ln>
                <a:noFill/>
                <a:prstDash val="sysDot"/>
              </a:ln>
              <a:solidFill>
                <a:schemeClr val="tx1">
                  <a:lumMod val="85000"/>
                  <a:lumOff val="15000"/>
                </a:schemeClr>
              </a:solidFill>
              <a:latin typeface="+mn-ea"/>
              <a:ea typeface="+mn-ea"/>
              <a:sym typeface="+mn-ea"/>
            </a:endParaRPr>
          </a:p>
        </p:txBody>
      </p:sp>
      <p:sp>
        <p:nvSpPr>
          <p:cNvPr id="87" name="任意多边形: 形状 86"/>
          <p:cNvSpPr/>
          <p:nvPr>
            <p:custDataLst>
              <p:tags r:id="rId9"/>
            </p:custDataLst>
          </p:nvPr>
        </p:nvSpPr>
        <p:spPr>
          <a:xfrm>
            <a:off x="4890500" y="2618315"/>
            <a:ext cx="1929563" cy="1526168"/>
          </a:xfrm>
          <a:custGeom>
            <a:avLst/>
            <a:gdLst>
              <a:gd name="connsiteX0" fmla="*/ 875746 w 1608571"/>
              <a:gd name="connsiteY0" fmla="*/ 0 h 1272283"/>
              <a:gd name="connsiteX1" fmla="*/ 1608571 w 1608571"/>
              <a:gd name="connsiteY1" fmla="*/ 441376 h 1272283"/>
              <a:gd name="connsiteX2" fmla="*/ 1608570 w 1608571"/>
              <a:gd name="connsiteY2" fmla="*/ 441378 h 1272283"/>
              <a:gd name="connsiteX3" fmla="*/ 1608570 w 1608571"/>
              <a:gd name="connsiteY3" fmla="*/ 781866 h 1272283"/>
              <a:gd name="connsiteX4" fmla="*/ 1382978 w 1608571"/>
              <a:gd name="connsiteY4" fmla="*/ 1146176 h 1272283"/>
              <a:gd name="connsiteX5" fmla="*/ 725818 w 1608571"/>
              <a:gd name="connsiteY5" fmla="*/ 1272283 h 1272283"/>
              <a:gd name="connsiteX6" fmla="*/ 0 w 1608571"/>
              <a:gd name="connsiteY6" fmla="*/ 851925 h 1272283"/>
              <a:gd name="connsiteX7" fmla="*/ 0 w 1608571"/>
              <a:gd name="connsiteY7" fmla="*/ 511436 h 1272283"/>
              <a:gd name="connsiteX8" fmla="*/ 0 w 1608571"/>
              <a:gd name="connsiteY8" fmla="*/ 511435 h 1272283"/>
              <a:gd name="connsiteX9" fmla="*/ 1 w 1608571"/>
              <a:gd name="connsiteY9" fmla="*/ 511436 h 1272283"/>
              <a:gd name="connsiteX10" fmla="*/ 666968 w 1608571"/>
              <a:gd name="connsiteY10" fmla="*/ 390933 h 127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8571" h="1272283">
                <a:moveTo>
                  <a:pt x="875746" y="0"/>
                </a:moveTo>
                <a:lnTo>
                  <a:pt x="1608571" y="441376"/>
                </a:lnTo>
                <a:lnTo>
                  <a:pt x="1608570" y="441378"/>
                </a:lnTo>
                <a:lnTo>
                  <a:pt x="1608570" y="781866"/>
                </a:lnTo>
                <a:lnTo>
                  <a:pt x="1382978" y="1146176"/>
                </a:lnTo>
                <a:lnTo>
                  <a:pt x="725818" y="1272283"/>
                </a:lnTo>
                <a:lnTo>
                  <a:pt x="0" y="851925"/>
                </a:lnTo>
                <a:lnTo>
                  <a:pt x="0" y="511436"/>
                </a:lnTo>
                <a:lnTo>
                  <a:pt x="0" y="511435"/>
                </a:lnTo>
                <a:lnTo>
                  <a:pt x="1" y="511436"/>
                </a:lnTo>
                <a:lnTo>
                  <a:pt x="666968" y="390933"/>
                </a:lnTo>
                <a:close/>
              </a:path>
            </a:pathLst>
          </a:custGeom>
          <a:gradFill>
            <a:gsLst>
              <a:gs pos="0">
                <a:schemeClr val="accent2">
                  <a:lumMod val="60000"/>
                  <a:lumOff val="40000"/>
                  <a:alpha val="100000"/>
                </a:schemeClr>
              </a:gs>
              <a:gs pos="65000">
                <a:schemeClr val="accent2">
                  <a:alpha val="100000"/>
                </a:schemeClr>
              </a:gs>
            </a:gsLst>
            <a:lin ang="1800000" scaled="0"/>
          </a:gradFill>
          <a:ln w="13982" cap="flat">
            <a:noFill/>
            <a:prstDash val="solid"/>
            <a:miter/>
          </a:ln>
          <a:effectLst>
            <a:outerShdw blurRad="317500" dist="635000" dir="5400000" sx="70000" sy="70000" algn="t" rotWithShape="0">
              <a:schemeClr val="accent2">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3" name="任意多边形: 形状 12"/>
          <p:cNvSpPr/>
          <p:nvPr>
            <p:custDataLst>
              <p:tags r:id="rId10"/>
            </p:custDataLst>
          </p:nvPr>
        </p:nvSpPr>
        <p:spPr>
          <a:xfrm>
            <a:off x="6549833" y="3148076"/>
            <a:ext cx="270609" cy="845443"/>
          </a:xfrm>
          <a:custGeom>
            <a:avLst/>
            <a:gdLst>
              <a:gd name="connsiteX0" fmla="*/ 225592 w 225592"/>
              <a:gd name="connsiteY0" fmla="*/ 340490 h 704800"/>
              <a:gd name="connsiteX1" fmla="*/ 0 w 225592"/>
              <a:gd name="connsiteY1" fmla="*/ 704800 h 704800"/>
              <a:gd name="connsiteX2" fmla="*/ 0 w 225592"/>
              <a:gd name="connsiteY2" fmla="*/ 364310 h 704800"/>
              <a:gd name="connsiteX3" fmla="*/ 225592 w 225592"/>
              <a:gd name="connsiteY3" fmla="*/ 0 h 704800"/>
            </a:gdLst>
            <a:ahLst/>
            <a:cxnLst>
              <a:cxn ang="0">
                <a:pos x="connsiteX0" y="connsiteY0"/>
              </a:cxn>
              <a:cxn ang="0">
                <a:pos x="connsiteX1" y="connsiteY1"/>
              </a:cxn>
              <a:cxn ang="0">
                <a:pos x="connsiteX2" y="connsiteY2"/>
              </a:cxn>
              <a:cxn ang="0">
                <a:pos x="connsiteX3" y="connsiteY3"/>
              </a:cxn>
            </a:cxnLst>
            <a:rect l="l" t="t" r="r" b="b"/>
            <a:pathLst>
              <a:path w="225592" h="704800">
                <a:moveTo>
                  <a:pt x="225592" y="340490"/>
                </a:moveTo>
                <a:lnTo>
                  <a:pt x="0" y="704800"/>
                </a:lnTo>
                <a:lnTo>
                  <a:pt x="0" y="364310"/>
                </a:lnTo>
                <a:lnTo>
                  <a:pt x="225592" y="0"/>
                </a:lnTo>
                <a:close/>
              </a:path>
            </a:pathLst>
          </a:custGeom>
          <a:gradFill>
            <a:gsLst>
              <a:gs pos="0">
                <a:schemeClr val="accent2">
                  <a:lumMod val="60000"/>
                  <a:lumOff val="40000"/>
                  <a:alpha val="100000"/>
                </a:schemeClr>
              </a:gs>
              <a:gs pos="75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4" name="任意多边形: 形状 13"/>
          <p:cNvSpPr/>
          <p:nvPr>
            <p:custDataLst>
              <p:tags r:id="rId11"/>
            </p:custDataLst>
          </p:nvPr>
        </p:nvSpPr>
        <p:spPr>
          <a:xfrm>
            <a:off x="5761650" y="3584672"/>
            <a:ext cx="788297" cy="559706"/>
          </a:xfrm>
          <a:custGeom>
            <a:avLst/>
            <a:gdLst>
              <a:gd name="connsiteX0" fmla="*/ 657160 w 657159"/>
              <a:gd name="connsiteY0" fmla="*/ 340490 h 466597"/>
              <a:gd name="connsiteX1" fmla="*/ 0 w 657159"/>
              <a:gd name="connsiteY1" fmla="*/ 466597 h 466597"/>
              <a:gd name="connsiteX2" fmla="*/ 0 w 657159"/>
              <a:gd name="connsiteY2" fmla="*/ 126107 h 466597"/>
              <a:gd name="connsiteX3" fmla="*/ 657160 w 657159"/>
              <a:gd name="connsiteY3" fmla="*/ 0 h 466597"/>
            </a:gdLst>
            <a:ahLst/>
            <a:cxnLst>
              <a:cxn ang="0">
                <a:pos x="connsiteX0" y="connsiteY0"/>
              </a:cxn>
              <a:cxn ang="0">
                <a:pos x="connsiteX1" y="connsiteY1"/>
              </a:cxn>
              <a:cxn ang="0">
                <a:pos x="connsiteX2" y="connsiteY2"/>
              </a:cxn>
              <a:cxn ang="0">
                <a:pos x="connsiteX3" y="connsiteY3"/>
              </a:cxn>
            </a:cxnLst>
            <a:rect l="l" t="t" r="r" b="b"/>
            <a:pathLst>
              <a:path w="657159" h="466597">
                <a:moveTo>
                  <a:pt x="657160" y="340490"/>
                </a:moveTo>
                <a:lnTo>
                  <a:pt x="0" y="466597"/>
                </a:lnTo>
                <a:lnTo>
                  <a:pt x="0" y="126107"/>
                </a:lnTo>
                <a:lnTo>
                  <a:pt x="657160" y="0"/>
                </a:lnTo>
                <a:close/>
              </a:path>
            </a:pathLst>
          </a:custGeom>
          <a:gradFill>
            <a:gsLst>
              <a:gs pos="0">
                <a:schemeClr val="accent2">
                  <a:lumMod val="60000"/>
                  <a:lumOff val="40000"/>
                  <a:alpha val="100000"/>
                </a:schemeClr>
              </a:gs>
              <a:gs pos="70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6" name="任意多边形: 形状 14"/>
          <p:cNvSpPr/>
          <p:nvPr>
            <p:custDataLst>
              <p:tags r:id="rId12"/>
            </p:custDataLst>
          </p:nvPr>
        </p:nvSpPr>
        <p:spPr>
          <a:xfrm>
            <a:off x="4890500" y="3231724"/>
            <a:ext cx="870656" cy="912675"/>
          </a:xfrm>
          <a:custGeom>
            <a:avLst/>
            <a:gdLst>
              <a:gd name="connsiteX0" fmla="*/ 725818 w 725818"/>
              <a:gd name="connsiteY0" fmla="*/ 760848 h 760848"/>
              <a:gd name="connsiteX1" fmla="*/ 0 w 725818"/>
              <a:gd name="connsiteY1" fmla="*/ 340490 h 760848"/>
              <a:gd name="connsiteX2" fmla="*/ 0 w 725818"/>
              <a:gd name="connsiteY2" fmla="*/ 0 h 760848"/>
              <a:gd name="connsiteX3" fmla="*/ 725818 w 725818"/>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725818" h="760848">
                <a:moveTo>
                  <a:pt x="725818" y="760848"/>
                </a:moveTo>
                <a:lnTo>
                  <a:pt x="0" y="340490"/>
                </a:lnTo>
                <a:lnTo>
                  <a:pt x="0" y="0"/>
                </a:lnTo>
                <a:lnTo>
                  <a:pt x="725818" y="420358"/>
                </a:lnTo>
                <a:close/>
              </a:path>
            </a:pathLst>
          </a:custGeom>
          <a:gradFill>
            <a:gsLst>
              <a:gs pos="0">
                <a:schemeClr val="accent2">
                  <a:lumMod val="60000"/>
                  <a:lumOff val="40000"/>
                  <a:alpha val="100000"/>
                </a:schemeClr>
              </a:gs>
              <a:gs pos="70000">
                <a:schemeClr val="accent2">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28" name="任意多边形: 形状 18"/>
          <p:cNvSpPr/>
          <p:nvPr>
            <p:custDataLst>
              <p:tags r:id="rId13"/>
            </p:custDataLst>
          </p:nvPr>
        </p:nvSpPr>
        <p:spPr>
          <a:xfrm>
            <a:off x="4890500" y="2618315"/>
            <a:ext cx="1929562" cy="1117733"/>
          </a:xfrm>
          <a:custGeom>
            <a:avLst/>
            <a:gdLst>
              <a:gd name="connsiteX0" fmla="*/ 1608571 w 1608570"/>
              <a:gd name="connsiteY0" fmla="*/ 441376 h 931793"/>
              <a:gd name="connsiteX1" fmla="*/ 875746 w 1608570"/>
              <a:gd name="connsiteY1" fmla="*/ 0 h 931793"/>
              <a:gd name="connsiteX2" fmla="*/ 666968 w 1608570"/>
              <a:gd name="connsiteY2" fmla="*/ 390933 h 931793"/>
              <a:gd name="connsiteX3" fmla="*/ 0 w 1608570"/>
              <a:gd name="connsiteY3" fmla="*/ 511436 h 931793"/>
              <a:gd name="connsiteX4" fmla="*/ 725818 w 1608570"/>
              <a:gd name="connsiteY4" fmla="*/ 931794 h 931793"/>
              <a:gd name="connsiteX5" fmla="*/ 1382978 w 1608570"/>
              <a:gd name="connsiteY5" fmla="*/ 805686 h 9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570" h="931793">
                <a:moveTo>
                  <a:pt x="1608571" y="441376"/>
                </a:moveTo>
                <a:lnTo>
                  <a:pt x="875746" y="0"/>
                </a:lnTo>
                <a:lnTo>
                  <a:pt x="666968" y="390933"/>
                </a:lnTo>
                <a:lnTo>
                  <a:pt x="0" y="511436"/>
                </a:lnTo>
                <a:lnTo>
                  <a:pt x="725818" y="931794"/>
                </a:lnTo>
                <a:lnTo>
                  <a:pt x="1382978" y="805686"/>
                </a:lnTo>
                <a:close/>
              </a:path>
            </a:pathLst>
          </a:custGeom>
          <a:gradFill>
            <a:gsLst>
              <a:gs pos="100000">
                <a:schemeClr val="accent2">
                  <a:lumMod val="60000"/>
                  <a:lumOff val="40000"/>
                  <a:alpha val="100000"/>
                </a:schemeClr>
              </a:gs>
              <a:gs pos="0">
                <a:schemeClr val="accent2">
                  <a:lumMod val="85000"/>
                  <a:lumOff val="15000"/>
                  <a:alpha val="100000"/>
                </a:schemeClr>
              </a:gs>
            </a:gsLst>
            <a:lin ang="18000000" scaled="0"/>
          </a:gradFill>
          <a:ln w="13982" cap="flat">
            <a:noFill/>
            <a:prstDash val="solid"/>
            <a:miter/>
          </a:ln>
        </p:spPr>
        <p:txBody>
          <a:bodyPr rtlCol="0" anchor="ctr"/>
          <a:lstStyle/>
          <a:p>
            <a:endParaRPr lang="zh-CN" altLang="en-US">
              <a:solidFill>
                <a:schemeClr val="tx1"/>
              </a:solidFill>
            </a:endParaRPr>
          </a:p>
        </p:txBody>
      </p:sp>
      <p:sp>
        <p:nvSpPr>
          <p:cNvPr id="120" name="矩形 119"/>
          <p:cNvSpPr/>
          <p:nvPr>
            <p:custDataLst>
              <p:tags r:id="rId14"/>
            </p:custDataLst>
          </p:nvPr>
        </p:nvSpPr>
        <p:spPr>
          <a:xfrm>
            <a:off x="4965065" y="4581525"/>
            <a:ext cx="1933575" cy="9982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400" b="1" kern="0" spc="0" dirty="0">
                <a:ln>
                  <a:noFill/>
                  <a:prstDash val="sysDot"/>
                </a:ln>
                <a:solidFill>
                  <a:schemeClr val="tx1">
                    <a:lumMod val="85000"/>
                    <a:lumOff val="15000"/>
                  </a:schemeClr>
                </a:solidFill>
                <a:latin typeface="+mn-ea"/>
                <a:ea typeface="+mn-ea"/>
                <a:sym typeface="+mn-ea"/>
              </a:rPr>
              <a:t>科技创新情境</a:t>
            </a:r>
            <a:endParaRPr lang="zh-CN" altLang="en-US" sz="2400" b="1" kern="0" spc="0" dirty="0">
              <a:ln>
                <a:noFill/>
                <a:prstDash val="sysDot"/>
              </a:ln>
              <a:solidFill>
                <a:schemeClr val="tx1">
                  <a:lumMod val="85000"/>
                  <a:lumOff val="15000"/>
                </a:schemeClr>
              </a:solidFill>
              <a:latin typeface="+mn-ea"/>
              <a:ea typeface="+mn-ea"/>
              <a:sym typeface="+mn-ea"/>
            </a:endParaRPr>
          </a:p>
        </p:txBody>
      </p:sp>
      <p:sp>
        <p:nvSpPr>
          <p:cNvPr id="86" name="任意多边形: 形状 85"/>
          <p:cNvSpPr/>
          <p:nvPr>
            <p:custDataLst>
              <p:tags r:id="rId15"/>
            </p:custDataLst>
          </p:nvPr>
        </p:nvSpPr>
        <p:spPr>
          <a:xfrm>
            <a:off x="7480147" y="2569350"/>
            <a:ext cx="2043857" cy="1568189"/>
          </a:xfrm>
          <a:custGeom>
            <a:avLst/>
            <a:gdLst>
              <a:gd name="connsiteX0" fmla="*/ 731423 w 1703851"/>
              <a:gd name="connsiteY0" fmla="*/ 0 h 1307313"/>
              <a:gd name="connsiteX1" fmla="*/ 1451637 w 1703851"/>
              <a:gd name="connsiteY1" fmla="*/ 137317 h 1307313"/>
              <a:gd name="connsiteX2" fmla="*/ 1703851 w 1703851"/>
              <a:gd name="connsiteY2" fmla="*/ 560477 h 1307313"/>
              <a:gd name="connsiteX3" fmla="*/ 1703851 w 1703851"/>
              <a:gd name="connsiteY3" fmla="*/ 900967 h 1307313"/>
              <a:gd name="connsiteX4" fmla="*/ 972428 w 1703851"/>
              <a:gd name="connsiteY4" fmla="*/ 1307313 h 1307313"/>
              <a:gd name="connsiteX5" fmla="*/ 731423 w 1703851"/>
              <a:gd name="connsiteY5" fmla="*/ 886955 h 1307313"/>
              <a:gd name="connsiteX6" fmla="*/ 0 w 1703851"/>
              <a:gd name="connsiteY6" fmla="*/ 762249 h 1307313"/>
              <a:gd name="connsiteX7" fmla="*/ 0 w 1703851"/>
              <a:gd name="connsiteY7" fmla="*/ 421759 h 130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851" h="1307313">
                <a:moveTo>
                  <a:pt x="731423" y="0"/>
                </a:moveTo>
                <a:lnTo>
                  <a:pt x="1451637" y="137317"/>
                </a:lnTo>
                <a:lnTo>
                  <a:pt x="1703851" y="560477"/>
                </a:lnTo>
                <a:lnTo>
                  <a:pt x="1703851" y="900967"/>
                </a:lnTo>
                <a:lnTo>
                  <a:pt x="972428" y="1307313"/>
                </a:lnTo>
                <a:lnTo>
                  <a:pt x="731423" y="886955"/>
                </a:lnTo>
                <a:lnTo>
                  <a:pt x="0" y="762249"/>
                </a:lnTo>
                <a:lnTo>
                  <a:pt x="0" y="421759"/>
                </a:lnTo>
                <a:close/>
              </a:path>
            </a:pathLst>
          </a:custGeom>
          <a:gradFill>
            <a:gsLst>
              <a:gs pos="0">
                <a:schemeClr val="accent1">
                  <a:lumMod val="60000"/>
                  <a:lumOff val="40000"/>
                  <a:alpha val="100000"/>
                </a:schemeClr>
              </a:gs>
              <a:gs pos="65000">
                <a:schemeClr val="accent1">
                  <a:alpha val="100000"/>
                </a:schemeClr>
              </a:gs>
            </a:gsLst>
            <a:lin ang="1800000" scaled="0"/>
          </a:gradFill>
          <a:ln w="13982" cap="flat">
            <a:noFill/>
            <a:prstDash val="solid"/>
            <a:miter/>
          </a:ln>
          <a:effectLst>
            <a:outerShdw blurRad="317500" dist="508000" dir="5400000" sx="70000" sy="70000" algn="t" rotWithShape="0">
              <a:schemeClr val="accent1">
                <a:alpha val="40000"/>
              </a:schemeClr>
            </a:outerShdw>
          </a:effectLst>
        </p:spPr>
        <p:txBody>
          <a:bodyPr rtlCol="0" anchor="ctr"/>
          <a:lstStyle/>
          <a:p>
            <a:endParaRPr lang="zh-CN" altLang="en-US">
              <a:solidFill>
                <a:schemeClr val="tx1"/>
              </a:solidFill>
            </a:endParaRPr>
          </a:p>
        </p:txBody>
      </p:sp>
      <p:sp>
        <p:nvSpPr>
          <p:cNvPr id="62" name="任意多边形: 形状 61"/>
          <p:cNvSpPr/>
          <p:nvPr>
            <p:custDataLst>
              <p:tags r:id="rId16"/>
            </p:custDataLst>
          </p:nvPr>
        </p:nvSpPr>
        <p:spPr>
          <a:xfrm>
            <a:off x="7480147" y="3075312"/>
            <a:ext cx="877379" cy="558026"/>
          </a:xfrm>
          <a:custGeom>
            <a:avLst/>
            <a:gdLst>
              <a:gd name="connsiteX0" fmla="*/ 731423 w 731423"/>
              <a:gd name="connsiteY0" fmla="*/ 465196 h 465196"/>
              <a:gd name="connsiteX1" fmla="*/ 0 w 731423"/>
              <a:gd name="connsiteY1" fmla="*/ 340490 h 465196"/>
              <a:gd name="connsiteX2" fmla="*/ 0 w 731423"/>
              <a:gd name="connsiteY2" fmla="*/ 0 h 465196"/>
              <a:gd name="connsiteX3" fmla="*/ 731423 w 731423"/>
              <a:gd name="connsiteY3" fmla="*/ 124706 h 465196"/>
            </a:gdLst>
            <a:ahLst/>
            <a:cxnLst>
              <a:cxn ang="0">
                <a:pos x="connsiteX0" y="connsiteY0"/>
              </a:cxn>
              <a:cxn ang="0">
                <a:pos x="connsiteX1" y="connsiteY1"/>
              </a:cxn>
              <a:cxn ang="0">
                <a:pos x="connsiteX2" y="connsiteY2"/>
              </a:cxn>
              <a:cxn ang="0">
                <a:pos x="connsiteX3" y="connsiteY3"/>
              </a:cxn>
            </a:cxnLst>
            <a:rect l="l" t="t" r="r" b="b"/>
            <a:pathLst>
              <a:path w="731423" h="465196">
                <a:moveTo>
                  <a:pt x="731423" y="465196"/>
                </a:moveTo>
                <a:lnTo>
                  <a:pt x="0" y="340490"/>
                </a:lnTo>
                <a:lnTo>
                  <a:pt x="0" y="0"/>
                </a:lnTo>
                <a:lnTo>
                  <a:pt x="731423" y="124706"/>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69" name="任意多边形: 形状 68"/>
          <p:cNvSpPr/>
          <p:nvPr>
            <p:custDataLst>
              <p:tags r:id="rId17"/>
            </p:custDataLst>
          </p:nvPr>
        </p:nvSpPr>
        <p:spPr>
          <a:xfrm>
            <a:off x="8646440" y="3241925"/>
            <a:ext cx="877379" cy="895868"/>
          </a:xfrm>
          <a:custGeom>
            <a:avLst/>
            <a:gdLst>
              <a:gd name="connsiteX0" fmla="*/ 731423 w 731423"/>
              <a:gd name="connsiteY0" fmla="*/ 340490 h 746836"/>
              <a:gd name="connsiteX1" fmla="*/ 0 w 731423"/>
              <a:gd name="connsiteY1" fmla="*/ 746836 h 746836"/>
              <a:gd name="connsiteX2" fmla="*/ 0 w 731423"/>
              <a:gd name="connsiteY2" fmla="*/ 406346 h 746836"/>
              <a:gd name="connsiteX3" fmla="*/ 731423 w 731423"/>
              <a:gd name="connsiteY3" fmla="*/ 0 h 746836"/>
            </a:gdLst>
            <a:ahLst/>
            <a:cxnLst>
              <a:cxn ang="0">
                <a:pos x="connsiteX0" y="connsiteY0"/>
              </a:cxn>
              <a:cxn ang="0">
                <a:pos x="connsiteX1" y="connsiteY1"/>
              </a:cxn>
              <a:cxn ang="0">
                <a:pos x="connsiteX2" y="connsiteY2"/>
              </a:cxn>
              <a:cxn ang="0">
                <a:pos x="connsiteX3" y="connsiteY3"/>
              </a:cxn>
            </a:cxnLst>
            <a:rect l="l" t="t" r="r" b="b"/>
            <a:pathLst>
              <a:path w="731423" h="746836">
                <a:moveTo>
                  <a:pt x="731423" y="340490"/>
                </a:moveTo>
                <a:lnTo>
                  <a:pt x="0" y="746836"/>
                </a:lnTo>
                <a:lnTo>
                  <a:pt x="0" y="406346"/>
                </a:lnTo>
                <a:lnTo>
                  <a:pt x="731423" y="0"/>
                </a:lnTo>
                <a:close/>
              </a:path>
            </a:pathLst>
          </a:custGeom>
          <a:gradFill>
            <a:gsLst>
              <a:gs pos="0">
                <a:schemeClr val="accent1">
                  <a:lumMod val="60000"/>
                  <a:lumOff val="40000"/>
                  <a:alpha val="100000"/>
                </a:schemeClr>
              </a:gs>
              <a:gs pos="70000">
                <a:schemeClr val="accent1">
                  <a:alpha val="100000"/>
                </a:schemeClr>
              </a:gs>
            </a:gsLst>
            <a:lin ang="16200000" scaled="0"/>
          </a:gradFill>
          <a:ln w="13982" cap="flat">
            <a:noFill/>
            <a:prstDash val="solid"/>
            <a:miter/>
          </a:ln>
        </p:spPr>
        <p:txBody>
          <a:bodyPr rtlCol="0" anchor="ctr"/>
          <a:lstStyle/>
          <a:p>
            <a:endParaRPr lang="zh-CN" altLang="en-US">
              <a:solidFill>
                <a:schemeClr val="tx1"/>
              </a:solidFill>
            </a:endParaRPr>
          </a:p>
        </p:txBody>
      </p:sp>
      <p:sp>
        <p:nvSpPr>
          <p:cNvPr id="70" name="任意多边形: 形状 69"/>
          <p:cNvSpPr/>
          <p:nvPr>
            <p:custDataLst>
              <p:tags r:id="rId18"/>
            </p:custDataLst>
          </p:nvPr>
        </p:nvSpPr>
        <p:spPr>
          <a:xfrm>
            <a:off x="8357417" y="3224924"/>
            <a:ext cx="289098" cy="912676"/>
          </a:xfrm>
          <a:custGeom>
            <a:avLst/>
            <a:gdLst>
              <a:gd name="connsiteX0" fmla="*/ 241005 w 241005"/>
              <a:gd name="connsiteY0" fmla="*/ 760848 h 760848"/>
              <a:gd name="connsiteX1" fmla="*/ 0 w 241005"/>
              <a:gd name="connsiteY1" fmla="*/ 340490 h 760848"/>
              <a:gd name="connsiteX2" fmla="*/ 0 w 241005"/>
              <a:gd name="connsiteY2" fmla="*/ 0 h 760848"/>
              <a:gd name="connsiteX3" fmla="*/ 241005 w 241005"/>
              <a:gd name="connsiteY3" fmla="*/ 420358 h 760848"/>
            </a:gdLst>
            <a:ahLst/>
            <a:cxnLst>
              <a:cxn ang="0">
                <a:pos x="connsiteX0" y="connsiteY0"/>
              </a:cxn>
              <a:cxn ang="0">
                <a:pos x="connsiteX1" y="connsiteY1"/>
              </a:cxn>
              <a:cxn ang="0">
                <a:pos x="connsiteX2" y="connsiteY2"/>
              </a:cxn>
              <a:cxn ang="0">
                <a:pos x="connsiteX3" y="connsiteY3"/>
              </a:cxn>
            </a:cxnLst>
            <a:rect l="l" t="t" r="r" b="b"/>
            <a:pathLst>
              <a:path w="241005" h="760848">
                <a:moveTo>
                  <a:pt x="241005" y="760848"/>
                </a:moveTo>
                <a:lnTo>
                  <a:pt x="0" y="340490"/>
                </a:lnTo>
                <a:lnTo>
                  <a:pt x="0" y="0"/>
                </a:lnTo>
                <a:lnTo>
                  <a:pt x="241005" y="420358"/>
                </a:lnTo>
                <a:close/>
              </a:path>
            </a:pathLst>
          </a:custGeom>
          <a:gradFill>
            <a:gsLst>
              <a:gs pos="0">
                <a:schemeClr val="accent1">
                  <a:lumMod val="60000"/>
                  <a:lumOff val="40000"/>
                  <a:alpha val="100000"/>
                </a:schemeClr>
              </a:gs>
              <a:gs pos="70000">
                <a:schemeClr val="accent1">
                  <a:alpha val="100000"/>
                </a:schemeClr>
              </a:gs>
            </a:gsLst>
            <a:lin ang="1800000" scaled="0"/>
          </a:gradFill>
          <a:ln w="13982" cap="flat">
            <a:noFill/>
            <a:prstDash val="solid"/>
            <a:miter/>
          </a:ln>
        </p:spPr>
        <p:txBody>
          <a:bodyPr rtlCol="0" anchor="ctr"/>
          <a:lstStyle/>
          <a:p>
            <a:endParaRPr lang="zh-CN" altLang="en-US">
              <a:solidFill>
                <a:schemeClr val="tx1"/>
              </a:solidFill>
            </a:endParaRPr>
          </a:p>
        </p:txBody>
      </p:sp>
      <p:sp>
        <p:nvSpPr>
          <p:cNvPr id="71" name="任意多边形: 形状 70"/>
          <p:cNvSpPr/>
          <p:nvPr>
            <p:custDataLst>
              <p:tags r:id="rId19"/>
            </p:custDataLst>
          </p:nvPr>
        </p:nvSpPr>
        <p:spPr>
          <a:xfrm>
            <a:off x="7480147" y="2569351"/>
            <a:ext cx="2043857" cy="1159754"/>
          </a:xfrm>
          <a:custGeom>
            <a:avLst/>
            <a:gdLst>
              <a:gd name="connsiteX0" fmla="*/ 0 w 1703851"/>
              <a:gd name="connsiteY0" fmla="*/ 421759 h 966823"/>
              <a:gd name="connsiteX1" fmla="*/ 731423 w 1703851"/>
              <a:gd name="connsiteY1" fmla="*/ 0 h 966823"/>
              <a:gd name="connsiteX2" fmla="*/ 1451637 w 1703851"/>
              <a:gd name="connsiteY2" fmla="*/ 137317 h 966823"/>
              <a:gd name="connsiteX3" fmla="*/ 1703851 w 1703851"/>
              <a:gd name="connsiteY3" fmla="*/ 560477 h 966823"/>
              <a:gd name="connsiteX4" fmla="*/ 972428 w 1703851"/>
              <a:gd name="connsiteY4" fmla="*/ 966824 h 966823"/>
              <a:gd name="connsiteX5" fmla="*/ 731423 w 1703851"/>
              <a:gd name="connsiteY5" fmla="*/ 546466 h 96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851" h="966823">
                <a:moveTo>
                  <a:pt x="0" y="421759"/>
                </a:moveTo>
                <a:lnTo>
                  <a:pt x="731423" y="0"/>
                </a:lnTo>
                <a:lnTo>
                  <a:pt x="1451637" y="137317"/>
                </a:lnTo>
                <a:lnTo>
                  <a:pt x="1703851" y="560477"/>
                </a:lnTo>
                <a:lnTo>
                  <a:pt x="972428" y="966824"/>
                </a:lnTo>
                <a:lnTo>
                  <a:pt x="731423" y="546466"/>
                </a:lnTo>
                <a:close/>
              </a:path>
            </a:pathLst>
          </a:custGeom>
          <a:gradFill>
            <a:gsLst>
              <a:gs pos="100000">
                <a:schemeClr val="accent1">
                  <a:lumMod val="60000"/>
                  <a:lumOff val="40000"/>
                  <a:alpha val="100000"/>
                </a:schemeClr>
              </a:gs>
              <a:gs pos="0">
                <a:schemeClr val="accent1">
                  <a:lumMod val="85000"/>
                  <a:lumOff val="15000"/>
                  <a:alpha val="100000"/>
                </a:schemeClr>
              </a:gs>
            </a:gsLst>
            <a:lin ang="14400000" scaled="0"/>
          </a:gradFill>
          <a:ln w="13982" cap="flat">
            <a:noFill/>
            <a:prstDash val="solid"/>
            <a:miter/>
          </a:ln>
        </p:spPr>
        <p:txBody>
          <a:bodyPr rtlCol="0" anchor="ctr"/>
          <a:lstStyle/>
          <a:p>
            <a:endParaRPr lang="zh-CN" altLang="en-US">
              <a:solidFill>
                <a:schemeClr val="tx1"/>
              </a:solidFill>
            </a:endParaRPr>
          </a:p>
        </p:txBody>
      </p:sp>
      <p:sp>
        <p:nvSpPr>
          <p:cNvPr id="121" name="矩形 120"/>
          <p:cNvSpPr/>
          <p:nvPr>
            <p:custDataLst>
              <p:tags r:id="rId20"/>
            </p:custDataLst>
          </p:nvPr>
        </p:nvSpPr>
        <p:spPr>
          <a:xfrm>
            <a:off x="7611110" y="4581525"/>
            <a:ext cx="1912620" cy="9982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pPr>
            <a:r>
              <a:rPr lang="zh-CN" altLang="en-US" sz="2400" b="1" kern="0" spc="0" dirty="0">
                <a:ln>
                  <a:noFill/>
                  <a:prstDash val="sysDot"/>
                </a:ln>
                <a:solidFill>
                  <a:schemeClr val="tx1">
                    <a:lumMod val="85000"/>
                    <a:lumOff val="15000"/>
                  </a:schemeClr>
                </a:solidFill>
                <a:latin typeface="+mn-ea"/>
                <a:ea typeface="+mn-ea"/>
                <a:sym typeface="+mn-ea"/>
              </a:rPr>
              <a:t>文化创意情境</a:t>
            </a:r>
            <a:endParaRPr lang="zh-CN" altLang="en-US" sz="2400" b="1" kern="0" spc="0" dirty="0">
              <a:ln>
                <a:noFill/>
                <a:prstDash val="sysDot"/>
              </a:ln>
              <a:solidFill>
                <a:schemeClr val="tx1">
                  <a:lumMod val="85000"/>
                  <a:lumOff val="15000"/>
                </a:schemeClr>
              </a:solidFill>
              <a:latin typeface="+mn-ea"/>
              <a:ea typeface="+mn-ea"/>
              <a:sym typeface="+mn-ea"/>
            </a:endParaRPr>
          </a:p>
        </p:txBody>
      </p:sp>
      <p:sp>
        <p:nvSpPr>
          <p:cNvPr id="36" name="矩形 35"/>
          <p:cNvSpPr/>
          <p:nvPr>
            <p:custDataLst>
              <p:tags r:id="rId21"/>
            </p:custDataLst>
          </p:nvPr>
        </p:nvSpPr>
        <p:spPr>
          <a:xfrm>
            <a:off x="5665082" y="2865175"/>
            <a:ext cx="718370" cy="693870"/>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scene3d>
              <a:camera prst="isometricRightUp">
                <a:rot lat="2100000" lon="18600000" rev="0"/>
              </a:camera>
              <a:lightRig rig="threePt" dir="t"/>
            </a:scene3d>
          </a:bodyPr>
          <a:lstStyle/>
          <a:p>
            <a:pPr algn="ctr"/>
            <a:r>
              <a:rPr lang="zh-CN" altLang="en-US" sz="4000" b="1" kern="0" dirty="0">
                <a:solidFill>
                  <a:srgbClr val="FFFFFF"/>
                </a:solidFill>
                <a:cs typeface="+mn-lt"/>
              </a:rPr>
              <a:t>中</a:t>
            </a:r>
            <a:endParaRPr lang="zh-CN" altLang="en-US" sz="4000" b="1" kern="0" dirty="0">
              <a:solidFill>
                <a:srgbClr val="FFFFFF"/>
              </a:solidFill>
              <a:cs typeface="+mn-lt"/>
            </a:endParaRPr>
          </a:p>
        </p:txBody>
      </p:sp>
      <p:sp>
        <p:nvSpPr>
          <p:cNvPr id="38" name="矩形 37"/>
          <p:cNvSpPr/>
          <p:nvPr>
            <p:custDataLst>
              <p:tags r:id="rId22"/>
            </p:custDataLst>
          </p:nvPr>
        </p:nvSpPr>
        <p:spPr>
          <a:xfrm>
            <a:off x="8376459" y="2663879"/>
            <a:ext cx="718370" cy="693870"/>
          </a:xfrm>
          <a:prstGeom prst="rect">
            <a:avLst/>
          </a:prstGeom>
          <a:noFill/>
          <a:ln>
            <a:noFill/>
          </a:ln>
          <a:effectLst>
            <a:outerShdw blurRad="152400" dir="5400000" sx="90000" sy="-19000"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scene3d>
              <a:camera prst="isometricRightUp">
                <a:rot lat="2100000" lon="19200000" rev="0"/>
              </a:camera>
              <a:lightRig rig="threePt" dir="t"/>
            </a:scene3d>
          </a:bodyPr>
          <a:lstStyle/>
          <a:p>
            <a:pPr algn="ctr"/>
            <a:r>
              <a:rPr lang="zh-CN" altLang="en-US" sz="4000" b="1" kern="0" dirty="0">
                <a:solidFill>
                  <a:srgbClr val="FFFFFF"/>
                </a:solidFill>
                <a:cs typeface="+mn-lt"/>
              </a:rPr>
              <a:t>高</a:t>
            </a:r>
            <a:endParaRPr lang="zh-CN" altLang="en-US" sz="4000" b="1" kern="0" dirty="0">
              <a:solidFill>
                <a:srgbClr val="FFFFFF"/>
              </a:solidFill>
              <a:cs typeface="+mn-lt"/>
            </a:endParaRPr>
          </a:p>
        </p:txBody>
      </p:sp>
      <p:sp>
        <p:nvSpPr>
          <p:cNvPr id="39" name="矩形 38"/>
          <p:cNvSpPr/>
          <p:nvPr>
            <p:custDataLst>
              <p:tags r:id="rId23"/>
            </p:custDataLst>
          </p:nvPr>
        </p:nvSpPr>
        <p:spPr>
          <a:xfrm>
            <a:off x="3072034" y="2663879"/>
            <a:ext cx="718370" cy="693870"/>
          </a:xfrm>
          <a:prstGeom prst="rect">
            <a:avLst/>
          </a:prstGeom>
          <a:noFill/>
          <a:ln>
            <a:noFill/>
          </a:ln>
          <a:effectLst>
            <a:innerShdw blurRad="63500" dist="10541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scene3d>
              <a:camera prst="isometricRightUp">
                <a:rot lat="2100000" lon="19200000" rev="0"/>
              </a:camera>
              <a:lightRig rig="threePt" dir="t"/>
            </a:scene3d>
          </a:bodyPr>
          <a:lstStyle/>
          <a:p>
            <a:pPr algn="ctr"/>
            <a:r>
              <a:rPr lang="zh-CN" altLang="en-US" sz="4000" b="1" kern="0" dirty="0">
                <a:solidFill>
                  <a:srgbClr val="FFFFFF"/>
                </a:solidFill>
                <a:cs typeface="+mn-lt"/>
              </a:rPr>
              <a:t>低</a:t>
            </a:r>
            <a:endParaRPr lang="zh-CN" altLang="en-US" sz="4000" b="1" kern="0" dirty="0">
              <a:solidFill>
                <a:srgbClr val="FFFFFF"/>
              </a:solidFill>
              <a:cs typeface="+mn-lt"/>
            </a:endParaRPr>
          </a:p>
        </p:txBody>
      </p:sp>
    </p:spTree>
    <p:custDataLst>
      <p:tags r:id="rId24"/>
    </p:custData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99110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443980"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场景一：技艺创作情境</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186805" y="1478915"/>
            <a:ext cx="5092700" cy="1188085"/>
          </a:xfrm>
          <a:prstGeom prst="rect">
            <a:avLst/>
          </a:prstGeom>
          <a:noFill/>
        </p:spPr>
        <p:txBody>
          <a:bodyPr wrap="square" rtlCol="0">
            <a:noAutofit/>
          </a:bodyPr>
          <a:p>
            <a:pPr indent="0" fontAlgn="auto">
              <a:lnSpc>
                <a:spcPct val="150000"/>
              </a:lnSpc>
            </a:pPr>
            <a:r>
              <a:rPr lang="zh-CN" altLang="en-US" sz="2400">
                <a:solidFill>
                  <a:srgbClr val="55797A"/>
                </a:solidFill>
              </a:rPr>
              <a:t>技艺创作不同于技艺训练，其应用场景比技艺训练的自由度高</a:t>
            </a:r>
            <a:endParaRPr lang="zh-CN" altLang="en-US" sz="2400">
              <a:solidFill>
                <a:srgbClr val="55797A"/>
              </a:solidFill>
            </a:endParaRPr>
          </a:p>
        </p:txBody>
      </p:sp>
      <p:pic>
        <p:nvPicPr>
          <p:cNvPr id="2" name="图片 1"/>
          <p:cNvPicPr>
            <a:picLocks noChangeAspect="1"/>
          </p:cNvPicPr>
          <p:nvPr/>
        </p:nvPicPr>
        <p:blipFill>
          <a:blip r:embed="rId2"/>
          <a:stretch>
            <a:fillRect/>
          </a:stretch>
        </p:blipFill>
        <p:spPr>
          <a:xfrm>
            <a:off x="1153795" y="1229995"/>
            <a:ext cx="3810635" cy="5083175"/>
          </a:xfrm>
          <a:prstGeom prst="rect">
            <a:avLst/>
          </a:prstGeom>
        </p:spPr>
      </p:pic>
      <p:sp>
        <p:nvSpPr>
          <p:cNvPr id="3" name="泪滴形 2"/>
          <p:cNvSpPr/>
          <p:nvPr>
            <p:custDataLst>
              <p:tags r:id="rId3"/>
            </p:custDataLst>
          </p:nvPr>
        </p:nvSpPr>
        <p:spPr>
          <a:xfrm>
            <a:off x="6237605" y="3228340"/>
            <a:ext cx="643255" cy="63246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3" name="泪滴形 72"/>
          <p:cNvSpPr/>
          <p:nvPr>
            <p:custDataLst>
              <p:tags r:id="rId4"/>
            </p:custDataLst>
          </p:nvPr>
        </p:nvSpPr>
        <p:spPr>
          <a:xfrm rot="5400000">
            <a:off x="6227445" y="4300220"/>
            <a:ext cx="664210" cy="642620"/>
          </a:xfrm>
          <a:prstGeom prst="teardrop">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7" name="矩形 76"/>
          <p:cNvSpPr/>
          <p:nvPr>
            <p:custDataLst>
              <p:tags r:id="rId5"/>
            </p:custDataLst>
          </p:nvPr>
        </p:nvSpPr>
        <p:spPr>
          <a:xfrm>
            <a:off x="7058025" y="3345180"/>
            <a:ext cx="3568700" cy="515620"/>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特点：实操性强、环境要求高</a:t>
            </a:r>
            <a:endParaRPr lang="zh-CN" altLang="en-US" sz="2000" b="1">
              <a:solidFill>
                <a:schemeClr val="accent3"/>
              </a:solidFill>
              <a:latin typeface="+mn-ea"/>
              <a:cs typeface="+mn-ea"/>
              <a:sym typeface="+mn-ea"/>
            </a:endParaRPr>
          </a:p>
        </p:txBody>
      </p:sp>
      <p:sp>
        <p:nvSpPr>
          <p:cNvPr id="79" name="矩形 78"/>
          <p:cNvSpPr/>
          <p:nvPr>
            <p:custDataLst>
              <p:tags r:id="rId6"/>
            </p:custDataLst>
          </p:nvPr>
        </p:nvSpPr>
        <p:spPr>
          <a:xfrm>
            <a:off x="7100570" y="4422140"/>
            <a:ext cx="3525520" cy="531495"/>
          </a:xfrm>
          <a:prstGeom prst="rect">
            <a:avLst/>
          </a:prstGeom>
          <a:noFill/>
        </p:spPr>
        <p:txBody>
          <a:bodyPr wrap="square" lIns="0" tIns="0" rIns="0" bIns="0" rtlCol="0">
            <a:noAutofit/>
          </a:bodyPr>
          <a:p>
            <a:pPr>
              <a:spcBef>
                <a:spcPct val="0"/>
              </a:spcBef>
              <a:spcAft>
                <a:spcPct val="0"/>
              </a:spcAft>
            </a:pPr>
            <a:r>
              <a:rPr lang="zh-CN" altLang="en-US" sz="2000" b="1">
                <a:solidFill>
                  <a:srgbClr val="55797A"/>
                </a:solidFill>
                <a:latin typeface="+mn-ea"/>
                <a:cs typeface="+mn-ea"/>
                <a:sym typeface="+mn-ea"/>
              </a:rPr>
              <a:t>例子：剪纸、竹编、扎染</a:t>
            </a:r>
            <a:endParaRPr lang="zh-CN" altLang="en-US" sz="2000" b="1">
              <a:solidFill>
                <a:srgbClr val="55797A"/>
              </a:solidFill>
              <a:latin typeface="+mn-ea"/>
              <a:cs typeface="+mn-ea"/>
              <a:sym typeface="+mn-ea"/>
            </a:endParaRPr>
          </a:p>
        </p:txBody>
      </p:sp>
    </p:spTree>
    <p:custDataLst>
      <p:tags r:id="rId7"/>
    </p:custData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08381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855970"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场景二：科技创新情境</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186805" y="1478915"/>
            <a:ext cx="5092700" cy="1618615"/>
          </a:xfrm>
          <a:prstGeom prst="rect">
            <a:avLst/>
          </a:prstGeom>
          <a:noFill/>
        </p:spPr>
        <p:txBody>
          <a:bodyPr wrap="square" rtlCol="0">
            <a:noAutofit/>
          </a:bodyPr>
          <a:p>
            <a:pPr indent="0" fontAlgn="auto">
              <a:lnSpc>
                <a:spcPct val="150000"/>
              </a:lnSpc>
            </a:pPr>
            <a:r>
              <a:rPr lang="zh-CN" altLang="en-US" sz="2400">
                <a:solidFill>
                  <a:srgbClr val="55797A"/>
                </a:solidFill>
              </a:rPr>
              <a:t>科技创新能够助力文化的高质量发展，文化与科技的深度融合能使文化产品更具创新力</a:t>
            </a:r>
            <a:endParaRPr lang="zh-CN" altLang="en-US" sz="2400">
              <a:solidFill>
                <a:srgbClr val="55797A"/>
              </a:solidFill>
            </a:endParaRPr>
          </a:p>
        </p:txBody>
      </p:sp>
      <p:sp>
        <p:nvSpPr>
          <p:cNvPr id="3" name="泪滴形 2"/>
          <p:cNvSpPr/>
          <p:nvPr>
            <p:custDataLst>
              <p:tags r:id="rId2"/>
            </p:custDataLst>
          </p:nvPr>
        </p:nvSpPr>
        <p:spPr>
          <a:xfrm>
            <a:off x="6323330" y="3759835"/>
            <a:ext cx="643255" cy="63246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3" name="泪滴形 72"/>
          <p:cNvSpPr/>
          <p:nvPr>
            <p:custDataLst>
              <p:tags r:id="rId3"/>
            </p:custDataLst>
          </p:nvPr>
        </p:nvSpPr>
        <p:spPr>
          <a:xfrm rot="5400000">
            <a:off x="6313170" y="4831715"/>
            <a:ext cx="664210" cy="642620"/>
          </a:xfrm>
          <a:prstGeom prst="teardrop">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7" name="矩形 76"/>
          <p:cNvSpPr/>
          <p:nvPr>
            <p:custDataLst>
              <p:tags r:id="rId4"/>
            </p:custDataLst>
          </p:nvPr>
        </p:nvSpPr>
        <p:spPr>
          <a:xfrm>
            <a:off x="7143750" y="3876675"/>
            <a:ext cx="3568700" cy="515620"/>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特点：文化元素</a:t>
            </a:r>
            <a:r>
              <a:rPr lang="en-US" altLang="zh-CN" sz="2000" b="1">
                <a:solidFill>
                  <a:schemeClr val="accent3"/>
                </a:solidFill>
                <a:latin typeface="+mn-ea"/>
                <a:cs typeface="+mn-ea"/>
                <a:sym typeface="+mn-ea"/>
              </a:rPr>
              <a:t> + </a:t>
            </a:r>
            <a:r>
              <a:rPr lang="zh-CN" altLang="en-US" sz="2000" b="1">
                <a:solidFill>
                  <a:schemeClr val="accent3"/>
                </a:solidFill>
                <a:latin typeface="+mn-ea"/>
                <a:cs typeface="+mn-ea"/>
                <a:sym typeface="+mn-ea"/>
              </a:rPr>
              <a:t>科技工具</a:t>
            </a:r>
            <a:endParaRPr lang="zh-CN" altLang="en-US" sz="2000" b="1">
              <a:solidFill>
                <a:schemeClr val="accent3"/>
              </a:solidFill>
              <a:latin typeface="+mn-ea"/>
              <a:cs typeface="+mn-ea"/>
              <a:sym typeface="+mn-ea"/>
            </a:endParaRPr>
          </a:p>
        </p:txBody>
      </p:sp>
      <p:sp>
        <p:nvSpPr>
          <p:cNvPr id="79" name="矩形 78"/>
          <p:cNvSpPr/>
          <p:nvPr>
            <p:custDataLst>
              <p:tags r:id="rId5"/>
            </p:custDataLst>
          </p:nvPr>
        </p:nvSpPr>
        <p:spPr>
          <a:xfrm>
            <a:off x="7186295" y="4953635"/>
            <a:ext cx="3525520" cy="531495"/>
          </a:xfrm>
          <a:prstGeom prst="rect">
            <a:avLst/>
          </a:prstGeom>
          <a:noFill/>
        </p:spPr>
        <p:txBody>
          <a:bodyPr wrap="square" lIns="0" tIns="0" rIns="0" bIns="0" rtlCol="0">
            <a:noAutofit/>
          </a:bodyPr>
          <a:p>
            <a:pPr>
              <a:spcBef>
                <a:spcPct val="0"/>
              </a:spcBef>
              <a:spcAft>
                <a:spcPct val="0"/>
              </a:spcAft>
            </a:pPr>
            <a:r>
              <a:rPr lang="zh-CN" altLang="en-US" sz="2000" b="1">
                <a:solidFill>
                  <a:srgbClr val="55797A"/>
                </a:solidFill>
                <a:latin typeface="+mn-ea"/>
                <a:cs typeface="+mn-ea"/>
                <a:sym typeface="+mn-ea"/>
              </a:rPr>
              <a:t>工具：编程、</a:t>
            </a:r>
            <a:r>
              <a:rPr lang="en-US" altLang="zh-CN" sz="2000" b="1">
                <a:solidFill>
                  <a:srgbClr val="55797A"/>
                </a:solidFill>
                <a:latin typeface="+mn-ea"/>
                <a:cs typeface="+mn-ea"/>
                <a:sym typeface="+mn-ea"/>
              </a:rPr>
              <a:t>3D </a:t>
            </a:r>
            <a:r>
              <a:rPr lang="zh-CN" altLang="en-US" sz="2000" b="1">
                <a:solidFill>
                  <a:srgbClr val="55797A"/>
                </a:solidFill>
                <a:latin typeface="+mn-ea"/>
                <a:cs typeface="+mn-ea"/>
                <a:sym typeface="+mn-ea"/>
              </a:rPr>
              <a:t>打印、</a:t>
            </a:r>
            <a:r>
              <a:rPr lang="en-US" altLang="zh-CN" sz="2000" b="1">
                <a:solidFill>
                  <a:srgbClr val="55797A"/>
                </a:solidFill>
                <a:latin typeface="+mn-ea"/>
                <a:cs typeface="+mn-ea"/>
                <a:sym typeface="+mn-ea"/>
              </a:rPr>
              <a:t>Mixly</a:t>
            </a:r>
            <a:endParaRPr lang="en-US" altLang="zh-CN" sz="2000" b="1">
              <a:solidFill>
                <a:srgbClr val="55797A"/>
              </a:solidFill>
              <a:latin typeface="+mn-ea"/>
              <a:cs typeface="+mn-ea"/>
              <a:sym typeface="+mn-ea"/>
            </a:endParaRPr>
          </a:p>
        </p:txBody>
      </p:sp>
      <p:pic>
        <p:nvPicPr>
          <p:cNvPr id="5" name="图片 4"/>
          <p:cNvPicPr>
            <a:picLocks noChangeAspect="1"/>
          </p:cNvPicPr>
          <p:nvPr/>
        </p:nvPicPr>
        <p:blipFill>
          <a:blip r:embed="rId6"/>
          <a:stretch>
            <a:fillRect/>
          </a:stretch>
        </p:blipFill>
        <p:spPr>
          <a:xfrm>
            <a:off x="1223010" y="1586865"/>
            <a:ext cx="3784600" cy="4750435"/>
          </a:xfrm>
          <a:prstGeom prst="rect">
            <a:avLst/>
          </a:prstGeom>
        </p:spPr>
      </p:pic>
    </p:spTree>
    <p:custDataLst>
      <p:tags r:id="rId7"/>
    </p:custData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19557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6685280"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场景三：文化创意情境</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186805" y="1478915"/>
            <a:ext cx="5092700" cy="1188085"/>
          </a:xfrm>
          <a:prstGeom prst="rect">
            <a:avLst/>
          </a:prstGeom>
          <a:noFill/>
        </p:spPr>
        <p:txBody>
          <a:bodyPr wrap="square" rtlCol="0">
            <a:noAutofit/>
          </a:bodyPr>
          <a:p>
            <a:pPr indent="0" fontAlgn="auto">
              <a:lnSpc>
                <a:spcPct val="150000"/>
              </a:lnSpc>
            </a:pPr>
            <a:r>
              <a:rPr lang="zh-CN" altLang="en-US" sz="2400">
                <a:solidFill>
                  <a:srgbClr val="55797A"/>
                </a:solidFill>
              </a:rPr>
              <a:t>文化创意的实施场景没有限制，可以通过</a:t>
            </a:r>
            <a:r>
              <a:rPr lang="en-US" altLang="zh-CN" sz="2400">
                <a:solidFill>
                  <a:srgbClr val="55797A"/>
                </a:solidFill>
              </a:rPr>
              <a:t>PPT</a:t>
            </a:r>
            <a:r>
              <a:rPr lang="zh-CN" altLang="en-US" sz="2400">
                <a:solidFill>
                  <a:srgbClr val="55797A"/>
                </a:solidFill>
              </a:rPr>
              <a:t>的形式展示传统文化，也可以通过实地参观的方式亲身体验传统文化</a:t>
            </a:r>
            <a:endParaRPr lang="zh-CN" altLang="en-US" sz="2400">
              <a:solidFill>
                <a:srgbClr val="55797A"/>
              </a:solidFill>
            </a:endParaRPr>
          </a:p>
        </p:txBody>
      </p:sp>
      <p:sp>
        <p:nvSpPr>
          <p:cNvPr id="3" name="泪滴形 2"/>
          <p:cNvSpPr/>
          <p:nvPr>
            <p:custDataLst>
              <p:tags r:id="rId2"/>
            </p:custDataLst>
          </p:nvPr>
        </p:nvSpPr>
        <p:spPr>
          <a:xfrm>
            <a:off x="6238240" y="3929380"/>
            <a:ext cx="643255" cy="63246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3" name="泪滴形 72"/>
          <p:cNvSpPr/>
          <p:nvPr>
            <p:custDataLst>
              <p:tags r:id="rId3"/>
            </p:custDataLst>
          </p:nvPr>
        </p:nvSpPr>
        <p:spPr>
          <a:xfrm rot="5400000">
            <a:off x="6228080" y="5001260"/>
            <a:ext cx="664210" cy="642620"/>
          </a:xfrm>
          <a:prstGeom prst="teardrop">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7" name="矩形 76"/>
          <p:cNvSpPr/>
          <p:nvPr>
            <p:custDataLst>
              <p:tags r:id="rId4"/>
            </p:custDataLst>
          </p:nvPr>
        </p:nvSpPr>
        <p:spPr>
          <a:xfrm>
            <a:off x="7058660" y="4046220"/>
            <a:ext cx="3568700" cy="515620"/>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特点：文化符号化、二次创作</a:t>
            </a:r>
            <a:endParaRPr lang="zh-CN" altLang="en-US" sz="2000" b="1">
              <a:solidFill>
                <a:schemeClr val="accent3"/>
              </a:solidFill>
              <a:latin typeface="+mn-ea"/>
              <a:cs typeface="+mn-ea"/>
              <a:sym typeface="+mn-ea"/>
            </a:endParaRPr>
          </a:p>
        </p:txBody>
      </p:sp>
      <p:sp>
        <p:nvSpPr>
          <p:cNvPr id="79" name="矩形 78"/>
          <p:cNvSpPr/>
          <p:nvPr>
            <p:custDataLst>
              <p:tags r:id="rId5"/>
            </p:custDataLst>
          </p:nvPr>
        </p:nvSpPr>
        <p:spPr>
          <a:xfrm>
            <a:off x="7101205" y="5123180"/>
            <a:ext cx="3525520" cy="531495"/>
          </a:xfrm>
          <a:prstGeom prst="rect">
            <a:avLst/>
          </a:prstGeom>
          <a:noFill/>
        </p:spPr>
        <p:txBody>
          <a:bodyPr wrap="square" lIns="0" tIns="0" rIns="0" bIns="0" rtlCol="0">
            <a:noAutofit/>
          </a:bodyPr>
          <a:p>
            <a:pPr>
              <a:spcBef>
                <a:spcPct val="0"/>
              </a:spcBef>
              <a:spcAft>
                <a:spcPct val="0"/>
              </a:spcAft>
            </a:pPr>
            <a:r>
              <a:rPr lang="zh-CN" altLang="en-US" sz="2000" b="1">
                <a:solidFill>
                  <a:srgbClr val="55797A"/>
                </a:solidFill>
                <a:latin typeface="+mn-ea"/>
                <a:cs typeface="+mn-ea"/>
                <a:sym typeface="+mn-ea"/>
              </a:rPr>
              <a:t>案例：造纸术现代改良</a:t>
            </a:r>
            <a:endParaRPr lang="zh-CN" altLang="en-US" sz="2000" b="1">
              <a:solidFill>
                <a:srgbClr val="55797A"/>
              </a:solidFill>
              <a:latin typeface="+mn-ea"/>
              <a:cs typeface="+mn-ea"/>
              <a:sym typeface="+mn-ea"/>
            </a:endParaRPr>
          </a:p>
        </p:txBody>
      </p:sp>
      <p:pic>
        <p:nvPicPr>
          <p:cNvPr id="38" name="图片 3"/>
          <p:cNvPicPr>
            <a:picLocks noChangeAspect="1"/>
          </p:cNvPicPr>
          <p:nvPr/>
        </p:nvPicPr>
        <p:blipFill>
          <a:blip r:embed="rId6"/>
          <a:srcRect r="49920" b="-3244"/>
          <a:stretch>
            <a:fillRect/>
          </a:stretch>
        </p:blipFill>
        <p:spPr>
          <a:xfrm>
            <a:off x="542290" y="2128520"/>
            <a:ext cx="4814570" cy="3526155"/>
          </a:xfrm>
          <a:prstGeom prst="rect">
            <a:avLst/>
          </a:prstGeom>
          <a:noFill/>
          <a:ln>
            <a:noFill/>
          </a:ln>
        </p:spPr>
      </p:pic>
    </p:spTree>
    <p:custDataLst>
      <p:tags r:id="rId7"/>
    </p:custDataLst>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51726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181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三种场景对比</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4" name="表格 23"/>
          <p:cNvGraphicFramePr/>
          <p:nvPr>
            <p:custDataLst>
              <p:tags r:id="rId2"/>
            </p:custDataLst>
          </p:nvPr>
        </p:nvGraphicFramePr>
        <p:xfrm>
          <a:off x="645160" y="1249045"/>
          <a:ext cx="11120120" cy="5137150"/>
        </p:xfrm>
        <a:graphic>
          <a:graphicData uri="http://schemas.openxmlformats.org/drawingml/2006/table">
            <a:tbl>
              <a:tblPr firstRow="1" bandRow="1">
                <a:tableStyleId>{DC703DB1-313E-43BD-956E-DF01466422EC}</a:tableStyleId>
              </a:tblPr>
              <a:tblGrid>
                <a:gridCol w="2780030"/>
                <a:gridCol w="2780030"/>
                <a:gridCol w="2780030"/>
                <a:gridCol w="2780030"/>
              </a:tblGrid>
              <a:tr h="563245">
                <a:tc>
                  <a:txBody>
                    <a:bodyPr/>
                    <a:p>
                      <a:pPr algn="ctr"/>
                      <a:r>
                        <a:rPr lang="zh-CN" altLang="en-US" sz="1600" b="1">
                          <a:solidFill>
                            <a:srgbClr val="55797A"/>
                          </a:solidFill>
                          <a:latin typeface="+mn-ea"/>
                        </a:rPr>
                        <a:t>对比维度</a:t>
                      </a:r>
                      <a:endParaRPr lang="zh-CN" altLang="en-US" sz="1600" b="1">
                        <a:solidFill>
                          <a:srgbClr val="55797A"/>
                        </a:solidFill>
                        <a:latin typeface="+mn-ea"/>
                      </a:endParaRPr>
                    </a:p>
                  </a:txBody>
                  <a:tcPr marL="0" marR="0" marT="0" marB="0" anchor="ctr" anchorCtr="0">
                    <a:lnR w="12700">
                      <a:solidFill>
                        <a:schemeClr val="tx1"/>
                      </a:solidFill>
                      <a:prstDash val="solid"/>
                    </a:lnR>
                    <a:lnB w="12700">
                      <a:solidFill>
                        <a:schemeClr val="tx1"/>
                      </a:solidFill>
                      <a:prstDash val="solid"/>
                    </a:lnB>
                    <a:solidFill>
                      <a:schemeClr val="accent3">
                        <a:lumMod val="60000"/>
                        <a:lumOff val="40000"/>
                      </a:schemeClr>
                    </a:solidFill>
                  </a:tcPr>
                </a:tc>
                <a:tc>
                  <a:txBody>
                    <a:bodyPr/>
                    <a:p>
                      <a:pPr algn="ctr"/>
                      <a:r>
                        <a:rPr lang="zh-CN" altLang="en-US" sz="1600">
                          <a:solidFill>
                            <a:schemeClr val="bg1"/>
                          </a:solidFill>
                          <a:latin typeface="+mn-ea"/>
                        </a:rPr>
                        <a:t>技艺创作情境（低抽象度）</a:t>
                      </a:r>
                      <a:endParaRPr lang="zh-CN" altLang="en-US" sz="1600">
                        <a:solidFill>
                          <a:schemeClr val="bg1"/>
                        </a:solidFill>
                        <a:latin typeface="+mn-ea"/>
                      </a:endParaRPr>
                    </a:p>
                  </a:txBody>
                  <a:tcPr marL="0" marR="0" marT="0" marB="0" anchor="ctr" anchorCtr="0">
                    <a:lnL w="12700">
                      <a:solidFill>
                        <a:schemeClr val="tx1"/>
                      </a:solidFill>
                      <a:prstDash val="solid"/>
                    </a:lnL>
                    <a:lnR w="12700">
                      <a:solidFill>
                        <a:schemeClr val="tx1"/>
                      </a:solidFill>
                      <a:prstDash val="solid"/>
                    </a:lnR>
                    <a:lnB w="12700">
                      <a:solidFill>
                        <a:schemeClr val="tx1"/>
                      </a:solidFill>
                      <a:prstDash val="solid"/>
                    </a:lnB>
                    <a:solidFill>
                      <a:schemeClr val="accent3">
                        <a:lumMod val="20000"/>
                        <a:lumOff val="80000"/>
                      </a:schemeClr>
                    </a:solidFill>
                  </a:tcPr>
                </a:tc>
                <a:tc>
                  <a:txBody>
                    <a:bodyPr/>
                    <a:p>
                      <a:pPr algn="ctr"/>
                      <a:r>
                        <a:rPr lang="zh-CN" altLang="en-US" sz="1600">
                          <a:latin typeface="+mn-ea"/>
                        </a:rPr>
                        <a:t>科技创新情境（中抽象度）</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B w="12700">
                      <a:solidFill>
                        <a:schemeClr val="tx1"/>
                      </a:solidFill>
                      <a:prstDash val="solid"/>
                    </a:lnB>
                    <a:solidFill>
                      <a:schemeClr val="accent3">
                        <a:lumMod val="60000"/>
                        <a:lumOff val="40000"/>
                      </a:schemeClr>
                    </a:solidFill>
                  </a:tcPr>
                </a:tc>
                <a:tc>
                  <a:txBody>
                    <a:bodyPr/>
                    <a:p>
                      <a:pPr algn="ctr"/>
                      <a:r>
                        <a:rPr lang="zh-CN" altLang="en-US" sz="1600">
                          <a:latin typeface="+mn-ea"/>
                        </a:rPr>
                        <a:t>文化创意情境（高抽象度）</a:t>
                      </a:r>
                      <a:endParaRPr lang="zh-CN" altLang="en-US" sz="1600">
                        <a:latin typeface="+mn-ea"/>
                      </a:endParaRPr>
                    </a:p>
                  </a:txBody>
                  <a:tcPr marL="0" marR="0" marT="0" marB="0" anchor="ctr" anchorCtr="0">
                    <a:lnL w="12700">
                      <a:solidFill>
                        <a:schemeClr val="tx1"/>
                      </a:solidFill>
                      <a:prstDash val="solid"/>
                    </a:lnL>
                    <a:lnB w="12700">
                      <a:solidFill>
                        <a:schemeClr val="tx1"/>
                      </a:solidFill>
                      <a:prstDash val="solid"/>
                    </a:lnB>
                    <a:solidFill>
                      <a:schemeClr val="accent3">
                        <a:lumMod val="75000"/>
                      </a:schemeClr>
                    </a:solidFill>
                  </a:tcPr>
                </a:tc>
              </a:tr>
              <a:tr h="546735">
                <a:tc>
                  <a:txBody>
                    <a:bodyPr/>
                    <a:p>
                      <a:pPr algn="ctr"/>
                      <a:r>
                        <a:rPr lang="zh-CN" altLang="en-US" sz="1600" b="1">
                          <a:solidFill>
                            <a:srgbClr val="55797A"/>
                          </a:solidFill>
                          <a:latin typeface="+mn-ea"/>
                        </a:rPr>
                        <a:t>文化抽象程度</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低：直接基于传统技艺本身</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中：提炼文化要素并进行技术转化</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高：文化符号化与再创意</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6735">
                <a:tc>
                  <a:txBody>
                    <a:bodyPr/>
                    <a:p>
                      <a:pPr algn="ctr"/>
                      <a:r>
                        <a:rPr lang="zh-CN" altLang="en-US" sz="1600" b="1">
                          <a:solidFill>
                            <a:srgbClr val="55797A"/>
                          </a:solidFill>
                          <a:latin typeface="+mn-ea"/>
                        </a:rPr>
                        <a:t>文化呈现方式</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原生文化技艺的直接操作</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cs typeface="+mn-ea"/>
                        </a:rPr>
                        <a:t>文化元素 </a:t>
                      </a:r>
                      <a:r>
                        <a:rPr lang="en-US" altLang="zh-CN" sz="1600">
                          <a:latin typeface="+mn-ea"/>
                          <a:cs typeface="+mn-ea"/>
                        </a:rPr>
                        <a:t>+ </a:t>
                      </a:r>
                      <a:r>
                        <a:rPr lang="zh-CN" altLang="en-US" sz="1600">
                          <a:latin typeface="+mn-ea"/>
                          <a:cs typeface="+mn-ea"/>
                        </a:rPr>
                        <a:t>科学技术融合</a:t>
                      </a:r>
                      <a:endParaRPr lang="zh-CN" altLang="en-US" sz="1600">
                        <a:latin typeface="+mn-ea"/>
                        <a:cs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文化意象、符号与理念的创意表达</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7370">
                <a:tc>
                  <a:txBody>
                    <a:bodyPr/>
                    <a:p>
                      <a:pPr algn="ctr"/>
                      <a:r>
                        <a:rPr lang="zh-CN" altLang="en-US" sz="1600" b="1">
                          <a:solidFill>
                            <a:srgbClr val="55797A"/>
                          </a:solidFill>
                          <a:latin typeface="+mn-ea"/>
                        </a:rPr>
                        <a:t>学生主要学习方式</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动手实践、模仿与操作</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探究式学习、技术应用与调试</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创意构思、设计表达与展示</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6735">
                <a:tc>
                  <a:txBody>
                    <a:bodyPr/>
                    <a:p>
                      <a:pPr algn="ctr"/>
                      <a:r>
                        <a:rPr lang="zh-CN" altLang="en-US" sz="1600" b="1">
                          <a:solidFill>
                            <a:srgbClr val="55797A"/>
                          </a:solidFill>
                          <a:latin typeface="+mn-ea"/>
                          <a:cs typeface="+mn-ea"/>
                        </a:rPr>
                        <a:t>技术</a:t>
                      </a:r>
                      <a:r>
                        <a:rPr lang="en-US" altLang="zh-CN" sz="1600" b="1">
                          <a:solidFill>
                            <a:srgbClr val="55797A"/>
                          </a:solidFill>
                          <a:latin typeface="+mn-ea"/>
                          <a:cs typeface="+mn-ea"/>
                        </a:rPr>
                        <a:t>/</a:t>
                      </a:r>
                      <a:r>
                        <a:rPr lang="zh-CN" altLang="en-US" sz="1600" b="1">
                          <a:solidFill>
                            <a:srgbClr val="55797A"/>
                          </a:solidFill>
                          <a:latin typeface="+mn-ea"/>
                          <a:cs typeface="+mn-ea"/>
                        </a:rPr>
                        <a:t>工具依赖</a:t>
                      </a:r>
                      <a:endParaRPr lang="zh-CN" altLang="en-US" sz="1600" b="1">
                        <a:solidFill>
                          <a:srgbClr val="55797A"/>
                        </a:solidFill>
                        <a:latin typeface="+mn-ea"/>
                        <a:cs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技艺工具为主，技术依赖低</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明确依赖现代技术与数字工具</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技术形式灵活，可强可弱</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7370">
                <a:tc>
                  <a:txBody>
                    <a:bodyPr/>
                    <a:p>
                      <a:pPr algn="ctr"/>
                      <a:r>
                        <a:rPr lang="zh-CN" altLang="en-US" sz="1600" b="1">
                          <a:solidFill>
                            <a:srgbClr val="55797A"/>
                          </a:solidFill>
                          <a:latin typeface="+mn-ea"/>
                        </a:rPr>
                        <a:t>硬件与环境要求</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对场地和材料要求较高（如水槽、工坊）</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对软硬件条件要求较高（电脑、编程环境）</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硬件要求相对灵活，可教室内完成</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372745">
                <a:tc>
                  <a:txBody>
                    <a:bodyPr/>
                    <a:p>
                      <a:pPr algn="ctr"/>
                      <a:r>
                        <a:rPr lang="zh-CN" altLang="en-US" sz="1600" b="1">
                          <a:solidFill>
                            <a:srgbClr val="55797A"/>
                          </a:solidFill>
                          <a:latin typeface="+mn-ea"/>
                        </a:rPr>
                        <a:t>学生前置能力要求</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基础操作能力与安全意识</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一定信息素养与技术基础</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文化理解能力与创意思维</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372110">
                <a:tc>
                  <a:txBody>
                    <a:bodyPr/>
                    <a:p>
                      <a:pPr algn="ctr"/>
                      <a:r>
                        <a:rPr lang="zh-CN" altLang="en-US" sz="1600" b="1">
                          <a:solidFill>
                            <a:srgbClr val="55797A"/>
                          </a:solidFill>
                          <a:latin typeface="+mn-ea"/>
                        </a:rPr>
                        <a:t>创新侧重点</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技艺再现与技法改良</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功能创新与工程问题解决</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文化意义重构与创意表达</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7370">
                <a:tc>
                  <a:txBody>
                    <a:bodyPr/>
                    <a:p>
                      <a:pPr algn="ctr"/>
                      <a:r>
                        <a:rPr lang="zh-CN" altLang="en-US" sz="1600" b="1">
                          <a:solidFill>
                            <a:srgbClr val="55797A"/>
                          </a:solidFill>
                          <a:latin typeface="+mn-ea"/>
                        </a:rPr>
                        <a:t>典型案例</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剪纸、竹编、扎染、木工</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20000"/>
                        <a:lumOff val="80000"/>
                      </a:schemeClr>
                    </a:solidFill>
                  </a:tcPr>
                </a:tc>
                <a:tc>
                  <a:txBody>
                    <a:bodyPr/>
                    <a:p>
                      <a:pPr algn="ctr"/>
                      <a:r>
                        <a:rPr lang="zh-CN" altLang="en-US" sz="1600">
                          <a:latin typeface="+mn-ea"/>
                        </a:rPr>
                        <a:t>龙舟陆地行驶、巡游车、编程控制作品</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accent3">
                        <a:lumMod val="60000"/>
                        <a:lumOff val="40000"/>
                      </a:schemeClr>
                    </a:solidFill>
                  </a:tcPr>
                </a:tc>
                <a:tc>
                  <a:txBody>
                    <a:bodyPr/>
                    <a:p>
                      <a:pPr algn="ctr"/>
                      <a:r>
                        <a:rPr lang="zh-CN" altLang="en-US" sz="1600">
                          <a:latin typeface="+mn-ea"/>
                        </a:rPr>
                        <a:t>四大发明现代改良、文化衍生设计</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lnB w="12700">
                      <a:solidFill>
                        <a:schemeClr val="tx1"/>
                      </a:solidFill>
                      <a:prstDash val="solid"/>
                    </a:lnB>
                    <a:solidFill>
                      <a:schemeClr val="accent3">
                        <a:lumMod val="75000"/>
                      </a:schemeClr>
                    </a:solidFill>
                  </a:tcPr>
                </a:tc>
              </a:tr>
              <a:tr h="546735">
                <a:tc>
                  <a:txBody>
                    <a:bodyPr/>
                    <a:p>
                      <a:pPr algn="ctr"/>
                      <a:r>
                        <a:rPr lang="zh-CN" altLang="en-US" sz="1600" b="1">
                          <a:solidFill>
                            <a:srgbClr val="55797A"/>
                          </a:solidFill>
                          <a:latin typeface="+mn-ea"/>
                        </a:rPr>
                        <a:t>适用教学目标</a:t>
                      </a:r>
                      <a:endParaRPr lang="zh-CN" altLang="en-US" sz="1600" b="1">
                        <a:solidFill>
                          <a:srgbClr val="55797A"/>
                        </a:solidFill>
                        <a:latin typeface="+mn-ea"/>
                      </a:endParaRPr>
                    </a:p>
                  </a:txBody>
                  <a:tcPr marL="0" marR="0" marT="0" marB="0" anchor="ctr" anchorCtr="0">
                    <a:lnR w="12700">
                      <a:solidFill>
                        <a:schemeClr val="tx1"/>
                      </a:solidFill>
                      <a:prstDash val="solid"/>
                    </a:lnR>
                    <a:lnT w="12700">
                      <a:solidFill>
                        <a:schemeClr val="tx1"/>
                      </a:solidFill>
                      <a:prstDash val="solid"/>
                    </a:lnT>
                    <a:solidFill>
                      <a:schemeClr val="accent3">
                        <a:lumMod val="60000"/>
                        <a:lumOff val="40000"/>
                      </a:schemeClr>
                    </a:solidFill>
                  </a:tcPr>
                </a:tc>
                <a:tc>
                  <a:txBody>
                    <a:bodyPr/>
                    <a:p>
                      <a:pPr algn="ctr"/>
                      <a:r>
                        <a:rPr lang="zh-CN" altLang="en-US" sz="1600">
                          <a:latin typeface="+mn-ea"/>
                        </a:rPr>
                        <a:t>技能体验、文化感知</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solidFill>
                      <a:schemeClr val="accent3">
                        <a:lumMod val="20000"/>
                        <a:lumOff val="80000"/>
                      </a:schemeClr>
                    </a:solidFill>
                  </a:tcPr>
                </a:tc>
                <a:tc>
                  <a:txBody>
                    <a:bodyPr/>
                    <a:p>
                      <a:pPr algn="ctr"/>
                      <a:r>
                        <a:rPr lang="zh-CN" altLang="en-US" sz="1600">
                          <a:latin typeface="+mn-ea"/>
                        </a:rPr>
                        <a:t>跨学科能力与工程思维培养</a:t>
                      </a:r>
                      <a:endParaRPr lang="zh-CN" altLang="en-US" sz="1600">
                        <a:latin typeface="+mn-ea"/>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solidFill>
                      <a:schemeClr val="accent3">
                        <a:lumMod val="60000"/>
                        <a:lumOff val="40000"/>
                      </a:schemeClr>
                    </a:solidFill>
                  </a:tcPr>
                </a:tc>
                <a:tc>
                  <a:txBody>
                    <a:bodyPr/>
                    <a:p>
                      <a:pPr algn="ctr"/>
                      <a:r>
                        <a:rPr lang="zh-CN" altLang="en-US" sz="1600">
                          <a:latin typeface="+mn-ea"/>
                        </a:rPr>
                        <a:t>创新意识、文化认同与审美表达</a:t>
                      </a:r>
                      <a:endParaRPr lang="zh-CN" altLang="en-US" sz="1600">
                        <a:latin typeface="+mn-ea"/>
                      </a:endParaRPr>
                    </a:p>
                  </a:txBody>
                  <a:tcPr marL="0" marR="0" marT="0" marB="0" anchor="ctr" anchorCtr="0">
                    <a:lnL w="12700">
                      <a:solidFill>
                        <a:schemeClr val="tx1"/>
                      </a:solidFill>
                      <a:prstDash val="solid"/>
                    </a:lnL>
                    <a:lnT w="12700">
                      <a:solidFill>
                        <a:schemeClr val="tx1"/>
                      </a:solidFill>
                      <a:prstDash val="solid"/>
                    </a:lnT>
                    <a:solidFill>
                      <a:schemeClr val="accent3">
                        <a:lumMod val="75000"/>
                      </a:schemeClr>
                    </a:solidFill>
                  </a:tcPr>
                </a:tc>
              </a:tr>
            </a:tbl>
          </a:graphicData>
        </a:graphic>
      </p:graphicFrame>
    </p:spTree>
    <p:custDataLst>
      <p:tags r:id="rId3"/>
    </p:custData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思考</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1024255" y="2173605"/>
            <a:ext cx="9900285" cy="3843655"/>
            <a:chOff x="1613" y="3423"/>
            <a:chExt cx="15591" cy="6053"/>
          </a:xfrm>
        </p:grpSpPr>
        <p:sp>
          <p:nvSpPr>
            <p:cNvPr id="11" name="文本框 10"/>
            <p:cNvSpPr txBox="1"/>
            <p:nvPr/>
          </p:nvSpPr>
          <p:spPr>
            <a:xfrm>
              <a:off x="2160" y="4306"/>
              <a:ext cx="3918" cy="2375"/>
            </a:xfrm>
            <a:prstGeom prst="rect">
              <a:avLst/>
            </a:prstGeom>
            <a:noFill/>
          </p:spPr>
          <p:txBody>
            <a:bodyPr wrap="square" rtlCol="0">
              <a:noAutofit/>
            </a:bodyPr>
            <a:p>
              <a:pPr algn="ctr"/>
              <a:r>
                <a:rPr lang="zh-CN" altLang="en-US" sz="4200" b="1">
                  <a:solidFill>
                    <a:srgbClr val="55797A"/>
                  </a:solidFill>
                </a:rPr>
                <a:t>思考问题</a:t>
              </a:r>
              <a:endParaRPr lang="zh-CN" altLang="en-US" sz="4200" b="1">
                <a:solidFill>
                  <a:srgbClr val="55797A"/>
                </a:solidFill>
              </a:endParaRPr>
            </a:p>
          </p:txBody>
        </p:sp>
        <p:pic>
          <p:nvPicPr>
            <p:cNvPr id="15" name="图片 14"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3" y="7115"/>
              <a:ext cx="2361" cy="2361"/>
            </a:xfrm>
            <a:prstGeom prst="rect">
              <a:avLst/>
            </a:prstGeom>
          </p:spPr>
        </p:pic>
        <p:sp>
          <p:nvSpPr>
            <p:cNvPr id="17" name="任意多边形: 形状 3"/>
            <p:cNvSpPr/>
            <p:nvPr>
              <p:custDataLst>
                <p:tags r:id="rId4"/>
              </p:custDataLst>
            </p:nvPr>
          </p:nvSpPr>
          <p:spPr>
            <a:xfrm rot="10800000">
              <a:off x="6494" y="3423"/>
              <a:ext cx="10710"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8" name="矩形 17"/>
            <p:cNvSpPr/>
            <p:nvPr>
              <p:custDataLst>
                <p:tags r:id="rId5"/>
              </p:custDataLst>
            </p:nvPr>
          </p:nvSpPr>
          <p:spPr>
            <a:xfrm>
              <a:off x="6880" y="3642"/>
              <a:ext cx="10058" cy="4641"/>
            </a:xfrm>
            <a:prstGeom prst="rect">
              <a:avLst/>
            </a:prstGeom>
            <a:noFill/>
          </p:spPr>
          <p:txBody>
            <a:bodyPr vert="horz" wrap="square" lIns="0" tIns="0" rIns="0" bIns="0" rtlCol="0" anchor="ctr" anchorCtr="0">
              <a:noAutofit/>
            </a:bodyPr>
            <a:p>
              <a:pPr marL="457200" indent="-457200">
                <a:lnSpc>
                  <a:spcPct val="150000"/>
                </a:lnSpc>
                <a:buFont typeface="Arial" panose="020B0604020202020204" pitchFamily="34" charset="0"/>
                <a:buChar char="•"/>
              </a:pPr>
              <a:r>
                <a:rPr lang="zh-CN" altLang="en-US" sz="2800" dirty="0">
                  <a:solidFill>
                    <a:schemeClr val="tx1">
                      <a:lumMod val="85000"/>
                      <a:lumOff val="15000"/>
                    </a:schemeClr>
                  </a:solidFill>
                  <a:latin typeface="+mn-ea"/>
                  <a:cs typeface="+mn-ea"/>
                  <a:sym typeface="+mn-ea"/>
                </a:rPr>
                <a:t>本地传统文化适合哪种场景？</a:t>
              </a:r>
              <a:endParaRPr lang="zh-CN" altLang="en-US" sz="2800" dirty="0">
                <a:solidFill>
                  <a:schemeClr val="tx1">
                    <a:lumMod val="85000"/>
                    <a:lumOff val="15000"/>
                  </a:schemeClr>
                </a:solidFill>
                <a:latin typeface="+mn-ea"/>
                <a:cs typeface="+mn-ea"/>
                <a:sym typeface="+mn-ea"/>
              </a:endParaRPr>
            </a:p>
            <a:p>
              <a:pPr marL="457200" indent="-457200">
                <a:lnSpc>
                  <a:spcPct val="150000"/>
                </a:lnSpc>
                <a:buFont typeface="Arial" panose="020B0604020202020204" pitchFamily="34" charset="0"/>
                <a:buChar char="•"/>
              </a:pPr>
              <a:endParaRPr lang="en-US" altLang="zh-CN" sz="2800" dirty="0">
                <a:solidFill>
                  <a:schemeClr val="tx1">
                    <a:lumMod val="85000"/>
                    <a:lumOff val="15000"/>
                  </a:schemeClr>
                </a:solidFill>
                <a:latin typeface="+mn-ea"/>
                <a:cs typeface="+mn-ea"/>
                <a:sym typeface="+mn-ea"/>
              </a:endParaRPr>
            </a:p>
            <a:p>
              <a:pPr marL="457200" indent="-457200">
                <a:lnSpc>
                  <a:spcPct val="150000"/>
                </a:lnSpc>
                <a:buFont typeface="Arial" panose="020B0604020202020204" pitchFamily="34" charset="0"/>
                <a:buChar char="•"/>
              </a:pPr>
              <a:r>
                <a:rPr lang="zh-CN" altLang="en-US" sz="2800" dirty="0">
                  <a:solidFill>
                    <a:schemeClr val="tx1">
                      <a:lumMod val="85000"/>
                      <a:lumOff val="15000"/>
                    </a:schemeClr>
                  </a:solidFill>
                  <a:latin typeface="+mn-ea"/>
                  <a:cs typeface="+mn-ea"/>
                  <a:sym typeface="+mn-ea"/>
                </a:rPr>
                <a:t>需要哪些硬件条件？</a:t>
              </a:r>
              <a:endParaRPr lang="zh-CN" altLang="en-US" sz="2800" dirty="0">
                <a:solidFill>
                  <a:schemeClr val="tx1">
                    <a:lumMod val="85000"/>
                    <a:lumOff val="15000"/>
                  </a:schemeClr>
                </a:solidFill>
                <a:latin typeface="+mn-ea"/>
                <a:cs typeface="+mn-ea"/>
                <a:sym typeface="+mn-ea"/>
              </a:endParaRPr>
            </a:p>
          </p:txBody>
        </p:sp>
      </p:grpSp>
    </p:spTree>
    <p:custDataLst>
      <p:tags r:id="rId6"/>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创新创作型的实施特点</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498215" y="1518285"/>
            <a:ext cx="4921250"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学生中心与实践导向</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5" name="直接连接符 44"/>
          <p:cNvCxnSpPr/>
          <p:nvPr>
            <p:custDataLst>
              <p:tags r:id="rId2"/>
            </p:custDataLst>
          </p:nvPr>
        </p:nvCxnSpPr>
        <p:spPr>
          <a:xfrm>
            <a:off x="4069080" y="4123691"/>
            <a:ext cx="0" cy="1180465"/>
          </a:xfrm>
          <a:prstGeom prst="line">
            <a:avLst/>
          </a:prstGeom>
          <a:ln w="9525">
            <a:gradFill>
              <a:gsLst>
                <a:gs pos="100000">
                  <a:schemeClr val="accent3">
                    <a:alpha val="0"/>
                  </a:schemeClr>
                </a:gs>
                <a:gs pos="0">
                  <a:schemeClr val="accent3">
                    <a:alpha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46" name="直接连接符 45"/>
          <p:cNvCxnSpPr/>
          <p:nvPr>
            <p:custDataLst>
              <p:tags r:id="rId3"/>
            </p:custDataLst>
          </p:nvPr>
        </p:nvCxnSpPr>
        <p:spPr>
          <a:xfrm>
            <a:off x="7867650" y="4123691"/>
            <a:ext cx="0" cy="1180465"/>
          </a:xfrm>
          <a:prstGeom prst="line">
            <a:avLst/>
          </a:prstGeom>
          <a:ln w="9525">
            <a:gradFill>
              <a:gsLst>
                <a:gs pos="100000">
                  <a:schemeClr val="accent3">
                    <a:alpha val="0"/>
                  </a:schemeClr>
                </a:gs>
                <a:gs pos="0">
                  <a:schemeClr val="accent3">
                    <a:alpha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47" name="任意多边形: 形状 8"/>
          <p:cNvSpPr/>
          <p:nvPr>
            <p:custDataLst>
              <p:tags r:id="rId4"/>
            </p:custDataLst>
          </p:nvPr>
        </p:nvSpPr>
        <p:spPr>
          <a:xfrm>
            <a:off x="4625340" y="2780665"/>
            <a:ext cx="2686050" cy="2686050"/>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noFill/>
          <a:ln w="9525">
            <a:gradFill>
              <a:gsLst>
                <a:gs pos="70000">
                  <a:schemeClr val="accent3">
                    <a:alpha val="0"/>
                  </a:schemeClr>
                </a:gs>
                <a:gs pos="33000">
                  <a:schemeClr val="accent3">
                    <a:alpha val="30000"/>
                  </a:schemeClr>
                </a:gs>
              </a:gsLst>
              <a:lin ang="18900000" scaled="1"/>
            </a:grad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8" name="椭圆 47"/>
          <p:cNvSpPr/>
          <p:nvPr>
            <p:custDataLst>
              <p:tags r:id="rId5"/>
            </p:custDataLst>
          </p:nvPr>
        </p:nvSpPr>
        <p:spPr>
          <a:xfrm>
            <a:off x="3952240" y="4013836"/>
            <a:ext cx="228600" cy="228600"/>
          </a:xfrm>
          <a:prstGeom prst="ellipse">
            <a:avLst/>
          </a:prstGeom>
          <a:gradFill>
            <a:gsLst>
              <a:gs pos="3000">
                <a:schemeClr val="accent3">
                  <a:alpha val="0"/>
                </a:schemeClr>
              </a:gs>
              <a:gs pos="100000">
                <a:schemeClr val="accent3">
                  <a:alpha val="57000"/>
                </a:schemeClr>
              </a:gs>
            </a:gsLst>
            <a:path path="circle">
              <a:fillToRect l="50000" t="50000" r="50000" b="50000"/>
            </a:path>
            <a:tileRect/>
          </a:gradFill>
          <a:ln>
            <a:noFill/>
          </a:ln>
          <a:effectLst>
            <a:outerShdw blurRad="50800" dist="50800" dir="5400000" algn="ctr" rotWithShape="0">
              <a:schemeClr val="accent3">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9" name="任意多边形: 形状 8"/>
          <p:cNvSpPr/>
          <p:nvPr>
            <p:custDataLst>
              <p:tags r:id="rId6"/>
            </p:custDataLst>
          </p:nvPr>
        </p:nvSpPr>
        <p:spPr>
          <a:xfrm>
            <a:off x="5008245" y="3192146"/>
            <a:ext cx="1901190" cy="1901190"/>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accent3">
              <a:alpha val="10000"/>
            </a:schemeClr>
          </a:solidFill>
          <a:ln>
            <a:noFill/>
          </a:ln>
          <a:effectLst>
            <a:outerShdw blurRad="228600" sx="102000" sy="102000" algn="ctr" rotWithShape="0">
              <a:schemeClr val="accent3">
                <a:alpha val="25000"/>
              </a:schemeClr>
            </a:outerShdw>
          </a:effectLst>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0" name="任意多边形: 形状 8"/>
          <p:cNvSpPr/>
          <p:nvPr>
            <p:custDataLst>
              <p:tags r:id="rId7"/>
            </p:custDataLst>
          </p:nvPr>
        </p:nvSpPr>
        <p:spPr>
          <a:xfrm>
            <a:off x="5156835" y="362140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1" name="任意多边形: 形状 8"/>
          <p:cNvSpPr/>
          <p:nvPr>
            <p:custDataLst>
              <p:tags r:id="rId8"/>
            </p:custDataLst>
          </p:nvPr>
        </p:nvSpPr>
        <p:spPr>
          <a:xfrm>
            <a:off x="4461510" y="322262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2" name="任意多边形: 形状 3"/>
          <p:cNvSpPr/>
          <p:nvPr>
            <p:custDataLst>
              <p:tags r:id="rId9"/>
            </p:custDataLst>
          </p:nvPr>
        </p:nvSpPr>
        <p:spPr>
          <a:xfrm>
            <a:off x="4806315" y="2610485"/>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36000">
                <a:schemeClr val="accent3">
                  <a:lumMod val="60000"/>
                  <a:lumOff val="40000"/>
                  <a:alpha val="100000"/>
                </a:schemeClr>
              </a:gs>
              <a:gs pos="100000">
                <a:schemeClr val="accent3">
                  <a:lumMod val="40000"/>
                  <a:lumOff val="6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wrap="none" rtlCol="0" anchor="ctr"/>
          <a:p>
            <a:pPr algn="ctr"/>
            <a:endParaRPr lang="en-US" altLang="zh-CN" b="1">
              <a:solidFill>
                <a:schemeClr val="lt1"/>
              </a:solidFill>
            </a:endParaRPr>
          </a:p>
        </p:txBody>
      </p:sp>
      <p:sp>
        <p:nvSpPr>
          <p:cNvPr id="53" name="任意多边形: 形状 8"/>
          <p:cNvSpPr/>
          <p:nvPr>
            <p:custDataLst>
              <p:tags r:id="rId10"/>
            </p:custDataLst>
          </p:nvPr>
        </p:nvSpPr>
        <p:spPr>
          <a:xfrm>
            <a:off x="6196330" y="2614930"/>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57000">
                <a:schemeClr val="accent3">
                  <a:alpha val="100000"/>
                </a:schemeClr>
              </a:gs>
              <a:gs pos="100000">
                <a:schemeClr val="accent3">
                  <a:lumMod val="60000"/>
                  <a:lumOff val="4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rtlCol="0" anchor="ctr"/>
          <a:p>
            <a:pPr algn="ctr"/>
            <a:endParaRPr lang="en-US" altLang="zh-CN" b="1">
              <a:solidFill>
                <a:schemeClr val="lt1"/>
              </a:solidFill>
            </a:endParaRPr>
          </a:p>
        </p:txBody>
      </p:sp>
      <p:sp>
        <p:nvSpPr>
          <p:cNvPr id="54" name="任意多边形: 形状 8"/>
          <p:cNvSpPr/>
          <p:nvPr>
            <p:custDataLst>
              <p:tags r:id="rId11"/>
            </p:custDataLst>
          </p:nvPr>
        </p:nvSpPr>
        <p:spPr>
          <a:xfrm>
            <a:off x="5858510" y="361378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5" name="任意多边形: 形状 8"/>
          <p:cNvSpPr/>
          <p:nvPr>
            <p:custDataLst>
              <p:tags r:id="rId12"/>
            </p:custDataLst>
          </p:nvPr>
        </p:nvSpPr>
        <p:spPr>
          <a:xfrm>
            <a:off x="6555105" y="3209291"/>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6" name="椭圆 55"/>
          <p:cNvSpPr>
            <a:spLocks noChangeAspect="1"/>
          </p:cNvSpPr>
          <p:nvPr>
            <p:custDataLst>
              <p:tags r:id="rId13"/>
            </p:custDataLst>
          </p:nvPr>
        </p:nvSpPr>
        <p:spPr>
          <a:xfrm>
            <a:off x="4030345" y="4091941"/>
            <a:ext cx="72000" cy="72000"/>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7" name="椭圆 56"/>
          <p:cNvSpPr/>
          <p:nvPr>
            <p:custDataLst>
              <p:tags r:id="rId14"/>
            </p:custDataLst>
          </p:nvPr>
        </p:nvSpPr>
        <p:spPr>
          <a:xfrm>
            <a:off x="5852795" y="5093971"/>
            <a:ext cx="228600" cy="228600"/>
          </a:xfrm>
          <a:prstGeom prst="ellipse">
            <a:avLst/>
          </a:prstGeom>
          <a:gradFill>
            <a:gsLst>
              <a:gs pos="3000">
                <a:schemeClr val="accent3">
                  <a:alpha val="0"/>
                </a:schemeClr>
              </a:gs>
              <a:gs pos="100000">
                <a:schemeClr val="accent3">
                  <a:alpha val="57000"/>
                </a:schemeClr>
              </a:gs>
            </a:gsLst>
            <a:path path="circle">
              <a:fillToRect l="50000" t="50000" r="50000" b="50000"/>
            </a:path>
            <a:tileRect/>
          </a:gradFill>
          <a:ln>
            <a:noFill/>
          </a:ln>
          <a:effectLst>
            <a:outerShdw blurRad="50800" dist="50800" dir="5400000" algn="ctr" rotWithShape="0">
              <a:schemeClr val="accent3">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8" name="椭圆 57"/>
          <p:cNvSpPr>
            <a:spLocks noChangeAspect="1"/>
          </p:cNvSpPr>
          <p:nvPr>
            <p:custDataLst>
              <p:tags r:id="rId15"/>
            </p:custDataLst>
          </p:nvPr>
        </p:nvSpPr>
        <p:spPr>
          <a:xfrm>
            <a:off x="5930900" y="5172076"/>
            <a:ext cx="72000" cy="72000"/>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9" name="椭圆 58"/>
          <p:cNvSpPr/>
          <p:nvPr>
            <p:custDataLst>
              <p:tags r:id="rId16"/>
            </p:custDataLst>
          </p:nvPr>
        </p:nvSpPr>
        <p:spPr>
          <a:xfrm>
            <a:off x="7755890" y="4010661"/>
            <a:ext cx="228600" cy="228600"/>
          </a:xfrm>
          <a:prstGeom prst="ellipse">
            <a:avLst/>
          </a:prstGeom>
          <a:gradFill>
            <a:gsLst>
              <a:gs pos="3000">
                <a:schemeClr val="accent3">
                  <a:alpha val="0"/>
                </a:schemeClr>
              </a:gs>
              <a:gs pos="100000">
                <a:schemeClr val="accent3">
                  <a:alpha val="57000"/>
                </a:schemeClr>
              </a:gs>
            </a:gsLst>
            <a:path path="circle">
              <a:fillToRect l="50000" t="50000" r="50000" b="50000"/>
            </a:path>
            <a:tileRect/>
          </a:gradFill>
          <a:ln>
            <a:noFill/>
          </a:ln>
          <a:effectLst>
            <a:outerShdw blurRad="50800" dist="50800" dir="5400000" algn="ctr" rotWithShape="0">
              <a:schemeClr val="accent3">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0" name="椭圆 59"/>
          <p:cNvSpPr>
            <a:spLocks noChangeAspect="1"/>
          </p:cNvSpPr>
          <p:nvPr>
            <p:custDataLst>
              <p:tags r:id="rId17"/>
            </p:custDataLst>
          </p:nvPr>
        </p:nvSpPr>
        <p:spPr>
          <a:xfrm>
            <a:off x="7833995" y="4088766"/>
            <a:ext cx="72000" cy="72000"/>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61" name="直接连接符 60"/>
          <p:cNvCxnSpPr/>
          <p:nvPr>
            <p:custDataLst>
              <p:tags r:id="rId18"/>
            </p:custDataLst>
          </p:nvPr>
        </p:nvCxnSpPr>
        <p:spPr>
          <a:xfrm>
            <a:off x="5967095" y="5207001"/>
            <a:ext cx="0" cy="1180465"/>
          </a:xfrm>
          <a:prstGeom prst="line">
            <a:avLst/>
          </a:prstGeom>
          <a:ln w="9525">
            <a:gradFill>
              <a:gsLst>
                <a:gs pos="100000">
                  <a:schemeClr val="accent3">
                    <a:alpha val="0"/>
                  </a:schemeClr>
                </a:gs>
                <a:gs pos="0">
                  <a:schemeClr val="accent3">
                    <a:alpha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62" name="标题"/>
          <p:cNvSpPr txBox="1"/>
          <p:nvPr>
            <p:custDataLst>
              <p:tags r:id="rId19"/>
            </p:custDataLst>
          </p:nvPr>
        </p:nvSpPr>
        <p:spPr>
          <a:xfrm>
            <a:off x="1282065" y="3945891"/>
            <a:ext cx="2399030" cy="373380"/>
          </a:xfrm>
          <a:prstGeom prst="rect">
            <a:avLst/>
          </a:prstGeom>
          <a:noFill/>
        </p:spPr>
        <p:txBody>
          <a:bodyPr wrap="square" lIns="0" tIns="0" rIns="0" bIns="0" rtlCol="0" anchor="b">
            <a:noAutofit/>
          </a:bodyPr>
          <a:p>
            <a:pPr algn="r"/>
            <a:r>
              <a:rPr lang="zh-CN" altLang="en-US" sz="2000" b="1" spc="300" dirty="0">
                <a:solidFill>
                  <a:schemeClr val="accent3"/>
                </a:solidFill>
                <a:latin typeface="+mn-ea"/>
              </a:rPr>
              <a:t>学生主导</a:t>
            </a:r>
            <a:endParaRPr lang="zh-CN" altLang="en-US" sz="2000" b="1" spc="300" dirty="0">
              <a:solidFill>
                <a:schemeClr val="accent3"/>
              </a:solidFill>
              <a:latin typeface="+mn-ea"/>
            </a:endParaRPr>
          </a:p>
        </p:txBody>
      </p:sp>
      <p:sp>
        <p:nvSpPr>
          <p:cNvPr id="64" name="标题"/>
          <p:cNvSpPr txBox="1"/>
          <p:nvPr>
            <p:custDataLst>
              <p:tags r:id="rId20"/>
            </p:custDataLst>
          </p:nvPr>
        </p:nvSpPr>
        <p:spPr>
          <a:xfrm>
            <a:off x="4792980" y="5939791"/>
            <a:ext cx="2399030" cy="373380"/>
          </a:xfrm>
          <a:prstGeom prst="rect">
            <a:avLst/>
          </a:prstGeom>
          <a:noFill/>
        </p:spPr>
        <p:txBody>
          <a:bodyPr wrap="square" lIns="0" tIns="0" rIns="0" bIns="0" rtlCol="0" anchor="b">
            <a:noAutofit/>
          </a:bodyPr>
          <a:p>
            <a:pPr algn="ctr"/>
            <a:r>
              <a:rPr lang="zh-CN" altLang="en-US" sz="2000" b="1" spc="300" dirty="0">
                <a:solidFill>
                  <a:schemeClr val="accent3"/>
                </a:solidFill>
                <a:latin typeface="+mn-ea"/>
              </a:rPr>
              <a:t>小组合作</a:t>
            </a:r>
            <a:endParaRPr lang="zh-CN" altLang="en-US" sz="2000" b="1" spc="300" dirty="0">
              <a:solidFill>
                <a:schemeClr val="accent3"/>
              </a:solidFill>
              <a:latin typeface="+mn-ea"/>
            </a:endParaRPr>
          </a:p>
        </p:txBody>
      </p:sp>
      <p:sp>
        <p:nvSpPr>
          <p:cNvPr id="66" name="标题"/>
          <p:cNvSpPr txBox="1"/>
          <p:nvPr>
            <p:custDataLst>
              <p:tags r:id="rId21"/>
            </p:custDataLst>
          </p:nvPr>
        </p:nvSpPr>
        <p:spPr>
          <a:xfrm>
            <a:off x="8269605" y="3945891"/>
            <a:ext cx="2399030" cy="373380"/>
          </a:xfrm>
          <a:prstGeom prst="rect">
            <a:avLst/>
          </a:prstGeom>
          <a:noFill/>
        </p:spPr>
        <p:txBody>
          <a:bodyPr wrap="square" lIns="0" tIns="0" rIns="0" bIns="0" rtlCol="0" anchor="b">
            <a:noAutofit/>
          </a:bodyPr>
          <a:p>
            <a:pPr algn="l"/>
            <a:r>
              <a:rPr lang="zh-CN" altLang="en-US" sz="2000" b="1" spc="300" dirty="0">
                <a:solidFill>
                  <a:schemeClr val="accent3"/>
                </a:solidFill>
                <a:latin typeface="+mn-ea"/>
              </a:rPr>
              <a:t>成果导向</a:t>
            </a:r>
            <a:endParaRPr lang="zh-CN" altLang="en-US" sz="2000" b="1" spc="300" dirty="0">
              <a:solidFill>
                <a:schemeClr val="accent3"/>
              </a:solidFill>
              <a:latin typeface="+mn-ea"/>
            </a:endParaRPr>
          </a:p>
        </p:txBody>
      </p:sp>
      <p:sp>
        <p:nvSpPr>
          <p:cNvPr id="68" name="任意多边形: 形状 3"/>
          <p:cNvSpPr/>
          <p:nvPr>
            <p:custDataLst>
              <p:tags r:id="rId22"/>
            </p:custDataLst>
          </p:nvPr>
        </p:nvSpPr>
        <p:spPr>
          <a:xfrm>
            <a:off x="5502910" y="301053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14000">
                <a:schemeClr val="accent3">
                  <a:alpha val="100000"/>
                </a:schemeClr>
              </a:gs>
              <a:gs pos="100000">
                <a:schemeClr val="accent3">
                  <a:lumMod val="40000"/>
                  <a:lumOff val="6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wrap="none" rtlCol="0" anchor="ctr"/>
          <a:p>
            <a:pPr algn="ctr"/>
            <a:endParaRPr lang="en-US" altLang="zh-CN" b="1">
              <a:solidFill>
                <a:schemeClr val="lt1"/>
              </a:solidFill>
            </a:endParaRPr>
          </a:p>
        </p:txBody>
      </p:sp>
      <p:sp>
        <p:nvSpPr>
          <p:cNvPr id="69" name="任意多边形: 形状 8"/>
          <p:cNvSpPr/>
          <p:nvPr>
            <p:custDataLst>
              <p:tags r:id="rId23"/>
            </p:custDataLst>
          </p:nvPr>
        </p:nvSpPr>
        <p:spPr>
          <a:xfrm>
            <a:off x="4461510" y="322262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3">
                  <a:alpha val="78000"/>
                </a:schemeClr>
              </a:gs>
              <a:gs pos="100000">
                <a:schemeClr val="accent3">
                  <a:alpha val="10000"/>
                </a:schemeClr>
              </a:gs>
            </a:gsLst>
            <a:lin ang="5400000" scaled="0"/>
          </a:gra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0" name="任意多边形: 形状 8"/>
          <p:cNvSpPr/>
          <p:nvPr>
            <p:custDataLst>
              <p:tags r:id="rId24"/>
            </p:custDataLst>
          </p:nvPr>
        </p:nvSpPr>
        <p:spPr>
          <a:xfrm>
            <a:off x="5156835" y="362140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3">
                  <a:alpha val="78000"/>
                </a:schemeClr>
              </a:gs>
              <a:gs pos="100000">
                <a:schemeClr val="accent3">
                  <a:alpha val="10000"/>
                </a:schemeClr>
              </a:gs>
            </a:gsLst>
            <a:lin ang="5400000" scaled="0"/>
          </a:gra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1" name="任意多边形: 形状 8"/>
          <p:cNvSpPr/>
          <p:nvPr>
            <p:custDataLst>
              <p:tags r:id="rId25"/>
            </p:custDataLst>
          </p:nvPr>
        </p:nvSpPr>
        <p:spPr>
          <a:xfrm>
            <a:off x="5858510" y="3613786"/>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3">
                  <a:alpha val="78000"/>
                </a:schemeClr>
              </a:gs>
              <a:gs pos="100000">
                <a:schemeClr val="accent3">
                  <a:alpha val="20000"/>
                </a:schemeClr>
              </a:gs>
            </a:gsLst>
            <a:lin ang="5400000" scaled="0"/>
          </a:gra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2" name="任意多边形: 形状 8"/>
          <p:cNvSpPr/>
          <p:nvPr>
            <p:custDataLst>
              <p:tags r:id="rId26"/>
            </p:custDataLst>
          </p:nvPr>
        </p:nvSpPr>
        <p:spPr>
          <a:xfrm>
            <a:off x="6555105" y="3209291"/>
            <a:ext cx="935355" cy="935355"/>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3">
                  <a:alpha val="78000"/>
                </a:schemeClr>
              </a:gs>
              <a:gs pos="100000">
                <a:schemeClr val="accent3">
                  <a:alpha val="20000"/>
                </a:schemeClr>
              </a:gs>
            </a:gsLst>
            <a:lin ang="5400000" scaled="0"/>
          </a:gra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27"/>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创新创作型的实施特点</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498215" y="1518285"/>
            <a:ext cx="4921250"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多层次创新情境</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图形 75"/>
          <p:cNvSpPr/>
          <p:nvPr>
            <p:custDataLst>
              <p:tags r:id="rId2"/>
            </p:custDataLst>
          </p:nvPr>
        </p:nvSpPr>
        <p:spPr>
          <a:xfrm>
            <a:off x="660400" y="4057968"/>
            <a:ext cx="3242945" cy="1945005"/>
          </a:xfrm>
          <a:custGeom>
            <a:avLst/>
            <a:gdLst>
              <a:gd name="connsiteX0" fmla="*/ 644938 w 644937"/>
              <a:gd name="connsiteY0" fmla="*/ 0 h 418147"/>
              <a:gd name="connsiteX1" fmla="*/ 63151 w 644937"/>
              <a:gd name="connsiteY1" fmla="*/ 0 h 418147"/>
              <a:gd name="connsiteX2" fmla="*/ 0 w 644937"/>
              <a:gd name="connsiteY2" fmla="*/ 0 h 418147"/>
              <a:gd name="connsiteX3" fmla="*/ 0 w 644937"/>
              <a:gd name="connsiteY3" fmla="*/ 63151 h 418147"/>
              <a:gd name="connsiteX4" fmla="*/ 0 w 644937"/>
              <a:gd name="connsiteY4" fmla="*/ 418148 h 418147"/>
              <a:gd name="connsiteX5" fmla="*/ 63151 w 644937"/>
              <a:gd name="connsiteY5" fmla="*/ 418148 h 418147"/>
              <a:gd name="connsiteX6" fmla="*/ 63151 w 644937"/>
              <a:gd name="connsiteY6" fmla="*/ 63151 h 418147"/>
              <a:gd name="connsiteX7" fmla="*/ 644938 w 644937"/>
              <a:gd name="connsiteY7" fmla="*/ 63151 h 41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937" h="418147">
                <a:moveTo>
                  <a:pt x="644938" y="0"/>
                </a:moveTo>
                <a:lnTo>
                  <a:pt x="63151" y="0"/>
                </a:lnTo>
                <a:lnTo>
                  <a:pt x="0" y="0"/>
                </a:lnTo>
                <a:lnTo>
                  <a:pt x="0" y="63151"/>
                </a:lnTo>
                <a:lnTo>
                  <a:pt x="0" y="418148"/>
                </a:lnTo>
                <a:lnTo>
                  <a:pt x="63151" y="418148"/>
                </a:lnTo>
                <a:lnTo>
                  <a:pt x="63151" y="63151"/>
                </a:lnTo>
                <a:lnTo>
                  <a:pt x="644938" y="63151"/>
                </a:lnTo>
                <a:close/>
              </a:path>
            </a:pathLst>
          </a:custGeom>
          <a:solidFill>
            <a:schemeClr val="accent3">
              <a:lumMod val="20000"/>
              <a:lumOff val="80000"/>
            </a:schemeClr>
          </a:solidFill>
          <a:ln w="9525" cap="flat">
            <a:solidFill>
              <a:schemeClr val="accent3">
                <a:lumMod val="20000"/>
                <a:lumOff val="80000"/>
              </a:schemeClr>
            </a:solidFill>
            <a:prstDash val="solid"/>
            <a:miter/>
          </a:ln>
          <a:effectLst>
            <a:outerShdw blurRad="114300" dist="38100" dir="2700000" algn="tl" rotWithShape="0">
              <a:schemeClr val="accent2">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直角三角形 10"/>
          <p:cNvSpPr/>
          <p:nvPr>
            <p:custDataLst>
              <p:tags r:id="rId3"/>
            </p:custDataLst>
          </p:nvPr>
        </p:nvSpPr>
        <p:spPr>
          <a:xfrm flipH="1">
            <a:off x="3395346" y="3408998"/>
            <a:ext cx="507365" cy="507365"/>
          </a:xfrm>
          <a:prstGeom prst="rtTriangle">
            <a:avLst/>
          </a:prstGeom>
          <a:solidFill>
            <a:schemeClr val="tx1">
              <a:lumMod val="50000"/>
              <a:lumOff val="50000"/>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3" name="矩形 12"/>
          <p:cNvSpPr/>
          <p:nvPr>
            <p:custDataLst>
              <p:tags r:id="rId4"/>
            </p:custDataLst>
          </p:nvPr>
        </p:nvSpPr>
        <p:spPr>
          <a:xfrm>
            <a:off x="1193800" y="4939348"/>
            <a:ext cx="2875280" cy="553720"/>
          </a:xfrm>
          <a:prstGeom prst="rect">
            <a:avLst/>
          </a:prstGeom>
          <a:noFill/>
          <a:ln>
            <a:noFill/>
          </a:ln>
        </p:spPr>
        <p:txBody>
          <a:bodyPr wrap="none" lIns="0" tIns="0" rIns="0" bIns="0" anchor="b" anchorCtr="0">
            <a:normAutofit/>
          </a:bodyPr>
          <a:lstStyle/>
          <a:p>
            <a:pPr algn="l">
              <a:spcBef>
                <a:spcPct val="0"/>
              </a:spcBef>
              <a:spcAft>
                <a:spcPct val="0"/>
              </a:spcAft>
            </a:pPr>
            <a:r>
              <a:rPr lang="en-US" altLang="zh-CN" sz="2800" b="1">
                <a:solidFill>
                  <a:schemeClr val="accent3">
                    <a:lumMod val="20000"/>
                    <a:lumOff val="80000"/>
                  </a:schemeClr>
                </a:solidFill>
                <a:latin typeface="+mn-ea"/>
                <a:cs typeface="+mn-ea"/>
              </a:rPr>
              <a:t>01</a:t>
            </a:r>
            <a:endParaRPr lang="en-US" altLang="zh-CN" sz="2800" b="1">
              <a:solidFill>
                <a:schemeClr val="accent3">
                  <a:lumMod val="20000"/>
                  <a:lumOff val="80000"/>
                </a:schemeClr>
              </a:solidFill>
              <a:latin typeface="+mn-ea"/>
              <a:cs typeface="+mn-ea"/>
            </a:endParaRPr>
          </a:p>
        </p:txBody>
      </p:sp>
      <p:sp>
        <p:nvSpPr>
          <p:cNvPr id="14" name="文本框 13"/>
          <p:cNvSpPr txBox="1"/>
          <p:nvPr>
            <p:custDataLst>
              <p:tags r:id="rId5"/>
            </p:custDataLst>
          </p:nvPr>
        </p:nvSpPr>
        <p:spPr>
          <a:xfrm>
            <a:off x="1193800" y="5520373"/>
            <a:ext cx="2874645" cy="481330"/>
          </a:xfrm>
          <a:prstGeom prst="rect">
            <a:avLst/>
          </a:prstGeom>
          <a:noFill/>
        </p:spPr>
        <p:txBody>
          <a:bodyPr wrap="square" lIns="0" tIns="0" rIns="0" bIns="0" rtlCol="0" anchor="b" anchorCtr="0">
            <a:noAutofit/>
          </a:bodyPr>
          <a:lstStyle/>
          <a:p>
            <a:pPr algn="just"/>
            <a:r>
              <a:rPr lang="zh-CN" altLang="en-US" sz="2000" b="1">
                <a:solidFill>
                  <a:schemeClr val="tx1"/>
                </a:solidFill>
              </a:rPr>
              <a:t>做技艺</a:t>
            </a:r>
            <a:endParaRPr lang="zh-CN" altLang="en-US" sz="2000" b="1">
              <a:solidFill>
                <a:schemeClr val="tx1"/>
              </a:solidFill>
            </a:endParaRPr>
          </a:p>
        </p:txBody>
      </p:sp>
      <p:sp>
        <p:nvSpPr>
          <p:cNvPr id="17" name="图形 75"/>
          <p:cNvSpPr/>
          <p:nvPr>
            <p:custDataLst>
              <p:tags r:id="rId6"/>
            </p:custDataLst>
          </p:nvPr>
        </p:nvSpPr>
        <p:spPr>
          <a:xfrm>
            <a:off x="4442461" y="3318828"/>
            <a:ext cx="3242945" cy="1945005"/>
          </a:xfrm>
          <a:custGeom>
            <a:avLst/>
            <a:gdLst>
              <a:gd name="connsiteX0" fmla="*/ 644938 w 644937"/>
              <a:gd name="connsiteY0" fmla="*/ 0 h 418147"/>
              <a:gd name="connsiteX1" fmla="*/ 63151 w 644937"/>
              <a:gd name="connsiteY1" fmla="*/ 0 h 418147"/>
              <a:gd name="connsiteX2" fmla="*/ 0 w 644937"/>
              <a:gd name="connsiteY2" fmla="*/ 0 h 418147"/>
              <a:gd name="connsiteX3" fmla="*/ 0 w 644937"/>
              <a:gd name="connsiteY3" fmla="*/ 63151 h 418147"/>
              <a:gd name="connsiteX4" fmla="*/ 0 w 644937"/>
              <a:gd name="connsiteY4" fmla="*/ 418148 h 418147"/>
              <a:gd name="connsiteX5" fmla="*/ 63151 w 644937"/>
              <a:gd name="connsiteY5" fmla="*/ 418148 h 418147"/>
              <a:gd name="connsiteX6" fmla="*/ 63151 w 644937"/>
              <a:gd name="connsiteY6" fmla="*/ 63151 h 418147"/>
              <a:gd name="connsiteX7" fmla="*/ 644938 w 644937"/>
              <a:gd name="connsiteY7" fmla="*/ 63151 h 41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937" h="418147">
                <a:moveTo>
                  <a:pt x="644938" y="0"/>
                </a:moveTo>
                <a:lnTo>
                  <a:pt x="63151" y="0"/>
                </a:lnTo>
                <a:lnTo>
                  <a:pt x="0" y="0"/>
                </a:lnTo>
                <a:lnTo>
                  <a:pt x="0" y="63151"/>
                </a:lnTo>
                <a:lnTo>
                  <a:pt x="0" y="418148"/>
                </a:lnTo>
                <a:lnTo>
                  <a:pt x="63151" y="418148"/>
                </a:lnTo>
                <a:lnTo>
                  <a:pt x="63151" y="63151"/>
                </a:lnTo>
                <a:lnTo>
                  <a:pt x="644938" y="63151"/>
                </a:lnTo>
                <a:close/>
              </a:path>
            </a:pathLst>
          </a:custGeom>
          <a:solidFill>
            <a:schemeClr val="accent3">
              <a:lumMod val="60000"/>
              <a:lumOff val="40000"/>
            </a:schemeClr>
          </a:solidFill>
          <a:ln w="9525" cap="flat">
            <a:solidFill>
              <a:schemeClr val="accent3">
                <a:lumMod val="60000"/>
                <a:lumOff val="40000"/>
              </a:schemeClr>
            </a:solidFill>
            <a:prstDash val="solid"/>
            <a:miter/>
          </a:ln>
          <a:effectLst>
            <a:outerShdw blurRad="114300" dist="38100" dir="2700000" algn="tl" rotWithShape="0">
              <a:schemeClr val="accent3">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9" name="直角三角形 18"/>
          <p:cNvSpPr/>
          <p:nvPr>
            <p:custDataLst>
              <p:tags r:id="rId7"/>
            </p:custDataLst>
          </p:nvPr>
        </p:nvSpPr>
        <p:spPr>
          <a:xfrm flipH="1">
            <a:off x="7178041" y="2588578"/>
            <a:ext cx="507365" cy="507365"/>
          </a:xfrm>
          <a:prstGeom prst="rtTriangle">
            <a:avLst/>
          </a:prstGeom>
          <a:solidFill>
            <a:schemeClr val="tx1">
              <a:lumMod val="50000"/>
              <a:lumOff val="50000"/>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0" name="矩形 19"/>
          <p:cNvSpPr/>
          <p:nvPr>
            <p:custDataLst>
              <p:tags r:id="rId8"/>
            </p:custDataLst>
          </p:nvPr>
        </p:nvSpPr>
        <p:spPr>
          <a:xfrm>
            <a:off x="4975861" y="4225608"/>
            <a:ext cx="2875280" cy="553720"/>
          </a:xfrm>
          <a:prstGeom prst="rect">
            <a:avLst/>
          </a:prstGeom>
          <a:noFill/>
          <a:ln>
            <a:noFill/>
          </a:ln>
        </p:spPr>
        <p:txBody>
          <a:bodyPr wrap="none" lIns="0" tIns="0" rIns="0" bIns="0" anchor="b" anchorCtr="0">
            <a:normAutofit/>
          </a:bodyPr>
          <a:lstStyle/>
          <a:p>
            <a:pPr algn="l">
              <a:spcBef>
                <a:spcPct val="0"/>
              </a:spcBef>
              <a:spcAft>
                <a:spcPct val="0"/>
              </a:spcAft>
            </a:pPr>
            <a:r>
              <a:rPr lang="en-US" altLang="zh-CN" sz="2800" b="1">
                <a:solidFill>
                  <a:schemeClr val="accent3"/>
                </a:solidFill>
                <a:latin typeface="+mn-ea"/>
                <a:cs typeface="+mn-ea"/>
              </a:rPr>
              <a:t>02</a:t>
            </a:r>
            <a:endParaRPr lang="en-US" altLang="zh-CN" sz="2800" b="1">
              <a:solidFill>
                <a:schemeClr val="accent3"/>
              </a:solidFill>
              <a:latin typeface="+mn-ea"/>
              <a:cs typeface="+mn-ea"/>
            </a:endParaRPr>
          </a:p>
        </p:txBody>
      </p:sp>
      <p:sp>
        <p:nvSpPr>
          <p:cNvPr id="21" name="文本框 20"/>
          <p:cNvSpPr txBox="1"/>
          <p:nvPr>
            <p:custDataLst>
              <p:tags r:id="rId9"/>
            </p:custDataLst>
          </p:nvPr>
        </p:nvSpPr>
        <p:spPr>
          <a:xfrm>
            <a:off x="4975861" y="4806633"/>
            <a:ext cx="2874645" cy="481330"/>
          </a:xfrm>
          <a:prstGeom prst="rect">
            <a:avLst/>
          </a:prstGeom>
          <a:noFill/>
        </p:spPr>
        <p:txBody>
          <a:bodyPr wrap="square" lIns="0" tIns="0" rIns="0" bIns="0" rtlCol="0" anchor="b" anchorCtr="0">
            <a:noAutofit/>
          </a:bodyPr>
          <a:lstStyle/>
          <a:p>
            <a:pPr algn="just"/>
            <a:r>
              <a:rPr lang="zh-CN" altLang="en-US" sz="2000" b="1">
                <a:solidFill>
                  <a:schemeClr val="tx1"/>
                </a:solidFill>
              </a:rPr>
              <a:t>用技术</a:t>
            </a:r>
            <a:endParaRPr lang="zh-CN" altLang="en-US" sz="2000" b="1">
              <a:solidFill>
                <a:schemeClr val="tx1"/>
              </a:solidFill>
            </a:endParaRPr>
          </a:p>
        </p:txBody>
      </p:sp>
      <p:sp>
        <p:nvSpPr>
          <p:cNvPr id="23" name="图形 75"/>
          <p:cNvSpPr/>
          <p:nvPr>
            <p:custDataLst>
              <p:tags r:id="rId10"/>
            </p:custDataLst>
          </p:nvPr>
        </p:nvSpPr>
        <p:spPr>
          <a:xfrm>
            <a:off x="8224521" y="2588578"/>
            <a:ext cx="3242945" cy="1945005"/>
          </a:xfrm>
          <a:custGeom>
            <a:avLst/>
            <a:gdLst>
              <a:gd name="connsiteX0" fmla="*/ 644938 w 644937"/>
              <a:gd name="connsiteY0" fmla="*/ 0 h 418147"/>
              <a:gd name="connsiteX1" fmla="*/ 63151 w 644937"/>
              <a:gd name="connsiteY1" fmla="*/ 0 h 418147"/>
              <a:gd name="connsiteX2" fmla="*/ 0 w 644937"/>
              <a:gd name="connsiteY2" fmla="*/ 0 h 418147"/>
              <a:gd name="connsiteX3" fmla="*/ 0 w 644937"/>
              <a:gd name="connsiteY3" fmla="*/ 63151 h 418147"/>
              <a:gd name="connsiteX4" fmla="*/ 0 w 644937"/>
              <a:gd name="connsiteY4" fmla="*/ 418148 h 418147"/>
              <a:gd name="connsiteX5" fmla="*/ 63151 w 644937"/>
              <a:gd name="connsiteY5" fmla="*/ 418148 h 418147"/>
              <a:gd name="connsiteX6" fmla="*/ 63151 w 644937"/>
              <a:gd name="connsiteY6" fmla="*/ 63151 h 418147"/>
              <a:gd name="connsiteX7" fmla="*/ 644938 w 644937"/>
              <a:gd name="connsiteY7" fmla="*/ 63151 h 41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937" h="418147">
                <a:moveTo>
                  <a:pt x="644938" y="0"/>
                </a:moveTo>
                <a:lnTo>
                  <a:pt x="63151" y="0"/>
                </a:lnTo>
                <a:lnTo>
                  <a:pt x="0" y="0"/>
                </a:lnTo>
                <a:lnTo>
                  <a:pt x="0" y="63151"/>
                </a:lnTo>
                <a:lnTo>
                  <a:pt x="0" y="418148"/>
                </a:lnTo>
                <a:lnTo>
                  <a:pt x="63151" y="418148"/>
                </a:lnTo>
                <a:lnTo>
                  <a:pt x="63151" y="63151"/>
                </a:lnTo>
                <a:lnTo>
                  <a:pt x="644938" y="63151"/>
                </a:lnTo>
                <a:close/>
              </a:path>
            </a:pathLst>
          </a:custGeom>
          <a:solidFill>
            <a:schemeClr val="accent3">
              <a:lumMod val="50000"/>
            </a:schemeClr>
          </a:solidFill>
          <a:ln w="9525" cap="flat">
            <a:solidFill>
              <a:schemeClr val="accent3">
                <a:lumMod val="50000"/>
              </a:schemeClr>
            </a:solidFill>
            <a:prstDash val="solid"/>
            <a:miter/>
          </a:ln>
          <a:effectLst>
            <a:outerShdw blurRad="114300" dist="38100" dir="2700000" algn="tl" rotWithShape="0">
              <a:schemeClr val="accent2">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4" name="矩形 23"/>
          <p:cNvSpPr/>
          <p:nvPr>
            <p:custDataLst>
              <p:tags r:id="rId11"/>
            </p:custDataLst>
          </p:nvPr>
        </p:nvSpPr>
        <p:spPr>
          <a:xfrm>
            <a:off x="8758556" y="3477578"/>
            <a:ext cx="2875280" cy="553720"/>
          </a:xfrm>
          <a:prstGeom prst="rect">
            <a:avLst/>
          </a:prstGeom>
          <a:noFill/>
          <a:ln>
            <a:noFill/>
          </a:ln>
        </p:spPr>
        <p:txBody>
          <a:bodyPr wrap="none" lIns="0" tIns="0" rIns="0" bIns="0" anchor="b" anchorCtr="0">
            <a:normAutofit/>
          </a:bodyPr>
          <a:lstStyle/>
          <a:p>
            <a:pPr algn="l">
              <a:spcBef>
                <a:spcPct val="0"/>
              </a:spcBef>
              <a:spcAft>
                <a:spcPct val="0"/>
              </a:spcAft>
            </a:pPr>
            <a:r>
              <a:rPr lang="en-US" altLang="zh-CN" sz="2800" b="1">
                <a:solidFill>
                  <a:schemeClr val="accent3">
                    <a:lumMod val="50000"/>
                  </a:schemeClr>
                </a:solidFill>
                <a:latin typeface="+mn-ea"/>
                <a:cs typeface="+mn-ea"/>
              </a:rPr>
              <a:t>03</a:t>
            </a:r>
            <a:endParaRPr lang="en-US" altLang="zh-CN" sz="2800" b="1">
              <a:solidFill>
                <a:schemeClr val="accent3">
                  <a:lumMod val="50000"/>
                </a:schemeClr>
              </a:solidFill>
              <a:latin typeface="+mn-ea"/>
              <a:cs typeface="+mn-ea"/>
            </a:endParaRPr>
          </a:p>
        </p:txBody>
      </p:sp>
      <p:sp>
        <p:nvSpPr>
          <p:cNvPr id="25" name="文本框 24"/>
          <p:cNvSpPr txBox="1"/>
          <p:nvPr>
            <p:custDataLst>
              <p:tags r:id="rId12"/>
            </p:custDataLst>
          </p:nvPr>
        </p:nvSpPr>
        <p:spPr>
          <a:xfrm>
            <a:off x="8758556" y="4057968"/>
            <a:ext cx="2874645" cy="481330"/>
          </a:xfrm>
          <a:prstGeom prst="rect">
            <a:avLst/>
          </a:prstGeom>
          <a:noFill/>
        </p:spPr>
        <p:txBody>
          <a:bodyPr wrap="square" lIns="0" tIns="0" rIns="0" bIns="0" rtlCol="0" anchor="b" anchorCtr="0">
            <a:noAutofit/>
          </a:bodyPr>
          <a:lstStyle/>
          <a:p>
            <a:pPr algn="just"/>
            <a:r>
              <a:rPr lang="zh-CN" altLang="en-US" sz="2000" b="1">
                <a:solidFill>
                  <a:schemeClr val="tx1"/>
                </a:solidFill>
              </a:rPr>
              <a:t>创文化</a:t>
            </a:r>
            <a:endParaRPr lang="zh-CN" altLang="en-US" sz="2000" b="1">
              <a:solidFill>
                <a:schemeClr val="tx1"/>
              </a:solidFill>
            </a:endParaRPr>
          </a:p>
        </p:txBody>
      </p:sp>
    </p:spTree>
    <p:custDataLst>
      <p:tags r:id="rId13"/>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67530" y="1132840"/>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4" name="文本框 3"/>
          <p:cNvSpPr txBox="1"/>
          <p:nvPr>
            <p:custDataLst>
              <p:tags r:id="rId2"/>
            </p:custDataLst>
          </p:nvPr>
        </p:nvSpPr>
        <p:spPr>
          <a:xfrm>
            <a:off x="2636520" y="2525395"/>
            <a:ext cx="1875155" cy="460375"/>
          </a:xfrm>
          <a:prstGeom prst="rect">
            <a:avLst/>
          </a:prstGeom>
          <a:noFill/>
        </p:spPr>
        <p:txBody>
          <a:bodyPr wrap="square" rtlCol="0">
            <a:spAutoFit/>
          </a:bodyPr>
          <a:lstStyle/>
          <a:p>
            <a:pPr algn="ctr"/>
            <a:r>
              <a:rPr lang="zh-CN" sz="2400"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1" name="椭圆 10"/>
          <p:cNvSpPr/>
          <p:nvPr>
            <p:custDataLst>
              <p:tags r:id="rId3"/>
            </p:custDataLst>
          </p:nvPr>
        </p:nvSpPr>
        <p:spPr>
          <a:xfrm>
            <a:off x="1628140" y="2225675"/>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4"/>
            </p:custDataLst>
          </p:nvPr>
        </p:nvSpPr>
        <p:spPr>
          <a:xfrm>
            <a:off x="2687955" y="3885565"/>
            <a:ext cx="3346450" cy="460375"/>
          </a:xfrm>
          <a:prstGeom prst="rect">
            <a:avLst/>
          </a:prstGeom>
          <a:noFill/>
        </p:spPr>
        <p:txBody>
          <a:bodyPr wrap="square" rtlCol="0">
            <a:spAutoFit/>
          </a:bodyPr>
          <a:lstStyle/>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案例分享</a:t>
            </a:r>
            <a:r>
              <a:rPr lang="en-US" altLang="zh-CN" sz="2400" dirty="0">
                <a:solidFill>
                  <a:srgbClr val="55797A"/>
                </a:solidFill>
                <a:effectLst/>
                <a:latin typeface="微软雅黑" panose="020B0503020204020204" pitchFamily="34" charset="-122"/>
                <a:ea typeface="微软雅黑" panose="020B0503020204020204" pitchFamily="34" charset="-122"/>
                <a:sym typeface="+mn-ea"/>
              </a:rPr>
              <a:t>-</a:t>
            </a:r>
            <a:r>
              <a:rPr lang="zh-CN" altLang="en-US" sz="2400" dirty="0">
                <a:solidFill>
                  <a:srgbClr val="55797A"/>
                </a:solidFill>
                <a:effectLst/>
                <a:latin typeface="微软雅黑" panose="020B0503020204020204" pitchFamily="34" charset="-122"/>
                <a:ea typeface="微软雅黑" panose="020B0503020204020204" pitchFamily="34" charset="-122"/>
                <a:sym typeface="+mn-ea"/>
              </a:rPr>
              <a:t>秋色巡游车</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4" name="椭圆 13"/>
          <p:cNvSpPr/>
          <p:nvPr>
            <p:custDataLst>
              <p:tags r:id="rId5"/>
            </p:custDataLst>
          </p:nvPr>
        </p:nvSpPr>
        <p:spPr>
          <a:xfrm>
            <a:off x="1628140" y="3555365"/>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custDataLst>
              <p:tags r:id="rId6"/>
            </p:custDataLst>
          </p:nvPr>
        </p:nvSpPr>
        <p:spPr>
          <a:xfrm>
            <a:off x="2687955" y="5151120"/>
            <a:ext cx="3263265" cy="460375"/>
          </a:xfrm>
          <a:prstGeom prst="rect">
            <a:avLst/>
          </a:prstGeom>
          <a:noFill/>
        </p:spPr>
        <p:txBody>
          <a:bodyPr wrap="square" rtlCol="0">
            <a:spAutoFit/>
          </a:bodyPr>
          <a:lstStyle/>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案例解析</a:t>
            </a:r>
            <a:r>
              <a:rPr lang="en-US" altLang="zh-CN" sz="2400" dirty="0">
                <a:solidFill>
                  <a:srgbClr val="55797A"/>
                </a:solidFill>
                <a:effectLst/>
                <a:latin typeface="微软雅黑" panose="020B0503020204020204" pitchFamily="34" charset="-122"/>
                <a:ea typeface="微软雅黑" panose="020B0503020204020204" pitchFamily="34" charset="-122"/>
                <a:sym typeface="+mn-ea"/>
              </a:rPr>
              <a:t>-</a:t>
            </a:r>
            <a:r>
              <a:rPr lang="zh-CN" altLang="en-US" sz="2400" dirty="0">
                <a:solidFill>
                  <a:srgbClr val="55797A"/>
                </a:solidFill>
                <a:effectLst/>
                <a:latin typeface="微软雅黑" panose="020B0503020204020204" pitchFamily="34" charset="-122"/>
                <a:ea typeface="微软雅黑" panose="020B0503020204020204" pitchFamily="34" charset="-122"/>
                <a:sym typeface="+mn-ea"/>
              </a:rPr>
              <a:t>秋色巡游车</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5" name="椭圆 14"/>
          <p:cNvSpPr/>
          <p:nvPr>
            <p:custDataLst>
              <p:tags r:id="rId7"/>
            </p:custDataLst>
          </p:nvPr>
        </p:nvSpPr>
        <p:spPr>
          <a:xfrm>
            <a:off x="1628140" y="4885055"/>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8" name="文本框 7"/>
          <p:cNvSpPr txBox="1"/>
          <p:nvPr>
            <p:custDataLst>
              <p:tags r:id="rId9"/>
            </p:custDataLst>
          </p:nvPr>
        </p:nvSpPr>
        <p:spPr>
          <a:xfrm>
            <a:off x="7838440" y="2525395"/>
            <a:ext cx="3292475" cy="460375"/>
          </a:xfrm>
          <a:prstGeom prst="rect">
            <a:avLst/>
          </a:prstGeom>
          <a:noFill/>
        </p:spPr>
        <p:txBody>
          <a:bodyPr wrap="square" rtlCol="0">
            <a:spAutoFit/>
          </a:bodyPr>
          <a:p>
            <a:pPr algn="ctr"/>
            <a:r>
              <a:rPr lang="zh-CN" sz="2400" dirty="0">
                <a:solidFill>
                  <a:srgbClr val="55797A"/>
                </a:solidFill>
                <a:effectLst/>
                <a:latin typeface="微软雅黑" panose="020B0503020204020204" pitchFamily="34" charset="-122"/>
                <a:ea typeface="微软雅黑" panose="020B0503020204020204" pitchFamily="34" charset="-122"/>
                <a:sym typeface="+mn-ea"/>
              </a:rPr>
              <a:t>核心内涵与实践场景</a:t>
            </a:r>
            <a:endParaRPr lang="zh-CN"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9" name="椭圆 8"/>
          <p:cNvSpPr/>
          <p:nvPr>
            <p:custDataLst>
              <p:tags r:id="rId10"/>
            </p:custDataLst>
          </p:nvPr>
        </p:nvSpPr>
        <p:spPr>
          <a:xfrm>
            <a:off x="6656070" y="2225675"/>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11"/>
            </p:custDataLst>
          </p:nvPr>
        </p:nvSpPr>
        <p:spPr>
          <a:xfrm>
            <a:off x="7838440" y="3931920"/>
            <a:ext cx="3357880" cy="460375"/>
          </a:xfrm>
          <a:prstGeom prst="rect">
            <a:avLst/>
          </a:prstGeom>
          <a:noFill/>
        </p:spPr>
        <p:txBody>
          <a:bodyPr wrap="square" rtlCol="0">
            <a:spAutoFit/>
          </a:bodyPr>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理论基础与典型模式</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3" name="椭圆 12"/>
          <p:cNvSpPr/>
          <p:nvPr>
            <p:custDataLst>
              <p:tags r:id="rId12"/>
            </p:custDataLst>
          </p:nvPr>
        </p:nvSpPr>
        <p:spPr>
          <a:xfrm>
            <a:off x="6656070" y="3554730"/>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custDataLst>
              <p:tags r:id="rId13"/>
            </p:custDataLst>
          </p:nvPr>
        </p:nvSpPr>
        <p:spPr>
          <a:xfrm>
            <a:off x="7978140" y="5151120"/>
            <a:ext cx="3152775" cy="460375"/>
          </a:xfrm>
          <a:prstGeom prst="rect">
            <a:avLst/>
          </a:prstGeom>
          <a:noFill/>
        </p:spPr>
        <p:txBody>
          <a:bodyPr wrap="square" rtlCol="0">
            <a:spAutoFit/>
          </a:bodyPr>
          <a:p>
            <a:pPr algn="ctr"/>
            <a:r>
              <a:rPr lang="zh-CN" altLang="en-US" sz="2400" dirty="0">
                <a:solidFill>
                  <a:srgbClr val="55797A"/>
                </a:solidFill>
                <a:effectLst/>
                <a:latin typeface="微软雅黑" panose="020B0503020204020204" pitchFamily="34" charset="-122"/>
                <a:ea typeface="微软雅黑" panose="020B0503020204020204" pitchFamily="34" charset="-122"/>
                <a:sym typeface="+mn-ea"/>
              </a:rPr>
              <a:t>注意事项与思考练习</a:t>
            </a:r>
            <a:endParaRPr lang="zh-CN" altLang="en-US" sz="24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9" name="椭圆 18"/>
          <p:cNvSpPr/>
          <p:nvPr>
            <p:custDataLst>
              <p:tags r:id="rId14"/>
            </p:custDataLst>
          </p:nvPr>
        </p:nvSpPr>
        <p:spPr>
          <a:xfrm>
            <a:off x="6656070" y="4851400"/>
            <a:ext cx="1059815" cy="1059815"/>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视频"/>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866265" y="2459355"/>
            <a:ext cx="583565" cy="583565"/>
          </a:xfrm>
          <a:prstGeom prst="rect">
            <a:avLst/>
          </a:prstGeom>
        </p:spPr>
      </p:pic>
      <p:pic>
        <p:nvPicPr>
          <p:cNvPr id="21" name="图片 20" descr="书本"/>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949440" y="2502535"/>
            <a:ext cx="540385" cy="540385"/>
          </a:xfrm>
          <a:prstGeom prst="rect">
            <a:avLst/>
          </a:prstGeom>
        </p:spPr>
      </p:pic>
      <p:pic>
        <p:nvPicPr>
          <p:cNvPr id="22" name="图片 21" descr="龙舟"/>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805305" y="3732530"/>
            <a:ext cx="704850" cy="704850"/>
          </a:xfrm>
          <a:prstGeom prst="rect">
            <a:avLst/>
          </a:prstGeom>
        </p:spPr>
      </p:pic>
      <p:pic>
        <p:nvPicPr>
          <p:cNvPr id="23" name="图片 22" descr="龙舟"/>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flipH="1">
            <a:off x="1805305" y="5062220"/>
            <a:ext cx="704850" cy="704850"/>
          </a:xfrm>
          <a:prstGeom prst="rect">
            <a:avLst/>
          </a:prstGeom>
        </p:spPr>
      </p:pic>
      <p:pic>
        <p:nvPicPr>
          <p:cNvPr id="24" name="图片 23" descr="思考"/>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6903085" y="5062220"/>
            <a:ext cx="586740" cy="586740"/>
          </a:xfrm>
          <a:prstGeom prst="rect">
            <a:avLst/>
          </a:prstGeom>
        </p:spPr>
      </p:pic>
      <p:pic>
        <p:nvPicPr>
          <p:cNvPr id="25" name="图片 24" descr="理论"/>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903085" y="3783965"/>
            <a:ext cx="653415" cy="653415"/>
          </a:xfrm>
          <a:prstGeom prst="rect">
            <a:avLst/>
          </a:prstGeom>
        </p:spPr>
      </p:pic>
    </p:spTree>
    <p:custDataLst>
      <p:tags r:id="rId25"/>
    </p:custData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32091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284085" cy="67818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zh-CN" sz="3600" b="1" dirty="0">
                <a:solidFill>
                  <a:srgbClr val="55797A"/>
                </a:solidFill>
                <a:effectLst/>
                <a:latin typeface="微软雅黑" panose="020B0503020204020204" pitchFamily="34" charset="-122"/>
                <a:ea typeface="微软雅黑" panose="020B0503020204020204" pitchFamily="34" charset="-122"/>
                <a:sym typeface="+mn-ea"/>
              </a:rPr>
              <a:t>创新创作型的实施特点</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498215" y="1518285"/>
            <a:ext cx="4921250"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文化理解与创新思维相结合</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custDataLst>
              <p:tags r:id="rId2"/>
            </p:custDataLst>
          </p:nvPr>
        </p:nvSpPr>
        <p:spPr>
          <a:xfrm>
            <a:off x="603568" y="3555366"/>
            <a:ext cx="2673985" cy="72009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a:solidFill>
                  <a:schemeClr val="accent3">
                    <a:lumMod val="60000"/>
                    <a:lumOff val="40000"/>
                  </a:schemeClr>
                </a:solidFill>
                <a:latin typeface="+mn-ea"/>
                <a:cs typeface="+mn-ea"/>
                <a:sym typeface="+mn-ea"/>
              </a:rPr>
              <a:t>理解传统文化</a:t>
            </a:r>
            <a:endParaRPr lang="zh-CN" altLang="en-US" sz="2400" b="1">
              <a:solidFill>
                <a:schemeClr val="accent3">
                  <a:lumMod val="60000"/>
                  <a:lumOff val="40000"/>
                </a:schemeClr>
              </a:solidFill>
              <a:latin typeface="+mn-ea"/>
              <a:cs typeface="+mn-ea"/>
              <a:sym typeface="+mn-ea"/>
            </a:endParaRPr>
          </a:p>
          <a:p>
            <a:pPr algn="r">
              <a:spcBef>
                <a:spcPct val="0"/>
              </a:spcBef>
              <a:spcAft>
                <a:spcPct val="0"/>
              </a:spcAft>
            </a:pPr>
            <a:endParaRPr lang="zh-CN" altLang="en-US" sz="2400" b="1" dirty="0">
              <a:solidFill>
                <a:schemeClr val="accent3">
                  <a:lumMod val="60000"/>
                  <a:lumOff val="40000"/>
                </a:schemeClr>
              </a:solidFill>
              <a:latin typeface="+mn-ea"/>
              <a:cs typeface="+mn-ea"/>
              <a:sym typeface="+mn-ea"/>
            </a:endParaRPr>
          </a:p>
        </p:txBody>
      </p:sp>
      <p:sp>
        <p:nvSpPr>
          <p:cNvPr id="22" name="椭圆 21"/>
          <p:cNvSpPr/>
          <p:nvPr>
            <p:custDataLst>
              <p:tags r:id="rId3"/>
            </p:custDataLst>
          </p:nvPr>
        </p:nvSpPr>
        <p:spPr>
          <a:xfrm>
            <a:off x="3628073" y="3555366"/>
            <a:ext cx="262255" cy="26162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4"/>
            </p:custDataLst>
          </p:nvPr>
        </p:nvSpPr>
        <p:spPr>
          <a:xfrm>
            <a:off x="3714433" y="3641091"/>
            <a:ext cx="90170" cy="901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27" name="直接连接符 26"/>
          <p:cNvCxnSpPr/>
          <p:nvPr>
            <p:custDataLst>
              <p:tags r:id="rId5"/>
            </p:custDataLst>
          </p:nvPr>
        </p:nvCxnSpPr>
        <p:spPr>
          <a:xfrm>
            <a:off x="3363913" y="3686811"/>
            <a:ext cx="264160"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8" name="矩形 27"/>
          <p:cNvSpPr/>
          <p:nvPr>
            <p:custDataLst>
              <p:tags r:id="rId6"/>
            </p:custDataLst>
          </p:nvPr>
        </p:nvSpPr>
        <p:spPr>
          <a:xfrm>
            <a:off x="8819198" y="2044700"/>
            <a:ext cx="2673985" cy="720090"/>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dirty="0">
                <a:solidFill>
                  <a:schemeClr val="accent2"/>
                </a:solidFill>
                <a:latin typeface="+mn-ea"/>
                <a:cs typeface="+mn-ea"/>
                <a:sym typeface="+mn-ea"/>
              </a:rPr>
              <a:t>进行新视角重构</a:t>
            </a:r>
            <a:endParaRPr lang="zh-CN" altLang="en-US" sz="2400" b="1">
              <a:solidFill>
                <a:schemeClr val="accent3"/>
              </a:solidFill>
              <a:latin typeface="+mn-ea"/>
              <a:cs typeface="+mn-ea"/>
              <a:sym typeface="+mn-ea"/>
            </a:endParaRPr>
          </a:p>
        </p:txBody>
      </p:sp>
      <p:sp>
        <p:nvSpPr>
          <p:cNvPr id="30" name="椭圆 29"/>
          <p:cNvSpPr/>
          <p:nvPr>
            <p:custDataLst>
              <p:tags r:id="rId7"/>
            </p:custDataLst>
          </p:nvPr>
        </p:nvSpPr>
        <p:spPr>
          <a:xfrm>
            <a:off x="8283258" y="2438401"/>
            <a:ext cx="262255" cy="262255"/>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椭圆 30"/>
          <p:cNvSpPr/>
          <p:nvPr>
            <p:custDataLst>
              <p:tags r:id="rId8"/>
            </p:custDataLst>
          </p:nvPr>
        </p:nvSpPr>
        <p:spPr>
          <a:xfrm>
            <a:off x="8368983" y="2524126"/>
            <a:ext cx="90805" cy="908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32" name="直接连接符 31"/>
          <p:cNvCxnSpPr/>
          <p:nvPr>
            <p:custDataLst>
              <p:tags r:id="rId9"/>
            </p:custDataLst>
          </p:nvPr>
        </p:nvCxnSpPr>
        <p:spPr>
          <a:xfrm>
            <a:off x="8545513" y="2569846"/>
            <a:ext cx="264795" cy="0"/>
          </a:xfrm>
          <a:prstGeom prst="line">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10"/>
            </p:custDataLst>
          </p:nvPr>
        </p:nvSpPr>
        <p:spPr>
          <a:xfrm>
            <a:off x="8824913" y="4411346"/>
            <a:ext cx="2673985" cy="720090"/>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dirty="0">
                <a:solidFill>
                  <a:schemeClr val="accent2"/>
                </a:solidFill>
                <a:latin typeface="+mn-ea"/>
                <a:cs typeface="+mn-ea"/>
                <a:sym typeface="+mn-ea"/>
              </a:rPr>
              <a:t>形成创新作品</a:t>
            </a:r>
            <a:endParaRPr lang="zh-CN" altLang="en-US" sz="2400" b="1" dirty="0">
              <a:solidFill>
                <a:schemeClr val="accent2"/>
              </a:solidFill>
              <a:latin typeface="+mn-ea"/>
              <a:cs typeface="+mn-ea"/>
              <a:sym typeface="+mn-ea"/>
            </a:endParaRPr>
          </a:p>
        </p:txBody>
      </p:sp>
      <p:sp>
        <p:nvSpPr>
          <p:cNvPr id="116" name="椭圆 115"/>
          <p:cNvSpPr/>
          <p:nvPr>
            <p:custDataLst>
              <p:tags r:id="rId11"/>
            </p:custDataLst>
          </p:nvPr>
        </p:nvSpPr>
        <p:spPr>
          <a:xfrm>
            <a:off x="8288973" y="4793616"/>
            <a:ext cx="262255" cy="262255"/>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7" name="椭圆 116"/>
          <p:cNvSpPr/>
          <p:nvPr>
            <p:custDataLst>
              <p:tags r:id="rId12"/>
            </p:custDataLst>
          </p:nvPr>
        </p:nvSpPr>
        <p:spPr>
          <a:xfrm>
            <a:off x="8374698" y="4879341"/>
            <a:ext cx="90805" cy="908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18" name="直接连接符 117"/>
          <p:cNvCxnSpPr/>
          <p:nvPr>
            <p:custDataLst>
              <p:tags r:id="rId13"/>
            </p:custDataLst>
          </p:nvPr>
        </p:nvCxnSpPr>
        <p:spPr>
          <a:xfrm>
            <a:off x="8551228" y="4925061"/>
            <a:ext cx="264795"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7" name="任意多边形: 形状 53"/>
          <p:cNvSpPr/>
          <p:nvPr>
            <p:custDataLst>
              <p:tags r:id="rId14"/>
            </p:custDataLst>
          </p:nvPr>
        </p:nvSpPr>
        <p:spPr>
          <a:xfrm rot="14340000">
            <a:off x="4266248" y="2331721"/>
            <a:ext cx="1685925" cy="253238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52" name="任意多边形: 形状 51"/>
          <p:cNvSpPr/>
          <p:nvPr>
            <p:custDataLst>
              <p:tags r:id="rId15"/>
            </p:custDataLst>
          </p:nvPr>
        </p:nvSpPr>
        <p:spPr>
          <a:xfrm rot="3540000">
            <a:off x="5022533" y="3148966"/>
            <a:ext cx="2386985" cy="1123689"/>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54" name="任意多边形: 形状 53"/>
          <p:cNvSpPr/>
          <p:nvPr>
            <p:custDataLst>
              <p:tags r:id="rId16"/>
            </p:custDataLst>
          </p:nvPr>
        </p:nvSpPr>
        <p:spPr>
          <a:xfrm rot="21540000">
            <a:off x="6140768" y="2457451"/>
            <a:ext cx="1685925" cy="253238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38" name="任意多边形: 形状 51"/>
          <p:cNvSpPr/>
          <p:nvPr>
            <p:custDataLst>
              <p:tags r:id="rId17"/>
            </p:custDataLst>
          </p:nvPr>
        </p:nvSpPr>
        <p:spPr>
          <a:xfrm rot="10740000">
            <a:off x="5146358" y="4065906"/>
            <a:ext cx="2385990" cy="1117103"/>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9" name="任意多边形: 形状 53"/>
          <p:cNvSpPr/>
          <p:nvPr>
            <p:custDataLst>
              <p:tags r:id="rId18"/>
            </p:custDataLst>
          </p:nvPr>
        </p:nvSpPr>
        <p:spPr>
          <a:xfrm rot="7140000">
            <a:off x="5103178" y="4015106"/>
            <a:ext cx="1685925" cy="253238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40" name="任意多边形: 形状 51"/>
          <p:cNvSpPr/>
          <p:nvPr>
            <p:custDataLst>
              <p:tags r:id="rId19"/>
            </p:custDataLst>
          </p:nvPr>
        </p:nvSpPr>
        <p:spPr>
          <a:xfrm rot="17940000">
            <a:off x="4288473" y="3711575"/>
            <a:ext cx="2385695" cy="1116965"/>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1" name="矩形 40"/>
          <p:cNvSpPr/>
          <p:nvPr>
            <p:custDataLst>
              <p:tags r:id="rId20"/>
            </p:custDataLst>
          </p:nvPr>
        </p:nvSpPr>
        <p:spPr>
          <a:xfrm>
            <a:off x="5434648" y="2647951"/>
            <a:ext cx="541020" cy="504825"/>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rPr>
              <a:t>01</a:t>
            </a:r>
            <a:endPar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endParaRPr>
          </a:p>
        </p:txBody>
      </p:sp>
      <p:sp>
        <p:nvSpPr>
          <p:cNvPr id="42" name="矩形 41"/>
          <p:cNvSpPr/>
          <p:nvPr>
            <p:custDataLst>
              <p:tags r:id="rId21"/>
            </p:custDataLst>
          </p:nvPr>
        </p:nvSpPr>
        <p:spPr>
          <a:xfrm>
            <a:off x="4868228" y="4878706"/>
            <a:ext cx="541020" cy="504825"/>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rPr>
              <a:t>03</a:t>
            </a:r>
            <a:endPar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endParaRPr>
          </a:p>
        </p:txBody>
      </p:sp>
      <p:sp>
        <p:nvSpPr>
          <p:cNvPr id="43" name="矩形 42"/>
          <p:cNvSpPr/>
          <p:nvPr>
            <p:custDataLst>
              <p:tags r:id="rId22"/>
            </p:custDataLst>
          </p:nvPr>
        </p:nvSpPr>
        <p:spPr>
          <a:xfrm>
            <a:off x="7055168" y="4038601"/>
            <a:ext cx="490220" cy="457200"/>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3">
                        <a:lumMod val="5000"/>
                        <a:lumOff val="95000"/>
                        <a:alpha val="100000"/>
                      </a:schemeClr>
                    </a:gs>
                    <a:gs pos="100000">
                      <a:schemeClr val="accent3">
                        <a:lumMod val="0"/>
                        <a:lumOff val="100000"/>
                        <a:alpha val="100000"/>
                      </a:schemeClr>
                    </a:gs>
                  </a:gsLst>
                  <a:lin ang="5400000" scaled="0"/>
                </a:gradFill>
                <a:latin typeface="+mn-ea"/>
                <a:cs typeface="+mn-ea"/>
                <a:sym typeface="+mn-ea"/>
              </a:rPr>
              <a:t>02</a:t>
            </a:r>
            <a:endParaRPr lang="en-US" altLang="zh-CN" sz="1600" b="1">
              <a:gradFill>
                <a:gsLst>
                  <a:gs pos="0">
                    <a:schemeClr val="accent3">
                      <a:lumMod val="5000"/>
                      <a:lumOff val="95000"/>
                      <a:alpha val="100000"/>
                    </a:schemeClr>
                  </a:gs>
                  <a:gs pos="100000">
                    <a:schemeClr val="accent3">
                      <a:lumMod val="0"/>
                      <a:lumOff val="100000"/>
                      <a:alpha val="100000"/>
                    </a:schemeClr>
                  </a:gs>
                </a:gsLst>
                <a:lin ang="5400000" scaled="0"/>
              </a:gradFill>
              <a:latin typeface="+mn-ea"/>
              <a:cs typeface="+mn-ea"/>
              <a:sym typeface="+mn-ea"/>
            </a:endParaRPr>
          </a:p>
        </p:txBody>
      </p:sp>
    </p:spTree>
    <p:custDataLst>
      <p:tags r:id="rId23"/>
    </p:custData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Three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416386" y="2698750"/>
            <a:ext cx="11333392" cy="1059815"/>
            <a:chOff x="-1257" y="4328"/>
            <a:chExt cx="21361" cy="1669"/>
          </a:xfrm>
        </p:grpSpPr>
        <p:sp>
          <p:nvSpPr>
            <p:cNvPr id="15" name="矩形 14"/>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57" y="4328"/>
              <a:ext cx="21361" cy="1539"/>
            </a:xfrm>
            <a:prstGeom prst="rect">
              <a:avLst/>
            </a:prstGeom>
            <a:noFill/>
          </p:spPr>
          <p:txBody>
            <a:bodyPr wrap="square" rtlCol="0">
              <a:spAutoFit/>
            </a:bodyPr>
            <a:lstStyle/>
            <a:p>
              <a:pPr algn="ctr">
                <a:lnSpc>
                  <a:spcPct val="120000"/>
                </a:lnSpc>
                <a:spcBef>
                  <a:spcPts val="0"/>
                </a:spcBef>
                <a:spcAft>
                  <a:spcPts val="0"/>
                </a:spcAft>
              </a:pPr>
              <a:r>
                <a:rPr lang="zh-CN" sz="4800" b="1" dirty="0">
                  <a:solidFill>
                    <a:srgbClr val="55797A"/>
                  </a:solidFill>
                  <a:effectLst/>
                  <a:latin typeface="微软雅黑" panose="020B0503020204020204" pitchFamily="34" charset="-122"/>
                  <a:ea typeface="微软雅黑" panose="020B0503020204020204" pitchFamily="34" charset="-122"/>
                  <a:sym typeface="+mn-ea"/>
                </a:rPr>
                <a:t>案例分享</a:t>
              </a:r>
              <a:endParaRPr lang="zh-CN"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8" name="圆角矩形 17"/>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一、项目介绍</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1" name="图片 18" descr="6ecfab290c1d9534f2bcab5e2c6748a5"/>
          <p:cNvPicPr>
            <a:picLocks noChangeAspect="1"/>
          </p:cNvPicPr>
          <p:nvPr/>
        </p:nvPicPr>
        <p:blipFill>
          <a:blip r:embed="rId2" cstate="print"/>
          <a:stretch>
            <a:fillRect/>
          </a:stretch>
        </p:blipFill>
        <p:spPr>
          <a:xfrm>
            <a:off x="3659505" y="3242310"/>
            <a:ext cx="4841875" cy="3241040"/>
          </a:xfrm>
          <a:prstGeom prst="rect">
            <a:avLst/>
          </a:prstGeom>
        </p:spPr>
      </p:pic>
      <p:sp>
        <p:nvSpPr>
          <p:cNvPr id="15" name="文本框 14"/>
          <p:cNvSpPr txBox="1"/>
          <p:nvPr/>
        </p:nvSpPr>
        <p:spPr>
          <a:xfrm>
            <a:off x="915670" y="1254760"/>
            <a:ext cx="10330180" cy="1987550"/>
          </a:xfrm>
          <a:prstGeom prst="rect">
            <a:avLst/>
          </a:prstGeom>
          <a:noFill/>
        </p:spPr>
        <p:txBody>
          <a:bodyPr wrap="square" rtlCol="0">
            <a:noAutofit/>
          </a:bodyPr>
          <a:p>
            <a:pPr indent="0" fontAlgn="auto">
              <a:lnSpc>
                <a:spcPct val="150000"/>
              </a:lnSpc>
            </a:pPr>
            <a:r>
              <a:rPr lang="zh-CN" altLang="en-US" sz="2400">
                <a:solidFill>
                  <a:srgbClr val="55797A"/>
                </a:solidFill>
              </a:rPr>
              <a:t>龙舟，又称龙船，赛龙舟、划龙船（也称龙舟竞渡）是一种优秀的传统水乡民俗，与端午节有着密切的联系。明清时期，端午节赛龙舟的活动在广东地区已经十分普遍。</a:t>
            </a:r>
            <a:endParaRPr lang="zh-CN" altLang="en-US" sz="2400">
              <a:solidFill>
                <a:srgbClr val="55797A"/>
              </a:solidFill>
            </a:endParaRPr>
          </a:p>
        </p:txBody>
      </p:sp>
    </p:spTree>
    <p:custDataLst>
      <p:tags r:id="rId3"/>
    </p:custData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二、案例展示</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2899410" y="1426845"/>
            <a:ext cx="7851775" cy="812800"/>
          </a:xfrm>
          <a:prstGeom prst="rect">
            <a:avLst/>
          </a:prstGeom>
          <a:noFill/>
        </p:spPr>
        <p:txBody>
          <a:bodyPr wrap="square" rtlCol="0">
            <a:noAutofit/>
          </a:bodyPr>
          <a:p>
            <a:pPr indent="0" fontAlgn="auto">
              <a:lnSpc>
                <a:spcPct val="150000"/>
              </a:lnSpc>
            </a:pPr>
            <a:r>
              <a:rPr lang="zh-CN" altLang="en-US" sz="2400">
                <a:solidFill>
                  <a:srgbClr val="55797A"/>
                </a:solidFill>
              </a:rPr>
              <a:t>请同学们扫码观看案例介绍视频，了解龙舟案例</a:t>
            </a:r>
            <a:endParaRPr lang="zh-CN" altLang="en-US" sz="2400">
              <a:solidFill>
                <a:srgbClr val="55797A"/>
              </a:solidFill>
            </a:endParaRPr>
          </a:p>
        </p:txBody>
      </p:sp>
      <p:pic>
        <p:nvPicPr>
          <p:cNvPr id="2" name="图片 1"/>
          <p:cNvPicPr>
            <a:picLocks noChangeAspect="1"/>
          </p:cNvPicPr>
          <p:nvPr/>
        </p:nvPicPr>
        <p:blipFill>
          <a:blip r:embed="rId2"/>
          <a:stretch>
            <a:fillRect/>
          </a:stretch>
        </p:blipFill>
        <p:spPr>
          <a:xfrm>
            <a:off x="4347210" y="2585720"/>
            <a:ext cx="3496945" cy="3496945"/>
          </a:xfrm>
          <a:prstGeom prst="rect">
            <a:avLst/>
          </a:prstGeom>
        </p:spPr>
      </p:pic>
    </p:spTree>
    <p:custDataLst>
      <p:tags r:id="rId3"/>
    </p:custData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FOUR</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416386" y="2687955"/>
            <a:ext cx="11333392" cy="1070610"/>
            <a:chOff x="-1257" y="4311"/>
            <a:chExt cx="21361" cy="1686"/>
          </a:xfrm>
        </p:grpSpPr>
        <p:sp>
          <p:nvSpPr>
            <p:cNvPr id="15" name="矩形 14"/>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57" y="4311"/>
              <a:ext cx="21361" cy="1539"/>
            </a:xfrm>
            <a:prstGeom prst="rect">
              <a:avLst/>
            </a:prstGeom>
            <a:noFill/>
          </p:spPr>
          <p:txBody>
            <a:bodyPr wrap="square" rtlCol="0">
              <a:spAutoFit/>
            </a:bodyPr>
            <a:lstStyle/>
            <a:p>
              <a:pPr algn="ctr">
                <a:lnSpc>
                  <a:spcPct val="120000"/>
                </a:lnSpc>
                <a:spcBef>
                  <a:spcPts val="0"/>
                </a:spcBef>
                <a:spcAft>
                  <a:spcPts val="0"/>
                </a:spcAft>
              </a:pPr>
              <a:r>
                <a:rPr lang="zh-CN" sz="4800" b="1" dirty="0">
                  <a:solidFill>
                    <a:srgbClr val="55797A"/>
                  </a:solidFill>
                  <a:effectLst/>
                  <a:latin typeface="微软雅黑" panose="020B0503020204020204" pitchFamily="34" charset="-122"/>
                  <a:ea typeface="微软雅黑" panose="020B0503020204020204" pitchFamily="34" charset="-122"/>
                  <a:sym typeface="+mn-ea"/>
                </a:rPr>
                <a:t>理论基础与典型模式</a:t>
              </a:r>
              <a:endParaRPr lang="zh-CN"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8" name="圆角矩形 17"/>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817870" cy="19875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868670"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理论一：设计思维五步法</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54" name="图片 79" descr="D:/BaiduSyncdisk/研究生/《C-STEAM跨学科教学设计与案例分析》教材编写/第八章/设计思维图-中文.png设计思维图-中文"/>
          <p:cNvPicPr>
            <a:picLocks noChangeAspect="1"/>
          </p:cNvPicPr>
          <p:nvPr/>
        </p:nvPicPr>
        <p:blipFill>
          <a:blip r:embed="rId2"/>
          <a:srcRect t="6" b="6"/>
          <a:stretch>
            <a:fillRect/>
          </a:stretch>
        </p:blipFill>
        <p:spPr>
          <a:xfrm>
            <a:off x="1749108" y="2263775"/>
            <a:ext cx="8693785" cy="4311015"/>
          </a:xfrm>
          <a:prstGeom prst="rect">
            <a:avLst/>
          </a:prstGeom>
        </p:spPr>
      </p:pic>
      <p:sp>
        <p:nvSpPr>
          <p:cNvPr id="3" name="文本框 2"/>
          <p:cNvSpPr txBox="1"/>
          <p:nvPr/>
        </p:nvSpPr>
        <p:spPr>
          <a:xfrm>
            <a:off x="850265" y="1325880"/>
            <a:ext cx="10490200" cy="873760"/>
          </a:xfrm>
          <a:prstGeom prst="rect">
            <a:avLst/>
          </a:prstGeom>
        </p:spPr>
        <p:txBody>
          <a:bodyPr>
            <a:noAutofit/>
          </a:bodyPr>
          <a:p>
            <a:pPr marL="0" indent="0" algn="just" defTabSz="266700">
              <a:spcBef>
                <a:spcPct val="0"/>
              </a:spcBef>
              <a:spcAft>
                <a:spcPct val="0"/>
              </a:spcAft>
            </a:pPr>
            <a:r>
              <a:rPr lang="zh-CN" altLang="en-US" sz="2400">
                <a:solidFill>
                  <a:srgbClr val="55797A"/>
                </a:solidFill>
              </a:rPr>
              <a:t>设计思维是一种设计方法，它为问题探究和作品创作提供了一种科学的框架</a:t>
            </a:r>
            <a:endParaRPr lang="zh-CN" altLang="en-US" sz="2400">
              <a:solidFill>
                <a:srgbClr val="55797A"/>
              </a:solidFill>
            </a:endParaRPr>
          </a:p>
        </p:txBody>
      </p:sp>
    </p:spTree>
    <p:custDataLst>
      <p:tags r:id="rId3"/>
    </p:custData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32130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4960" cy="61087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理论二：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5P</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珠串模型</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45795" y="2322830"/>
            <a:ext cx="10900410" cy="3732530"/>
          </a:xfrm>
          <a:prstGeom prst="rect">
            <a:avLst/>
          </a:prstGeom>
        </p:spPr>
      </p:pic>
      <p:sp>
        <p:nvSpPr>
          <p:cNvPr id="3" name="文本框 2"/>
          <p:cNvSpPr txBox="1"/>
          <p:nvPr/>
        </p:nvSpPr>
        <p:spPr>
          <a:xfrm>
            <a:off x="850265" y="1325880"/>
            <a:ext cx="10210165" cy="884555"/>
          </a:xfrm>
          <a:prstGeom prst="rect">
            <a:avLst/>
          </a:prstGeom>
        </p:spPr>
        <p:txBody>
          <a:bodyPr>
            <a:noAutofit/>
          </a:bodyPr>
          <a:p>
            <a:pPr marL="0" indent="0" algn="just" defTabSz="266700">
              <a:spcBef>
                <a:spcPct val="0"/>
              </a:spcBef>
              <a:spcAft>
                <a:spcPct val="0"/>
              </a:spcAft>
            </a:pPr>
            <a:r>
              <a:rPr lang="zh-CN" altLang="en-US" sz="2400">
                <a:solidFill>
                  <a:srgbClr val="55797A"/>
                </a:solidFill>
              </a:rPr>
              <a:t>创新性问题解决5P珠串模型旨在更好地确立创新性问题解决的过程机制</a:t>
            </a:r>
            <a:endParaRPr lang="zh-CN" altLang="en-US" sz="2400">
              <a:solidFill>
                <a:srgbClr val="55797A"/>
              </a:solidFill>
            </a:endParaRPr>
          </a:p>
        </p:txBody>
      </p:sp>
    </p:spTree>
    <p:custDataLst>
      <p:tags r:id="rId3"/>
    </p:custData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32130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394960" cy="61087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理论三：情境学习理论</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6235065" y="1844040"/>
            <a:ext cx="4860290" cy="4098290"/>
          </a:xfrm>
          <a:prstGeom prst="rect">
            <a:avLst/>
          </a:prstGeom>
        </p:spPr>
      </p:pic>
      <p:sp>
        <p:nvSpPr>
          <p:cNvPr id="4" name="文本框 3"/>
          <p:cNvSpPr txBox="1"/>
          <p:nvPr/>
        </p:nvSpPr>
        <p:spPr>
          <a:xfrm>
            <a:off x="1238250" y="2399665"/>
            <a:ext cx="4454525" cy="2625090"/>
          </a:xfrm>
          <a:prstGeom prst="rect">
            <a:avLst/>
          </a:prstGeom>
        </p:spPr>
        <p:txBody>
          <a:bodyPr>
            <a:noAutofit/>
          </a:bodyPr>
          <a:p>
            <a:pPr indent="0" algn="just" defTabSz="266700" fontAlgn="auto">
              <a:lnSpc>
                <a:spcPct val="150000"/>
              </a:lnSpc>
              <a:spcBef>
                <a:spcPct val="0"/>
              </a:spcBef>
              <a:spcAft>
                <a:spcPct val="0"/>
              </a:spcAft>
            </a:pPr>
            <a:r>
              <a:rPr lang="zh-CN" altLang="en-US" sz="2400">
                <a:solidFill>
                  <a:srgbClr val="55797A"/>
                </a:solidFill>
              </a:rPr>
              <a:t>情境学习理论源自哈贝马斯的“情境理性”。他认为，人类的理性始终嵌入于特定的事件之中，而知识的加工正是在情景理性下进行的</a:t>
            </a:r>
            <a:endParaRPr lang="zh-CN" altLang="en-US" sz="2400">
              <a:solidFill>
                <a:srgbClr val="55797A"/>
              </a:solidFill>
            </a:endParaRPr>
          </a:p>
        </p:txBody>
      </p:sp>
    </p:spTree>
    <p:custDataLst>
      <p:tags r:id="rId3"/>
    </p:custData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824357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7929245" cy="610870"/>
          </a:xfrm>
          <a:prstGeom prst="rect">
            <a:avLst/>
          </a:prstGeom>
          <a:noFill/>
        </p:spPr>
        <p:txBody>
          <a:bodyPr wrap="square" rtlCol="0">
            <a:noAutofit/>
          </a:bodyPr>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创新创作型</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 C-STEAM </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教学模型总览</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49" name="图片 49" descr="1743556282072"/>
          <p:cNvPicPr>
            <a:picLocks noChangeAspect="1"/>
          </p:cNvPicPr>
          <p:nvPr/>
        </p:nvPicPr>
        <p:blipFill>
          <a:blip r:embed="rId2"/>
          <a:stretch>
            <a:fillRect/>
          </a:stretch>
        </p:blipFill>
        <p:spPr>
          <a:xfrm>
            <a:off x="3726180" y="1301750"/>
            <a:ext cx="4739640" cy="5285105"/>
          </a:xfrm>
          <a:prstGeom prst="rect">
            <a:avLst/>
          </a:prstGeom>
        </p:spPr>
      </p:pic>
    </p:spTree>
    <p:custDataLst>
      <p:tags r:id="rId3"/>
    </p:custData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69443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4932680" cy="61087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模型设计理念</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cxnSp>
        <p:nvCxnSpPr>
          <p:cNvPr id="2065" name="直接连接符 2064"/>
          <p:cNvCxnSpPr/>
          <p:nvPr>
            <p:custDataLst>
              <p:tags r:id="rId2"/>
            </p:custDataLst>
          </p:nvPr>
        </p:nvCxnSpPr>
        <p:spPr>
          <a:xfrm flipH="1">
            <a:off x="4598988" y="3892868"/>
            <a:ext cx="1098810" cy="0"/>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2052" name="任意多边形: 形状 2051"/>
          <p:cNvSpPr/>
          <p:nvPr>
            <p:custDataLst>
              <p:tags r:id="rId3"/>
            </p:custDataLst>
          </p:nvPr>
        </p:nvSpPr>
        <p:spPr>
          <a:xfrm>
            <a:off x="5486083" y="2991168"/>
            <a:ext cx="1183929" cy="1830055"/>
          </a:xfrm>
          <a:custGeom>
            <a:avLst/>
            <a:gdLst>
              <a:gd name="connsiteX0" fmla="*/ 1911007 w 1911006"/>
              <a:gd name="connsiteY0" fmla="*/ 0 h 2953933"/>
              <a:gd name="connsiteX1" fmla="*/ 1499701 w 1911006"/>
              <a:gd name="connsiteY1" fmla="*/ 0 h 2953933"/>
              <a:gd name="connsiteX2" fmla="*/ 0 w 1911006"/>
              <a:gd name="connsiteY2" fmla="*/ 2953934 h 2953933"/>
              <a:gd name="connsiteX3" fmla="*/ 422687 w 1911006"/>
              <a:gd name="connsiteY3" fmla="*/ 2953934 h 2953933"/>
              <a:gd name="connsiteX4" fmla="*/ 1911007 w 1911006"/>
              <a:gd name="connsiteY4" fmla="*/ 0 h 295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006" h="2953933">
                <a:moveTo>
                  <a:pt x="1911007" y="0"/>
                </a:moveTo>
                <a:lnTo>
                  <a:pt x="1499701" y="0"/>
                </a:lnTo>
                <a:lnTo>
                  <a:pt x="0" y="2953934"/>
                </a:lnTo>
                <a:lnTo>
                  <a:pt x="422687" y="2953934"/>
                </a:lnTo>
                <a:lnTo>
                  <a:pt x="1911007" y="0"/>
                </a:lnTo>
                <a:close/>
              </a:path>
            </a:pathLst>
          </a:custGeom>
          <a:solidFill>
            <a:srgbClr val="55797A"/>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3" name="任意多边形: 形状 2052"/>
          <p:cNvSpPr/>
          <p:nvPr>
            <p:custDataLst>
              <p:tags r:id="rId4"/>
            </p:custDataLst>
          </p:nvPr>
        </p:nvSpPr>
        <p:spPr>
          <a:xfrm>
            <a:off x="5223193" y="1772603"/>
            <a:ext cx="1191880" cy="4248137"/>
          </a:xfrm>
          <a:custGeom>
            <a:avLst/>
            <a:gdLst>
              <a:gd name="connsiteX0" fmla="*/ 961920 w 1923840"/>
              <a:gd name="connsiteY0" fmla="*/ 0 h 6857012"/>
              <a:gd name="connsiteX1" fmla="*/ 0 w 1923840"/>
              <a:gd name="connsiteY1" fmla="*/ 1931447 h 6857012"/>
              <a:gd name="connsiteX2" fmla="*/ 1501211 w 1923840"/>
              <a:gd name="connsiteY2" fmla="*/ 4914184 h 6857012"/>
              <a:gd name="connsiteX3" fmla="*/ 983115 w 1923840"/>
              <a:gd name="connsiteY3" fmla="*/ 5991256 h 6857012"/>
              <a:gd name="connsiteX4" fmla="*/ 424139 w 1923840"/>
              <a:gd name="connsiteY4" fmla="*/ 4920978 h 6857012"/>
              <a:gd name="connsiteX5" fmla="*/ 966740 w 1923840"/>
              <a:gd name="connsiteY5" fmla="*/ 3852268 h 6857012"/>
              <a:gd name="connsiteX6" fmla="*/ 750605 w 1923840"/>
              <a:gd name="connsiteY6" fmla="*/ 3422787 h 6857012"/>
              <a:gd name="connsiteX7" fmla="*/ 0 w 1923840"/>
              <a:gd name="connsiteY7" fmla="*/ 4948271 h 6857012"/>
              <a:gd name="connsiteX8" fmla="*/ 962675 w 1923840"/>
              <a:gd name="connsiteY8" fmla="*/ 6857013 h 6857012"/>
              <a:gd name="connsiteX9" fmla="*/ 1923840 w 1923840"/>
              <a:gd name="connsiteY9" fmla="*/ 4934625 h 6857012"/>
              <a:gd name="connsiteX10" fmla="*/ 455961 w 1923840"/>
              <a:gd name="connsiteY10" fmla="*/ 1928428 h 6857012"/>
              <a:gd name="connsiteX11" fmla="*/ 983115 w 1923840"/>
              <a:gd name="connsiteY11" fmla="*/ 867267 h 6857012"/>
              <a:gd name="connsiteX12" fmla="*/ 1501211 w 1923840"/>
              <a:gd name="connsiteY12" fmla="*/ 1946604 h 6857012"/>
              <a:gd name="connsiteX13" fmla="*/ 1171841 w 1923840"/>
              <a:gd name="connsiteY13" fmla="*/ 2603079 h 6857012"/>
              <a:gd name="connsiteX14" fmla="*/ 1382285 w 1923840"/>
              <a:gd name="connsiteY14" fmla="*/ 3033838 h 6857012"/>
              <a:gd name="connsiteX15" fmla="*/ 1923840 w 1923840"/>
              <a:gd name="connsiteY15" fmla="*/ 1966289 h 6857012"/>
              <a:gd name="connsiteX16" fmla="*/ 961920 w 1923840"/>
              <a:gd name="connsiteY16" fmla="*/ 0 h 685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3840" h="6857012">
                <a:moveTo>
                  <a:pt x="961920" y="0"/>
                </a:moveTo>
                <a:lnTo>
                  <a:pt x="0" y="1931447"/>
                </a:lnTo>
                <a:lnTo>
                  <a:pt x="1501211" y="4914184"/>
                </a:lnTo>
                <a:lnTo>
                  <a:pt x="983115" y="5991256"/>
                </a:lnTo>
                <a:lnTo>
                  <a:pt x="424139" y="4920978"/>
                </a:lnTo>
                <a:lnTo>
                  <a:pt x="966740" y="3852268"/>
                </a:lnTo>
                <a:lnTo>
                  <a:pt x="750605" y="3422787"/>
                </a:lnTo>
                <a:lnTo>
                  <a:pt x="0" y="4948271"/>
                </a:lnTo>
                <a:lnTo>
                  <a:pt x="962675" y="6857013"/>
                </a:lnTo>
                <a:lnTo>
                  <a:pt x="1923840" y="4934625"/>
                </a:lnTo>
                <a:lnTo>
                  <a:pt x="455961" y="1928428"/>
                </a:lnTo>
                <a:lnTo>
                  <a:pt x="983115" y="867267"/>
                </a:lnTo>
                <a:lnTo>
                  <a:pt x="1501211" y="1946604"/>
                </a:lnTo>
                <a:lnTo>
                  <a:pt x="1171841" y="2603079"/>
                </a:lnTo>
                <a:lnTo>
                  <a:pt x="1382285" y="3033838"/>
                </a:lnTo>
                <a:lnTo>
                  <a:pt x="1923840" y="1966289"/>
                </a:lnTo>
                <a:lnTo>
                  <a:pt x="961920" y="0"/>
                </a:lnTo>
                <a:close/>
              </a:path>
            </a:pathLst>
          </a:custGeom>
          <a:solidFill>
            <a:schemeClr val="lt1">
              <a:lumMod val="100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4" name="任意多边形: 形状 2053"/>
          <p:cNvSpPr/>
          <p:nvPr>
            <p:custDataLst>
              <p:tags r:id="rId5"/>
            </p:custDataLst>
          </p:nvPr>
        </p:nvSpPr>
        <p:spPr>
          <a:xfrm>
            <a:off x="5505768" y="2309813"/>
            <a:ext cx="449410" cy="657422"/>
          </a:xfrm>
          <a:custGeom>
            <a:avLst/>
            <a:gdLst>
              <a:gd name="connsiteX0" fmla="*/ 384768 w 725403"/>
              <a:gd name="connsiteY0" fmla="*/ 1058083 h 1061160"/>
              <a:gd name="connsiteX1" fmla="*/ 0 w 725403"/>
              <a:gd name="connsiteY1" fmla="*/ 1061161 h 1061160"/>
              <a:gd name="connsiteX2" fmla="*/ 527154 w 725403"/>
              <a:gd name="connsiteY2" fmla="*/ 0 h 1061160"/>
              <a:gd name="connsiteX3" fmla="*/ 725403 w 725403"/>
              <a:gd name="connsiteY3" fmla="*/ 412932 h 1061160"/>
              <a:gd name="connsiteX4" fmla="*/ 384768 w 725403"/>
              <a:gd name="connsiteY4" fmla="*/ 1058083 h 10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03" h="1061160">
                <a:moveTo>
                  <a:pt x="384768" y="1058083"/>
                </a:moveTo>
                <a:lnTo>
                  <a:pt x="0" y="1061161"/>
                </a:lnTo>
                <a:lnTo>
                  <a:pt x="527154" y="0"/>
                </a:lnTo>
                <a:lnTo>
                  <a:pt x="725403" y="412932"/>
                </a:lnTo>
                <a:lnTo>
                  <a:pt x="384768" y="1058083"/>
                </a:lnTo>
                <a:close/>
              </a:path>
            </a:pathLst>
          </a:custGeom>
          <a:solidFill>
            <a:srgbClr val="55797A"/>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5" name="任意多边形: 形状 2054"/>
          <p:cNvSpPr/>
          <p:nvPr>
            <p:custDataLst>
              <p:tags r:id="rId6"/>
            </p:custDataLst>
          </p:nvPr>
        </p:nvSpPr>
        <p:spPr>
          <a:xfrm>
            <a:off x="5819458" y="4829493"/>
            <a:ext cx="835287" cy="1190980"/>
          </a:xfrm>
          <a:custGeom>
            <a:avLst/>
            <a:gdLst>
              <a:gd name="connsiteX0" fmla="*/ 1348256 w 1348255"/>
              <a:gd name="connsiteY0" fmla="*/ 0 h 1922388"/>
              <a:gd name="connsiteX1" fmla="*/ 961165 w 1348255"/>
              <a:gd name="connsiteY1" fmla="*/ 0 h 1922388"/>
              <a:gd name="connsiteX2" fmla="*/ 0 w 1348255"/>
              <a:gd name="connsiteY2" fmla="*/ 1922388 h 1922388"/>
              <a:gd name="connsiteX3" fmla="*/ 402189 w 1348255"/>
              <a:gd name="connsiteY3" fmla="*/ 1922388 h 1922388"/>
              <a:gd name="connsiteX4" fmla="*/ 1348256 w 1348255"/>
              <a:gd name="connsiteY4" fmla="*/ 0 h 192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255" h="1922388">
                <a:moveTo>
                  <a:pt x="1348256" y="0"/>
                </a:moveTo>
                <a:lnTo>
                  <a:pt x="961165" y="0"/>
                </a:lnTo>
                <a:lnTo>
                  <a:pt x="0" y="1922388"/>
                </a:lnTo>
                <a:lnTo>
                  <a:pt x="402189" y="1922388"/>
                </a:lnTo>
                <a:lnTo>
                  <a:pt x="1348256" y="0"/>
                </a:lnTo>
                <a:close/>
              </a:path>
            </a:pathLst>
          </a:custGeom>
          <a:solidFill>
            <a:srgbClr val="55797A"/>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6" name="任意多边形: 形状 2055"/>
          <p:cNvSpPr/>
          <p:nvPr>
            <p:custDataLst>
              <p:tags r:id="rId7"/>
            </p:custDataLst>
          </p:nvPr>
        </p:nvSpPr>
        <p:spPr>
          <a:xfrm>
            <a:off x="5505768" y="2965133"/>
            <a:ext cx="1149212" cy="1864341"/>
          </a:xfrm>
          <a:custGeom>
            <a:avLst/>
            <a:gdLst>
              <a:gd name="connsiteX0" fmla="*/ 0 w 1854969"/>
              <a:gd name="connsiteY0" fmla="*/ 3078 h 3009274"/>
              <a:gd name="connsiteX1" fmla="*/ 384768 w 1854969"/>
              <a:gd name="connsiteY1" fmla="*/ 0 h 3009274"/>
              <a:gd name="connsiteX2" fmla="*/ 1854970 w 1854969"/>
              <a:gd name="connsiteY2" fmla="*/ 3009274 h 3009274"/>
              <a:gd name="connsiteX3" fmla="*/ 1467879 w 1854969"/>
              <a:gd name="connsiteY3" fmla="*/ 3009274 h 3009274"/>
              <a:gd name="connsiteX4" fmla="*/ 0 w 1854969"/>
              <a:gd name="connsiteY4" fmla="*/ 3078 h 3009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69" h="3009274">
                <a:moveTo>
                  <a:pt x="0" y="3078"/>
                </a:moveTo>
                <a:lnTo>
                  <a:pt x="384768" y="0"/>
                </a:lnTo>
                <a:lnTo>
                  <a:pt x="1854970" y="3009274"/>
                </a:lnTo>
                <a:lnTo>
                  <a:pt x="1467879" y="3009274"/>
                </a:lnTo>
                <a:lnTo>
                  <a:pt x="0" y="3078"/>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7" name="任意多边形: 形状 2056"/>
          <p:cNvSpPr/>
          <p:nvPr>
            <p:custDataLst>
              <p:tags r:id="rId8"/>
            </p:custDataLst>
          </p:nvPr>
        </p:nvSpPr>
        <p:spPr>
          <a:xfrm>
            <a:off x="5486083" y="4821238"/>
            <a:ext cx="466427" cy="663070"/>
          </a:xfrm>
          <a:custGeom>
            <a:avLst/>
            <a:gdLst>
              <a:gd name="connsiteX0" fmla="*/ 0 w 752870"/>
              <a:gd name="connsiteY0" fmla="*/ 0 h 1070277"/>
              <a:gd name="connsiteX1" fmla="*/ 422687 w 752870"/>
              <a:gd name="connsiteY1" fmla="*/ 0 h 1070277"/>
              <a:gd name="connsiteX2" fmla="*/ 752870 w 752870"/>
              <a:gd name="connsiteY2" fmla="*/ 667276 h 1070277"/>
              <a:gd name="connsiteX3" fmla="*/ 558976 w 752870"/>
              <a:gd name="connsiteY3" fmla="*/ 1070278 h 1070277"/>
              <a:gd name="connsiteX4" fmla="*/ 0 w 752870"/>
              <a:gd name="connsiteY4" fmla="*/ 0 h 107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870" h="1070277">
                <a:moveTo>
                  <a:pt x="0" y="0"/>
                </a:moveTo>
                <a:lnTo>
                  <a:pt x="422687" y="0"/>
                </a:lnTo>
                <a:lnTo>
                  <a:pt x="752870" y="667276"/>
                </a:lnTo>
                <a:lnTo>
                  <a:pt x="558976" y="1070278"/>
                </a:lnTo>
                <a:lnTo>
                  <a:pt x="0" y="0"/>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sp>
        <p:nvSpPr>
          <p:cNvPr id="2058" name="任意多边形: 形状 2057"/>
          <p:cNvSpPr/>
          <p:nvPr>
            <p:custDataLst>
              <p:tags r:id="rId9"/>
            </p:custDataLst>
          </p:nvPr>
        </p:nvSpPr>
        <p:spPr>
          <a:xfrm>
            <a:off x="5818823" y="1772603"/>
            <a:ext cx="850757" cy="1218645"/>
          </a:xfrm>
          <a:custGeom>
            <a:avLst/>
            <a:gdLst>
              <a:gd name="connsiteX0" fmla="*/ 1373226 w 1373225"/>
              <a:gd name="connsiteY0" fmla="*/ 1967044 h 1967043"/>
              <a:gd name="connsiteX1" fmla="*/ 961920 w 1373225"/>
              <a:gd name="connsiteY1" fmla="*/ 1966289 h 1967043"/>
              <a:gd name="connsiteX2" fmla="*/ 0 w 1373225"/>
              <a:gd name="connsiteY2" fmla="*/ 0 h 1967043"/>
              <a:gd name="connsiteX3" fmla="*/ 417751 w 1373225"/>
              <a:gd name="connsiteY3" fmla="*/ 0 h 1967043"/>
              <a:gd name="connsiteX4" fmla="*/ 1373226 w 1373225"/>
              <a:gd name="connsiteY4" fmla="*/ 1967044 h 196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225" h="1967043">
                <a:moveTo>
                  <a:pt x="1373226" y="1967044"/>
                </a:moveTo>
                <a:lnTo>
                  <a:pt x="961920" y="1966289"/>
                </a:lnTo>
                <a:lnTo>
                  <a:pt x="0" y="0"/>
                </a:lnTo>
                <a:lnTo>
                  <a:pt x="417751" y="0"/>
                </a:lnTo>
                <a:lnTo>
                  <a:pt x="1373226" y="1967044"/>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p>
            <a:endParaRPr lang="zh-CN" altLang="en-US">
              <a:solidFill>
                <a:schemeClr val="tx1"/>
              </a:solidFill>
            </a:endParaRPr>
          </a:p>
        </p:txBody>
      </p:sp>
      <p:cxnSp>
        <p:nvCxnSpPr>
          <p:cNvPr id="2063" name="直接连接符 2062"/>
          <p:cNvCxnSpPr/>
          <p:nvPr>
            <p:custDataLst>
              <p:tags r:id="rId10"/>
            </p:custDataLst>
          </p:nvPr>
        </p:nvCxnSpPr>
        <p:spPr>
          <a:xfrm flipV="1">
            <a:off x="6669723" y="2991168"/>
            <a:ext cx="860975" cy="1"/>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pic>
        <p:nvPicPr>
          <p:cNvPr id="19" name="图片 8" descr="343435383038363b343532323339303bbacfcdacc7a9caf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220268" y="2624773"/>
            <a:ext cx="288000" cy="288000"/>
          </a:xfrm>
          <a:prstGeom prst="rect">
            <a:avLst/>
          </a:prstGeom>
        </p:spPr>
      </p:pic>
      <p:cxnSp>
        <p:nvCxnSpPr>
          <p:cNvPr id="82" name="直接连接符 81"/>
          <p:cNvCxnSpPr/>
          <p:nvPr>
            <p:custDataLst>
              <p:tags r:id="rId14"/>
            </p:custDataLst>
          </p:nvPr>
        </p:nvCxnSpPr>
        <p:spPr>
          <a:xfrm flipV="1">
            <a:off x="6655118" y="4829493"/>
            <a:ext cx="875979" cy="2"/>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custDataLst>
              <p:tags r:id="rId15"/>
            </p:custDataLst>
          </p:nvPr>
        </p:nvSpPr>
        <p:spPr>
          <a:xfrm>
            <a:off x="7686358" y="2527618"/>
            <a:ext cx="3277239" cy="925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l">
              <a:lnSpc>
                <a:spcPct val="150000"/>
              </a:lnSpc>
              <a:buClrTx/>
              <a:buSzTx/>
              <a:buFontTx/>
            </a:pPr>
            <a:r>
              <a:rPr lang="zh-CN" sz="2400" b="1" dirty="0">
                <a:solidFill>
                  <a:srgbClr val="55797A"/>
                </a:solidFill>
                <a:effectLst/>
                <a:latin typeface="微软雅黑" panose="020B0503020204020204" pitchFamily="34" charset="-122"/>
                <a:ea typeface="微软雅黑" panose="020B0503020204020204" pitchFamily="34" charset="-122"/>
                <a:sym typeface="+mn-ea"/>
              </a:rPr>
              <a:t>创新为径</a:t>
            </a:r>
            <a:endParaRPr lang="zh-CN" sz="24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92" name="矩形 91"/>
          <p:cNvSpPr/>
          <p:nvPr>
            <p:custDataLst>
              <p:tags r:id="rId16"/>
            </p:custDataLst>
          </p:nvPr>
        </p:nvSpPr>
        <p:spPr>
          <a:xfrm>
            <a:off x="7686358" y="4366578"/>
            <a:ext cx="3277239" cy="925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l">
              <a:lnSpc>
                <a:spcPct val="150000"/>
              </a:lnSpc>
              <a:buClrTx/>
              <a:buSzTx/>
              <a:buFontTx/>
            </a:pPr>
            <a:r>
              <a:rPr lang="zh-CN" sz="2400" b="1" spc="0" dirty="0">
                <a:solidFill>
                  <a:srgbClr val="55797A"/>
                </a:solidFill>
                <a:effectLst/>
                <a:latin typeface="微软雅黑" panose="020B0503020204020204" pitchFamily="34" charset="-122"/>
                <a:ea typeface="微软雅黑" panose="020B0503020204020204" pitchFamily="34" charset="-122"/>
                <a:sym typeface="+mn-ea"/>
              </a:rPr>
              <a:t>文化为魂</a:t>
            </a:r>
            <a:endParaRPr lang="zh-CN" sz="2400" b="1" spc="0"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0" name="图片 29" descr="333639373138363b343435303832353bd7cabdf0b7e7cfd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673283" y="3523298"/>
            <a:ext cx="288000" cy="288000"/>
          </a:xfrm>
          <a:prstGeom prst="rect">
            <a:avLst/>
          </a:prstGeom>
        </p:spPr>
      </p:pic>
      <p:sp>
        <p:nvSpPr>
          <p:cNvPr id="93" name="矩形 92"/>
          <p:cNvSpPr/>
          <p:nvPr>
            <p:custDataLst>
              <p:tags r:id="rId20"/>
            </p:custDataLst>
          </p:nvPr>
        </p:nvSpPr>
        <p:spPr>
          <a:xfrm>
            <a:off x="1140143" y="3523298"/>
            <a:ext cx="3277239" cy="925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r">
              <a:lnSpc>
                <a:spcPct val="150000"/>
              </a:lnSpc>
            </a:pPr>
            <a:r>
              <a:rPr lang="zh-CN" sz="2400" b="1" spc="0" dirty="0">
                <a:solidFill>
                  <a:srgbClr val="55797A"/>
                </a:solidFill>
                <a:effectLst/>
                <a:latin typeface="微软雅黑" panose="020B0503020204020204" pitchFamily="34" charset="-122"/>
                <a:ea typeface="微软雅黑" panose="020B0503020204020204" pitchFamily="34" charset="-122"/>
                <a:sym typeface="+mn-ea"/>
              </a:rPr>
              <a:t>问题为引</a:t>
            </a:r>
            <a:endParaRPr lang="zh-CN" altLang="en-US" sz="2400" b="1" kern="0" spc="0" dirty="0">
              <a:ln>
                <a:noFill/>
                <a:prstDash val="sysDot"/>
              </a:ln>
              <a:solidFill>
                <a:srgbClr val="55797A"/>
              </a:solidFill>
              <a:effectLst/>
              <a:latin typeface="微软雅黑" panose="020B0503020204020204" pitchFamily="34" charset="-122"/>
              <a:ea typeface="微软雅黑" panose="020B0503020204020204" pitchFamily="34" charset="-122"/>
              <a:sym typeface="+mn-ea"/>
            </a:endParaRPr>
          </a:p>
        </p:txBody>
      </p:sp>
      <p:pic>
        <p:nvPicPr>
          <p:cNvPr id="21" name="图片 30" descr="333639373138363b343435303830383bb1a8d5cbcab1bce4"/>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174548" y="4475163"/>
            <a:ext cx="288000" cy="288000"/>
          </a:xfrm>
          <a:prstGeom prst="rect">
            <a:avLst/>
          </a:prstGeom>
        </p:spPr>
      </p:pic>
    </p:spTree>
    <p:custDataLst>
      <p:tags r:id="rId24"/>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2278954" y="2610485"/>
            <a:ext cx="7616318" cy="2306955"/>
            <a:chOff x="1290" y="4111"/>
            <a:chExt cx="16597" cy="3633"/>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90" y="4111"/>
              <a:ext cx="16597" cy="3633"/>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7200" dirty="0">
                <a:solidFill>
                  <a:srgbClr val="55797A"/>
                </a:solidFill>
                <a:effectLst/>
                <a:latin typeface="微软雅黑" panose="020B0503020204020204" pitchFamily="34" charset="-122"/>
                <a:ea typeface="微软雅黑" panose="020B0503020204020204" pitchFamily="34" charset="-122"/>
                <a:sym typeface="+mn-ea"/>
              </a:endParaRPr>
            </a:p>
            <a:p>
              <a:pPr algn="ct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3228340" y="219011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FIVE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416386" y="2770505"/>
            <a:ext cx="11333392" cy="988060"/>
            <a:chOff x="-1257" y="4441"/>
            <a:chExt cx="21361" cy="1556"/>
          </a:xfrm>
        </p:grpSpPr>
        <p:sp>
          <p:nvSpPr>
            <p:cNvPr id="15" name="矩形 14"/>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57" y="4441"/>
              <a:ext cx="21361" cy="1539"/>
            </a:xfrm>
            <a:prstGeom prst="rect">
              <a:avLst/>
            </a:prstGeom>
            <a:noFill/>
          </p:spPr>
          <p:txBody>
            <a:bodyPr wrap="square" rtlCol="0">
              <a:spAutoFit/>
            </a:bodyPr>
            <a:lstStyle/>
            <a:p>
              <a:pPr algn="ctr">
                <a:lnSpc>
                  <a:spcPct val="120000"/>
                </a:lnSpc>
                <a:spcBef>
                  <a:spcPts val="0"/>
                </a:spcBef>
                <a:spcAft>
                  <a:spcPts val="0"/>
                </a:spcAft>
              </a:pPr>
              <a:r>
                <a:rPr lang="zh-CN" sz="4800" b="1" dirty="0">
                  <a:solidFill>
                    <a:srgbClr val="55797A"/>
                  </a:solidFill>
                  <a:effectLst/>
                  <a:latin typeface="微软雅黑" panose="020B0503020204020204" pitchFamily="34" charset="-122"/>
                  <a:ea typeface="微软雅黑" panose="020B0503020204020204" pitchFamily="34" charset="-122"/>
                  <a:sym typeface="+mn-ea"/>
                </a:rPr>
                <a:t>龙舟案例深度解析</a:t>
              </a:r>
              <a:endParaRPr lang="zh-CN"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8" name="圆角矩形 17"/>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05</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801745"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547052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为什么选择龙舟？</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79" name="图片 2"/>
          <p:cNvPicPr>
            <a:picLocks noChangeAspect="1" noChangeArrowheads="1"/>
          </p:cNvPicPr>
          <p:nvPr/>
        </p:nvPicPr>
        <p:blipFill>
          <a:blip r:embed="rId2" cstate="print"/>
          <a:srcRect/>
          <a:stretch>
            <a:fillRect/>
          </a:stretch>
        </p:blipFill>
        <p:spPr>
          <a:xfrm>
            <a:off x="5956935" y="1987550"/>
            <a:ext cx="5887085" cy="3692525"/>
          </a:xfrm>
          <a:prstGeom prst="rect">
            <a:avLst/>
          </a:prstGeom>
          <a:noFill/>
        </p:spPr>
      </p:pic>
      <p:sp>
        <p:nvSpPr>
          <p:cNvPr id="24" name="矩形: 圆角 23"/>
          <p:cNvSpPr/>
          <p:nvPr>
            <p:custDataLst>
              <p:tags r:id="rId3"/>
            </p:custDataLst>
          </p:nvPr>
        </p:nvSpPr>
        <p:spPr>
          <a:xfrm>
            <a:off x="578876" y="2137093"/>
            <a:ext cx="5203751" cy="915829"/>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18" name="矩形: 圆角 17"/>
          <p:cNvSpPr/>
          <p:nvPr>
            <p:custDataLst>
              <p:tags r:id="rId4"/>
            </p:custDataLst>
          </p:nvPr>
        </p:nvSpPr>
        <p:spPr>
          <a:xfrm>
            <a:off x="579511" y="4271804"/>
            <a:ext cx="5203751" cy="915829"/>
          </a:xfrm>
          <a:prstGeom prst="roundRect">
            <a:avLst>
              <a:gd name="adj" fmla="val 6567"/>
            </a:avLst>
          </a:prstGeom>
          <a:gradFill>
            <a:gsLst>
              <a:gs pos="0">
                <a:schemeClr val="accent3">
                  <a:alpha val="0"/>
                </a:schemeClr>
              </a:gs>
              <a:gs pos="80000">
                <a:schemeClr val="accent3">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rIns="0" bIns="0" rtlCol="0" anchor="ctr">
            <a:noAutofit/>
          </a:bodyPr>
          <a:p>
            <a:pPr lvl="1"/>
            <a:endParaRPr lang="zh-CN" altLang="en-US" dirty="0">
              <a:solidFill>
                <a:schemeClr val="lt1"/>
              </a:solidFill>
            </a:endParaRPr>
          </a:p>
        </p:txBody>
      </p:sp>
      <p:sp>
        <p:nvSpPr>
          <p:cNvPr id="12" name="矩形 11"/>
          <p:cNvSpPr/>
          <p:nvPr>
            <p:custDataLst>
              <p:tags r:id="rId5"/>
            </p:custDataLst>
          </p:nvPr>
        </p:nvSpPr>
        <p:spPr>
          <a:xfrm>
            <a:off x="675694" y="1956752"/>
            <a:ext cx="4970954" cy="28098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40000"/>
          </a:bodyPr>
          <a:p>
            <a:pPr>
              <a:spcBef>
                <a:spcPct val="0"/>
              </a:spcBef>
              <a:spcAft>
                <a:spcPct val="0"/>
              </a:spcAft>
            </a:pPr>
            <a:r>
              <a:rPr lang="en-US" altLang="zh-CN" sz="4000" b="1" dirty="0">
                <a:ln w="15875">
                  <a:solidFill>
                    <a:schemeClr val="accent2"/>
                  </a:solidFill>
                </a:ln>
                <a:solidFill>
                  <a:schemeClr val="bg2"/>
                </a:solidFill>
                <a:latin typeface="+mn-ea"/>
                <a:cs typeface="+mn-ea"/>
                <a:sym typeface="+mn-ea"/>
              </a:rPr>
              <a:t>01</a:t>
            </a:r>
            <a:endParaRPr lang="en-US" altLang="zh-CN" sz="4000" b="1" dirty="0">
              <a:ln w="15875">
                <a:solidFill>
                  <a:schemeClr val="accent2"/>
                </a:solidFill>
              </a:ln>
              <a:solidFill>
                <a:schemeClr val="bg2"/>
              </a:solidFill>
              <a:latin typeface="+mn-ea"/>
              <a:cs typeface="+mn-ea"/>
              <a:sym typeface="+mn-ea"/>
            </a:endParaRPr>
          </a:p>
        </p:txBody>
      </p:sp>
      <p:sp>
        <p:nvSpPr>
          <p:cNvPr id="13" name="矩形 12"/>
          <p:cNvSpPr/>
          <p:nvPr>
            <p:custDataLst>
              <p:tags r:id="rId6"/>
            </p:custDataLst>
          </p:nvPr>
        </p:nvSpPr>
        <p:spPr>
          <a:xfrm>
            <a:off x="629339" y="4109918"/>
            <a:ext cx="4970954" cy="280983"/>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40000"/>
          </a:bodyPr>
          <a:p>
            <a:pPr lvl="0" algn="l">
              <a:buClrTx/>
              <a:buSzTx/>
              <a:buFontTx/>
            </a:pPr>
            <a:r>
              <a:rPr lang="en-US" altLang="zh-CN" sz="4000" b="1" dirty="0">
                <a:ln w="15875">
                  <a:solidFill>
                    <a:schemeClr val="accent3"/>
                  </a:solidFill>
                </a:ln>
                <a:solidFill>
                  <a:schemeClr val="bg2"/>
                </a:solidFill>
                <a:latin typeface="+mn-ea"/>
                <a:cs typeface="+mn-ea"/>
                <a:sym typeface="+mn-ea"/>
              </a:rPr>
              <a:t>02</a:t>
            </a:r>
            <a:endParaRPr lang="en-US" altLang="zh-CN" sz="4000" b="1" dirty="0">
              <a:ln w="15875">
                <a:solidFill>
                  <a:schemeClr val="accent3"/>
                </a:solidFill>
              </a:ln>
              <a:solidFill>
                <a:schemeClr val="bg2"/>
              </a:solidFill>
              <a:latin typeface="+mn-ea"/>
              <a:cs typeface="+mn-ea"/>
              <a:sym typeface="+mn-ea"/>
            </a:endParaRPr>
          </a:p>
        </p:txBody>
      </p:sp>
      <p:sp>
        <p:nvSpPr>
          <p:cNvPr id="5" name="文本框 4"/>
          <p:cNvSpPr txBox="1"/>
          <p:nvPr/>
        </p:nvSpPr>
        <p:spPr>
          <a:xfrm>
            <a:off x="958850" y="2355215"/>
            <a:ext cx="3584575" cy="641985"/>
          </a:xfrm>
          <a:prstGeom prst="rect">
            <a:avLst/>
          </a:prstGeom>
          <a:noFill/>
        </p:spPr>
        <p:txBody>
          <a:bodyPr wrap="square" rtlCol="0" anchor="t">
            <a:noAutofit/>
          </a:bodyPr>
          <a:p>
            <a:r>
              <a:rPr lang="zh-CN" sz="2800" b="1" dirty="0">
                <a:solidFill>
                  <a:srgbClr val="55797A"/>
                </a:solidFill>
                <a:effectLst/>
                <a:latin typeface="微软雅黑" panose="020B0503020204020204" pitchFamily="34" charset="-122"/>
                <a:ea typeface="微软雅黑" panose="020B0503020204020204" pitchFamily="34" charset="-122"/>
                <a:sym typeface="+mn-ea"/>
              </a:rPr>
              <a:t>文化代表性</a:t>
            </a:r>
            <a:endParaRPr lang="zh-CN" sz="2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892810" y="4479290"/>
            <a:ext cx="3584575" cy="641985"/>
          </a:xfrm>
          <a:prstGeom prst="rect">
            <a:avLst/>
          </a:prstGeom>
          <a:noFill/>
        </p:spPr>
        <p:txBody>
          <a:bodyPr wrap="square" rtlCol="0" anchor="t">
            <a:noAutofit/>
          </a:bodyPr>
          <a:p>
            <a:r>
              <a:rPr lang="zh-CN" sz="2800" b="1" dirty="0">
                <a:solidFill>
                  <a:srgbClr val="55797A"/>
                </a:solidFill>
                <a:effectLst/>
                <a:latin typeface="微软雅黑" panose="020B0503020204020204" pitchFamily="34" charset="-122"/>
                <a:ea typeface="微软雅黑" panose="020B0503020204020204" pitchFamily="34" charset="-122"/>
                <a:sym typeface="+mn-ea"/>
              </a:rPr>
              <a:t>工程可改造性</a:t>
            </a:r>
            <a:endParaRPr lang="zh-CN" sz="2800" b="1"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7"/>
    </p:custData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案例解析</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4" name="AutoShape 2"/>
          <p:cNvSpPr/>
          <p:nvPr/>
        </p:nvSpPr>
        <p:spPr>
          <a:xfrm>
            <a:off x="762000" y="1127760"/>
            <a:ext cx="10668000" cy="635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3600" b="1" i="0" u="none" strike="noStrike">
                <a:solidFill>
                  <a:srgbClr val="2F4F4F"/>
                </a:solidFill>
                <a:latin typeface="Kaiti SC"/>
                <a:ea typeface="Kaiti SC"/>
                <a:cs typeface="Kaiti SC"/>
                <a:sym typeface="Kaiti SC"/>
              </a:rPr>
              <a:t>实施流程：</a:t>
            </a:r>
            <a:r>
              <a:rPr lang="zh-CN" altLang="en-US" sz="3600" b="1" i="0" u="none" strike="noStrike">
                <a:solidFill>
                  <a:srgbClr val="2F4F4F"/>
                </a:solidFill>
                <a:latin typeface="Kaiti SC"/>
                <a:ea typeface="宋体" panose="02010600030101010101" pitchFamily="2" charset="-122"/>
                <a:cs typeface="Kaiti SC"/>
                <a:sym typeface="Kaiti SC"/>
              </a:rPr>
              <a:t>确定问题</a:t>
            </a:r>
            <a:endParaRPr lang="zh-CN" altLang="en-US" sz="3600" b="1" i="0" u="none" strike="noStrike">
              <a:solidFill>
                <a:srgbClr val="2F4F4F"/>
              </a:solidFill>
              <a:latin typeface="Kaiti SC"/>
              <a:ea typeface="宋体" panose="02010600030101010101" pitchFamily="2" charset="-122"/>
              <a:cs typeface="Kaiti SC"/>
              <a:sym typeface="Kaiti SC"/>
            </a:endParaRPr>
          </a:p>
        </p:txBody>
      </p:sp>
      <p:sp>
        <p:nvSpPr>
          <p:cNvPr id="35" name="AutoShape 3"/>
          <p:cNvSpPr/>
          <p:nvPr/>
        </p:nvSpPr>
        <p:spPr>
          <a:xfrm>
            <a:off x="762000" y="2143760"/>
            <a:ext cx="5334000" cy="4318000"/>
          </a:xfrm>
          <a:prstGeom prst="roundRect">
            <a:avLst>
              <a:gd name="adj" fmla="val 2941"/>
            </a:avLst>
          </a:prstGeom>
          <a:solidFill>
            <a:srgbClr val="FFFFFF"/>
          </a:solidFill>
          <a:ln w="12700" cap="flat" cmpd="sng">
            <a:solidFill>
              <a:srgbClr val="315858">
                <a:alpha val="20000"/>
              </a:srgbClr>
            </a:solidFill>
            <a:prstDash val="solid"/>
            <a:round/>
          </a:ln>
        </p:spPr>
        <p:txBody>
          <a:bodyPr vert="horz" wrap="square" lIns="63500" tIns="63500" rIns="63500" bIns="63500" rtlCol="0" anchor="ctr">
            <a:noAutofit/>
          </a:bodyPr>
          <a:p>
            <a:pPr lvl="0" algn="ctr">
              <a:buClrTx/>
              <a:buSzTx/>
              <a:buFontTx/>
              <a:defRPr/>
            </a:pPr>
            <a:endParaRPr>
              <a:sym typeface="+mn-ea"/>
            </a:endParaRPr>
          </a:p>
        </p:txBody>
      </p:sp>
      <p:pic>
        <p:nvPicPr>
          <p:cNvPr id="36"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397760"/>
            <a:ext cx="304800" cy="304800"/>
          </a:xfrm>
          <a:prstGeom prst="rect">
            <a:avLst/>
          </a:prstGeom>
        </p:spPr>
      </p:pic>
      <p:sp>
        <p:nvSpPr>
          <p:cNvPr id="37" name="AutoShape 5"/>
          <p:cNvSpPr/>
          <p:nvPr/>
        </p:nvSpPr>
        <p:spPr>
          <a:xfrm>
            <a:off x="1397000" y="2372360"/>
            <a:ext cx="4445000" cy="381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活动</a:t>
            </a: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目的</a:t>
            </a: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研究问题确定</a:t>
            </a:r>
            <a:endPar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8" name="AutoShape 6"/>
          <p:cNvSpPr/>
          <p:nvPr/>
        </p:nvSpPr>
        <p:spPr>
          <a:xfrm>
            <a:off x="1016000" y="2778760"/>
            <a:ext cx="4826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教师播放龙舟比赛视频，营造情境</a:t>
            </a:r>
            <a:endPar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39" name="Connector 7"/>
          <p:cNvCxnSpPr/>
          <p:nvPr/>
        </p:nvCxnSpPr>
        <p:spPr>
          <a:xfrm rot="-9046">
            <a:off x="1016008" y="3343910"/>
            <a:ext cx="4826000" cy="12700"/>
          </a:xfrm>
          <a:prstGeom prst="straightConnector1">
            <a:avLst/>
          </a:prstGeom>
          <a:solidFill>
            <a:srgbClr val="DEE0E3">
              <a:alpha val="100000"/>
            </a:srgbClr>
          </a:solidFill>
          <a:ln w="12700" cap="flat" cmpd="sng">
            <a:solidFill>
              <a:srgbClr val="D3D3D3">
                <a:alpha val="100000"/>
              </a:srgbClr>
            </a:solidFill>
            <a:prstDash val="solid"/>
            <a:round/>
            <a:headEnd type="none" w="med" len="med"/>
            <a:tailEnd type="none" w="med" len="med"/>
          </a:ln>
        </p:spPr>
      </p:cxnSp>
      <p:sp>
        <p:nvSpPr>
          <p:cNvPr id="42" name="AutoShape 9"/>
          <p:cNvSpPr/>
          <p:nvPr/>
        </p:nvSpPr>
        <p:spPr>
          <a:xfrm>
            <a:off x="1397000" y="35153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探究问题</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3" name="AutoShape 10"/>
          <p:cNvSpPr/>
          <p:nvPr/>
        </p:nvSpPr>
        <p:spPr>
          <a:xfrm>
            <a:off x="1397000" y="3845560"/>
            <a:ext cx="4445000" cy="508000"/>
          </a:xfrm>
          <a:prstGeom prst="rect">
            <a:avLst/>
          </a:prstGeom>
          <a:noFill/>
          <a:ln w="12700" cap="flat" cmpd="sng">
            <a:noFill/>
            <a:prstDash val="solid"/>
            <a:round/>
          </a:ln>
        </p:spPr>
        <p:txBody>
          <a:bodyPr vert="horz" wrap="square" lIns="0" tIns="0" rIns="0" bIns="0" rtlCol="0" anchor="ctr" anchorCtr="0"/>
          <a:p>
            <a:pPr algn="l">
              <a:lnSpc>
                <a:spcPct val="125000"/>
              </a:lnSpc>
              <a:buClrTx/>
              <a:buSzTx/>
              <a:buFontTx/>
              <a:defRPr/>
            </a:pPr>
            <a:r>
              <a:rPr lang="en-US" sz="1300">
                <a:solidFill>
                  <a:srgbClr val="646464"/>
                </a:solidFill>
                <a:latin typeface="Noto Sans SC" panose="020B0200000000000000" charset="-122"/>
                <a:ea typeface="Noto Sans SC" panose="020B0200000000000000" charset="-122"/>
                <a:cs typeface="Noto Sans SC" panose="020B0200000000000000" charset="-122"/>
              </a:rPr>
              <a:t>你以前在端午节是否看到过这个场景？</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a:p>
            <a:pPr algn="l">
              <a:lnSpc>
                <a:spcPct val="125000"/>
              </a:lnSpc>
              <a:buClrTx/>
              <a:buSzTx/>
              <a:buFontTx/>
              <a:defRPr/>
            </a:pPr>
            <a:r>
              <a:rPr lang="en-US" sz="1300">
                <a:solidFill>
                  <a:srgbClr val="646464"/>
                </a:solidFill>
                <a:latin typeface="Noto Sans SC" panose="020B0200000000000000" charset="-122"/>
                <a:ea typeface="Noto Sans SC" panose="020B0200000000000000" charset="-122"/>
                <a:cs typeface="Noto Sans SC" panose="020B0200000000000000" charset="-122"/>
              </a:rPr>
              <a:t>你对赛龙舟的文化了解多少？</a:t>
            </a:r>
            <a:endParaRPr lang="en-US" altLang="zh-CN" sz="1100"/>
          </a:p>
        </p:txBody>
      </p:sp>
      <p:sp>
        <p:nvSpPr>
          <p:cNvPr id="50" name="AutoShape 15"/>
          <p:cNvSpPr/>
          <p:nvPr/>
        </p:nvSpPr>
        <p:spPr>
          <a:xfrm>
            <a:off x="1397000" y="5327015"/>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明确项目任务</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1" name="AutoShape 16"/>
          <p:cNvSpPr/>
          <p:nvPr/>
        </p:nvSpPr>
        <p:spPr>
          <a:xfrm>
            <a:off x="1397000" y="5741035"/>
            <a:ext cx="4445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即创造一艘赛龙舟。之后，学生被分成若干小组，开始通过资源检索、材料收集等方式学习龙舟的文化内涵和形态构成。</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pic>
        <p:nvPicPr>
          <p:cNvPr id="179" name="图片 2"/>
          <p:cNvPicPr>
            <a:picLocks noChangeAspect="1" noChangeArrowheads="1"/>
          </p:cNvPicPr>
          <p:nvPr/>
        </p:nvPicPr>
        <p:blipFill>
          <a:blip r:embed="rId4" cstate="print"/>
          <a:srcRect/>
          <a:stretch>
            <a:fillRect/>
          </a:stretch>
        </p:blipFill>
        <p:spPr>
          <a:xfrm>
            <a:off x="7053580" y="1316990"/>
            <a:ext cx="4031615" cy="2528570"/>
          </a:xfrm>
          <a:prstGeom prst="rect">
            <a:avLst/>
          </a:prstGeom>
          <a:noFill/>
        </p:spPr>
      </p:pic>
      <p:pic>
        <p:nvPicPr>
          <p:cNvPr id="182" name="图片 18" descr="6ecfab290c1d9534f2bcab5e2c6748a5"/>
          <p:cNvPicPr>
            <a:picLocks noChangeAspect="1"/>
          </p:cNvPicPr>
          <p:nvPr/>
        </p:nvPicPr>
        <p:blipFill>
          <a:blip r:embed="rId5" cstate="print"/>
          <a:stretch>
            <a:fillRect/>
          </a:stretch>
        </p:blipFill>
        <p:spPr>
          <a:xfrm>
            <a:off x="7053580" y="4084320"/>
            <a:ext cx="4065270" cy="2519680"/>
          </a:xfrm>
          <a:prstGeom prst="rect">
            <a:avLst/>
          </a:prstGeom>
        </p:spPr>
      </p:pic>
      <p:pic>
        <p:nvPicPr>
          <p:cNvPr id="55"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540760"/>
            <a:ext cx="304800" cy="304800"/>
          </a:xfrm>
          <a:prstGeom prst="rect">
            <a:avLst/>
          </a:prstGeom>
        </p:spPr>
      </p:pic>
      <p:sp>
        <p:nvSpPr>
          <p:cNvPr id="56" name="AutoShape 15"/>
          <p:cNvSpPr/>
          <p:nvPr/>
        </p:nvSpPr>
        <p:spPr>
          <a:xfrm>
            <a:off x="1397000" y="44043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揭示课程主题</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7" name="AutoShape 16"/>
          <p:cNvSpPr/>
          <p:nvPr/>
        </p:nvSpPr>
        <p:spPr>
          <a:xfrm>
            <a:off x="1397000" y="4776470"/>
            <a:ext cx="4445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b="0" i="0" u="none" strike="noStrike">
                <a:solidFill>
                  <a:srgbClr val="646464"/>
                </a:solidFill>
                <a:latin typeface="Noto Sans SC" panose="020B0200000000000000" charset="-122"/>
                <a:ea typeface="Noto Sans SC" panose="020B0200000000000000" charset="-122"/>
                <a:cs typeface="Noto Sans SC" panose="020B0200000000000000" charset="-122"/>
                <a:sym typeface="Noto Sans SC" panose="020B0200000000000000" charset="-122"/>
              </a:rPr>
              <a:t>聆听讲解员对花窗历史典故的介绍，感受园林环境中自然与人文交织的声音。</a:t>
            </a:r>
            <a:endParaRPr lang="en-US" sz="1100"/>
          </a:p>
        </p:txBody>
      </p:sp>
      <p:pic>
        <p:nvPicPr>
          <p:cNvPr id="58" name="图片 57" descr="魔杖"/>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16000" y="4455795"/>
            <a:ext cx="320675" cy="320675"/>
          </a:xfrm>
          <a:prstGeom prst="rect">
            <a:avLst/>
          </a:prstGeom>
        </p:spPr>
      </p:pic>
      <p:pic>
        <p:nvPicPr>
          <p:cNvPr id="59" name="图片 58" descr="任务"/>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2975" y="5263515"/>
            <a:ext cx="454025" cy="454025"/>
          </a:xfrm>
          <a:prstGeom prst="rect">
            <a:avLst/>
          </a:prstGeom>
        </p:spPr>
      </p:pic>
    </p:spTree>
    <p:custDataLst>
      <p:tags r:id="rId12"/>
    </p:custData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案例解析</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4" name="AutoShape 2"/>
          <p:cNvSpPr/>
          <p:nvPr/>
        </p:nvSpPr>
        <p:spPr>
          <a:xfrm>
            <a:off x="762000" y="1127760"/>
            <a:ext cx="10668000" cy="635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3600" b="1" i="0" u="none" strike="noStrike">
                <a:solidFill>
                  <a:srgbClr val="2F4F4F"/>
                </a:solidFill>
                <a:latin typeface="Kaiti SC"/>
                <a:ea typeface="Kaiti SC"/>
                <a:cs typeface="Kaiti SC"/>
                <a:sym typeface="Kaiti SC"/>
              </a:rPr>
              <a:t>实施流程：</a:t>
            </a:r>
            <a:r>
              <a:rPr lang="zh-CN" altLang="en-US" sz="3600" b="1" i="0" u="none" strike="noStrike">
                <a:solidFill>
                  <a:srgbClr val="2F4F4F"/>
                </a:solidFill>
                <a:latin typeface="Kaiti SC"/>
                <a:ea typeface="宋体" panose="02010600030101010101" pitchFamily="2" charset="-122"/>
                <a:cs typeface="Kaiti SC"/>
                <a:sym typeface="Kaiti SC"/>
              </a:rPr>
              <a:t>头脑风暴解决方案</a:t>
            </a:r>
            <a:endParaRPr lang="zh-CN" altLang="en-US" sz="3600" b="1" i="0" u="none" strike="noStrike">
              <a:solidFill>
                <a:srgbClr val="2F4F4F"/>
              </a:solidFill>
              <a:latin typeface="Kaiti SC"/>
              <a:ea typeface="宋体" panose="02010600030101010101" pitchFamily="2" charset="-122"/>
              <a:cs typeface="Kaiti SC"/>
              <a:sym typeface="Kaiti SC"/>
            </a:endParaRPr>
          </a:p>
        </p:txBody>
      </p:sp>
      <p:sp>
        <p:nvSpPr>
          <p:cNvPr id="35" name="AutoShape 3"/>
          <p:cNvSpPr/>
          <p:nvPr/>
        </p:nvSpPr>
        <p:spPr>
          <a:xfrm>
            <a:off x="762000" y="2143760"/>
            <a:ext cx="5334000" cy="4318000"/>
          </a:xfrm>
          <a:prstGeom prst="roundRect">
            <a:avLst>
              <a:gd name="adj" fmla="val 2941"/>
            </a:avLst>
          </a:prstGeom>
          <a:solidFill>
            <a:srgbClr val="FFFFFF"/>
          </a:solidFill>
          <a:ln w="12700" cap="flat" cmpd="sng">
            <a:solidFill>
              <a:srgbClr val="315858">
                <a:alpha val="20000"/>
              </a:srgbClr>
            </a:solidFill>
            <a:prstDash val="solid"/>
            <a:round/>
          </a:ln>
        </p:spPr>
        <p:txBody>
          <a:bodyPr vert="horz" wrap="square" lIns="63500" tIns="63500" rIns="63500" bIns="63500" rtlCol="0" anchor="ctr">
            <a:noAutofit/>
          </a:bodyPr>
          <a:p>
            <a:pPr lvl="0" algn="ctr">
              <a:buClrTx/>
              <a:buSzTx/>
              <a:buFontTx/>
              <a:defRPr/>
            </a:pPr>
            <a:endParaRPr>
              <a:sym typeface="+mn-ea"/>
            </a:endParaRPr>
          </a:p>
        </p:txBody>
      </p:sp>
      <p:pic>
        <p:nvPicPr>
          <p:cNvPr id="36"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397760"/>
            <a:ext cx="304800" cy="304800"/>
          </a:xfrm>
          <a:prstGeom prst="rect">
            <a:avLst/>
          </a:prstGeom>
        </p:spPr>
      </p:pic>
      <p:sp>
        <p:nvSpPr>
          <p:cNvPr id="37" name="AutoShape 5"/>
          <p:cNvSpPr/>
          <p:nvPr/>
        </p:nvSpPr>
        <p:spPr>
          <a:xfrm>
            <a:off x="1397000" y="2372360"/>
            <a:ext cx="4445000" cy="381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活动</a:t>
            </a: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内容</a:t>
            </a: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龙舟博物馆参观</a:t>
            </a:r>
            <a:endPar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8" name="AutoShape 6"/>
          <p:cNvSpPr/>
          <p:nvPr/>
        </p:nvSpPr>
        <p:spPr>
          <a:xfrm>
            <a:off x="1016000" y="2778760"/>
            <a:ext cx="4826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学生通过实地考察或在线收集数据等方式研究佛山赛龙舟的情况，了解其起源、传说、文化内涵、发展过程和地域差异</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cxnSp>
        <p:nvCxnSpPr>
          <p:cNvPr id="39" name="Connector 7"/>
          <p:cNvCxnSpPr/>
          <p:nvPr/>
        </p:nvCxnSpPr>
        <p:spPr>
          <a:xfrm rot="-9046">
            <a:off x="1016008" y="3343910"/>
            <a:ext cx="4826000" cy="12700"/>
          </a:xfrm>
          <a:prstGeom prst="straightConnector1">
            <a:avLst/>
          </a:prstGeom>
          <a:solidFill>
            <a:srgbClr val="DEE0E3">
              <a:alpha val="100000"/>
            </a:srgbClr>
          </a:solidFill>
          <a:ln w="12700" cap="flat" cmpd="sng">
            <a:solidFill>
              <a:srgbClr val="D3D3D3">
                <a:alpha val="100000"/>
              </a:srgbClr>
            </a:solidFill>
            <a:prstDash val="solid"/>
            <a:round/>
            <a:headEnd type="none" w="med" len="med"/>
            <a:tailEnd type="none" w="med" len="med"/>
          </a:ln>
        </p:spPr>
      </p:cxnSp>
      <p:sp>
        <p:nvSpPr>
          <p:cNvPr id="42" name="AutoShape 9"/>
          <p:cNvSpPr/>
          <p:nvPr>
            <p:custDataLst>
              <p:tags r:id="rId4"/>
            </p:custDataLst>
          </p:nvPr>
        </p:nvSpPr>
        <p:spPr>
          <a:xfrm>
            <a:off x="1397000" y="35153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准备问题并参观</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3" name="AutoShape 10"/>
          <p:cNvSpPr/>
          <p:nvPr>
            <p:custDataLst>
              <p:tags r:id="rId5"/>
            </p:custDataLst>
          </p:nvPr>
        </p:nvSpPr>
        <p:spPr>
          <a:xfrm>
            <a:off x="1397000" y="3845560"/>
            <a:ext cx="4445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教师指导学生制作访谈大纲和记录表格，将具体内容和问题记录在论文上，并根据不同的内容划分探究活动的方式</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sp>
        <p:nvSpPr>
          <p:cNvPr id="47" name="AutoShape 12"/>
          <p:cNvSpPr/>
          <p:nvPr>
            <p:custDataLst>
              <p:tags r:id="rId6"/>
            </p:custDataLst>
          </p:nvPr>
        </p:nvSpPr>
        <p:spPr>
          <a:xfrm>
            <a:off x="1397000" y="43408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记录回答并思考</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8" name="AutoShape 13"/>
          <p:cNvSpPr/>
          <p:nvPr>
            <p:custDataLst>
              <p:tags r:id="rId7"/>
            </p:custDataLst>
          </p:nvPr>
        </p:nvSpPr>
        <p:spPr>
          <a:xfrm>
            <a:off x="1397000" y="4671060"/>
            <a:ext cx="4606290" cy="523875"/>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通过参观博物馆、采访龙舟比赛的成员，学生了解到更多的龙舟知识，如比赛规则、龙舟的形状，然后将这些知识记录下来。</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sp>
        <p:nvSpPr>
          <p:cNvPr id="50" name="AutoShape 15"/>
          <p:cNvSpPr/>
          <p:nvPr>
            <p:custDataLst>
              <p:tags r:id="rId8"/>
            </p:custDataLst>
          </p:nvPr>
        </p:nvSpPr>
        <p:spPr>
          <a:xfrm>
            <a:off x="1397000" y="51663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设计方案并学习</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1" name="AutoShape 16"/>
          <p:cNvSpPr/>
          <p:nvPr>
            <p:custDataLst>
              <p:tags r:id="rId9"/>
            </p:custDataLst>
          </p:nvPr>
        </p:nvSpPr>
        <p:spPr>
          <a:xfrm>
            <a:off x="1397000" y="5496560"/>
            <a:ext cx="4445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学生将设计自己的模型，并在教师的指导下构建思维导图，以构建自己的知识体系</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pic>
        <p:nvPicPr>
          <p:cNvPr id="194" name="图片 3" descr="C:/Users/Administrator/AppData/Local/Temp/picturecompress_20210825124239/output_25.jpgoutput_25"/>
          <p:cNvPicPr>
            <a:picLocks noChangeAspect="1"/>
          </p:cNvPicPr>
          <p:nvPr/>
        </p:nvPicPr>
        <p:blipFill>
          <a:blip r:embed="rId10"/>
          <a:stretch>
            <a:fillRect/>
          </a:stretch>
        </p:blipFill>
        <p:spPr>
          <a:xfrm>
            <a:off x="6992620" y="2702560"/>
            <a:ext cx="4330700" cy="2938145"/>
          </a:xfrm>
          <a:prstGeom prst="rect">
            <a:avLst/>
          </a:prstGeom>
        </p:spPr>
      </p:pic>
      <p:pic>
        <p:nvPicPr>
          <p:cNvPr id="2" name="图片 1" descr="物资准备"/>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0600" y="3515360"/>
            <a:ext cx="330200" cy="330200"/>
          </a:xfrm>
          <a:prstGeom prst="rect">
            <a:avLst/>
          </a:prstGeom>
        </p:spPr>
      </p:pic>
      <p:pic>
        <p:nvPicPr>
          <p:cNvPr id="3" name="图片 2" descr="记录"/>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74725" y="4302760"/>
            <a:ext cx="387350" cy="387350"/>
          </a:xfrm>
          <a:prstGeom prst="rect">
            <a:avLst/>
          </a:prstGeom>
        </p:spPr>
      </p:pic>
      <p:pic>
        <p:nvPicPr>
          <p:cNvPr id="4" name="图片 3" descr="设计"/>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59485" y="5127625"/>
            <a:ext cx="402590" cy="402590"/>
          </a:xfrm>
          <a:prstGeom prst="rect">
            <a:avLst/>
          </a:prstGeom>
        </p:spPr>
      </p:pic>
    </p:spTree>
    <p:custDataLst>
      <p:tags r:id="rId17"/>
    </p:custData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案例解析</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4" name="AutoShape 2"/>
          <p:cNvSpPr/>
          <p:nvPr/>
        </p:nvSpPr>
        <p:spPr>
          <a:xfrm>
            <a:off x="762000" y="1127760"/>
            <a:ext cx="10668000" cy="635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3600" b="1" i="0" u="none" strike="noStrike">
                <a:solidFill>
                  <a:srgbClr val="2F4F4F"/>
                </a:solidFill>
                <a:latin typeface="Kaiti SC"/>
                <a:ea typeface="Kaiti SC"/>
                <a:cs typeface="Kaiti SC"/>
                <a:sym typeface="Kaiti SC"/>
              </a:rPr>
              <a:t>实施流程：</a:t>
            </a:r>
            <a:r>
              <a:rPr lang="zh-CN" altLang="en-US" sz="3600" b="1" i="0" u="none" strike="noStrike">
                <a:solidFill>
                  <a:srgbClr val="2F4F4F"/>
                </a:solidFill>
                <a:latin typeface="Kaiti SC"/>
                <a:ea typeface="宋体" panose="02010600030101010101" pitchFamily="2" charset="-122"/>
                <a:cs typeface="Kaiti SC"/>
                <a:sym typeface="Kaiti SC"/>
              </a:rPr>
              <a:t>设计和构建原型</a:t>
            </a:r>
            <a:endParaRPr lang="zh-CN" altLang="en-US" sz="3600" b="1" i="0" u="none" strike="noStrike">
              <a:solidFill>
                <a:srgbClr val="2F4F4F"/>
              </a:solidFill>
              <a:latin typeface="Kaiti SC"/>
              <a:ea typeface="宋体" panose="02010600030101010101" pitchFamily="2" charset="-122"/>
              <a:cs typeface="Kaiti SC"/>
              <a:sym typeface="Kaiti SC"/>
            </a:endParaRPr>
          </a:p>
        </p:txBody>
      </p:sp>
      <p:sp>
        <p:nvSpPr>
          <p:cNvPr id="8" name="AutoShape 3"/>
          <p:cNvSpPr/>
          <p:nvPr/>
        </p:nvSpPr>
        <p:spPr>
          <a:xfrm>
            <a:off x="889000" y="1961515"/>
            <a:ext cx="10668000" cy="381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300">
                <a:solidFill>
                  <a:srgbClr val="646464"/>
                </a:solidFill>
                <a:latin typeface="Noto Sans SC" panose="020B0200000000000000" charset="-122"/>
                <a:ea typeface="Noto Sans SC" panose="020B0200000000000000" charset="-122"/>
                <a:cs typeface="Noto Sans SC" panose="020B0200000000000000" charset="-122"/>
              </a:rPr>
              <a:t>学生需基于对收集信息的内化理解，着手进行龙舟素描设计</a:t>
            </a:r>
            <a:endParaRPr lang="en-US" sz="1300">
              <a:solidFill>
                <a:srgbClr val="646464"/>
              </a:solidFill>
              <a:latin typeface="Noto Sans SC" panose="020B0200000000000000" charset="-122"/>
              <a:ea typeface="Noto Sans SC" panose="020B0200000000000000" charset="-122"/>
              <a:cs typeface="Noto Sans SC" panose="020B0200000000000000" charset="-122"/>
            </a:endParaRPr>
          </a:p>
        </p:txBody>
      </p:sp>
      <p:sp>
        <p:nvSpPr>
          <p:cNvPr id="29" name="矩形 28"/>
          <p:cNvSpPr/>
          <p:nvPr>
            <p:custDataLst>
              <p:tags r:id="rId2"/>
            </p:custDataLst>
          </p:nvPr>
        </p:nvSpPr>
        <p:spPr>
          <a:xfrm flipV="1">
            <a:off x="4167505" y="4862195"/>
            <a:ext cx="3147695" cy="1908810"/>
          </a:xfrm>
          <a:prstGeom prst="rect">
            <a:avLst/>
          </a:prstGeom>
          <a:solidFill>
            <a:schemeClr val="bg1">
              <a:alpha val="0"/>
            </a:schemeClr>
          </a:solidFill>
          <a:ln w="12700" cap="flat" cmpd="sng" algn="ctr">
            <a:solidFill>
              <a:srgbClr val="55797A"/>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30" name="椭圆 29"/>
          <p:cNvSpPr/>
          <p:nvPr>
            <p:custDataLst>
              <p:tags r:id="rId3"/>
            </p:custDataLst>
          </p:nvPr>
        </p:nvSpPr>
        <p:spPr>
          <a:xfrm>
            <a:off x="3377076" y="4393135"/>
            <a:ext cx="210412" cy="210412"/>
          </a:xfrm>
          <a:prstGeom prst="ellipse">
            <a:avLst/>
          </a:prstGeom>
          <a:noFill/>
          <a:ln w="63500" cap="flat" cmpd="sng" algn="ctr">
            <a:noFill/>
            <a:prstDash val="solid"/>
            <a:miter lim="800000"/>
          </a:ln>
          <a:effectLst/>
          <a:extLst>
            <a:ext uri="{909E8E84-426E-40DD-AFC4-6F175D3DCCD1}">
              <a14:hiddenFill xmlns:a14="http://schemas.microsoft.com/office/drawing/2010/main">
                <a:solidFill>
                  <a:srgbClr val="2F4F4F"/>
                </a:solidFill>
              </a14:hiddenFill>
            </a:ext>
          </a:ex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1" name="椭圆 30"/>
          <p:cNvSpPr/>
          <p:nvPr>
            <p:custDataLst>
              <p:tags r:id="rId4"/>
            </p:custDataLst>
          </p:nvPr>
        </p:nvSpPr>
        <p:spPr>
          <a:xfrm>
            <a:off x="3428474" y="4444533"/>
            <a:ext cx="107080" cy="107080"/>
          </a:xfrm>
          <a:prstGeom prst="ellipse">
            <a:avLst/>
          </a:prstGeom>
          <a:solidFill>
            <a:schemeClr val="accent1"/>
          </a:solidFill>
          <a:ln w="63500" cap="flat" cmpd="sng" algn="ctr">
            <a:solidFill>
              <a:schemeClr val="accent1">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32" name="矩形 31"/>
          <p:cNvSpPr/>
          <p:nvPr>
            <p:custDataLst>
              <p:tags r:id="rId5"/>
            </p:custDataLst>
          </p:nvPr>
        </p:nvSpPr>
        <p:spPr>
          <a:xfrm>
            <a:off x="1881702" y="2475865"/>
            <a:ext cx="3194000" cy="1669378"/>
          </a:xfrm>
          <a:prstGeom prst="rect">
            <a:avLst/>
          </a:prstGeom>
          <a:noFill/>
          <a:ln w="12700" cap="flat" cmpd="sng" algn="ctr">
            <a:solidFill>
              <a:srgbClr val="55797A"/>
            </a:solidFill>
            <a:prstDash val="solid"/>
            <a:miter lim="800000"/>
          </a:ln>
          <a:effectLst/>
          <a:extLst>
            <a:ext uri="{909E8E84-426E-40DD-AFC4-6F175D3DCCD1}">
              <a14:hiddenFill xmlns:a14="http://schemas.microsoft.com/office/drawing/2010/main">
                <a:solidFill>
                  <a:srgbClr val="2F4F4F"/>
                </a:solidFill>
              </a14:hiddenFill>
            </a:ext>
          </a:ex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33" name="直接连接符 32"/>
          <p:cNvCxnSpPr/>
          <p:nvPr>
            <p:custDataLst>
              <p:tags r:id="rId6"/>
            </p:custDataLst>
          </p:nvPr>
        </p:nvCxnSpPr>
        <p:spPr>
          <a:xfrm flipH="1" flipV="1">
            <a:off x="3479337" y="4145244"/>
            <a:ext cx="1" cy="247536"/>
          </a:xfrm>
          <a:prstGeom prst="line">
            <a:avLst/>
          </a:prstGeom>
          <a:noFill/>
          <a:ln w="12700" cap="flat" cmpd="sng" algn="ctr">
            <a:gradFill>
              <a:gsLst>
                <a:gs pos="0">
                  <a:schemeClr val="accent1">
                    <a:alpha val="0"/>
                  </a:schemeClr>
                </a:gs>
                <a:gs pos="100000">
                  <a:schemeClr val="accent1">
                    <a:alpha val="100000"/>
                  </a:schemeClr>
                </a:gs>
              </a:gsLst>
              <a:lin ang="5400000" scaled="1"/>
            </a:gradFill>
            <a:prstDash val="solid"/>
            <a:miter lim="800000"/>
          </a:ln>
          <a:effectLst/>
        </p:spPr>
      </p:cxnSp>
      <p:sp>
        <p:nvSpPr>
          <p:cNvPr id="41" name="矩形 40"/>
          <p:cNvSpPr/>
          <p:nvPr>
            <p:custDataLst>
              <p:tags r:id="rId7"/>
            </p:custDataLst>
          </p:nvPr>
        </p:nvSpPr>
        <p:spPr>
          <a:xfrm>
            <a:off x="2215257" y="3017156"/>
            <a:ext cx="2534050" cy="1144151"/>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500" dirty="0">
                <a:solidFill>
                  <a:schemeClr val="tx1">
                    <a:lumMod val="85000"/>
                    <a:lumOff val="15000"/>
                  </a:schemeClr>
                </a:solidFill>
                <a:latin typeface="+mn-ea"/>
                <a:cs typeface="+mn-ea"/>
              </a:rPr>
              <a:t>对前期用超轻黏土制作的龙舟原型进行装饰美化</a:t>
            </a:r>
            <a:endParaRPr lang="zh-CN" altLang="en-US" sz="1500" dirty="0">
              <a:solidFill>
                <a:schemeClr val="tx1">
                  <a:lumMod val="85000"/>
                  <a:lumOff val="15000"/>
                </a:schemeClr>
              </a:solidFill>
              <a:latin typeface="+mn-ea"/>
              <a:cs typeface="+mn-ea"/>
            </a:endParaRPr>
          </a:p>
        </p:txBody>
      </p:sp>
      <p:sp>
        <p:nvSpPr>
          <p:cNvPr id="44" name="矩形 43"/>
          <p:cNvSpPr/>
          <p:nvPr>
            <p:custDataLst>
              <p:tags r:id="rId8"/>
            </p:custDataLst>
          </p:nvPr>
        </p:nvSpPr>
        <p:spPr>
          <a:xfrm>
            <a:off x="2215257" y="2481754"/>
            <a:ext cx="2534050" cy="534330"/>
          </a:xfrm>
          <a:prstGeom prst="rect">
            <a:avLst/>
          </a:prstGeom>
          <a:noFill/>
        </p:spPr>
        <p:txBody>
          <a:bodyPr wrap="square" lIns="0" tIns="0" rIns="0" bIns="0" rtlCol="0" anchor="b">
            <a:noAutofit/>
          </a:bodyPr>
          <a:p>
            <a:pPr algn="ctr">
              <a:spcBef>
                <a:spcPct val="0"/>
              </a:spcBef>
              <a:spcAft>
                <a:spcPct val="0"/>
              </a:spcAft>
            </a:pPr>
            <a:r>
              <a:rPr lang="zh-CN" altLang="en-US" sz="2200" b="1">
                <a:solidFill>
                  <a:srgbClr val="2F4F4F"/>
                </a:solidFill>
                <a:latin typeface="+mn-ea"/>
                <a:cs typeface="+mn-ea"/>
              </a:rPr>
              <a:t>制作龙舟原型</a:t>
            </a:r>
            <a:endParaRPr lang="zh-CN" altLang="en-US" sz="2200" b="1">
              <a:solidFill>
                <a:srgbClr val="2F4F4F"/>
              </a:solidFill>
              <a:latin typeface="+mn-ea"/>
              <a:cs typeface="+mn-ea"/>
            </a:endParaRPr>
          </a:p>
        </p:txBody>
      </p:sp>
      <p:cxnSp>
        <p:nvCxnSpPr>
          <p:cNvPr id="45" name="直接连接符 44"/>
          <p:cNvCxnSpPr/>
          <p:nvPr>
            <p:custDataLst>
              <p:tags r:id="rId9"/>
            </p:custDataLst>
          </p:nvPr>
        </p:nvCxnSpPr>
        <p:spPr>
          <a:xfrm>
            <a:off x="1219412" y="4498073"/>
            <a:ext cx="9106022" cy="0"/>
          </a:xfrm>
          <a:prstGeom prst="line">
            <a:avLst/>
          </a:prstGeom>
          <a:noFill/>
          <a:ln w="25400" cap="flat" cmpd="sng" algn="ctr">
            <a:solidFill>
              <a:srgbClr val="55797A"/>
            </a:solidFill>
            <a:prstDash val="solid"/>
            <a:miter lim="800000"/>
          </a:ln>
          <a:effectLst/>
        </p:spPr>
      </p:cxnSp>
      <p:sp>
        <p:nvSpPr>
          <p:cNvPr id="46" name="椭圆 45"/>
          <p:cNvSpPr/>
          <p:nvPr>
            <p:custDataLst>
              <p:tags r:id="rId10"/>
            </p:custDataLst>
          </p:nvPr>
        </p:nvSpPr>
        <p:spPr>
          <a:xfrm>
            <a:off x="7956355" y="4393135"/>
            <a:ext cx="210412" cy="210412"/>
          </a:xfrm>
          <a:prstGeom prst="ellipse">
            <a:avLst/>
          </a:prstGeom>
          <a:solidFill>
            <a:schemeClr val="accent1">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49" name="椭圆 48"/>
          <p:cNvSpPr/>
          <p:nvPr>
            <p:custDataLst>
              <p:tags r:id="rId11"/>
            </p:custDataLst>
          </p:nvPr>
        </p:nvSpPr>
        <p:spPr>
          <a:xfrm>
            <a:off x="8007753" y="4444533"/>
            <a:ext cx="107080" cy="107080"/>
          </a:xfrm>
          <a:prstGeom prst="ellipse">
            <a:avLst/>
          </a:prstGeom>
          <a:solidFill>
            <a:schemeClr val="accent3">
              <a:lumMod val="75000"/>
            </a:schemeClr>
          </a:solidFill>
          <a:ln w="63500" cap="flat" cmpd="sng" algn="ctr">
            <a:solidFill>
              <a:srgbClr val="55797A">
                <a:alpha val="4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52" name="矩形 51"/>
          <p:cNvSpPr/>
          <p:nvPr>
            <p:custDataLst>
              <p:tags r:id="rId12"/>
            </p:custDataLst>
          </p:nvPr>
        </p:nvSpPr>
        <p:spPr>
          <a:xfrm>
            <a:off x="6476035" y="2480945"/>
            <a:ext cx="3194000" cy="1669378"/>
          </a:xfrm>
          <a:prstGeom prst="rect">
            <a:avLst/>
          </a:prstGeom>
          <a:solidFill>
            <a:schemeClr val="bg1">
              <a:alpha val="0"/>
            </a:schemeClr>
          </a:solidFill>
          <a:ln w="12700" cap="flat" cmpd="sng" algn="ctr">
            <a:solidFill>
              <a:srgbClr val="55797A"/>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53" name="直接连接符 52"/>
          <p:cNvCxnSpPr/>
          <p:nvPr>
            <p:custDataLst>
              <p:tags r:id="rId13"/>
            </p:custDataLst>
          </p:nvPr>
        </p:nvCxnSpPr>
        <p:spPr>
          <a:xfrm flipH="1" flipV="1">
            <a:off x="8062364" y="4145244"/>
            <a:ext cx="1" cy="247536"/>
          </a:xfrm>
          <a:prstGeom prst="line">
            <a:avLst/>
          </a:prstGeom>
          <a:noFill/>
          <a:ln w="12700" cap="flat" cmpd="sng" algn="ctr">
            <a:gradFill>
              <a:gsLst>
                <a:gs pos="0">
                  <a:schemeClr val="accent1">
                    <a:alpha val="0"/>
                  </a:schemeClr>
                </a:gs>
                <a:gs pos="100000">
                  <a:schemeClr val="accent1">
                    <a:alpha val="100000"/>
                  </a:schemeClr>
                </a:gs>
              </a:gsLst>
              <a:lin ang="5400000" scaled="1"/>
            </a:gradFill>
            <a:prstDash val="solid"/>
            <a:miter lim="800000"/>
          </a:ln>
          <a:effectLst/>
        </p:spPr>
      </p:cxnSp>
      <p:sp>
        <p:nvSpPr>
          <p:cNvPr id="54" name="矩形 53"/>
          <p:cNvSpPr/>
          <p:nvPr>
            <p:custDataLst>
              <p:tags r:id="rId14"/>
            </p:custDataLst>
          </p:nvPr>
        </p:nvSpPr>
        <p:spPr>
          <a:xfrm>
            <a:off x="6805780" y="3017156"/>
            <a:ext cx="2534051" cy="114415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500">
                <a:solidFill>
                  <a:schemeClr val="tx1">
                    <a:lumMod val="85000"/>
                    <a:lumOff val="15000"/>
                  </a:schemeClr>
                </a:solidFill>
                <a:latin typeface="+mn-ea"/>
                <a:cs typeface="+mn-ea"/>
              </a:rPr>
              <a:t>以小组协作的方式，完成蓝牙控制模块组装、舵机调试及语音交互程序编写</a:t>
            </a:r>
            <a:endParaRPr lang="zh-CN" altLang="en-US" sz="1500">
              <a:solidFill>
                <a:schemeClr val="tx1">
                  <a:lumMod val="85000"/>
                  <a:lumOff val="15000"/>
                </a:schemeClr>
              </a:solidFill>
              <a:latin typeface="+mn-ea"/>
              <a:cs typeface="+mn-ea"/>
            </a:endParaRPr>
          </a:p>
        </p:txBody>
      </p:sp>
      <p:sp>
        <p:nvSpPr>
          <p:cNvPr id="55" name="矩形 54"/>
          <p:cNvSpPr/>
          <p:nvPr>
            <p:custDataLst>
              <p:tags r:id="rId15"/>
            </p:custDataLst>
          </p:nvPr>
        </p:nvSpPr>
        <p:spPr>
          <a:xfrm>
            <a:off x="6805780" y="2481754"/>
            <a:ext cx="2534051" cy="534330"/>
          </a:xfrm>
          <a:prstGeom prst="rect">
            <a:avLst/>
          </a:prstGeom>
          <a:noFill/>
        </p:spPr>
        <p:txBody>
          <a:bodyPr wrap="square" lIns="0" tIns="0" rIns="0" bIns="0" rtlCol="0" anchor="b">
            <a:noAutofit/>
          </a:bodyPr>
          <a:p>
            <a:pPr algn="ctr">
              <a:spcBef>
                <a:spcPct val="0"/>
              </a:spcBef>
              <a:spcAft>
                <a:spcPct val="0"/>
              </a:spcAft>
            </a:pPr>
            <a:r>
              <a:rPr lang="zh-CN" altLang="en-US" sz="2200" b="1">
                <a:solidFill>
                  <a:srgbClr val="2F4F4F"/>
                </a:solidFill>
                <a:latin typeface="+mn-ea"/>
                <a:cs typeface="+mn-ea"/>
              </a:rPr>
              <a:t>组合龙舟与小车</a:t>
            </a:r>
            <a:endParaRPr lang="zh-CN" altLang="en-US" sz="2200" b="1">
              <a:solidFill>
                <a:srgbClr val="2F4F4F"/>
              </a:solidFill>
              <a:latin typeface="+mn-ea"/>
              <a:cs typeface="+mn-ea"/>
            </a:endParaRPr>
          </a:p>
        </p:txBody>
      </p:sp>
      <p:sp>
        <p:nvSpPr>
          <p:cNvPr id="56" name="椭圆 55"/>
          <p:cNvSpPr/>
          <p:nvPr>
            <p:custDataLst>
              <p:tags r:id="rId16"/>
            </p:custDataLst>
          </p:nvPr>
        </p:nvSpPr>
        <p:spPr>
          <a:xfrm flipV="1">
            <a:off x="5662164" y="4393135"/>
            <a:ext cx="210412" cy="210412"/>
          </a:xfrm>
          <a:prstGeom prst="ellipse">
            <a:avLst/>
          </a:prstGeom>
          <a:solidFill>
            <a:schemeClr val="accent2">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57" name="椭圆 56"/>
          <p:cNvSpPr/>
          <p:nvPr>
            <p:custDataLst>
              <p:tags r:id="rId17"/>
            </p:custDataLst>
          </p:nvPr>
        </p:nvSpPr>
        <p:spPr>
          <a:xfrm flipV="1">
            <a:off x="5714098" y="4444533"/>
            <a:ext cx="107080" cy="107080"/>
          </a:xfrm>
          <a:prstGeom prst="ellipse">
            <a:avLst/>
          </a:prstGeom>
          <a:solidFill>
            <a:schemeClr val="accent3">
              <a:lumMod val="75000"/>
            </a:schemeClr>
          </a:solidFill>
          <a:ln w="63500" cap="flat" cmpd="sng" algn="ctr">
            <a:solidFill>
              <a:srgbClr val="55797A">
                <a:alpha val="4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58" name="直接连接符 57"/>
          <p:cNvCxnSpPr/>
          <p:nvPr>
            <p:custDataLst>
              <p:tags r:id="rId18"/>
            </p:custDataLst>
          </p:nvPr>
        </p:nvCxnSpPr>
        <p:spPr>
          <a:xfrm flipH="1">
            <a:off x="5764961" y="4632459"/>
            <a:ext cx="0" cy="247355"/>
          </a:xfrm>
          <a:prstGeom prst="line">
            <a:avLst/>
          </a:prstGeom>
          <a:noFill/>
          <a:ln w="12700" cap="flat" cmpd="sng" algn="ctr">
            <a:gradFill>
              <a:gsLst>
                <a:gs pos="0">
                  <a:schemeClr val="accent2">
                    <a:alpha val="0"/>
                  </a:schemeClr>
                </a:gs>
                <a:gs pos="100000">
                  <a:schemeClr val="accent2">
                    <a:alpha val="100000"/>
                  </a:schemeClr>
                </a:gs>
              </a:gsLst>
              <a:lin ang="5400000" scaled="1"/>
            </a:gradFill>
            <a:prstDash val="solid"/>
            <a:miter lim="800000"/>
          </a:ln>
          <a:effectLst/>
        </p:spPr>
      </p:cxnSp>
      <p:sp>
        <p:nvSpPr>
          <p:cNvPr id="59" name="矩形 58"/>
          <p:cNvSpPr/>
          <p:nvPr>
            <p:custDataLst>
              <p:tags r:id="rId19"/>
            </p:custDataLst>
          </p:nvPr>
        </p:nvSpPr>
        <p:spPr>
          <a:xfrm>
            <a:off x="4500881" y="5403970"/>
            <a:ext cx="2534050" cy="114415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500">
                <a:solidFill>
                  <a:schemeClr val="tx1">
                    <a:lumMod val="85000"/>
                    <a:lumOff val="15000"/>
                  </a:schemeClr>
                </a:solidFill>
                <a:latin typeface="+mn-ea"/>
                <a:cs typeface="+mn-ea"/>
              </a:rPr>
              <a:t>学生运用</a:t>
            </a:r>
            <a:r>
              <a:rPr lang="en-US" altLang="zh-CN" sz="1500">
                <a:solidFill>
                  <a:schemeClr val="tx1">
                    <a:lumMod val="85000"/>
                    <a:lumOff val="15000"/>
                  </a:schemeClr>
                </a:solidFill>
                <a:latin typeface="+mn-ea"/>
                <a:cs typeface="+mn-ea"/>
              </a:rPr>
              <a:t>Mixly</a:t>
            </a:r>
            <a:r>
              <a:rPr lang="zh-CN" altLang="en-US" sz="1500">
                <a:solidFill>
                  <a:schemeClr val="tx1">
                    <a:lumMod val="85000"/>
                    <a:lumOff val="15000"/>
                  </a:schemeClr>
                </a:solidFill>
                <a:latin typeface="+mn-ea"/>
                <a:cs typeface="+mn-ea"/>
              </a:rPr>
              <a:t>软件与开源电子组件开展投影学习，构建电子传输系统，实现龙舟的移动操控</a:t>
            </a:r>
            <a:endParaRPr lang="zh-CN" altLang="en-US" sz="1500">
              <a:solidFill>
                <a:schemeClr val="tx1">
                  <a:lumMod val="85000"/>
                  <a:lumOff val="15000"/>
                </a:schemeClr>
              </a:solidFill>
              <a:latin typeface="+mn-ea"/>
              <a:cs typeface="+mn-ea"/>
            </a:endParaRPr>
          </a:p>
        </p:txBody>
      </p:sp>
      <p:sp>
        <p:nvSpPr>
          <p:cNvPr id="60" name="矩形 59"/>
          <p:cNvSpPr/>
          <p:nvPr>
            <p:custDataLst>
              <p:tags r:id="rId20"/>
            </p:custDataLst>
          </p:nvPr>
        </p:nvSpPr>
        <p:spPr>
          <a:xfrm>
            <a:off x="4500881" y="4868570"/>
            <a:ext cx="2534050" cy="534330"/>
          </a:xfrm>
          <a:prstGeom prst="rect">
            <a:avLst/>
          </a:prstGeom>
          <a:noFill/>
        </p:spPr>
        <p:txBody>
          <a:bodyPr wrap="square" lIns="0" tIns="0" rIns="0" bIns="0" rtlCol="0" anchor="b">
            <a:noAutofit/>
          </a:bodyPr>
          <a:p>
            <a:pPr algn="ctr">
              <a:spcBef>
                <a:spcPct val="0"/>
              </a:spcBef>
              <a:spcAft>
                <a:spcPct val="0"/>
              </a:spcAft>
            </a:pPr>
            <a:r>
              <a:rPr lang="zh-CN" altLang="en-US" sz="2200" b="1">
                <a:solidFill>
                  <a:srgbClr val="2F4F4F"/>
                </a:solidFill>
                <a:latin typeface="+mn-ea"/>
                <a:cs typeface="+mn-ea"/>
              </a:rPr>
              <a:t>学习编程并运用</a:t>
            </a:r>
            <a:endParaRPr lang="zh-CN" altLang="en-US" sz="2200" b="1">
              <a:solidFill>
                <a:srgbClr val="2F4F4F"/>
              </a:solidFill>
              <a:latin typeface="+mn-ea"/>
              <a:cs typeface="+mn-ea"/>
            </a:endParaRPr>
          </a:p>
        </p:txBody>
      </p:sp>
      <p:sp>
        <p:nvSpPr>
          <p:cNvPr id="61" name="椭圆 60"/>
          <p:cNvSpPr/>
          <p:nvPr>
            <p:custDataLst>
              <p:tags r:id="rId21"/>
            </p:custDataLst>
          </p:nvPr>
        </p:nvSpPr>
        <p:spPr>
          <a:xfrm flipV="1">
            <a:off x="3419208" y="4444533"/>
            <a:ext cx="107080" cy="107080"/>
          </a:xfrm>
          <a:prstGeom prst="ellipse">
            <a:avLst/>
          </a:prstGeom>
          <a:solidFill>
            <a:schemeClr val="accent3">
              <a:lumMod val="75000"/>
            </a:schemeClr>
          </a:solidFill>
          <a:ln w="63500" cap="flat" cmpd="sng" algn="ctr">
            <a:solidFill>
              <a:srgbClr val="55797A">
                <a:alpha val="4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Tree>
    <p:custDataLst>
      <p:tags r:id="rId22"/>
    </p:custData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案例解析</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4" name="AutoShape 2"/>
          <p:cNvSpPr/>
          <p:nvPr/>
        </p:nvSpPr>
        <p:spPr>
          <a:xfrm>
            <a:off x="762000" y="1127760"/>
            <a:ext cx="10668000" cy="635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3600" b="1" i="0" u="none" strike="noStrike">
                <a:solidFill>
                  <a:srgbClr val="2F4F4F"/>
                </a:solidFill>
                <a:latin typeface="Kaiti SC"/>
                <a:ea typeface="Kaiti SC"/>
                <a:cs typeface="Kaiti SC"/>
                <a:sym typeface="Kaiti SC"/>
              </a:rPr>
              <a:t>实施流程：</a:t>
            </a:r>
            <a:r>
              <a:rPr lang="zh-CN" altLang="en-US" sz="3600" b="1" i="0" u="none" strike="noStrike">
                <a:solidFill>
                  <a:srgbClr val="2F4F4F"/>
                </a:solidFill>
                <a:latin typeface="Kaiti SC"/>
                <a:ea typeface="宋体" panose="02010600030101010101" pitchFamily="2" charset="-122"/>
                <a:cs typeface="Kaiti SC"/>
                <a:sym typeface="Kaiti SC"/>
              </a:rPr>
              <a:t>测试原型环节</a:t>
            </a:r>
            <a:r>
              <a:rPr lang="en-US" sz="3600" b="1" i="0" u="none" strike="noStrike">
                <a:solidFill>
                  <a:srgbClr val="2F4F4F"/>
                </a:solidFill>
                <a:latin typeface="Kaiti SC"/>
                <a:ea typeface="Kaiti SC"/>
                <a:cs typeface="Kaiti SC"/>
                <a:sym typeface="Kaiti SC"/>
              </a:rPr>
              <a:t> </a:t>
            </a:r>
            <a:endParaRPr lang="zh-CN" altLang="en-US" sz="3600" b="1" i="0" u="none" strike="noStrike">
              <a:solidFill>
                <a:srgbClr val="2F4F4F"/>
              </a:solidFill>
              <a:latin typeface="Kaiti SC"/>
              <a:ea typeface="宋体" panose="02010600030101010101" pitchFamily="2" charset="-122"/>
              <a:cs typeface="Kaiti SC"/>
              <a:sym typeface="Kaiti SC"/>
            </a:endParaRPr>
          </a:p>
        </p:txBody>
      </p:sp>
      <p:sp>
        <p:nvSpPr>
          <p:cNvPr id="35" name="AutoShape 3"/>
          <p:cNvSpPr/>
          <p:nvPr/>
        </p:nvSpPr>
        <p:spPr>
          <a:xfrm>
            <a:off x="762000" y="2143760"/>
            <a:ext cx="5334000" cy="3346450"/>
          </a:xfrm>
          <a:prstGeom prst="roundRect">
            <a:avLst>
              <a:gd name="adj" fmla="val 2941"/>
            </a:avLst>
          </a:prstGeom>
          <a:solidFill>
            <a:srgbClr val="FFFFFF"/>
          </a:solidFill>
          <a:ln w="12700" cap="flat" cmpd="sng">
            <a:solidFill>
              <a:srgbClr val="315858">
                <a:alpha val="20000"/>
              </a:srgbClr>
            </a:solidFill>
            <a:prstDash val="solid"/>
            <a:round/>
          </a:ln>
        </p:spPr>
        <p:txBody>
          <a:bodyPr vert="horz" wrap="square" lIns="63500" tIns="63500" rIns="63500" bIns="63500" rtlCol="0" anchor="ctr">
            <a:noAutofit/>
          </a:bodyPr>
          <a:p>
            <a:pPr lvl="0" algn="ctr">
              <a:buClrTx/>
              <a:buSzTx/>
              <a:buFontTx/>
              <a:defRPr/>
            </a:pPr>
            <a:endParaRPr>
              <a:sym typeface="+mn-ea"/>
            </a:endParaRPr>
          </a:p>
        </p:txBody>
      </p:sp>
      <p:pic>
        <p:nvPicPr>
          <p:cNvPr id="36"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397760"/>
            <a:ext cx="304800" cy="304800"/>
          </a:xfrm>
          <a:prstGeom prst="rect">
            <a:avLst/>
          </a:prstGeom>
        </p:spPr>
      </p:pic>
      <p:sp>
        <p:nvSpPr>
          <p:cNvPr id="37" name="AutoShape 5"/>
          <p:cNvSpPr/>
          <p:nvPr/>
        </p:nvSpPr>
        <p:spPr>
          <a:xfrm>
            <a:off x="1397000" y="2372360"/>
            <a:ext cx="4445000" cy="381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活动目标</a:t>
            </a: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检测成品效果并进行修改</a:t>
            </a:r>
            <a:endParaRPr lang="zh-CN" alt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8" name="AutoShape 6"/>
          <p:cNvSpPr/>
          <p:nvPr/>
        </p:nvSpPr>
        <p:spPr>
          <a:xfrm>
            <a:off x="1016000" y="2778760"/>
            <a:ext cx="4826000" cy="508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300">
                <a:solidFill>
                  <a:srgbClr val="646464"/>
                </a:solidFill>
                <a:latin typeface="Noto Sans SC" panose="020B0200000000000000" charset="-122"/>
                <a:ea typeface="Noto Sans SC" panose="020B0200000000000000" charset="-122"/>
                <a:cs typeface="Noto Sans SC" panose="020B0200000000000000" charset="-122"/>
              </a:rPr>
              <a:t>主要是对各组的成果进行检测，查看龙舟是否能够顺利行走</a:t>
            </a:r>
            <a:endParaRPr lang="zh-CN" altLang="en-US" sz="1300">
              <a:solidFill>
                <a:srgbClr val="646464"/>
              </a:solidFill>
              <a:latin typeface="Noto Sans SC" panose="020B0200000000000000" charset="-122"/>
              <a:ea typeface="Noto Sans SC" panose="020B0200000000000000" charset="-122"/>
              <a:cs typeface="Noto Sans SC" panose="020B0200000000000000" charset="-122"/>
            </a:endParaRPr>
          </a:p>
        </p:txBody>
      </p:sp>
      <p:cxnSp>
        <p:nvCxnSpPr>
          <p:cNvPr id="39" name="Connector 7"/>
          <p:cNvCxnSpPr/>
          <p:nvPr/>
        </p:nvCxnSpPr>
        <p:spPr>
          <a:xfrm rot="-9046">
            <a:off x="1016008" y="3343910"/>
            <a:ext cx="4826000" cy="12700"/>
          </a:xfrm>
          <a:prstGeom prst="straightConnector1">
            <a:avLst/>
          </a:prstGeom>
          <a:solidFill>
            <a:srgbClr val="DEE0E3">
              <a:alpha val="100000"/>
            </a:srgbClr>
          </a:solidFill>
          <a:ln w="12700" cap="flat" cmpd="sng">
            <a:solidFill>
              <a:srgbClr val="D3D3D3">
                <a:alpha val="100000"/>
              </a:srgbClr>
            </a:solidFill>
            <a:prstDash val="solid"/>
            <a:round/>
            <a:headEnd type="none" w="med" len="med"/>
            <a:tailEnd type="none" w="med" len="med"/>
          </a:ln>
        </p:spPr>
      </p:cxnSp>
      <p:sp>
        <p:nvSpPr>
          <p:cNvPr id="42" name="AutoShape 9"/>
          <p:cNvSpPr/>
          <p:nvPr>
            <p:custDataLst>
              <p:tags r:id="rId4"/>
            </p:custDataLst>
          </p:nvPr>
        </p:nvSpPr>
        <p:spPr>
          <a:xfrm>
            <a:off x="1397000" y="3515360"/>
            <a:ext cx="444500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评估内容</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1" name="AutoShape 16"/>
          <p:cNvSpPr/>
          <p:nvPr>
            <p:custDataLst>
              <p:tags r:id="rId5"/>
            </p:custDataLst>
          </p:nvPr>
        </p:nvSpPr>
        <p:spPr>
          <a:xfrm>
            <a:off x="1266190" y="3791585"/>
            <a:ext cx="4445000" cy="1029335"/>
          </a:xfrm>
          <a:prstGeom prst="rect">
            <a:avLst/>
          </a:prstGeom>
          <a:noFill/>
          <a:ln w="12700" cap="flat" cmpd="sng">
            <a:noFill/>
            <a:prstDash val="solid"/>
            <a:round/>
          </a:ln>
        </p:spPr>
        <p:txBody>
          <a:bodyPr vert="horz" wrap="square" lIns="0" tIns="0" rIns="0" bIns="0" rtlCol="0" anchor="ctr" anchorCtr="0"/>
          <a:p>
            <a:pPr marL="285750" indent="-285750" algn="l">
              <a:lnSpc>
                <a:spcPct val="125000"/>
              </a:lnSpc>
              <a:buFont typeface="Arial" panose="020B0604020202020204" pitchFamily="34" charset="0"/>
              <a:buChar char="•"/>
              <a:defRPr/>
            </a:pPr>
            <a:r>
              <a:rPr lang="zh-CN" altLang="en-US" sz="1300">
                <a:solidFill>
                  <a:srgbClr val="646464"/>
                </a:solidFill>
                <a:latin typeface="Noto Sans SC" panose="020B0200000000000000" charset="-122"/>
                <a:ea typeface="Noto Sans SC" panose="020B0200000000000000" charset="-122"/>
                <a:cs typeface="Noto Sans SC" panose="020B0200000000000000" charset="-122"/>
              </a:rPr>
              <a:t>评估造型的文化准确性</a:t>
            </a:r>
            <a:endParaRPr lang="zh-CN" altLang="en-US" sz="1300">
              <a:solidFill>
                <a:srgbClr val="646464"/>
              </a:solidFill>
              <a:latin typeface="Noto Sans SC" panose="020B0200000000000000" charset="-122"/>
              <a:ea typeface="Noto Sans SC" panose="020B0200000000000000" charset="-122"/>
              <a:cs typeface="Noto Sans SC" panose="020B0200000000000000" charset="-122"/>
            </a:endParaRPr>
          </a:p>
          <a:p>
            <a:pPr marL="285750" indent="-285750" algn="l">
              <a:lnSpc>
                <a:spcPct val="125000"/>
              </a:lnSpc>
              <a:buFont typeface="Arial" panose="020B0604020202020204" pitchFamily="34" charset="0"/>
              <a:buChar char="•"/>
              <a:defRPr/>
            </a:pPr>
            <a:r>
              <a:rPr lang="zh-CN" altLang="en-US" sz="1300">
                <a:solidFill>
                  <a:srgbClr val="646464"/>
                </a:solidFill>
                <a:latin typeface="Noto Sans SC" panose="020B0200000000000000" charset="-122"/>
                <a:ea typeface="Noto Sans SC" panose="020B0200000000000000" charset="-122"/>
                <a:cs typeface="Noto Sans SC" panose="020B0200000000000000" charset="-122"/>
              </a:rPr>
              <a:t>测试动力系统的稳定性</a:t>
            </a:r>
            <a:endParaRPr lang="zh-CN" altLang="en-US" sz="1300">
              <a:solidFill>
                <a:srgbClr val="646464"/>
              </a:solidFill>
              <a:latin typeface="Noto Sans SC" panose="020B0200000000000000" charset="-122"/>
              <a:ea typeface="Noto Sans SC" panose="020B0200000000000000" charset="-122"/>
              <a:cs typeface="Noto Sans SC" panose="020B0200000000000000" charset="-122"/>
            </a:endParaRPr>
          </a:p>
          <a:p>
            <a:pPr marL="285750" indent="-285750" algn="l">
              <a:lnSpc>
                <a:spcPct val="125000"/>
              </a:lnSpc>
              <a:buFont typeface="Arial" panose="020B0604020202020204" pitchFamily="34" charset="0"/>
              <a:buChar char="•"/>
              <a:defRPr/>
            </a:pPr>
            <a:r>
              <a:rPr lang="zh-CN" altLang="en-US" sz="1300">
                <a:solidFill>
                  <a:srgbClr val="646464"/>
                </a:solidFill>
                <a:latin typeface="Noto Sans SC" panose="020B0200000000000000" charset="-122"/>
                <a:ea typeface="Noto Sans SC" panose="020B0200000000000000" charset="-122"/>
                <a:cs typeface="Noto Sans SC" panose="020B0200000000000000" charset="-122"/>
              </a:rPr>
              <a:t>优化语音控制的灵敏度</a:t>
            </a:r>
            <a:endParaRPr lang="zh-CN" altLang="en-US" sz="1300">
              <a:solidFill>
                <a:srgbClr val="646464"/>
              </a:solidFill>
              <a:latin typeface="Noto Sans SC" panose="020B0200000000000000" charset="-122"/>
              <a:ea typeface="Noto Sans SC" panose="020B0200000000000000" charset="-122"/>
              <a:cs typeface="Noto Sans SC" panose="020B0200000000000000" charset="-122"/>
            </a:endParaRPr>
          </a:p>
        </p:txBody>
      </p:sp>
      <p:pic>
        <p:nvPicPr>
          <p:cNvPr id="8" name="图片 7" descr="内容策划"/>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4240" y="3510280"/>
            <a:ext cx="416560" cy="416560"/>
          </a:xfrm>
          <a:prstGeom prst="rect">
            <a:avLst/>
          </a:prstGeom>
        </p:spPr>
      </p:pic>
      <p:sp>
        <p:nvSpPr>
          <p:cNvPr id="9" name="AutoShape 9"/>
          <p:cNvSpPr/>
          <p:nvPr>
            <p:custDataLst>
              <p:tags r:id="rId8"/>
            </p:custDataLst>
          </p:nvPr>
        </p:nvSpPr>
        <p:spPr>
          <a:xfrm>
            <a:off x="1515110" y="4984750"/>
            <a:ext cx="1475740" cy="3302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优化迭代</a:t>
            </a:r>
            <a:endParaRPr lang="zh-CN" altLang="en-US" sz="16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0" name="图片 9" descr="产品迭代"/>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1390" y="4906645"/>
            <a:ext cx="435610" cy="435610"/>
          </a:xfrm>
          <a:prstGeom prst="rect">
            <a:avLst/>
          </a:prstGeom>
        </p:spPr>
      </p:pic>
      <p:pic>
        <p:nvPicPr>
          <p:cNvPr id="32" name="图片 2"/>
          <p:cNvPicPr>
            <a:picLocks noChangeAspect="1"/>
          </p:cNvPicPr>
          <p:nvPr/>
        </p:nvPicPr>
        <p:blipFill>
          <a:blip r:embed="rId11"/>
          <a:srcRect r="48642" b="-1196"/>
          <a:stretch>
            <a:fillRect/>
          </a:stretch>
        </p:blipFill>
        <p:spPr>
          <a:xfrm>
            <a:off x="6713855" y="2218690"/>
            <a:ext cx="4862195" cy="2922905"/>
          </a:xfrm>
          <a:prstGeom prst="rect">
            <a:avLst/>
          </a:prstGeom>
          <a:noFill/>
          <a:ln>
            <a:noFill/>
          </a:ln>
        </p:spPr>
      </p:pic>
    </p:spTree>
    <p:custDataLst>
      <p:tags r:id="rId12"/>
    </p:custData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案例解析</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4" name="AutoShape 2"/>
          <p:cNvSpPr/>
          <p:nvPr/>
        </p:nvSpPr>
        <p:spPr>
          <a:xfrm>
            <a:off x="762000" y="1127760"/>
            <a:ext cx="10668000" cy="635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3600" b="1" i="0" u="none" strike="noStrike">
                <a:solidFill>
                  <a:srgbClr val="2F4F4F"/>
                </a:solidFill>
                <a:latin typeface="Kaiti SC"/>
                <a:ea typeface="Kaiti SC"/>
                <a:cs typeface="Kaiti SC"/>
                <a:sym typeface="Kaiti SC"/>
              </a:rPr>
              <a:t>实施流程：</a:t>
            </a:r>
            <a:r>
              <a:rPr lang="zh-CN" altLang="en-US" sz="3600" b="1" i="0" u="none" strike="noStrike">
                <a:solidFill>
                  <a:srgbClr val="2F4F4F"/>
                </a:solidFill>
                <a:latin typeface="Kaiti SC"/>
                <a:ea typeface="宋体" panose="02010600030101010101" pitchFamily="2" charset="-122"/>
                <a:cs typeface="Kaiti SC"/>
                <a:sym typeface="Kaiti SC"/>
              </a:rPr>
              <a:t>交流成果解决方案</a:t>
            </a:r>
            <a:r>
              <a:rPr lang="en-US" sz="3600" b="1" i="0" u="none" strike="noStrike">
                <a:solidFill>
                  <a:srgbClr val="2F4F4F"/>
                </a:solidFill>
                <a:latin typeface="Kaiti SC"/>
                <a:ea typeface="Kaiti SC"/>
                <a:cs typeface="Kaiti SC"/>
                <a:sym typeface="Kaiti SC"/>
              </a:rPr>
              <a:t> </a:t>
            </a:r>
            <a:endParaRPr lang="zh-CN" altLang="en-US" sz="3600" b="1" i="0" u="none" strike="noStrike">
              <a:solidFill>
                <a:srgbClr val="2F4F4F"/>
              </a:solidFill>
              <a:latin typeface="Kaiti SC"/>
              <a:ea typeface="宋体" panose="02010600030101010101" pitchFamily="2" charset="-122"/>
              <a:cs typeface="Kaiti SC"/>
              <a:sym typeface="Kaiti SC"/>
            </a:endParaRPr>
          </a:p>
        </p:txBody>
      </p:sp>
      <p:sp>
        <p:nvSpPr>
          <p:cNvPr id="11" name="AutoShape 8"/>
          <p:cNvSpPr/>
          <p:nvPr>
            <p:custDataLst>
              <p:tags r:id="rId2"/>
            </p:custDataLst>
          </p:nvPr>
        </p:nvSpPr>
        <p:spPr>
          <a:xfrm>
            <a:off x="675640" y="2997835"/>
            <a:ext cx="5080000" cy="1905000"/>
          </a:xfrm>
          <a:prstGeom prst="roundRect">
            <a:avLst>
              <a:gd name="adj" fmla="val 6666"/>
            </a:avLst>
          </a:prstGeom>
          <a:solidFill>
            <a:srgbClr val="FFFFFF">
              <a:alpha val="100000"/>
            </a:srgbClr>
          </a:solidFill>
          <a:ln w="25400" cap="flat" cmpd="sng">
            <a:noFill/>
            <a:prstDash val="solid"/>
            <a:round/>
          </a:ln>
          <a:effectLst>
            <a:outerShdw blurRad="127000" dist="50800" dir="2700000" algn="tl" rotWithShape="0">
              <a:srgbClr val="2F4F4F">
                <a:alpha val="10000"/>
              </a:srgbClr>
            </a:outerShdw>
          </a:effectLst>
        </p:spPr>
        <p:txBody>
          <a:bodyPr vert="horz" wrap="square" lIns="63500" tIns="63500" rIns="63500" bIns="63500" rtlCol="0" anchor="ctr"/>
          <a:p>
            <a:pPr algn="ctr">
              <a:defRPr/>
            </a:pPr>
          </a:p>
        </p:txBody>
      </p:sp>
      <p:pic>
        <p:nvPicPr>
          <p:cNvPr id="12" name="Picture 9"/>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9640" y="3251835"/>
            <a:ext cx="406400" cy="406400"/>
          </a:xfrm>
          <a:prstGeom prst="rect">
            <a:avLst/>
          </a:prstGeom>
        </p:spPr>
      </p:pic>
      <p:sp>
        <p:nvSpPr>
          <p:cNvPr id="13" name="AutoShape 10"/>
          <p:cNvSpPr/>
          <p:nvPr>
            <p:custDataLst>
              <p:tags r:id="rId6"/>
            </p:custDataLst>
          </p:nvPr>
        </p:nvSpPr>
        <p:spPr>
          <a:xfrm>
            <a:off x="1437640" y="3251835"/>
            <a:ext cx="4064000" cy="381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en-US" sz="1800" b="1" i="0" u="none" strike="noStrike">
                <a:solidFill>
                  <a:srgbClr val="2F4F4F"/>
                </a:solidFill>
                <a:latin typeface="Noto Sans SC" panose="020B0200000000000000" charset="-122"/>
                <a:ea typeface="Noto Sans SC" panose="020B0200000000000000" charset="-122"/>
                <a:cs typeface="Noto Sans SC" panose="020B0200000000000000" charset="-122"/>
                <a:sym typeface="Noto Sans SC" panose="020B0200000000000000" charset="-122"/>
              </a:rPr>
              <a:t>汇报交流：分享与拓展</a:t>
            </a:r>
            <a:endParaRPr lang="en-US" sz="1100"/>
          </a:p>
        </p:txBody>
      </p:sp>
      <p:cxnSp>
        <p:nvCxnSpPr>
          <p:cNvPr id="14" name="Connector 11"/>
          <p:cNvCxnSpPr/>
          <p:nvPr>
            <p:custDataLst>
              <p:tags r:id="rId7"/>
            </p:custDataLst>
          </p:nvPr>
        </p:nvCxnSpPr>
        <p:spPr>
          <a:xfrm rot="-9549">
            <a:off x="929649" y="3689985"/>
            <a:ext cx="4572000" cy="12700"/>
          </a:xfrm>
          <a:prstGeom prst="straightConnector1">
            <a:avLst/>
          </a:prstGeom>
          <a:solidFill>
            <a:srgbClr val="DEE0E3">
              <a:alpha val="100000"/>
            </a:srgbClr>
          </a:solidFill>
          <a:ln w="12700" cap="flat" cmpd="sng">
            <a:solidFill>
              <a:srgbClr val="D3D3D3">
                <a:alpha val="100000"/>
              </a:srgbClr>
            </a:solidFill>
            <a:prstDash val="solid"/>
            <a:round/>
            <a:headEnd type="none" w="med" len="med"/>
            <a:tailEnd type="none" w="med" len="med"/>
          </a:ln>
        </p:spPr>
      </p:cxnSp>
      <p:sp>
        <p:nvSpPr>
          <p:cNvPr id="15" name="AutoShape 12"/>
          <p:cNvSpPr/>
          <p:nvPr>
            <p:custDataLst>
              <p:tags r:id="rId8"/>
            </p:custDataLst>
          </p:nvPr>
        </p:nvSpPr>
        <p:spPr>
          <a:xfrm>
            <a:off x="929640" y="3823335"/>
            <a:ext cx="4572000" cy="889000"/>
          </a:xfrm>
          <a:prstGeom prst="rect">
            <a:avLst/>
          </a:prstGeom>
          <a:noFill/>
          <a:ln w="12700" cap="flat" cmpd="sng">
            <a:noFill/>
            <a:prstDash val="solid"/>
            <a:round/>
          </a:ln>
        </p:spPr>
        <p:txBody>
          <a:bodyPr vert="horz" wrap="square" lIns="0" tIns="0" rIns="0" bIns="0" rtlCol="0" anchor="ctr" anchorCtr="0"/>
          <a:p>
            <a:pPr indent="0" algn="l">
              <a:lnSpc>
                <a:spcPct val="125000"/>
              </a:lnSpc>
              <a:defRPr/>
            </a:pPr>
            <a:r>
              <a:rPr lang="zh-CN" altLang="en-US" sz="1300">
                <a:solidFill>
                  <a:srgbClr val="646464"/>
                </a:solidFill>
                <a:latin typeface="Noto Sans SC" panose="020B0200000000000000" charset="-122"/>
                <a:ea typeface="Noto Sans SC" panose="020B0200000000000000" charset="-122"/>
                <a:cs typeface="Noto Sans SC" panose="020B0200000000000000" charset="-122"/>
              </a:rPr>
              <a:t>邀请家长、教师、朋友和当地居民参与，教师指导学生通过公共交流活动展示自己的作品，分享自己的学习成果</a:t>
            </a:r>
            <a:r>
              <a:rPr lang="zh-CN" altLang="en-US" sz="1100"/>
              <a:t>。</a:t>
            </a:r>
            <a:endParaRPr lang="zh-CN" altLang="en-US" sz="1100"/>
          </a:p>
        </p:txBody>
      </p:sp>
      <p:pic>
        <p:nvPicPr>
          <p:cNvPr id="17" name="图片 3"/>
          <p:cNvPicPr>
            <a:picLocks noChangeAspect="1"/>
          </p:cNvPicPr>
          <p:nvPr/>
        </p:nvPicPr>
        <p:blipFill>
          <a:blip r:embed="rId9"/>
          <a:srcRect r="50006" b="-1967"/>
          <a:stretch>
            <a:fillRect/>
          </a:stretch>
        </p:blipFill>
        <p:spPr>
          <a:xfrm>
            <a:off x="6367780" y="2225675"/>
            <a:ext cx="4403090" cy="3190875"/>
          </a:xfrm>
          <a:prstGeom prst="rect">
            <a:avLst/>
          </a:prstGeom>
          <a:noFill/>
          <a:ln>
            <a:noFill/>
          </a:ln>
        </p:spPr>
      </p:pic>
    </p:spTree>
    <p:custDataLst>
      <p:tags r:id="rId10"/>
    </p:custData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SIX</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2148168" y="2610485"/>
            <a:ext cx="8558434" cy="1198880"/>
            <a:chOff x="1005" y="4111"/>
            <a:chExt cx="18650"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05" y="4111"/>
              <a:ext cx="18650"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注意事项与思考练习</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06</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注意事项</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6" name="矩形 25"/>
          <p:cNvSpPr/>
          <p:nvPr>
            <p:custDataLst>
              <p:tags r:id="rId2"/>
            </p:custDataLst>
          </p:nvPr>
        </p:nvSpPr>
        <p:spPr>
          <a:xfrm>
            <a:off x="4761231" y="5379403"/>
            <a:ext cx="6208395" cy="9531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mn-ea"/>
                <a:cs typeface="+mn-ea"/>
              </a:rPr>
              <a:t>为了解学生对文化的理解程度以及创造力的发展程度，最简单的方式是通过过程性评价和知识评价量表来检测学生的成果。此外，也可以采用一些数据收集工具</a:t>
            </a:r>
            <a:endParaRPr lang="zh-CN" altLang="en-US" sz="1400" dirty="0">
              <a:solidFill>
                <a:schemeClr val="tx1">
                  <a:lumMod val="85000"/>
                  <a:lumOff val="15000"/>
                </a:schemeClr>
              </a:solidFill>
              <a:latin typeface="+mn-ea"/>
              <a:cs typeface="+mn-ea"/>
            </a:endParaRPr>
          </a:p>
        </p:txBody>
      </p:sp>
      <p:sp>
        <p:nvSpPr>
          <p:cNvPr id="27" name="矩形 26"/>
          <p:cNvSpPr/>
          <p:nvPr>
            <p:custDataLst>
              <p:tags r:id="rId3"/>
            </p:custDataLst>
          </p:nvPr>
        </p:nvSpPr>
        <p:spPr>
          <a:xfrm>
            <a:off x="4761231" y="4778058"/>
            <a:ext cx="6208393" cy="580832"/>
          </a:xfrm>
          <a:prstGeom prst="rect">
            <a:avLst/>
          </a:prstGeom>
          <a:noFill/>
        </p:spPr>
        <p:txBody>
          <a:bodyPr wrap="square" lIns="0" tIns="0" rIns="0" bIns="36000" rtlCol="0" anchor="b">
            <a:noAutofit/>
          </a:bodyPr>
          <a:p>
            <a:pPr algn="l">
              <a:buClrTx/>
              <a:buSzTx/>
              <a:buFontTx/>
            </a:pPr>
            <a:r>
              <a:rPr lang="zh-CN" altLang="en-US" b="1" dirty="0">
                <a:solidFill>
                  <a:srgbClr val="55797A"/>
                </a:solidFill>
                <a:latin typeface="+mn-ea"/>
                <a:cs typeface="+mn-ea"/>
              </a:rPr>
              <a:t>检测教学效果</a:t>
            </a:r>
            <a:endParaRPr lang="zh-CN" altLang="en-US" b="1" dirty="0">
              <a:solidFill>
                <a:srgbClr val="55797A"/>
              </a:solidFill>
              <a:latin typeface="+mn-ea"/>
              <a:cs typeface="+mn-ea"/>
            </a:endParaRPr>
          </a:p>
        </p:txBody>
      </p:sp>
      <p:sp>
        <p:nvSpPr>
          <p:cNvPr id="28" name="矩形 27"/>
          <p:cNvSpPr/>
          <p:nvPr>
            <p:custDataLst>
              <p:tags r:id="rId4"/>
            </p:custDataLst>
          </p:nvPr>
        </p:nvSpPr>
        <p:spPr>
          <a:xfrm>
            <a:off x="4761231" y="2203133"/>
            <a:ext cx="6208395" cy="9531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mn-ea"/>
                <a:cs typeface="+mn-ea"/>
              </a:rPr>
              <a:t>在项目实施过程中，让学生实际参与文化现场的参观和走访最为关键。这无疑需要教师与学生一同参观文化场馆，实地调研当地的民俗文化，甚至可以参与到本地制度、规定、风俗等方面的讨论中。只有这样，才能更好地把握文化的风貌和内涵</a:t>
            </a:r>
            <a:endParaRPr lang="zh-CN" altLang="en-US" sz="1400" dirty="0">
              <a:solidFill>
                <a:schemeClr val="tx1">
                  <a:lumMod val="85000"/>
                  <a:lumOff val="15000"/>
                </a:schemeClr>
              </a:solidFill>
              <a:latin typeface="+mn-ea"/>
              <a:cs typeface="+mn-ea"/>
            </a:endParaRPr>
          </a:p>
        </p:txBody>
      </p:sp>
      <p:sp>
        <p:nvSpPr>
          <p:cNvPr id="30" name="矩形 29"/>
          <p:cNvSpPr/>
          <p:nvPr>
            <p:custDataLst>
              <p:tags r:id="rId5"/>
            </p:custDataLst>
          </p:nvPr>
        </p:nvSpPr>
        <p:spPr>
          <a:xfrm>
            <a:off x="4761231" y="1609408"/>
            <a:ext cx="6208393" cy="580832"/>
          </a:xfrm>
          <a:prstGeom prst="rect">
            <a:avLst/>
          </a:prstGeom>
          <a:noFill/>
        </p:spPr>
        <p:txBody>
          <a:bodyPr wrap="square" lIns="0" tIns="0" rIns="0" bIns="36000" rtlCol="0" anchor="b">
            <a:noAutofit/>
          </a:bodyPr>
          <a:p>
            <a:pPr algn="l">
              <a:buClrTx/>
              <a:buSzTx/>
              <a:buFontTx/>
            </a:pPr>
            <a:r>
              <a:rPr lang="zh-CN" altLang="en-US" b="1" dirty="0">
                <a:solidFill>
                  <a:srgbClr val="55797A"/>
                </a:solidFill>
                <a:latin typeface="+mn-ea"/>
                <a:cs typeface="+mn-ea"/>
              </a:rPr>
              <a:t>实施的基本条件</a:t>
            </a:r>
            <a:endParaRPr lang="zh-CN" altLang="en-US" b="1" dirty="0">
              <a:solidFill>
                <a:srgbClr val="55797A"/>
              </a:solidFill>
              <a:latin typeface="+mn-ea"/>
              <a:cs typeface="+mn-ea"/>
            </a:endParaRPr>
          </a:p>
        </p:txBody>
      </p:sp>
      <p:sp>
        <p:nvSpPr>
          <p:cNvPr id="31" name="矩形 30"/>
          <p:cNvSpPr/>
          <p:nvPr>
            <p:custDataLst>
              <p:tags r:id="rId6"/>
            </p:custDataLst>
          </p:nvPr>
        </p:nvSpPr>
        <p:spPr>
          <a:xfrm>
            <a:off x="4761231" y="3884613"/>
            <a:ext cx="6208395" cy="953135"/>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新</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代表着创新与改革，包括对现有文化产品或服务的重新改造、更新升级和创新性创造等方面；</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作</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则代表着作品的制造，其中涵盖了对文化产品的构思、科技融入以及最终的产品制作等整个过程。</a:t>
            </a:r>
            <a:endParaRPr lang="zh-CN" altLang="en-US" sz="1400" dirty="0">
              <a:solidFill>
                <a:schemeClr val="tx1">
                  <a:lumMod val="85000"/>
                  <a:lumOff val="15000"/>
                </a:schemeClr>
              </a:solidFill>
              <a:latin typeface="+mn-ea"/>
              <a:cs typeface="+mn-ea"/>
            </a:endParaRPr>
          </a:p>
        </p:txBody>
      </p:sp>
      <p:sp>
        <p:nvSpPr>
          <p:cNvPr id="32" name="矩形 31"/>
          <p:cNvSpPr/>
          <p:nvPr>
            <p:custDataLst>
              <p:tags r:id="rId7"/>
            </p:custDataLst>
          </p:nvPr>
        </p:nvSpPr>
        <p:spPr>
          <a:xfrm>
            <a:off x="4761231" y="3193733"/>
            <a:ext cx="6208393" cy="580832"/>
          </a:xfrm>
          <a:prstGeom prst="rect">
            <a:avLst/>
          </a:prstGeom>
          <a:noFill/>
        </p:spPr>
        <p:txBody>
          <a:bodyPr wrap="square" lIns="0" tIns="0" rIns="0" bIns="36000" rtlCol="0" anchor="b">
            <a:noAutofit/>
          </a:bodyPr>
          <a:p>
            <a:pPr lvl="0" algn="l">
              <a:buClrTx/>
              <a:buSzTx/>
              <a:buFontTx/>
            </a:pPr>
            <a:r>
              <a:rPr lang="zh-CN" altLang="en-US" b="1" dirty="0">
                <a:solidFill>
                  <a:srgbClr val="55797A"/>
                </a:solidFill>
                <a:latin typeface="+mn-ea"/>
                <a:cs typeface="+mn-ea"/>
                <a:sym typeface="+mn-ea"/>
              </a:rPr>
              <a:t>把握</a:t>
            </a:r>
            <a:r>
              <a:rPr lang="en-US" altLang="zh-CN" b="1" dirty="0">
                <a:solidFill>
                  <a:srgbClr val="55797A"/>
                </a:solidFill>
                <a:latin typeface="+mn-ea"/>
                <a:cs typeface="+mn-ea"/>
                <a:sym typeface="+mn-ea"/>
              </a:rPr>
              <a:t>“</a:t>
            </a:r>
            <a:r>
              <a:rPr lang="zh-CN" altLang="en-US" b="1" dirty="0">
                <a:solidFill>
                  <a:srgbClr val="55797A"/>
                </a:solidFill>
                <a:latin typeface="+mn-ea"/>
                <a:cs typeface="+mn-ea"/>
                <a:sym typeface="+mn-ea"/>
              </a:rPr>
              <a:t>新</a:t>
            </a:r>
            <a:r>
              <a:rPr lang="en-US" altLang="zh-CN" b="1" dirty="0">
                <a:solidFill>
                  <a:srgbClr val="55797A"/>
                </a:solidFill>
                <a:latin typeface="+mn-ea"/>
                <a:cs typeface="+mn-ea"/>
                <a:sym typeface="+mn-ea"/>
              </a:rPr>
              <a:t>”</a:t>
            </a:r>
            <a:r>
              <a:rPr lang="zh-CN" altLang="en-US" b="1" dirty="0">
                <a:solidFill>
                  <a:srgbClr val="55797A"/>
                </a:solidFill>
                <a:latin typeface="+mn-ea"/>
                <a:cs typeface="+mn-ea"/>
                <a:sym typeface="+mn-ea"/>
              </a:rPr>
              <a:t>和</a:t>
            </a:r>
            <a:r>
              <a:rPr lang="en-US" altLang="zh-CN" b="1" dirty="0">
                <a:solidFill>
                  <a:srgbClr val="55797A"/>
                </a:solidFill>
                <a:latin typeface="+mn-ea"/>
                <a:cs typeface="+mn-ea"/>
                <a:sym typeface="+mn-ea"/>
              </a:rPr>
              <a:t>“</a:t>
            </a:r>
            <a:r>
              <a:rPr lang="zh-CN" altLang="en-US" b="1" dirty="0">
                <a:solidFill>
                  <a:srgbClr val="55797A"/>
                </a:solidFill>
                <a:latin typeface="+mn-ea"/>
                <a:cs typeface="+mn-ea"/>
                <a:sym typeface="+mn-ea"/>
              </a:rPr>
              <a:t>作</a:t>
            </a:r>
            <a:r>
              <a:rPr lang="en-US" altLang="zh-CN" b="1" dirty="0">
                <a:solidFill>
                  <a:srgbClr val="55797A"/>
                </a:solidFill>
                <a:latin typeface="+mn-ea"/>
                <a:cs typeface="+mn-ea"/>
                <a:sym typeface="+mn-ea"/>
              </a:rPr>
              <a:t>”</a:t>
            </a:r>
            <a:endParaRPr lang="en-US" altLang="zh-CN" b="1" dirty="0">
              <a:solidFill>
                <a:srgbClr val="55797A"/>
              </a:solidFill>
              <a:latin typeface="+mn-ea"/>
              <a:cs typeface="+mn-ea"/>
              <a:sym typeface="+mn-ea"/>
            </a:endParaRPr>
          </a:p>
        </p:txBody>
      </p:sp>
      <p:sp>
        <p:nvSpPr>
          <p:cNvPr id="33" name="任意多边形: 形状 26"/>
          <p:cNvSpPr/>
          <p:nvPr>
            <p:custDataLst>
              <p:tags r:id="rId8"/>
            </p:custDataLst>
          </p:nvPr>
        </p:nvSpPr>
        <p:spPr>
          <a:xfrm>
            <a:off x="714375" y="1881823"/>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4" name="椭圆 33"/>
          <p:cNvSpPr/>
          <p:nvPr>
            <p:custDataLst>
              <p:tags r:id="rId9"/>
            </p:custDataLst>
          </p:nvPr>
        </p:nvSpPr>
        <p:spPr>
          <a:xfrm>
            <a:off x="3561716" y="3662998"/>
            <a:ext cx="607695" cy="607695"/>
          </a:xfrm>
          <a:prstGeom prst="ellipse">
            <a:avLst/>
          </a:prstGeom>
          <a:solidFill>
            <a:srgbClr val="315858"/>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5" name="椭圆 34"/>
          <p:cNvSpPr/>
          <p:nvPr>
            <p:custDataLst>
              <p:tags r:id="rId10"/>
            </p:custDataLst>
          </p:nvPr>
        </p:nvSpPr>
        <p:spPr>
          <a:xfrm>
            <a:off x="2999741" y="2208213"/>
            <a:ext cx="607695" cy="607695"/>
          </a:xfrm>
          <a:prstGeom prst="ellipse">
            <a:avLst/>
          </a:prstGeom>
          <a:solidFill>
            <a:srgbClr val="7EA29C"/>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36" name="椭圆 35"/>
          <p:cNvSpPr/>
          <p:nvPr>
            <p:custDataLst>
              <p:tags r:id="rId11"/>
            </p:custDataLst>
          </p:nvPr>
        </p:nvSpPr>
        <p:spPr>
          <a:xfrm>
            <a:off x="2999741" y="5117148"/>
            <a:ext cx="607695" cy="607695"/>
          </a:xfrm>
          <a:prstGeom prst="ellipse">
            <a:avLst/>
          </a:prstGeom>
          <a:solidFill>
            <a:srgbClr val="7EA29C"/>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40" name="椭圆 39"/>
          <p:cNvSpPr/>
          <p:nvPr>
            <p:custDataLst>
              <p:tags r:id="rId12"/>
            </p:custDataLst>
          </p:nvPr>
        </p:nvSpPr>
        <p:spPr>
          <a:xfrm>
            <a:off x="714375" y="2879408"/>
            <a:ext cx="2169160" cy="2169160"/>
          </a:xfrm>
          <a:prstGeom prst="ellipse">
            <a:avLst/>
          </a:prstGeom>
          <a:solidFill>
            <a:srgbClr val="315858"/>
          </a:soli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mn-ea"/>
                <a:cs typeface="+mn-ea"/>
                <a:sym typeface="+mn-ea"/>
              </a:rPr>
              <a:t>注意点</a:t>
            </a:r>
            <a:endParaRPr lang="zh-CN" altLang="en-US" sz="2000" b="1" spc="150" dirty="0">
              <a:solidFill>
                <a:srgbClr val="FFFFFF"/>
              </a:solidFill>
              <a:latin typeface="+mn-ea"/>
              <a:cs typeface="+mn-ea"/>
              <a:sym typeface="+mn-ea"/>
            </a:endParaRPr>
          </a:p>
        </p:txBody>
      </p:sp>
    </p:spTree>
    <p:custDataLst>
      <p:tags r:id="rId13"/>
    </p:custData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5" name="矩形: 圆角 2"/>
          <p:cNvSpPr/>
          <p:nvPr>
            <p:custDataLst>
              <p:tags r:id="rId2"/>
            </p:custDataLst>
          </p:nvPr>
        </p:nvSpPr>
        <p:spPr>
          <a:xfrm>
            <a:off x="583248" y="1756410"/>
            <a:ext cx="11025505" cy="295656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3"/>
            </p:custDataLst>
          </p:nvPr>
        </p:nvSpPr>
        <p:spPr>
          <a:xfrm>
            <a:off x="1181100" y="2059305"/>
            <a:ext cx="9946005" cy="2739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2000" dirty="0">
                <a:solidFill>
                  <a:schemeClr val="tx1">
                    <a:lumMod val="85000"/>
                    <a:lumOff val="15000"/>
                  </a:schemeClr>
                </a:solidFill>
                <a:latin typeface="Times New Roman" panose="02020603050405020304" charset="0"/>
                <a:cs typeface="Times New Roman" panose="02020603050405020304" charset="0"/>
              </a:rPr>
              <a:t>1.</a:t>
            </a:r>
            <a:r>
              <a:rPr lang="zh-CN" altLang="en-US" sz="2000" dirty="0">
                <a:solidFill>
                  <a:schemeClr val="tx1">
                    <a:lumMod val="85000"/>
                    <a:lumOff val="15000"/>
                  </a:schemeClr>
                </a:solidFill>
                <a:latin typeface="Times New Roman" panose="02020603050405020304" charset="0"/>
                <a:cs typeface="Times New Roman" panose="02020603050405020304" charset="0"/>
              </a:rPr>
              <a:t>设计一个模拟课堂活动，在有限的时间内（如一节课）体验创新创作型</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项目的实施过程，包括团队组建、创意构思、原型制作和成果展示。</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en-US" altLang="zh-CN" sz="2000" dirty="0">
                <a:solidFill>
                  <a:schemeClr val="tx1">
                    <a:lumMod val="85000"/>
                    <a:lumOff val="15000"/>
                  </a:schemeClr>
                </a:solidFill>
                <a:latin typeface="Times New Roman" panose="02020603050405020304" charset="0"/>
                <a:cs typeface="Times New Roman" panose="02020603050405020304" charset="0"/>
              </a:rPr>
              <a:t>2.</a:t>
            </a:r>
            <a:r>
              <a:rPr lang="zh-CN" altLang="en-US" sz="2000" dirty="0">
                <a:solidFill>
                  <a:schemeClr val="tx1">
                    <a:lumMod val="85000"/>
                    <a:lumOff val="15000"/>
                  </a:schemeClr>
                </a:solidFill>
                <a:latin typeface="Times New Roman" panose="02020603050405020304" charset="0"/>
                <a:cs typeface="Times New Roman" panose="02020603050405020304" charset="0"/>
              </a:rPr>
              <a:t>探讨传统文化在创新创作型</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项目中的作用，以及如何在尊重传统的同时激发学生的创新思维。</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p:txBody>
      </p:sp>
      <p:sp>
        <p:nvSpPr>
          <p:cNvPr id="6" name="矩形 5"/>
          <p:cNvSpPr/>
          <p:nvPr/>
        </p:nvSpPr>
        <p:spPr>
          <a:xfrm>
            <a:off x="675640" y="793115"/>
            <a:ext cx="2838450" cy="16637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00405" y="402590"/>
            <a:ext cx="2933065" cy="678180"/>
          </a:xfrm>
          <a:prstGeom prst="rect">
            <a:avLst/>
          </a:prstGeom>
          <a:noFill/>
        </p:spPr>
        <p:txBody>
          <a:bodyPr wrap="square" rtlCol="0">
            <a:noAutofit/>
          </a:bodyPr>
          <a:p>
            <a:pPr algn="l"/>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27405" y="281305"/>
            <a:ext cx="2933065" cy="678180"/>
          </a:xfrm>
          <a:prstGeom prst="rect">
            <a:avLst/>
          </a:prstGeom>
          <a:noFill/>
        </p:spPr>
        <p:txBody>
          <a:bodyPr wrap="square" rtlCol="0">
            <a:noAutofit/>
          </a:bodyPr>
          <a:p>
            <a:pPr algn="l"/>
            <a:r>
              <a:rPr lang="zh-CN" sz="3600" b="1" dirty="0">
                <a:solidFill>
                  <a:srgbClr val="55797A"/>
                </a:solidFill>
                <a:effectLst/>
                <a:latin typeface="微软雅黑" panose="020B0503020204020204" pitchFamily="34" charset="-122"/>
                <a:ea typeface="微软雅黑" panose="020B0503020204020204" pitchFamily="34" charset="-122"/>
                <a:sym typeface="+mn-ea"/>
              </a:rPr>
              <a:t>思考练习</a:t>
            </a:r>
            <a:endParaRPr lang="zh-CN" sz="3600" b="1"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4"/>
    </p:custData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21" name="组合 20"/>
          <p:cNvGrpSpPr/>
          <p:nvPr/>
        </p:nvGrpSpPr>
        <p:grpSpPr>
          <a:xfrm>
            <a:off x="4377055" y="671830"/>
            <a:ext cx="3548380" cy="706755"/>
            <a:chOff x="2832" y="5703"/>
            <a:chExt cx="5588" cy="1113"/>
          </a:xfrm>
        </p:grpSpPr>
        <p:sp>
          <p:nvSpPr>
            <p:cNvPr id="22" name="矩形 2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nvGrpSpPr>
          <p:cNvPr id="32" name="组合 31"/>
          <p:cNvGrpSpPr/>
          <p:nvPr>
            <p:custDataLst>
              <p:tags r:id="rId3"/>
            </p:custDataLst>
          </p:nvPr>
        </p:nvGrpSpPr>
        <p:grpSpPr>
          <a:xfrm>
            <a:off x="1676400" y="1896745"/>
            <a:ext cx="8840470" cy="2728595"/>
            <a:chOff x="2639" y="2337"/>
            <a:chExt cx="13922" cy="4297"/>
          </a:xfrm>
        </p:grpSpPr>
        <p:grpSp>
          <p:nvGrpSpPr>
            <p:cNvPr id="35" name="组合 34"/>
            <p:cNvGrpSpPr/>
            <p:nvPr/>
          </p:nvGrpSpPr>
          <p:grpSpPr>
            <a:xfrm rot="0">
              <a:off x="2639" y="2337"/>
              <a:ext cx="13922" cy="1278"/>
              <a:chOff x="1553" y="2682"/>
              <a:chExt cx="13922" cy="1278"/>
            </a:xfrm>
          </p:grpSpPr>
          <p:sp>
            <p:nvSpPr>
              <p:cNvPr id="36" name="矩形: 圆角 2"/>
              <p:cNvSpPr/>
              <p:nvPr>
                <p:custDataLst>
                  <p:tags r:id="rId4"/>
                </p:custDataLst>
              </p:nvPr>
            </p:nvSpPr>
            <p:spPr>
              <a:xfrm>
                <a:off x="1807" y="2994"/>
                <a:ext cx="13668" cy="966"/>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0" name="圆角矩形 39"/>
              <p:cNvSpPr/>
              <p:nvPr>
                <p:custDataLst>
                  <p:tags r:id="rId5"/>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41" name="文本框 40"/>
              <p:cNvSpPr txBox="1"/>
              <p:nvPr>
                <p:custDataLst>
                  <p:tags r:id="rId6"/>
                </p:custDataLst>
              </p:nvPr>
            </p:nvSpPr>
            <p:spPr>
              <a:xfrm>
                <a:off x="2685" y="3072"/>
                <a:ext cx="12695" cy="759"/>
              </a:xfrm>
              <a:prstGeom prst="rect">
                <a:avLst/>
              </a:prstGeom>
              <a:noFill/>
            </p:spPr>
            <p:txBody>
              <a:bodyPr wrap="square" rtlCol="0">
                <a:noAutofit/>
              </a:bodyPr>
              <a:p>
                <a:r>
                  <a:rPr lang="zh-CN" altLang="en-US">
                    <a:latin typeface="Times New Roman" panose="02020603050405020304" charset="0"/>
                    <a:ea typeface="微软雅黑" panose="020B0503020204020204" pitchFamily="34" charset="-122"/>
                    <a:cs typeface="Times New Roman" panose="02020603050405020304" charset="0"/>
                  </a:rPr>
                  <a:t>了解项目适用场景，把握项目实施特点</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42" name="组合 41"/>
            <p:cNvGrpSpPr/>
            <p:nvPr/>
          </p:nvGrpSpPr>
          <p:grpSpPr>
            <a:xfrm rot="0">
              <a:off x="2639" y="3942"/>
              <a:ext cx="13920" cy="1185"/>
              <a:chOff x="1553" y="4399"/>
              <a:chExt cx="13920" cy="1185"/>
            </a:xfrm>
          </p:grpSpPr>
          <p:sp>
            <p:nvSpPr>
              <p:cNvPr id="43" name="矩形: 圆角 2"/>
              <p:cNvSpPr/>
              <p:nvPr>
                <p:custDataLst>
                  <p:tags r:id="rId7"/>
                </p:custDataLst>
              </p:nvPr>
            </p:nvSpPr>
            <p:spPr>
              <a:xfrm>
                <a:off x="1806" y="4612"/>
                <a:ext cx="13667" cy="97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4" name="圆角矩形 43"/>
              <p:cNvSpPr/>
              <p:nvPr>
                <p:custDataLst>
                  <p:tags r:id="rId8"/>
                </p:custDataLst>
              </p:nvPr>
            </p:nvSpPr>
            <p:spPr>
              <a:xfrm>
                <a:off x="1553" y="4399"/>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45" name="文本框 44"/>
              <p:cNvSpPr txBox="1"/>
              <p:nvPr>
                <p:custDataLst>
                  <p:tags r:id="rId9"/>
                </p:custDataLst>
              </p:nvPr>
            </p:nvSpPr>
            <p:spPr>
              <a:xfrm>
                <a:off x="2685" y="4857"/>
                <a:ext cx="10929"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熟悉龙舟案例，增强对创新创作的情感投入和文化价值的认同</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46" name="组合 45"/>
            <p:cNvGrpSpPr/>
            <p:nvPr/>
          </p:nvGrpSpPr>
          <p:grpSpPr>
            <a:xfrm rot="0">
              <a:off x="2639" y="5349"/>
              <a:ext cx="13921" cy="1285"/>
              <a:chOff x="1553" y="5918"/>
              <a:chExt cx="13921" cy="1285"/>
            </a:xfrm>
          </p:grpSpPr>
          <p:sp>
            <p:nvSpPr>
              <p:cNvPr id="47" name="矩形: 圆角 2"/>
              <p:cNvSpPr/>
              <p:nvPr>
                <p:custDataLst>
                  <p:tags r:id="rId10"/>
                </p:custDataLst>
              </p:nvPr>
            </p:nvSpPr>
            <p:spPr>
              <a:xfrm>
                <a:off x="1807" y="6230"/>
                <a:ext cx="13667" cy="97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8" name="圆角矩形 47"/>
              <p:cNvSpPr/>
              <p:nvPr>
                <p:custDataLst>
                  <p:tags r:id="rId11"/>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49" name="文本框 48"/>
              <p:cNvSpPr txBox="1"/>
              <p:nvPr>
                <p:custDataLst>
                  <p:tags r:id="rId12"/>
                </p:custDataLst>
              </p:nvPr>
            </p:nvSpPr>
            <p:spPr>
              <a:xfrm>
                <a:off x="2685" y="6334"/>
                <a:ext cx="11975"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能够独立运用</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创新创作型类</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教学模式</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设计创新创作型项目</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spTree>
    <p:custDataLst>
      <p:tags r:id="rId13"/>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4" name="组合 3"/>
          <p:cNvGrpSpPr/>
          <p:nvPr/>
        </p:nvGrpSpPr>
        <p:grpSpPr>
          <a:xfrm>
            <a:off x="2108835" y="2176145"/>
            <a:ext cx="7948930" cy="1912620"/>
            <a:chOff x="3321" y="2987"/>
            <a:chExt cx="12518" cy="3012"/>
          </a:xfrm>
        </p:grpSpPr>
        <p:sp>
          <p:nvSpPr>
            <p:cNvPr id="5" name="文本框 4"/>
            <p:cNvSpPr txBox="1"/>
            <p:nvPr/>
          </p:nvSpPr>
          <p:spPr>
            <a:xfrm>
              <a:off x="3321" y="2987"/>
              <a:ext cx="12518" cy="2470"/>
            </a:xfrm>
            <a:prstGeom prst="rect">
              <a:avLst/>
            </a:prstGeom>
            <a:noFill/>
          </p:spPr>
          <p:txBody>
            <a:bodyPr wrap="square" rtlCol="0">
              <a:spAutoFit/>
            </a:bodyPr>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4672" y="4111"/>
              <a:ext cx="9815" cy="1888"/>
              <a:chOff x="3107" y="4111"/>
              <a:chExt cx="12945" cy="1888"/>
            </a:xfrm>
          </p:grpSpPr>
          <p:sp>
            <p:nvSpPr>
              <p:cNvPr id="7" name="矩形 6"/>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3107" y="4111"/>
                <a:ext cx="12945" cy="1888"/>
              </a:xfrm>
              <a:prstGeom prst="rect">
                <a:avLst/>
              </a:prstGeom>
              <a:noFill/>
            </p:spPr>
            <p:txBody>
              <a:bodyPr wrap="square" rtlCol="0">
                <a:spAutoFit/>
              </a:bodyPr>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spTree>
    <p:custDataLst>
      <p:tags r:id="rId3"/>
    </p:custData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46" name="图片 46" descr="1729777620111"/>
          <p:cNvPicPr>
            <a:picLocks noChangeAspect="1"/>
          </p:cNvPicPr>
          <p:nvPr/>
        </p:nvPicPr>
        <p:blipFill>
          <a:blip r:embed="rId3"/>
          <a:stretch>
            <a:fillRect/>
          </a:stretch>
        </p:blipFill>
        <p:spPr>
          <a:xfrm>
            <a:off x="2733675" y="1731645"/>
            <a:ext cx="6670040" cy="4063365"/>
          </a:xfrm>
          <a:prstGeom prst="rect">
            <a:avLst/>
          </a:prstGeom>
        </p:spPr>
      </p:pic>
    </p:spTree>
    <p:custDataLst>
      <p:tags r:id="rId4"/>
    </p:custData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321810" y="359410"/>
            <a:ext cx="3548380" cy="706755"/>
            <a:chOff x="2832" y="5703"/>
            <a:chExt cx="5588" cy="1113"/>
          </a:xfrm>
        </p:grpSpPr>
        <p:sp>
          <p:nvSpPr>
            <p:cNvPr id="6" name="矩形 5"/>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9" name="矩形: 圆角 2"/>
          <p:cNvSpPr/>
          <p:nvPr>
            <p:custDataLst>
              <p:tags r:id="rId3"/>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4"/>
            </p:custDataLst>
          </p:nvPr>
        </p:nvSpPr>
        <p:spPr>
          <a:xfrm>
            <a:off x="683895" y="3022600"/>
            <a:ext cx="3482975" cy="3072765"/>
          </a:xfrm>
          <a:prstGeom prst="rect">
            <a:avLst/>
          </a:prstGeom>
          <a:noFill/>
        </p:spPr>
        <p:txBody>
          <a:bodyPr wrap="square" lIns="0" tIns="0" rIns="0" bIns="0" rtlCol="0" anchor="t" anchorCtr="0">
            <a:noAutofit/>
          </a:bodyPr>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理解创新创作型项目的教学理念</a:t>
            </a:r>
            <a:endParaRPr lang="zh-CN" altLang="en-US" sz="1600" dirty="0">
              <a:solidFill>
                <a:schemeClr val="tx1">
                  <a:lumMod val="85000"/>
                  <a:lumOff val="15000"/>
                </a:schemeClr>
              </a:solidFill>
              <a:latin typeface="+mn-ea"/>
              <a:cs typeface="+mn-ea"/>
            </a:endParaRPr>
          </a:p>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掌握设计思维的方法论，学习如何将传统文化元素与现代科技相结合进行教学设计</a:t>
            </a:r>
            <a:endParaRPr lang="zh-CN" altLang="en-US" sz="1600" dirty="0">
              <a:solidFill>
                <a:schemeClr val="tx1">
                  <a:lumMod val="85000"/>
                  <a:lumOff val="15000"/>
                </a:schemeClr>
              </a:solidFill>
              <a:latin typeface="+mn-ea"/>
              <a:cs typeface="+mn-ea"/>
            </a:endParaRPr>
          </a:p>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如何评估和提升学生的创新创作成果。</a:t>
            </a:r>
            <a:endParaRPr lang="zh-CN" altLang="en-US" sz="1600" dirty="0">
              <a:solidFill>
                <a:schemeClr val="tx1">
                  <a:lumMod val="85000"/>
                  <a:lumOff val="15000"/>
                </a:schemeClr>
              </a:solidFill>
              <a:latin typeface="+mn-ea"/>
              <a:cs typeface="+mn-ea"/>
            </a:endParaRPr>
          </a:p>
        </p:txBody>
      </p:sp>
      <p:sp>
        <p:nvSpPr>
          <p:cNvPr id="11" name="圆角矩形 10"/>
          <p:cNvSpPr/>
          <p:nvPr>
            <p:custDataLst>
              <p:tags r:id="rId5"/>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2" name="矩形 11"/>
          <p:cNvSpPr/>
          <p:nvPr>
            <p:custDataLst>
              <p:tags r:id="rId6"/>
            </p:custDataLst>
          </p:nvPr>
        </p:nvSpPr>
        <p:spPr>
          <a:xfrm>
            <a:off x="78994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学习重点</a:t>
            </a:r>
            <a:endParaRPr lang="zh-CN" altLang="en-US" sz="2200" b="1">
              <a:solidFill>
                <a:schemeClr val="accent3"/>
              </a:solidFill>
              <a:latin typeface="+mn-ea"/>
              <a:cs typeface="+mn-ea"/>
            </a:endParaRPr>
          </a:p>
        </p:txBody>
      </p:sp>
      <p:cxnSp>
        <p:nvCxnSpPr>
          <p:cNvPr id="13" name="直接连接符 12"/>
          <p:cNvCxnSpPr/>
          <p:nvPr>
            <p:custDataLst>
              <p:tags r:id="rId7"/>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4" name="矩形: 圆角 2"/>
          <p:cNvSpPr/>
          <p:nvPr>
            <p:custDataLst>
              <p:tags r:id="rId8"/>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3" name="矩形 22"/>
          <p:cNvSpPr/>
          <p:nvPr>
            <p:custDataLst>
              <p:tags r:id="rId9"/>
            </p:custDataLst>
          </p:nvPr>
        </p:nvSpPr>
        <p:spPr>
          <a:xfrm>
            <a:off x="4944745" y="3145790"/>
            <a:ext cx="2924175" cy="2786380"/>
          </a:xfrm>
          <a:prstGeom prst="rect">
            <a:avLst/>
          </a:prstGeom>
          <a:noFill/>
        </p:spPr>
        <p:txBody>
          <a:bodyPr wrap="square" lIns="0" tIns="0" rIns="0" bIns="0" rtlCol="0" anchor="t" anchorCtr="0">
            <a:noAutofit/>
          </a:bodyPr>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在课前通过阅读创新创作型</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项目的相关文献和案例分析，了解该教学模式的实施背景和教育目标。</a:t>
            </a:r>
            <a:endParaRPr lang="zh-CN" altLang="en-US" sz="1600" dirty="0">
              <a:solidFill>
                <a:schemeClr val="tx1">
                  <a:lumMod val="85000"/>
                  <a:lumOff val="15000"/>
                </a:schemeClr>
              </a:solidFill>
              <a:latin typeface="+mn-ea"/>
              <a:cs typeface="+mn-ea"/>
            </a:endParaRPr>
          </a:p>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预习有关设计思维的基础理论，包括同理心、定义问题、创意构思、原型制作和测试等阶段。</a:t>
            </a:r>
            <a:endParaRPr lang="zh-CN" altLang="en-US" sz="1600" dirty="0">
              <a:solidFill>
                <a:schemeClr val="tx1">
                  <a:lumMod val="85000"/>
                  <a:lumOff val="15000"/>
                </a:schemeClr>
              </a:solidFill>
              <a:latin typeface="+mn-ea"/>
              <a:cs typeface="+mn-ea"/>
            </a:endParaRPr>
          </a:p>
        </p:txBody>
      </p:sp>
      <p:sp>
        <p:nvSpPr>
          <p:cNvPr id="24" name="圆角矩形 23"/>
          <p:cNvSpPr/>
          <p:nvPr>
            <p:custDataLst>
              <p:tags r:id="rId10"/>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5" name="矩形 24"/>
          <p:cNvSpPr/>
          <p:nvPr>
            <p:custDataLst>
              <p:tags r:id="rId11"/>
            </p:custDataLst>
          </p:nvPr>
        </p:nvSpPr>
        <p:spPr>
          <a:xfrm>
            <a:off x="5090795" y="2428875"/>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课前活动</a:t>
            </a:r>
            <a:endParaRPr lang="zh-CN" altLang="en-US" sz="2200" b="1">
              <a:solidFill>
                <a:schemeClr val="accent3">
                  <a:lumMod val="75000"/>
                </a:schemeClr>
              </a:solidFill>
              <a:latin typeface="+mn-ea"/>
              <a:cs typeface="+mn-ea"/>
            </a:endParaRPr>
          </a:p>
        </p:txBody>
      </p:sp>
      <p:cxnSp>
        <p:nvCxnSpPr>
          <p:cNvPr id="28" name="直接连接符 27"/>
          <p:cNvCxnSpPr/>
          <p:nvPr>
            <p:custDataLst>
              <p:tags r:id="rId12"/>
            </p:custDataLst>
          </p:nvPr>
        </p:nvCxnSpPr>
        <p:spPr>
          <a:xfrm>
            <a:off x="4944745" y="293878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0" name="矩形: 圆角 2"/>
          <p:cNvSpPr/>
          <p:nvPr>
            <p:custDataLst>
              <p:tags r:id="rId13"/>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3" name="矩形 32"/>
          <p:cNvSpPr/>
          <p:nvPr>
            <p:custDataLst>
              <p:tags r:id="rId14"/>
            </p:custDataLst>
          </p:nvPr>
        </p:nvSpPr>
        <p:spPr>
          <a:xfrm>
            <a:off x="8578215" y="3022600"/>
            <a:ext cx="2809875" cy="2577465"/>
          </a:xfrm>
          <a:prstGeom prst="rect">
            <a:avLst/>
          </a:prstGeom>
          <a:noFill/>
        </p:spPr>
        <p:txBody>
          <a:bodyPr wrap="square" lIns="0" tIns="0" rIns="0" bIns="0" rtlCol="0" anchor="t" anchorCtr="0">
            <a:noAutofit/>
          </a:bodyPr>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小组合作，选择一个传统文化元素，进行创新产品设计。通过实际操作，学生能够将理论知识应用于实践，体验从创意构思到原型制作的整个过程。</a:t>
            </a:r>
            <a:endParaRPr lang="zh-CN" altLang="en-US" sz="1600" dirty="0">
              <a:solidFill>
                <a:schemeClr val="tx1">
                  <a:lumMod val="85000"/>
                  <a:lumOff val="15000"/>
                </a:schemeClr>
              </a:solidFill>
              <a:latin typeface="+mn-ea"/>
              <a:cs typeface="+mn-ea"/>
            </a:endParaRPr>
          </a:p>
        </p:txBody>
      </p:sp>
      <p:sp>
        <p:nvSpPr>
          <p:cNvPr id="37" name="圆角矩形 36"/>
          <p:cNvSpPr/>
          <p:nvPr>
            <p:custDataLst>
              <p:tags r:id="rId15"/>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38" name="矩形 37"/>
          <p:cNvSpPr/>
          <p:nvPr>
            <p:custDataLst>
              <p:tags r:id="rId16"/>
            </p:custDataLst>
          </p:nvPr>
        </p:nvSpPr>
        <p:spPr>
          <a:xfrm>
            <a:off x="868426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课后活动</a:t>
            </a:r>
            <a:endParaRPr lang="zh-CN" altLang="en-US" sz="2200" b="1">
              <a:solidFill>
                <a:srgbClr val="55797A"/>
              </a:solidFill>
              <a:latin typeface="+mn-ea"/>
              <a:cs typeface="+mn-ea"/>
            </a:endParaRPr>
          </a:p>
        </p:txBody>
      </p:sp>
      <p:cxnSp>
        <p:nvCxnSpPr>
          <p:cNvPr id="39" name="直接连接符 38"/>
          <p:cNvCxnSpPr/>
          <p:nvPr>
            <p:custDataLst>
              <p:tags r:id="rId17"/>
            </p:custDataLst>
          </p:nvPr>
        </p:nvCxnSpPr>
        <p:spPr>
          <a:xfrm flipV="1">
            <a:off x="8601710" y="291084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6" name="组合 5"/>
          <p:cNvGrpSpPr/>
          <p:nvPr/>
        </p:nvGrpSpPr>
        <p:grpSpPr>
          <a:xfrm>
            <a:off x="675640" y="402590"/>
            <a:ext cx="3107690" cy="645160"/>
            <a:chOff x="4249" y="5798"/>
            <a:chExt cx="4894" cy="1016"/>
          </a:xfrm>
        </p:grpSpPr>
        <p:sp>
          <p:nvSpPr>
            <p:cNvPr id="7" name="矩形 6"/>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88" y="5798"/>
              <a:ext cx="4855" cy="1016"/>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导入</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 name="video_1">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688465" y="1617345"/>
            <a:ext cx="9192260" cy="4438650"/>
          </a:xfrm>
          <a:prstGeom prst="rect">
            <a:avLst/>
          </a:prstGeom>
        </p:spPr>
      </p:pic>
    </p:spTree>
    <p:custDataLst>
      <p:tags r:id="rId4"/>
    </p:custDataLst>
  </p:cSld>
  <p:clrMapOvr>
    <a:masterClrMapping/>
  </p:clrMapOvr>
  <p:transition>
    <p:random/>
  </p:transition>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6" name="组合 5"/>
          <p:cNvGrpSpPr/>
          <p:nvPr/>
        </p:nvGrpSpPr>
        <p:grpSpPr>
          <a:xfrm>
            <a:off x="675640" y="402590"/>
            <a:ext cx="2275205" cy="645160"/>
            <a:chOff x="4249" y="5798"/>
            <a:chExt cx="3583" cy="1016"/>
          </a:xfrm>
        </p:grpSpPr>
        <p:sp>
          <p:nvSpPr>
            <p:cNvPr id="7" name="矩形 6"/>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88" y="5798"/>
              <a:ext cx="3416" cy="1016"/>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问题思考</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rot="0">
            <a:off x="1555115" y="1472565"/>
            <a:ext cx="8634095" cy="4291965"/>
            <a:chOff x="1970" y="5834"/>
            <a:chExt cx="12826" cy="3183"/>
          </a:xfrm>
        </p:grpSpPr>
        <p:grpSp>
          <p:nvGrpSpPr>
            <p:cNvPr id="10" name="组合 9"/>
            <p:cNvGrpSpPr/>
            <p:nvPr>
              <p:custDataLst>
                <p:tags r:id="rId1"/>
              </p:custDataLst>
            </p:nvPr>
          </p:nvGrpSpPr>
          <p:grpSpPr>
            <a:xfrm>
              <a:off x="1970" y="5834"/>
              <a:ext cx="12826" cy="3183"/>
              <a:chOff x="1970" y="5834"/>
              <a:chExt cx="12826" cy="3183"/>
            </a:xfrm>
          </p:grpSpPr>
          <p:sp>
            <p:nvSpPr>
              <p:cNvPr id="34" name="折角形 33"/>
              <p:cNvSpPr/>
              <p:nvPr>
                <p:custDataLst>
                  <p:tags r:id="rId2"/>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1" name="任意多边形 10"/>
              <p:cNvSpPr/>
              <p:nvPr>
                <p:custDataLst>
                  <p:tags r:id="rId3"/>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17" name="Title 6"/>
            <p:cNvSpPr txBox="1"/>
            <p:nvPr>
              <p:custDataLst>
                <p:tags r:id="rId4"/>
              </p:custDataLst>
            </p:nvPr>
          </p:nvSpPr>
          <p:spPr>
            <a:xfrm>
              <a:off x="2064" y="6924"/>
              <a:ext cx="12732" cy="1222"/>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传统文化如何在现代科技助力下焕发新生？</a:t>
              </a:r>
              <a:endPar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创新创作型项目与其他项目有什么不同？</a:t>
              </a:r>
              <a:endParaRPr lang="zh-CN" altLang="en-US" sz="24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grpSp>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885288" y="3392805"/>
            <a:ext cx="6587491"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29304" y="2839085"/>
            <a:ext cx="11333392" cy="829945"/>
          </a:xfrm>
          <a:prstGeom prst="rect">
            <a:avLst/>
          </a:prstGeom>
          <a:noFill/>
        </p:spPr>
        <p:txBody>
          <a:bodyPr wrap="square" rtlCol="0">
            <a:spAutoFit/>
          </a:bodyPr>
          <a:p>
            <a:pPr algn="ct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核心内涵与实践场景</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6" name="圆角矩形 5"/>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9" name="文本框 8"/>
          <p:cNvSpPr txBox="1"/>
          <p:nvPr/>
        </p:nvSpPr>
        <p:spPr>
          <a:xfrm>
            <a:off x="3228340" y="2607945"/>
            <a:ext cx="5709285" cy="1568450"/>
          </a:xfrm>
          <a:prstGeom prst="rect">
            <a:avLst/>
          </a:prstGeom>
          <a:noFill/>
        </p:spPr>
        <p:txBody>
          <a:bodyPr wrap="square" rtlCol="0">
            <a:spAutoFit/>
          </a:bodyPr>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Tree>
    <p:custDataLst>
      <p:tags r:id="rId3"/>
    </p:custDataLst>
  </p:cSld>
  <p:clrMapOvr>
    <a:masterClrMapping/>
  </p:clrMapOvr>
  <p:transition>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2479,3333585]}"/>
</p:tagLst>
</file>

<file path=ppt/tags/tag107.xml><?xml version="1.0" encoding="utf-8"?>
<p:tagLst xmlns:p="http://schemas.openxmlformats.org/presentationml/2006/main">
  <p:tag name="KSO_WM_UNIT_TEXTBOXSTYLE_GUID" val="{d0a5619f-524e-4d8b-b444-26367ba76a92}"/>
</p:tagLst>
</file>

<file path=ppt/tags/tag10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449_1*l_h_a*1_1_1"/>
  <p:tag name="KSO_WM_TEMPLATE_CATEGORY" val="diagram"/>
  <p:tag name="KSO_WM_TEMPLATE_INDEX" val="2023444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color_type&quot;:1,&quot;theme_color_indexes&quot;:[7,7,7,7,7,7]}"/>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49_1*l_h_i*1_1_3"/>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69999998807907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UNIT_LINE_FORE_SCHEMECOLOR_INDEX" val="-2"/>
  <p:tag name="KSO_WM_DIAGRAM_USE_COLOR_VALUE" val="{&quot;color_scheme&quot;:1,&quot;color_type&quot;:1,&quot;theme_color_indexes&quot;:[7,7,7,7,7,7]}"/>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49_1*l_h_i*1_1_2"/>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69999998807907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UNIT_LINE_FORE_SCHEMECOLOR_INDEX" val="-2"/>
  <p:tag name="KSO_WM_DIAGRAM_USE_COLOR_VALUE" val="{&quot;color_scheme&quot;:1,&quot;color_type&quot;:1,&quot;theme_color_indexes&quot;:[7,7,7,7,7,7]}"/>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49_1*l_h_i*1_1_1"/>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69999998807907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UNIT_LINE_FORE_SCHEMECOLOR_INDEX" val="-2"/>
  <p:tag name="KSO_WM_DIAGRAM_USE_COLOR_VALUE" val="{&quot;color_scheme&quot;:1,&quot;color_type&quot;:1,&quot;theme_color_indexes&quot;:[7,7,7,7,7,7]}"/>
</p:tagLst>
</file>

<file path=ppt/tags/tag1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449_1*l_h_i*1_2_3"/>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7,7,7,7,7,7]}"/>
</p:tagLst>
</file>

<file path=ppt/tags/tag1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49_1*l_h_i*1_2_2"/>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7,7,7,7,7,7]}"/>
</p:tagLst>
</file>

<file path=ppt/tags/tag1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49_1*l_h_i*1_2_1"/>
  <p:tag name="KSO_WM_TEMPLATE_CATEGORY" val="diagram"/>
  <p:tag name="KSO_WM_TEMPLATE_INDEX" val="20234449"/>
  <p:tag name="KSO_WM_UNIT_LAYERLEVEL" val="1_1_1"/>
  <p:tag name="KSO_WM_TAG_VERSION" val="3.0"/>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7,7,7,7,7,7]}"/>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449_1*l_h_a*1_2_1"/>
  <p:tag name="KSO_WM_TEMPLATE_CATEGORY" val="diagram"/>
  <p:tag name="KSO_WM_TEMPLATE_INDEX" val="2023444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275.13842519685045,&quot;left&quot;:103.65,&quot;top&quot;:230.37503937007872,&quot;width&quot;:7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color_type&quot;:1,&quot;theme_color_indexes&quot;:[7,7,7,7,7,7]}"/>
</p:tagLst>
</file>

<file path=ppt/tags/tag12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25856]}"/>
</p:tagLst>
</file>

<file path=ppt/tags/tag122.xml><?xml version="1.0" encoding="utf-8"?>
<p:tagLst xmlns:p="http://schemas.openxmlformats.org/presentationml/2006/main">
  <p:tag name="TABLE_ENDDRAG_ORIGIN_RECT" val="811*371"/>
  <p:tag name="TABLE_ENDDRAG_RECT" val="126*140*811*371"/>
</p:tagLst>
</file>

<file path=ppt/tags/tag12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258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4408_1*m_i*1_1"/>
  <p:tag name="KSO_WM_TEMPLATE_CATEGORY" val="diagram"/>
  <p:tag name="KSO_WM_TEMPLATE_INDEX" val="20234408"/>
  <p:tag name="KSO_WM_UNIT_LAYERLEVEL" val="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solidLine&quot;:{&quot;brightness&quot;:0.699999988079071,&quot;colorType&quot;:2,&quot;rgb&quot;:&quot;#b3b3b3&quot;,&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34408_1*m_h_i*1_1_6"/>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4408_1*m_h_i*1_1_3"/>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4408_1*m_h_i*1_1_4"/>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4408_1*m_h_i*1_1_2"/>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34408_1*m_h_i*1_1_5"/>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4408_1*m_h_f*1_1_1"/>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具体文本"/>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34408_1*m_h_i*1_2_6"/>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4408_1*m_h_i*1_2_2"/>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7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4408_1*m_h_i*1_2_3"/>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4408_1*m_h_i*1_2_4"/>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34408_1*m_h_i*1_2_5"/>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6.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4408_1*m_h_f*1_2_1"/>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具体文本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34408_1*m_h_i*1_3_6"/>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49999976158142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4408_1*m_h_i*1_3_3"/>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4408_1*m_h_i*1_3_4"/>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4408_1*m_h_i*1_3_2"/>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34408_1*m_h_i*1_3_5"/>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142.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4408_1*m_h_f*1_3_1"/>
  <p:tag name="KSO_WM_TEMPLATE_CATEGORY" val="diagram"/>
  <p:tag name="KSO_WM_TEMPLATE_INDEX" val="2023440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具体文本"/>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2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3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8_1*m_h_i*1_1_1"/>
  <p:tag name="KSO_WM_TEMPLATE_CATEGORY" val="diagram"/>
  <p:tag name="KSO_WM_TEMPLATE_INDEX" val="2023440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TEXT_FILL_TYPE" val="1"/>
  <p:tag name="KSO_WM_DIAGRAM_MAX_ITEMCNT" val="5"/>
  <p:tag name="KSO_WM_DIAGRAM_MIN_ITEMCNT" val="3"/>
  <p:tag name="KSO_WM_DIAGRAM_VIRTUALLY_FRAME" val="{&quot;height&quot;:255.9650390625,&quot;left&quot;:28.934381103515626,&quot;top&quot;:183.51748046875,&quot;width&quot;:869.4812377929687}"/>
  <p:tag name="KSO_WM_DIAGRAM_COLOR_MATCH_VALUE" val="{&quot;shape&quot;:{&quot;fill&quot;:{&quot;type&quot;:0},&quot;glow&quot;:{&quot;colorType&quot;:0},&quot;line&quot;:{&quot;type&quot;:0},&quot;shadow&quot;:{&quot;brightness&quot;:0,&quot;colorType&quot;:2,&quot;rgb&quot;:&quot;#000000&quot;,&quot;transparency&quot;:0.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14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428047,332619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5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428047,332619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5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428047,332619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6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428047,3326194]}"/>
</p:tagLst>
</file>

<file path=ppt/tags/tag162.xml><?xml version="1.0" encoding="utf-8"?>
<p:tagLst xmlns:p="http://schemas.openxmlformats.org/presentationml/2006/main">
  <p:tag name="TABLE_ENDDRAG_ORIGIN_RECT" val="875*404"/>
  <p:tag name="TABLE_ENDDRAG_RECT" val="62*106*875*404"/>
</p:tagLst>
</file>

<file path=ppt/tags/tag16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29&quot;:[50000031],&quot;65&quot;:[20205081],&quot;70&quot;:[3322209,3330486,3314594,331906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165.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16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gradient&quot;:[{&quot;brightness&quot;:0,&quot;colorType&quot;:1,&quot;foreColorIndex&quot;:5,&quot;pos&quot;:0.699999988079071,&quot;transparency&quot;:1},{&quot;brightness&quot;:0,&quot;colorType&quot;:1,&quot;foreColorIndex&quot;:5,&quot;pos&quot;:0.33000001311302185,&quot;transparency&quot;:0.69999998807907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3"/>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5,&quot;transparency&quot;:0.8999999761581421},&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2"/>
  <p:tag name="KSO_WM_TEMPLATE_CATEGORY" val="diagram"/>
  <p:tag name="KSO_WM_TEMPLATE_INDEX" val="20234976"/>
  <p:tag name="KSO_WM_UNIT_LAYERLEVEL" val="1_1"/>
  <p:tag name="KSO_WM_TAG_VERSION" val="3.0"/>
  <p:tag name="KSO_WM_BEAUTIFY_FLAG" val="#wm#"/>
  <p:tag name="KSO_WM_UNIT_ISCONTENTSTITLE" val="0"/>
  <p:tag name="KSO_WM_UNIT_ISNUMDGMTITLE" val="0"/>
  <p:tag name="KSO_WM_UNIT_NOCLEAR" val="0"/>
  <p:tag name="KSO_WM_DIAGRAM_GROUP_CODE" val="l1-1"/>
  <p:tag name="KSO_WM_UNIT_TYPE" val="l_i"/>
  <p:tag name="KSO_WM_UNIT_INDEX" val="1_2"/>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4"/>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5"/>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4000000059604645,&quot;colorType&quot;:1,&quot;foreColorIndex&quot;:5,&quot;pos&quot;:0.3600000143051147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6"/>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569999992847442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7"/>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8"/>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7,7,7,7,7,7]}"/>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976_2*l_h_a*1_1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7,7,7,7,7,7]}"/>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976_2*l_h_a*1_2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7,7,7,7,7,7]}"/>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976_2*l_h_a*1_3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7,7,7,7,7,7]}"/>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9"/>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1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0"/>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1"/>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2"/>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3"/>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7.35,&quot;left&quot;:69.89921875,&quot;top&quot;:198.125,&quot;width&quot;:801.10156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7,7,7,7,7]}"/>
</p:tagLst>
</file>

<file path=ppt/tags/tag19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25856,3332199]}"/>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40492852_1*m_h_i*1_1_2"/>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FILL_TYPE" val="3"/>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gradient&quot;:[{&quot;brightness&quot;:0,&quot;colorType&quot;:1,&quot;foreColorIndex&quot;:5,&quot;pos&quot;:0,&quot;transparency&quot;:0.6700000166893005},{&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3"/>
  <p:tag name="KSO_WM_UNIT_ID" val="diagram40492852_1*m_h_i*1_2_3"/>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FILL_TYPE" val="1"/>
  <p:tag name="KSO_WM_UNIT_FILL_FORE_SCHEMECOLOR_INDEX" val="13"/>
  <p:tag name="KSO_WM_UNIT_FILL_FORE_SCHEMECOLOR_INDEX_BRIGHTNESS" val="0.5"/>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solid&quot;:{&quot;brightness&quot;:0.5,&quot;colorType&quot;:1,&quot;foreColorIndex&quot;:13,&quot;transparency&quot;:0.839999973773956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40492852_1*m_h_i*1_1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FILL_FORE_SCHEMECOLOR_INDEX" val="1"/>
  <p:tag name="KSO_WM_UNIT_TEXT_FILL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40492852_1*m_h_a*1_1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40492852_1*m_h_i*1_2_2"/>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FILL_TYPE" val="3"/>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gradient&quot;:[{&quot;brightness&quot;:0,&quot;colorType&quot;:1,&quot;foreColorIndex&quot;:7,&quot;pos&quot;:0,&quot;transparency&quot;:0.6700000166893005},{&quot;brightness&quot;:0,&quot;colorType&quot;:1,&quot;foreColorIndex&quot;:7,&quot;pos&quot;:1,&quot;transparency&quot;:0}],&quot;type&quot;:3},&quot;glow&quot;:{&quot;colorType&quot;:0},&quot;line&quot;:{&quot;type&quot;:0},&quot;shadow&quot;:{&quot;brightness&quot;:-0.25,&quot;colorType&quot;:1,&quot;foreColorIndex&quot;:7,&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3"/>
  <p:tag name="KSO_WM_UNIT_ID" val="diagram40492852_1*m_h_i*1_3_3"/>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FILL_TYPE" val="1"/>
  <p:tag name="KSO_WM_UNIT_FILL_FORE_SCHEMECOLOR_INDEX" val="13"/>
  <p:tag name="KSO_WM_UNIT_FILL_FORE_SCHEMECOLOR_INDEX_BRIGHTNESS" val="0.5"/>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solid&quot;:{&quot;brightness&quot;:0.5,&quot;colorType&quot;:1,&quot;foreColorIndex&quot;:13,&quot;transparency&quot;:0.839999973773956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40492852_1*m_h_i*1_2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FILL_FORE_SCHEMECOLOR_INDEX" val="1"/>
  <p:tag name="KSO_WM_UNIT_TEXT_FILL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40492852_1*m_h_a*1_2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40492852_1*m_h_i*1_3_2"/>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FILL_TYPE" val="3"/>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gradient&quot;:[{&quot;brightness&quot;:0,&quot;colorType&quot;:1,&quot;foreColorIndex&quot;:5,&quot;pos&quot;:0,&quot;transparency&quot;:0.6700000166893005},{&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40492852_1*m_h_i*1_3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FILL_FORE_SCHEMECOLOR_INDEX" val="1"/>
  <p:tag name="KSO_WM_UNIT_TEXT_FILL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2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40492852_1*m_h_a*1_3_1"/>
  <p:tag name="KSO_WM_TEMPLATE_CATEGORY" val="diagram"/>
  <p:tag name="KSO_WM_TEMPLATE_INDEX" val="40492852"/>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61.45001220703125,&quot;left&quot;:51.97498779296875,&quot;top&quot;:202.62499389648437,&quot;width&quot;:864.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7,6,7,6,7]}"/>
</p:tagLst>
</file>

<file path=ppt/tags/tag20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25856,3332199,3426824]}"/>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1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4"/>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3"/>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2"/>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6,7,6,7,6,7]}"/>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2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4"/>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6,7,6,7,6,7]}"/>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3"/>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6,7,6,7,6,7]}"/>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2"/>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color_type&quot;:1,&quot;theme_color_indexes&quot;:[6,7,6,7,6,7]}"/>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3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4"/>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6,7,6,7,6,7]}"/>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3"/>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6,7,6,7,6,7]}"/>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2"/>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color_type&quot;:1,&quot;theme_color_indexes&quot;:[6,7,6,7,6,7]}"/>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6"/>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6,7,6,7,6,7]}"/>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5"/>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6,7,6,7,6,7]}"/>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6"/>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4"/>
  <p:tag name="KSO_WM_DIAGRAM_USE_COLOR_VALUE" val="{&quot;color_scheme&quot;:1,&quot;color_type&quot;:1,&quot;theme_color_indexes&quot;:[6,7,6,7,6,7]}"/>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5"/>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6,7,6,7,6,7]}"/>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6"/>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4"/>
  <p:tag name="KSO_WM_DIAGRAM_USE_COLOR_VALUE" val="{&quot;color_scheme&quot;:1,&quot;color_type&quot;:1,&quot;theme_color_indexes&quot;:[6,7,6,7,6,7]}"/>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5"/>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1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6,7,6,7,6,7]}"/>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3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6,7,6,7,6,7]}"/>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2_1"/>
  <p:tag name="KSO_WM_DIAGRAM_MAX_ITEMCNT" val="6"/>
  <p:tag name="KSO_WM_DIAGRAM_MIN_ITEMCNT" val="2"/>
  <p:tag name="KSO_WM_DIAGRAM_VIRTUALLY_FRAME" val="{&quot;height&quot;:395.5936279296875,&quot;left&quot;:52.47503937007873,&quot;top&quot;:130.85318603515626,&quot;width&quot;:853.399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6,7,6,7,6,7]}"/>
</p:tagLst>
</file>

<file path=ppt/tags/tag22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25856,3332199,3426824,3314209,3314211]}"/>
</p:tagLst>
</file>

<file path=ppt/tags/tag22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2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3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3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3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5_1*l_h_i*1_2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6,6,6,6,6,6]}"/>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5_1*l_i*1_1"/>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6,6,6,6,6,6]}"/>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4405_1*l_i*1_2"/>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2,&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1"/>
  <p:tag name="KSO_WM_DIAGRAM_USE_COLOR_VALUE" val="{&quot;color_scheme&quot;:1,&quot;color_type&quot;:1,&quot;theme_color_indexes&quot;:[6,6,6,6,6,6]}"/>
</p:tagLst>
</file>

<file path=ppt/tags/tag2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4405_1*l_i*1_3"/>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6,6,6,6,6,6]}"/>
</p:tagLst>
</file>

<file path=ppt/tags/tag2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4405_1*l_i*1_4"/>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DIAGRAM_USE_COLOR_VALUE" val="{&quot;color_scheme&quot;:1,&quot;color_type&quot;:1,&quot;theme_color_indexes&quot;:[6,6,6,6,6,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4405_1*l_i*1_5"/>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6,6,6,6,6,6]}"/>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4405_1*l_i*1_6"/>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6,6,6,6,6,6]}"/>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4405_1*l_i*1_7"/>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DIAGRAM_USE_COLOR_VALUE" val="{&quot;color_scheme&quot;:1,&quot;color_type&quot;:1,&quot;theme_color_indexes&quot;:[6,6,6,6,6,6]}"/>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5_1*l_h_i*1_1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6,6,6,6,6,6]}"/>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5_1*l_h_x*1_1_1"/>
  <p:tag name="KSO_WM_TEMPLATE_CATEGORY" val="diagram"/>
  <p:tag name="KSO_WM_TEMPLATE_INDEX" val="20234405"/>
  <p:tag name="KSO_WM_UNIT_LAYERLEVEL" val="1_1_1"/>
  <p:tag name="KSO_WM_TAG_VERSION" val="3.0"/>
  <p:tag name="KSO_WM_BEAUTIFY_FLAG" val="#wm#"/>
  <p:tag name="KSO_WM_UNIT_VALUE" val="80*67"/>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6,6,6,6,6,6]}"/>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5_1*l_h_i*1_3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6,6,6,6,6,6]}"/>
</p:tagLst>
</file>

<file path=ppt/tags/tag2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5_1*l_h_f*1_1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6,6,6,6,6,6]}"/>
</p:tagLst>
</file>

<file path=ppt/tags/tag2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5_1*l_h_f*1_3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6,6,6,6,6,6]}"/>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5_1*l_h_x*1_2_1"/>
  <p:tag name="KSO_WM_TEMPLATE_CATEGORY" val="diagram"/>
  <p:tag name="KSO_WM_TEMPLATE_INDEX" val="20234405"/>
  <p:tag name="KSO_WM_UNIT_LAYERLEVEL" val="1_1_1"/>
  <p:tag name="KSO_WM_TAG_VERSION" val="3.0"/>
  <p:tag name="KSO_WM_BEAUTIFY_FLAG" val="#wm#"/>
  <p:tag name="KSO_WM_UNIT_VALUE" val="70*80"/>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6,6,6,6,6,6]}"/>
</p:tagLst>
</file>

<file path=ppt/tags/tag2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5_1*l_h_f*1_2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DIAGRAM_USE_COLOR_VALUE" val="{&quot;color_scheme&quot;:1,&quot;color_type&quot;:1,&quot;theme_color_indexes&quot;:[6,6,6,6,6,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5_1*l_h_x*1_3_1"/>
  <p:tag name="KSO_WM_TEMPLATE_CATEGORY" val="diagram"/>
  <p:tag name="KSO_WM_TEMPLATE_INDEX" val="20234405"/>
  <p:tag name="KSO_WM_UNIT_LAYERLEVEL" val="1_1_1"/>
  <p:tag name="KSO_WM_TAG_VERSION" val="3.0"/>
  <p:tag name="KSO_WM_BEAUTIFY_FLAG" val="#wm#"/>
  <p:tag name="KSO_WM_UNIT_VALUE" val="73*80"/>
  <p:tag name="KSO_WM_DIAGRAM_MAX_ITEMCNT" val="3"/>
  <p:tag name="KSO_WM_DIAGRAM_MIN_ITEMCNT" val="3"/>
  <p:tag name="KSO_WM_DIAGRAM_VIRTUALLY_FRAME" val="{&quot;height&quot;:334.52444183109316,&quot;left&quot;:89.77503937007872,&quot;top&quot;:139.57503937007874,&quot;width&quot;:773.50031496063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6,6,6,6,6,6]}"/>
</p:tagLst>
</file>

<file path=ppt/tags/tag25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3325398]}"/>
</p:tagLst>
</file>

<file path=ppt/tags/tag2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3.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1*l_h_i*1_1_2"/>
  <p:tag name="KSO_WM_TEMPLATE_CATEGORY" val="diagram"/>
  <p:tag name="KSO_WM_TEMPLATE_INDEX" val="20231676"/>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356.4000454735944,&quot;left&quot;:35.53080805403224,&quot;top&quot;:147.62499389648437,&quot;width&quot;:425.2941858424521}"/>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6,7,6,7,6,7]}"/>
</p:tagLst>
</file>

<file path=ppt/tags/tag254.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1*l_h_i*1_2_2"/>
  <p:tag name="KSO_WM_TEMPLATE_CATEGORY" val="diagram"/>
  <p:tag name="KSO_WM_TEMPLATE_INDEX" val="20231676"/>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356.4000454735944,&quot;left&quot;:35.53080805403224,&quot;top&quot;:147.62499389648437,&quot;width&quot;:425.2941858424521}"/>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6,7,6,7,6,7]}"/>
</p:tagLst>
</file>

<file path=ppt/tags/tag255.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1*l_h_i*1_1_1"/>
  <p:tag name="KSO_WM_TEMPLATE_CATEGORY" val="diagram"/>
  <p:tag name="KSO_WM_TEMPLATE_INDEX" val="20231676"/>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356.4000454735944,&quot;left&quot;:35.53080805403224,&quot;top&quot;:147.62499389648437,&quot;width&quot;:425.2941858424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6,7,6,7,6,7]}"/>
</p:tagLst>
</file>

<file path=ppt/tags/tag256.xml><?xml version="1.0" encoding="utf-8"?>
<p:tagLst xmlns:p="http://schemas.openxmlformats.org/presentationml/2006/main">
  <p:tag name="KSO_WM_DIAGRAM_COLOR_TRICK"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1*l_h_i*1_2_1"/>
  <p:tag name="KSO_WM_TEMPLATE_CATEGORY" val="diagram"/>
  <p:tag name="KSO_WM_TEMPLATE_INDEX" val="20231676"/>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356.4000454735944,&quot;left&quot;:35.53080805403224,&quot;top&quot;:147.62499389648437,&quot;width&quot;:425.2941858424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6,7,6,7,6,7]}"/>
</p:tagLst>
</file>

<file path=ppt/tags/tag25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quot;65&quot;:[20205081],&quot;70&quot;:[3322209,3330486,3314594,3319062,3314099,3319204]}"/>
</p:tagLst>
</file>

<file path=ppt/tags/tag25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08809,21601603],&quot;65&quot;:[20205081],&quot;70&quot;:[3322209,3330486,3314594,3319062,3314099,3318475,3319356]}"/>
</p:tagLst>
</file>

<file path=ppt/tags/tag259.xml><?xml version="1.0" encoding="utf-8"?>
<p:tagLst xmlns:p="http://schemas.openxmlformats.org/presentationml/2006/main">
  <p:tag name="KSO_WM_DIAGRAM_VIRTUALLY_FRAME" val="{&quot;height&quot;:196,&quot;left&quot;:110,&quot;top&quot;:276.8,&quot;width&quot;:362.7}"/>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IRTUALLY_FRAME" val="{&quot;height&quot;:196,&quot;left&quot;:110,&quot;top&quot;:276.8,&quot;width&quot;:362.7}"/>
</p:tagLst>
</file>

<file path=ppt/tags/tag261.xml><?xml version="1.0" encoding="utf-8"?>
<p:tagLst xmlns:p="http://schemas.openxmlformats.org/presentationml/2006/main">
  <p:tag name="KSO_WM_DIAGRAM_VIRTUALLY_FRAME" val="{&quot;height&quot;:196,&quot;left&quot;:110,&quot;top&quot;:276.8,&quot;width&quot;:362.7}"/>
</p:tagLst>
</file>

<file path=ppt/tags/tag262.xml><?xml version="1.0" encoding="utf-8"?>
<p:tagLst xmlns:p="http://schemas.openxmlformats.org/presentationml/2006/main">
  <p:tag name="KSO_WM_DIAGRAM_VIRTUALLY_FRAME" val="{&quot;height&quot;:196,&quot;left&quot;:110,&quot;top&quot;:276.8,&quot;width&quot;:362.7}"/>
</p:tagLst>
</file>

<file path=ppt/tags/tag263.xml><?xml version="1.0" encoding="utf-8"?>
<p:tagLst xmlns:p="http://schemas.openxmlformats.org/presentationml/2006/main">
  <p:tag name="KSO_WM_DIAGRAM_VIRTUALLY_FRAME" val="{&quot;height&quot;:196,&quot;left&quot;:110,&quot;top&quot;:276.8,&quot;width&quot;:362.7}"/>
</p:tagLst>
</file>

<file path=ppt/tags/tag264.xml><?xml version="1.0" encoding="utf-8"?>
<p:tagLst xmlns:p="http://schemas.openxmlformats.org/presentationml/2006/main">
  <p:tag name="KSO_WM_DIAGRAM_VIRTUALLY_FRAME" val="{&quot;height&quot;:196,&quot;left&quot;:110,&quot;top&quot;:276.8,&quot;width&quot;:362.7}"/>
</p:tagLst>
</file>

<file path=ppt/tags/tag26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4519617,50059197,21581334],&quot;65&quot;:[20205081],&quot;70&quot;:[3322209,3330486,3314594,3319062,3314099,3318475,3319356]}"/>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1459_2*m_h_i*1_2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1459_2*m_h_i*1_1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59_2*m_h_i*1_1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1459_2*m_h_i*1_1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1459_2*m_h_i*1_1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9_2*m_h_f*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5,6,5,6,5,6]}"/>
</p:tagLst>
</file>

<file path=ppt/tags/tag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9_2*m_h_a*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9_2*m_i*1_1"/>
  <p:tag name="KSO_WM_TEMPLATE_CATEGORY" val="diagram"/>
  <p:tag name="KSO_WM_TEMPLATE_INDEX" val="20231459"/>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400000214576721,&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1459_2*m_h_i*1_3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459_2*m_h_i*1_3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1459_2*m_h_i*1_3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1459_2*m_h_i*1_3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9_2*m_h_f*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5,6,5,6,5,6]}"/>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9_2*m_h_a*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1459_2*m_h_i*1_2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2*m_h_i*1_2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459_2*m_h_i*1_2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9_2*m_h_f*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您正文内容的观点"/>
  <p:tag name="KSO_WM_UNIT_TEXT_FILL_FORE_SCHEMECOLOR_INDEX" val="1"/>
  <p:tag name="KSO_WM_UNIT_TEXT_FILL_TYPE" val="1"/>
  <p:tag name="KSO_WM_DIAGRAM_USE_COLOR_VALUE" val="{&quot;color_scheme&quot;:1,&quot;color_type&quot;:1,&quot;theme_color_indexes&quot;:[5,6,5,6,5,6]}"/>
</p:tagLst>
</file>

<file path=ppt/tags/tag2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9_2*m_h_a*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338.2,&quot;left&quot;:54.775039370078744,&quot;top&quot;:194.95,&quot;width&quot;:835.471799008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2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2*m_h_i*1_2_2"/>
  <p:tag name="KSO_WM_TEMPLATE_CATEGORY" val="diagram"/>
  <p:tag name="KSO_WM_TEMPLATE_INDEX" val="20231459"/>
  <p:tag name="KSO_WM_UNIT_LAYERLEVEL" val="1_1_1"/>
  <p:tag name="KSO_WM_TAG_VERSION" val="3.0"/>
  <p:tag name="KSO_WM_DIAGRAM_MAX_ITEMCNT" val="6"/>
  <p:tag name="KSO_WM_DIAGRAM_MIN_ITEMCNT" val="2"/>
  <p:tag name="KSO_WM_DIAGRAM_VIRTUALLY_FRAME" val="{&quot;height&quot;:323.85007874015747,&quot;left&quot;:54.775039370078744,&quot;top&quot;:194.95,&quot;width&quot;:835.471799008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28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4519617,50059197,21581334],&quot;65&quot;:[20205081],&quot;70&quot;:[3322209,3330486,3314594,3319062,3314099,3318475,3319356,3318495]}"/>
</p:tagLst>
</file>

<file path=ppt/tags/tag287.xml><?xml version="1.0" encoding="utf-8"?>
<p:tagLst xmlns:p="http://schemas.openxmlformats.org/presentationml/2006/main">
  <p:tag name="KSO_WM_DIAGRAM_VIRTUALLY_FRAME" val="{&quot;height&quot;:196,&quot;left&quot;:75.55,&quot;top&quot;:276.8,&quot;width&quot;:397.15}"/>
</p:tagLst>
</file>

<file path=ppt/tags/tag288.xml><?xml version="1.0" encoding="utf-8"?>
<p:tagLst xmlns:p="http://schemas.openxmlformats.org/presentationml/2006/main">
  <p:tag name="KSO_WM_DIAGRAM_VIRTUALLY_FRAME" val="{&quot;height&quot;:196,&quot;left&quot;:75.55,&quot;top&quot;:276.8,&quot;width&quot;:397.15}"/>
</p:tagLst>
</file>

<file path=ppt/tags/tag289.xml><?xml version="1.0" encoding="utf-8"?>
<p:tagLst xmlns:p="http://schemas.openxmlformats.org/presentationml/2006/main">
  <p:tag name="KSO_WM_DIAGRAM_VIRTUALLY_FRAME" val="{&quot;height&quot;:196,&quot;left&quot;:75.55,&quot;top&quot;:276.8,&quot;width&quot;:397.1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4519617,50059197,21581334,4523871,3505470],&quot;65&quot;:[20205081],&quot;70&quot;:[3322209,3330486,3314594,3319062,3314099,3318475,3319356]}"/>
</p:tagLst>
</file>

<file path=ppt/tags/tag291.xml><?xml version="1.0" encoding="utf-8"?>
<p:tagLst xmlns:p="http://schemas.openxmlformats.org/presentationml/2006/main">
  <p:tag name="KSO_WM_DIAGRAM_VIRTUALLY_FRAME" val="{&quot;height&quot;:320,&quot;left&quot;:60,&quot;top&quot;:175.65,&quot;width&quot;:400}"/>
</p:tagLst>
</file>

<file path=ppt/tags/tag292.xml><?xml version="1.0" encoding="utf-8"?>
<p:tagLst xmlns:p="http://schemas.openxmlformats.org/presentationml/2006/main">
  <p:tag name="KSO_WM_DIAGRAM_VIRTUALLY_FRAME" val="{&quot;height&quot;:320,&quot;left&quot;:60,&quot;top&quot;:175.65,&quot;width&quot;:400}"/>
</p:tagLst>
</file>

<file path=ppt/tags/tag293.xml><?xml version="1.0" encoding="utf-8"?>
<p:tagLst xmlns:p="http://schemas.openxmlformats.org/presentationml/2006/main">
  <p:tag name="KSO_WM_DIAGRAM_VIRTUALLY_FRAME" val="{&quot;height&quot;:320,&quot;left&quot;:60,&quot;top&quot;:175.65,&quot;width&quot;:400}"/>
</p:tagLst>
</file>

<file path=ppt/tags/tag294.xml><?xml version="1.0" encoding="utf-8"?>
<p:tagLst xmlns:p="http://schemas.openxmlformats.org/presentationml/2006/main">
  <p:tag name="KSO_WM_DIAGRAM_VIRTUALLY_FRAME" val="{&quot;height&quot;:320,&quot;left&quot;:60,&quot;top&quot;:175.65,&quot;width&quot;:400}"/>
</p:tagLst>
</file>

<file path=ppt/tags/tag295.xml><?xml version="1.0" encoding="utf-8"?>
<p:tagLst xmlns:p="http://schemas.openxmlformats.org/presentationml/2006/main">
  <p:tag name="KSO_WM_DIAGRAM_VIRTUALLY_FRAME" val="{&quot;height&quot;:320,&quot;left&quot;:60,&quot;top&quot;:175.65,&quot;width&quot;:400}"/>
</p:tagLst>
</file>

<file path=ppt/tags/tag29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4519617,50059197,21581334,4523871],&quot;65&quot;:[20205081],&quot;70&quot;:[3322209,3330486,3314594,3319062,3314099,3318475,3319356]}"/>
</p:tagLst>
</file>

<file path=ppt/tags/tag29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2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0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30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56.25,&quot;top&quot;:118.47676696777344,&quot;width&quot;:807.50007874015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4519617,50059197,21581334,4523871],&quot;65&quot;:[20205081],&quot;70&quot;:[3322209,3330486,3314594,3319062,3314099,3318475,33193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9.65,&quot;left&quot;:38.25,&quot;top&quot;:12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9.65,&quot;left&quot;:38.25,&quot;top&quot;:12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4588324,21588142,50048320,50046436],&quot;65&quot;:[20205081],&quot;70&quot;:[3322209,3330486,3314594,3319062,3314099]}"/>
</p:tagLst>
</file>

<file path=ppt/tags/tag3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14.xml><?xml version="1.0" encoding="utf-8"?>
<p:tagLst xmlns:p="http://schemas.openxmlformats.org/presentationml/2006/main">
  <p:tag name="KSO_WPP_MARK_KEY" val="a2a5eca0-986b-41fe-bf5a-9673f57f7c4a"/>
  <p:tag name="resource_record_key" val="{&quot;10&quot;:[21563594,21540353,50036184,4588324,21588142,21585272,20091254,21584079,50048320,50046436,50062569,3637342,3505095,4588343,50015025,50063248,19966160,21559446,50008809,21601603,4519617,50059197,21581334,4523871,3505470],&quot;29&quot;:[50000031],&quot;65&quot;:[20205081],&quot;70&quot;:[3322479,3333585,3322209,3330486,3314594,3326188,3319062,3314099,3321480,3331581,3323862,3325856,3428047,3326194,3332199,3426824,3314209,3314211,3319204,3325398,3318475,3319356,3327915,331849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4.xml><?xml version="1.0" encoding="utf-8"?>
<p:tagLst xmlns:p="http://schemas.openxmlformats.org/presentationml/2006/main">
  <p:tag name="KSO_WM_DIAGRAM_VIRTUALLY_FRAME" val="{&quot;height&quot;:167.1,&quot;left&quot;:76,&quot;top&quot;:256.15,&quot;width&quot;:794.3}"/>
</p:tagLst>
</file>

<file path=ppt/tags/tag65.xml><?xml version="1.0" encoding="utf-8"?>
<p:tagLst xmlns:p="http://schemas.openxmlformats.org/presentationml/2006/main">
  <p:tag name="KSO_WM_DIAGRAM_VIRTUALLY_FRAME" val="{&quot;height&quot;:167.1,&quot;left&quot;:76,&quot;top&quot;:256.15,&quot;width&quot;:794.3}"/>
</p:tagLst>
</file>

<file path=ppt/tags/tag66.xml><?xml version="1.0" encoding="utf-8"?>
<p:tagLst xmlns:p="http://schemas.openxmlformats.org/presentationml/2006/main">
  <p:tag name="KSO_WM_DIAGRAM_VIRTUALLY_FRAME" val="{&quot;height&quot;:168,&quot;left&quot;:76,&quot;top&quot;:256.15,&quot;width&quot;:794.3}"/>
</p:tagLst>
</file>

<file path=ppt/tags/tag67.xml><?xml version="1.0" encoding="utf-8"?>
<p:tagLst xmlns:p="http://schemas.openxmlformats.org/presentationml/2006/main">
  <p:tag name="KSO_WM_DIAGRAM_VIRTUALLY_FRAME" val="{&quot;height&quot;:168,&quot;left&quot;:76,&quot;top&quot;:256.15,&quot;width&quot;:794.3}"/>
</p:tagLst>
</file>

<file path=ppt/tags/tag68.xml><?xml version="1.0" encoding="utf-8"?>
<p:tagLst xmlns:p="http://schemas.openxmlformats.org/presentationml/2006/main">
  <p:tag name="KSO_WM_DIAGRAM_VIRTUALLY_FRAME" val="{&quot;height&quot;:168,&quot;left&quot;:76,&quot;top&quot;:256.15,&quot;width&quot;:794.3}"/>
</p:tagLst>
</file>

<file path=ppt/tags/tag69.xml><?xml version="1.0" encoding="utf-8"?>
<p:tagLst xmlns:p="http://schemas.openxmlformats.org/presentationml/2006/main">
  <p:tag name="KSO_WM_DIAGRAM_VIRTUALLY_FRAME" val="{&quot;height&quot;:168,&quot;left&quot;:76,&quot;top&quot;:256.15,&quot;width&quot;:794.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167.1,&quot;left&quot;:76,&quot;top&quot;:256.15,&quot;width&quot;:794.3}"/>
</p:tagLst>
</file>

<file path=ppt/tags/tag71.xml><?xml version="1.0" encoding="utf-8"?>
<p:tagLst xmlns:p="http://schemas.openxmlformats.org/presentationml/2006/main">
  <p:tag name="KSO_WM_DIAGRAM_VIRTUALLY_FRAME" val="{&quot;height&quot;:167.1,&quot;left&quot;:76,&quot;top&quot;:256.15,&quot;width&quot;:794.3}"/>
</p:tagLst>
</file>

<file path=ppt/tags/tag72.xml><?xml version="1.0" encoding="utf-8"?>
<p:tagLst xmlns:p="http://schemas.openxmlformats.org/presentationml/2006/main">
  <p:tag name="KSO_WM_DIAGRAM_VIRTUALLY_FRAME" val="{&quot;height&quot;:168,&quot;left&quot;:76,&quot;top&quot;:256.15,&quot;width&quot;:794.3}"/>
</p:tagLst>
</file>

<file path=ppt/tags/tag73.xml><?xml version="1.0" encoding="utf-8"?>
<p:tagLst xmlns:p="http://schemas.openxmlformats.org/presentationml/2006/main">
  <p:tag name="KSO_WM_DIAGRAM_VIRTUALLY_FRAME" val="{&quot;height&quot;:168,&quot;left&quot;:76,&quot;top&quot;:256.15,&quot;width&quot;:794.3}"/>
</p:tagLst>
</file>

<file path=ppt/tags/tag74.xml><?xml version="1.0" encoding="utf-8"?>
<p:tagLst xmlns:p="http://schemas.openxmlformats.org/presentationml/2006/main">
  <p:tag name="KSO_WM_DIAGRAM_VIRTUALLY_FRAME" val="{&quot;height&quot;:168,&quot;left&quot;:76,&quot;top&quot;:256.15,&quot;width&quot;:794.3}"/>
</p:tagLst>
</file>

<file path=ppt/tags/tag75.xml><?xml version="1.0" encoding="utf-8"?>
<p:tagLst xmlns:p="http://schemas.openxmlformats.org/presentationml/2006/main">
  <p:tag name="KSO_WM_DIAGRAM_VIRTUALLY_FRAME" val="{&quot;height&quot;:168,&quot;left&quot;:76,&quot;top&quot;:256.15,&quot;width&quot;:794.3}"/>
</p:tagLst>
</file>

<file path=ppt/tags/tag7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1563594,21540353,50036184,4588343,50015025,50063248,19966160,21559446],&quot;65&quot;:[20205081]}"/>
</p:tagLst>
</file>

<file path=ppt/tags/tag7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8.xml><?xml version="1.0" encoding="utf-8"?>
<p:tagLst xmlns:p="http://schemas.openxmlformats.org/presentationml/2006/main">
  <p:tag name="KSO_WM_DIAGRAM_VIRTUALLY_FRAME" val="{&quot;height&quot;:397.8,&quot;left&quot;:131.95,&quot;top&quot;:75.25,&quot;width&quot;:773.3}"/>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1.xml><?xml version="1.0" encoding="utf-8"?>
<p:tagLst xmlns:p="http://schemas.openxmlformats.org/presentationml/2006/main">
  <p:tag name="KSO_WM_DIAGRAM_VIRTUALLY_FRAME" val="{&quot;height&quot;:397.8,&quot;left&quot;:131.95,&quot;top&quot;:75.25,&quot;width&quot;:773.3}"/>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4.xml><?xml version="1.0" encoding="utf-8"?>
<p:tagLst xmlns:p="http://schemas.openxmlformats.org/presentationml/2006/main">
  <p:tag name="KSO_WM_DIAGRAM_VIRTUALLY_FRAME" val="{&quot;height&quot;:397.8,&quot;left&quot;:131.95,&quot;top&quot;:75.25,&quot;width&quot;:773.3}"/>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97.8,&quot;left&quot;:131.95,&quot;top&quot;:75.25,&quot;width&quot;:773.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7.xml><?xml version="1.0" encoding="utf-8"?>
<p:tagLst xmlns:p="http://schemas.openxmlformats.org/presentationml/2006/main">
  <p:tag name="KSO_WM_DIAGRAM_VIRTUALLY_FRAME" val="{&quot;height&quot;:397.8,&quot;left&quot;:131.95,&quot;top&quot;:75.25,&quot;width&quot;:773.3}"/>
</p:tagLst>
</file>

<file path=ppt/tags/tag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3309</Words>
  <Application>WPS 演示</Application>
  <PresentationFormat>宽屏</PresentationFormat>
  <Paragraphs>471</Paragraphs>
  <Slides>40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40</vt:i4>
      </vt:variant>
    </vt:vector>
  </HeadingPairs>
  <TitlesOfParts>
    <vt:vector size="52" baseType="lpstr">
      <vt:lpstr>Arial</vt:lpstr>
      <vt:lpstr>宋体</vt:lpstr>
      <vt:lpstr>Wingdings</vt:lpstr>
      <vt:lpstr>微软雅黑</vt:lpstr>
      <vt:lpstr>Wingdings</vt:lpstr>
      <vt:lpstr>Times New Roman</vt:lpstr>
      <vt:lpstr>Arial Unicode MS</vt:lpstr>
      <vt:lpstr>Calibri</vt:lpstr>
      <vt:lpstr>Kaiti SC</vt:lpstr>
      <vt:lpstr>aoyagireisyosimo2</vt:lpstr>
      <vt:lpstr>Noto Sans SC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(ಡωಡ)</cp:lastModifiedBy>
  <cp:revision>164</cp:revision>
  <dcterms:created xsi:type="dcterms:W3CDTF">2019-06-19T02:08:00Z</dcterms:created>
  <dcterms:modified xsi:type="dcterms:W3CDTF">2026-02-09T02:10:32Z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KSOTemplateUUID">
    <vt:lpwstr>v1.0_mb_zbmoe+zSTfWS7r/sK8+FwA==</vt:lpwstr>
  </property>
  <property fmtid="{D5CDD505-2E9C-101B-9397-08002B2CF9AE}" pid="4" name="ICV">
    <vt:lpwstr>2982C615B0BA403690230C13E305D193_13</vt:lpwstr>
  </property>
</Properties>
</file>