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5.svg" ContentType="image/svg+xml"/>
  <Override PartName="/ppt/media/image47.svg" ContentType="image/svg+xml"/>
  <Override PartName="/ppt/media/image49.svg" ContentType="image/svg+xml"/>
  <Override PartName="/ppt/media/image5.svg" ContentType="image/svg+xml"/>
  <Override PartName="/ppt/media/image51.svg" ContentType="image/svg+xml"/>
  <Override PartName="/ppt/media/image53.svg" ContentType="image/svg+xml"/>
  <Override PartName="/ppt/media/image55.svg" ContentType="image/svg+xml"/>
  <Override PartName="/ppt/media/image65.svg" ContentType="image/svg+xml"/>
  <Override PartName="/ppt/media/image66.svg" ContentType="image/svg+xml"/>
  <Override PartName="/ppt/media/image68.svg" ContentType="image/svg+xml"/>
  <Override PartName="/ppt/media/image70.svg" ContentType="image/svg+xml"/>
  <Override PartName="/ppt/media/image74.svg" ContentType="image/svg+xml"/>
  <Override PartName="/ppt/media/image75.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410" r:id="rId3"/>
    <p:sldId id="411" r:id="rId4"/>
    <p:sldId id="415" r:id="rId5"/>
    <p:sldId id="497" r:id="rId6"/>
    <p:sldId id="498" r:id="rId7"/>
    <p:sldId id="500" r:id="rId8"/>
    <p:sldId id="501" r:id="rId9"/>
    <p:sldId id="601" r:id="rId10"/>
    <p:sldId id="602" r:id="rId11"/>
    <p:sldId id="603" r:id="rId12"/>
    <p:sldId id="604" r:id="rId13"/>
    <p:sldId id="608" r:id="rId14"/>
    <p:sldId id="609" r:id="rId15"/>
    <p:sldId id="547" r:id="rId16"/>
    <p:sldId id="551" r:id="rId17"/>
    <p:sldId id="586" r:id="rId18"/>
    <p:sldId id="592" r:id="rId19"/>
    <p:sldId id="595" r:id="rId20"/>
    <p:sldId id="553" r:id="rId21"/>
    <p:sldId id="596" r:id="rId22"/>
    <p:sldId id="589" r:id="rId23"/>
    <p:sldId id="590" r:id="rId24"/>
    <p:sldId id="591" r:id="rId25"/>
    <p:sldId id="600" r:id="rId26"/>
    <p:sldId id="599" r:id="rId27"/>
    <p:sldId id="597" r:id="rId28"/>
    <p:sldId id="598" r:id="rId29"/>
    <p:sldId id="610" r:id="rId30"/>
    <p:sldId id="612" r:id="rId31"/>
    <p:sldId id="619" r:id="rId32"/>
    <p:sldId id="620" r:id="rId33"/>
    <p:sldId id="613" r:id="rId34"/>
    <p:sldId id="621" r:id="rId35"/>
    <p:sldId id="614" r:id="rId36"/>
    <p:sldId id="622" r:id="rId37"/>
    <p:sldId id="611" r:id="rId38"/>
    <p:sldId id="615" r:id="rId39"/>
    <p:sldId id="616" r:id="rId40"/>
    <p:sldId id="618" r:id="rId41"/>
    <p:sldId id="509" r:id="rId42"/>
    <p:sldId id="510" r:id="rId43"/>
    <p:sldId id="511"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2" userDrawn="1">
          <p15:clr>
            <a:srgbClr val="A4A3A4"/>
          </p15:clr>
        </p15:guide>
        <p15:guide id="2" pos="39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 id="4" name="霍丽名" initials="霍丽名" lastIdx="0" clrIdx="3"/>
  <p:cmAuthor id="5" name="霞 张" initials="霞张"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E7E1"/>
    <a:srgbClr val="55797A"/>
    <a:srgbClr val="F3B082"/>
    <a:srgbClr val="E3E2E3"/>
    <a:srgbClr val="F9F8F4"/>
    <a:srgbClr val="E5E3E7"/>
    <a:srgbClr val="FAEBD4"/>
    <a:srgbClr val="D8EEE1"/>
    <a:srgbClr val="DAE4F1"/>
    <a:srgbClr val="1C9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366"/>
      </p:cViewPr>
      <p:guideLst>
        <p:guide orient="horz" pos="2272"/>
        <p:guide pos="392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364.xml"/><Relationship Id="rId5" Type="http://schemas.openxmlformats.org/officeDocument/2006/relationships/slide" Target="slides/slide3.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image" Target="../media/image18.svg"/><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3" Type="http://schemas.openxmlformats.org/officeDocument/2006/relationships/image" Target="../media/image14.svg"/><Relationship Id="rId2" Type="http://schemas.openxmlformats.org/officeDocument/2006/relationships/image" Target="../media/image13.png"/><Relationship Id="rId15" Type="http://schemas.openxmlformats.org/officeDocument/2006/relationships/slideLayout" Target="../slideLayouts/slideLayout7.xml"/><Relationship Id="rId14" Type="http://schemas.openxmlformats.org/officeDocument/2006/relationships/tags" Target="../tags/tag121.xml"/><Relationship Id="rId13" Type="http://schemas.openxmlformats.org/officeDocument/2006/relationships/image" Target="../media/image24.svg"/><Relationship Id="rId12" Type="http://schemas.openxmlformats.org/officeDocument/2006/relationships/image" Target="../media/image23.png"/><Relationship Id="rId11" Type="http://schemas.openxmlformats.org/officeDocument/2006/relationships/image" Target="../media/image22.svg"/><Relationship Id="rId10" Type="http://schemas.openxmlformats.org/officeDocument/2006/relationships/image" Target="../media/image2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image" Target="../media/image30.svg"/><Relationship Id="rId8" Type="http://schemas.openxmlformats.org/officeDocument/2006/relationships/image" Target="../media/image29.png"/><Relationship Id="rId7" Type="http://schemas.openxmlformats.org/officeDocument/2006/relationships/image" Target="../media/image20.svg"/><Relationship Id="rId6" Type="http://schemas.openxmlformats.org/officeDocument/2006/relationships/image" Target="../media/image28.png"/><Relationship Id="rId5" Type="http://schemas.openxmlformats.org/officeDocument/2006/relationships/image" Target="../media/image10.svg"/><Relationship Id="rId4" Type="http://schemas.openxmlformats.org/officeDocument/2006/relationships/image" Target="../media/image27.png"/><Relationship Id="rId3" Type="http://schemas.openxmlformats.org/officeDocument/2006/relationships/image" Target="../media/image26.svg"/><Relationship Id="rId2" Type="http://schemas.openxmlformats.org/officeDocument/2006/relationships/image" Target="../media/image25.png"/><Relationship Id="rId11" Type="http://schemas.openxmlformats.org/officeDocument/2006/relationships/slideLayout" Target="../slideLayouts/slideLayout7.xml"/><Relationship Id="rId10" Type="http://schemas.openxmlformats.org/officeDocument/2006/relationships/tags" Target="../tags/tag12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image" Target="../media/image38.svg"/><Relationship Id="rId8" Type="http://schemas.openxmlformats.org/officeDocument/2006/relationships/image" Target="../media/image37.png"/><Relationship Id="rId7" Type="http://schemas.openxmlformats.org/officeDocument/2006/relationships/image" Target="../media/image36.svg"/><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3" Type="http://schemas.openxmlformats.org/officeDocument/2006/relationships/image" Target="../media/image32.svg"/><Relationship Id="rId2" Type="http://schemas.openxmlformats.org/officeDocument/2006/relationships/image" Target="../media/image31.png"/><Relationship Id="rId16" Type="http://schemas.openxmlformats.org/officeDocument/2006/relationships/slideLayout" Target="../slideLayouts/slideLayout7.xml"/><Relationship Id="rId15" Type="http://schemas.openxmlformats.org/officeDocument/2006/relationships/tags" Target="../tags/tag123.xml"/><Relationship Id="rId14" Type="http://schemas.openxmlformats.org/officeDocument/2006/relationships/image" Target="../media/image43.png"/><Relationship Id="rId13" Type="http://schemas.openxmlformats.org/officeDocument/2006/relationships/image" Target="../media/image42.svg"/><Relationship Id="rId12" Type="http://schemas.openxmlformats.org/officeDocument/2006/relationships/image" Target="../media/image41.png"/><Relationship Id="rId11" Type="http://schemas.openxmlformats.org/officeDocument/2006/relationships/image" Target="../media/image40.svg"/><Relationship Id="rId10" Type="http://schemas.openxmlformats.org/officeDocument/2006/relationships/image" Target="../media/image39.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image" Target="../media/image45.svg"/><Relationship Id="rId6" Type="http://schemas.openxmlformats.org/officeDocument/2006/relationships/image" Target="../media/image44.png"/><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image" Target="../media/image30.svg"/><Relationship Id="rId29" Type="http://schemas.openxmlformats.org/officeDocument/2006/relationships/slideLayout" Target="../slideLayouts/slideLayout7.xml"/><Relationship Id="rId28" Type="http://schemas.openxmlformats.org/officeDocument/2006/relationships/tags" Target="../tags/tag142.xml"/><Relationship Id="rId27" Type="http://schemas.openxmlformats.org/officeDocument/2006/relationships/tags" Target="../tags/tag14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image" Target="../media/image49.svg"/><Relationship Id="rId22" Type="http://schemas.openxmlformats.org/officeDocument/2006/relationships/image" Target="../media/image48.png"/><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image" Target="../media/image29.png"/><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image" Target="../media/image47.svg"/><Relationship Id="rId14" Type="http://schemas.openxmlformats.org/officeDocument/2006/relationships/image" Target="../media/image46.png"/><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3.xml"/><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4.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0" Type="http://schemas.openxmlformats.org/officeDocument/2006/relationships/slideLayout" Target="../slideLayouts/slideLayout7.xml"/><Relationship Id="rId2" Type="http://schemas.openxmlformats.org/officeDocument/2006/relationships/image" Target="../media/image2.png"/><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5.xml"/></Relationships>
</file>

<file path=ppt/slides/_rels/slide17.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2" Type="http://schemas.openxmlformats.org/officeDocument/2006/relationships/slideLayout" Target="../slideLayouts/slideLayout7.xml"/><Relationship Id="rId31" Type="http://schemas.openxmlformats.org/officeDocument/2006/relationships/tags" Target="../tags/tag185.xml"/><Relationship Id="rId30" Type="http://schemas.openxmlformats.org/officeDocument/2006/relationships/image" Target="../media/image56.png"/><Relationship Id="rId3" Type="http://schemas.openxmlformats.org/officeDocument/2006/relationships/tags" Target="../tags/tag164.xml"/><Relationship Id="rId29" Type="http://schemas.openxmlformats.org/officeDocument/2006/relationships/tags" Target="../tags/tag184.xml"/><Relationship Id="rId28" Type="http://schemas.openxmlformats.org/officeDocument/2006/relationships/image" Target="../media/image55.svg"/><Relationship Id="rId27" Type="http://schemas.openxmlformats.org/officeDocument/2006/relationships/image" Target="../media/image54.png"/><Relationship Id="rId26" Type="http://schemas.openxmlformats.org/officeDocument/2006/relationships/tags" Target="../tags/tag183.xml"/><Relationship Id="rId25" Type="http://schemas.openxmlformats.org/officeDocument/2006/relationships/image" Target="../media/image53.svg"/><Relationship Id="rId24" Type="http://schemas.openxmlformats.org/officeDocument/2006/relationships/image" Target="../media/image52.png"/><Relationship Id="rId23" Type="http://schemas.openxmlformats.org/officeDocument/2006/relationships/tags" Target="../tags/tag182.xml"/><Relationship Id="rId22" Type="http://schemas.openxmlformats.org/officeDocument/2006/relationships/image" Target="../media/image51.svg"/><Relationship Id="rId21" Type="http://schemas.openxmlformats.org/officeDocument/2006/relationships/image" Target="../media/image50.png"/><Relationship Id="rId20" Type="http://schemas.openxmlformats.org/officeDocument/2006/relationships/tags" Target="../tags/tag181.xml"/><Relationship Id="rId2" Type="http://schemas.openxmlformats.org/officeDocument/2006/relationships/tags" Target="../tags/tag163.xml"/><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7" Type="http://schemas.openxmlformats.org/officeDocument/2006/relationships/slideLayout" Target="../slideLayouts/slideLayout7.xml"/><Relationship Id="rId26" Type="http://schemas.openxmlformats.org/officeDocument/2006/relationships/tags" Target="../tags/tag207.xml"/><Relationship Id="rId25" Type="http://schemas.openxmlformats.org/officeDocument/2006/relationships/image" Target="../media/image59.jpeg"/><Relationship Id="rId24" Type="http://schemas.openxmlformats.org/officeDocument/2006/relationships/image" Target="../media/image58.png"/><Relationship Id="rId23" Type="http://schemas.openxmlformats.org/officeDocument/2006/relationships/image" Target="../media/image57.jpeg"/><Relationship Id="rId22" Type="http://schemas.openxmlformats.org/officeDocument/2006/relationships/tags" Target="../tags/tag206.xml"/><Relationship Id="rId21" Type="http://schemas.openxmlformats.org/officeDocument/2006/relationships/tags" Target="../tags/tag205.xml"/><Relationship Id="rId20" Type="http://schemas.openxmlformats.org/officeDocument/2006/relationships/tags" Target="../tags/tag204.xml"/><Relationship Id="rId2" Type="http://schemas.openxmlformats.org/officeDocument/2006/relationships/tags" Target="../tags/tag186.xml"/><Relationship Id="rId19" Type="http://schemas.openxmlformats.org/officeDocument/2006/relationships/tags" Target="../tags/tag203.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4" Type="http://schemas.openxmlformats.org/officeDocument/2006/relationships/slideLayout" Target="../slideLayouts/slideLayout7.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2.png"/><Relationship Id="rId17" Type="http://schemas.openxmlformats.org/officeDocument/2006/relationships/slideLayout" Target="../slideLayouts/slideLayout7.xml"/><Relationship Id="rId16" Type="http://schemas.openxmlformats.org/officeDocument/2006/relationships/tags" Target="../tags/tag75.xml"/><Relationship Id="rId15" Type="http://schemas.openxmlformats.org/officeDocument/2006/relationships/image" Target="../media/image5.svg"/><Relationship Id="rId14" Type="http://schemas.openxmlformats.org/officeDocument/2006/relationships/image" Target="../media/image4.png"/><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4" Type="http://schemas.openxmlformats.org/officeDocument/2006/relationships/slideLayout" Target="../slideLayouts/slideLayout7.xml"/><Relationship Id="rId23" Type="http://schemas.openxmlformats.org/officeDocument/2006/relationships/tags" Target="../tags/tag241.xml"/><Relationship Id="rId22" Type="http://schemas.openxmlformats.org/officeDocument/2006/relationships/image" Target="../media/image63.jpeg"/><Relationship Id="rId21" Type="http://schemas.openxmlformats.org/officeDocument/2006/relationships/tags" Target="../tags/tag240.xml"/><Relationship Id="rId20" Type="http://schemas.openxmlformats.org/officeDocument/2006/relationships/image" Target="../media/image62.jpeg"/><Relationship Id="rId2" Type="http://schemas.openxmlformats.org/officeDocument/2006/relationships/tags" Target="../tags/tag224.xml"/><Relationship Id="rId19" Type="http://schemas.openxmlformats.org/officeDocument/2006/relationships/tags" Target="../tags/tag239.xml"/><Relationship Id="rId18" Type="http://schemas.openxmlformats.org/officeDocument/2006/relationships/image" Target="../media/image61.jpeg"/><Relationship Id="rId17" Type="http://schemas.openxmlformats.org/officeDocument/2006/relationships/tags" Target="../tags/tag238.xml"/><Relationship Id="rId16" Type="http://schemas.openxmlformats.org/officeDocument/2006/relationships/image" Target="../media/image60.jpeg"/><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3" Type="http://schemas.openxmlformats.org/officeDocument/2006/relationships/slideLayout" Target="../slideLayouts/slideLayout7.xml"/><Relationship Id="rId32" Type="http://schemas.openxmlformats.org/officeDocument/2006/relationships/tags" Target="../tags/tag264.xml"/><Relationship Id="rId31" Type="http://schemas.openxmlformats.org/officeDocument/2006/relationships/tags" Target="../tags/tag263.xml"/><Relationship Id="rId30" Type="http://schemas.openxmlformats.org/officeDocument/2006/relationships/tags" Target="../tags/tag262.xml"/><Relationship Id="rId3" Type="http://schemas.openxmlformats.org/officeDocument/2006/relationships/tags" Target="../tags/tag243.xml"/><Relationship Id="rId29" Type="http://schemas.openxmlformats.org/officeDocument/2006/relationships/image" Target="../media/image70.svg"/><Relationship Id="rId28" Type="http://schemas.openxmlformats.org/officeDocument/2006/relationships/image" Target="../media/image69.png"/><Relationship Id="rId27" Type="http://schemas.openxmlformats.org/officeDocument/2006/relationships/tags" Target="../tags/tag261.xml"/><Relationship Id="rId26" Type="http://schemas.openxmlformats.org/officeDocument/2006/relationships/image" Target="../media/image68.svg"/><Relationship Id="rId25" Type="http://schemas.openxmlformats.org/officeDocument/2006/relationships/image" Target="../media/image67.png"/><Relationship Id="rId24" Type="http://schemas.openxmlformats.org/officeDocument/2006/relationships/tags" Target="../tags/tag260.xml"/><Relationship Id="rId23" Type="http://schemas.openxmlformats.org/officeDocument/2006/relationships/image" Target="../media/image66.svg"/><Relationship Id="rId22" Type="http://schemas.openxmlformats.org/officeDocument/2006/relationships/image" Target="../media/image52.png"/><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2.xml"/><Relationship Id="rId19" Type="http://schemas.openxmlformats.org/officeDocument/2006/relationships/image" Target="../media/image65.svg"/><Relationship Id="rId18" Type="http://schemas.openxmlformats.org/officeDocument/2006/relationships/image" Target="../media/image64.png"/><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tags" Target="../tags/tag253.xml"/><Relationship Id="rId12" Type="http://schemas.openxmlformats.org/officeDocument/2006/relationships/tags" Target="../tags/tag252.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8.svg"/><Relationship Id="rId2" Type="http://schemas.openxmlformats.org/officeDocument/2006/relationships/image" Target="../media/image71.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88.xml"/><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6.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0.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1.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3" Type="http://schemas.openxmlformats.org/officeDocument/2006/relationships/slideLayout" Target="../slideLayouts/slideLayout7.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tags" Target="../tags/tag292.xml"/><Relationship Id="rId19" Type="http://schemas.openxmlformats.org/officeDocument/2006/relationships/tags" Target="../tags/tag309.xml"/><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tags" Target="../tags/tag306.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14.xml"/><Relationship Id="rId3" Type="http://schemas.openxmlformats.org/officeDocument/2006/relationships/image" Target="../media/image72.png"/><Relationship Id="rId2" Type="http://schemas.openxmlformats.org/officeDocument/2006/relationships/tags" Target="../tags/tag313.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1" Type="http://schemas.openxmlformats.org/officeDocument/2006/relationships/slideLayout" Target="../slideLayouts/slideLayout7.xml"/><Relationship Id="rId20" Type="http://schemas.openxmlformats.org/officeDocument/2006/relationships/tags" Target="../tags/tag333.xml"/><Relationship Id="rId2" Type="http://schemas.openxmlformats.org/officeDocument/2006/relationships/tags" Target="../tags/tag315.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37.xml"/><Relationship Id="rId2" Type="http://schemas.openxmlformats.org/officeDocument/2006/relationships/image" Target="../media/image2.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image" Target="../media/image2.png"/><Relationship Id="rId1" Type="http://schemas.openxmlformats.org/officeDocument/2006/relationships/tags" Target="../tags/tag338.xml"/></Relationships>
</file>

<file path=ppt/slides/_rels/slide38.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1.png"/><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1" Type="http://schemas.openxmlformats.org/officeDocument/2006/relationships/slideLayout" Target="../slideLayouts/slideLayout7.xml"/><Relationship Id="rId10" Type="http://schemas.openxmlformats.org/officeDocument/2006/relationships/tags" Target="../tags/tag347.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image" Target="../media/image75.svg"/><Relationship Id="rId2" Type="http://schemas.openxmlformats.org/officeDocument/2006/relationships/image" Target="../media/image7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0" Type="http://schemas.openxmlformats.org/officeDocument/2006/relationships/slideLayout" Target="../slideLayouts/slideLayout7.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51.xml"/><Relationship Id="rId2" Type="http://schemas.openxmlformats.org/officeDocument/2006/relationships/image" Target="../media/image2.pn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3" Type="http://schemas.openxmlformats.org/officeDocument/2006/relationships/slideLayout" Target="../slideLayouts/slideLayout7.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63.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5.xml"/><Relationship Id="rId2" Type="http://schemas.openxmlformats.org/officeDocument/2006/relationships/image" Target="../media/image6.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8" Type="http://schemas.openxmlformats.org/officeDocument/2006/relationships/slideLayout" Target="../slideLayouts/slideLayout7.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1" Type="http://schemas.openxmlformats.org/officeDocument/2006/relationships/slideLayout" Target="../slideLayouts/slideLayout7.xml"/><Relationship Id="rId10" Type="http://schemas.openxmlformats.org/officeDocument/2006/relationships/tags" Target="../tags/tag118.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9.xml"/><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0.xml"/><Relationship Id="rId5" Type="http://schemas.openxmlformats.org/officeDocument/2006/relationships/image" Target="../media/image12.svg"/><Relationship Id="rId4" Type="http://schemas.openxmlformats.org/officeDocument/2006/relationships/image" Target="../media/image11.png"/><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25805" y="1215390"/>
            <a:ext cx="10740390" cy="2584450"/>
          </a:xfrm>
          <a:prstGeom prst="rect">
            <a:avLst/>
          </a:prstGeom>
          <a:noFill/>
        </p:spPr>
        <p:txBody>
          <a:bodyPr wrap="square" rtlCol="0">
            <a:spAutoFit/>
          </a:bodyPr>
          <a:lstStyle/>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十一章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endParaRPr lang="en-US" altLang="zh-CN" sz="60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基于</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的校际协同项目探究</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31" name="AutoShape 5"/>
          <p:cNvSpPr/>
          <p:nvPr/>
        </p:nvSpPr>
        <p:spPr>
          <a:xfrm>
            <a:off x="6015990" y="1701165"/>
            <a:ext cx="5772150" cy="3942715"/>
          </a:xfrm>
          <a:prstGeom prst="roundRect">
            <a:avLst>
              <a:gd name="adj" fmla="val 2631"/>
            </a:avLst>
          </a:prstGeom>
          <a:solidFill>
            <a:srgbClr val="FFFFFF">
              <a:alpha val="95000"/>
            </a:srgbClr>
          </a:solidFill>
          <a:ln w="12700" cap="flat" cmpd="sng">
            <a:solidFill>
              <a:srgbClr val="DCDCDC">
                <a:alpha val="10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p>
        </p:txBody>
      </p:sp>
      <p:sp>
        <p:nvSpPr>
          <p:cNvPr id="30" name="AutoShape 5"/>
          <p:cNvSpPr/>
          <p:nvPr/>
        </p:nvSpPr>
        <p:spPr>
          <a:xfrm>
            <a:off x="422275" y="1701165"/>
            <a:ext cx="5492115" cy="3942715"/>
          </a:xfrm>
          <a:prstGeom prst="roundRect">
            <a:avLst>
              <a:gd name="adj" fmla="val 2631"/>
            </a:avLst>
          </a:prstGeom>
          <a:solidFill>
            <a:srgbClr val="FFFFFF">
              <a:alpha val="95000"/>
            </a:srgbClr>
          </a:solidFill>
          <a:ln w="12700" cap="flat" cmpd="sng">
            <a:solidFill>
              <a:srgbClr val="DCDCDC">
                <a:alpha val="100000"/>
              </a:srgbClr>
            </a:solid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648335"/>
            <a:ext cx="682244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75640" y="274955"/>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二、校际协同促进教育资源优势互补</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3"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3575" y="2425065"/>
            <a:ext cx="406400" cy="406400"/>
          </a:xfrm>
          <a:prstGeom prst="rect">
            <a:avLst/>
          </a:prstGeom>
        </p:spPr>
      </p:pic>
      <p:sp>
        <p:nvSpPr>
          <p:cNvPr id="4" name="AutoShape 7"/>
          <p:cNvSpPr/>
          <p:nvPr/>
        </p:nvSpPr>
        <p:spPr>
          <a:xfrm>
            <a:off x="1171575" y="2425065"/>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资源分布现状：不均与差异</a:t>
            </a:r>
            <a:endPar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8" name="Connector 8"/>
          <p:cNvCxnSpPr/>
          <p:nvPr/>
        </p:nvCxnSpPr>
        <p:spPr>
          <a:xfrm rot="-9629">
            <a:off x="663584" y="2926715"/>
            <a:ext cx="4533900" cy="12700"/>
          </a:xfrm>
          <a:prstGeom prst="straightConnector1">
            <a:avLst/>
          </a:prstGeom>
          <a:solidFill>
            <a:srgbClr val="DEE0E3">
              <a:alpha val="100000"/>
            </a:srgbClr>
          </a:solidFill>
          <a:ln w="12700" cap="flat" cmpd="sng">
            <a:solidFill>
              <a:srgbClr val="C00000">
                <a:alpha val="20000"/>
              </a:srgbClr>
            </a:solidFill>
            <a:prstDash val="solid"/>
            <a:round/>
            <a:headEnd type="none" w="med" len="med"/>
            <a:tailEnd type="none" w="med" len="med"/>
          </a:ln>
        </p:spPr>
      </p:cxnSp>
      <p:pic>
        <p:nvPicPr>
          <p:cNvPr id="18"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3575" y="3136265"/>
            <a:ext cx="304800" cy="304800"/>
          </a:xfrm>
          <a:prstGeom prst="rect">
            <a:avLst/>
          </a:prstGeom>
        </p:spPr>
      </p:pic>
      <p:sp>
        <p:nvSpPr>
          <p:cNvPr id="19" name="AutoShape 10"/>
          <p:cNvSpPr/>
          <p:nvPr/>
        </p:nvSpPr>
        <p:spPr>
          <a:xfrm>
            <a:off x="1069975" y="3110865"/>
            <a:ext cx="4844415"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城市教育优势：</a:t>
            </a:r>
            <a:r>
              <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拥有更丰富的师资力量、先进的教学设备及现代化的教育理念。</a:t>
            </a:r>
            <a:endPar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pic>
        <p:nvPicPr>
          <p:cNvPr id="20"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3575" y="4266565"/>
            <a:ext cx="304800" cy="304800"/>
          </a:xfrm>
          <a:prstGeom prst="rect">
            <a:avLst/>
          </a:prstGeom>
        </p:spPr>
      </p:pic>
      <p:sp>
        <p:nvSpPr>
          <p:cNvPr id="21" name="AutoShape 12"/>
          <p:cNvSpPr/>
          <p:nvPr/>
        </p:nvSpPr>
        <p:spPr>
          <a:xfrm>
            <a:off x="1069975" y="437261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乡村文化特色：</a:t>
            </a:r>
            <a:r>
              <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保留着独特且丰富的乡土文化资源，具有深厚的实践与生活教育土壤。</a:t>
            </a:r>
            <a:endPar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pic>
        <p:nvPicPr>
          <p:cNvPr id="23"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99175" y="2399665"/>
            <a:ext cx="406400" cy="406400"/>
          </a:xfrm>
          <a:prstGeom prst="rect">
            <a:avLst/>
          </a:prstGeom>
        </p:spPr>
      </p:pic>
      <p:sp>
        <p:nvSpPr>
          <p:cNvPr id="24" name="AutoShape 15"/>
          <p:cNvSpPr/>
          <p:nvPr/>
        </p:nvSpPr>
        <p:spPr>
          <a:xfrm>
            <a:off x="6607175" y="2399665"/>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校际协同：优势互补新路径</a:t>
            </a:r>
            <a:endPar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25" name="Connector 16"/>
          <p:cNvCxnSpPr/>
          <p:nvPr/>
        </p:nvCxnSpPr>
        <p:spPr>
          <a:xfrm rot="-9629">
            <a:off x="6099184" y="2901315"/>
            <a:ext cx="4533900" cy="12700"/>
          </a:xfrm>
          <a:prstGeom prst="straightConnector1">
            <a:avLst/>
          </a:prstGeom>
          <a:solidFill>
            <a:srgbClr val="DEE0E3">
              <a:alpha val="100000"/>
            </a:srgbClr>
          </a:solidFill>
          <a:ln w="12700" cap="flat" cmpd="sng">
            <a:solidFill>
              <a:srgbClr val="C00000">
                <a:alpha val="20000"/>
              </a:srgbClr>
            </a:solidFill>
            <a:prstDash val="solid"/>
            <a:round/>
            <a:headEnd type="none" w="med" len="med"/>
            <a:tailEnd type="none" w="med" len="med"/>
          </a:ln>
        </p:spPr>
      </p:cxnSp>
      <p:pic>
        <p:nvPicPr>
          <p:cNvPr id="26"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99175" y="3110865"/>
            <a:ext cx="304800" cy="304800"/>
          </a:xfrm>
          <a:prstGeom prst="rect">
            <a:avLst/>
          </a:prstGeom>
        </p:spPr>
      </p:pic>
      <p:sp>
        <p:nvSpPr>
          <p:cNvPr id="27" name="AutoShape 18"/>
          <p:cNvSpPr/>
          <p:nvPr/>
        </p:nvSpPr>
        <p:spPr>
          <a:xfrm>
            <a:off x="6505575" y="3085465"/>
            <a:ext cx="5158105"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协同核心理念：</a:t>
            </a:r>
            <a:r>
              <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打破地域限制，实现城市优质资源与乡村特色文化的深度融合，推动教育公平与模式创新。</a:t>
            </a:r>
            <a:endPar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pic>
        <p:nvPicPr>
          <p:cNvPr id="28"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099175" y="4266565"/>
            <a:ext cx="304800" cy="304800"/>
          </a:xfrm>
          <a:prstGeom prst="rect">
            <a:avLst/>
          </a:prstGeom>
        </p:spPr>
      </p:pic>
      <p:sp>
        <p:nvSpPr>
          <p:cNvPr id="29" name="AutoShape 20"/>
          <p:cNvSpPr/>
          <p:nvPr/>
        </p:nvSpPr>
        <p:spPr>
          <a:xfrm>
            <a:off x="6505575" y="4173855"/>
            <a:ext cx="5158105"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成功实践案例：</a:t>
            </a:r>
            <a:endParaRPr lang="en-US" sz="1400">
              <a:latin typeface="微软雅黑" panose="020B0503020204020204" pitchFamily="34" charset="-122"/>
              <a:ea typeface="微软雅黑" panose="020B0503020204020204" pitchFamily="34" charset="-122"/>
              <a:cs typeface="微软雅黑" panose="020B0503020204020204" pitchFamily="34" charset="-122"/>
            </a:endParaRPr>
          </a:p>
          <a:p>
            <a:pPr marL="165100" indent="-165100" algn="l">
              <a:lnSpc>
                <a:spcPct val="125000"/>
              </a:lnSpc>
              <a:buClr>
                <a:srgbClr val="666666"/>
              </a:buClr>
              <a:buChar char="•"/>
            </a:pPr>
            <a:r>
              <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浙江金华 ↔ 新疆温宿：学校结对帮扶</a:t>
            </a:r>
            <a:endPar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marL="165100" indent="-165100" algn="l">
              <a:lnSpc>
                <a:spcPct val="125000"/>
              </a:lnSpc>
              <a:buClr>
                <a:srgbClr val="666666"/>
              </a:buClr>
              <a:buChar char="•"/>
            </a:pPr>
            <a:r>
              <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广州海珠 ↔ 梅州大埔：跨区域组团式协同</a:t>
            </a:r>
            <a:endPar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294513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2920365"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三、政策支持</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8" name="AutoShape 5"/>
          <p:cNvSpPr/>
          <p:nvPr/>
        </p:nvSpPr>
        <p:spPr>
          <a:xfrm>
            <a:off x="762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sp>
        <p:nvSpPr>
          <p:cNvPr id="39" name="AutoShape 6"/>
          <p:cNvSpPr/>
          <p:nvPr/>
        </p:nvSpPr>
        <p:spPr>
          <a:xfrm>
            <a:off x="762000" y="1524000"/>
            <a:ext cx="76200" cy="2286000"/>
          </a:xfrm>
          <a:prstGeom prst="roundRect">
            <a:avLst>
              <a:gd name="adj" fmla="val 0"/>
            </a:avLst>
          </a:prstGeom>
          <a:solidFill>
            <a:srgbClr val="D7E7E1"/>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pic>
        <p:nvPicPr>
          <p:cNvPr id="40"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2200" y="1778000"/>
            <a:ext cx="406400" cy="406400"/>
          </a:xfrm>
          <a:prstGeom prst="rect">
            <a:avLst/>
          </a:prstGeom>
        </p:spPr>
      </p:pic>
      <p:sp>
        <p:nvSpPr>
          <p:cNvPr id="41" name="AutoShape 8"/>
          <p:cNvSpPr/>
          <p:nvPr/>
        </p:nvSpPr>
        <p:spPr>
          <a:xfrm>
            <a:off x="1600200" y="1778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《中国教育现代化2035》</a:t>
            </a:r>
            <a:endParaRPr lang="en-US" sz="20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42" name="AutoShape 9"/>
          <p:cNvSpPr/>
          <p:nvPr/>
        </p:nvSpPr>
        <p:spPr>
          <a:xfrm>
            <a:off x="1092200" y="2222500"/>
            <a:ext cx="4445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提倡综合素质教育和创新人才培养，与C-STEAM理念高度契合，为教育发展指明方向。</a:t>
            </a:r>
            <a:endPar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43" name="AutoShape 10"/>
          <p:cNvSpPr/>
          <p:nvPr/>
        </p:nvSpPr>
        <p:spPr>
          <a:xfrm>
            <a:off x="6223000" y="152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sp>
        <p:nvSpPr>
          <p:cNvPr id="44" name="AutoShape 11"/>
          <p:cNvSpPr/>
          <p:nvPr/>
        </p:nvSpPr>
        <p:spPr>
          <a:xfrm>
            <a:off x="6223000" y="1524000"/>
            <a:ext cx="76200" cy="2286000"/>
          </a:xfrm>
          <a:prstGeom prst="roundRect">
            <a:avLst>
              <a:gd name="adj" fmla="val 0"/>
            </a:avLst>
          </a:prstGeom>
          <a:solidFill>
            <a:srgbClr val="D7E7E1"/>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pic>
        <p:nvPicPr>
          <p:cNvPr id="45"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53200" y="1778000"/>
            <a:ext cx="406400" cy="406400"/>
          </a:xfrm>
          <a:prstGeom prst="rect">
            <a:avLst/>
          </a:prstGeom>
        </p:spPr>
      </p:pic>
      <p:sp>
        <p:nvSpPr>
          <p:cNvPr id="46" name="AutoShape 13"/>
          <p:cNvSpPr/>
          <p:nvPr/>
        </p:nvSpPr>
        <p:spPr>
          <a:xfrm>
            <a:off x="7061200" y="1778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优质均衡的基本公共教育服务体系</a:t>
            </a:r>
            <a:endPar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47" name="AutoShape 14"/>
          <p:cNvSpPr/>
          <p:nvPr/>
        </p:nvSpPr>
        <p:spPr>
          <a:xfrm>
            <a:off x="6553200" y="2222500"/>
            <a:ext cx="4445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明确提出促进教育资源均衡发展，为校际协作模式提供了直接且强有力的政策支撑。</a:t>
            </a:r>
            <a:endParaRPr lang="en-US" sz="1600"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48" name="AutoShape 15"/>
          <p:cNvSpPr/>
          <p:nvPr/>
        </p:nvSpPr>
        <p:spPr>
          <a:xfrm>
            <a:off x="762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sp>
        <p:nvSpPr>
          <p:cNvPr id="49" name="AutoShape 16"/>
          <p:cNvSpPr/>
          <p:nvPr/>
        </p:nvSpPr>
        <p:spPr>
          <a:xfrm>
            <a:off x="762000" y="4064000"/>
            <a:ext cx="76200" cy="2286000"/>
          </a:xfrm>
          <a:prstGeom prst="roundRect">
            <a:avLst>
              <a:gd name="adj" fmla="val 0"/>
            </a:avLst>
          </a:prstGeom>
          <a:solidFill>
            <a:srgbClr val="D7E7E1"/>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pic>
        <p:nvPicPr>
          <p:cNvPr id="50"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2200" y="4318000"/>
            <a:ext cx="406400" cy="406400"/>
          </a:xfrm>
          <a:prstGeom prst="rect">
            <a:avLst/>
          </a:prstGeom>
        </p:spPr>
      </p:pic>
      <p:sp>
        <p:nvSpPr>
          <p:cNvPr id="51" name="AutoShape 18"/>
          <p:cNvSpPr/>
          <p:nvPr/>
        </p:nvSpPr>
        <p:spPr>
          <a:xfrm>
            <a:off x="1600200" y="4318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教育扶贫结对帮扶行动</a:t>
            </a:r>
            <a:endPar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52" name="AutoShape 19"/>
          <p:cNvSpPr/>
          <p:nvPr/>
        </p:nvSpPr>
        <p:spPr>
          <a:xfrm>
            <a:off x="1092200" y="4762500"/>
            <a:ext cx="4445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利用政策红利，为C-STEAM教育的跨区域推广搭建桥梁，促进城乡教育资源共享。</a:t>
            </a:r>
            <a:endPar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53" name="AutoShape 20"/>
          <p:cNvSpPr/>
          <p:nvPr/>
        </p:nvSpPr>
        <p:spPr>
          <a:xfrm>
            <a:off x="6223000" y="4064000"/>
            <a:ext cx="5207000" cy="2286000"/>
          </a:xfrm>
          <a:prstGeom prst="roundRect">
            <a:avLst>
              <a:gd name="adj" fmla="val 5555"/>
            </a:avLst>
          </a:prstGeom>
          <a:solidFill>
            <a:srgbClr val="FFFFFF">
              <a:alpha val="100000"/>
            </a:srgbClr>
          </a:solidFill>
          <a:ln w="25400" cap="flat" cmpd="sng">
            <a:no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sp>
        <p:nvSpPr>
          <p:cNvPr id="54" name="AutoShape 21"/>
          <p:cNvSpPr/>
          <p:nvPr/>
        </p:nvSpPr>
        <p:spPr>
          <a:xfrm>
            <a:off x="6223000" y="4064000"/>
            <a:ext cx="76200" cy="2286000"/>
          </a:xfrm>
          <a:prstGeom prst="roundRect">
            <a:avLst>
              <a:gd name="adj" fmla="val 0"/>
            </a:avLst>
          </a:prstGeom>
          <a:solidFill>
            <a:srgbClr val="D7E7E1"/>
          </a:solidFill>
          <a:ln w="25400" cap="flat" cmpd="sng">
            <a:noFill/>
            <a:prstDash val="solid"/>
            <a:round/>
          </a:ln>
        </p:spPr>
        <p:txBody>
          <a:bodyPr vert="horz" wrap="square" lIns="63500" tIns="63500" rIns="63500" bIns="63500" rtlCol="0" anchor="ctr"/>
          <a:lstStyle/>
          <a:p>
            <a:pPr algn="ctr">
              <a:defRPr/>
            </a:pPr>
            <a:endParaRPr sz="2400">
              <a:latin typeface="微软雅黑" panose="020B0503020204020204" pitchFamily="34" charset="-122"/>
              <a:ea typeface="微软雅黑" panose="020B0503020204020204" pitchFamily="34" charset="-122"/>
            </a:endParaRPr>
          </a:p>
        </p:txBody>
      </p:sp>
      <p:pic>
        <p:nvPicPr>
          <p:cNvPr id="55" name="Picture 2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53200" y="4318000"/>
            <a:ext cx="406400" cy="406400"/>
          </a:xfrm>
          <a:prstGeom prst="rect">
            <a:avLst/>
          </a:prstGeom>
        </p:spPr>
      </p:pic>
      <p:sp>
        <p:nvSpPr>
          <p:cNvPr id="56" name="AutoShape 23"/>
          <p:cNvSpPr/>
          <p:nvPr/>
        </p:nvSpPr>
        <p:spPr>
          <a:xfrm>
            <a:off x="7061200" y="4318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新课程改革政策</a:t>
            </a:r>
            <a:endParaRPr lang="en-US" sz="20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57" name="AutoShape 24"/>
          <p:cNvSpPr/>
          <p:nvPr/>
        </p:nvSpPr>
        <p:spPr>
          <a:xfrm>
            <a:off x="6553200" y="4762500"/>
            <a:ext cx="4445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强调学生核心素养的培养，C-STEAM的综合性特点与之完美契合，是落实课改的有效途径。</a:t>
            </a:r>
            <a:endParaRPr lang="en-US" sz="1600"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022465" cy="24892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75640" y="431800"/>
            <a:ext cx="7115175" cy="521970"/>
          </a:xfrm>
          <a:prstGeom prst="rect">
            <a:avLst/>
          </a:prstGeom>
          <a:noFill/>
        </p:spPr>
        <p:txBody>
          <a:bodyPr wrap="square" rtlCol="0">
            <a:spAutoFit/>
          </a:bodyPr>
          <a:lstStyle/>
          <a:p>
            <a:pPr algn="l"/>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四、理论可行性：</a:t>
            </a:r>
            <a:r>
              <a:rPr lang="en-US" altLang="zh-CN" sz="2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教育的</a:t>
            </a:r>
            <a:r>
              <a:rPr lang="en-US" altLang="zh-CN" sz="2800" b="1" dirty="0">
                <a:solidFill>
                  <a:srgbClr val="55797A"/>
                </a:solidFill>
                <a:effectLst/>
                <a:latin typeface="微软雅黑" panose="020B0503020204020204" pitchFamily="34" charset="-122"/>
                <a:ea typeface="微软雅黑" panose="020B0503020204020204" pitchFamily="34" charset="-122"/>
                <a:sym typeface="+mn-ea"/>
              </a:rPr>
              <a:t>6C</a:t>
            </a:r>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模式</a:t>
            </a:r>
            <a:endParaRPr lang="zh-CN" altLang="en-US" sz="2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 name="AutoShape 3"/>
          <p:cNvSpPr/>
          <p:nvPr/>
        </p:nvSpPr>
        <p:spPr>
          <a:xfrm>
            <a:off x="346710" y="1325880"/>
            <a:ext cx="6329680" cy="4826000"/>
          </a:xfrm>
          <a:prstGeom prst="roundRect">
            <a:avLst>
              <a:gd name="adj" fmla="val 2631"/>
            </a:avLst>
          </a:prstGeom>
          <a:solidFill>
            <a:srgbClr val="FFFFFF">
              <a:alpha val="95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endParaRPr sz="1400"/>
          </a:p>
        </p:txBody>
      </p:sp>
      <p:sp>
        <p:nvSpPr>
          <p:cNvPr id="4" name="AutoShape 4"/>
          <p:cNvSpPr/>
          <p:nvPr/>
        </p:nvSpPr>
        <p:spPr>
          <a:xfrm>
            <a:off x="581660" y="1516380"/>
            <a:ext cx="354139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核心观点：清晰的协作框架</a:t>
            </a:r>
            <a:endParaRPr lang="en-US" sz="2000" b="1" i="0" u="none" strike="noStrike">
              <a:solidFill>
                <a:srgbClr val="C00000"/>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5" name="Connector 5"/>
          <p:cNvCxnSpPr/>
          <p:nvPr/>
        </p:nvCxnSpPr>
        <p:spPr>
          <a:xfrm rot="-9549">
            <a:off x="600719" y="2018030"/>
            <a:ext cx="4572000" cy="12700"/>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8" name="AutoShape 6"/>
          <p:cNvSpPr/>
          <p:nvPr/>
        </p:nvSpPr>
        <p:spPr>
          <a:xfrm>
            <a:off x="600710" y="2151380"/>
            <a:ext cx="5724525"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05050"/>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      6C模式为校际协作提供了从文化感知到反思评价的完整闭环。不同学校可在各环节发挥优势，实现高效分工。</a:t>
            </a:r>
            <a:endParaRPr lang="en-US" sz="1600" b="0" i="0" u="none" strike="noStrike">
              <a:solidFill>
                <a:srgbClr val="505050"/>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9"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0710" y="3167380"/>
            <a:ext cx="304800" cy="304800"/>
          </a:xfrm>
          <a:prstGeom prst="rect">
            <a:avLst/>
          </a:prstGeom>
        </p:spPr>
      </p:pic>
      <p:sp>
        <p:nvSpPr>
          <p:cNvPr id="10" name="AutoShape 8"/>
          <p:cNvSpPr/>
          <p:nvPr/>
        </p:nvSpPr>
        <p:spPr>
          <a:xfrm>
            <a:off x="981710" y="3167380"/>
            <a:ext cx="534352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文化情境感知 (C1:Contextual Experience)</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11"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0710" y="3611880"/>
            <a:ext cx="304800" cy="304800"/>
          </a:xfrm>
          <a:prstGeom prst="rect">
            <a:avLst/>
          </a:prstGeom>
        </p:spPr>
      </p:pic>
      <p:sp>
        <p:nvSpPr>
          <p:cNvPr id="12" name="AutoShape 10"/>
          <p:cNvSpPr/>
          <p:nvPr/>
        </p:nvSpPr>
        <p:spPr>
          <a:xfrm>
            <a:off x="981710" y="3611880"/>
            <a:ext cx="549846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文化内涵理解</a:t>
            </a: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 (C2:Connotation Comprehension)</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13"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0710" y="4056380"/>
            <a:ext cx="304800" cy="304800"/>
          </a:xfrm>
          <a:prstGeom prst="rect">
            <a:avLst/>
          </a:prstGeom>
        </p:spPr>
      </p:pic>
      <p:sp>
        <p:nvSpPr>
          <p:cNvPr id="14" name="AutoShape 12"/>
          <p:cNvSpPr/>
          <p:nvPr/>
        </p:nvSpPr>
        <p:spPr>
          <a:xfrm>
            <a:off x="981710" y="4056380"/>
            <a:ext cx="534352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设计方案制定 (C3:Characteristic Inquiry)</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15"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0710" y="4500880"/>
            <a:ext cx="304800" cy="304800"/>
          </a:xfrm>
          <a:prstGeom prst="rect">
            <a:avLst/>
          </a:prstGeom>
        </p:spPr>
      </p:pic>
      <p:sp>
        <p:nvSpPr>
          <p:cNvPr id="17" name="AutoShape 14"/>
          <p:cNvSpPr/>
          <p:nvPr/>
        </p:nvSpPr>
        <p:spPr>
          <a:xfrm>
            <a:off x="981710" y="450088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作品创作实现 (C4:Create Artifact)</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18"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0710" y="4945380"/>
            <a:ext cx="304800" cy="304800"/>
          </a:xfrm>
          <a:prstGeom prst="rect">
            <a:avLst/>
          </a:prstGeom>
        </p:spPr>
      </p:pic>
      <p:sp>
        <p:nvSpPr>
          <p:cNvPr id="19" name="AutoShape 16"/>
          <p:cNvSpPr/>
          <p:nvPr/>
        </p:nvSpPr>
        <p:spPr>
          <a:xfrm>
            <a:off x="981710" y="494538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交流分享展示 (C5:Connect Society)</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20"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00710" y="5389880"/>
            <a:ext cx="304800" cy="304800"/>
          </a:xfrm>
          <a:prstGeom prst="rect">
            <a:avLst/>
          </a:prstGeom>
        </p:spPr>
      </p:pic>
      <p:sp>
        <p:nvSpPr>
          <p:cNvPr id="21" name="AutoShape 18"/>
          <p:cNvSpPr/>
          <p:nvPr/>
        </p:nvSpPr>
        <p:spPr>
          <a:xfrm>
            <a:off x="981710" y="5389880"/>
            <a:ext cx="557466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总结评价反思 (C6:Conclusive Reflection)</a:t>
            </a:r>
            <a:endParaRPr lang="en-US" sz="16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23" name="图片 22"/>
          <p:cNvPicPr>
            <a:picLocks noChangeAspect="1"/>
          </p:cNvPicPr>
          <p:nvPr/>
        </p:nvPicPr>
        <p:blipFill>
          <a:blip r:embed="rId14"/>
          <a:stretch>
            <a:fillRect/>
          </a:stretch>
        </p:blipFill>
        <p:spPr>
          <a:xfrm>
            <a:off x="6979285" y="1767840"/>
            <a:ext cx="4805680" cy="2856865"/>
          </a:xfrm>
          <a:prstGeom prst="rect">
            <a:avLst/>
          </a:prstGeom>
        </p:spPr>
      </p:pic>
      <p:sp>
        <p:nvSpPr>
          <p:cNvPr id="25" name="文本框 24"/>
          <p:cNvSpPr txBox="1"/>
          <p:nvPr/>
        </p:nvSpPr>
        <p:spPr>
          <a:xfrm>
            <a:off x="236220" y="6435725"/>
            <a:ext cx="9899015" cy="275590"/>
          </a:xfrm>
          <a:prstGeom prst="rect">
            <a:avLst/>
          </a:prstGeom>
          <a:noFill/>
        </p:spPr>
        <p:txBody>
          <a:bodyPr wrap="square" rtlCol="0">
            <a:spAutoFit/>
          </a:bodyPr>
          <a:p>
            <a:r>
              <a:rPr lang="en-US" altLang="zh-CN" sz="1200"/>
              <a:t>[1]</a:t>
            </a:r>
            <a:r>
              <a:rPr lang="zh-CN" altLang="en-US" sz="1200"/>
              <a:t>詹泽慧</a:t>
            </a:r>
            <a:r>
              <a:rPr lang="en-US" altLang="zh-CN" sz="1200"/>
              <a:t>,</a:t>
            </a:r>
            <a:r>
              <a:rPr lang="zh-CN" altLang="en-US" sz="1200"/>
              <a:t>李克东</a:t>
            </a:r>
            <a:r>
              <a:rPr lang="en-US" altLang="zh-CN" sz="1200"/>
              <a:t>,</a:t>
            </a:r>
            <a:r>
              <a:rPr lang="zh-CN" altLang="en-US" sz="1200"/>
              <a:t>林芷华</a:t>
            </a:r>
            <a:r>
              <a:rPr lang="en-US" altLang="zh-CN" sz="1200"/>
              <a:t>,</a:t>
            </a:r>
            <a:r>
              <a:rPr lang="zh-CN" altLang="en-US" sz="1200"/>
              <a:t>等</a:t>
            </a:r>
            <a:r>
              <a:rPr lang="en-US" altLang="zh-CN" sz="1200"/>
              <a:t>.</a:t>
            </a:r>
            <a:r>
              <a:rPr lang="zh-CN" altLang="en-US" sz="1200"/>
              <a:t>面向文化传承的学科融合教育</a:t>
            </a:r>
            <a:r>
              <a:rPr lang="en-US" altLang="zh-CN" sz="1200"/>
              <a:t>(C-STEAM):6C</a:t>
            </a:r>
            <a:r>
              <a:rPr lang="zh-CN" altLang="en-US" sz="1200"/>
              <a:t>模式与实践案例</a:t>
            </a:r>
            <a:r>
              <a:rPr lang="en-US" altLang="zh-CN" sz="1200"/>
              <a:t>[J].</a:t>
            </a:r>
            <a:r>
              <a:rPr lang="zh-CN" altLang="en-US" sz="1200"/>
              <a:t>现代远程教育研究</a:t>
            </a:r>
            <a:r>
              <a:rPr lang="en-US" altLang="zh-CN" sz="1200"/>
              <a:t>,2020,32(02):29-38+47.</a:t>
            </a:r>
            <a:endParaRPr lang="en-US" altLang="zh-CN" sz="1200"/>
          </a:p>
        </p:txBody>
      </p:sp>
      <p:sp>
        <p:nvSpPr>
          <p:cNvPr id="26" name="文本框 25"/>
          <p:cNvSpPr txBox="1"/>
          <p:nvPr/>
        </p:nvSpPr>
        <p:spPr>
          <a:xfrm>
            <a:off x="7211060" y="4764405"/>
            <a:ext cx="4573270" cy="368300"/>
          </a:xfrm>
          <a:prstGeom prst="rect">
            <a:avLst/>
          </a:prstGeom>
          <a:noFill/>
        </p:spPr>
        <p:txBody>
          <a:bodyPr wrap="square" rtlCol="0">
            <a:spAutoFit/>
          </a:bodyPr>
          <a:p>
            <a:r>
              <a:rPr lang="zh-CN" altLang="en-US"/>
              <a:t>面向文化传承的</a:t>
            </a:r>
            <a:r>
              <a:rPr lang="en-US" altLang="zh-CN"/>
              <a:t>C-STEAM</a:t>
            </a:r>
            <a:r>
              <a:rPr lang="zh-CN" altLang="en-US"/>
              <a:t>设计</a:t>
            </a:r>
            <a:r>
              <a:rPr lang="en-US" altLang="zh-CN"/>
              <a:t>6C</a:t>
            </a:r>
            <a:r>
              <a:rPr lang="zh-CN" altLang="en-US"/>
              <a:t>模型图</a:t>
            </a:r>
            <a:r>
              <a:rPr lang="en-US" altLang="zh-CN" baseline="30000"/>
              <a:t>[1]</a:t>
            </a:r>
            <a:endParaRPr lang="en-US" altLang="zh-CN" baseline="30000"/>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022465" cy="24892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75640" y="431800"/>
            <a:ext cx="7115175" cy="521970"/>
          </a:xfrm>
          <a:prstGeom prst="rect">
            <a:avLst/>
          </a:prstGeom>
          <a:noFill/>
        </p:spPr>
        <p:txBody>
          <a:bodyPr wrap="square" rtlCol="0">
            <a:spAutoFit/>
          </a:bodyPr>
          <a:lstStyle/>
          <a:p>
            <a:pPr algn="l"/>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四、理论可行性：</a:t>
            </a:r>
            <a:r>
              <a:rPr lang="en-US" altLang="zh-CN" sz="2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教育的</a:t>
            </a:r>
            <a:r>
              <a:rPr lang="en-US" altLang="zh-CN" sz="2800" b="1" dirty="0">
                <a:solidFill>
                  <a:srgbClr val="55797A"/>
                </a:solidFill>
                <a:effectLst/>
                <a:latin typeface="微软雅黑" panose="020B0503020204020204" pitchFamily="34" charset="-122"/>
                <a:ea typeface="微软雅黑" panose="020B0503020204020204" pitchFamily="34" charset="-122"/>
                <a:sym typeface="+mn-ea"/>
              </a:rPr>
              <a:t>6C</a:t>
            </a:r>
            <a:r>
              <a:rPr lang="zh-CN" altLang="en-US" sz="2800" b="1" dirty="0">
                <a:solidFill>
                  <a:srgbClr val="55797A"/>
                </a:solidFill>
                <a:effectLst/>
                <a:latin typeface="微软雅黑" panose="020B0503020204020204" pitchFamily="34" charset="-122"/>
                <a:ea typeface="微软雅黑" panose="020B0503020204020204" pitchFamily="34" charset="-122"/>
                <a:sym typeface="+mn-ea"/>
              </a:rPr>
              <a:t>模式</a:t>
            </a:r>
            <a:endParaRPr lang="zh-CN" altLang="en-US" sz="2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 name="AutoShape 3"/>
          <p:cNvSpPr/>
          <p:nvPr/>
        </p:nvSpPr>
        <p:spPr>
          <a:xfrm>
            <a:off x="762000" y="1270000"/>
            <a:ext cx="10668000" cy="1079500"/>
          </a:xfrm>
          <a:prstGeom prst="roundRect">
            <a:avLst>
              <a:gd name="adj" fmla="val 11764"/>
            </a:avLst>
          </a:prstGeom>
          <a:solidFill>
            <a:srgbClr val="1C981C">
              <a:alpha val="5000"/>
            </a:srgbClr>
          </a:solidFill>
          <a:ln cap="flat" cmpd="sng">
            <a:solidFill>
              <a:srgbClr val="A70000">
                <a:alpha val="5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22"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524000"/>
            <a:ext cx="406400" cy="406400"/>
          </a:xfrm>
          <a:prstGeom prst="rect">
            <a:avLst/>
          </a:prstGeom>
        </p:spPr>
      </p:pic>
      <p:sp>
        <p:nvSpPr>
          <p:cNvPr id="24" name="AutoShape 5"/>
          <p:cNvSpPr/>
          <p:nvPr/>
        </p:nvSpPr>
        <p:spPr>
          <a:xfrm>
            <a:off x="1524000" y="1397000"/>
            <a:ext cx="9652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核心论点：</a:t>
            </a:r>
            <a:r>
              <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C-STEAM的6C模式提供了清晰的操作框架、明确的分工切入点和持续的优化机制，是校际协同项目的理想理论支撑。</a:t>
            </a:r>
            <a:endPar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25" name="AutoShape 6"/>
          <p:cNvSpPr/>
          <p:nvPr>
            <p:custDataLst>
              <p:tags r:id="rId4"/>
            </p:custDataLst>
          </p:nvPr>
        </p:nvSpPr>
        <p:spPr>
          <a:xfrm>
            <a:off x="762000" y="2603500"/>
            <a:ext cx="3378200" cy="3683000"/>
          </a:xfrm>
          <a:prstGeom prst="roundRect">
            <a:avLst>
              <a:gd name="adj" fmla="val 3759"/>
            </a:avLst>
          </a:prstGeom>
          <a:solidFill>
            <a:srgbClr val="F9F9F9">
              <a:alpha val="100000"/>
            </a:srgbClr>
          </a:solidFill>
          <a:ln w="12700" cap="flat" cmpd="sng">
            <a:solidFill>
              <a:srgbClr val="C8C8C8">
                <a:alpha val="50000"/>
              </a:srgbClr>
            </a:solid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26" name="Picture 7"/>
          <p:cNvPicPr>
            <a:picLocks noChangeAspect="1"/>
          </p:cNvPicPr>
          <p:nvPr>
            <p:custDataLst>
              <p:tags r:id="rId5"/>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857500"/>
            <a:ext cx="406400" cy="406400"/>
          </a:xfrm>
          <a:prstGeom prst="rect">
            <a:avLst/>
          </a:prstGeom>
        </p:spPr>
      </p:pic>
      <p:sp>
        <p:nvSpPr>
          <p:cNvPr id="27" name="AutoShape 8"/>
          <p:cNvSpPr/>
          <p:nvPr>
            <p:custDataLst>
              <p:tags r:id="rId8"/>
            </p:custDataLst>
          </p:nvPr>
        </p:nvSpPr>
        <p:spPr>
          <a:xfrm>
            <a:off x="1016000" y="3302000"/>
            <a:ext cx="28702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提供完整的协作闭环</a:t>
            </a:r>
            <a:endPar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28" name="Connector 9"/>
          <p:cNvCxnSpPr/>
          <p:nvPr>
            <p:custDataLst>
              <p:tags r:id="rId9"/>
            </p:custDataLst>
          </p:nvPr>
        </p:nvCxnSpPr>
        <p:spPr>
          <a:xfrm rot="-15211">
            <a:off x="1016014" y="3740150"/>
            <a:ext cx="28702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9" name="AutoShape 10"/>
          <p:cNvSpPr/>
          <p:nvPr>
            <p:custDataLst>
              <p:tags r:id="rId10"/>
            </p:custDataLst>
          </p:nvPr>
        </p:nvSpPr>
        <p:spPr>
          <a:xfrm>
            <a:off x="1016000" y="3873500"/>
            <a:ext cx="28702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关键词：流程化、标准化</a:t>
            </a:r>
            <a:endPar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30" name="AutoShape 11"/>
          <p:cNvSpPr/>
          <p:nvPr>
            <p:custDataLst>
              <p:tags r:id="rId11"/>
            </p:custDataLst>
          </p:nvPr>
        </p:nvSpPr>
        <p:spPr>
          <a:xfrm>
            <a:off x="1016000" y="4191000"/>
            <a:ext cx="28702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6C模式（文化感知-反思）构成了从启动到结束的完整闭环。标准化流程让各校在协作之初达成共识，避免混乱，提供统一的“路线图”。</a:t>
            </a:r>
            <a:endPar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31" name="AutoShape 12"/>
          <p:cNvSpPr/>
          <p:nvPr>
            <p:custDataLst>
              <p:tags r:id="rId12"/>
            </p:custDataLst>
          </p:nvPr>
        </p:nvSpPr>
        <p:spPr>
          <a:xfrm>
            <a:off x="4394200" y="2603500"/>
            <a:ext cx="3378200" cy="3683000"/>
          </a:xfrm>
          <a:prstGeom prst="roundRect">
            <a:avLst>
              <a:gd name="adj" fmla="val 3759"/>
            </a:avLst>
          </a:prstGeom>
          <a:solidFill>
            <a:srgbClr val="F9F9F9">
              <a:alpha val="100000"/>
            </a:srgbClr>
          </a:solidFill>
          <a:ln w="12700" cap="flat" cmpd="sng">
            <a:solidFill>
              <a:srgbClr val="C8C8C8">
                <a:alpha val="50000"/>
              </a:srgbClr>
            </a:solid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32" name="Picture 13"/>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648200" y="2857500"/>
            <a:ext cx="406400" cy="406400"/>
          </a:xfrm>
          <a:prstGeom prst="rect">
            <a:avLst/>
          </a:prstGeom>
        </p:spPr>
      </p:pic>
      <p:sp>
        <p:nvSpPr>
          <p:cNvPr id="33" name="AutoShape 14"/>
          <p:cNvSpPr/>
          <p:nvPr>
            <p:custDataLst>
              <p:tags r:id="rId16"/>
            </p:custDataLst>
          </p:nvPr>
        </p:nvSpPr>
        <p:spPr>
          <a:xfrm>
            <a:off x="4648200" y="3302000"/>
            <a:ext cx="28702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创造多元的分工切入点</a:t>
            </a:r>
            <a:endPar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34" name="Connector 15"/>
          <p:cNvCxnSpPr/>
          <p:nvPr>
            <p:custDataLst>
              <p:tags r:id="rId17"/>
            </p:custDataLst>
          </p:nvPr>
        </p:nvCxnSpPr>
        <p:spPr>
          <a:xfrm rot="-15211">
            <a:off x="4648214" y="3740150"/>
            <a:ext cx="28702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35" name="AutoShape 16"/>
          <p:cNvSpPr/>
          <p:nvPr>
            <p:custDataLst>
              <p:tags r:id="rId18"/>
            </p:custDataLst>
          </p:nvPr>
        </p:nvSpPr>
        <p:spPr>
          <a:xfrm>
            <a:off x="4648200" y="3873500"/>
            <a:ext cx="28702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关键词：优势互补、各展所长</a:t>
            </a:r>
            <a:endPar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36" name="AutoShape 17"/>
          <p:cNvSpPr/>
          <p:nvPr>
            <p:custDataLst>
              <p:tags r:id="rId19"/>
            </p:custDataLst>
          </p:nvPr>
        </p:nvSpPr>
        <p:spPr>
          <a:xfrm>
            <a:off x="4648200" y="4191000"/>
            <a:ext cx="28702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每个环节都是发挥优势的切入点。文化强校主导感知，技术强校负责实现，艺术强校参与展示，模块化分工整合资源，实现1+1&gt;2。</a:t>
            </a:r>
            <a:endPar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37" name="AutoShape 18"/>
          <p:cNvSpPr/>
          <p:nvPr>
            <p:custDataLst>
              <p:tags r:id="rId20"/>
            </p:custDataLst>
          </p:nvPr>
        </p:nvSpPr>
        <p:spPr>
          <a:xfrm>
            <a:off x="8026400" y="2603500"/>
            <a:ext cx="3378200" cy="3683000"/>
          </a:xfrm>
          <a:prstGeom prst="roundRect">
            <a:avLst>
              <a:gd name="adj" fmla="val 3759"/>
            </a:avLst>
          </a:prstGeom>
          <a:solidFill>
            <a:srgbClr val="F9F9F9">
              <a:alpha val="100000"/>
            </a:srgbClr>
          </a:solidFill>
          <a:ln w="12700" cap="flat" cmpd="sng">
            <a:solidFill>
              <a:srgbClr val="C8C8C8">
                <a:alpha val="50000"/>
              </a:srgbClr>
            </a:solidFill>
            <a:prstDash val="solid"/>
            <a:round/>
          </a:ln>
          <a:effectLst>
            <a:outerShdw blurRad="101600" dist="50800" dir="5400000" algn="tl" rotWithShape="0">
              <a:srgbClr val="000000">
                <a:alpha val="8000"/>
              </a:srgbClr>
            </a:outerShdw>
          </a:effectLst>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38" name="Picture 19"/>
          <p:cNvPicPr>
            <a:picLocks noChangeAspect="1"/>
          </p:cNvPicPr>
          <p:nvPr>
            <p:custDataLst>
              <p:tags r:id="rId2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8280400" y="2857500"/>
            <a:ext cx="406400" cy="406400"/>
          </a:xfrm>
          <a:prstGeom prst="rect">
            <a:avLst/>
          </a:prstGeom>
        </p:spPr>
      </p:pic>
      <p:sp>
        <p:nvSpPr>
          <p:cNvPr id="39" name="AutoShape 20"/>
          <p:cNvSpPr/>
          <p:nvPr>
            <p:custDataLst>
              <p:tags r:id="rId24"/>
            </p:custDataLst>
          </p:nvPr>
        </p:nvSpPr>
        <p:spPr>
          <a:xfrm>
            <a:off x="8280400" y="3302000"/>
            <a:ext cx="28702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促进持续的协同优化</a:t>
            </a:r>
            <a:endPar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cxnSp>
        <p:nvCxnSpPr>
          <p:cNvPr id="40" name="Connector 21"/>
          <p:cNvCxnSpPr/>
          <p:nvPr>
            <p:custDataLst>
              <p:tags r:id="rId25"/>
            </p:custDataLst>
          </p:nvPr>
        </p:nvCxnSpPr>
        <p:spPr>
          <a:xfrm rot="-15211">
            <a:off x="8280414" y="3740150"/>
            <a:ext cx="28702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41" name="AutoShape 22"/>
          <p:cNvSpPr/>
          <p:nvPr>
            <p:custDataLst>
              <p:tags r:id="rId26"/>
            </p:custDataLst>
          </p:nvPr>
        </p:nvSpPr>
        <p:spPr>
          <a:xfrm>
            <a:off x="8280400" y="3873500"/>
            <a:ext cx="28702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关键词：反思、迭代、共赢</a:t>
            </a:r>
            <a:endPar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42" name="AutoShape 23"/>
          <p:cNvSpPr/>
          <p:nvPr>
            <p:custDataLst>
              <p:tags r:id="rId27"/>
            </p:custDataLst>
          </p:nvPr>
        </p:nvSpPr>
        <p:spPr>
          <a:xfrm>
            <a:off x="8280400" y="4191000"/>
            <a:ext cx="28702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通过“总结评价反思”环节，不仅复盘项目，更优化协作机制。不断调整策略，建立可持续的协同发展机制，实现师生共赢。</a:t>
            </a:r>
            <a:endPar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107" y="2012315"/>
            <a:ext cx="12092099" cy="1789430"/>
            <a:chOff x="-2042" y="3247"/>
            <a:chExt cx="22791" cy="281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042" y="3247"/>
              <a:ext cx="22791" cy="2818"/>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二节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400" b="1" dirty="0">
                  <a:solidFill>
                    <a:srgbClr val="55797A"/>
                  </a:solidFill>
                  <a:effectLst/>
                  <a:latin typeface="微软雅黑" panose="020B0503020204020204" pitchFamily="34" charset="-122"/>
                  <a:ea typeface="微软雅黑" panose="020B0503020204020204" pitchFamily="34" charset="-122"/>
                  <a:sym typeface="+mn-ea"/>
                </a:rPr>
                <a:t>案例展示</a:t>
              </a:r>
              <a:r>
                <a:rPr lang="en-US" altLang="zh-CN" sz="4400" b="1" dirty="0">
                  <a:solidFill>
                    <a:srgbClr val="55797A"/>
                  </a:solidFill>
                  <a:effectLst/>
                  <a:latin typeface="微软雅黑" panose="020B0503020204020204" pitchFamily="34" charset="-122"/>
                  <a:ea typeface="微软雅黑" panose="020B0503020204020204" pitchFamily="34" charset="-122"/>
                  <a:sym typeface="+mn-ea"/>
                </a:rPr>
                <a:t>——</a:t>
              </a:r>
              <a:r>
                <a:rPr lang="zh-CN" altLang="en-US" sz="4400" b="1" dirty="0">
                  <a:solidFill>
                    <a:srgbClr val="55797A"/>
                  </a:solidFill>
                  <a:effectLst/>
                  <a:latin typeface="微软雅黑" panose="020B0503020204020204" pitchFamily="34" charset="-122"/>
                  <a:ea typeface="微软雅黑" panose="020B0503020204020204" pitchFamily="34" charset="-122"/>
                  <a:sym typeface="+mn-ea"/>
                </a:rPr>
                <a:t>花窗主题</a:t>
              </a:r>
              <a:r>
                <a:rPr lang="en-US" altLang="zh-CN" sz="44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400" b="1" dirty="0">
                  <a:solidFill>
                    <a:srgbClr val="55797A"/>
                  </a:solidFill>
                  <a:effectLst/>
                  <a:latin typeface="微软雅黑" panose="020B0503020204020204" pitchFamily="34" charset="-122"/>
                  <a:ea typeface="微软雅黑" panose="020B0503020204020204" pitchFamily="34" charset="-122"/>
                  <a:sym typeface="+mn-ea"/>
                </a:rPr>
                <a:t>协同项目</a:t>
              </a:r>
              <a:endParaRPr lang="zh-CN" altLang="en-US" sz="44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一、项目背景与介绍</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17" name="文本框 16"/>
          <p:cNvSpPr txBox="1"/>
          <p:nvPr/>
        </p:nvSpPr>
        <p:spPr>
          <a:xfrm>
            <a:off x="1090930" y="2559685"/>
            <a:ext cx="9800590" cy="3310255"/>
          </a:xfrm>
          <a:prstGeom prst="rect">
            <a:avLst/>
          </a:prstGeom>
          <a:noFill/>
        </p:spPr>
        <p:txBody>
          <a:bodyPr wrap="square" rtlCol="0">
            <a:noAutofit/>
          </a:bodyPr>
          <a:p>
            <a:pPr marL="285750" indent="-285750">
              <a:lnSpc>
                <a:spcPct val="170000"/>
              </a:lnSpc>
              <a:buFont typeface="Wingdings" panose="05000000000000000000" charset="0"/>
              <a:buChar char="Ø"/>
            </a:pPr>
            <a:r>
              <a:rPr lang="zh-CN" altLang="en-US" b="1">
                <a:latin typeface="Times New Roman" panose="02020603050405020304" charset="0"/>
                <a:cs typeface="Times New Roman" panose="02020603050405020304" charset="0"/>
              </a:rPr>
              <a:t>粤港澳大湾区作为我国开放程度最高、经济活力最强的区域之一，《粤港澳大湾区发展规划纲要》明确提出要建设教育和人才高地，深化粤港澳教育交流与合作。然而，三地在教育体制、文化认同、科技创新教育等方面仍存在差异和挑战。</a:t>
            </a:r>
            <a:endParaRPr lang="zh-CN" altLang="en-US" b="1">
              <a:latin typeface="Times New Roman" panose="02020603050405020304" charset="0"/>
              <a:cs typeface="Times New Roman" panose="02020603050405020304" charset="0"/>
            </a:endParaRPr>
          </a:p>
          <a:p>
            <a:pPr marL="285750" indent="-285750">
              <a:lnSpc>
                <a:spcPct val="170000"/>
              </a:lnSpc>
              <a:buFont typeface="Wingdings" panose="05000000000000000000" charset="0"/>
              <a:buChar char="Ø"/>
            </a:pPr>
            <a:r>
              <a:rPr lang="en-US" altLang="zh-CN" b="1">
                <a:latin typeface="Times New Roman" panose="02020603050405020304" charset="0"/>
                <a:cs typeface="Times New Roman" panose="02020603050405020304" charset="0"/>
              </a:rPr>
              <a:t>C-STEAM</a:t>
            </a:r>
            <a:r>
              <a:rPr lang="zh-CN" altLang="en-US" b="1">
                <a:latin typeface="Times New Roman" panose="02020603050405020304" charset="0"/>
                <a:cs typeface="Times New Roman" panose="02020603050405020304" charset="0"/>
              </a:rPr>
              <a:t>教育以</a:t>
            </a:r>
            <a:r>
              <a:rPr lang="en-US" altLang="zh-CN" b="1">
                <a:latin typeface="Times New Roman" panose="02020603050405020304" charset="0"/>
                <a:cs typeface="Times New Roman" panose="02020603050405020304" charset="0"/>
              </a:rPr>
              <a:t>“</a:t>
            </a:r>
            <a:r>
              <a:rPr lang="zh-CN" altLang="en-US" b="1">
                <a:latin typeface="Times New Roman" panose="02020603050405020304" charset="0"/>
                <a:cs typeface="Times New Roman" panose="02020603050405020304" charset="0"/>
              </a:rPr>
              <a:t>学科融合</a:t>
            </a:r>
            <a:r>
              <a:rPr lang="en-US" altLang="zh-CN" b="1">
                <a:latin typeface="Times New Roman" panose="02020603050405020304" charset="0"/>
                <a:cs typeface="Times New Roman" panose="02020603050405020304" charset="0"/>
              </a:rPr>
              <a:t>+</a:t>
            </a:r>
            <a:r>
              <a:rPr lang="zh-CN" altLang="en-US" b="1">
                <a:latin typeface="Times New Roman" panose="02020603050405020304" charset="0"/>
                <a:cs typeface="Times New Roman" panose="02020603050405020304" charset="0"/>
              </a:rPr>
              <a:t>文化传承</a:t>
            </a:r>
            <a:r>
              <a:rPr lang="en-US" altLang="zh-CN" b="1">
                <a:latin typeface="Times New Roman" panose="02020603050405020304" charset="0"/>
                <a:cs typeface="Times New Roman" panose="02020603050405020304" charset="0"/>
              </a:rPr>
              <a:t>”</a:t>
            </a:r>
            <a:r>
              <a:rPr lang="zh-CN" altLang="en-US" b="1">
                <a:latin typeface="Times New Roman" panose="02020603050405020304" charset="0"/>
                <a:cs typeface="Times New Roman" panose="02020603050405020304" charset="0"/>
              </a:rPr>
              <a:t>的特色，为教育协同创新提供了新思路。佛山市同济小学、华南师范大学附属小学和香港培道小学基于三校在跨学科教育方面的特色，选择花窗文化作为</a:t>
            </a:r>
            <a:r>
              <a:rPr lang="en-US" altLang="zh-CN" b="1">
                <a:latin typeface="Times New Roman" panose="02020603050405020304" charset="0"/>
                <a:cs typeface="Times New Roman" panose="02020603050405020304" charset="0"/>
              </a:rPr>
              <a:t>C-STEAM</a:t>
            </a:r>
            <a:r>
              <a:rPr lang="zh-CN" altLang="en-US" b="1">
                <a:latin typeface="Times New Roman" panose="02020603050405020304" charset="0"/>
                <a:cs typeface="Times New Roman" panose="02020603050405020304" charset="0"/>
              </a:rPr>
              <a:t>教育协同创新项目主题，通过两年四个阶段的迭代实施，形成了完整的协同案例。</a:t>
            </a:r>
            <a:endParaRPr lang="zh-CN" altLang="en-US" b="1">
              <a:latin typeface="Times New Roman" panose="02020603050405020304" charset="0"/>
              <a:cs typeface="Times New Roman" panose="02020603050405020304" charset="0"/>
            </a:endParaRPr>
          </a:p>
        </p:txBody>
      </p:sp>
      <p:sp>
        <p:nvSpPr>
          <p:cNvPr id="2" name="文本框 1"/>
          <p:cNvSpPr txBox="1"/>
          <p:nvPr/>
        </p:nvSpPr>
        <p:spPr>
          <a:xfrm>
            <a:off x="4239895" y="1929765"/>
            <a:ext cx="3712845" cy="491490"/>
          </a:xfrm>
          <a:prstGeom prst="rect">
            <a:avLst/>
          </a:prstGeom>
          <a:noFill/>
        </p:spPr>
        <p:txBody>
          <a:bodyPr wrap="square" rtlCol="0">
            <a:spAutoFit/>
          </a:bodyPr>
          <a:p>
            <a:pPr algn="ctr"/>
            <a:r>
              <a:rPr lang="zh-CN" altLang="en-US" sz="2600" b="1">
                <a:solidFill>
                  <a:srgbClr val="55797A"/>
                </a:solidFill>
              </a:rPr>
              <a:t>背景</a:t>
            </a:r>
            <a:r>
              <a:rPr lang="zh-CN" altLang="en-US" sz="2600" b="1">
                <a:solidFill>
                  <a:srgbClr val="55797A"/>
                </a:solidFill>
              </a:rPr>
              <a:t>介绍</a:t>
            </a:r>
            <a:endParaRPr lang="zh-CN" altLang="en-US" sz="2600" b="1">
              <a:solidFill>
                <a:srgbClr val="55797A"/>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3481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二、项目目标体系</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704590" y="1259840"/>
            <a:ext cx="4782820" cy="537210"/>
          </a:xfrm>
          <a:prstGeom prst="rect">
            <a:avLst/>
          </a:prstGeom>
          <a:noFill/>
        </p:spPr>
        <p:txBody>
          <a:bodyPr wrap="square" rtlCol="0">
            <a:noAutofit/>
          </a:bodyPr>
          <a:p>
            <a:pPr algn="ct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（一）学生发展目标</a:t>
            </a:r>
            <a:endPar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pic>
        <p:nvPicPr>
          <p:cNvPr id="11" name="图片 10" descr="思考者"/>
          <p:cNvPicPr>
            <a:picLocks noChangeAspect="1"/>
          </p:cNvPicPr>
          <p:nvPr>
            <p:custDataLst>
              <p:tags r:id="rId3"/>
            </p:custDataLst>
          </p:nvPr>
        </p:nvPicPr>
        <p:blipFill>
          <a:blip/>
          <a:stretch>
            <a:fillRect/>
          </a:stretch>
        </p:blipFill>
        <p:spPr>
          <a:xfrm>
            <a:off x="1282700" y="3772535"/>
            <a:ext cx="1499235" cy="1499235"/>
          </a:xfrm>
          <a:prstGeom prst="rect">
            <a:avLst/>
          </a:prstGeom>
        </p:spPr>
      </p:pic>
      <p:sp>
        <p:nvSpPr>
          <p:cNvPr id="2" name="任意多边形 1"/>
          <p:cNvSpPr/>
          <p:nvPr>
            <p:custDataLst>
              <p:tags r:id="rId4"/>
            </p:custDataLst>
          </p:nvPr>
        </p:nvSpPr>
        <p:spPr>
          <a:xfrm rot="5400000">
            <a:off x="-67310" y="2993390"/>
            <a:ext cx="4786630" cy="23139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椭圆 7"/>
          <p:cNvSpPr/>
          <p:nvPr>
            <p:custDataLst>
              <p:tags r:id="rId5"/>
            </p:custDataLst>
          </p:nvPr>
        </p:nvSpPr>
        <p:spPr>
          <a:xfrm>
            <a:off x="1395730" y="1959610"/>
            <a:ext cx="1859915" cy="1859915"/>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custDataLst>
              <p:tags r:id="rId6"/>
            </p:custDataLst>
          </p:nvPr>
        </p:nvSpPr>
        <p:spPr>
          <a:xfrm>
            <a:off x="1169035" y="4182110"/>
            <a:ext cx="231457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知识理解</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sp>
        <p:nvSpPr>
          <p:cNvPr id="39" name="文本框 38"/>
          <p:cNvSpPr txBox="1"/>
          <p:nvPr>
            <p:custDataLst>
              <p:tags r:id="rId7"/>
            </p:custDataLst>
          </p:nvPr>
        </p:nvSpPr>
        <p:spPr>
          <a:xfrm>
            <a:off x="1349375" y="4677410"/>
            <a:ext cx="1906270" cy="1565910"/>
          </a:xfrm>
          <a:prstGeom prst="rect">
            <a:avLst/>
          </a:prstGeom>
          <a:noFill/>
        </p:spPr>
        <p:txBody>
          <a:bodyPr wrap="square" rtlCol="0">
            <a:spAutoFit/>
          </a:bodyPr>
          <a:p>
            <a:pPr marL="285750" indent="-285750" algn="l">
              <a:lnSpc>
                <a:spcPct val="120000"/>
              </a:lnSpc>
              <a:spcBef>
                <a:spcPts val="0"/>
              </a:spcBef>
              <a:spcAft>
                <a:spcPts val="0"/>
              </a:spcAft>
              <a:buFont typeface="Wingdings" panose="05000000000000000000" charset="0"/>
              <a:buChar char="Ø"/>
            </a:pPr>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全面认识花窗的文化内涵、数学原理、艺术特征，形成跨学科知识的系统理解</a:t>
            </a:r>
            <a:endPar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Camille2"/>
          <p:cNvSpPr>
            <a:spLocks noEditPoints="1"/>
          </p:cNvSpPr>
          <p:nvPr>
            <p:custDataLst>
              <p:tags r:id="rId8"/>
            </p:custDataLst>
          </p:nvPr>
        </p:nvSpPr>
        <p:spPr bwMode="auto">
          <a:xfrm>
            <a:off x="1848485" y="2439035"/>
            <a:ext cx="954405" cy="901700"/>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55797A"/>
          </a:solidFill>
          <a:ln>
            <a:noFill/>
          </a:ln>
        </p:spPr>
        <p:txBody>
          <a:bodyPr/>
          <a:p>
            <a:endParaRPr lang="zh-CN" altLang="en-US" dirty="0"/>
          </a:p>
        </p:txBody>
      </p:sp>
      <p:sp>
        <p:nvSpPr>
          <p:cNvPr id="12" name="任意多边形 11"/>
          <p:cNvSpPr/>
          <p:nvPr>
            <p:custDataLst>
              <p:tags r:id="rId9"/>
            </p:custDataLst>
          </p:nvPr>
        </p:nvSpPr>
        <p:spPr>
          <a:xfrm rot="5400000">
            <a:off x="3872230" y="2993390"/>
            <a:ext cx="4786630" cy="23139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7EA2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3" name="椭圆 12"/>
          <p:cNvSpPr/>
          <p:nvPr>
            <p:custDataLst>
              <p:tags r:id="rId10"/>
            </p:custDataLst>
          </p:nvPr>
        </p:nvSpPr>
        <p:spPr>
          <a:xfrm>
            <a:off x="5335270" y="1959610"/>
            <a:ext cx="1859915" cy="1859915"/>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custDataLst>
              <p:tags r:id="rId11"/>
            </p:custDataLst>
          </p:nvPr>
        </p:nvSpPr>
        <p:spPr>
          <a:xfrm>
            <a:off x="5149850" y="4285615"/>
            <a:ext cx="223202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能力培养</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12"/>
            </p:custDataLst>
          </p:nvPr>
        </p:nvSpPr>
        <p:spPr>
          <a:xfrm>
            <a:off x="5209540" y="4677410"/>
            <a:ext cx="2112645" cy="1568450"/>
          </a:xfrm>
          <a:prstGeom prst="rect">
            <a:avLst/>
          </a:prstGeom>
          <a:noFill/>
        </p:spPr>
        <p:txBody>
          <a:bodyPr wrap="square" rtlCol="0">
            <a:spAutoFit/>
          </a:bodyPr>
          <a:p>
            <a:pPr marL="342900" indent="-342900" algn="l">
              <a:lnSpc>
                <a:spcPct val="150000"/>
              </a:lnSpc>
              <a:spcBef>
                <a:spcPts val="0"/>
              </a:spcBef>
              <a:spcAft>
                <a:spcPts val="0"/>
              </a:spcAft>
              <a:buFont typeface="Wingdings" panose="05000000000000000000" charset="0"/>
              <a:buChar char="Ø"/>
            </a:pPr>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提升创新思维、动手操作、团队合作、跨文化交流等关键能力</a:t>
            </a:r>
            <a:endPar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任意多边形 8"/>
          <p:cNvSpPr/>
          <p:nvPr>
            <p:custDataLst>
              <p:tags r:id="rId13"/>
            </p:custDataLst>
          </p:nvPr>
        </p:nvSpPr>
        <p:spPr>
          <a:xfrm rot="5400000">
            <a:off x="7536815" y="2993390"/>
            <a:ext cx="4786630" cy="231394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538" h="3644">
                <a:moveTo>
                  <a:pt x="1822" y="0"/>
                </a:moveTo>
                <a:lnTo>
                  <a:pt x="7538" y="0"/>
                </a:lnTo>
                <a:lnTo>
                  <a:pt x="7538" y="3644"/>
                </a:lnTo>
                <a:lnTo>
                  <a:pt x="1822" y="3644"/>
                </a:lnTo>
                <a:cubicBezTo>
                  <a:pt x="816" y="3644"/>
                  <a:pt x="0" y="2828"/>
                  <a:pt x="0" y="1822"/>
                </a:cubicBezTo>
                <a:cubicBezTo>
                  <a:pt x="0" y="816"/>
                  <a:pt x="816" y="0"/>
                  <a:pt x="1822" y="0"/>
                </a:cubicBezTo>
                <a:close/>
              </a:path>
            </a:pathLst>
          </a:custGeom>
          <a:solidFill>
            <a:srgbClr val="55797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9" name="椭圆 18"/>
          <p:cNvSpPr/>
          <p:nvPr>
            <p:custDataLst>
              <p:tags r:id="rId14"/>
            </p:custDataLst>
          </p:nvPr>
        </p:nvSpPr>
        <p:spPr>
          <a:xfrm>
            <a:off x="8999855" y="1959610"/>
            <a:ext cx="1859915" cy="1859915"/>
          </a:xfrm>
          <a:prstGeom prst="ellipse">
            <a:avLst/>
          </a:prstGeom>
          <a:solidFill>
            <a:srgbClr val="F9F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custDataLst>
              <p:tags r:id="rId15"/>
            </p:custDataLst>
          </p:nvPr>
        </p:nvSpPr>
        <p:spPr>
          <a:xfrm>
            <a:off x="8814435" y="4285615"/>
            <a:ext cx="223202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mn-ea"/>
              </a:rPr>
              <a:t>文化认同</a:t>
            </a:r>
            <a:endParaRPr lang="zh-CN" altLang="en-US" sz="2000" b="1">
              <a:solidFill>
                <a:schemeClr val="bg1"/>
              </a:solidFill>
              <a:latin typeface="微软雅黑" panose="020B0503020204020204" pitchFamily="34" charset="-122"/>
              <a:ea typeface="微软雅黑" panose="020B0503020204020204" pitchFamily="34" charset="-122"/>
              <a:cs typeface="+mn-ea"/>
            </a:endParaRPr>
          </a:p>
        </p:txBody>
      </p:sp>
      <p:sp>
        <p:nvSpPr>
          <p:cNvPr id="21" name="文本框 20"/>
          <p:cNvSpPr txBox="1"/>
          <p:nvPr>
            <p:custDataLst>
              <p:tags r:id="rId16"/>
            </p:custDataLst>
          </p:nvPr>
        </p:nvSpPr>
        <p:spPr>
          <a:xfrm>
            <a:off x="8874125" y="4677410"/>
            <a:ext cx="2112645" cy="1198880"/>
          </a:xfrm>
          <a:prstGeom prst="rect">
            <a:avLst/>
          </a:prstGeom>
          <a:noFill/>
        </p:spPr>
        <p:txBody>
          <a:bodyPr wrap="square" rtlCol="0">
            <a:spAutoFit/>
          </a:bodyPr>
          <a:p>
            <a:pPr marL="285750" indent="-285750" algn="l">
              <a:lnSpc>
                <a:spcPct val="150000"/>
              </a:lnSpc>
              <a:spcBef>
                <a:spcPts val="0"/>
              </a:spcBef>
              <a:spcAft>
                <a:spcPts val="0"/>
              </a:spcAft>
              <a:buFont typeface="Wingdings" panose="05000000000000000000" charset="0"/>
              <a:buChar char="Ø"/>
            </a:pPr>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增强对中华文化的认同感，提升文化自信与传承意识</a:t>
            </a:r>
            <a:endPar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Camille5"/>
          <p:cNvSpPr>
            <a:spLocks noEditPoints="1"/>
          </p:cNvSpPr>
          <p:nvPr>
            <p:custDataLst>
              <p:tags r:id="rId17"/>
            </p:custDataLst>
          </p:nvPr>
        </p:nvSpPr>
        <p:spPr bwMode="auto">
          <a:xfrm>
            <a:off x="9497695" y="2499995"/>
            <a:ext cx="864870" cy="779145"/>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sp>
        <p:nvSpPr>
          <p:cNvPr id="32" name="蔡圆圆camille（卡米设计）"/>
          <p:cNvSpPr>
            <a:spLocks noEditPoints="1"/>
          </p:cNvSpPr>
          <p:nvPr>
            <p:custDataLst>
              <p:tags r:id="rId18"/>
            </p:custDataLst>
          </p:nvPr>
        </p:nvSpPr>
        <p:spPr bwMode="auto">
          <a:xfrm>
            <a:off x="5977255" y="2375535"/>
            <a:ext cx="575945" cy="1028065"/>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7EA29C"/>
          </a:solidFill>
          <a:ln>
            <a:noFill/>
          </a:ln>
        </p:spPr>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3481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二、项目目标体系</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704590" y="1259840"/>
            <a:ext cx="4782820" cy="537210"/>
          </a:xfrm>
          <a:prstGeom prst="rect">
            <a:avLst/>
          </a:prstGeom>
          <a:noFill/>
        </p:spPr>
        <p:txBody>
          <a:bodyPr wrap="square" rtlCol="0">
            <a:noAutofit/>
          </a:bodyPr>
          <a:p>
            <a:pPr algn="ct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二）教师协同目标</a:t>
            </a:r>
            <a:endPar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sp>
        <p:nvSpPr>
          <p:cNvPr id="24" name="矩形: 圆角 23"/>
          <p:cNvSpPr/>
          <p:nvPr>
            <p:custDataLst>
              <p:tags r:id="rId2"/>
            </p:custDataLst>
          </p:nvPr>
        </p:nvSpPr>
        <p:spPr>
          <a:xfrm>
            <a:off x="610235" y="1966595"/>
            <a:ext cx="8166100" cy="124587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25" name="矩形 24"/>
          <p:cNvSpPr/>
          <p:nvPr>
            <p:custDataLst>
              <p:tags r:id="rId3"/>
            </p:custDataLst>
          </p:nvPr>
        </p:nvSpPr>
        <p:spPr>
          <a:xfrm>
            <a:off x="871855" y="2237105"/>
            <a:ext cx="5382895" cy="4127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1900" b="1" dirty="0">
                <a:solidFill>
                  <a:schemeClr val="accent2"/>
                </a:solidFill>
                <a:latin typeface="+mn-ea"/>
                <a:cs typeface="+mn-ea"/>
                <a:sym typeface="+mn-ea"/>
              </a:rPr>
              <a:t>跨学科整合：</a:t>
            </a:r>
            <a:endParaRPr lang="zh-CN" altLang="en-US" sz="1900" b="1" dirty="0">
              <a:solidFill>
                <a:schemeClr val="accent2"/>
              </a:solidFill>
              <a:latin typeface="+mn-ea"/>
              <a:cs typeface="+mn-ea"/>
              <a:sym typeface="+mn-ea"/>
            </a:endParaRPr>
          </a:p>
        </p:txBody>
      </p:sp>
      <p:sp>
        <p:nvSpPr>
          <p:cNvPr id="2" name="矩形 1"/>
          <p:cNvSpPr/>
          <p:nvPr>
            <p:custDataLst>
              <p:tags r:id="rId4"/>
            </p:custDataLst>
          </p:nvPr>
        </p:nvSpPr>
        <p:spPr>
          <a:xfrm>
            <a:off x="871855" y="2703830"/>
            <a:ext cx="6322060" cy="4591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推动多学科融合，提升跨学科课程开发能力</a:t>
            </a:r>
            <a:endParaRPr lang="zh-CN" altLang="en-US" sz="1600">
              <a:solidFill>
                <a:schemeClr val="tx1">
                  <a:lumMod val="85000"/>
                  <a:lumOff val="15000"/>
                </a:schemeClr>
              </a:solidFill>
              <a:latin typeface="+mn-ea"/>
              <a:cs typeface="+mn-ea"/>
              <a:sym typeface="+mn-ea"/>
            </a:endParaRPr>
          </a:p>
        </p:txBody>
      </p:sp>
      <p:sp>
        <p:nvSpPr>
          <p:cNvPr id="3" name="矩形 2"/>
          <p:cNvSpPr/>
          <p:nvPr>
            <p:custDataLst>
              <p:tags r:id="rId5"/>
            </p:custDataLst>
          </p:nvPr>
        </p:nvSpPr>
        <p:spPr>
          <a:xfrm>
            <a:off x="871855" y="1887855"/>
            <a:ext cx="823595" cy="337185"/>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a:spcBef>
                <a:spcPct val="0"/>
              </a:spcBef>
              <a:spcAft>
                <a:spcPct val="0"/>
              </a:spcAft>
            </a:pPr>
            <a:r>
              <a:rPr lang="en-US" altLang="zh-CN" sz="2600" b="1" dirty="0">
                <a:ln w="12700">
                  <a:solidFill>
                    <a:schemeClr val="accent2"/>
                  </a:solidFill>
                </a:ln>
                <a:solidFill>
                  <a:schemeClr val="bg2"/>
                </a:solidFill>
                <a:latin typeface="+mn-ea"/>
                <a:cs typeface="+mn-ea"/>
                <a:sym typeface="+mn-ea"/>
              </a:rPr>
              <a:t>01</a:t>
            </a:r>
            <a:endParaRPr lang="en-US" altLang="zh-CN" sz="2600" b="1" dirty="0">
              <a:ln w="12700">
                <a:solidFill>
                  <a:schemeClr val="accent2"/>
                </a:solidFill>
              </a:ln>
              <a:solidFill>
                <a:schemeClr val="bg2"/>
              </a:solidFill>
              <a:latin typeface="+mn-ea"/>
              <a:cs typeface="+mn-ea"/>
              <a:sym typeface="+mn-ea"/>
            </a:endParaRPr>
          </a:p>
        </p:txBody>
      </p:sp>
      <p:sp>
        <p:nvSpPr>
          <p:cNvPr id="8" name="矩形: 圆角 64"/>
          <p:cNvSpPr/>
          <p:nvPr>
            <p:custDataLst>
              <p:tags r:id="rId6"/>
            </p:custDataLst>
          </p:nvPr>
        </p:nvSpPr>
        <p:spPr>
          <a:xfrm>
            <a:off x="610235" y="3590290"/>
            <a:ext cx="8166100" cy="1245870"/>
          </a:xfrm>
          <a:prstGeom prst="roundRect">
            <a:avLst>
              <a:gd name="adj" fmla="val 6567"/>
            </a:avLst>
          </a:prstGeom>
          <a:gradFill>
            <a:gsLst>
              <a:gs pos="0">
                <a:schemeClr val="accent2">
                  <a:alpha val="0"/>
                </a:schemeClr>
              </a:gs>
              <a:gs pos="80000">
                <a:schemeClr val="accent2">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66" name="矩形 65"/>
          <p:cNvSpPr/>
          <p:nvPr>
            <p:custDataLst>
              <p:tags r:id="rId7"/>
            </p:custDataLst>
          </p:nvPr>
        </p:nvSpPr>
        <p:spPr>
          <a:xfrm>
            <a:off x="871855" y="3860800"/>
            <a:ext cx="4201160" cy="4127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1900" b="1">
                <a:solidFill>
                  <a:schemeClr val="accent3"/>
                </a:solidFill>
                <a:latin typeface="+mn-ea"/>
                <a:cs typeface="+mn-ea"/>
                <a:sym typeface="+mn-ea"/>
              </a:rPr>
              <a:t>协同教学能力：</a:t>
            </a:r>
            <a:endParaRPr lang="zh-CN" altLang="en-US" sz="1900" b="1">
              <a:solidFill>
                <a:schemeClr val="accent3"/>
              </a:solidFill>
              <a:latin typeface="+mn-ea"/>
              <a:cs typeface="+mn-ea"/>
              <a:sym typeface="+mn-ea"/>
            </a:endParaRPr>
          </a:p>
        </p:txBody>
      </p:sp>
      <p:sp>
        <p:nvSpPr>
          <p:cNvPr id="9" name="矩形 8"/>
          <p:cNvSpPr/>
          <p:nvPr>
            <p:custDataLst>
              <p:tags r:id="rId8"/>
            </p:custDataLst>
          </p:nvPr>
        </p:nvSpPr>
        <p:spPr>
          <a:xfrm>
            <a:off x="871855" y="4326890"/>
            <a:ext cx="5687695" cy="4591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探索多样化的协同教学模式，形成优势互补机制</a:t>
            </a:r>
            <a:endParaRPr lang="zh-CN" altLang="en-US" sz="1600">
              <a:solidFill>
                <a:schemeClr val="tx1">
                  <a:lumMod val="85000"/>
                  <a:lumOff val="15000"/>
                </a:schemeClr>
              </a:solidFill>
              <a:latin typeface="+mn-ea"/>
              <a:cs typeface="+mn-ea"/>
              <a:sym typeface="+mn-ea"/>
            </a:endParaRPr>
          </a:p>
        </p:txBody>
      </p:sp>
      <p:sp>
        <p:nvSpPr>
          <p:cNvPr id="20" name="矩形 19"/>
          <p:cNvSpPr/>
          <p:nvPr>
            <p:custDataLst>
              <p:tags r:id="rId9"/>
            </p:custDataLst>
          </p:nvPr>
        </p:nvSpPr>
        <p:spPr>
          <a:xfrm>
            <a:off x="871855" y="3516630"/>
            <a:ext cx="1344295" cy="337185"/>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lvl="0" algn="l">
              <a:buClrTx/>
              <a:buSzTx/>
              <a:buFontTx/>
            </a:pPr>
            <a:r>
              <a:rPr lang="en-US" altLang="zh-CN" sz="2600" b="1" dirty="0">
                <a:ln w="12700">
                  <a:solidFill>
                    <a:schemeClr val="accent3"/>
                  </a:solidFill>
                </a:ln>
                <a:solidFill>
                  <a:schemeClr val="bg2"/>
                </a:solidFill>
                <a:latin typeface="+mn-ea"/>
                <a:cs typeface="+mn-ea"/>
                <a:sym typeface="+mn-ea"/>
              </a:rPr>
              <a:t>02</a:t>
            </a:r>
            <a:endParaRPr lang="en-US" altLang="zh-CN" sz="2600" b="1" dirty="0">
              <a:ln w="12700">
                <a:solidFill>
                  <a:schemeClr val="accent3"/>
                </a:solidFill>
              </a:ln>
              <a:solidFill>
                <a:schemeClr val="bg2"/>
              </a:solidFill>
              <a:latin typeface="+mn-ea"/>
              <a:cs typeface="+mn-ea"/>
              <a:sym typeface="+mn-ea"/>
            </a:endParaRPr>
          </a:p>
        </p:txBody>
      </p:sp>
      <p:sp>
        <p:nvSpPr>
          <p:cNvPr id="10" name="矩形: 圆角 73"/>
          <p:cNvSpPr/>
          <p:nvPr>
            <p:custDataLst>
              <p:tags r:id="rId10"/>
            </p:custDataLst>
          </p:nvPr>
        </p:nvSpPr>
        <p:spPr>
          <a:xfrm>
            <a:off x="610235" y="5213985"/>
            <a:ext cx="8166100" cy="1245870"/>
          </a:xfrm>
          <a:prstGeom prst="roundRect">
            <a:avLst>
              <a:gd name="adj" fmla="val 6567"/>
            </a:avLst>
          </a:prstGeom>
          <a:gradFill>
            <a:gsLst>
              <a:gs pos="0">
                <a:schemeClr val="accent1">
                  <a:alpha val="0"/>
                </a:schemeClr>
              </a:gs>
              <a:gs pos="80000">
                <a:schemeClr val="accent1">
                  <a:alpha val="8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rIns="0" bIns="0" numCol="1" spcCol="0" rtlCol="0" fromWordArt="0" anchor="ctr" anchorCtr="0" forceAA="0" compatLnSpc="1">
            <a:noAutofit/>
          </a:bodyPr>
          <a:p>
            <a:pPr lvl="1" algn="l">
              <a:buClrTx/>
              <a:buSzTx/>
              <a:buFontTx/>
            </a:pPr>
            <a:endParaRPr lang="zh-CN" altLang="en-US" dirty="0">
              <a:solidFill>
                <a:schemeClr val="lt1"/>
              </a:solidFill>
              <a:sym typeface="+mn-ea"/>
            </a:endParaRPr>
          </a:p>
        </p:txBody>
      </p:sp>
      <p:sp>
        <p:nvSpPr>
          <p:cNvPr id="12" name="矩形 11"/>
          <p:cNvSpPr/>
          <p:nvPr>
            <p:custDataLst>
              <p:tags r:id="rId11"/>
            </p:custDataLst>
          </p:nvPr>
        </p:nvSpPr>
        <p:spPr>
          <a:xfrm>
            <a:off x="871855" y="5484495"/>
            <a:ext cx="5534660" cy="412750"/>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1900" b="1">
                <a:solidFill>
                  <a:schemeClr val="accent4"/>
                </a:solidFill>
                <a:latin typeface="+mn-ea"/>
                <a:cs typeface="+mn-ea"/>
                <a:sym typeface="+mn-ea"/>
              </a:rPr>
              <a:t>专业成长：</a:t>
            </a:r>
            <a:endParaRPr lang="zh-CN" altLang="en-US" sz="1900" b="1">
              <a:solidFill>
                <a:schemeClr val="accent4"/>
              </a:solidFill>
              <a:latin typeface="+mn-ea"/>
              <a:cs typeface="+mn-ea"/>
              <a:sym typeface="+mn-ea"/>
            </a:endParaRPr>
          </a:p>
        </p:txBody>
      </p:sp>
      <p:sp>
        <p:nvSpPr>
          <p:cNvPr id="18" name="矩形 17"/>
          <p:cNvSpPr/>
          <p:nvPr>
            <p:custDataLst>
              <p:tags r:id="rId12"/>
            </p:custDataLst>
          </p:nvPr>
        </p:nvSpPr>
        <p:spPr>
          <a:xfrm>
            <a:off x="871855" y="5950585"/>
            <a:ext cx="6230620" cy="4591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拓展教育视野，建立跨区域教研共同体</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13"/>
            </p:custDataLst>
          </p:nvPr>
        </p:nvSpPr>
        <p:spPr>
          <a:xfrm>
            <a:off x="871855" y="5140325"/>
            <a:ext cx="645160" cy="337185"/>
          </a:xfrm>
          <a:prstGeom prst="rect">
            <a:avLst/>
          </a:prstGeom>
          <a:noFill/>
          <a:ln w="12700">
            <a:noFill/>
            <a:roun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fontScale="70000"/>
          </a:bodyPr>
          <a:p>
            <a:pPr lvl="0" algn="l">
              <a:buClrTx/>
              <a:buSzTx/>
              <a:buFontTx/>
            </a:pPr>
            <a:r>
              <a:rPr lang="en-US" altLang="zh-CN" sz="2600" b="1" dirty="0">
                <a:ln w="12700">
                  <a:solidFill>
                    <a:schemeClr val="accent4"/>
                  </a:solidFill>
                </a:ln>
                <a:solidFill>
                  <a:schemeClr val="bg2"/>
                </a:solidFill>
                <a:latin typeface="+mn-ea"/>
                <a:cs typeface="+mn-ea"/>
                <a:sym typeface="+mn-ea"/>
              </a:rPr>
              <a:t>03</a:t>
            </a:r>
            <a:endParaRPr lang="en-US" altLang="zh-CN" sz="2600" b="1" dirty="0">
              <a:ln w="12700">
                <a:solidFill>
                  <a:schemeClr val="accent4"/>
                </a:solidFill>
              </a:ln>
              <a:solidFill>
                <a:schemeClr val="bg2"/>
              </a:solidFill>
              <a:latin typeface="+mn-ea"/>
              <a:cs typeface="+mn-ea"/>
              <a:sym typeface="+mn-ea"/>
            </a:endParaRPr>
          </a:p>
        </p:txBody>
      </p:sp>
      <p:grpSp>
        <p:nvGrpSpPr>
          <p:cNvPr id="5" name="组合 4"/>
          <p:cNvGrpSpPr/>
          <p:nvPr>
            <p:custDataLst>
              <p:tags r:id="rId14"/>
            </p:custDataLst>
          </p:nvPr>
        </p:nvGrpSpPr>
        <p:grpSpPr>
          <a:xfrm>
            <a:off x="7652385" y="1939290"/>
            <a:ext cx="4012565" cy="4224655"/>
            <a:chOff x="1641" y="2703"/>
            <a:chExt cx="4588" cy="4343"/>
          </a:xfrm>
        </p:grpSpPr>
        <p:sp>
          <p:nvSpPr>
            <p:cNvPr id="152" name="任意多边形 151"/>
            <p:cNvSpPr/>
            <p:nvPr>
              <p:custDataLst>
                <p:tags r:id="rId15"/>
              </p:custDataLst>
            </p:nvPr>
          </p:nvSpPr>
          <p:spPr>
            <a:xfrm>
              <a:off x="3158" y="2703"/>
              <a:ext cx="1555" cy="1434"/>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1373" h="1266">
                  <a:moveTo>
                    <a:pt x="690" y="0"/>
                  </a:moveTo>
                  <a:cubicBezTo>
                    <a:pt x="693" y="0"/>
                    <a:pt x="695" y="0"/>
                    <a:pt x="698" y="1"/>
                  </a:cubicBezTo>
                  <a:lnTo>
                    <a:pt x="701" y="3"/>
                  </a:lnTo>
                  <a:lnTo>
                    <a:pt x="1373" y="1266"/>
                  </a:lnTo>
                  <a:lnTo>
                    <a:pt x="0" y="1266"/>
                  </a:lnTo>
                  <a:lnTo>
                    <a:pt x="632" y="78"/>
                  </a:lnTo>
                  <a:lnTo>
                    <a:pt x="662" y="23"/>
                  </a:lnTo>
                  <a:lnTo>
                    <a:pt x="671" y="7"/>
                  </a:lnTo>
                  <a:lnTo>
                    <a:pt x="674" y="5"/>
                  </a:lnTo>
                  <a:cubicBezTo>
                    <a:pt x="678" y="2"/>
                    <a:pt x="684" y="0"/>
                    <a:pt x="690"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284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395" b="1">
                <a:solidFill>
                  <a:schemeClr val="lt1"/>
                </a:solidFill>
                <a:sym typeface="+mn-ea"/>
              </a:endParaRPr>
            </a:p>
          </p:txBody>
        </p:sp>
        <p:sp>
          <p:nvSpPr>
            <p:cNvPr id="153" name="任意多边形 152"/>
            <p:cNvSpPr/>
            <p:nvPr>
              <p:custDataLst>
                <p:tags r:id="rId16"/>
              </p:custDataLst>
            </p:nvPr>
          </p:nvSpPr>
          <p:spPr>
            <a:xfrm>
              <a:off x="2399" y="4432"/>
              <a:ext cx="3072" cy="1130"/>
            </a:xfrm>
            <a:custGeom>
              <a:avLst/>
              <a:gdLst>
                <a:gd name="adj" fmla="val 55811"/>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2712" h="998">
                  <a:moveTo>
                    <a:pt x="531" y="0"/>
                  </a:moveTo>
                  <a:lnTo>
                    <a:pt x="2181" y="0"/>
                  </a:lnTo>
                  <a:lnTo>
                    <a:pt x="2712" y="998"/>
                  </a:lnTo>
                  <a:lnTo>
                    <a:pt x="0" y="998"/>
                  </a:lnTo>
                  <a:lnTo>
                    <a:pt x="531" y="0"/>
                  </a:lnTo>
                  <a:close/>
                </a:path>
              </a:pathLst>
            </a:custGeom>
            <a:solidFill>
              <a:srgbClr val="A9D18E"/>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95" b="1">
                <a:solidFill>
                  <a:schemeClr val="lt1"/>
                </a:solidFill>
                <a:sym typeface="+mn-ea"/>
              </a:endParaRPr>
            </a:p>
          </p:txBody>
        </p:sp>
        <p:sp>
          <p:nvSpPr>
            <p:cNvPr id="154" name="任意多边形 153"/>
            <p:cNvSpPr/>
            <p:nvPr>
              <p:custDataLst>
                <p:tags r:id="rId17"/>
              </p:custDataLst>
            </p:nvPr>
          </p:nvSpPr>
          <p:spPr>
            <a:xfrm>
              <a:off x="1641" y="5858"/>
              <a:ext cx="4588" cy="1189"/>
            </a:xfrm>
            <a:custGeom>
              <a:avLst/>
              <a:gdLst>
                <a:gd name="adj" fmla="val 55811"/>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4051" h="1050">
                  <a:moveTo>
                    <a:pt x="531" y="0"/>
                  </a:moveTo>
                  <a:lnTo>
                    <a:pt x="3520" y="0"/>
                  </a:lnTo>
                  <a:lnTo>
                    <a:pt x="4044" y="985"/>
                  </a:lnTo>
                  <a:lnTo>
                    <a:pt x="4047" y="987"/>
                  </a:lnTo>
                  <a:cubicBezTo>
                    <a:pt x="4049" y="988"/>
                    <a:pt x="4050" y="989"/>
                    <a:pt x="4050" y="990"/>
                  </a:cubicBezTo>
                  <a:cubicBezTo>
                    <a:pt x="4050" y="991"/>
                    <a:pt x="4050" y="991"/>
                    <a:pt x="4049" y="992"/>
                  </a:cubicBezTo>
                  <a:lnTo>
                    <a:pt x="4048" y="993"/>
                  </a:lnTo>
                  <a:lnTo>
                    <a:pt x="4051" y="998"/>
                  </a:lnTo>
                  <a:lnTo>
                    <a:pt x="4032" y="998"/>
                  </a:lnTo>
                  <a:lnTo>
                    <a:pt x="4027" y="999"/>
                  </a:lnTo>
                  <a:cubicBezTo>
                    <a:pt x="3878" y="1028"/>
                    <a:pt x="3040" y="1050"/>
                    <a:pt x="2028" y="1050"/>
                  </a:cubicBezTo>
                  <a:cubicBezTo>
                    <a:pt x="1016" y="1050"/>
                    <a:pt x="178" y="1028"/>
                    <a:pt x="29" y="999"/>
                  </a:cubicBezTo>
                  <a:lnTo>
                    <a:pt x="24" y="998"/>
                  </a:lnTo>
                  <a:lnTo>
                    <a:pt x="0" y="998"/>
                  </a:lnTo>
                  <a:lnTo>
                    <a:pt x="531" y="0"/>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95" b="1">
                <a:solidFill>
                  <a:schemeClr val="lt1"/>
                </a:solidFill>
                <a:sym typeface="+mn-ea"/>
              </a:endParaRPr>
            </a:p>
          </p:txBody>
        </p:sp>
        <p:sp>
          <p:nvSpPr>
            <p:cNvPr id="155" name="椭圆 154"/>
            <p:cNvSpPr/>
            <p:nvPr>
              <p:custDataLst>
                <p:tags r:id="rId18"/>
              </p:custDataLst>
            </p:nvPr>
          </p:nvSpPr>
          <p:spPr>
            <a:xfrm>
              <a:off x="3160" y="4074"/>
              <a:ext cx="1549" cy="136"/>
            </a:xfrm>
            <a:prstGeom prst="ellips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795">
                <a:solidFill>
                  <a:schemeClr val="lt1"/>
                </a:solidFill>
              </a:endParaRPr>
            </a:p>
          </p:txBody>
        </p:sp>
        <p:sp>
          <p:nvSpPr>
            <p:cNvPr id="156" name="椭圆 155"/>
            <p:cNvSpPr/>
            <p:nvPr>
              <p:custDataLst>
                <p:tags r:id="rId19"/>
              </p:custDataLst>
            </p:nvPr>
          </p:nvSpPr>
          <p:spPr>
            <a:xfrm>
              <a:off x="2404" y="5493"/>
              <a:ext cx="3067" cy="136"/>
            </a:xfrm>
            <a:prstGeom prst="ellipse">
              <a:avLst/>
            </a:prstGeom>
            <a:solidFill>
              <a:srgbClr val="A9D18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795">
                <a:solidFill>
                  <a:schemeClr val="lt1"/>
                </a:solidFill>
              </a:endParaRPr>
            </a:p>
          </p:txBody>
        </p:sp>
        <p:pic>
          <p:nvPicPr>
            <p:cNvPr id="157" name="图片 13" descr="/data/temp/1ec4fa0f-1c1b-11f0-81bc-a67af1f04058.svg1ec4fa0f-1c1b-11f0-81bc-a67af1f0405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a:stretch>
              <a:fillRect/>
            </a:stretch>
          </p:blipFill>
          <p:spPr>
            <a:xfrm>
              <a:off x="3709" y="6259"/>
              <a:ext cx="449" cy="449"/>
            </a:xfrm>
            <a:prstGeom prst="rect">
              <a:avLst/>
            </a:prstGeom>
          </p:spPr>
        </p:pic>
        <p:pic>
          <p:nvPicPr>
            <p:cNvPr id="158" name="图片 5" descr="/data/temp/1ec4f9da-1c1b-11f0-81bc-a67af1f04058.svg1ec4f9da-1c1b-11f0-81bc-a67af1f0405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a:stretch>
              <a:fillRect/>
            </a:stretch>
          </p:blipFill>
          <p:spPr>
            <a:xfrm>
              <a:off x="3709" y="4816"/>
              <a:ext cx="449" cy="449"/>
            </a:xfrm>
            <a:prstGeom prst="rect">
              <a:avLst/>
            </a:prstGeom>
          </p:spPr>
        </p:pic>
        <p:pic>
          <p:nvPicPr>
            <p:cNvPr id="159" name="图片 10" descr="/data/temp/1ec4f856-1c1b-11f0-81bc-a67af1f04058.svg1ec4f856-1c1b-11f0-81bc-a67af1f0405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a:stretch>
              <a:fillRect/>
            </a:stretch>
          </p:blipFill>
          <p:spPr>
            <a:xfrm>
              <a:off x="3759" y="3425"/>
              <a:ext cx="449" cy="449"/>
            </a:xfrm>
            <a:prstGeom prst="rect">
              <a:avLst/>
            </a:prstGeom>
          </p:spPr>
        </p:pic>
      </p:grpSp>
      <p:pic>
        <p:nvPicPr>
          <p:cNvPr id="3074" name="Picture 2"/>
          <p:cNvPicPr>
            <a:picLocks noChangeAspect="1" noChangeArrowheads="1"/>
          </p:cNvPicPr>
          <p:nvPr>
            <p:custDataLst>
              <p:tags r:id="rId29"/>
            </p:custDataLst>
          </p:nvPr>
        </p:nvPicPr>
        <p:blipFill>
          <a:blip r:embed="rId30"/>
          <a:srcRect l="10854" t="3839" r="9132"/>
          <a:stretch>
            <a:fillRect/>
          </a:stretch>
        </p:blipFill>
        <p:spPr bwMode="auto">
          <a:xfrm>
            <a:off x="6764655" y="1966595"/>
            <a:ext cx="2011680" cy="1814195"/>
          </a:xfrm>
          <a:prstGeom prst="ellipse">
            <a:avLst/>
          </a:prstGeom>
          <a:noFill/>
          <a:ln w="9525">
            <a:noFill/>
            <a:miter lim="800000"/>
            <a:headEnd/>
            <a:tailEnd/>
          </a:ln>
          <a:effectLst/>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3481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二、项目目标体系</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704590" y="1259840"/>
            <a:ext cx="4782820" cy="537210"/>
          </a:xfrm>
          <a:prstGeom prst="rect">
            <a:avLst/>
          </a:prstGeom>
          <a:noFill/>
        </p:spPr>
        <p:txBody>
          <a:bodyPr wrap="square" rtlCol="0">
            <a:noAutofit/>
          </a:bodyPr>
          <a:p>
            <a:pPr algn="ct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三）校际合作目标</a:t>
            </a:r>
            <a:endPar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nvGrpSpPr>
          <p:cNvPr id="38" name="组合 37"/>
          <p:cNvGrpSpPr/>
          <p:nvPr>
            <p:custDataLst>
              <p:tags r:id="rId2"/>
            </p:custDataLst>
          </p:nvPr>
        </p:nvGrpSpPr>
        <p:grpSpPr>
          <a:xfrm>
            <a:off x="2085340" y="1935472"/>
            <a:ext cx="9100185" cy="4089587"/>
            <a:chOff x="3034" y="3880"/>
            <a:chExt cx="12638" cy="5025"/>
          </a:xfrm>
        </p:grpSpPr>
        <p:sp>
          <p:nvSpPr>
            <p:cNvPr id="24" name="矩形 23"/>
            <p:cNvSpPr/>
            <p:nvPr>
              <p:custDataLst>
                <p:tags r:id="rId3"/>
              </p:custDataLst>
            </p:nvPr>
          </p:nvSpPr>
          <p:spPr>
            <a:xfrm>
              <a:off x="3034" y="3880"/>
              <a:ext cx="2778" cy="1285"/>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smtClean="0">
                  <a:solidFill>
                    <a:schemeClr val="accent2"/>
                  </a:solidFill>
                  <a:latin typeface="+mn-ea"/>
                  <a:cs typeface="+mn-ea"/>
                  <a:sym typeface="+mn-ea"/>
                </a:rPr>
                <a:t>资源共建</a:t>
              </a:r>
              <a:endParaRPr lang="zh-CN" altLang="en-US" sz="2000" b="1" dirty="0" smtClean="0">
                <a:solidFill>
                  <a:schemeClr val="accent2"/>
                </a:solidFill>
                <a:latin typeface="+mn-ea"/>
                <a:cs typeface="+mn-ea"/>
                <a:sym typeface="+mn-ea"/>
              </a:endParaRPr>
            </a:p>
          </p:txBody>
        </p:sp>
        <p:sp>
          <p:nvSpPr>
            <p:cNvPr id="25" name="矩形 24"/>
            <p:cNvSpPr/>
            <p:nvPr>
              <p:custDataLst>
                <p:tags r:id="rId4"/>
              </p:custDataLst>
            </p:nvPr>
          </p:nvSpPr>
          <p:spPr>
            <a:xfrm>
              <a:off x="3034" y="5203"/>
              <a:ext cx="3482" cy="1765"/>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400" dirty="0" smtClean="0"/>
                <a:t>三校基于各自的区位特色和教育资源，共同开发花窗主题的跨学科课程，形成可推广的精品案例，实现优质教育资源的共建共享。</a:t>
              </a:r>
              <a:endParaRPr lang="zh-CN" altLang="en-US" sz="1400" dirty="0" smtClean="0">
                <a:solidFill>
                  <a:schemeClr val="tx1">
                    <a:lumMod val="85000"/>
                    <a:lumOff val="15000"/>
                  </a:schemeClr>
                </a:solidFill>
                <a:latin typeface="+mn-ea"/>
                <a:cs typeface="+mn-ea"/>
                <a:sym typeface="+mn-ea"/>
              </a:endParaRPr>
            </a:p>
          </p:txBody>
        </p:sp>
        <p:grpSp>
          <p:nvGrpSpPr>
            <p:cNvPr id="37" name="组合 36"/>
            <p:cNvGrpSpPr/>
            <p:nvPr>
              <p:custDataLst>
                <p:tags r:id="rId5"/>
              </p:custDataLst>
            </p:nvPr>
          </p:nvGrpSpPr>
          <p:grpSpPr>
            <a:xfrm>
              <a:off x="3732" y="3880"/>
              <a:ext cx="11940" cy="5025"/>
              <a:chOff x="3732" y="3880"/>
              <a:chExt cx="10300" cy="4695"/>
            </a:xfrm>
          </p:grpSpPr>
          <p:sp>
            <p:nvSpPr>
              <p:cNvPr id="17" name="任意多边形: 形状 43"/>
              <p:cNvSpPr/>
              <p:nvPr>
                <p:custDataLst>
                  <p:tags r:id="rId6"/>
                </p:custDataLst>
              </p:nvPr>
            </p:nvSpPr>
            <p:spPr>
              <a:xfrm>
                <a:off x="3732" y="6941"/>
                <a:ext cx="2474" cy="1634"/>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55797A"/>
              </a:soli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28373" tIns="30504" rIns="121484" bIns="3050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1515" b="1">
                    <a:solidFill>
                      <a:srgbClr val="FFFFFF"/>
                    </a:solidFill>
                    <a:latin typeface="+mn-ea"/>
                    <a:cs typeface="+mn-ea"/>
                    <a:sym typeface="+mn-ea"/>
                  </a:rPr>
                  <a:t>01</a:t>
                </a:r>
                <a:endParaRPr lang="en-US" altLang="zh-CN" sz="1515" b="1">
                  <a:solidFill>
                    <a:srgbClr val="FFFFFF"/>
                  </a:solidFill>
                  <a:latin typeface="+mn-ea"/>
                  <a:cs typeface="+mn-ea"/>
                  <a:sym typeface="+mn-ea"/>
                </a:endParaRPr>
              </a:p>
            </p:txBody>
          </p:sp>
          <p:sp>
            <p:nvSpPr>
              <p:cNvPr id="18" name="椭圆 17"/>
              <p:cNvSpPr/>
              <p:nvPr>
                <p:custDataLst>
                  <p:tags r:id="rId7"/>
                </p:custDataLst>
              </p:nvPr>
            </p:nvSpPr>
            <p:spPr>
              <a:xfrm>
                <a:off x="6025" y="4775"/>
                <a:ext cx="306" cy="306"/>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5000" lnSpcReduction="20000"/>
              </a:bodyPr>
              <a:lstStyle/>
              <a:p>
                <a:pPr algn="ctr"/>
                <a:endParaRPr lang="zh-CN" altLang="en-US" sz="1515">
                  <a:solidFill>
                    <a:schemeClr val="lt1"/>
                  </a:solidFill>
                </a:endParaRPr>
              </a:p>
            </p:txBody>
          </p:sp>
          <p:sp>
            <p:nvSpPr>
              <p:cNvPr id="22" name="椭圆 21"/>
              <p:cNvSpPr/>
              <p:nvPr>
                <p:custDataLst>
                  <p:tags r:id="rId8"/>
                </p:custDataLst>
              </p:nvPr>
            </p:nvSpPr>
            <p:spPr>
              <a:xfrm rot="5400000">
                <a:off x="6121" y="4872"/>
                <a:ext cx="112" cy="112"/>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515">
                  <a:solidFill>
                    <a:schemeClr val="lt1"/>
                  </a:solidFill>
                </a:endParaRPr>
              </a:p>
            </p:txBody>
          </p:sp>
          <p:cxnSp>
            <p:nvCxnSpPr>
              <p:cNvPr id="23" name="直接连接符 22"/>
              <p:cNvCxnSpPr/>
              <p:nvPr>
                <p:custDataLst>
                  <p:tags r:id="rId9"/>
                </p:custDataLst>
              </p:nvPr>
            </p:nvCxnSpPr>
            <p:spPr>
              <a:xfrm>
                <a:off x="6178" y="5082"/>
                <a:ext cx="15" cy="1858"/>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6" name="任意多边形: 形状 44"/>
              <p:cNvSpPr/>
              <p:nvPr>
                <p:custDataLst>
                  <p:tags r:id="rId10"/>
                </p:custDataLst>
              </p:nvPr>
            </p:nvSpPr>
            <p:spPr>
              <a:xfrm>
                <a:off x="7554" y="6939"/>
                <a:ext cx="2474" cy="1634"/>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55797A"/>
              </a:soli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515908" tIns="30504" rIns="121484" bIns="30504"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1515" b="1">
                    <a:solidFill>
                      <a:schemeClr val="lt1"/>
                    </a:solidFill>
                    <a:latin typeface="+mn-ea"/>
                    <a:cs typeface="+mn-ea"/>
                    <a:sym typeface="+mn-ea"/>
                  </a:rPr>
                  <a:t>02</a:t>
                </a:r>
                <a:endParaRPr lang="en-US" altLang="zh-CN" sz="1515" b="1">
                  <a:solidFill>
                    <a:schemeClr val="lt1"/>
                  </a:solidFill>
                  <a:latin typeface="+mn-ea"/>
                  <a:cs typeface="+mn-ea"/>
                  <a:sym typeface="+mn-ea"/>
                </a:endParaRPr>
              </a:p>
            </p:txBody>
          </p:sp>
          <p:sp>
            <p:nvSpPr>
              <p:cNvPr id="27" name="椭圆 26"/>
              <p:cNvSpPr/>
              <p:nvPr>
                <p:custDataLst>
                  <p:tags r:id="rId11"/>
                </p:custDataLst>
              </p:nvPr>
            </p:nvSpPr>
            <p:spPr>
              <a:xfrm>
                <a:off x="9845" y="4775"/>
                <a:ext cx="306" cy="306"/>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5000" lnSpcReduction="20000"/>
              </a:bodyPr>
              <a:lstStyle/>
              <a:p>
                <a:pPr algn="ctr"/>
                <a:endParaRPr lang="zh-CN" altLang="en-US" sz="1515">
                  <a:solidFill>
                    <a:schemeClr val="lt1"/>
                  </a:solidFill>
                </a:endParaRPr>
              </a:p>
            </p:txBody>
          </p:sp>
          <p:sp>
            <p:nvSpPr>
              <p:cNvPr id="28" name="椭圆 27"/>
              <p:cNvSpPr/>
              <p:nvPr>
                <p:custDataLst>
                  <p:tags r:id="rId12"/>
                </p:custDataLst>
              </p:nvPr>
            </p:nvSpPr>
            <p:spPr>
              <a:xfrm rot="5400000">
                <a:off x="9942" y="4872"/>
                <a:ext cx="112" cy="112"/>
              </a:xfrm>
              <a:prstGeom prst="ellipse">
                <a:avLst/>
              </a:pr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515">
                  <a:solidFill>
                    <a:schemeClr val="lt1"/>
                  </a:solidFill>
                </a:endParaRPr>
              </a:p>
            </p:txBody>
          </p:sp>
          <p:cxnSp>
            <p:nvCxnSpPr>
              <p:cNvPr id="29" name="直接连接符 28"/>
              <p:cNvCxnSpPr/>
              <p:nvPr>
                <p:custDataLst>
                  <p:tags r:id="rId13"/>
                </p:custDataLst>
              </p:nvPr>
            </p:nvCxnSpPr>
            <p:spPr>
              <a:xfrm>
                <a:off x="9999" y="5082"/>
                <a:ext cx="15" cy="1858"/>
              </a:xfrm>
              <a:prstGeom prst="line">
                <a:avLst/>
              </a:prstGeom>
              <a:ln w="3175">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14"/>
                </p:custDataLst>
              </p:nvPr>
            </p:nvSpPr>
            <p:spPr>
              <a:xfrm>
                <a:off x="6850" y="3880"/>
                <a:ext cx="2778" cy="1285"/>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smtClean="0">
                    <a:solidFill>
                      <a:schemeClr val="accent3"/>
                    </a:solidFill>
                    <a:latin typeface="+mn-ea"/>
                    <a:cs typeface="+mn-ea"/>
                    <a:sym typeface="+mn-ea"/>
                  </a:rPr>
                  <a:t>协同创新</a:t>
                </a:r>
                <a:endParaRPr lang="zh-CN" altLang="en-US" sz="2000" b="1" dirty="0" smtClean="0">
                  <a:solidFill>
                    <a:schemeClr val="accent3"/>
                  </a:solidFill>
                  <a:latin typeface="+mn-ea"/>
                  <a:cs typeface="+mn-ea"/>
                  <a:sym typeface="+mn-ea"/>
                </a:endParaRPr>
              </a:p>
            </p:txBody>
          </p:sp>
          <p:sp>
            <p:nvSpPr>
              <p:cNvPr id="31" name="矩形 30"/>
              <p:cNvSpPr/>
              <p:nvPr>
                <p:custDataLst>
                  <p:tags r:id="rId15"/>
                </p:custDataLst>
              </p:nvPr>
            </p:nvSpPr>
            <p:spPr>
              <a:xfrm>
                <a:off x="6850" y="5203"/>
                <a:ext cx="2778" cy="1776"/>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400" dirty="0" smtClean="0"/>
                  <a:t>通过项目实施，探索跨区域学校协同的长效机制，促进教育理念、课程资源、师生交流的常态化衔接，打造校际协同创新的示范样本。</a:t>
                </a:r>
                <a:endParaRPr lang="zh-CN" altLang="en-US" sz="1400" dirty="0" smtClean="0">
                  <a:solidFill>
                    <a:schemeClr val="tx1">
                      <a:lumMod val="85000"/>
                      <a:lumOff val="15000"/>
                    </a:schemeClr>
                  </a:solidFill>
                  <a:latin typeface="+mn-ea"/>
                  <a:cs typeface="+mn-ea"/>
                  <a:sym typeface="+mn-ea"/>
                </a:endParaRPr>
              </a:p>
            </p:txBody>
          </p:sp>
          <p:sp>
            <p:nvSpPr>
              <p:cNvPr id="59" name="任意多边形: 形状 45"/>
              <p:cNvSpPr/>
              <p:nvPr>
                <p:custDataLst>
                  <p:tags r:id="rId16"/>
                </p:custDataLst>
              </p:nvPr>
            </p:nvSpPr>
            <p:spPr>
              <a:xfrm>
                <a:off x="11431" y="6931"/>
                <a:ext cx="2474" cy="1634"/>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55797A"/>
              </a:solidFill>
              <a:ln>
                <a:noFill/>
              </a:ln>
              <a:effectLst>
                <a:outerShdw blurRad="635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515908" tIns="30504" rIns="121484" bIns="30504"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1515" b="1">
                    <a:solidFill>
                      <a:schemeClr val="lt1"/>
                    </a:solidFill>
                    <a:latin typeface="+mn-ea"/>
                    <a:cs typeface="+mn-ea"/>
                    <a:sym typeface="+mn-ea"/>
                  </a:rPr>
                  <a:t>03</a:t>
                </a:r>
                <a:endParaRPr lang="en-US" altLang="zh-CN" sz="1515" b="1">
                  <a:solidFill>
                    <a:schemeClr val="lt1"/>
                  </a:solidFill>
                  <a:latin typeface="+mn-ea"/>
                  <a:cs typeface="+mn-ea"/>
                  <a:sym typeface="+mn-ea"/>
                </a:endParaRPr>
              </a:p>
            </p:txBody>
          </p:sp>
          <p:sp>
            <p:nvSpPr>
              <p:cNvPr id="61" name="椭圆 60"/>
              <p:cNvSpPr/>
              <p:nvPr>
                <p:custDataLst>
                  <p:tags r:id="rId17"/>
                </p:custDataLst>
              </p:nvPr>
            </p:nvSpPr>
            <p:spPr>
              <a:xfrm>
                <a:off x="13726" y="4764"/>
                <a:ext cx="306" cy="306"/>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5000" lnSpcReduction="20000"/>
              </a:bodyPr>
              <a:lstStyle/>
              <a:p>
                <a:pPr algn="ctr"/>
                <a:endParaRPr lang="zh-CN" altLang="en-US" sz="1515">
                  <a:solidFill>
                    <a:schemeClr val="lt1"/>
                  </a:solidFill>
                </a:endParaRPr>
              </a:p>
            </p:txBody>
          </p:sp>
          <p:sp>
            <p:nvSpPr>
              <p:cNvPr id="62" name="椭圆 61"/>
              <p:cNvSpPr/>
              <p:nvPr>
                <p:custDataLst>
                  <p:tags r:id="rId18"/>
                </p:custDataLst>
              </p:nvPr>
            </p:nvSpPr>
            <p:spPr>
              <a:xfrm rot="5400000">
                <a:off x="13822" y="4861"/>
                <a:ext cx="112" cy="112"/>
              </a:xfrm>
              <a:prstGeom prst="ellipse">
                <a:avLst/>
              </a:prstGeom>
              <a:solidFill>
                <a:srgbClr val="F3B082">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515">
                  <a:solidFill>
                    <a:schemeClr val="lt1"/>
                  </a:solidFill>
                </a:endParaRPr>
              </a:p>
            </p:txBody>
          </p:sp>
          <p:cxnSp>
            <p:nvCxnSpPr>
              <p:cNvPr id="70" name="直接连接符 69"/>
              <p:cNvCxnSpPr/>
              <p:nvPr>
                <p:custDataLst>
                  <p:tags r:id="rId19"/>
                </p:custDataLst>
              </p:nvPr>
            </p:nvCxnSpPr>
            <p:spPr>
              <a:xfrm>
                <a:off x="13879" y="5071"/>
                <a:ext cx="15" cy="1868"/>
              </a:xfrm>
              <a:prstGeom prst="line">
                <a:avLst/>
              </a:prstGeom>
              <a:ln w="3175">
                <a:solidFill>
                  <a:srgbClr val="F3B082"/>
                </a:solidFill>
                <a:prstDash val="sysDot"/>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20"/>
                </p:custDataLst>
              </p:nvPr>
            </p:nvSpPr>
            <p:spPr>
              <a:xfrm>
                <a:off x="10726" y="3880"/>
                <a:ext cx="2778" cy="1285"/>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smtClean="0">
                    <a:solidFill>
                      <a:srgbClr val="F3B082"/>
                    </a:solidFill>
                    <a:latin typeface="+mn-ea"/>
                    <a:cs typeface="+mn-ea"/>
                    <a:sym typeface="+mn-ea"/>
                  </a:rPr>
                  <a:t>文化交流</a:t>
                </a:r>
                <a:endParaRPr lang="zh-CN" altLang="en-US" sz="2000" b="1" dirty="0" smtClean="0">
                  <a:solidFill>
                    <a:srgbClr val="F3B082"/>
                  </a:solidFill>
                  <a:latin typeface="+mn-ea"/>
                  <a:cs typeface="+mn-ea"/>
                  <a:sym typeface="+mn-ea"/>
                </a:endParaRPr>
              </a:p>
            </p:txBody>
          </p:sp>
          <p:sp>
            <p:nvSpPr>
              <p:cNvPr id="33" name="矩形 32"/>
              <p:cNvSpPr/>
              <p:nvPr>
                <p:custDataLst>
                  <p:tags r:id="rId21"/>
                </p:custDataLst>
              </p:nvPr>
            </p:nvSpPr>
            <p:spPr>
              <a:xfrm>
                <a:off x="10726" y="5203"/>
                <a:ext cx="2778" cy="1607"/>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400" dirty="0" smtClean="0"/>
                  <a:t>依托佛山当地的花窗文化，推动粤港澳文化的交流互鉴，增进三地师生的文化认同和民族情感。</a:t>
                </a:r>
                <a:endParaRPr lang="zh-CN" altLang="en-US" sz="1400" dirty="0" smtClean="0">
                  <a:solidFill>
                    <a:schemeClr val="tx1">
                      <a:lumMod val="85000"/>
                      <a:lumOff val="15000"/>
                    </a:schemeClr>
                  </a:solidFill>
                  <a:latin typeface="+mn-ea"/>
                  <a:cs typeface="+mn-ea"/>
                  <a:sym typeface="+mn-ea"/>
                </a:endParaRPr>
              </a:p>
            </p:txBody>
          </p:sp>
        </p:grpSp>
      </p:grpSp>
      <p:pic>
        <p:nvPicPr>
          <p:cNvPr id="34" name="图片 33"/>
          <p:cNvPicPr>
            <a:picLocks noChangeAspect="1"/>
          </p:cNvPicPr>
          <p:nvPr>
            <p:custDataLst>
              <p:tags r:id="rId22"/>
            </p:custDataLst>
          </p:nvPr>
        </p:nvPicPr>
        <p:blipFill>
          <a:blip r:embed="rId23" cstate="print"/>
          <a:stretch>
            <a:fillRect/>
          </a:stretch>
        </p:blipFill>
        <p:spPr>
          <a:xfrm>
            <a:off x="218440" y="3275965"/>
            <a:ext cx="1726565" cy="1295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5" name="Picture 2"/>
          <p:cNvPicPr>
            <a:picLocks noChangeAspect="1" noChangeArrowheads="1"/>
          </p:cNvPicPr>
          <p:nvPr/>
        </p:nvPicPr>
        <p:blipFill>
          <a:blip r:embed="rId24" cstate="print"/>
          <a:srcRect/>
          <a:stretch>
            <a:fillRect/>
          </a:stretch>
        </p:blipFill>
        <p:spPr bwMode="auto">
          <a:xfrm>
            <a:off x="217170" y="1797050"/>
            <a:ext cx="1729105" cy="12979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Picture 4"/>
          <p:cNvPicPr>
            <a:picLocks noChangeAspect="1" noChangeArrowheads="1"/>
          </p:cNvPicPr>
          <p:nvPr/>
        </p:nvPicPr>
        <p:blipFill>
          <a:blip r:embed="rId25" cstate="print"/>
          <a:stretch>
            <a:fillRect/>
          </a:stretch>
        </p:blipFill>
        <p:spPr bwMode="auto">
          <a:xfrm>
            <a:off x="215265" y="4752975"/>
            <a:ext cx="1733550" cy="13017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三、项目内容框架详解</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8" name="组合 7"/>
          <p:cNvGrpSpPr/>
          <p:nvPr>
            <p:custDataLst>
              <p:tags r:id="rId2"/>
            </p:custDataLst>
          </p:nvPr>
        </p:nvGrpSpPr>
        <p:grpSpPr>
          <a:xfrm>
            <a:off x="469265" y="1265555"/>
            <a:ext cx="11236325" cy="4890135"/>
            <a:chOff x="739" y="1993"/>
            <a:chExt cx="17695" cy="7701"/>
          </a:xfrm>
        </p:grpSpPr>
        <p:sp>
          <p:nvSpPr>
            <p:cNvPr id="38" name="圆角矩形 37"/>
            <p:cNvSpPr/>
            <p:nvPr>
              <p:custDataLst>
                <p:tags r:id="rId3"/>
              </p:custDataLst>
            </p:nvPr>
          </p:nvSpPr>
          <p:spPr>
            <a:xfrm>
              <a:off x="6216" y="1993"/>
              <a:ext cx="12218" cy="7701"/>
            </a:xfrm>
            <a:prstGeom prst="roundRect">
              <a:avLst/>
            </a:prstGeom>
            <a:solidFill>
              <a:schemeClr val="bg1"/>
            </a:solidFill>
          </p:spPr>
          <p:style>
            <a:lnRef idx="2">
              <a:schemeClr val="accent3"/>
            </a:lnRef>
            <a:fillRef idx="0">
              <a:srgbClr val="FFFFFF"/>
            </a:fillRef>
            <a:effectRef idx="0">
              <a:srgbClr val="FFFFFF"/>
            </a:effectRef>
            <a:fontRef idx="minor">
              <a:schemeClr val="tx1"/>
            </a:fontRef>
          </p:style>
          <p:txBody>
            <a:bodyPr rtlCol="0" anchor="ctr"/>
            <a:p>
              <a:pPr algn="ctr"/>
              <a:endParaRPr lang="en-US" altLang="zh-CN"/>
            </a:p>
          </p:txBody>
        </p:sp>
        <p:grpSp>
          <p:nvGrpSpPr>
            <p:cNvPr id="10" name="组合 9"/>
            <p:cNvGrpSpPr/>
            <p:nvPr/>
          </p:nvGrpSpPr>
          <p:grpSpPr>
            <a:xfrm>
              <a:off x="739" y="3952"/>
              <a:ext cx="5287" cy="2897"/>
              <a:chOff x="0" y="3010281"/>
              <a:chExt cx="6441740" cy="3704871"/>
            </a:xfrm>
          </p:grpSpPr>
          <p:sp>
            <p:nvSpPr>
              <p:cNvPr id="11" name="Freeform 5"/>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p:spPr>
            <p:style>
              <a:lnRef idx="0">
                <a:srgbClr val="FFFFFF"/>
              </a:lnRef>
              <a:fillRef idx="3">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12" name="Freeform 7"/>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
                <a:endParaRPr lang="zh-CN" altLang="en-US"/>
              </a:p>
            </p:txBody>
          </p:sp>
          <p:sp>
            <p:nvSpPr>
              <p:cNvPr id="13" name="Freeform 8"/>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p:spPr>
            <p:style>
              <a:lnRef idx="0">
                <a:srgbClr val="FFFFFF"/>
              </a:lnRef>
              <a:fillRef idx="2">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14" name="Freeform 9"/>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
                <a:endParaRPr lang="zh-CN" altLang="en-US"/>
              </a:p>
            </p:txBody>
          </p:sp>
          <p:sp>
            <p:nvSpPr>
              <p:cNvPr id="17" name="Freeform 10"/>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p:spPr>
            <p:style>
              <a:lnRef idx="0">
                <a:srgbClr val="FFFFFF"/>
              </a:lnRef>
              <a:fillRef idx="3">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27" name="Oval 11"/>
              <p:cNvSpPr>
                <a:spLocks noChangeArrowheads="1"/>
              </p:cNvSpPr>
              <p:nvPr/>
            </p:nvSpPr>
            <p:spPr bwMode="auto">
              <a:xfrm>
                <a:off x="5660082" y="4664548"/>
                <a:ext cx="443493" cy="459518"/>
              </a:xfrm>
              <a:prstGeom prst="ellipse">
                <a:avLst/>
              </a:prstGeom>
            </p:spPr>
            <p:style>
              <a:lnRef idx="0">
                <a:srgbClr val="FFFFFF"/>
              </a:lnRef>
              <a:fillRef idx="3">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28" name="Freeform 12"/>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p:spPr>
            <p:style>
              <a:lnRef idx="0">
                <a:srgbClr val="FFFFFF"/>
              </a:lnRef>
              <a:fillRef idx="3">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29" name="Freeform 13"/>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p:spPr>
            <p:style>
              <a:lnRef idx="0">
                <a:srgbClr val="FFFFFF"/>
              </a:lnRef>
              <a:fillRef idx="3">
                <a:schemeClr val="accent3"/>
              </a:fillRef>
              <a:effectRef idx="0">
                <a:srgbClr val="FFFFFF"/>
              </a:effectRef>
              <a:fontRef idx="minor">
                <a:schemeClr val="dk1"/>
              </a:fontRef>
            </p:style>
            <p:txBody>
              <a:bodyPr vert="horz" wrap="square" lIns="91440" tIns="45720" rIns="91440" bIns="45720" numCol="1" anchor="t" anchorCtr="0" compatLnSpc="1"/>
              <a:p>
                <a:endParaRPr lang="zh-CN" altLang="en-US"/>
              </a:p>
            </p:txBody>
          </p:sp>
          <p:sp>
            <p:nvSpPr>
              <p:cNvPr id="30"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
                <a:endParaRPr lang="zh-CN" altLang="en-US"/>
              </a:p>
            </p:txBody>
          </p:sp>
        </p:grpSp>
        <p:grpSp>
          <p:nvGrpSpPr>
            <p:cNvPr id="18" name="组合 17"/>
            <p:cNvGrpSpPr/>
            <p:nvPr/>
          </p:nvGrpSpPr>
          <p:grpSpPr>
            <a:xfrm>
              <a:off x="7397" y="2454"/>
              <a:ext cx="9641" cy="1731"/>
              <a:chOff x="7397" y="3004"/>
              <a:chExt cx="9641" cy="1731"/>
            </a:xfrm>
          </p:grpSpPr>
          <p:sp>
            <p:nvSpPr>
              <p:cNvPr id="128" name="椭圆 1"/>
              <p:cNvSpPr>
                <a:spLocks noChangeArrowheads="1"/>
              </p:cNvSpPr>
              <p:nvPr>
                <p:custDataLst>
                  <p:tags r:id="rId4"/>
                </p:custDataLst>
              </p:nvPr>
            </p:nvSpPr>
            <p:spPr bwMode="auto">
              <a:xfrm>
                <a:off x="7397" y="3085"/>
                <a:ext cx="1139" cy="1139"/>
              </a:xfrm>
              <a:prstGeom prst="roundRect">
                <a:avLst/>
              </a:prstGeom>
            </p:spPr>
            <p:style>
              <a:lnRef idx="0">
                <a:srgbClr val="FFFFFF"/>
              </a:lnRef>
              <a:fillRef idx="3">
                <a:schemeClr val="accent3"/>
              </a:fillRef>
              <a:effectRef idx="0">
                <a:srgbClr val="FFFFFF"/>
              </a:effectRef>
              <a:fontRef idx="minor">
                <a:schemeClr val="dk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99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29" name="TextBox 32"/>
              <p:cNvSpPr txBox="1">
                <a:spLocks noChangeArrowheads="1"/>
              </p:cNvSpPr>
              <p:nvPr>
                <p:custDataLst>
                  <p:tags r:id="rId5"/>
                </p:custDataLst>
              </p:nvPr>
            </p:nvSpPr>
            <p:spPr bwMode="auto">
              <a:xfrm>
                <a:off x="7479" y="3208"/>
                <a:ext cx="1003" cy="9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0">
                <a:srgbClr val="FFFFFF"/>
              </a:lnRef>
              <a:fillRef idx="2">
                <a:schemeClr val="accent3"/>
              </a:fillRef>
              <a:effectRef idx="0">
                <a:srgbClr val="FFFFFF"/>
              </a:effectRef>
              <a:fontRef idx="minor">
                <a:schemeClr val="dk1"/>
              </a:fontRef>
            </p:style>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18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01</a:t>
                </a:r>
                <a:endParaRPr lang="en-US" altLang="zh-CN" sz="318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31" name="TextBox 76"/>
              <p:cNvSpPr txBox="1"/>
              <p:nvPr>
                <p:custDataLst>
                  <p:tags r:id="rId6"/>
                </p:custDataLst>
              </p:nvPr>
            </p:nvSpPr>
            <p:spPr>
              <a:xfrm>
                <a:off x="8819" y="3004"/>
                <a:ext cx="8219" cy="1731"/>
              </a:xfrm>
              <a:prstGeom prst="rect">
                <a:avLst/>
              </a:prstGeom>
              <a:noFill/>
            </p:spPr>
            <p:txBody>
              <a:bodyPr wrap="square" rtlCol="0">
                <a:noAutofit/>
              </a:bodyPr>
              <a:lstStyle/>
              <a:p>
                <a:pPr>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cs typeface="Times New Roman" panose="02020603050405020304" charset="0"/>
                    <a:sym typeface="+mn-ea"/>
                  </a:rPr>
                  <a:t>通用性主题（如科学问题探讨）：</a:t>
                </a:r>
                <a:endParaRPr lang="zh-CN" altLang="en-US" sz="2400" b="1" dirty="0">
                  <a:solidFill>
                    <a:schemeClr val="tx2"/>
                  </a:solidFill>
                  <a:latin typeface="微软雅黑" panose="020B0503020204020204" pitchFamily="34" charset="-122"/>
                  <a:ea typeface="微软雅黑" panose="020B0503020204020204" pitchFamily="34" charset="-122"/>
                  <a:cs typeface="Times New Roman" panose="02020603050405020304" charset="0"/>
                  <a:sym typeface="+mn-ea"/>
                </a:endParaRPr>
              </a:p>
              <a:p>
                <a:pPr>
                  <a:lnSpc>
                    <a:spcPct val="150000"/>
                  </a:lnSpc>
                </a:pPr>
                <a:r>
                  <a:rPr lang="zh-CN" altLang="en-US" sz="2000" kern="100" dirty="0">
                    <a:effectLst/>
                    <a:latin typeface="微软雅黑" panose="020B0503020204020204" pitchFamily="34" charset="-122"/>
                    <a:ea typeface="微软雅黑" panose="020B0503020204020204" pitchFamily="34" charset="-122"/>
                    <a:cs typeface="宋体" panose="02010600030101010101" pitchFamily="2" charset="-122"/>
                    <a:sym typeface="+mn-ea"/>
                  </a:rPr>
                  <a:t>在线同步授课</a:t>
                </a:r>
                <a:endParaRPr lang="zh-CN" altLang="en-US" sz="2000" kern="100" dirty="0">
                  <a:effectLst/>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
          <p:nvSpPr>
            <p:cNvPr id="31" name="TextBox 76"/>
            <p:cNvSpPr txBox="1"/>
            <p:nvPr>
              <p:custDataLst>
                <p:tags r:id="rId7"/>
              </p:custDataLst>
            </p:nvPr>
          </p:nvSpPr>
          <p:spPr>
            <a:xfrm>
              <a:off x="8819" y="5174"/>
              <a:ext cx="7553" cy="1743"/>
            </a:xfrm>
            <a:prstGeom prst="rect">
              <a:avLst/>
            </a:prstGeom>
            <a:noFill/>
          </p:spPr>
          <p:txBody>
            <a:bodyPr wrap="square" rtlCol="0">
              <a:spAutoFit/>
            </a:bodyPr>
            <a:lstStyle/>
            <a:p>
              <a:pPr algn="l" eaLnBrk="0" hangingPunct="0">
                <a:lnSpc>
                  <a:spcPct val="150000"/>
                </a:lnSpc>
              </a:pPr>
              <a:r>
                <a:rPr lang="zh-CN" altLang="en-US" sz="2400" b="1" kern="100" dirty="0">
                  <a:effectLst/>
                  <a:latin typeface="微软雅黑" panose="020B0503020204020204" pitchFamily="34" charset="-122"/>
                  <a:ea typeface="微软雅黑" panose="020B0503020204020204" pitchFamily="34" charset="-122"/>
                  <a:cs typeface="宋体" panose="02010600030101010101" pitchFamily="2" charset="-122"/>
                  <a:sym typeface="+mn-ea"/>
                </a:rPr>
                <a:t>动手实践任务（如花窗制作）：</a:t>
              </a:r>
              <a:endParaRPr lang="zh-CN" altLang="en-US" sz="2400" b="1" kern="100" dirty="0">
                <a:effectLst/>
                <a:latin typeface="微软雅黑" panose="020B0503020204020204" pitchFamily="34" charset="-122"/>
                <a:ea typeface="微软雅黑" panose="020B0503020204020204" pitchFamily="34" charset="-122"/>
                <a:cs typeface="宋体" panose="02010600030101010101" pitchFamily="2" charset="-122"/>
                <a:sym typeface="+mn-ea"/>
              </a:endParaRPr>
            </a:p>
            <a:p>
              <a:pPr algn="l" eaLnBrk="0" hangingPunct="0">
                <a:lnSpc>
                  <a:spcPct val="150000"/>
                </a:lnSpc>
              </a:pPr>
              <a:r>
                <a:rPr lang="zh-CN" altLang="en-US" sz="2000" kern="100" dirty="0">
                  <a:effectLst/>
                  <a:latin typeface="微软雅黑" panose="020B0503020204020204" pitchFamily="34" charset="-122"/>
                  <a:ea typeface="微软雅黑" panose="020B0503020204020204" pitchFamily="34" charset="-122"/>
                  <a:cs typeface="宋体" panose="02010600030101010101" pitchFamily="2" charset="-122"/>
                  <a:sym typeface="+mn-ea"/>
                </a:rPr>
                <a:t>线下分别实施</a:t>
              </a:r>
              <a:endParaRPr lang="zh-CN" altLang="en-US" sz="2000" kern="100" dirty="0">
                <a:effectLst/>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9" name="TextBox 76"/>
            <p:cNvSpPr txBox="1"/>
            <p:nvPr>
              <p:custDataLst>
                <p:tags r:id="rId8"/>
              </p:custDataLst>
            </p:nvPr>
          </p:nvSpPr>
          <p:spPr>
            <a:xfrm>
              <a:off x="8819" y="7560"/>
              <a:ext cx="9085" cy="1743"/>
            </a:xfrm>
            <a:prstGeom prst="rect">
              <a:avLst/>
            </a:prstGeom>
            <a:noFill/>
          </p:spPr>
          <p:txBody>
            <a:bodyPr wrap="square" rtlCol="0">
              <a:spAutoFit/>
            </a:bodyPr>
            <a:lstStyle/>
            <a:p>
              <a:pPr>
                <a:lnSpc>
                  <a:spcPct val="150000"/>
                </a:lnSpc>
              </a:pPr>
              <a:r>
                <a:rPr lang="zh-CN" altLang="en-US" sz="2400" b="1" kern="100" dirty="0">
                  <a:latin typeface="微软雅黑" panose="020B0503020204020204" pitchFamily="34" charset="-122"/>
                  <a:ea typeface="微软雅黑" panose="020B0503020204020204" pitchFamily="34" charset="-122"/>
                  <a:cs typeface="宋体" panose="02010600030101010101" pitchFamily="2" charset="-122"/>
                  <a:sym typeface="+mn-ea"/>
                </a:rPr>
                <a:t>特定主题内容（如梁园参观）：</a:t>
              </a:r>
              <a:endParaRPr lang="zh-CN" altLang="en-US" sz="2400" b="1" kern="100" dirty="0">
                <a:latin typeface="微软雅黑" panose="020B0503020204020204" pitchFamily="34" charset="-122"/>
                <a:ea typeface="微软雅黑" panose="020B0503020204020204" pitchFamily="34" charset="-122"/>
                <a:cs typeface="宋体" panose="02010600030101010101" pitchFamily="2" charset="-122"/>
                <a:sym typeface="+mn-ea"/>
              </a:endParaRPr>
            </a:p>
            <a:p>
              <a:pPr>
                <a:lnSpc>
                  <a:spcPct val="150000"/>
                </a:lnSpc>
              </a:pPr>
              <a:r>
                <a:rPr lang="zh-CN" altLang="en-US" sz="2000" kern="100" dirty="0">
                  <a:latin typeface="微软雅黑" panose="020B0503020204020204" pitchFamily="34" charset="-122"/>
                  <a:ea typeface="微软雅黑" panose="020B0503020204020204" pitchFamily="34" charset="-122"/>
                  <a:cs typeface="宋体" panose="02010600030101010101" pitchFamily="2" charset="-122"/>
                  <a:sym typeface="+mn-ea"/>
                </a:rPr>
                <a:t>实地考察</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2000" kern="100" dirty="0">
                  <a:latin typeface="微软雅黑" panose="020B0503020204020204" pitchFamily="34" charset="-122"/>
                  <a:ea typeface="微软雅黑" panose="020B0503020204020204" pitchFamily="34" charset="-122"/>
                  <a:cs typeface="宋体" panose="02010600030101010101" pitchFamily="2" charset="-122"/>
                  <a:sym typeface="+mn-ea"/>
                </a:rPr>
                <a:t>直播</a:t>
              </a:r>
              <a:r>
                <a:rPr lang="en-US" altLang="zh-CN" sz="2000" kern="100"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sz="2000" kern="100" dirty="0">
                  <a:latin typeface="微软雅黑" panose="020B0503020204020204" pitchFamily="34" charset="-122"/>
                  <a:ea typeface="微软雅黑" panose="020B0503020204020204" pitchFamily="34" charset="-122"/>
                  <a:cs typeface="宋体" panose="02010600030101010101" pitchFamily="2" charset="-122"/>
                  <a:sym typeface="+mn-ea"/>
                </a:rPr>
                <a:t>录播相结合</a:t>
              </a:r>
              <a:endParaRPr lang="zh-CN" altLang="en-US" sz="2000" kern="1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15" name="椭圆 1"/>
            <p:cNvSpPr>
              <a:spLocks noChangeArrowheads="1"/>
            </p:cNvSpPr>
            <p:nvPr>
              <p:custDataLst>
                <p:tags r:id="rId9"/>
              </p:custDataLst>
            </p:nvPr>
          </p:nvSpPr>
          <p:spPr bwMode="auto">
            <a:xfrm>
              <a:off x="7412" y="5174"/>
              <a:ext cx="1139" cy="1139"/>
            </a:xfrm>
            <a:prstGeom prst="roundRect">
              <a:avLst/>
            </a:prstGeom>
          </p:spPr>
          <p:style>
            <a:lnRef idx="0">
              <a:srgbClr val="FFFFFF"/>
            </a:lnRef>
            <a:fillRef idx="3">
              <a:schemeClr val="accent3"/>
            </a:fillRef>
            <a:effectRef idx="0">
              <a:srgbClr val="FFFFFF"/>
            </a:effectRef>
            <a:fontRef idx="minor">
              <a:schemeClr val="dk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99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9" name="TextBox 32"/>
            <p:cNvSpPr txBox="1">
              <a:spLocks noChangeArrowheads="1"/>
            </p:cNvSpPr>
            <p:nvPr>
              <p:custDataLst>
                <p:tags r:id="rId10"/>
              </p:custDataLst>
            </p:nvPr>
          </p:nvSpPr>
          <p:spPr bwMode="auto">
            <a:xfrm>
              <a:off x="7479" y="5287"/>
              <a:ext cx="1003" cy="9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0">
              <a:srgbClr val="FFFFFF"/>
            </a:lnRef>
            <a:fillRef idx="2">
              <a:schemeClr val="accent3"/>
            </a:fillRef>
            <a:effectRef idx="0">
              <a:srgbClr val="FFFFFF"/>
            </a:effectRef>
            <a:fontRef idx="minor">
              <a:schemeClr val="dk1"/>
            </a:fontRef>
          </p:style>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18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02</a:t>
              </a:r>
              <a:endParaRPr lang="zh-CN" altLang="en-US" sz="318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20" name="椭圆 1"/>
            <p:cNvSpPr>
              <a:spLocks noChangeArrowheads="1"/>
            </p:cNvSpPr>
            <p:nvPr>
              <p:custDataLst>
                <p:tags r:id="rId11"/>
              </p:custDataLst>
            </p:nvPr>
          </p:nvSpPr>
          <p:spPr bwMode="auto">
            <a:xfrm>
              <a:off x="7397" y="7560"/>
              <a:ext cx="1139" cy="1139"/>
            </a:xfrm>
            <a:prstGeom prst="roundRect">
              <a:avLst/>
            </a:prstGeom>
          </p:spPr>
          <p:style>
            <a:lnRef idx="0">
              <a:srgbClr val="FFFFFF"/>
            </a:lnRef>
            <a:fillRef idx="3">
              <a:schemeClr val="accent3"/>
            </a:fillRef>
            <a:effectRef idx="0">
              <a:srgbClr val="FFFFFF"/>
            </a:effectRef>
            <a:fontRef idx="minor">
              <a:schemeClr val="dk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99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21" name="TextBox 32"/>
            <p:cNvSpPr txBox="1">
              <a:spLocks noChangeArrowheads="1"/>
            </p:cNvSpPr>
            <p:nvPr>
              <p:custDataLst>
                <p:tags r:id="rId12"/>
              </p:custDataLst>
            </p:nvPr>
          </p:nvSpPr>
          <p:spPr bwMode="auto">
            <a:xfrm>
              <a:off x="7477" y="7672"/>
              <a:ext cx="1003" cy="9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0">
              <a:srgbClr val="FFFFFF"/>
            </a:lnRef>
            <a:fillRef idx="2">
              <a:schemeClr val="accent3"/>
            </a:fillRef>
            <a:effectRef idx="0">
              <a:srgbClr val="FFFFFF"/>
            </a:effectRef>
            <a:fontRef idx="minor">
              <a:schemeClr val="dk1"/>
            </a:fontRef>
          </p:style>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18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03</a:t>
              </a:r>
              <a:endParaRPr lang="zh-CN" altLang="en-US" sz="318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22" name="文本框 21"/>
          <p:cNvSpPr txBox="1"/>
          <p:nvPr/>
        </p:nvSpPr>
        <p:spPr>
          <a:xfrm>
            <a:off x="481965" y="4711700"/>
            <a:ext cx="3345180" cy="1332865"/>
          </a:xfrm>
          <a:prstGeom prst="rect">
            <a:avLst/>
          </a:prstGeom>
          <a:noFill/>
        </p:spPr>
        <p:txBody>
          <a:bodyPr wrap="square" rtlCol="0">
            <a:noAutofit/>
          </a:bodyPr>
          <a:p>
            <a:r>
              <a:rPr lang="zh-CN" altLang="en-US" b="1">
                <a:solidFill>
                  <a:srgbClr val="55797A"/>
                </a:solidFill>
              </a:rPr>
              <a:t>项目为期四个月，由</a:t>
            </a:r>
            <a:r>
              <a:rPr lang="en-US" altLang="zh-CN" b="1">
                <a:solidFill>
                  <a:srgbClr val="55797A"/>
                </a:solidFill>
              </a:rPr>
              <a:t>7</a:t>
            </a:r>
            <a:r>
              <a:rPr lang="zh-CN" altLang="en-US" b="1">
                <a:solidFill>
                  <a:srgbClr val="55797A"/>
                </a:solidFill>
              </a:rPr>
              <a:t>个教学单元组成，共计</a:t>
            </a:r>
            <a:r>
              <a:rPr lang="en-US" altLang="zh-CN" b="1">
                <a:solidFill>
                  <a:srgbClr val="55797A"/>
                </a:solidFill>
              </a:rPr>
              <a:t>10</a:t>
            </a:r>
            <a:r>
              <a:rPr lang="zh-CN" altLang="en-US" b="1">
                <a:solidFill>
                  <a:srgbClr val="55797A"/>
                </a:solidFill>
              </a:rPr>
              <a:t>个课时。教学采取线上同步与线下异步相结合的模式：</a:t>
            </a:r>
            <a:endParaRPr lang="zh-CN" altLang="en-US" b="1">
              <a:solidFill>
                <a:srgbClr val="55797A"/>
              </a:solidFill>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563110" y="1130935"/>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25" name="文本框 24"/>
          <p:cNvSpPr txBox="1"/>
          <p:nvPr/>
        </p:nvSpPr>
        <p:spPr>
          <a:xfrm>
            <a:off x="1104265" y="4391025"/>
            <a:ext cx="1287145" cy="398780"/>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6" name="文本框 15"/>
          <p:cNvSpPr txBox="1"/>
          <p:nvPr>
            <p:custDataLst>
              <p:tags r:id="rId3"/>
            </p:custDataLst>
          </p:nvPr>
        </p:nvSpPr>
        <p:spPr>
          <a:xfrm>
            <a:off x="5019040" y="4391025"/>
            <a:ext cx="2162175" cy="1014730"/>
          </a:xfrm>
          <a:prstGeom prst="rect">
            <a:avLst/>
          </a:prstGeom>
          <a:noFill/>
        </p:spPr>
        <p:txBody>
          <a:bodyPr wrap="square" rtlCol="0">
            <a:spAutoFit/>
          </a:bodyPr>
          <a:lstStyle/>
          <a:p>
            <a:pPr algn="ctr">
              <a:lnSpc>
                <a:spcPct val="100000"/>
              </a:lnSpc>
            </a:pPr>
            <a:r>
              <a:rPr lang="zh-CN" altLang="en-US" sz="2000" dirty="0">
                <a:solidFill>
                  <a:srgbClr val="55797A"/>
                </a:solidFill>
                <a:effectLst/>
                <a:latin typeface="微软雅黑" panose="020B0503020204020204" pitchFamily="34" charset="-122"/>
                <a:ea typeface="微软雅黑" panose="020B0503020204020204" pitchFamily="34" charset="-122"/>
                <a:sym typeface="+mn-ea"/>
              </a:rPr>
              <a:t>案例展示</a:t>
            </a:r>
            <a:r>
              <a:rPr lang="en-US" altLang="zh-CN" sz="2000" dirty="0">
                <a:solidFill>
                  <a:srgbClr val="55797A"/>
                </a:solidFill>
                <a:effectLst/>
                <a:latin typeface="微软雅黑" panose="020B0503020204020204" pitchFamily="34" charset="-122"/>
                <a:ea typeface="微软雅黑" panose="020B0503020204020204" pitchFamily="34" charset="-122"/>
                <a:sym typeface="+mn-ea"/>
              </a:rPr>
              <a:t>——</a:t>
            </a:r>
            <a:r>
              <a:rPr lang="zh-CN" altLang="en-US" sz="2000" dirty="0">
                <a:solidFill>
                  <a:srgbClr val="55797A"/>
                </a:solidFill>
                <a:effectLst/>
                <a:latin typeface="微软雅黑" panose="020B0503020204020204" pitchFamily="34" charset="-122"/>
                <a:ea typeface="微软雅黑" panose="020B0503020204020204" pitchFamily="34" charset="-122"/>
                <a:sym typeface="+mn-ea"/>
              </a:rPr>
              <a:t>花窗主题</a:t>
            </a:r>
            <a:r>
              <a:rPr lang="en-US" altLang="zh-CN" sz="2000"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2000" dirty="0">
                <a:solidFill>
                  <a:srgbClr val="55797A"/>
                </a:solidFill>
                <a:effectLst/>
                <a:latin typeface="微软雅黑" panose="020B0503020204020204" pitchFamily="34" charset="-122"/>
                <a:ea typeface="微软雅黑" panose="020B0503020204020204" pitchFamily="34" charset="-122"/>
                <a:sym typeface="+mn-ea"/>
              </a:rPr>
              <a:t>协同项目</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9" name="文本框 18"/>
          <p:cNvSpPr txBox="1"/>
          <p:nvPr>
            <p:custDataLst>
              <p:tags r:id="rId4"/>
            </p:custDataLst>
          </p:nvPr>
        </p:nvSpPr>
        <p:spPr>
          <a:xfrm>
            <a:off x="2742565" y="4391025"/>
            <a:ext cx="2238375" cy="398780"/>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协同背景与必要性</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6" name="文本框 25"/>
          <p:cNvSpPr txBox="1"/>
          <p:nvPr>
            <p:custDataLst>
              <p:tags r:id="rId5"/>
            </p:custDataLst>
          </p:nvPr>
        </p:nvSpPr>
        <p:spPr>
          <a:xfrm>
            <a:off x="7629525" y="4391025"/>
            <a:ext cx="1372870" cy="398780"/>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理论阐释</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rot="0">
            <a:off x="1217930" y="3075940"/>
            <a:ext cx="1059180" cy="1059180"/>
            <a:chOff x="2811" y="5565"/>
            <a:chExt cx="1668" cy="1668"/>
          </a:xfrm>
        </p:grpSpPr>
        <p:sp>
          <p:nvSpPr>
            <p:cNvPr id="7" name="椭圆 6"/>
            <p:cNvSpPr/>
            <p:nvPr/>
          </p:nvSpPr>
          <p:spPr>
            <a:xfrm>
              <a:off x="2811" y="5565"/>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Camille5"/>
            <p:cNvSpPr>
              <a:spLocks noEditPoints="1"/>
            </p:cNvSpPr>
            <p:nvPr/>
          </p:nvSpPr>
          <p:spPr bwMode="auto">
            <a:xfrm>
              <a:off x="3246" y="6040"/>
              <a:ext cx="799" cy="719"/>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grpSp>
      <p:grpSp>
        <p:nvGrpSpPr>
          <p:cNvPr id="38" name="组合 37"/>
          <p:cNvGrpSpPr/>
          <p:nvPr/>
        </p:nvGrpSpPr>
        <p:grpSpPr>
          <a:xfrm rot="0">
            <a:off x="5567045" y="3073400"/>
            <a:ext cx="1059180" cy="1059180"/>
            <a:chOff x="10574" y="5409"/>
            <a:chExt cx="1668" cy="1668"/>
          </a:xfrm>
        </p:grpSpPr>
        <p:sp>
          <p:nvSpPr>
            <p:cNvPr id="14" name="椭圆 13"/>
            <p:cNvSpPr/>
            <p:nvPr>
              <p:custDataLst>
                <p:tags r:id="rId6"/>
              </p:custDataLst>
            </p:nvPr>
          </p:nvSpPr>
          <p:spPr>
            <a:xfrm>
              <a:off x="10574"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8"/>
            <p:cNvSpPr/>
            <p:nvPr>
              <p:custDataLst>
                <p:tags r:id="rId7"/>
              </p:custDataLst>
            </p:nvPr>
          </p:nvSpPr>
          <p:spPr>
            <a:xfrm>
              <a:off x="11000" y="5760"/>
              <a:ext cx="818" cy="967"/>
            </a:xfrm>
            <a:custGeom>
              <a:avLst/>
              <a:gdLst/>
              <a:ahLst/>
              <a:cxnLst>
                <a:cxn ang="0">
                  <a:pos x="74566864" y="46602108"/>
                </a:cxn>
                <a:cxn ang="0">
                  <a:pos x="74566864" y="46602108"/>
                </a:cxn>
                <a:cxn ang="0">
                  <a:pos x="84052302" y="4712612"/>
                </a:cxn>
                <a:cxn ang="0">
                  <a:pos x="53751402" y="35082584"/>
                </a:cxn>
                <a:cxn ang="0">
                  <a:pos x="25821860" y="60478229"/>
                </a:cxn>
                <a:cxn ang="0">
                  <a:pos x="25821860" y="104724323"/>
                </a:cxn>
                <a:cxn ang="0">
                  <a:pos x="81680943" y="120956459"/>
                </a:cxn>
                <a:cxn ang="0">
                  <a:pos x="102759500" y="58121632"/>
                </a:cxn>
                <a:cxn ang="0">
                  <a:pos x="74566864" y="46602108"/>
                </a:cxn>
                <a:cxn ang="0">
                  <a:pos x="18707782" y="46602108"/>
                </a:cxn>
                <a:cxn ang="0">
                  <a:pos x="18707782" y="46602108"/>
                </a:cxn>
                <a:cxn ang="0">
                  <a:pos x="0" y="67285141"/>
                </a:cxn>
                <a:cxn ang="0">
                  <a:pos x="0" y="97393399"/>
                </a:cxn>
                <a:cxn ang="0">
                  <a:pos x="18707782" y="118599862"/>
                </a:cxn>
                <a:cxn ang="0">
                  <a:pos x="11593118" y="104724323"/>
                </a:cxn>
                <a:cxn ang="0">
                  <a:pos x="11593118" y="62834244"/>
                </a:cxn>
                <a:cxn ang="0">
                  <a:pos x="18707782" y="46602108"/>
                </a:cxn>
              </a:cxnLst>
              <a:rect l="0" t="0" r="0" b="0"/>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rgbClr val="55797A"/>
            </a:solidFill>
            <a:ln>
              <a:noFill/>
            </a:ln>
          </p:spPr>
        </p:sp>
      </p:grpSp>
      <p:grpSp>
        <p:nvGrpSpPr>
          <p:cNvPr id="9" name="组合 8"/>
          <p:cNvGrpSpPr/>
          <p:nvPr/>
        </p:nvGrpSpPr>
        <p:grpSpPr>
          <a:xfrm rot="0">
            <a:off x="7742555" y="3074035"/>
            <a:ext cx="1059180" cy="1059180"/>
            <a:chOff x="14734" y="5366"/>
            <a:chExt cx="1668" cy="1668"/>
          </a:xfrm>
        </p:grpSpPr>
        <p:sp>
          <p:nvSpPr>
            <p:cNvPr id="10" name="椭圆 9"/>
            <p:cNvSpPr/>
            <p:nvPr>
              <p:custDataLst>
                <p:tags r:id="rId8"/>
              </p:custDataLst>
            </p:nvPr>
          </p:nvSpPr>
          <p:spPr>
            <a:xfrm>
              <a:off x="14734" y="5366"/>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18"/>
            <p:cNvSpPr/>
            <p:nvPr>
              <p:custDataLst>
                <p:tags r:id="rId9"/>
              </p:custDataLst>
            </p:nvPr>
          </p:nvSpPr>
          <p:spPr bwMode="auto">
            <a:xfrm>
              <a:off x="15129" y="5762"/>
              <a:ext cx="880" cy="87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5797A"/>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汉仪中宋S" panose="00020600040101010101" charset="-122"/>
                <a:ea typeface="微软雅黑" panose="020B0503020204020204" pitchFamily="34" charset="-122"/>
                <a:cs typeface="+mn-cs"/>
                <a:sym typeface="汉仪中宋S" panose="00020600040101010101" charset="-122"/>
              </a:endParaRPr>
            </a:p>
          </p:txBody>
        </p:sp>
      </p:grpSp>
      <p:grpSp>
        <p:nvGrpSpPr>
          <p:cNvPr id="20" name="组合 19"/>
          <p:cNvGrpSpPr/>
          <p:nvPr/>
        </p:nvGrpSpPr>
        <p:grpSpPr>
          <a:xfrm rot="0">
            <a:off x="3392170" y="3075305"/>
            <a:ext cx="1059180" cy="1059180"/>
            <a:chOff x="6890" y="5409"/>
            <a:chExt cx="1668" cy="1668"/>
          </a:xfrm>
        </p:grpSpPr>
        <p:sp>
          <p:nvSpPr>
            <p:cNvPr id="22" name="椭圆 21"/>
            <p:cNvSpPr/>
            <p:nvPr>
              <p:custDataLst>
                <p:tags r:id="rId10"/>
              </p:custDataLst>
            </p:nvPr>
          </p:nvSpPr>
          <p:spPr>
            <a:xfrm>
              <a:off x="6890"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19"/>
            <p:cNvSpPr/>
            <p:nvPr>
              <p:custDataLst>
                <p:tags r:id="rId11"/>
              </p:custDataLst>
            </p:nvPr>
          </p:nvSpPr>
          <p:spPr>
            <a:xfrm>
              <a:off x="7353" y="5739"/>
              <a:ext cx="743" cy="1010"/>
            </a:xfrm>
            <a:custGeom>
              <a:avLst/>
              <a:gdLst/>
              <a:ahLst/>
              <a:cxnLst>
                <a:cxn ang="0">
                  <a:pos x="91405913" y="34128055"/>
                </a:cxn>
                <a:cxn ang="0">
                  <a:pos x="91405913" y="34128055"/>
                </a:cxn>
                <a:cxn ang="0">
                  <a:pos x="30644892" y="4395253"/>
                </a:cxn>
                <a:cxn ang="0">
                  <a:pos x="2377681" y="13702747"/>
                </a:cxn>
                <a:cxn ang="0">
                  <a:pos x="0" y="20424729"/>
                </a:cxn>
                <a:cxn ang="0">
                  <a:pos x="2377681" y="89197826"/>
                </a:cxn>
                <a:cxn ang="0">
                  <a:pos x="4755362" y="93851284"/>
                </a:cxn>
                <a:cxn ang="0">
                  <a:pos x="58647721" y="125652031"/>
                </a:cxn>
                <a:cxn ang="0">
                  <a:pos x="61025403" y="125652031"/>
                </a:cxn>
                <a:cxn ang="0">
                  <a:pos x="63403084" y="125652031"/>
                </a:cxn>
                <a:cxn ang="0">
                  <a:pos x="65516384" y="123584085"/>
                </a:cxn>
                <a:cxn ang="0">
                  <a:pos x="65516384" y="52484259"/>
                </a:cxn>
                <a:cxn ang="0">
                  <a:pos x="63403084" y="47830802"/>
                </a:cxn>
                <a:cxn ang="0">
                  <a:pos x="11624025" y="18098000"/>
                </a:cxn>
                <a:cxn ang="0">
                  <a:pos x="18756485" y="13702747"/>
                </a:cxn>
                <a:cxn ang="0">
                  <a:pos x="28267211" y="11376018"/>
                </a:cxn>
                <a:cxn ang="0">
                  <a:pos x="79518091" y="38781512"/>
                </a:cxn>
                <a:cxn ang="0">
                  <a:pos x="81895772" y="41108241"/>
                </a:cxn>
                <a:cxn ang="0">
                  <a:pos x="81895772" y="109881338"/>
                </a:cxn>
                <a:cxn ang="0">
                  <a:pos x="86650550" y="114276592"/>
                </a:cxn>
                <a:cxn ang="0">
                  <a:pos x="93519213" y="109881338"/>
                </a:cxn>
                <a:cxn ang="0">
                  <a:pos x="93519213" y="36454784"/>
                </a:cxn>
                <a:cxn ang="0">
                  <a:pos x="91405913" y="34128055"/>
                </a:cxn>
              </a:cxnLst>
              <a:rect l="0" t="0" r="0" b="0"/>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55797A"/>
            </a:solidFill>
            <a:ln>
              <a:noFill/>
            </a:ln>
          </p:spPr>
        </p:sp>
      </p:grpSp>
      <p:grpSp>
        <p:nvGrpSpPr>
          <p:cNvPr id="15" name="组合 14"/>
          <p:cNvGrpSpPr/>
          <p:nvPr/>
        </p:nvGrpSpPr>
        <p:grpSpPr>
          <a:xfrm rot="0">
            <a:off x="9918065" y="3074670"/>
            <a:ext cx="1059180" cy="1059180"/>
            <a:chOff x="13087" y="2040"/>
            <a:chExt cx="1668" cy="1668"/>
          </a:xfrm>
        </p:grpSpPr>
        <p:sp>
          <p:nvSpPr>
            <p:cNvPr id="11" name="椭圆 10"/>
            <p:cNvSpPr/>
            <p:nvPr>
              <p:custDataLst>
                <p:tags r:id="rId12"/>
              </p:custDataLst>
            </p:nvPr>
          </p:nvSpPr>
          <p:spPr>
            <a:xfrm>
              <a:off x="13087" y="2040"/>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5" descr="/data/temp/1ec4f9da-1c1b-11f0-81bc-a67af1f04058.svg1ec4f9da-1c1b-11f0-81bc-a67af1f0405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rcRect/>
            <a:stretch>
              <a:fillRect/>
            </a:stretch>
          </p:blipFill>
          <p:spPr>
            <a:xfrm>
              <a:off x="13444" y="2326"/>
              <a:ext cx="973" cy="1087"/>
            </a:xfrm>
            <a:prstGeom prst="rect">
              <a:avLst/>
            </a:prstGeom>
          </p:spPr>
        </p:pic>
      </p:grpSp>
      <p:sp>
        <p:nvSpPr>
          <p:cNvPr id="24" name="文本框 23"/>
          <p:cNvSpPr txBox="1"/>
          <p:nvPr/>
        </p:nvSpPr>
        <p:spPr>
          <a:xfrm>
            <a:off x="9504045" y="4391025"/>
            <a:ext cx="1887855" cy="706755"/>
          </a:xfrm>
          <a:prstGeom prst="rect">
            <a:avLst/>
          </a:prstGeom>
          <a:noFill/>
        </p:spPr>
        <p:txBody>
          <a:bodyPr wrap="square" rtlCol="0">
            <a:spAutoFit/>
          </a:bodyPr>
          <a:p>
            <a:pPr algn="ctr"/>
            <a:r>
              <a:rPr lang="zh-CN" altLang="en-US" sz="2000">
                <a:solidFill>
                  <a:srgbClr val="55797A"/>
                </a:solidFill>
              </a:rPr>
              <a:t>校际协同项目设计实践</a:t>
            </a:r>
            <a:endParaRPr lang="zh-CN" altLang="en-US" sz="2000">
              <a:solidFill>
                <a:srgbClr val="55797A"/>
              </a:solidFill>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三、项目内容框架详解</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8" name="表格 7"/>
          <p:cNvGraphicFramePr/>
          <p:nvPr>
            <p:custDataLst>
              <p:tags r:id="rId2"/>
            </p:custDataLst>
          </p:nvPr>
        </p:nvGraphicFramePr>
        <p:xfrm>
          <a:off x="426720" y="1670685"/>
          <a:ext cx="3007360" cy="5028565"/>
        </p:xfrm>
        <a:graphic>
          <a:graphicData uri="http://schemas.openxmlformats.org/drawingml/2006/table">
            <a:tbl>
              <a:tblPr/>
              <a:tblGrid>
                <a:gridCol w="377825"/>
                <a:gridCol w="2629535"/>
              </a:tblGrid>
              <a:tr h="436245">
                <a:tc gridSpan="2">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第一节</a:t>
                      </a:r>
                      <a:r>
                        <a:rPr lang="zh-CN" altLang="en-US" sz="1100" b="1">
                          <a:latin typeface="微软雅黑" panose="020B0503020204020204" pitchFamily="34" charset="-122"/>
                          <a:ea typeface="微软雅黑" panose="020B0503020204020204" pitchFamily="34" charset="-122"/>
                          <a:cs typeface="微软雅黑" panose="020B0503020204020204" pitchFamily="34" charset="-122"/>
                        </a:rPr>
                        <a:t> </a:t>
                      </a:r>
                      <a:r>
                        <a:rPr lang="zh-CN" sz="1100" b="1">
                          <a:latin typeface="微软雅黑" panose="020B0503020204020204" pitchFamily="34" charset="-122"/>
                          <a:ea typeface="微软雅黑" panose="020B0503020204020204" pitchFamily="34" charset="-122"/>
                          <a:cs typeface="微软雅黑" panose="020B0503020204020204" pitchFamily="34" charset="-122"/>
                        </a:rPr>
                        <a:t>认识花窗</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308100">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主要内容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什么是花窗？</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花窗有什么样的形状和结构？</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3.</a:t>
                      </a:r>
                      <a:r>
                        <a:rPr lang="zh-CN" sz="1100" b="1">
                          <a:latin typeface="微软雅黑" panose="020B0503020204020204" pitchFamily="34" charset="-122"/>
                          <a:ea typeface="微软雅黑" panose="020B0503020204020204" pitchFamily="34" charset="-122"/>
                          <a:cs typeface="微软雅黑" panose="020B0503020204020204" pitchFamily="34" charset="-122"/>
                        </a:rPr>
                        <a:t>国内外花窗有何不同？</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39875">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实施方式</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主导：佛山市同济小学张秀香老师、香港培道小学黎柏杰老师先后授课</a:t>
                      </a:r>
                      <a:endParaRPr lang="zh-CN" sz="1100" b="1">
                        <a:latin typeface="微软雅黑" panose="020B0503020204020204" pitchFamily="34" charset="-122"/>
                        <a:ea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协助：华南师范大学附属小学张铭伟老师负责麦克风控制和纪律把控</a:t>
                      </a:r>
                      <a:endParaRPr lang="zh-CN" sz="1100" b="1">
                        <a:latin typeface="微软雅黑" panose="020B0503020204020204" pitchFamily="34" charset="-122"/>
                        <a:ea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形式：三校学生通过腾讯会议同步直播学习</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744345">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评价要点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学生能说出花窗的定义和基本特征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学生能描述不同花窗的形状和结构</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3.</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学生能比较中国和其他国家花窗的异同</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4.</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学生对花窗文化产生初步兴趣</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graphicFrame>
        <p:nvGraphicFramePr>
          <p:cNvPr id="9" name="表格 8"/>
          <p:cNvGraphicFramePr/>
          <p:nvPr>
            <p:custDataLst>
              <p:tags r:id="rId3"/>
            </p:custDataLst>
          </p:nvPr>
        </p:nvGraphicFramePr>
        <p:xfrm>
          <a:off x="4321175" y="1670050"/>
          <a:ext cx="3074670" cy="5029200"/>
        </p:xfrm>
        <a:graphic>
          <a:graphicData uri="http://schemas.openxmlformats.org/drawingml/2006/table">
            <a:tbl>
              <a:tblPr/>
              <a:tblGrid>
                <a:gridCol w="386080"/>
                <a:gridCol w="2688590"/>
              </a:tblGrid>
              <a:tr h="251460">
                <a:tc gridSpan="2">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第三节</a:t>
                      </a:r>
                      <a:r>
                        <a:rPr lang="zh-CN" altLang="en-US" sz="1100" b="1">
                          <a:latin typeface="微软雅黑" panose="020B0503020204020204" pitchFamily="34" charset="-122"/>
                          <a:ea typeface="微软雅黑" panose="020B0503020204020204" pitchFamily="34" charset="-122"/>
                          <a:cs typeface="微软雅黑" panose="020B0503020204020204" pitchFamily="34" charset="-122"/>
                        </a:rPr>
                        <a:t> “</a:t>
                      </a:r>
                      <a:r>
                        <a:rPr lang="zh-CN" sz="1100" b="1">
                          <a:latin typeface="微软雅黑" panose="020B0503020204020204" pitchFamily="34" charset="-122"/>
                          <a:ea typeface="微软雅黑" panose="020B0503020204020204" pitchFamily="34" charset="-122"/>
                          <a:cs typeface="微软雅黑" panose="020B0503020204020204" pitchFamily="34" charset="-122"/>
                        </a:rPr>
                        <a:t>花窗的设计</a:t>
                      </a:r>
                      <a:r>
                        <a:rPr lang="zh-CN" altLang="en-US" sz="1100" b="1">
                          <a:latin typeface="微软雅黑" panose="020B0503020204020204" pitchFamily="34" charset="-122"/>
                          <a:ea typeface="微软雅黑" panose="020B0503020204020204" pitchFamily="34" charset="-122"/>
                          <a:cs typeface="微软雅黑" panose="020B0503020204020204" pitchFamily="34" charset="-122"/>
                        </a:rPr>
                        <a:t>”</a:t>
                      </a:r>
                      <a:r>
                        <a:rPr lang="zh-CN" sz="1100" b="1">
                          <a:latin typeface="微软雅黑" panose="020B0503020204020204" pitchFamily="34" charset="-122"/>
                          <a:ea typeface="微软雅黑" panose="020B0503020204020204" pitchFamily="34" charset="-122"/>
                          <a:cs typeface="微软雅黑" panose="020B0503020204020204" pitchFamily="34" charset="-122"/>
                        </a:rPr>
                        <a:t>研学活动</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2263140">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主要内容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活动一：破冰游戏</a:t>
                      </a: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a:t>
                      </a:r>
                      <a:r>
                        <a:rPr lang="zh-CN" sz="1100" b="1">
                          <a:latin typeface="微软雅黑" panose="020B0503020204020204" pitchFamily="34" charset="-122"/>
                          <a:ea typeface="微软雅黑" panose="020B0503020204020204" pitchFamily="34" charset="-122"/>
                          <a:cs typeface="微软雅黑" panose="020B0503020204020204" pitchFamily="34" charset="-122"/>
                        </a:rPr>
                        <a:t>猜猜我是谁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活动二：温故而知新</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活动三：参观梁园花窗</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任务一：问题归类</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任务二：认识花窗的结构、图案组成</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任务三：拍照取证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任务四：设计与制作花窗</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任务五：交流、展示花窗作品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任务六：活动成果交流与评价</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05840">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实施方式</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佛山市同济小学学生线下到梁园博物馆进行研学活动并开展花窗设计制作</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香港培道小学学生和华南师范大学附属小学学生开展线上云研学活动</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08760">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评价要点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知道梁园花窗的结构组成和图案组成</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知道梁园花窗不同类型花窗的特色</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3.</a:t>
                      </a:r>
                      <a:r>
                        <a:rPr lang="zh-CN" sz="1100" b="1">
                          <a:latin typeface="微软雅黑" panose="020B0503020204020204" pitchFamily="34" charset="-122"/>
                          <a:ea typeface="微软雅黑" panose="020B0503020204020204" pitchFamily="34" charset="-122"/>
                          <a:cs typeface="微软雅黑" panose="020B0503020204020204" pitchFamily="34" charset="-122"/>
                        </a:rPr>
                        <a:t>学会运用所学的知识进行花窗设计</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4.</a:t>
                      </a:r>
                      <a:r>
                        <a:rPr lang="zh-CN" sz="1100" b="1">
                          <a:latin typeface="微软雅黑" panose="020B0503020204020204" pitchFamily="34" charset="-122"/>
                          <a:ea typeface="微软雅黑" panose="020B0503020204020204" pitchFamily="34" charset="-122"/>
                          <a:cs typeface="微软雅黑" panose="020B0503020204020204" pitchFamily="34" charset="-122"/>
                        </a:rPr>
                        <a:t>能对设计的花窗赋予一定的寓意</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5.</a:t>
                      </a:r>
                      <a:r>
                        <a:rPr lang="zh-CN" sz="1100" b="1">
                          <a:latin typeface="微软雅黑" panose="020B0503020204020204" pitchFamily="34" charset="-122"/>
                          <a:ea typeface="微软雅黑" panose="020B0503020204020204" pitchFamily="34" charset="-122"/>
                          <a:cs typeface="微软雅黑" panose="020B0503020204020204" pitchFamily="34" charset="-122"/>
                        </a:rPr>
                        <a:t>和身边的人交流和分享花窗的知识</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6.</a:t>
                      </a:r>
                      <a:r>
                        <a:rPr lang="zh-CN" sz="1100" b="1">
                          <a:latin typeface="微软雅黑" panose="020B0503020204020204" pitchFamily="34" charset="-122"/>
                          <a:ea typeface="微软雅黑" panose="020B0503020204020204" pitchFamily="34" charset="-122"/>
                          <a:cs typeface="微软雅黑" panose="020B0503020204020204" pitchFamily="34" charset="-122"/>
                        </a:rPr>
                        <a:t>能认真对待此次活动并与他人合作</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graphicFrame>
        <p:nvGraphicFramePr>
          <p:cNvPr id="10" name="表格 9"/>
          <p:cNvGraphicFramePr/>
          <p:nvPr>
            <p:custDataLst>
              <p:tags r:id="rId4"/>
            </p:custDataLst>
          </p:nvPr>
        </p:nvGraphicFramePr>
        <p:xfrm>
          <a:off x="8292465" y="1669415"/>
          <a:ext cx="3171190" cy="5029835"/>
        </p:xfrm>
        <a:graphic>
          <a:graphicData uri="http://schemas.openxmlformats.org/drawingml/2006/table">
            <a:tbl>
              <a:tblPr/>
              <a:tblGrid>
                <a:gridCol w="398780"/>
                <a:gridCol w="2772410"/>
              </a:tblGrid>
              <a:tr h="334645">
                <a:tc gridSpan="2">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cs typeface="微软雅黑" panose="020B0503020204020204" pitchFamily="34" charset="-122"/>
                        </a:rPr>
                        <a:t>第七节</a:t>
                      </a:r>
                      <a:r>
                        <a:rPr lang="zh-CN" altLang="en-US" sz="1100" b="1">
                          <a:latin typeface="微软雅黑" panose="020B0503020204020204" pitchFamily="34" charset="-122"/>
                          <a:ea typeface="微软雅黑" panose="020B0503020204020204" pitchFamily="34" charset="-122"/>
                          <a:cs typeface="微软雅黑" panose="020B0503020204020204" pitchFamily="34" charset="-122"/>
                        </a:rPr>
                        <a:t> </a:t>
                      </a:r>
                      <a:r>
                        <a:rPr lang="zh-CN" sz="1100" b="1">
                          <a:latin typeface="微软雅黑" panose="020B0503020204020204" pitchFamily="34" charset="-122"/>
                          <a:ea typeface="微软雅黑" panose="020B0503020204020204" pitchFamily="34" charset="-122"/>
                          <a:cs typeface="微软雅黑" panose="020B0503020204020204" pitchFamily="34" charset="-122"/>
                        </a:rPr>
                        <a:t>花窗作品线上交流展示</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341120">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主要内容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每组学生展示自己的花窗作品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学生互相欣赏和评价作品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3.</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学生分享制作过程中的心得和体会</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4.</a:t>
                      </a:r>
                      <a:r>
                        <a:rPr lang="zh-CN" sz="1100" b="1">
                          <a:latin typeface="微软雅黑" panose="020B0503020204020204" pitchFamily="34" charset="-122"/>
                          <a:ea typeface="微软雅黑" panose="020B0503020204020204" pitchFamily="34" charset="-122"/>
                          <a:cs typeface="微软雅黑" panose="020B0503020204020204" pitchFamily="34" charset="-122"/>
                        </a:rPr>
                        <a:t>教师点评优秀作品并总结课程</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41755">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实施方式</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主持：三校教师轮流主持</a:t>
                      </a:r>
                      <a:endParaRPr lang="zh-CN" sz="1100" b="1">
                        <a:latin typeface="微软雅黑" panose="020B0503020204020204" pitchFamily="34" charset="-122"/>
                        <a:ea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参与：所有学生</a:t>
                      </a:r>
                      <a:endParaRPr lang="zh-CN" sz="1100" b="1">
                        <a:latin typeface="微软雅黑" panose="020B0503020204020204" pitchFamily="34" charset="-122"/>
                        <a:ea typeface="微软雅黑" panose="020B0503020204020204" pitchFamily="34" charset="-122"/>
                      </a:endParaRPr>
                    </a:p>
                    <a:p>
                      <a:pPr marL="0" indent="0" algn="just">
                        <a:lnSpc>
                          <a:spcPct val="150000"/>
                        </a:lnSpc>
                        <a:spcBef>
                          <a:spcPct val="0"/>
                        </a:spcBef>
                        <a:spcAft>
                          <a:spcPct val="0"/>
                        </a:spcAft>
                      </a:pPr>
                      <a:r>
                        <a:rPr lang="zh-CN" sz="1100" b="1">
                          <a:latin typeface="微软雅黑" panose="020B0503020204020204" pitchFamily="34" charset="-122"/>
                          <a:ea typeface="微软雅黑" panose="020B0503020204020204" pitchFamily="34" charset="-122"/>
                        </a:rPr>
                        <a:t>形式：腾讯会议线上互动，每组学生轮流展示，其他学生提问评价</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012315">
                <a:tc>
                  <a:txBody>
                    <a:bodyPr/>
                    <a:p>
                      <a:pPr marL="0" indent="0" algn="ctr">
                        <a:lnSpc>
                          <a:spcPct val="150000"/>
                        </a:lnSpc>
                        <a:spcBef>
                          <a:spcPts val="600"/>
                        </a:spcBef>
                        <a:spcAft>
                          <a:spcPts val="600"/>
                        </a:spcAft>
                      </a:pPr>
                      <a:r>
                        <a:rPr lang="zh-CN" sz="1100" b="1">
                          <a:latin typeface="微软雅黑" panose="020B0503020204020204" pitchFamily="34" charset="-122"/>
                          <a:ea typeface="微软雅黑" panose="020B0503020204020204" pitchFamily="34" charset="-122"/>
                        </a:rPr>
                        <a:t>评价要点</a:t>
                      </a:r>
                      <a:endParaRPr lang="zh-CN" sz="1100" b="1">
                        <a:latin typeface="微软雅黑" panose="020B0503020204020204" pitchFamily="34" charset="-122"/>
                        <a:ea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1.</a:t>
                      </a:r>
                      <a:r>
                        <a:rPr lang="zh-CN" sz="1100" b="1">
                          <a:latin typeface="微软雅黑" panose="020B0503020204020204" pitchFamily="34" charset="-122"/>
                          <a:ea typeface="微软雅黑" panose="020B0503020204020204" pitchFamily="34" charset="-122"/>
                          <a:cs typeface="微软雅黑" panose="020B0503020204020204" pitchFamily="34" charset="-122"/>
                        </a:rPr>
                        <a:t>每组学生能够清晰、生动地介绍自己的花窗作品，展现作品的创意和特色</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2.</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学生能够运用美术、数学等学科知识，从多角度欣赏和评价他人的作品</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spcBef>
                          <a:spcPct val="0"/>
                        </a:spcBef>
                        <a:spcAft>
                          <a:spcPct val="0"/>
                        </a:spcAft>
                      </a:pPr>
                      <a:r>
                        <a:rPr lang="en-US" altLang="zh-CN" sz="1100" b="1">
                          <a:latin typeface="微软雅黑" panose="020B0503020204020204" pitchFamily="34" charset="-122"/>
                          <a:ea typeface="微软雅黑" panose="020B0503020204020204" pitchFamily="34" charset="-122"/>
                          <a:cs typeface="微软雅黑" panose="020B0503020204020204" pitchFamily="34" charset="-122"/>
                        </a:rPr>
                        <a:t>3.</a:t>
                      </a:r>
                      <a:r>
                        <a:rPr lang="zh-CN" sz="1100" b="1">
                          <a:latin typeface="微软雅黑" panose="020B0503020204020204" pitchFamily="34" charset="-122"/>
                          <a:ea typeface="微软雅黑" panose="020B0503020204020204" pitchFamily="34" charset="-122"/>
                          <a:cs typeface="微软雅黑" panose="020B0503020204020204" pitchFamily="34" charset="-122"/>
                        </a:rPr>
                        <a:t>学生能够总结分享自己在设计、制作、协作等方面的收获和感悟</a:t>
                      </a:r>
                      <a:endParaRPr lang="zh-CN" sz="11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12" name="文本框 11"/>
          <p:cNvSpPr txBox="1"/>
          <p:nvPr/>
        </p:nvSpPr>
        <p:spPr>
          <a:xfrm>
            <a:off x="426720" y="1302385"/>
            <a:ext cx="3014345" cy="337185"/>
          </a:xfrm>
          <a:prstGeom prst="rect">
            <a:avLst/>
          </a:prstGeom>
          <a:noFill/>
        </p:spPr>
        <p:txBody>
          <a:bodyPr wrap="square" rtlCol="0">
            <a:spAutoFit/>
          </a:bodyPr>
          <a:p>
            <a:pPr algn="ctr"/>
            <a:r>
              <a:rPr lang="zh-CN" altLang="en-US" sz="1600" b="1">
                <a:solidFill>
                  <a:srgbClr val="55797A"/>
                </a:solidFill>
              </a:rPr>
              <a:t>三校同步直播，建立基础认知</a:t>
            </a:r>
            <a:endParaRPr lang="zh-CN" altLang="en-US" sz="1600" b="1">
              <a:solidFill>
                <a:srgbClr val="55797A"/>
              </a:solidFill>
            </a:endParaRPr>
          </a:p>
        </p:txBody>
      </p:sp>
      <p:sp>
        <p:nvSpPr>
          <p:cNvPr id="13" name="文本框 12"/>
          <p:cNvSpPr txBox="1"/>
          <p:nvPr/>
        </p:nvSpPr>
        <p:spPr>
          <a:xfrm>
            <a:off x="4321175" y="1332230"/>
            <a:ext cx="3069590" cy="337185"/>
          </a:xfrm>
          <a:prstGeom prst="rect">
            <a:avLst/>
          </a:prstGeom>
          <a:noFill/>
        </p:spPr>
        <p:txBody>
          <a:bodyPr wrap="square" rtlCol="0">
            <a:spAutoFit/>
          </a:bodyPr>
          <a:p>
            <a:pPr algn="ctr"/>
            <a:r>
              <a:rPr lang="zh-CN" altLang="en-US" sz="1600" b="1">
                <a:solidFill>
                  <a:srgbClr val="55797A"/>
                </a:solidFill>
              </a:rPr>
              <a:t>线下实地</a:t>
            </a:r>
            <a:r>
              <a:rPr lang="en-US" altLang="zh-CN" sz="1600" b="1">
                <a:solidFill>
                  <a:srgbClr val="55797A"/>
                </a:solidFill>
              </a:rPr>
              <a:t>+</a:t>
            </a:r>
            <a:r>
              <a:rPr lang="zh-CN" altLang="en-US" sz="1600" b="1">
                <a:solidFill>
                  <a:srgbClr val="55797A"/>
                </a:solidFill>
              </a:rPr>
              <a:t>线上云研学结合</a:t>
            </a:r>
            <a:endParaRPr lang="zh-CN" altLang="en-US" sz="1600" b="1">
              <a:solidFill>
                <a:srgbClr val="55797A"/>
              </a:solidFill>
            </a:endParaRPr>
          </a:p>
        </p:txBody>
      </p:sp>
      <p:sp>
        <p:nvSpPr>
          <p:cNvPr id="14" name="文本框 13"/>
          <p:cNvSpPr txBox="1"/>
          <p:nvPr/>
        </p:nvSpPr>
        <p:spPr>
          <a:xfrm>
            <a:off x="8291830" y="1333500"/>
            <a:ext cx="3166110" cy="337185"/>
          </a:xfrm>
          <a:prstGeom prst="rect">
            <a:avLst/>
          </a:prstGeom>
          <a:noFill/>
        </p:spPr>
        <p:txBody>
          <a:bodyPr wrap="square" rtlCol="0">
            <a:spAutoFit/>
          </a:bodyPr>
          <a:p>
            <a:pPr algn="ctr"/>
            <a:r>
              <a:rPr lang="zh-CN" altLang="en-US" sz="1600" b="1">
                <a:solidFill>
                  <a:srgbClr val="55797A"/>
                </a:solidFill>
              </a:rPr>
              <a:t>跨校成果分享与评价</a:t>
            </a:r>
            <a:endParaRPr lang="zh-CN" altLang="en-US" sz="1600" b="1">
              <a:solidFill>
                <a:srgbClr val="55797A"/>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四、项目资源准备</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custDataLst>
              <p:tags r:id="rId2"/>
            </p:custDataLst>
          </p:nvPr>
        </p:nvGrpSpPr>
        <p:grpSpPr>
          <a:xfrm>
            <a:off x="675640" y="1941195"/>
            <a:ext cx="7034530" cy="4017645"/>
            <a:chOff x="1275" y="3672"/>
            <a:chExt cx="9601" cy="4079"/>
          </a:xfrm>
        </p:grpSpPr>
        <p:grpSp>
          <p:nvGrpSpPr>
            <p:cNvPr id="33" name="组合 32"/>
            <p:cNvGrpSpPr/>
            <p:nvPr/>
          </p:nvGrpSpPr>
          <p:grpSpPr>
            <a:xfrm rot="0">
              <a:off x="1275" y="4765"/>
              <a:ext cx="9601" cy="799"/>
              <a:chOff x="1553" y="4300"/>
              <a:chExt cx="13922" cy="1100"/>
            </a:xfrm>
          </p:grpSpPr>
          <p:sp>
            <p:nvSpPr>
              <p:cNvPr id="11" name="矩形: 圆角 2"/>
              <p:cNvSpPr/>
              <p:nvPr>
                <p:custDataLst>
                  <p:tags r:id="rId3"/>
                </p:custDataLst>
              </p:nvPr>
            </p:nvSpPr>
            <p:spPr>
              <a:xfrm>
                <a:off x="1807" y="4612"/>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圆角矩形 11"/>
              <p:cNvSpPr/>
              <p:nvPr>
                <p:custDataLst>
                  <p:tags r:id="rId4"/>
                </p:custDataLst>
              </p:nvPr>
            </p:nvSpPr>
            <p:spPr>
              <a:xfrm>
                <a:off x="1553" y="4300"/>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2</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grpSp>
          <p:nvGrpSpPr>
            <p:cNvPr id="37" name="组合 36"/>
            <p:cNvGrpSpPr/>
            <p:nvPr/>
          </p:nvGrpSpPr>
          <p:grpSpPr>
            <a:xfrm rot="0">
              <a:off x="1275" y="5859"/>
              <a:ext cx="9601" cy="799"/>
              <a:chOff x="1553" y="5918"/>
              <a:chExt cx="13922" cy="1100"/>
            </a:xfrm>
          </p:grpSpPr>
          <p:sp>
            <p:nvSpPr>
              <p:cNvPr id="14" name="矩形: 圆角 2"/>
              <p:cNvSpPr/>
              <p:nvPr>
                <p:custDataLst>
                  <p:tags r:id="rId5"/>
                </p:custDataLst>
              </p:nvPr>
            </p:nvSpPr>
            <p:spPr>
              <a:xfrm>
                <a:off x="1807" y="6230"/>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圆角矩形 14"/>
              <p:cNvSpPr/>
              <p:nvPr>
                <p:custDataLst>
                  <p:tags r:id="rId6"/>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3</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grpSp>
          <p:nvGrpSpPr>
            <p:cNvPr id="38" name="组合 37"/>
            <p:cNvGrpSpPr/>
            <p:nvPr/>
          </p:nvGrpSpPr>
          <p:grpSpPr>
            <a:xfrm rot="0">
              <a:off x="1275" y="6952"/>
              <a:ext cx="9601" cy="799"/>
              <a:chOff x="1553" y="7536"/>
              <a:chExt cx="13922" cy="1100"/>
            </a:xfrm>
          </p:grpSpPr>
          <p:sp>
            <p:nvSpPr>
              <p:cNvPr id="18" name="矩形: 圆角 2"/>
              <p:cNvSpPr/>
              <p:nvPr>
                <p:custDataLst>
                  <p:tags r:id="rId7"/>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 name="圆角矩形 18"/>
              <p:cNvSpPr/>
              <p:nvPr>
                <p:custDataLst>
                  <p:tags r:id="rId8"/>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4</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grpSp>
          <p:nvGrpSpPr>
            <p:cNvPr id="30" name="组合 29"/>
            <p:cNvGrpSpPr/>
            <p:nvPr/>
          </p:nvGrpSpPr>
          <p:grpSpPr>
            <a:xfrm rot="0">
              <a:off x="1275" y="3672"/>
              <a:ext cx="9601" cy="799"/>
              <a:chOff x="1553" y="2682"/>
              <a:chExt cx="13922" cy="1100"/>
            </a:xfrm>
          </p:grpSpPr>
          <p:sp>
            <p:nvSpPr>
              <p:cNvPr id="31" name="矩形: 圆角 2"/>
              <p:cNvSpPr/>
              <p:nvPr>
                <p:custDataLst>
                  <p:tags r:id="rId9"/>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4" name="圆角矩形 33"/>
              <p:cNvSpPr/>
              <p:nvPr>
                <p:custDataLst>
                  <p:tags r:id="rId10"/>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zh-CN" altLang="en-US" sz="2000" b="1" dirty="0">
                    <a:solidFill>
                      <a:srgbClr val="FFFFFF"/>
                    </a:solidFill>
                    <a:latin typeface="+mn-ea"/>
                    <a:cs typeface="+mn-ea"/>
                    <a:sym typeface="+mn-ea"/>
                  </a:rPr>
                  <a:t>（</a:t>
                </a:r>
                <a:r>
                  <a:rPr lang="en-US" altLang="zh-CN" sz="2000" b="1" dirty="0">
                    <a:solidFill>
                      <a:srgbClr val="FFFFFF"/>
                    </a:solidFill>
                    <a:latin typeface="+mn-ea"/>
                    <a:cs typeface="+mn-ea"/>
                    <a:sym typeface="+mn-ea"/>
                  </a:rPr>
                  <a:t>1</a:t>
                </a:r>
                <a:r>
                  <a:rPr lang="zh-CN" altLang="en-US" sz="2000" b="1" dirty="0">
                    <a:solidFill>
                      <a:srgbClr val="FFFFFF"/>
                    </a:solidFill>
                    <a:latin typeface="+mn-ea"/>
                    <a:cs typeface="+mn-ea"/>
                    <a:sym typeface="+mn-ea"/>
                  </a:rPr>
                  <a:t>）</a:t>
                </a:r>
                <a:endParaRPr lang="zh-CN" altLang="en-US" sz="2000" b="1" dirty="0">
                  <a:solidFill>
                    <a:srgbClr val="FFFFFF"/>
                  </a:solidFill>
                  <a:latin typeface="+mn-ea"/>
                  <a:cs typeface="+mn-ea"/>
                  <a:sym typeface="+mn-ea"/>
                </a:endParaRPr>
              </a:p>
            </p:txBody>
          </p:sp>
        </p:grpSp>
        <p:sp>
          <p:nvSpPr>
            <p:cNvPr id="35" name="文本框 34"/>
            <p:cNvSpPr txBox="1"/>
            <p:nvPr>
              <p:custDataLst>
                <p:tags r:id="rId11"/>
              </p:custDataLst>
            </p:nvPr>
          </p:nvSpPr>
          <p:spPr>
            <a:xfrm>
              <a:off x="2303" y="3891"/>
              <a:ext cx="8573" cy="579"/>
            </a:xfrm>
            <a:prstGeom prst="rect">
              <a:avLst/>
            </a:prstGeom>
            <a:noFill/>
          </p:spPr>
          <p:txBody>
            <a:bodyPr wrap="square" rtlCol="0">
              <a:noAutofit/>
            </a:bodyPr>
            <a:p>
              <a:pPr>
                <a:lnSpc>
                  <a:spcPct val="150000"/>
                </a:lnSpc>
              </a:pPr>
              <a:r>
                <a:rPr lang="zh-CN" altLang="en-US" b="1"/>
                <a:t>教学资源：</a:t>
              </a:r>
              <a:r>
                <a:rPr lang="zh-CN" altLang="en-US"/>
                <a:t>教学课件、微课视频、花窗素材库</a:t>
              </a:r>
              <a:endParaRPr lang="zh-CN" altLang="en-US"/>
            </a:p>
          </p:txBody>
        </p:sp>
        <p:sp>
          <p:nvSpPr>
            <p:cNvPr id="36" name="文本框 35"/>
            <p:cNvSpPr txBox="1"/>
            <p:nvPr>
              <p:custDataLst>
                <p:tags r:id="rId12"/>
              </p:custDataLst>
            </p:nvPr>
          </p:nvSpPr>
          <p:spPr>
            <a:xfrm>
              <a:off x="2303" y="7170"/>
              <a:ext cx="8573" cy="577"/>
            </a:xfrm>
            <a:prstGeom prst="rect">
              <a:avLst/>
            </a:prstGeom>
            <a:noFill/>
          </p:spPr>
          <p:txBody>
            <a:bodyPr wrap="square" rtlCol="0">
              <a:noAutofit/>
            </a:bodyPr>
            <a:p>
              <a:pPr>
                <a:lnSpc>
                  <a:spcPct val="150000"/>
                </a:lnSpc>
              </a:pPr>
              <a:r>
                <a:rPr lang="zh-CN" altLang="en-US" b="1"/>
                <a:t>校外基地：</a:t>
              </a:r>
              <a:r>
                <a:rPr lang="zh-CN" altLang="en-US"/>
                <a:t>佛山梁园博物馆作为实践基地</a:t>
              </a:r>
              <a:endParaRPr lang="zh-CN" altLang="en-US"/>
            </a:p>
          </p:txBody>
        </p:sp>
        <p:sp>
          <p:nvSpPr>
            <p:cNvPr id="40" name="文本框 39"/>
            <p:cNvSpPr txBox="1"/>
            <p:nvPr>
              <p:custDataLst>
                <p:tags r:id="rId13"/>
              </p:custDataLst>
            </p:nvPr>
          </p:nvSpPr>
          <p:spPr>
            <a:xfrm>
              <a:off x="2303" y="4990"/>
              <a:ext cx="8573" cy="581"/>
            </a:xfrm>
            <a:prstGeom prst="rect">
              <a:avLst/>
            </a:prstGeom>
            <a:noFill/>
          </p:spPr>
          <p:txBody>
            <a:bodyPr wrap="square" rtlCol="0">
              <a:noAutofit/>
            </a:bodyPr>
            <a:p>
              <a:r>
                <a:rPr lang="zh-CN" altLang="en-US" b="1"/>
                <a:t>技术平台：</a:t>
              </a:r>
              <a:r>
                <a:rPr lang="zh-CN" altLang="en-US"/>
                <a:t>腾讯会议（直播教学）、在线协作平台（资源共</a:t>
              </a:r>
              <a:r>
                <a:rPr lang="en-US" altLang="zh-CN"/>
                <a:t> </a:t>
              </a:r>
              <a:r>
                <a:rPr lang="zh-CN" altLang="en-US"/>
                <a:t>享、讨论交流）</a:t>
              </a:r>
              <a:endParaRPr lang="zh-CN" altLang="en-US"/>
            </a:p>
          </p:txBody>
        </p:sp>
        <p:sp>
          <p:nvSpPr>
            <p:cNvPr id="41" name="文本框 40"/>
            <p:cNvSpPr txBox="1"/>
            <p:nvPr>
              <p:custDataLst>
                <p:tags r:id="rId14"/>
              </p:custDataLst>
            </p:nvPr>
          </p:nvSpPr>
          <p:spPr>
            <a:xfrm>
              <a:off x="2303" y="6086"/>
              <a:ext cx="8573" cy="569"/>
            </a:xfrm>
            <a:prstGeom prst="rect">
              <a:avLst/>
            </a:prstGeom>
            <a:noFill/>
          </p:spPr>
          <p:txBody>
            <a:bodyPr wrap="square" rtlCol="0">
              <a:noAutofit/>
            </a:bodyPr>
            <a:p>
              <a:pPr>
                <a:lnSpc>
                  <a:spcPct val="150000"/>
                </a:lnSpc>
              </a:pPr>
              <a:r>
                <a:rPr lang="zh-CN" altLang="en-US" b="1"/>
                <a:t>实践材料：</a:t>
              </a:r>
              <a:r>
                <a:rPr lang="zh-CN" altLang="en-US"/>
                <a:t>木板、亚克力板、</a:t>
              </a:r>
              <a:r>
                <a:rPr lang="en-US" altLang="zh-CN"/>
                <a:t>3D</a:t>
              </a:r>
              <a:r>
                <a:rPr lang="zh-CN" altLang="en-US"/>
                <a:t>打印设备、激光切割机等</a:t>
              </a:r>
              <a:endParaRPr lang="zh-CN" altLang="en-US"/>
            </a:p>
          </p:txBody>
        </p:sp>
      </p:grpSp>
      <p:pic>
        <p:nvPicPr>
          <p:cNvPr id="4" name="图片 3" descr="DSCN4475.JPG"/>
          <p:cNvPicPr>
            <a:picLocks noChangeAspect="1"/>
          </p:cNvPicPr>
          <p:nvPr>
            <p:custDataLst>
              <p:tags r:id="rId15"/>
            </p:custDataLst>
          </p:nvPr>
        </p:nvPicPr>
        <p:blipFill>
          <a:blip r:embed="rId16" cstate="print"/>
          <a:stretch>
            <a:fillRect/>
          </a:stretch>
        </p:blipFill>
        <p:spPr>
          <a:xfrm>
            <a:off x="9167495" y="1724660"/>
            <a:ext cx="1440000" cy="1080248"/>
          </a:xfrm>
          <a:prstGeom prst="roundRect">
            <a:avLst/>
          </a:prstGeom>
          <a:ln>
            <a:noFill/>
          </a:ln>
          <a:effectLst>
            <a:outerShdw blurRad="292100" dist="139700" dir="2700000" algn="tl" rotWithShape="0">
              <a:srgbClr val="A1B1F5">
                <a:alpha val="65000"/>
              </a:srgbClr>
            </a:outerShdw>
          </a:effectLst>
        </p:spPr>
      </p:pic>
      <p:pic>
        <p:nvPicPr>
          <p:cNvPr id="29" name="图片 22" descr="DSCN4714.JPG"/>
          <p:cNvPicPr>
            <a:picLocks noChangeAspect="1"/>
          </p:cNvPicPr>
          <p:nvPr>
            <p:custDataLst>
              <p:tags r:id="rId17"/>
            </p:custDataLst>
          </p:nvPr>
        </p:nvPicPr>
        <p:blipFill>
          <a:blip r:embed="rId18" cstate="print"/>
          <a:stretch>
            <a:fillRect/>
          </a:stretch>
        </p:blipFill>
        <p:spPr bwMode="auto">
          <a:xfrm>
            <a:off x="9167495" y="2889250"/>
            <a:ext cx="1440000" cy="1079377"/>
          </a:xfrm>
          <a:prstGeom prst="roundRect">
            <a:avLst/>
          </a:prstGeom>
          <a:ln>
            <a:noFill/>
          </a:ln>
          <a:effectLst>
            <a:outerShdw blurRad="292100" dist="139700" dir="2700000" algn="tl" rotWithShape="0">
              <a:srgbClr val="A1B1F5">
                <a:alpha val="65000"/>
              </a:srgbClr>
            </a:outerShdw>
          </a:effectLst>
        </p:spPr>
      </p:pic>
      <p:pic>
        <p:nvPicPr>
          <p:cNvPr id="5" name="图片 4" descr="DSCN0321.JPG"/>
          <p:cNvPicPr>
            <a:picLocks noChangeAspect="1"/>
          </p:cNvPicPr>
          <p:nvPr>
            <p:custDataLst>
              <p:tags r:id="rId19"/>
            </p:custDataLst>
          </p:nvPr>
        </p:nvPicPr>
        <p:blipFill>
          <a:blip r:embed="rId20" cstate="print"/>
          <a:stretch>
            <a:fillRect/>
          </a:stretch>
        </p:blipFill>
        <p:spPr>
          <a:xfrm>
            <a:off x="9167495" y="4053205"/>
            <a:ext cx="1440180" cy="1080135"/>
          </a:xfrm>
          <a:prstGeom prst="roundRect">
            <a:avLst/>
          </a:prstGeom>
          <a:ln>
            <a:noFill/>
          </a:ln>
          <a:effectLst>
            <a:outerShdw blurRad="292100" dist="139700" dir="2700000" algn="tl" rotWithShape="0">
              <a:srgbClr val="A1B1F5">
                <a:alpha val="65000"/>
              </a:srgbClr>
            </a:outerShdw>
          </a:effectLst>
        </p:spPr>
      </p:pic>
      <p:pic>
        <p:nvPicPr>
          <p:cNvPr id="8" name="Picture 4"/>
          <p:cNvPicPr>
            <a:picLocks noChangeAspect="1" noChangeArrowheads="1"/>
          </p:cNvPicPr>
          <p:nvPr>
            <p:custDataLst>
              <p:tags r:id="rId21"/>
            </p:custDataLst>
          </p:nvPr>
        </p:nvPicPr>
        <p:blipFill>
          <a:blip r:embed="rId22" cstate="print"/>
          <a:stretch>
            <a:fillRect/>
          </a:stretch>
        </p:blipFill>
        <p:spPr bwMode="auto">
          <a:xfrm>
            <a:off x="9167495" y="5217795"/>
            <a:ext cx="1440180" cy="1185545"/>
          </a:xfrm>
          <a:prstGeom prst="roundRect">
            <a:avLst/>
          </a:prstGeom>
          <a:ln>
            <a:noFill/>
          </a:ln>
          <a:effectLst>
            <a:outerShdw blurRad="292100" dist="139700" dir="2700000" algn="tl" rotWithShape="0">
              <a:srgbClr val="A1B1F5">
                <a:alpha val="65000"/>
              </a:srgbClr>
            </a:outerShdw>
          </a:effectLst>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五、项目实施过程</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10" name="组合 9"/>
          <p:cNvGrpSpPr/>
          <p:nvPr>
            <p:custDataLst>
              <p:tags r:id="rId2"/>
            </p:custDataLst>
          </p:nvPr>
        </p:nvGrpSpPr>
        <p:grpSpPr>
          <a:xfrm>
            <a:off x="633730" y="1489075"/>
            <a:ext cx="10890250" cy="4489450"/>
            <a:chOff x="1546" y="3070"/>
            <a:chExt cx="17150" cy="7070"/>
          </a:xfrm>
        </p:grpSpPr>
        <p:sp>
          <p:nvSpPr>
            <p:cNvPr id="11" name="矩形 10"/>
            <p:cNvSpPr/>
            <p:nvPr>
              <p:custDataLst>
                <p:tags r:id="rId3"/>
              </p:custDataLst>
            </p:nvPr>
          </p:nvSpPr>
          <p:spPr>
            <a:xfrm>
              <a:off x="1546" y="3139"/>
              <a:ext cx="4701" cy="628"/>
            </a:xfrm>
            <a:prstGeom prst="rect">
              <a:avLst/>
            </a:prstGeom>
            <a:noFill/>
          </p:spPr>
          <p:txBody>
            <a:bodyPr wrap="square" lIns="0" tIns="0" rIns="0" bIns="0" rtlCol="0">
              <a:noAutofit/>
            </a:bodyPr>
            <a:p>
              <a:pPr algn="r">
                <a:spcBef>
                  <a:spcPct val="0"/>
                </a:spcBef>
                <a:spcAft>
                  <a:spcPct val="0"/>
                </a:spcAft>
              </a:pPr>
              <a:r>
                <a:rPr lang="zh-CN" altLang="en-US" sz="2000" b="1" kern="0" dirty="0">
                  <a:solidFill>
                    <a:srgbClr val="58B6E5"/>
                  </a:solidFill>
                  <a:latin typeface="Arial" panose="020B0604020202020204" pitchFamily="34" charset="0"/>
                </a:rPr>
                <a:t>确定项目共识</a:t>
              </a:r>
              <a:endParaRPr lang="zh-CN" altLang="en-US" sz="2000" b="1" kern="0" dirty="0">
                <a:solidFill>
                  <a:srgbClr val="58B6E5"/>
                </a:solidFill>
                <a:latin typeface="Arial" panose="020B0604020202020204" pitchFamily="34" charset="0"/>
              </a:endParaRPr>
            </a:p>
            <a:p>
              <a:pPr algn="r">
                <a:spcBef>
                  <a:spcPct val="0"/>
                </a:spcBef>
                <a:spcAft>
                  <a:spcPct val="0"/>
                </a:spcAft>
              </a:pPr>
              <a:endParaRPr lang="zh-CN" altLang="en-US" sz="2000" b="1" kern="0" dirty="0">
                <a:solidFill>
                  <a:srgbClr val="58B6E5"/>
                </a:solidFill>
                <a:latin typeface="Arial" panose="020B0604020202020204" pitchFamily="34" charset="0"/>
                <a:cs typeface="+mn-ea"/>
                <a:sym typeface="+mn-ea"/>
              </a:endParaRPr>
            </a:p>
          </p:txBody>
        </p:sp>
        <p:sp>
          <p:nvSpPr>
            <p:cNvPr id="12" name="矩形 11"/>
            <p:cNvSpPr/>
            <p:nvPr>
              <p:custDataLst>
                <p:tags r:id="rId4"/>
              </p:custDataLst>
            </p:nvPr>
          </p:nvSpPr>
          <p:spPr>
            <a:xfrm>
              <a:off x="1546" y="3902"/>
              <a:ext cx="4701" cy="2685"/>
            </a:xfrm>
            <a:prstGeom prst="rect">
              <a:avLst/>
            </a:prstGeom>
            <a:noFill/>
          </p:spPr>
          <p:txBody>
            <a:bodyPr wrap="square" lIns="0" tIns="0" rIns="0" bIns="0" rtlCol="0">
              <a:noAutofit/>
            </a:bodyPr>
            <a:p>
              <a:pPr marL="171450" indent="-171450" algn="l">
                <a:lnSpc>
                  <a:spcPct val="140000"/>
                </a:lnSpc>
                <a:spcAft>
                  <a:spcPts val="0"/>
                </a:spcAft>
                <a:buFont typeface="Wingdings" panose="05000000000000000000" charset="0"/>
                <a:buChar char="Ø"/>
              </a:pPr>
              <a:r>
                <a:rPr lang="zh-CN" altLang="en-US"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三校基于各自特色达成共识：佛山学校提供花窗文化主题经验，广州学校提供传统文化与</a:t>
              </a:r>
              <a:r>
                <a:rPr lang="en-US" altLang="zh-CN"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STEAM</a:t>
              </a:r>
              <a:r>
                <a:rPr lang="zh-CN" altLang="en-US"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融合经验，香港学校引入</a:t>
              </a:r>
              <a:r>
                <a:rPr lang="en-US" altLang="zh-CN"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DREAMS</a:t>
              </a:r>
              <a:r>
                <a:rPr lang="zh-CN" altLang="en-US"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教学法。</a:t>
              </a:r>
              <a:endParaRPr lang="zh-CN" altLang="en-US" sz="1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cxnSp>
          <p:nvCxnSpPr>
            <p:cNvPr id="13" name="直接箭头连接符 12"/>
            <p:cNvCxnSpPr/>
            <p:nvPr>
              <p:custDataLst>
                <p:tags r:id="rId5"/>
              </p:custDataLst>
            </p:nvPr>
          </p:nvCxnSpPr>
          <p:spPr>
            <a:xfrm>
              <a:off x="3144" y="3794"/>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 name="泪滴形 13"/>
            <p:cNvSpPr/>
            <p:nvPr>
              <p:custDataLst>
                <p:tags r:id="rId6"/>
              </p:custDataLst>
            </p:nvPr>
          </p:nvSpPr>
          <p:spPr>
            <a:xfrm flipH="1">
              <a:off x="6610" y="3700"/>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5" name="泪滴形 14"/>
            <p:cNvSpPr/>
            <p:nvPr>
              <p:custDataLst>
                <p:tags r:id="rId7"/>
              </p:custDataLst>
            </p:nvPr>
          </p:nvSpPr>
          <p:spPr>
            <a:xfrm>
              <a:off x="9880" y="3700"/>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7" name="泪滴形 16"/>
            <p:cNvSpPr/>
            <p:nvPr>
              <p:custDataLst>
                <p:tags r:id="rId8"/>
              </p:custDataLst>
            </p:nvPr>
          </p:nvSpPr>
          <p:spPr>
            <a:xfrm rot="16200000" flipH="1">
              <a:off x="6610" y="6798"/>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8" name="泪滴形 17"/>
            <p:cNvSpPr/>
            <p:nvPr>
              <p:custDataLst>
                <p:tags r:id="rId9"/>
              </p:custDataLst>
            </p:nvPr>
          </p:nvSpPr>
          <p:spPr>
            <a:xfrm rot="5400000">
              <a:off x="9881" y="6798"/>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9" name="矩形 18"/>
            <p:cNvSpPr/>
            <p:nvPr>
              <p:custDataLst>
                <p:tags r:id="rId10"/>
              </p:custDataLst>
            </p:nvPr>
          </p:nvSpPr>
          <p:spPr>
            <a:xfrm>
              <a:off x="1546" y="6853"/>
              <a:ext cx="4701" cy="628"/>
            </a:xfrm>
            <a:prstGeom prst="rect">
              <a:avLst/>
            </a:prstGeom>
            <a:noFill/>
          </p:spPr>
          <p:txBody>
            <a:bodyPr wrap="square" lIns="0" tIns="0" rIns="0" bIns="0" rtlCol="0">
              <a:noAutofit/>
            </a:bodyPr>
            <a:p>
              <a:pPr algn="r">
                <a:spcBef>
                  <a:spcPct val="0"/>
                </a:spcBef>
                <a:spcAft>
                  <a:spcPct val="0"/>
                </a:spcAft>
              </a:pPr>
              <a:r>
                <a:rPr lang="zh-CN" altLang="en-US" sz="2000" b="1">
                  <a:solidFill>
                    <a:schemeClr val="accent3"/>
                  </a:solidFill>
                  <a:latin typeface="+mn-ea"/>
                  <a:cs typeface="+mn-ea"/>
                  <a:sym typeface="+mn-ea"/>
                </a:rPr>
                <a:t>协同教学</a:t>
              </a:r>
              <a:endParaRPr lang="zh-CN" altLang="en-US" sz="2000" b="1">
                <a:solidFill>
                  <a:schemeClr val="accent3"/>
                </a:solidFill>
                <a:latin typeface="+mn-ea"/>
                <a:cs typeface="+mn-ea"/>
                <a:sym typeface="+mn-ea"/>
              </a:endParaRPr>
            </a:p>
          </p:txBody>
        </p:sp>
        <p:sp>
          <p:nvSpPr>
            <p:cNvPr id="20" name="矩形 19"/>
            <p:cNvSpPr/>
            <p:nvPr>
              <p:custDataLst>
                <p:tags r:id="rId11"/>
              </p:custDataLst>
            </p:nvPr>
          </p:nvSpPr>
          <p:spPr>
            <a:xfrm>
              <a:off x="1546" y="7616"/>
              <a:ext cx="4821" cy="1363"/>
            </a:xfrm>
            <a:prstGeom prst="rect">
              <a:avLst/>
            </a:prstGeom>
            <a:noFill/>
          </p:spPr>
          <p:txBody>
            <a:bodyPr wrap="square" lIns="0" tIns="0" rIns="0" bIns="0" rtlCol="0">
              <a:noAutofit/>
            </a:bodyPr>
            <a:p>
              <a:pPr marL="171450" indent="-171450" algn="l">
                <a:lnSpc>
                  <a:spcPct val="130000"/>
                </a:lnSpc>
                <a:spcAft>
                  <a:spcPts val="0"/>
                </a:spcAft>
                <a:buFont typeface="Wingdings" panose="05000000000000000000" charset="0"/>
                <a:buChar char="Ø"/>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创新融合同步和异步教学方法，根据内容特点灵活选择教学形式。每节课后进行集体反思，涵盖内容设计、学生参与度、技术支持等多个维度。</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cxnSp>
          <p:nvCxnSpPr>
            <p:cNvPr id="21" name="直接箭头连接符 20"/>
            <p:cNvCxnSpPr/>
            <p:nvPr>
              <p:custDataLst>
                <p:tags r:id="rId12"/>
              </p:custDataLst>
            </p:nvPr>
          </p:nvCxnSpPr>
          <p:spPr>
            <a:xfrm>
              <a:off x="3144" y="7508"/>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13"/>
              </p:custDataLst>
            </p:nvPr>
          </p:nvSpPr>
          <p:spPr>
            <a:xfrm>
              <a:off x="12813" y="3070"/>
              <a:ext cx="4907" cy="628"/>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集体备课</a:t>
              </a:r>
              <a:endParaRPr lang="zh-CN" altLang="en-US" sz="2000" b="1">
                <a:solidFill>
                  <a:schemeClr val="accent3"/>
                </a:solidFill>
                <a:latin typeface="+mn-ea"/>
                <a:cs typeface="+mn-ea"/>
                <a:sym typeface="+mn-ea"/>
              </a:endParaRPr>
            </a:p>
          </p:txBody>
        </p:sp>
        <p:cxnSp>
          <p:nvCxnSpPr>
            <p:cNvPr id="23" name="直接箭头连接符 22"/>
            <p:cNvCxnSpPr/>
            <p:nvPr>
              <p:custDataLst>
                <p:tags r:id="rId14"/>
              </p:custDataLst>
            </p:nvPr>
          </p:nvCxnSpPr>
          <p:spPr>
            <a:xfrm flipH="1">
              <a:off x="12813" y="3725"/>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5"/>
              </p:custDataLst>
            </p:nvPr>
          </p:nvSpPr>
          <p:spPr>
            <a:xfrm>
              <a:off x="12813" y="6942"/>
              <a:ext cx="5883" cy="628"/>
            </a:xfrm>
            <a:prstGeom prst="rect">
              <a:avLst/>
            </a:prstGeom>
            <a:noFill/>
          </p:spPr>
          <p:txBody>
            <a:bodyPr wrap="square" lIns="0" tIns="0" rIns="0" bIns="0" rtlCol="0">
              <a:noAutofit/>
            </a:bodyPr>
            <a:p>
              <a:pPr>
                <a:spcBef>
                  <a:spcPct val="0"/>
                </a:spcBef>
                <a:spcAft>
                  <a:spcPct val="0"/>
                </a:spcAft>
              </a:pPr>
              <a:r>
                <a:rPr lang="zh-CN" altLang="en-US" sz="2000" b="1">
                  <a:solidFill>
                    <a:schemeClr val="accent2"/>
                  </a:solidFill>
                  <a:latin typeface="+mn-ea"/>
                  <a:cs typeface="+mn-ea"/>
                  <a:sym typeface="+mn-ea"/>
                </a:rPr>
                <a:t>协同过程支持</a:t>
              </a:r>
              <a:endParaRPr lang="zh-CN" altLang="en-US" sz="2000" b="1">
                <a:solidFill>
                  <a:schemeClr val="accent2"/>
                </a:solidFill>
                <a:latin typeface="+mn-ea"/>
                <a:cs typeface="+mn-ea"/>
                <a:sym typeface="+mn-ea"/>
              </a:endParaRPr>
            </a:p>
          </p:txBody>
        </p:sp>
        <p:cxnSp>
          <p:nvCxnSpPr>
            <p:cNvPr id="25" name="直接箭头连接符 24"/>
            <p:cNvCxnSpPr/>
            <p:nvPr>
              <p:custDataLst>
                <p:tags r:id="rId16"/>
              </p:custDataLst>
            </p:nvPr>
          </p:nvCxnSpPr>
          <p:spPr>
            <a:xfrm flipH="1">
              <a:off x="12813" y="7597"/>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26" name="图片 7" descr="343435383038363b343532323338393bbacfd7f7bbfad6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461" y="4552"/>
              <a:ext cx="946" cy="946"/>
            </a:xfrm>
            <a:prstGeom prst="rect">
              <a:avLst/>
            </a:prstGeom>
            <a:effectLst>
              <a:reflection blurRad="6350" stA="29000" endPos="35000" dist="50800" dir="5400000" sy="-100000" algn="bl" rotWithShape="0"/>
            </a:effectLst>
          </p:spPr>
        </p:pic>
        <p:sp>
          <p:nvSpPr>
            <p:cNvPr id="27" name="菱形 26"/>
            <p:cNvSpPr/>
            <p:nvPr>
              <p:custDataLst>
                <p:tags r:id="rId20"/>
              </p:custDataLst>
            </p:nvPr>
          </p:nvSpPr>
          <p:spPr>
            <a:xfrm>
              <a:off x="9146" y="6211"/>
              <a:ext cx="848" cy="848"/>
            </a:xfrm>
            <a:prstGeom prst="diamond">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28" name="图片 5" descr="343435383036303b343532343134393bcdb7c4d4b7e7b1a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492" y="7681"/>
              <a:ext cx="884" cy="884"/>
            </a:xfrm>
            <a:prstGeom prst="rect">
              <a:avLst/>
            </a:prstGeom>
            <a:effectLst>
              <a:reflection blurRad="6350" stA="29000" endPos="35000" dist="50800" dir="5400000" sy="-100000" algn="bl" rotWithShape="0"/>
            </a:effectLst>
          </p:spPr>
        </p:pic>
        <p:pic>
          <p:nvPicPr>
            <p:cNvPr id="29" name="图片 9" descr="343435383038363b343532323339323bc6b7c5c6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0761" y="4498"/>
              <a:ext cx="886" cy="886"/>
            </a:xfrm>
            <a:prstGeom prst="rect">
              <a:avLst/>
            </a:prstGeom>
            <a:effectLst>
              <a:reflection blurRad="6350" stA="29000" endPos="35000" dist="50800" dir="5400000" sy="-100000" algn="bl" rotWithShape="0"/>
            </a:effectLst>
          </p:spPr>
        </p:pic>
        <p:pic>
          <p:nvPicPr>
            <p:cNvPr id="30" name="图片 18" descr="343435383036303b343532343136323bcfeec4bfc9fac3fcd6dcc6d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0781" y="7699"/>
              <a:ext cx="848" cy="848"/>
            </a:xfrm>
            <a:prstGeom prst="rect">
              <a:avLst/>
            </a:prstGeom>
            <a:effectLst>
              <a:reflection blurRad="6350" stA="29000" endPos="35000" dist="50800" dir="5400000" sy="-100000" algn="bl" rotWithShape="0"/>
            </a:effectLst>
          </p:spPr>
        </p:pic>
        <p:sp>
          <p:nvSpPr>
            <p:cNvPr id="31" name="矩形 30"/>
            <p:cNvSpPr/>
            <p:nvPr>
              <p:custDataLst>
                <p:tags r:id="rId30"/>
              </p:custDataLst>
            </p:nvPr>
          </p:nvSpPr>
          <p:spPr>
            <a:xfrm>
              <a:off x="12813" y="3834"/>
              <a:ext cx="5622" cy="3098"/>
            </a:xfrm>
            <a:prstGeom prst="rect">
              <a:avLst/>
            </a:prstGeom>
            <a:noFill/>
          </p:spPr>
          <p:txBody>
            <a:bodyPr wrap="square" lIns="0" tIns="0" rIns="0" bIns="0" rtlCol="0">
              <a:noAutofit/>
            </a:bodyPr>
            <a:p>
              <a:pPr marL="171450" indent="-171450" algn="l">
                <a:lnSpc>
                  <a:spcPct val="150000"/>
                </a:lnSpc>
                <a:spcAft>
                  <a:spcPts val="0"/>
                </a:spcAft>
                <a:buFont typeface="Wingdings" panose="05000000000000000000" charset="0"/>
                <a:buChar char="Ø"/>
              </a:pPr>
              <a:r>
                <a:rPr lang="zh-CN" altLang="en-US" sz="16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rPr>
                <a:t>每周通过腾讯会议线上集体备课，三校教师充分发挥各自专长，高校专家提供指导，共同优化课程设计。</a:t>
              </a:r>
              <a:endParaRPr lang="zh-CN" altLang="en-US" sz="16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endParaRPr>
            </a:p>
          </p:txBody>
        </p:sp>
        <p:sp>
          <p:nvSpPr>
            <p:cNvPr id="32" name="矩形 31"/>
            <p:cNvSpPr/>
            <p:nvPr>
              <p:custDataLst>
                <p:tags r:id="rId31"/>
              </p:custDataLst>
            </p:nvPr>
          </p:nvSpPr>
          <p:spPr>
            <a:xfrm>
              <a:off x="12813" y="7819"/>
              <a:ext cx="5622" cy="2321"/>
            </a:xfrm>
            <a:prstGeom prst="rect">
              <a:avLst/>
            </a:prstGeom>
            <a:noFill/>
          </p:spPr>
          <p:txBody>
            <a:bodyPr wrap="square" lIns="0" tIns="0" rIns="0" bIns="0" rtlCol="0">
              <a:noAutofit/>
            </a:bodyPr>
            <a:p>
              <a:pPr marL="171450" indent="-171450" algn="l">
                <a:lnSpc>
                  <a:spcPct val="150000"/>
                </a:lnSpc>
                <a:spcAft>
                  <a:spcPts val="0"/>
                </a:spcAft>
                <a:buFont typeface="Wingdings" panose="05000000000000000000" charset="0"/>
                <a:buChar char="Ø"/>
              </a:pPr>
              <a:r>
                <a:rPr lang="zh-CN" altLang="en-US" sz="1600" kern="100" dirty="0">
                  <a:ln>
                    <a:noFill/>
                    <a:prstDash val="sysDot"/>
                  </a:ln>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rPr>
                <a:t>大学研究团队提供专业指导，企业技术人员搭建在线平台，博物馆提供文化资源，形成多方协同支持体系。</a:t>
              </a:r>
              <a:endParaRPr lang="zh-CN" altLang="en-US" sz="1600" kern="100" dirty="0">
                <a:ln>
                  <a:noFill/>
                  <a:prstDash val="sysDot"/>
                </a:ln>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endParaRPr>
            </a:p>
          </p:txBody>
        </p:sp>
      </p:gr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六、项目评价方法</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26485" y="1372235"/>
            <a:ext cx="493839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项目整体评价</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700405" y="1824355"/>
            <a:ext cx="2442210" cy="491490"/>
          </a:xfrm>
          <a:prstGeom prst="rect">
            <a:avLst/>
          </a:prstGeom>
          <a:noFill/>
        </p:spPr>
        <p:txBody>
          <a:bodyPr wrap="square" rtlCol="0">
            <a:spAutoFit/>
          </a:bodyPr>
          <a:p>
            <a:pPr algn="ctr"/>
            <a:r>
              <a:rPr lang="en-US" altLang="zh-CN" sz="2600" b="1">
                <a:solidFill>
                  <a:srgbClr val="55797A"/>
                </a:solidFill>
              </a:rPr>
              <a:t>1.</a:t>
            </a:r>
            <a:r>
              <a:rPr lang="zh-CN" altLang="en-US" sz="2600" b="1">
                <a:solidFill>
                  <a:srgbClr val="55797A"/>
                </a:solidFill>
              </a:rPr>
              <a:t>学生学习表现</a:t>
            </a:r>
            <a:endParaRPr lang="zh-CN" altLang="en-US" sz="2600" b="1">
              <a:solidFill>
                <a:srgbClr val="55797A"/>
              </a:solidFill>
            </a:endParaRPr>
          </a:p>
        </p:txBody>
      </p:sp>
      <p:grpSp>
        <p:nvGrpSpPr>
          <p:cNvPr id="14" name="组合 13"/>
          <p:cNvGrpSpPr/>
          <p:nvPr/>
        </p:nvGrpSpPr>
        <p:grpSpPr>
          <a:xfrm>
            <a:off x="925830" y="2772410"/>
            <a:ext cx="10340340" cy="2802255"/>
            <a:chOff x="1458" y="3753"/>
            <a:chExt cx="16284" cy="4413"/>
          </a:xfrm>
        </p:grpSpPr>
        <p:grpSp>
          <p:nvGrpSpPr>
            <p:cNvPr id="28" name="组合 27"/>
            <p:cNvGrpSpPr/>
            <p:nvPr>
              <p:custDataLst>
                <p:tags r:id="rId2"/>
              </p:custDataLst>
            </p:nvPr>
          </p:nvGrpSpPr>
          <p:grpSpPr>
            <a:xfrm rot="0">
              <a:off x="1458" y="3753"/>
              <a:ext cx="16284" cy="4413"/>
              <a:chOff x="4700" y="8017"/>
              <a:chExt cx="17313" cy="4031"/>
            </a:xfrm>
          </p:grpSpPr>
          <p:sp>
            <p:nvSpPr>
              <p:cNvPr id="29" name="矩形 28"/>
              <p:cNvSpPr/>
              <p:nvPr>
                <p:custDataLst>
                  <p:tags r:id="rId3"/>
                </p:custDataLst>
              </p:nvPr>
            </p:nvSpPr>
            <p:spPr>
              <a:xfrm>
                <a:off x="4700" y="80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0" name="矩形 29"/>
              <p:cNvSpPr/>
              <p:nvPr>
                <p:custDataLst>
                  <p:tags r:id="rId4"/>
                </p:custDataLst>
              </p:nvPr>
            </p:nvSpPr>
            <p:spPr>
              <a:xfrm>
                <a:off x="21213" y="112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1" name="矩形 30"/>
              <p:cNvSpPr/>
              <p:nvPr>
                <p:custDataLst>
                  <p:tags r:id="rId5"/>
                </p:custDataLst>
              </p:nvPr>
            </p:nvSpPr>
            <p:spPr>
              <a:xfrm>
                <a:off x="4700" y="8017"/>
                <a:ext cx="17313" cy="4031"/>
              </a:xfrm>
              <a:prstGeom prst="rect">
                <a:avLst/>
              </a:prstGeom>
              <a:noFill/>
              <a:ln w="381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2" name="矩形 31"/>
              <p:cNvSpPr/>
              <p:nvPr>
                <p:custDataLst>
                  <p:tags r:id="rId6"/>
                </p:custDataLst>
              </p:nvPr>
            </p:nvSpPr>
            <p:spPr>
              <a:xfrm>
                <a:off x="4901" y="8423"/>
                <a:ext cx="16824" cy="3262"/>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15" name="文本框 14"/>
            <p:cNvSpPr txBox="1"/>
            <p:nvPr/>
          </p:nvSpPr>
          <p:spPr>
            <a:xfrm>
              <a:off x="1647" y="4198"/>
              <a:ext cx="15824" cy="3572"/>
            </a:xfrm>
            <a:prstGeom prst="rect">
              <a:avLst/>
            </a:prstGeom>
          </p:spPr>
          <p:txBody>
            <a:bodyPr>
              <a:noAutofit/>
            </a:bodyPr>
            <a:p>
              <a:pPr algn="ctr" defTabSz="266700">
                <a:lnSpc>
                  <a:spcPct val="200000"/>
                </a:lnSpc>
              </a:pPr>
              <a:r>
                <a:rPr lang="zh-CN" altLang="en-US" b="1">
                  <a:latin typeface="微软雅黑" panose="020B0503020204020204" pitchFamily="34" charset="-122"/>
                  <a:ea typeface="微软雅黑" panose="020B0503020204020204" pitchFamily="34" charset="-122"/>
                </a:rPr>
                <a:t>通过前后测问卷调查，评估学生对跨学科课程的学习态度及文化理解与传承水平</a:t>
              </a:r>
              <a:endParaRPr lang="zh-CN" altLang="en-US" b="1">
                <a:latin typeface="微软雅黑" panose="020B0503020204020204" pitchFamily="34" charset="-122"/>
                <a:ea typeface="微软雅黑" panose="020B0503020204020204" pitchFamily="34" charset="-122"/>
              </a:endParaRPr>
            </a:p>
            <a:p>
              <a:pPr algn="l" defTabSz="266700">
                <a:lnSpc>
                  <a:spcPct val="250000"/>
                </a:lnSpc>
              </a:pPr>
              <a:r>
                <a:rPr lang="zh-CN" altLang="en-US" sz="1600">
                  <a:latin typeface="微软雅黑" panose="020B0503020204020204" pitchFamily="34" charset="-122"/>
                  <a:ea typeface="微软雅黑" panose="020B0503020204020204" pitchFamily="34" charset="-122"/>
                </a:rPr>
                <a:t>具体测量维度包括：学生对</a:t>
              </a:r>
              <a:r>
                <a:rPr lang="en-US" altLang="zh-CN" sz="1600">
                  <a:latin typeface="微软雅黑" panose="020B0503020204020204" pitchFamily="34" charset="-122"/>
                  <a:ea typeface="微软雅黑" panose="020B0503020204020204" pitchFamily="34" charset="-122"/>
                </a:rPr>
                <a:t>C-STEAM</a:t>
              </a:r>
              <a:r>
                <a:rPr lang="zh-CN" altLang="en-US" sz="1600">
                  <a:latin typeface="微软雅黑" panose="020B0503020204020204" pitchFamily="34" charset="-122"/>
                  <a:ea typeface="微软雅黑" panose="020B0503020204020204" pitchFamily="34" charset="-122"/>
                </a:rPr>
                <a:t>项目的学习态度（如信心、兴趣和价值等）；文化理解与传承（如文化理解、文化认同和文化实践等）。两个问卷都以李克特量表形式呈现，从</a:t>
              </a:r>
              <a:r>
                <a:rPr lang="en-US" altLang="zh-CN" sz="1600">
                  <a:latin typeface="微软雅黑" panose="020B0503020204020204" pitchFamily="34" charset="-122"/>
                  <a:ea typeface="微软雅黑" panose="020B0503020204020204" pitchFamily="34" charset="-122"/>
                </a:rPr>
                <a:t>1</a:t>
              </a:r>
              <a:r>
                <a:rPr lang="zh-CN" altLang="en-US" sz="1600">
                  <a:latin typeface="微软雅黑" panose="020B0503020204020204" pitchFamily="34" charset="-122"/>
                  <a:ea typeface="微软雅黑" panose="020B0503020204020204" pitchFamily="34" charset="-122"/>
                </a:rPr>
                <a:t>（非常不同意）到</a:t>
              </a:r>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（非常同意）</a:t>
              </a:r>
              <a:endParaRPr lang="zh-CN" altLang="en-US" sz="1600">
                <a:latin typeface="微软雅黑" panose="020B0503020204020204" pitchFamily="34" charset="-122"/>
                <a:ea typeface="微软雅黑" panose="020B0503020204020204" pitchFamily="34"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六、项目评价方法</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26485" y="1372235"/>
            <a:ext cx="493839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项目整体评价</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表格 9"/>
          <p:cNvGraphicFramePr/>
          <p:nvPr>
            <p:custDataLst>
              <p:tags r:id="rId2"/>
            </p:custDataLst>
          </p:nvPr>
        </p:nvGraphicFramePr>
        <p:xfrm>
          <a:off x="6175375" y="1824355"/>
          <a:ext cx="4667885" cy="4777740"/>
        </p:xfrm>
        <a:graphic>
          <a:graphicData uri="http://schemas.openxmlformats.org/drawingml/2006/table">
            <a:tbl>
              <a:tblPr/>
              <a:tblGrid>
                <a:gridCol w="692150"/>
                <a:gridCol w="3975735"/>
              </a:tblGrid>
              <a:tr h="251460">
                <a:tc rowSpan="18">
                  <a:txBody>
                    <a:bodyPr/>
                    <a:p>
                      <a:pPr marL="0" indent="0" algn="ctr">
                        <a:lnSpc>
                          <a:spcPct val="150000"/>
                        </a:lnSpc>
                        <a:spcBef>
                          <a:spcPct val="0"/>
                        </a:spcBef>
                        <a:spcAft>
                          <a:spcPct val="0"/>
                        </a:spcAft>
                      </a:pPr>
                      <a:r>
                        <a:rPr lang="zh-CN" sz="1100">
                          <a:latin typeface="宋体" panose="02010600030101010101" pitchFamily="2" charset="-122"/>
                          <a:ea typeface="宋体" panose="02010600030101010101" pitchFamily="2" charset="-122"/>
                        </a:rPr>
                        <a:t>文化理解与传承</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我能列举出很多中国传统文化的例子</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Times New Roman" panose="02020603050405020304"/>
                          <a:ea typeface="宋体" panose="02010600030101010101" pitchFamily="2" charset="-122"/>
                        </a:rPr>
                        <a:t>我经常参与与中国传统文化相关的活动</a:t>
                      </a:r>
                      <a:endParaRPr lang="zh-CN" sz="11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3.</a:t>
                      </a:r>
                      <a:r>
                        <a:rPr lang="zh-CN" sz="1100">
                          <a:latin typeface="宋体" panose="02010600030101010101" pitchFamily="2" charset="-122"/>
                          <a:ea typeface="宋体" panose="02010600030101010101" pitchFamily="2" charset="-122"/>
                        </a:rPr>
                        <a:t>通过学习，我更理解中国传统文化的发展脉络</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4.</a:t>
                      </a:r>
                      <a:r>
                        <a:rPr lang="zh-CN" sz="1100">
                          <a:latin typeface="宋体" panose="02010600030101010101" pitchFamily="2" charset="-122"/>
                          <a:ea typeface="宋体" panose="02010600030101010101" pitchFamily="2" charset="-122"/>
                        </a:rPr>
                        <a:t>通过学习，我更理解中国传统文化的思想方法和价值观念</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5.</a:t>
                      </a:r>
                      <a:r>
                        <a:rPr lang="zh-CN" sz="1100">
                          <a:latin typeface="宋体" panose="02010600030101010101" pitchFamily="2" charset="-122"/>
                          <a:ea typeface="宋体" panose="02010600030101010101" pitchFamily="2" charset="-122"/>
                        </a:rPr>
                        <a:t>我经常思考中国传统文化的优点和缺点</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a:lnSpc>
                          <a:spcPct val="150000"/>
                        </a:lnSpc>
                        <a:spcBef>
                          <a:spcPct val="0"/>
                        </a:spcBef>
                        <a:spcAft>
                          <a:spcPct val="0"/>
                        </a:spcAft>
                      </a:pPr>
                      <a:r>
                        <a:rPr lang="en-US" altLang="zh-CN" sz="1100">
                          <a:latin typeface="Times New Roman" panose="02020603050405020304"/>
                          <a:ea typeface="宋体" panose="02010600030101010101" pitchFamily="2" charset="-122"/>
                        </a:rPr>
                        <a:t>6.</a:t>
                      </a:r>
                      <a:r>
                        <a:rPr lang="zh-CN" sz="1100">
                          <a:latin typeface="宋体" panose="02010600030101010101" pitchFamily="2" charset="-122"/>
                          <a:ea typeface="宋体" panose="02010600030101010101" pitchFamily="2" charset="-122"/>
                        </a:rPr>
                        <a:t>我经常思考如何</a:t>
                      </a:r>
                      <a:r>
                        <a:rPr lang="zh-CN" sz="1100">
                          <a:latin typeface="Times New Roman" panose="02020603050405020304"/>
                          <a:ea typeface="宋体" panose="02010600030101010101" pitchFamily="2" charset="-122"/>
                        </a:rPr>
                        <a:t>创新</a:t>
                      </a:r>
                      <a:r>
                        <a:rPr lang="zh-CN" sz="1100">
                          <a:latin typeface="宋体" panose="02010600030101010101" pitchFamily="2" charset="-122"/>
                          <a:ea typeface="宋体" panose="02010600030101010101" pitchFamily="2" charset="-122"/>
                        </a:rPr>
                        <a:t>中国传统文化</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7.</a:t>
                      </a:r>
                      <a:r>
                        <a:rPr lang="zh-CN" sz="1100">
                          <a:latin typeface="宋体" panose="02010600030101010101" pitchFamily="2" charset="-122"/>
                          <a:ea typeface="宋体" panose="02010600030101010101" pitchFamily="2" charset="-122"/>
                        </a:rPr>
                        <a:t>我能举例说出中国传统文化与外国文化的区别</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8.</a:t>
                      </a:r>
                      <a:r>
                        <a:rPr lang="zh-CN" sz="1100">
                          <a:latin typeface="宋体" panose="02010600030101010101" pitchFamily="2" charset="-122"/>
                          <a:ea typeface="宋体" panose="02010600030101010101" pitchFamily="2" charset="-122"/>
                        </a:rPr>
                        <a:t>所有的中国传统文化都需要</a:t>
                      </a:r>
                      <a:r>
                        <a:rPr lang="zh-CN" sz="1100">
                          <a:latin typeface="Times New Roman" panose="02020603050405020304"/>
                          <a:ea typeface="宋体" panose="02010600030101010101" pitchFamily="2" charset="-122"/>
                        </a:rPr>
                        <a:t>传</a:t>
                      </a:r>
                      <a:r>
                        <a:rPr lang="zh-CN" sz="1100">
                          <a:latin typeface="宋体" panose="02010600030101010101" pitchFamily="2" charset="-122"/>
                          <a:ea typeface="宋体" panose="02010600030101010101" pitchFamily="2" charset="-122"/>
                        </a:rPr>
                        <a:t>承和弘扬</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9.</a:t>
                      </a:r>
                      <a:r>
                        <a:rPr lang="zh-CN" sz="1100">
                          <a:latin typeface="宋体" panose="02010600030101010101" pitchFamily="2" charset="-122"/>
                          <a:ea typeface="宋体" panose="02010600030101010101" pitchFamily="2" charset="-122"/>
                        </a:rPr>
                        <a:t>我觉得中国传统文化很落后</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10.</a:t>
                      </a:r>
                      <a:r>
                        <a:rPr lang="zh-CN" sz="1100">
                          <a:latin typeface="宋体" panose="02010600030101010101" pitchFamily="2" charset="-122"/>
                          <a:ea typeface="宋体" panose="02010600030101010101" pitchFamily="2" charset="-122"/>
                        </a:rPr>
                        <a:t>我觉得中国传统文化是中国的象征或代表</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11.</a:t>
                      </a:r>
                      <a:r>
                        <a:rPr lang="zh-CN" sz="1100">
                          <a:latin typeface="宋体" panose="02010600030101010101" pitchFamily="2" charset="-122"/>
                          <a:ea typeface="宋体" panose="02010600030101010101" pitchFamily="2" charset="-122"/>
                        </a:rPr>
                        <a:t>通过学习，我更加热爱中国传统文化</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12.</a:t>
                      </a:r>
                      <a:r>
                        <a:rPr lang="zh-CN" sz="1100">
                          <a:latin typeface="宋体" panose="02010600030101010101" pitchFamily="2" charset="-122"/>
                          <a:ea typeface="宋体" panose="02010600030101010101" pitchFamily="2" charset="-122"/>
                        </a:rPr>
                        <a:t>我对中国传统文化的发展充满信心</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13.</a:t>
                      </a:r>
                      <a:r>
                        <a:rPr lang="zh-CN" sz="1100">
                          <a:latin typeface="宋体" panose="02010600030101010101" pitchFamily="2" charset="-122"/>
                          <a:ea typeface="宋体" panose="02010600030101010101" pitchFamily="2" charset="-122"/>
                        </a:rPr>
                        <a:t>我有责任把中国传统文化传承下去</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14.</a:t>
                      </a:r>
                      <a:r>
                        <a:rPr lang="zh-CN" sz="1100">
                          <a:latin typeface="宋体" panose="02010600030101010101" pitchFamily="2" charset="-122"/>
                          <a:ea typeface="宋体" panose="02010600030101010101" pitchFamily="2" charset="-122"/>
                        </a:rPr>
                        <a:t>我能自觉遵守良好的风俗习惯</a:t>
                      </a:r>
                      <a:r>
                        <a:rPr lang="zh-CN" sz="1100">
                          <a:latin typeface="Times New Roman" panose="02020603050405020304"/>
                          <a:ea typeface="宋体" panose="02010600030101010101" pitchFamily="2" charset="-122"/>
                        </a:rPr>
                        <a:t>，践行健康的</a:t>
                      </a:r>
                      <a:r>
                        <a:rPr lang="zh-CN" sz="1100">
                          <a:latin typeface="宋体" panose="02010600030101010101" pitchFamily="2" charset="-122"/>
                          <a:ea typeface="宋体" panose="02010600030101010101" pitchFamily="2" charset="-122"/>
                        </a:rPr>
                        <a:t>生活方式</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0292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15.</a:t>
                      </a:r>
                      <a:r>
                        <a:rPr lang="zh-CN" sz="1100">
                          <a:latin typeface="宋体" panose="02010600030101010101" pitchFamily="2" charset="-122"/>
                          <a:ea typeface="宋体" panose="02010600030101010101" pitchFamily="2" charset="-122"/>
                        </a:rPr>
                        <a:t>在课余时间</a:t>
                      </a:r>
                      <a:r>
                        <a:rPr lang="zh-CN" sz="1100">
                          <a:latin typeface="Times New Roman" panose="02020603050405020304"/>
                          <a:ea typeface="宋体" panose="02010600030101010101" pitchFamily="2" charset="-122"/>
                        </a:rPr>
                        <a:t>，</a:t>
                      </a:r>
                      <a:r>
                        <a:rPr lang="zh-CN" sz="1100">
                          <a:latin typeface="宋体" panose="02010600030101010101" pitchFamily="2" charset="-122"/>
                          <a:ea typeface="宋体" panose="02010600030101010101" pitchFamily="2" charset="-122"/>
                        </a:rPr>
                        <a:t>我会主动通过电视、网络、实地参观等途径学习中国传统文化</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16.</a:t>
                      </a:r>
                      <a:r>
                        <a:rPr lang="zh-CN" sz="1100">
                          <a:latin typeface="宋体" panose="02010600030101010101" pitchFamily="2" charset="-122"/>
                          <a:ea typeface="宋体" panose="02010600030101010101" pitchFamily="2" charset="-122"/>
                        </a:rPr>
                        <a:t>我会向其他人介绍中国传统文化的魅力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17.</a:t>
                      </a:r>
                      <a:r>
                        <a:rPr lang="zh-CN" sz="1100">
                          <a:latin typeface="宋体" panose="02010600030101010101" pitchFamily="2" charset="-122"/>
                          <a:ea typeface="宋体" panose="02010600030101010101" pitchFamily="2" charset="-122"/>
                        </a:rPr>
                        <a:t>我能对中国传统的产品和工艺做出加工或改造</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18.</a:t>
                      </a:r>
                      <a:r>
                        <a:rPr lang="zh-CN" sz="1100">
                          <a:latin typeface="宋体" panose="02010600030101010101" pitchFamily="2" charset="-122"/>
                          <a:ea typeface="宋体" panose="02010600030101010101" pitchFamily="2" charset="-122"/>
                        </a:rPr>
                        <a:t>我能对中国传统的思想观念做出新的理解和诠释</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graphicFrame>
        <p:nvGraphicFramePr>
          <p:cNvPr id="12" name="表格 11"/>
          <p:cNvGraphicFramePr/>
          <p:nvPr/>
        </p:nvGraphicFramePr>
        <p:xfrm>
          <a:off x="763905" y="2578735"/>
          <a:ext cx="5411470" cy="251460"/>
        </p:xfrm>
        <a:graphic>
          <a:graphicData uri="http://schemas.openxmlformats.org/drawingml/2006/table">
            <a:tbl>
              <a:tblPr/>
              <a:tblGrid>
                <a:gridCol w="802640"/>
                <a:gridCol w="4608830"/>
              </a:tblGrid>
              <a:tr h="0">
                <a:tc>
                  <a:txBody>
                    <a:bodyPr/>
                    <a:p>
                      <a:pPr marL="0" indent="0" algn="ctr">
                        <a:lnSpc>
                          <a:spcPct val="150000"/>
                        </a:lnSpc>
                        <a:spcBef>
                          <a:spcPct val="0"/>
                        </a:spcBef>
                        <a:spcAft>
                          <a:spcPct val="0"/>
                        </a:spcAft>
                      </a:pPr>
                      <a:r>
                        <a:rPr lang="zh-CN" sz="1100" b="1">
                          <a:latin typeface="宋体" panose="02010600030101010101" pitchFamily="2" charset="-122"/>
                          <a:ea typeface="宋体" panose="02010600030101010101" pitchFamily="2" charset="-122"/>
                        </a:rPr>
                        <a:t>问卷</a:t>
                      </a:r>
                      <a:endParaRPr lang="zh-CN" sz="11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sz="1100" b="1">
                          <a:latin typeface="宋体" panose="02010600030101010101" pitchFamily="2" charset="-122"/>
                          <a:ea typeface="宋体" panose="02010600030101010101" pitchFamily="2" charset="-122"/>
                        </a:rPr>
                        <a:t>测量题项</a:t>
                      </a:r>
                      <a:endParaRPr lang="zh-CN" sz="11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rowSpan="15">
                  <a:txBody>
                    <a:bodyPr/>
                    <a:p>
                      <a:pPr marL="0" indent="0" algn="ctr">
                        <a:lnSpc>
                          <a:spcPct val="150000"/>
                        </a:lnSpc>
                        <a:spcBef>
                          <a:spcPct val="0"/>
                        </a:spcBef>
                        <a:spcAft>
                          <a:spcPct val="0"/>
                        </a:spcAft>
                      </a:pPr>
                      <a:r>
                        <a:rPr lang="zh-CN" sz="1100">
                          <a:latin typeface="宋体" panose="02010600030101010101" pitchFamily="2" charset="-122"/>
                          <a:ea typeface="宋体" panose="02010600030101010101" pitchFamily="2" charset="-122"/>
                        </a:rPr>
                        <a:t>跨学科</a:t>
                      </a:r>
                      <a:endParaRPr lang="zh-CN" sz="1100">
                        <a:latin typeface="宋体" panose="02010600030101010101" pitchFamily="2" charset="-122"/>
                        <a:ea typeface="宋体" panose="02010600030101010101" pitchFamily="2" charset="-122"/>
                      </a:endParaRPr>
                    </a:p>
                    <a:p>
                      <a:pPr marL="0" indent="0" algn="ctr">
                        <a:lnSpc>
                          <a:spcPct val="150000"/>
                        </a:lnSpc>
                        <a:spcBef>
                          <a:spcPct val="0"/>
                        </a:spcBef>
                        <a:spcAft>
                          <a:spcPct val="0"/>
                        </a:spcAft>
                      </a:pPr>
                      <a:r>
                        <a:rPr lang="zh-CN" sz="1100">
                          <a:latin typeface="宋体" panose="02010600030101010101" pitchFamily="2" charset="-122"/>
                          <a:ea typeface="宋体" panose="02010600030101010101" pitchFamily="2" charset="-122"/>
                        </a:rPr>
                        <a:t>课程学习</a:t>
                      </a:r>
                      <a:endParaRPr lang="en-US" altLang="zh-CN" sz="11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我对学习跨学科课程很有把握</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我确信我可以学好跨学科课程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3.</a:t>
                      </a:r>
                      <a:r>
                        <a:rPr lang="zh-CN" sz="1100">
                          <a:latin typeface="宋体" panose="02010600030101010101" pitchFamily="2" charset="-122"/>
                          <a:ea typeface="宋体" panose="02010600030101010101" pitchFamily="2" charset="-122"/>
                        </a:rPr>
                        <a:t>在学习跨学科课程方面</a:t>
                      </a:r>
                      <a:r>
                        <a:rPr lang="zh-CN" sz="1100">
                          <a:latin typeface="Times New Roman" panose="02020603050405020304"/>
                          <a:ea typeface="宋体" panose="02010600030101010101" pitchFamily="2" charset="-122"/>
                        </a:rPr>
                        <a:t>，</a:t>
                      </a:r>
                      <a:r>
                        <a:rPr lang="zh-CN" sz="1100">
                          <a:latin typeface="宋体" panose="02010600030101010101" pitchFamily="2" charset="-122"/>
                          <a:ea typeface="宋体" panose="02010600030101010101" pitchFamily="2" charset="-122"/>
                        </a:rPr>
                        <a:t>我有很强的自信心</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4.</a:t>
                      </a:r>
                      <a:r>
                        <a:rPr lang="zh-CN" sz="1100">
                          <a:latin typeface="宋体" panose="02010600030101010101" pitchFamily="2" charset="-122"/>
                          <a:ea typeface="宋体" panose="02010600030101010101" pitchFamily="2" charset="-122"/>
                        </a:rPr>
                        <a:t>我不擅长学习跨学科课程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5146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5.</a:t>
                      </a:r>
                      <a:r>
                        <a:rPr lang="zh-CN" sz="1100">
                          <a:latin typeface="宋体" panose="02010600030101010101" pitchFamily="2" charset="-122"/>
                          <a:ea typeface="宋体" panose="02010600030101010101" pitchFamily="2" charset="-122"/>
                        </a:rPr>
                        <a:t>我不属于能学好跨学科课程的类型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6.</a:t>
                      </a:r>
                      <a:r>
                        <a:rPr lang="zh-CN" sz="1100">
                          <a:latin typeface="宋体" panose="02010600030101010101" pitchFamily="2" charset="-122"/>
                          <a:ea typeface="宋体" panose="02010600030101010101" pitchFamily="2" charset="-122"/>
                        </a:rPr>
                        <a:t>我喜欢跨学科课程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7.</a:t>
                      </a:r>
                      <a:r>
                        <a:rPr lang="zh-CN" sz="1100">
                          <a:latin typeface="宋体" panose="02010600030101010101" pitchFamily="2" charset="-122"/>
                          <a:ea typeface="宋体" panose="02010600030101010101" pitchFamily="2" charset="-122"/>
                        </a:rPr>
                        <a:t>学习跨学科课程是愉快而刺激的</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8.</a:t>
                      </a:r>
                      <a:r>
                        <a:rPr lang="zh-CN" sz="1100">
                          <a:latin typeface="宋体" panose="02010600030101010101" pitchFamily="2" charset="-122"/>
                          <a:ea typeface="宋体" panose="02010600030101010101" pitchFamily="2" charset="-122"/>
                        </a:rPr>
                        <a:t>我一旦开始学习跨学科课程，就很难停下来</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9.</a:t>
                      </a:r>
                      <a:r>
                        <a:rPr lang="zh-CN" sz="1100">
                          <a:latin typeface="宋体" panose="02010600030101010101" pitchFamily="2" charset="-122"/>
                          <a:ea typeface="宋体" panose="02010600030101010101" pitchFamily="2" charset="-122"/>
                        </a:rPr>
                        <a:t>学习跨学科课程过程中遇到的问题和挑战对我没有吸引力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10.</a:t>
                      </a:r>
                      <a:r>
                        <a:rPr lang="zh-CN" sz="1100">
                          <a:latin typeface="宋体" panose="02010600030101010101" pitchFamily="2" charset="-122"/>
                          <a:ea typeface="宋体" panose="02010600030101010101" pitchFamily="2" charset="-122"/>
                        </a:rPr>
                        <a:t>学习跨学科课程很枯燥</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11.</a:t>
                      </a:r>
                      <a:r>
                        <a:rPr lang="zh-CN" sz="1100">
                          <a:latin typeface="宋体" panose="02010600030101010101" pitchFamily="2" charset="-122"/>
                          <a:ea typeface="宋体" panose="02010600030101010101" pitchFamily="2" charset="-122"/>
                        </a:rPr>
                        <a:t>学习跨学科课程有助于对其他学科知识的学习</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12.</a:t>
                      </a:r>
                      <a:r>
                        <a:rPr lang="zh-CN" sz="1100">
                          <a:latin typeface="宋体" panose="02010600030101010101" pitchFamily="2" charset="-122"/>
                          <a:ea typeface="宋体" panose="02010600030101010101" pitchFamily="2" charset="-122"/>
                        </a:rPr>
                        <a:t>学习跨学科课程能提高我的动手操作能力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13.</a:t>
                      </a:r>
                      <a:r>
                        <a:rPr lang="zh-CN" sz="1100">
                          <a:latin typeface="宋体" panose="02010600030101010101" pitchFamily="2" charset="-122"/>
                          <a:ea typeface="宋体" panose="02010600030101010101" pitchFamily="2" charset="-122"/>
                        </a:rPr>
                        <a:t>学习跨学科课程让我做事更有逻辑和条理</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14.</a:t>
                      </a:r>
                      <a:r>
                        <a:rPr lang="zh-CN" sz="1100">
                          <a:latin typeface="宋体" panose="02010600030101010101" pitchFamily="2" charset="-122"/>
                          <a:ea typeface="宋体" panose="02010600030101010101" pitchFamily="2" charset="-122"/>
                        </a:rPr>
                        <a:t>学习跨学科课程能提高我的创新能力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50000"/>
                        </a:lnSpc>
                        <a:spcBef>
                          <a:spcPct val="0"/>
                        </a:spcBef>
                        <a:spcAft>
                          <a:spcPct val="0"/>
                        </a:spcAft>
                      </a:pPr>
                      <a:r>
                        <a:rPr lang="en-US" altLang="zh-CN" sz="1100">
                          <a:latin typeface="Times New Roman" panose="02020603050405020304"/>
                          <a:ea typeface="宋体" panose="02010600030101010101" pitchFamily="2" charset="-122"/>
                        </a:rPr>
                        <a:t>15.</a:t>
                      </a:r>
                      <a:r>
                        <a:rPr lang="zh-CN" sz="1100">
                          <a:latin typeface="宋体" panose="02010600030101010101" pitchFamily="2" charset="-122"/>
                          <a:ea typeface="宋体" panose="02010600030101010101" pitchFamily="2" charset="-122"/>
                        </a:rPr>
                        <a:t>学习跨学科课程能促进我全面发展</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88" name="文本框 87"/>
          <p:cNvSpPr txBox="1"/>
          <p:nvPr/>
        </p:nvSpPr>
        <p:spPr>
          <a:xfrm>
            <a:off x="700405" y="1824355"/>
            <a:ext cx="2442210" cy="491490"/>
          </a:xfrm>
          <a:prstGeom prst="rect">
            <a:avLst/>
          </a:prstGeom>
          <a:noFill/>
        </p:spPr>
        <p:txBody>
          <a:bodyPr wrap="square" rtlCol="0">
            <a:spAutoFit/>
          </a:bodyPr>
          <a:p>
            <a:pPr algn="ctr"/>
            <a:r>
              <a:rPr lang="en-US" altLang="zh-CN" sz="2600" b="1">
                <a:solidFill>
                  <a:srgbClr val="55797A"/>
                </a:solidFill>
              </a:rPr>
              <a:t>1.</a:t>
            </a:r>
            <a:r>
              <a:rPr lang="zh-CN" altLang="en-US" sz="2600" b="1">
                <a:solidFill>
                  <a:srgbClr val="55797A"/>
                </a:solidFill>
              </a:rPr>
              <a:t>学生学习表现</a:t>
            </a:r>
            <a:endParaRPr lang="zh-CN" altLang="en-US" sz="2600" b="1">
              <a:solidFill>
                <a:srgbClr val="55797A"/>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六、项目评价方法</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26485" y="1372235"/>
            <a:ext cx="493839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项目整体评价</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700405" y="1824355"/>
            <a:ext cx="2542540" cy="491490"/>
          </a:xfrm>
          <a:prstGeom prst="rect">
            <a:avLst/>
          </a:prstGeom>
          <a:noFill/>
        </p:spPr>
        <p:txBody>
          <a:bodyPr wrap="square" rtlCol="0">
            <a:spAutoFit/>
          </a:bodyPr>
          <a:p>
            <a:pPr algn="ctr"/>
            <a:r>
              <a:rPr lang="en-US" altLang="zh-CN" sz="2600" b="1">
                <a:solidFill>
                  <a:srgbClr val="55797A"/>
                </a:solidFill>
              </a:rPr>
              <a:t>2.</a:t>
            </a:r>
            <a:r>
              <a:rPr lang="zh-CN" altLang="en-US" sz="2600" b="1">
                <a:solidFill>
                  <a:srgbClr val="55797A"/>
                </a:solidFill>
              </a:rPr>
              <a:t>教师教学反馈</a:t>
            </a:r>
            <a:endParaRPr lang="zh-CN" altLang="en-US" sz="2600" b="1">
              <a:solidFill>
                <a:srgbClr val="55797A"/>
              </a:solidFill>
            </a:endParaRPr>
          </a:p>
        </p:txBody>
      </p:sp>
      <p:grpSp>
        <p:nvGrpSpPr>
          <p:cNvPr id="4" name="组合 3"/>
          <p:cNvGrpSpPr/>
          <p:nvPr/>
        </p:nvGrpSpPr>
        <p:grpSpPr>
          <a:xfrm>
            <a:off x="925830" y="2772410"/>
            <a:ext cx="10340340" cy="2801620"/>
            <a:chOff x="1458" y="3753"/>
            <a:chExt cx="16284" cy="4412"/>
          </a:xfrm>
        </p:grpSpPr>
        <p:grpSp>
          <p:nvGrpSpPr>
            <p:cNvPr id="28" name="组合 27"/>
            <p:cNvGrpSpPr/>
            <p:nvPr>
              <p:custDataLst>
                <p:tags r:id="rId2"/>
              </p:custDataLst>
            </p:nvPr>
          </p:nvGrpSpPr>
          <p:grpSpPr>
            <a:xfrm rot="0">
              <a:off x="1458" y="3753"/>
              <a:ext cx="16284" cy="4413"/>
              <a:chOff x="4700" y="8017"/>
              <a:chExt cx="17313" cy="4031"/>
            </a:xfrm>
          </p:grpSpPr>
          <p:sp>
            <p:nvSpPr>
              <p:cNvPr id="29" name="矩形 28"/>
              <p:cNvSpPr/>
              <p:nvPr>
                <p:custDataLst>
                  <p:tags r:id="rId3"/>
                </p:custDataLst>
              </p:nvPr>
            </p:nvSpPr>
            <p:spPr>
              <a:xfrm>
                <a:off x="4700" y="80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0" name="矩形 29"/>
              <p:cNvSpPr/>
              <p:nvPr>
                <p:custDataLst>
                  <p:tags r:id="rId4"/>
                </p:custDataLst>
              </p:nvPr>
            </p:nvSpPr>
            <p:spPr>
              <a:xfrm>
                <a:off x="21213" y="112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1" name="矩形 30"/>
              <p:cNvSpPr/>
              <p:nvPr>
                <p:custDataLst>
                  <p:tags r:id="rId5"/>
                </p:custDataLst>
              </p:nvPr>
            </p:nvSpPr>
            <p:spPr>
              <a:xfrm>
                <a:off x="4700" y="8017"/>
                <a:ext cx="17313" cy="4031"/>
              </a:xfrm>
              <a:prstGeom prst="rect">
                <a:avLst/>
              </a:prstGeom>
              <a:noFill/>
              <a:ln w="381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2" name="矩形 31"/>
              <p:cNvSpPr/>
              <p:nvPr>
                <p:custDataLst>
                  <p:tags r:id="rId6"/>
                </p:custDataLst>
              </p:nvPr>
            </p:nvSpPr>
            <p:spPr>
              <a:xfrm>
                <a:off x="4901" y="8423"/>
                <a:ext cx="16824" cy="3262"/>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3" name="文本框 2"/>
            <p:cNvSpPr txBox="1"/>
            <p:nvPr/>
          </p:nvSpPr>
          <p:spPr>
            <a:xfrm>
              <a:off x="1647" y="4011"/>
              <a:ext cx="15824" cy="2074"/>
            </a:xfrm>
            <a:prstGeom prst="rect">
              <a:avLst/>
            </a:prstGeom>
          </p:spPr>
          <p:txBody>
            <a:bodyPr>
              <a:noAutofit/>
            </a:bodyPr>
            <a:p>
              <a:pPr defTabSz="266700">
                <a:lnSpc>
                  <a:spcPct val="200000"/>
                </a:lnSpc>
              </a:pPr>
              <a:r>
                <a:rPr lang="zh-CN" altLang="en-US">
                  <a:latin typeface="微软雅黑" panose="020B0503020204020204" pitchFamily="34" charset="-122"/>
                  <a:ea typeface="微软雅黑" panose="020B0503020204020204" pitchFamily="34" charset="-122"/>
                </a:rPr>
                <a:t>在讨论参与该校际协同教学项目的动机时，教师普遍认为这与促进学生能力发展、增强文化理解与认同的愿景以及专业成长紧密相关。当探讨参与项目所带来的收获时，教师一致认为，将实地文化体验与技术赋能教育教学相结合具有重要的价值。</a:t>
              </a:r>
              <a:r>
                <a:rPr lang="zh-CN" altLang="en-US" b="1">
                  <a:latin typeface="微软雅黑" panose="020B0503020204020204" pitchFamily="34" charset="-122"/>
                  <a:ea typeface="微软雅黑" panose="020B0503020204020204" pitchFamily="34" charset="-122"/>
                </a:rPr>
                <a:t>总的来说，教师普遍认为技术在促进校际协同方面发挥了不可或缺的作用。</a:t>
              </a:r>
              <a:endParaRPr lang="zh-CN" altLang="en-US" b="1">
                <a:latin typeface="微软雅黑" panose="020B0503020204020204" pitchFamily="34" charset="-122"/>
                <a:ea typeface="微软雅黑" panose="020B0503020204020204" pitchFamily="34"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六、项目评价方法</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3626485" y="1372235"/>
            <a:ext cx="4938395" cy="452120"/>
          </a:xfrm>
          <a:prstGeom prst="rect">
            <a:avLst/>
          </a:prstGeom>
          <a:noFill/>
        </p:spPr>
        <p:txBody>
          <a:bodyPr wrap="square" rtlCol="0">
            <a:noAutofit/>
          </a:bodyPr>
          <a:p>
            <a:pPr algn="ct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课堂学习评价</a:t>
            </a: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lang="zh-CN" altLang="en-US" sz="2400" b="1">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2"/>
            </p:custDataLst>
          </p:nvPr>
        </p:nvGraphicFramePr>
        <p:xfrm>
          <a:off x="6383020" y="1824355"/>
          <a:ext cx="5244465" cy="5233035"/>
        </p:xfrm>
        <a:graphic>
          <a:graphicData uri="http://schemas.openxmlformats.org/drawingml/2006/table">
            <a:tbl>
              <a:tblPr/>
              <a:tblGrid>
                <a:gridCol w="389255"/>
                <a:gridCol w="368935"/>
                <a:gridCol w="822960"/>
                <a:gridCol w="1308100"/>
                <a:gridCol w="737870"/>
                <a:gridCol w="732790"/>
                <a:gridCol w="884555"/>
              </a:tblGrid>
              <a:tr h="327660">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姓名</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ctr">
                        <a:lnSpc>
                          <a:spcPct val="15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班级</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团队</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7660">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序号</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3">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评价内容</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学生自评</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小组互评</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50000"/>
                        </a:lnSpc>
                        <a:spcBef>
                          <a:spcPct val="0"/>
                        </a:spcBef>
                        <a:spcAft>
                          <a:spcPct val="0"/>
                        </a:spcAft>
                      </a:pPr>
                      <a:r>
                        <a:rPr lang="zh-CN" sz="900">
                          <a:latin typeface="宋体" panose="02010600030101010101" pitchFamily="2" charset="-122"/>
                          <a:ea typeface="宋体" panose="02010600030101010101" pitchFamily="2" charset="-122"/>
                        </a:rPr>
                        <a:t>教师评价</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1</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r>
                        <a:rPr lang="zh-CN" sz="900">
                          <a:latin typeface="宋体" panose="02010600030101010101" pitchFamily="2" charset="-122"/>
                          <a:ea typeface="宋体" panose="02010600030101010101" pitchFamily="2" charset="-122"/>
                        </a:rPr>
                        <a:t>知识</a:t>
                      </a:r>
                      <a:endParaRPr lang="zh-CN" sz="900">
                        <a:latin typeface="宋体" panose="02010600030101010101" pitchFamily="2" charset="-122"/>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知道花窗的结构组成和图案组成</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2</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知道古今中外不同类型花窗的特色</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1</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3">
                  <a:txBody>
                    <a:bodyPr/>
                    <a:p>
                      <a:pPr marL="0" indent="0" algn="ctr">
                        <a:lnSpc>
                          <a:spcPct val="140000"/>
                        </a:lnSpc>
                        <a:spcBef>
                          <a:spcPct val="0"/>
                        </a:spcBef>
                        <a:spcAft>
                          <a:spcPct val="0"/>
                        </a:spcAft>
                      </a:pPr>
                      <a:r>
                        <a:rPr lang="zh-CN" sz="900">
                          <a:latin typeface="宋体" panose="02010600030101010101" pitchFamily="2" charset="-122"/>
                          <a:ea typeface="宋体" panose="02010600030101010101" pitchFamily="2" charset="-122"/>
                        </a:rPr>
                        <a:t>能力</a:t>
                      </a:r>
                      <a:endParaRPr lang="zh-CN" sz="900">
                        <a:latin typeface="宋体" panose="02010600030101010101" pitchFamily="2" charset="-122"/>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掌握查阅资料的技能</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2</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学会运用所学的知识进行花窗的设计</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3</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能对设计的花窗赋予一定的寓意</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1</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3">
                  <a:txBody>
                    <a:bodyPr/>
                    <a:p>
                      <a:pPr marL="0" indent="0" algn="ctr">
                        <a:lnSpc>
                          <a:spcPct val="140000"/>
                        </a:lnSpc>
                        <a:spcBef>
                          <a:spcPct val="0"/>
                        </a:spcBef>
                        <a:spcAft>
                          <a:spcPct val="0"/>
                        </a:spcAft>
                      </a:pPr>
                      <a:r>
                        <a:rPr lang="zh-CN" sz="900">
                          <a:latin typeface="宋体" panose="02010600030101010101" pitchFamily="2" charset="-122"/>
                          <a:ea typeface="宋体" panose="02010600030101010101" pitchFamily="2" charset="-122"/>
                        </a:rPr>
                        <a:t>情感</a:t>
                      </a:r>
                      <a:endParaRPr lang="zh-CN" sz="900">
                        <a:latin typeface="宋体" panose="02010600030101010101" pitchFamily="2" charset="-122"/>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将祖花窗的知识和身边的人交流和分享</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2</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能与他人合作</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3</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善于接纳别人的建议</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1</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marL="0" indent="0" algn="ctr">
                        <a:lnSpc>
                          <a:spcPct val="140000"/>
                        </a:lnSpc>
                        <a:spcBef>
                          <a:spcPct val="0"/>
                        </a:spcBef>
                        <a:spcAft>
                          <a:spcPct val="0"/>
                        </a:spcAft>
                      </a:pPr>
                      <a:r>
                        <a:rPr lang="zh-CN" sz="900">
                          <a:latin typeface="宋体" panose="02010600030101010101" pitchFamily="2" charset="-122"/>
                          <a:ea typeface="宋体" panose="02010600030101010101" pitchFamily="2" charset="-122"/>
                        </a:rPr>
                        <a:t>态度</a:t>
                      </a:r>
                      <a:endParaRPr lang="zh-CN" sz="900">
                        <a:latin typeface="宋体" panose="02010600030101010101" pitchFamily="2" charset="-122"/>
                        <a:ea typeface="宋体" panose="02010600030101010101" pitchFamily="2" charset="-122"/>
                      </a:endParaRPr>
                    </a:p>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 </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能认真对待此次活动</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4000">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2</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marL="0" indent="0" algn="just">
                        <a:lnSpc>
                          <a:spcPct val="140000"/>
                        </a:lnSpc>
                        <a:spcBef>
                          <a:spcPct val="0"/>
                        </a:spcBef>
                        <a:spcAft>
                          <a:spcPct val="0"/>
                        </a:spcAft>
                      </a:pPr>
                      <a:r>
                        <a:rPr lang="zh-CN" sz="900">
                          <a:latin typeface="宋体" panose="02010600030101010101" pitchFamily="2" charset="-122"/>
                          <a:ea typeface="宋体" panose="02010600030101010101" pitchFamily="2" charset="-122"/>
                        </a:rPr>
                        <a:t>活动过程能主动参与</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lnSpc>
                          <a:spcPct val="140000"/>
                        </a:lnSpc>
                        <a:spcBef>
                          <a:spcPct val="0"/>
                        </a:spcBef>
                        <a:spcAft>
                          <a:spcPct val="0"/>
                        </a:spcAft>
                      </a:pPr>
                      <a:r>
                        <a:rPr lang="en-US" altLang="zh-CN" sz="900">
                          <a:latin typeface="Times New Roman" panose="02020603050405020304"/>
                          <a:ea typeface="宋体" panose="02010600030101010101" pitchFamily="2" charset="-122"/>
                        </a:rPr>
                        <a:t>✮✮✮✮✮</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6000">
                <a:tc gridSpan="7">
                  <a:txBody>
                    <a:bodyPr/>
                    <a:p>
                      <a:pPr marL="0" indent="0" algn="just">
                        <a:lnSpc>
                          <a:spcPct val="150000"/>
                        </a:lnSpc>
                        <a:spcBef>
                          <a:spcPct val="0"/>
                        </a:spcBef>
                        <a:spcAft>
                          <a:spcPct val="0"/>
                        </a:spcAft>
                      </a:pPr>
                      <a:r>
                        <a:rPr lang="zh-CN" sz="900">
                          <a:latin typeface="宋体" panose="02010600030101010101" pitchFamily="2" charset="-122"/>
                          <a:ea typeface="宋体" panose="02010600030101010101" pitchFamily="2" charset="-122"/>
                        </a:rPr>
                        <a:t>我对自己的评价：</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6000">
                <a:tc gridSpan="7">
                  <a:txBody>
                    <a:bodyPr/>
                    <a:p>
                      <a:pPr marL="0" indent="0" algn="just">
                        <a:lnSpc>
                          <a:spcPct val="150000"/>
                        </a:lnSpc>
                        <a:spcBef>
                          <a:spcPct val="0"/>
                        </a:spcBef>
                        <a:spcAft>
                          <a:spcPct val="0"/>
                        </a:spcAft>
                      </a:pPr>
                      <a:r>
                        <a:rPr lang="zh-CN" sz="900">
                          <a:latin typeface="宋体" panose="02010600030101010101" pitchFamily="2" charset="-122"/>
                          <a:ea typeface="宋体" panose="02010600030101010101" pitchFamily="2" charset="-122"/>
                        </a:rPr>
                        <a:t>同学对我的评价：</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6000">
                <a:tc gridSpan="7">
                  <a:txBody>
                    <a:bodyPr/>
                    <a:p>
                      <a:pPr marL="0" indent="0" algn="just">
                        <a:lnSpc>
                          <a:spcPct val="150000"/>
                        </a:lnSpc>
                        <a:spcBef>
                          <a:spcPct val="0"/>
                        </a:spcBef>
                        <a:spcAft>
                          <a:spcPct val="0"/>
                        </a:spcAft>
                      </a:pPr>
                      <a:r>
                        <a:rPr lang="zh-CN" sz="900">
                          <a:latin typeface="宋体" panose="02010600030101010101" pitchFamily="2" charset="-122"/>
                          <a:ea typeface="宋体" panose="02010600030101010101" pitchFamily="2" charset="-122"/>
                        </a:rPr>
                        <a:t>父母对我的评价：</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6000">
                <a:tc gridSpan="7">
                  <a:txBody>
                    <a:bodyPr/>
                    <a:p>
                      <a:pPr marL="0" indent="0" algn="just">
                        <a:lnSpc>
                          <a:spcPct val="150000"/>
                        </a:lnSpc>
                        <a:spcBef>
                          <a:spcPct val="0"/>
                        </a:spcBef>
                        <a:spcAft>
                          <a:spcPct val="0"/>
                        </a:spcAft>
                      </a:pPr>
                      <a:r>
                        <a:rPr lang="zh-CN" sz="900">
                          <a:latin typeface="Times New Roman" panose="02020603050405020304"/>
                          <a:ea typeface="宋体" panose="02010600030101010101" pitchFamily="2" charset="-122"/>
                        </a:rPr>
                        <a:t>教师</a:t>
                      </a:r>
                      <a:r>
                        <a:rPr lang="zh-CN" sz="900">
                          <a:latin typeface="宋体" panose="02010600030101010101" pitchFamily="2" charset="-122"/>
                          <a:ea typeface="宋体" panose="02010600030101010101" pitchFamily="2" charset="-122"/>
                        </a:rPr>
                        <a:t>对我的评价与鼓励：</a:t>
                      </a:r>
                      <a:endParaRPr lang="zh-CN" sz="9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6000">
                <a:tc gridSpan="7">
                  <a:txBody>
                    <a:bodyPr/>
                    <a:p>
                      <a:pPr marL="0" indent="0" algn="just">
                        <a:lnSpc>
                          <a:spcPct val="150000"/>
                        </a:lnSpc>
                        <a:spcBef>
                          <a:spcPct val="0"/>
                        </a:spcBef>
                        <a:spcAft>
                          <a:spcPct val="0"/>
                        </a:spcAft>
                      </a:pPr>
                      <a:r>
                        <a:rPr lang="zh-CN" sz="900">
                          <a:latin typeface="宋体" panose="02010600030101010101" pitchFamily="2" charset="-122"/>
                          <a:ea typeface="宋体" panose="02010600030101010101" pitchFamily="2" charset="-122"/>
                        </a:rPr>
                        <a:t>我的感想：</a:t>
                      </a:r>
                      <a:endParaRPr lang="en-US" altLang="zh-CN" sz="900">
                        <a:latin typeface="Times New Roman" panose="020206030504050203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bl>
          </a:graphicData>
        </a:graphic>
      </p:graphicFrame>
      <p:grpSp>
        <p:nvGrpSpPr>
          <p:cNvPr id="2" name="组合 1"/>
          <p:cNvGrpSpPr/>
          <p:nvPr/>
        </p:nvGrpSpPr>
        <p:grpSpPr>
          <a:xfrm>
            <a:off x="925830" y="2129155"/>
            <a:ext cx="5179060" cy="4099560"/>
            <a:chOff x="1458" y="2873"/>
            <a:chExt cx="8156" cy="7415"/>
          </a:xfrm>
        </p:grpSpPr>
        <p:sp>
          <p:nvSpPr>
            <p:cNvPr id="9" name="矩形 8"/>
            <p:cNvSpPr/>
            <p:nvPr>
              <p:custDataLst>
                <p:tags r:id="rId3"/>
              </p:custDataLst>
            </p:nvPr>
          </p:nvSpPr>
          <p:spPr>
            <a:xfrm>
              <a:off x="1458" y="2930"/>
              <a:ext cx="377" cy="1472"/>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0" name="矩形 9"/>
            <p:cNvSpPr/>
            <p:nvPr>
              <p:custDataLst>
                <p:tags r:id="rId4"/>
              </p:custDataLst>
            </p:nvPr>
          </p:nvSpPr>
          <p:spPr>
            <a:xfrm>
              <a:off x="9237" y="8816"/>
              <a:ext cx="377" cy="1472"/>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1" name="矩形 10"/>
            <p:cNvSpPr/>
            <p:nvPr>
              <p:custDataLst>
                <p:tags r:id="rId5"/>
              </p:custDataLst>
            </p:nvPr>
          </p:nvSpPr>
          <p:spPr>
            <a:xfrm>
              <a:off x="1458" y="2873"/>
              <a:ext cx="8156" cy="7415"/>
            </a:xfrm>
            <a:prstGeom prst="rect">
              <a:avLst/>
            </a:prstGeom>
            <a:noFill/>
            <a:ln w="381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sp>
        <p:nvSpPr>
          <p:cNvPr id="12" name="矩形 11"/>
          <p:cNvSpPr/>
          <p:nvPr>
            <p:custDataLst>
              <p:tags r:id="rId6"/>
            </p:custDataLst>
          </p:nvPr>
        </p:nvSpPr>
        <p:spPr>
          <a:xfrm>
            <a:off x="986155" y="2298700"/>
            <a:ext cx="5033010" cy="3810000"/>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13" name="文本框 12"/>
          <p:cNvSpPr txBox="1"/>
          <p:nvPr/>
        </p:nvSpPr>
        <p:spPr>
          <a:xfrm>
            <a:off x="986155" y="2299335"/>
            <a:ext cx="5033010" cy="3811270"/>
          </a:xfrm>
          <a:prstGeom prst="rect">
            <a:avLst/>
          </a:prstGeom>
        </p:spPr>
        <p:txBody>
          <a:bodyPr>
            <a:noAutofit/>
          </a:bodyPr>
          <a:p>
            <a:pPr algn="l" defTabSz="266700">
              <a:lnSpc>
                <a:spcPct val="200000"/>
              </a:lnSpc>
            </a:pPr>
            <a:r>
              <a:rPr lang="zh-CN" altLang="en-US" b="1">
                <a:latin typeface="微软雅黑" panose="020B0503020204020204" pitchFamily="34" charset="-122"/>
                <a:ea typeface="微软雅黑" panose="020B0503020204020204" pitchFamily="34" charset="-122"/>
              </a:rPr>
              <a:t>采用表现性评价工具，从知识、能力、情感、态度四个维度，通过学生自评、小组互评、教师评价相结合的方式进行多元评价。</a:t>
            </a:r>
            <a:endParaRPr lang="zh-CN" altLang="en-US" b="1">
              <a:latin typeface="微软雅黑" panose="020B0503020204020204" pitchFamily="34" charset="-122"/>
              <a:ea typeface="微软雅黑" panose="020B0503020204020204" pitchFamily="34" charset="-122"/>
            </a:endParaRPr>
          </a:p>
          <a:p>
            <a:pPr algn="l" defTabSz="266700">
              <a:lnSpc>
                <a:spcPct val="200000"/>
              </a:lnSpc>
            </a:pPr>
            <a:endParaRPr lang="zh-CN" altLang="en-US" b="1">
              <a:latin typeface="微软雅黑" panose="020B0503020204020204" pitchFamily="34" charset="-122"/>
              <a:ea typeface="微软雅黑" panose="020B0503020204020204" pitchFamily="34" charset="-122"/>
            </a:endParaRPr>
          </a:p>
          <a:p>
            <a:pPr algn="l" defTabSz="266700">
              <a:lnSpc>
                <a:spcPct val="200000"/>
              </a:lnSpc>
            </a:pPr>
            <a:r>
              <a:rPr lang="zh-CN" altLang="en-US">
                <a:latin typeface="微软雅黑" panose="020B0503020204020204" pitchFamily="34" charset="-122"/>
                <a:ea typeface="微软雅黑" panose="020B0503020204020204" pitchFamily="34" charset="-122"/>
              </a:rPr>
              <a:t>在协同教学项目每次实施结束后，都设计了相应的表现性评价工具，用以评估学生的学习成效。</a:t>
            </a:r>
            <a:endParaRPr lang="zh-CN" altLang="en-US">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六、项目评价方法</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1024255" y="2173605"/>
            <a:ext cx="10344150" cy="3843655"/>
            <a:chOff x="1613" y="3423"/>
            <a:chExt cx="16290" cy="6053"/>
          </a:xfrm>
        </p:grpSpPr>
        <p:sp>
          <p:nvSpPr>
            <p:cNvPr id="5" name="文本框 4"/>
            <p:cNvSpPr txBox="1"/>
            <p:nvPr/>
          </p:nvSpPr>
          <p:spPr>
            <a:xfrm>
              <a:off x="2640" y="4306"/>
              <a:ext cx="3918" cy="2375"/>
            </a:xfrm>
            <a:prstGeom prst="rect">
              <a:avLst/>
            </a:prstGeom>
            <a:noFill/>
          </p:spPr>
          <p:txBody>
            <a:bodyPr wrap="square" rtlCol="0">
              <a:noAutofit/>
            </a:bodyPr>
            <a:p>
              <a:pPr algn="ctr"/>
              <a:r>
                <a:rPr lang="zh-CN" altLang="en-US" sz="4200" b="1">
                  <a:solidFill>
                    <a:srgbClr val="55797A"/>
                  </a:solidFill>
                </a:rPr>
                <a:t>案例</a:t>
              </a:r>
              <a:endParaRPr lang="zh-CN" altLang="en-US" sz="4200" b="1">
                <a:solidFill>
                  <a:srgbClr val="55797A"/>
                </a:solidFill>
              </a:endParaRPr>
            </a:p>
            <a:p>
              <a:pPr algn="ctr"/>
              <a:r>
                <a:rPr lang="zh-CN" altLang="en-US" sz="4200" b="1">
                  <a:solidFill>
                    <a:srgbClr val="55797A"/>
                  </a:solidFill>
                </a:rPr>
                <a:t>分析</a:t>
              </a:r>
              <a:endParaRPr lang="zh-CN" altLang="en-US" sz="4200" b="1">
                <a:solidFill>
                  <a:srgbClr val="55797A"/>
                </a:solidFill>
              </a:endParaRPr>
            </a:p>
            <a:p>
              <a:pPr algn="ctr"/>
              <a:r>
                <a:rPr lang="zh-CN" altLang="en-US" sz="4200" b="1">
                  <a:solidFill>
                    <a:srgbClr val="55797A"/>
                  </a:solidFill>
                </a:rPr>
                <a:t>？</a:t>
              </a:r>
              <a:endParaRPr lang="zh-CN" altLang="en-US" sz="4200" b="1">
                <a:solidFill>
                  <a:srgbClr val="55797A"/>
                </a:solidFill>
              </a:endParaRPr>
            </a:p>
          </p:txBody>
        </p:sp>
        <p:pic>
          <p:nvPicPr>
            <p:cNvPr id="8" name="图片 7"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3" y="7115"/>
              <a:ext cx="2361" cy="2361"/>
            </a:xfrm>
            <a:prstGeom prst="rect">
              <a:avLst/>
            </a:prstGeom>
          </p:spPr>
        </p:pic>
        <p:sp>
          <p:nvSpPr>
            <p:cNvPr id="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1" name="矩形 10"/>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200000"/>
                </a:lnSpc>
                <a:buFont typeface="Wingdings" panose="05000000000000000000" charset="0"/>
                <a:buChar char="Ø"/>
              </a:pPr>
              <a:r>
                <a:rPr lang="zh-CN" altLang="en-US" sz="2000" dirty="0">
                  <a:solidFill>
                    <a:schemeClr val="tx1">
                      <a:lumMod val="85000"/>
                      <a:lumOff val="15000"/>
                    </a:schemeClr>
                  </a:solidFill>
                  <a:latin typeface="+mn-ea"/>
                  <a:cs typeface="+mn-ea"/>
                  <a:sym typeface="+mn-ea"/>
                </a:rPr>
                <a:t>请同学们以小组为单位，从项目目标、内容设计、实施策略、评价方式等角度深入分析花窗项目案例，总结其成功经验和可借鉴之处。</a:t>
              </a:r>
              <a:endParaRPr lang="zh-CN" altLang="en-US" sz="2000" dirty="0">
                <a:solidFill>
                  <a:schemeClr val="tx1">
                    <a:lumMod val="85000"/>
                    <a:lumOff val="15000"/>
                  </a:schemeClr>
                </a:solidFill>
                <a:latin typeface="+mn-ea"/>
                <a:cs typeface="+mn-ea"/>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107" y="2012315"/>
            <a:ext cx="12092099" cy="1789430"/>
            <a:chOff x="-2042" y="3247"/>
            <a:chExt cx="22791" cy="281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042" y="3247"/>
              <a:ext cx="22791" cy="2818"/>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三节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400" b="1" dirty="0">
                  <a:solidFill>
                    <a:srgbClr val="55797A"/>
                  </a:solidFill>
                  <a:effectLst/>
                  <a:latin typeface="微软雅黑" panose="020B0503020204020204" pitchFamily="34" charset="-122"/>
                  <a:ea typeface="微软雅黑" panose="020B0503020204020204" pitchFamily="34" charset="-122"/>
                  <a:sym typeface="+mn-ea"/>
                </a:rPr>
                <a:t>理论阐释</a:t>
              </a:r>
              <a:endParaRPr lang="zh-CN" altLang="en-US" sz="44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一、理论基础</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38" name="文本框 37"/>
          <p:cNvSpPr txBox="1"/>
          <p:nvPr/>
        </p:nvSpPr>
        <p:spPr>
          <a:xfrm>
            <a:off x="4015105" y="1867535"/>
            <a:ext cx="3916680" cy="491490"/>
          </a:xfrm>
          <a:prstGeom prst="rect">
            <a:avLst/>
          </a:prstGeom>
          <a:noFill/>
        </p:spPr>
        <p:txBody>
          <a:bodyPr wrap="square" rtlCol="0">
            <a:spAutoFit/>
          </a:bodyPr>
          <a:p>
            <a:r>
              <a:rPr lang="zh-CN" altLang="en-US" sz="2600" b="1">
                <a:solidFill>
                  <a:srgbClr val="55797A"/>
                </a:solidFill>
              </a:rPr>
              <a:t>（一）文化回应教学理论</a:t>
            </a:r>
            <a:endParaRPr lang="zh-CN" altLang="en-US" sz="2600" b="1">
              <a:solidFill>
                <a:srgbClr val="55797A"/>
              </a:solidFill>
            </a:endParaRPr>
          </a:p>
        </p:txBody>
      </p:sp>
      <p:sp>
        <p:nvSpPr>
          <p:cNvPr id="4" name="文本框 3"/>
          <p:cNvSpPr txBox="1"/>
          <p:nvPr/>
        </p:nvSpPr>
        <p:spPr>
          <a:xfrm>
            <a:off x="1090930" y="2559685"/>
            <a:ext cx="9800590" cy="3355340"/>
          </a:xfrm>
          <a:prstGeom prst="rect">
            <a:avLst/>
          </a:prstGeom>
          <a:noFill/>
        </p:spPr>
        <p:txBody>
          <a:bodyPr wrap="square" rtlCol="0">
            <a:noAutofit/>
          </a:bodyPr>
          <a:p>
            <a:pPr marL="285750" indent="-285750">
              <a:lnSpc>
                <a:spcPct val="250000"/>
              </a:lnSpc>
              <a:buFont typeface="Wingdings" panose="05000000000000000000" charset="0"/>
              <a:buChar char="Ø"/>
            </a:pPr>
            <a:r>
              <a:rPr lang="zh-CN" altLang="en-US" sz="2000">
                <a:latin typeface="Times New Roman" panose="02020603050405020304" charset="0"/>
                <a:cs typeface="Times New Roman" panose="02020603050405020304" charset="0"/>
              </a:rPr>
              <a:t>文化回应教学理论倡导理解和尊重学生文化背景的多样性。拉德森</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比林斯提出文化相关式教学，强调教学要关注学生的学业成就、文化能力以及批判思考能力。盖伊进一步发展了文化回应教学概念，认为要充分考虑学生的文化背景、个体经验、学习风格等因素，以学生的文化背景作为学习的桥梁。</a:t>
            </a:r>
            <a:endParaRPr lang="zh-CN" altLang="en-US" sz="2000">
              <a:latin typeface="Times New Roman" panose="02020603050405020304" charset="0"/>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41358"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25788"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76800"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一、理论基础</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38" name="文本框 37"/>
          <p:cNvSpPr txBox="1"/>
          <p:nvPr/>
        </p:nvSpPr>
        <p:spPr>
          <a:xfrm>
            <a:off x="4578033" y="1929765"/>
            <a:ext cx="2790825" cy="491490"/>
          </a:xfrm>
          <a:prstGeom prst="rect">
            <a:avLst/>
          </a:prstGeom>
          <a:noFill/>
        </p:spPr>
        <p:txBody>
          <a:bodyPr wrap="square" rtlCol="0">
            <a:spAutoFit/>
          </a:bodyPr>
          <a:p>
            <a:r>
              <a:rPr lang="zh-CN" altLang="en-US" sz="2600" b="1">
                <a:solidFill>
                  <a:srgbClr val="55797A"/>
                </a:solidFill>
              </a:rPr>
              <a:t>（</a:t>
            </a:r>
            <a:r>
              <a:rPr lang="zh-CN" altLang="en-US" sz="2600" b="1">
                <a:solidFill>
                  <a:srgbClr val="55797A"/>
                </a:solidFill>
              </a:rPr>
              <a:t>二）活动理论</a:t>
            </a:r>
            <a:endParaRPr lang="zh-CN" altLang="en-US" sz="2600" b="1">
              <a:solidFill>
                <a:srgbClr val="55797A"/>
              </a:solidFill>
            </a:endParaRPr>
          </a:p>
        </p:txBody>
      </p:sp>
      <p:sp>
        <p:nvSpPr>
          <p:cNvPr id="17" name="文本框 16"/>
          <p:cNvSpPr txBox="1"/>
          <p:nvPr/>
        </p:nvSpPr>
        <p:spPr>
          <a:xfrm>
            <a:off x="1090930" y="2559685"/>
            <a:ext cx="9800590" cy="3355340"/>
          </a:xfrm>
          <a:prstGeom prst="rect">
            <a:avLst/>
          </a:prstGeom>
          <a:noFill/>
        </p:spPr>
        <p:txBody>
          <a:bodyPr wrap="square" rtlCol="0">
            <a:noAutofit/>
          </a:bodyPr>
          <a:p>
            <a:pPr marL="285750" indent="-285750">
              <a:lnSpc>
                <a:spcPct val="250000"/>
              </a:lnSpc>
              <a:buFont typeface="Wingdings" panose="05000000000000000000" charset="0"/>
              <a:buChar char="Ø"/>
            </a:pPr>
            <a:r>
              <a:rPr lang="zh-CN" altLang="en-US" sz="2000">
                <a:latin typeface="Times New Roman" panose="02020603050405020304" charset="0"/>
                <a:cs typeface="Times New Roman" panose="02020603050405020304" charset="0"/>
              </a:rPr>
              <a:t>活动理论经历三代发展：维果茨基强调文化工具的中介作用，列昂节夫扩展到集体活动系统，恩格斯特罗姆提出包括主体、客体、工具、规则、社区和分工等要素的扩展模型。活动理论为分析复杂的</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社会</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文化</a:t>
            </a:r>
            <a:r>
              <a:rPr lang="en-US" altLang="zh-CN" sz="2000">
                <a:latin typeface="Times New Roman" panose="02020603050405020304" charset="0"/>
                <a:cs typeface="Times New Roman" panose="02020603050405020304" charset="0"/>
              </a:rPr>
              <a:t>”</a:t>
            </a:r>
            <a:r>
              <a:rPr lang="zh-CN" altLang="en-US" sz="2000">
                <a:latin typeface="Times New Roman" panose="02020603050405020304" charset="0"/>
                <a:cs typeface="Times New Roman" panose="02020603050405020304" charset="0"/>
              </a:rPr>
              <a:t>学习环境提供了系统工具，特别适用于理解跨组织、跨文化的学习过程。</a:t>
            </a:r>
            <a:endParaRPr lang="zh-CN" altLang="en-US" sz="2000">
              <a:latin typeface="Times New Roman" panose="02020603050405020304" charset="0"/>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一、理论基础</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38" name="文本框 37"/>
          <p:cNvSpPr txBox="1"/>
          <p:nvPr/>
        </p:nvSpPr>
        <p:spPr>
          <a:xfrm>
            <a:off x="4396105" y="1896745"/>
            <a:ext cx="3154680" cy="491490"/>
          </a:xfrm>
          <a:prstGeom prst="rect">
            <a:avLst/>
          </a:prstGeom>
          <a:noFill/>
        </p:spPr>
        <p:txBody>
          <a:bodyPr wrap="square" rtlCol="0">
            <a:spAutoFit/>
          </a:bodyPr>
          <a:p>
            <a:r>
              <a:rPr lang="zh-CN" altLang="en-US" sz="2600" b="1">
                <a:solidFill>
                  <a:srgbClr val="55797A"/>
                </a:solidFill>
              </a:rPr>
              <a:t>（</a:t>
            </a:r>
            <a:r>
              <a:rPr lang="zh-CN" altLang="en-US" sz="2600" b="1">
                <a:solidFill>
                  <a:srgbClr val="55797A"/>
                </a:solidFill>
              </a:rPr>
              <a:t>三）管理协同理论</a:t>
            </a:r>
            <a:endParaRPr lang="zh-CN" altLang="en-US" sz="2600" b="1">
              <a:solidFill>
                <a:srgbClr val="55797A"/>
              </a:solidFill>
            </a:endParaRPr>
          </a:p>
        </p:txBody>
      </p:sp>
      <p:sp>
        <p:nvSpPr>
          <p:cNvPr id="17" name="文本框 16"/>
          <p:cNvSpPr txBox="1"/>
          <p:nvPr/>
        </p:nvSpPr>
        <p:spPr>
          <a:xfrm>
            <a:off x="1090930" y="2559685"/>
            <a:ext cx="9800590" cy="3355340"/>
          </a:xfrm>
          <a:prstGeom prst="rect">
            <a:avLst/>
          </a:prstGeom>
          <a:noFill/>
        </p:spPr>
        <p:txBody>
          <a:bodyPr wrap="square" rtlCol="0">
            <a:noAutofit/>
          </a:bodyPr>
          <a:p>
            <a:pPr marL="285750" indent="-285750">
              <a:lnSpc>
                <a:spcPct val="250000"/>
              </a:lnSpc>
              <a:buFont typeface="Wingdings" panose="05000000000000000000" charset="0"/>
              <a:buChar char="Ø"/>
            </a:pPr>
            <a:r>
              <a:rPr lang="zh-CN" altLang="en-US" sz="2000">
                <a:latin typeface="Times New Roman" panose="02020603050405020304" charset="0"/>
                <a:cs typeface="Times New Roman" panose="02020603050405020304" charset="0"/>
              </a:rPr>
              <a:t>管理协同理论基于系统科学和协同学视角，探讨组织管理中的协同机制。包括形成机制（评估机制和利益机制）和实现机制（协同机会识别、沟通、整合、反馈等）。该理论为分析跨区域、跨学校的</a:t>
            </a:r>
            <a:r>
              <a:rPr lang="en-US" altLang="zh-CN" sz="2000">
                <a:latin typeface="Times New Roman" panose="02020603050405020304" charset="0"/>
                <a:cs typeface="Times New Roman" panose="02020603050405020304" charset="0"/>
              </a:rPr>
              <a:t>C-STEAM</a:t>
            </a:r>
            <a:r>
              <a:rPr lang="zh-CN" altLang="en-US" sz="2000">
                <a:latin typeface="Times New Roman" panose="02020603050405020304" charset="0"/>
                <a:cs typeface="Times New Roman" panose="02020603050405020304" charset="0"/>
              </a:rPr>
              <a:t>教育协同提供了全面视角和工具。</a:t>
            </a:r>
            <a:endParaRPr lang="zh-CN" altLang="en-US" sz="2000">
              <a:latin typeface="Times New Roman" panose="02020603050405020304" charset="0"/>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2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教育协同实践框架</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17" name="组合 16"/>
          <p:cNvGrpSpPr/>
          <p:nvPr>
            <p:custDataLst>
              <p:tags r:id="rId2"/>
            </p:custDataLst>
          </p:nvPr>
        </p:nvGrpSpPr>
        <p:grpSpPr>
          <a:xfrm>
            <a:off x="386715" y="1860550"/>
            <a:ext cx="11268710" cy="4182632"/>
            <a:chOff x="1279" y="3484"/>
            <a:chExt cx="17746" cy="6587"/>
          </a:xfrm>
        </p:grpSpPr>
        <p:grpSp>
          <p:nvGrpSpPr>
            <p:cNvPr id="19" name="组合 18"/>
            <p:cNvGrpSpPr/>
            <p:nvPr/>
          </p:nvGrpSpPr>
          <p:grpSpPr>
            <a:xfrm>
              <a:off x="1279" y="5741"/>
              <a:ext cx="5658" cy="2705"/>
              <a:chOff x="777" y="5069"/>
              <a:chExt cx="5891" cy="2817"/>
            </a:xfrm>
          </p:grpSpPr>
          <p:sp>
            <p:nvSpPr>
              <p:cNvPr id="20" name="文本框 19"/>
              <p:cNvSpPr txBox="1"/>
              <p:nvPr>
                <p:custDataLst>
                  <p:tags r:id="rId3"/>
                </p:custDataLst>
              </p:nvPr>
            </p:nvSpPr>
            <p:spPr>
              <a:xfrm>
                <a:off x="777" y="5619"/>
                <a:ext cx="5891" cy="2267"/>
              </a:xfrm>
              <a:prstGeom prst="rect">
                <a:avLst/>
              </a:prstGeom>
              <a:noFill/>
            </p:spPr>
            <p:txBody>
              <a:bodyPr wrap="square" rtlCol="0">
                <a:spAutoFit/>
              </a:bodyPr>
              <a:lstStyle/>
              <a:p>
                <a:pPr marL="285750" indent="-285750" algn="just" fontAlgn="auto">
                  <a:lnSpc>
                    <a:spcPct val="100000"/>
                  </a:lnSpc>
                  <a:buFont typeface="Arial" panose="020B0604020202020204" pitchFamily="34" charset="0"/>
                  <a:buChar char="•"/>
                </a:pPr>
                <a:r>
                  <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六个阶段</a:t>
                </a:r>
                <a:r>
                  <a:rPr lang="en-US" altLang="zh-CN"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团队形成、主题咨询、集体备课、协同教学、评估反馈、推广迭代。技术工具（社交网络、在线学习平台、在线会议平台）贯穿全过程。</a:t>
                </a:r>
                <a:endPar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custDataLst>
                  <p:tags r:id="rId4"/>
                </p:custDataLst>
              </p:nvPr>
            </p:nvSpPr>
            <p:spPr>
              <a:xfrm>
                <a:off x="2680" y="5069"/>
                <a:ext cx="3988" cy="654"/>
              </a:xfrm>
              <a:prstGeom prst="rect">
                <a:avLst/>
              </a:prstGeom>
              <a:noFill/>
            </p:spPr>
            <p:txBody>
              <a:bodyPr wrap="square" rtlCol="0">
                <a:spAutoFit/>
              </a:bodyPr>
              <a:lstStyle/>
              <a:p>
                <a:pPr algn="r"/>
                <a:r>
                  <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cs typeface="汉仪中简黑简" panose="00020600040101010101" charset="-122"/>
                  </a:rPr>
                  <a:t>协同过程</a:t>
                </a:r>
                <a:endPar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cs typeface="汉仪中简黑简" panose="00020600040101010101" charset="-122"/>
                </a:endParaRPr>
              </a:p>
            </p:txBody>
          </p:sp>
        </p:grpSp>
        <p:grpSp>
          <p:nvGrpSpPr>
            <p:cNvPr id="35" name="组合 34"/>
            <p:cNvGrpSpPr/>
            <p:nvPr/>
          </p:nvGrpSpPr>
          <p:grpSpPr>
            <a:xfrm>
              <a:off x="2258" y="7888"/>
              <a:ext cx="5658" cy="2183"/>
              <a:chOff x="777" y="5069"/>
              <a:chExt cx="5891" cy="2273"/>
            </a:xfrm>
          </p:grpSpPr>
          <p:sp>
            <p:nvSpPr>
              <p:cNvPr id="21" name="文本框 20"/>
              <p:cNvSpPr txBox="1"/>
              <p:nvPr>
                <p:custDataLst>
                  <p:tags r:id="rId5"/>
                </p:custDataLst>
              </p:nvPr>
            </p:nvSpPr>
            <p:spPr>
              <a:xfrm>
                <a:off x="777" y="5619"/>
                <a:ext cx="5891" cy="1723"/>
              </a:xfrm>
              <a:prstGeom prst="rect">
                <a:avLst/>
              </a:prstGeom>
              <a:noFill/>
            </p:spPr>
            <p:txBody>
              <a:bodyPr wrap="square" rtlCol="0">
                <a:spAutoFit/>
              </a:bodyPr>
              <a:lstStyle/>
              <a:p>
                <a:pPr marL="285750" indent="-285750" algn="just">
                  <a:lnSpc>
                    <a:spcPct val="130000"/>
                  </a:lnSpc>
                  <a:spcBef>
                    <a:spcPts val="0"/>
                  </a:spcBef>
                  <a:buClrTx/>
                  <a:buSzTx/>
                  <a:buFont typeface="Arial" panose="020B0604020202020204" pitchFamily="34" charset="0"/>
                  <a:buChar char="•"/>
                </a:pPr>
                <a:r>
                  <a:rPr lang="en-US" altLang="zh-CN"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项目孵化、教育者专业发展、学生成长、文化认同感培养、实践社区建立等多方面成果。</a:t>
                </a:r>
                <a:endPar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文本框 38"/>
              <p:cNvSpPr txBox="1"/>
              <p:nvPr>
                <p:custDataLst>
                  <p:tags r:id="rId6"/>
                </p:custDataLst>
              </p:nvPr>
            </p:nvSpPr>
            <p:spPr>
              <a:xfrm>
                <a:off x="2680" y="5069"/>
                <a:ext cx="3988" cy="654"/>
              </a:xfrm>
              <a:prstGeom prst="rect">
                <a:avLst/>
              </a:prstGeom>
              <a:noFill/>
            </p:spPr>
            <p:txBody>
              <a:bodyPr wrap="square" rtlCol="0">
                <a:spAutoFit/>
              </a:bodyPr>
              <a:lstStyle/>
              <a:p>
                <a:pPr algn="r"/>
                <a:r>
                  <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cs typeface="汉仪中简黑简" panose="00020600040101010101" charset="-122"/>
                  </a:rPr>
                  <a:t>协同成果</a:t>
                </a:r>
                <a:endPar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cs typeface="汉仪中简黑简" panose="00020600040101010101" charset="-122"/>
                </a:endParaRPr>
              </a:p>
            </p:txBody>
          </p:sp>
        </p:grpSp>
        <p:sp>
          <p:nvSpPr>
            <p:cNvPr id="41" name="文本框 40"/>
            <p:cNvSpPr txBox="1"/>
            <p:nvPr/>
          </p:nvSpPr>
          <p:spPr>
            <a:xfrm>
              <a:off x="12665" y="4703"/>
              <a:ext cx="6360" cy="2676"/>
            </a:xfrm>
            <a:prstGeom prst="rect">
              <a:avLst/>
            </a:prstGeom>
            <a:noFill/>
          </p:spPr>
          <p:txBody>
            <a:bodyPr wrap="square" rtlCol="0">
              <a:noAutofit/>
            </a:bodyPr>
            <a:lstStyle/>
            <a:p>
              <a:pPr algn="l">
                <a:lnSpc>
                  <a:spcPct val="150000"/>
                </a:lnSpc>
                <a:spcBef>
                  <a:spcPts val="0"/>
                </a:spcBef>
                <a:spcAft>
                  <a:spcPts val="0"/>
                </a:spcAft>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基于文化回应教学理论和活动理论，构建</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C-STEAM</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教育协同实践模型，包括三个主要部分</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2" name="组合 21"/>
            <p:cNvGrpSpPr/>
            <p:nvPr/>
          </p:nvGrpSpPr>
          <p:grpSpPr>
            <a:xfrm>
              <a:off x="2258" y="3484"/>
              <a:ext cx="14828" cy="5724"/>
              <a:chOff x="2258" y="3484"/>
              <a:chExt cx="14828" cy="5724"/>
            </a:xfrm>
          </p:grpSpPr>
          <p:sp>
            <p:nvSpPr>
              <p:cNvPr id="23" name="文本框 22"/>
              <p:cNvSpPr txBox="1"/>
              <p:nvPr/>
            </p:nvSpPr>
            <p:spPr>
              <a:xfrm>
                <a:off x="12665" y="4081"/>
                <a:ext cx="4421" cy="774"/>
              </a:xfrm>
              <a:prstGeom prst="rect">
                <a:avLst/>
              </a:prstGeom>
              <a:noFill/>
            </p:spPr>
            <p:txBody>
              <a:bodyPr wrap="square" rtlCol="0">
                <a:spAutoFit/>
              </a:bodyPr>
              <a:lstStyle/>
              <a:p>
                <a:pPr indent="0" algn="l" fontAlgn="auto">
                  <a:lnSpc>
                    <a:spcPct val="130000"/>
                  </a:lnSpc>
                </a:pPr>
                <a:r>
                  <a:rPr lang="zh-CN" altLang="en-US" sz="2000" b="1" dirty="0">
                    <a:solidFill>
                      <a:srgbClr val="55797A"/>
                    </a:solidFill>
                    <a:effectLst/>
                    <a:latin typeface="微软雅黑" panose="020B0503020204020204" pitchFamily="34" charset="-122"/>
                    <a:ea typeface="微软雅黑" panose="020B0503020204020204" pitchFamily="34" charset="-122"/>
                    <a:sym typeface="+mn-ea"/>
                  </a:rPr>
                  <a:t>协同实践框架</a:t>
                </a:r>
                <a:endParaRPr lang="zh-CN" altLang="en-US" sz="2000" b="1" dirty="0">
                  <a:solidFill>
                    <a:srgbClr val="7EA29C"/>
                  </a:solidFill>
                  <a:effectLst/>
                  <a:latin typeface="微软雅黑" panose="020B0503020204020204" pitchFamily="34" charset="-122"/>
                  <a:ea typeface="微软雅黑" panose="020B0503020204020204" pitchFamily="34" charset="-122"/>
                  <a:sym typeface="+mn-ea"/>
                </a:endParaRPr>
              </a:p>
            </p:txBody>
          </p:sp>
          <p:sp>
            <p:nvSpPr>
              <p:cNvPr id="24" name="camille"/>
              <p:cNvSpPr/>
              <p:nvPr/>
            </p:nvSpPr>
            <p:spPr bwMode="auto">
              <a:xfrm>
                <a:off x="9290" y="4864"/>
                <a:ext cx="3003" cy="3003"/>
              </a:xfrm>
              <a:custGeom>
                <a:avLst/>
                <a:gdLst>
                  <a:gd name="T0" fmla="*/ 1814 w 1814"/>
                  <a:gd name="T1" fmla="*/ 893 h 1812"/>
                  <a:gd name="T2" fmla="*/ 1583 w 1814"/>
                  <a:gd name="T3" fmla="*/ 284 h 1812"/>
                  <a:gd name="T4" fmla="*/ 918 w 1814"/>
                  <a:gd name="T5" fmla="*/ 0 h 1812"/>
                  <a:gd name="T6" fmla="*/ 0 w 1814"/>
                  <a:gd name="T7" fmla="*/ 918 h 1812"/>
                  <a:gd name="T8" fmla="*/ 230 w 1814"/>
                  <a:gd name="T9" fmla="*/ 1527 h 1812"/>
                  <a:gd name="T10" fmla="*/ 895 w 1814"/>
                  <a:gd name="T11" fmla="*/ 1812 h 1812"/>
                  <a:gd name="T12" fmla="*/ 1814 w 1814"/>
                  <a:gd name="T13" fmla="*/ 893 h 1812"/>
                </a:gdLst>
                <a:ahLst/>
                <a:cxnLst>
                  <a:cxn ang="0">
                    <a:pos x="T0" y="T1"/>
                  </a:cxn>
                  <a:cxn ang="0">
                    <a:pos x="T2" y="T3"/>
                  </a:cxn>
                  <a:cxn ang="0">
                    <a:pos x="T4" y="T5"/>
                  </a:cxn>
                  <a:cxn ang="0">
                    <a:pos x="T6" y="T7"/>
                  </a:cxn>
                  <a:cxn ang="0">
                    <a:pos x="T8" y="T9"/>
                  </a:cxn>
                  <a:cxn ang="0">
                    <a:pos x="T10" y="T11"/>
                  </a:cxn>
                  <a:cxn ang="0">
                    <a:pos x="T12" y="T13"/>
                  </a:cxn>
                </a:cxnLst>
                <a:rect l="0" t="0" r="r" b="b"/>
                <a:pathLst>
                  <a:path w="1814" h="1812">
                    <a:moveTo>
                      <a:pt x="1814" y="893"/>
                    </a:moveTo>
                    <a:cubicBezTo>
                      <a:pt x="1814" y="659"/>
                      <a:pt x="1726" y="446"/>
                      <a:pt x="1583" y="284"/>
                    </a:cubicBezTo>
                    <a:cubicBezTo>
                      <a:pt x="1416" y="109"/>
                      <a:pt x="1180" y="0"/>
                      <a:pt x="918" y="0"/>
                    </a:cubicBezTo>
                    <a:cubicBezTo>
                      <a:pt x="411" y="0"/>
                      <a:pt x="0" y="411"/>
                      <a:pt x="0" y="918"/>
                    </a:cubicBezTo>
                    <a:cubicBezTo>
                      <a:pt x="0" y="1152"/>
                      <a:pt x="87" y="1365"/>
                      <a:pt x="230" y="1527"/>
                    </a:cubicBezTo>
                    <a:cubicBezTo>
                      <a:pt x="398" y="1702"/>
                      <a:pt x="633" y="1812"/>
                      <a:pt x="895" y="1812"/>
                    </a:cubicBezTo>
                    <a:cubicBezTo>
                      <a:pt x="1402" y="1812"/>
                      <a:pt x="1814" y="1400"/>
                      <a:pt x="1814" y="893"/>
                    </a:cubicBezTo>
                    <a:close/>
                  </a:path>
                </a:pathLst>
              </a:custGeom>
              <a:solidFill>
                <a:srgbClr val="5579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7" name="camille"/>
              <p:cNvSpPr>
                <a:spLocks noEditPoints="1"/>
              </p:cNvSpPr>
              <p:nvPr/>
            </p:nvSpPr>
            <p:spPr bwMode="auto">
              <a:xfrm>
                <a:off x="8917" y="4467"/>
                <a:ext cx="3793" cy="3796"/>
              </a:xfrm>
              <a:custGeom>
                <a:avLst/>
                <a:gdLst>
                  <a:gd name="T0" fmla="*/ 1146 w 2291"/>
                  <a:gd name="T1" fmla="*/ 48 h 2291"/>
                  <a:gd name="T2" fmla="*/ 1922 w 2291"/>
                  <a:gd name="T3" fmla="*/ 369 h 2291"/>
                  <a:gd name="T4" fmla="*/ 2243 w 2291"/>
                  <a:gd name="T5" fmla="*/ 1146 h 2291"/>
                  <a:gd name="T6" fmla="*/ 1922 w 2291"/>
                  <a:gd name="T7" fmla="*/ 1922 h 2291"/>
                  <a:gd name="T8" fmla="*/ 1146 w 2291"/>
                  <a:gd name="T9" fmla="*/ 2243 h 2291"/>
                  <a:gd name="T10" fmla="*/ 369 w 2291"/>
                  <a:gd name="T11" fmla="*/ 1922 h 2291"/>
                  <a:gd name="T12" fmla="*/ 48 w 2291"/>
                  <a:gd name="T13" fmla="*/ 1146 h 2291"/>
                  <a:gd name="T14" fmla="*/ 369 w 2291"/>
                  <a:gd name="T15" fmla="*/ 369 h 2291"/>
                  <a:gd name="T16" fmla="*/ 1146 w 2291"/>
                  <a:gd name="T17" fmla="*/ 48 h 2291"/>
                  <a:gd name="T18" fmla="*/ 1146 w 2291"/>
                  <a:gd name="T19" fmla="*/ 0 h 2291"/>
                  <a:gd name="T20" fmla="*/ 0 w 2291"/>
                  <a:gd name="T21" fmla="*/ 1146 h 2291"/>
                  <a:gd name="T22" fmla="*/ 1146 w 2291"/>
                  <a:gd name="T23" fmla="*/ 2291 h 2291"/>
                  <a:gd name="T24" fmla="*/ 2291 w 2291"/>
                  <a:gd name="T25" fmla="*/ 1146 h 2291"/>
                  <a:gd name="T26" fmla="*/ 1146 w 2291"/>
                  <a:gd name="T27" fmla="*/ 0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1" h="2291">
                    <a:moveTo>
                      <a:pt x="1146" y="48"/>
                    </a:moveTo>
                    <a:cubicBezTo>
                      <a:pt x="1439" y="48"/>
                      <a:pt x="1714" y="162"/>
                      <a:pt x="1922" y="369"/>
                    </a:cubicBezTo>
                    <a:cubicBezTo>
                      <a:pt x="2129" y="577"/>
                      <a:pt x="2243" y="852"/>
                      <a:pt x="2243" y="1146"/>
                    </a:cubicBezTo>
                    <a:cubicBezTo>
                      <a:pt x="2243" y="1439"/>
                      <a:pt x="2129" y="1714"/>
                      <a:pt x="1922" y="1922"/>
                    </a:cubicBezTo>
                    <a:cubicBezTo>
                      <a:pt x="1714" y="2129"/>
                      <a:pt x="1439" y="2243"/>
                      <a:pt x="1146" y="2243"/>
                    </a:cubicBezTo>
                    <a:cubicBezTo>
                      <a:pt x="852" y="2243"/>
                      <a:pt x="577" y="2129"/>
                      <a:pt x="369" y="1922"/>
                    </a:cubicBezTo>
                    <a:cubicBezTo>
                      <a:pt x="162" y="1714"/>
                      <a:pt x="48" y="1439"/>
                      <a:pt x="48" y="1146"/>
                    </a:cubicBezTo>
                    <a:cubicBezTo>
                      <a:pt x="48" y="852"/>
                      <a:pt x="162" y="577"/>
                      <a:pt x="369" y="369"/>
                    </a:cubicBezTo>
                    <a:cubicBezTo>
                      <a:pt x="577" y="162"/>
                      <a:pt x="852" y="48"/>
                      <a:pt x="1146" y="48"/>
                    </a:cubicBezTo>
                    <a:moveTo>
                      <a:pt x="1146" y="0"/>
                    </a:moveTo>
                    <a:cubicBezTo>
                      <a:pt x="513" y="0"/>
                      <a:pt x="0" y="513"/>
                      <a:pt x="0" y="1146"/>
                    </a:cubicBezTo>
                    <a:cubicBezTo>
                      <a:pt x="0" y="1778"/>
                      <a:pt x="513" y="2291"/>
                      <a:pt x="1146" y="2291"/>
                    </a:cubicBezTo>
                    <a:cubicBezTo>
                      <a:pt x="1778" y="2291"/>
                      <a:pt x="2291" y="1778"/>
                      <a:pt x="2291" y="1146"/>
                    </a:cubicBezTo>
                    <a:cubicBezTo>
                      <a:pt x="2291" y="513"/>
                      <a:pt x="1778" y="0"/>
                      <a:pt x="1146" y="0"/>
                    </a:cubicBezTo>
                    <a:close/>
                  </a:path>
                </a:pathLst>
              </a:custGeom>
              <a:solidFill>
                <a:srgbClr val="5579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8" name="camille"/>
              <p:cNvSpPr/>
              <p:nvPr>
                <p:custDataLst>
                  <p:tags r:id="rId7"/>
                </p:custDataLst>
              </p:nvPr>
            </p:nvSpPr>
            <p:spPr bwMode="auto">
              <a:xfrm>
                <a:off x="8899" y="5028"/>
                <a:ext cx="603" cy="2676"/>
              </a:xfrm>
              <a:custGeom>
                <a:avLst/>
                <a:gdLst>
                  <a:gd name="T0" fmla="*/ 335 w 364"/>
                  <a:gd name="T1" fmla="*/ 1615 h 1615"/>
                  <a:gd name="T2" fmla="*/ 364 w 364"/>
                  <a:gd name="T3" fmla="*/ 1586 h 1615"/>
                  <a:gd name="T4" fmla="*/ 42 w 364"/>
                  <a:gd name="T5" fmla="*/ 808 h 1615"/>
                  <a:gd name="T6" fmla="*/ 364 w 364"/>
                  <a:gd name="T7" fmla="*/ 30 h 1615"/>
                  <a:gd name="T8" fmla="*/ 335 w 364"/>
                  <a:gd name="T9" fmla="*/ 0 h 1615"/>
                  <a:gd name="T10" fmla="*/ 0 w 364"/>
                  <a:gd name="T11" fmla="*/ 808 h 1615"/>
                  <a:gd name="T12" fmla="*/ 335 w 364"/>
                  <a:gd name="T13" fmla="*/ 1615 h 1615"/>
                </a:gdLst>
                <a:ahLst/>
                <a:cxnLst>
                  <a:cxn ang="0">
                    <a:pos x="T0" y="T1"/>
                  </a:cxn>
                  <a:cxn ang="0">
                    <a:pos x="T2" y="T3"/>
                  </a:cxn>
                  <a:cxn ang="0">
                    <a:pos x="T4" y="T5"/>
                  </a:cxn>
                  <a:cxn ang="0">
                    <a:pos x="T6" y="T7"/>
                  </a:cxn>
                  <a:cxn ang="0">
                    <a:pos x="T8" y="T9"/>
                  </a:cxn>
                  <a:cxn ang="0">
                    <a:pos x="T10" y="T11"/>
                  </a:cxn>
                  <a:cxn ang="0">
                    <a:pos x="T12" y="T13"/>
                  </a:cxn>
                </a:cxnLst>
                <a:rect l="0" t="0" r="r" b="b"/>
                <a:pathLst>
                  <a:path w="364" h="1615">
                    <a:moveTo>
                      <a:pt x="335" y="1615"/>
                    </a:moveTo>
                    <a:cubicBezTo>
                      <a:pt x="364" y="1586"/>
                      <a:pt x="364" y="1586"/>
                      <a:pt x="364" y="1586"/>
                    </a:cubicBezTo>
                    <a:cubicBezTo>
                      <a:pt x="165" y="1386"/>
                      <a:pt x="42" y="1111"/>
                      <a:pt x="42" y="808"/>
                    </a:cubicBezTo>
                    <a:cubicBezTo>
                      <a:pt x="42" y="504"/>
                      <a:pt x="165" y="229"/>
                      <a:pt x="364" y="30"/>
                    </a:cubicBezTo>
                    <a:cubicBezTo>
                      <a:pt x="335" y="0"/>
                      <a:pt x="335" y="0"/>
                      <a:pt x="335" y="0"/>
                    </a:cubicBezTo>
                    <a:cubicBezTo>
                      <a:pt x="128" y="207"/>
                      <a:pt x="0" y="492"/>
                      <a:pt x="0" y="808"/>
                    </a:cubicBezTo>
                    <a:cubicBezTo>
                      <a:pt x="0" y="1123"/>
                      <a:pt x="128" y="1408"/>
                      <a:pt x="335" y="1615"/>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2" name="camille"/>
              <p:cNvSpPr/>
              <p:nvPr>
                <p:custDataLst>
                  <p:tags r:id="rId8"/>
                </p:custDataLst>
              </p:nvPr>
            </p:nvSpPr>
            <p:spPr bwMode="auto">
              <a:xfrm>
                <a:off x="8918" y="4494"/>
                <a:ext cx="586" cy="586"/>
              </a:xfrm>
              <a:custGeom>
                <a:avLst/>
                <a:gdLst>
                  <a:gd name="T0" fmla="*/ 445 w 445"/>
                  <a:gd name="T1" fmla="*/ 412 h 445"/>
                  <a:gd name="T2" fmla="*/ 34 w 445"/>
                  <a:gd name="T3" fmla="*/ 0 h 445"/>
                  <a:gd name="T4" fmla="*/ 0 w 445"/>
                  <a:gd name="T5" fmla="*/ 33 h 445"/>
                  <a:gd name="T6" fmla="*/ 411 w 445"/>
                  <a:gd name="T7" fmla="*/ 445 h 445"/>
                  <a:gd name="T8" fmla="*/ 445 w 445"/>
                  <a:gd name="T9" fmla="*/ 412 h 445"/>
                </a:gdLst>
                <a:ahLst/>
                <a:cxnLst>
                  <a:cxn ang="0">
                    <a:pos x="T0" y="T1"/>
                  </a:cxn>
                  <a:cxn ang="0">
                    <a:pos x="T2" y="T3"/>
                  </a:cxn>
                  <a:cxn ang="0">
                    <a:pos x="T4" y="T5"/>
                  </a:cxn>
                  <a:cxn ang="0">
                    <a:pos x="T6" y="T7"/>
                  </a:cxn>
                  <a:cxn ang="0">
                    <a:pos x="T8" y="T9"/>
                  </a:cxn>
                </a:cxnLst>
                <a:rect l="0" t="0" r="r" b="b"/>
                <a:pathLst>
                  <a:path w="445" h="445">
                    <a:moveTo>
                      <a:pt x="445" y="412"/>
                    </a:moveTo>
                    <a:lnTo>
                      <a:pt x="34" y="0"/>
                    </a:lnTo>
                    <a:lnTo>
                      <a:pt x="0" y="33"/>
                    </a:lnTo>
                    <a:lnTo>
                      <a:pt x="411" y="445"/>
                    </a:lnTo>
                    <a:lnTo>
                      <a:pt x="445" y="412"/>
                    </a:ln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4" name="camille"/>
              <p:cNvSpPr/>
              <p:nvPr>
                <p:custDataLst>
                  <p:tags r:id="rId9"/>
                </p:custDataLst>
              </p:nvPr>
            </p:nvSpPr>
            <p:spPr bwMode="auto">
              <a:xfrm>
                <a:off x="9340" y="4884"/>
                <a:ext cx="283" cy="285"/>
              </a:xfrm>
              <a:custGeom>
                <a:avLst/>
                <a:gdLst>
                  <a:gd name="T0" fmla="*/ 30 w 171"/>
                  <a:gd name="T1" fmla="*/ 141 h 172"/>
                  <a:gd name="T2" fmla="*/ 30 w 171"/>
                  <a:gd name="T3" fmla="*/ 31 h 172"/>
                  <a:gd name="T4" fmla="*/ 141 w 171"/>
                  <a:gd name="T5" fmla="*/ 31 h 172"/>
                  <a:gd name="T6" fmla="*/ 141 w 171"/>
                  <a:gd name="T7" fmla="*/ 141 h 172"/>
                  <a:gd name="T8" fmla="*/ 30 w 171"/>
                  <a:gd name="T9" fmla="*/ 141 h 172"/>
                </a:gdLst>
                <a:ahLst/>
                <a:cxnLst>
                  <a:cxn ang="0">
                    <a:pos x="T0" y="T1"/>
                  </a:cxn>
                  <a:cxn ang="0">
                    <a:pos x="T2" y="T3"/>
                  </a:cxn>
                  <a:cxn ang="0">
                    <a:pos x="T4" y="T5"/>
                  </a:cxn>
                  <a:cxn ang="0">
                    <a:pos x="T6" y="T7"/>
                  </a:cxn>
                  <a:cxn ang="0">
                    <a:pos x="T8" y="T9"/>
                  </a:cxn>
                </a:cxnLst>
                <a:rect l="0" t="0" r="r" b="b"/>
                <a:pathLst>
                  <a:path w="171" h="172">
                    <a:moveTo>
                      <a:pt x="30" y="141"/>
                    </a:moveTo>
                    <a:cubicBezTo>
                      <a:pt x="0" y="111"/>
                      <a:pt x="0" y="61"/>
                      <a:pt x="30" y="31"/>
                    </a:cubicBezTo>
                    <a:cubicBezTo>
                      <a:pt x="61" y="0"/>
                      <a:pt x="110" y="0"/>
                      <a:pt x="141" y="31"/>
                    </a:cubicBezTo>
                    <a:cubicBezTo>
                      <a:pt x="171" y="61"/>
                      <a:pt x="171" y="111"/>
                      <a:pt x="141" y="141"/>
                    </a:cubicBezTo>
                    <a:cubicBezTo>
                      <a:pt x="110" y="172"/>
                      <a:pt x="61" y="172"/>
                      <a:pt x="30" y="141"/>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6" name="camille"/>
              <p:cNvSpPr/>
              <p:nvPr>
                <p:custDataLst>
                  <p:tags r:id="rId10"/>
                </p:custDataLst>
              </p:nvPr>
            </p:nvSpPr>
            <p:spPr bwMode="auto">
              <a:xfrm>
                <a:off x="8916" y="7660"/>
                <a:ext cx="586" cy="584"/>
              </a:xfrm>
              <a:custGeom>
                <a:avLst/>
                <a:gdLst>
                  <a:gd name="T0" fmla="*/ 411 w 445"/>
                  <a:gd name="T1" fmla="*/ 0 h 444"/>
                  <a:gd name="T2" fmla="*/ 0 w 445"/>
                  <a:gd name="T3" fmla="*/ 411 h 444"/>
                  <a:gd name="T4" fmla="*/ 34 w 445"/>
                  <a:gd name="T5" fmla="*/ 444 h 444"/>
                  <a:gd name="T6" fmla="*/ 445 w 445"/>
                  <a:gd name="T7" fmla="*/ 33 h 444"/>
                  <a:gd name="T8" fmla="*/ 411 w 445"/>
                  <a:gd name="T9" fmla="*/ 0 h 444"/>
                </a:gdLst>
                <a:ahLst/>
                <a:cxnLst>
                  <a:cxn ang="0">
                    <a:pos x="T0" y="T1"/>
                  </a:cxn>
                  <a:cxn ang="0">
                    <a:pos x="T2" y="T3"/>
                  </a:cxn>
                  <a:cxn ang="0">
                    <a:pos x="T4" y="T5"/>
                  </a:cxn>
                  <a:cxn ang="0">
                    <a:pos x="T6" y="T7"/>
                  </a:cxn>
                  <a:cxn ang="0">
                    <a:pos x="T8" y="T9"/>
                  </a:cxn>
                </a:cxnLst>
                <a:rect l="0" t="0" r="r" b="b"/>
                <a:pathLst>
                  <a:path w="445" h="444">
                    <a:moveTo>
                      <a:pt x="411" y="0"/>
                    </a:moveTo>
                    <a:lnTo>
                      <a:pt x="0" y="411"/>
                    </a:lnTo>
                    <a:lnTo>
                      <a:pt x="34" y="444"/>
                    </a:lnTo>
                    <a:lnTo>
                      <a:pt x="445" y="33"/>
                    </a:lnTo>
                    <a:lnTo>
                      <a:pt x="411" y="0"/>
                    </a:ln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0" name="camille"/>
              <p:cNvSpPr>
                <a:spLocks noChangeArrowheads="1"/>
              </p:cNvSpPr>
              <p:nvPr>
                <p:custDataLst>
                  <p:tags r:id="rId11"/>
                </p:custDataLst>
              </p:nvPr>
            </p:nvSpPr>
            <p:spPr bwMode="auto">
              <a:xfrm>
                <a:off x="8153" y="6337"/>
                <a:ext cx="765" cy="63"/>
              </a:xfrm>
              <a:prstGeom prst="rect">
                <a:avLst/>
              </a:prstGeom>
              <a:solidFill>
                <a:srgbClr val="7EA2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4" name="camille"/>
              <p:cNvSpPr>
                <a:spLocks noChangeArrowheads="1"/>
              </p:cNvSpPr>
              <p:nvPr>
                <p:custDataLst>
                  <p:tags r:id="rId12"/>
                </p:custDataLst>
              </p:nvPr>
            </p:nvSpPr>
            <p:spPr bwMode="auto">
              <a:xfrm>
                <a:off x="8806" y="6240"/>
                <a:ext cx="259" cy="258"/>
              </a:xfrm>
              <a:prstGeom prst="ellipse">
                <a:avLst/>
              </a:pr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5" name="camille"/>
              <p:cNvSpPr/>
              <p:nvPr>
                <p:custDataLst>
                  <p:tags r:id="rId13"/>
                </p:custDataLst>
              </p:nvPr>
            </p:nvSpPr>
            <p:spPr bwMode="auto">
              <a:xfrm>
                <a:off x="7890" y="3484"/>
                <a:ext cx="1450" cy="1450"/>
              </a:xfrm>
              <a:custGeom>
                <a:avLst/>
                <a:gdLst>
                  <a:gd name="T0" fmla="*/ 876 w 876"/>
                  <a:gd name="T1" fmla="*/ 431 h 875"/>
                  <a:gd name="T2" fmla="*/ 765 w 876"/>
                  <a:gd name="T3" fmla="*/ 137 h 875"/>
                  <a:gd name="T4" fmla="*/ 443 w 876"/>
                  <a:gd name="T5" fmla="*/ 0 h 875"/>
                  <a:gd name="T6" fmla="*/ 0 w 876"/>
                  <a:gd name="T7" fmla="*/ 444 h 875"/>
                  <a:gd name="T8" fmla="*/ 111 w 876"/>
                  <a:gd name="T9" fmla="*/ 738 h 875"/>
                  <a:gd name="T10" fmla="*/ 432 w 876"/>
                  <a:gd name="T11" fmla="*/ 875 h 875"/>
                  <a:gd name="T12" fmla="*/ 876 w 876"/>
                  <a:gd name="T13" fmla="*/ 431 h 875"/>
                </a:gdLst>
                <a:ahLst/>
                <a:cxnLst>
                  <a:cxn ang="0">
                    <a:pos x="T0" y="T1"/>
                  </a:cxn>
                  <a:cxn ang="0">
                    <a:pos x="T2" y="T3"/>
                  </a:cxn>
                  <a:cxn ang="0">
                    <a:pos x="T4" y="T5"/>
                  </a:cxn>
                  <a:cxn ang="0">
                    <a:pos x="T6" y="T7"/>
                  </a:cxn>
                  <a:cxn ang="0">
                    <a:pos x="T8" y="T9"/>
                  </a:cxn>
                  <a:cxn ang="0">
                    <a:pos x="T10" y="T11"/>
                  </a:cxn>
                  <a:cxn ang="0">
                    <a:pos x="T12" y="T13"/>
                  </a:cxn>
                </a:cxnLst>
                <a:rect l="0" t="0" r="r" b="b"/>
                <a:pathLst>
                  <a:path w="876" h="875">
                    <a:moveTo>
                      <a:pt x="876" y="431"/>
                    </a:moveTo>
                    <a:cubicBezTo>
                      <a:pt x="876" y="318"/>
                      <a:pt x="834" y="215"/>
                      <a:pt x="765" y="137"/>
                    </a:cubicBezTo>
                    <a:cubicBezTo>
                      <a:pt x="684" y="52"/>
                      <a:pt x="570" y="0"/>
                      <a:pt x="443" y="0"/>
                    </a:cubicBezTo>
                    <a:cubicBezTo>
                      <a:pt x="198" y="0"/>
                      <a:pt x="0" y="198"/>
                      <a:pt x="0" y="444"/>
                    </a:cubicBezTo>
                    <a:cubicBezTo>
                      <a:pt x="0" y="556"/>
                      <a:pt x="42" y="659"/>
                      <a:pt x="111" y="738"/>
                    </a:cubicBezTo>
                    <a:cubicBezTo>
                      <a:pt x="192" y="822"/>
                      <a:pt x="306" y="875"/>
                      <a:pt x="432" y="875"/>
                    </a:cubicBezTo>
                    <a:cubicBezTo>
                      <a:pt x="677" y="875"/>
                      <a:pt x="876" y="676"/>
                      <a:pt x="876" y="431"/>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6" name="camille"/>
              <p:cNvSpPr/>
              <p:nvPr>
                <p:custDataLst>
                  <p:tags r:id="rId14"/>
                </p:custDataLst>
              </p:nvPr>
            </p:nvSpPr>
            <p:spPr bwMode="auto">
              <a:xfrm>
                <a:off x="7944" y="7758"/>
                <a:ext cx="1453" cy="1450"/>
              </a:xfrm>
              <a:custGeom>
                <a:avLst/>
                <a:gdLst>
                  <a:gd name="T0" fmla="*/ 877 w 877"/>
                  <a:gd name="T1" fmla="*/ 431 h 875"/>
                  <a:gd name="T2" fmla="*/ 765 w 877"/>
                  <a:gd name="T3" fmla="*/ 137 h 875"/>
                  <a:gd name="T4" fmla="*/ 444 w 877"/>
                  <a:gd name="T5" fmla="*/ 0 h 875"/>
                  <a:gd name="T6" fmla="*/ 0 w 877"/>
                  <a:gd name="T7" fmla="*/ 444 h 875"/>
                  <a:gd name="T8" fmla="*/ 112 w 877"/>
                  <a:gd name="T9" fmla="*/ 738 h 875"/>
                  <a:gd name="T10" fmla="*/ 433 w 877"/>
                  <a:gd name="T11" fmla="*/ 875 h 875"/>
                  <a:gd name="T12" fmla="*/ 877 w 877"/>
                  <a:gd name="T13" fmla="*/ 431 h 875"/>
                </a:gdLst>
                <a:ahLst/>
                <a:cxnLst>
                  <a:cxn ang="0">
                    <a:pos x="T0" y="T1"/>
                  </a:cxn>
                  <a:cxn ang="0">
                    <a:pos x="T2" y="T3"/>
                  </a:cxn>
                  <a:cxn ang="0">
                    <a:pos x="T4" y="T5"/>
                  </a:cxn>
                  <a:cxn ang="0">
                    <a:pos x="T6" y="T7"/>
                  </a:cxn>
                  <a:cxn ang="0">
                    <a:pos x="T8" y="T9"/>
                  </a:cxn>
                  <a:cxn ang="0">
                    <a:pos x="T10" y="T11"/>
                  </a:cxn>
                  <a:cxn ang="0">
                    <a:pos x="T12" y="T13"/>
                  </a:cxn>
                </a:cxnLst>
                <a:rect l="0" t="0" r="r" b="b"/>
                <a:pathLst>
                  <a:path w="877" h="875">
                    <a:moveTo>
                      <a:pt x="877" y="431"/>
                    </a:moveTo>
                    <a:cubicBezTo>
                      <a:pt x="877" y="319"/>
                      <a:pt x="835" y="216"/>
                      <a:pt x="765" y="137"/>
                    </a:cubicBezTo>
                    <a:cubicBezTo>
                      <a:pt x="684" y="53"/>
                      <a:pt x="570" y="0"/>
                      <a:pt x="444" y="0"/>
                    </a:cubicBezTo>
                    <a:cubicBezTo>
                      <a:pt x="199" y="0"/>
                      <a:pt x="0" y="199"/>
                      <a:pt x="0" y="444"/>
                    </a:cubicBezTo>
                    <a:cubicBezTo>
                      <a:pt x="0" y="557"/>
                      <a:pt x="42" y="660"/>
                      <a:pt x="112" y="738"/>
                    </a:cubicBezTo>
                    <a:cubicBezTo>
                      <a:pt x="193" y="823"/>
                      <a:pt x="307" y="875"/>
                      <a:pt x="433" y="875"/>
                    </a:cubicBezTo>
                    <a:cubicBezTo>
                      <a:pt x="678" y="875"/>
                      <a:pt x="877" y="677"/>
                      <a:pt x="877" y="431"/>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7" name="camille"/>
              <p:cNvSpPr/>
              <p:nvPr>
                <p:custDataLst>
                  <p:tags r:id="rId15"/>
                </p:custDataLst>
              </p:nvPr>
            </p:nvSpPr>
            <p:spPr bwMode="auto">
              <a:xfrm>
                <a:off x="7069" y="5639"/>
                <a:ext cx="1450" cy="1450"/>
              </a:xfrm>
              <a:custGeom>
                <a:avLst/>
                <a:gdLst>
                  <a:gd name="T0" fmla="*/ 876 w 876"/>
                  <a:gd name="T1" fmla="*/ 431 h 875"/>
                  <a:gd name="T2" fmla="*/ 765 w 876"/>
                  <a:gd name="T3" fmla="*/ 137 h 875"/>
                  <a:gd name="T4" fmla="*/ 444 w 876"/>
                  <a:gd name="T5" fmla="*/ 0 h 875"/>
                  <a:gd name="T6" fmla="*/ 0 w 876"/>
                  <a:gd name="T7" fmla="*/ 444 h 875"/>
                  <a:gd name="T8" fmla="*/ 111 w 876"/>
                  <a:gd name="T9" fmla="*/ 738 h 875"/>
                  <a:gd name="T10" fmla="*/ 432 w 876"/>
                  <a:gd name="T11" fmla="*/ 875 h 875"/>
                  <a:gd name="T12" fmla="*/ 876 w 876"/>
                  <a:gd name="T13" fmla="*/ 431 h 875"/>
                </a:gdLst>
                <a:ahLst/>
                <a:cxnLst>
                  <a:cxn ang="0">
                    <a:pos x="T0" y="T1"/>
                  </a:cxn>
                  <a:cxn ang="0">
                    <a:pos x="T2" y="T3"/>
                  </a:cxn>
                  <a:cxn ang="0">
                    <a:pos x="T4" y="T5"/>
                  </a:cxn>
                  <a:cxn ang="0">
                    <a:pos x="T6" y="T7"/>
                  </a:cxn>
                  <a:cxn ang="0">
                    <a:pos x="T8" y="T9"/>
                  </a:cxn>
                  <a:cxn ang="0">
                    <a:pos x="T10" y="T11"/>
                  </a:cxn>
                  <a:cxn ang="0">
                    <a:pos x="T12" y="T13"/>
                  </a:cxn>
                </a:cxnLst>
                <a:rect l="0" t="0" r="r" b="b"/>
                <a:pathLst>
                  <a:path w="876" h="875">
                    <a:moveTo>
                      <a:pt x="876" y="431"/>
                    </a:moveTo>
                    <a:cubicBezTo>
                      <a:pt x="876" y="319"/>
                      <a:pt x="834" y="216"/>
                      <a:pt x="765" y="137"/>
                    </a:cubicBezTo>
                    <a:cubicBezTo>
                      <a:pt x="684" y="53"/>
                      <a:pt x="570" y="0"/>
                      <a:pt x="444" y="0"/>
                    </a:cubicBezTo>
                    <a:cubicBezTo>
                      <a:pt x="199" y="0"/>
                      <a:pt x="0" y="199"/>
                      <a:pt x="0" y="444"/>
                    </a:cubicBezTo>
                    <a:cubicBezTo>
                      <a:pt x="0" y="557"/>
                      <a:pt x="42" y="660"/>
                      <a:pt x="111" y="738"/>
                    </a:cubicBezTo>
                    <a:cubicBezTo>
                      <a:pt x="192" y="823"/>
                      <a:pt x="306" y="875"/>
                      <a:pt x="432" y="875"/>
                    </a:cubicBezTo>
                    <a:cubicBezTo>
                      <a:pt x="678" y="875"/>
                      <a:pt x="876" y="677"/>
                      <a:pt x="876" y="431"/>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9F8F4"/>
                  </a:solidFill>
                  <a:latin typeface="微软雅黑" panose="020B0503020204020204" pitchFamily="34" charset="-122"/>
                  <a:ea typeface="微软雅黑" panose="020B0503020204020204" pitchFamily="34" charset="-122"/>
                  <a:cs typeface="+mn-ea"/>
                  <a:sym typeface="+mn-lt"/>
                </a:endParaRPr>
              </a:p>
            </p:txBody>
          </p:sp>
          <p:sp>
            <p:nvSpPr>
              <p:cNvPr id="48" name="camille"/>
              <p:cNvSpPr/>
              <p:nvPr>
                <p:custDataLst>
                  <p:tags r:id="rId16"/>
                </p:custDataLst>
              </p:nvPr>
            </p:nvSpPr>
            <p:spPr bwMode="auto">
              <a:xfrm>
                <a:off x="9337" y="7539"/>
                <a:ext cx="283" cy="284"/>
              </a:xfrm>
              <a:custGeom>
                <a:avLst/>
                <a:gdLst>
                  <a:gd name="T0" fmla="*/ 141 w 171"/>
                  <a:gd name="T1" fmla="*/ 141 h 172"/>
                  <a:gd name="T2" fmla="*/ 30 w 171"/>
                  <a:gd name="T3" fmla="*/ 141 h 172"/>
                  <a:gd name="T4" fmla="*/ 30 w 171"/>
                  <a:gd name="T5" fmla="*/ 31 h 172"/>
                  <a:gd name="T6" fmla="*/ 141 w 171"/>
                  <a:gd name="T7" fmla="*/ 31 h 172"/>
                  <a:gd name="T8" fmla="*/ 141 w 171"/>
                  <a:gd name="T9" fmla="*/ 141 h 172"/>
                </a:gdLst>
                <a:ahLst/>
                <a:cxnLst>
                  <a:cxn ang="0">
                    <a:pos x="T0" y="T1"/>
                  </a:cxn>
                  <a:cxn ang="0">
                    <a:pos x="T2" y="T3"/>
                  </a:cxn>
                  <a:cxn ang="0">
                    <a:pos x="T4" y="T5"/>
                  </a:cxn>
                  <a:cxn ang="0">
                    <a:pos x="T6" y="T7"/>
                  </a:cxn>
                  <a:cxn ang="0">
                    <a:pos x="T8" y="T9"/>
                  </a:cxn>
                </a:cxnLst>
                <a:rect l="0" t="0" r="r" b="b"/>
                <a:pathLst>
                  <a:path w="171" h="172">
                    <a:moveTo>
                      <a:pt x="141" y="141"/>
                    </a:moveTo>
                    <a:cubicBezTo>
                      <a:pt x="110" y="172"/>
                      <a:pt x="61" y="172"/>
                      <a:pt x="30" y="141"/>
                    </a:cubicBezTo>
                    <a:cubicBezTo>
                      <a:pt x="0" y="111"/>
                      <a:pt x="0" y="61"/>
                      <a:pt x="30" y="31"/>
                    </a:cubicBezTo>
                    <a:cubicBezTo>
                      <a:pt x="61" y="0"/>
                      <a:pt x="110" y="0"/>
                      <a:pt x="141" y="31"/>
                    </a:cubicBezTo>
                    <a:cubicBezTo>
                      <a:pt x="171" y="61"/>
                      <a:pt x="171" y="111"/>
                      <a:pt x="141" y="141"/>
                    </a:cubicBezTo>
                    <a:close/>
                  </a:path>
                </a:pathLst>
              </a:custGeom>
              <a:solidFill>
                <a:srgbClr val="7EA2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9" name="蔡圆圆camille（卡米设计）"/>
              <p:cNvSpPr>
                <a:spLocks noEditPoints="1"/>
              </p:cNvSpPr>
              <p:nvPr/>
            </p:nvSpPr>
            <p:spPr bwMode="auto">
              <a:xfrm>
                <a:off x="10423" y="5776"/>
                <a:ext cx="729" cy="1301"/>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FFFFFF"/>
              </a:solidFill>
              <a:ln>
                <a:noFill/>
              </a:ln>
            </p:spPr>
          </p:sp>
          <p:grpSp>
            <p:nvGrpSpPr>
              <p:cNvPr id="50" name="组合 49"/>
              <p:cNvGrpSpPr/>
              <p:nvPr/>
            </p:nvGrpSpPr>
            <p:grpSpPr>
              <a:xfrm>
                <a:off x="2258" y="3553"/>
                <a:ext cx="5658" cy="2086"/>
                <a:chOff x="777" y="5069"/>
                <a:chExt cx="5891" cy="2172"/>
              </a:xfrm>
            </p:grpSpPr>
            <p:sp>
              <p:nvSpPr>
                <p:cNvPr id="52" name="文本框 51"/>
                <p:cNvSpPr txBox="1"/>
                <p:nvPr>
                  <p:custDataLst>
                    <p:tags r:id="rId17"/>
                  </p:custDataLst>
                </p:nvPr>
              </p:nvSpPr>
              <p:spPr>
                <a:xfrm>
                  <a:off x="777" y="5619"/>
                  <a:ext cx="5891" cy="1622"/>
                </a:xfrm>
                <a:prstGeom prst="rect">
                  <a:avLst/>
                </a:prstGeom>
                <a:noFill/>
              </p:spPr>
              <p:txBody>
                <a:bodyPr wrap="square" rtlCol="0">
                  <a:noAutofit/>
                </a:bodyPr>
                <a:lstStyle/>
                <a:p>
                  <a:pPr marL="285750" indent="-285750" algn="l">
                    <a:lnSpc>
                      <a:spcPct val="130000"/>
                    </a:lnSpc>
                    <a:spcBef>
                      <a:spcPts val="0"/>
                    </a:spcBef>
                    <a:spcAft>
                      <a:spcPts val="0"/>
                    </a:spcAft>
                    <a:buFont typeface="Arial" panose="020B0604020202020204" pitchFamily="34" charset="0"/>
                    <a:buChar char="•"/>
                  </a:pPr>
                  <a:r>
                    <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共同目标和承诺、异质群体、开放性和包容性、协同共享、集体学习、鼓励创新、持续改进</a:t>
                  </a:r>
                  <a:endParaRPr lang="zh-CN" altLang="en-US" sz="1600">
                    <a:solidFill>
                      <a:schemeClr val="tx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custDataLst>
                    <p:tags r:id="rId18"/>
                  </p:custDataLst>
                </p:nvPr>
              </p:nvSpPr>
              <p:spPr>
                <a:xfrm>
                  <a:off x="2065" y="5069"/>
                  <a:ext cx="4603" cy="654"/>
                </a:xfrm>
                <a:prstGeom prst="rect">
                  <a:avLst/>
                </a:prstGeom>
                <a:noFill/>
              </p:spPr>
              <p:txBody>
                <a:bodyPr wrap="square" rtlCol="0">
                  <a:spAutoFit/>
                </a:bodyPr>
                <a:lstStyle/>
                <a:p>
                  <a:pPr algn="r"/>
                  <a:r>
                    <a:rPr lang="zh-CN" altLang="en-US" sz="2000" b="1" dirty="0" smtClean="0">
                      <a:solidFill>
                        <a:schemeClr val="tx1"/>
                      </a:solidFill>
                      <a:effectLst/>
                      <a:latin typeface="微软雅黑" panose="020B0503020204020204" pitchFamily="34" charset="-122"/>
                      <a:ea typeface="微软雅黑" panose="020B0503020204020204" pitchFamily="34" charset="-122"/>
                      <a:cs typeface="汉仪中简黑简" panose="00020600040101010101" charset="-122"/>
                      <a:sym typeface="+mn-ea"/>
                    </a:rPr>
                    <a:t>协同原则</a:t>
                  </a:r>
                  <a:endParaRPr lang="zh-CN" altLang="en-US" sz="2000" b="1" dirty="0" smtClean="0">
                    <a:solidFill>
                      <a:schemeClr val="tx1"/>
                    </a:solidFill>
                    <a:effectLst/>
                    <a:latin typeface="微软雅黑" panose="020B0503020204020204" pitchFamily="34" charset="-122"/>
                    <a:ea typeface="微软雅黑" panose="020B0503020204020204" pitchFamily="34" charset="-122"/>
                    <a:cs typeface="汉仪中简黑简" panose="00020600040101010101" charset="-122"/>
                    <a:sym typeface="+mn-ea"/>
                  </a:endParaRPr>
                </a:p>
              </p:txBody>
            </p:sp>
          </p:grpSp>
          <p:sp>
            <p:nvSpPr>
              <p:cNvPr id="54" name="文本框 53"/>
              <p:cNvSpPr txBox="1"/>
              <p:nvPr>
                <p:custDataLst>
                  <p:tags r:id="rId19"/>
                </p:custDataLst>
              </p:nvPr>
            </p:nvSpPr>
            <p:spPr>
              <a:xfrm>
                <a:off x="8074" y="3767"/>
                <a:ext cx="1023" cy="822"/>
              </a:xfrm>
              <a:prstGeom prst="rect">
                <a:avLst/>
              </a:prstGeom>
              <a:noFill/>
            </p:spPr>
            <p:txBody>
              <a:bodyPr wrap="square" rtlCol="0">
                <a:spAutoFit/>
              </a:bodyPr>
              <a:lstStyle/>
              <a:p>
                <a:pPr algn="ctr"/>
                <a:r>
                  <a:rPr lang="en-US" altLang="zh-CN" sz="2800" b="1">
                    <a:solidFill>
                      <a:srgbClr val="F9F8F4"/>
                    </a:solidFill>
                    <a:latin typeface="微软雅黑" panose="020B0503020204020204" pitchFamily="34" charset="-122"/>
                    <a:ea typeface="微软雅黑" panose="020B0503020204020204" pitchFamily="34" charset="-122"/>
                  </a:rPr>
                  <a:t>01</a:t>
                </a:r>
                <a:endParaRPr lang="en-US" altLang="zh-CN" sz="2800" b="1">
                  <a:solidFill>
                    <a:srgbClr val="F9F8F4"/>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20"/>
                </p:custDataLst>
              </p:nvPr>
            </p:nvSpPr>
            <p:spPr>
              <a:xfrm>
                <a:off x="7239" y="5953"/>
                <a:ext cx="1023" cy="822"/>
              </a:xfrm>
              <a:prstGeom prst="rect">
                <a:avLst/>
              </a:prstGeom>
              <a:noFill/>
            </p:spPr>
            <p:txBody>
              <a:bodyPr wrap="square" rtlCol="0">
                <a:spAutoFit/>
              </a:bodyPr>
              <a:lstStyle/>
              <a:p>
                <a:pPr algn="ctr"/>
                <a:r>
                  <a:rPr lang="en-US" altLang="zh-CN" sz="2800" b="1">
                    <a:solidFill>
                      <a:srgbClr val="F9F8F4"/>
                    </a:solidFill>
                    <a:latin typeface="微软雅黑" panose="020B0503020204020204" pitchFamily="34" charset="-122"/>
                    <a:ea typeface="微软雅黑" panose="020B0503020204020204" pitchFamily="34" charset="-122"/>
                  </a:rPr>
                  <a:t>02</a:t>
                </a:r>
                <a:endParaRPr lang="en-US" altLang="zh-CN" sz="2800" b="1">
                  <a:solidFill>
                    <a:srgbClr val="F9F8F4"/>
                  </a:solidFill>
                  <a:latin typeface="微软雅黑" panose="020B0503020204020204" pitchFamily="34" charset="-122"/>
                  <a:ea typeface="微软雅黑" panose="020B0503020204020204" pitchFamily="34" charset="-122"/>
                </a:endParaRPr>
              </a:p>
            </p:txBody>
          </p:sp>
          <p:sp>
            <p:nvSpPr>
              <p:cNvPr id="56" name="文本框 55"/>
              <p:cNvSpPr txBox="1"/>
              <p:nvPr>
                <p:custDataLst>
                  <p:tags r:id="rId21"/>
                </p:custDataLst>
              </p:nvPr>
            </p:nvSpPr>
            <p:spPr>
              <a:xfrm>
                <a:off x="8159" y="8114"/>
                <a:ext cx="1023" cy="822"/>
              </a:xfrm>
              <a:prstGeom prst="rect">
                <a:avLst/>
              </a:prstGeom>
              <a:noFill/>
            </p:spPr>
            <p:txBody>
              <a:bodyPr wrap="square" rtlCol="0">
                <a:spAutoFit/>
              </a:bodyPr>
              <a:lstStyle/>
              <a:p>
                <a:pPr algn="ctr"/>
                <a:r>
                  <a:rPr lang="en-US" altLang="zh-CN" sz="2800" b="1">
                    <a:solidFill>
                      <a:srgbClr val="F9F8F4"/>
                    </a:solidFill>
                    <a:latin typeface="微软雅黑" panose="020B0503020204020204" pitchFamily="34" charset="-122"/>
                    <a:ea typeface="微软雅黑" panose="020B0503020204020204" pitchFamily="34" charset="-122"/>
                  </a:rPr>
                  <a:t>03</a:t>
                </a:r>
                <a:endParaRPr lang="en-US" altLang="zh-CN" sz="2800" b="1">
                  <a:solidFill>
                    <a:srgbClr val="F9F8F4"/>
                  </a:solidFill>
                  <a:latin typeface="微软雅黑" panose="020B0503020204020204" pitchFamily="34" charset="-122"/>
                  <a:ea typeface="微软雅黑" panose="020B0503020204020204" pitchFamily="34" charset="-122"/>
                </a:endParaRPr>
              </a:p>
            </p:txBody>
          </p:sp>
        </p:grpSp>
      </p:gr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a:t>
            </a:r>
            <a:r>
              <a:rPr lang="en-US" altLang="zh-CN" sz="32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教育协同实践框架</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5" name="矩形 4"/>
          <p:cNvSpPr/>
          <p:nvPr>
            <p:custDataLst>
              <p:tags r:id="rId2"/>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10" name="图片 95"/>
          <p:cNvPicPr>
            <a:picLocks noChangeAspect="1"/>
          </p:cNvPicPr>
          <p:nvPr/>
        </p:nvPicPr>
        <p:blipFill>
          <a:blip r:embed="rId3"/>
          <a:stretch>
            <a:fillRect/>
          </a:stretch>
        </p:blipFill>
        <p:spPr>
          <a:xfrm>
            <a:off x="700405" y="1575435"/>
            <a:ext cx="10797540" cy="4652010"/>
          </a:xfrm>
          <a:prstGeom prst="rect">
            <a:avLst/>
          </a:prstGeom>
          <a:noFill/>
          <a:ln>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三、案例的理论解析</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18" name="组合 17"/>
          <p:cNvGrpSpPr/>
          <p:nvPr>
            <p:custDataLst>
              <p:tags r:id="rId2"/>
            </p:custDataLst>
          </p:nvPr>
        </p:nvGrpSpPr>
        <p:grpSpPr>
          <a:xfrm>
            <a:off x="397510" y="1239520"/>
            <a:ext cx="9069705" cy="1652270"/>
            <a:chOff x="926" y="2253"/>
            <a:chExt cx="16933" cy="3742"/>
          </a:xfrm>
        </p:grpSpPr>
        <p:sp>
          <p:nvSpPr>
            <p:cNvPr id="19" name="矩形 18"/>
            <p:cNvSpPr/>
            <p:nvPr>
              <p:custDataLst>
                <p:tags r:id="rId3"/>
              </p:custDataLst>
            </p:nvPr>
          </p:nvSpPr>
          <p:spPr>
            <a:xfrm>
              <a:off x="1395" y="2291"/>
              <a:ext cx="16464" cy="3434"/>
            </a:xfrm>
            <a:prstGeom prst="rect">
              <a:avLst/>
            </a:prstGeom>
            <a:gradFill>
              <a:gsLst>
                <a:gs pos="42000">
                  <a:srgbClr val="88CBCC"/>
                </a:gs>
                <a:gs pos="0">
                  <a:srgbClr val="ADDBDC"/>
                </a:gs>
                <a:gs pos="100000">
                  <a:srgbClr val="62BBB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nvGrpSpPr>
            <p:cNvPr id="27" name="组合 26"/>
            <p:cNvGrpSpPr/>
            <p:nvPr/>
          </p:nvGrpSpPr>
          <p:grpSpPr>
            <a:xfrm rot="0">
              <a:off x="926" y="2253"/>
              <a:ext cx="16933" cy="3742"/>
              <a:chOff x="390080" y="1575964"/>
              <a:chExt cx="2450282" cy="4538092"/>
            </a:xfrm>
          </p:grpSpPr>
          <p:grpSp>
            <p:nvGrpSpPr>
              <p:cNvPr id="28" name="组合 27"/>
              <p:cNvGrpSpPr/>
              <p:nvPr/>
            </p:nvGrpSpPr>
            <p:grpSpPr>
              <a:xfrm>
                <a:off x="390080" y="1575964"/>
                <a:ext cx="2450282" cy="4538092"/>
                <a:chOff x="1351093" y="1347748"/>
                <a:chExt cx="2685230" cy="4538092"/>
              </a:xfrm>
            </p:grpSpPr>
            <p:sp>
              <p:nvSpPr>
                <p:cNvPr id="29" name="矩形 28"/>
                <p:cNvSpPr/>
                <p:nvPr>
                  <p:custDataLst>
                    <p:tags r:id="rId4"/>
                  </p:custDataLst>
                </p:nvPr>
              </p:nvSpPr>
              <p:spPr>
                <a:xfrm>
                  <a:off x="1425494" y="1347748"/>
                  <a:ext cx="2610829" cy="4538092"/>
                </a:xfrm>
                <a:prstGeom prst="rect">
                  <a:avLst/>
                </a:prstGeom>
              </p:spPr>
              <p:style>
                <a:lnRef idx="0">
                  <a:srgbClr val="FFFFFF"/>
                </a:lnRef>
                <a:fillRef idx="2">
                  <a:schemeClr val="accent3"/>
                </a:fillRef>
                <a:effectRef idx="0">
                  <a:srgbClr val="FFFFFF"/>
                </a:effectRef>
                <a:fontRef idx="minor">
                  <a:schemeClr val="dk1"/>
                </a:fontRef>
              </p:style>
              <p:txBody>
                <a:bodyPr rtlCol="0" anchor="ctr"/>
                <a:p>
                  <a:pPr algn="ctr"/>
                  <a:endParaRPr lang="zh-CN" altLang="en-US" dirty="0"/>
                </a:p>
              </p:txBody>
            </p:sp>
            <p:sp>
              <p:nvSpPr>
                <p:cNvPr id="30" name="TextBox 54"/>
                <p:cNvSpPr txBox="1"/>
                <p:nvPr>
                  <p:custDataLst>
                    <p:tags r:id="rId5"/>
                  </p:custDataLst>
                </p:nvPr>
              </p:nvSpPr>
              <p:spPr>
                <a:xfrm>
                  <a:off x="1351093" y="2825838"/>
                  <a:ext cx="2515678" cy="272895"/>
                </a:xfrm>
                <a:prstGeom prst="rect">
                  <a:avLst/>
                </a:prstGeom>
                <a:noFill/>
              </p:spPr>
              <p:txBody>
                <a:bodyPr wrap="square" lIns="91440" tIns="45720" rIns="91440" bIns="45720" rtlCol="0">
                  <a:spAutoFit/>
                </a:bodyPr>
                <a:p>
                  <a:pPr algn="just">
                    <a:lnSpc>
                      <a:spcPct val="13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1" name="TextBox 55"/>
                <p:cNvSpPr txBox="1"/>
                <p:nvPr>
                  <p:custDataLst>
                    <p:tags r:id="rId6"/>
                  </p:custDataLst>
                </p:nvPr>
              </p:nvSpPr>
              <p:spPr>
                <a:xfrm>
                  <a:off x="1459870" y="1434272"/>
                  <a:ext cx="2515394" cy="1095281"/>
                </a:xfrm>
                <a:prstGeom prst="rect">
                  <a:avLst/>
                </a:prstGeom>
              </p:spPr>
              <p:style>
                <a:lnRef idx="0">
                  <a:srgbClr val="FFFFFF"/>
                </a:lnRef>
                <a:fillRef idx="2">
                  <a:schemeClr val="accent3"/>
                </a:fillRef>
                <a:effectRef idx="0">
                  <a:srgbClr val="FFFFFF"/>
                </a:effectRef>
                <a:fontRef idx="minor">
                  <a:schemeClr val="dk1"/>
                </a:fontRef>
              </p:style>
              <p:txBody>
                <a:bodyPr wrap="square" lIns="91440" tIns="45720" rIns="91440" bIns="45720" rtlCol="0">
                  <a:spAutoFit/>
                </a:bodyPr>
                <a:p>
                  <a:pPr indent="0" algn="l" fontAlgn="auto">
                    <a:lnSpc>
                      <a:spcPct val="100000"/>
                    </a:lnSpc>
                    <a:buNone/>
                  </a:pPr>
                  <a:r>
                    <a:rPr lang="zh-CN" altLang="en-US" sz="2000" b="1">
                      <a:solidFill>
                        <a:srgbClr val="1F4E79"/>
                      </a:solidFill>
                      <a:sym typeface="+mn-ea"/>
                    </a:rPr>
                    <a:t>（一）</a:t>
                  </a:r>
                  <a:r>
                    <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rPr>
                    <a:t>文化回应教学理论视角</a:t>
                  </a:r>
                  <a:endPar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sp>
            <p:nvSpPr>
              <p:cNvPr id="32" name="圆角矩形 31"/>
              <p:cNvSpPr/>
              <p:nvPr>
                <p:custDataLst>
                  <p:tags r:id="rId7"/>
                </p:custDataLst>
              </p:nvPr>
            </p:nvSpPr>
            <p:spPr>
              <a:xfrm>
                <a:off x="519424" y="2680289"/>
                <a:ext cx="2234112" cy="3049970"/>
              </a:xfrm>
              <a:prstGeom prst="roundRect">
                <a:avLst>
                  <a:gd name="adj" fmla="val 5900"/>
                </a:avLst>
              </a:pr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4" name="组合 33"/>
          <p:cNvGrpSpPr/>
          <p:nvPr>
            <p:custDataLst>
              <p:tags r:id="rId8"/>
            </p:custDataLst>
          </p:nvPr>
        </p:nvGrpSpPr>
        <p:grpSpPr>
          <a:xfrm>
            <a:off x="401955" y="3027045"/>
            <a:ext cx="9065260" cy="1652270"/>
            <a:chOff x="926" y="2253"/>
            <a:chExt cx="16933" cy="3742"/>
          </a:xfrm>
        </p:grpSpPr>
        <p:sp>
          <p:nvSpPr>
            <p:cNvPr id="35" name="矩形 34"/>
            <p:cNvSpPr/>
            <p:nvPr>
              <p:custDataLst>
                <p:tags r:id="rId9"/>
              </p:custDataLst>
            </p:nvPr>
          </p:nvSpPr>
          <p:spPr>
            <a:xfrm>
              <a:off x="1395" y="2291"/>
              <a:ext cx="16464" cy="3434"/>
            </a:xfrm>
            <a:prstGeom prst="rect">
              <a:avLst/>
            </a:prstGeom>
            <a:gradFill>
              <a:gsLst>
                <a:gs pos="42000">
                  <a:srgbClr val="88CBCC"/>
                </a:gs>
                <a:gs pos="0">
                  <a:srgbClr val="ADDBDC"/>
                </a:gs>
                <a:gs pos="100000">
                  <a:srgbClr val="62BBB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nvGrpSpPr>
            <p:cNvPr id="36" name="组合 35"/>
            <p:cNvGrpSpPr/>
            <p:nvPr/>
          </p:nvGrpSpPr>
          <p:grpSpPr>
            <a:xfrm rot="0">
              <a:off x="926" y="2253"/>
              <a:ext cx="16933" cy="3742"/>
              <a:chOff x="390080" y="1575964"/>
              <a:chExt cx="2450282" cy="4538092"/>
            </a:xfrm>
          </p:grpSpPr>
          <p:grpSp>
            <p:nvGrpSpPr>
              <p:cNvPr id="37" name="组合 36"/>
              <p:cNvGrpSpPr/>
              <p:nvPr/>
            </p:nvGrpSpPr>
            <p:grpSpPr>
              <a:xfrm>
                <a:off x="390080" y="1575964"/>
                <a:ext cx="2450282" cy="4538092"/>
                <a:chOff x="1351093" y="1347748"/>
                <a:chExt cx="2685230" cy="4538092"/>
              </a:xfrm>
            </p:grpSpPr>
            <p:sp>
              <p:nvSpPr>
                <p:cNvPr id="38" name="矩形 37"/>
                <p:cNvSpPr/>
                <p:nvPr>
                  <p:custDataLst>
                    <p:tags r:id="rId10"/>
                  </p:custDataLst>
                </p:nvPr>
              </p:nvSpPr>
              <p:spPr>
                <a:xfrm>
                  <a:off x="1425494" y="1347748"/>
                  <a:ext cx="2610829" cy="4538092"/>
                </a:xfrm>
                <a:prstGeom prst="rect">
                  <a:avLst/>
                </a:prstGeom>
              </p:spPr>
              <p:style>
                <a:lnRef idx="0">
                  <a:srgbClr val="FFFFFF"/>
                </a:lnRef>
                <a:fillRef idx="2">
                  <a:schemeClr val="accent3"/>
                </a:fillRef>
                <a:effectRef idx="0">
                  <a:srgbClr val="FFFFFF"/>
                </a:effectRef>
                <a:fontRef idx="minor">
                  <a:schemeClr val="dk1"/>
                </a:fontRef>
              </p:style>
              <p:txBody>
                <a:bodyPr rtlCol="0" anchor="ctr"/>
                <a:p>
                  <a:pPr algn="ctr"/>
                  <a:endParaRPr lang="zh-CN" altLang="en-US" dirty="0"/>
                </a:p>
              </p:txBody>
            </p:sp>
            <p:sp>
              <p:nvSpPr>
                <p:cNvPr id="39" name="TextBox 54"/>
                <p:cNvSpPr txBox="1"/>
                <p:nvPr>
                  <p:custDataLst>
                    <p:tags r:id="rId11"/>
                  </p:custDataLst>
                </p:nvPr>
              </p:nvSpPr>
              <p:spPr>
                <a:xfrm>
                  <a:off x="1351093" y="2825838"/>
                  <a:ext cx="2515678" cy="272895"/>
                </a:xfrm>
                <a:prstGeom prst="rect">
                  <a:avLst/>
                </a:prstGeom>
                <a:noFill/>
              </p:spPr>
              <p:txBody>
                <a:bodyPr wrap="square" lIns="91440" tIns="45720" rIns="91440" bIns="45720" rtlCol="0">
                  <a:spAutoFit/>
                </a:bodyPr>
                <a:p>
                  <a:pPr algn="just">
                    <a:lnSpc>
                      <a:spcPct val="13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0" name="TextBox 55"/>
                <p:cNvSpPr txBox="1"/>
                <p:nvPr>
                  <p:custDataLst>
                    <p:tags r:id="rId12"/>
                  </p:custDataLst>
                </p:nvPr>
              </p:nvSpPr>
              <p:spPr>
                <a:xfrm>
                  <a:off x="1459870" y="1434272"/>
                  <a:ext cx="2515394" cy="1095281"/>
                </a:xfrm>
                <a:prstGeom prst="rect">
                  <a:avLst/>
                </a:prstGeom>
              </p:spPr>
              <p:style>
                <a:lnRef idx="0">
                  <a:srgbClr val="FFFFFF"/>
                </a:lnRef>
                <a:fillRef idx="2">
                  <a:schemeClr val="accent3"/>
                </a:fillRef>
                <a:effectRef idx="0">
                  <a:srgbClr val="FFFFFF"/>
                </a:effectRef>
                <a:fontRef idx="minor">
                  <a:schemeClr val="dk1"/>
                </a:fontRef>
              </p:style>
              <p:txBody>
                <a:bodyPr wrap="square" lIns="91440" tIns="45720" rIns="91440" bIns="45720" rtlCol="0">
                  <a:spAutoFit/>
                </a:bodyPr>
                <a:p>
                  <a:pPr indent="0" algn="l" fontAlgn="auto">
                    <a:lnSpc>
                      <a:spcPct val="100000"/>
                    </a:lnSpc>
                    <a:buNone/>
                  </a:pPr>
                  <a:r>
                    <a:rPr lang="zh-CN" altLang="en-US" sz="2000" b="1">
                      <a:solidFill>
                        <a:srgbClr val="1F4E79"/>
                      </a:solidFill>
                      <a:sym typeface="+mn-ea"/>
                    </a:rPr>
                    <a:t>（</a:t>
                  </a:r>
                  <a:r>
                    <a:rPr lang="zh-CN" altLang="en-US" sz="2000" b="1">
                      <a:solidFill>
                        <a:srgbClr val="1F4E79"/>
                      </a:solidFill>
                      <a:sym typeface="+mn-ea"/>
                    </a:rPr>
                    <a:t>二）</a:t>
                  </a:r>
                  <a:r>
                    <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rPr>
                    <a:t>活动理论视角</a:t>
                  </a:r>
                  <a:endPar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sp>
            <p:nvSpPr>
              <p:cNvPr id="41" name="圆角矩形 40"/>
              <p:cNvSpPr/>
              <p:nvPr>
                <p:custDataLst>
                  <p:tags r:id="rId13"/>
                </p:custDataLst>
              </p:nvPr>
            </p:nvSpPr>
            <p:spPr>
              <a:xfrm>
                <a:off x="519424" y="2680289"/>
                <a:ext cx="2234112" cy="3049970"/>
              </a:xfrm>
              <a:prstGeom prst="roundRect">
                <a:avLst>
                  <a:gd name="adj" fmla="val 5900"/>
                </a:avLst>
              </a:pr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42" name="组合 41"/>
          <p:cNvGrpSpPr/>
          <p:nvPr>
            <p:custDataLst>
              <p:tags r:id="rId14"/>
            </p:custDataLst>
          </p:nvPr>
        </p:nvGrpSpPr>
        <p:grpSpPr>
          <a:xfrm>
            <a:off x="401320" y="4824095"/>
            <a:ext cx="9066530" cy="1652270"/>
            <a:chOff x="926" y="2253"/>
            <a:chExt cx="16933" cy="3742"/>
          </a:xfrm>
        </p:grpSpPr>
        <p:sp>
          <p:nvSpPr>
            <p:cNvPr id="43" name="矩形 42"/>
            <p:cNvSpPr/>
            <p:nvPr>
              <p:custDataLst>
                <p:tags r:id="rId15"/>
              </p:custDataLst>
            </p:nvPr>
          </p:nvSpPr>
          <p:spPr>
            <a:xfrm>
              <a:off x="1395" y="2291"/>
              <a:ext cx="16464" cy="3434"/>
            </a:xfrm>
            <a:prstGeom prst="rect">
              <a:avLst/>
            </a:prstGeom>
            <a:gradFill>
              <a:gsLst>
                <a:gs pos="42000">
                  <a:srgbClr val="88CBCC"/>
                </a:gs>
                <a:gs pos="0">
                  <a:srgbClr val="ADDBDC"/>
                </a:gs>
                <a:gs pos="100000">
                  <a:srgbClr val="62BBB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nvGrpSpPr>
            <p:cNvPr id="44" name="组合 43"/>
            <p:cNvGrpSpPr/>
            <p:nvPr/>
          </p:nvGrpSpPr>
          <p:grpSpPr>
            <a:xfrm rot="0">
              <a:off x="926" y="2253"/>
              <a:ext cx="16933" cy="3742"/>
              <a:chOff x="390080" y="1575964"/>
              <a:chExt cx="2450282" cy="4538092"/>
            </a:xfrm>
          </p:grpSpPr>
          <p:grpSp>
            <p:nvGrpSpPr>
              <p:cNvPr id="45" name="组合 44"/>
              <p:cNvGrpSpPr/>
              <p:nvPr/>
            </p:nvGrpSpPr>
            <p:grpSpPr>
              <a:xfrm>
                <a:off x="390080" y="1575964"/>
                <a:ext cx="2450282" cy="4538092"/>
                <a:chOff x="1351093" y="1347748"/>
                <a:chExt cx="2685230" cy="4538092"/>
              </a:xfrm>
            </p:grpSpPr>
            <p:sp>
              <p:nvSpPr>
                <p:cNvPr id="46" name="矩形 45"/>
                <p:cNvSpPr/>
                <p:nvPr>
                  <p:custDataLst>
                    <p:tags r:id="rId16"/>
                  </p:custDataLst>
                </p:nvPr>
              </p:nvSpPr>
              <p:spPr>
                <a:xfrm>
                  <a:off x="1425494" y="1347748"/>
                  <a:ext cx="2610829" cy="4538092"/>
                </a:xfrm>
                <a:prstGeom prst="rect">
                  <a:avLst/>
                </a:prstGeom>
              </p:spPr>
              <p:style>
                <a:lnRef idx="0">
                  <a:srgbClr val="FFFFFF"/>
                </a:lnRef>
                <a:fillRef idx="2">
                  <a:schemeClr val="accent3"/>
                </a:fillRef>
                <a:effectRef idx="0">
                  <a:srgbClr val="FFFFFF"/>
                </a:effectRef>
                <a:fontRef idx="minor">
                  <a:schemeClr val="dk1"/>
                </a:fontRef>
              </p:style>
              <p:txBody>
                <a:bodyPr rtlCol="0" anchor="ctr"/>
                <a:p>
                  <a:pPr algn="ctr"/>
                  <a:endParaRPr lang="zh-CN" altLang="en-US" dirty="0"/>
                </a:p>
              </p:txBody>
            </p:sp>
            <p:sp>
              <p:nvSpPr>
                <p:cNvPr id="47" name="TextBox 54"/>
                <p:cNvSpPr txBox="1"/>
                <p:nvPr>
                  <p:custDataLst>
                    <p:tags r:id="rId17"/>
                  </p:custDataLst>
                </p:nvPr>
              </p:nvSpPr>
              <p:spPr>
                <a:xfrm>
                  <a:off x="1351093" y="2825838"/>
                  <a:ext cx="2515678" cy="272895"/>
                </a:xfrm>
                <a:prstGeom prst="rect">
                  <a:avLst/>
                </a:prstGeom>
                <a:noFill/>
              </p:spPr>
              <p:txBody>
                <a:bodyPr wrap="square" lIns="91440" tIns="45720" rIns="91440" bIns="45720" rtlCol="0">
                  <a:spAutoFit/>
                </a:bodyPr>
                <a:p>
                  <a:pPr algn="just">
                    <a:lnSpc>
                      <a:spcPct val="13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8" name="TextBox 55"/>
                <p:cNvSpPr txBox="1"/>
                <p:nvPr>
                  <p:custDataLst>
                    <p:tags r:id="rId18"/>
                  </p:custDataLst>
                </p:nvPr>
              </p:nvSpPr>
              <p:spPr>
                <a:xfrm>
                  <a:off x="1459870" y="1434272"/>
                  <a:ext cx="2515394" cy="1095281"/>
                </a:xfrm>
                <a:prstGeom prst="rect">
                  <a:avLst/>
                </a:prstGeom>
              </p:spPr>
              <p:style>
                <a:lnRef idx="0">
                  <a:srgbClr val="FFFFFF"/>
                </a:lnRef>
                <a:fillRef idx="2">
                  <a:schemeClr val="accent3"/>
                </a:fillRef>
                <a:effectRef idx="0">
                  <a:srgbClr val="FFFFFF"/>
                </a:effectRef>
                <a:fontRef idx="minor">
                  <a:schemeClr val="dk1"/>
                </a:fontRef>
              </p:style>
              <p:txBody>
                <a:bodyPr wrap="square" lIns="91440" tIns="45720" rIns="91440" bIns="45720" rtlCol="0">
                  <a:spAutoFit/>
                </a:bodyPr>
                <a:p>
                  <a:pPr indent="0" algn="l" fontAlgn="auto">
                    <a:lnSpc>
                      <a:spcPct val="100000"/>
                    </a:lnSpc>
                    <a:buNone/>
                  </a:pPr>
                  <a:r>
                    <a:rPr lang="zh-CN" altLang="en-US" sz="2000" b="1">
                      <a:solidFill>
                        <a:srgbClr val="1F4E79"/>
                      </a:solidFill>
                      <a:sym typeface="+mn-ea"/>
                    </a:rPr>
                    <a:t>（</a:t>
                  </a:r>
                  <a:r>
                    <a:rPr lang="zh-CN" altLang="en-US" sz="2000" b="1">
                      <a:solidFill>
                        <a:srgbClr val="1F4E79"/>
                      </a:solidFill>
                      <a:sym typeface="+mn-ea"/>
                    </a:rPr>
                    <a:t>三）</a:t>
                  </a:r>
                  <a:r>
                    <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rPr>
                    <a:t>管理协同理论视角</a:t>
                  </a:r>
                  <a:endPar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sp>
            <p:nvSpPr>
              <p:cNvPr id="49" name="圆角矩形 48"/>
              <p:cNvSpPr/>
              <p:nvPr>
                <p:custDataLst>
                  <p:tags r:id="rId19"/>
                </p:custDataLst>
              </p:nvPr>
            </p:nvSpPr>
            <p:spPr>
              <a:xfrm>
                <a:off x="519424" y="2680289"/>
                <a:ext cx="2234112" cy="3049970"/>
              </a:xfrm>
              <a:prstGeom prst="roundRect">
                <a:avLst>
                  <a:gd name="adj" fmla="val 5900"/>
                </a:avLst>
              </a:pr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跨校集体备课达成共识，多维度评价反馈优化方案，三校基于特色进行个性化设计，体现系统的管理协同机制。</a:t>
                </a:r>
                <a:endParaRPr lang="zh-CN" altLang="en-US"/>
              </a:p>
            </p:txBody>
          </p:sp>
        </p:grpSp>
      </p:grpSp>
      <p:sp>
        <p:nvSpPr>
          <p:cNvPr id="50" name="文本框 49"/>
          <p:cNvSpPr txBox="1"/>
          <p:nvPr/>
        </p:nvSpPr>
        <p:spPr>
          <a:xfrm>
            <a:off x="796925" y="1638935"/>
            <a:ext cx="8348345" cy="1133475"/>
          </a:xfrm>
          <a:prstGeom prst="rect">
            <a:avLst/>
          </a:prstGeom>
          <a:noFill/>
        </p:spPr>
        <p:txBody>
          <a:bodyPr wrap="square" rtlCol="0">
            <a:noAutofit/>
          </a:bodyPr>
          <a:p>
            <a:pPr>
              <a:lnSpc>
                <a:spcPct val="140000"/>
              </a:lnSpc>
            </a:pPr>
            <a:r>
              <a:rPr lang="en-US" altLang="zh-CN" sz="1600"/>
              <a:t>  </a:t>
            </a:r>
            <a:r>
              <a:rPr lang="zh-CN" altLang="en-US" sz="1600"/>
              <a:t>花窗项目充分考虑三地学生文化背景差异，融入本土文化元素，通过实地参观、动手制作等活动，促进学生学业成就和文化认同，体现</a:t>
            </a:r>
            <a:r>
              <a:rPr lang="en-US" altLang="zh-CN" sz="1600"/>
              <a:t>“</a:t>
            </a:r>
            <a:r>
              <a:rPr lang="zh-CN" altLang="en-US" sz="1600"/>
              <a:t>以文化为桥梁</a:t>
            </a:r>
            <a:r>
              <a:rPr lang="en-US" altLang="zh-CN" sz="1600"/>
              <a:t>”</a:t>
            </a:r>
            <a:r>
              <a:rPr lang="zh-CN" altLang="en-US" sz="1600"/>
              <a:t>和</a:t>
            </a:r>
            <a:r>
              <a:rPr lang="en-US" altLang="zh-CN" sz="1600"/>
              <a:t>“</a:t>
            </a:r>
            <a:r>
              <a:rPr lang="zh-CN" altLang="en-US" sz="1600"/>
              <a:t>教学与学生文化背景相适应</a:t>
            </a:r>
            <a:r>
              <a:rPr lang="en-US" altLang="zh-CN" sz="1600"/>
              <a:t>”</a:t>
            </a:r>
            <a:r>
              <a:rPr lang="zh-CN" altLang="en-US" sz="1600"/>
              <a:t>的理念。</a:t>
            </a:r>
            <a:endParaRPr lang="zh-CN" altLang="en-US" sz="1600"/>
          </a:p>
        </p:txBody>
      </p:sp>
      <p:sp>
        <p:nvSpPr>
          <p:cNvPr id="51" name="文本框 50"/>
          <p:cNvSpPr txBox="1"/>
          <p:nvPr/>
        </p:nvSpPr>
        <p:spPr>
          <a:xfrm>
            <a:off x="791845" y="3406775"/>
            <a:ext cx="8354695" cy="1134745"/>
          </a:xfrm>
          <a:prstGeom prst="rect">
            <a:avLst/>
          </a:prstGeom>
          <a:noFill/>
        </p:spPr>
        <p:txBody>
          <a:bodyPr wrap="square" rtlCol="0">
            <a:noAutofit/>
          </a:bodyPr>
          <a:p>
            <a:pPr>
              <a:lnSpc>
                <a:spcPct val="140000"/>
              </a:lnSpc>
            </a:pPr>
            <a:r>
              <a:rPr lang="en-US" altLang="zh-CN" sz="1600"/>
              <a:t>  </a:t>
            </a:r>
            <a:r>
              <a:rPr lang="zh-CN" altLang="en-US" sz="1600"/>
              <a:t>项目涉及多个相互作用的活动系统（学校、博物馆、企业），通过明确分工、建立规则、整合资源，形成共同目标的社区。各类中介工具（素材库、协作平台、课件）有效促进跨区域交流互动。</a:t>
            </a:r>
            <a:endParaRPr lang="zh-CN" altLang="en-US" sz="1600"/>
          </a:p>
        </p:txBody>
      </p:sp>
      <p:sp>
        <p:nvSpPr>
          <p:cNvPr id="52" name="文本框 51"/>
          <p:cNvSpPr txBox="1"/>
          <p:nvPr/>
        </p:nvSpPr>
        <p:spPr>
          <a:xfrm>
            <a:off x="797560" y="5216525"/>
            <a:ext cx="8348345" cy="1114425"/>
          </a:xfrm>
          <a:prstGeom prst="rect">
            <a:avLst/>
          </a:prstGeom>
          <a:noFill/>
        </p:spPr>
        <p:txBody>
          <a:bodyPr wrap="square" rtlCol="0">
            <a:noAutofit/>
          </a:bodyPr>
          <a:p>
            <a:pPr>
              <a:lnSpc>
                <a:spcPct val="200000"/>
              </a:lnSpc>
            </a:pPr>
            <a:r>
              <a:rPr lang="en-US" altLang="zh-CN" sz="1600"/>
              <a:t>  </a:t>
            </a:r>
            <a:r>
              <a:rPr lang="zh-CN" altLang="en-US" sz="1600"/>
              <a:t>跨校集体备课达成共识，多维度评价反馈优化方案，三校基于特色进行个性化设计，体现系统的管理协同机制。</a:t>
            </a:r>
            <a:endParaRPr lang="zh-CN" altLang="en-US" sz="1600"/>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三、案例的理论解析</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1024255" y="2173605"/>
            <a:ext cx="10344150" cy="3843655"/>
            <a:chOff x="1613" y="3423"/>
            <a:chExt cx="16290" cy="6053"/>
          </a:xfrm>
        </p:grpSpPr>
        <p:sp>
          <p:nvSpPr>
            <p:cNvPr id="5" name="文本框 4"/>
            <p:cNvSpPr txBox="1"/>
            <p:nvPr/>
          </p:nvSpPr>
          <p:spPr>
            <a:xfrm>
              <a:off x="2640" y="4306"/>
              <a:ext cx="3918" cy="2375"/>
            </a:xfrm>
            <a:prstGeom prst="rect">
              <a:avLst/>
            </a:prstGeom>
            <a:noFill/>
          </p:spPr>
          <p:txBody>
            <a:bodyPr wrap="square" rtlCol="0">
              <a:noAutofit/>
            </a:bodyPr>
            <a:p>
              <a:pPr algn="ctr"/>
              <a:r>
                <a:rPr lang="zh-CN" altLang="en-US" sz="4200" b="1">
                  <a:solidFill>
                    <a:srgbClr val="55797A"/>
                  </a:solidFill>
                </a:rPr>
                <a:t>小组</a:t>
              </a:r>
              <a:endParaRPr lang="zh-CN" altLang="en-US" sz="4200" b="1">
                <a:solidFill>
                  <a:srgbClr val="55797A"/>
                </a:solidFill>
              </a:endParaRPr>
            </a:p>
            <a:p>
              <a:pPr algn="ctr"/>
              <a:r>
                <a:rPr lang="zh-CN" altLang="en-US" sz="4200" b="1">
                  <a:solidFill>
                    <a:srgbClr val="55797A"/>
                  </a:solidFill>
                </a:rPr>
                <a:t>研讨</a:t>
              </a:r>
              <a:endParaRPr lang="zh-CN" altLang="en-US" sz="4200" b="1">
                <a:solidFill>
                  <a:srgbClr val="55797A"/>
                </a:solidFill>
              </a:endParaRPr>
            </a:p>
            <a:p>
              <a:pPr algn="ctr"/>
              <a:r>
                <a:rPr lang="zh-CN" altLang="en-US" sz="4200" b="1">
                  <a:solidFill>
                    <a:srgbClr val="55797A"/>
                  </a:solidFill>
                </a:rPr>
                <a:t>？</a:t>
              </a:r>
              <a:endParaRPr lang="zh-CN" altLang="en-US" sz="4200" b="1">
                <a:solidFill>
                  <a:srgbClr val="55797A"/>
                </a:solidFill>
              </a:endParaRPr>
            </a:p>
          </p:txBody>
        </p:sp>
        <p:pic>
          <p:nvPicPr>
            <p:cNvPr id="8" name="图片 7"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3" y="7115"/>
              <a:ext cx="2361" cy="2361"/>
            </a:xfrm>
            <a:prstGeom prst="rect">
              <a:avLst/>
            </a:prstGeom>
          </p:spPr>
        </p:pic>
        <p:sp>
          <p:nvSpPr>
            <p:cNvPr id="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1" name="矩形 10"/>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250000"/>
                </a:lnSpc>
                <a:buFont typeface="Wingdings" panose="05000000000000000000" charset="0"/>
                <a:buChar char="Ø"/>
              </a:pPr>
              <a:r>
                <a:rPr lang="zh-CN" altLang="en-US" sz="2000" dirty="0">
                  <a:solidFill>
                    <a:schemeClr val="tx1">
                      <a:lumMod val="85000"/>
                      <a:lumOff val="15000"/>
                    </a:schemeClr>
                  </a:solidFill>
                  <a:latin typeface="+mn-ea"/>
                  <a:cs typeface="+mn-ea"/>
                  <a:sym typeface="+mn-ea"/>
                </a:rPr>
                <a:t>请同学们结合理论知识，分析花窗项目在实施过程中如何体现文化回应教学理论和活动理论的核心要义？</a:t>
              </a:r>
              <a:endParaRPr lang="zh-CN" altLang="en-US" sz="2000" dirty="0">
                <a:solidFill>
                  <a:schemeClr val="tx1">
                    <a:lumMod val="85000"/>
                    <a:lumOff val="15000"/>
                  </a:schemeClr>
                </a:solidFill>
                <a:latin typeface="+mn-ea"/>
                <a:cs typeface="+mn-ea"/>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107" y="2012315"/>
            <a:ext cx="12092099" cy="1789430"/>
            <a:chOff x="-2042" y="3247"/>
            <a:chExt cx="22791" cy="281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042" y="3247"/>
              <a:ext cx="22791" cy="2818"/>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四节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400" b="1">
                  <a:solidFill>
                    <a:srgbClr val="55797A"/>
                  </a:solidFill>
                  <a:sym typeface="+mn-ea"/>
                </a:rPr>
                <a:t>校际协同项目设计实践</a:t>
              </a:r>
              <a:endParaRPr lang="zh-CN" altLang="en-US" sz="44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05</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一、校际协同项目设计模板解读</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3"/>
            </p:custDataLst>
          </p:nvPr>
        </p:nvGraphicFramePr>
        <p:xfrm>
          <a:off x="2704465" y="1459230"/>
          <a:ext cx="6783705" cy="4885055"/>
        </p:xfrm>
        <a:graphic>
          <a:graphicData uri="http://schemas.openxmlformats.org/drawingml/2006/table">
            <a:tbl>
              <a:tblPr/>
              <a:tblGrid>
                <a:gridCol w="1170305"/>
                <a:gridCol w="5613400"/>
              </a:tblGrid>
              <a:tr h="287655">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项目</a:t>
                      </a:r>
                      <a:r>
                        <a:rPr lang="zh-CN" sz="1100" b="1">
                          <a:solidFill>
                            <a:srgbClr val="000000"/>
                          </a:solidFill>
                          <a:latin typeface="宋体" panose="02010600030101010101" pitchFamily="2" charset="-122"/>
                          <a:ea typeface="宋体" panose="02010600030101010101" pitchFamily="2" charset="-122"/>
                        </a:rPr>
                        <a:t>因素</a:t>
                      </a:r>
                      <a:endParaRPr lang="zh-CN"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altLang="en-US" sz="1100" b="1">
                          <a:solidFill>
                            <a:srgbClr val="000000"/>
                          </a:solidFill>
                          <a:latin typeface="宋体" panose="02010600030101010101" pitchFamily="2" charset="-122"/>
                          <a:ea typeface="宋体" panose="02010600030101010101" pitchFamily="2" charset="-122"/>
                        </a:rPr>
                        <a:t>教学设计模板使用指导</a:t>
                      </a:r>
                      <a:endParaRPr lang="zh-CN" altLang="en-US"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948690">
                <a:tc>
                  <a:txBody>
                    <a:bodyPr/>
                    <a:p>
                      <a:pPr marL="0" indent="0" algn="ctr">
                        <a:lnSpc>
                          <a:spcPct val="125000"/>
                        </a:lnSpc>
                        <a:spcBef>
                          <a:spcPct val="0"/>
                        </a:spcBef>
                        <a:spcAft>
                          <a:spcPct val="0"/>
                        </a:spcAft>
                      </a:pPr>
                      <a:r>
                        <a:rPr lang="zh-CN" altLang="en-US" sz="1100" b="1">
                          <a:latin typeface="宋体" panose="02010600030101010101" pitchFamily="2" charset="-122"/>
                          <a:ea typeface="宋体" panose="02010600030101010101" pitchFamily="2" charset="-122"/>
                        </a:rPr>
                        <a:t>项目基本信息</a:t>
                      </a:r>
                      <a:endParaRPr lang="zh-CN" altLang="en-US"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altLang="en-US" sz="1100">
                          <a:latin typeface="宋体" panose="02010600030101010101" pitchFamily="2" charset="-122"/>
                          <a:ea typeface="宋体" panose="02010600030101010101" pitchFamily="2" charset="-122"/>
                        </a:rPr>
                        <a:t>项目名称、背景、目标、参与学校、项目团队、项目内容</a:t>
                      </a:r>
                      <a:endParaRPr lang="zh-CN" altLang="en-US"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947420">
                <a:tc>
                  <a:txBody>
                    <a:bodyPr/>
                    <a:p>
                      <a:pPr marL="0" indent="0" algn="ctr">
                        <a:lnSpc>
                          <a:spcPct val="125000"/>
                        </a:lnSpc>
                        <a:spcBef>
                          <a:spcPct val="0"/>
                        </a:spcBef>
                        <a:spcAft>
                          <a:spcPct val="0"/>
                        </a:spcAft>
                      </a:pPr>
                      <a:r>
                        <a:rPr lang="zh-CN" altLang="en-US" sz="1100" b="1">
                          <a:latin typeface="宋体" panose="02010600030101010101" pitchFamily="2" charset="-122"/>
                          <a:ea typeface="宋体" panose="02010600030101010101" pitchFamily="2" charset="-122"/>
                        </a:rPr>
                        <a:t>协同关系设计</a:t>
                      </a:r>
                      <a:endParaRPr lang="zh-CN" altLang="en-US"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altLang="en-US" sz="1100">
                          <a:latin typeface="宋体" panose="02010600030101010101" pitchFamily="2" charset="-122"/>
                          <a:ea typeface="宋体" panose="02010600030101010101" pitchFamily="2" charset="-122"/>
                        </a:rPr>
                        <a:t>协同主体：明确各参与学校的角色定位和贡献点</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2.</a:t>
                      </a:r>
                      <a:r>
                        <a:rPr lang="zh-CN" altLang="en-US" sz="1100">
                          <a:latin typeface="宋体" panose="02010600030101010101" pitchFamily="2" charset="-122"/>
                          <a:ea typeface="宋体" panose="02010600030101010101" pitchFamily="2" charset="-122"/>
                        </a:rPr>
                        <a:t>协同层次：确定在管理层、教师层还是学生层开展协同</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3.</a:t>
                      </a:r>
                      <a:r>
                        <a:rPr lang="zh-CN" altLang="en-US" sz="1100">
                          <a:latin typeface="宋体" panose="02010600030101010101" pitchFamily="2" charset="-122"/>
                          <a:ea typeface="宋体" panose="02010600030101010101" pitchFamily="2" charset="-122"/>
                        </a:rPr>
                        <a:t>协同深度：规划从浅层信息共享到深度融合发展的程度</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4.</a:t>
                      </a:r>
                      <a:r>
                        <a:rPr lang="zh-CN" altLang="en-US" sz="1100">
                          <a:latin typeface="宋体" panose="02010600030101010101" pitchFamily="2" charset="-122"/>
                          <a:ea typeface="宋体" panose="02010600030101010101" pitchFamily="2" charset="-122"/>
                        </a:rPr>
                        <a:t>协同形式：选择线上、线下或混合式协同方式</a:t>
                      </a:r>
                      <a:endParaRPr lang="zh-CN" altLang="en-US"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1186180">
                <a:tc>
                  <a:txBody>
                    <a:bodyPr/>
                    <a:p>
                      <a:pPr marL="0" indent="0" algn="ctr">
                        <a:lnSpc>
                          <a:spcPct val="125000"/>
                        </a:lnSpc>
                        <a:spcBef>
                          <a:spcPct val="0"/>
                        </a:spcBef>
                        <a:spcAft>
                          <a:spcPct val="0"/>
                        </a:spcAft>
                      </a:pPr>
                      <a:r>
                        <a:rPr lang="zh-CN" altLang="en-US" sz="1100" b="1">
                          <a:latin typeface="宋体" panose="02010600030101010101" pitchFamily="2" charset="-122"/>
                          <a:ea typeface="宋体" panose="02010600030101010101" pitchFamily="2" charset="-122"/>
                        </a:rPr>
                        <a:t>协同机制设计</a:t>
                      </a:r>
                      <a:endParaRPr lang="zh-CN" altLang="en-US"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1.</a:t>
                      </a:r>
                      <a:r>
                        <a:rPr lang="zh-CN" altLang="en-US" sz="1100">
                          <a:latin typeface="宋体" panose="02010600030101010101" pitchFamily="2" charset="-122"/>
                          <a:ea typeface="宋体" panose="02010600030101010101" pitchFamily="2" charset="-122"/>
                        </a:rPr>
                        <a:t>组织协调机制：总协调人、学校负责人、专业支持人员</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2.</a:t>
                      </a:r>
                      <a:r>
                        <a:rPr lang="zh-CN" altLang="en-US" sz="1100">
                          <a:latin typeface="宋体" panose="02010600030101010101" pitchFamily="2" charset="-122"/>
                          <a:ea typeface="宋体" panose="02010600030101010101" pitchFamily="2" charset="-122"/>
                        </a:rPr>
                        <a:t>资源协同机制：资源盘点、共享方式、共建计划</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3.</a:t>
                      </a:r>
                      <a:r>
                        <a:rPr lang="zh-CN" altLang="en-US" sz="1100">
                          <a:latin typeface="宋体" panose="02010600030101010101" pitchFamily="2" charset="-122"/>
                          <a:ea typeface="宋体" panose="02010600030101010101" pitchFamily="2" charset="-122"/>
                        </a:rPr>
                        <a:t>教学协同机制：协同备课机制、协同教学模式</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4.</a:t>
                      </a:r>
                      <a:r>
                        <a:rPr lang="zh-CN" altLang="en-US" sz="1100">
                          <a:latin typeface="宋体" panose="02010600030101010101" pitchFamily="2" charset="-122"/>
                          <a:ea typeface="宋体" panose="02010600030101010101" pitchFamily="2" charset="-122"/>
                        </a:rPr>
                        <a:t>评价协同机制：多元评价主体、评价内容与工具</a:t>
                      </a:r>
                      <a:endParaRPr lang="zh-CN" altLang="en-US"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宋体" panose="02010600030101010101" pitchFamily="2" charset="-122"/>
                          <a:ea typeface="宋体" panose="02010600030101010101" pitchFamily="2" charset="-122"/>
                        </a:rPr>
                        <a:t>5.</a:t>
                      </a:r>
                      <a:r>
                        <a:rPr lang="zh-CN" altLang="en-US" sz="1100">
                          <a:latin typeface="宋体" panose="02010600030101010101" pitchFamily="2" charset="-122"/>
                          <a:ea typeface="宋体" panose="02010600030101010101" pitchFamily="2" charset="-122"/>
                        </a:rPr>
                        <a:t>技术支持机制：沟通协作平台、教学互动平台、资源共享平台</a:t>
                      </a:r>
                      <a:endParaRPr lang="zh-CN" altLang="en-US"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947420">
                <a:tc>
                  <a:txBody>
                    <a:bodyPr/>
                    <a:p>
                      <a:pPr marL="0" indent="0" algn="ctr">
                        <a:lnSpc>
                          <a:spcPct val="125000"/>
                        </a:lnSpc>
                        <a:spcBef>
                          <a:spcPct val="0"/>
                        </a:spcBef>
                        <a:spcAft>
                          <a:spcPct val="0"/>
                        </a:spcAft>
                      </a:pPr>
                      <a:r>
                        <a:rPr lang="zh-CN" altLang="en-US" sz="1100" b="1">
                          <a:latin typeface="宋体" panose="02010600030101010101" pitchFamily="2" charset="-122"/>
                          <a:ea typeface="宋体" panose="02010600030101010101" pitchFamily="2" charset="-122"/>
                        </a:rPr>
                        <a:t>协同时间规划表</a:t>
                      </a:r>
                      <a:endParaRPr lang="zh-CN" altLang="en-US"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altLang="en-US" sz="1100">
                          <a:latin typeface="宋体" panose="02010600030101010101" pitchFamily="2" charset="-122"/>
                          <a:ea typeface="宋体" panose="02010600030101010101" pitchFamily="2" charset="-122"/>
                        </a:rPr>
                        <a:t>筹备协同期、开发协同期、实施协同期、评价协同期、深化协同期</a:t>
                      </a:r>
                      <a:endParaRPr lang="zh-CN" altLang="en-US"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67690">
                <a:tc>
                  <a:txBody>
                    <a:bodyPr/>
                    <a:p>
                      <a:pPr marL="0" indent="0" algn="ctr">
                        <a:lnSpc>
                          <a:spcPct val="125000"/>
                        </a:lnSpc>
                        <a:spcBef>
                          <a:spcPct val="0"/>
                        </a:spcBef>
                        <a:spcAft>
                          <a:spcPct val="0"/>
                        </a:spcAft>
                      </a:pPr>
                      <a:r>
                        <a:rPr lang="zh-CN" altLang="en-US" sz="1100" b="1">
                          <a:latin typeface="Times New Roman" panose="02020603050405020304"/>
                          <a:ea typeface="宋体" panose="02010600030101010101" pitchFamily="2" charset="-122"/>
                        </a:rPr>
                        <a:t>其他要素</a:t>
                      </a:r>
                      <a:endParaRPr lang="zh-CN" altLang="en-US" sz="1100" b="1">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altLang="en-US" sz="1100">
                          <a:latin typeface="宋体" panose="02010600030101010101" pitchFamily="2" charset="-122"/>
                          <a:ea typeface="宋体" panose="02010600030101010101" pitchFamily="2" charset="-122"/>
                        </a:rPr>
                        <a:t>资源需求、风险评估与应对、成果分享与推广</a:t>
                      </a:r>
                      <a:endParaRPr lang="zh-CN" altLang="en-US"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二、项目设计实践活动</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2" name="组合 1"/>
          <p:cNvGrpSpPr/>
          <p:nvPr>
            <p:custDataLst>
              <p:tags r:id="rId2"/>
            </p:custDataLst>
          </p:nvPr>
        </p:nvGrpSpPr>
        <p:grpSpPr>
          <a:xfrm rot="0">
            <a:off x="1555115" y="1472565"/>
            <a:ext cx="8144510" cy="1956435"/>
            <a:chOff x="1970" y="5834"/>
            <a:chExt cx="12826" cy="3183"/>
          </a:xfrm>
        </p:grpSpPr>
        <p:sp>
          <p:nvSpPr>
            <p:cNvPr id="34" name="折角形 33"/>
            <p:cNvSpPr/>
            <p:nvPr>
              <p:custDataLst>
                <p:tags r:id="rId3"/>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 name="任意多边形 2"/>
            <p:cNvSpPr/>
            <p:nvPr>
              <p:custDataLst>
                <p:tags r:id="rId4"/>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grpSp>
        <p:nvGrpSpPr>
          <p:cNvPr id="8" name="组合 7"/>
          <p:cNvGrpSpPr/>
          <p:nvPr/>
        </p:nvGrpSpPr>
        <p:grpSpPr>
          <a:xfrm>
            <a:off x="2950845" y="3898265"/>
            <a:ext cx="8622665" cy="2388870"/>
            <a:chOff x="2269" y="6051"/>
            <a:chExt cx="13579" cy="3762"/>
          </a:xfrm>
        </p:grpSpPr>
        <p:grpSp>
          <p:nvGrpSpPr>
            <p:cNvPr id="25" name="组合 24"/>
            <p:cNvGrpSpPr/>
            <p:nvPr/>
          </p:nvGrpSpPr>
          <p:grpSpPr>
            <a:xfrm>
              <a:off x="2269" y="6051"/>
              <a:ext cx="13579" cy="3762"/>
              <a:chOff x="671" y="5668"/>
              <a:chExt cx="8202" cy="7388"/>
            </a:xfrm>
          </p:grpSpPr>
          <p:sp>
            <p:nvSpPr>
              <p:cNvPr id="23" name="矩形: 圆角 63"/>
              <p:cNvSpPr/>
              <p:nvPr>
                <p:custDataLst>
                  <p:tags r:id="rId5"/>
                </p:custDataLst>
              </p:nvPr>
            </p:nvSpPr>
            <p:spPr>
              <a:xfrm>
                <a:off x="964" y="5668"/>
                <a:ext cx="7909" cy="6450"/>
              </a:xfrm>
              <a:prstGeom prst="roundRect">
                <a:avLst>
                  <a:gd name="adj" fmla="val 0"/>
                </a:avLst>
              </a:prstGeom>
              <a:solidFill>
                <a:sysClr val="window" lastClr="FFFFFF"/>
              </a:solidFill>
              <a:ln w="12700" cap="flat" cmpd="sng" algn="ctr">
                <a:solidFill>
                  <a:srgbClr val="55797A"/>
                </a:solidFill>
                <a:prstDash val="solid"/>
                <a:miter lim="800000"/>
              </a:ln>
              <a:effectLst/>
            </p:spPr>
            <p:txBody>
              <a:bodyPr rtlCol="0" anchor="ctr"/>
              <a:p>
                <a:pPr algn="ctr"/>
                <a:endParaRPr lang="zh-CN" altLang="en-US">
                  <a:solidFill>
                    <a:sysClr val="windowText" lastClr="000000"/>
                  </a:solidFill>
                  <a:latin typeface="等线" panose="02010600030101010101" charset="-122"/>
                  <a:ea typeface="等线" panose="02010600030101010101" charset="-122"/>
                </a:endParaRPr>
              </a:p>
            </p:txBody>
          </p:sp>
          <p:sp>
            <p:nvSpPr>
              <p:cNvPr id="24" name="矩形 23"/>
              <p:cNvSpPr/>
              <p:nvPr>
                <p:custDataLst>
                  <p:tags r:id="rId6"/>
                </p:custDataLst>
              </p:nvPr>
            </p:nvSpPr>
            <p:spPr>
              <a:xfrm>
                <a:off x="671" y="6284"/>
                <a:ext cx="7860" cy="6772"/>
              </a:xfrm>
              <a:prstGeom prst="rect">
                <a:avLst/>
              </a:prstGeom>
              <a:solidFill>
                <a:srgbClr val="D7E7E1"/>
              </a:solidFill>
              <a:ln w="12700" cap="flat" cmpd="sng" algn="ctr">
                <a:noFill/>
                <a:prstDash val="solid"/>
                <a:miter lim="800000"/>
              </a:ln>
              <a:effectLst/>
            </p:spPr>
            <p:txBody>
              <a:bodyPr rtlCol="0" anchor="ctr"/>
              <a:p>
                <a:pPr algn="ctr"/>
                <a:endParaRPr lang="zh-CN" altLang="en-US">
                  <a:solidFill>
                    <a:sysClr val="window" lastClr="FFFFFF"/>
                  </a:solidFill>
                  <a:latin typeface="等线" panose="02010600030101010101" charset="-122"/>
                  <a:ea typeface="等线" panose="02010600030101010101" charset="-122"/>
                </a:endParaRPr>
              </a:p>
            </p:txBody>
          </p:sp>
        </p:grpSp>
        <p:sp>
          <p:nvSpPr>
            <p:cNvPr id="18" name="文本框 17"/>
            <p:cNvSpPr txBox="1"/>
            <p:nvPr/>
          </p:nvSpPr>
          <p:spPr>
            <a:xfrm>
              <a:off x="2754" y="6516"/>
              <a:ext cx="11634" cy="3052"/>
            </a:xfrm>
            <a:prstGeom prst="rect">
              <a:avLst/>
            </a:prstGeom>
            <a:noFill/>
          </p:spPr>
          <p:txBody>
            <a:bodyPr wrap="square" rtlCol="0">
              <a:spAutoFit/>
            </a:bodyPr>
            <a:p>
              <a:pPr marL="342900" indent="-342900">
                <a:lnSpc>
                  <a:spcPct val="150000"/>
                </a:lnSpc>
                <a:buFont typeface="Wingdings" panose="05000000000000000000" charset="0"/>
                <a:buChar char="l"/>
              </a:pPr>
              <a:r>
                <a:rPr lang="zh-CN" altLang="en-US" sz="1600"/>
                <a:t>明确项目目标（学生发展、教师协同、校际合作三个层面）</a:t>
              </a:r>
              <a:endParaRPr lang="zh-CN" altLang="en-US" sz="1600"/>
            </a:p>
            <a:p>
              <a:pPr marL="342900" indent="-342900">
                <a:lnSpc>
                  <a:spcPct val="150000"/>
                </a:lnSpc>
                <a:buFont typeface="Wingdings" panose="05000000000000000000" charset="0"/>
                <a:buChar char="l"/>
              </a:pPr>
              <a:r>
                <a:rPr lang="zh-CN" altLang="en-US" sz="1600"/>
                <a:t>设计</a:t>
              </a:r>
              <a:r>
                <a:rPr lang="en-US" altLang="zh-CN" sz="1600"/>
                <a:t>3-5</a:t>
              </a:r>
              <a:r>
                <a:rPr lang="zh-CN" altLang="en-US" sz="1600"/>
                <a:t>个教学单元的内容框架</a:t>
              </a:r>
              <a:endParaRPr lang="zh-CN" altLang="en-US" sz="1600"/>
            </a:p>
            <a:p>
              <a:pPr marL="342900" indent="-342900">
                <a:lnSpc>
                  <a:spcPct val="150000"/>
                </a:lnSpc>
                <a:buFont typeface="Wingdings" panose="05000000000000000000" charset="0"/>
                <a:buChar char="l"/>
              </a:pPr>
              <a:r>
                <a:rPr lang="zh-CN" altLang="en-US" sz="1600"/>
                <a:t>说明协同关系设计（主体、层次、深度、形式）</a:t>
              </a:r>
              <a:endParaRPr lang="zh-CN" altLang="en-US" sz="1600"/>
            </a:p>
            <a:p>
              <a:pPr marL="342900" indent="-342900">
                <a:lnSpc>
                  <a:spcPct val="150000"/>
                </a:lnSpc>
                <a:buFont typeface="Wingdings" panose="05000000000000000000" charset="0"/>
                <a:buChar char="l"/>
              </a:pPr>
              <a:r>
                <a:rPr lang="zh-CN" altLang="en-US" sz="1600"/>
                <a:t>重点阐述教学协同机制和评价协同机制</a:t>
              </a:r>
              <a:endParaRPr lang="zh-CN" altLang="en-US" sz="1600"/>
            </a:p>
            <a:p>
              <a:pPr marL="342900" indent="-342900">
                <a:lnSpc>
                  <a:spcPct val="150000"/>
                </a:lnSpc>
                <a:buFont typeface="Wingdings" panose="05000000000000000000" charset="0"/>
                <a:buChar char="l"/>
              </a:pPr>
              <a:r>
                <a:rPr lang="zh-CN" altLang="en-US" sz="1600"/>
                <a:t>考虑技术支持和资源准备</a:t>
              </a:r>
              <a:endParaRPr lang="zh-CN" altLang="en-US" sz="1600"/>
            </a:p>
          </p:txBody>
        </p:sp>
      </p:grpSp>
      <p:sp>
        <p:nvSpPr>
          <p:cNvPr id="4" name="Title 6"/>
          <p:cNvSpPr txBox="1"/>
          <p:nvPr>
            <p:custDataLst>
              <p:tags r:id="rId7"/>
            </p:custDataLst>
          </p:nvPr>
        </p:nvSpPr>
        <p:spPr>
          <a:xfrm>
            <a:off x="2199640" y="1832610"/>
            <a:ext cx="6985000" cy="1645285"/>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36195" lvl="0" indent="0" algn="l" fontAlgn="ctr">
              <a:lnSpc>
                <a:spcPct val="180000"/>
              </a:lnSpc>
              <a:spcBef>
                <a:spcPts val="1200"/>
              </a:spcBef>
              <a:spcAft>
                <a:spcPts val="0"/>
              </a:spcAft>
              <a:buSzPct val="80000"/>
              <a:buFont typeface="Wingdings" panose="05000000000000000000" charset="0"/>
              <a:buNone/>
            </a:pPr>
            <a:r>
              <a:rPr lang="zh-CN" altLang="en-US" sz="1800" b="1"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小组实践任务：</a:t>
            </a:r>
            <a:r>
              <a:rPr lang="zh-CN" altLang="en-US"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以小组为单位，选择本地一个特色文化主题（如地方传统手工艺、特色建筑、民俗节日等），基于校际协同项目设计模板，初步设计一个</a:t>
            </a:r>
            <a:r>
              <a:rPr lang="en-US" altLang="zh-CN"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C-STEAM</a:t>
            </a:r>
            <a:r>
              <a:rPr lang="zh-CN" altLang="en-US"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教育协同项目框架。</a:t>
            </a:r>
            <a:endParaRPr lang="zh-CN" altLang="en-US"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pic>
        <p:nvPicPr>
          <p:cNvPr id="5" name="图片 4" descr="思考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0405" y="4306570"/>
            <a:ext cx="1499235" cy="1499235"/>
          </a:xfrm>
          <a:prstGeom prst="rect">
            <a:avLst/>
          </a:prstGeom>
        </p:spPr>
      </p:pic>
      <p:sp>
        <p:nvSpPr>
          <p:cNvPr id="17" name="文本框 16"/>
          <p:cNvSpPr txBox="1"/>
          <p:nvPr/>
        </p:nvSpPr>
        <p:spPr>
          <a:xfrm>
            <a:off x="2287905" y="3989705"/>
            <a:ext cx="621665" cy="2219960"/>
          </a:xfrm>
          <a:prstGeom prst="rect">
            <a:avLst/>
          </a:prstGeom>
          <a:noFill/>
        </p:spPr>
        <p:txBody>
          <a:bodyPr wrap="square" rtlCol="0">
            <a:noAutofit/>
          </a:bodyPr>
          <a:p>
            <a:r>
              <a:rPr lang="zh-CN" altLang="en-US" sz="3600" b="1">
                <a:solidFill>
                  <a:srgbClr val="55797A"/>
                </a:solidFill>
              </a:rPr>
              <a:t>设计要求</a:t>
            </a:r>
            <a:endParaRPr lang="zh-CN" altLang="en-US" sz="3600" b="1">
              <a:solidFill>
                <a:srgbClr val="55797A"/>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二、项目设计实践活动</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1024255" y="2173605"/>
            <a:ext cx="10344150" cy="3843655"/>
            <a:chOff x="1613" y="3423"/>
            <a:chExt cx="16290" cy="6053"/>
          </a:xfrm>
        </p:grpSpPr>
        <p:sp>
          <p:nvSpPr>
            <p:cNvPr id="5" name="文本框 4"/>
            <p:cNvSpPr txBox="1"/>
            <p:nvPr/>
          </p:nvSpPr>
          <p:spPr>
            <a:xfrm>
              <a:off x="2640" y="4306"/>
              <a:ext cx="3918" cy="2375"/>
            </a:xfrm>
            <a:prstGeom prst="rect">
              <a:avLst/>
            </a:prstGeom>
            <a:noFill/>
          </p:spPr>
          <p:txBody>
            <a:bodyPr wrap="square" rtlCol="0">
              <a:noAutofit/>
            </a:bodyPr>
            <a:p>
              <a:pPr algn="ctr"/>
              <a:r>
                <a:rPr lang="zh-CN" altLang="en-US" sz="4200" b="1">
                  <a:solidFill>
                    <a:srgbClr val="55797A"/>
                  </a:solidFill>
                </a:rPr>
                <a:t>小组展示与互评</a:t>
              </a:r>
              <a:endParaRPr lang="zh-CN" altLang="en-US" sz="4200" b="1">
                <a:solidFill>
                  <a:srgbClr val="55797A"/>
                </a:solidFill>
              </a:endParaRPr>
            </a:p>
          </p:txBody>
        </p:sp>
        <p:pic>
          <p:nvPicPr>
            <p:cNvPr id="8" name="图片 7"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3" y="7115"/>
              <a:ext cx="2361" cy="2361"/>
            </a:xfrm>
            <a:prstGeom prst="rect">
              <a:avLst/>
            </a:prstGeom>
          </p:spPr>
        </p:pic>
        <p:sp>
          <p:nvSpPr>
            <p:cNvPr id="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11" name="矩形 10"/>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200000"/>
                </a:lnSpc>
                <a:buFont typeface="Wingdings" panose="05000000000000000000" charset="0"/>
                <a:buChar char="Ø"/>
              </a:pPr>
              <a:r>
                <a:rPr lang="zh-CN" altLang="en-US" sz="2000" dirty="0">
                  <a:solidFill>
                    <a:schemeClr val="tx1">
                      <a:lumMod val="85000"/>
                      <a:lumOff val="15000"/>
                    </a:schemeClr>
                  </a:solidFill>
                  <a:latin typeface="+mn-ea"/>
                  <a:cs typeface="+mn-ea"/>
                  <a:sym typeface="+mn-ea"/>
                </a:rPr>
                <a:t>请各小组展示设计方案，其他小组从可行性、创新性、协同性等角度提出建议，教师进行点评和指导。</a:t>
              </a:r>
              <a:endParaRPr lang="zh-CN" altLang="en-US" sz="2000" dirty="0">
                <a:solidFill>
                  <a:schemeClr val="tx1">
                    <a:lumMod val="85000"/>
                    <a:lumOff val="15000"/>
                  </a:schemeClr>
                </a:solidFill>
                <a:latin typeface="+mn-ea"/>
                <a:cs typeface="+mn-ea"/>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47" name="组合 46"/>
          <p:cNvGrpSpPr/>
          <p:nvPr>
            <p:custDataLst>
              <p:tags r:id="rId2"/>
            </p:custDataLst>
          </p:nvPr>
        </p:nvGrpSpPr>
        <p:grpSpPr>
          <a:xfrm>
            <a:off x="989330" y="1766570"/>
            <a:ext cx="10157460" cy="3883867"/>
            <a:chOff x="1558" y="1895"/>
            <a:chExt cx="15996" cy="6116"/>
          </a:xfrm>
        </p:grpSpPr>
        <p:grpSp>
          <p:nvGrpSpPr>
            <p:cNvPr id="15" name="组合 14"/>
            <p:cNvGrpSpPr/>
            <p:nvPr>
              <p:custDataLst>
                <p:tags r:id="rId3"/>
              </p:custDataLst>
            </p:nvPr>
          </p:nvGrpSpPr>
          <p:grpSpPr>
            <a:xfrm rot="0">
              <a:off x="1558" y="1895"/>
              <a:ext cx="15996" cy="1379"/>
              <a:chOff x="1553" y="7536"/>
              <a:chExt cx="13922" cy="1100"/>
            </a:xfrm>
          </p:grpSpPr>
          <p:sp>
            <p:nvSpPr>
              <p:cNvPr id="16" name="矩形: 圆角 2"/>
              <p:cNvSpPr/>
              <p:nvPr>
                <p:custDataLst>
                  <p:tags r:id="rId4"/>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7" name="圆角矩形 16"/>
              <p:cNvSpPr/>
              <p:nvPr>
                <p:custDataLst>
                  <p:tags r:id="rId5"/>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8" name="文本框 17"/>
              <p:cNvSpPr txBox="1"/>
              <p:nvPr>
                <p:custDataLst>
                  <p:tags r:id="rId6"/>
                </p:custDataLst>
              </p:nvPr>
            </p:nvSpPr>
            <p:spPr>
              <a:xfrm>
                <a:off x="2952" y="7837"/>
                <a:ext cx="12523" cy="798"/>
              </a:xfrm>
              <a:prstGeom prst="rect">
                <a:avLst/>
              </a:prstGeom>
              <a:noFill/>
            </p:spPr>
            <p:txBody>
              <a:bodyPr wrap="square" rtlCol="0">
                <a:noAutofit/>
              </a:bodyPr>
              <a:p>
                <a:pPr>
                  <a:lnSpc>
                    <a:spcPct val="150000"/>
                  </a:lnSpc>
                </a:pPr>
                <a:r>
                  <a:rPr lang="zh-CN" altLang="en-US">
                    <a:latin typeface="Times New Roman" panose="02020603050405020304" charset="0"/>
                    <a:ea typeface="微软雅黑" panose="020B0503020204020204" pitchFamily="34" charset="-122"/>
                    <a:cs typeface="Times New Roman" panose="02020603050405020304" charset="0"/>
                  </a:rPr>
                  <a:t>理解校际协同的必要性与可行性，了解其在推动区域教育均衡发展和文化认同中的作用。</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28" name="组合 27"/>
            <p:cNvGrpSpPr/>
            <p:nvPr>
              <p:custDataLst>
                <p:tags r:id="rId7"/>
              </p:custDataLst>
            </p:nvPr>
          </p:nvGrpSpPr>
          <p:grpSpPr>
            <a:xfrm rot="0">
              <a:off x="1558" y="3474"/>
              <a:ext cx="15996" cy="1379"/>
              <a:chOff x="1553" y="7536"/>
              <a:chExt cx="13922" cy="1100"/>
            </a:xfrm>
          </p:grpSpPr>
          <p:sp>
            <p:nvSpPr>
              <p:cNvPr id="32" name="矩形: 圆角 2"/>
              <p:cNvSpPr/>
              <p:nvPr>
                <p:custDataLst>
                  <p:tags r:id="rId8"/>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5" name="圆角矩形 34"/>
              <p:cNvSpPr/>
              <p:nvPr>
                <p:custDataLst>
                  <p:tags r:id="rId9"/>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6" name="文本框 35"/>
              <p:cNvSpPr txBox="1"/>
              <p:nvPr>
                <p:custDataLst>
                  <p:tags r:id="rId10"/>
                </p:custDataLst>
              </p:nvPr>
            </p:nvSpPr>
            <p:spPr>
              <a:xfrm>
                <a:off x="2952" y="7837"/>
                <a:ext cx="12523" cy="798"/>
              </a:xfrm>
              <a:prstGeom prst="rect">
                <a:avLst/>
              </a:prstGeom>
              <a:noFill/>
            </p:spPr>
            <p:txBody>
              <a:bodyPr wrap="square" rtlCol="0">
                <a:noAutofit/>
              </a:bodyPr>
              <a:p>
                <a:r>
                  <a:rPr lang="zh-CN" altLang="en-US">
                    <a:latin typeface="Times New Roman" panose="02020603050405020304" charset="0"/>
                    <a:ea typeface="微软雅黑" panose="020B0503020204020204" pitchFamily="34" charset="-122"/>
                    <a:cs typeface="Times New Roman" panose="02020603050405020304" charset="0"/>
                  </a:rPr>
                  <a:t>学习如何设计和实施跨区域</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教育项目，特别是如何利用互联网工具和现代技术进行有效的校际协作与资源共享。</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9" name="组合 38"/>
            <p:cNvGrpSpPr/>
            <p:nvPr>
              <p:custDataLst>
                <p:tags r:id="rId11"/>
              </p:custDataLst>
            </p:nvPr>
          </p:nvGrpSpPr>
          <p:grpSpPr>
            <a:xfrm rot="0">
              <a:off x="1558" y="5053"/>
              <a:ext cx="15996" cy="1386"/>
              <a:chOff x="1553" y="7536"/>
              <a:chExt cx="13922" cy="1105"/>
            </a:xfrm>
          </p:grpSpPr>
          <p:sp>
            <p:nvSpPr>
              <p:cNvPr id="40" name="矩形: 圆角 2"/>
              <p:cNvSpPr/>
              <p:nvPr>
                <p:custDataLst>
                  <p:tags r:id="rId12"/>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1" name="圆角矩形 40"/>
              <p:cNvSpPr/>
              <p:nvPr>
                <p:custDataLst>
                  <p:tags r:id="rId13"/>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42" name="文本框 41"/>
              <p:cNvSpPr txBox="1"/>
              <p:nvPr>
                <p:custDataLst>
                  <p:tags r:id="rId14"/>
                </p:custDataLst>
              </p:nvPr>
            </p:nvSpPr>
            <p:spPr>
              <a:xfrm>
                <a:off x="2952" y="7849"/>
                <a:ext cx="12523" cy="792"/>
              </a:xfrm>
              <a:prstGeom prst="rect">
                <a:avLst/>
              </a:prstGeom>
              <a:noFill/>
            </p:spPr>
            <p:txBody>
              <a:bodyPr wrap="square" rtlCol="0">
                <a:noAutofit/>
              </a:bodyPr>
              <a:p>
                <a:pPr>
                  <a:lnSpc>
                    <a:spcPct val="100000"/>
                  </a:lnSpc>
                </a:pPr>
                <a:r>
                  <a:rPr lang="zh-CN" altLang="en-US">
                    <a:latin typeface="Times New Roman" panose="02020603050405020304" charset="0"/>
                    <a:ea typeface="微软雅黑" panose="020B0503020204020204" pitchFamily="34" charset="-122"/>
                    <a:cs typeface="Times New Roman" panose="02020603050405020304" charset="0"/>
                  </a:rPr>
                  <a:t>培养对区域不同文化特色的敏感性和认同感，提升在多元文化背景下开展教育协同的能力和跨文化沟通技巧。</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43" name="组合 42"/>
            <p:cNvGrpSpPr/>
            <p:nvPr>
              <p:custDataLst>
                <p:tags r:id="rId15"/>
              </p:custDataLst>
            </p:nvPr>
          </p:nvGrpSpPr>
          <p:grpSpPr>
            <a:xfrm rot="0">
              <a:off x="1558" y="6632"/>
              <a:ext cx="15996" cy="1379"/>
              <a:chOff x="1553" y="7536"/>
              <a:chExt cx="13922" cy="1100"/>
            </a:xfrm>
          </p:grpSpPr>
          <p:sp>
            <p:nvSpPr>
              <p:cNvPr id="44" name="矩形: 圆角 2"/>
              <p:cNvSpPr/>
              <p:nvPr>
                <p:custDataLst>
                  <p:tags r:id="rId16"/>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5" name="圆角矩形 44"/>
              <p:cNvSpPr/>
              <p:nvPr>
                <p:custDataLst>
                  <p:tags r:id="rId17"/>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46" name="文本框 45"/>
              <p:cNvSpPr txBox="1"/>
              <p:nvPr>
                <p:custDataLst>
                  <p:tags r:id="rId18"/>
                </p:custDataLst>
              </p:nvPr>
            </p:nvSpPr>
            <p:spPr>
              <a:xfrm>
                <a:off x="2952" y="7855"/>
                <a:ext cx="12523" cy="778"/>
              </a:xfrm>
              <a:prstGeom prst="rect">
                <a:avLst/>
              </a:prstGeom>
              <a:noFill/>
            </p:spPr>
            <p:txBody>
              <a:bodyPr wrap="square" rtlCol="0">
                <a:noAutofit/>
              </a:bodyPr>
              <a:p>
                <a:r>
                  <a:rPr lang="zh-CN" altLang="en-US">
                    <a:latin typeface="Times New Roman" panose="02020603050405020304" charset="0"/>
                    <a:ea typeface="微软雅黑" panose="020B0503020204020204" pitchFamily="34" charset="-122"/>
                    <a:cs typeface="Times New Roman" panose="02020603050405020304" charset="0"/>
                  </a:rPr>
                  <a:t>发展</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教育专业技能，包括课程设计、协同教学、评估与反馈，以及项目推广和迭代的能力</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12770"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思考与</a:t>
              </a: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练习</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06</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2" name="矩形: 圆角 2"/>
          <p:cNvSpPr/>
          <p:nvPr>
            <p:custDataLst>
              <p:tags r:id="rId2"/>
            </p:custDataLst>
          </p:nvPr>
        </p:nvSpPr>
        <p:spPr>
          <a:xfrm>
            <a:off x="476885" y="1096010"/>
            <a:ext cx="11151870" cy="18040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715010" y="1339215"/>
            <a:ext cx="10685780" cy="1329055"/>
          </a:xfrm>
          <a:prstGeom prst="rect">
            <a:avLst/>
          </a:prstGeom>
          <a:noFill/>
        </p:spPr>
        <p:txBody>
          <a:bodyPr wrap="square" lIns="0" tIns="0" rIns="0" bIns="0" rtlCol="0" anchor="t" anchorCtr="0">
            <a:noAutofit/>
          </a:bodyPr>
          <a:p>
            <a:pPr algn="just">
              <a:lnSpc>
                <a:spcPct val="2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1</a:t>
            </a:r>
            <a:r>
              <a:rPr lang="zh-CN" altLang="en-US" sz="1600" dirty="0">
                <a:solidFill>
                  <a:schemeClr val="tx1">
                    <a:lumMod val="85000"/>
                    <a:lumOff val="15000"/>
                  </a:schemeClr>
                </a:solidFill>
                <a:latin typeface="Times New Roman" panose="02020603050405020304" charset="0"/>
                <a:cs typeface="Times New Roman" panose="02020603050405020304" charset="0"/>
              </a:rPr>
              <a:t>）结合本章学习，阐述</a:t>
            </a:r>
            <a:r>
              <a:rPr lang="en-US" altLang="zh-CN" sz="1600" dirty="0">
                <a:solidFill>
                  <a:schemeClr val="tx1">
                    <a:lumMod val="85000"/>
                    <a:lumOff val="15000"/>
                  </a:schemeClr>
                </a:solidFill>
                <a:latin typeface="Times New Roman" panose="02020603050405020304" charset="0"/>
                <a:cs typeface="Times New Roman" panose="02020603050405020304" charset="0"/>
              </a:rPr>
              <a:t>C-STEAM</a:t>
            </a:r>
            <a:r>
              <a:rPr lang="zh-CN" altLang="en-US" sz="1600" dirty="0">
                <a:solidFill>
                  <a:schemeClr val="tx1">
                    <a:lumMod val="85000"/>
                    <a:lumOff val="15000"/>
                  </a:schemeClr>
                </a:solidFill>
                <a:latin typeface="Times New Roman" panose="02020603050405020304" charset="0"/>
                <a:cs typeface="Times New Roman" panose="02020603050405020304" charset="0"/>
              </a:rPr>
              <a:t>教育在促进文化认同和教育资源优势互补方面的独特优势。</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a:p>
            <a:pPr algn="just">
              <a:lnSpc>
                <a:spcPct val="2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2</a:t>
            </a:r>
            <a:r>
              <a:rPr lang="zh-CN" altLang="en-US" sz="1600" dirty="0">
                <a:solidFill>
                  <a:schemeClr val="tx1">
                    <a:lumMod val="85000"/>
                    <a:lumOff val="15000"/>
                  </a:schemeClr>
                </a:solidFill>
                <a:latin typeface="Times New Roman" panose="02020603050405020304" charset="0"/>
                <a:cs typeface="Times New Roman" panose="02020603050405020304" charset="0"/>
              </a:rPr>
              <a:t>）分析花窗主题</a:t>
            </a:r>
            <a:r>
              <a:rPr lang="en-US" altLang="zh-CN" sz="1600" dirty="0">
                <a:solidFill>
                  <a:schemeClr val="tx1">
                    <a:lumMod val="85000"/>
                    <a:lumOff val="15000"/>
                  </a:schemeClr>
                </a:solidFill>
                <a:latin typeface="Times New Roman" panose="02020603050405020304" charset="0"/>
                <a:cs typeface="Times New Roman" panose="02020603050405020304" charset="0"/>
              </a:rPr>
              <a:t>C-STEAM</a:t>
            </a:r>
            <a:r>
              <a:rPr lang="zh-CN" altLang="en-US" sz="1600" dirty="0">
                <a:solidFill>
                  <a:schemeClr val="tx1">
                    <a:lumMod val="85000"/>
                    <a:lumOff val="15000"/>
                  </a:schemeClr>
                </a:solidFill>
                <a:latin typeface="Times New Roman" panose="02020603050405020304" charset="0"/>
                <a:cs typeface="Times New Roman" panose="02020603050405020304" charset="0"/>
              </a:rPr>
              <a:t>协同项目的成功经验，总结校际协同项目实施的关键要素。</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a:p>
            <a:pPr algn="just">
              <a:lnSpc>
                <a:spcPct val="2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3</a:t>
            </a:r>
            <a:r>
              <a:rPr lang="zh-CN" altLang="en-US" sz="1600" dirty="0">
                <a:solidFill>
                  <a:schemeClr val="tx1">
                    <a:lumMod val="85000"/>
                    <a:lumOff val="15000"/>
                  </a:schemeClr>
                </a:solidFill>
                <a:latin typeface="Times New Roman" panose="02020603050405020304" charset="0"/>
                <a:cs typeface="Times New Roman" panose="02020603050405020304" charset="0"/>
              </a:rPr>
              <a:t>）从文化回应教学理论和活动理论视角，分析跨区域</a:t>
            </a:r>
            <a:r>
              <a:rPr lang="en-US" altLang="zh-CN" sz="1600" dirty="0">
                <a:solidFill>
                  <a:schemeClr val="tx1">
                    <a:lumMod val="85000"/>
                    <a:lumOff val="15000"/>
                  </a:schemeClr>
                </a:solidFill>
                <a:latin typeface="Times New Roman" panose="02020603050405020304" charset="0"/>
                <a:cs typeface="Times New Roman" panose="02020603050405020304" charset="0"/>
              </a:rPr>
              <a:t>C-STEAM</a:t>
            </a:r>
            <a:r>
              <a:rPr lang="zh-CN" altLang="en-US" sz="1600" dirty="0">
                <a:solidFill>
                  <a:schemeClr val="tx1">
                    <a:lumMod val="85000"/>
                    <a:lumOff val="15000"/>
                  </a:schemeClr>
                </a:solidFill>
                <a:latin typeface="Times New Roman" panose="02020603050405020304" charset="0"/>
                <a:cs typeface="Times New Roman" panose="02020603050405020304" charset="0"/>
              </a:rPr>
              <a:t>协同项目如何促进学生的文化认同和跨学科能力发展。</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p:txBody>
      </p:sp>
      <p:sp>
        <p:nvSpPr>
          <p:cNvPr id="60" name="圆角矩形 59"/>
          <p:cNvSpPr/>
          <p:nvPr>
            <p:custDataLst>
              <p:tags r:id="rId4"/>
            </p:custDataLst>
          </p:nvPr>
        </p:nvSpPr>
        <p:spPr>
          <a:xfrm>
            <a:off x="741363" y="561023"/>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80" name="直接连接符 79"/>
          <p:cNvCxnSpPr/>
          <p:nvPr>
            <p:custDataLst>
              <p:tags r:id="rId5"/>
            </p:custDataLst>
          </p:nvPr>
        </p:nvCxnSpPr>
        <p:spPr>
          <a:xfrm flipV="1">
            <a:off x="1617028" y="1338898"/>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1665288" y="74326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简答</a:t>
            </a:r>
            <a:r>
              <a:rPr lang="zh-CN" altLang="en-US" sz="2200" b="1" dirty="0">
                <a:solidFill>
                  <a:schemeClr val="accent1"/>
                </a:solidFill>
                <a:latin typeface="+mn-ea"/>
                <a:cs typeface="+mn-ea"/>
              </a:rPr>
              <a:t>题</a:t>
            </a:r>
            <a:endParaRPr lang="zh-CN" altLang="en-US" sz="2200" b="1" dirty="0">
              <a:solidFill>
                <a:schemeClr val="accent1"/>
              </a:solidFill>
              <a:latin typeface="+mn-ea"/>
              <a:cs typeface="+mn-ea"/>
            </a:endParaRPr>
          </a:p>
        </p:txBody>
      </p:sp>
      <p:sp>
        <p:nvSpPr>
          <p:cNvPr id="33" name="矩形: 圆角 2"/>
          <p:cNvSpPr/>
          <p:nvPr>
            <p:custDataLst>
              <p:tags r:id="rId7"/>
            </p:custDataLst>
          </p:nvPr>
        </p:nvSpPr>
        <p:spPr>
          <a:xfrm>
            <a:off x="474345" y="3623310"/>
            <a:ext cx="11151870" cy="278066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8"/>
            </p:custDataLst>
          </p:nvPr>
        </p:nvSpPr>
        <p:spPr>
          <a:xfrm>
            <a:off x="608330" y="3623945"/>
            <a:ext cx="10792460" cy="2672715"/>
          </a:xfrm>
          <a:prstGeom prst="rect">
            <a:avLst/>
          </a:prstGeom>
          <a:noFill/>
        </p:spPr>
        <p:txBody>
          <a:bodyPr wrap="square" lIns="0" tIns="0" rIns="0" bIns="0" rtlCol="0" anchor="t" anchorCtr="0">
            <a:noAutofit/>
          </a:bodyPr>
          <a:p>
            <a:pPr algn="just">
              <a:lnSpc>
                <a:spcPct val="150000"/>
              </a:lnSpc>
              <a:spcBef>
                <a:spcPct val="0"/>
              </a:spcBef>
              <a:spcAft>
                <a:spcPct val="0"/>
              </a:spcAft>
            </a:pP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l">
              <a:lnSpc>
                <a:spcPct val="200000"/>
              </a:lnSpc>
              <a:spcBef>
                <a:spcPct val="0"/>
              </a:spcBef>
              <a:spcAft>
                <a:spcPct val="0"/>
              </a:spcAft>
            </a:pPr>
            <a:r>
              <a:rPr lang="zh-CN" altLang="en-US" sz="1600">
                <a:solidFill>
                  <a:schemeClr val="tx1">
                    <a:lumMod val="85000"/>
                    <a:lumOff val="15000"/>
                  </a:schemeClr>
                </a:solidFill>
                <a:latin typeface="Times New Roman" panose="02020603050405020304" charset="0"/>
                <a:cs typeface="Times New Roman" panose="02020603050405020304" charset="0"/>
              </a:rPr>
              <a:t>（</a:t>
            </a:r>
            <a:r>
              <a:rPr lang="en-US" altLang="zh-CN" sz="1600">
                <a:solidFill>
                  <a:schemeClr val="tx1">
                    <a:lumMod val="85000"/>
                    <a:lumOff val="15000"/>
                  </a:schemeClr>
                </a:solidFill>
                <a:latin typeface="Times New Roman" panose="02020603050405020304" charset="0"/>
                <a:cs typeface="Times New Roman" panose="02020603050405020304" charset="0"/>
              </a:rPr>
              <a:t>1</a:t>
            </a:r>
            <a:r>
              <a:rPr lang="zh-CN" altLang="en-US" sz="1600">
                <a:solidFill>
                  <a:schemeClr val="tx1">
                    <a:lumMod val="85000"/>
                    <a:lumOff val="15000"/>
                  </a:schemeClr>
                </a:solidFill>
                <a:latin typeface="Times New Roman" panose="02020603050405020304" charset="0"/>
                <a:cs typeface="Times New Roman" panose="02020603050405020304" charset="0"/>
              </a:rPr>
              <a:t>）选择你所在地区的一个特色文化主题，基于校际协同项目设计模板，完整设计一个</a:t>
            </a:r>
            <a:r>
              <a:rPr lang="en-US" altLang="zh-CN" sz="1600">
                <a:solidFill>
                  <a:schemeClr val="tx1">
                    <a:lumMod val="85000"/>
                    <a:lumOff val="15000"/>
                  </a:schemeClr>
                </a:solidFill>
                <a:latin typeface="Times New Roman" panose="02020603050405020304" charset="0"/>
                <a:cs typeface="Times New Roman" panose="02020603050405020304" charset="0"/>
              </a:rPr>
              <a:t>C-STEAM</a:t>
            </a:r>
            <a:r>
              <a:rPr lang="zh-CN" altLang="en-US" sz="1600">
                <a:solidFill>
                  <a:schemeClr val="tx1">
                    <a:lumMod val="85000"/>
                    <a:lumOff val="15000"/>
                  </a:schemeClr>
                </a:solidFill>
                <a:latin typeface="Times New Roman" panose="02020603050405020304" charset="0"/>
                <a:cs typeface="Times New Roman" panose="02020603050405020304" charset="0"/>
              </a:rPr>
              <a:t>教育协同项目方案，包括项目背景、目标、内容框架、协同机制设计、时间规划等各个部分。</a:t>
            </a: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l">
              <a:lnSpc>
                <a:spcPct val="200000"/>
              </a:lnSpc>
              <a:spcBef>
                <a:spcPct val="0"/>
              </a:spcBef>
              <a:spcAft>
                <a:spcPct val="0"/>
              </a:spcAft>
            </a:pPr>
            <a:r>
              <a:rPr lang="zh-CN" altLang="en-US" sz="1600">
                <a:solidFill>
                  <a:schemeClr val="tx1">
                    <a:lumMod val="85000"/>
                    <a:lumOff val="15000"/>
                  </a:schemeClr>
                </a:solidFill>
                <a:latin typeface="Times New Roman" panose="02020603050405020304" charset="0"/>
                <a:cs typeface="Times New Roman" panose="02020603050405020304" charset="0"/>
              </a:rPr>
              <a:t>（</a:t>
            </a:r>
            <a:r>
              <a:rPr lang="en-US" altLang="zh-CN" sz="1600">
                <a:solidFill>
                  <a:schemeClr val="tx1">
                    <a:lumMod val="85000"/>
                    <a:lumOff val="15000"/>
                  </a:schemeClr>
                </a:solidFill>
                <a:latin typeface="Times New Roman" panose="02020603050405020304" charset="0"/>
                <a:cs typeface="Times New Roman" panose="02020603050405020304" charset="0"/>
              </a:rPr>
              <a:t>2</a:t>
            </a:r>
            <a:r>
              <a:rPr lang="zh-CN" altLang="en-US" sz="1600">
                <a:solidFill>
                  <a:schemeClr val="tx1">
                    <a:lumMod val="85000"/>
                    <a:lumOff val="15000"/>
                  </a:schemeClr>
                </a:solidFill>
                <a:latin typeface="Times New Roman" panose="02020603050405020304" charset="0"/>
                <a:cs typeface="Times New Roman" panose="02020603050405020304" charset="0"/>
              </a:rPr>
              <a:t>）针对你设计的协同项目，分析可能面临的挑战（如文化差异、技术障碍、资源限制等），并提出相应的解决策略。</a:t>
            </a: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l">
              <a:lnSpc>
                <a:spcPct val="200000"/>
              </a:lnSpc>
              <a:spcBef>
                <a:spcPct val="0"/>
              </a:spcBef>
              <a:spcAft>
                <a:spcPct val="0"/>
              </a:spcAft>
            </a:pPr>
            <a:r>
              <a:rPr lang="zh-CN" altLang="en-US" sz="1600">
                <a:solidFill>
                  <a:schemeClr val="tx1">
                    <a:lumMod val="85000"/>
                    <a:lumOff val="15000"/>
                  </a:schemeClr>
                </a:solidFill>
                <a:latin typeface="Times New Roman" panose="02020603050405020304" charset="0"/>
                <a:cs typeface="Times New Roman" panose="02020603050405020304" charset="0"/>
              </a:rPr>
              <a:t>（</a:t>
            </a:r>
            <a:r>
              <a:rPr lang="en-US" altLang="zh-CN" sz="1600">
                <a:solidFill>
                  <a:schemeClr val="tx1">
                    <a:lumMod val="85000"/>
                    <a:lumOff val="15000"/>
                  </a:schemeClr>
                </a:solidFill>
                <a:latin typeface="Times New Roman" panose="02020603050405020304" charset="0"/>
                <a:cs typeface="Times New Roman" panose="02020603050405020304" charset="0"/>
              </a:rPr>
              <a:t>3</a:t>
            </a:r>
            <a:r>
              <a:rPr lang="zh-CN" altLang="en-US" sz="1600">
                <a:solidFill>
                  <a:schemeClr val="tx1">
                    <a:lumMod val="85000"/>
                    <a:lumOff val="15000"/>
                  </a:schemeClr>
                </a:solidFill>
                <a:latin typeface="Times New Roman" panose="02020603050405020304" charset="0"/>
                <a:cs typeface="Times New Roman" panose="02020603050405020304" charset="0"/>
              </a:rPr>
              <a:t>）以小组为单位进行讨论，分享各自的教学设计和实施经验，互相学习并提出改进建议，促进专业成长和教学创新。</a:t>
            </a:r>
            <a:endParaRPr lang="zh-CN" altLang="en-US" sz="1600">
              <a:solidFill>
                <a:schemeClr val="tx1">
                  <a:lumMod val="85000"/>
                  <a:lumOff val="15000"/>
                </a:schemeClr>
              </a:solidFill>
              <a:latin typeface="Times New Roman" panose="02020603050405020304" charset="0"/>
              <a:cs typeface="Times New Roman" panose="02020603050405020304" charset="0"/>
            </a:endParaRPr>
          </a:p>
        </p:txBody>
      </p:sp>
      <p:sp>
        <p:nvSpPr>
          <p:cNvPr id="40" name="圆角矩形 39"/>
          <p:cNvSpPr/>
          <p:nvPr>
            <p:custDataLst>
              <p:tags r:id="rId9"/>
            </p:custDataLst>
          </p:nvPr>
        </p:nvSpPr>
        <p:spPr>
          <a:xfrm>
            <a:off x="738823" y="3088323"/>
            <a:ext cx="793750" cy="77787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74" name="直接连接符 73"/>
          <p:cNvCxnSpPr/>
          <p:nvPr>
            <p:custDataLst>
              <p:tags r:id="rId10"/>
            </p:custDataLst>
          </p:nvPr>
        </p:nvCxnSpPr>
        <p:spPr>
          <a:xfrm flipV="1">
            <a:off x="1635443" y="3862388"/>
            <a:ext cx="46621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11"/>
            </p:custDataLst>
          </p:nvPr>
        </p:nvSpPr>
        <p:spPr>
          <a:xfrm>
            <a:off x="1685608" y="326104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实践操作</a:t>
            </a:r>
            <a:r>
              <a:rPr lang="zh-CN" altLang="en-US" sz="2200" b="1">
                <a:solidFill>
                  <a:schemeClr val="accent2"/>
                </a:solidFill>
                <a:latin typeface="+mn-ea"/>
                <a:cs typeface="+mn-ea"/>
              </a:rPr>
              <a:t>题</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108835" y="2176145"/>
            <a:ext cx="7948930" cy="1912620"/>
            <a:chOff x="3321" y="2987"/>
            <a:chExt cx="12518" cy="3012"/>
          </a:xfrm>
        </p:grpSpPr>
        <p:sp>
          <p:nvSpPr>
            <p:cNvPr id="12" name="文本框 11"/>
            <p:cNvSpPr txBox="1"/>
            <p:nvPr/>
          </p:nvSpPr>
          <p:spPr>
            <a:xfrm>
              <a:off x="3321" y="2987"/>
              <a:ext cx="12518" cy="247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672" y="4111"/>
              <a:ext cx="9815" cy="1888"/>
              <a:chOff x="3107" y="4111"/>
              <a:chExt cx="12945" cy="1888"/>
            </a:xfrm>
          </p:grpSpPr>
          <p:sp>
            <p:nvSpPr>
              <p:cNvPr id="2" name="矩形 1"/>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42" name="图片 42" descr="12.12-V1-基于C-STEAM的校际协同项目探究"/>
          <p:cNvPicPr>
            <a:picLocks noChangeAspect="1"/>
          </p:cNvPicPr>
          <p:nvPr/>
        </p:nvPicPr>
        <p:blipFill>
          <a:blip r:embed="rId2"/>
          <a:srcRect t="4385" b="6595"/>
          <a:stretch>
            <a:fillRect/>
          </a:stretch>
        </p:blipFill>
        <p:spPr>
          <a:xfrm>
            <a:off x="1711960" y="1238885"/>
            <a:ext cx="8768080" cy="53200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5" name="矩形: 圆角 2"/>
          <p:cNvSpPr/>
          <p:nvPr>
            <p:custDataLst>
              <p:tags r:id="rId2"/>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3"/>
            </p:custDataLst>
          </p:nvPr>
        </p:nvSpPr>
        <p:spPr>
          <a:xfrm>
            <a:off x="683895" y="3022600"/>
            <a:ext cx="3282950" cy="3072765"/>
          </a:xfrm>
          <a:prstGeom prst="rect">
            <a:avLst/>
          </a:prstGeom>
          <a:noFill/>
        </p:spPr>
        <p:txBody>
          <a:bodyPr wrap="square" lIns="0" tIns="0" rIns="0" bIns="0" rtlCol="0" anchor="t" anchorCtr="0">
            <a:noAutofit/>
          </a:bodyPr>
          <a:p>
            <a:pPr marL="285750" lvl="0" indent="-28575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理解校际协同项目的重要性，掌握其在促进区域教育发展和文化认同中的核心作用。学习</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教育框架下的教学模式，特别是跨区域协同项目的设计和实施策略。掌握如何将本土文化元素融入</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项目，以增强学生对文化多样性的认识和尊重。</a:t>
            </a:r>
            <a:endParaRPr lang="zh-CN" altLang="en-US" sz="1600" dirty="0">
              <a:solidFill>
                <a:schemeClr val="tx1">
                  <a:lumMod val="85000"/>
                  <a:lumOff val="15000"/>
                </a:schemeClr>
              </a:solidFill>
              <a:latin typeface="+mn-ea"/>
              <a:cs typeface="+mn-ea"/>
            </a:endParaRPr>
          </a:p>
        </p:txBody>
      </p:sp>
      <p:sp>
        <p:nvSpPr>
          <p:cNvPr id="17" name="圆角矩形 16"/>
          <p:cNvSpPr/>
          <p:nvPr>
            <p:custDataLst>
              <p:tags r:id="rId4"/>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8" name="矩形 17"/>
          <p:cNvSpPr/>
          <p:nvPr>
            <p:custDataLst>
              <p:tags r:id="rId5"/>
            </p:custDataLst>
          </p:nvPr>
        </p:nvSpPr>
        <p:spPr>
          <a:xfrm>
            <a:off x="78994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学习重点</a:t>
            </a:r>
            <a:endParaRPr lang="zh-CN" altLang="en-US" sz="2200" b="1">
              <a:solidFill>
                <a:schemeClr val="accent3"/>
              </a:solidFill>
              <a:latin typeface="+mn-ea"/>
              <a:cs typeface="+mn-ea"/>
            </a:endParaRPr>
          </a:p>
        </p:txBody>
      </p:sp>
      <p:cxnSp>
        <p:nvCxnSpPr>
          <p:cNvPr id="26" name="直接连接符 25"/>
          <p:cNvCxnSpPr/>
          <p:nvPr>
            <p:custDataLst>
              <p:tags r:id="rId6"/>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9" name="矩形: 圆角 2"/>
          <p:cNvSpPr/>
          <p:nvPr>
            <p:custDataLst>
              <p:tags r:id="rId7"/>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 name="矩形 19"/>
          <p:cNvSpPr/>
          <p:nvPr>
            <p:custDataLst>
              <p:tags r:id="rId8"/>
            </p:custDataLst>
          </p:nvPr>
        </p:nvSpPr>
        <p:spPr>
          <a:xfrm>
            <a:off x="4942205" y="3038475"/>
            <a:ext cx="2918460" cy="3053080"/>
          </a:xfrm>
          <a:prstGeom prst="rect">
            <a:avLst/>
          </a:prstGeom>
          <a:noFill/>
        </p:spPr>
        <p:txBody>
          <a:bodyPr wrap="square" lIns="0" tIns="0" rIns="0" bIns="0" rtlCol="0" anchor="t" anchorCtr="0">
            <a:noAutofit/>
          </a:bodyPr>
          <a:p>
            <a:pPr marL="317500" lvl="0" indent="-317500" algn="l" fontAlgn="ctr">
              <a:lnSpc>
                <a:spcPct val="17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阅读教育协同的背景资料，了解区域内教育体系、文化差异和协同合作的潜力与挑战。研究</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教育的相关理论，包括文化回应教学理论和活动理论，为课堂讨论和项目设计打下基础。</a:t>
            </a:r>
            <a:endParaRPr lang="zh-CN" altLang="en-US" sz="1600" dirty="0">
              <a:solidFill>
                <a:schemeClr val="tx1">
                  <a:lumMod val="85000"/>
                  <a:lumOff val="15000"/>
                </a:schemeClr>
              </a:solidFill>
              <a:latin typeface="+mn-ea"/>
              <a:cs typeface="+mn-ea"/>
            </a:endParaRPr>
          </a:p>
        </p:txBody>
      </p:sp>
      <p:sp>
        <p:nvSpPr>
          <p:cNvPr id="21" name="圆角矩形 20"/>
          <p:cNvSpPr/>
          <p:nvPr>
            <p:custDataLst>
              <p:tags r:id="rId9"/>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2" name="矩形 21"/>
          <p:cNvSpPr/>
          <p:nvPr>
            <p:custDataLst>
              <p:tags r:id="rId10"/>
            </p:custDataLst>
          </p:nvPr>
        </p:nvSpPr>
        <p:spPr>
          <a:xfrm>
            <a:off x="5090795" y="2428875"/>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课前活动</a:t>
            </a:r>
            <a:endParaRPr lang="zh-CN" altLang="en-US" sz="2200" b="1">
              <a:solidFill>
                <a:schemeClr val="accent3">
                  <a:lumMod val="75000"/>
                </a:schemeClr>
              </a:solidFill>
              <a:latin typeface="+mn-ea"/>
              <a:cs typeface="+mn-ea"/>
            </a:endParaRPr>
          </a:p>
        </p:txBody>
      </p:sp>
      <p:cxnSp>
        <p:nvCxnSpPr>
          <p:cNvPr id="27" name="直接连接符 26"/>
          <p:cNvCxnSpPr/>
          <p:nvPr>
            <p:custDataLst>
              <p:tags r:id="rId11"/>
            </p:custDataLst>
          </p:nvPr>
        </p:nvCxnSpPr>
        <p:spPr>
          <a:xfrm>
            <a:off x="4874260" y="290576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1" name="矩形: 圆角 2"/>
          <p:cNvSpPr/>
          <p:nvPr>
            <p:custDataLst>
              <p:tags r:id="rId12"/>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2" name="矩形 31"/>
          <p:cNvSpPr/>
          <p:nvPr>
            <p:custDataLst>
              <p:tags r:id="rId13"/>
            </p:custDataLst>
          </p:nvPr>
        </p:nvSpPr>
        <p:spPr>
          <a:xfrm>
            <a:off x="8521065" y="3022600"/>
            <a:ext cx="3112135" cy="3183890"/>
          </a:xfrm>
          <a:prstGeom prst="rect">
            <a:avLst/>
          </a:prstGeom>
          <a:noFill/>
        </p:spPr>
        <p:txBody>
          <a:bodyPr wrap="square" lIns="0" tIns="0" rIns="0" bIns="0" rtlCol="0" anchor="t" anchorCtr="0">
            <a:noAutofit/>
          </a:bodyPr>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mn-ea"/>
                <a:cs typeface="+mn-ea"/>
              </a:rPr>
              <a:t>设计一个基于本土文化的</a:t>
            </a:r>
            <a:r>
              <a:rPr lang="en-US" altLang="zh-CN" sz="1600" dirty="0">
                <a:solidFill>
                  <a:schemeClr val="tx1">
                    <a:lumMod val="85000"/>
                    <a:lumOff val="15000"/>
                  </a:schemeClr>
                </a:solidFill>
                <a:latin typeface="+mn-ea"/>
                <a:cs typeface="+mn-ea"/>
              </a:rPr>
              <a:t>C-STEAM</a:t>
            </a:r>
            <a:r>
              <a:rPr lang="zh-CN" altLang="en-US" sz="1600" dirty="0">
                <a:solidFill>
                  <a:schemeClr val="tx1">
                    <a:lumMod val="85000"/>
                    <a:lumOff val="15000"/>
                  </a:schemeClr>
                </a:solidFill>
                <a:latin typeface="+mn-ea"/>
                <a:cs typeface="+mn-ea"/>
              </a:rPr>
              <a:t>教学活动或项目，考虑如何将地方文化特色与</a:t>
            </a:r>
            <a:r>
              <a:rPr lang="en-US" altLang="zh-CN" sz="1600" dirty="0">
                <a:solidFill>
                  <a:schemeClr val="tx1">
                    <a:lumMod val="85000"/>
                    <a:lumOff val="15000"/>
                  </a:schemeClr>
                </a:solidFill>
                <a:latin typeface="+mn-ea"/>
                <a:cs typeface="+mn-ea"/>
              </a:rPr>
              <a:t>STEAM</a:t>
            </a:r>
            <a:r>
              <a:rPr lang="zh-CN" altLang="en-US" sz="1600" dirty="0">
                <a:solidFill>
                  <a:schemeClr val="tx1">
                    <a:lumMod val="85000"/>
                    <a:lumOff val="15000"/>
                  </a:schemeClr>
                </a:solidFill>
                <a:latin typeface="+mn-ea"/>
                <a:cs typeface="+mn-ea"/>
              </a:rPr>
              <a:t>学科知识相结合。参与小组讨论，分享各自的教学设计和实施经验，互相学习并提出改进建议，促进专业成长和教学创新。</a:t>
            </a:r>
            <a:endParaRPr lang="zh-CN" altLang="en-US" sz="1600" dirty="0">
              <a:solidFill>
                <a:schemeClr val="tx1">
                  <a:lumMod val="85000"/>
                  <a:lumOff val="15000"/>
                </a:schemeClr>
              </a:solidFill>
              <a:latin typeface="+mn-ea"/>
              <a:cs typeface="+mn-ea"/>
            </a:endParaRPr>
          </a:p>
        </p:txBody>
      </p:sp>
      <p:sp>
        <p:nvSpPr>
          <p:cNvPr id="34" name="圆角矩形 33"/>
          <p:cNvSpPr/>
          <p:nvPr>
            <p:custDataLst>
              <p:tags r:id="rId14"/>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35" name="矩形 34"/>
          <p:cNvSpPr/>
          <p:nvPr>
            <p:custDataLst>
              <p:tags r:id="rId15"/>
            </p:custDataLst>
          </p:nvPr>
        </p:nvSpPr>
        <p:spPr>
          <a:xfrm>
            <a:off x="868426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课后活动</a:t>
            </a:r>
            <a:endParaRPr lang="zh-CN" altLang="en-US" sz="2200" b="1">
              <a:solidFill>
                <a:srgbClr val="55797A"/>
              </a:solidFill>
              <a:latin typeface="+mn-ea"/>
              <a:cs typeface="+mn-ea"/>
            </a:endParaRPr>
          </a:p>
        </p:txBody>
      </p:sp>
      <p:cxnSp>
        <p:nvCxnSpPr>
          <p:cNvPr id="36" name="直接连接符 35"/>
          <p:cNvCxnSpPr/>
          <p:nvPr>
            <p:custDataLst>
              <p:tags r:id="rId16"/>
            </p:custDataLst>
          </p:nvPr>
        </p:nvCxnSpPr>
        <p:spPr>
          <a:xfrm flipV="1">
            <a:off x="8627110" y="289179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675640" y="402590"/>
            <a:ext cx="3270250" cy="600710"/>
            <a:chOff x="4249" y="5798"/>
            <a:chExt cx="5150" cy="946"/>
          </a:xfrm>
        </p:grpSpPr>
        <p:sp>
          <p:nvSpPr>
            <p:cNvPr id="2" name="矩形 1"/>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88" y="5798"/>
              <a:ext cx="5111" cy="919"/>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课前活动回顾：</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6" name="组合 5"/>
          <p:cNvGrpSpPr/>
          <p:nvPr>
            <p:custDataLst>
              <p:tags r:id="rId2"/>
            </p:custDataLst>
          </p:nvPr>
        </p:nvGrpSpPr>
        <p:grpSpPr>
          <a:xfrm rot="0">
            <a:off x="1555115" y="1472565"/>
            <a:ext cx="8144510" cy="1956435"/>
            <a:chOff x="1970" y="5834"/>
            <a:chExt cx="12826" cy="3183"/>
          </a:xfrm>
        </p:grpSpPr>
        <p:sp>
          <p:nvSpPr>
            <p:cNvPr id="34" name="折角形 33"/>
            <p:cNvSpPr/>
            <p:nvPr>
              <p:custDataLst>
                <p:tags r:id="rId3"/>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7" name="任意多边形 6"/>
            <p:cNvSpPr/>
            <p:nvPr>
              <p:custDataLst>
                <p:tags r:id="rId4"/>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grpSp>
        <p:nvGrpSpPr>
          <p:cNvPr id="8" name="组合 7"/>
          <p:cNvGrpSpPr/>
          <p:nvPr/>
        </p:nvGrpSpPr>
        <p:grpSpPr>
          <a:xfrm>
            <a:off x="2950845" y="3898265"/>
            <a:ext cx="8622665" cy="2388870"/>
            <a:chOff x="2269" y="6051"/>
            <a:chExt cx="13579" cy="3762"/>
          </a:xfrm>
        </p:grpSpPr>
        <p:grpSp>
          <p:nvGrpSpPr>
            <p:cNvPr id="25" name="组合 24"/>
            <p:cNvGrpSpPr/>
            <p:nvPr/>
          </p:nvGrpSpPr>
          <p:grpSpPr>
            <a:xfrm>
              <a:off x="2269" y="6051"/>
              <a:ext cx="13579" cy="3762"/>
              <a:chOff x="671" y="5668"/>
              <a:chExt cx="8202" cy="7388"/>
            </a:xfrm>
          </p:grpSpPr>
          <p:sp>
            <p:nvSpPr>
              <p:cNvPr id="23" name="矩形: 圆角 63"/>
              <p:cNvSpPr/>
              <p:nvPr>
                <p:custDataLst>
                  <p:tags r:id="rId5"/>
                </p:custDataLst>
              </p:nvPr>
            </p:nvSpPr>
            <p:spPr>
              <a:xfrm>
                <a:off x="964" y="5668"/>
                <a:ext cx="7909" cy="6450"/>
              </a:xfrm>
              <a:prstGeom prst="roundRect">
                <a:avLst>
                  <a:gd name="adj" fmla="val 0"/>
                </a:avLst>
              </a:prstGeom>
              <a:solidFill>
                <a:sysClr val="window" lastClr="FFFFFF"/>
              </a:solidFill>
              <a:ln w="12700" cap="flat" cmpd="sng" algn="ctr">
                <a:solidFill>
                  <a:srgbClr val="55797A"/>
                </a:solidFill>
                <a:prstDash val="solid"/>
                <a:miter lim="800000"/>
              </a:ln>
              <a:effectLst/>
            </p:spPr>
            <p:txBody>
              <a:bodyPr rtlCol="0" anchor="ctr"/>
              <a:p>
                <a:pPr algn="ctr"/>
                <a:endParaRPr lang="zh-CN" altLang="en-US">
                  <a:solidFill>
                    <a:sysClr val="windowText" lastClr="000000"/>
                  </a:solidFill>
                  <a:latin typeface="等线" panose="02010600030101010101" charset="-122"/>
                  <a:ea typeface="等线" panose="02010600030101010101" charset="-122"/>
                </a:endParaRPr>
              </a:p>
            </p:txBody>
          </p:sp>
          <p:sp>
            <p:nvSpPr>
              <p:cNvPr id="24" name="矩形 23"/>
              <p:cNvSpPr/>
              <p:nvPr>
                <p:custDataLst>
                  <p:tags r:id="rId6"/>
                </p:custDataLst>
              </p:nvPr>
            </p:nvSpPr>
            <p:spPr>
              <a:xfrm>
                <a:off x="671" y="6284"/>
                <a:ext cx="7860" cy="6772"/>
              </a:xfrm>
              <a:prstGeom prst="rect">
                <a:avLst/>
              </a:prstGeom>
              <a:solidFill>
                <a:srgbClr val="D7E7E1"/>
              </a:solidFill>
              <a:ln w="12700" cap="flat" cmpd="sng" algn="ctr">
                <a:noFill/>
                <a:prstDash val="solid"/>
                <a:miter lim="800000"/>
              </a:ln>
              <a:effectLst/>
            </p:spPr>
            <p:txBody>
              <a:bodyPr rtlCol="0" anchor="ctr"/>
              <a:p>
                <a:pPr algn="ctr"/>
                <a:endParaRPr lang="zh-CN" altLang="en-US">
                  <a:solidFill>
                    <a:sysClr val="window" lastClr="FFFFFF"/>
                  </a:solidFill>
                  <a:latin typeface="等线" panose="02010600030101010101" charset="-122"/>
                  <a:ea typeface="等线" panose="02010600030101010101" charset="-122"/>
                </a:endParaRPr>
              </a:p>
            </p:txBody>
          </p:sp>
        </p:grpSp>
        <p:sp>
          <p:nvSpPr>
            <p:cNvPr id="18" name="文本框 17"/>
            <p:cNvSpPr txBox="1"/>
            <p:nvPr/>
          </p:nvSpPr>
          <p:spPr>
            <a:xfrm>
              <a:off x="2754" y="6880"/>
              <a:ext cx="11634" cy="2325"/>
            </a:xfrm>
            <a:prstGeom prst="rect">
              <a:avLst/>
            </a:prstGeom>
            <a:noFill/>
          </p:spPr>
          <p:txBody>
            <a:bodyPr wrap="square" rtlCol="0">
              <a:spAutoFit/>
            </a:bodyPr>
            <a:p>
              <a:pPr marL="342900" indent="-342900">
                <a:lnSpc>
                  <a:spcPct val="150000"/>
                </a:lnSpc>
                <a:buFont typeface="Wingdings" panose="05000000000000000000" charset="0"/>
                <a:buChar char="l"/>
              </a:pPr>
              <a:r>
                <a:rPr lang="zh-CN" altLang="en-US" sz="2000"/>
                <a:t>你所在地区有哪些特色文化资源？</a:t>
              </a:r>
              <a:endParaRPr lang="zh-CN" altLang="en-US" sz="2000"/>
            </a:p>
            <a:p>
              <a:pPr marL="342900" indent="-342900">
                <a:lnSpc>
                  <a:spcPct val="150000"/>
                </a:lnSpc>
                <a:buFont typeface="Wingdings" panose="05000000000000000000" charset="0"/>
                <a:buChar char="l"/>
              </a:pPr>
              <a:r>
                <a:rPr lang="zh-CN" altLang="en-US" sz="2000"/>
                <a:t>如果要与其他地区学校开展协同项目，你会选择什么主题</a:t>
              </a:r>
              <a:r>
                <a:rPr lang="en-US" altLang="zh-CN" sz="2000"/>
                <a:t>?</a:t>
              </a:r>
              <a:endParaRPr lang="en-US" altLang="zh-CN" sz="2000"/>
            </a:p>
            <a:p>
              <a:pPr marL="342900" indent="-342900">
                <a:lnSpc>
                  <a:spcPct val="150000"/>
                </a:lnSpc>
                <a:buFont typeface="Wingdings" panose="05000000000000000000" charset="0"/>
                <a:buChar char="l"/>
              </a:pPr>
              <a:r>
                <a:rPr lang="zh-CN" altLang="en-US" sz="2000"/>
                <a:t>这样的协同会面临哪些挑战</a:t>
              </a:r>
              <a:r>
                <a:rPr lang="en-US" altLang="zh-CN" sz="2000"/>
                <a:t>?</a:t>
              </a:r>
              <a:endParaRPr lang="en-US" altLang="zh-CN" sz="2000"/>
            </a:p>
          </p:txBody>
        </p:sp>
      </p:grpSp>
      <p:sp>
        <p:nvSpPr>
          <p:cNvPr id="10" name="Title 6"/>
          <p:cNvSpPr txBox="1"/>
          <p:nvPr>
            <p:custDataLst>
              <p:tags r:id="rId7"/>
            </p:custDataLst>
          </p:nvPr>
        </p:nvSpPr>
        <p:spPr>
          <a:xfrm>
            <a:off x="1758950" y="1651085"/>
            <a:ext cx="6985000" cy="160020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indent="0" algn="l" fontAlgn="ctr">
              <a:lnSpc>
                <a:spcPct val="130000"/>
              </a:lnSpc>
              <a:spcBef>
                <a:spcPts val="1200"/>
              </a:spcBef>
              <a:spcAft>
                <a:spcPts val="0"/>
              </a:spcAft>
              <a:buSzPct val="80000"/>
              <a:buFont typeface="Wingdings" panose="05000000000000000000" charset="0"/>
              <a:buNone/>
            </a:pPr>
            <a:r>
              <a:rPr lang="en-US" altLang="zh-CN"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      </a:t>
            </a: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请同学们研读《粤港澳大湾区发展规划纲要》中关于教育协同创新的表述，以及《中国教育现代化</a:t>
            </a:r>
            <a:r>
              <a:rPr lang="en-US" altLang="zh-CN"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2035</a:t>
            </a: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》中关于教育资源共享和区域协调发展的内容，理解教育协同的政策背景和发展趋势。</a:t>
            </a:r>
            <a:endPar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pic>
        <p:nvPicPr>
          <p:cNvPr id="13" name="图片 12" descr="思考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0405" y="4306570"/>
            <a:ext cx="1499235" cy="1499235"/>
          </a:xfrm>
          <a:prstGeom prst="rect">
            <a:avLst/>
          </a:prstGeom>
        </p:spPr>
      </p:pic>
      <p:sp>
        <p:nvSpPr>
          <p:cNvPr id="14" name="文本框 13"/>
          <p:cNvSpPr txBox="1"/>
          <p:nvPr/>
        </p:nvSpPr>
        <p:spPr>
          <a:xfrm>
            <a:off x="2328545" y="4486275"/>
            <a:ext cx="492760" cy="1352550"/>
          </a:xfrm>
          <a:prstGeom prst="rect">
            <a:avLst/>
          </a:prstGeom>
          <a:noFill/>
        </p:spPr>
        <p:txBody>
          <a:bodyPr wrap="square" rtlCol="0">
            <a:noAutofit/>
          </a:bodyPr>
          <a:p>
            <a:r>
              <a:rPr lang="zh-CN" altLang="en-US" sz="3600" b="1">
                <a:solidFill>
                  <a:srgbClr val="55797A"/>
                </a:solidFill>
              </a:rPr>
              <a:t>提问</a:t>
            </a:r>
            <a:endParaRPr lang="zh-CN" altLang="en-US" sz="3600" b="1">
              <a:solidFill>
                <a:srgbClr val="55797A"/>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107" y="1793240"/>
            <a:ext cx="12092099" cy="1965325"/>
            <a:chOff x="-2042" y="2902"/>
            <a:chExt cx="2279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042" y="2902"/>
              <a:ext cx="2279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协同背景与必要性</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一、文化认同的重要性</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pic>
        <p:nvPicPr>
          <p:cNvPr id="20"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47495" y="4046220"/>
            <a:ext cx="355600" cy="355600"/>
          </a:xfrm>
          <a:prstGeom prst="rect">
            <a:avLst/>
          </a:prstGeom>
        </p:spPr>
      </p:pic>
      <p:sp>
        <p:nvSpPr>
          <p:cNvPr id="21" name="AutoShape 10"/>
          <p:cNvSpPr/>
          <p:nvPr/>
        </p:nvSpPr>
        <p:spPr>
          <a:xfrm>
            <a:off x="1991995" y="402082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C-STEAM教育与文化融合</a:t>
            </a:r>
            <a:endParaRPr lang="en-US" sz="2400" b="1" i="0" u="none" strike="noStrike">
              <a:solidFill>
                <a:srgbClr val="333333"/>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sp>
        <p:nvSpPr>
          <p:cNvPr id="22" name="AutoShape 11"/>
          <p:cNvSpPr/>
          <p:nvPr/>
        </p:nvSpPr>
        <p:spPr>
          <a:xfrm>
            <a:off x="1547495" y="4427220"/>
            <a:ext cx="941705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C-STEAM教育整合多方资源，通过传承与发展传统文化，有效拓宽学生的文化视野，增强对文化多样性的认识，培养包容心态和跨区域文化理解能力。</a:t>
            </a:r>
            <a:endParaRPr lang="en-US" b="0" i="0" u="none" strike="noStrike">
              <a:solidFill>
                <a:srgbClr val="666666"/>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p:txBody>
      </p:sp>
      <p:pic>
        <p:nvPicPr>
          <p:cNvPr id="23"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47495" y="1676400"/>
            <a:ext cx="355600" cy="355600"/>
          </a:xfrm>
          <a:prstGeom prst="rect">
            <a:avLst/>
          </a:prstGeom>
        </p:spPr>
      </p:pic>
      <p:sp>
        <p:nvSpPr>
          <p:cNvPr id="24" name="AutoShape 7"/>
          <p:cNvSpPr/>
          <p:nvPr/>
        </p:nvSpPr>
        <p:spPr>
          <a:xfrm>
            <a:off x="1991995" y="1651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构筑中华民族共有精神家园</a:t>
            </a:r>
            <a:endParaRPr lang="en-US" sz="2400" b="1" i="0" u="none" strike="noStrike">
              <a:solidFill>
                <a:srgbClr val="333333"/>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
        <p:nvSpPr>
          <p:cNvPr id="25" name="AutoShape 8"/>
          <p:cNvSpPr/>
          <p:nvPr/>
        </p:nvSpPr>
        <p:spPr>
          <a:xfrm>
            <a:off x="1547495" y="2057400"/>
            <a:ext cx="9417685"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文化认同是铸牢中华民族共同体意识的基石，它在增强社会凝聚力、塑造民族身份以及维护社会稳定方面发挥着不可替代的关键作用。</a:t>
            </a:r>
            <a:endParaRPr lang="en-US" b="0" i="0" u="none" strike="noStrike">
              <a:solidFill>
                <a:srgbClr val="666666"/>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1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112.xml><?xml version="1.0" encoding="utf-8"?>
<p:tagLst xmlns:p="http://schemas.openxmlformats.org/presentationml/2006/main">
  <p:tag name="KSO_WM_UNIT_TEXTBOXSTYLE_GUID" val="{d0a5619f-524e-4d8b-b444-26367ba76a92}"/>
</p:tagLst>
</file>

<file path=ppt/tags/tag113.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1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2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2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2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24.xml><?xml version="1.0" encoding="utf-8"?>
<p:tagLst xmlns:p="http://schemas.openxmlformats.org/presentationml/2006/main">
  <p:tag name="KSO_WM_DIAGRAM_VIRTUALLY_FRAME" val="{&quot;height&quot;:290,&quot;left&quot;:60,&quot;top&quot;:205,&quot;width&quot;:838}"/>
</p:tagLst>
</file>

<file path=ppt/tags/tag125.xml><?xml version="1.0" encoding="utf-8"?>
<p:tagLst xmlns:p="http://schemas.openxmlformats.org/presentationml/2006/main">
  <p:tag name="KSO_WM_DIAGRAM_VIRTUALLY_FRAME" val="{&quot;height&quot;:290,&quot;left&quot;:60,&quot;top&quot;:205,&quot;width&quot;:838}"/>
</p:tagLst>
</file>

<file path=ppt/tags/tag126.xml><?xml version="1.0" encoding="utf-8"?>
<p:tagLst xmlns:p="http://schemas.openxmlformats.org/presentationml/2006/main">
  <p:tag name="KSO_WM_DIAGRAM_VIRTUALLY_FRAME" val="{&quot;height&quot;:290,&quot;left&quot;:60,&quot;top&quot;:205,&quot;width&quot;:838}"/>
</p:tagLst>
</file>

<file path=ppt/tags/tag127.xml><?xml version="1.0" encoding="utf-8"?>
<p:tagLst xmlns:p="http://schemas.openxmlformats.org/presentationml/2006/main">
  <p:tag name="KSO_WM_DIAGRAM_VIRTUALLY_FRAME" val="{&quot;height&quot;:290,&quot;left&quot;:60,&quot;top&quot;:205,&quot;width&quot;:838}"/>
</p:tagLst>
</file>

<file path=ppt/tags/tag128.xml><?xml version="1.0" encoding="utf-8"?>
<p:tagLst xmlns:p="http://schemas.openxmlformats.org/presentationml/2006/main">
  <p:tag name="KSO_WM_DIAGRAM_VIRTUALLY_FRAME" val="{&quot;height&quot;:290,&quot;left&quot;:60,&quot;top&quot;:205,&quot;width&quot;:838}"/>
</p:tagLst>
</file>

<file path=ppt/tags/tag129.xml><?xml version="1.0" encoding="utf-8"?>
<p:tagLst xmlns:p="http://schemas.openxmlformats.org/presentationml/2006/main">
  <p:tag name="KSO_WM_DIAGRAM_VIRTUALLY_FRAME" val="{&quot;height&quot;:290,&quot;left&quot;:60,&quot;top&quot;:205,&quot;width&quot;:83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290,&quot;left&quot;:60,&quot;top&quot;:205,&quot;width&quot;:838}"/>
</p:tagLst>
</file>

<file path=ppt/tags/tag131.xml><?xml version="1.0" encoding="utf-8"?>
<p:tagLst xmlns:p="http://schemas.openxmlformats.org/presentationml/2006/main">
  <p:tag name="KSO_WM_DIAGRAM_VIRTUALLY_FRAME" val="{&quot;height&quot;:290,&quot;left&quot;:60,&quot;top&quot;:205,&quot;width&quot;:838}"/>
</p:tagLst>
</file>

<file path=ppt/tags/tag132.xml><?xml version="1.0" encoding="utf-8"?>
<p:tagLst xmlns:p="http://schemas.openxmlformats.org/presentationml/2006/main">
  <p:tag name="KSO_WM_DIAGRAM_VIRTUALLY_FRAME" val="{&quot;height&quot;:290,&quot;left&quot;:60,&quot;top&quot;:205,&quot;width&quot;:838}"/>
</p:tagLst>
</file>

<file path=ppt/tags/tag133.xml><?xml version="1.0" encoding="utf-8"?>
<p:tagLst xmlns:p="http://schemas.openxmlformats.org/presentationml/2006/main">
  <p:tag name="KSO_WM_DIAGRAM_VIRTUALLY_FRAME" val="{&quot;height&quot;:290,&quot;left&quot;:60,&quot;top&quot;:205,&quot;width&quot;:838}"/>
</p:tagLst>
</file>

<file path=ppt/tags/tag134.xml><?xml version="1.0" encoding="utf-8"?>
<p:tagLst xmlns:p="http://schemas.openxmlformats.org/presentationml/2006/main">
  <p:tag name="KSO_WM_DIAGRAM_VIRTUALLY_FRAME" val="{&quot;height&quot;:290,&quot;left&quot;:60,&quot;top&quot;:205,&quot;width&quot;:838}"/>
</p:tagLst>
</file>

<file path=ppt/tags/tag135.xml><?xml version="1.0" encoding="utf-8"?>
<p:tagLst xmlns:p="http://schemas.openxmlformats.org/presentationml/2006/main">
  <p:tag name="KSO_WM_DIAGRAM_VIRTUALLY_FRAME" val="{&quot;height&quot;:290,&quot;left&quot;:60,&quot;top&quot;:205,&quot;width&quot;:838}"/>
</p:tagLst>
</file>

<file path=ppt/tags/tag136.xml><?xml version="1.0" encoding="utf-8"?>
<p:tagLst xmlns:p="http://schemas.openxmlformats.org/presentationml/2006/main">
  <p:tag name="KSO_WM_DIAGRAM_VIRTUALLY_FRAME" val="{&quot;height&quot;:290,&quot;left&quot;:60,&quot;top&quot;:205,&quot;width&quot;:838}"/>
</p:tagLst>
</file>

<file path=ppt/tags/tag137.xml><?xml version="1.0" encoding="utf-8"?>
<p:tagLst xmlns:p="http://schemas.openxmlformats.org/presentationml/2006/main">
  <p:tag name="KSO_WM_DIAGRAM_VIRTUALLY_FRAME" val="{&quot;height&quot;:290,&quot;left&quot;:60,&quot;top&quot;:205,&quot;width&quot;:838}"/>
</p:tagLst>
</file>

<file path=ppt/tags/tag138.xml><?xml version="1.0" encoding="utf-8"?>
<p:tagLst xmlns:p="http://schemas.openxmlformats.org/presentationml/2006/main">
  <p:tag name="KSO_WM_DIAGRAM_VIRTUALLY_FRAME" val="{&quot;height&quot;:290,&quot;left&quot;:60,&quot;top&quot;:205,&quot;width&quot;:838}"/>
</p:tagLst>
</file>

<file path=ppt/tags/tag139.xml><?xml version="1.0" encoding="utf-8"?>
<p:tagLst xmlns:p="http://schemas.openxmlformats.org/presentationml/2006/main">
  <p:tag name="KSO_WM_DIAGRAM_VIRTUALLY_FRAME" val="{&quot;height&quot;:290,&quot;left&quot;:60,&quot;top&quot;:205,&quot;width&quot;:83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90,&quot;left&quot;:60,&quot;top&quot;:205,&quot;width&quot;:838}"/>
</p:tagLst>
</file>

<file path=ppt/tags/tag141.xml><?xml version="1.0" encoding="utf-8"?>
<p:tagLst xmlns:p="http://schemas.openxmlformats.org/presentationml/2006/main">
  <p:tag name="KSO_WM_DIAGRAM_VIRTUALLY_FRAME" val="{&quot;height&quot;:290,&quot;left&quot;:60,&quot;top&quot;:205,&quot;width&quot;:838}"/>
</p:tagLst>
</file>

<file path=ppt/tags/tag14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4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DIAGRAM_VIRTUALLY_FRAME" val="{&quot;height&quot;:381.9,&quot;left&quot;:62.5,&quot;top&quot;:133.35,&quot;width&quot;:824.1}"/>
</p:tagLst>
</file>

<file path=ppt/tags/tag147.xml><?xml version="1.0" encoding="utf-8"?>
<p:tagLst xmlns:p="http://schemas.openxmlformats.org/presentationml/2006/main">
  <p:tag name="KSO_WM_DIAGRAM_VIRTUALLY_FRAME" val="{&quot;height&quot;:381.9,&quot;left&quot;:62.5,&quot;top&quot;:133.35,&quot;width&quot;:824.1}"/>
</p:tagLst>
</file>

<file path=ppt/tags/tag148.xml><?xml version="1.0" encoding="utf-8"?>
<p:tagLst xmlns:p="http://schemas.openxmlformats.org/presentationml/2006/main">
  <p:tag name="KSO_WM_DIAGRAM_VIRTUALLY_FRAME" val="{&quot;height&quot;:381.9,&quot;left&quot;:62.5,&quot;top&quot;:133.35,&quot;width&quot;:824.1}"/>
</p:tagLst>
</file>

<file path=ppt/tags/tag149.xml><?xml version="1.0" encoding="utf-8"?>
<p:tagLst xmlns:p="http://schemas.openxmlformats.org/presentationml/2006/main">
  <p:tag name="KSO_WM_DIAGRAM_VIRTUALLY_FRAME" val="{&quot;height&quot;:381.9,&quot;left&quot;:62.5,&quot;top&quot;:133.35,&quot;width&quot;:824.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381.9,&quot;left&quot;:62.5,&quot;top&quot;:133.35,&quot;width&quot;:824.1}"/>
</p:tagLst>
</file>

<file path=ppt/tags/tag151.xml><?xml version="1.0" encoding="utf-8"?>
<p:tagLst xmlns:p="http://schemas.openxmlformats.org/presentationml/2006/main">
  <p:tag name="KSO_WM_DIAGRAM_VIRTUALLY_FRAME" val="{&quot;height&quot;:381.9,&quot;left&quot;:62.5,&quot;top&quot;:133.35,&quot;width&quot;:824.1}"/>
</p:tagLst>
</file>

<file path=ppt/tags/tag152.xml><?xml version="1.0" encoding="utf-8"?>
<p:tagLst xmlns:p="http://schemas.openxmlformats.org/presentationml/2006/main">
  <p:tag name="KSO_WM_DIAGRAM_VIRTUALLY_FRAME" val="{&quot;height&quot;:381.9,&quot;left&quot;:62.5,&quot;top&quot;:133.35,&quot;width&quot;:824.1}"/>
</p:tagLst>
</file>

<file path=ppt/tags/tag153.xml><?xml version="1.0" encoding="utf-8"?>
<p:tagLst xmlns:p="http://schemas.openxmlformats.org/presentationml/2006/main">
  <p:tag name="KSO_WM_DIAGRAM_VIRTUALLY_FRAME" val="{&quot;height&quot;:381.9,&quot;left&quot;:62.5,&quot;top&quot;:133.35,&quot;width&quot;:824.1}"/>
</p:tagLst>
</file>

<file path=ppt/tags/tag154.xml><?xml version="1.0" encoding="utf-8"?>
<p:tagLst xmlns:p="http://schemas.openxmlformats.org/presentationml/2006/main">
  <p:tag name="KSO_WM_DIAGRAM_VIRTUALLY_FRAME" val="{&quot;height&quot;:381.9,&quot;left&quot;:62.5,&quot;top&quot;:133.35,&quot;width&quot;:824.1}"/>
</p:tagLst>
</file>

<file path=ppt/tags/tag155.xml><?xml version="1.0" encoding="utf-8"?>
<p:tagLst xmlns:p="http://schemas.openxmlformats.org/presentationml/2006/main">
  <p:tag name="KSO_WM_DIAGRAM_VIRTUALLY_FRAME" val="{&quot;height&quot;:381.9,&quot;left&quot;:62.5,&quot;top&quot;:133.35,&quot;width&quot;:824.1}"/>
</p:tagLst>
</file>

<file path=ppt/tags/tag156.xml><?xml version="1.0" encoding="utf-8"?>
<p:tagLst xmlns:p="http://schemas.openxmlformats.org/presentationml/2006/main">
  <p:tag name="KSO_WM_DIAGRAM_VIRTUALLY_FRAME" val="{&quot;height&quot;:381.9,&quot;left&quot;:62.5,&quot;top&quot;:133.35,&quot;width&quot;:824.1}"/>
</p:tagLst>
</file>

<file path=ppt/tags/tag157.xml><?xml version="1.0" encoding="utf-8"?>
<p:tagLst xmlns:p="http://schemas.openxmlformats.org/presentationml/2006/main">
  <p:tag name="KSO_WM_DIAGRAM_VIRTUALLY_FRAME" val="{&quot;height&quot;:381.9,&quot;left&quot;:62.5,&quot;top&quot;:133.35,&quot;width&quot;:824.1}"/>
</p:tagLst>
</file>

<file path=ppt/tags/tag158.xml><?xml version="1.0" encoding="utf-8"?>
<p:tagLst xmlns:p="http://schemas.openxmlformats.org/presentationml/2006/main">
  <p:tag name="KSO_WM_DIAGRAM_VIRTUALLY_FRAME" val="{&quot;height&quot;:381.9,&quot;left&quot;:62.5,&quot;top&quot;:133.35,&quot;width&quot;:824.1}"/>
</p:tagLst>
</file>

<file path=ppt/tags/tag159.xml><?xml version="1.0" encoding="utf-8"?>
<p:tagLst xmlns:p="http://schemas.openxmlformats.org/presentationml/2006/main">
  <p:tag name="KSO_WM_DIAGRAM_VIRTUALLY_FRAME" val="{&quot;height&quot;:381.9,&quot;left&quot;:62.5,&quot;top&quot;:133.35,&quot;width&quot;:824.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381.9,&quot;left&quot;:62.5,&quot;top&quot;:133.35,&quot;width&quot;:824.1}"/>
</p:tagLst>
</file>

<file path=ppt/tags/tag161.xml><?xml version="1.0" encoding="utf-8"?>
<p:tagLst xmlns:p="http://schemas.openxmlformats.org/presentationml/2006/main">
  <p:tag name="KSO_WM_DIAGRAM_VIRTUALLY_FRAME" val="{&quot;height&quot;:381.9,&quot;left&quot;:62.5,&quot;top&quot;:133.35,&quot;width&quot;:824.1}"/>
</p:tagLst>
</file>

<file path=ppt/tags/tag16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76_2*l_h_i*1_1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76_2*l_h_a*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76_2*l_h_f*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请单击此处输入你的正文具体内容，文字是您思想的重要提炼，根据需要可酌情增减你的文字。"/>
  <p:tag name="KSO_WM_UNIT_TEXT_FILL_FORE_SCHEMECOLOR_INDEX" val="1"/>
  <p:tag name="KSO_WM_UNIT_TEXT_FILL_TYPE" val="1"/>
  <p:tag name="KSO_WM_DIAGRAM_USE_COLOR_VALUE" val="{&quot;color_scheme&quot;:1,&quot;color_type&quot;:1,&quot;theme_color_indexes&quot;:[5,6,5,6,5,6]}"/>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676_2*l_h_i*1_1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76_2*l_h_i*1_2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76_2*l_h_a*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76_2*l_h_f*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请单击此处输入你的正文具体内容，文字是您思想的重要提炼，为了最终演示发布的良好效果，根据需要可增减文字。"/>
  <p:tag name="KSO_WM_UNIT_TEXT_FILL_FORE_SCHEMECOLOR_INDEX" val="1"/>
  <p:tag name="KSO_WM_UNIT_TEXT_FILL_TYPE" val="1"/>
  <p:tag name="KSO_WM_DIAGRAM_USE_COLOR_VALUE" val="{&quot;color_scheme&quot;:1,&quot;color_type&quot;:1,&quot;theme_color_indexes&quot;:[5,6,5,6,5,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676_2*l_h_i*1_2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76_2*l_h_i*1_3_2"/>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quot;colorType&quot;:1,&quot;foreColorIndex&quot;:5,&quot;pos&quot;:0,&quot;transparency&quot;:1},{&quot;brightness&quot;:0,&quot;colorType&quot;:1,&quot;foreColorIndex&quot;:5,&quot;pos&quot;:0.800000011920929,&quot;transparency&quot;:0.92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676_2*l_h_a*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676_2*l_h_f*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请单击此处输入你的正文具体内容，文字是您思想的重要提炼，根据需要可酌情增减你的文字。"/>
  <p:tag name="KSO_WM_UNIT_TEXT_FILL_FORE_SCHEMECOLOR_INDEX" val="1"/>
  <p:tag name="KSO_WM_UNIT_TEXT_FILL_TYPE" val="1"/>
  <p:tag name="KSO_WM_DIAGRAM_USE_COLOR_VALUE" val="{&quot;color_scheme&quot;:1,&quot;color_type&quot;:1,&quot;theme_color_indexes&quot;:[5,6,5,6,5,6]}"/>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676_2*l_h_i*1_3_1"/>
  <p:tag name="KSO_WM_TEMPLATE_CATEGORY" val="diagram"/>
  <p:tag name="KSO_WM_TEMPLATE_INDEX" val="2023167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0,&quot;left&quot;:48.05,&quot;top&quot;:148.65,&quot;width&quot;:89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175.xml><?xml version="1.0" encoding="utf-8"?>
<p:tagLst xmlns:p="http://schemas.openxmlformats.org/presentationml/2006/main">
  <p:tag name="KSO_WM_DIAGRAM_VIRTUALLY_FRAME" val="{&quot;height&quot;:360,&quot;left&quot;:48.05,&quot;top&quot;:148.65,&quot;width&quot;:898.35}"/>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6_2*o_h_i*1_1_2"/>
  <p:tag name="KSO_WM_TEMPLATE_CATEGORY" val="diagram"/>
  <p:tag name="KSO_WM_TEMPLATE_INDEX" val="20231106"/>
  <p:tag name="KSO_WM_UNIT_LAYERLEVEL" val="1_1_1"/>
  <p:tag name="KSO_WM_TAG_VERSION" val="3.0"/>
  <p:tag name="KSO_WM_DIAGRAM_VERSION" val="3"/>
  <p:tag name="KSO_WM_DIAGRAM_COLOR_TRICK" val="4"/>
  <p:tag name="KSO_WM_DIAGRAM_COLOR_TEXT_CAN_REMOVE" val="n"/>
  <p:tag name="KSO_WM_UNIT_TYPE" val="o_h_i"/>
  <p:tag name="KSO_WM_UNIT_INDEX" val="1_1_2"/>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6_2*o_h_i*1_2_2"/>
  <p:tag name="KSO_WM_TEMPLATE_CATEGORY" val="diagram"/>
  <p:tag name="KSO_WM_TEMPLATE_INDEX" val="20231106"/>
  <p:tag name="KSO_WM_UNIT_LAYERLEVEL" val="1_1_1"/>
  <p:tag name="KSO_WM_TAG_VERSION" val="3.0"/>
  <p:tag name="KSO_WM_DIAGRAM_VERSION" val="3"/>
  <p:tag name="KSO_WM_DIAGRAM_COLOR_TRICK" val="4"/>
  <p:tag name="KSO_WM_DIAGRAM_COLOR_TEXT_CAN_REMOVE" val="n"/>
  <p:tag name="KSO_WM_UNIT_TYPE" val="o_h_i"/>
  <p:tag name="KSO_WM_UNIT_INDEX" val="1_2_2"/>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6_2*o_h_i*1_3_2"/>
  <p:tag name="KSO_WM_TEMPLATE_CATEGORY" val="diagram"/>
  <p:tag name="KSO_WM_TEMPLATE_INDEX" val="20231106"/>
  <p:tag name="KSO_WM_UNIT_LAYERLEVEL" val="1_1_1"/>
  <p:tag name="KSO_WM_TAG_VERSION" val="3.0"/>
  <p:tag name="KSO_WM_DIAGRAM_VERSION" val="3"/>
  <p:tag name="KSO_WM_DIAGRAM_COLOR_TRICK" val="4"/>
  <p:tag name="KSO_WM_DIAGRAM_COLOR_TEXT_CAN_REMOVE" val="n"/>
  <p:tag name="KSO_WM_UNIT_TYPE" val="o_h_i"/>
  <p:tag name="KSO_WM_UNIT_INDEX" val="1_3_2"/>
  <p:tag name="KSO_WM_DIAGRAM_MAX_ITEMCNT" val="6"/>
  <p:tag name="KSO_WM_DIAGRAM_MIN_ITEMCNT" val="2"/>
  <p:tag name="KSO_WM_DIAGRAM_VIRTUALLY_FRAME" val="{&quot;height&quot;:360,&quot;left&quot;:48.05,&quot;top&quot;:148.65,&quot;width&quot;:898.35}"/>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6_2*o_h_i*1_1_3"/>
  <p:tag name="KSO_WM_TEMPLATE_CATEGORY" val="diagram"/>
  <p:tag name="KSO_WM_TEMPLATE_INDEX" val="20231106"/>
  <p:tag name="KSO_WM_UNIT_LAYERLEVEL" val="1_1_1"/>
  <p:tag name="KSO_WM_TAG_VERSION" val="3.0"/>
  <p:tag name="KSO_WM_DIAGRAM_VERSION" val="3"/>
  <p:tag name="KSO_WM_DIAGRAM_COLOR_TRICK" val="4"/>
  <p:tag name="KSO_WM_DIAGRAM_COLOR_TEXT_CAN_REMOVE" val="n"/>
  <p:tag name="KSO_WM_UNIT_TYPE" val="o_h_i"/>
  <p:tag name="KSO_WM_UNIT_INDEX" val="1_1_3"/>
  <p:tag name="KSO_WM_DIAGRAM_MAX_ITEMCNT" val="6"/>
  <p:tag name="KSO_WM_DIAGRAM_MIN_ITEMCNT" val="2"/>
  <p:tag name="KSO_WM_DIAGRAM_VIRTUALLY_FRAME" val="{&quot;height&quot;:360,&quot;left&quot;:48.05,&quot;top&quot;:148.65,&quot;width&quot;:898.3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6_2*o_h_i*1_2_3"/>
  <p:tag name="KSO_WM_TEMPLATE_CATEGORY" val="diagram"/>
  <p:tag name="KSO_WM_TEMPLATE_INDEX" val="20231106"/>
  <p:tag name="KSO_WM_UNIT_LAYERLEVEL" val="1_1_1"/>
  <p:tag name="KSO_WM_TAG_VERSION" val="3.0"/>
  <p:tag name="KSO_WM_DIAGRAM_VERSION" val="3"/>
  <p:tag name="KSO_WM_DIAGRAM_COLOR_TRICK" val="4"/>
  <p:tag name="KSO_WM_DIAGRAM_COLOR_TEXT_CAN_REMOVE" val="n"/>
  <p:tag name="KSO_WM_UNIT_TYPE" val="o_h_i"/>
  <p:tag name="KSO_WM_UNIT_INDEX" val="1_2_3"/>
  <p:tag name="KSO_WM_DIAGRAM_MAX_ITEMCNT" val="6"/>
  <p:tag name="KSO_WM_DIAGRAM_MIN_ITEMCNT" val="2"/>
  <p:tag name="KSO_WM_DIAGRAM_VIRTUALLY_FRAME" val="{&quot;height&quot;:360,&quot;left&quot;:48.05,&quot;top&quot;:148.65,&quot;width&quot;:898.35}"/>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DIAGRAM_USE_COLOR_VALUE" val="{&quot;color_scheme&quot;:1,&quot;color_type&quot;:1,&quot;theme_color_indexes&quot;:[5,6,5,6,5,6]}"/>
</p:tagLst>
</file>

<file path=ppt/tags/tag181.xml><?xml version="1.0" encoding="utf-8"?>
<p:tagLst xmlns:p="http://schemas.openxmlformats.org/presentationml/2006/main">
  <p:tag name="KSO_WM_DIAGRAM_VERSION" val="3"/>
  <p:tag name="KSO_WM_DIAGRAM_COLOR_TRICK" val="4"/>
  <p:tag name="KSO_WM_DIAGRAM_COLOR_TEXT_CAN_REMOVE" val="n"/>
  <p:tag name="KSO_WM_UNIT_VALUE" val="61*70"/>
  <p:tag name="KSO_WM_UNIT_HIGHLIGHT" val="0"/>
  <p:tag name="KSO_WM_UNIT_COMPATIBLE" val="0"/>
  <p:tag name="KSO_WM_UNIT_DIAGRAM_ISNUMVISUAL" val="0"/>
  <p:tag name="KSO_WM_UNIT_DIAGRAM_ISREFERUNIT" val="0"/>
  <p:tag name="KSO_WM_DIAGRAM_GROUP_CODE" val="o1-1"/>
  <p:tag name="KSO_WM_UNIT_TYPE" val="o_h_x"/>
  <p:tag name="KSO_WM_UNIT_INDEX" val="1_3_1"/>
  <p:tag name="KSO_WM_UNIT_ID" val="diagram20231106_2*o_h_x*1_3_1"/>
  <p:tag name="KSO_WM_TEMPLATE_CATEGORY" val="diagram"/>
  <p:tag name="KSO_WM_TEMPLATE_INDEX" val="20231106"/>
  <p:tag name="KSO_WM_UNIT_LAYERLEVEL" val="1_1_1"/>
  <p:tag name="KSO_WM_TAG_VERSION" val="3.0"/>
  <p:tag name="KSO_WM_DIAGRAM_MAX_ITEMCNT" val="6"/>
  <p:tag name="KSO_WM_DIAGRAM_MIN_ITEMCNT" val="2"/>
  <p:tag name="KSO_WM_DIAGRAM_VIRTUALLY_FRAME" val="{&quot;height&quot;:360,&quot;left&quot;:48.05,&quot;top&quot;:148.65,&quot;width&quot;:89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62"/>
  <p:tag name="KSO_WM_DIAGRAM_USE_COLOR_VALUE" val="{&quot;color_scheme&quot;:1,&quot;color_type&quot;:1,&quot;theme_color_indexes&quot;:[5,6,5,6,5,6]}"/>
  <p:tag name="picid" val="{cccbb4c9-c0ac-4304-af06-9af199346a5c}"/>
</p:tagLst>
</file>

<file path=ppt/tags/tag182.xml><?xml version="1.0" encoding="utf-8"?>
<p:tagLst xmlns:p="http://schemas.openxmlformats.org/presentationml/2006/main">
  <p:tag name="KSO_WM_DIAGRAM_VERSION" val="3"/>
  <p:tag name="KSO_WM_DIAGRAM_COLOR_TRICK" val="4"/>
  <p:tag name="KSO_WM_DIAGRAM_COLOR_TEXT_CAN_REMOVE" val="n"/>
  <p:tag name="KSO_WM_UNIT_VALUE" val="66*70"/>
  <p:tag name="KSO_WM_UNIT_HIGHLIGHT" val="0"/>
  <p:tag name="KSO_WM_UNIT_COMPATIBLE" val="0"/>
  <p:tag name="KSO_WM_UNIT_DIAGRAM_ISNUMVISUAL" val="0"/>
  <p:tag name="KSO_WM_UNIT_DIAGRAM_ISREFERUNIT" val="0"/>
  <p:tag name="KSO_WM_DIAGRAM_GROUP_CODE" val="o1-1"/>
  <p:tag name="KSO_WM_UNIT_TYPE" val="o_h_x"/>
  <p:tag name="KSO_WM_UNIT_INDEX" val="1_2_1"/>
  <p:tag name="KSO_WM_UNIT_ID" val="diagram20231106_2*o_h_x*1_2_1"/>
  <p:tag name="KSO_WM_TEMPLATE_CATEGORY" val="diagram"/>
  <p:tag name="KSO_WM_TEMPLATE_INDEX" val="20231106"/>
  <p:tag name="KSO_WM_UNIT_LAYERLEVEL" val="1_1_1"/>
  <p:tag name="KSO_WM_TAG_VERSION" val="3.0"/>
  <p:tag name="KSO_WM_DIAGRAM_MAX_ITEMCNT" val="6"/>
  <p:tag name="KSO_WM_DIAGRAM_MIN_ITEMCNT" val="2"/>
  <p:tag name="KSO_WM_DIAGRAM_VIRTUALLY_FRAME" val="{&quot;height&quot;:360,&quot;left&quot;:48.05,&quot;top&quot;:148.65,&quot;width&quot;:89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
  <p:tag name="KSO_WM_DIAGRAM_USE_COLOR_VALUE" val="{&quot;color_scheme&quot;:1,&quot;color_type&quot;:1,&quot;theme_color_indexes&quot;:[5,6,5,6,5,6]}"/>
</p:tagLst>
</file>

<file path=ppt/tags/tag183.xml><?xml version="1.0" encoding="utf-8"?>
<p:tagLst xmlns:p="http://schemas.openxmlformats.org/presentationml/2006/main">
  <p:tag name="KSO_WM_DIAGRAM_VERSION" val="3"/>
  <p:tag name="KSO_WM_DIAGRAM_COLOR_TRICK" val="4"/>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o1-1"/>
  <p:tag name="KSO_WM_UNIT_TYPE" val="o_h_x"/>
  <p:tag name="KSO_WM_UNIT_INDEX" val="1_1_1"/>
  <p:tag name="KSO_WM_UNIT_ID" val="diagram20231106_2*o_h_x*1_1_1"/>
  <p:tag name="KSO_WM_TEMPLATE_CATEGORY" val="diagram"/>
  <p:tag name="KSO_WM_TEMPLATE_INDEX" val="20231106"/>
  <p:tag name="KSO_WM_UNIT_LAYERLEVEL" val="1_1_1"/>
  <p:tag name="KSO_WM_TAG_VERSION" val="3.0"/>
  <p:tag name="KSO_WM_DIAGRAM_MAX_ITEMCNT" val="6"/>
  <p:tag name="KSO_WM_DIAGRAM_MIN_ITEMCNT" val="2"/>
  <p:tag name="KSO_WM_DIAGRAM_VIRTUALLY_FRAME" val="{&quot;height&quot;:360,&quot;left&quot;:48.05,&quot;top&quot;:148.65,&quot;width&quot;:89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5"/>
  <p:tag name="KSO_WM_DIAGRAM_USE_COLOR_VALUE" val="{&quot;color_scheme&quot;:1,&quot;color_type&quot;:1,&quot;theme_color_indexes&quot;:[5,6,5,6,5,6]}"/>
</p:tagLst>
</file>

<file path=ppt/tags/tag184.xml><?xml version="1.0" encoding="utf-8"?>
<p:tagLst xmlns:p="http://schemas.openxmlformats.org/presentationml/2006/main">
  <p:tag name="picid" val="{68a2ab3d-4c31-444e-8a9d-5c0df9dce568}"/>
  <p:tag name="KSO_WM_DIAGRAM_VIRTUALLY_FRAME" val="{&quot;height&quot;:360,&quot;left&quot;:48.05,&quot;top&quot;:148.65,&quot;width&quot;:898.35}"/>
</p:tagLst>
</file>

<file path=ppt/tags/tag18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6.xml><?xml version="1.0" encoding="utf-8"?>
<p:tagLst xmlns:p="http://schemas.openxmlformats.org/presentationml/2006/main">
  <p:tag name="KSO_WM_DIAGRAM_VIRTUALLY_FRAME" val="{&quot;height&quot;:322.01468790749294,&quot;left&quot;:164.2,&quot;top&quot;:152.39939449696567,&quot;width&quot;:716.55}"/>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69_2*l_h_a*1_1_1"/>
  <p:tag name="KSO_WM_TEMPLATE_CATEGORY" val="diagram"/>
  <p:tag name="KSO_WM_TEMPLATE_INDEX" val="20231069"/>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9_2*l_h_f*1_1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10;你的智能图形项正文&#1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9.xml><?xml version="1.0" encoding="utf-8"?>
<p:tagLst xmlns:p="http://schemas.openxmlformats.org/presentationml/2006/main">
  <p:tag name="KSO_WM_DIAGRAM_VIRTUALLY_FRAME" val="{&quot;height&quot;:345.63161338575367,&quot;left&quot;:-26.1,&quot;top&quot;:99.6183866142463,&quot;width&quot;:811.4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1_1"/>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SUBTYPE" val="d"/>
  <p:tag name="KSO_WM_UNIT_TYPE" val="l_h_i"/>
  <p:tag name="KSO_WM_UNIT_INDEX" val="1_1_1"/>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1_4"/>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1_4"/>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1_2"/>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1_3"/>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1_3"/>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2_1"/>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SUBTYPE" val="d"/>
  <p:tag name="KSO_WM_UNIT_TYPE" val="l_h_i"/>
  <p:tag name="KSO_WM_UNIT_INDEX" val="1_2_1"/>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2_4"/>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2_4"/>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2_2"/>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6,&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2_3"/>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2_3"/>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5,6,5,6,5,6]}"/>
</p:tagLst>
</file>

<file path=ppt/tags/tag1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69_2*l_h_a*1_2_1"/>
  <p:tag name="KSO_WM_TEMPLATE_CATEGORY" val="diagram"/>
  <p:tag name="KSO_WM_TEMPLATE_INDEX" val="20231069"/>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9_2*l_h_f*1_2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10;你的智能图形项正文&#1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3_1"/>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SUBTYPE" val="d"/>
  <p:tag name="KSO_WM_UNIT_TYPE" val="l_h_i"/>
  <p:tag name="KSO_WM_UNIT_INDEX" val="1_3_1"/>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gradient&quot;:[{&quot;brightness&quot;:0.4000000059604645,&quot;colorType&quot;:1,&quot;foreColorIndex&quot;:7,&quot;pos&quot;:1,&quot;transparency&quot;:0},{&quot;brightness&quot;:0,&quot;colorType&quot;:1,&quot;foreColorIndex&quot;:7,&quot;pos&quot;:0.10000000149011612,&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2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3_4"/>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3_4"/>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2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3_2"/>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solid&quot;:{&quot;brightness&quot;:0,&quot;colorType&quot;:1,&quot;foreColorIndex&quot;:7,&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2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diagram20231069_2*l_h_i*1_3_3"/>
  <p:tag name="KSO_WM_TEMPLATE_CATEGORY" val="diagram"/>
  <p:tag name="KSO_WM_TEMPLATE_INDEX" val="20231069"/>
  <p:tag name="KSO_WM_UNIT_LAYERLEVEL" val="1_1_1"/>
  <p:tag name="KSO_WM_TAG_VERSION" val="3.0"/>
  <p:tag name="KSO_WM_DIAGRAM_VERSION" val="3"/>
  <p:tag name="KSO_WM_DIAGRAM_COLOR_TRICK" val="4"/>
  <p:tag name="KSO_WM_DIAGRAM_COLOR_TEXT_CAN_REMOVE" val="n"/>
  <p:tag name="KSO_WM_UNIT_TYPE" val="l_h_i"/>
  <p:tag name="KSO_WM_UNIT_INDEX" val="1_3_3"/>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5,6,5,6,5,6]}"/>
</p:tagLst>
</file>

<file path=ppt/tags/tag2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69_2*l_h_a*1_3_1"/>
  <p:tag name="KSO_WM_TEMPLATE_CATEGORY" val="diagram"/>
  <p:tag name="KSO_WM_TEMPLATE_INDEX" val="20231069"/>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9_2*l_h_f*1_3_1"/>
  <p:tag name="KSO_WM_TEMPLATE_CATEGORY" val="diagram"/>
  <p:tag name="KSO_WM_TEMPLATE_INDEX" val="2023106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22.01468790749294,&quot;left&quot;:164.2,&quot;top&quot;:152.39939449696567,&quot;width&quot;:71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10;你的智能图形项正文&#1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08.xml><?xml version="1.0" encoding="utf-8"?>
<p:tagLst xmlns:p="http://schemas.openxmlformats.org/presentationml/2006/main">
  <p:tag name="KSO_WM_DIAGRAM_VIRTUALLY_FRAME" val="{&quot;height&quot;:385.05,&quot;left&quot;:36.95,&quot;top&quot;:99.65,&quot;width&quot;:884.75}"/>
</p:tagLst>
</file>

<file path=ppt/tags/tag209.xml><?xml version="1.0" encoding="utf-8"?>
<p:tagLst xmlns:p="http://schemas.openxmlformats.org/presentationml/2006/main">
  <p:tag name="KSO_WM_DIAGRAM_VIRTUALLY_FRAME" val="{&quot;height&quot;:385.05,&quot;left&quot;:36.95,&quot;top&quot;:99.65,&quot;width&quot;:884.7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385.05,&quot;left&quot;:36.95,&quot;top&quot;:99.65,&quot;width&quot;:884.75}"/>
</p:tagLst>
</file>

<file path=ppt/tags/tag211.xml><?xml version="1.0" encoding="utf-8"?>
<p:tagLst xmlns:p="http://schemas.openxmlformats.org/presentationml/2006/main">
  <p:tag name="KSO_WM_DIAGRAM_VIRTUALLY_FRAME" val="{&quot;height&quot;:385.05,&quot;left&quot;:36.95,&quot;top&quot;:99.65,&quot;width&quot;:884.75}"/>
</p:tagLst>
</file>

<file path=ppt/tags/tag212.xml><?xml version="1.0" encoding="utf-8"?>
<p:tagLst xmlns:p="http://schemas.openxmlformats.org/presentationml/2006/main">
  <p:tag name="KSO_WM_DIAGRAM_VIRTUALLY_FRAME" val="{&quot;height&quot;:385.05,&quot;left&quot;:36.95,&quot;top&quot;:99.65,&quot;width&quot;:884.75}"/>
</p:tagLst>
</file>

<file path=ppt/tags/tag213.xml><?xml version="1.0" encoding="utf-8"?>
<p:tagLst xmlns:p="http://schemas.openxmlformats.org/presentationml/2006/main">
  <p:tag name="KSO_WM_BEAUTIFY_FLAG" val=""/>
  <p:tag name="KSO_WM_DIAGRAM_VIRTUALLY_FRAME" val="{&quot;height&quot;:385.05,&quot;left&quot;:36.95,&quot;top&quot;:99.65,&quot;width&quot;:884.75}"/>
</p:tagLst>
</file>

<file path=ppt/tags/tag214.xml><?xml version="1.0" encoding="utf-8"?>
<p:tagLst xmlns:p="http://schemas.openxmlformats.org/presentationml/2006/main">
  <p:tag name="KSO_WM_BEAUTIFY_FLAG" val=""/>
  <p:tag name="KSO_WM_DIAGRAM_VIRTUALLY_FRAME" val="{&quot;height&quot;:385.05,&quot;left&quot;:36.95,&quot;top&quot;:99.65,&quot;width&quot;:884.75}"/>
</p:tagLst>
</file>

<file path=ppt/tags/tag215.xml><?xml version="1.0" encoding="utf-8"?>
<p:tagLst xmlns:p="http://schemas.openxmlformats.org/presentationml/2006/main">
  <p:tag name="KSO_WM_DIAGRAM_VIRTUALLY_FRAME" val="{&quot;height&quot;:385.05,&quot;left&quot;:36.95,&quot;top&quot;:99.65,&quot;width&quot;:884.75}"/>
</p:tagLst>
</file>

<file path=ppt/tags/tag216.xml><?xml version="1.0" encoding="utf-8"?>
<p:tagLst xmlns:p="http://schemas.openxmlformats.org/presentationml/2006/main">
  <p:tag name="KSO_WM_DIAGRAM_VIRTUALLY_FRAME" val="{&quot;height&quot;:385.05,&quot;left&quot;:36.95,&quot;top&quot;:99.65,&quot;width&quot;:884.75}"/>
</p:tagLst>
</file>

<file path=ppt/tags/tag217.xml><?xml version="1.0" encoding="utf-8"?>
<p:tagLst xmlns:p="http://schemas.openxmlformats.org/presentationml/2006/main">
  <p:tag name="KSO_WM_DIAGRAM_VIRTUALLY_FRAME" val="{&quot;height&quot;:385.05,&quot;left&quot;:36.95,&quot;top&quot;:99.65,&quot;width&quot;:884.75}"/>
</p:tagLst>
</file>

<file path=ppt/tags/tag218.xml><?xml version="1.0" encoding="utf-8"?>
<p:tagLst xmlns:p="http://schemas.openxmlformats.org/presentationml/2006/main">
  <p:tag name="KSO_WM_DIAGRAM_VIRTUALLY_FRAME" val="{&quot;height&quot;:385.05,&quot;left&quot;:36.95,&quot;top&quot;:99.65,&quot;width&quot;:884.75}"/>
</p:tagLst>
</file>

<file path=ppt/tags/tag21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TABLE_ENDDRAG_ORIGIN_RECT" val="236*395"/>
  <p:tag name="TABLE_ENDDRAG_RECT" val="33*131*236*395"/>
</p:tagLst>
</file>

<file path=ppt/tags/tag221.xml><?xml version="1.0" encoding="utf-8"?>
<p:tagLst xmlns:p="http://schemas.openxmlformats.org/presentationml/2006/main">
  <p:tag name="TABLE_ENDDRAG_ORIGIN_RECT" val="242*328"/>
  <p:tag name="TABLE_ENDDRAG_RECT" val="340*199*242*328"/>
</p:tagLst>
</file>

<file path=ppt/tags/tag222.xml><?xml version="1.0" encoding="utf-8"?>
<p:tagLst xmlns:p="http://schemas.openxmlformats.org/presentationml/2006/main">
  <p:tag name="TABLE_ENDDRAG_ORIGIN_RECT" val="249*401"/>
  <p:tag name="TABLE_ENDDRAG_RECT" val="652*125*249*402"/>
</p:tagLst>
</file>

<file path=ppt/tags/tag22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24.xml><?xml version="1.0" encoding="utf-8"?>
<p:tagLst xmlns:p="http://schemas.openxmlformats.org/presentationml/2006/main">
  <p:tag name="KSO_WM_DIAGRAM_VIRTUALLY_FRAME" val="{&quot;height&quot;:316.35,&quot;left&quot;:53.2,&quot;top&quot;:152.85,&quot;width&quot;:553.9}"/>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6.35,&quot;left&quot;:53.2,&quot;top&quot;:152.85,&quot;width&quot;:55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33.xml><?xml version="1.0" encoding="utf-8"?>
<p:tagLst xmlns:p="http://schemas.openxmlformats.org/presentationml/2006/main">
  <p:tag name="KSO_WM_DIAGRAM_VIRTUALLY_FRAME" val="{&quot;height&quot;:316.35,&quot;left&quot;:53.2,&quot;top&quot;:152.85,&quot;width&quot;:553.9}"/>
</p:tagLst>
</file>

<file path=ppt/tags/tag234.xml><?xml version="1.0" encoding="utf-8"?>
<p:tagLst xmlns:p="http://schemas.openxmlformats.org/presentationml/2006/main">
  <p:tag name="KSO_WM_DIAGRAM_VIRTUALLY_FRAME" val="{&quot;height&quot;:316.35,&quot;left&quot;:53.2,&quot;top&quot;:152.85,&quot;width&quot;:553.9}"/>
</p:tagLst>
</file>

<file path=ppt/tags/tag235.xml><?xml version="1.0" encoding="utf-8"?>
<p:tagLst xmlns:p="http://schemas.openxmlformats.org/presentationml/2006/main">
  <p:tag name="KSO_WM_DIAGRAM_VIRTUALLY_FRAME" val="{&quot;height&quot;:316.35,&quot;left&quot;:53.2,&quot;top&quot;:152.85,&quot;width&quot;:553.9}"/>
</p:tagLst>
</file>

<file path=ppt/tags/tag236.xml><?xml version="1.0" encoding="utf-8"?>
<p:tagLst xmlns:p="http://schemas.openxmlformats.org/presentationml/2006/main">
  <p:tag name="KSO_WM_DIAGRAM_VIRTUALLY_FRAME" val="{&quot;height&quot;:316.35,&quot;left&quot;:53.2,&quot;top&quot;:152.85,&quot;width&quot;:553.9}"/>
</p:tagLst>
</file>

<file path=ppt/tags/tag237.xml><?xml version="1.0" encoding="utf-8"?>
<p:tagLst xmlns:p="http://schemas.openxmlformats.org/presentationml/2006/main">
  <p:tag name="picid" val="{a79c8d1f-d622-4583-8f48-ef28e5bf14c4}"/>
</p:tagLst>
</file>

<file path=ppt/tags/tag238.xml><?xml version="1.0" encoding="utf-8"?>
<p:tagLst xmlns:p="http://schemas.openxmlformats.org/presentationml/2006/main">
  <p:tag name="picid" val="{e6bec4b7-3f36-41c8-b8c6-02f5ff8c37f2}"/>
  <p:tag name="KSO_WM_UNIT_PLACING_PICTURE_USER_VIEWPORT" val="{&quot;height&quot;:1699.8062992125983,&quot;width&quot;:2267.716535433071}"/>
</p:tagLst>
</file>

<file path=ppt/tags/tag239.xml><?xml version="1.0" encoding="utf-8"?>
<p:tagLst xmlns:p="http://schemas.openxmlformats.org/presentationml/2006/main">
  <p:tag name="picid" val="{ba6873bd-ca34-4c2a-82fa-72b4963f6e18}"/>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picid" val="{cee67d43-e9f4-4c75-b0c4-ada0a1100fea}"/>
</p:tagLst>
</file>

<file path=ppt/tags/tag24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42.xml><?xml version="1.0" encoding="utf-8"?>
<p:tagLst xmlns:p="http://schemas.openxmlformats.org/presentationml/2006/main">
  <p:tag name="KSO_WM_DIAGRAM_VIRTUALLY_FRAME" val="{&quot;height&quot;:318.8,&quot;left&quot;:77.3,&quot;top&quot;:153.5,&quot;width&quot;:860.15}"/>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
  <p:tag name="KSO_WM_UNIT_TEXT_FILL_FORE_SCHEMECOLOR_INDEX" val="1"/>
  <p:tag name="KSO_WM_UNIT_TEXT_FILL_TYPE" val="1"/>
  <p:tag name="KSO_WM_DIAGRAM_USE_COLOR_VALUE" val="{&quot;color_scheme&quot;:1,&quot;color_type&quot;:1,&quot;theme_color_indexes&quot;:[6,7,6,7,6,7]}"/>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6,7,6,7,6,7]}"/>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257.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259.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6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内容，文字是您思想的提炼"/>
  <p:tag name="KSO_WM_UNIT_TEXT_FILL_FORE_SCHEMECOLOR_INDEX" val="1"/>
  <p:tag name="KSO_WM_UNIT_TEXT_FILL_TYPE" val="1"/>
  <p:tag name="KSO_WM_DIAGRAM_USE_COLOR_VALUE" val="{&quot;color_scheme&quot;:1,&quot;color_type&quot;:1,&quot;theme_color_indexes&quot;:[6,7,6,7,6,7]}"/>
</p:tagLst>
</file>

<file path=ppt/tags/tag2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内容"/>
  <p:tag name="KSO_WM_UNIT_TEXT_FILL_FORE_SCHEMECOLOR_INDEX" val="1"/>
  <p:tag name="KSO_WM_UNIT_TEXT_FILL_TYPE" val="1"/>
  <p:tag name="KSO_WM_DIAGRAM_USE_COLOR_VALUE" val="{&quot;color_scheme&quot;:1,&quot;color_type&quot;:1,&quot;theme_color_indexes&quot;:[6,7,6,7,6,7]}"/>
</p:tagLst>
</file>

<file path=ppt/tags/tag26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65.xml><?xml version="1.0" encoding="utf-8"?>
<p:tagLst xmlns:p="http://schemas.openxmlformats.org/presentationml/2006/main">
  <p:tag name="KSO_WM_UNIT_TEXTBOXSTYLE_GUID" val="{a0c58c6e-ce4b-48cc-a5af-2acb7a1b6750}"/>
</p:tagLst>
</file>

<file path=ppt/tags/tag266.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71.xml><?xml version="1.0" encoding="utf-8"?>
<p:tagLst xmlns:p="http://schemas.openxmlformats.org/presentationml/2006/main">
  <p:tag name="TABLE_ENDDRAG_ORIGIN_RECT" val="367*339"/>
  <p:tag name="TABLE_ENDDRAG_RECT" val="488*143*367*339"/>
</p:tagLst>
</file>

<file path=ppt/tags/tag27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73.xml><?xml version="1.0" encoding="utf-8"?>
<p:tagLst xmlns:p="http://schemas.openxmlformats.org/presentationml/2006/main">
  <p:tag name="KSO_WM_UNIT_TEXTBOXSTYLE_GUID" val="{a0c58c6e-ce4b-48cc-a5af-2acb7a1b6750}"/>
</p:tagLst>
</file>

<file path=ppt/tags/tag274.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79.xml><?xml version="1.0" encoding="utf-8"?>
<p:tagLst xmlns:p="http://schemas.openxmlformats.org/presentationml/2006/main">
  <p:tag name="TABLE_ENDDRAG_ORIGIN_RECT" val="291*389"/>
  <p:tag name="TABLE_ENDDRAG_RECT" val="513*134*291*38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8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286.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28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8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9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92.xml><?xml version="1.0" encoding="utf-8"?>
<p:tagLst xmlns:p="http://schemas.openxmlformats.org/presentationml/2006/main">
  <p:tag name="KSO_WM_DIAGRAM_VIRTUALLY_FRAME" val="{&quot;height&quot;:349.7,&quot;left&quot;:30.45,&quot;top&quot;:146.5,&quot;width&quot;:887.3}"/>
</p:tagLst>
</file>

<file path=ppt/tags/tag293.xml><?xml version="1.0" encoding="utf-8"?>
<p:tagLst xmlns:p="http://schemas.openxmlformats.org/presentationml/2006/main">
  <p:tag name="KSO_WM_DIAGRAM_VIRTUALLY_FRAME" val="{&quot;height&quot;:349.7,&quot;left&quot;:30.45,&quot;top&quot;:146.5,&quot;width&quot;:887.3}"/>
</p:tagLst>
</file>

<file path=ppt/tags/tag294.xml><?xml version="1.0" encoding="utf-8"?>
<p:tagLst xmlns:p="http://schemas.openxmlformats.org/presentationml/2006/main">
  <p:tag name="KSO_WM_DIAGRAM_VIRTUALLY_FRAME" val="{&quot;height&quot;:349.7,&quot;left&quot;:30.45,&quot;top&quot;:146.5,&quot;width&quot;:887.3}"/>
</p:tagLst>
</file>

<file path=ppt/tags/tag295.xml><?xml version="1.0" encoding="utf-8"?>
<p:tagLst xmlns:p="http://schemas.openxmlformats.org/presentationml/2006/main">
  <p:tag name="KSO_WM_DIAGRAM_VIRTUALLY_FRAME" val="{&quot;height&quot;:349.7,&quot;left&quot;:30.45,&quot;top&quot;:146.5,&quot;width&quot;:887.3}"/>
</p:tagLst>
</file>

<file path=ppt/tags/tag296.xml><?xml version="1.0" encoding="utf-8"?>
<p:tagLst xmlns:p="http://schemas.openxmlformats.org/presentationml/2006/main">
  <p:tag name="KSO_WM_DIAGRAM_VIRTUALLY_FRAME" val="{&quot;height&quot;:349.7,&quot;left&quot;:30.45,&quot;top&quot;:146.5,&quot;width&quot;:887.3}"/>
</p:tagLst>
</file>

<file path=ppt/tags/tag297.xml><?xml version="1.0" encoding="utf-8"?>
<p:tagLst xmlns:p="http://schemas.openxmlformats.org/presentationml/2006/main">
  <p:tag name="KSO_WM_DIAGRAM_VIRTUALLY_FRAME" val="{&quot;height&quot;:349.7,&quot;left&quot;:30.45,&quot;top&quot;:146.5,&quot;width&quot;:887.3}"/>
</p:tagLst>
</file>

<file path=ppt/tags/tag298.xml><?xml version="1.0" encoding="utf-8"?>
<p:tagLst xmlns:p="http://schemas.openxmlformats.org/presentationml/2006/main">
  <p:tag name="KSO_WM_DIAGRAM_VIRTUALLY_FRAME" val="{&quot;height&quot;:349.7,&quot;left&quot;:30.45,&quot;top&quot;:146.5,&quot;width&quot;:887.3}"/>
</p:tagLst>
</file>

<file path=ppt/tags/tag299.xml><?xml version="1.0" encoding="utf-8"?>
<p:tagLst xmlns:p="http://schemas.openxmlformats.org/presentationml/2006/main">
  <p:tag name="KSO_WM_DIAGRAM_VIRTUALLY_FRAME" val="{&quot;height&quot;:349.7,&quot;left&quot;:30.45,&quot;top&quot;:146.5,&quot;width&quot;:887.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349.7,&quot;left&quot;:30.45,&quot;top&quot;:146.5,&quot;width&quot;:887.3}"/>
</p:tagLst>
</file>

<file path=ppt/tags/tag301.xml><?xml version="1.0" encoding="utf-8"?>
<p:tagLst xmlns:p="http://schemas.openxmlformats.org/presentationml/2006/main">
  <p:tag name="KSO_WM_DIAGRAM_VIRTUALLY_FRAME" val="{&quot;height&quot;:349.7,&quot;left&quot;:30.45,&quot;top&quot;:146.5,&quot;width&quot;:887.3}"/>
</p:tagLst>
</file>

<file path=ppt/tags/tag302.xml><?xml version="1.0" encoding="utf-8"?>
<p:tagLst xmlns:p="http://schemas.openxmlformats.org/presentationml/2006/main">
  <p:tag name="KSO_WM_DIAGRAM_VIRTUALLY_FRAME" val="{&quot;height&quot;:349.7,&quot;left&quot;:30.45,&quot;top&quot;:146.5,&quot;width&quot;:887.3}"/>
</p:tagLst>
</file>

<file path=ppt/tags/tag303.xml><?xml version="1.0" encoding="utf-8"?>
<p:tagLst xmlns:p="http://schemas.openxmlformats.org/presentationml/2006/main">
  <p:tag name="KSO_WM_DIAGRAM_VIRTUALLY_FRAME" val="{&quot;height&quot;:349.7,&quot;left&quot;:30.45,&quot;top&quot;:146.5,&quot;width&quot;:887.3}"/>
</p:tagLst>
</file>

<file path=ppt/tags/tag304.xml><?xml version="1.0" encoding="utf-8"?>
<p:tagLst xmlns:p="http://schemas.openxmlformats.org/presentationml/2006/main">
  <p:tag name="KSO_WM_DIAGRAM_VIRTUALLY_FRAME" val="{&quot;height&quot;:349.7,&quot;left&quot;:30.45,&quot;top&quot;:146.5,&quot;width&quot;:887.3}"/>
</p:tagLst>
</file>

<file path=ppt/tags/tag305.xml><?xml version="1.0" encoding="utf-8"?>
<p:tagLst xmlns:p="http://schemas.openxmlformats.org/presentationml/2006/main">
  <p:tag name="KSO_WM_DIAGRAM_VIRTUALLY_FRAME" val="{&quot;height&quot;:349.7,&quot;left&quot;:30.45,&quot;top&quot;:146.5,&quot;width&quot;:887.3}"/>
</p:tagLst>
</file>

<file path=ppt/tags/tag306.xml><?xml version="1.0" encoding="utf-8"?>
<p:tagLst xmlns:p="http://schemas.openxmlformats.org/presentationml/2006/main">
  <p:tag name="KSO_WM_DIAGRAM_VIRTUALLY_FRAME" val="{&quot;height&quot;:349.7,&quot;left&quot;:30.45,&quot;top&quot;:146.5,&quot;width&quot;:887.3}"/>
</p:tagLst>
</file>

<file path=ppt/tags/tag307.xml><?xml version="1.0" encoding="utf-8"?>
<p:tagLst xmlns:p="http://schemas.openxmlformats.org/presentationml/2006/main">
  <p:tag name="KSO_WM_DIAGRAM_VIRTUALLY_FRAME" val="{&quot;height&quot;:349.7,&quot;left&quot;:30.45,&quot;top&quot;:146.5,&quot;width&quot;:887.3}"/>
</p:tagLst>
</file>

<file path=ppt/tags/tag308.xml><?xml version="1.0" encoding="utf-8"?>
<p:tagLst xmlns:p="http://schemas.openxmlformats.org/presentationml/2006/main">
  <p:tag name="KSO_WM_DIAGRAM_VIRTUALLY_FRAME" val="{&quot;height&quot;:349.7,&quot;left&quot;:30.45,&quot;top&quot;:146.5,&quot;width&quot;:887.3}"/>
</p:tagLst>
</file>

<file path=ppt/tags/tag309.xml><?xml version="1.0" encoding="utf-8"?>
<p:tagLst xmlns:p="http://schemas.openxmlformats.org/presentationml/2006/main">
  <p:tag name="KSO_WM_DIAGRAM_VIRTUALLY_FRAME" val="{&quot;height&quot;:349.7,&quot;left&quot;:30.45,&quot;top&quot;:146.5,&quot;width&quot;:887.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DIAGRAM_VIRTUALLY_FRAME" val="{&quot;height&quot;:349.7,&quot;left&quot;:30.45,&quot;top&quot;:146.5,&quot;width&quot;:887.3}"/>
</p:tagLst>
</file>

<file path=ppt/tags/tag311.xml><?xml version="1.0" encoding="utf-8"?>
<p:tagLst xmlns:p="http://schemas.openxmlformats.org/presentationml/2006/main">
  <p:tag name="KSO_WM_DIAGRAM_VIRTUALLY_FRAME" val="{&quot;height&quot;:349.7,&quot;left&quot;:30.45,&quot;top&quot;:146.5,&quot;width&quot;:887.3}"/>
</p:tagLst>
</file>

<file path=ppt/tags/tag31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15.xml><?xml version="1.0" encoding="utf-8"?>
<p:tagLst xmlns:p="http://schemas.openxmlformats.org/presentationml/2006/main">
  <p:tag name="KSO_WM_DIAGRAM_VIRTUALLY_FRAME" val="{&quot;height&quot;:416.25,&quot;left&quot;:30.95,&quot;top&quot;:97.6,&quot;width&quot;:589.25}"/>
</p:tagLst>
</file>

<file path=ppt/tags/tag316.xml><?xml version="1.0" encoding="utf-8"?>
<p:tagLst xmlns:p="http://schemas.openxmlformats.org/presentationml/2006/main">
  <p:tag name="KSO_WM_BEAUTIFY_FLAG" val=""/>
  <p:tag name="KSO_WM_DIAGRAM_VIRTUALLY_FRAME" val="{&quot;height&quot;:416.25,&quot;left&quot;:30.95,&quot;top&quot;:97.6,&quot;width&quot;:589.25}"/>
</p:tagLst>
</file>

<file path=ppt/tags/tag317.xml><?xml version="1.0" encoding="utf-8"?>
<p:tagLst xmlns:p="http://schemas.openxmlformats.org/presentationml/2006/main">
  <p:tag name="KSO_WM_BEAUTIFY_FLAG" val=""/>
  <p:tag name="KSO_WM_DIAGRAM_VIRTUALLY_FRAME" val="{&quot;height&quot;:416.25,&quot;left&quot;:30.95,&quot;top&quot;:97.6,&quot;width&quot;:589.25}"/>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 name="KSO_WM_DIAGRAM_VIRTUALLY_FRAME" val="{&quot;height&quot;:416.25,&quot;left&quot;:30.95,&quot;top&quot;:97.6,&quot;width&quot;:589.2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 name="KSO_WM_DIAGRAM_VIRTUALLY_FRAME" val="{&quot;height&quot;:416.25,&quot;left&quot;:30.95,&quot;top&quot;:97.6,&quot;width&quot;:589.25}"/>
</p:tagLst>
</file>

<file path=ppt/tags/tag321.xml><?xml version="1.0" encoding="utf-8"?>
<p:tagLst xmlns:p="http://schemas.openxmlformats.org/presentationml/2006/main">
  <p:tag name="KSO_WM_DIAGRAM_VIRTUALLY_FRAME" val="{&quot;height&quot;:416.25,&quot;left&quot;:30.95,&quot;top&quot;:97.6,&quot;width&quot;:589.25}"/>
</p:tagLst>
</file>

<file path=ppt/tags/tag322.xml><?xml version="1.0" encoding="utf-8"?>
<p:tagLst xmlns:p="http://schemas.openxmlformats.org/presentationml/2006/main">
  <p:tag name="KSO_WM_BEAUTIFY_FLAG" val=""/>
  <p:tag name="KSO_WM_DIAGRAM_VIRTUALLY_FRAME" val="{&quot;height&quot;:416.25,&quot;left&quot;:30.95,&quot;top&quot;:97.6,&quot;width&quot;:589.25}"/>
</p:tagLst>
</file>

<file path=ppt/tags/tag323.xml><?xml version="1.0" encoding="utf-8"?>
<p:tagLst xmlns:p="http://schemas.openxmlformats.org/presentationml/2006/main">
  <p:tag name="KSO_WM_BEAUTIFY_FLAG" val=""/>
  <p:tag name="KSO_WM_DIAGRAM_VIRTUALLY_FRAME" val="{&quot;height&quot;:416.25,&quot;left&quot;:30.95,&quot;top&quot;:97.6,&quot;width&quot;:589.25}"/>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 name="KSO_WM_DIAGRAM_VIRTUALLY_FRAME" val="{&quot;height&quot;:416.25,&quot;left&quot;:30.95,&quot;top&quot;:97.6,&quot;width&quot;:589.25}"/>
</p:tagLst>
</file>

<file path=ppt/tags/tag326.xml><?xml version="1.0" encoding="utf-8"?>
<p:tagLst xmlns:p="http://schemas.openxmlformats.org/presentationml/2006/main">
  <p:tag name="KSO_WM_BEAUTIFY_FLAG" val=""/>
  <p:tag name="KSO_WM_DIAGRAM_VIRTUALLY_FRAME" val="{&quot;height&quot;:416.25,&quot;left&quot;:30.95,&quot;top&quot;:97.6,&quot;width&quot;:589.25}"/>
</p:tagLst>
</file>

<file path=ppt/tags/tag327.xml><?xml version="1.0" encoding="utf-8"?>
<p:tagLst xmlns:p="http://schemas.openxmlformats.org/presentationml/2006/main">
  <p:tag name="KSO_WM_DIAGRAM_VIRTUALLY_FRAME" val="{&quot;height&quot;:416.25,&quot;left&quot;:30.95,&quot;top&quot;:97.6,&quot;width&quot;:589.25}"/>
</p:tagLst>
</file>

<file path=ppt/tags/tag328.xml><?xml version="1.0" encoding="utf-8"?>
<p:tagLst xmlns:p="http://schemas.openxmlformats.org/presentationml/2006/main">
  <p:tag name="KSO_WM_BEAUTIFY_FLAG" val=""/>
  <p:tag name="KSO_WM_DIAGRAM_VIRTUALLY_FRAME" val="{&quot;height&quot;:416.25,&quot;left&quot;:30.95,&quot;top&quot;:97.6,&quot;width&quot;:589.25}"/>
</p:tagLst>
</file>

<file path=ppt/tags/tag329.xml><?xml version="1.0" encoding="utf-8"?>
<p:tagLst xmlns:p="http://schemas.openxmlformats.org/presentationml/2006/main">
  <p:tag name="KSO_WM_BEAUTIFY_FLAG" val=""/>
  <p:tag name="KSO_WM_DIAGRAM_VIRTUALLY_FRAME" val="{&quot;height&quot;:416.25,&quot;left&quot;:30.95,&quot;top&quot;:97.6,&quot;width&quot;:589.2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 name="KSO_WM_DIAGRAM_VIRTUALLY_FRAME" val="{&quot;height&quot;:416.25,&quot;left&quot;:30.95,&quot;top&quot;:97.6,&quot;width&quot;:589.25}"/>
</p:tagLst>
</file>

<file path=ppt/tags/tag332.xml><?xml version="1.0" encoding="utf-8"?>
<p:tagLst xmlns:p="http://schemas.openxmlformats.org/presentationml/2006/main">
  <p:tag name="KSO_WM_BEAUTIFY_FLAG" val=""/>
  <p:tag name="KSO_WM_DIAGRAM_VIRTUALLY_FRAME" val="{&quot;height&quot;:416.25,&quot;left&quot;:30.95,&quot;top&quot;:97.6,&quot;width&quot;:589.25}"/>
</p:tagLst>
</file>

<file path=ppt/tags/tag33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335.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33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3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TABLE_ENDDRAG_ORIGIN_RECT" val="534*384"/>
  <p:tag name="TABLE_ENDDRAG_RECT" val="235*131*534*38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41.xml><?xml version="1.0" encoding="utf-8"?>
<p:tagLst xmlns:p="http://schemas.openxmlformats.org/presentationml/2006/main">
  <p:tag name="KSO_WM_UNIT_TEXTBOXSTYLE_GUID" val="{d0a5619f-524e-4d8b-b444-26367ba76a92}"/>
</p:tagLst>
</file>

<file path=ppt/tags/tag34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4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34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349.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3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6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80,3321478]}"/>
</p:tagLst>
</file>

<file path=ppt/tags/tag3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4.xml><?xml version="1.0" encoding="utf-8"?>
<p:tagLst xmlns:p="http://schemas.openxmlformats.org/presentationml/2006/main">
  <p:tag name="KSO_WPP_MARK_KEY" val="a2a5eca0-986b-41fe-bf5a-9673f57f7c4a"/>
  <p:tag name="resource_record_key" val="{&quot;10&quot;:[20213352],&quot;65&quot;:[20205081],&quot;70&quot;:[3322233,3403298,3322398,3318475,3325394,3321412,3321538,3318459,3321478,3321480,331920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4.xml><?xml version="1.0" encoding="utf-8"?>
<p:tagLst xmlns:p="http://schemas.openxmlformats.org/presentationml/2006/main">
  <p:tag name="KSO_WM_DIAGRAM_VIRTUALLY_FRAME" val="{&quot;height&quot;:196.15,&quot;left&quot;:130.5,&quot;top&quot;:256.15,&quot;width&quot;:727.65}"/>
</p:tagLst>
</file>

<file path=ppt/tags/tag65.xml><?xml version="1.0" encoding="utf-8"?>
<p:tagLst xmlns:p="http://schemas.openxmlformats.org/presentationml/2006/main">
  <p:tag name="KSO_WM_DIAGRAM_VIRTUALLY_FRAME" val="{&quot;height&quot;:196.15,&quot;left&quot;:130.5,&quot;top&quot;:256.15,&quot;width&quot;:727.65}"/>
</p:tagLst>
</file>

<file path=ppt/tags/tag66.xml><?xml version="1.0" encoding="utf-8"?>
<p:tagLst xmlns:p="http://schemas.openxmlformats.org/presentationml/2006/main">
  <p:tag name="KSO_WM_DIAGRAM_VIRTUALLY_FRAME" val="{&quot;height&quot;:196.15,&quot;left&quot;:130.5,&quot;top&quot;:256.15,&quot;width&quot;:727.65}"/>
</p:tagLst>
</file>

<file path=ppt/tags/tag67.xml><?xml version="1.0" encoding="utf-8"?>
<p:tagLst xmlns:p="http://schemas.openxmlformats.org/presentationml/2006/main">
  <p:tag name="KSO_WM_DIAGRAM_VIRTUALLY_FRAME" val="{&quot;height&quot;:196.15,&quot;left&quot;:130.5,&quot;top&quot;:256.15,&quot;width&quot;:727.65}"/>
</p:tagLst>
</file>

<file path=ppt/tags/tag68.xml><?xml version="1.0" encoding="utf-8"?>
<p:tagLst xmlns:p="http://schemas.openxmlformats.org/presentationml/2006/main">
  <p:tag name="KSO_WM_DIAGRAM_VIRTUALLY_FRAME" val="{&quot;height&quot;:196.15,&quot;left&quot;:130.5,&quot;top&quot;:256.15,&quot;width&quot;:727.65}"/>
</p:tagLst>
</file>

<file path=ppt/tags/tag69.xml><?xml version="1.0" encoding="utf-8"?>
<p:tagLst xmlns:p="http://schemas.openxmlformats.org/presentationml/2006/main">
  <p:tag name="KSO_WM_DIAGRAM_VIRTUALLY_FRAME" val="{&quot;height&quot;:196.15,&quot;left&quot;:130.5,&quot;top&quot;:256.15,&quot;width&quot;:727.6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196.15,&quot;left&quot;:130.5,&quot;top&quot;:256.15,&quot;width&quot;:727.65}"/>
</p:tagLst>
</file>

<file path=ppt/tags/tag71.xml><?xml version="1.0" encoding="utf-8"?>
<p:tagLst xmlns:p="http://schemas.openxmlformats.org/presentationml/2006/main">
  <p:tag name="KSO_WM_DIAGRAM_VIRTUALLY_FRAME" val="{&quot;height&quot;:196.15,&quot;left&quot;:130.5,&quot;top&quot;:256.15,&quot;width&quot;:727.65}"/>
</p:tagLst>
</file>

<file path=ppt/tags/tag72.xml><?xml version="1.0" encoding="utf-8"?>
<p:tagLst xmlns:p="http://schemas.openxmlformats.org/presentationml/2006/main">
  <p:tag name="KSO_WM_DIAGRAM_VIRTUALLY_FRAME" val="{&quot;height&quot;:196.15,&quot;left&quot;:130.5,&quot;top&quot;:256.15,&quot;width&quot;:727.65}"/>
</p:tagLst>
</file>

<file path=ppt/tags/tag73.xml><?xml version="1.0" encoding="utf-8"?>
<p:tagLst xmlns:p="http://schemas.openxmlformats.org/presentationml/2006/main">
  <p:tag name="KSO_WM_DIAGRAM_VIRTUALLY_FRAME" val="{&quot;height&quot;:196.15,&quot;left&quot;:130.5,&quot;top&quot;:256.15,&quot;width&quot;:727.65}"/>
</p:tagLst>
</file>

<file path=ppt/tags/tag74.xml><?xml version="1.0" encoding="utf-8"?>
<p:tagLst xmlns:p="http://schemas.openxmlformats.org/presentationml/2006/main">
  <p:tag name="KSO_WM_DIAGRAM_VERSION" val="3"/>
  <p:tag name="KSO_WM_DIAGRAM_COLOR_TRICK" val="4"/>
  <p:tag name="KSO_WM_DIAGRAM_COLOR_TEXT_CAN_REMOVE" val="n"/>
  <p:tag name="KSO_WM_UNIT_VALUE" val="66*70"/>
  <p:tag name="KSO_WM_UNIT_HIGHLIGHT" val="0"/>
  <p:tag name="KSO_WM_UNIT_COMPATIBLE" val="0"/>
  <p:tag name="KSO_WM_UNIT_DIAGRAM_ISNUMVISUAL" val="0"/>
  <p:tag name="KSO_WM_UNIT_DIAGRAM_ISREFERUNIT" val="0"/>
  <p:tag name="KSO_WM_DIAGRAM_GROUP_CODE" val="o1-1"/>
  <p:tag name="KSO_WM_UNIT_TYPE" val="o_h_x"/>
  <p:tag name="KSO_WM_UNIT_INDEX" val="1_2_1"/>
  <p:tag name="KSO_WM_UNIT_ID" val="diagram20231106_2*o_h_x*1_2_1"/>
  <p:tag name="KSO_WM_TEMPLATE_CATEGORY" val="diagram"/>
  <p:tag name="KSO_WM_TEMPLATE_INDEX" val="20231106"/>
  <p:tag name="KSO_WM_UNIT_LAYERLEVEL" val="1_1_1"/>
  <p:tag name="KSO_WM_TAG_VERSION" val="3.0"/>
  <p:tag name="KSO_WM_DIAGRAM_MAX_ITEMCNT" val="6"/>
  <p:tag name="KSO_WM_DIAGRAM_MIN_ITEMCNT" val="2"/>
  <p:tag name="KSO_WM_DIAGRAM_VIRTUALLY_FRAME" val="{&quot;height&quot;:275.26149606299214,&quot;left&quot;:81.03566929133856,&quot;top&quot;:99.13850393700787,&quot;width&quot;:591.96377952755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
  <p:tag name="KSO_WM_DIAGRAM_USE_COLOR_VALUE" val="{&quot;color_scheme&quot;:1,&quot;color_type&quot;:1,&quot;theme_color_indexes&quot;:[5,6,5,6,5,6]}"/>
</p:tagLst>
</file>

<file path=ppt/tags/tag7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7.xml><?xml version="1.0" encoding="utf-8"?>
<p:tagLst xmlns:p="http://schemas.openxmlformats.org/presentationml/2006/main">
  <p:tag name="KSO_WM_DIAGRAM_VIRTUALLY_FRAME" val="{&quot;height&quot;:317.1,&quot;left&quot;:77.9,&quot;top&quot;:139.1,&quot;width&quot;:799.8}"/>
</p:tagLst>
</file>

<file path=ppt/tags/tag78.xml><?xml version="1.0" encoding="utf-8"?>
<p:tagLst xmlns:p="http://schemas.openxmlformats.org/presentationml/2006/main">
  <p:tag name="KSO_WM_DIAGRAM_VIRTUALLY_FRAME" val="{&quot;height&quot;:456.91629921259846,&quot;left&quot;:70.6,&quot;top&quot;:78.25,&quot;width&quot;:860.3}"/>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1.xml><?xml version="1.0" encoding="utf-8"?>
<p:tagLst xmlns:p="http://schemas.openxmlformats.org/presentationml/2006/main">
  <p:tag name="KSO_WM_DIAGRAM_VIRTUALLY_FRAME" val="{&quot;height&quot;:317.1,&quot;left&quot;:77.9,&quot;top&quot;:139.1,&quot;width&quot;:799.8}"/>
</p:tagLst>
</file>

<file path=ppt/tags/tag82.xml><?xml version="1.0" encoding="utf-8"?>
<p:tagLst xmlns:p="http://schemas.openxmlformats.org/presentationml/2006/main">
  <p:tag name="KSO_WM_DIAGRAM_VIRTUALLY_FRAME" val="{&quot;height&quot;:456.91629921259846,&quot;left&quot;:70.6,&quot;top&quot;:78.25,&quot;width&quot;:860.3}"/>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5.xml><?xml version="1.0" encoding="utf-8"?>
<p:tagLst xmlns:p="http://schemas.openxmlformats.org/presentationml/2006/main">
  <p:tag name="KSO_WM_DIAGRAM_VIRTUALLY_FRAME" val="{&quot;height&quot;:317.1,&quot;left&quot;:77.9,&quot;top&quot;:139.1,&quot;width&quot;:799.8}"/>
</p:tagLst>
</file>

<file path=ppt/tags/tag86.xml><?xml version="1.0" encoding="utf-8"?>
<p:tagLst xmlns:p="http://schemas.openxmlformats.org/presentationml/2006/main">
  <p:tag name="KSO_WM_DIAGRAM_VIRTUALLY_FRAME" val="{&quot;height&quot;:456.91629921259846,&quot;left&quot;:70.6,&quot;top&quot;:78.25,&quot;width&quot;:860.3}"/>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9.xml><?xml version="1.0" encoding="utf-8"?>
<p:tagLst xmlns:p="http://schemas.openxmlformats.org/presentationml/2006/main">
  <p:tag name="KSO_WM_DIAGRAM_VIRTUALLY_FRAME" val="{&quot;height&quot;:317.1,&quot;left&quot;:77.9,&quot;top&quot;:139.1,&quot;width&quot;:799.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56.91629921259846,&quot;left&quot;:70.6,&quot;top&quot;:78.25,&quot;width&quot;:860.3}"/>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17.1,&quot;left&quot;:77.9,&quot;top&quot;:139.1,&quot;width&quot;:79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3.xml><?xml version="1.0" encoding="utf-8"?>
<p:tagLst xmlns:p="http://schemas.openxmlformats.org/presentationml/2006/main">
  <p:tag name="KSO_WM_DIAGRAM_VIRTUALLY_FRAME" val="{&quot;height&quot;:317.1,&quot;left&quot;:77.9,&quot;top&quot;:139.1,&quot;width&quot;:799.8}"/>
</p:tagLst>
</file>

<file path=ppt/tags/tag9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8324</Words>
  <Application>WPS 演示</Application>
  <PresentationFormat>宽屏</PresentationFormat>
  <Paragraphs>988</Paragraphs>
  <Slides>42</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42</vt:i4>
      </vt:variant>
    </vt:vector>
  </HeadingPairs>
  <TitlesOfParts>
    <vt:vector size="60" baseType="lpstr">
      <vt:lpstr>Arial</vt:lpstr>
      <vt:lpstr>宋体</vt:lpstr>
      <vt:lpstr>Wingdings</vt:lpstr>
      <vt:lpstr>微软雅黑</vt:lpstr>
      <vt:lpstr>Wingdings</vt:lpstr>
      <vt:lpstr>汉仪中宋S</vt:lpstr>
      <vt:lpstr>Times New Roman</vt:lpstr>
      <vt:lpstr>等线</vt:lpstr>
      <vt:lpstr>Noto Sans SC</vt:lpstr>
      <vt:lpstr>Arial Unicode MS</vt:lpstr>
      <vt:lpstr>Calibri</vt:lpstr>
      <vt:lpstr>Times</vt:lpstr>
      <vt:lpstr>思源黑体 CN Regular</vt:lpstr>
      <vt:lpstr>Times New Roman</vt:lpstr>
      <vt:lpstr>汉仪中简黑简</vt:lpstr>
      <vt:lpstr>黑体</vt:lpstr>
      <vt:lpstr>字魂105号-简雅黑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(ಡωಡ)</cp:lastModifiedBy>
  <cp:revision>251</cp:revision>
  <dcterms:created xsi:type="dcterms:W3CDTF">2019-06-19T02:08:00Z</dcterms:created>
  <dcterms:modified xsi:type="dcterms:W3CDTF">2026-02-09T14:44:44Z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KSOTemplateUUID">
    <vt:lpwstr>v1.0_mb_zbmoe+zSTfWS7r/sK8+FwA==</vt:lpwstr>
  </property>
  <property fmtid="{D5CDD505-2E9C-101B-9397-08002B2CF9AE}" pid="4" name="ICV">
    <vt:lpwstr>2E1EB1DD7EFC4BD99611B2266306AD6F_13</vt:lpwstr>
  </property>
</Properties>
</file>