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2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3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410" r:id="rId2"/>
    <p:sldId id="411" r:id="rId3"/>
    <p:sldId id="484" r:id="rId4"/>
    <p:sldId id="485" r:id="rId5"/>
    <p:sldId id="486" r:id="rId6"/>
    <p:sldId id="487" r:id="rId7"/>
    <p:sldId id="415" r:id="rId8"/>
    <p:sldId id="429" r:id="rId9"/>
    <p:sldId id="517" r:id="rId10"/>
    <p:sldId id="518" r:id="rId11"/>
    <p:sldId id="520" r:id="rId12"/>
    <p:sldId id="469" r:id="rId13"/>
    <p:sldId id="465" r:id="rId14"/>
    <p:sldId id="504" r:id="rId15"/>
    <p:sldId id="522" r:id="rId16"/>
    <p:sldId id="523" r:id="rId17"/>
    <p:sldId id="524" r:id="rId18"/>
    <p:sldId id="525" r:id="rId19"/>
    <p:sldId id="526" r:id="rId20"/>
    <p:sldId id="503" r:id="rId21"/>
    <p:sldId id="528" r:id="rId22"/>
    <p:sldId id="475" r:id="rId23"/>
    <p:sldId id="472" r:id="rId24"/>
    <p:sldId id="529" r:id="rId25"/>
    <p:sldId id="477" r:id="rId26"/>
    <p:sldId id="480" r:id="rId27"/>
    <p:sldId id="479" r:id="rId28"/>
    <p:sldId id="532" r:id="rId29"/>
    <p:sldId id="491" r:id="rId30"/>
    <p:sldId id="535" r:id="rId31"/>
    <p:sldId id="533" r:id="rId32"/>
    <p:sldId id="534" r:id="rId33"/>
    <p:sldId id="495" r:id="rId34"/>
    <p:sldId id="497" r:id="rId35"/>
    <p:sldId id="419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9" userDrawn="1">
          <p15:clr>
            <a:srgbClr val="A4A3A4"/>
          </p15:clr>
        </p15:guide>
        <p15:guide id="2" pos="40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15794" initials="1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858"/>
    <a:srgbClr val="C06B3E"/>
    <a:srgbClr val="F9F8F4"/>
    <a:srgbClr val="FFFFFF"/>
    <a:srgbClr val="FCE1D4"/>
    <a:srgbClr val="EEEDEA"/>
    <a:srgbClr val="2F4F4F"/>
    <a:srgbClr val="C85F4B"/>
    <a:srgbClr val="FAFBFA"/>
    <a:srgbClr val="5579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82" y="108"/>
      </p:cViewPr>
      <p:guideLst>
        <p:guide orient="horz" pos="2009"/>
        <p:guide pos="40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18" Type="http://schemas.openxmlformats.org/officeDocument/2006/relationships/image" Target="../media/image25.png"/><Relationship Id="rId26" Type="http://schemas.openxmlformats.org/officeDocument/2006/relationships/image" Target="../media/image33.svg"/><Relationship Id="rId3" Type="http://schemas.openxmlformats.org/officeDocument/2006/relationships/tags" Target="../tags/tag126.xml"/><Relationship Id="rId21" Type="http://schemas.openxmlformats.org/officeDocument/2006/relationships/image" Target="../media/image28.svg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image" Target="../media/image2.png"/><Relationship Id="rId25" Type="http://schemas.openxmlformats.org/officeDocument/2006/relationships/image" Target="../media/image32.svg"/><Relationship Id="rId2" Type="http://schemas.openxmlformats.org/officeDocument/2006/relationships/tags" Target="../tags/tag125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27.png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image" Target="../media/image31.png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23" Type="http://schemas.openxmlformats.org/officeDocument/2006/relationships/image" Target="../media/image30.svg"/><Relationship Id="rId10" Type="http://schemas.openxmlformats.org/officeDocument/2006/relationships/tags" Target="../tags/tag133.xml"/><Relationship Id="rId19" Type="http://schemas.openxmlformats.org/officeDocument/2006/relationships/image" Target="../media/image26.svg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Relationship Id="rId22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image" Target="../media/image34.png"/><Relationship Id="rId18" Type="http://schemas.openxmlformats.org/officeDocument/2006/relationships/image" Target="../media/image39.jpeg"/><Relationship Id="rId3" Type="http://schemas.openxmlformats.org/officeDocument/2006/relationships/tags" Target="../tags/tag141.xml"/><Relationship Id="rId21" Type="http://schemas.openxmlformats.org/officeDocument/2006/relationships/image" Target="../media/image42.jpeg"/><Relationship Id="rId7" Type="http://schemas.openxmlformats.org/officeDocument/2006/relationships/tags" Target="../tags/tag145.xml"/><Relationship Id="rId12" Type="http://schemas.openxmlformats.org/officeDocument/2006/relationships/image" Target="../media/image2.png"/><Relationship Id="rId17" Type="http://schemas.openxmlformats.org/officeDocument/2006/relationships/image" Target="../media/image38.jpeg"/><Relationship Id="rId2" Type="http://schemas.openxmlformats.org/officeDocument/2006/relationships/tags" Target="../tags/tag140.xml"/><Relationship Id="rId16" Type="http://schemas.openxmlformats.org/officeDocument/2006/relationships/image" Target="../media/image37.svg"/><Relationship Id="rId20" Type="http://schemas.openxmlformats.org/officeDocument/2006/relationships/image" Target="../media/image41.svg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143.xml"/><Relationship Id="rId15" Type="http://schemas.openxmlformats.org/officeDocument/2006/relationships/image" Target="../media/image36.png"/><Relationship Id="rId23" Type="http://schemas.openxmlformats.org/officeDocument/2006/relationships/image" Target="../media/image44.svg"/><Relationship Id="rId10" Type="http://schemas.openxmlformats.org/officeDocument/2006/relationships/slideLayout" Target="../slideLayouts/slideLayout7.xml"/><Relationship Id="rId19" Type="http://schemas.openxmlformats.org/officeDocument/2006/relationships/image" Target="../media/image40.png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image" Target="../media/image35.svg"/><Relationship Id="rId22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8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slideLayout" Target="../slideLayouts/slideLayout7.xml"/><Relationship Id="rId26" Type="http://schemas.openxmlformats.org/officeDocument/2006/relationships/image" Target="../media/image51.png"/><Relationship Id="rId3" Type="http://schemas.openxmlformats.org/officeDocument/2006/relationships/tags" Target="../tags/tag151.xml"/><Relationship Id="rId21" Type="http://schemas.openxmlformats.org/officeDocument/2006/relationships/image" Target="../media/image46.svg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tags" Target="../tags/tag165.xml"/><Relationship Id="rId25" Type="http://schemas.openxmlformats.org/officeDocument/2006/relationships/image" Target="../media/image50.svg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image" Target="../media/image45.png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image" Target="../media/image49.png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image" Target="../media/image48.svg"/><Relationship Id="rId28" Type="http://schemas.openxmlformats.org/officeDocument/2006/relationships/image" Target="../media/image53.jpeg"/><Relationship Id="rId10" Type="http://schemas.openxmlformats.org/officeDocument/2006/relationships/tags" Target="../tags/tag158.xml"/><Relationship Id="rId19" Type="http://schemas.openxmlformats.org/officeDocument/2006/relationships/image" Target="../media/image2.png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image" Target="../media/image47.png"/><Relationship Id="rId27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tags" Target="../tags/tag178.xml"/><Relationship Id="rId18" Type="http://schemas.openxmlformats.org/officeDocument/2006/relationships/tags" Target="../tags/tag183.xml"/><Relationship Id="rId26" Type="http://schemas.openxmlformats.org/officeDocument/2006/relationships/image" Target="../media/image58.png"/><Relationship Id="rId3" Type="http://schemas.openxmlformats.org/officeDocument/2006/relationships/tags" Target="../tags/tag168.xml"/><Relationship Id="rId21" Type="http://schemas.openxmlformats.org/officeDocument/2006/relationships/image" Target="../media/image2.png"/><Relationship Id="rId7" Type="http://schemas.openxmlformats.org/officeDocument/2006/relationships/tags" Target="../tags/tag172.xml"/><Relationship Id="rId12" Type="http://schemas.openxmlformats.org/officeDocument/2006/relationships/tags" Target="../tags/tag177.xml"/><Relationship Id="rId17" Type="http://schemas.openxmlformats.org/officeDocument/2006/relationships/tags" Target="../tags/tag182.xml"/><Relationship Id="rId25" Type="http://schemas.openxmlformats.org/officeDocument/2006/relationships/image" Target="../media/image57.svg"/><Relationship Id="rId2" Type="http://schemas.openxmlformats.org/officeDocument/2006/relationships/tags" Target="../tags/tag167.xml"/><Relationship Id="rId16" Type="http://schemas.openxmlformats.org/officeDocument/2006/relationships/tags" Target="../tags/tag18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24" Type="http://schemas.openxmlformats.org/officeDocument/2006/relationships/image" Target="../media/image56.png"/><Relationship Id="rId5" Type="http://schemas.openxmlformats.org/officeDocument/2006/relationships/tags" Target="../tags/tag170.xml"/><Relationship Id="rId15" Type="http://schemas.openxmlformats.org/officeDocument/2006/relationships/tags" Target="../tags/tag180.xml"/><Relationship Id="rId23" Type="http://schemas.openxmlformats.org/officeDocument/2006/relationships/image" Target="../media/image55.svg"/><Relationship Id="rId10" Type="http://schemas.openxmlformats.org/officeDocument/2006/relationships/tags" Target="../tags/tag175.xml"/><Relationship Id="rId19" Type="http://schemas.openxmlformats.org/officeDocument/2006/relationships/tags" Target="../tags/tag184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tags" Target="../tags/tag179.xml"/><Relationship Id="rId22" Type="http://schemas.openxmlformats.org/officeDocument/2006/relationships/image" Target="../media/image54.png"/><Relationship Id="rId27" Type="http://schemas.openxmlformats.org/officeDocument/2006/relationships/image" Target="../media/image5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8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image" Target="../media/image69.jpeg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image" Target="../media/image68.jpeg"/><Relationship Id="rId2" Type="http://schemas.openxmlformats.org/officeDocument/2006/relationships/tags" Target="../tags/tag190.xml"/><Relationship Id="rId16" Type="http://schemas.openxmlformats.org/officeDocument/2006/relationships/image" Target="../media/image67.jpeg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5" Type="http://schemas.openxmlformats.org/officeDocument/2006/relationships/tags" Target="../tags/tag193.xml"/><Relationship Id="rId15" Type="http://schemas.openxmlformats.org/officeDocument/2006/relationships/image" Target="../media/image2.png"/><Relationship Id="rId10" Type="http://schemas.openxmlformats.org/officeDocument/2006/relationships/tags" Target="../tags/tag198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openxmlformats.org/officeDocument/2006/relationships/tags" Target="../tags/tag214.xml"/><Relationship Id="rId18" Type="http://schemas.openxmlformats.org/officeDocument/2006/relationships/image" Target="../media/image72.png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tags" Target="../tags/tag213.xml"/><Relationship Id="rId17" Type="http://schemas.openxmlformats.org/officeDocument/2006/relationships/image" Target="../media/image71.png"/><Relationship Id="rId2" Type="http://schemas.openxmlformats.org/officeDocument/2006/relationships/tags" Target="../tags/tag203.xml"/><Relationship Id="rId16" Type="http://schemas.openxmlformats.org/officeDocument/2006/relationships/image" Target="../media/image70.png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tags" Target="../tags/tag212.xml"/><Relationship Id="rId5" Type="http://schemas.openxmlformats.org/officeDocument/2006/relationships/tags" Target="../tags/tag206.xml"/><Relationship Id="rId15" Type="http://schemas.openxmlformats.org/officeDocument/2006/relationships/image" Target="../media/image2.png"/><Relationship Id="rId10" Type="http://schemas.openxmlformats.org/officeDocument/2006/relationships/tags" Target="../tags/tag211.xml"/><Relationship Id="rId4" Type="http://schemas.openxmlformats.org/officeDocument/2006/relationships/tags" Target="../tags/tag205.xml"/><Relationship Id="rId9" Type="http://schemas.openxmlformats.org/officeDocument/2006/relationships/tags" Target="../tags/tag210.xml"/><Relationship Id="rId1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image" Target="../media/image5.svg"/><Relationship Id="rId3" Type="http://schemas.openxmlformats.org/officeDocument/2006/relationships/tags" Target="../tags/tag67.xml"/><Relationship Id="rId21" Type="http://schemas.openxmlformats.org/officeDocument/2006/relationships/tags" Target="../tags/tag85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image" Target="../media/image4.png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24" Type="http://schemas.openxmlformats.org/officeDocument/2006/relationships/image" Target="../media/image2.png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23" Type="http://schemas.openxmlformats.org/officeDocument/2006/relationships/image" Target="../media/image3.png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Relationship Id="rId22" Type="http://schemas.openxmlformats.org/officeDocument/2006/relationships/slideLayout" Target="../slideLayouts/slideLayout7.xml"/><Relationship Id="rId27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0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image" Target="../media/image75.png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image" Target="../media/image74.png"/><Relationship Id="rId5" Type="http://schemas.openxmlformats.org/officeDocument/2006/relationships/tags" Target="../tags/tag225.xml"/><Relationship Id="rId10" Type="http://schemas.openxmlformats.org/officeDocument/2006/relationships/image" Target="../media/image73.png"/><Relationship Id="rId4" Type="http://schemas.openxmlformats.org/officeDocument/2006/relationships/tags" Target="../tags/tag224.xml"/><Relationship Id="rId9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image" Target="../media/image78.png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../media/image77.png"/><Relationship Id="rId5" Type="http://schemas.openxmlformats.org/officeDocument/2006/relationships/tags" Target="../tags/tag232.xml"/><Relationship Id="rId10" Type="http://schemas.openxmlformats.org/officeDocument/2006/relationships/image" Target="../media/image76.png"/><Relationship Id="rId4" Type="http://schemas.openxmlformats.org/officeDocument/2006/relationships/tags" Target="../tags/tag231.xml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image" Target="../media/image79.png"/><Relationship Id="rId18" Type="http://schemas.openxmlformats.org/officeDocument/2006/relationships/image" Target="../media/image84.svg"/><Relationship Id="rId26" Type="http://schemas.openxmlformats.org/officeDocument/2006/relationships/image" Target="../media/image92.svg"/><Relationship Id="rId3" Type="http://schemas.openxmlformats.org/officeDocument/2006/relationships/tags" Target="../tags/tag237.xml"/><Relationship Id="rId21" Type="http://schemas.openxmlformats.org/officeDocument/2006/relationships/image" Target="../media/image87.png"/><Relationship Id="rId7" Type="http://schemas.openxmlformats.org/officeDocument/2006/relationships/tags" Target="../tags/tag241.xml"/><Relationship Id="rId12" Type="http://schemas.openxmlformats.org/officeDocument/2006/relationships/image" Target="../media/image2.png"/><Relationship Id="rId17" Type="http://schemas.openxmlformats.org/officeDocument/2006/relationships/image" Target="../media/image83.png"/><Relationship Id="rId25" Type="http://schemas.openxmlformats.org/officeDocument/2006/relationships/image" Target="../media/image91.png"/><Relationship Id="rId2" Type="http://schemas.openxmlformats.org/officeDocument/2006/relationships/tags" Target="../tags/tag236.xml"/><Relationship Id="rId16" Type="http://schemas.openxmlformats.org/officeDocument/2006/relationships/image" Target="../media/image82.svg"/><Relationship Id="rId20" Type="http://schemas.openxmlformats.org/officeDocument/2006/relationships/image" Target="../media/image86.svg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slideLayout" Target="../slideLayouts/slideLayout7.xml"/><Relationship Id="rId24" Type="http://schemas.openxmlformats.org/officeDocument/2006/relationships/image" Target="../media/image90.svg"/><Relationship Id="rId5" Type="http://schemas.openxmlformats.org/officeDocument/2006/relationships/tags" Target="../tags/tag239.xml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28" Type="http://schemas.openxmlformats.org/officeDocument/2006/relationships/image" Target="../media/image94.svg"/><Relationship Id="rId10" Type="http://schemas.openxmlformats.org/officeDocument/2006/relationships/tags" Target="../tags/tag244.xml"/><Relationship Id="rId19" Type="http://schemas.openxmlformats.org/officeDocument/2006/relationships/image" Target="../media/image85.png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image" Target="../media/image80.svg"/><Relationship Id="rId22" Type="http://schemas.openxmlformats.org/officeDocument/2006/relationships/image" Target="../media/image88.svg"/><Relationship Id="rId27" Type="http://schemas.openxmlformats.org/officeDocument/2006/relationships/image" Target="../media/image9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slideLayout" Target="../slideLayouts/slideLayout7.xml"/><Relationship Id="rId26" Type="http://schemas.openxmlformats.org/officeDocument/2006/relationships/image" Target="../media/image101.svg"/><Relationship Id="rId3" Type="http://schemas.openxmlformats.org/officeDocument/2006/relationships/tags" Target="../tags/tag247.xml"/><Relationship Id="rId21" Type="http://schemas.openxmlformats.org/officeDocument/2006/relationships/image" Target="../media/image96.png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image" Target="../media/image100.png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image" Target="../media/image95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image" Target="../media/image99.svg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image" Target="../media/image98.png"/><Relationship Id="rId10" Type="http://schemas.openxmlformats.org/officeDocument/2006/relationships/tags" Target="../tags/tag254.xml"/><Relationship Id="rId19" Type="http://schemas.openxmlformats.org/officeDocument/2006/relationships/image" Target="../media/image2.png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image" Target="../media/image97.sv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tags" Target="../tags/tag274.xml"/><Relationship Id="rId18" Type="http://schemas.openxmlformats.org/officeDocument/2006/relationships/image" Target="../media/image102.svg"/><Relationship Id="rId26" Type="http://schemas.openxmlformats.org/officeDocument/2006/relationships/image" Target="../media/image110.svg"/><Relationship Id="rId3" Type="http://schemas.openxmlformats.org/officeDocument/2006/relationships/tags" Target="../tags/tag264.xml"/><Relationship Id="rId21" Type="http://schemas.openxmlformats.org/officeDocument/2006/relationships/image" Target="../media/image105.png"/><Relationship Id="rId34" Type="http://schemas.openxmlformats.org/officeDocument/2006/relationships/image" Target="../media/image118.svg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image" Target="../media/image96.png"/><Relationship Id="rId25" Type="http://schemas.openxmlformats.org/officeDocument/2006/relationships/image" Target="../media/image109.png"/><Relationship Id="rId33" Type="http://schemas.openxmlformats.org/officeDocument/2006/relationships/image" Target="../media/image117.png"/><Relationship Id="rId2" Type="http://schemas.openxmlformats.org/officeDocument/2006/relationships/tags" Target="../tags/tag263.xml"/><Relationship Id="rId16" Type="http://schemas.openxmlformats.org/officeDocument/2006/relationships/image" Target="../media/image2.png"/><Relationship Id="rId20" Type="http://schemas.openxmlformats.org/officeDocument/2006/relationships/image" Target="../media/image104.svg"/><Relationship Id="rId29" Type="http://schemas.openxmlformats.org/officeDocument/2006/relationships/image" Target="../media/image113.png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24" Type="http://schemas.openxmlformats.org/officeDocument/2006/relationships/image" Target="../media/image108.svg"/><Relationship Id="rId32" Type="http://schemas.openxmlformats.org/officeDocument/2006/relationships/image" Target="../media/image116.svg"/><Relationship Id="rId5" Type="http://schemas.openxmlformats.org/officeDocument/2006/relationships/tags" Target="../tags/tag266.xml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107.png"/><Relationship Id="rId28" Type="http://schemas.openxmlformats.org/officeDocument/2006/relationships/image" Target="../media/image112.svg"/><Relationship Id="rId10" Type="http://schemas.openxmlformats.org/officeDocument/2006/relationships/tags" Target="../tags/tag271.xml"/><Relationship Id="rId19" Type="http://schemas.openxmlformats.org/officeDocument/2006/relationships/image" Target="../media/image103.png"/><Relationship Id="rId31" Type="http://schemas.openxmlformats.org/officeDocument/2006/relationships/image" Target="../media/image115.png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Relationship Id="rId22" Type="http://schemas.openxmlformats.org/officeDocument/2006/relationships/image" Target="../media/image106.svg"/><Relationship Id="rId27" Type="http://schemas.openxmlformats.org/officeDocument/2006/relationships/image" Target="../media/image111.png"/><Relationship Id="rId30" Type="http://schemas.openxmlformats.org/officeDocument/2006/relationships/image" Target="../media/image114.svg"/><Relationship Id="rId8" Type="http://schemas.openxmlformats.org/officeDocument/2006/relationships/tags" Target="../tags/tag26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27.svg"/><Relationship Id="rId3" Type="http://schemas.openxmlformats.org/officeDocument/2006/relationships/image" Target="../media/image2.png"/><Relationship Id="rId7" Type="http://schemas.openxmlformats.org/officeDocument/2006/relationships/image" Target="../media/image122.svg"/><Relationship Id="rId12" Type="http://schemas.openxmlformats.org/officeDocument/2006/relationships/image" Target="../media/image1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6.xml"/><Relationship Id="rId6" Type="http://schemas.openxmlformats.org/officeDocument/2006/relationships/image" Target="../media/image121.png"/><Relationship Id="rId11" Type="http://schemas.openxmlformats.org/officeDocument/2006/relationships/image" Target="../media/image125.svg"/><Relationship Id="rId5" Type="http://schemas.openxmlformats.org/officeDocument/2006/relationships/image" Target="../media/image120.svg"/><Relationship Id="rId15" Type="http://schemas.openxmlformats.org/officeDocument/2006/relationships/image" Target="../media/image13.svg"/><Relationship Id="rId10" Type="http://schemas.openxmlformats.org/officeDocument/2006/relationships/image" Target="../media/image124.png"/><Relationship Id="rId4" Type="http://schemas.openxmlformats.org/officeDocument/2006/relationships/image" Target="../media/image119.png"/><Relationship Id="rId9" Type="http://schemas.openxmlformats.org/officeDocument/2006/relationships/image" Target="../media/image123.svg"/><Relationship Id="rId1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84.svg"/><Relationship Id="rId3" Type="http://schemas.openxmlformats.org/officeDocument/2006/relationships/image" Target="../media/image2.png"/><Relationship Id="rId7" Type="http://schemas.openxmlformats.org/officeDocument/2006/relationships/image" Target="../media/image129.svg"/><Relationship Id="rId12" Type="http://schemas.openxmlformats.org/officeDocument/2006/relationships/image" Target="../media/image83.png"/><Relationship Id="rId17" Type="http://schemas.openxmlformats.org/officeDocument/2006/relationships/image" Target="../media/image136.sv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5.png"/><Relationship Id="rId1" Type="http://schemas.openxmlformats.org/officeDocument/2006/relationships/tags" Target="../tags/tag278.xml"/><Relationship Id="rId6" Type="http://schemas.openxmlformats.org/officeDocument/2006/relationships/image" Target="../media/image128.png"/><Relationship Id="rId11" Type="http://schemas.openxmlformats.org/officeDocument/2006/relationships/image" Target="../media/image133.svg"/><Relationship Id="rId5" Type="http://schemas.openxmlformats.org/officeDocument/2006/relationships/image" Target="../media/image104.svg"/><Relationship Id="rId15" Type="http://schemas.openxmlformats.org/officeDocument/2006/relationships/image" Target="../media/image134.svg"/><Relationship Id="rId10" Type="http://schemas.openxmlformats.org/officeDocument/2006/relationships/image" Target="../media/image132.png"/><Relationship Id="rId4" Type="http://schemas.openxmlformats.org/officeDocument/2006/relationships/image" Target="../media/image103.png"/><Relationship Id="rId9" Type="http://schemas.openxmlformats.org/officeDocument/2006/relationships/image" Target="../media/image131.svg"/><Relationship Id="rId1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291.xml"/><Relationship Id="rId18" Type="http://schemas.openxmlformats.org/officeDocument/2006/relationships/tags" Target="../tags/tag296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281.xml"/><Relationship Id="rId21" Type="http://schemas.openxmlformats.org/officeDocument/2006/relationships/tags" Target="../tags/tag299.xml"/><Relationship Id="rId34" Type="http://schemas.openxmlformats.org/officeDocument/2006/relationships/image" Target="../media/image142.png"/><Relationship Id="rId7" Type="http://schemas.openxmlformats.org/officeDocument/2006/relationships/tags" Target="../tags/tag285.xml"/><Relationship Id="rId12" Type="http://schemas.openxmlformats.org/officeDocument/2006/relationships/tags" Target="../tags/tag290.xml"/><Relationship Id="rId17" Type="http://schemas.openxmlformats.org/officeDocument/2006/relationships/tags" Target="../tags/tag295.xml"/><Relationship Id="rId25" Type="http://schemas.openxmlformats.org/officeDocument/2006/relationships/tags" Target="../tags/tag303.xml"/><Relationship Id="rId33" Type="http://schemas.openxmlformats.org/officeDocument/2006/relationships/image" Target="../media/image141.svg"/><Relationship Id="rId2" Type="http://schemas.openxmlformats.org/officeDocument/2006/relationships/tags" Target="../tags/tag280.xml"/><Relationship Id="rId16" Type="http://schemas.openxmlformats.org/officeDocument/2006/relationships/tags" Target="../tags/tag294.xml"/><Relationship Id="rId20" Type="http://schemas.openxmlformats.org/officeDocument/2006/relationships/tags" Target="../tags/tag298.xml"/><Relationship Id="rId29" Type="http://schemas.openxmlformats.org/officeDocument/2006/relationships/image" Target="../media/image138.svg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tags" Target="../tags/tag289.xml"/><Relationship Id="rId24" Type="http://schemas.openxmlformats.org/officeDocument/2006/relationships/tags" Target="../tags/tag302.xml"/><Relationship Id="rId32" Type="http://schemas.openxmlformats.org/officeDocument/2006/relationships/image" Target="../media/image140.png"/><Relationship Id="rId5" Type="http://schemas.openxmlformats.org/officeDocument/2006/relationships/tags" Target="../tags/tag283.xml"/><Relationship Id="rId15" Type="http://schemas.openxmlformats.org/officeDocument/2006/relationships/tags" Target="../tags/tag293.xml"/><Relationship Id="rId23" Type="http://schemas.openxmlformats.org/officeDocument/2006/relationships/tags" Target="../tags/tag301.xml"/><Relationship Id="rId28" Type="http://schemas.openxmlformats.org/officeDocument/2006/relationships/image" Target="../media/image137.png"/><Relationship Id="rId10" Type="http://schemas.openxmlformats.org/officeDocument/2006/relationships/tags" Target="../tags/tag288.xml"/><Relationship Id="rId19" Type="http://schemas.openxmlformats.org/officeDocument/2006/relationships/tags" Target="../tags/tag297.xml"/><Relationship Id="rId31" Type="http://schemas.openxmlformats.org/officeDocument/2006/relationships/image" Target="../media/image139.svg"/><Relationship Id="rId4" Type="http://schemas.openxmlformats.org/officeDocument/2006/relationships/tags" Target="../tags/tag282.xml"/><Relationship Id="rId9" Type="http://schemas.openxmlformats.org/officeDocument/2006/relationships/tags" Target="../tags/tag287.xml"/><Relationship Id="rId14" Type="http://schemas.openxmlformats.org/officeDocument/2006/relationships/tags" Target="../tags/tag292.xml"/><Relationship Id="rId22" Type="http://schemas.openxmlformats.org/officeDocument/2006/relationships/tags" Target="../tags/tag300.xml"/><Relationship Id="rId27" Type="http://schemas.openxmlformats.org/officeDocument/2006/relationships/image" Target="../media/image2.png"/><Relationship Id="rId30" Type="http://schemas.openxmlformats.org/officeDocument/2006/relationships/image" Target="../media/image113.png"/><Relationship Id="rId35" Type="http://schemas.openxmlformats.org/officeDocument/2006/relationships/image" Target="../media/image143.svg"/><Relationship Id="rId8" Type="http://schemas.openxmlformats.org/officeDocument/2006/relationships/tags" Target="../tags/tag28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11.xml"/><Relationship Id="rId13" Type="http://schemas.openxmlformats.org/officeDocument/2006/relationships/tags" Target="../tags/tag316.xml"/><Relationship Id="rId18" Type="http://schemas.openxmlformats.org/officeDocument/2006/relationships/image" Target="../media/image144.png"/><Relationship Id="rId26" Type="http://schemas.openxmlformats.org/officeDocument/2006/relationships/image" Target="../media/image128.png"/><Relationship Id="rId3" Type="http://schemas.openxmlformats.org/officeDocument/2006/relationships/tags" Target="../tags/tag306.xml"/><Relationship Id="rId21" Type="http://schemas.openxmlformats.org/officeDocument/2006/relationships/image" Target="../media/image147.svg"/><Relationship Id="rId7" Type="http://schemas.openxmlformats.org/officeDocument/2006/relationships/tags" Target="../tags/tag310.xml"/><Relationship Id="rId12" Type="http://schemas.openxmlformats.org/officeDocument/2006/relationships/tags" Target="../tags/tag315.xml"/><Relationship Id="rId17" Type="http://schemas.openxmlformats.org/officeDocument/2006/relationships/image" Target="../media/image9.svg"/><Relationship Id="rId25" Type="http://schemas.openxmlformats.org/officeDocument/2006/relationships/image" Target="../media/image151.svg"/><Relationship Id="rId2" Type="http://schemas.openxmlformats.org/officeDocument/2006/relationships/tags" Target="../tags/tag305.xml"/><Relationship Id="rId16" Type="http://schemas.openxmlformats.org/officeDocument/2006/relationships/image" Target="../media/image8.png"/><Relationship Id="rId20" Type="http://schemas.openxmlformats.org/officeDocument/2006/relationships/image" Target="../media/image146.png"/><Relationship Id="rId1" Type="http://schemas.openxmlformats.org/officeDocument/2006/relationships/tags" Target="../tags/tag304.xml"/><Relationship Id="rId6" Type="http://schemas.openxmlformats.org/officeDocument/2006/relationships/tags" Target="../tags/tag309.xml"/><Relationship Id="rId11" Type="http://schemas.openxmlformats.org/officeDocument/2006/relationships/tags" Target="../tags/tag314.xml"/><Relationship Id="rId24" Type="http://schemas.openxmlformats.org/officeDocument/2006/relationships/image" Target="../media/image150.png"/><Relationship Id="rId5" Type="http://schemas.openxmlformats.org/officeDocument/2006/relationships/tags" Target="../tags/tag308.xml"/><Relationship Id="rId15" Type="http://schemas.openxmlformats.org/officeDocument/2006/relationships/image" Target="../media/image2.png"/><Relationship Id="rId23" Type="http://schemas.openxmlformats.org/officeDocument/2006/relationships/image" Target="../media/image149.svg"/><Relationship Id="rId10" Type="http://schemas.openxmlformats.org/officeDocument/2006/relationships/tags" Target="../tags/tag313.xml"/><Relationship Id="rId19" Type="http://schemas.openxmlformats.org/officeDocument/2006/relationships/image" Target="../media/image145.svg"/><Relationship Id="rId4" Type="http://schemas.openxmlformats.org/officeDocument/2006/relationships/tags" Target="../tags/tag307.xml"/><Relationship Id="rId9" Type="http://schemas.openxmlformats.org/officeDocument/2006/relationships/tags" Target="../tags/tag312.xml"/><Relationship Id="rId14" Type="http://schemas.openxmlformats.org/officeDocument/2006/relationships/slideLayout" Target="../slideLayouts/slideLayout7.xml"/><Relationship Id="rId22" Type="http://schemas.openxmlformats.org/officeDocument/2006/relationships/image" Target="../media/image148.png"/><Relationship Id="rId27" Type="http://schemas.openxmlformats.org/officeDocument/2006/relationships/image" Target="../media/image129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7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3" Type="http://schemas.openxmlformats.org/officeDocument/2006/relationships/tags" Target="../tags/tag320.xml"/><Relationship Id="rId7" Type="http://schemas.openxmlformats.org/officeDocument/2006/relationships/tags" Target="../tags/tag324.xml"/><Relationship Id="rId12" Type="http://schemas.openxmlformats.org/officeDocument/2006/relationships/image" Target="../media/image2.png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22.xml"/><Relationship Id="rId10" Type="http://schemas.openxmlformats.org/officeDocument/2006/relationships/tags" Target="../tags/tag327.xml"/><Relationship Id="rId4" Type="http://schemas.openxmlformats.org/officeDocument/2006/relationships/tags" Target="../tags/tag321.xml"/><Relationship Id="rId9" Type="http://schemas.openxmlformats.org/officeDocument/2006/relationships/tags" Target="../tags/tag3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19" Type="http://schemas.openxmlformats.org/officeDocument/2006/relationships/image" Target="../media/image2.png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image" Target="../media/image2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2.pn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3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4423" y="3442335"/>
            <a:ext cx="7437120" cy="36576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5805" y="1215390"/>
            <a:ext cx="1074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第十章</a:t>
            </a:r>
            <a:r>
              <a:rPr lang="en-US" altLang="zh-CN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en-US" altLang="zh-CN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</a:t>
            </a: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的馆校协同项目探究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741228" y="4692650"/>
            <a:ext cx="2709545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授课人：</a:t>
            </a:r>
            <a:r>
              <a:rPr lang="en-US" altLang="zh-CN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826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馆校协同的现状与 C-STEAM 赋能逻辑</a:t>
            </a:r>
          </a:p>
        </p:txBody>
      </p:sp>
      <p:sp>
        <p:nvSpPr>
          <p:cNvPr id="2" name="AutoShape 2"/>
          <p:cNvSpPr/>
          <p:nvPr/>
        </p:nvSpPr>
        <p:spPr>
          <a:xfrm>
            <a:off x="762000" y="120523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为何需要协同？学校与博物馆的互补性</a:t>
            </a:r>
            <a:endParaRPr lang="en-US" sz="2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209423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2094230"/>
            <a:ext cx="5143500" cy="762000"/>
          </a:xfrm>
          <a:prstGeom prst="roundRect">
            <a:avLst>
              <a:gd name="adj" fmla="val 1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rgbClr val="315858"/>
              </a:solidFill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16000" y="2272030"/>
            <a:ext cx="406400" cy="406400"/>
          </a:xfrm>
          <a:prstGeom prst="rect">
            <a:avLst/>
          </a:prstGeom>
        </p:spPr>
      </p:pic>
      <p:sp>
        <p:nvSpPr>
          <p:cNvPr id="9" name="AutoShape 6"/>
          <p:cNvSpPr/>
          <p:nvPr/>
        </p:nvSpPr>
        <p:spPr>
          <a:xfrm>
            <a:off x="1524000" y="224663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学校教育体系</a:t>
            </a:r>
          </a:p>
        </p:txBody>
      </p:sp>
      <p:pic>
        <p:nvPicPr>
          <p:cNvPr id="10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6000" y="3110230"/>
            <a:ext cx="304800" cy="304800"/>
          </a:xfrm>
          <a:prstGeom prst="rect">
            <a:avLst/>
          </a:prstGeom>
        </p:spPr>
      </p:pic>
      <p:sp>
        <p:nvSpPr>
          <p:cNvPr id="11" name="AutoShape 8"/>
          <p:cNvSpPr/>
          <p:nvPr>
            <p:custDataLst>
              <p:tags r:id="rId3"/>
            </p:custDataLst>
          </p:nvPr>
        </p:nvSpPr>
        <p:spPr>
          <a:xfrm>
            <a:off x="1397000" y="308483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核心优势：系统化与专业性</a:t>
            </a:r>
          </a:p>
        </p:txBody>
      </p:sp>
      <p:sp>
        <p:nvSpPr>
          <p:cNvPr id="12" name="AutoShape 9"/>
          <p:cNvSpPr/>
          <p:nvPr>
            <p:custDataLst>
              <p:tags r:id="rId4"/>
            </p:custDataLst>
          </p:nvPr>
        </p:nvSpPr>
        <p:spPr>
          <a:xfrm>
            <a:off x="1016000" y="349123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拥有成熟的课程体系与系统的教学方法论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配备稳定的专业教师队伍，保障教学连续性</a:t>
            </a:r>
          </a:p>
        </p:txBody>
      </p:sp>
      <p:cxnSp>
        <p:nvCxnSpPr>
          <p:cNvPr id="13" name="Connector 10"/>
          <p:cNvCxnSpPr/>
          <p:nvPr>
            <p:custDataLst>
              <p:tags r:id="rId5"/>
            </p:custDataLst>
          </p:nvPr>
        </p:nvCxnSpPr>
        <p:spPr>
          <a:xfrm rot="-9418">
            <a:off x="1016009" y="445008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6000" y="4730750"/>
            <a:ext cx="304800" cy="304800"/>
          </a:xfrm>
          <a:prstGeom prst="rect">
            <a:avLst/>
          </a:prstGeom>
        </p:spPr>
      </p:pic>
      <p:sp>
        <p:nvSpPr>
          <p:cNvPr id="15" name="AutoShape 12"/>
          <p:cNvSpPr/>
          <p:nvPr>
            <p:custDataLst>
              <p:tags r:id="rId7"/>
            </p:custDataLst>
          </p:nvPr>
        </p:nvSpPr>
        <p:spPr>
          <a:xfrm>
            <a:off x="1397000" y="470535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85F4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存在短板：资源与形式局限</a:t>
            </a:r>
          </a:p>
        </p:txBody>
      </p:sp>
      <p:sp>
        <p:nvSpPr>
          <p:cNvPr id="16" name="AutoShape 13"/>
          <p:cNvSpPr/>
          <p:nvPr>
            <p:custDataLst>
              <p:tags r:id="rId8"/>
            </p:custDataLst>
          </p:nvPr>
        </p:nvSpPr>
        <p:spPr>
          <a:xfrm>
            <a:off x="1016000" y="511175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传统文化领域师资力量相对薄弱，资源获取单一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教学形式易固化，缺乏沉浸式的实物体验场景</a:t>
            </a:r>
          </a:p>
        </p:txBody>
      </p:sp>
      <p:sp>
        <p:nvSpPr>
          <p:cNvPr id="17" name="AutoShape 14"/>
          <p:cNvSpPr/>
          <p:nvPr/>
        </p:nvSpPr>
        <p:spPr>
          <a:xfrm>
            <a:off x="6286500" y="209423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5"/>
          <p:cNvSpPr/>
          <p:nvPr/>
        </p:nvSpPr>
        <p:spPr>
          <a:xfrm>
            <a:off x="6286500" y="2094230"/>
            <a:ext cx="5143500" cy="762000"/>
          </a:xfrm>
          <a:prstGeom prst="roundRect">
            <a:avLst>
              <a:gd name="adj" fmla="val 1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rgbClr val="315858"/>
              </a:solidFill>
            </a:endParaRPr>
          </a:p>
        </p:txBody>
      </p:sp>
      <p:pic>
        <p:nvPicPr>
          <p:cNvPr id="19" name="Picture 1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540500" y="2272030"/>
            <a:ext cx="406400" cy="406400"/>
          </a:xfrm>
          <a:prstGeom prst="rect">
            <a:avLst/>
          </a:prstGeom>
        </p:spPr>
      </p:pic>
      <p:sp>
        <p:nvSpPr>
          <p:cNvPr id="20" name="AutoShape 17"/>
          <p:cNvSpPr/>
          <p:nvPr/>
        </p:nvSpPr>
        <p:spPr>
          <a:xfrm>
            <a:off x="7048500" y="224663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博物馆教育资源</a:t>
            </a:r>
          </a:p>
        </p:txBody>
      </p:sp>
      <p:pic>
        <p:nvPicPr>
          <p:cNvPr id="21" name="Picture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40500" y="3110230"/>
            <a:ext cx="304800" cy="304800"/>
          </a:xfrm>
          <a:prstGeom prst="rect">
            <a:avLst/>
          </a:prstGeom>
        </p:spPr>
      </p:pic>
      <p:sp>
        <p:nvSpPr>
          <p:cNvPr id="22" name="AutoShape 19"/>
          <p:cNvSpPr/>
          <p:nvPr>
            <p:custDataLst>
              <p:tags r:id="rId10"/>
            </p:custDataLst>
          </p:nvPr>
        </p:nvSpPr>
        <p:spPr>
          <a:xfrm>
            <a:off x="6921500" y="308483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核心优势：实物与沉浸式体验</a:t>
            </a:r>
          </a:p>
        </p:txBody>
      </p:sp>
      <p:sp>
        <p:nvSpPr>
          <p:cNvPr id="23" name="AutoShape 20"/>
          <p:cNvSpPr/>
          <p:nvPr>
            <p:custDataLst>
              <p:tags r:id="rId11"/>
            </p:custDataLst>
          </p:nvPr>
        </p:nvSpPr>
        <p:spPr>
          <a:xfrm>
            <a:off x="6540500" y="349123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拥有海量珍贵文物藏品，提供直观的实物展示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专业讲解人员提供深度背景，打造沉浸式文化空间</a:t>
            </a:r>
          </a:p>
        </p:txBody>
      </p:sp>
      <p:cxnSp>
        <p:nvCxnSpPr>
          <p:cNvPr id="24" name="Connector 21"/>
          <p:cNvCxnSpPr/>
          <p:nvPr>
            <p:custDataLst>
              <p:tags r:id="rId12"/>
            </p:custDataLst>
          </p:nvPr>
        </p:nvCxnSpPr>
        <p:spPr>
          <a:xfrm rot="-9418">
            <a:off x="6540509" y="445008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BEB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5" name="Picture 2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40500" y="4730750"/>
            <a:ext cx="304800" cy="304800"/>
          </a:xfrm>
          <a:prstGeom prst="rect">
            <a:avLst/>
          </a:prstGeom>
        </p:spPr>
      </p:pic>
      <p:sp>
        <p:nvSpPr>
          <p:cNvPr id="26" name="AutoShape 23"/>
          <p:cNvSpPr/>
          <p:nvPr>
            <p:custDataLst>
              <p:tags r:id="rId14"/>
            </p:custDataLst>
          </p:nvPr>
        </p:nvSpPr>
        <p:spPr>
          <a:xfrm>
            <a:off x="6921500" y="4705350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85F4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存在短板：系统性与目标性</a:t>
            </a:r>
          </a:p>
        </p:txBody>
      </p:sp>
      <p:sp>
        <p:nvSpPr>
          <p:cNvPr id="27" name="AutoShape 24"/>
          <p:cNvSpPr/>
          <p:nvPr>
            <p:custDataLst>
              <p:tags r:id="rId15"/>
            </p:custDataLst>
          </p:nvPr>
        </p:nvSpPr>
        <p:spPr>
          <a:xfrm>
            <a:off x="6540500" y="5111750"/>
            <a:ext cx="463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教育目标设定往往较为浅层，缺乏系统性教学设计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65100" indent="-1651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容易出现“游”与“学”脱节，难以形成深度知识内化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3"/>
          <p:cNvSpPr/>
          <p:nvPr/>
        </p:nvSpPr>
        <p:spPr>
          <a:xfrm>
            <a:off x="5608320" y="1320165"/>
            <a:ext cx="6042025" cy="2559685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826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馆校协同的现状与 C-STEAM 赋能逻辑</a:t>
            </a:r>
          </a:p>
        </p:txBody>
      </p:sp>
      <p:sp>
        <p:nvSpPr>
          <p:cNvPr id="2" name="AutoShape 2"/>
          <p:cNvSpPr/>
          <p:nvPr/>
        </p:nvSpPr>
        <p:spPr>
          <a:xfrm>
            <a:off x="325120" y="1320165"/>
            <a:ext cx="4563745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C-STEAM：馆校协同的理想抓手</a:t>
            </a:r>
          </a:p>
        </p:txBody>
      </p:sp>
      <p:sp>
        <p:nvSpPr>
          <p:cNvPr id="3" name="AutoShape 3"/>
          <p:cNvSpPr/>
          <p:nvPr/>
        </p:nvSpPr>
        <p:spPr>
          <a:xfrm>
            <a:off x="325120" y="2075815"/>
            <a:ext cx="4563110" cy="4445000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9120" y="2329815"/>
            <a:ext cx="304800" cy="304800"/>
          </a:xfrm>
          <a:prstGeom prst="rect">
            <a:avLst/>
          </a:prstGeom>
        </p:spPr>
      </p:pic>
      <p:sp>
        <p:nvSpPr>
          <p:cNvPr id="8" name="AutoShape 5"/>
          <p:cNvSpPr/>
          <p:nvPr/>
        </p:nvSpPr>
        <p:spPr>
          <a:xfrm>
            <a:off x="960120" y="2304415"/>
            <a:ext cx="387667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核心内涵：文化导向的融合教育</a:t>
            </a:r>
          </a:p>
        </p:txBody>
      </p:sp>
      <p:sp>
        <p:nvSpPr>
          <p:cNvPr id="9" name="AutoShape 6"/>
          <p:cNvSpPr/>
          <p:nvPr/>
        </p:nvSpPr>
        <p:spPr>
          <a:xfrm>
            <a:off x="471170" y="2710815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A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C-STEAM 以文化为内核，将科学、技术、工程、艺术</a:t>
            </a:r>
            <a:r>
              <a:rPr lang="zh-CN" altLang="en-US" sz="1400" b="0" i="0" u="none" strike="noStrike">
                <a:solidFill>
                  <a:srgbClr val="505A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、</a:t>
            </a:r>
            <a:r>
              <a:rPr lang="en-US" sz="1400" b="0" i="0" u="none" strike="noStrike">
                <a:solidFill>
                  <a:srgbClr val="505A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数学多学科知识融合，为馆校协同提供了理想的框架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" name="Connector 7"/>
          <p:cNvCxnSpPr/>
          <p:nvPr/>
        </p:nvCxnSpPr>
        <p:spPr>
          <a:xfrm flipV="1">
            <a:off x="403225" y="3624579"/>
            <a:ext cx="4344050" cy="1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8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79120" y="3790315"/>
            <a:ext cx="304800" cy="304800"/>
          </a:xfrm>
          <a:prstGeom prst="rect">
            <a:avLst/>
          </a:prstGeom>
        </p:spPr>
      </p:pic>
      <p:sp>
        <p:nvSpPr>
          <p:cNvPr id="12" name="AutoShape 9"/>
          <p:cNvSpPr/>
          <p:nvPr/>
        </p:nvSpPr>
        <p:spPr>
          <a:xfrm>
            <a:off x="960120" y="3764915"/>
            <a:ext cx="378650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作用机制：双向赋能的协同路径</a:t>
            </a:r>
          </a:p>
        </p:txBody>
      </p:sp>
      <p:sp>
        <p:nvSpPr>
          <p:cNvPr id="14" name="AutoShape 11"/>
          <p:cNvSpPr/>
          <p:nvPr/>
        </p:nvSpPr>
        <p:spPr>
          <a:xfrm>
            <a:off x="579120" y="4344035"/>
            <a:ext cx="40925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需求汇聚点：</a:t>
            </a:r>
            <a:r>
              <a:rPr lang="en-US" sz="1300" b="0" i="0" u="none" strike="noStrike">
                <a:solidFill>
                  <a:srgbClr val="646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精准对接学校与博物馆在传统文化教育上的共同需求。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3"/>
          <p:cNvSpPr/>
          <p:nvPr/>
        </p:nvSpPr>
        <p:spPr>
          <a:xfrm>
            <a:off x="579120" y="5034280"/>
            <a:ext cx="40925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策略出发点：</a:t>
            </a:r>
            <a:r>
              <a:rPr lang="en-US" sz="1300" b="0" i="0" u="none" strike="noStrike">
                <a:solidFill>
                  <a:srgbClr val="646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提供清晰的设想与可执行策略，让合作从意愿走向落地。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5"/>
          <p:cNvSpPr/>
          <p:nvPr/>
        </p:nvSpPr>
        <p:spPr>
          <a:xfrm>
            <a:off x="579120" y="5738495"/>
            <a:ext cx="40925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双向赋能：</a:t>
            </a:r>
            <a:r>
              <a:rPr lang="en-US" sz="1300" b="0" i="0" u="none" strike="noStrike">
                <a:solidFill>
                  <a:srgbClr val="646E7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驱动学校开发特色课程，助力博物馆创新教育服务模式。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2"/>
          <p:cNvSpPr/>
          <p:nvPr/>
        </p:nvSpPr>
        <p:spPr>
          <a:xfrm>
            <a:off x="5930900" y="1320165"/>
            <a:ext cx="556895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2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C-STEAM</a:t>
            </a:r>
            <a:r>
              <a:rPr lang="zh-CN" altLang="en-US" sz="2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赋能学校教育高质量发展</a:t>
            </a:r>
          </a:p>
        </p:txBody>
      </p:sp>
      <p:pic>
        <p:nvPicPr>
          <p:cNvPr id="20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95645" y="1933575"/>
            <a:ext cx="1513840" cy="151384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1" name="AutoShape 5"/>
          <p:cNvSpPr/>
          <p:nvPr>
            <p:custDataLst>
              <p:tags r:id="rId3"/>
            </p:custDataLst>
          </p:nvPr>
        </p:nvSpPr>
        <p:spPr>
          <a:xfrm>
            <a:off x="5866765" y="3383915"/>
            <a:ext cx="13716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项目式学习</a:t>
            </a:r>
          </a:p>
        </p:txBody>
      </p:sp>
      <p:sp>
        <p:nvSpPr>
          <p:cNvPr id="23" name="AutoShape 9"/>
          <p:cNvSpPr/>
          <p:nvPr>
            <p:custDataLst>
              <p:tags r:id="rId4"/>
            </p:custDataLst>
          </p:nvPr>
        </p:nvSpPr>
        <p:spPr>
          <a:xfrm>
            <a:off x="7612380" y="3383915"/>
            <a:ext cx="186055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跨学科融合</a:t>
            </a:r>
          </a:p>
        </p:txBody>
      </p:sp>
      <p:pic>
        <p:nvPicPr>
          <p:cNvPr id="24" name="Pictur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0250"/>
          <a:stretch>
            <a:fillRect/>
          </a:stretch>
        </p:blipFill>
        <p:spPr>
          <a:xfrm>
            <a:off x="9800590" y="2092325"/>
            <a:ext cx="1352550" cy="107886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5" name="AutoShape 13"/>
          <p:cNvSpPr/>
          <p:nvPr>
            <p:custDataLst>
              <p:tags r:id="rId6"/>
            </p:custDataLst>
          </p:nvPr>
        </p:nvSpPr>
        <p:spPr>
          <a:xfrm>
            <a:off x="9698990" y="3383915"/>
            <a:ext cx="155575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价值观塑造</a:t>
            </a:r>
          </a:p>
        </p:txBody>
      </p:sp>
      <p:pic>
        <p:nvPicPr>
          <p:cNvPr id="26" name="图片 25" descr="思维拓展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85455" y="2256790"/>
            <a:ext cx="914400" cy="914400"/>
          </a:xfrm>
          <a:prstGeom prst="rect">
            <a:avLst/>
          </a:prstGeom>
        </p:spPr>
      </p:pic>
      <p:cxnSp>
        <p:nvCxnSpPr>
          <p:cNvPr id="28" name="Connector 7"/>
          <p:cNvCxnSpPr/>
          <p:nvPr/>
        </p:nvCxnSpPr>
        <p:spPr>
          <a:xfrm>
            <a:off x="5930900" y="2106295"/>
            <a:ext cx="5455920" cy="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8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AutoShape 3"/>
          <p:cNvSpPr/>
          <p:nvPr/>
        </p:nvSpPr>
        <p:spPr>
          <a:xfrm>
            <a:off x="5584825" y="4006850"/>
            <a:ext cx="6042025" cy="2559685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2"/>
          <p:cNvSpPr/>
          <p:nvPr/>
        </p:nvSpPr>
        <p:spPr>
          <a:xfrm>
            <a:off x="5907405" y="4006850"/>
            <a:ext cx="556895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2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C-STEAM</a:t>
            </a:r>
            <a:r>
              <a:rPr lang="zh-CN" altLang="en-US" sz="28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助力博物馆丰富服务特色</a:t>
            </a:r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6503670" y="6070600"/>
            <a:ext cx="166814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创新场馆项目</a:t>
            </a:r>
          </a:p>
        </p:txBody>
      </p:sp>
      <p:sp>
        <p:nvSpPr>
          <p:cNvPr id="35" name="AutoShape 13"/>
          <p:cNvSpPr/>
          <p:nvPr>
            <p:custDataLst>
              <p:tags r:id="rId8"/>
            </p:custDataLst>
          </p:nvPr>
        </p:nvSpPr>
        <p:spPr>
          <a:xfrm>
            <a:off x="8635365" y="6070600"/>
            <a:ext cx="232219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altLang="zh-CN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以教代学</a:t>
            </a:r>
            <a:r>
              <a:rPr lang="en-US" altLang="zh-CN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r>
              <a:rPr lang="zh-CN" alt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服务模式</a:t>
            </a:r>
          </a:p>
        </p:txBody>
      </p:sp>
      <p:cxnSp>
        <p:nvCxnSpPr>
          <p:cNvPr id="37" name="Connector 7"/>
          <p:cNvCxnSpPr/>
          <p:nvPr/>
        </p:nvCxnSpPr>
        <p:spPr>
          <a:xfrm>
            <a:off x="5907405" y="4792980"/>
            <a:ext cx="5455920" cy="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8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8" name="Picture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rcRect/>
          <a:stretch>
            <a:fillRect/>
          </a:stretch>
        </p:blipFill>
        <p:spPr>
          <a:xfrm>
            <a:off x="6706235" y="4978400"/>
            <a:ext cx="906145" cy="90614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0" name="图片 39" descr="教学分析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472295" y="5042535"/>
            <a:ext cx="914400" cy="914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THREE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8611666" cy="1198880"/>
            <a:chOff x="460" y="4111"/>
            <a:chExt cx="18766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案例分享</a:t>
              </a:r>
              <a:r>
                <a:rPr lang="en-US" altLang="zh-CN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皮影戏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03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7084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4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7" name="AutoShape 3"/>
          <p:cNvSpPr/>
          <p:nvPr>
            <p:custDataLst>
              <p:tags r:id="rId2"/>
            </p:custDataLst>
          </p:nvPr>
        </p:nvSpPr>
        <p:spPr>
          <a:xfrm>
            <a:off x="762000" y="1202055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6000" y="1392555"/>
            <a:ext cx="355600" cy="355600"/>
          </a:xfrm>
          <a:prstGeom prst="rect">
            <a:avLst/>
          </a:prstGeom>
        </p:spPr>
      </p:pic>
      <p:sp>
        <p:nvSpPr>
          <p:cNvPr id="19" name="AutoShape 5"/>
          <p:cNvSpPr/>
          <p:nvPr>
            <p:custDataLst>
              <p:tags r:id="rId4"/>
            </p:custDataLst>
          </p:nvPr>
        </p:nvSpPr>
        <p:spPr>
          <a:xfrm>
            <a:off x="1460500" y="1354455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项目背景：校本课程传承</a:t>
            </a:r>
          </a:p>
        </p:txBody>
      </p:sp>
      <p:sp>
        <p:nvSpPr>
          <p:cNvPr id="20" name="AutoShape 6"/>
          <p:cNvSpPr/>
          <p:nvPr>
            <p:custDataLst>
              <p:tags r:id="rId5"/>
            </p:custDataLst>
          </p:nvPr>
        </p:nvSpPr>
        <p:spPr>
          <a:xfrm>
            <a:off x="1460500" y="1684655"/>
            <a:ext cx="4318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依托学校深厚的传统文化教育积淀与跨学科教学经验，打造特色校本课程。</a:t>
            </a:r>
          </a:p>
        </p:txBody>
      </p:sp>
      <p:sp>
        <p:nvSpPr>
          <p:cNvPr id="21" name="AutoShape 7"/>
          <p:cNvSpPr/>
          <p:nvPr>
            <p:custDataLst>
              <p:tags r:id="rId6"/>
            </p:custDataLst>
          </p:nvPr>
        </p:nvSpPr>
        <p:spPr>
          <a:xfrm>
            <a:off x="762000" y="2535555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6000" y="2726055"/>
            <a:ext cx="355600" cy="355600"/>
          </a:xfrm>
          <a:prstGeom prst="rect">
            <a:avLst/>
          </a:prstGeom>
        </p:spPr>
      </p:pic>
      <p:sp>
        <p:nvSpPr>
          <p:cNvPr id="23" name="AutoShape 9"/>
          <p:cNvSpPr/>
          <p:nvPr>
            <p:custDataLst>
              <p:tags r:id="rId8"/>
            </p:custDataLst>
          </p:nvPr>
        </p:nvSpPr>
        <p:spPr>
          <a:xfrm>
            <a:off x="1460500" y="2687955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合作主题：世界级非遗传承</a:t>
            </a:r>
          </a:p>
        </p:txBody>
      </p:sp>
      <p:sp>
        <p:nvSpPr>
          <p:cNvPr id="24" name="AutoShape 10"/>
          <p:cNvSpPr/>
          <p:nvPr>
            <p:custDataLst>
              <p:tags r:id="rId9"/>
            </p:custDataLst>
          </p:nvPr>
        </p:nvSpPr>
        <p:spPr>
          <a:xfrm>
            <a:off x="1460500" y="3018155"/>
            <a:ext cx="4318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聚焦“陆丰皮影戏”这一世界级非遗项目，深入挖掘其独特的文化底蕴与地方特色。</a:t>
            </a:r>
          </a:p>
        </p:txBody>
      </p:sp>
      <p:sp>
        <p:nvSpPr>
          <p:cNvPr id="25" name="AutoShape 11"/>
          <p:cNvSpPr/>
          <p:nvPr>
            <p:custDataLst>
              <p:tags r:id="rId10"/>
            </p:custDataLst>
          </p:nvPr>
        </p:nvSpPr>
        <p:spPr>
          <a:xfrm>
            <a:off x="762000" y="3869055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16000" y="4059555"/>
            <a:ext cx="355600" cy="355600"/>
          </a:xfrm>
          <a:prstGeom prst="rect">
            <a:avLst/>
          </a:prstGeom>
        </p:spPr>
      </p:pic>
      <p:sp>
        <p:nvSpPr>
          <p:cNvPr id="27" name="AutoShape 13"/>
          <p:cNvSpPr/>
          <p:nvPr>
            <p:custDataLst>
              <p:tags r:id="rId12"/>
            </p:custDataLst>
          </p:nvPr>
        </p:nvSpPr>
        <p:spPr>
          <a:xfrm>
            <a:off x="1460500" y="4021455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合作支持：馆校深度联动</a:t>
            </a:r>
          </a:p>
        </p:txBody>
      </p:sp>
      <p:sp>
        <p:nvSpPr>
          <p:cNvPr id="28" name="AutoShape 14"/>
          <p:cNvSpPr/>
          <p:nvPr>
            <p:custDataLst>
              <p:tags r:id="rId13"/>
            </p:custDataLst>
          </p:nvPr>
        </p:nvSpPr>
        <p:spPr>
          <a:xfrm>
            <a:off x="1460500" y="4351655"/>
            <a:ext cx="4318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学校与当地皮影戏博物馆强强联手，整合资源，为项目实施提供坚实保障。</a:t>
            </a:r>
          </a:p>
        </p:txBody>
      </p:sp>
      <p:sp>
        <p:nvSpPr>
          <p:cNvPr id="29" name="AutoShape 15"/>
          <p:cNvSpPr/>
          <p:nvPr>
            <p:custDataLst>
              <p:tags r:id="rId14"/>
            </p:custDataLst>
          </p:nvPr>
        </p:nvSpPr>
        <p:spPr>
          <a:xfrm>
            <a:off x="762000" y="5202555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1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16000" y="5393055"/>
            <a:ext cx="355600" cy="355600"/>
          </a:xfrm>
          <a:prstGeom prst="rect">
            <a:avLst/>
          </a:prstGeom>
        </p:spPr>
      </p:pic>
      <p:sp>
        <p:nvSpPr>
          <p:cNvPr id="31" name="AutoShape 17"/>
          <p:cNvSpPr/>
          <p:nvPr>
            <p:custDataLst>
              <p:tags r:id="rId16"/>
            </p:custDataLst>
          </p:nvPr>
        </p:nvSpPr>
        <p:spPr>
          <a:xfrm>
            <a:off x="1460500" y="5354955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项目特色：传统与现代融合</a:t>
            </a:r>
          </a:p>
        </p:txBody>
      </p:sp>
      <p:sp>
        <p:nvSpPr>
          <p:cNvPr id="32" name="AutoShape 18"/>
          <p:cNvSpPr/>
          <p:nvPr>
            <p:custDataLst>
              <p:tags r:id="rId17"/>
            </p:custDataLst>
          </p:nvPr>
        </p:nvSpPr>
        <p:spPr>
          <a:xfrm>
            <a:off x="1460500" y="5685155"/>
            <a:ext cx="4318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创新融合传统皮影工艺与现代数字技术，实现了非遗文化的现代化表达与传承。</a:t>
            </a:r>
          </a:p>
        </p:txBody>
      </p:sp>
      <p:pic>
        <p:nvPicPr>
          <p:cNvPr id="33" name="Picture 19"/>
          <p:cNvPicPr>
            <a:picLocks noChangeAspect="1"/>
          </p:cNvPicPr>
          <p:nvPr/>
        </p:nvPicPr>
        <p:blipFill>
          <a:blip r:embed="rId28"/>
          <a:srcRect l="20237" r="20237"/>
          <a:stretch>
            <a:fillRect/>
          </a:stretch>
        </p:blipFill>
        <p:spPr>
          <a:xfrm>
            <a:off x="6223000" y="1202055"/>
            <a:ext cx="5207000" cy="5143500"/>
          </a:xfrm>
          <a:prstGeom prst="roundRect">
            <a:avLst>
              <a:gd name="adj" fmla="val 2469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A2A54">
                <a:alpha val="1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78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5" name="AutoShape 3"/>
          <p:cNvSpPr/>
          <p:nvPr>
            <p:custDataLst>
              <p:tags r:id="rId2"/>
            </p:custDataLst>
          </p:nvPr>
        </p:nvSpPr>
        <p:spPr>
          <a:xfrm>
            <a:off x="762000" y="1193800"/>
            <a:ext cx="3302000" cy="5104765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4"/>
          <p:cNvSpPr/>
          <p:nvPr>
            <p:custDataLst>
              <p:tags r:id="rId3"/>
            </p:custDataLst>
          </p:nvPr>
        </p:nvSpPr>
        <p:spPr>
          <a:xfrm>
            <a:off x="1905000" y="1394460"/>
            <a:ext cx="1016000" cy="1016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08200" y="1597660"/>
            <a:ext cx="609600" cy="609600"/>
          </a:xfrm>
          <a:prstGeom prst="rect">
            <a:avLst/>
          </a:prstGeom>
        </p:spPr>
      </p:pic>
      <p:sp>
        <p:nvSpPr>
          <p:cNvPr id="11" name="AutoShape 6"/>
          <p:cNvSpPr/>
          <p:nvPr>
            <p:custDataLst>
              <p:tags r:id="rId5"/>
            </p:custDataLst>
          </p:nvPr>
        </p:nvSpPr>
        <p:spPr>
          <a:xfrm>
            <a:off x="889000" y="253746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知识与技能</a:t>
            </a:r>
          </a:p>
        </p:txBody>
      </p:sp>
      <p:cxnSp>
        <p:nvCxnSpPr>
          <p:cNvPr id="12" name="Connector 7"/>
          <p:cNvCxnSpPr/>
          <p:nvPr>
            <p:custDataLst>
              <p:tags r:id="rId6"/>
            </p:custDataLst>
          </p:nvPr>
        </p:nvCxnSpPr>
        <p:spPr>
          <a:xfrm rot="-34376">
            <a:off x="1778032" y="295021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15858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3" name="AutoShape 8"/>
          <p:cNvSpPr/>
          <p:nvPr>
            <p:custDataLst>
              <p:tags r:id="rId7"/>
            </p:custDataLst>
          </p:nvPr>
        </p:nvSpPr>
        <p:spPr>
          <a:xfrm>
            <a:off x="941705" y="3038475"/>
            <a:ext cx="2921000" cy="23514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 fontAlgn="auto">
              <a:lnSpc>
                <a:spcPct val="125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）传统文化知识掌握：学生能够学习和理解中华优秀传统文化，包括皮影戏的历史背景、艺术特点和文化价值。</a:t>
            </a:r>
          </a:p>
          <a:p>
            <a:pPr indent="0" algn="just" fontAlgn="auto">
              <a:lnSpc>
                <a:spcPct val="125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）实践操作技能：通过动手实践，学生能够学习并掌握皮影戏的制作技巧，包括选材、雕刻、上色等工艺流程。</a:t>
            </a:r>
          </a:p>
        </p:txBody>
      </p:sp>
      <p:sp>
        <p:nvSpPr>
          <p:cNvPr id="14" name="AutoShape 9"/>
          <p:cNvSpPr/>
          <p:nvPr>
            <p:custDataLst>
              <p:tags r:id="rId8"/>
            </p:custDataLst>
          </p:nvPr>
        </p:nvSpPr>
        <p:spPr>
          <a:xfrm>
            <a:off x="4445000" y="1193800"/>
            <a:ext cx="3302000" cy="5104765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0"/>
          <p:cNvSpPr/>
          <p:nvPr>
            <p:custDataLst>
              <p:tags r:id="rId9"/>
            </p:custDataLst>
          </p:nvPr>
        </p:nvSpPr>
        <p:spPr>
          <a:xfrm>
            <a:off x="5588000" y="1394460"/>
            <a:ext cx="1016000" cy="1016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91200" y="1597660"/>
            <a:ext cx="609600" cy="609600"/>
          </a:xfrm>
          <a:prstGeom prst="rect">
            <a:avLst/>
          </a:prstGeom>
        </p:spPr>
      </p:pic>
      <p:sp>
        <p:nvSpPr>
          <p:cNvPr id="17" name="AutoShape 12"/>
          <p:cNvSpPr/>
          <p:nvPr>
            <p:custDataLst>
              <p:tags r:id="rId11"/>
            </p:custDataLst>
          </p:nvPr>
        </p:nvSpPr>
        <p:spPr>
          <a:xfrm>
            <a:off x="4572000" y="253746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过程与方法</a:t>
            </a:r>
          </a:p>
        </p:txBody>
      </p:sp>
      <p:cxnSp>
        <p:nvCxnSpPr>
          <p:cNvPr id="18" name="Connector 13"/>
          <p:cNvCxnSpPr/>
          <p:nvPr>
            <p:custDataLst>
              <p:tags r:id="rId12"/>
            </p:custDataLst>
          </p:nvPr>
        </p:nvCxnSpPr>
        <p:spPr>
          <a:xfrm rot="-34376">
            <a:off x="5461032" y="295021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15858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9" name="AutoShape 14"/>
          <p:cNvSpPr/>
          <p:nvPr>
            <p:custDataLst>
              <p:tags r:id="rId13"/>
            </p:custDataLst>
          </p:nvPr>
        </p:nvSpPr>
        <p:spPr>
          <a:xfrm>
            <a:off x="4635500" y="3196590"/>
            <a:ext cx="2921000" cy="28187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（1）探究式学习：学生通过参与探究活动，主动提出问题、搜集信息、分析问题并寻找解决方案。</a:t>
            </a:r>
          </a:p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（2）创新与创作能力：鼓励学生发挥想象力和创造力，创作与皮影戏相关的作品，如将传统剪纸技艺应用于皮影制作，或通过现代编程技术设计皮影戏的互动场景。</a:t>
            </a:r>
          </a:p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（3）批判性思维：通过讨论、访谈和反思等环节，培养学生的批判性思维，学会多角度分析和评价问题。</a:t>
            </a:r>
          </a:p>
        </p:txBody>
      </p:sp>
      <p:sp>
        <p:nvSpPr>
          <p:cNvPr id="20" name="AutoShape 15"/>
          <p:cNvSpPr/>
          <p:nvPr>
            <p:custDataLst>
              <p:tags r:id="rId14"/>
            </p:custDataLst>
          </p:nvPr>
        </p:nvSpPr>
        <p:spPr>
          <a:xfrm>
            <a:off x="8128000" y="1193800"/>
            <a:ext cx="3302000" cy="5104765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16"/>
          <p:cNvSpPr/>
          <p:nvPr>
            <p:custDataLst>
              <p:tags r:id="rId15"/>
            </p:custDataLst>
          </p:nvPr>
        </p:nvSpPr>
        <p:spPr>
          <a:xfrm>
            <a:off x="9271000" y="1394460"/>
            <a:ext cx="1016000" cy="1016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474200" y="1597660"/>
            <a:ext cx="609600" cy="609600"/>
          </a:xfrm>
          <a:prstGeom prst="rect">
            <a:avLst/>
          </a:prstGeom>
        </p:spPr>
      </p:pic>
      <p:sp>
        <p:nvSpPr>
          <p:cNvPr id="23" name="AutoShape 18"/>
          <p:cNvSpPr/>
          <p:nvPr>
            <p:custDataLst>
              <p:tags r:id="rId17"/>
            </p:custDataLst>
          </p:nvPr>
        </p:nvSpPr>
        <p:spPr>
          <a:xfrm>
            <a:off x="8255000" y="253746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情感态度与价值观</a:t>
            </a:r>
          </a:p>
        </p:txBody>
      </p:sp>
      <p:cxnSp>
        <p:nvCxnSpPr>
          <p:cNvPr id="24" name="Connector 19"/>
          <p:cNvCxnSpPr/>
          <p:nvPr>
            <p:custDataLst>
              <p:tags r:id="rId18"/>
            </p:custDataLst>
          </p:nvPr>
        </p:nvCxnSpPr>
        <p:spPr>
          <a:xfrm rot="-34376">
            <a:off x="9144032" y="295021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315858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5" name="AutoShape 20"/>
          <p:cNvSpPr/>
          <p:nvPr>
            <p:custDataLst>
              <p:tags r:id="rId19"/>
            </p:custDataLst>
          </p:nvPr>
        </p:nvSpPr>
        <p:spPr>
          <a:xfrm>
            <a:off x="8318500" y="3096260"/>
            <a:ext cx="2921000" cy="28187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（1）文化认同与尊重：加深学生对本土文化和非物质文化遗产的认同感，培养对传统文化的尊重和自豪感。</a:t>
            </a:r>
          </a:p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（2）社会责任感：通过参与文化传承和推广活动，培养学生的社会责任感，激发他们为保护和弘扬传统文化贡献力量的愿望。</a:t>
            </a:r>
          </a:p>
          <a:p>
            <a:pPr algn="just">
              <a:lnSpc>
                <a:spcPct val="125000"/>
              </a:lnSpc>
              <a:buClrTx/>
              <a:buSzTx/>
              <a:buNone/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（3）审美情感：在欣赏和创作皮影戏作品的过程中，培养学生的审美情感和艺术鉴赏能力。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854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372745" y="1043305"/>
          <a:ext cx="11383010" cy="5593080"/>
        </p:xfrm>
        <a:graphic>
          <a:graphicData uri="http://schemas.openxmlformats.org/drawingml/2006/table">
            <a:tbl>
              <a:tblPr/>
              <a:tblGrid>
                <a:gridCol w="1391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9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5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9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7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项目序号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4F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探究主题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4F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探究内容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4F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主要知识点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4F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涉及学科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4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400" b="1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正式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400" b="1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教学前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馆校前期沟通准备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主题确定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人员培训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方案准备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确定主题为：</a:t>
                      </a:r>
                      <a:r>
                        <a:rPr lang="zh-CN" altLang="en-US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“感受光影之美，共探皮影戏奥秘”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双方人员为对方培训讲解专业知识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基本确定实施方案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1540">
                <a:tc row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400" b="1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正式教学环节一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博物馆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研学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观看皮影戏表演，思考问题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观看皮影戏表演《哪吒闹海》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教师提出思考问题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音乐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体验与访谈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通过手指操直观感受皮影戏原理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对话非遗传承大师，深入了解皮影戏的必要性与价值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5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体验皮影制作全流程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【制作流程】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选皮、制皮、画稿、过稿、镂刻、敷彩上色、熨平缀结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美术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400" b="1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正式教学环节二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动手实践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作品创作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结合传统剪纸艺术来创作皮影戏人物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</a:t>
                      </a: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使用编程猫软件来制作推广视频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美术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信息技术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D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lang="en-US" sz="1400" b="1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</a:rPr>
                        <a:t>正式教学环节三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推广与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反思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落地实践与推广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学生将创作的作品置于皮影戏博物馆进行展示和讲解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3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854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2" name="AutoShape 3"/>
          <p:cNvSpPr/>
          <p:nvPr/>
        </p:nvSpPr>
        <p:spPr>
          <a:xfrm>
            <a:off x="762000" y="2032000"/>
            <a:ext cx="51435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000" y="2286000"/>
            <a:ext cx="812800" cy="81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955800" y="2286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博物馆实践场地</a:t>
            </a:r>
          </a:p>
        </p:txBody>
      </p:sp>
      <p:sp>
        <p:nvSpPr>
          <p:cNvPr id="6" name="AutoShape 6"/>
          <p:cNvSpPr/>
          <p:nvPr/>
        </p:nvSpPr>
        <p:spPr>
          <a:xfrm>
            <a:off x="1955800" y="2730500"/>
            <a:ext cx="368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皮影戏博物馆的丰富藏品是最核心的教学资源，为学生提供了直观、真实的学习对象。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286500" y="2032000"/>
            <a:ext cx="51435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540500" y="2286000"/>
            <a:ext cx="812800" cy="81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7480300" y="2286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专业人员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480300" y="2730500"/>
            <a:ext cx="368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博物馆的专业讲解员和非遗传承人是项目的“活教材”，现场讲解和技艺展示无可替代。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318000"/>
            <a:ext cx="51435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16000" y="4572000"/>
            <a:ext cx="812800" cy="81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1955800" y="4572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教学任务单</a:t>
            </a:r>
          </a:p>
        </p:txBody>
      </p:sp>
      <p:sp>
        <p:nvSpPr>
          <p:cNvPr id="14" name="AutoShape 14"/>
          <p:cNvSpPr/>
          <p:nvPr/>
        </p:nvSpPr>
        <p:spPr>
          <a:xfrm>
            <a:off x="1955800" y="5016500"/>
            <a:ext cx="368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精心设计的任务单是探究的“导航图”，包含知识要点与思考提示，确保学习的深度和广度。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86500" y="4318000"/>
            <a:ext cx="51435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40500" y="4572000"/>
            <a:ext cx="812800" cy="81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AutoShape 17"/>
          <p:cNvSpPr/>
          <p:nvPr/>
        </p:nvSpPr>
        <p:spPr>
          <a:xfrm>
            <a:off x="7480300" y="4572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实践创作材料</a:t>
            </a:r>
          </a:p>
        </p:txBody>
      </p:sp>
      <p:sp>
        <p:nvSpPr>
          <p:cNvPr id="18" name="AutoShape 18"/>
          <p:cNvSpPr/>
          <p:nvPr/>
        </p:nvSpPr>
        <p:spPr>
          <a:xfrm>
            <a:off x="7480300" y="5016500"/>
            <a:ext cx="368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从传统剪纸工具到现代编程软件，多样化的材料准备满足了学生不同形式的创作需求。</a:t>
            </a:r>
          </a:p>
        </p:txBody>
      </p:sp>
      <p:sp>
        <p:nvSpPr>
          <p:cNvPr id="19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- 项目资源准备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854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19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- </a:t>
            </a: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实施过程：沉浸式博物馆研学（观看与体验）</a:t>
            </a:r>
          </a:p>
        </p:txBody>
      </p:sp>
      <p:sp>
        <p:nvSpPr>
          <p:cNvPr id="4" name="AutoShape 3"/>
          <p:cNvSpPr/>
          <p:nvPr/>
        </p:nvSpPr>
        <p:spPr>
          <a:xfrm>
            <a:off x="762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4"/>
          <p:cNvSpPr/>
          <p:nvPr/>
        </p:nvSpPr>
        <p:spPr>
          <a:xfrm>
            <a:off x="753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震撼的视听体验</a:t>
            </a:r>
          </a:p>
        </p:txBody>
      </p:sp>
      <p:sp>
        <p:nvSpPr>
          <p:cNvPr id="6" name="AutoShape 5"/>
          <p:cNvSpPr/>
          <p:nvPr/>
        </p:nvSpPr>
        <p:spPr>
          <a:xfrm>
            <a:off x="889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观看经典剧目《哪吒闹海》，在摇曳灯光与铿锵锣鼓中，学生们沉浸在神话世界，感受传统文化的魅力。</a:t>
            </a:r>
          </a:p>
        </p:txBody>
      </p:sp>
      <p:sp>
        <p:nvSpPr>
          <p:cNvPr id="7" name="AutoShape 6"/>
          <p:cNvSpPr/>
          <p:nvPr/>
        </p:nvSpPr>
        <p:spPr>
          <a:xfrm>
            <a:off x="4445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7"/>
          <p:cNvSpPr/>
          <p:nvPr/>
        </p:nvSpPr>
        <p:spPr>
          <a:xfrm>
            <a:off x="4436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亲手操控的乐趣</a:t>
            </a:r>
          </a:p>
        </p:txBody>
      </p:sp>
      <p:sp>
        <p:nvSpPr>
          <p:cNvPr id="9" name="AutoShape 8"/>
          <p:cNvSpPr/>
          <p:nvPr/>
        </p:nvSpPr>
        <p:spPr>
          <a:xfrm>
            <a:off x="4572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走进后台，在非遗师傅指导下操纵皮影。从简单的行走转身到模仿打斗，真切感受指尖上的技艺与乐趣。</a:t>
            </a:r>
          </a:p>
        </p:txBody>
      </p:sp>
      <p:sp>
        <p:nvSpPr>
          <p:cNvPr id="10" name="AutoShape 9"/>
          <p:cNvSpPr/>
          <p:nvPr/>
        </p:nvSpPr>
        <p:spPr>
          <a:xfrm>
            <a:off x="8128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0"/>
          <p:cNvSpPr/>
          <p:nvPr/>
        </p:nvSpPr>
        <p:spPr>
          <a:xfrm>
            <a:off x="8119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与大师的深度对话</a:t>
            </a:r>
          </a:p>
        </p:txBody>
      </p:sp>
      <p:sp>
        <p:nvSpPr>
          <p:cNvPr id="12" name="AutoShape 11"/>
          <p:cNvSpPr/>
          <p:nvPr/>
        </p:nvSpPr>
        <p:spPr>
          <a:xfrm>
            <a:off x="8255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与非遗传承大师面对面访谈，探讨技艺学习与文化创新，让学生对传统文化的传承有了更深刻的思考。</a:t>
            </a:r>
          </a:p>
        </p:txBody>
      </p:sp>
      <p:pic>
        <p:nvPicPr>
          <p:cNvPr id="13" name="图片 12" descr="H:/团队工作/《C-STEAM跨学科教学设计与案例分析》教材编写/2026.01.23补教案和PPT/馆校协同/图片0.png图片0"/>
          <p:cNvPicPr/>
          <p:nvPr/>
        </p:nvPicPr>
        <p:blipFill>
          <a:blip r:embed="rId4"/>
          <a:srcRect t="4364" b="4364"/>
          <a:stretch>
            <a:fillRect/>
          </a:stretch>
        </p:blipFill>
        <p:spPr>
          <a:xfrm>
            <a:off x="969645" y="2376805"/>
            <a:ext cx="2880995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14" name="图片 13" descr="H:/团队工作/《C-STEAM跨学科教学设计与案例分析》教材编写/2026.01.23补教案和PPT/馆校协同/img.jpgimg"/>
          <p:cNvPicPr/>
          <p:nvPr/>
        </p:nvPicPr>
        <p:blipFill>
          <a:blip r:embed="rId5"/>
          <a:srcRect t="11" b="11"/>
          <a:stretch>
            <a:fillRect/>
          </a:stretch>
        </p:blipFill>
        <p:spPr>
          <a:xfrm>
            <a:off x="4655185" y="2376805"/>
            <a:ext cx="2880995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15" name="图片 14" descr="H:/团队工作/《C-STEAM跨学科教学设计与案例分析》教材编写/2026.01.23补教案和PPT/馆校协同/img (1).jpegimg (1)"/>
          <p:cNvPicPr/>
          <p:nvPr/>
        </p:nvPicPr>
        <p:blipFill>
          <a:blip r:embed="rId6"/>
          <a:srcRect t="12464" b="12464"/>
          <a:stretch>
            <a:fillRect/>
          </a:stretch>
        </p:blipFill>
        <p:spPr>
          <a:xfrm>
            <a:off x="8341360" y="2376805"/>
            <a:ext cx="2880995" cy="1620520"/>
          </a:xfrm>
          <a:prstGeom prst="roundRect">
            <a:avLst>
              <a:gd name="adj" fmla="val 11442"/>
            </a:avLst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854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19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- </a:t>
            </a: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实施过程：深度探究与工艺学习</a:t>
            </a: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762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4"/>
          <p:cNvSpPr/>
          <p:nvPr>
            <p:custDataLst>
              <p:tags r:id="rId3"/>
            </p:custDataLst>
          </p:nvPr>
        </p:nvSpPr>
        <p:spPr>
          <a:xfrm>
            <a:off x="753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全流程工艺观摩</a:t>
            </a:r>
          </a:p>
        </p:txBody>
      </p:sp>
      <p:sp>
        <p:nvSpPr>
          <p:cNvPr id="6" name="AutoShape 5"/>
          <p:cNvSpPr/>
          <p:nvPr>
            <p:custDataLst>
              <p:tags r:id="rId4"/>
            </p:custDataLst>
          </p:nvPr>
        </p:nvSpPr>
        <p:spPr>
          <a:xfrm>
            <a:off x="889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学生在博物馆全程观摩了从选皮、制皮、画稿到镂刻、敷彩、熨平缀结的完整流程，见证了精美皮影的诞生。</a:t>
            </a:r>
          </a:p>
        </p:txBody>
      </p:sp>
      <p:sp>
        <p:nvSpPr>
          <p:cNvPr id="7" name="AutoShape 6"/>
          <p:cNvSpPr/>
          <p:nvPr>
            <p:custDataLst>
              <p:tags r:id="rId5"/>
            </p:custDataLst>
          </p:nvPr>
        </p:nvSpPr>
        <p:spPr>
          <a:xfrm>
            <a:off x="4445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7"/>
          <p:cNvSpPr/>
          <p:nvPr>
            <p:custDataLst>
              <p:tags r:id="rId6"/>
            </p:custDataLst>
          </p:nvPr>
        </p:nvSpPr>
        <p:spPr>
          <a:xfrm>
            <a:off x="4436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关键技艺的学习</a:t>
            </a:r>
          </a:p>
        </p:txBody>
      </p:sp>
      <p:sp>
        <p:nvSpPr>
          <p:cNvPr id="9" name="AutoShape 8"/>
          <p:cNvSpPr/>
          <p:nvPr>
            <p:custDataLst>
              <p:tags r:id="rId7"/>
            </p:custDataLst>
          </p:nvPr>
        </p:nvSpPr>
        <p:spPr>
          <a:xfrm>
            <a:off x="4572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重点学习</a:t>
            </a:r>
            <a:r>
              <a:rPr lang="en-US" altLang="zh-CN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推皮走刀</a:t>
            </a:r>
            <a:r>
              <a:rPr lang="en-US" altLang="zh-CN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技法，观察师傅对力度的精准控制，直观认识到</a:t>
            </a:r>
            <a:r>
              <a:rPr lang="en-US" altLang="zh-CN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工匠精神</a:t>
            </a:r>
            <a:r>
              <a:rPr lang="en-US" altLang="zh-CN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中极高的专注力与技艺要求。</a:t>
            </a:r>
          </a:p>
        </p:txBody>
      </p:sp>
      <p:sp>
        <p:nvSpPr>
          <p:cNvPr id="10" name="AutoShape 9"/>
          <p:cNvSpPr/>
          <p:nvPr>
            <p:custDataLst>
              <p:tags r:id="rId8"/>
            </p:custDataLst>
          </p:nvPr>
        </p:nvSpPr>
        <p:spPr>
          <a:xfrm>
            <a:off x="8128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0"/>
          <p:cNvSpPr/>
          <p:nvPr>
            <p:custDataLst>
              <p:tags r:id="rId9"/>
            </p:custDataLst>
          </p:nvPr>
        </p:nvSpPr>
        <p:spPr>
          <a:xfrm>
            <a:off x="8119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跨学科知识的融合</a:t>
            </a:r>
          </a:p>
        </p:txBody>
      </p:sp>
      <p:sp>
        <p:nvSpPr>
          <p:cNvPr id="12" name="AutoShape 11"/>
          <p:cNvSpPr/>
          <p:nvPr>
            <p:custDataLst>
              <p:tags r:id="rId10"/>
            </p:custDataLst>
          </p:nvPr>
        </p:nvSpPr>
        <p:spPr>
          <a:xfrm>
            <a:off x="8255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结合任务单提示，学生主动将皮影人物比例与美术人体结构、刻刀力度与物理力学知识联系，实现深度跨学科探究。</a:t>
            </a:r>
          </a:p>
        </p:txBody>
      </p:sp>
      <p:pic>
        <p:nvPicPr>
          <p:cNvPr id="13" name="图片 12" descr="H:/团队工作/《C-STEAM跨学科教学设计与案例分析》教材编写/2026.01.23补教案和PPT/馆校协同/img.jpegimg"/>
          <p:cNvPicPr/>
          <p:nvPr>
            <p:custDataLst>
              <p:tags r:id="rId11"/>
            </p:custDataLst>
          </p:nvPr>
        </p:nvPicPr>
        <p:blipFill>
          <a:blip r:embed="rId16"/>
          <a:srcRect t="7814" b="7814"/>
          <a:stretch>
            <a:fillRect/>
          </a:stretch>
        </p:blipFill>
        <p:spPr>
          <a:xfrm>
            <a:off x="969645" y="2376805"/>
            <a:ext cx="2880995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14" name="图片 13" descr="H:/团队工作/《C-STEAM跨学科教学设计与案例分析》教材编写/2026.01.23补教案和PPT/馆校协同/img (4).jpgimg (4)"/>
          <p:cNvPicPr/>
          <p:nvPr>
            <p:custDataLst>
              <p:tags r:id="rId12"/>
            </p:custDataLst>
          </p:nvPr>
        </p:nvPicPr>
        <p:blipFill>
          <a:blip r:embed="rId17"/>
          <a:srcRect t="8320" b="8320"/>
          <a:stretch>
            <a:fillRect/>
          </a:stretch>
        </p:blipFill>
        <p:spPr>
          <a:xfrm>
            <a:off x="4655185" y="2376805"/>
            <a:ext cx="2880995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15" name="图片 14" descr="H:/团队工作/《C-STEAM跨学科教学设计与案例分析》教材编写/2026.01.23补教案和PPT/馆校协同/img (1).jpgimg (1)"/>
          <p:cNvPicPr/>
          <p:nvPr>
            <p:custDataLst>
              <p:tags r:id="rId13"/>
            </p:custDataLst>
          </p:nvPr>
        </p:nvPicPr>
        <p:blipFill>
          <a:blip r:embed="rId18"/>
          <a:srcRect t="28918" b="28918"/>
          <a:stretch>
            <a:fillRect/>
          </a:stretch>
        </p:blipFill>
        <p:spPr>
          <a:xfrm>
            <a:off x="8341360" y="2376805"/>
            <a:ext cx="2880995" cy="1620520"/>
          </a:xfrm>
          <a:prstGeom prst="roundRect">
            <a:avLst>
              <a:gd name="adj" fmla="val 11442"/>
            </a:avLst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854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sp>
        <p:nvSpPr>
          <p:cNvPr id="19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- </a:t>
            </a: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实施过程：创新作品的诞生与传播</a:t>
            </a:r>
          </a:p>
        </p:txBody>
      </p:sp>
      <p:sp>
        <p:nvSpPr>
          <p:cNvPr id="2" name="AutoShape 3"/>
          <p:cNvSpPr/>
          <p:nvPr>
            <p:custDataLst>
              <p:tags r:id="rId2"/>
            </p:custDataLst>
          </p:nvPr>
        </p:nvSpPr>
        <p:spPr>
          <a:xfrm>
            <a:off x="762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4"/>
          <p:cNvSpPr/>
          <p:nvPr>
            <p:custDataLst>
              <p:tags r:id="rId3"/>
            </p:custDataLst>
          </p:nvPr>
        </p:nvSpPr>
        <p:spPr>
          <a:xfrm>
            <a:off x="753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剪纸</a:t>
            </a:r>
            <a:r>
              <a:rPr lang="en-US" altLang="zh-CN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+</a:t>
            </a:r>
            <a:r>
              <a:rPr lang="zh-CN" altLang="en-US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皮影戏的融合</a:t>
            </a:r>
            <a:endParaRPr lang="zh-CN" alt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5"/>
          <p:cNvSpPr/>
          <p:nvPr>
            <p:custDataLst>
              <p:tags r:id="rId4"/>
            </p:custDataLst>
          </p:nvPr>
        </p:nvSpPr>
        <p:spPr>
          <a:xfrm>
            <a:off x="889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学生将剪纸艺术与皮影制作结合，创作出造型新颖、色彩鲜艳的剪纸皮影人物，赋予传统皮影新的艺术表现形式。</a:t>
            </a:r>
            <a:endParaRPr lang="zh-CN" altLang="en-US" sz="1400" b="0" i="0" u="none" strike="noStrike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6"/>
          <p:cNvSpPr/>
          <p:nvPr>
            <p:custDataLst>
              <p:tags r:id="rId5"/>
            </p:custDataLst>
          </p:nvPr>
        </p:nvSpPr>
        <p:spPr>
          <a:xfrm>
            <a:off x="4445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7"/>
          <p:cNvSpPr/>
          <p:nvPr>
            <p:custDataLst>
              <p:tags r:id="rId6"/>
            </p:custDataLst>
          </p:nvPr>
        </p:nvSpPr>
        <p:spPr>
          <a:xfrm>
            <a:off x="4436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编程</a:t>
            </a:r>
            <a:r>
              <a:rPr lang="en-US" altLang="zh-CN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+</a:t>
            </a:r>
            <a:r>
              <a:rPr lang="zh-CN" altLang="en-US" b="1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皮影戏的融合</a:t>
            </a:r>
            <a:endParaRPr lang="zh-CN" alt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1" name="AutoShape 8"/>
          <p:cNvSpPr/>
          <p:nvPr>
            <p:custDataLst>
              <p:tags r:id="rId7"/>
            </p:custDataLst>
          </p:nvPr>
        </p:nvSpPr>
        <p:spPr>
          <a:xfrm>
            <a:off x="4572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技术小组利用编程猫软件制作互动推广动画，让皮影人物“动”起来，添加旁白和音乐，用现代方式传播传统文化。</a:t>
            </a:r>
            <a:endParaRPr lang="zh-CN" altLang="en-US" sz="1400" b="0" i="0" u="none" strike="noStrike">
              <a:solidFill>
                <a:srgbClr val="5555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9"/>
          <p:cNvSpPr/>
          <p:nvPr>
            <p:custDataLst>
              <p:tags r:id="rId8"/>
            </p:custDataLst>
          </p:nvPr>
        </p:nvSpPr>
        <p:spPr>
          <a:xfrm>
            <a:off x="8128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10"/>
          <p:cNvSpPr/>
          <p:nvPr>
            <p:custDataLst>
              <p:tags r:id="rId9"/>
            </p:custDataLst>
          </p:nvPr>
        </p:nvSpPr>
        <p:spPr>
          <a:xfrm>
            <a:off x="8119110" y="4165600"/>
            <a:ext cx="33102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从学习者到传播者：成果展示</a:t>
            </a:r>
          </a:p>
        </p:txBody>
      </p:sp>
      <p:sp>
        <p:nvSpPr>
          <p:cNvPr id="24" name="AutoShape 11"/>
          <p:cNvSpPr/>
          <p:nvPr>
            <p:custDataLst>
              <p:tags r:id="rId10"/>
            </p:custDataLst>
          </p:nvPr>
        </p:nvSpPr>
        <p:spPr>
          <a:xfrm>
            <a:off x="8255000" y="4572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学生们的皮影作品被精心布置在博物馆展台上，推广动画也在展厅循环播放。这不仅是对学习成果的肯定，更标志着他们从文化的学习者转变为积极的传播者。</a:t>
            </a:r>
          </a:p>
        </p:txBody>
      </p:sp>
      <p:pic>
        <p:nvPicPr>
          <p:cNvPr id="25" name="图片 24" descr="H:/团队工作/《C-STEAM跨学科教学设计与案例分析》教材编写/2026.01.23补教案和PPT/馆校协同/ScreenShot_2026-02-05_164354_620.pngScreenShot_2026-02-05_164354_620"/>
          <p:cNvPicPr/>
          <p:nvPr>
            <p:custDataLst>
              <p:tags r:id="rId11"/>
            </p:custDataLst>
          </p:nvPr>
        </p:nvPicPr>
        <p:blipFill>
          <a:blip r:embed="rId16"/>
          <a:srcRect t="15429" r="948" b="15429"/>
          <a:stretch>
            <a:fillRect/>
          </a:stretch>
        </p:blipFill>
        <p:spPr>
          <a:xfrm>
            <a:off x="969645" y="2376805"/>
            <a:ext cx="2853690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26" name="图片 25" descr="H:/团队工作/《C-STEAM跨学科教学设计与案例分析》教材编写/2026.01.23补教案和PPT/馆校协同/ScreenShot_2026-02-05_171649_973.pngScreenShot_2026-02-05_171649_973"/>
          <p:cNvPicPr/>
          <p:nvPr>
            <p:custDataLst>
              <p:tags r:id="rId12"/>
            </p:custDataLst>
          </p:nvPr>
        </p:nvPicPr>
        <p:blipFill>
          <a:blip r:embed="rId17"/>
          <a:srcRect l="2900" r="2900"/>
          <a:stretch>
            <a:fillRect/>
          </a:stretch>
        </p:blipFill>
        <p:spPr>
          <a:xfrm>
            <a:off x="4655185" y="2376805"/>
            <a:ext cx="2880995" cy="1620520"/>
          </a:xfrm>
          <a:prstGeom prst="roundRect">
            <a:avLst>
              <a:gd name="adj" fmla="val 11442"/>
            </a:avLst>
          </a:prstGeom>
        </p:spPr>
      </p:pic>
      <p:pic>
        <p:nvPicPr>
          <p:cNvPr id="27" name="图片 26" descr="H:/团队工作/《C-STEAM跨学科教学设计与案例分析》教材编写/2026.01.23补教案和PPT/馆校协同/图片1.png图片1"/>
          <p:cNvPicPr/>
          <p:nvPr>
            <p:custDataLst>
              <p:tags r:id="rId13"/>
            </p:custDataLst>
          </p:nvPr>
        </p:nvPicPr>
        <p:blipFill>
          <a:blip r:embed="rId18"/>
          <a:srcRect t="21214" b="21214"/>
          <a:stretch>
            <a:fillRect/>
          </a:stretch>
        </p:blipFill>
        <p:spPr>
          <a:xfrm>
            <a:off x="8341360" y="2376805"/>
            <a:ext cx="2880995" cy="1620520"/>
          </a:xfrm>
          <a:prstGeom prst="roundRect">
            <a:avLst>
              <a:gd name="adj" fmla="val 11442"/>
            </a:avLst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14215" y="241935"/>
            <a:ext cx="3065780" cy="1109980"/>
            <a:chOff x="7133" y="3485"/>
            <a:chExt cx="4828" cy="1748"/>
          </a:xfrm>
        </p:grpSpPr>
        <p:sp>
          <p:nvSpPr>
            <p:cNvPr id="2" name="矩形 1"/>
            <p:cNvSpPr/>
            <p:nvPr/>
          </p:nvSpPr>
          <p:spPr>
            <a:xfrm>
              <a:off x="7964" y="4725"/>
              <a:ext cx="3168" cy="360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33" y="3485"/>
              <a:ext cx="482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CONTENTS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96" y="3635"/>
              <a:ext cx="33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</a:t>
              </a: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546975" y="2095500"/>
            <a:ext cx="3346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馆校协同的现状与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</a:p>
          <a:p>
            <a:pPr algn="l"/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 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赋能逻辑</a:t>
            </a: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116955" y="199326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568575" y="3844290"/>
            <a:ext cx="299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皮影戏</a:t>
            </a:r>
          </a:p>
        </p:txBody>
      </p:sp>
      <p:grpSp>
        <p:nvGrpSpPr>
          <p:cNvPr id="38" name="组合 37"/>
          <p:cNvGrpSpPr/>
          <p:nvPr>
            <p:custDataLst>
              <p:tags r:id="rId5"/>
            </p:custDataLst>
          </p:nvPr>
        </p:nvGrpSpPr>
        <p:grpSpPr>
          <a:xfrm>
            <a:off x="1138555" y="3552825"/>
            <a:ext cx="1059815" cy="1059815"/>
            <a:chOff x="10574" y="5409"/>
            <a:chExt cx="1669" cy="1669"/>
          </a:xfrm>
        </p:grpSpPr>
        <p:sp>
          <p:nvSpPr>
            <p:cNvPr id="14" name="椭圆 13"/>
            <p:cNvSpPr/>
            <p:nvPr>
              <p:custDataLst>
                <p:tags r:id="rId20"/>
              </p:custDataLst>
            </p:nvPr>
          </p:nvSpPr>
          <p:spPr>
            <a:xfrm>
              <a:off x="10574" y="5409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Camille8"/>
            <p:cNvSpPr/>
            <p:nvPr>
              <p:custDataLst>
                <p:tags r:id="rId21"/>
              </p:custDataLst>
            </p:nvPr>
          </p:nvSpPr>
          <p:spPr>
            <a:xfrm>
              <a:off x="10988" y="5688"/>
              <a:ext cx="818" cy="967"/>
            </a:xfrm>
            <a:custGeom>
              <a:avLst/>
              <a:gdLst/>
              <a:ahLst/>
              <a:cxnLst>
                <a:cxn ang="0">
                  <a:pos x="74566864" y="46602108"/>
                </a:cxn>
                <a:cxn ang="0">
                  <a:pos x="74566864" y="46602108"/>
                </a:cxn>
                <a:cxn ang="0">
                  <a:pos x="84052302" y="4712612"/>
                </a:cxn>
                <a:cxn ang="0">
                  <a:pos x="53751402" y="35082584"/>
                </a:cxn>
                <a:cxn ang="0">
                  <a:pos x="25821860" y="60478229"/>
                </a:cxn>
                <a:cxn ang="0">
                  <a:pos x="25821860" y="104724323"/>
                </a:cxn>
                <a:cxn ang="0">
                  <a:pos x="81680943" y="120956459"/>
                </a:cxn>
                <a:cxn ang="0">
                  <a:pos x="102759500" y="58121632"/>
                </a:cxn>
                <a:cxn ang="0">
                  <a:pos x="74566864" y="46602108"/>
                </a:cxn>
                <a:cxn ang="0">
                  <a:pos x="18707782" y="46602108"/>
                </a:cxn>
                <a:cxn ang="0">
                  <a:pos x="18707782" y="46602108"/>
                </a:cxn>
                <a:cxn ang="0">
                  <a:pos x="0" y="67285141"/>
                </a:cxn>
                <a:cxn ang="0">
                  <a:pos x="0" y="97393399"/>
                </a:cxn>
                <a:cxn ang="0">
                  <a:pos x="18707782" y="118599862"/>
                </a:cxn>
                <a:cxn ang="0">
                  <a:pos x="11593118" y="104724323"/>
                </a:cxn>
                <a:cxn ang="0">
                  <a:pos x="11593118" y="62834244"/>
                </a:cxn>
                <a:cxn ang="0">
                  <a:pos x="18707782" y="46602108"/>
                </a:cxn>
              </a:cxnLst>
              <a:rect l="0" t="0" r="0" b="0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7546975" y="3844290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核心理论基础与典型模式解析</a:t>
            </a:r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6116955" y="353377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568575" y="5193665"/>
            <a:ext cx="352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皮影戏</a:t>
            </a:r>
          </a:p>
        </p:txBody>
      </p: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1138555" y="4972685"/>
            <a:ext cx="1059815" cy="1059815"/>
            <a:chOff x="14734" y="5366"/>
            <a:chExt cx="1669" cy="1669"/>
          </a:xfrm>
        </p:grpSpPr>
        <p:sp>
          <p:nvSpPr>
            <p:cNvPr id="7" name="椭圆 6"/>
            <p:cNvSpPr/>
            <p:nvPr>
              <p:custDataLst>
                <p:tags r:id="rId18"/>
              </p:custDataLst>
            </p:nvPr>
          </p:nvSpPr>
          <p:spPr>
            <a:xfrm>
              <a:off x="14734" y="5366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amille18"/>
            <p:cNvSpPr/>
            <p:nvPr>
              <p:custDataLst>
                <p:tags r:id="rId19"/>
              </p:custDataLst>
            </p:nvPr>
          </p:nvSpPr>
          <p:spPr bwMode="auto">
            <a:xfrm>
              <a:off x="15021" y="5726"/>
              <a:ext cx="880" cy="877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中宋S" panose="00020600040101010101" charset="-122"/>
                <a:ea typeface="微软雅黑" panose="020B0503020204020204" pitchFamily="34" charset="-122"/>
                <a:cs typeface="+mn-cs"/>
                <a:sym typeface="汉仪中宋S" panose="00020600040101010101" charset="-122"/>
              </a:endParaRPr>
            </a:p>
          </p:txBody>
        </p:sp>
      </p:grpSp>
      <p:pic>
        <p:nvPicPr>
          <p:cNvPr id="9" name="Pictur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316980" y="3720465"/>
            <a:ext cx="609600" cy="6096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568575" y="24650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本章导学</a:t>
            </a:r>
          </a:p>
        </p:txBody>
      </p: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1138555" y="2132965"/>
            <a:ext cx="1059180" cy="1059180"/>
            <a:chOff x="2811" y="5565"/>
            <a:chExt cx="1668" cy="1668"/>
          </a:xfrm>
        </p:grpSpPr>
        <p:sp>
          <p:nvSpPr>
            <p:cNvPr id="18" name="椭圆 17"/>
            <p:cNvSpPr/>
            <p:nvPr>
              <p:custDataLst>
                <p:tags r:id="rId16"/>
              </p:custDataLst>
            </p:nvPr>
          </p:nvSpPr>
          <p:spPr>
            <a:xfrm>
              <a:off x="2811" y="5565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Camille5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3246" y="6040"/>
              <a:ext cx="799" cy="719"/>
            </a:xfrm>
            <a:custGeom>
              <a:avLst/>
              <a:gdLst>
                <a:gd name="T0" fmla="*/ 83 w 123"/>
                <a:gd name="T1" fmla="*/ 35 h 107"/>
                <a:gd name="T2" fmla="*/ 41 w 123"/>
                <a:gd name="T3" fmla="*/ 50 h 107"/>
                <a:gd name="T4" fmla="*/ 33 w 123"/>
                <a:gd name="T5" fmla="*/ 50 h 107"/>
                <a:gd name="T6" fmla="*/ 49 w 123"/>
                <a:gd name="T7" fmla="*/ 73 h 107"/>
                <a:gd name="T8" fmla="*/ 52 w 123"/>
                <a:gd name="T9" fmla="*/ 75 h 107"/>
                <a:gd name="T10" fmla="*/ 55 w 123"/>
                <a:gd name="T11" fmla="*/ 76 h 107"/>
                <a:gd name="T12" fmla="*/ 59 w 123"/>
                <a:gd name="T13" fmla="*/ 74 h 107"/>
                <a:gd name="T14" fmla="*/ 91 w 123"/>
                <a:gd name="T15" fmla="*/ 43 h 107"/>
                <a:gd name="T16" fmla="*/ 87 w 123"/>
                <a:gd name="T17" fmla="*/ 33 h 107"/>
                <a:gd name="T18" fmla="*/ 7 w 123"/>
                <a:gd name="T19" fmla="*/ 94 h 107"/>
                <a:gd name="T20" fmla="*/ 17 w 123"/>
                <a:gd name="T21" fmla="*/ 101 h 107"/>
                <a:gd name="T22" fmla="*/ 106 w 123"/>
                <a:gd name="T23" fmla="*/ 101 h 107"/>
                <a:gd name="T24" fmla="*/ 116 w 123"/>
                <a:gd name="T25" fmla="*/ 94 h 107"/>
                <a:gd name="T26" fmla="*/ 106 w 123"/>
                <a:gd name="T27" fmla="*/ 101 h 107"/>
                <a:gd name="T28" fmla="*/ 7 w 123"/>
                <a:gd name="T29" fmla="*/ 77 h 107"/>
                <a:gd name="T30" fmla="*/ 17 w 123"/>
                <a:gd name="T31" fmla="*/ 84 h 107"/>
                <a:gd name="T32" fmla="*/ 106 w 123"/>
                <a:gd name="T33" fmla="*/ 84 h 107"/>
                <a:gd name="T34" fmla="*/ 116 w 123"/>
                <a:gd name="T35" fmla="*/ 77 h 107"/>
                <a:gd name="T36" fmla="*/ 106 w 123"/>
                <a:gd name="T37" fmla="*/ 84 h 107"/>
                <a:gd name="T38" fmla="*/ 7 w 123"/>
                <a:gd name="T39" fmla="*/ 59 h 107"/>
                <a:gd name="T40" fmla="*/ 17 w 123"/>
                <a:gd name="T41" fmla="*/ 67 h 107"/>
                <a:gd name="T42" fmla="*/ 106 w 123"/>
                <a:gd name="T43" fmla="*/ 67 h 107"/>
                <a:gd name="T44" fmla="*/ 116 w 123"/>
                <a:gd name="T45" fmla="*/ 59 h 107"/>
                <a:gd name="T46" fmla="*/ 106 w 123"/>
                <a:gd name="T47" fmla="*/ 67 h 107"/>
                <a:gd name="T48" fmla="*/ 7 w 123"/>
                <a:gd name="T49" fmla="*/ 42 h 107"/>
                <a:gd name="T50" fmla="*/ 17 w 123"/>
                <a:gd name="T51" fmla="*/ 50 h 107"/>
                <a:gd name="T52" fmla="*/ 106 w 123"/>
                <a:gd name="T53" fmla="*/ 50 h 107"/>
                <a:gd name="T54" fmla="*/ 116 w 123"/>
                <a:gd name="T55" fmla="*/ 42 h 107"/>
                <a:gd name="T56" fmla="*/ 106 w 123"/>
                <a:gd name="T57" fmla="*/ 50 h 107"/>
                <a:gd name="T58" fmla="*/ 7 w 123"/>
                <a:gd name="T59" fmla="*/ 25 h 107"/>
                <a:gd name="T60" fmla="*/ 17 w 123"/>
                <a:gd name="T61" fmla="*/ 32 h 107"/>
                <a:gd name="T62" fmla="*/ 106 w 123"/>
                <a:gd name="T63" fmla="*/ 32 h 107"/>
                <a:gd name="T64" fmla="*/ 116 w 123"/>
                <a:gd name="T65" fmla="*/ 25 h 107"/>
                <a:gd name="T66" fmla="*/ 106 w 123"/>
                <a:gd name="T67" fmla="*/ 32 h 107"/>
                <a:gd name="T68" fmla="*/ 24 w 123"/>
                <a:gd name="T69" fmla="*/ 78 h 107"/>
                <a:gd name="T70" fmla="*/ 29 w 123"/>
                <a:gd name="T71" fmla="*/ 23 h 107"/>
                <a:gd name="T72" fmla="*/ 98 w 123"/>
                <a:gd name="T73" fmla="*/ 28 h 107"/>
                <a:gd name="T74" fmla="*/ 93 w 123"/>
                <a:gd name="T75" fmla="*/ 83 h 107"/>
                <a:gd name="T76" fmla="*/ 7 w 123"/>
                <a:gd name="T77" fmla="*/ 15 h 107"/>
                <a:gd name="T78" fmla="*/ 17 w 123"/>
                <a:gd name="T79" fmla="*/ 8 h 107"/>
                <a:gd name="T80" fmla="*/ 7 w 123"/>
                <a:gd name="T81" fmla="*/ 15 h 107"/>
                <a:gd name="T82" fmla="*/ 106 w 123"/>
                <a:gd name="T83" fmla="*/ 8 h 107"/>
                <a:gd name="T84" fmla="*/ 116 w 123"/>
                <a:gd name="T85" fmla="*/ 15 h 107"/>
                <a:gd name="T86" fmla="*/ 122 w 123"/>
                <a:gd name="T87" fmla="*/ 0 h 107"/>
                <a:gd name="T88" fmla="*/ 98 w 123"/>
                <a:gd name="T89" fmla="*/ 1 h 107"/>
                <a:gd name="T90" fmla="*/ 93 w 123"/>
                <a:gd name="T91" fmla="*/ 14 h 107"/>
                <a:gd name="T92" fmla="*/ 24 w 123"/>
                <a:gd name="T93" fmla="*/ 9 h 107"/>
                <a:gd name="T94" fmla="*/ 23 w 123"/>
                <a:gd name="T95" fmla="*/ 0 h 107"/>
                <a:gd name="T96" fmla="*/ 0 w 123"/>
                <a:gd name="T97" fmla="*/ 1 h 107"/>
                <a:gd name="T98" fmla="*/ 1 w 123"/>
                <a:gd name="T99" fmla="*/ 107 h 107"/>
                <a:gd name="T100" fmla="*/ 24 w 123"/>
                <a:gd name="T101" fmla="*/ 105 h 107"/>
                <a:gd name="T102" fmla="*/ 29 w 123"/>
                <a:gd name="T103" fmla="*/ 92 h 107"/>
                <a:gd name="T104" fmla="*/ 98 w 123"/>
                <a:gd name="T105" fmla="*/ 97 h 107"/>
                <a:gd name="T106" fmla="*/ 99 w 123"/>
                <a:gd name="T107" fmla="*/ 107 h 107"/>
                <a:gd name="T108" fmla="*/ 123 w 123"/>
                <a:gd name="T109" fmla="*/ 105 h 107"/>
                <a:gd name="T110" fmla="*/ 122 w 123"/>
                <a:gd name="T1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40" name="Camille19"/>
          <p:cNvSpPr/>
          <p:nvPr>
            <p:custDataLst>
              <p:tags r:id="rId13"/>
            </p:custDataLst>
          </p:nvPr>
        </p:nvSpPr>
        <p:spPr>
          <a:xfrm>
            <a:off x="6442075" y="2211705"/>
            <a:ext cx="471805" cy="641350"/>
          </a:xfrm>
          <a:custGeom>
            <a:avLst/>
            <a:gdLst/>
            <a:ahLst/>
            <a:cxnLst>
              <a:cxn ang="0">
                <a:pos x="91405913" y="34128055"/>
              </a:cxn>
              <a:cxn ang="0">
                <a:pos x="91405913" y="34128055"/>
              </a:cxn>
              <a:cxn ang="0">
                <a:pos x="30644892" y="4395253"/>
              </a:cxn>
              <a:cxn ang="0">
                <a:pos x="2377681" y="13702747"/>
              </a:cxn>
              <a:cxn ang="0">
                <a:pos x="0" y="20424729"/>
              </a:cxn>
              <a:cxn ang="0">
                <a:pos x="2377681" y="89197826"/>
              </a:cxn>
              <a:cxn ang="0">
                <a:pos x="4755362" y="93851284"/>
              </a:cxn>
              <a:cxn ang="0">
                <a:pos x="58647721" y="125652031"/>
              </a:cxn>
              <a:cxn ang="0">
                <a:pos x="61025403" y="125652031"/>
              </a:cxn>
              <a:cxn ang="0">
                <a:pos x="63403084" y="125652031"/>
              </a:cxn>
              <a:cxn ang="0">
                <a:pos x="65516384" y="123584085"/>
              </a:cxn>
              <a:cxn ang="0">
                <a:pos x="65516384" y="52484259"/>
              </a:cxn>
              <a:cxn ang="0">
                <a:pos x="63403084" y="47830802"/>
              </a:cxn>
              <a:cxn ang="0">
                <a:pos x="11624025" y="18098000"/>
              </a:cxn>
              <a:cxn ang="0">
                <a:pos x="18756485" y="13702747"/>
              </a:cxn>
              <a:cxn ang="0">
                <a:pos x="28267211" y="11376018"/>
              </a:cxn>
              <a:cxn ang="0">
                <a:pos x="79518091" y="38781512"/>
              </a:cxn>
              <a:cxn ang="0">
                <a:pos x="81895772" y="41108241"/>
              </a:cxn>
              <a:cxn ang="0">
                <a:pos x="81895772" y="109881338"/>
              </a:cxn>
              <a:cxn ang="0">
                <a:pos x="86650550" y="114276592"/>
              </a:cxn>
              <a:cxn ang="0">
                <a:pos x="93519213" y="109881338"/>
              </a:cxn>
              <a:cxn ang="0">
                <a:pos x="93519213" y="36454784"/>
              </a:cxn>
              <a:cxn ang="0">
                <a:pos x="91405913" y="34128055"/>
              </a:cxn>
            </a:cxnLst>
            <a:rect l="0" t="0" r="0" b="0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55797A"/>
          </a:solidFill>
          <a:ln>
            <a:noFill/>
          </a:ln>
        </p:spPr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7546975" y="5320665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思考练习</a:t>
            </a:r>
          </a:p>
        </p:txBody>
      </p:sp>
      <p:sp>
        <p:nvSpPr>
          <p:cNvPr id="21" name="椭圆 20"/>
          <p:cNvSpPr/>
          <p:nvPr>
            <p:custDataLst>
              <p:tags r:id="rId15"/>
            </p:custDataLst>
          </p:nvPr>
        </p:nvSpPr>
        <p:spPr>
          <a:xfrm>
            <a:off x="6116955" y="5010150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16980" y="5141595"/>
            <a:ext cx="694690" cy="7296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7195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感受光影之美，共探皮影戏奥秘</a:t>
            </a: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885190" y="1645285"/>
          <a:ext cx="10588625" cy="4489450"/>
        </p:xfrm>
        <a:graphic>
          <a:graphicData uri="http://schemas.openxmlformats.org/drawingml/2006/table">
            <a:tbl>
              <a:tblPr/>
              <a:tblGrid>
                <a:gridCol w="570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5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5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78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59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101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题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问题内容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总是这样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经常这样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很少这样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偶尔这样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不是这样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在学习新知识时，我可以将它与旧知识进行相互联系。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我会经常对学习过的知识进行归纳总结。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我能分析问题中所隐含的规律。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在遇到复杂的问题时，我可以厘清它要考查的知识点。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在课堂中，如果我有不同于老师的看法，我会主动提出来。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在遇到困难时，我会思考解决办法，或是向别人请教。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对待同一个问题，我会想到不同的方法来解决，并判断出哪一种最合适。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在学习中，我经常会出现新的想法。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我可以为自己的新想法制定具体的操作方案。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对于生活中的问题，我能想到办法解决。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258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885190" y="12769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高阶思维测量问卷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408940" y="1524000"/>
          <a:ext cx="5411470" cy="5184140"/>
        </p:xfrm>
        <a:graphic>
          <a:graphicData uri="http://schemas.openxmlformats.org/drawingml/2006/table">
            <a:tbl>
              <a:tblPr/>
              <a:tblGrid>
                <a:gridCol w="57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3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795"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维度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子维度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描述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090">
                <a:tc rowSpan="2"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主题与创意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主题明确性（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与皮影戏主题紧密相关，能够清晰地传达出作品想要表达的核心思想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22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创意新颖性（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构思独特，创意新颖，展现出作者独特的视角和想象力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25">
                <a:tc rowSpan="2"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技艺与工艺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剪刻技巧</a:t>
                      </a:r>
                    </a:p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  <a:endParaRPr lang="zh-CN" sz="1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剪刻线条流畅自然，无论是直线、曲线还是各种复杂的图案，都能准确、清晰地呈现出来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细节处理</a:t>
                      </a:r>
                    </a:p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  <a:endParaRPr lang="zh-CN" sz="1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对作品的细节部分处理得非常精细，体现出作者对细节的关注和用心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560">
                <a:tc rowSpan="2"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艺术表现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形象塑造（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作品中的人物、动物、景物等形象生动逼真，具有很强的立体感和艺术感染力，能够准确地表现出各种形象的特点和神韵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2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构图设计（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构图合理、巧妙，画面布局均衡、和谐，主体突出，背景与主体相互呼应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2925">
                <a:tc rowSpan="2"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文化内涵与传承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文化内涵体现（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作品能够深刻地体现出传统文化的内涵，如民间故事、历史典故、民俗风情等，将传统文化元素巧妙地融入剪纸作品中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传承与创新（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在传承传统剪纸技艺的基础上，能够进行大胆的创新，使作品既有传统的韵味，又有现代的气息，为传统剪纸艺术的传承和发展注入新的活力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3"/>
            </p:custDataLst>
          </p:nvPr>
        </p:nvGraphicFramePr>
        <p:xfrm>
          <a:off x="6181725" y="1524000"/>
          <a:ext cx="5612765" cy="5202555"/>
        </p:xfrm>
        <a:graphic>
          <a:graphicData uri="http://schemas.openxmlformats.org/drawingml/2006/table">
            <a:tbl>
              <a:tblPr/>
              <a:tblGrid>
                <a:gridCol w="1156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3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27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指标名称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描述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评分标准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158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2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科学原理涉及度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作品在多大程度上涵盖了科学原理，以及这些原理是如何被整合进作品的。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10"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优秀：10分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良好：7.5分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一般：5分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差：2.5分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呈现科学原理的准确性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作品在呈现科学原理时的准确性，包括原理的解释和应用是否与科学事实相符。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2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信息技术工具使用熟练度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学生在作品中使用信息技术工具的熟练程度，包括编程语言、软件应用等。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作品完善程度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作品的完成度，包括功能的完整性、界面的设计、用户体验等。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作品正确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运行程度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作品在实际运行中的稳定性和可靠性。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作品优化程度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作品在性能提升、用户体验改善、资源利用等方面的优化情况。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艺术表现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作品在视觉艺术、声音艺术等方面的艺术表现力。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艺术创作思维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作品中展现的艺术创作思维，包括创意构思、设计思路等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空间变换准确度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作品在处理空间关系和空间变换时的准确性和合理性。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物理模块使用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正确率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作品中物理模块的使用是否正确，是否能够有效地实现预期功能。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181725" y="1155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编程作品评价表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8940" y="11557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剪纸作品评价表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FOUR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核心理论基础与典型模式解析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04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1092200"/>
            <a:ext cx="539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：文化历史活动理论</a:t>
            </a: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</a:p>
        </p:txBody>
      </p:sp>
      <p:sp>
        <p:nvSpPr>
          <p:cNvPr id="22" name="圆角矩形 3"/>
          <p:cNvSpPr/>
          <p:nvPr>
            <p:custDataLst>
              <p:tags r:id="rId2"/>
            </p:custDataLst>
          </p:nvPr>
        </p:nvSpPr>
        <p:spPr>
          <a:xfrm>
            <a:off x="320040" y="1957070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圆角矩形 3"/>
          <p:cNvSpPr/>
          <p:nvPr>
            <p:custDataLst>
              <p:tags r:id="rId3"/>
            </p:custDataLst>
          </p:nvPr>
        </p:nvSpPr>
        <p:spPr>
          <a:xfrm>
            <a:off x="200025" y="1852295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09905" y="3409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对人类活动的系统性分析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42595" y="4131310"/>
            <a:ext cx="3215640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25000"/>
              </a:lnSpc>
            </a:pPr>
            <a:r>
              <a:rPr lang="zh-CN" altLang="en-US"/>
              <a:t>通过六个要素（主体、客体、工具、社区、规则和分工）的相互作用和相互依赖来揭示活动的复杂性</a:t>
            </a:r>
          </a:p>
        </p:txBody>
      </p:sp>
      <p:sp>
        <p:nvSpPr>
          <p:cNvPr id="7" name="圆角矩形 3"/>
          <p:cNvSpPr/>
          <p:nvPr>
            <p:custDataLst>
              <p:tags r:id="rId4"/>
            </p:custDataLst>
          </p:nvPr>
        </p:nvSpPr>
        <p:spPr>
          <a:xfrm>
            <a:off x="4324350" y="1957070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圆角矩形 3"/>
          <p:cNvSpPr/>
          <p:nvPr>
            <p:custDataLst>
              <p:tags r:id="rId5"/>
            </p:custDataLst>
          </p:nvPr>
        </p:nvSpPr>
        <p:spPr>
          <a:xfrm>
            <a:off x="4204335" y="1852295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14215" y="3409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通过文化历史活动的立场来审视人类活动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46905" y="4131310"/>
            <a:ext cx="3215640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/>
              <a:t>强调文化和历史背景对个体行为的深刻影响，以及这些背景如何通过社会互动和实践活动得以体现和传承</a:t>
            </a:r>
          </a:p>
        </p:txBody>
      </p:sp>
      <p:sp>
        <p:nvSpPr>
          <p:cNvPr id="13" name="圆角矩形 3"/>
          <p:cNvSpPr/>
          <p:nvPr>
            <p:custDataLst>
              <p:tags r:id="rId6"/>
            </p:custDataLst>
          </p:nvPr>
        </p:nvSpPr>
        <p:spPr>
          <a:xfrm>
            <a:off x="8301355" y="1901825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圆角矩形 3"/>
          <p:cNvSpPr/>
          <p:nvPr>
            <p:custDataLst>
              <p:tags r:id="rId7"/>
            </p:custDataLst>
          </p:nvPr>
        </p:nvSpPr>
        <p:spPr>
          <a:xfrm>
            <a:off x="8181340" y="1797050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91220" y="3409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关注共同体内的学习与实践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29295" y="4076065"/>
            <a:ext cx="3381375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/>
              <a:t>学习是一个社会化的过程，它发生在个体与他人互动的共同体中，这种互动促进了知识的共享、技能的传递和文化的传承，从而支持个体的成长和发展</a:t>
            </a:r>
          </a:p>
        </p:txBody>
      </p:sp>
      <p:pic>
        <p:nvPicPr>
          <p:cNvPr id="17" name="图片 16" descr="图像分析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840" y="2113915"/>
            <a:ext cx="2157730" cy="1082675"/>
          </a:xfrm>
          <a:prstGeom prst="rect">
            <a:avLst/>
          </a:prstGeom>
        </p:spPr>
      </p:pic>
      <p:pic>
        <p:nvPicPr>
          <p:cNvPr id="18" name="图片 17" descr="多元文化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5070" y="1896745"/>
            <a:ext cx="2319655" cy="1544955"/>
          </a:xfrm>
          <a:prstGeom prst="rect">
            <a:avLst/>
          </a:prstGeom>
        </p:spPr>
      </p:pic>
      <p:pic>
        <p:nvPicPr>
          <p:cNvPr id="19" name="图片 18" descr="现代工作与学习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3350" y="1957070"/>
            <a:ext cx="2164080" cy="13798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1092200"/>
            <a:ext cx="539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：实践共同体理论</a:t>
            </a: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</a:p>
        </p:txBody>
      </p:sp>
      <p:sp>
        <p:nvSpPr>
          <p:cNvPr id="22" name="圆角矩形 3"/>
          <p:cNvSpPr/>
          <p:nvPr>
            <p:custDataLst>
              <p:tags r:id="rId2"/>
            </p:custDataLst>
          </p:nvPr>
        </p:nvSpPr>
        <p:spPr>
          <a:xfrm>
            <a:off x="320040" y="1957070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圆角矩形 3"/>
          <p:cNvSpPr/>
          <p:nvPr>
            <p:custDataLst>
              <p:tags r:id="rId3"/>
            </p:custDataLst>
          </p:nvPr>
        </p:nvSpPr>
        <p:spPr>
          <a:xfrm>
            <a:off x="200025" y="1852295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09905" y="3790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学习即参与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42595" y="4369435"/>
            <a:ext cx="3215640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>
                <a:sym typeface="Noto Sans SC" panose="020B0200000000000000" charset="-122"/>
              </a:rPr>
              <a:t>学习不是孤立吸收，而是在特定社区中通过参与和实践，与他人互动而发生的社会化过程。</a:t>
            </a:r>
            <a:endParaRPr lang="zh-CN" altLang="en-US"/>
          </a:p>
        </p:txBody>
      </p:sp>
      <p:sp>
        <p:nvSpPr>
          <p:cNvPr id="7" name="圆角矩形 3"/>
          <p:cNvSpPr/>
          <p:nvPr>
            <p:custDataLst>
              <p:tags r:id="rId4"/>
            </p:custDataLst>
          </p:nvPr>
        </p:nvSpPr>
        <p:spPr>
          <a:xfrm>
            <a:off x="4324350" y="1957070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圆角矩形 3"/>
          <p:cNvSpPr/>
          <p:nvPr>
            <p:custDataLst>
              <p:tags r:id="rId5"/>
            </p:custDataLst>
          </p:nvPr>
        </p:nvSpPr>
        <p:spPr>
          <a:xfrm>
            <a:off x="4204335" y="1852295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14215" y="3790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共同的目标与兴趣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46905" y="4369435"/>
            <a:ext cx="3215640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/>
              <a:t>成员围绕共同兴趣聚集，通过日常互动和协作，共同发展技能和知识，形成紧密的联结。</a:t>
            </a:r>
          </a:p>
        </p:txBody>
      </p:sp>
      <p:sp>
        <p:nvSpPr>
          <p:cNvPr id="13" name="圆角矩形 3"/>
          <p:cNvSpPr/>
          <p:nvPr>
            <p:custDataLst>
              <p:tags r:id="rId6"/>
            </p:custDataLst>
          </p:nvPr>
        </p:nvSpPr>
        <p:spPr>
          <a:xfrm>
            <a:off x="8301355" y="1901825"/>
            <a:ext cx="3608070" cy="4448175"/>
          </a:xfrm>
          <a:custGeom>
            <a:avLst/>
            <a:gdLst>
              <a:gd name="adj" fmla="val 6621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39" h="6687">
                <a:moveTo>
                  <a:pt x="5035" y="0"/>
                </a:moveTo>
                <a:lnTo>
                  <a:pt x="5041" y="3"/>
                </a:lnTo>
                <a:cubicBezTo>
                  <a:pt x="5158" y="59"/>
                  <a:pt x="5239" y="179"/>
                  <a:pt x="5239" y="318"/>
                </a:cubicBezTo>
                <a:lnTo>
                  <a:pt x="5239" y="6337"/>
                </a:lnTo>
                <a:cubicBezTo>
                  <a:pt x="5239" y="6531"/>
                  <a:pt x="5083" y="6687"/>
                  <a:pt x="4889" y="6687"/>
                </a:cubicBezTo>
                <a:lnTo>
                  <a:pt x="307" y="6687"/>
                </a:lnTo>
                <a:cubicBezTo>
                  <a:pt x="180" y="6687"/>
                  <a:pt x="69" y="6620"/>
                  <a:pt x="8" y="6519"/>
                </a:cubicBezTo>
                <a:lnTo>
                  <a:pt x="0" y="6505"/>
                </a:lnTo>
                <a:lnTo>
                  <a:pt x="10" y="6510"/>
                </a:lnTo>
                <a:cubicBezTo>
                  <a:pt x="52" y="6527"/>
                  <a:pt x="98" y="6537"/>
                  <a:pt x="146" y="6537"/>
                </a:cubicBezTo>
                <a:lnTo>
                  <a:pt x="4728" y="6537"/>
                </a:lnTo>
                <a:cubicBezTo>
                  <a:pt x="4922" y="6537"/>
                  <a:pt x="5078" y="6381"/>
                  <a:pt x="5078" y="6187"/>
                </a:cubicBezTo>
                <a:lnTo>
                  <a:pt x="5078" y="168"/>
                </a:lnTo>
                <a:cubicBezTo>
                  <a:pt x="5078" y="107"/>
                  <a:pt x="5063" y="51"/>
                  <a:pt x="5036" y="1"/>
                </a:cubicBezTo>
                <a:lnTo>
                  <a:pt x="5035" y="0"/>
                </a:lnTo>
                <a:close/>
              </a:path>
            </a:pathLst>
          </a:custGeom>
          <a:solidFill>
            <a:srgbClr val="3158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23850" tIns="215900" rIns="179705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zh-CN" sz="14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圆角矩形 3"/>
          <p:cNvSpPr/>
          <p:nvPr>
            <p:custDataLst>
              <p:tags r:id="rId7"/>
            </p:custDataLst>
          </p:nvPr>
        </p:nvSpPr>
        <p:spPr>
          <a:xfrm>
            <a:off x="8181340" y="1797050"/>
            <a:ext cx="3637915" cy="4470400"/>
          </a:xfrm>
          <a:prstGeom prst="roundRect">
            <a:avLst>
              <a:gd name="adj" fmla="val 6621"/>
            </a:avLst>
          </a:prstGeom>
          <a:solidFill>
            <a:schemeClr val="lt1">
              <a:lumMod val="100000"/>
              <a:alpha val="10000"/>
            </a:schemeClr>
          </a:solidFill>
          <a:ln w="25400">
            <a:solidFill>
              <a:srgbClr val="3158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88290" tIns="252095" rIns="288290" bIns="69850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91220" y="3790950"/>
            <a:ext cx="314896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/>
              <a:t>文化工具的中介作用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29295" y="4314190"/>
            <a:ext cx="3381375" cy="1402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25000"/>
              </a:lnSpc>
              <a:buClrTx/>
              <a:buSzTx/>
              <a:buFontTx/>
            </a:pPr>
            <a:r>
              <a:rPr lang="zh-CN" altLang="en-US"/>
              <a:t>语言、符号、技术、文档等文化工具在成员互动中起到桥梁作用，帮助构建和传递知识。</a:t>
            </a:r>
          </a:p>
          <a:p>
            <a:pPr algn="l" fontAlgn="auto">
              <a:lnSpc>
                <a:spcPct val="125000"/>
              </a:lnSpc>
              <a:buClrTx/>
              <a:buSzTx/>
              <a:buFontTx/>
            </a:pPr>
            <a:endParaRPr lang="zh-CN" altLang="en-US"/>
          </a:p>
        </p:txBody>
      </p:sp>
      <p:pic>
        <p:nvPicPr>
          <p:cNvPr id="4" name="图片 3" descr="工作与学习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620" y="1892935"/>
            <a:ext cx="2336800" cy="1760220"/>
          </a:xfrm>
          <a:prstGeom prst="rect">
            <a:avLst/>
          </a:prstGeom>
        </p:spPr>
      </p:pic>
      <p:pic>
        <p:nvPicPr>
          <p:cNvPr id="5" name="图片 4" descr="卡通兴趣爱好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64150" y="1957070"/>
            <a:ext cx="1701165" cy="1741170"/>
          </a:xfrm>
          <a:prstGeom prst="rect">
            <a:avLst/>
          </a:prstGeom>
        </p:spPr>
      </p:pic>
      <p:pic>
        <p:nvPicPr>
          <p:cNvPr id="6" name="图片 5" descr="卡通中国建筑"/>
          <p:cNvPicPr>
            <a:picLocks noChangeAspect="1"/>
          </p:cNvPicPr>
          <p:nvPr/>
        </p:nvPicPr>
        <p:blipFill>
          <a:blip r:embed="rId12">
            <a:clrChange>
              <a:clrFrom>
                <a:srgbClr val="FBF4D5">
                  <a:alpha val="100000"/>
                </a:srgbClr>
              </a:clrFrom>
              <a:clrTo>
                <a:srgbClr val="FBF4D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5" y="2049145"/>
            <a:ext cx="3205480" cy="13798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</a:p>
        </p:txBody>
      </p:sp>
      <p:sp>
        <p:nvSpPr>
          <p:cNvPr id="4" name="AutoShape 16"/>
          <p:cNvSpPr/>
          <p:nvPr/>
        </p:nvSpPr>
        <p:spPr>
          <a:xfrm>
            <a:off x="465455" y="13208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8" name="AutoShape 17"/>
          <p:cNvSpPr/>
          <p:nvPr/>
        </p:nvSpPr>
        <p:spPr>
          <a:xfrm>
            <a:off x="465455" y="1320800"/>
            <a:ext cx="5143500" cy="635000"/>
          </a:xfrm>
          <a:prstGeom prst="roundRect">
            <a:avLst>
              <a:gd name="adj" fmla="val 0"/>
            </a:avLst>
          </a:prstGeom>
          <a:solidFill>
            <a:srgbClr val="C06B3E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5955" y="1447800"/>
            <a:ext cx="304800" cy="304800"/>
          </a:xfrm>
          <a:prstGeom prst="rect">
            <a:avLst/>
          </a:prstGeom>
        </p:spPr>
      </p:pic>
      <p:sp>
        <p:nvSpPr>
          <p:cNvPr id="30" name="AutoShape 19"/>
          <p:cNvSpPr/>
          <p:nvPr/>
        </p:nvSpPr>
        <p:spPr>
          <a:xfrm>
            <a:off x="1036955" y="1422400"/>
            <a:ext cx="4572635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文化历史活动理论</a:t>
            </a:r>
            <a:r>
              <a:rPr lang="zh-CN" alt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在馆校协同中的应用</a:t>
            </a:r>
            <a:endParaRPr lang="zh-CN" altLang="en-US" sz="20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44" name="组合 43"/>
          <p:cNvGrpSpPr/>
          <p:nvPr>
            <p:custDataLst>
              <p:tags r:id="rId2"/>
            </p:custDataLst>
          </p:nvPr>
        </p:nvGrpSpPr>
        <p:grpSpPr>
          <a:xfrm>
            <a:off x="684530" y="2416175"/>
            <a:ext cx="4699000" cy="1092200"/>
            <a:chOff x="1033" y="3320"/>
            <a:chExt cx="7400" cy="1720"/>
          </a:xfrm>
        </p:grpSpPr>
        <p:pic>
          <p:nvPicPr>
            <p:cNvPr id="31" name="Picture 2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033" y="3380"/>
              <a:ext cx="480" cy="480"/>
            </a:xfrm>
            <a:prstGeom prst="rect">
              <a:avLst/>
            </a:prstGeom>
          </p:spPr>
        </p:pic>
        <p:sp>
          <p:nvSpPr>
            <p:cNvPr id="32" name="AutoShape 21"/>
            <p:cNvSpPr/>
            <p:nvPr>
              <p:custDataLst>
                <p:tags r:id="rId9"/>
              </p:custDataLst>
            </p:nvPr>
          </p:nvSpPr>
          <p:spPr>
            <a:xfrm>
              <a:off x="1633" y="3320"/>
              <a:ext cx="6800" cy="52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系统性设计：明确角色与责任</a:t>
              </a:r>
            </a:p>
          </p:txBody>
        </p:sp>
        <p:sp>
          <p:nvSpPr>
            <p:cNvPr id="33" name="AutoShape 22"/>
            <p:cNvSpPr/>
            <p:nvPr>
              <p:custDataLst>
                <p:tags r:id="rId10"/>
              </p:custDataLst>
            </p:nvPr>
          </p:nvSpPr>
          <p:spPr>
            <a:xfrm>
              <a:off x="1633" y="3840"/>
              <a:ext cx="68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综合考虑学校与博物馆的主体互动，利用各自资源（工具），明确分工，共同实现教育目标。</a:t>
              </a:r>
            </a:p>
          </p:txBody>
        </p:sp>
      </p:grpSp>
      <p:grpSp>
        <p:nvGrpSpPr>
          <p:cNvPr id="43" name="组合 42"/>
          <p:cNvGrpSpPr/>
          <p:nvPr>
            <p:custDataLst>
              <p:tags r:id="rId3"/>
            </p:custDataLst>
          </p:nvPr>
        </p:nvGrpSpPr>
        <p:grpSpPr>
          <a:xfrm>
            <a:off x="684530" y="3495675"/>
            <a:ext cx="4699000" cy="1092200"/>
            <a:chOff x="1033" y="5020"/>
            <a:chExt cx="7400" cy="1720"/>
          </a:xfrm>
        </p:grpSpPr>
        <p:pic>
          <p:nvPicPr>
            <p:cNvPr id="34" name="Picture 2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033" y="5080"/>
              <a:ext cx="480" cy="480"/>
            </a:xfrm>
            <a:prstGeom prst="rect">
              <a:avLst/>
            </a:prstGeom>
          </p:spPr>
        </p:pic>
        <p:sp>
          <p:nvSpPr>
            <p:cNvPr id="35" name="AutoShape 24"/>
            <p:cNvSpPr/>
            <p:nvPr>
              <p:custDataLst>
                <p:tags r:id="rId7"/>
              </p:custDataLst>
            </p:nvPr>
          </p:nvSpPr>
          <p:spPr>
            <a:xfrm>
              <a:off x="1633" y="5020"/>
              <a:ext cx="6800" cy="52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文化情境学习：真实知识建构</a:t>
              </a:r>
            </a:p>
          </p:txBody>
        </p:sp>
        <p:sp>
          <p:nvSpPr>
            <p:cNvPr id="36" name="AutoShape 25"/>
            <p:cNvSpPr/>
            <p:nvPr>
              <p:custDataLst>
                <p:tags r:id="rId8"/>
              </p:custDataLst>
            </p:nvPr>
          </p:nvSpPr>
          <p:spPr>
            <a:xfrm>
              <a:off x="1633" y="5540"/>
              <a:ext cx="68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结合博物馆藏品与学校教学内容，创设真实的文化历史情境，让学生在情境中深度理解知识。</a:t>
              </a:r>
            </a:p>
          </p:txBody>
        </p:sp>
      </p:grpSp>
      <p:grpSp>
        <p:nvGrpSpPr>
          <p:cNvPr id="42" name="组合 41"/>
          <p:cNvGrpSpPr/>
          <p:nvPr>
            <p:custDataLst>
              <p:tags r:id="rId4"/>
            </p:custDataLst>
          </p:nvPr>
        </p:nvGrpSpPr>
        <p:grpSpPr>
          <a:xfrm>
            <a:off x="684530" y="4575175"/>
            <a:ext cx="4699000" cy="1092200"/>
            <a:chOff x="1033" y="6720"/>
            <a:chExt cx="7400" cy="1720"/>
          </a:xfrm>
        </p:grpSpPr>
        <p:pic>
          <p:nvPicPr>
            <p:cNvPr id="37" name="Picture 2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33" y="6780"/>
              <a:ext cx="480" cy="480"/>
            </a:xfrm>
            <a:prstGeom prst="rect">
              <a:avLst/>
            </a:prstGeom>
          </p:spPr>
        </p:pic>
        <p:sp>
          <p:nvSpPr>
            <p:cNvPr id="38" name="AutoShape 27"/>
            <p:cNvSpPr/>
            <p:nvPr>
              <p:custDataLst>
                <p:tags r:id="rId5"/>
              </p:custDataLst>
            </p:nvPr>
          </p:nvSpPr>
          <p:spPr>
            <a:xfrm>
              <a:off x="1633" y="6720"/>
              <a:ext cx="6800" cy="52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构建学习共同体：多方协同发展</a:t>
              </a:r>
            </a:p>
          </p:txBody>
        </p:sp>
        <p:sp>
          <p:nvSpPr>
            <p:cNvPr id="39" name="AutoShape 28"/>
            <p:cNvSpPr/>
            <p:nvPr>
              <p:custDataLst>
                <p:tags r:id="rId6"/>
              </p:custDataLst>
            </p:nvPr>
          </p:nvSpPr>
          <p:spPr>
            <a:xfrm>
              <a:off x="1633" y="7240"/>
              <a:ext cx="68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教师、学生与博物馆人员形成共同体，遵循共同规则，相互学习，共同促进教育质量提升。</a:t>
              </a:r>
            </a:p>
          </p:txBody>
        </p:sp>
      </p:grpSp>
      <p:sp>
        <p:nvSpPr>
          <p:cNvPr id="45" name="AutoShape 16"/>
          <p:cNvSpPr/>
          <p:nvPr/>
        </p:nvSpPr>
        <p:spPr>
          <a:xfrm>
            <a:off x="6286500" y="13970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6" name="AutoShape 17"/>
          <p:cNvSpPr/>
          <p:nvPr/>
        </p:nvSpPr>
        <p:spPr>
          <a:xfrm>
            <a:off x="6286500" y="1397000"/>
            <a:ext cx="5143500" cy="609600"/>
          </a:xfrm>
          <a:prstGeom prst="roundRect">
            <a:avLst>
              <a:gd name="adj" fmla="val 0"/>
            </a:avLst>
          </a:prstGeom>
          <a:solidFill>
            <a:srgbClr val="C06B3E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47" name="Picture 1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477000" y="1511300"/>
            <a:ext cx="355600" cy="355600"/>
          </a:xfrm>
          <a:prstGeom prst="rect">
            <a:avLst/>
          </a:prstGeom>
        </p:spPr>
      </p:pic>
      <p:sp>
        <p:nvSpPr>
          <p:cNvPr id="48" name="AutoShape 19"/>
          <p:cNvSpPr/>
          <p:nvPr/>
        </p:nvSpPr>
        <p:spPr>
          <a:xfrm>
            <a:off x="6921500" y="14732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实践共同体理论</a:t>
            </a:r>
            <a:r>
              <a:rPr lang="zh-CN" altLang="en-US" b="1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在馆校协同中的应用</a:t>
            </a:r>
            <a:endParaRPr lang="en-US" sz="18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540500" y="2317750"/>
            <a:ext cx="4635500" cy="1143000"/>
            <a:chOff x="10300" y="3440"/>
            <a:chExt cx="7300" cy="1800"/>
          </a:xfrm>
        </p:grpSpPr>
        <p:pic>
          <p:nvPicPr>
            <p:cNvPr id="49" name="Picture 2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300" y="3500"/>
              <a:ext cx="640" cy="640"/>
            </a:xfrm>
            <a:prstGeom prst="rect">
              <a:avLst/>
            </a:prstGeom>
          </p:spPr>
        </p:pic>
        <p:sp>
          <p:nvSpPr>
            <p:cNvPr id="50" name="AutoShape 21"/>
            <p:cNvSpPr/>
            <p:nvPr/>
          </p:nvSpPr>
          <p:spPr>
            <a:xfrm>
              <a:off x="11100" y="3440"/>
              <a:ext cx="6500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构建协同共同体</a:t>
              </a:r>
            </a:p>
          </p:txBody>
        </p:sp>
        <p:sp>
          <p:nvSpPr>
            <p:cNvPr id="51" name="AutoShape 22"/>
            <p:cNvSpPr/>
            <p:nvPr/>
          </p:nvSpPr>
          <p:spPr>
            <a:xfrm>
              <a:off x="11100" y="4040"/>
              <a:ext cx="65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建立包含博物馆教育者、学校教师、学生等在内的实践共同体，打破机构壁垒，促进教育实践的创新。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40500" y="3460750"/>
            <a:ext cx="4635500" cy="1143000"/>
            <a:chOff x="10300" y="5240"/>
            <a:chExt cx="7300" cy="1800"/>
          </a:xfrm>
        </p:grpSpPr>
        <p:pic>
          <p:nvPicPr>
            <p:cNvPr id="52" name="Picture 23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300" y="5300"/>
              <a:ext cx="640" cy="640"/>
            </a:xfrm>
            <a:prstGeom prst="rect">
              <a:avLst/>
            </a:prstGeom>
          </p:spPr>
        </p:pic>
        <p:sp>
          <p:nvSpPr>
            <p:cNvPr id="53" name="AutoShape 24"/>
            <p:cNvSpPr/>
            <p:nvPr/>
          </p:nvSpPr>
          <p:spPr>
            <a:xfrm>
              <a:off x="11100" y="5240"/>
              <a:ext cx="6500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促进交流与反思</a:t>
              </a:r>
            </a:p>
          </p:txBody>
        </p:sp>
        <p:sp>
          <p:nvSpPr>
            <p:cNvPr id="54" name="AutoShape 25"/>
            <p:cNvSpPr/>
            <p:nvPr/>
          </p:nvSpPr>
          <p:spPr>
            <a:xfrm>
              <a:off x="11100" y="5840"/>
              <a:ext cx="65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在共同体中，成员共享资源、交流经验、反思实践，共同解决教育问题，实现共同成长。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540500" y="4613275"/>
            <a:ext cx="4635500" cy="1143000"/>
            <a:chOff x="10300" y="7040"/>
            <a:chExt cx="7300" cy="1800"/>
          </a:xfrm>
        </p:grpSpPr>
        <p:pic>
          <p:nvPicPr>
            <p:cNvPr id="55" name="Picture 26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300" y="7100"/>
              <a:ext cx="640" cy="640"/>
            </a:xfrm>
            <a:prstGeom prst="rect">
              <a:avLst/>
            </a:prstGeom>
          </p:spPr>
        </p:pic>
        <p:sp>
          <p:nvSpPr>
            <p:cNvPr id="56" name="AutoShape 27"/>
            <p:cNvSpPr/>
            <p:nvPr/>
          </p:nvSpPr>
          <p:spPr>
            <a:xfrm>
              <a:off x="11100" y="7040"/>
              <a:ext cx="6500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1" i="0" u="none" strike="noStrike">
                  <a:solidFill>
                    <a:srgbClr val="31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利用文化工具支持互动</a:t>
              </a:r>
            </a:p>
          </p:txBody>
        </p:sp>
        <p:sp>
          <p:nvSpPr>
            <p:cNvPr id="57" name="AutoShape 28"/>
            <p:cNvSpPr/>
            <p:nvPr/>
          </p:nvSpPr>
          <p:spPr>
            <a:xfrm>
              <a:off x="11100" y="7640"/>
              <a:ext cx="6500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 b="0" i="0" u="none" strike="noStrike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充分利用展览、教育项目、数字媒体等文化工具，作为中介支持并促进教育者与学生之间的深层互动。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4" name="AutoShape 12"/>
          <p:cNvSpPr/>
          <p:nvPr>
            <p:custDataLst>
              <p:tags r:id="rId2"/>
            </p:custDataLst>
          </p:nvPr>
        </p:nvSpPr>
        <p:spPr>
          <a:xfrm>
            <a:off x="3420530" y="354711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28" name="矩形 27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565" y="208915"/>
            <a:ext cx="653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的馆校协同模式</a:t>
            </a:r>
          </a:p>
        </p:txBody>
      </p:sp>
      <p:pic>
        <p:nvPicPr>
          <p:cNvPr id="280" name="图片 85" descr="C:/Users/Hang/Desktop/馆校协同模型图.png馆校协同模型图"/>
          <p:cNvPicPr>
            <a:picLocks noChangeAspect="1"/>
          </p:cNvPicPr>
          <p:nvPr/>
        </p:nvPicPr>
        <p:blipFill>
          <a:blip r:embed="rId20"/>
          <a:srcRect t="6" b="6"/>
          <a:stretch>
            <a:fillRect/>
          </a:stretch>
        </p:blipFill>
        <p:spPr>
          <a:xfrm>
            <a:off x="246800" y="1625600"/>
            <a:ext cx="7580630" cy="4049395"/>
          </a:xfrm>
          <a:prstGeom prst="rect">
            <a:avLst/>
          </a:prstGeom>
        </p:spPr>
      </p:pic>
      <p:sp>
        <p:nvSpPr>
          <p:cNvPr id="2" name="AutoShape 6"/>
          <p:cNvSpPr/>
          <p:nvPr>
            <p:custDataLst>
              <p:tags r:id="rId3"/>
            </p:custDataLst>
          </p:nvPr>
        </p:nvSpPr>
        <p:spPr>
          <a:xfrm>
            <a:off x="8032535" y="1333500"/>
            <a:ext cx="3950335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7"/>
          <p:cNvSpPr/>
          <p:nvPr>
            <p:custDataLst>
              <p:tags r:id="rId4"/>
            </p:custDataLst>
          </p:nvPr>
        </p:nvSpPr>
        <p:spPr>
          <a:xfrm>
            <a:off x="8108735" y="1524000"/>
            <a:ext cx="609600" cy="609600"/>
          </a:xfrm>
          <a:prstGeom prst="ellipse">
            <a:avLst/>
          </a:prstGeom>
          <a:solidFill>
            <a:srgbClr val="55797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210335" y="1625600"/>
            <a:ext cx="406400" cy="406400"/>
          </a:xfrm>
          <a:prstGeom prst="rect">
            <a:avLst/>
          </a:prstGeom>
        </p:spPr>
      </p:pic>
      <p:sp>
        <p:nvSpPr>
          <p:cNvPr id="5" name="AutoShape 9"/>
          <p:cNvSpPr/>
          <p:nvPr>
            <p:custDataLst>
              <p:tags r:id="rId6"/>
            </p:custDataLst>
          </p:nvPr>
        </p:nvSpPr>
        <p:spPr>
          <a:xfrm>
            <a:off x="8870735" y="1524000"/>
            <a:ext cx="29591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 准备阶段：规划与整合</a:t>
            </a:r>
          </a:p>
        </p:txBody>
      </p:sp>
      <p:sp>
        <p:nvSpPr>
          <p:cNvPr id="11" name="AutoShape 10"/>
          <p:cNvSpPr/>
          <p:nvPr>
            <p:custDataLst>
              <p:tags r:id="rId7"/>
            </p:custDataLst>
          </p:nvPr>
        </p:nvSpPr>
        <p:spPr>
          <a:xfrm>
            <a:off x="8870735" y="1905000"/>
            <a:ext cx="29591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明确协同主题，整合馆校双方资源，开展人员培训，完成详细的活动方案设计。</a:t>
            </a:r>
          </a:p>
        </p:txBody>
      </p:sp>
      <p:sp>
        <p:nvSpPr>
          <p:cNvPr id="13" name="AutoShape 11"/>
          <p:cNvSpPr/>
          <p:nvPr>
            <p:custDataLst>
              <p:tags r:id="rId8"/>
            </p:custDataLst>
          </p:nvPr>
        </p:nvSpPr>
        <p:spPr>
          <a:xfrm>
            <a:off x="8032535" y="3048000"/>
            <a:ext cx="3950335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2"/>
          <p:cNvSpPr/>
          <p:nvPr>
            <p:custDataLst>
              <p:tags r:id="rId9"/>
            </p:custDataLst>
          </p:nvPr>
        </p:nvSpPr>
        <p:spPr>
          <a:xfrm>
            <a:off x="8108735" y="3238500"/>
            <a:ext cx="609600" cy="609600"/>
          </a:xfrm>
          <a:prstGeom prst="ellipse">
            <a:avLst/>
          </a:prstGeom>
          <a:solidFill>
            <a:srgbClr val="55797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5" name="Picture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210335" y="3340100"/>
            <a:ext cx="406400" cy="406400"/>
          </a:xfrm>
          <a:prstGeom prst="rect">
            <a:avLst/>
          </a:prstGeom>
        </p:spPr>
      </p:pic>
      <p:sp>
        <p:nvSpPr>
          <p:cNvPr id="16" name="AutoShape 14"/>
          <p:cNvSpPr/>
          <p:nvPr>
            <p:custDataLst>
              <p:tags r:id="rId11"/>
            </p:custDataLst>
          </p:nvPr>
        </p:nvSpPr>
        <p:spPr>
          <a:xfrm>
            <a:off x="8870735" y="3238500"/>
            <a:ext cx="295846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 执行阶段：探究与创作</a:t>
            </a:r>
          </a:p>
        </p:txBody>
      </p:sp>
      <p:sp>
        <p:nvSpPr>
          <p:cNvPr id="17" name="AutoShape 15"/>
          <p:cNvSpPr/>
          <p:nvPr>
            <p:custDataLst>
              <p:tags r:id="rId12"/>
            </p:custDataLst>
          </p:nvPr>
        </p:nvSpPr>
        <p:spPr>
          <a:xfrm>
            <a:off x="8870735" y="3619500"/>
            <a:ext cx="2958465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通过体验感知与问题探究，深入分析文化特征，引导学生进行动手创作与实践。</a:t>
            </a:r>
          </a:p>
        </p:txBody>
      </p:sp>
      <p:sp>
        <p:nvSpPr>
          <p:cNvPr id="18" name="AutoShape 16"/>
          <p:cNvSpPr/>
          <p:nvPr>
            <p:custDataLst>
              <p:tags r:id="rId13"/>
            </p:custDataLst>
          </p:nvPr>
        </p:nvSpPr>
        <p:spPr>
          <a:xfrm>
            <a:off x="8032535" y="4762500"/>
            <a:ext cx="3950335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7"/>
          <p:cNvSpPr/>
          <p:nvPr>
            <p:custDataLst>
              <p:tags r:id="rId14"/>
            </p:custDataLst>
          </p:nvPr>
        </p:nvSpPr>
        <p:spPr>
          <a:xfrm>
            <a:off x="8108735" y="4953000"/>
            <a:ext cx="609600" cy="609600"/>
          </a:xfrm>
          <a:prstGeom prst="ellipse">
            <a:avLst/>
          </a:prstGeom>
          <a:solidFill>
            <a:srgbClr val="55797A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0" name="Picture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210335" y="5054600"/>
            <a:ext cx="406400" cy="406400"/>
          </a:xfrm>
          <a:prstGeom prst="rect">
            <a:avLst/>
          </a:prstGeom>
        </p:spPr>
      </p:pic>
      <p:sp>
        <p:nvSpPr>
          <p:cNvPr id="21" name="AutoShape 19"/>
          <p:cNvSpPr/>
          <p:nvPr>
            <p:custDataLst>
              <p:tags r:id="rId16"/>
            </p:custDataLst>
          </p:nvPr>
        </p:nvSpPr>
        <p:spPr>
          <a:xfrm>
            <a:off x="8870735" y="4953000"/>
            <a:ext cx="311213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 推广反思阶段：展示与发展</a:t>
            </a:r>
          </a:p>
        </p:txBody>
      </p:sp>
      <p:sp>
        <p:nvSpPr>
          <p:cNvPr id="22" name="AutoShape 20"/>
          <p:cNvSpPr/>
          <p:nvPr>
            <p:custDataLst>
              <p:tags r:id="rId17"/>
            </p:custDataLst>
          </p:nvPr>
        </p:nvSpPr>
        <p:spPr>
          <a:xfrm>
            <a:off x="8870735" y="5334000"/>
            <a:ext cx="2958465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展示实践成果，进行社会推广，开展多维度评价与反思，促进馆校共同发展。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609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的馆校协同模式</a:t>
            </a:r>
          </a:p>
        </p:txBody>
      </p:sp>
      <p:sp>
        <p:nvSpPr>
          <p:cNvPr id="20" name="AutoShape 2"/>
          <p:cNvSpPr/>
          <p:nvPr/>
        </p:nvSpPr>
        <p:spPr>
          <a:xfrm>
            <a:off x="685800" y="109474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实践框架解析（一）：准备阶段与执行阶段</a:t>
            </a:r>
            <a:endParaRPr lang="en-US" sz="2800" b="1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21" name="AutoShape 3"/>
          <p:cNvSpPr/>
          <p:nvPr/>
        </p:nvSpPr>
        <p:spPr>
          <a:xfrm>
            <a:off x="685800" y="2014855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/>
          <p:nvPr/>
        </p:nvSpPr>
        <p:spPr>
          <a:xfrm>
            <a:off x="685800" y="2014855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55797A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39800" y="2167255"/>
            <a:ext cx="457200" cy="457200"/>
          </a:xfrm>
          <a:prstGeom prst="rect">
            <a:avLst/>
          </a:prstGeom>
        </p:spPr>
      </p:pic>
      <p:sp>
        <p:nvSpPr>
          <p:cNvPr id="24" name="AutoShape 6"/>
          <p:cNvSpPr/>
          <p:nvPr/>
        </p:nvSpPr>
        <p:spPr>
          <a:xfrm>
            <a:off x="1511300" y="214185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准备阶段：规划与整合</a:t>
            </a:r>
          </a:p>
        </p:txBody>
      </p:sp>
      <p:pic>
        <p:nvPicPr>
          <p:cNvPr id="25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9800" y="3030855"/>
            <a:ext cx="304800" cy="304800"/>
          </a:xfrm>
          <a:prstGeom prst="rect">
            <a:avLst/>
          </a:prstGeom>
        </p:spPr>
      </p:pic>
      <p:sp>
        <p:nvSpPr>
          <p:cNvPr id="26" name="AutoShape 8"/>
          <p:cNvSpPr/>
          <p:nvPr>
            <p:custDataLst>
              <p:tags r:id="rId2"/>
            </p:custDataLst>
          </p:nvPr>
        </p:nvSpPr>
        <p:spPr>
          <a:xfrm>
            <a:off x="1320800" y="3005455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确定文化导向主题</a:t>
            </a:r>
          </a:p>
        </p:txBody>
      </p:sp>
      <p:sp>
        <p:nvSpPr>
          <p:cNvPr id="27" name="AutoShape 9"/>
          <p:cNvSpPr/>
          <p:nvPr>
            <p:custDataLst>
              <p:tags r:id="rId3"/>
            </p:custDataLst>
          </p:nvPr>
        </p:nvSpPr>
        <p:spPr>
          <a:xfrm>
            <a:off x="1320800" y="33356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学校与博物馆共同商议，结合地方特色确定具有教育意义的主题。</a:t>
            </a:r>
          </a:p>
        </p:txBody>
      </p:sp>
      <p:pic>
        <p:nvPicPr>
          <p:cNvPr id="28" name="Picture 1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39800" y="3919855"/>
            <a:ext cx="304800" cy="304800"/>
          </a:xfrm>
          <a:prstGeom prst="rect">
            <a:avLst/>
          </a:prstGeom>
        </p:spPr>
      </p:pic>
      <p:sp>
        <p:nvSpPr>
          <p:cNvPr id="30" name="AutoShape 11"/>
          <p:cNvSpPr/>
          <p:nvPr>
            <p:custDataLst>
              <p:tags r:id="rId4"/>
            </p:custDataLst>
          </p:nvPr>
        </p:nvSpPr>
        <p:spPr>
          <a:xfrm>
            <a:off x="1320800" y="3894455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资源整合与师资培训</a:t>
            </a:r>
          </a:p>
        </p:txBody>
      </p:sp>
      <p:sp>
        <p:nvSpPr>
          <p:cNvPr id="31" name="AutoShape 12"/>
          <p:cNvSpPr/>
          <p:nvPr>
            <p:custDataLst>
              <p:tags r:id="rId5"/>
            </p:custDataLst>
          </p:nvPr>
        </p:nvSpPr>
        <p:spPr>
          <a:xfrm>
            <a:off x="1320800" y="42246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博物馆提供专业资源并培训教师；学校设计跨学科教学方案。</a:t>
            </a:r>
          </a:p>
        </p:txBody>
      </p:sp>
      <p:sp>
        <p:nvSpPr>
          <p:cNvPr id="32" name="AutoShape 13"/>
          <p:cNvSpPr/>
          <p:nvPr/>
        </p:nvSpPr>
        <p:spPr>
          <a:xfrm>
            <a:off x="939800" y="4949190"/>
            <a:ext cx="4572000" cy="1524000"/>
          </a:xfrm>
          <a:prstGeom prst="roundRect">
            <a:avLst>
              <a:gd name="adj" fmla="val 8333"/>
            </a:avLst>
          </a:prstGeom>
          <a:solidFill>
            <a:srgbClr val="2F4F4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Picture 1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30300" y="5139690"/>
            <a:ext cx="254000" cy="254000"/>
          </a:xfrm>
          <a:prstGeom prst="rect">
            <a:avLst/>
          </a:prstGeom>
        </p:spPr>
      </p:pic>
      <p:sp>
        <p:nvSpPr>
          <p:cNvPr id="34" name="AutoShape 15"/>
          <p:cNvSpPr/>
          <p:nvPr/>
        </p:nvSpPr>
        <p:spPr>
          <a:xfrm>
            <a:off x="1447800" y="510159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阶段目标：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为协同项目奠定坚实基础，确保双方理念一致、分工明确，保障后续活动顺利开展。</a:t>
            </a:r>
          </a:p>
        </p:txBody>
      </p:sp>
      <p:sp>
        <p:nvSpPr>
          <p:cNvPr id="35" name="AutoShape 16"/>
          <p:cNvSpPr/>
          <p:nvPr/>
        </p:nvSpPr>
        <p:spPr>
          <a:xfrm>
            <a:off x="6273800" y="2014855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17"/>
          <p:cNvSpPr/>
          <p:nvPr/>
        </p:nvSpPr>
        <p:spPr>
          <a:xfrm>
            <a:off x="6273800" y="2014855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55797A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Picture 1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27800" y="2167255"/>
            <a:ext cx="457200" cy="457200"/>
          </a:xfrm>
          <a:prstGeom prst="rect">
            <a:avLst/>
          </a:prstGeom>
        </p:spPr>
      </p:pic>
      <p:sp>
        <p:nvSpPr>
          <p:cNvPr id="48" name="AutoShape 19"/>
          <p:cNvSpPr/>
          <p:nvPr/>
        </p:nvSpPr>
        <p:spPr>
          <a:xfrm>
            <a:off x="7099300" y="2141855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执行阶段：体验与探究</a:t>
            </a:r>
          </a:p>
        </p:txBody>
      </p:sp>
      <p:pic>
        <p:nvPicPr>
          <p:cNvPr id="49" name="Picture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527800" y="3030855"/>
            <a:ext cx="304800" cy="304800"/>
          </a:xfrm>
          <a:prstGeom prst="rect">
            <a:avLst/>
          </a:prstGeom>
        </p:spPr>
      </p:pic>
      <p:sp>
        <p:nvSpPr>
          <p:cNvPr id="50" name="AutoShape 21"/>
          <p:cNvSpPr/>
          <p:nvPr>
            <p:custDataLst>
              <p:tags r:id="rId7"/>
            </p:custDataLst>
          </p:nvPr>
        </p:nvSpPr>
        <p:spPr>
          <a:xfrm>
            <a:off x="6908800" y="3005455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沉浸式体验感知</a:t>
            </a:r>
          </a:p>
        </p:txBody>
      </p:sp>
      <p:sp>
        <p:nvSpPr>
          <p:cNvPr id="51" name="AutoShape 22"/>
          <p:cNvSpPr/>
          <p:nvPr>
            <p:custDataLst>
              <p:tags r:id="rId8"/>
            </p:custDataLst>
          </p:nvPr>
        </p:nvSpPr>
        <p:spPr>
          <a:xfrm>
            <a:off x="6908800" y="3335655"/>
            <a:ext cx="419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学生在博物馆实地参观，形成初步的文化印象与感知。</a:t>
            </a:r>
          </a:p>
        </p:txBody>
      </p:sp>
      <p:pic>
        <p:nvPicPr>
          <p:cNvPr id="52" name="Picture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527800" y="3665855"/>
            <a:ext cx="304800" cy="304800"/>
          </a:xfrm>
          <a:prstGeom prst="rect">
            <a:avLst/>
          </a:prstGeom>
        </p:spPr>
      </p:pic>
      <p:sp>
        <p:nvSpPr>
          <p:cNvPr id="53" name="AutoShape 24"/>
          <p:cNvSpPr/>
          <p:nvPr>
            <p:custDataLst>
              <p:tags r:id="rId10"/>
            </p:custDataLst>
          </p:nvPr>
        </p:nvSpPr>
        <p:spPr>
          <a:xfrm>
            <a:off x="6908800" y="3640455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问题探究与知识构建</a:t>
            </a:r>
          </a:p>
        </p:txBody>
      </p:sp>
      <p:sp>
        <p:nvSpPr>
          <p:cNvPr id="54" name="AutoShape 25"/>
          <p:cNvSpPr/>
          <p:nvPr>
            <p:custDataLst>
              <p:tags r:id="rId11"/>
            </p:custDataLst>
          </p:nvPr>
        </p:nvSpPr>
        <p:spPr>
          <a:xfrm>
            <a:off x="6908800" y="3970655"/>
            <a:ext cx="419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双师引导思考讨论，建立系统的文化知识体系。</a:t>
            </a:r>
          </a:p>
        </p:txBody>
      </p:sp>
      <p:pic>
        <p:nvPicPr>
          <p:cNvPr id="55" name="Picture 2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527800" y="4300855"/>
            <a:ext cx="304800" cy="304800"/>
          </a:xfrm>
          <a:prstGeom prst="rect">
            <a:avLst/>
          </a:prstGeom>
        </p:spPr>
      </p:pic>
      <p:sp>
        <p:nvSpPr>
          <p:cNvPr id="56" name="AutoShape 27"/>
          <p:cNvSpPr/>
          <p:nvPr>
            <p:custDataLst>
              <p:tags r:id="rId13"/>
            </p:custDataLst>
          </p:nvPr>
        </p:nvSpPr>
        <p:spPr>
          <a:xfrm>
            <a:off x="6908800" y="4275455"/>
            <a:ext cx="4191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文化特征分析与动手创作</a:t>
            </a:r>
          </a:p>
        </p:txBody>
      </p:sp>
      <p:sp>
        <p:nvSpPr>
          <p:cNvPr id="57" name="AutoShape 28"/>
          <p:cNvSpPr/>
          <p:nvPr>
            <p:custDataLst>
              <p:tags r:id="rId14"/>
            </p:custDataLst>
          </p:nvPr>
        </p:nvSpPr>
        <p:spPr>
          <a:xfrm>
            <a:off x="6908800" y="4605655"/>
            <a:ext cx="4191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观察细节、总结特征，在指导下完成文化制品创作。</a:t>
            </a:r>
          </a:p>
        </p:txBody>
      </p:sp>
      <p:sp>
        <p:nvSpPr>
          <p:cNvPr id="58" name="AutoShape 29"/>
          <p:cNvSpPr/>
          <p:nvPr/>
        </p:nvSpPr>
        <p:spPr>
          <a:xfrm>
            <a:off x="6527800" y="4999355"/>
            <a:ext cx="4572000" cy="1460500"/>
          </a:xfrm>
          <a:prstGeom prst="roundRect">
            <a:avLst>
              <a:gd name="adj" fmla="val 8695"/>
            </a:avLst>
          </a:prstGeom>
          <a:solidFill>
            <a:srgbClr val="2F4F4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9" name="Picture 3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718300" y="5189855"/>
            <a:ext cx="254000" cy="254000"/>
          </a:xfrm>
          <a:prstGeom prst="rect">
            <a:avLst/>
          </a:prstGeom>
        </p:spPr>
      </p:pic>
      <p:sp>
        <p:nvSpPr>
          <p:cNvPr id="60" name="AutoShape 31"/>
          <p:cNvSpPr/>
          <p:nvPr/>
        </p:nvSpPr>
        <p:spPr>
          <a:xfrm>
            <a:off x="7035800" y="5151755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阶段目标：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强调学生的深度参与，通过体验、探究与创作，实现知识的内化与综合能力的提升。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7042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的馆校协同模式</a:t>
            </a:r>
          </a:p>
        </p:txBody>
      </p:sp>
      <p:sp>
        <p:nvSpPr>
          <p:cNvPr id="2" name="AutoShape 2"/>
          <p:cNvSpPr/>
          <p:nvPr/>
        </p:nvSpPr>
        <p:spPr>
          <a:xfrm>
            <a:off x="710565" y="106235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实践框架解析（二）：推广反思阶段与共同发展</a:t>
            </a:r>
          </a:p>
        </p:txBody>
      </p:sp>
      <p:sp>
        <p:nvSpPr>
          <p:cNvPr id="4" name="AutoShape 3"/>
          <p:cNvSpPr/>
          <p:nvPr/>
        </p:nvSpPr>
        <p:spPr>
          <a:xfrm>
            <a:off x="710565" y="2078355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4"/>
          <p:cNvSpPr/>
          <p:nvPr/>
        </p:nvSpPr>
        <p:spPr>
          <a:xfrm>
            <a:off x="964565" y="2332355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 推广反思阶段任务</a:t>
            </a:r>
          </a:p>
        </p:txBody>
      </p:sp>
      <p:cxnSp>
        <p:nvCxnSpPr>
          <p:cNvPr id="6" name="Connector 5"/>
          <p:cNvCxnSpPr/>
          <p:nvPr/>
        </p:nvCxnSpPr>
        <p:spPr>
          <a:xfrm rot="-9549">
            <a:off x="964574" y="2770505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565" y="3030855"/>
            <a:ext cx="304800" cy="304800"/>
          </a:xfrm>
          <a:prstGeom prst="rect">
            <a:avLst/>
          </a:prstGeom>
        </p:spPr>
      </p:pic>
      <p:sp>
        <p:nvSpPr>
          <p:cNvPr id="8" name="AutoShape 7"/>
          <p:cNvSpPr/>
          <p:nvPr/>
        </p:nvSpPr>
        <p:spPr>
          <a:xfrm>
            <a:off x="1345565" y="30054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成果展示与推广</a:t>
            </a:r>
          </a:p>
        </p:txBody>
      </p:sp>
      <p:sp>
        <p:nvSpPr>
          <p:cNvPr id="9" name="AutoShape 8"/>
          <p:cNvSpPr/>
          <p:nvPr/>
        </p:nvSpPr>
        <p:spPr>
          <a:xfrm>
            <a:off x="1345565" y="33229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学生作品在博物馆公开展示，学生担任讲解员“以教促学”，扩大社会影响力。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4565" y="3983355"/>
            <a:ext cx="304800" cy="304800"/>
          </a:xfrm>
          <a:prstGeom prst="rect">
            <a:avLst/>
          </a:prstGeom>
        </p:spPr>
      </p:pic>
      <p:sp>
        <p:nvSpPr>
          <p:cNvPr id="11" name="AutoShape 10"/>
          <p:cNvSpPr/>
          <p:nvPr/>
        </p:nvSpPr>
        <p:spPr>
          <a:xfrm>
            <a:off x="1345565" y="39579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评价与反思迭代</a:t>
            </a:r>
          </a:p>
        </p:txBody>
      </p:sp>
      <p:sp>
        <p:nvSpPr>
          <p:cNvPr id="12" name="AutoShape 11"/>
          <p:cNvSpPr/>
          <p:nvPr/>
        </p:nvSpPr>
        <p:spPr>
          <a:xfrm>
            <a:off x="1345565" y="42754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根据公众反馈优化作品；馆校双方共同复盘项目，总结经验教训。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4565" y="4935855"/>
            <a:ext cx="304800" cy="304800"/>
          </a:xfrm>
          <a:prstGeom prst="rect">
            <a:avLst/>
          </a:prstGeom>
        </p:spPr>
      </p:pic>
      <p:sp>
        <p:nvSpPr>
          <p:cNvPr id="14" name="AutoShape 13"/>
          <p:cNvSpPr/>
          <p:nvPr/>
        </p:nvSpPr>
        <p:spPr>
          <a:xfrm>
            <a:off x="1345565" y="49104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阶段核心目标</a:t>
            </a:r>
          </a:p>
        </p:txBody>
      </p:sp>
      <p:sp>
        <p:nvSpPr>
          <p:cNvPr id="15" name="AutoShape 14"/>
          <p:cNvSpPr/>
          <p:nvPr/>
        </p:nvSpPr>
        <p:spPr>
          <a:xfrm>
            <a:off x="1345565" y="52279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检验学习成果，为未来的深度合作提供实证依据和改进方向。</a:t>
            </a:r>
          </a:p>
        </p:txBody>
      </p:sp>
      <p:sp>
        <p:nvSpPr>
          <p:cNvPr id="16" name="AutoShape 15"/>
          <p:cNvSpPr/>
          <p:nvPr/>
        </p:nvSpPr>
        <p:spPr>
          <a:xfrm>
            <a:off x="6298565" y="2078355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6"/>
          <p:cNvSpPr/>
          <p:nvPr/>
        </p:nvSpPr>
        <p:spPr>
          <a:xfrm>
            <a:off x="6552565" y="2332355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 促进馆校共同发展</a:t>
            </a:r>
          </a:p>
        </p:txBody>
      </p:sp>
      <p:cxnSp>
        <p:nvCxnSpPr>
          <p:cNvPr id="18" name="Connector 17"/>
          <p:cNvCxnSpPr/>
          <p:nvPr/>
        </p:nvCxnSpPr>
        <p:spPr>
          <a:xfrm rot="-9549">
            <a:off x="6552574" y="2770505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2565" y="3030855"/>
            <a:ext cx="304800" cy="304800"/>
          </a:xfrm>
          <a:prstGeom prst="rect">
            <a:avLst/>
          </a:prstGeom>
        </p:spPr>
      </p:pic>
      <p:sp>
        <p:nvSpPr>
          <p:cNvPr id="20" name="AutoShape 19"/>
          <p:cNvSpPr/>
          <p:nvPr/>
        </p:nvSpPr>
        <p:spPr>
          <a:xfrm>
            <a:off x="6933565" y="30054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赋能博物馆发展</a:t>
            </a:r>
          </a:p>
        </p:txBody>
      </p:sp>
      <p:sp>
        <p:nvSpPr>
          <p:cNvPr id="21" name="AutoShape 20"/>
          <p:cNvSpPr/>
          <p:nvPr/>
        </p:nvSpPr>
        <p:spPr>
          <a:xfrm>
            <a:off x="6933565" y="33229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积累青少年教学经验，丰富教育服务内容，反向优化场馆陈列设计。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52565" y="3983355"/>
            <a:ext cx="304800" cy="304800"/>
          </a:xfrm>
          <a:prstGeom prst="rect">
            <a:avLst/>
          </a:prstGeom>
        </p:spPr>
      </p:pic>
      <p:sp>
        <p:nvSpPr>
          <p:cNvPr id="23" name="AutoShape 22"/>
          <p:cNvSpPr/>
          <p:nvPr/>
        </p:nvSpPr>
        <p:spPr>
          <a:xfrm>
            <a:off x="6933565" y="39579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助力学校能力提升</a:t>
            </a:r>
          </a:p>
        </p:txBody>
      </p:sp>
      <p:sp>
        <p:nvSpPr>
          <p:cNvPr id="24" name="AutoShape 23"/>
          <p:cNvSpPr/>
          <p:nvPr/>
        </p:nvSpPr>
        <p:spPr>
          <a:xfrm>
            <a:off x="6933565" y="42754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帮助教师深化文化理解，积累研学活动经验，显著提升跨学科教学能力。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52565" y="4935855"/>
            <a:ext cx="304800" cy="304800"/>
          </a:xfrm>
          <a:prstGeom prst="rect">
            <a:avLst/>
          </a:prstGeom>
        </p:spPr>
      </p:pic>
      <p:sp>
        <p:nvSpPr>
          <p:cNvPr id="26" name="AutoShape 25"/>
          <p:cNvSpPr/>
          <p:nvPr/>
        </p:nvSpPr>
        <p:spPr>
          <a:xfrm>
            <a:off x="6933565" y="4910455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构建良性协同生态</a:t>
            </a:r>
          </a:p>
        </p:txBody>
      </p:sp>
      <p:sp>
        <p:nvSpPr>
          <p:cNvPr id="27" name="AutoShape 26"/>
          <p:cNvSpPr/>
          <p:nvPr/>
        </p:nvSpPr>
        <p:spPr>
          <a:xfrm>
            <a:off x="6933565" y="5227955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馆校协同不仅促进学生发展，更成为双方专业成长和能力提升的契机。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FIVE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案例解析</a:t>
              </a:r>
              <a:r>
                <a:rPr lang="en-US" altLang="zh-CN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皮影戏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05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41358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25788" y="2610485"/>
            <a:ext cx="5940425" cy="1198880"/>
            <a:chOff x="3107" y="4111"/>
            <a:chExt cx="12945" cy="1888"/>
          </a:xfrm>
        </p:grpSpPr>
        <p:sp>
          <p:nvSpPr>
            <p:cNvPr id="18" name="矩形 17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07" y="4111"/>
              <a:ext cx="129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本章导学</a:t>
              </a: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876800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皮影戏</a:t>
            </a:r>
          </a:p>
        </p:txBody>
      </p:sp>
      <p:sp>
        <p:nvSpPr>
          <p:cNvPr id="2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案例实施：准备阶段——共定主题，互学互鉴</a:t>
            </a:r>
          </a:p>
        </p:txBody>
      </p:sp>
      <p:sp>
        <p:nvSpPr>
          <p:cNvPr id="4" name="AutoShape 3"/>
          <p:cNvSpPr/>
          <p:nvPr/>
        </p:nvSpPr>
        <p:spPr>
          <a:xfrm>
            <a:off x="762000" y="1991995"/>
            <a:ext cx="5080000" cy="4445000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762000" y="1991995"/>
            <a:ext cx="50800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3000" y="2372995"/>
            <a:ext cx="457200" cy="457200"/>
          </a:xfrm>
          <a:prstGeom prst="rect">
            <a:avLst/>
          </a:prstGeom>
        </p:spPr>
      </p:pic>
      <p:sp>
        <p:nvSpPr>
          <p:cNvPr id="7" name="AutoShape 6"/>
          <p:cNvSpPr/>
          <p:nvPr/>
        </p:nvSpPr>
        <p:spPr>
          <a:xfrm>
            <a:off x="1727200" y="2372995"/>
            <a:ext cx="3683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共定文化主题：皮影戏</a:t>
            </a:r>
          </a:p>
        </p:txBody>
      </p:sp>
      <p:cxnSp>
        <p:nvCxnSpPr>
          <p:cNvPr id="8" name="Connector 7"/>
          <p:cNvCxnSpPr/>
          <p:nvPr/>
        </p:nvCxnSpPr>
        <p:spPr>
          <a:xfrm rot="-10110">
            <a:off x="1143009" y="2938145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3000" y="3261995"/>
            <a:ext cx="304800" cy="304800"/>
          </a:xfrm>
          <a:prstGeom prst="rect">
            <a:avLst/>
          </a:prstGeom>
        </p:spPr>
      </p:pic>
      <p:sp>
        <p:nvSpPr>
          <p:cNvPr id="10" name="AutoShape 9"/>
          <p:cNvSpPr/>
          <p:nvPr/>
        </p:nvSpPr>
        <p:spPr>
          <a:xfrm>
            <a:off x="1574800" y="3236595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紧密合作，精准定位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学校与博物馆深度沟通，共同确定以“皮影戏”为核心的文化主题。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3000" y="4150995"/>
            <a:ext cx="304800" cy="304800"/>
          </a:xfrm>
          <a:prstGeom prst="rect">
            <a:avLst/>
          </a:prstGeom>
        </p:spPr>
      </p:pic>
      <p:sp>
        <p:nvSpPr>
          <p:cNvPr id="12" name="AutoShape 11"/>
          <p:cNvSpPr/>
          <p:nvPr/>
        </p:nvSpPr>
        <p:spPr>
          <a:xfrm>
            <a:off x="1574800" y="4125595"/>
            <a:ext cx="3937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结合特色，体验非遗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主题选择紧扣当地特色文化，为学生提供了深入了解和体验本土非物质文化遗产的绝佳机会。</a:t>
            </a:r>
          </a:p>
        </p:txBody>
      </p:sp>
      <p:sp>
        <p:nvSpPr>
          <p:cNvPr id="13" name="AutoShape 12"/>
          <p:cNvSpPr/>
          <p:nvPr/>
        </p:nvSpPr>
        <p:spPr>
          <a:xfrm>
            <a:off x="6223000" y="1991995"/>
            <a:ext cx="5080000" cy="4445000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3"/>
          <p:cNvSpPr/>
          <p:nvPr/>
        </p:nvSpPr>
        <p:spPr>
          <a:xfrm>
            <a:off x="6223000" y="1991995"/>
            <a:ext cx="50800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2372995"/>
            <a:ext cx="457200" cy="457200"/>
          </a:xfrm>
          <a:prstGeom prst="rect">
            <a:avLst/>
          </a:prstGeom>
        </p:spPr>
      </p:pic>
      <p:sp>
        <p:nvSpPr>
          <p:cNvPr id="16" name="AutoShape 15"/>
          <p:cNvSpPr/>
          <p:nvPr/>
        </p:nvSpPr>
        <p:spPr>
          <a:xfrm>
            <a:off x="7188200" y="2372995"/>
            <a:ext cx="3683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开展双向交流培训</a:t>
            </a:r>
          </a:p>
        </p:txBody>
      </p:sp>
      <p:cxnSp>
        <p:nvCxnSpPr>
          <p:cNvPr id="17" name="Connector 16"/>
          <p:cNvCxnSpPr/>
          <p:nvPr/>
        </p:nvCxnSpPr>
        <p:spPr>
          <a:xfrm rot="-10110">
            <a:off x="6604009" y="2938145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3261995"/>
            <a:ext cx="304800" cy="304800"/>
          </a:xfrm>
          <a:prstGeom prst="rect">
            <a:avLst/>
          </a:prstGeom>
        </p:spPr>
      </p:pic>
      <p:sp>
        <p:nvSpPr>
          <p:cNvPr id="19" name="AutoShape 18"/>
          <p:cNvSpPr/>
          <p:nvPr/>
        </p:nvSpPr>
        <p:spPr>
          <a:xfrm>
            <a:off x="7035800" y="3236595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博物馆 → 学校：知识传授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传授皮影戏历史与文化内涵，弥补教师传统文化知识短板。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4087495"/>
            <a:ext cx="304800" cy="304800"/>
          </a:xfrm>
          <a:prstGeom prst="rect">
            <a:avLst/>
          </a:prstGeom>
        </p:spPr>
      </p:pic>
      <p:sp>
        <p:nvSpPr>
          <p:cNvPr id="21" name="AutoShape 20"/>
          <p:cNvSpPr/>
          <p:nvPr/>
        </p:nvSpPr>
        <p:spPr>
          <a:xfrm>
            <a:off x="7035800" y="4062095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学校 → 博物馆：教学赋能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分享先进教学方法与互动技巧，提升知识传递的教育性与吸引力。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04000" y="4912995"/>
            <a:ext cx="304800" cy="304800"/>
          </a:xfrm>
          <a:prstGeom prst="rect">
            <a:avLst/>
          </a:prstGeom>
        </p:spPr>
      </p:pic>
      <p:sp>
        <p:nvSpPr>
          <p:cNvPr id="23" name="AutoShape 22"/>
          <p:cNvSpPr/>
          <p:nvPr/>
        </p:nvSpPr>
        <p:spPr>
          <a:xfrm>
            <a:off x="7035800" y="4887595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协同目标：共建体系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建立共同的知识体系和语言框架，奠定协同教育坚实基础。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皮影戏</a:t>
            </a:r>
          </a:p>
        </p:txBody>
      </p:sp>
      <p:sp>
        <p:nvSpPr>
          <p:cNvPr id="2" name="AutoShape 3"/>
          <p:cNvSpPr/>
          <p:nvPr>
            <p:custDataLst>
              <p:tags r:id="rId2"/>
            </p:custDataLst>
          </p:nvPr>
        </p:nvSpPr>
        <p:spPr>
          <a:xfrm>
            <a:off x="762000" y="2032000"/>
            <a:ext cx="2476500" cy="3810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7620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695450" y="2304415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952500" y="30480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 博物馆研学与体验</a:t>
            </a:r>
          </a:p>
        </p:txBody>
      </p:sp>
      <p:cxnSp>
        <p:nvCxnSpPr>
          <p:cNvPr id="7" name="Connector 7"/>
          <p:cNvCxnSpPr/>
          <p:nvPr>
            <p:custDataLst>
              <p:tags r:id="rId6"/>
            </p:custDataLst>
          </p:nvPr>
        </p:nvCxnSpPr>
        <p:spPr>
          <a:xfrm rot="-23708">
            <a:off x="1079522" y="3486150"/>
            <a:ext cx="1841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952500" y="3619500"/>
            <a:ext cx="20955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通过观看精彩的皮影戏表演，直观感受其艺术魅力，激发学习兴趣。</a:t>
            </a:r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3492500" y="2032000"/>
            <a:ext cx="2476500" cy="3810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34925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425950" y="2304415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3683000" y="3048000"/>
            <a:ext cx="226187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 问题探究与知识构建</a:t>
            </a: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 rot="-23708">
            <a:off x="3810022" y="3486150"/>
            <a:ext cx="1841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>
            <p:custDataLst>
              <p:tags r:id="rId13"/>
            </p:custDataLst>
          </p:nvPr>
        </p:nvSpPr>
        <p:spPr>
          <a:xfrm>
            <a:off x="3683000" y="3619500"/>
            <a:ext cx="20955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引导学生提出关于光影效果的物理原理等跨学科问题，通过讨论探究，建立系统知识体系。</a:t>
            </a:r>
          </a:p>
        </p:txBody>
      </p:sp>
      <p:sp>
        <p:nvSpPr>
          <p:cNvPr id="15" name="AutoShape 15"/>
          <p:cNvSpPr/>
          <p:nvPr>
            <p:custDataLst>
              <p:tags r:id="rId14"/>
            </p:custDataLst>
          </p:nvPr>
        </p:nvSpPr>
        <p:spPr>
          <a:xfrm>
            <a:off x="6223000" y="2032000"/>
            <a:ext cx="2476500" cy="3810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15"/>
            </p:custDataLst>
          </p:nvPr>
        </p:nvSpPr>
        <p:spPr>
          <a:xfrm>
            <a:off x="62230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156450" y="2304415"/>
            <a:ext cx="609600" cy="609600"/>
          </a:xfrm>
          <a:prstGeom prst="rect">
            <a:avLst/>
          </a:prstGeom>
        </p:spPr>
      </p:pic>
      <p:sp>
        <p:nvSpPr>
          <p:cNvPr id="18" name="AutoShape 18"/>
          <p:cNvSpPr/>
          <p:nvPr>
            <p:custDataLst>
              <p:tags r:id="rId17"/>
            </p:custDataLst>
          </p:nvPr>
        </p:nvSpPr>
        <p:spPr>
          <a:xfrm>
            <a:off x="6413500" y="3048000"/>
            <a:ext cx="228409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 大师访谈与文化理解</a:t>
            </a:r>
          </a:p>
        </p:txBody>
      </p:sp>
      <p:cxnSp>
        <p:nvCxnSpPr>
          <p:cNvPr id="19" name="Connector 19"/>
          <p:cNvCxnSpPr/>
          <p:nvPr>
            <p:custDataLst>
              <p:tags r:id="rId18"/>
            </p:custDataLst>
          </p:nvPr>
        </p:nvCxnSpPr>
        <p:spPr>
          <a:xfrm rot="-23708">
            <a:off x="6540522" y="3486150"/>
            <a:ext cx="1841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>
            <p:custDataLst>
              <p:tags r:id="rId19"/>
            </p:custDataLst>
          </p:nvPr>
        </p:nvSpPr>
        <p:spPr>
          <a:xfrm>
            <a:off x="6413500" y="3619500"/>
            <a:ext cx="20955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与非遗传承人面对面交流，深入了解皮影戏的文化传承与艺术价值，建立文化认同。</a:t>
            </a:r>
          </a:p>
        </p:txBody>
      </p:sp>
      <p:sp>
        <p:nvSpPr>
          <p:cNvPr id="21" name="AutoShape 21"/>
          <p:cNvSpPr/>
          <p:nvPr>
            <p:custDataLst>
              <p:tags r:id="rId20"/>
            </p:custDataLst>
          </p:nvPr>
        </p:nvSpPr>
        <p:spPr>
          <a:xfrm>
            <a:off x="8953500" y="2032000"/>
            <a:ext cx="2476500" cy="3810000"/>
          </a:xfrm>
          <a:prstGeom prst="roundRect">
            <a:avLst>
              <a:gd name="adj" fmla="val 512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22"/>
          <p:cNvSpPr/>
          <p:nvPr>
            <p:custDataLst>
              <p:tags r:id="rId21"/>
            </p:custDataLst>
          </p:nvPr>
        </p:nvSpPr>
        <p:spPr>
          <a:xfrm>
            <a:off x="89535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2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886950" y="2304415"/>
            <a:ext cx="609600" cy="609600"/>
          </a:xfrm>
          <a:prstGeom prst="rect">
            <a:avLst/>
          </a:prstGeom>
        </p:spPr>
      </p:pic>
      <p:sp>
        <p:nvSpPr>
          <p:cNvPr id="24" name="AutoShape 24"/>
          <p:cNvSpPr/>
          <p:nvPr>
            <p:custDataLst>
              <p:tags r:id="rId23"/>
            </p:custDataLst>
          </p:nvPr>
        </p:nvSpPr>
        <p:spPr>
          <a:xfrm>
            <a:off x="9144000" y="3048000"/>
            <a:ext cx="230695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04 工艺观察与动手创作</a:t>
            </a:r>
          </a:p>
        </p:txBody>
      </p:sp>
      <p:cxnSp>
        <p:nvCxnSpPr>
          <p:cNvPr id="25" name="Connector 25"/>
          <p:cNvCxnSpPr/>
          <p:nvPr>
            <p:custDataLst>
              <p:tags r:id="rId24"/>
            </p:custDataLst>
          </p:nvPr>
        </p:nvCxnSpPr>
        <p:spPr>
          <a:xfrm rot="-23708">
            <a:off x="9271022" y="3486150"/>
            <a:ext cx="1841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>
            <p:custDataLst>
              <p:tags r:id="rId25"/>
            </p:custDataLst>
          </p:nvPr>
        </p:nvSpPr>
        <p:spPr>
          <a:xfrm>
            <a:off x="9144000" y="3619500"/>
            <a:ext cx="20955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观摩制作流程，了解物理特性；在指导下通过剪纸和编程创新皮影形象，完成作品创作。</a:t>
            </a:r>
          </a:p>
        </p:txBody>
      </p:sp>
      <p:sp>
        <p:nvSpPr>
          <p:cNvPr id="28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案例实施：执行阶段</a:t>
            </a:r>
            <a:r>
              <a:rPr lang="en-US" altLang="zh-CN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——</a:t>
            </a: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深度体验，探究创作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皮影戏</a:t>
            </a:r>
          </a:p>
        </p:txBody>
      </p:sp>
      <p:sp>
        <p:nvSpPr>
          <p:cNvPr id="25" name="AutoShape 3"/>
          <p:cNvSpPr/>
          <p:nvPr/>
        </p:nvSpPr>
        <p:spPr>
          <a:xfrm>
            <a:off x="762000" y="189357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6000" y="2147570"/>
            <a:ext cx="355600" cy="355600"/>
          </a:xfrm>
          <a:prstGeom prst="rect">
            <a:avLst/>
          </a:prstGeom>
        </p:spPr>
      </p:pic>
      <p:sp>
        <p:nvSpPr>
          <p:cNvPr id="27" name="AutoShape 5"/>
          <p:cNvSpPr/>
          <p:nvPr/>
        </p:nvSpPr>
        <p:spPr>
          <a:xfrm>
            <a:off x="1460500" y="2122170"/>
            <a:ext cx="4127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成果展示与反馈迭代</a:t>
            </a:r>
          </a:p>
        </p:txBody>
      </p:sp>
      <p:cxnSp>
        <p:nvCxnSpPr>
          <p:cNvPr id="28" name="Connector 6"/>
          <p:cNvCxnSpPr/>
          <p:nvPr/>
        </p:nvCxnSpPr>
        <p:spPr>
          <a:xfrm rot="-9549">
            <a:off x="1016009" y="258572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54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9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16000" y="2846070"/>
            <a:ext cx="304800" cy="304800"/>
          </a:xfrm>
          <a:prstGeom prst="rect">
            <a:avLst/>
          </a:prstGeom>
        </p:spPr>
      </p:pic>
      <p:sp>
        <p:nvSpPr>
          <p:cNvPr id="30" name="AutoShape 8"/>
          <p:cNvSpPr/>
          <p:nvPr>
            <p:custDataLst>
              <p:tags r:id="rId3"/>
            </p:custDataLst>
          </p:nvPr>
        </p:nvSpPr>
        <p:spPr>
          <a:xfrm>
            <a:off x="1397000" y="284607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公众展示与文化推广</a:t>
            </a:r>
          </a:p>
        </p:txBody>
      </p:sp>
      <p:sp>
        <p:nvSpPr>
          <p:cNvPr id="31" name="AutoShape 9"/>
          <p:cNvSpPr/>
          <p:nvPr>
            <p:custDataLst>
              <p:tags r:id="rId4"/>
            </p:custDataLst>
          </p:nvPr>
        </p:nvSpPr>
        <p:spPr>
          <a:xfrm>
            <a:off x="1016000" y="318897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创新作品通过博物馆平台向社会公开展示，为学生提供展示舞台的同时，也向公众推广了皮影戏文化。</a:t>
            </a:r>
          </a:p>
        </p:txBody>
      </p:sp>
      <p:pic>
        <p:nvPicPr>
          <p:cNvPr id="32" name="Pictur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6000" y="4116070"/>
            <a:ext cx="304800" cy="304800"/>
          </a:xfrm>
          <a:prstGeom prst="rect">
            <a:avLst/>
          </a:prstGeom>
        </p:spPr>
      </p:pic>
      <p:sp>
        <p:nvSpPr>
          <p:cNvPr id="33" name="AutoShape 11"/>
          <p:cNvSpPr/>
          <p:nvPr>
            <p:custDataLst>
              <p:tags r:id="rId6"/>
            </p:custDataLst>
          </p:nvPr>
        </p:nvSpPr>
        <p:spPr>
          <a:xfrm>
            <a:off x="1397000" y="411607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基于反馈的迭代完善</a:t>
            </a:r>
          </a:p>
        </p:txBody>
      </p:sp>
      <p:sp>
        <p:nvSpPr>
          <p:cNvPr id="34" name="AutoShape 12"/>
          <p:cNvSpPr/>
          <p:nvPr>
            <p:custDataLst>
              <p:tags r:id="rId7"/>
            </p:custDataLst>
          </p:nvPr>
        </p:nvSpPr>
        <p:spPr>
          <a:xfrm>
            <a:off x="1016000" y="445897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学生依据公众反馈意见对作品进行迭代，学会了依据外界评价改进创作，有效提升了反思与实践能力。</a:t>
            </a:r>
          </a:p>
        </p:txBody>
      </p:sp>
      <p:sp>
        <p:nvSpPr>
          <p:cNvPr id="35" name="AutoShape 13"/>
          <p:cNvSpPr/>
          <p:nvPr/>
        </p:nvSpPr>
        <p:spPr>
          <a:xfrm>
            <a:off x="6350000" y="189357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 1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604000" y="2147570"/>
            <a:ext cx="355600" cy="355600"/>
          </a:xfrm>
          <a:prstGeom prst="rect">
            <a:avLst/>
          </a:prstGeom>
        </p:spPr>
      </p:pic>
      <p:sp>
        <p:nvSpPr>
          <p:cNvPr id="39" name="AutoShape 15"/>
          <p:cNvSpPr/>
          <p:nvPr/>
        </p:nvSpPr>
        <p:spPr>
          <a:xfrm>
            <a:off x="7048500" y="2122170"/>
            <a:ext cx="4127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评价反思与经验总结</a:t>
            </a:r>
          </a:p>
        </p:txBody>
      </p:sp>
      <p:cxnSp>
        <p:nvCxnSpPr>
          <p:cNvPr id="40" name="Connector 16"/>
          <p:cNvCxnSpPr/>
          <p:nvPr/>
        </p:nvCxnSpPr>
        <p:spPr>
          <a:xfrm rot="-9549">
            <a:off x="6604009" y="258572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54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1" name="Picture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04000" y="2846070"/>
            <a:ext cx="304800" cy="304800"/>
          </a:xfrm>
          <a:prstGeom prst="rect">
            <a:avLst/>
          </a:prstGeom>
        </p:spPr>
      </p:pic>
      <p:sp>
        <p:nvSpPr>
          <p:cNvPr id="42" name="AutoShape 18"/>
          <p:cNvSpPr/>
          <p:nvPr>
            <p:custDataLst>
              <p:tags r:id="rId9"/>
            </p:custDataLst>
          </p:nvPr>
        </p:nvSpPr>
        <p:spPr>
          <a:xfrm>
            <a:off x="6985000" y="284607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对学生：核心素养测评</a:t>
            </a:r>
          </a:p>
        </p:txBody>
      </p:sp>
      <p:sp>
        <p:nvSpPr>
          <p:cNvPr id="43" name="AutoShape 19"/>
          <p:cNvSpPr/>
          <p:nvPr>
            <p:custDataLst>
              <p:tags r:id="rId10"/>
            </p:custDataLst>
          </p:nvPr>
        </p:nvSpPr>
        <p:spPr>
          <a:xfrm>
            <a:off x="6604000" y="318897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通过多元化评价体系，重点测评学生在项目中展现出的高阶思维能力及核心素养发展水平。</a:t>
            </a:r>
          </a:p>
        </p:txBody>
      </p:sp>
      <p:pic>
        <p:nvPicPr>
          <p:cNvPr id="44" name="Picture 2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04000" y="4116070"/>
            <a:ext cx="304800" cy="304800"/>
          </a:xfrm>
          <a:prstGeom prst="rect">
            <a:avLst/>
          </a:prstGeom>
        </p:spPr>
      </p:pic>
      <p:sp>
        <p:nvSpPr>
          <p:cNvPr id="45" name="AutoShape 21"/>
          <p:cNvSpPr/>
          <p:nvPr>
            <p:custDataLst>
              <p:tags r:id="rId12"/>
            </p:custDataLst>
          </p:nvPr>
        </p:nvSpPr>
        <p:spPr>
          <a:xfrm>
            <a:off x="6985000" y="411607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对双方：经验复盘与共同成长</a:t>
            </a:r>
          </a:p>
        </p:txBody>
      </p:sp>
      <p:sp>
        <p:nvSpPr>
          <p:cNvPr id="46" name="AutoShape 22"/>
          <p:cNvSpPr/>
          <p:nvPr>
            <p:custDataLst>
              <p:tags r:id="rId13"/>
            </p:custDataLst>
          </p:nvPr>
        </p:nvSpPr>
        <p:spPr>
          <a:xfrm>
            <a:off x="6604000" y="445897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教师与博物馆人员共同复盘项目过程，总结经验教训，为未来开展更优质的馆校协同项目提供改进方向。</a:t>
            </a:r>
          </a:p>
        </p:txBody>
      </p:sp>
      <p:sp>
        <p:nvSpPr>
          <p:cNvPr id="47" name="AutoShape 2"/>
          <p:cNvSpPr/>
          <p:nvPr/>
        </p:nvSpPr>
        <p:spPr>
          <a:xfrm>
            <a:off x="762000" y="110299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案例实施：推广反思阶段</a:t>
            </a:r>
            <a:r>
              <a:rPr lang="en-US" altLang="zh-CN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——</a:t>
            </a:r>
            <a:r>
              <a:rPr lang="zh-CN" altLang="en-US" sz="2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成果展示，共同成长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SIX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思考练习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06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思考练习</a:t>
            </a:r>
          </a:p>
        </p:txBody>
      </p:sp>
      <p:sp>
        <p:nvSpPr>
          <p:cNvPr id="41" name="圆角矩形 9"/>
          <p:cNvSpPr/>
          <p:nvPr>
            <p:custDataLst>
              <p:tags r:id="rId2"/>
            </p:custDataLst>
          </p:nvPr>
        </p:nvSpPr>
        <p:spPr>
          <a:xfrm>
            <a:off x="1471295" y="1833880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2" name="圆角矩形 71"/>
          <p:cNvSpPr/>
          <p:nvPr>
            <p:custDataLst>
              <p:tags r:id="rId3"/>
            </p:custDataLst>
          </p:nvPr>
        </p:nvSpPr>
        <p:spPr>
          <a:xfrm flipH="1">
            <a:off x="1704023" y="2002473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7E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903345" y="1921510"/>
            <a:ext cx="6868795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从动机的角度出发，思考场馆参与馆校协同教育项目的意愿，进而深入理解场馆在项目中的长远目标。</a:t>
            </a:r>
          </a:p>
        </p:txBody>
      </p:sp>
      <p:sp>
        <p:nvSpPr>
          <p:cNvPr id="5" name="圆角矩形 9"/>
          <p:cNvSpPr/>
          <p:nvPr>
            <p:custDataLst>
              <p:tags r:id="rId5"/>
            </p:custDataLst>
          </p:nvPr>
        </p:nvSpPr>
        <p:spPr>
          <a:xfrm>
            <a:off x="1471295" y="4084955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 flipH="1">
            <a:off x="1704023" y="4253548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31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latin typeface="+mn-ea"/>
                <a:cs typeface="+mn-ea"/>
                <a:sym typeface="+mn-ea"/>
              </a:rPr>
              <a:t>2</a:t>
            </a:r>
            <a:endParaRPr lang="en-US" altLang="zh-CN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3903345" y="4172585"/>
            <a:ext cx="686943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规划一次馆校协同教学项目，包括活动目标、教学流程、预期学习成果和安全措施，并在项目设计中加入相关教育技术（如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AR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、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VR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和生成式人工智能等），探讨技术在馆校协同中的可能性与作用。</a:t>
            </a:r>
          </a:p>
        </p:txBody>
      </p: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1056323" y="2674938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序号"/>
          <p:cNvSpPr/>
          <p:nvPr>
            <p:custDataLst>
              <p:tags r:id="rId9"/>
            </p:custDataLst>
          </p:nvPr>
        </p:nvSpPr>
        <p:spPr>
          <a:xfrm>
            <a:off x="787718" y="2138998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</a:p>
        </p:txBody>
      </p:sp>
      <p:sp>
        <p:nvSpPr>
          <p:cNvPr id="16" name="序号"/>
          <p:cNvSpPr/>
          <p:nvPr>
            <p:custDataLst>
              <p:tags r:id="rId10"/>
            </p:custDataLst>
          </p:nvPr>
        </p:nvSpPr>
        <p:spPr>
          <a:xfrm>
            <a:off x="787718" y="4390073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08835" y="2176145"/>
            <a:ext cx="7948930" cy="1912620"/>
            <a:chOff x="3321" y="2987"/>
            <a:chExt cx="12518" cy="3012"/>
          </a:xfrm>
        </p:grpSpPr>
        <p:sp>
          <p:nvSpPr>
            <p:cNvPr id="12" name="文本框 11"/>
            <p:cNvSpPr txBox="1"/>
            <p:nvPr/>
          </p:nvSpPr>
          <p:spPr>
            <a:xfrm>
              <a:off x="3321" y="2987"/>
              <a:ext cx="1251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72" y="4111"/>
              <a:ext cx="9815" cy="1888"/>
              <a:chOff x="3107" y="4111"/>
              <a:chExt cx="12945" cy="18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24" y="5421"/>
                <a:ext cx="11712" cy="576"/>
              </a:xfrm>
              <a:prstGeom prst="rect">
                <a:avLst/>
              </a:prstGeom>
              <a:solidFill>
                <a:srgbClr val="D7E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07" y="4111"/>
                <a:ext cx="12945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b="1" dirty="0">
                    <a:solidFill>
                      <a:srgbClr val="55797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感谢您的观看</a:t>
                </a: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学习目标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16" name="组合 15"/>
          <p:cNvGrpSpPr/>
          <p:nvPr>
            <p:custDataLst>
              <p:tags r:id="rId2"/>
            </p:custDataLst>
          </p:nvPr>
        </p:nvGrpSpPr>
        <p:grpSpPr>
          <a:xfrm>
            <a:off x="764540" y="2313305"/>
            <a:ext cx="10706100" cy="698500"/>
            <a:chOff x="1553" y="2682"/>
            <a:chExt cx="16860" cy="1100"/>
          </a:xfrm>
        </p:grpSpPr>
        <p:sp>
          <p:nvSpPr>
            <p:cNvPr id="17" name="矩形: 圆角 2"/>
            <p:cNvSpPr/>
            <p:nvPr>
              <p:custDataLst>
                <p:tags r:id="rId15"/>
              </p:custDataLst>
            </p:nvPr>
          </p:nvSpPr>
          <p:spPr>
            <a:xfrm>
              <a:off x="1807" y="2994"/>
              <a:ext cx="16606" cy="78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>
              <p:custDataLst>
                <p:tags r:id="rId16"/>
              </p:custDataLst>
            </p:nvPr>
          </p:nvSpPr>
          <p:spPr>
            <a:xfrm>
              <a:off x="1553" y="2682"/>
              <a:ext cx="921" cy="904"/>
            </a:xfrm>
            <a:prstGeom prst="roundRect">
              <a:avLst>
                <a:gd name="adj" fmla="val 0"/>
              </a:avLst>
            </a:prstGeom>
            <a:solidFill>
              <a:srgbClr val="7EA29C"/>
            </a:solidFill>
            <a:ln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01</a:t>
              </a:r>
              <a:endPara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7"/>
              </p:custDataLst>
            </p:nvPr>
          </p:nvSpPr>
          <p:spPr>
            <a:xfrm>
              <a:off x="2952" y="3098"/>
              <a:ext cx="1133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了解馆校协同的发展现状，理解馆校协同的各方角色定位与作用。</a:t>
              </a:r>
            </a:p>
          </p:txBody>
        </p:sp>
      </p:grpSp>
      <p:grpSp>
        <p:nvGrpSpPr>
          <p:cNvPr id="20" name="组合 19"/>
          <p:cNvGrpSpPr/>
          <p:nvPr>
            <p:custDataLst>
              <p:tags r:id="rId3"/>
            </p:custDataLst>
          </p:nvPr>
        </p:nvGrpSpPr>
        <p:grpSpPr>
          <a:xfrm>
            <a:off x="764540" y="3269615"/>
            <a:ext cx="10706100" cy="698500"/>
            <a:chOff x="1553" y="4300"/>
            <a:chExt cx="16860" cy="1100"/>
          </a:xfrm>
        </p:grpSpPr>
        <p:sp>
          <p:nvSpPr>
            <p:cNvPr id="21" name="矩形: 圆角 2"/>
            <p:cNvSpPr/>
            <p:nvPr>
              <p:custDataLst>
                <p:tags r:id="rId12"/>
              </p:custDataLst>
            </p:nvPr>
          </p:nvSpPr>
          <p:spPr>
            <a:xfrm>
              <a:off x="1807" y="4612"/>
              <a:ext cx="16606" cy="78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>
              <p:custDataLst>
                <p:tags r:id="rId13"/>
              </p:custDataLst>
            </p:nvPr>
          </p:nvSpPr>
          <p:spPr>
            <a:xfrm>
              <a:off x="1553" y="4300"/>
              <a:ext cx="921" cy="904"/>
            </a:xfrm>
            <a:prstGeom prst="roundRect">
              <a:avLst>
                <a:gd name="adj" fmla="val 0"/>
              </a:avLst>
            </a:prstGeom>
            <a:solidFill>
              <a:srgbClr val="7EA29C"/>
            </a:solidFill>
            <a:ln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02</a:t>
              </a:r>
              <a:endPara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2952" y="4716"/>
              <a:ext cx="1169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理解</a:t>
              </a:r>
              <a:r>
                <a:rPr lang="en-US" altLang="zh-CN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C-STEAM</a:t>
              </a:r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赋能馆校协同教育高质量发展的可行性与必要性。</a:t>
              </a:r>
            </a:p>
          </p:txBody>
        </p:sp>
      </p:grpSp>
      <p:grpSp>
        <p:nvGrpSpPr>
          <p:cNvPr id="27" name="组合 26"/>
          <p:cNvGrpSpPr/>
          <p:nvPr>
            <p:custDataLst>
              <p:tags r:id="rId4"/>
            </p:custDataLst>
          </p:nvPr>
        </p:nvGrpSpPr>
        <p:grpSpPr>
          <a:xfrm>
            <a:off x="764540" y="4225925"/>
            <a:ext cx="10706100" cy="698500"/>
            <a:chOff x="1553" y="5918"/>
            <a:chExt cx="16860" cy="1100"/>
          </a:xfrm>
        </p:grpSpPr>
        <p:sp>
          <p:nvSpPr>
            <p:cNvPr id="32" name="矩形: 圆角 2"/>
            <p:cNvSpPr/>
            <p:nvPr>
              <p:custDataLst>
                <p:tags r:id="rId9"/>
              </p:custDataLst>
            </p:nvPr>
          </p:nvSpPr>
          <p:spPr>
            <a:xfrm>
              <a:off x="1807" y="6230"/>
              <a:ext cx="16606" cy="78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34"/>
            <p:cNvSpPr/>
            <p:nvPr>
              <p:custDataLst>
                <p:tags r:id="rId10"/>
              </p:custDataLst>
            </p:nvPr>
          </p:nvSpPr>
          <p:spPr>
            <a:xfrm>
              <a:off x="1553" y="5918"/>
              <a:ext cx="921" cy="904"/>
            </a:xfrm>
            <a:prstGeom prst="roundRect">
              <a:avLst>
                <a:gd name="adj" fmla="val 0"/>
              </a:avLst>
            </a:prstGeom>
            <a:solidFill>
              <a:srgbClr val="7EA29C"/>
            </a:solidFill>
            <a:ln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03</a:t>
              </a:r>
              <a:endPara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1"/>
              </p:custDataLst>
            </p:nvPr>
          </p:nvSpPr>
          <p:spPr>
            <a:xfrm>
              <a:off x="2952" y="6334"/>
              <a:ext cx="1531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加强对本土文化和非物质文化遗产的认同感与责任感，掌握如何将中华优秀传统文化融入教学</a:t>
              </a:r>
              <a:r>
                <a:rPr lang="en-US" altLang="zh-CN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.</a:t>
              </a: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764540" y="5311775"/>
            <a:ext cx="10706100" cy="698500"/>
            <a:chOff x="1553" y="5918"/>
            <a:chExt cx="16860" cy="1100"/>
          </a:xfrm>
        </p:grpSpPr>
        <p:sp>
          <p:nvSpPr>
            <p:cNvPr id="6" name="矩形: 圆角 2"/>
            <p:cNvSpPr/>
            <p:nvPr>
              <p:custDataLst>
                <p:tags r:id="rId6"/>
              </p:custDataLst>
            </p:nvPr>
          </p:nvSpPr>
          <p:spPr>
            <a:xfrm>
              <a:off x="1807" y="6230"/>
              <a:ext cx="16606" cy="78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40000"/>
                <a:lumOff val="60000"/>
                <a:alpha val="1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圆角矩形 6"/>
            <p:cNvSpPr/>
            <p:nvPr>
              <p:custDataLst>
                <p:tags r:id="rId7"/>
              </p:custDataLst>
            </p:nvPr>
          </p:nvSpPr>
          <p:spPr>
            <a:xfrm>
              <a:off x="1553" y="5918"/>
              <a:ext cx="921" cy="904"/>
            </a:xfrm>
            <a:prstGeom prst="roundRect">
              <a:avLst>
                <a:gd name="adj" fmla="val 0"/>
              </a:avLst>
            </a:prstGeom>
            <a:solidFill>
              <a:srgbClr val="7EA29C"/>
            </a:solidFill>
            <a:ln>
              <a:noFill/>
            </a:ln>
            <a:effectLst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04</a:t>
              </a:r>
              <a:endPara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>
              <a:off x="2952" y="6334"/>
              <a:ext cx="1531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掌握基于</a:t>
              </a:r>
              <a:r>
                <a:rPr lang="en-US" altLang="zh-CN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C-STEAM</a:t>
              </a:r>
              <a:r>
                <a: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rPr>
                <a:t>的馆校协同教育项目的设计方法与技巧。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内容框架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274" name="图片 83" descr="D:/BaiduSyncdisk/GraduateLearn/团队工作/《C-STEAM跨学科教学设计与案例分析》教材编写/12.11第三轮改格式/基于C-STEAM的馆校协同项目探究.png基于C-STEAM的馆校协同项目探究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487" b="7487"/>
          <a:stretch>
            <a:fillRect/>
          </a:stretch>
        </p:blipFill>
        <p:spPr>
          <a:xfrm>
            <a:off x="1617980" y="1510030"/>
            <a:ext cx="9330055" cy="47891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学习建议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5" name="矩形: 圆角 2"/>
          <p:cNvSpPr/>
          <p:nvPr>
            <p:custDataLst>
              <p:tags r:id="rId2"/>
            </p:custDataLst>
          </p:nvPr>
        </p:nvSpPr>
        <p:spPr>
          <a:xfrm>
            <a:off x="525780" y="1848485"/>
            <a:ext cx="3802380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683895" y="3022600"/>
            <a:ext cx="3482975" cy="3072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如何赋能馆校协同教育高质量发展，学习如何设计和实施馆校协同项目，并掌握评价与反馈机制，以持续优化教学实践。</a:t>
            </a: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77152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78994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学习重点</a:t>
            </a:r>
          </a:p>
        </p:txBody>
      </p: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 flipV="1">
            <a:off x="707390" y="2910840"/>
            <a:ext cx="2844165" cy="0"/>
          </a:xfrm>
          <a:prstGeom prst="line">
            <a:avLst/>
          </a:prstGeom>
          <a:ln w="22225">
            <a:solidFill>
              <a:srgbClr val="7EA29C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: 圆角 2"/>
          <p:cNvSpPr/>
          <p:nvPr>
            <p:custDataLst>
              <p:tags r:id="rId7"/>
            </p:custDataLst>
          </p:nvPr>
        </p:nvSpPr>
        <p:spPr>
          <a:xfrm>
            <a:off x="4759325" y="1848485"/>
            <a:ext cx="323024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944745" y="3145790"/>
            <a:ext cx="2991485" cy="27863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预习如何利用博物馆的藏品、展览等教育资源来丰富教学内容，通过访问本地博物馆的官方网站或现场参观，了解博物馆提供的教育项目和资源，为课堂上的案例分析和讨论做好准备，并思考博物馆在馆校协同中的定位及作用。</a:t>
            </a: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5100320" y="1582420"/>
            <a:ext cx="694055" cy="680085"/>
          </a:xfrm>
          <a:prstGeom prst="roundRect">
            <a:avLst>
              <a:gd name="adj" fmla="val 0"/>
            </a:avLst>
          </a:prstGeom>
          <a:solidFill>
            <a:srgbClr val="55797A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5090795" y="2428875"/>
            <a:ext cx="2703830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课前活动</a:t>
            </a:r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>
            <a:off x="4944745" y="2938780"/>
            <a:ext cx="2844165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矩形: 圆角 2"/>
          <p:cNvSpPr/>
          <p:nvPr>
            <p:custDataLst>
              <p:tags r:id="rId12"/>
            </p:custDataLst>
          </p:nvPr>
        </p:nvSpPr>
        <p:spPr>
          <a:xfrm>
            <a:off x="8420100" y="1848485"/>
            <a:ext cx="324675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578215" y="3022600"/>
            <a:ext cx="2809875" cy="25774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292100" lvl="0" indent="-2921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参与设计或评估基于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的馆校协同项目，通过撰写反思日志、与同行交流经验、收集学生反馈等方式，不断深化对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教育的理解。</a:t>
            </a:r>
          </a:p>
        </p:txBody>
      </p:sp>
      <p:sp>
        <p:nvSpPr>
          <p:cNvPr id="34" name="圆角矩形 33"/>
          <p:cNvSpPr/>
          <p:nvPr>
            <p:custDataLst>
              <p:tags r:id="rId14"/>
            </p:custDataLst>
          </p:nvPr>
        </p:nvSpPr>
        <p:spPr>
          <a:xfrm>
            <a:off x="866584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868426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课后活动</a:t>
            </a: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 flipV="1">
            <a:off x="8601710" y="2910840"/>
            <a:ext cx="2447925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38776" y="2610485"/>
            <a:ext cx="11484822" cy="1197610"/>
            <a:chOff x="-2720" y="4111"/>
            <a:chExt cx="25027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2720" y="4111"/>
              <a:ext cx="2502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馆校协同的现状与</a:t>
              </a:r>
              <a:r>
                <a:rPr lang="en-US" altLang="zh-CN" sz="48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C-STEAM </a:t>
              </a:r>
              <a:r>
                <a:rPr lang="zh-CN" altLang="en-US" sz="48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赋能逻辑</a:t>
              </a:r>
              <a:endPara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02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826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馆校协同的现状与 C-STEAM 赋能逻辑</a:t>
            </a:r>
          </a:p>
        </p:txBody>
      </p:sp>
      <p:sp>
        <p:nvSpPr>
          <p:cNvPr id="39" name="AutoShape 2"/>
          <p:cNvSpPr/>
          <p:nvPr/>
        </p:nvSpPr>
        <p:spPr>
          <a:xfrm>
            <a:off x="700405" y="1139825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场馆：连接过去、现在与未来的教育桥梁</a:t>
            </a:r>
          </a:p>
        </p:txBody>
      </p:sp>
      <p:sp>
        <p:nvSpPr>
          <p:cNvPr id="40" name="AutoShape 3"/>
          <p:cNvSpPr/>
          <p:nvPr/>
        </p:nvSpPr>
        <p:spPr>
          <a:xfrm>
            <a:off x="700405" y="1910715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4405" y="2101215"/>
            <a:ext cx="406400" cy="406400"/>
          </a:xfrm>
          <a:prstGeom prst="rect">
            <a:avLst/>
          </a:prstGeom>
        </p:spPr>
      </p:pic>
      <p:sp>
        <p:nvSpPr>
          <p:cNvPr id="42" name="AutoShape 5"/>
          <p:cNvSpPr/>
          <p:nvPr/>
        </p:nvSpPr>
        <p:spPr>
          <a:xfrm>
            <a:off x="1462405" y="2101215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现代教育的重要基地</a:t>
            </a:r>
          </a:p>
        </p:txBody>
      </p:sp>
      <p:sp>
        <p:nvSpPr>
          <p:cNvPr id="43" name="AutoShape 6"/>
          <p:cNvSpPr/>
          <p:nvPr/>
        </p:nvSpPr>
        <p:spPr>
          <a:xfrm>
            <a:off x="1462405" y="2482215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场馆不仅是历史的保存者，更是知识的传播者和创新的激发者，连接正式教育与非正式学习。</a:t>
            </a:r>
          </a:p>
        </p:txBody>
      </p:sp>
      <p:sp>
        <p:nvSpPr>
          <p:cNvPr id="44" name="AutoShape 7"/>
          <p:cNvSpPr/>
          <p:nvPr/>
        </p:nvSpPr>
        <p:spPr>
          <a:xfrm>
            <a:off x="700405" y="3498215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5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4405" y="3688715"/>
            <a:ext cx="406400" cy="406400"/>
          </a:xfrm>
          <a:prstGeom prst="rect">
            <a:avLst/>
          </a:prstGeom>
        </p:spPr>
      </p:pic>
      <p:sp>
        <p:nvSpPr>
          <p:cNvPr id="46" name="AutoShape 9"/>
          <p:cNvSpPr/>
          <p:nvPr/>
        </p:nvSpPr>
        <p:spPr>
          <a:xfrm>
            <a:off x="1462405" y="3688715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巨大的公众影响力</a:t>
            </a:r>
          </a:p>
        </p:txBody>
      </p:sp>
      <p:sp>
        <p:nvSpPr>
          <p:cNvPr id="47" name="AutoShape 10"/>
          <p:cNvSpPr/>
          <p:nvPr/>
        </p:nvSpPr>
        <p:spPr>
          <a:xfrm>
            <a:off x="1462405" y="4069715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全国博物馆总数达6565家，年接待观众5.78亿人次，年均举办教育活动近23万场。</a:t>
            </a:r>
          </a:p>
        </p:txBody>
      </p:sp>
      <p:sp>
        <p:nvSpPr>
          <p:cNvPr id="48" name="AutoShape 11"/>
          <p:cNvSpPr/>
          <p:nvPr/>
        </p:nvSpPr>
        <p:spPr>
          <a:xfrm>
            <a:off x="700405" y="5085715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9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4405" y="5276215"/>
            <a:ext cx="406400" cy="406400"/>
          </a:xfrm>
          <a:prstGeom prst="rect">
            <a:avLst/>
          </a:prstGeom>
        </p:spPr>
      </p:pic>
      <p:sp>
        <p:nvSpPr>
          <p:cNvPr id="50" name="AutoShape 13"/>
          <p:cNvSpPr/>
          <p:nvPr/>
        </p:nvSpPr>
        <p:spPr>
          <a:xfrm>
            <a:off x="1462405" y="5276215"/>
            <a:ext cx="4191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沉浸式学习环境</a:t>
            </a:r>
          </a:p>
        </p:txBody>
      </p:sp>
      <p:sp>
        <p:nvSpPr>
          <p:cNvPr id="51" name="AutoShape 14"/>
          <p:cNvSpPr/>
          <p:nvPr/>
        </p:nvSpPr>
        <p:spPr>
          <a:xfrm>
            <a:off x="1462405" y="5657215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提供体验式学习，帮助学生连接过去、理解现在并展望未来，促进文化传承与创新。</a:t>
            </a:r>
          </a:p>
        </p:txBody>
      </p:sp>
      <p:pic>
        <p:nvPicPr>
          <p:cNvPr id="52" name="Picture 15"/>
          <p:cNvPicPr>
            <a:picLocks noChangeAspect="1"/>
          </p:cNvPicPr>
          <p:nvPr/>
        </p:nvPicPr>
        <p:blipFill>
          <a:blip r:embed="rId10"/>
          <a:srcRect l="12042" r="12042"/>
          <a:stretch>
            <a:fillRect/>
          </a:stretch>
        </p:blipFill>
        <p:spPr>
          <a:xfrm>
            <a:off x="6161405" y="1910715"/>
            <a:ext cx="5207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A2A54">
                <a:alpha val="1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826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馆校协同的现状与 C-STEAM 赋能逻辑</a:t>
            </a:r>
          </a:p>
        </p:txBody>
      </p:sp>
      <p:sp>
        <p:nvSpPr>
          <p:cNvPr id="3" name="AutoShape 3"/>
          <p:cNvSpPr/>
          <p:nvPr/>
        </p:nvSpPr>
        <p:spPr>
          <a:xfrm>
            <a:off x="922655" y="1651000"/>
            <a:ext cx="3762375" cy="4523105"/>
          </a:xfrm>
          <a:prstGeom prst="roundRect">
            <a:avLst>
              <a:gd name="adj" fmla="val 5555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sp>
        <p:nvSpPr>
          <p:cNvPr id="22" name="下箭头 21"/>
          <p:cNvSpPr/>
          <p:nvPr/>
        </p:nvSpPr>
        <p:spPr>
          <a:xfrm rot="16200000">
            <a:off x="4705350" y="3466465"/>
            <a:ext cx="463550" cy="689610"/>
          </a:xfrm>
          <a:prstGeom prst="downArrow">
            <a:avLst/>
          </a:prstGeom>
          <a:gradFill>
            <a:gsLst>
              <a:gs pos="56000">
                <a:srgbClr val="96AAA9">
                  <a:alpha val="100000"/>
                </a:srgbClr>
              </a:gs>
              <a:gs pos="54000">
                <a:srgbClr val="96AAA9">
                  <a:alpha val="100000"/>
                </a:srgbClr>
              </a:gs>
              <a:gs pos="21000">
                <a:srgbClr val="FAFBFA"/>
              </a:gs>
              <a:gs pos="100000">
                <a:srgbClr val="3158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AutoShape 15"/>
          <p:cNvSpPr/>
          <p:nvPr/>
        </p:nvSpPr>
        <p:spPr>
          <a:xfrm>
            <a:off x="5281930" y="1651000"/>
            <a:ext cx="6059170" cy="4522470"/>
          </a:xfrm>
          <a:prstGeom prst="roundRect">
            <a:avLst>
              <a:gd name="adj" fmla="val 3748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" name="AutoShape 5"/>
          <p:cNvSpPr/>
          <p:nvPr/>
        </p:nvSpPr>
        <p:spPr>
          <a:xfrm>
            <a:off x="1537335" y="1851025"/>
            <a:ext cx="3147695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现状：新兴模式的兴起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81930" y="1851025"/>
            <a:ext cx="605853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挑战：实践中的困境</a:t>
            </a:r>
            <a:endParaRPr lang="en-US" altLang="en-US" sz="20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735" y="2905125"/>
            <a:ext cx="364490" cy="364490"/>
          </a:xfrm>
          <a:prstGeom prst="rect">
            <a:avLst/>
          </a:prstGeom>
        </p:spPr>
      </p:pic>
      <p:sp>
        <p:nvSpPr>
          <p:cNvPr id="10" name="AutoShape 8"/>
          <p:cNvSpPr/>
          <p:nvPr/>
        </p:nvSpPr>
        <p:spPr>
          <a:xfrm>
            <a:off x="1537335" y="2733040"/>
            <a:ext cx="3054985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打破传统边界</a:t>
            </a:r>
            <a:endParaRPr lang="en-US" sz="110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尝试将学校教育与场馆资源结合，打破了传统课堂的物理与知识边界。</a:t>
            </a:r>
          </a:p>
        </p:txBody>
      </p:sp>
      <p:pic>
        <p:nvPicPr>
          <p:cNvPr id="11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0920" y="4255135"/>
            <a:ext cx="443230" cy="443230"/>
          </a:xfrm>
          <a:prstGeom prst="rect">
            <a:avLst/>
          </a:prstGeom>
        </p:spPr>
      </p:pic>
      <p:sp>
        <p:nvSpPr>
          <p:cNvPr id="12" name="AutoShape 10"/>
          <p:cNvSpPr/>
          <p:nvPr/>
        </p:nvSpPr>
        <p:spPr>
          <a:xfrm>
            <a:off x="1558925" y="4210685"/>
            <a:ext cx="2938145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理论研究起步</a:t>
            </a:r>
            <a:endParaRPr lang="en-US" sz="1400" b="1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相关研究已开始关注其理论基础（如一般学习结果理论）及多维度参与模式。</a:t>
            </a:r>
          </a:p>
        </p:txBody>
      </p:sp>
      <p:cxnSp>
        <p:nvCxnSpPr>
          <p:cNvPr id="13" name="Connector 6"/>
          <p:cNvCxnSpPr/>
          <p:nvPr/>
        </p:nvCxnSpPr>
        <p:spPr>
          <a:xfrm>
            <a:off x="1724660" y="2360295"/>
            <a:ext cx="2675901" cy="187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14035" y="2834640"/>
            <a:ext cx="384175" cy="384175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153150" y="2716530"/>
            <a:ext cx="4947920" cy="7385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专业能力不匹配</a:t>
            </a:r>
            <a:endParaRPr 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场馆人员缺乏教学法，教师不熟悉场馆资源，沟通存在壁垒。</a:t>
            </a:r>
          </a:p>
        </p:txBody>
      </p:sp>
      <p:pic>
        <p:nvPicPr>
          <p:cNvPr id="14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614035" y="3700780"/>
            <a:ext cx="384175" cy="38417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153150" y="3582670"/>
            <a:ext cx="4947920" cy="7385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合作深度不足</a:t>
            </a:r>
            <a:endParaRPr 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合作多停留在浅层参观，缺乏深度课程融合和长效沟通机制。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14035" y="4580890"/>
            <a:ext cx="384175" cy="384175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153150" y="4462780"/>
            <a:ext cx="4947920" cy="73850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高阶思维培养缺失</a:t>
            </a:r>
            <a:endParaRPr 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活动设计流于表面，未能充分激发学生的高阶思维能力。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2a5eca0-986b-41fe-bf5a-9673f57f7c4a"/>
  <p:tag name="RESOURCE_RECORD_KEY" val="{&quot;10&quot;:[3481656,21559428],&quot;65&quot;:[20205081],&quot;70&quot;:[3430048,3315857,3312417,3319356,3312419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9.6,&quot;left&quot;:80,&quot;top&quot;:242.9,&quot;width&quot;:800.0013935916373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3481656,21559428],&quot;65&quot;:[20205081]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60,&quot;top&quot;:160,&quot;width&quot;:840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0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,&quot;left&quot;:60,&quot;top&quot;:94.65,&quot;width&quot;:410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95,&quot;left&quot;:60,&quot;top&quot;:94,&quot;width&quot;:840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6*394"/>
  <p:tag name="TABLE_ENDDRAG_RECT" val="29*82*896*39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0,&quot;left&quot;:59.3,&quot;top&quot;:160,&quot;width&quot;:840.7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3*353"/>
  <p:tag name="TABLE_ENDDRAG_RECT" val="69*129*833*35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6*408"/>
  <p:tag name="TABLE_ENDDRAG_RECT" val="32*96*426*40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41*409"/>
  <p:tag name="TABLE_ENDDRAG_RECT" val="502*96*441*4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857]}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857]}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0.95,&quot;left&quot;:11.05,&quot;top&quot;:143.4,&quot;width&quot;:316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.95,&quot;left&quot;:11.05,&quot;top&quot;:143.4,&quot;width&quot;:316.25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,&quot;left&quot;:53.9,&quot;top&quot;:190.25,&quot;width&quot;:370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0,&quot;left&quot;:48,&quot;top&quot;:200,&quot;width&quot;:860}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598,&quot;top&quot;:105,&quot;width&quot;:354.2}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6,&quot;left&quot;:104,&quot;top&quot;:236.65,&quot;width&quot;:770}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0,&quot;left&quot;:60,&quot;top&quot;:160,&quot;width&quot;:841.65}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7,&quot;left&quot;:80,&quot;top&quot;:224.1,&quot;width&quot;:800}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,3319356]}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1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1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1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1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1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1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6.3,&quot;left&quot;:41.65,&quot;top&quot;:85.65,&quot;width&quot;:903.3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.9,&quot;left&quot;:60.2,&quot;top&quot;:149.6,&quot;width&quot;:866.65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60.2,&quot;top&quot;:149.6,&quot;width&quot;:866.6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2852</Words>
  <Application>Microsoft Office PowerPoint</Application>
  <PresentationFormat>宽屏</PresentationFormat>
  <Paragraphs>474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Noto Sans SC</vt:lpstr>
      <vt:lpstr>汉仪中宋S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简约几何个人岗位述职报告_x000d_</dc:title>
  <dc:creator>蔡圆圆camille（卡米设计）</dc:creator>
  <cp:lastModifiedBy>ecnup</cp:lastModifiedBy>
  <cp:revision>210</cp:revision>
  <dcterms:created xsi:type="dcterms:W3CDTF">2019-06-19T02:08:00Z</dcterms:created>
  <dcterms:modified xsi:type="dcterms:W3CDTF">2026-03-05T05:53:34Z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v1.0_mb_zbmoe+zSTfWS7r/sK8+FwA==</vt:lpwstr>
  </property>
  <property fmtid="{D5CDD505-2E9C-101B-9397-08002B2CF9AE}" pid="4" name="ICV">
    <vt:lpwstr>2386A3C031A3478786ACBB711603CFBC_12</vt:lpwstr>
  </property>
</Properties>
</file>