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30.webp" ContentType="image/webp"/>
  <Override PartName="/ppt/media/image41.svg" ContentType="image/svg+xml"/>
  <Override PartName="/ppt/media/image43.svg" ContentType="image/svg+xml"/>
  <Override PartName="/ppt/media/image45.svg" ContentType="image/svg+xml"/>
  <Override PartName="/ppt/media/image47.svg" ContentType="image/svg+xml"/>
  <Override PartName="/ppt/media/image49.svg" ContentType="image/svg+xml"/>
  <Override PartName="/ppt/media/image5.svg" ContentType="image/svg+xml"/>
  <Override PartName="/ppt/media/image51.svg" ContentType="image/svg+xml"/>
  <Override PartName="/ppt/media/image53.svg" ContentType="image/svg+xml"/>
  <Override PartName="/ppt/media/image55.svg" ContentType="image/svg+xml"/>
  <Override PartName="/ppt/media/image57.svg" ContentType="image/svg+xml"/>
  <Override PartName="/ppt/media/image59.svg" ContentType="image/svg+xml"/>
  <Override PartName="/ppt/media/image61.svg" ContentType="image/svg+xml"/>
  <Override PartName="/ppt/media/image63.svg" ContentType="image/svg+xml"/>
  <Override PartName="/ppt/media/image65.svg" ContentType="image/svg+xml"/>
  <Override PartName="/ppt/media/image67.svg" ContentType="image/svg+xml"/>
  <Override PartName="/ppt/media/image69.svg" ContentType="image/svg+xml"/>
  <Override PartName="/ppt/media/image72.svg" ContentType="image/svg+xml"/>
  <Override PartName="/ppt/media/image74.svg" ContentType="image/svg+xml"/>
  <Override PartName="/ppt/media/image76.svg" ContentType="image/svg+xml"/>
  <Override PartName="/ppt/media/image80.svg" ContentType="image/svg+xml"/>
  <Override PartName="/ppt/media/image82.svg" ContentType="image/svg+xml"/>
  <Override PartName="/ppt/media/image84.svg" ContentType="image/svg+xml"/>
  <Override PartName="/ppt/media/image86.svg" ContentType="image/svg+xml"/>
  <Override PartName="/ppt/media/image88.svg" ContentType="image/svg+xml"/>
  <Override PartName="/ppt/media/image89.webp" ContentType="image/webp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410" r:id="rId3"/>
    <p:sldId id="411" r:id="rId4"/>
    <p:sldId id="484" r:id="rId5"/>
    <p:sldId id="485" r:id="rId6"/>
    <p:sldId id="486" r:id="rId7"/>
    <p:sldId id="487" r:id="rId8"/>
    <p:sldId id="415" r:id="rId9"/>
    <p:sldId id="429" r:id="rId10"/>
    <p:sldId id="466" r:id="rId11"/>
    <p:sldId id="469" r:id="rId12"/>
    <p:sldId id="465" r:id="rId13"/>
    <p:sldId id="470" r:id="rId14"/>
    <p:sldId id="471" r:id="rId15"/>
    <p:sldId id="490" r:id="rId16"/>
    <p:sldId id="475" r:id="rId17"/>
    <p:sldId id="472" r:id="rId18"/>
    <p:sldId id="476" r:id="rId19"/>
    <p:sldId id="477" r:id="rId20"/>
    <p:sldId id="480" r:id="rId21"/>
    <p:sldId id="481" r:id="rId22"/>
    <p:sldId id="491" r:id="rId23"/>
    <p:sldId id="479" r:id="rId24"/>
    <p:sldId id="492" r:id="rId25"/>
    <p:sldId id="493" r:id="rId26"/>
    <p:sldId id="494" r:id="rId27"/>
    <p:sldId id="495" r:id="rId28"/>
    <p:sldId id="482" r:id="rId29"/>
    <p:sldId id="497" r:id="rId30"/>
    <p:sldId id="419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401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  <p:cmAuthor id="3" name="15794" initials="1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797A"/>
    <a:srgbClr val="7EA29C"/>
    <a:srgbClr val="F9F8F4"/>
    <a:srgbClr val="315858"/>
    <a:srgbClr val="FFFFFF"/>
    <a:srgbClr val="C85F4B"/>
    <a:srgbClr val="F3F4E8"/>
    <a:srgbClr val="DFDFD4"/>
    <a:srgbClr val="E4E4D9"/>
    <a:srgbClr val="D7E7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062" y="366"/>
      </p:cViewPr>
      <p:guideLst>
        <p:guide orient="horz" pos="2136"/>
        <p:guide pos="401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279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35.xml"/><Relationship Id="rId6" Type="http://schemas.openxmlformats.org/officeDocument/2006/relationships/image" Target="../media/image25.jpeg"/><Relationship Id="rId5" Type="http://schemas.openxmlformats.org/officeDocument/2006/relationships/image" Target="../media/image24.svg"/><Relationship Id="rId4" Type="http://schemas.openxmlformats.org/officeDocument/2006/relationships/image" Target="../media/image23.png"/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6.xml"/><Relationship Id="rId2" Type="http://schemas.openxmlformats.org/officeDocument/2006/relationships/image" Target="../media/image26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7.xml"/><Relationship Id="rId2" Type="http://schemas.openxmlformats.org/officeDocument/2006/relationships/image" Target="../media/image27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tags" Target="../tags/tag143.xml"/><Relationship Id="rId7" Type="http://schemas.openxmlformats.org/officeDocument/2006/relationships/tags" Target="../tags/tag142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6" Type="http://schemas.openxmlformats.org/officeDocument/2006/relationships/slideLayout" Target="../slideLayouts/slideLayout7.xml"/><Relationship Id="rId45" Type="http://schemas.openxmlformats.org/officeDocument/2006/relationships/tags" Target="../tags/tag175.xml"/><Relationship Id="rId44" Type="http://schemas.openxmlformats.org/officeDocument/2006/relationships/tags" Target="../tags/tag174.xml"/><Relationship Id="rId43" Type="http://schemas.openxmlformats.org/officeDocument/2006/relationships/tags" Target="../tags/tag173.xml"/><Relationship Id="rId42" Type="http://schemas.openxmlformats.org/officeDocument/2006/relationships/tags" Target="../tags/tag172.xml"/><Relationship Id="rId41" Type="http://schemas.openxmlformats.org/officeDocument/2006/relationships/tags" Target="../tags/tag171.xml"/><Relationship Id="rId40" Type="http://schemas.openxmlformats.org/officeDocument/2006/relationships/tags" Target="../tags/tag170.xml"/><Relationship Id="rId4" Type="http://schemas.openxmlformats.org/officeDocument/2006/relationships/tags" Target="../tags/tag139.xml"/><Relationship Id="rId39" Type="http://schemas.openxmlformats.org/officeDocument/2006/relationships/image" Target="../media/image33.png"/><Relationship Id="rId38" Type="http://schemas.openxmlformats.org/officeDocument/2006/relationships/tags" Target="../tags/tag169.xml"/><Relationship Id="rId37" Type="http://schemas.openxmlformats.org/officeDocument/2006/relationships/tags" Target="../tags/tag168.xml"/><Relationship Id="rId36" Type="http://schemas.openxmlformats.org/officeDocument/2006/relationships/tags" Target="../tags/tag167.xml"/><Relationship Id="rId35" Type="http://schemas.openxmlformats.org/officeDocument/2006/relationships/tags" Target="../tags/tag166.xml"/><Relationship Id="rId34" Type="http://schemas.openxmlformats.org/officeDocument/2006/relationships/tags" Target="../tags/tag165.xml"/><Relationship Id="rId33" Type="http://schemas.openxmlformats.org/officeDocument/2006/relationships/tags" Target="../tags/tag164.xml"/><Relationship Id="rId32" Type="http://schemas.openxmlformats.org/officeDocument/2006/relationships/image" Target="../media/image32.png"/><Relationship Id="rId31" Type="http://schemas.openxmlformats.org/officeDocument/2006/relationships/tags" Target="../tags/tag163.xml"/><Relationship Id="rId30" Type="http://schemas.openxmlformats.org/officeDocument/2006/relationships/tags" Target="../tags/tag162.xml"/><Relationship Id="rId3" Type="http://schemas.openxmlformats.org/officeDocument/2006/relationships/image" Target="../media/image28.png"/><Relationship Id="rId29" Type="http://schemas.openxmlformats.org/officeDocument/2006/relationships/image" Target="../media/image31.png"/><Relationship Id="rId28" Type="http://schemas.openxmlformats.org/officeDocument/2006/relationships/tags" Target="../tags/tag161.xml"/><Relationship Id="rId27" Type="http://schemas.openxmlformats.org/officeDocument/2006/relationships/tags" Target="../tags/tag160.xml"/><Relationship Id="rId26" Type="http://schemas.openxmlformats.org/officeDocument/2006/relationships/image" Target="../media/image30.webp"/><Relationship Id="rId25" Type="http://schemas.openxmlformats.org/officeDocument/2006/relationships/tags" Target="../tags/tag159.xml"/><Relationship Id="rId24" Type="http://schemas.openxmlformats.org/officeDocument/2006/relationships/image" Target="../media/image29.png"/><Relationship Id="rId23" Type="http://schemas.openxmlformats.org/officeDocument/2006/relationships/tags" Target="../tags/tag158.xml"/><Relationship Id="rId22" Type="http://schemas.openxmlformats.org/officeDocument/2006/relationships/tags" Target="../tags/tag157.xml"/><Relationship Id="rId21" Type="http://schemas.openxmlformats.org/officeDocument/2006/relationships/tags" Target="../tags/tag156.xml"/><Relationship Id="rId20" Type="http://schemas.openxmlformats.org/officeDocument/2006/relationships/tags" Target="../tags/tag155.xml"/><Relationship Id="rId2" Type="http://schemas.openxmlformats.org/officeDocument/2006/relationships/tags" Target="../tags/tag138.xml"/><Relationship Id="rId19" Type="http://schemas.openxmlformats.org/officeDocument/2006/relationships/tags" Target="../tags/tag154.xml"/><Relationship Id="rId18" Type="http://schemas.openxmlformats.org/officeDocument/2006/relationships/tags" Target="../tags/tag153.xml"/><Relationship Id="rId17" Type="http://schemas.openxmlformats.org/officeDocument/2006/relationships/tags" Target="../tags/tag152.xml"/><Relationship Id="rId16" Type="http://schemas.openxmlformats.org/officeDocument/2006/relationships/tags" Target="../tags/tag151.xml"/><Relationship Id="rId15" Type="http://schemas.openxmlformats.org/officeDocument/2006/relationships/tags" Target="../tags/tag150.xml"/><Relationship Id="rId14" Type="http://schemas.openxmlformats.org/officeDocument/2006/relationships/tags" Target="../tags/tag149.xml"/><Relationship Id="rId13" Type="http://schemas.openxmlformats.org/officeDocument/2006/relationships/tags" Target="../tags/tag148.xml"/><Relationship Id="rId12" Type="http://schemas.openxmlformats.org/officeDocument/2006/relationships/tags" Target="../tags/tag147.xml"/><Relationship Id="rId11" Type="http://schemas.openxmlformats.org/officeDocument/2006/relationships/tags" Target="../tags/tag146.xml"/><Relationship Id="rId10" Type="http://schemas.openxmlformats.org/officeDocument/2006/relationships/tags" Target="../tags/tag145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6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image" Target="../media/image34.png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83.xml"/><Relationship Id="rId10" Type="http://schemas.openxmlformats.org/officeDocument/2006/relationships/image" Target="../media/image36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84.xml"/><Relationship Id="rId2" Type="http://schemas.openxmlformats.org/officeDocument/2006/relationships/image" Target="../media/image37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85.xml"/><Relationship Id="rId2" Type="http://schemas.openxmlformats.org/officeDocument/2006/relationships/image" Target="../media/image38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88.xml"/><Relationship Id="rId8" Type="http://schemas.openxmlformats.org/officeDocument/2006/relationships/image" Target="../media/image43.svg"/><Relationship Id="rId7" Type="http://schemas.openxmlformats.org/officeDocument/2006/relationships/image" Target="../media/image42.png"/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4" Type="http://schemas.openxmlformats.org/officeDocument/2006/relationships/image" Target="../media/image41.svg"/><Relationship Id="rId31" Type="http://schemas.openxmlformats.org/officeDocument/2006/relationships/slideLayout" Target="../slideLayouts/slideLayout7.xml"/><Relationship Id="rId30" Type="http://schemas.openxmlformats.org/officeDocument/2006/relationships/tags" Target="../tags/tag203.xml"/><Relationship Id="rId3" Type="http://schemas.openxmlformats.org/officeDocument/2006/relationships/image" Target="../media/image40.png"/><Relationship Id="rId29" Type="http://schemas.openxmlformats.org/officeDocument/2006/relationships/image" Target="../media/image49.svg"/><Relationship Id="rId28" Type="http://schemas.openxmlformats.org/officeDocument/2006/relationships/image" Target="../media/image48.png"/><Relationship Id="rId27" Type="http://schemas.openxmlformats.org/officeDocument/2006/relationships/tags" Target="../tags/tag202.xml"/><Relationship Id="rId26" Type="http://schemas.openxmlformats.org/officeDocument/2006/relationships/image" Target="../media/image47.svg"/><Relationship Id="rId25" Type="http://schemas.openxmlformats.org/officeDocument/2006/relationships/image" Target="../media/image46.png"/><Relationship Id="rId24" Type="http://schemas.openxmlformats.org/officeDocument/2006/relationships/tags" Target="../tags/tag201.xml"/><Relationship Id="rId23" Type="http://schemas.openxmlformats.org/officeDocument/2006/relationships/tags" Target="../tags/tag200.xml"/><Relationship Id="rId22" Type="http://schemas.openxmlformats.org/officeDocument/2006/relationships/image" Target="../media/image45.svg"/><Relationship Id="rId21" Type="http://schemas.openxmlformats.org/officeDocument/2006/relationships/image" Target="../media/image44.png"/><Relationship Id="rId20" Type="http://schemas.openxmlformats.org/officeDocument/2006/relationships/tags" Target="../tags/tag199.xml"/><Relationship Id="rId2" Type="http://schemas.openxmlformats.org/officeDocument/2006/relationships/image" Target="../media/image39.png"/><Relationship Id="rId19" Type="http://schemas.openxmlformats.org/officeDocument/2006/relationships/tags" Target="../tags/tag198.xml"/><Relationship Id="rId18" Type="http://schemas.openxmlformats.org/officeDocument/2006/relationships/tags" Target="../tags/tag197.xml"/><Relationship Id="rId17" Type="http://schemas.openxmlformats.org/officeDocument/2006/relationships/tags" Target="../tags/tag196.xml"/><Relationship Id="rId16" Type="http://schemas.openxmlformats.org/officeDocument/2006/relationships/tags" Target="../tags/tag195.xml"/><Relationship Id="rId15" Type="http://schemas.openxmlformats.org/officeDocument/2006/relationships/tags" Target="../tags/tag194.xml"/><Relationship Id="rId14" Type="http://schemas.openxmlformats.org/officeDocument/2006/relationships/tags" Target="../tags/tag193.xml"/><Relationship Id="rId13" Type="http://schemas.openxmlformats.org/officeDocument/2006/relationships/tags" Target="../tags/tag192.xml"/><Relationship Id="rId12" Type="http://schemas.openxmlformats.org/officeDocument/2006/relationships/tags" Target="../tags/tag191.xml"/><Relationship Id="rId11" Type="http://schemas.openxmlformats.org/officeDocument/2006/relationships/tags" Target="../tags/tag190.xml"/><Relationship Id="rId10" Type="http://schemas.openxmlformats.org/officeDocument/2006/relationships/tags" Target="../tags/tag189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7" Type="http://schemas.openxmlformats.org/officeDocument/2006/relationships/slideLayout" Target="../slideLayouts/slideLayout7.xml"/><Relationship Id="rId26" Type="http://schemas.openxmlformats.org/officeDocument/2006/relationships/tags" Target="../tags/tag84.xml"/><Relationship Id="rId25" Type="http://schemas.openxmlformats.org/officeDocument/2006/relationships/image" Target="../media/image6.png"/><Relationship Id="rId24" Type="http://schemas.openxmlformats.org/officeDocument/2006/relationships/tags" Target="../tags/tag83.xml"/><Relationship Id="rId23" Type="http://schemas.openxmlformats.org/officeDocument/2006/relationships/tags" Target="../tags/tag82.xml"/><Relationship Id="rId22" Type="http://schemas.openxmlformats.org/officeDocument/2006/relationships/tags" Target="../tags/tag81.xml"/><Relationship Id="rId21" Type="http://schemas.openxmlformats.org/officeDocument/2006/relationships/tags" Target="../tags/tag80.xml"/><Relationship Id="rId20" Type="http://schemas.openxmlformats.org/officeDocument/2006/relationships/tags" Target="../tags/tag79.xml"/><Relationship Id="rId2" Type="http://schemas.openxmlformats.org/officeDocument/2006/relationships/tags" Target="../tags/tag64.xml"/><Relationship Id="rId19" Type="http://schemas.openxmlformats.org/officeDocument/2006/relationships/tags" Target="../tags/tag78.xml"/><Relationship Id="rId18" Type="http://schemas.openxmlformats.org/officeDocument/2006/relationships/tags" Target="../tags/tag77.xml"/><Relationship Id="rId17" Type="http://schemas.openxmlformats.org/officeDocument/2006/relationships/image" Target="../media/image5.svg"/><Relationship Id="rId16" Type="http://schemas.openxmlformats.org/officeDocument/2006/relationships/image" Target="../media/image4.png"/><Relationship Id="rId15" Type="http://schemas.openxmlformats.org/officeDocument/2006/relationships/tags" Target="../tags/tag76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09.xml"/><Relationship Id="rId8" Type="http://schemas.openxmlformats.org/officeDocument/2006/relationships/tags" Target="../tags/tag208.xml"/><Relationship Id="rId7" Type="http://schemas.openxmlformats.org/officeDocument/2006/relationships/tags" Target="../tags/tag207.xml"/><Relationship Id="rId6" Type="http://schemas.openxmlformats.org/officeDocument/2006/relationships/tags" Target="../tags/tag206.xml"/><Relationship Id="rId5" Type="http://schemas.openxmlformats.org/officeDocument/2006/relationships/image" Target="../media/image51.svg"/><Relationship Id="rId45" Type="http://schemas.openxmlformats.org/officeDocument/2006/relationships/slideLayout" Target="../slideLayouts/slideLayout7.xml"/><Relationship Id="rId44" Type="http://schemas.openxmlformats.org/officeDocument/2006/relationships/tags" Target="../tags/tag234.xml"/><Relationship Id="rId43" Type="http://schemas.openxmlformats.org/officeDocument/2006/relationships/tags" Target="../tags/tag233.xml"/><Relationship Id="rId42" Type="http://schemas.openxmlformats.org/officeDocument/2006/relationships/tags" Target="../tags/tag232.xml"/><Relationship Id="rId41" Type="http://schemas.openxmlformats.org/officeDocument/2006/relationships/tags" Target="../tags/tag231.xml"/><Relationship Id="rId40" Type="http://schemas.openxmlformats.org/officeDocument/2006/relationships/image" Target="../media/image61.svg"/><Relationship Id="rId4" Type="http://schemas.openxmlformats.org/officeDocument/2006/relationships/image" Target="../media/image50.png"/><Relationship Id="rId39" Type="http://schemas.openxmlformats.org/officeDocument/2006/relationships/image" Target="../media/image60.png"/><Relationship Id="rId38" Type="http://schemas.openxmlformats.org/officeDocument/2006/relationships/tags" Target="../tags/tag230.xml"/><Relationship Id="rId37" Type="http://schemas.openxmlformats.org/officeDocument/2006/relationships/tags" Target="../tags/tag229.xml"/><Relationship Id="rId36" Type="http://schemas.openxmlformats.org/officeDocument/2006/relationships/tags" Target="../tags/tag228.xml"/><Relationship Id="rId35" Type="http://schemas.openxmlformats.org/officeDocument/2006/relationships/tags" Target="../tags/tag227.xml"/><Relationship Id="rId34" Type="http://schemas.openxmlformats.org/officeDocument/2006/relationships/tags" Target="../tags/tag226.xml"/><Relationship Id="rId33" Type="http://schemas.openxmlformats.org/officeDocument/2006/relationships/image" Target="../media/image59.svg"/><Relationship Id="rId32" Type="http://schemas.openxmlformats.org/officeDocument/2006/relationships/image" Target="../media/image58.png"/><Relationship Id="rId31" Type="http://schemas.openxmlformats.org/officeDocument/2006/relationships/tags" Target="../tags/tag225.xml"/><Relationship Id="rId30" Type="http://schemas.openxmlformats.org/officeDocument/2006/relationships/tags" Target="../tags/tag224.xml"/><Relationship Id="rId3" Type="http://schemas.openxmlformats.org/officeDocument/2006/relationships/tags" Target="../tags/tag205.xml"/><Relationship Id="rId29" Type="http://schemas.openxmlformats.org/officeDocument/2006/relationships/tags" Target="../tags/tag223.xml"/><Relationship Id="rId28" Type="http://schemas.openxmlformats.org/officeDocument/2006/relationships/tags" Target="../tags/tag222.xml"/><Relationship Id="rId27" Type="http://schemas.openxmlformats.org/officeDocument/2006/relationships/tags" Target="../tags/tag221.xml"/><Relationship Id="rId26" Type="http://schemas.openxmlformats.org/officeDocument/2006/relationships/image" Target="../media/image57.svg"/><Relationship Id="rId25" Type="http://schemas.openxmlformats.org/officeDocument/2006/relationships/image" Target="../media/image56.png"/><Relationship Id="rId24" Type="http://schemas.openxmlformats.org/officeDocument/2006/relationships/tags" Target="../tags/tag220.xml"/><Relationship Id="rId23" Type="http://schemas.openxmlformats.org/officeDocument/2006/relationships/tags" Target="../tags/tag219.xml"/><Relationship Id="rId22" Type="http://schemas.openxmlformats.org/officeDocument/2006/relationships/tags" Target="../tags/tag218.xml"/><Relationship Id="rId21" Type="http://schemas.openxmlformats.org/officeDocument/2006/relationships/tags" Target="../tags/tag217.xml"/><Relationship Id="rId20" Type="http://schemas.openxmlformats.org/officeDocument/2006/relationships/tags" Target="../tags/tag216.xml"/><Relationship Id="rId2" Type="http://schemas.openxmlformats.org/officeDocument/2006/relationships/tags" Target="../tags/tag204.xml"/><Relationship Id="rId19" Type="http://schemas.openxmlformats.org/officeDocument/2006/relationships/image" Target="../media/image55.svg"/><Relationship Id="rId18" Type="http://schemas.openxmlformats.org/officeDocument/2006/relationships/image" Target="../media/image54.png"/><Relationship Id="rId17" Type="http://schemas.openxmlformats.org/officeDocument/2006/relationships/tags" Target="../tags/tag215.xml"/><Relationship Id="rId16" Type="http://schemas.openxmlformats.org/officeDocument/2006/relationships/tags" Target="../tags/tag214.xml"/><Relationship Id="rId15" Type="http://schemas.openxmlformats.org/officeDocument/2006/relationships/tags" Target="../tags/tag213.xml"/><Relationship Id="rId14" Type="http://schemas.openxmlformats.org/officeDocument/2006/relationships/tags" Target="../tags/tag212.xml"/><Relationship Id="rId13" Type="http://schemas.openxmlformats.org/officeDocument/2006/relationships/tags" Target="../tags/tag211.xml"/><Relationship Id="rId12" Type="http://schemas.openxmlformats.org/officeDocument/2006/relationships/image" Target="../media/image53.svg"/><Relationship Id="rId11" Type="http://schemas.openxmlformats.org/officeDocument/2006/relationships/image" Target="../media/image52.png"/><Relationship Id="rId10" Type="http://schemas.openxmlformats.org/officeDocument/2006/relationships/tags" Target="../tags/tag210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9.svg"/><Relationship Id="rId8" Type="http://schemas.openxmlformats.org/officeDocument/2006/relationships/image" Target="../media/image68.png"/><Relationship Id="rId7" Type="http://schemas.openxmlformats.org/officeDocument/2006/relationships/image" Target="../media/image67.svg"/><Relationship Id="rId6" Type="http://schemas.openxmlformats.org/officeDocument/2006/relationships/image" Target="../media/image66.png"/><Relationship Id="rId5" Type="http://schemas.openxmlformats.org/officeDocument/2006/relationships/image" Target="../media/image65.svg"/><Relationship Id="rId4" Type="http://schemas.openxmlformats.org/officeDocument/2006/relationships/image" Target="../media/image64.png"/><Relationship Id="rId3" Type="http://schemas.openxmlformats.org/officeDocument/2006/relationships/image" Target="../media/image63.svg"/><Relationship Id="rId2" Type="http://schemas.openxmlformats.org/officeDocument/2006/relationships/image" Target="../media/image62.png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236.xml"/><Relationship Id="rId10" Type="http://schemas.openxmlformats.org/officeDocument/2006/relationships/image" Target="../media/image70.jpe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image" Target="../media/image77.png"/><Relationship Id="rId7" Type="http://schemas.openxmlformats.org/officeDocument/2006/relationships/image" Target="../media/image76.svg"/><Relationship Id="rId6" Type="http://schemas.openxmlformats.org/officeDocument/2006/relationships/image" Target="../media/image75.png"/><Relationship Id="rId5" Type="http://schemas.openxmlformats.org/officeDocument/2006/relationships/image" Target="../media/image74.svg"/><Relationship Id="rId4" Type="http://schemas.openxmlformats.org/officeDocument/2006/relationships/image" Target="../media/image73.png"/><Relationship Id="rId3" Type="http://schemas.openxmlformats.org/officeDocument/2006/relationships/image" Target="../media/image72.svg"/><Relationship Id="rId2" Type="http://schemas.openxmlformats.org/officeDocument/2006/relationships/image" Target="../media/image71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4.svg"/><Relationship Id="rId8" Type="http://schemas.openxmlformats.org/officeDocument/2006/relationships/image" Target="../media/image83.png"/><Relationship Id="rId7" Type="http://schemas.openxmlformats.org/officeDocument/2006/relationships/image" Target="../media/image82.svg"/><Relationship Id="rId6" Type="http://schemas.openxmlformats.org/officeDocument/2006/relationships/image" Target="../media/image81.png"/><Relationship Id="rId5" Type="http://schemas.openxmlformats.org/officeDocument/2006/relationships/image" Target="../media/image80.svg"/><Relationship Id="rId4" Type="http://schemas.openxmlformats.org/officeDocument/2006/relationships/image" Target="../media/image79.png"/><Relationship Id="rId3" Type="http://schemas.openxmlformats.org/officeDocument/2006/relationships/image" Target="../media/image24.svg"/><Relationship Id="rId2" Type="http://schemas.openxmlformats.org/officeDocument/2006/relationships/image" Target="../media/image78.png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238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44.xml"/><Relationship Id="rId8" Type="http://schemas.openxmlformats.org/officeDocument/2006/relationships/tags" Target="../tags/tag243.xml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image" Target="../media/image86.svg"/><Relationship Id="rId4" Type="http://schemas.openxmlformats.org/officeDocument/2006/relationships/image" Target="../media/image85.png"/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249.xml"/><Relationship Id="rId16" Type="http://schemas.openxmlformats.org/officeDocument/2006/relationships/image" Target="../media/image89.webp"/><Relationship Id="rId15" Type="http://schemas.openxmlformats.org/officeDocument/2006/relationships/tags" Target="../tags/tag248.xml"/><Relationship Id="rId14" Type="http://schemas.openxmlformats.org/officeDocument/2006/relationships/tags" Target="../tags/tag247.xml"/><Relationship Id="rId13" Type="http://schemas.openxmlformats.org/officeDocument/2006/relationships/tags" Target="../tags/tag246.xml"/><Relationship Id="rId12" Type="http://schemas.openxmlformats.org/officeDocument/2006/relationships/image" Target="../media/image88.svg"/><Relationship Id="rId11" Type="http://schemas.openxmlformats.org/officeDocument/2006/relationships/image" Target="../media/image87.png"/><Relationship Id="rId10" Type="http://schemas.openxmlformats.org/officeDocument/2006/relationships/tags" Target="../tags/tag245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50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258.xml"/><Relationship Id="rId8" Type="http://schemas.openxmlformats.org/officeDocument/2006/relationships/tags" Target="../tags/tag257.xml"/><Relationship Id="rId7" Type="http://schemas.openxmlformats.org/officeDocument/2006/relationships/tags" Target="../tags/tag256.xml"/><Relationship Id="rId6" Type="http://schemas.openxmlformats.org/officeDocument/2006/relationships/tags" Target="../tags/tag255.xml"/><Relationship Id="rId5" Type="http://schemas.openxmlformats.org/officeDocument/2006/relationships/tags" Target="../tags/tag254.xml"/><Relationship Id="rId4" Type="http://schemas.openxmlformats.org/officeDocument/2006/relationships/tags" Target="../tags/tag253.xml"/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262.xml"/><Relationship Id="rId12" Type="http://schemas.openxmlformats.org/officeDocument/2006/relationships/tags" Target="../tags/tag261.xml"/><Relationship Id="rId11" Type="http://schemas.openxmlformats.org/officeDocument/2006/relationships/tags" Target="../tags/tag260.xml"/><Relationship Id="rId10" Type="http://schemas.openxmlformats.org/officeDocument/2006/relationships/tags" Target="../tags/tag259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270.xml"/><Relationship Id="rId8" Type="http://schemas.openxmlformats.org/officeDocument/2006/relationships/tags" Target="../tags/tag269.xml"/><Relationship Id="rId7" Type="http://schemas.openxmlformats.org/officeDocument/2006/relationships/tags" Target="../tags/tag268.xml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4" Type="http://schemas.openxmlformats.org/officeDocument/2006/relationships/tags" Target="../tags/tag265.xml"/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277.xml"/><Relationship Id="rId15" Type="http://schemas.openxmlformats.org/officeDocument/2006/relationships/tags" Target="../tags/tag276.xml"/><Relationship Id="rId14" Type="http://schemas.openxmlformats.org/officeDocument/2006/relationships/tags" Target="../tags/tag275.xml"/><Relationship Id="rId13" Type="http://schemas.openxmlformats.org/officeDocument/2006/relationships/tags" Target="../tags/tag274.xml"/><Relationship Id="rId12" Type="http://schemas.openxmlformats.org/officeDocument/2006/relationships/tags" Target="../tags/tag273.xml"/><Relationship Id="rId11" Type="http://schemas.openxmlformats.org/officeDocument/2006/relationships/tags" Target="../tags/tag272.xml"/><Relationship Id="rId10" Type="http://schemas.openxmlformats.org/officeDocument/2006/relationships/tags" Target="../tags/tag271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8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5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9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6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17.xml"/><Relationship Id="rId7" Type="http://schemas.openxmlformats.org/officeDocument/2006/relationships/image" Target="../media/image13.emf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Relationship Id="rId3" Type="http://schemas.openxmlformats.org/officeDocument/2006/relationships/image" Target="../media/image9.emf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image" Target="../media/image16.svg"/><Relationship Id="rId6" Type="http://schemas.openxmlformats.org/officeDocument/2006/relationships/image" Target="../media/image15.png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5" Type="http://schemas.openxmlformats.org/officeDocument/2006/relationships/slideLayout" Target="../slideLayouts/slideLayout7.xml"/><Relationship Id="rId24" Type="http://schemas.openxmlformats.org/officeDocument/2006/relationships/tags" Target="../tags/tag133.xml"/><Relationship Id="rId23" Type="http://schemas.openxmlformats.org/officeDocument/2006/relationships/image" Target="../media/image20.svg"/><Relationship Id="rId22" Type="http://schemas.openxmlformats.org/officeDocument/2006/relationships/image" Target="../media/image19.png"/><Relationship Id="rId21" Type="http://schemas.openxmlformats.org/officeDocument/2006/relationships/tags" Target="../tags/tag132.xml"/><Relationship Id="rId20" Type="http://schemas.openxmlformats.org/officeDocument/2006/relationships/image" Target="../media/image18.svg"/><Relationship Id="rId2" Type="http://schemas.openxmlformats.org/officeDocument/2006/relationships/image" Target="../media/image14.png"/><Relationship Id="rId19" Type="http://schemas.openxmlformats.org/officeDocument/2006/relationships/image" Target="../media/image17.png"/><Relationship Id="rId18" Type="http://schemas.openxmlformats.org/officeDocument/2006/relationships/tags" Target="../tags/tag131.xml"/><Relationship Id="rId17" Type="http://schemas.openxmlformats.org/officeDocument/2006/relationships/tags" Target="../tags/tag130.xml"/><Relationship Id="rId16" Type="http://schemas.openxmlformats.org/officeDocument/2006/relationships/tags" Target="../tags/tag129.xml"/><Relationship Id="rId15" Type="http://schemas.openxmlformats.org/officeDocument/2006/relationships/tags" Target="../tags/tag128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4423" y="3442335"/>
            <a:ext cx="7437120" cy="365760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25805" y="1215390"/>
            <a:ext cx="1074039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</a:t>
            </a:r>
            <a:r>
              <a:rPr lang="zh-CN" altLang="en-US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四章</a:t>
            </a:r>
            <a:r>
              <a:rPr lang="en-US" altLang="zh-CN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sz="60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感受体验型项目的设计与实施</a:t>
            </a:r>
            <a:endParaRPr lang="zh-CN" altLang="en-US" sz="48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741228" y="4692650"/>
            <a:ext cx="2709545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授课人：</a:t>
            </a:r>
            <a:r>
              <a:rPr lang="en-US" altLang="zh-CN" sz="2000" dirty="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endParaRPr lang="en-US" altLang="zh-CN" sz="2000" dirty="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THREE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98069" y="2610485"/>
            <a:ext cx="8611666" cy="1198880"/>
            <a:chOff x="460" y="4111"/>
            <a:chExt cx="18766" cy="1888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60" y="4111"/>
              <a:ext cx="1876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案例分享</a:t>
              </a:r>
              <a:r>
                <a:rPr lang="en-US" altLang="zh-CN" sz="72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-</a:t>
              </a:r>
              <a:r>
                <a:rPr lang="zh-CN" altLang="en-US" sz="72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梁园花窗</a:t>
              </a:r>
              <a:endParaRPr lang="zh-CN" altLang="en-US" sz="7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03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" name="AutoShape 3"/>
          <p:cNvSpPr/>
          <p:nvPr/>
        </p:nvSpPr>
        <p:spPr>
          <a:xfrm>
            <a:off x="762000" y="1651000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7EA29C">
                <a:alpha val="8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1905000"/>
            <a:ext cx="355600" cy="355600"/>
          </a:xfrm>
          <a:prstGeom prst="rect">
            <a:avLst/>
          </a:prstGeom>
        </p:spPr>
      </p:pic>
      <p:sp>
        <p:nvSpPr>
          <p:cNvPr id="7" name="AutoShape 5"/>
          <p:cNvSpPr/>
          <p:nvPr/>
        </p:nvSpPr>
        <p:spPr>
          <a:xfrm>
            <a:off x="1460500" y="1879600"/>
            <a:ext cx="4127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项目定位</a:t>
            </a:r>
            <a:endParaRPr lang="en-US" sz="1100"/>
          </a:p>
        </p:txBody>
      </p:sp>
      <p:cxnSp>
        <p:nvCxnSpPr>
          <p:cNvPr id="30" name="Connector 6"/>
          <p:cNvCxnSpPr/>
          <p:nvPr/>
        </p:nvCxnSpPr>
        <p:spPr>
          <a:xfrm rot="-9549">
            <a:off x="1016009" y="2279650"/>
            <a:ext cx="4572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AutoShape 7"/>
          <p:cNvSpPr/>
          <p:nvPr/>
        </p:nvSpPr>
        <p:spPr>
          <a:xfrm>
            <a:off x="1016000" y="2413000"/>
            <a:ext cx="457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 fontAlgn="auto">
              <a:lnSpc>
                <a:spcPct val="150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佛山市某小学《基于花窗主题的C-STEAM教育》校本课程，旨在通过跨学科学习，传承岭南园林文化。</a:t>
            </a:r>
            <a:endParaRPr lang="en-US" sz="1100"/>
          </a:p>
        </p:txBody>
      </p:sp>
      <p:sp>
        <p:nvSpPr>
          <p:cNvPr id="32" name="AutoShape 8"/>
          <p:cNvSpPr/>
          <p:nvPr/>
        </p:nvSpPr>
        <p:spPr>
          <a:xfrm>
            <a:off x="762000" y="3810000"/>
            <a:ext cx="5080000" cy="2413000"/>
          </a:xfrm>
          <a:prstGeom prst="roundRect">
            <a:avLst>
              <a:gd name="adj" fmla="val 5263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7EA29C">
                <a:alpha val="8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33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4064000"/>
            <a:ext cx="355600" cy="355600"/>
          </a:xfrm>
          <a:prstGeom prst="rect">
            <a:avLst/>
          </a:prstGeom>
        </p:spPr>
      </p:pic>
      <p:sp>
        <p:nvSpPr>
          <p:cNvPr id="34" name="AutoShape 10"/>
          <p:cNvSpPr/>
          <p:nvPr/>
        </p:nvSpPr>
        <p:spPr>
          <a:xfrm>
            <a:off x="1460500" y="4038600"/>
            <a:ext cx="4127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文化价值</a:t>
            </a:r>
            <a:endParaRPr lang="en-US" sz="1100"/>
          </a:p>
        </p:txBody>
      </p:sp>
      <p:cxnSp>
        <p:nvCxnSpPr>
          <p:cNvPr id="35" name="Connector 11"/>
          <p:cNvCxnSpPr/>
          <p:nvPr/>
        </p:nvCxnSpPr>
        <p:spPr>
          <a:xfrm rot="-9549">
            <a:off x="1016009" y="4438650"/>
            <a:ext cx="4572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" name="AutoShape 12"/>
          <p:cNvSpPr/>
          <p:nvPr/>
        </p:nvSpPr>
        <p:spPr>
          <a:xfrm>
            <a:off x="1016000" y="4572000"/>
            <a:ext cx="457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 fontAlgn="auto">
              <a:lnSpc>
                <a:spcPct val="150000"/>
              </a:lnSpc>
              <a:buClr>
                <a:srgbClr val="505050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梁园是岭南四大名园之一，文化底蕴深厚。</a:t>
            </a:r>
            <a:endParaRPr lang="en-US" sz="1100"/>
          </a:p>
          <a:p>
            <a:pPr marL="177800" indent="-177800" algn="l" fontAlgn="auto">
              <a:lnSpc>
                <a:spcPct val="150000"/>
              </a:lnSpc>
              <a:buClr>
                <a:srgbClr val="505050"/>
              </a:buClr>
              <a:buChar char="•"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花窗艺术融合传统窗格与西洋玻璃蚀花特色。</a:t>
            </a:r>
            <a:endParaRPr lang="en-US" sz="14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77800" indent="-177800" algn="l" fontAlgn="auto">
              <a:lnSpc>
                <a:spcPct val="150000"/>
              </a:lnSpc>
              <a:buClr>
                <a:srgbClr val="505050"/>
              </a:buClr>
              <a:buChar char="•"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体现“窗户即画框”和“移步换景”的东方美学。</a:t>
            </a:r>
            <a:endParaRPr lang="en-US" sz="14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37" name="Picture 13"/>
          <p:cNvPicPr>
            <a:picLocks noChangeAspect="1"/>
          </p:cNvPicPr>
          <p:nvPr/>
        </p:nvPicPr>
        <p:blipFill>
          <a:blip r:embed="rId6"/>
          <a:srcRect l="11080" r="11080"/>
          <a:stretch>
            <a:fillRect/>
          </a:stretch>
        </p:blipFill>
        <p:spPr>
          <a:xfrm>
            <a:off x="6096000" y="1651000"/>
            <a:ext cx="5334000" cy="4572000"/>
          </a:xfrm>
          <a:prstGeom prst="roundRect">
            <a:avLst>
              <a:gd name="adj" fmla="val 2777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76200" dir="5400000" algn="tl" rotWithShape="0">
              <a:srgbClr val="2F4F4F">
                <a:alpha val="20000"/>
              </a:srgbClr>
            </a:outerShdw>
          </a:effectLst>
        </p:spPr>
      </p:pic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梁园花窗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710565" y="1149350"/>
          <a:ext cx="10826115" cy="3728085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353185"/>
                <a:gridCol w="4736465"/>
                <a:gridCol w="4736465"/>
              </a:tblGrid>
              <a:tr h="532765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维度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F4F4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知识目标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F4F4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能力目标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F4F4F">
                        <a:alpha val="100000"/>
                      </a:srgbClr>
                    </a:solidFill>
                  </a:tcPr>
                </a:tc>
              </a:tr>
              <a:tr h="63881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科学 (S)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了解花窗的历史文化背景，探究花窗的装饰性与实用性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资料收集与分析能力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</a:tr>
              <a:tr h="639445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技术 (T)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使用现代技术工具（如手机、相机）记录花窗图案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信息技术应用与数字化记录能力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  <a:tr h="63881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工程 (E)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了解设计和制作花窗的过程与方法，理解结构原理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工程设计思维能力和动手制作能力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</a:tr>
              <a:tr h="639445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艺术 (A)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了解花窗外型设计的图案特点，感受传统美学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绘画表现与审美鉴赏能力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  <a:tr h="63881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数学 (M)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运用尺子测量花窗尺寸，理解花窗的几何结构和图案规律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空间想象力和精确测量技能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369695" y="4944745"/>
            <a:ext cx="477583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5000"/>
              </a:lnSpc>
            </a:pPr>
            <a:r>
              <a:rPr lang="zh-CN" altLang="en-US" sz="1400"/>
              <a:t>重点：</a:t>
            </a:r>
            <a:endParaRPr lang="zh-CN" altLang="en-US" sz="1400"/>
          </a:p>
          <a:p>
            <a:pPr indent="0" fontAlgn="auto">
              <a:lnSpc>
                <a:spcPct val="125000"/>
              </a:lnSpc>
            </a:pPr>
            <a:r>
              <a:rPr lang="en-US" altLang="zh-CN" sz="1400"/>
              <a:t>1.</a:t>
            </a:r>
            <a:r>
              <a:rPr lang="zh-CN" altLang="en-US" sz="1400"/>
              <a:t>学生需要深入理解花窗在中国传统园林文化中的地位和意义，感悟其背后的文化精神和美学价值；</a:t>
            </a:r>
            <a:endParaRPr lang="zh-CN" altLang="en-US" sz="1400"/>
          </a:p>
          <a:p>
            <a:pPr indent="0" fontAlgn="auto">
              <a:lnSpc>
                <a:spcPct val="125000"/>
              </a:lnSpc>
            </a:pPr>
            <a:r>
              <a:rPr lang="en-US" altLang="zh-CN" sz="1400"/>
              <a:t>2.</a:t>
            </a:r>
            <a:r>
              <a:rPr lang="zh-CN" altLang="en-US" sz="1400"/>
              <a:t>学生通过实践活动，如实地观察、测量、制作等，提升动手能力；</a:t>
            </a:r>
            <a:endParaRPr lang="zh-CN" altLang="en-US" sz="1400"/>
          </a:p>
          <a:p>
            <a:pPr indent="0" fontAlgn="auto">
              <a:lnSpc>
                <a:spcPct val="125000"/>
              </a:lnSpc>
            </a:pPr>
            <a:r>
              <a:rPr lang="en-US" altLang="zh-CN" sz="1400"/>
              <a:t>3.</a:t>
            </a:r>
            <a:r>
              <a:rPr lang="zh-CN" altLang="en-US" sz="1400"/>
              <a:t>学生结根据任务单进行个性化探索学习。</a:t>
            </a:r>
            <a:endParaRPr lang="zh-CN" altLang="en-US" sz="1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525" y="4944745"/>
            <a:ext cx="725170" cy="7740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5530" y="4944745"/>
            <a:ext cx="725170" cy="7740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870700" y="4944745"/>
            <a:ext cx="466788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5000"/>
              </a:lnSpc>
            </a:pPr>
            <a:r>
              <a:rPr lang="zh-CN" altLang="en-US" sz="1400"/>
              <a:t>难点：</a:t>
            </a:r>
            <a:endParaRPr lang="zh-CN" altLang="en-US" sz="1400"/>
          </a:p>
          <a:p>
            <a:pPr indent="0" fontAlgn="auto">
              <a:lnSpc>
                <a:spcPct val="125000"/>
              </a:lnSpc>
            </a:pPr>
            <a:r>
              <a:rPr lang="en-US" altLang="zh-CN" sz="1400"/>
              <a:t>1.</a:t>
            </a:r>
            <a:r>
              <a:rPr lang="zh-CN" altLang="en-US" sz="1400"/>
              <a:t>项目开展需要得到梁园等社会资源的大力支持，确保学生出行的安全；</a:t>
            </a:r>
            <a:endParaRPr lang="zh-CN" altLang="en-US" sz="1400"/>
          </a:p>
          <a:p>
            <a:pPr indent="0" fontAlgn="auto">
              <a:lnSpc>
                <a:spcPct val="125000"/>
              </a:lnSpc>
            </a:pPr>
            <a:r>
              <a:rPr lang="en-US" altLang="zh-CN" sz="1400"/>
              <a:t>2.</a:t>
            </a:r>
            <a:r>
              <a:rPr lang="zh-CN" altLang="en-US" sz="1400"/>
              <a:t>任务单的设计需要步步引导，全面且能引发学生思考。</a:t>
            </a:r>
            <a:endParaRPr lang="zh-CN" altLang="en-US" sz="1400"/>
          </a:p>
        </p:txBody>
      </p:sp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梁园花窗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pic>
        <p:nvPicPr>
          <p:cNvPr id="53" name="图片 53" descr="D:/BaiduSyncdisk/研究生/《C-STEAM跨学科教学设计与案例分析》教材编写/9.5迭代/图片1-1.png图片1-1"/>
          <p:cNvPicPr>
            <a:picLocks noChangeAspect="1"/>
          </p:cNvPicPr>
          <p:nvPr/>
        </p:nvPicPr>
        <p:blipFill>
          <a:blip r:embed="rId2"/>
          <a:srcRect t="6" b="6"/>
          <a:stretch>
            <a:fillRect/>
          </a:stretch>
        </p:blipFill>
        <p:spPr>
          <a:xfrm>
            <a:off x="2677795" y="1075690"/>
            <a:ext cx="7116445" cy="4068445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588010" y="5378450"/>
            <a:ext cx="11212830" cy="1244600"/>
            <a:chOff x="801" y="9500"/>
            <a:chExt cx="17658" cy="1960"/>
          </a:xfrm>
        </p:grpSpPr>
        <p:sp>
          <p:nvSpPr>
            <p:cNvPr id="32" name="缺角矩形 31"/>
            <p:cNvSpPr/>
            <p:nvPr/>
          </p:nvSpPr>
          <p:spPr>
            <a:xfrm>
              <a:off x="801" y="9500"/>
              <a:ext cx="17658" cy="1960"/>
            </a:xfrm>
            <a:prstGeom prst="plaque">
              <a:avLst/>
            </a:prstGeom>
            <a:solidFill>
              <a:srgbClr val="F3F4E8"/>
            </a:solidFill>
            <a:ln w="25400">
              <a:solidFill>
                <a:srgbClr val="7EA29C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351" y="9590"/>
              <a:ext cx="16689" cy="1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indent="0" fontAlgn="auto">
                <a:lnSpc>
                  <a:spcPct val="125000"/>
                </a:lnSpc>
              </a:pPr>
              <a:r>
                <a:rPr lang="zh-CN" altLang="en-US">
                  <a:sym typeface="+mn-ea"/>
                </a:rPr>
                <a:t>以</a:t>
              </a:r>
              <a:r>
                <a:rPr lang="en-US" altLang="zh-CN">
                  <a:sym typeface="+mn-ea"/>
                </a:rPr>
                <a:t>“</a:t>
              </a:r>
              <a:r>
                <a:rPr lang="zh-CN" altLang="en-US">
                  <a:sym typeface="+mn-ea"/>
                </a:rPr>
                <a:t>梁园花窗</a:t>
              </a:r>
              <a:r>
                <a:rPr lang="en-US" altLang="zh-CN">
                  <a:sym typeface="+mn-ea"/>
                </a:rPr>
                <a:t>”</a:t>
              </a:r>
              <a:r>
                <a:rPr lang="zh-CN" altLang="en-US">
                  <a:sym typeface="+mn-ea"/>
                </a:rPr>
                <a:t>为核心，从花窗的功能感知和设计体验两大方面入手，逐步串联起了本次课的各个环节。通过观察欣赏、图案设计等方式，将跨学科知识进行合理且有效整合，培养学生的艺术欣赏与设计、批判、反思等能力。</a:t>
              </a:r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梁园花窗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pic>
        <p:nvPicPr>
          <p:cNvPr id="6" name="图片 5" descr="H:/团队工作/《C-STEAM跨学科教学设计与案例分析》教材编写/2026.01.23补教案和PPT/感受体验型/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6149" r="6149"/>
          <a:stretch>
            <a:fillRect/>
          </a:stretch>
        </p:blipFill>
        <p:spPr>
          <a:xfrm rot="21420000">
            <a:off x="993775" y="5285105"/>
            <a:ext cx="1993265" cy="14452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21" h="2480">
                <a:moveTo>
                  <a:pt x="232" y="0"/>
                </a:moveTo>
                <a:lnTo>
                  <a:pt x="3189" y="0"/>
                </a:lnTo>
                <a:cubicBezTo>
                  <a:pt x="3317" y="0"/>
                  <a:pt x="3421" y="104"/>
                  <a:pt x="3421" y="232"/>
                </a:cubicBezTo>
                <a:lnTo>
                  <a:pt x="3421" y="2248"/>
                </a:lnTo>
                <a:cubicBezTo>
                  <a:pt x="3421" y="2376"/>
                  <a:pt x="3317" y="2480"/>
                  <a:pt x="3189" y="2480"/>
                </a:cubicBezTo>
                <a:lnTo>
                  <a:pt x="232" y="2480"/>
                </a:lnTo>
                <a:cubicBezTo>
                  <a:pt x="104" y="2480"/>
                  <a:pt x="0" y="2376"/>
                  <a:pt x="0" y="2248"/>
                </a:cubicBezTo>
                <a:lnTo>
                  <a:pt x="0" y="232"/>
                </a:lnTo>
                <a:cubicBezTo>
                  <a:pt x="0" y="104"/>
                  <a:pt x="104" y="0"/>
                  <a:pt x="232" y="0"/>
                </a:cubicBezTo>
                <a:close/>
              </a:path>
            </a:pathLst>
          </a:custGeom>
          <a:solidFill>
            <a:schemeClr val="accent2"/>
          </a:solidFill>
          <a:ln w="44450">
            <a:solidFill>
              <a:schemeClr val="accent2">
                <a:lumMod val="60000"/>
                <a:lumOff val="40000"/>
                <a:alpha val="50000"/>
              </a:schemeClr>
            </a:solidFill>
          </a:ln>
        </p:spPr>
      </p:pic>
      <p:sp>
        <p:nvSpPr>
          <p:cNvPr id="2" name="图形 37"/>
          <p:cNvSpPr/>
          <p:nvPr>
            <p:custDataLst>
              <p:tags r:id="rId4"/>
            </p:custDataLst>
          </p:nvPr>
        </p:nvSpPr>
        <p:spPr>
          <a:xfrm rot="180000" flipH="1">
            <a:off x="300673" y="2769235"/>
            <a:ext cx="11367135" cy="2439035"/>
          </a:xfrm>
          <a:custGeom>
            <a:avLst/>
            <a:gdLst>
              <a:gd name="connsiteX0" fmla="*/ 0 w 3361848"/>
              <a:gd name="connsiteY0" fmla="*/ 0 h 925070"/>
              <a:gd name="connsiteX1" fmla="*/ 311849 w 3361848"/>
              <a:gd name="connsiteY1" fmla="*/ 179165 h 925070"/>
              <a:gd name="connsiteX2" fmla="*/ 543973 w 3361848"/>
              <a:gd name="connsiteY2" fmla="*/ 194881 h 925070"/>
              <a:gd name="connsiteX3" fmla="*/ 709517 w 3361848"/>
              <a:gd name="connsiteY3" fmla="*/ 320707 h 925070"/>
              <a:gd name="connsiteX4" fmla="*/ 966692 w 3361848"/>
              <a:gd name="connsiteY4" fmla="*/ 410623 h 925070"/>
              <a:gd name="connsiteX5" fmla="*/ 1284065 w 3361848"/>
              <a:gd name="connsiteY5" fmla="*/ 296609 h 925070"/>
              <a:gd name="connsiteX6" fmla="*/ 1512284 w 3361848"/>
              <a:gd name="connsiteY6" fmla="*/ 311182 h 925070"/>
              <a:gd name="connsiteX7" fmla="*/ 1748218 w 3361848"/>
              <a:gd name="connsiteY7" fmla="*/ 496729 h 925070"/>
              <a:gd name="connsiteX8" fmla="*/ 1927098 w 3361848"/>
              <a:gd name="connsiteY8" fmla="*/ 597694 h 925070"/>
              <a:gd name="connsiteX9" fmla="*/ 2317147 w 3361848"/>
              <a:gd name="connsiteY9" fmla="*/ 627221 h 925070"/>
              <a:gd name="connsiteX10" fmla="*/ 2581466 w 3361848"/>
              <a:gd name="connsiteY10" fmla="*/ 710756 h 925070"/>
              <a:gd name="connsiteX11" fmla="*/ 2710720 w 3361848"/>
              <a:gd name="connsiteY11" fmla="*/ 818198 h 925070"/>
              <a:gd name="connsiteX12" fmla="*/ 3011900 w 3361848"/>
              <a:gd name="connsiteY12" fmla="*/ 924878 h 925070"/>
              <a:gd name="connsiteX13" fmla="*/ 3361849 w 3361848"/>
              <a:gd name="connsiteY13" fmla="*/ 887921 h 92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61848" h="925070">
                <a:moveTo>
                  <a:pt x="0" y="0"/>
                </a:moveTo>
                <a:cubicBezTo>
                  <a:pt x="0" y="0"/>
                  <a:pt x="152114" y="187357"/>
                  <a:pt x="311849" y="179165"/>
                </a:cubicBezTo>
                <a:cubicBezTo>
                  <a:pt x="389668" y="175165"/>
                  <a:pt x="472154" y="156019"/>
                  <a:pt x="543973" y="194881"/>
                </a:cubicBezTo>
                <a:cubicBezTo>
                  <a:pt x="604266" y="227552"/>
                  <a:pt x="655606" y="278797"/>
                  <a:pt x="709517" y="320707"/>
                </a:cubicBezTo>
                <a:cubicBezTo>
                  <a:pt x="784765" y="379286"/>
                  <a:pt x="868204" y="424434"/>
                  <a:pt x="966692" y="410623"/>
                </a:cubicBezTo>
                <a:cubicBezTo>
                  <a:pt x="1079183" y="394811"/>
                  <a:pt x="1174052" y="321564"/>
                  <a:pt x="1284065" y="296609"/>
                </a:cubicBezTo>
                <a:cubicBezTo>
                  <a:pt x="1359503" y="279464"/>
                  <a:pt x="1439989" y="282416"/>
                  <a:pt x="1512284" y="311182"/>
                </a:cubicBezTo>
                <a:cubicBezTo>
                  <a:pt x="1607439" y="348996"/>
                  <a:pt x="1669733" y="435007"/>
                  <a:pt x="1748218" y="496729"/>
                </a:cubicBezTo>
                <a:cubicBezTo>
                  <a:pt x="1802035" y="539115"/>
                  <a:pt x="1860899" y="577787"/>
                  <a:pt x="1927098" y="597694"/>
                </a:cubicBezTo>
                <a:cubicBezTo>
                  <a:pt x="2051018" y="635127"/>
                  <a:pt x="2189321" y="609505"/>
                  <a:pt x="2317147" y="627221"/>
                </a:cubicBezTo>
                <a:cubicBezTo>
                  <a:pt x="2408396" y="639890"/>
                  <a:pt x="2502789" y="660368"/>
                  <a:pt x="2581466" y="710756"/>
                </a:cubicBezTo>
                <a:cubicBezTo>
                  <a:pt x="2628900" y="741140"/>
                  <a:pt x="2668429" y="781431"/>
                  <a:pt x="2710720" y="818198"/>
                </a:cubicBezTo>
                <a:cubicBezTo>
                  <a:pt x="2793968" y="890588"/>
                  <a:pt x="2901791" y="928116"/>
                  <a:pt x="3011900" y="924878"/>
                </a:cubicBezTo>
                <a:cubicBezTo>
                  <a:pt x="3130391" y="921449"/>
                  <a:pt x="3241739" y="868299"/>
                  <a:pt x="3361849" y="887921"/>
                </a:cubicBezTo>
              </a:path>
            </a:pathLst>
          </a:custGeom>
          <a:noFill/>
          <a:ln w="196850" cap="rnd">
            <a:solidFill>
              <a:srgbClr val="7EA29C">
                <a:alpha val="16000"/>
              </a:srgbClr>
            </a:solidFill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图形 37"/>
          <p:cNvSpPr/>
          <p:nvPr>
            <p:custDataLst>
              <p:tags r:id="rId5"/>
            </p:custDataLst>
          </p:nvPr>
        </p:nvSpPr>
        <p:spPr>
          <a:xfrm rot="180000" flipH="1">
            <a:off x="300673" y="2769235"/>
            <a:ext cx="11367135" cy="2439035"/>
          </a:xfrm>
          <a:custGeom>
            <a:avLst/>
            <a:gdLst>
              <a:gd name="connsiteX0" fmla="*/ 0 w 3361848"/>
              <a:gd name="connsiteY0" fmla="*/ 0 h 925070"/>
              <a:gd name="connsiteX1" fmla="*/ 311849 w 3361848"/>
              <a:gd name="connsiteY1" fmla="*/ 179165 h 925070"/>
              <a:gd name="connsiteX2" fmla="*/ 543973 w 3361848"/>
              <a:gd name="connsiteY2" fmla="*/ 194881 h 925070"/>
              <a:gd name="connsiteX3" fmla="*/ 709517 w 3361848"/>
              <a:gd name="connsiteY3" fmla="*/ 320707 h 925070"/>
              <a:gd name="connsiteX4" fmla="*/ 966692 w 3361848"/>
              <a:gd name="connsiteY4" fmla="*/ 410623 h 925070"/>
              <a:gd name="connsiteX5" fmla="*/ 1284065 w 3361848"/>
              <a:gd name="connsiteY5" fmla="*/ 296609 h 925070"/>
              <a:gd name="connsiteX6" fmla="*/ 1512284 w 3361848"/>
              <a:gd name="connsiteY6" fmla="*/ 311182 h 925070"/>
              <a:gd name="connsiteX7" fmla="*/ 1748218 w 3361848"/>
              <a:gd name="connsiteY7" fmla="*/ 496729 h 925070"/>
              <a:gd name="connsiteX8" fmla="*/ 1927098 w 3361848"/>
              <a:gd name="connsiteY8" fmla="*/ 597694 h 925070"/>
              <a:gd name="connsiteX9" fmla="*/ 2317147 w 3361848"/>
              <a:gd name="connsiteY9" fmla="*/ 627221 h 925070"/>
              <a:gd name="connsiteX10" fmla="*/ 2581466 w 3361848"/>
              <a:gd name="connsiteY10" fmla="*/ 710756 h 925070"/>
              <a:gd name="connsiteX11" fmla="*/ 2710720 w 3361848"/>
              <a:gd name="connsiteY11" fmla="*/ 818198 h 925070"/>
              <a:gd name="connsiteX12" fmla="*/ 3011900 w 3361848"/>
              <a:gd name="connsiteY12" fmla="*/ 924878 h 925070"/>
              <a:gd name="connsiteX13" fmla="*/ 3361849 w 3361848"/>
              <a:gd name="connsiteY13" fmla="*/ 887921 h 92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61848" h="925070">
                <a:moveTo>
                  <a:pt x="0" y="0"/>
                </a:moveTo>
                <a:cubicBezTo>
                  <a:pt x="0" y="0"/>
                  <a:pt x="152114" y="187357"/>
                  <a:pt x="311849" y="179165"/>
                </a:cubicBezTo>
                <a:cubicBezTo>
                  <a:pt x="389668" y="175165"/>
                  <a:pt x="472154" y="156019"/>
                  <a:pt x="543973" y="194881"/>
                </a:cubicBezTo>
                <a:cubicBezTo>
                  <a:pt x="604266" y="227552"/>
                  <a:pt x="655606" y="278797"/>
                  <a:pt x="709517" y="320707"/>
                </a:cubicBezTo>
                <a:cubicBezTo>
                  <a:pt x="784765" y="379286"/>
                  <a:pt x="868204" y="424434"/>
                  <a:pt x="966692" y="410623"/>
                </a:cubicBezTo>
                <a:cubicBezTo>
                  <a:pt x="1079183" y="394811"/>
                  <a:pt x="1174052" y="321564"/>
                  <a:pt x="1284065" y="296609"/>
                </a:cubicBezTo>
                <a:cubicBezTo>
                  <a:pt x="1359503" y="279464"/>
                  <a:pt x="1439989" y="282416"/>
                  <a:pt x="1512284" y="311182"/>
                </a:cubicBezTo>
                <a:cubicBezTo>
                  <a:pt x="1607439" y="348996"/>
                  <a:pt x="1669733" y="435007"/>
                  <a:pt x="1748218" y="496729"/>
                </a:cubicBezTo>
                <a:cubicBezTo>
                  <a:pt x="1802035" y="539115"/>
                  <a:pt x="1860899" y="577787"/>
                  <a:pt x="1927098" y="597694"/>
                </a:cubicBezTo>
                <a:cubicBezTo>
                  <a:pt x="2051018" y="635127"/>
                  <a:pt x="2189321" y="609505"/>
                  <a:pt x="2317147" y="627221"/>
                </a:cubicBezTo>
                <a:cubicBezTo>
                  <a:pt x="2408396" y="639890"/>
                  <a:pt x="2502789" y="660368"/>
                  <a:pt x="2581466" y="710756"/>
                </a:cubicBezTo>
                <a:cubicBezTo>
                  <a:pt x="2628900" y="741140"/>
                  <a:pt x="2668429" y="781431"/>
                  <a:pt x="2710720" y="818198"/>
                </a:cubicBezTo>
                <a:cubicBezTo>
                  <a:pt x="2793968" y="890588"/>
                  <a:pt x="2901791" y="928116"/>
                  <a:pt x="3011900" y="924878"/>
                </a:cubicBezTo>
                <a:cubicBezTo>
                  <a:pt x="3130391" y="921449"/>
                  <a:pt x="3241739" y="868299"/>
                  <a:pt x="3361849" y="887921"/>
                </a:cubicBezTo>
              </a:path>
            </a:pathLst>
          </a:custGeom>
          <a:noFill/>
          <a:ln w="22225" cap="rnd">
            <a:solidFill>
              <a:srgbClr val="55797A"/>
            </a:solidFill>
            <a:prstDash val="dash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任意多边形: 形状 16"/>
          <p:cNvSpPr/>
          <p:nvPr>
            <p:custDataLst>
              <p:tags r:id="rId6"/>
            </p:custDataLst>
          </p:nvPr>
        </p:nvSpPr>
        <p:spPr>
          <a:xfrm>
            <a:off x="1932623" y="4598670"/>
            <a:ext cx="287020" cy="347345"/>
          </a:xfrm>
          <a:custGeom>
            <a:avLst/>
            <a:gdLst>
              <a:gd name="connsiteX0" fmla="*/ 324000 w 648000"/>
              <a:gd name="connsiteY0" fmla="*/ 0 h 782204"/>
              <a:gd name="connsiteX1" fmla="*/ 553103 w 648000"/>
              <a:gd name="connsiteY1" fmla="*/ 94897 h 782204"/>
              <a:gd name="connsiteX2" fmla="*/ 553103 w 648000"/>
              <a:gd name="connsiteY2" fmla="*/ 553102 h 782204"/>
              <a:gd name="connsiteX3" fmla="*/ 324000 w 648000"/>
              <a:gd name="connsiteY3" fmla="*/ 782204 h 782204"/>
              <a:gd name="connsiteX4" fmla="*/ 94898 w 648000"/>
              <a:gd name="connsiteY4" fmla="*/ 553102 h 782204"/>
              <a:gd name="connsiteX5" fmla="*/ 94898 w 648000"/>
              <a:gd name="connsiteY5" fmla="*/ 94897 h 782204"/>
              <a:gd name="connsiteX6" fmla="*/ 324000 w 648000"/>
              <a:gd name="connsiteY6" fmla="*/ 0 h 782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00" h="782204">
                <a:moveTo>
                  <a:pt x="324000" y="0"/>
                </a:moveTo>
                <a:cubicBezTo>
                  <a:pt x="406919" y="0"/>
                  <a:pt x="489838" y="31632"/>
                  <a:pt x="553103" y="94897"/>
                </a:cubicBezTo>
                <a:cubicBezTo>
                  <a:pt x="679633" y="221426"/>
                  <a:pt x="679633" y="426572"/>
                  <a:pt x="553103" y="553102"/>
                </a:cubicBezTo>
                <a:lnTo>
                  <a:pt x="324000" y="782204"/>
                </a:lnTo>
                <a:lnTo>
                  <a:pt x="94898" y="553102"/>
                </a:lnTo>
                <a:cubicBezTo>
                  <a:pt x="-31632" y="426572"/>
                  <a:pt x="-31632" y="221426"/>
                  <a:pt x="94898" y="94897"/>
                </a:cubicBezTo>
                <a:cubicBezTo>
                  <a:pt x="158163" y="31632"/>
                  <a:pt x="241081" y="0"/>
                  <a:pt x="324000" y="0"/>
                </a:cubicBezTo>
                <a:close/>
              </a:path>
            </a:pathLst>
          </a:custGeom>
          <a:solidFill>
            <a:srgbClr val="7EA29C"/>
          </a:solidFill>
          <a:ln w="25400">
            <a:solidFill>
              <a:srgbClr val="FFFFFF"/>
            </a:solidFill>
          </a:ln>
          <a:effectLst>
            <a:outerShdw blurRad="50800" dist="38100" dir="5400000" algn="t" rotWithShape="0">
              <a:schemeClr val="accent2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7175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>
              <a:solidFill>
                <a:schemeClr val="lt1"/>
              </a:solidFill>
              <a:cs typeface="+mn-ea"/>
            </a:endParaRPr>
          </a:p>
        </p:txBody>
      </p:sp>
      <p:sp>
        <p:nvSpPr>
          <p:cNvPr id="40" name="椭圆 39"/>
          <p:cNvSpPr/>
          <p:nvPr>
            <p:custDataLst>
              <p:tags r:id="rId7"/>
            </p:custDataLst>
          </p:nvPr>
        </p:nvSpPr>
        <p:spPr>
          <a:xfrm>
            <a:off x="1948498" y="4938395"/>
            <a:ext cx="255270" cy="86360"/>
          </a:xfrm>
          <a:prstGeom prst="ellipse">
            <a:avLst/>
          </a:prstGeom>
          <a:solidFill>
            <a:srgbClr val="55797A"/>
          </a:solidFill>
          <a:ln w="19050">
            <a:solidFill>
              <a:srgbClr val="FFFFFF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1" name="椭圆 40"/>
          <p:cNvSpPr/>
          <p:nvPr>
            <p:custDataLst>
              <p:tags r:id="rId8"/>
            </p:custDataLst>
          </p:nvPr>
        </p:nvSpPr>
        <p:spPr>
          <a:xfrm>
            <a:off x="2032953" y="4702810"/>
            <a:ext cx="86360" cy="8636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9"/>
            </p:custDataLst>
          </p:nvPr>
        </p:nvSpPr>
        <p:spPr>
          <a:xfrm>
            <a:off x="1307465" y="1953895"/>
            <a:ext cx="1474470" cy="6400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indent="0" algn="l" fontAlgn="auto">
              <a:lnSpc>
                <a:spcPct val="140000"/>
              </a:lnSpc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教师讲解《认识花窗》，介绍花窗课题项目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10"/>
            </p:custDataLst>
          </p:nvPr>
        </p:nvSpPr>
        <p:spPr>
          <a:xfrm>
            <a:off x="957263" y="1438275"/>
            <a:ext cx="2124710" cy="37274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zh-CN" altLang="en-US" b="1">
                <a:solidFill>
                  <a:srgbClr val="315858"/>
                </a:solidFill>
              </a:rPr>
              <a:t>基础知识讲解</a:t>
            </a:r>
            <a:endParaRPr lang="zh-CN" altLang="en-US" b="1">
              <a:solidFill>
                <a:srgbClr val="315858"/>
              </a:solidFill>
            </a:endParaRPr>
          </a:p>
        </p:txBody>
      </p:sp>
      <p:grpSp>
        <p:nvGrpSpPr>
          <p:cNvPr id="44" name="组合 43"/>
          <p:cNvGrpSpPr/>
          <p:nvPr>
            <p:custDataLst>
              <p:tags r:id="rId11"/>
            </p:custDataLst>
          </p:nvPr>
        </p:nvGrpSpPr>
        <p:grpSpPr>
          <a:xfrm>
            <a:off x="4227830" y="3997325"/>
            <a:ext cx="287020" cy="426085"/>
            <a:chOff x="6658" y="6295"/>
            <a:chExt cx="452" cy="671"/>
          </a:xfrm>
        </p:grpSpPr>
        <p:sp>
          <p:nvSpPr>
            <p:cNvPr id="12" name="任意多边形: 形状 16"/>
            <p:cNvSpPr/>
            <p:nvPr>
              <p:custDataLst>
                <p:tags r:id="rId12"/>
              </p:custDataLst>
            </p:nvPr>
          </p:nvSpPr>
          <p:spPr>
            <a:xfrm>
              <a:off x="6658" y="6295"/>
              <a:ext cx="452" cy="547"/>
            </a:xfrm>
            <a:custGeom>
              <a:avLst/>
              <a:gdLst>
                <a:gd name="connsiteX0" fmla="*/ 324000 w 648000"/>
                <a:gd name="connsiteY0" fmla="*/ 0 h 782204"/>
                <a:gd name="connsiteX1" fmla="*/ 553103 w 648000"/>
                <a:gd name="connsiteY1" fmla="*/ 94897 h 782204"/>
                <a:gd name="connsiteX2" fmla="*/ 553103 w 648000"/>
                <a:gd name="connsiteY2" fmla="*/ 553102 h 782204"/>
                <a:gd name="connsiteX3" fmla="*/ 324000 w 648000"/>
                <a:gd name="connsiteY3" fmla="*/ 782204 h 782204"/>
                <a:gd name="connsiteX4" fmla="*/ 94898 w 648000"/>
                <a:gd name="connsiteY4" fmla="*/ 553102 h 782204"/>
                <a:gd name="connsiteX5" fmla="*/ 94898 w 648000"/>
                <a:gd name="connsiteY5" fmla="*/ 94897 h 782204"/>
                <a:gd name="connsiteX6" fmla="*/ 324000 w 648000"/>
                <a:gd name="connsiteY6" fmla="*/ 0 h 78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8000" h="782204">
                  <a:moveTo>
                    <a:pt x="324000" y="0"/>
                  </a:moveTo>
                  <a:cubicBezTo>
                    <a:pt x="406919" y="0"/>
                    <a:pt x="489838" y="31632"/>
                    <a:pt x="553103" y="94897"/>
                  </a:cubicBezTo>
                  <a:cubicBezTo>
                    <a:pt x="679633" y="221426"/>
                    <a:pt x="679633" y="426572"/>
                    <a:pt x="553103" y="553102"/>
                  </a:cubicBezTo>
                  <a:lnTo>
                    <a:pt x="324000" y="782204"/>
                  </a:lnTo>
                  <a:lnTo>
                    <a:pt x="94898" y="553102"/>
                  </a:lnTo>
                  <a:cubicBezTo>
                    <a:pt x="-31632" y="426572"/>
                    <a:pt x="-31632" y="221426"/>
                    <a:pt x="94898" y="94897"/>
                  </a:cubicBezTo>
                  <a:cubicBezTo>
                    <a:pt x="158163" y="31632"/>
                    <a:pt x="241081" y="0"/>
                    <a:pt x="324000" y="0"/>
                  </a:cubicBezTo>
                  <a:close/>
                </a:path>
              </a:pathLst>
            </a:custGeom>
            <a:solidFill>
              <a:srgbClr val="C85F4B"/>
            </a:solidFill>
            <a:ln w="25400">
              <a:solidFill>
                <a:srgbClr val="FFFFFF"/>
              </a:solidFill>
            </a:ln>
            <a:effectLst>
              <a:outerShdw blurRad="50800" dist="38100" dir="5400000" algn="t" rotWithShape="0">
                <a:schemeClr val="accent3">
                  <a:lumMod val="75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71755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13"/>
              </p:custDataLst>
            </p:nvPr>
          </p:nvSpPr>
          <p:spPr>
            <a:xfrm>
              <a:off x="6683" y="6830"/>
              <a:ext cx="402" cy="136"/>
            </a:xfrm>
            <a:prstGeom prst="ellipse">
              <a:avLst/>
            </a:prstGeom>
            <a:solidFill>
              <a:srgbClr val="C85F4B"/>
            </a:solidFill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4"/>
              </p:custDataLst>
            </p:nvPr>
          </p:nvSpPr>
          <p:spPr>
            <a:xfrm>
              <a:off x="6816" y="6459"/>
              <a:ext cx="136" cy="1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3490595" y="1953895"/>
            <a:ext cx="1953895" cy="16002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indent="0" algn="l" fontAlgn="auto">
              <a:lnSpc>
                <a:spcPct val="140000"/>
              </a:lnSpc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学生集体游览梁园，实地视觉观察体验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3308033" y="1438275"/>
            <a:ext cx="2125345" cy="37274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zh-CN" altLang="en-US" b="1">
                <a:solidFill>
                  <a:srgbClr val="C85F4B"/>
                </a:solidFill>
              </a:rPr>
              <a:t>线下参观梁园花窗</a:t>
            </a:r>
            <a:endParaRPr lang="zh-CN" altLang="en-US" b="1">
              <a:solidFill>
                <a:srgbClr val="C85F4B"/>
              </a:solidFill>
            </a:endParaRPr>
          </a:p>
        </p:txBody>
      </p:sp>
      <p:grpSp>
        <p:nvGrpSpPr>
          <p:cNvPr id="50" name="组合 49"/>
          <p:cNvGrpSpPr/>
          <p:nvPr>
            <p:custDataLst>
              <p:tags r:id="rId17"/>
            </p:custDataLst>
          </p:nvPr>
        </p:nvGrpSpPr>
        <p:grpSpPr>
          <a:xfrm>
            <a:off x="10703560" y="3112135"/>
            <a:ext cx="287020" cy="426085"/>
            <a:chOff x="16856" y="4771"/>
            <a:chExt cx="452" cy="671"/>
          </a:xfrm>
        </p:grpSpPr>
        <p:sp>
          <p:nvSpPr>
            <p:cNvPr id="79" name="任意多边形: 形状 16"/>
            <p:cNvSpPr/>
            <p:nvPr>
              <p:custDataLst>
                <p:tags r:id="rId18"/>
              </p:custDataLst>
            </p:nvPr>
          </p:nvSpPr>
          <p:spPr>
            <a:xfrm>
              <a:off x="16856" y="4771"/>
              <a:ext cx="452" cy="547"/>
            </a:xfrm>
            <a:custGeom>
              <a:avLst/>
              <a:gdLst>
                <a:gd name="connsiteX0" fmla="*/ 324000 w 648000"/>
                <a:gd name="connsiteY0" fmla="*/ 0 h 782204"/>
                <a:gd name="connsiteX1" fmla="*/ 553103 w 648000"/>
                <a:gd name="connsiteY1" fmla="*/ 94897 h 782204"/>
                <a:gd name="connsiteX2" fmla="*/ 553103 w 648000"/>
                <a:gd name="connsiteY2" fmla="*/ 553102 h 782204"/>
                <a:gd name="connsiteX3" fmla="*/ 324000 w 648000"/>
                <a:gd name="connsiteY3" fmla="*/ 782204 h 782204"/>
                <a:gd name="connsiteX4" fmla="*/ 94898 w 648000"/>
                <a:gd name="connsiteY4" fmla="*/ 553102 h 782204"/>
                <a:gd name="connsiteX5" fmla="*/ 94898 w 648000"/>
                <a:gd name="connsiteY5" fmla="*/ 94897 h 782204"/>
                <a:gd name="connsiteX6" fmla="*/ 324000 w 648000"/>
                <a:gd name="connsiteY6" fmla="*/ 0 h 78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8000" h="782204">
                  <a:moveTo>
                    <a:pt x="324000" y="0"/>
                  </a:moveTo>
                  <a:cubicBezTo>
                    <a:pt x="406919" y="0"/>
                    <a:pt x="489838" y="31632"/>
                    <a:pt x="553103" y="94897"/>
                  </a:cubicBezTo>
                  <a:cubicBezTo>
                    <a:pt x="679633" y="221426"/>
                    <a:pt x="679633" y="426572"/>
                    <a:pt x="553103" y="553102"/>
                  </a:cubicBezTo>
                  <a:lnTo>
                    <a:pt x="324000" y="782204"/>
                  </a:lnTo>
                  <a:lnTo>
                    <a:pt x="94898" y="553102"/>
                  </a:lnTo>
                  <a:cubicBezTo>
                    <a:pt x="-31632" y="426572"/>
                    <a:pt x="-31632" y="221426"/>
                    <a:pt x="94898" y="94897"/>
                  </a:cubicBezTo>
                  <a:cubicBezTo>
                    <a:pt x="158163" y="31632"/>
                    <a:pt x="241081" y="0"/>
                    <a:pt x="324000" y="0"/>
                  </a:cubicBezTo>
                  <a:close/>
                </a:path>
              </a:pathLst>
            </a:custGeom>
            <a:solidFill>
              <a:srgbClr val="7EA29C"/>
            </a:solidFill>
            <a:ln w="25400">
              <a:solidFill>
                <a:srgbClr val="FFFFFF"/>
              </a:solidFill>
            </a:ln>
            <a:effectLst>
              <a:outerShdw blurRad="50800" dist="38100" dir="5400000" algn="t" rotWithShape="0">
                <a:schemeClr val="accent2">
                  <a:lumMod val="75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71755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80" name="椭圆 79"/>
            <p:cNvSpPr/>
            <p:nvPr>
              <p:custDataLst>
                <p:tags r:id="rId19"/>
              </p:custDataLst>
            </p:nvPr>
          </p:nvSpPr>
          <p:spPr>
            <a:xfrm>
              <a:off x="16881" y="5306"/>
              <a:ext cx="402" cy="136"/>
            </a:xfrm>
            <a:prstGeom prst="ellipse">
              <a:avLst/>
            </a:prstGeom>
            <a:solidFill>
              <a:srgbClr val="315858"/>
            </a:solidFill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" name="椭圆 80"/>
            <p:cNvSpPr/>
            <p:nvPr>
              <p:custDataLst>
                <p:tags r:id="rId20"/>
              </p:custDataLst>
            </p:nvPr>
          </p:nvSpPr>
          <p:spPr>
            <a:xfrm>
              <a:off x="17014" y="4935"/>
              <a:ext cx="136" cy="1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87" name="文本框 86"/>
          <p:cNvSpPr txBox="1"/>
          <p:nvPr>
            <p:custDataLst>
              <p:tags r:id="rId21"/>
            </p:custDataLst>
          </p:nvPr>
        </p:nvSpPr>
        <p:spPr>
          <a:xfrm>
            <a:off x="7896860" y="1953895"/>
            <a:ext cx="1837690" cy="6400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indent="0" algn="l" fontAlgn="auto">
              <a:lnSpc>
                <a:spcPct val="140000"/>
              </a:lnSpc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教师讲解《认识花窗》，介绍花窗课题项目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88" name="文本框 87"/>
          <p:cNvSpPr txBox="1"/>
          <p:nvPr>
            <p:custDataLst>
              <p:tags r:id="rId22"/>
            </p:custDataLst>
          </p:nvPr>
        </p:nvSpPr>
        <p:spPr>
          <a:xfrm>
            <a:off x="7780655" y="1438275"/>
            <a:ext cx="1953895" cy="37274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zh-CN" altLang="en-US" b="1">
                <a:solidFill>
                  <a:srgbClr val="C85F4B"/>
                </a:solidFill>
              </a:rPr>
              <a:t>教师讲解</a:t>
            </a:r>
            <a:endParaRPr lang="zh-CN" altLang="en-US" b="1">
              <a:solidFill>
                <a:srgbClr val="C85F4B"/>
              </a:solidFill>
            </a:endParaRPr>
          </a:p>
        </p:txBody>
      </p:sp>
      <p:pic>
        <p:nvPicPr>
          <p:cNvPr id="7" name="图片 6" descr="H:/团队工作/《C-STEAM跨学科教学设计与案例分析》教材编写/2026.01.23补教案和PPT/感受体验型/图片2.png图片2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/>
          <a:srcRect t="1578" b="1578"/>
          <a:stretch>
            <a:fillRect/>
          </a:stretch>
        </p:blipFill>
        <p:spPr>
          <a:xfrm rot="180000">
            <a:off x="3230880" y="4840605"/>
            <a:ext cx="1993265" cy="14452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21" h="2480">
                <a:moveTo>
                  <a:pt x="232" y="0"/>
                </a:moveTo>
                <a:lnTo>
                  <a:pt x="3189" y="0"/>
                </a:lnTo>
                <a:cubicBezTo>
                  <a:pt x="3317" y="0"/>
                  <a:pt x="3421" y="104"/>
                  <a:pt x="3421" y="232"/>
                </a:cubicBezTo>
                <a:lnTo>
                  <a:pt x="3421" y="2248"/>
                </a:lnTo>
                <a:cubicBezTo>
                  <a:pt x="3421" y="2376"/>
                  <a:pt x="3317" y="2480"/>
                  <a:pt x="3189" y="2480"/>
                </a:cubicBezTo>
                <a:lnTo>
                  <a:pt x="232" y="2480"/>
                </a:lnTo>
                <a:cubicBezTo>
                  <a:pt x="104" y="2480"/>
                  <a:pt x="0" y="2376"/>
                  <a:pt x="0" y="2248"/>
                </a:cubicBezTo>
                <a:lnTo>
                  <a:pt x="0" y="232"/>
                </a:lnTo>
                <a:cubicBezTo>
                  <a:pt x="0" y="104"/>
                  <a:pt x="104" y="0"/>
                  <a:pt x="232" y="0"/>
                </a:cubicBezTo>
                <a:close/>
              </a:path>
            </a:pathLst>
          </a:custGeom>
          <a:solidFill>
            <a:schemeClr val="accent3"/>
          </a:solidFill>
          <a:ln w="44450">
            <a:solidFill>
              <a:schemeClr val="accent3">
                <a:lumMod val="60000"/>
                <a:lumOff val="40000"/>
                <a:alpha val="50000"/>
              </a:schemeClr>
            </a:solidFill>
          </a:ln>
        </p:spPr>
      </p:pic>
      <p:pic>
        <p:nvPicPr>
          <p:cNvPr id="8" name="图片 7" descr="H:/团队工作/《C-STEAM跨学科教学设计与案例分析》教材编写/2026.01.23补教案和PPT/感受体验型/640.jpg64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/>
          <a:srcRect t="22844" b="22844"/>
          <a:stretch>
            <a:fillRect/>
          </a:stretch>
        </p:blipFill>
        <p:spPr>
          <a:xfrm rot="21420000">
            <a:off x="9942195" y="3811270"/>
            <a:ext cx="1993265" cy="14452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21" h="2480">
                <a:moveTo>
                  <a:pt x="232" y="0"/>
                </a:moveTo>
                <a:lnTo>
                  <a:pt x="3189" y="0"/>
                </a:lnTo>
                <a:cubicBezTo>
                  <a:pt x="3317" y="0"/>
                  <a:pt x="3421" y="104"/>
                  <a:pt x="3421" y="232"/>
                </a:cubicBezTo>
                <a:lnTo>
                  <a:pt x="3421" y="2248"/>
                </a:lnTo>
                <a:cubicBezTo>
                  <a:pt x="3421" y="2376"/>
                  <a:pt x="3317" y="2480"/>
                  <a:pt x="3189" y="2480"/>
                </a:cubicBezTo>
                <a:lnTo>
                  <a:pt x="232" y="2480"/>
                </a:lnTo>
                <a:cubicBezTo>
                  <a:pt x="104" y="2480"/>
                  <a:pt x="0" y="2376"/>
                  <a:pt x="0" y="2248"/>
                </a:cubicBezTo>
                <a:lnTo>
                  <a:pt x="0" y="232"/>
                </a:lnTo>
                <a:cubicBezTo>
                  <a:pt x="0" y="104"/>
                  <a:pt x="104" y="0"/>
                  <a:pt x="232" y="0"/>
                </a:cubicBezTo>
                <a:close/>
              </a:path>
            </a:pathLst>
          </a:custGeom>
          <a:solidFill>
            <a:schemeClr val="accent2"/>
          </a:solidFill>
          <a:ln w="44450">
            <a:solidFill>
              <a:schemeClr val="accent2">
                <a:lumMod val="60000"/>
                <a:lumOff val="40000"/>
                <a:alpha val="50000"/>
              </a:schemeClr>
            </a:solidFill>
          </a:ln>
        </p:spPr>
      </p:pic>
      <p:sp>
        <p:nvSpPr>
          <p:cNvPr id="20" name="椭圆 19"/>
          <p:cNvSpPr/>
          <p:nvPr>
            <p:custDataLst>
              <p:tags r:id="rId27"/>
            </p:custDataLst>
          </p:nvPr>
        </p:nvSpPr>
        <p:spPr>
          <a:xfrm>
            <a:off x="11535728" y="2988310"/>
            <a:ext cx="255270" cy="86360"/>
          </a:xfrm>
          <a:prstGeom prst="ellipse">
            <a:avLst/>
          </a:prstGeom>
          <a:solidFill>
            <a:srgbClr val="C85F4B"/>
          </a:solidFill>
          <a:ln w="19050">
            <a:solidFill>
              <a:srgbClr val="FFFFFF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5" name="图片 14" descr="抠图处理1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 cstate="print"/>
          <a:srcRect/>
          <a:stretch>
            <a:fillRect/>
          </a:stretch>
        </p:blipFill>
        <p:spPr>
          <a:xfrm flipH="1">
            <a:off x="192723" y="4343400"/>
            <a:ext cx="1097280" cy="1010285"/>
          </a:xfrm>
          <a:prstGeom prst="rect">
            <a:avLst/>
          </a:prstGeom>
        </p:spPr>
      </p:pic>
      <p:sp>
        <p:nvSpPr>
          <p:cNvPr id="45" name="图形 43"/>
          <p:cNvSpPr/>
          <p:nvPr>
            <p:custDataLst>
              <p:tags r:id="rId30"/>
            </p:custDataLst>
          </p:nvPr>
        </p:nvSpPr>
        <p:spPr>
          <a:xfrm>
            <a:off x="11655743" y="2446655"/>
            <a:ext cx="317280" cy="572833"/>
          </a:xfrm>
          <a:custGeom>
            <a:avLst/>
            <a:gdLst>
              <a:gd name="connsiteX0" fmla="*/ 312896 w 317280"/>
              <a:gd name="connsiteY0" fmla="*/ 142685 h 572833"/>
              <a:gd name="connsiteX1" fmla="*/ 26480 w 317280"/>
              <a:gd name="connsiteY1" fmla="*/ 0 h 572833"/>
              <a:gd name="connsiteX2" fmla="*/ 2858 w 317280"/>
              <a:gd name="connsiteY2" fmla="*/ 0 h 572833"/>
              <a:gd name="connsiteX3" fmla="*/ 0 w 317280"/>
              <a:gd name="connsiteY3" fmla="*/ 4096 h 572833"/>
              <a:gd name="connsiteX4" fmla="*/ 0 w 317280"/>
              <a:gd name="connsiteY4" fmla="*/ 568738 h 572833"/>
              <a:gd name="connsiteX5" fmla="*/ 2858 w 317280"/>
              <a:gd name="connsiteY5" fmla="*/ 572834 h 572833"/>
              <a:gd name="connsiteX6" fmla="*/ 23622 w 317280"/>
              <a:gd name="connsiteY6" fmla="*/ 572834 h 572833"/>
              <a:gd name="connsiteX7" fmla="*/ 26480 w 317280"/>
              <a:gd name="connsiteY7" fmla="*/ 568738 h 572833"/>
              <a:gd name="connsiteX8" fmla="*/ 26480 w 317280"/>
              <a:gd name="connsiteY8" fmla="*/ 280607 h 572833"/>
              <a:gd name="connsiteX9" fmla="*/ 312515 w 317280"/>
              <a:gd name="connsiteY9" fmla="*/ 156877 h 572833"/>
              <a:gd name="connsiteX10" fmla="*/ 312896 w 317280"/>
              <a:gd name="connsiteY10" fmla="*/ 142685 h 57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280" h="572833">
                <a:moveTo>
                  <a:pt x="312896" y="142685"/>
                </a:moveTo>
                <a:lnTo>
                  <a:pt x="26480" y="0"/>
                </a:lnTo>
                <a:lnTo>
                  <a:pt x="2858" y="0"/>
                </a:lnTo>
                <a:cubicBezTo>
                  <a:pt x="1334" y="0"/>
                  <a:pt x="0" y="1810"/>
                  <a:pt x="0" y="4096"/>
                </a:cubicBezTo>
                <a:lnTo>
                  <a:pt x="0" y="568738"/>
                </a:lnTo>
                <a:cubicBezTo>
                  <a:pt x="0" y="571024"/>
                  <a:pt x="1334" y="572834"/>
                  <a:pt x="2858" y="572834"/>
                </a:cubicBezTo>
                <a:lnTo>
                  <a:pt x="23622" y="572834"/>
                </a:lnTo>
                <a:cubicBezTo>
                  <a:pt x="25241" y="572834"/>
                  <a:pt x="26480" y="571024"/>
                  <a:pt x="26480" y="568738"/>
                </a:cubicBezTo>
                <a:lnTo>
                  <a:pt x="26480" y="280607"/>
                </a:lnTo>
                <a:lnTo>
                  <a:pt x="312515" y="156877"/>
                </a:lnTo>
                <a:cubicBezTo>
                  <a:pt x="318707" y="154210"/>
                  <a:pt x="318897" y="145637"/>
                  <a:pt x="312896" y="142685"/>
                </a:cubicBezTo>
                <a:close/>
              </a:path>
            </a:pathLst>
          </a:custGeom>
          <a:solidFill>
            <a:srgbClr val="C85F4B"/>
          </a:solidFill>
          <a:ln w="19050">
            <a:solidFill>
              <a:srgbClr val="FFFFFF"/>
            </a:solidFill>
          </a:ln>
          <a:effectLst>
            <a:outerShdw blurRad="50800" dist="25400" dir="5400000" algn="t" rotWithShape="0">
              <a:schemeClr val="accent2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7175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b="1">
              <a:solidFill>
                <a:schemeClr val="lt1"/>
              </a:solidFill>
              <a:cs typeface="+mn-ea"/>
              <a:sym typeface="+mn-ea"/>
            </a:endParaRPr>
          </a:p>
        </p:txBody>
      </p:sp>
      <p:pic>
        <p:nvPicPr>
          <p:cNvPr id="27" name="图片 26" descr="H:/团队工作/《C-STEAM跨学科教学设计与案例分析》教材编写/2026.01.23补教案和PPT/感受体验型/图片3.png图片3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/>
          <a:srcRect t="15722" b="15722"/>
          <a:stretch>
            <a:fillRect/>
          </a:stretch>
        </p:blipFill>
        <p:spPr>
          <a:xfrm rot="21420000">
            <a:off x="5518150" y="4323080"/>
            <a:ext cx="1993265" cy="14452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21" h="2480">
                <a:moveTo>
                  <a:pt x="232" y="0"/>
                </a:moveTo>
                <a:lnTo>
                  <a:pt x="3189" y="0"/>
                </a:lnTo>
                <a:cubicBezTo>
                  <a:pt x="3317" y="0"/>
                  <a:pt x="3421" y="104"/>
                  <a:pt x="3421" y="232"/>
                </a:cubicBezTo>
                <a:lnTo>
                  <a:pt x="3421" y="2248"/>
                </a:lnTo>
                <a:cubicBezTo>
                  <a:pt x="3421" y="2376"/>
                  <a:pt x="3317" y="2480"/>
                  <a:pt x="3189" y="2480"/>
                </a:cubicBezTo>
                <a:lnTo>
                  <a:pt x="232" y="2480"/>
                </a:lnTo>
                <a:cubicBezTo>
                  <a:pt x="104" y="2480"/>
                  <a:pt x="0" y="2376"/>
                  <a:pt x="0" y="2248"/>
                </a:cubicBezTo>
                <a:lnTo>
                  <a:pt x="0" y="232"/>
                </a:lnTo>
                <a:cubicBezTo>
                  <a:pt x="0" y="104"/>
                  <a:pt x="104" y="0"/>
                  <a:pt x="232" y="0"/>
                </a:cubicBezTo>
                <a:close/>
              </a:path>
            </a:pathLst>
          </a:custGeom>
          <a:solidFill>
            <a:schemeClr val="accent2"/>
          </a:solidFill>
          <a:ln w="44450">
            <a:solidFill>
              <a:schemeClr val="accent2">
                <a:lumMod val="60000"/>
                <a:lumOff val="40000"/>
                <a:alpha val="50000"/>
              </a:schemeClr>
            </a:solidFill>
          </a:ln>
        </p:spPr>
      </p:pic>
      <p:sp>
        <p:nvSpPr>
          <p:cNvPr id="31" name="文本框 30"/>
          <p:cNvSpPr txBox="1"/>
          <p:nvPr>
            <p:custDataLst>
              <p:tags r:id="rId33"/>
            </p:custDataLst>
          </p:nvPr>
        </p:nvSpPr>
        <p:spPr>
          <a:xfrm>
            <a:off x="5742305" y="1953895"/>
            <a:ext cx="1805940" cy="6400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indent="0" algn="l" fontAlgn="auto">
              <a:lnSpc>
                <a:spcPct val="140000"/>
              </a:lnSpc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汇总问题，自由参观并反思讨论，学完成任务单填写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32" name="文本框 31"/>
          <p:cNvSpPr txBox="1"/>
          <p:nvPr>
            <p:custDataLst>
              <p:tags r:id="rId34"/>
            </p:custDataLst>
          </p:nvPr>
        </p:nvSpPr>
        <p:spPr>
          <a:xfrm>
            <a:off x="5659755" y="1438275"/>
            <a:ext cx="1875155" cy="37274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zh-CN" altLang="en-US" b="1">
                <a:solidFill>
                  <a:srgbClr val="315858"/>
                </a:solidFill>
              </a:rPr>
              <a:t>汇总问题</a:t>
            </a:r>
            <a:endParaRPr lang="zh-CN" altLang="en-US" b="1">
              <a:solidFill>
                <a:srgbClr val="315858"/>
              </a:solidFill>
            </a:endParaRPr>
          </a:p>
        </p:txBody>
      </p:sp>
      <p:sp>
        <p:nvSpPr>
          <p:cNvPr id="33" name="任意多边形: 形状 16"/>
          <p:cNvSpPr/>
          <p:nvPr>
            <p:custDataLst>
              <p:tags r:id="rId35"/>
            </p:custDataLst>
          </p:nvPr>
        </p:nvSpPr>
        <p:spPr>
          <a:xfrm>
            <a:off x="6575743" y="3216275"/>
            <a:ext cx="287020" cy="347345"/>
          </a:xfrm>
          <a:custGeom>
            <a:avLst/>
            <a:gdLst>
              <a:gd name="connsiteX0" fmla="*/ 324000 w 648000"/>
              <a:gd name="connsiteY0" fmla="*/ 0 h 782204"/>
              <a:gd name="connsiteX1" fmla="*/ 553103 w 648000"/>
              <a:gd name="connsiteY1" fmla="*/ 94897 h 782204"/>
              <a:gd name="connsiteX2" fmla="*/ 553103 w 648000"/>
              <a:gd name="connsiteY2" fmla="*/ 553102 h 782204"/>
              <a:gd name="connsiteX3" fmla="*/ 324000 w 648000"/>
              <a:gd name="connsiteY3" fmla="*/ 782204 h 782204"/>
              <a:gd name="connsiteX4" fmla="*/ 94898 w 648000"/>
              <a:gd name="connsiteY4" fmla="*/ 553102 h 782204"/>
              <a:gd name="connsiteX5" fmla="*/ 94898 w 648000"/>
              <a:gd name="connsiteY5" fmla="*/ 94897 h 782204"/>
              <a:gd name="connsiteX6" fmla="*/ 324000 w 648000"/>
              <a:gd name="connsiteY6" fmla="*/ 0 h 782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00" h="782204">
                <a:moveTo>
                  <a:pt x="324000" y="0"/>
                </a:moveTo>
                <a:cubicBezTo>
                  <a:pt x="406919" y="0"/>
                  <a:pt x="489838" y="31632"/>
                  <a:pt x="553103" y="94897"/>
                </a:cubicBezTo>
                <a:cubicBezTo>
                  <a:pt x="679633" y="221426"/>
                  <a:pt x="679633" y="426572"/>
                  <a:pt x="553103" y="553102"/>
                </a:cubicBezTo>
                <a:lnTo>
                  <a:pt x="324000" y="782204"/>
                </a:lnTo>
                <a:lnTo>
                  <a:pt x="94898" y="553102"/>
                </a:lnTo>
                <a:cubicBezTo>
                  <a:pt x="-31632" y="426572"/>
                  <a:pt x="-31632" y="221426"/>
                  <a:pt x="94898" y="94897"/>
                </a:cubicBezTo>
                <a:cubicBezTo>
                  <a:pt x="158163" y="31632"/>
                  <a:pt x="241081" y="0"/>
                  <a:pt x="324000" y="0"/>
                </a:cubicBezTo>
                <a:close/>
              </a:path>
            </a:pathLst>
          </a:custGeom>
          <a:solidFill>
            <a:srgbClr val="7EA29C"/>
          </a:solidFill>
          <a:ln w="25400">
            <a:solidFill>
              <a:srgbClr val="FFFFFF"/>
            </a:solidFill>
          </a:ln>
          <a:effectLst>
            <a:outerShdw blurRad="50800" dist="38100" dir="5400000" algn="t" rotWithShape="0">
              <a:schemeClr val="accent2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7175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>
              <a:solidFill>
                <a:schemeClr val="lt1"/>
              </a:solidFill>
              <a:cs typeface="+mn-ea"/>
            </a:endParaRPr>
          </a:p>
        </p:txBody>
      </p:sp>
      <p:sp>
        <p:nvSpPr>
          <p:cNvPr id="34" name="椭圆 33"/>
          <p:cNvSpPr/>
          <p:nvPr>
            <p:custDataLst>
              <p:tags r:id="rId36"/>
            </p:custDataLst>
          </p:nvPr>
        </p:nvSpPr>
        <p:spPr>
          <a:xfrm>
            <a:off x="6591618" y="3556000"/>
            <a:ext cx="255270" cy="86360"/>
          </a:xfrm>
          <a:prstGeom prst="ellipse">
            <a:avLst/>
          </a:prstGeom>
          <a:solidFill>
            <a:srgbClr val="55797A"/>
          </a:solidFill>
          <a:ln w="19050">
            <a:solidFill>
              <a:srgbClr val="FFFFFF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5" name="椭圆 34"/>
          <p:cNvSpPr/>
          <p:nvPr>
            <p:custDataLst>
              <p:tags r:id="rId37"/>
            </p:custDataLst>
          </p:nvPr>
        </p:nvSpPr>
        <p:spPr>
          <a:xfrm>
            <a:off x="6676073" y="3320415"/>
            <a:ext cx="86360" cy="8636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6" name="图片 35" descr="H:/团队工作/《C-STEAM跨学科教学设计与案例分析》教材编写/2026.01.23补教案和PPT/感受体验型/图片4.png图片4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/>
          <a:srcRect t="1704" b="1704"/>
          <a:stretch>
            <a:fillRect/>
          </a:stretch>
        </p:blipFill>
        <p:spPr>
          <a:xfrm rot="180000">
            <a:off x="7705090" y="4754245"/>
            <a:ext cx="1993265" cy="14452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21" h="2480">
                <a:moveTo>
                  <a:pt x="232" y="0"/>
                </a:moveTo>
                <a:lnTo>
                  <a:pt x="3189" y="0"/>
                </a:lnTo>
                <a:cubicBezTo>
                  <a:pt x="3317" y="0"/>
                  <a:pt x="3421" y="104"/>
                  <a:pt x="3421" y="232"/>
                </a:cubicBezTo>
                <a:lnTo>
                  <a:pt x="3421" y="2248"/>
                </a:lnTo>
                <a:cubicBezTo>
                  <a:pt x="3421" y="2376"/>
                  <a:pt x="3317" y="2480"/>
                  <a:pt x="3189" y="2480"/>
                </a:cubicBezTo>
                <a:lnTo>
                  <a:pt x="232" y="2480"/>
                </a:lnTo>
                <a:cubicBezTo>
                  <a:pt x="104" y="2480"/>
                  <a:pt x="0" y="2376"/>
                  <a:pt x="0" y="2248"/>
                </a:cubicBezTo>
                <a:lnTo>
                  <a:pt x="0" y="232"/>
                </a:lnTo>
                <a:cubicBezTo>
                  <a:pt x="0" y="104"/>
                  <a:pt x="104" y="0"/>
                  <a:pt x="232" y="0"/>
                </a:cubicBezTo>
                <a:close/>
              </a:path>
            </a:pathLst>
          </a:custGeom>
          <a:solidFill>
            <a:schemeClr val="accent3"/>
          </a:solidFill>
          <a:ln w="44450">
            <a:solidFill>
              <a:schemeClr val="accent3">
                <a:lumMod val="60000"/>
                <a:lumOff val="40000"/>
                <a:alpha val="50000"/>
              </a:schemeClr>
            </a:solidFill>
          </a:ln>
        </p:spPr>
      </p:pic>
      <p:grpSp>
        <p:nvGrpSpPr>
          <p:cNvPr id="46" name="组合 45"/>
          <p:cNvGrpSpPr/>
          <p:nvPr/>
        </p:nvGrpSpPr>
        <p:grpSpPr>
          <a:xfrm>
            <a:off x="8609330" y="3563620"/>
            <a:ext cx="287020" cy="426085"/>
            <a:chOff x="6658" y="6295"/>
            <a:chExt cx="452" cy="671"/>
          </a:xfrm>
        </p:grpSpPr>
        <p:sp>
          <p:nvSpPr>
            <p:cNvPr id="47" name="任意多边形: 形状 16"/>
            <p:cNvSpPr/>
            <p:nvPr>
              <p:custDataLst>
                <p:tags r:id="rId40"/>
              </p:custDataLst>
            </p:nvPr>
          </p:nvSpPr>
          <p:spPr>
            <a:xfrm>
              <a:off x="6658" y="6295"/>
              <a:ext cx="452" cy="547"/>
            </a:xfrm>
            <a:custGeom>
              <a:avLst/>
              <a:gdLst>
                <a:gd name="connsiteX0" fmla="*/ 324000 w 648000"/>
                <a:gd name="connsiteY0" fmla="*/ 0 h 782204"/>
                <a:gd name="connsiteX1" fmla="*/ 553103 w 648000"/>
                <a:gd name="connsiteY1" fmla="*/ 94897 h 782204"/>
                <a:gd name="connsiteX2" fmla="*/ 553103 w 648000"/>
                <a:gd name="connsiteY2" fmla="*/ 553102 h 782204"/>
                <a:gd name="connsiteX3" fmla="*/ 324000 w 648000"/>
                <a:gd name="connsiteY3" fmla="*/ 782204 h 782204"/>
                <a:gd name="connsiteX4" fmla="*/ 94898 w 648000"/>
                <a:gd name="connsiteY4" fmla="*/ 553102 h 782204"/>
                <a:gd name="connsiteX5" fmla="*/ 94898 w 648000"/>
                <a:gd name="connsiteY5" fmla="*/ 94897 h 782204"/>
                <a:gd name="connsiteX6" fmla="*/ 324000 w 648000"/>
                <a:gd name="connsiteY6" fmla="*/ 0 h 78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8000" h="782204">
                  <a:moveTo>
                    <a:pt x="324000" y="0"/>
                  </a:moveTo>
                  <a:cubicBezTo>
                    <a:pt x="406919" y="0"/>
                    <a:pt x="489838" y="31632"/>
                    <a:pt x="553103" y="94897"/>
                  </a:cubicBezTo>
                  <a:cubicBezTo>
                    <a:pt x="679633" y="221426"/>
                    <a:pt x="679633" y="426572"/>
                    <a:pt x="553103" y="553102"/>
                  </a:cubicBezTo>
                  <a:lnTo>
                    <a:pt x="324000" y="782204"/>
                  </a:lnTo>
                  <a:lnTo>
                    <a:pt x="94898" y="553102"/>
                  </a:lnTo>
                  <a:cubicBezTo>
                    <a:pt x="-31632" y="426572"/>
                    <a:pt x="-31632" y="221426"/>
                    <a:pt x="94898" y="94897"/>
                  </a:cubicBezTo>
                  <a:cubicBezTo>
                    <a:pt x="158163" y="31632"/>
                    <a:pt x="241081" y="0"/>
                    <a:pt x="324000" y="0"/>
                  </a:cubicBezTo>
                  <a:close/>
                </a:path>
              </a:pathLst>
            </a:custGeom>
            <a:solidFill>
              <a:srgbClr val="C85F4B"/>
            </a:solidFill>
            <a:ln w="25400">
              <a:solidFill>
                <a:srgbClr val="FFFFFF"/>
              </a:solidFill>
            </a:ln>
            <a:effectLst>
              <a:outerShdw blurRad="50800" dist="38100" dir="5400000" algn="t" rotWithShape="0">
                <a:schemeClr val="accent3">
                  <a:lumMod val="75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71755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b="1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8" name="椭圆 47"/>
            <p:cNvSpPr/>
            <p:nvPr>
              <p:custDataLst>
                <p:tags r:id="rId41"/>
              </p:custDataLst>
            </p:nvPr>
          </p:nvSpPr>
          <p:spPr>
            <a:xfrm>
              <a:off x="6683" y="6830"/>
              <a:ext cx="402" cy="136"/>
            </a:xfrm>
            <a:prstGeom prst="ellipse">
              <a:avLst/>
            </a:prstGeom>
            <a:solidFill>
              <a:srgbClr val="C85F4B"/>
            </a:solidFill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" name="椭圆 48"/>
            <p:cNvSpPr/>
            <p:nvPr>
              <p:custDataLst>
                <p:tags r:id="rId42"/>
              </p:custDataLst>
            </p:nvPr>
          </p:nvSpPr>
          <p:spPr>
            <a:xfrm>
              <a:off x="6816" y="6459"/>
              <a:ext cx="136" cy="1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1" name="文本框 50"/>
          <p:cNvSpPr txBox="1"/>
          <p:nvPr>
            <p:custDataLst>
              <p:tags r:id="rId43"/>
            </p:custDataLst>
          </p:nvPr>
        </p:nvSpPr>
        <p:spPr>
          <a:xfrm>
            <a:off x="10083800" y="1956435"/>
            <a:ext cx="1837690" cy="6400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indent="0" algn="l" fontAlgn="auto">
              <a:lnSpc>
                <a:spcPct val="140000"/>
              </a:lnSpc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学生汇报感受，交流体验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52" name="文本框 51"/>
          <p:cNvSpPr txBox="1"/>
          <p:nvPr>
            <p:custDataLst>
              <p:tags r:id="rId44"/>
            </p:custDataLst>
          </p:nvPr>
        </p:nvSpPr>
        <p:spPr>
          <a:xfrm>
            <a:off x="9967278" y="1440815"/>
            <a:ext cx="2125345" cy="37274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zh-CN" altLang="en-US" b="1">
                <a:solidFill>
                  <a:srgbClr val="315858"/>
                </a:solidFill>
              </a:rPr>
              <a:t>汇报感受交流体验</a:t>
            </a:r>
            <a:endParaRPr lang="zh-CN" altLang="en-US" b="1">
              <a:solidFill>
                <a:srgbClr val="315858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梁园花窗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45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FOUR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67006" y="2610485"/>
            <a:ext cx="10274710" cy="1197610"/>
            <a:chOff x="-1351" y="4111"/>
            <a:chExt cx="22390" cy="1886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-1351" y="4111"/>
              <a:ext cx="2239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核心理论基础与典型模式解析</a:t>
              </a:r>
              <a:endParaRPr lang="zh-CN" altLang="en-US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04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01060" y="1092200"/>
            <a:ext cx="5390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理论基础</a:t>
            </a:r>
            <a:r>
              <a:rPr lang="en-US" altLang="zh-CN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I</a:t>
            </a:r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：文化场景理论</a:t>
            </a:r>
            <a:endParaRPr lang="zh-CN" altLang="en-US" sz="28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" name="圆角矩形 3"/>
          <p:cNvSpPr/>
          <p:nvPr>
            <p:custDataLst>
              <p:tags r:id="rId2"/>
            </p:custDataLst>
          </p:nvPr>
        </p:nvSpPr>
        <p:spPr>
          <a:xfrm>
            <a:off x="915035" y="2095818"/>
            <a:ext cx="3326765" cy="4246245"/>
          </a:xfrm>
          <a:custGeom>
            <a:avLst/>
            <a:gdLst>
              <a:gd name="adj" fmla="val 6621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39" h="6687">
                <a:moveTo>
                  <a:pt x="5035" y="0"/>
                </a:moveTo>
                <a:lnTo>
                  <a:pt x="5041" y="3"/>
                </a:lnTo>
                <a:cubicBezTo>
                  <a:pt x="5158" y="59"/>
                  <a:pt x="5239" y="179"/>
                  <a:pt x="5239" y="318"/>
                </a:cubicBezTo>
                <a:lnTo>
                  <a:pt x="5239" y="6337"/>
                </a:lnTo>
                <a:cubicBezTo>
                  <a:pt x="5239" y="6531"/>
                  <a:pt x="5083" y="6687"/>
                  <a:pt x="4889" y="6687"/>
                </a:cubicBezTo>
                <a:lnTo>
                  <a:pt x="307" y="6687"/>
                </a:lnTo>
                <a:cubicBezTo>
                  <a:pt x="180" y="6687"/>
                  <a:pt x="69" y="6620"/>
                  <a:pt x="8" y="6519"/>
                </a:cubicBezTo>
                <a:lnTo>
                  <a:pt x="0" y="6505"/>
                </a:lnTo>
                <a:lnTo>
                  <a:pt x="10" y="6510"/>
                </a:lnTo>
                <a:cubicBezTo>
                  <a:pt x="52" y="6527"/>
                  <a:pt x="98" y="6537"/>
                  <a:pt x="146" y="6537"/>
                </a:cubicBezTo>
                <a:lnTo>
                  <a:pt x="4728" y="6537"/>
                </a:lnTo>
                <a:cubicBezTo>
                  <a:pt x="4922" y="6537"/>
                  <a:pt x="5078" y="6381"/>
                  <a:pt x="5078" y="6187"/>
                </a:cubicBezTo>
                <a:lnTo>
                  <a:pt x="5078" y="168"/>
                </a:lnTo>
                <a:cubicBezTo>
                  <a:pt x="5078" y="107"/>
                  <a:pt x="5063" y="51"/>
                  <a:pt x="5036" y="1"/>
                </a:cubicBezTo>
                <a:lnTo>
                  <a:pt x="5035" y="0"/>
                </a:lnTo>
                <a:close/>
              </a:path>
            </a:pathLst>
          </a:custGeom>
          <a:solidFill>
            <a:srgbClr val="3158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215900" rIns="179705" bIns="698500" numCol="1" spcCol="0" rtlCol="0" fromWordArt="0" anchor="t" anchorCtr="0" forceAA="0" compatLnSpc="1">
            <a:noAutofit/>
          </a:bodyPr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zh-CN" sz="14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圆角矩形 3"/>
          <p:cNvSpPr/>
          <p:nvPr>
            <p:custDataLst>
              <p:tags r:id="rId3"/>
            </p:custDataLst>
          </p:nvPr>
        </p:nvSpPr>
        <p:spPr>
          <a:xfrm>
            <a:off x="785495" y="1980248"/>
            <a:ext cx="3354070" cy="4266565"/>
          </a:xfrm>
          <a:prstGeom prst="roundRect">
            <a:avLst>
              <a:gd name="adj" fmla="val 6621"/>
            </a:avLst>
          </a:prstGeom>
          <a:solidFill>
            <a:schemeClr val="lt1">
              <a:lumMod val="100000"/>
              <a:alpha val="10000"/>
            </a:schemeClr>
          </a:solidFill>
          <a:ln w="25400">
            <a:solidFill>
              <a:srgbClr val="3158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88290" tIns="252095" rIns="288290" bIns="698500" numCol="1" spcCol="0" rtlCol="0" fromWordArt="0" anchor="t" anchorCtr="0" forceAA="0" compatLnSpc="1">
            <a:noAutofit/>
          </a:bodyPr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8" name="圆角矩形 3"/>
          <p:cNvSpPr/>
          <p:nvPr>
            <p:custDataLst>
              <p:tags r:id="rId4"/>
            </p:custDataLst>
          </p:nvPr>
        </p:nvSpPr>
        <p:spPr>
          <a:xfrm>
            <a:off x="4612006" y="2095818"/>
            <a:ext cx="3326765" cy="4246245"/>
          </a:xfrm>
          <a:custGeom>
            <a:avLst/>
            <a:gdLst>
              <a:gd name="adj" fmla="val 6621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39" h="6687">
                <a:moveTo>
                  <a:pt x="5035" y="0"/>
                </a:moveTo>
                <a:lnTo>
                  <a:pt x="5041" y="3"/>
                </a:lnTo>
                <a:cubicBezTo>
                  <a:pt x="5158" y="59"/>
                  <a:pt x="5239" y="179"/>
                  <a:pt x="5239" y="318"/>
                </a:cubicBezTo>
                <a:lnTo>
                  <a:pt x="5239" y="6337"/>
                </a:lnTo>
                <a:cubicBezTo>
                  <a:pt x="5239" y="6531"/>
                  <a:pt x="5083" y="6687"/>
                  <a:pt x="4889" y="6687"/>
                </a:cubicBezTo>
                <a:lnTo>
                  <a:pt x="307" y="6687"/>
                </a:lnTo>
                <a:cubicBezTo>
                  <a:pt x="180" y="6687"/>
                  <a:pt x="69" y="6620"/>
                  <a:pt x="8" y="6519"/>
                </a:cubicBezTo>
                <a:lnTo>
                  <a:pt x="0" y="6505"/>
                </a:lnTo>
                <a:lnTo>
                  <a:pt x="10" y="6510"/>
                </a:lnTo>
                <a:cubicBezTo>
                  <a:pt x="52" y="6527"/>
                  <a:pt x="98" y="6537"/>
                  <a:pt x="146" y="6537"/>
                </a:cubicBezTo>
                <a:lnTo>
                  <a:pt x="4728" y="6537"/>
                </a:lnTo>
                <a:cubicBezTo>
                  <a:pt x="4922" y="6537"/>
                  <a:pt x="5078" y="6381"/>
                  <a:pt x="5078" y="6187"/>
                </a:cubicBezTo>
                <a:lnTo>
                  <a:pt x="5078" y="168"/>
                </a:lnTo>
                <a:cubicBezTo>
                  <a:pt x="5078" y="107"/>
                  <a:pt x="5063" y="51"/>
                  <a:pt x="5036" y="1"/>
                </a:cubicBezTo>
                <a:lnTo>
                  <a:pt x="5035" y="0"/>
                </a:lnTo>
                <a:close/>
              </a:path>
            </a:pathLst>
          </a:custGeom>
          <a:solidFill>
            <a:srgbClr val="C85F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215900" rIns="179705" bIns="698500" numCol="1" spcCol="0" rtlCol="0" fromWordArt="0" anchor="t" anchorCtr="0" forceAA="0" compatLnSpc="1">
            <a:noAutofit/>
          </a:bodyPr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zh-CN" sz="14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 useBgFill="1">
        <p:nvSpPr>
          <p:cNvPr id="49" name="圆角矩形 3"/>
          <p:cNvSpPr/>
          <p:nvPr>
            <p:custDataLst>
              <p:tags r:id="rId5"/>
            </p:custDataLst>
          </p:nvPr>
        </p:nvSpPr>
        <p:spPr>
          <a:xfrm>
            <a:off x="4482466" y="1980248"/>
            <a:ext cx="3354070" cy="4266565"/>
          </a:xfrm>
          <a:prstGeom prst="roundRect">
            <a:avLst>
              <a:gd name="adj" fmla="val 6621"/>
            </a:avLst>
          </a:prstGeom>
          <a:solidFill>
            <a:schemeClr val="lt1">
              <a:lumMod val="100000"/>
              <a:alpha val="10000"/>
            </a:schemeClr>
          </a:solidFill>
          <a:ln w="25400">
            <a:solidFill>
              <a:srgbClr val="C85F4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88290" tIns="252095" rIns="288290" bIns="698500" numCol="1" spcCol="0" rtlCol="0" fromWordArt="0" anchor="t" anchorCtr="0" forceAA="0" compatLnSpc="1">
            <a:noAutofit/>
          </a:bodyPr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 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52" name="圆角矩形 3"/>
          <p:cNvSpPr/>
          <p:nvPr>
            <p:custDataLst>
              <p:tags r:id="rId6"/>
            </p:custDataLst>
          </p:nvPr>
        </p:nvSpPr>
        <p:spPr>
          <a:xfrm>
            <a:off x="8295641" y="2095818"/>
            <a:ext cx="3326765" cy="4246245"/>
          </a:xfrm>
          <a:custGeom>
            <a:avLst/>
            <a:gdLst>
              <a:gd name="adj" fmla="val 6621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39" h="6687">
                <a:moveTo>
                  <a:pt x="5035" y="0"/>
                </a:moveTo>
                <a:lnTo>
                  <a:pt x="5041" y="3"/>
                </a:lnTo>
                <a:cubicBezTo>
                  <a:pt x="5158" y="59"/>
                  <a:pt x="5239" y="179"/>
                  <a:pt x="5239" y="318"/>
                </a:cubicBezTo>
                <a:lnTo>
                  <a:pt x="5239" y="6337"/>
                </a:lnTo>
                <a:cubicBezTo>
                  <a:pt x="5239" y="6531"/>
                  <a:pt x="5083" y="6687"/>
                  <a:pt x="4889" y="6687"/>
                </a:cubicBezTo>
                <a:lnTo>
                  <a:pt x="307" y="6687"/>
                </a:lnTo>
                <a:cubicBezTo>
                  <a:pt x="180" y="6687"/>
                  <a:pt x="69" y="6620"/>
                  <a:pt x="8" y="6519"/>
                </a:cubicBezTo>
                <a:lnTo>
                  <a:pt x="0" y="6505"/>
                </a:lnTo>
                <a:lnTo>
                  <a:pt x="10" y="6510"/>
                </a:lnTo>
                <a:cubicBezTo>
                  <a:pt x="52" y="6527"/>
                  <a:pt x="98" y="6537"/>
                  <a:pt x="146" y="6537"/>
                </a:cubicBezTo>
                <a:lnTo>
                  <a:pt x="4728" y="6537"/>
                </a:lnTo>
                <a:cubicBezTo>
                  <a:pt x="4922" y="6537"/>
                  <a:pt x="5078" y="6381"/>
                  <a:pt x="5078" y="6187"/>
                </a:cubicBezTo>
                <a:lnTo>
                  <a:pt x="5078" y="168"/>
                </a:lnTo>
                <a:cubicBezTo>
                  <a:pt x="5078" y="107"/>
                  <a:pt x="5063" y="51"/>
                  <a:pt x="5036" y="1"/>
                </a:cubicBezTo>
                <a:lnTo>
                  <a:pt x="5035" y="0"/>
                </a:lnTo>
                <a:close/>
              </a:path>
            </a:pathLst>
          </a:custGeom>
          <a:solidFill>
            <a:srgbClr val="315858"/>
          </a:solidFill>
          <a:ln>
            <a:solidFill>
              <a:srgbClr val="3158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215900" rIns="179705" bIns="698500" numCol="1" spcCol="0" rtlCol="0" fromWordArt="0" anchor="t" anchorCtr="0" forceAA="0" compatLnSpc="1">
            <a:noAutofit/>
          </a:bodyPr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zh-CN" sz="14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 useBgFill="1">
        <p:nvSpPr>
          <p:cNvPr id="53" name="圆角矩形 3"/>
          <p:cNvSpPr/>
          <p:nvPr>
            <p:custDataLst>
              <p:tags r:id="rId7"/>
            </p:custDataLst>
          </p:nvPr>
        </p:nvSpPr>
        <p:spPr>
          <a:xfrm>
            <a:off x="8166101" y="1980248"/>
            <a:ext cx="3354070" cy="4266565"/>
          </a:xfrm>
          <a:prstGeom prst="roundRect">
            <a:avLst>
              <a:gd name="adj" fmla="val 6621"/>
            </a:avLst>
          </a:prstGeom>
          <a:solidFill>
            <a:schemeClr val="lt1">
              <a:lumMod val="100000"/>
              <a:alpha val="10000"/>
            </a:schemeClr>
          </a:solidFill>
          <a:ln w="25400">
            <a:solidFill>
              <a:srgbClr val="3158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88290" tIns="252095" rIns="288290" bIns="698500" numCol="1" spcCol="0" rtlCol="0" fromWordArt="0" anchor="t" anchorCtr="0" forceAA="0" compatLnSpc="1">
            <a:noAutofit/>
          </a:bodyPr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 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clrChange>
              <a:clrFrom>
                <a:srgbClr val="FBF9F0">
                  <a:alpha val="100000"/>
                </a:srgbClr>
              </a:clrFrom>
              <a:clrTo>
                <a:srgbClr val="FBF9F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5275" y="2264410"/>
            <a:ext cx="1794510" cy="14903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clrChange>
              <a:clrFrom>
                <a:srgbClr val="FCFCF3">
                  <a:alpha val="100000"/>
                </a:srgbClr>
              </a:clrFrom>
              <a:clrTo>
                <a:srgbClr val="FCFCF3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0340" y="2111375"/>
            <a:ext cx="1887220" cy="16757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>
            <a:clrChange>
              <a:clrFrom>
                <a:srgbClr val="FCFCF4">
                  <a:alpha val="100000"/>
                </a:srgbClr>
              </a:clrFrom>
              <a:clrTo>
                <a:srgbClr val="FCFCF4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115" y="2264410"/>
            <a:ext cx="1588770" cy="14833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21080" y="4004310"/>
            <a:ext cx="2903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>
                <a:latin typeface="Times New Roman" panose="02020603050405020304" charset="0"/>
                <a:cs typeface="Times New Roman" panose="02020603050405020304" charset="0"/>
              </a:rPr>
              <a:t>戏剧性</a:t>
            </a: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</a:rPr>
              <a:t>(Theatricality)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21080" y="4537710"/>
            <a:ext cx="290385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强调文化的输出展示与感染力，引发持续的情感共振</a:t>
            </a:r>
            <a:r>
              <a:rPr lang="en-US">
                <a:sym typeface="+mn-ea"/>
              </a:rPr>
              <a:t>,</a:t>
            </a:r>
            <a:r>
              <a:rPr lang="zh-CN" altLang="en-US">
                <a:sym typeface="+mn-ea"/>
              </a:rPr>
              <a:t>让学生感到</a:t>
            </a:r>
            <a:r>
              <a:rPr lang="en-US" altLang="zh-CN">
                <a:sym typeface="+mn-ea"/>
              </a:rPr>
              <a:t>'</a:t>
            </a:r>
            <a:r>
              <a:rPr lang="zh-CN" altLang="en-US">
                <a:sym typeface="+mn-ea"/>
              </a:rPr>
              <a:t>有氛围</a:t>
            </a:r>
            <a:r>
              <a:rPr lang="en-US" altLang="zh-CN">
                <a:sym typeface="+mn-ea"/>
              </a:rPr>
              <a:t>'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751705" y="4004310"/>
            <a:ext cx="2903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>
                <a:latin typeface="Times New Roman" panose="02020603050405020304" charset="0"/>
                <a:cs typeface="Times New Roman" panose="02020603050405020304" charset="0"/>
              </a:rPr>
              <a:t>合法性</a:t>
            </a:r>
            <a:r>
              <a:rPr lang="en-US" altLang="zh-CN"/>
              <a:t> </a:t>
            </a: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</a:rPr>
              <a:t>(Legitimacy)</a:t>
            </a:r>
            <a:endParaRPr lang="en-US" altLang="zh-CN" sz="2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51705" y="4537710"/>
            <a:ext cx="290385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符合道德准则，重视教育意义，以弘扬文化自信为目标，让学生感到</a:t>
            </a:r>
            <a:r>
              <a:rPr lang="en-US" altLang="zh-CN"/>
              <a:t>'</a:t>
            </a:r>
            <a:r>
              <a:rPr lang="zh-CN" altLang="en-US"/>
              <a:t>有价值</a:t>
            </a:r>
            <a:r>
              <a:rPr lang="en-US" altLang="zh-CN"/>
              <a:t>'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411210" y="4004310"/>
            <a:ext cx="2903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>
                <a:latin typeface="Times New Roman" panose="02020603050405020304" charset="0"/>
                <a:cs typeface="Times New Roman" panose="02020603050405020304" charset="0"/>
              </a:rPr>
              <a:t>真实性</a:t>
            </a: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</a:rPr>
              <a:t>(Authenticity)</a:t>
            </a:r>
            <a:endParaRPr lang="en-US" altLang="zh-CN" sz="2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11210" y="4537710"/>
            <a:ext cx="290385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注重文化溯源，强化身份认同</a:t>
            </a:r>
            <a:r>
              <a:rPr lang="zh-CN"/>
              <a:t>，</a:t>
            </a:r>
            <a:r>
              <a:rPr lang="zh-CN" altLang="en-US"/>
              <a:t>不仅是仿造，更是对历史时空的复原。</a:t>
            </a:r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理论基础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705" y="1744980"/>
            <a:ext cx="6494780" cy="45796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64275" y="1142365"/>
            <a:ext cx="52279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</a:pPr>
            <a:r>
              <a:rPr lang="en-US" altLang="zh-CN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"认知是动态参与的产物"</a:t>
            </a:r>
            <a:endParaRPr lang="zh-CN" altLang="en-US" sz="28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5455" y="2118995"/>
            <a:ext cx="5181600" cy="4138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b="1">
                <a:solidFill>
                  <a:srgbClr val="315858"/>
                </a:solidFill>
              </a:rPr>
              <a:t>1.活动的具身性 </a:t>
            </a:r>
            <a:r>
              <a:rPr lang="en-US" altLang="zh-CN" b="1">
                <a:solidFill>
                  <a:srgbClr val="315858"/>
                </a:solidFill>
                <a:latin typeface="Times New Roman" panose="02020603050405020304" charset="0"/>
                <a:cs typeface="Times New Roman" panose="02020603050405020304" charset="0"/>
              </a:rPr>
              <a:t>(Embodied Activity)</a:t>
            </a:r>
            <a:endParaRPr lang="en-US" altLang="zh-CN">
              <a:solidFill>
                <a:srgbClr val="315858"/>
              </a:solidFill>
            </a:endParaRPr>
          </a:p>
          <a:p>
            <a:pPr indent="0"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/>
              <a:t>身体经验直接影响对抽象知识的感知。身体不仅仅是载体，更是认知的来源。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en-US" altLang="zh-CN" b="1">
                <a:solidFill>
                  <a:srgbClr val="315858"/>
                </a:solidFill>
              </a:rPr>
              <a:t>2.认知的情境性 </a:t>
            </a:r>
            <a:r>
              <a:rPr lang="en-US" altLang="zh-CN" b="1">
                <a:solidFill>
                  <a:srgbClr val="315858"/>
                </a:solidFill>
                <a:latin typeface="Times New Roman" panose="02020603050405020304" charset="0"/>
                <a:cs typeface="Times New Roman" panose="02020603050405020304" charset="0"/>
              </a:rPr>
              <a:t>(Situated Cognition)</a:t>
            </a:r>
            <a:endParaRPr lang="en-US" altLang="zh-CN" b="1">
              <a:solidFill>
                <a:srgbClr val="315858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l" fontAlgn="auto">
              <a:lnSpc>
                <a:spcPct val="150000"/>
              </a:lnSpc>
              <a:spcAft>
                <a:spcPts val="1200"/>
              </a:spcAft>
              <a:buClrTx/>
              <a:buSzTx/>
              <a:buFontTx/>
            </a:pPr>
            <a:r>
              <a:rPr lang="zh-CN" altLang="en-US"/>
              <a:t>认知过程受物理环境与历史文化环境的约束。知识无法脱离坏境独立存在。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en-US" altLang="zh-CN" b="1">
                <a:solidFill>
                  <a:srgbClr val="315858"/>
                </a:solidFill>
              </a:rPr>
              <a:t>3.</a:t>
            </a:r>
            <a:r>
              <a:rPr lang="zh-CN" altLang="en-US" b="1">
                <a:solidFill>
                  <a:srgbClr val="315858"/>
                </a:solidFill>
              </a:rPr>
              <a:t>过程的生成性</a:t>
            </a:r>
            <a:r>
              <a:rPr lang="en-US" altLang="zh-CN" b="1">
                <a:solidFill>
                  <a:srgbClr val="315858"/>
                </a:solidFill>
              </a:rPr>
              <a:t> </a:t>
            </a:r>
            <a:r>
              <a:rPr lang="en-US" altLang="zh-CN" b="1">
                <a:solidFill>
                  <a:srgbClr val="315858"/>
                </a:solidFill>
                <a:latin typeface="Times New Roman" panose="02020603050405020304" charset="0"/>
                <a:cs typeface="Times New Roman" panose="02020603050405020304" charset="0"/>
              </a:rPr>
              <a:t>(Generative Process)</a:t>
            </a:r>
            <a:endParaRPr lang="en-US" altLang="zh-CN" b="1">
              <a:solidFill>
                <a:srgbClr val="315858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知识不是预先给予的，而是人参与到情景交互中动态生成的。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5455" y="1142365"/>
            <a:ext cx="48691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理论基础</a:t>
            </a:r>
            <a:r>
              <a:rPr lang="en-US" altLang="zh-CN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II：具身认知理论</a:t>
            </a:r>
            <a:r>
              <a:rPr lang="en-US" altLang="zh-CN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</a:t>
            </a:r>
            <a:endParaRPr lang="en-US" altLang="zh-CN" sz="28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理论基础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620" y="1139825"/>
            <a:ext cx="8621395" cy="5255895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理论基础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pic>
        <p:nvPicPr>
          <p:cNvPr id="8" name="图片 8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20" y="2094230"/>
            <a:ext cx="6087745" cy="4358005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516255" y="986155"/>
            <a:ext cx="11362690" cy="702945"/>
            <a:chOff x="813" y="1553"/>
            <a:chExt cx="17894" cy="1107"/>
          </a:xfrm>
        </p:grpSpPr>
        <p:sp>
          <p:nvSpPr>
            <p:cNvPr id="2" name="AutoShape 3"/>
            <p:cNvSpPr/>
            <p:nvPr/>
          </p:nvSpPr>
          <p:spPr>
            <a:xfrm>
              <a:off x="813" y="1553"/>
              <a:ext cx="17894" cy="1107"/>
            </a:xfrm>
            <a:prstGeom prst="roundRect">
              <a:avLst>
                <a:gd name="adj" fmla="val 14285"/>
              </a:avLst>
            </a:prstGeom>
            <a:solidFill>
              <a:schemeClr val="bg1"/>
            </a:solidFill>
            <a:ln cap="flat" cmpd="sng">
              <a:solidFill>
                <a:srgbClr val="7EA29C">
                  <a:alpha val="20000"/>
                </a:srgbClr>
              </a:solidFill>
              <a:prstDash val="solid"/>
              <a:round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13" y="1807"/>
              <a:ext cx="480" cy="480"/>
            </a:xfrm>
            <a:prstGeom prst="rect">
              <a:avLst/>
            </a:prstGeom>
          </p:spPr>
        </p:pic>
        <p:sp>
          <p:nvSpPr>
            <p:cNvPr id="5" name="AutoShape 5"/>
            <p:cNvSpPr/>
            <p:nvPr/>
          </p:nvSpPr>
          <p:spPr>
            <a:xfrm>
              <a:off x="1853" y="1616"/>
              <a:ext cx="12787" cy="10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sz="1600" b="0" i="1" u="none" strike="noStrike">
                  <a:solidFill>
                    <a:srgbClr val="315858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“</a:t>
              </a:r>
              <a:r>
                <a:rPr lang="en-US" sz="1600" b="0" u="none" strike="noStrike">
                  <a:solidFill>
                    <a:srgbClr val="315858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知识源于对体验的理解与转换，学习是一个从具体体验到主动实践的循环上升过程。”</a:t>
              </a:r>
              <a:endParaRPr lang="en-US" sz="1600" b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endParaRPr>
            </a:p>
          </p:txBody>
        </p:sp>
      </p:grpSp>
      <p:sp>
        <p:nvSpPr>
          <p:cNvPr id="6" name="AutoShape 6"/>
          <p:cNvSpPr/>
          <p:nvPr>
            <p:custDataLst>
              <p:tags r:id="rId5"/>
            </p:custDataLst>
          </p:nvPr>
        </p:nvSpPr>
        <p:spPr>
          <a:xfrm>
            <a:off x="6569710" y="1970405"/>
            <a:ext cx="2540000" cy="2108200"/>
          </a:xfrm>
          <a:prstGeom prst="roundRect">
            <a:avLst>
              <a:gd name="adj" fmla="val 5000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2E5B9A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22210" y="2046605"/>
            <a:ext cx="635000" cy="635000"/>
          </a:xfrm>
          <a:prstGeom prst="rect">
            <a:avLst/>
          </a:prstGeom>
        </p:spPr>
      </p:pic>
      <p:sp>
        <p:nvSpPr>
          <p:cNvPr id="9" name="AutoShape 8"/>
          <p:cNvSpPr/>
          <p:nvPr>
            <p:custDataLst>
              <p:tags r:id="rId9"/>
            </p:custDataLst>
          </p:nvPr>
        </p:nvSpPr>
        <p:spPr>
          <a:xfrm>
            <a:off x="6696710" y="2808605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具体体验 (CE)</a:t>
            </a:r>
            <a:endParaRPr lang="en-US" sz="18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9"/>
          <p:cNvSpPr/>
          <p:nvPr>
            <p:custDataLst>
              <p:tags r:id="rId10"/>
            </p:custDataLst>
          </p:nvPr>
        </p:nvSpPr>
        <p:spPr>
          <a:xfrm>
            <a:off x="6696710" y="3253105"/>
            <a:ext cx="2286000" cy="67564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通过全身心投入具体情境，获得直接的感性认识与具身体验。</a:t>
            </a:r>
            <a:endParaRPr lang="en-US" sz="1100"/>
          </a:p>
        </p:txBody>
      </p:sp>
      <p:sp>
        <p:nvSpPr>
          <p:cNvPr id="11" name="AutoShape 6"/>
          <p:cNvSpPr/>
          <p:nvPr>
            <p:custDataLst>
              <p:tags r:id="rId11"/>
            </p:custDataLst>
          </p:nvPr>
        </p:nvSpPr>
        <p:spPr>
          <a:xfrm>
            <a:off x="9330690" y="1970405"/>
            <a:ext cx="2540000" cy="2108200"/>
          </a:xfrm>
          <a:prstGeom prst="roundRect">
            <a:avLst>
              <a:gd name="adj" fmla="val 5000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2E5B9A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8"/>
          <p:cNvSpPr/>
          <p:nvPr>
            <p:custDataLst>
              <p:tags r:id="rId12"/>
            </p:custDataLst>
          </p:nvPr>
        </p:nvSpPr>
        <p:spPr>
          <a:xfrm>
            <a:off x="9457690" y="2808605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b="1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反思观察 (RO)</a:t>
            </a:r>
            <a:endParaRPr lang="en-US" sz="1100" b="1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9"/>
          <p:cNvSpPr/>
          <p:nvPr>
            <p:custDataLst>
              <p:tags r:id="rId13"/>
            </p:custDataLst>
          </p:nvPr>
        </p:nvSpPr>
        <p:spPr>
          <a:xfrm>
            <a:off x="9457690" y="3253105"/>
            <a:ext cx="2286000" cy="67564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从多角度观察和反思，客观分析体验中的现象。</a:t>
            </a:r>
            <a:endParaRPr lang="en-US" sz="1100"/>
          </a:p>
        </p:txBody>
      </p:sp>
      <p:sp>
        <p:nvSpPr>
          <p:cNvPr id="15" name="AutoShape 6"/>
          <p:cNvSpPr/>
          <p:nvPr>
            <p:custDataLst>
              <p:tags r:id="rId14"/>
            </p:custDataLst>
          </p:nvPr>
        </p:nvSpPr>
        <p:spPr>
          <a:xfrm>
            <a:off x="6569710" y="4272915"/>
            <a:ext cx="2540000" cy="2108200"/>
          </a:xfrm>
          <a:prstGeom prst="roundRect">
            <a:avLst>
              <a:gd name="adj" fmla="val 5000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2E5B9A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8"/>
          <p:cNvSpPr/>
          <p:nvPr>
            <p:custDataLst>
              <p:tags r:id="rId15"/>
            </p:custDataLst>
          </p:nvPr>
        </p:nvSpPr>
        <p:spPr>
          <a:xfrm>
            <a:off x="6696710" y="5111115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b="1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抽象概括 (AC)</a:t>
            </a:r>
            <a:endParaRPr lang="en-US" sz="1100" b="1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9"/>
          <p:cNvSpPr/>
          <p:nvPr>
            <p:custDataLst>
              <p:tags r:id="rId16"/>
            </p:custDataLst>
          </p:nvPr>
        </p:nvSpPr>
        <p:spPr>
          <a:xfrm>
            <a:off x="6696710" y="5555615"/>
            <a:ext cx="2286000" cy="67564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将观察到的结果进行逻辑归纳，形成概念、理论或认知框架。</a:t>
            </a:r>
            <a:endParaRPr lang="en-US" sz="1100"/>
          </a:p>
        </p:txBody>
      </p:sp>
      <p:sp>
        <p:nvSpPr>
          <p:cNvPr id="19" name="AutoShape 6"/>
          <p:cNvSpPr/>
          <p:nvPr>
            <p:custDataLst>
              <p:tags r:id="rId17"/>
            </p:custDataLst>
          </p:nvPr>
        </p:nvSpPr>
        <p:spPr>
          <a:xfrm>
            <a:off x="9330690" y="4272915"/>
            <a:ext cx="2540000" cy="2108200"/>
          </a:xfrm>
          <a:prstGeom prst="roundRect">
            <a:avLst>
              <a:gd name="adj" fmla="val 5000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2E5B9A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8"/>
          <p:cNvSpPr/>
          <p:nvPr>
            <p:custDataLst>
              <p:tags r:id="rId18"/>
            </p:custDataLst>
          </p:nvPr>
        </p:nvSpPr>
        <p:spPr>
          <a:xfrm>
            <a:off x="9457690" y="5111115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b="1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主动实践 (AE)</a:t>
            </a:r>
            <a:endParaRPr lang="en-US" sz="1100" b="1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2" name="AutoShape 9"/>
          <p:cNvSpPr/>
          <p:nvPr>
            <p:custDataLst>
              <p:tags r:id="rId19"/>
            </p:custDataLst>
          </p:nvPr>
        </p:nvSpPr>
        <p:spPr>
          <a:xfrm>
            <a:off x="9457690" y="5555615"/>
            <a:ext cx="2286000" cy="67564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在新环境中做出决策和</a:t>
            </a:r>
            <a:r>
              <a:rPr lang="en-US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问题</a:t>
            </a:r>
            <a:r>
              <a:rPr lang="en-US" sz="1300">
                <a:solidFill>
                  <a:srgbClr val="646E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解决，验证形成的概念和理论。</a:t>
            </a:r>
            <a:endParaRPr lang="en-US" sz="1300">
              <a:solidFill>
                <a:srgbClr val="646E7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23" name="Picture 11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283190" y="2116455"/>
            <a:ext cx="635000" cy="635000"/>
          </a:xfrm>
          <a:prstGeom prst="rect">
            <a:avLst/>
          </a:prstGeom>
        </p:spPr>
      </p:pic>
      <p:sp>
        <p:nvSpPr>
          <p:cNvPr id="24" name="AutoShape 12"/>
          <p:cNvSpPr/>
          <p:nvPr>
            <p:custDataLst>
              <p:tags r:id="rId23"/>
            </p:custDataLst>
          </p:nvPr>
        </p:nvSpPr>
        <p:spPr>
          <a:xfrm>
            <a:off x="3530600" y="354711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endParaRPr lang="en-US" sz="1100"/>
          </a:p>
        </p:txBody>
      </p:sp>
      <p:pic>
        <p:nvPicPr>
          <p:cNvPr id="25" name="Picture 15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7522210" y="4359910"/>
            <a:ext cx="635000" cy="635000"/>
          </a:xfrm>
          <a:prstGeom prst="rect">
            <a:avLst/>
          </a:prstGeom>
        </p:spPr>
      </p:pic>
      <p:pic>
        <p:nvPicPr>
          <p:cNvPr id="26" name="Picture 19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198100" y="4359910"/>
            <a:ext cx="635000" cy="6350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典型模式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体验式学习圈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30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14215" y="241935"/>
            <a:ext cx="3065780" cy="1109980"/>
            <a:chOff x="7133" y="3485"/>
            <a:chExt cx="4828" cy="1748"/>
          </a:xfrm>
        </p:grpSpPr>
        <p:sp>
          <p:nvSpPr>
            <p:cNvPr id="2" name="矩形 1"/>
            <p:cNvSpPr/>
            <p:nvPr/>
          </p:nvSpPr>
          <p:spPr>
            <a:xfrm>
              <a:off x="7964" y="4725"/>
              <a:ext cx="3168" cy="360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133" y="3485"/>
              <a:ext cx="482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7EA29C">
                      <a:alpha val="1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CONTENTS</a:t>
              </a:r>
              <a:endParaRPr lang="en-US" altLang="zh-CN" sz="40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896" y="3635"/>
              <a:ext cx="330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目录</a:t>
              </a:r>
              <a:endParaRPr lang="zh-CN" altLang="en-US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7546975" y="2325370"/>
            <a:ext cx="297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核心内涵与实践场景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6116955" y="1993265"/>
            <a:ext cx="1059815" cy="1059815"/>
          </a:xfrm>
          <a:prstGeom prst="ellipse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2568575" y="3844290"/>
            <a:ext cx="299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梁园花窗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8" name="组合 37"/>
          <p:cNvGrpSpPr/>
          <p:nvPr>
            <p:custDataLst>
              <p:tags r:id="rId5"/>
            </p:custDataLst>
          </p:nvPr>
        </p:nvGrpSpPr>
        <p:grpSpPr>
          <a:xfrm>
            <a:off x="1138555" y="3552825"/>
            <a:ext cx="1059815" cy="1059815"/>
            <a:chOff x="10574" y="5409"/>
            <a:chExt cx="1669" cy="1669"/>
          </a:xfrm>
        </p:grpSpPr>
        <p:sp>
          <p:nvSpPr>
            <p:cNvPr id="14" name="椭圆 13"/>
            <p:cNvSpPr/>
            <p:nvPr>
              <p:custDataLst>
                <p:tags r:id="rId6"/>
              </p:custDataLst>
            </p:nvPr>
          </p:nvSpPr>
          <p:spPr>
            <a:xfrm>
              <a:off x="10574" y="5409"/>
              <a:ext cx="1669" cy="1669"/>
            </a:xfrm>
            <a:prstGeom prst="ellipse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Camille8"/>
            <p:cNvSpPr/>
            <p:nvPr>
              <p:custDataLst>
                <p:tags r:id="rId7"/>
              </p:custDataLst>
            </p:nvPr>
          </p:nvSpPr>
          <p:spPr>
            <a:xfrm>
              <a:off x="10988" y="5688"/>
              <a:ext cx="818" cy="967"/>
            </a:xfrm>
            <a:custGeom>
              <a:avLst/>
              <a:gdLst/>
              <a:ahLst/>
              <a:cxnLst>
                <a:cxn ang="0">
                  <a:pos x="74566864" y="46602108"/>
                </a:cxn>
                <a:cxn ang="0">
                  <a:pos x="74566864" y="46602108"/>
                </a:cxn>
                <a:cxn ang="0">
                  <a:pos x="84052302" y="4712612"/>
                </a:cxn>
                <a:cxn ang="0">
                  <a:pos x="53751402" y="35082584"/>
                </a:cxn>
                <a:cxn ang="0">
                  <a:pos x="25821860" y="60478229"/>
                </a:cxn>
                <a:cxn ang="0">
                  <a:pos x="25821860" y="104724323"/>
                </a:cxn>
                <a:cxn ang="0">
                  <a:pos x="81680943" y="120956459"/>
                </a:cxn>
                <a:cxn ang="0">
                  <a:pos x="102759500" y="58121632"/>
                </a:cxn>
                <a:cxn ang="0">
                  <a:pos x="74566864" y="46602108"/>
                </a:cxn>
                <a:cxn ang="0">
                  <a:pos x="18707782" y="46602108"/>
                </a:cxn>
                <a:cxn ang="0">
                  <a:pos x="18707782" y="46602108"/>
                </a:cxn>
                <a:cxn ang="0">
                  <a:pos x="0" y="67285141"/>
                </a:cxn>
                <a:cxn ang="0">
                  <a:pos x="0" y="97393399"/>
                </a:cxn>
                <a:cxn ang="0">
                  <a:pos x="18707782" y="118599862"/>
                </a:cxn>
                <a:cxn ang="0">
                  <a:pos x="11593118" y="104724323"/>
                </a:cxn>
                <a:cxn ang="0">
                  <a:pos x="11593118" y="62834244"/>
                </a:cxn>
                <a:cxn ang="0">
                  <a:pos x="18707782" y="46602108"/>
                </a:cxn>
              </a:cxnLst>
              <a:rect l="0" t="0" r="0" b="0"/>
              <a:pathLst>
                <a:path w="391" h="463">
                  <a:moveTo>
                    <a:pt x="283" y="178"/>
                  </a:moveTo>
                  <a:lnTo>
                    <a:pt x="283" y="178"/>
                  </a:lnTo>
                  <a:cubicBezTo>
                    <a:pt x="283" y="169"/>
                    <a:pt x="373" y="89"/>
                    <a:pt x="319" y="18"/>
                  </a:cubicBezTo>
                  <a:cubicBezTo>
                    <a:pt x="310" y="0"/>
                    <a:pt x="266" y="98"/>
                    <a:pt x="204" y="134"/>
                  </a:cubicBezTo>
                  <a:cubicBezTo>
                    <a:pt x="169" y="160"/>
                    <a:pt x="98" y="204"/>
                    <a:pt x="98" y="231"/>
                  </a:cubicBezTo>
                  <a:cubicBezTo>
                    <a:pt x="98" y="400"/>
                    <a:pt x="98" y="400"/>
                    <a:pt x="98" y="400"/>
                  </a:cubicBezTo>
                  <a:cubicBezTo>
                    <a:pt x="98" y="435"/>
                    <a:pt x="213" y="462"/>
                    <a:pt x="310" y="462"/>
                  </a:cubicBezTo>
                  <a:cubicBezTo>
                    <a:pt x="345" y="462"/>
                    <a:pt x="390" y="249"/>
                    <a:pt x="390" y="222"/>
                  </a:cubicBezTo>
                  <a:cubicBezTo>
                    <a:pt x="390" y="187"/>
                    <a:pt x="292" y="187"/>
                    <a:pt x="283" y="178"/>
                  </a:cubicBezTo>
                  <a:close/>
                  <a:moveTo>
                    <a:pt x="71" y="178"/>
                  </a:moveTo>
                  <a:lnTo>
                    <a:pt x="71" y="178"/>
                  </a:lnTo>
                  <a:cubicBezTo>
                    <a:pt x="54" y="178"/>
                    <a:pt x="0" y="187"/>
                    <a:pt x="0" y="257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444"/>
                    <a:pt x="54" y="453"/>
                    <a:pt x="71" y="453"/>
                  </a:cubicBezTo>
                  <a:cubicBezTo>
                    <a:pt x="89" y="453"/>
                    <a:pt x="44" y="435"/>
                    <a:pt x="44" y="400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44" y="196"/>
                    <a:pt x="89" y="178"/>
                    <a:pt x="71" y="178"/>
                  </a:cubicBezTo>
                  <a:close/>
                </a:path>
              </a:pathLst>
            </a:custGeom>
            <a:solidFill>
              <a:srgbClr val="55797A"/>
            </a:solidFill>
            <a:ln>
              <a:noFill/>
            </a:ln>
          </p:spPr>
        </p:sp>
      </p:grpSp>
      <p:sp>
        <p:nvSpPr>
          <p:cNvPr id="27" name="文本框 26"/>
          <p:cNvSpPr txBox="1"/>
          <p:nvPr>
            <p:custDataLst>
              <p:tags r:id="rId8"/>
            </p:custDataLst>
          </p:nvPr>
        </p:nvSpPr>
        <p:spPr>
          <a:xfrm>
            <a:off x="7546975" y="3844290"/>
            <a:ext cx="435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核心理论基础与典型模式解析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椭圆 14"/>
          <p:cNvSpPr/>
          <p:nvPr>
            <p:custDataLst>
              <p:tags r:id="rId9"/>
            </p:custDataLst>
          </p:nvPr>
        </p:nvSpPr>
        <p:spPr>
          <a:xfrm>
            <a:off x="6116955" y="3533775"/>
            <a:ext cx="1059815" cy="1059815"/>
          </a:xfrm>
          <a:prstGeom prst="ellipse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2568575" y="5193665"/>
            <a:ext cx="3522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案例解析</a:t>
            </a:r>
            <a:r>
              <a:rPr lang="en-US" altLang="zh-CN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梁园花窗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12"/>
            </p:custDataLst>
          </p:nvPr>
        </p:nvGrpSpPr>
        <p:grpSpPr>
          <a:xfrm>
            <a:off x="1138555" y="4972685"/>
            <a:ext cx="1059815" cy="1059815"/>
            <a:chOff x="14734" y="5366"/>
            <a:chExt cx="1669" cy="1669"/>
          </a:xfrm>
        </p:grpSpPr>
        <p:sp>
          <p:nvSpPr>
            <p:cNvPr id="7" name="椭圆 6"/>
            <p:cNvSpPr/>
            <p:nvPr>
              <p:custDataLst>
                <p:tags r:id="rId13"/>
              </p:custDataLst>
            </p:nvPr>
          </p:nvSpPr>
          <p:spPr>
            <a:xfrm>
              <a:off x="14734" y="5366"/>
              <a:ext cx="1669" cy="1669"/>
            </a:xfrm>
            <a:prstGeom prst="ellipse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Camille18"/>
            <p:cNvSpPr/>
            <p:nvPr>
              <p:custDataLst>
                <p:tags r:id="rId14"/>
              </p:custDataLst>
            </p:nvPr>
          </p:nvSpPr>
          <p:spPr bwMode="auto">
            <a:xfrm>
              <a:off x="15021" y="5726"/>
              <a:ext cx="880" cy="877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55797A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汉仪中宋S" panose="00020600040101010101" charset="-122"/>
                <a:ea typeface="微软雅黑" panose="020B0503020204020204" pitchFamily="34" charset="-122"/>
                <a:cs typeface="+mn-cs"/>
                <a:sym typeface="汉仪中宋S" panose="00020600040101010101" charset="-122"/>
              </a:endParaRPr>
            </a:p>
          </p:txBody>
        </p:sp>
      </p:grpSp>
      <p:pic>
        <p:nvPicPr>
          <p:cNvPr id="9" name="Picture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316980" y="3720465"/>
            <a:ext cx="609600" cy="6096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2568575" y="2465070"/>
            <a:ext cx="297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本章</a:t>
            </a:r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导学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/>
          <p:nvPr>
            <p:custDataLst>
              <p:tags r:id="rId19"/>
            </p:custDataLst>
          </p:nvPr>
        </p:nvGrpSpPr>
        <p:grpSpPr>
          <a:xfrm>
            <a:off x="1138555" y="2132965"/>
            <a:ext cx="1059180" cy="1059180"/>
            <a:chOff x="2811" y="5565"/>
            <a:chExt cx="1668" cy="1668"/>
          </a:xfrm>
        </p:grpSpPr>
        <p:sp>
          <p:nvSpPr>
            <p:cNvPr id="18" name="椭圆 17"/>
            <p:cNvSpPr/>
            <p:nvPr>
              <p:custDataLst>
                <p:tags r:id="rId20"/>
              </p:custDataLst>
            </p:nvPr>
          </p:nvSpPr>
          <p:spPr>
            <a:xfrm>
              <a:off x="2811" y="5565"/>
              <a:ext cx="1669" cy="1669"/>
            </a:xfrm>
            <a:prstGeom prst="ellipse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Camille5"/>
            <p:cNvSpPr>
              <a:spLocks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3246" y="6040"/>
              <a:ext cx="799" cy="719"/>
            </a:xfrm>
            <a:custGeom>
              <a:avLst/>
              <a:gdLst>
                <a:gd name="T0" fmla="*/ 83 w 123"/>
                <a:gd name="T1" fmla="*/ 35 h 107"/>
                <a:gd name="T2" fmla="*/ 41 w 123"/>
                <a:gd name="T3" fmla="*/ 50 h 107"/>
                <a:gd name="T4" fmla="*/ 33 w 123"/>
                <a:gd name="T5" fmla="*/ 50 h 107"/>
                <a:gd name="T6" fmla="*/ 49 w 123"/>
                <a:gd name="T7" fmla="*/ 73 h 107"/>
                <a:gd name="T8" fmla="*/ 52 w 123"/>
                <a:gd name="T9" fmla="*/ 75 h 107"/>
                <a:gd name="T10" fmla="*/ 55 w 123"/>
                <a:gd name="T11" fmla="*/ 76 h 107"/>
                <a:gd name="T12" fmla="*/ 59 w 123"/>
                <a:gd name="T13" fmla="*/ 74 h 107"/>
                <a:gd name="T14" fmla="*/ 91 w 123"/>
                <a:gd name="T15" fmla="*/ 43 h 107"/>
                <a:gd name="T16" fmla="*/ 87 w 123"/>
                <a:gd name="T17" fmla="*/ 33 h 107"/>
                <a:gd name="T18" fmla="*/ 7 w 123"/>
                <a:gd name="T19" fmla="*/ 94 h 107"/>
                <a:gd name="T20" fmla="*/ 17 w 123"/>
                <a:gd name="T21" fmla="*/ 101 h 107"/>
                <a:gd name="T22" fmla="*/ 106 w 123"/>
                <a:gd name="T23" fmla="*/ 101 h 107"/>
                <a:gd name="T24" fmla="*/ 116 w 123"/>
                <a:gd name="T25" fmla="*/ 94 h 107"/>
                <a:gd name="T26" fmla="*/ 106 w 123"/>
                <a:gd name="T27" fmla="*/ 101 h 107"/>
                <a:gd name="T28" fmla="*/ 7 w 123"/>
                <a:gd name="T29" fmla="*/ 77 h 107"/>
                <a:gd name="T30" fmla="*/ 17 w 123"/>
                <a:gd name="T31" fmla="*/ 84 h 107"/>
                <a:gd name="T32" fmla="*/ 106 w 123"/>
                <a:gd name="T33" fmla="*/ 84 h 107"/>
                <a:gd name="T34" fmla="*/ 116 w 123"/>
                <a:gd name="T35" fmla="*/ 77 h 107"/>
                <a:gd name="T36" fmla="*/ 106 w 123"/>
                <a:gd name="T37" fmla="*/ 84 h 107"/>
                <a:gd name="T38" fmla="*/ 7 w 123"/>
                <a:gd name="T39" fmla="*/ 59 h 107"/>
                <a:gd name="T40" fmla="*/ 17 w 123"/>
                <a:gd name="T41" fmla="*/ 67 h 107"/>
                <a:gd name="T42" fmla="*/ 106 w 123"/>
                <a:gd name="T43" fmla="*/ 67 h 107"/>
                <a:gd name="T44" fmla="*/ 116 w 123"/>
                <a:gd name="T45" fmla="*/ 59 h 107"/>
                <a:gd name="T46" fmla="*/ 106 w 123"/>
                <a:gd name="T47" fmla="*/ 67 h 107"/>
                <a:gd name="T48" fmla="*/ 7 w 123"/>
                <a:gd name="T49" fmla="*/ 42 h 107"/>
                <a:gd name="T50" fmla="*/ 17 w 123"/>
                <a:gd name="T51" fmla="*/ 50 h 107"/>
                <a:gd name="T52" fmla="*/ 106 w 123"/>
                <a:gd name="T53" fmla="*/ 50 h 107"/>
                <a:gd name="T54" fmla="*/ 116 w 123"/>
                <a:gd name="T55" fmla="*/ 42 h 107"/>
                <a:gd name="T56" fmla="*/ 106 w 123"/>
                <a:gd name="T57" fmla="*/ 50 h 107"/>
                <a:gd name="T58" fmla="*/ 7 w 123"/>
                <a:gd name="T59" fmla="*/ 25 h 107"/>
                <a:gd name="T60" fmla="*/ 17 w 123"/>
                <a:gd name="T61" fmla="*/ 32 h 107"/>
                <a:gd name="T62" fmla="*/ 106 w 123"/>
                <a:gd name="T63" fmla="*/ 32 h 107"/>
                <a:gd name="T64" fmla="*/ 116 w 123"/>
                <a:gd name="T65" fmla="*/ 25 h 107"/>
                <a:gd name="T66" fmla="*/ 106 w 123"/>
                <a:gd name="T67" fmla="*/ 32 h 107"/>
                <a:gd name="T68" fmla="*/ 24 w 123"/>
                <a:gd name="T69" fmla="*/ 78 h 107"/>
                <a:gd name="T70" fmla="*/ 29 w 123"/>
                <a:gd name="T71" fmla="*/ 23 h 107"/>
                <a:gd name="T72" fmla="*/ 98 w 123"/>
                <a:gd name="T73" fmla="*/ 28 h 107"/>
                <a:gd name="T74" fmla="*/ 93 w 123"/>
                <a:gd name="T75" fmla="*/ 83 h 107"/>
                <a:gd name="T76" fmla="*/ 7 w 123"/>
                <a:gd name="T77" fmla="*/ 15 h 107"/>
                <a:gd name="T78" fmla="*/ 17 w 123"/>
                <a:gd name="T79" fmla="*/ 8 h 107"/>
                <a:gd name="T80" fmla="*/ 7 w 123"/>
                <a:gd name="T81" fmla="*/ 15 h 107"/>
                <a:gd name="T82" fmla="*/ 106 w 123"/>
                <a:gd name="T83" fmla="*/ 8 h 107"/>
                <a:gd name="T84" fmla="*/ 116 w 123"/>
                <a:gd name="T85" fmla="*/ 15 h 107"/>
                <a:gd name="T86" fmla="*/ 122 w 123"/>
                <a:gd name="T87" fmla="*/ 0 h 107"/>
                <a:gd name="T88" fmla="*/ 98 w 123"/>
                <a:gd name="T89" fmla="*/ 1 h 107"/>
                <a:gd name="T90" fmla="*/ 93 w 123"/>
                <a:gd name="T91" fmla="*/ 14 h 107"/>
                <a:gd name="T92" fmla="*/ 24 w 123"/>
                <a:gd name="T93" fmla="*/ 9 h 107"/>
                <a:gd name="T94" fmla="*/ 23 w 123"/>
                <a:gd name="T95" fmla="*/ 0 h 107"/>
                <a:gd name="T96" fmla="*/ 0 w 123"/>
                <a:gd name="T97" fmla="*/ 1 h 107"/>
                <a:gd name="T98" fmla="*/ 1 w 123"/>
                <a:gd name="T99" fmla="*/ 107 h 107"/>
                <a:gd name="T100" fmla="*/ 24 w 123"/>
                <a:gd name="T101" fmla="*/ 105 h 107"/>
                <a:gd name="T102" fmla="*/ 29 w 123"/>
                <a:gd name="T103" fmla="*/ 92 h 107"/>
                <a:gd name="T104" fmla="*/ 98 w 123"/>
                <a:gd name="T105" fmla="*/ 97 h 107"/>
                <a:gd name="T106" fmla="*/ 99 w 123"/>
                <a:gd name="T107" fmla="*/ 107 h 107"/>
                <a:gd name="T108" fmla="*/ 123 w 123"/>
                <a:gd name="T109" fmla="*/ 105 h 107"/>
                <a:gd name="T110" fmla="*/ 122 w 123"/>
                <a:gd name="T1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" h="107">
                  <a:moveTo>
                    <a:pt x="87" y="33"/>
                  </a:moveTo>
                  <a:cubicBezTo>
                    <a:pt x="86" y="33"/>
                    <a:pt x="84" y="34"/>
                    <a:pt x="83" y="35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49"/>
                    <a:pt x="38" y="48"/>
                    <a:pt x="37" y="48"/>
                  </a:cubicBezTo>
                  <a:cubicBezTo>
                    <a:pt x="36" y="48"/>
                    <a:pt x="34" y="49"/>
                    <a:pt x="33" y="50"/>
                  </a:cubicBezTo>
                  <a:cubicBezTo>
                    <a:pt x="31" y="52"/>
                    <a:pt x="31" y="56"/>
                    <a:pt x="33" y="58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3"/>
                    <a:pt x="50" y="74"/>
                    <a:pt x="50" y="74"/>
                  </a:cubicBezTo>
                  <a:cubicBezTo>
                    <a:pt x="51" y="75"/>
                    <a:pt x="51" y="75"/>
                    <a:pt x="52" y="75"/>
                  </a:cubicBezTo>
                  <a:cubicBezTo>
                    <a:pt x="53" y="76"/>
                    <a:pt x="54" y="76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6"/>
                    <a:pt x="57" y="75"/>
                    <a:pt x="57" y="75"/>
                  </a:cubicBezTo>
                  <a:cubicBezTo>
                    <a:pt x="58" y="75"/>
                    <a:pt x="59" y="74"/>
                    <a:pt x="59" y="74"/>
                  </a:cubicBezTo>
                  <a:cubicBezTo>
                    <a:pt x="60" y="74"/>
                    <a:pt x="60" y="73"/>
                    <a:pt x="60" y="7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3" y="41"/>
                    <a:pt x="93" y="38"/>
                    <a:pt x="91" y="35"/>
                  </a:cubicBezTo>
                  <a:cubicBezTo>
                    <a:pt x="90" y="34"/>
                    <a:pt x="89" y="33"/>
                    <a:pt x="87" y="33"/>
                  </a:cubicBezTo>
                  <a:moveTo>
                    <a:pt x="7" y="101"/>
                  </a:moveTo>
                  <a:cubicBezTo>
                    <a:pt x="7" y="94"/>
                    <a:pt x="7" y="94"/>
                    <a:pt x="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7" y="101"/>
                    <a:pt x="7" y="101"/>
                    <a:pt x="7" y="101"/>
                  </a:cubicBezTo>
                  <a:moveTo>
                    <a:pt x="106" y="101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16" y="94"/>
                    <a:pt x="116" y="94"/>
                    <a:pt x="116" y="94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06" y="101"/>
                    <a:pt x="106" y="101"/>
                    <a:pt x="106" y="101"/>
                  </a:cubicBezTo>
                  <a:moveTo>
                    <a:pt x="7" y="84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7" y="84"/>
                    <a:pt x="7" y="84"/>
                    <a:pt x="7" y="84"/>
                  </a:cubicBezTo>
                  <a:moveTo>
                    <a:pt x="106" y="84"/>
                  </a:moveTo>
                  <a:cubicBezTo>
                    <a:pt x="106" y="77"/>
                    <a:pt x="106" y="77"/>
                    <a:pt x="106" y="77"/>
                  </a:cubicBezTo>
                  <a:cubicBezTo>
                    <a:pt x="116" y="77"/>
                    <a:pt x="116" y="77"/>
                    <a:pt x="116" y="77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06" y="84"/>
                    <a:pt x="106" y="84"/>
                    <a:pt x="106" y="84"/>
                  </a:cubicBezTo>
                  <a:moveTo>
                    <a:pt x="7" y="67"/>
                  </a:moveTo>
                  <a:cubicBezTo>
                    <a:pt x="7" y="59"/>
                    <a:pt x="7" y="59"/>
                    <a:pt x="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7" y="67"/>
                    <a:pt x="7" y="67"/>
                    <a:pt x="7" y="67"/>
                  </a:cubicBezTo>
                  <a:moveTo>
                    <a:pt x="106" y="67"/>
                  </a:moveTo>
                  <a:cubicBezTo>
                    <a:pt x="106" y="59"/>
                    <a:pt x="106" y="59"/>
                    <a:pt x="10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06" y="67"/>
                    <a:pt x="106" y="67"/>
                    <a:pt x="106" y="67"/>
                  </a:cubicBezTo>
                  <a:moveTo>
                    <a:pt x="7" y="50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106" y="50"/>
                  </a:moveTo>
                  <a:cubicBezTo>
                    <a:pt x="106" y="42"/>
                    <a:pt x="106" y="42"/>
                    <a:pt x="10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06" y="50"/>
                    <a:pt x="106" y="50"/>
                    <a:pt x="106" y="50"/>
                  </a:cubicBezTo>
                  <a:moveTo>
                    <a:pt x="7" y="32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7" y="32"/>
                    <a:pt x="7" y="32"/>
                    <a:pt x="7" y="32"/>
                  </a:cubicBezTo>
                  <a:moveTo>
                    <a:pt x="106" y="32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06" y="32"/>
                    <a:pt x="106" y="32"/>
                    <a:pt x="106" y="32"/>
                  </a:cubicBezTo>
                  <a:moveTo>
                    <a:pt x="29" y="83"/>
                  </a:moveTo>
                  <a:cubicBezTo>
                    <a:pt x="27" y="83"/>
                    <a:pt x="24" y="81"/>
                    <a:pt x="24" y="7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5"/>
                    <a:pt x="27" y="23"/>
                    <a:pt x="29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6" y="23"/>
                    <a:pt x="98" y="25"/>
                    <a:pt x="98" y="2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81"/>
                    <a:pt x="96" y="83"/>
                    <a:pt x="93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7" y="1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7" y="15"/>
                    <a:pt x="7" y="15"/>
                    <a:pt x="7" y="15"/>
                  </a:cubicBezTo>
                  <a:moveTo>
                    <a:pt x="106" y="15"/>
                  </a:moveTo>
                  <a:cubicBezTo>
                    <a:pt x="106" y="8"/>
                    <a:pt x="106" y="8"/>
                    <a:pt x="10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06" y="15"/>
                    <a:pt x="106" y="15"/>
                    <a:pt x="106" y="15"/>
                  </a:cubicBezTo>
                  <a:moveTo>
                    <a:pt x="122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8" y="1"/>
                    <a:pt x="98" y="1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11"/>
                    <a:pt x="96" y="14"/>
                    <a:pt x="93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7" y="14"/>
                    <a:pt x="24" y="11"/>
                    <a:pt x="24" y="9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6"/>
                    <a:pt x="1" y="107"/>
                    <a:pt x="1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7"/>
                    <a:pt x="24" y="106"/>
                    <a:pt x="24" y="105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5"/>
                    <a:pt x="27" y="92"/>
                    <a:pt x="29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6" y="92"/>
                    <a:pt x="98" y="95"/>
                    <a:pt x="98" y="97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6"/>
                    <a:pt x="99" y="107"/>
                    <a:pt x="99" y="107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23" y="107"/>
                    <a:pt x="123" y="106"/>
                    <a:pt x="123" y="105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3" y="1"/>
                    <a:pt x="123" y="0"/>
                    <a:pt x="122" y="0"/>
                  </a:cubicBezTo>
                </a:path>
              </a:pathLst>
            </a:custGeom>
            <a:solidFill>
              <a:srgbClr val="55797A"/>
            </a:solidFill>
            <a:ln>
              <a:noFill/>
            </a:ln>
          </p:spPr>
        </p:sp>
      </p:grpSp>
      <p:sp>
        <p:nvSpPr>
          <p:cNvPr id="40" name="Camille19"/>
          <p:cNvSpPr/>
          <p:nvPr>
            <p:custDataLst>
              <p:tags r:id="rId22"/>
            </p:custDataLst>
          </p:nvPr>
        </p:nvSpPr>
        <p:spPr>
          <a:xfrm>
            <a:off x="6442075" y="2211705"/>
            <a:ext cx="471805" cy="641350"/>
          </a:xfrm>
          <a:custGeom>
            <a:avLst/>
            <a:gdLst/>
            <a:ahLst/>
            <a:cxnLst>
              <a:cxn ang="0">
                <a:pos x="91405913" y="34128055"/>
              </a:cxn>
              <a:cxn ang="0">
                <a:pos x="91405913" y="34128055"/>
              </a:cxn>
              <a:cxn ang="0">
                <a:pos x="30644892" y="4395253"/>
              </a:cxn>
              <a:cxn ang="0">
                <a:pos x="2377681" y="13702747"/>
              </a:cxn>
              <a:cxn ang="0">
                <a:pos x="0" y="20424729"/>
              </a:cxn>
              <a:cxn ang="0">
                <a:pos x="2377681" y="89197826"/>
              </a:cxn>
              <a:cxn ang="0">
                <a:pos x="4755362" y="93851284"/>
              </a:cxn>
              <a:cxn ang="0">
                <a:pos x="58647721" y="125652031"/>
              </a:cxn>
              <a:cxn ang="0">
                <a:pos x="61025403" y="125652031"/>
              </a:cxn>
              <a:cxn ang="0">
                <a:pos x="63403084" y="125652031"/>
              </a:cxn>
              <a:cxn ang="0">
                <a:pos x="65516384" y="123584085"/>
              </a:cxn>
              <a:cxn ang="0">
                <a:pos x="65516384" y="52484259"/>
              </a:cxn>
              <a:cxn ang="0">
                <a:pos x="63403084" y="47830802"/>
              </a:cxn>
              <a:cxn ang="0">
                <a:pos x="11624025" y="18098000"/>
              </a:cxn>
              <a:cxn ang="0">
                <a:pos x="18756485" y="13702747"/>
              </a:cxn>
              <a:cxn ang="0">
                <a:pos x="28267211" y="11376018"/>
              </a:cxn>
              <a:cxn ang="0">
                <a:pos x="79518091" y="38781512"/>
              </a:cxn>
              <a:cxn ang="0">
                <a:pos x="81895772" y="41108241"/>
              </a:cxn>
              <a:cxn ang="0">
                <a:pos x="81895772" y="109881338"/>
              </a:cxn>
              <a:cxn ang="0">
                <a:pos x="86650550" y="114276592"/>
              </a:cxn>
              <a:cxn ang="0">
                <a:pos x="93519213" y="109881338"/>
              </a:cxn>
              <a:cxn ang="0">
                <a:pos x="93519213" y="36454784"/>
              </a:cxn>
              <a:cxn ang="0">
                <a:pos x="91405913" y="34128055"/>
              </a:cxn>
            </a:cxnLst>
            <a:rect l="0" t="0" r="0" b="0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rgbClr val="55797A"/>
          </a:solidFill>
          <a:ln>
            <a:noFill/>
          </a:ln>
        </p:spPr>
      </p:sp>
      <p:sp>
        <p:nvSpPr>
          <p:cNvPr id="20" name="文本框 19"/>
          <p:cNvSpPr txBox="1"/>
          <p:nvPr>
            <p:custDataLst>
              <p:tags r:id="rId23"/>
            </p:custDataLst>
          </p:nvPr>
        </p:nvSpPr>
        <p:spPr>
          <a:xfrm>
            <a:off x="7546975" y="5320665"/>
            <a:ext cx="435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注意事项与思考</a:t>
            </a:r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练习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椭圆 20"/>
          <p:cNvSpPr/>
          <p:nvPr>
            <p:custDataLst>
              <p:tags r:id="rId24"/>
            </p:custDataLst>
          </p:nvPr>
        </p:nvSpPr>
        <p:spPr>
          <a:xfrm>
            <a:off x="6116955" y="5010150"/>
            <a:ext cx="1059815" cy="1059815"/>
          </a:xfrm>
          <a:prstGeom prst="ellipse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316980" y="5141595"/>
            <a:ext cx="694690" cy="729615"/>
          </a:xfrm>
          <a:prstGeom prst="rect">
            <a:avLst/>
          </a:prstGeom>
        </p:spPr>
      </p:pic>
    </p:spTree>
    <p:custDataLst>
      <p:tags r:id="rId26"/>
    </p:custDataLst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4" name="AutoShape 3"/>
          <p:cNvSpPr/>
          <p:nvPr>
            <p:custDataLst>
              <p:tags r:id="rId2"/>
            </p:custDataLst>
          </p:nvPr>
        </p:nvSpPr>
        <p:spPr>
          <a:xfrm>
            <a:off x="762000" y="1397000"/>
            <a:ext cx="3429000" cy="2349500"/>
          </a:xfrm>
          <a:prstGeom prst="roundRect">
            <a:avLst>
              <a:gd name="adj" fmla="val 5405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2E5B9A">
                <a:alpha val="15000"/>
              </a:srgb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2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651000"/>
            <a:ext cx="406400" cy="406400"/>
          </a:xfrm>
          <a:prstGeom prst="rect">
            <a:avLst/>
          </a:prstGeom>
        </p:spPr>
      </p:pic>
      <p:sp>
        <p:nvSpPr>
          <p:cNvPr id="26" name="AutoShape 5"/>
          <p:cNvSpPr/>
          <p:nvPr>
            <p:custDataLst>
              <p:tags r:id="rId6"/>
            </p:custDataLst>
          </p:nvPr>
        </p:nvSpPr>
        <p:spPr>
          <a:xfrm>
            <a:off x="1524000" y="16510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学习是过程，而非结果</a:t>
            </a:r>
            <a:endParaRPr lang="en-US" sz="16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27" name="Connector 6"/>
          <p:cNvCxnSpPr/>
          <p:nvPr>
            <p:custDataLst>
              <p:tags r:id="rId7"/>
            </p:custDataLst>
          </p:nvPr>
        </p:nvCxnSpPr>
        <p:spPr>
          <a:xfrm rot="-14946">
            <a:off x="1016014" y="2127250"/>
            <a:ext cx="2921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55797A"/>
                </a:gs>
                <a:gs pos="100000">
                  <a:srgbClr val="7EA29C"/>
                </a:gs>
              </a:gsLst>
              <a:lin ang="1536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" name="AutoShape 7"/>
          <p:cNvSpPr/>
          <p:nvPr>
            <p:custDataLst>
              <p:tags r:id="rId8"/>
            </p:custDataLst>
          </p:nvPr>
        </p:nvSpPr>
        <p:spPr>
          <a:xfrm>
            <a:off x="1016000" y="222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强调学习的动态性和持续性，关注过程中的成长而非仅仅是最终的成绩或答案。</a:t>
            </a:r>
            <a:endParaRPr lang="en-US" sz="1100"/>
          </a:p>
        </p:txBody>
      </p:sp>
      <p:sp>
        <p:nvSpPr>
          <p:cNvPr id="30" name="AutoShape 8"/>
          <p:cNvSpPr/>
          <p:nvPr>
            <p:custDataLst>
              <p:tags r:id="rId9"/>
            </p:custDataLst>
          </p:nvPr>
        </p:nvSpPr>
        <p:spPr>
          <a:xfrm>
            <a:off x="4381500" y="1397000"/>
            <a:ext cx="3429000" cy="2349500"/>
          </a:xfrm>
          <a:prstGeom prst="roundRect">
            <a:avLst>
              <a:gd name="adj" fmla="val 5405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31" name="Picture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635500" y="1651000"/>
            <a:ext cx="406400" cy="406400"/>
          </a:xfrm>
          <a:prstGeom prst="rect">
            <a:avLst/>
          </a:prstGeom>
        </p:spPr>
      </p:pic>
      <p:sp>
        <p:nvSpPr>
          <p:cNvPr id="32" name="AutoShape 10"/>
          <p:cNvSpPr/>
          <p:nvPr>
            <p:custDataLst>
              <p:tags r:id="rId13"/>
            </p:custDataLst>
          </p:nvPr>
        </p:nvSpPr>
        <p:spPr>
          <a:xfrm>
            <a:off x="5143500" y="16510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以体验为基础的过程</a:t>
            </a:r>
            <a:endParaRPr lang="en-US" sz="16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33" name="Connector 11"/>
          <p:cNvCxnSpPr/>
          <p:nvPr>
            <p:custDataLst>
              <p:tags r:id="rId14"/>
            </p:custDataLst>
          </p:nvPr>
        </p:nvCxnSpPr>
        <p:spPr>
          <a:xfrm rot="-14946">
            <a:off x="4635514" y="2127250"/>
            <a:ext cx="2921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55797A"/>
                </a:gs>
                <a:gs pos="100000">
                  <a:srgbClr val="7EA29C"/>
                </a:gs>
              </a:gsLst>
              <a:lin ang="1536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AutoShape 12"/>
          <p:cNvSpPr/>
          <p:nvPr>
            <p:custDataLst>
              <p:tags r:id="rId15"/>
            </p:custDataLst>
          </p:nvPr>
        </p:nvSpPr>
        <p:spPr>
          <a:xfrm>
            <a:off x="4635500" y="222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所有学习都根植于具体的体验，并在此基础上不断发展、深化和拓展认知。</a:t>
            </a:r>
            <a:endParaRPr lang="en-US" sz="1100"/>
          </a:p>
        </p:txBody>
      </p:sp>
      <p:sp>
        <p:nvSpPr>
          <p:cNvPr id="35" name="AutoShape 13"/>
          <p:cNvSpPr/>
          <p:nvPr>
            <p:custDataLst>
              <p:tags r:id="rId16"/>
            </p:custDataLst>
          </p:nvPr>
        </p:nvSpPr>
        <p:spPr>
          <a:xfrm>
            <a:off x="8001000" y="1397000"/>
            <a:ext cx="3429000" cy="2349500"/>
          </a:xfrm>
          <a:prstGeom prst="roundRect">
            <a:avLst>
              <a:gd name="adj" fmla="val 5405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36" name="Picture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255000" y="1651000"/>
            <a:ext cx="406400" cy="406400"/>
          </a:xfrm>
          <a:prstGeom prst="rect">
            <a:avLst/>
          </a:prstGeom>
        </p:spPr>
      </p:pic>
      <p:sp>
        <p:nvSpPr>
          <p:cNvPr id="37" name="AutoShape 15"/>
          <p:cNvSpPr/>
          <p:nvPr>
            <p:custDataLst>
              <p:tags r:id="rId20"/>
            </p:custDataLst>
          </p:nvPr>
        </p:nvSpPr>
        <p:spPr>
          <a:xfrm>
            <a:off x="8763000" y="16510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运用辩证方法解决冲突</a:t>
            </a:r>
            <a:endParaRPr lang="en-US" sz="16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38" name="Connector 16"/>
          <p:cNvCxnSpPr/>
          <p:nvPr>
            <p:custDataLst>
              <p:tags r:id="rId21"/>
            </p:custDataLst>
          </p:nvPr>
        </p:nvCxnSpPr>
        <p:spPr>
          <a:xfrm rot="-14946">
            <a:off x="8255014" y="2127250"/>
            <a:ext cx="2921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55797A"/>
                </a:gs>
                <a:gs pos="100000">
                  <a:srgbClr val="7EA29C"/>
                </a:gs>
              </a:gsLst>
              <a:lin ang="1536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" name="AutoShape 17"/>
          <p:cNvSpPr/>
          <p:nvPr>
            <p:custDataLst>
              <p:tags r:id="rId22"/>
            </p:custDataLst>
          </p:nvPr>
        </p:nvSpPr>
        <p:spPr>
          <a:xfrm>
            <a:off x="8255000" y="222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在解决具体与抽象、反思与行动的矛盾中实现成长，通过辩证思维推动学习。</a:t>
            </a:r>
            <a:endParaRPr lang="en-US" sz="1100"/>
          </a:p>
        </p:txBody>
      </p:sp>
      <p:sp>
        <p:nvSpPr>
          <p:cNvPr id="41" name="AutoShape 18"/>
          <p:cNvSpPr/>
          <p:nvPr>
            <p:custDataLst>
              <p:tags r:id="rId23"/>
            </p:custDataLst>
          </p:nvPr>
        </p:nvSpPr>
        <p:spPr>
          <a:xfrm>
            <a:off x="762000" y="3937000"/>
            <a:ext cx="3429000" cy="2349500"/>
          </a:xfrm>
          <a:prstGeom prst="roundRect">
            <a:avLst>
              <a:gd name="adj" fmla="val 5405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2" name="Picture 19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016000" y="4191000"/>
            <a:ext cx="406400" cy="406400"/>
          </a:xfrm>
          <a:prstGeom prst="rect">
            <a:avLst/>
          </a:prstGeom>
        </p:spPr>
      </p:pic>
      <p:sp>
        <p:nvSpPr>
          <p:cNvPr id="43" name="AutoShape 20"/>
          <p:cNvSpPr/>
          <p:nvPr>
            <p:custDataLst>
              <p:tags r:id="rId27"/>
            </p:custDataLst>
          </p:nvPr>
        </p:nvSpPr>
        <p:spPr>
          <a:xfrm>
            <a:off x="1524000" y="41910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适应世界的过程</a:t>
            </a:r>
            <a:endParaRPr lang="en-US" sz="16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44" name="Connector 21"/>
          <p:cNvCxnSpPr/>
          <p:nvPr>
            <p:custDataLst>
              <p:tags r:id="rId28"/>
            </p:custDataLst>
          </p:nvPr>
        </p:nvCxnSpPr>
        <p:spPr>
          <a:xfrm rot="-14946">
            <a:off x="1016014" y="4667250"/>
            <a:ext cx="2921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55797A"/>
                </a:gs>
                <a:gs pos="100000">
                  <a:srgbClr val="7EA29C"/>
                </a:gs>
              </a:gsLst>
              <a:lin ang="1536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" name="AutoShape 22"/>
          <p:cNvSpPr/>
          <p:nvPr>
            <p:custDataLst>
              <p:tags r:id="rId29"/>
            </p:custDataLst>
          </p:nvPr>
        </p:nvSpPr>
        <p:spPr>
          <a:xfrm>
            <a:off x="1016000" y="476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学习的最终目的是帮助个体更好地理解、参与并适应周围不断变化的环境。</a:t>
            </a:r>
            <a:endParaRPr lang="en-US" sz="1100"/>
          </a:p>
        </p:txBody>
      </p:sp>
      <p:sp>
        <p:nvSpPr>
          <p:cNvPr id="46" name="AutoShape 23"/>
          <p:cNvSpPr/>
          <p:nvPr>
            <p:custDataLst>
              <p:tags r:id="rId30"/>
            </p:custDataLst>
          </p:nvPr>
        </p:nvSpPr>
        <p:spPr>
          <a:xfrm>
            <a:off x="4381500" y="3937000"/>
            <a:ext cx="3429000" cy="2349500"/>
          </a:xfrm>
          <a:prstGeom prst="roundRect">
            <a:avLst>
              <a:gd name="adj" fmla="val 5405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7" name="Picture 24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635500" y="4191000"/>
            <a:ext cx="406400" cy="406400"/>
          </a:xfrm>
          <a:prstGeom prst="rect">
            <a:avLst/>
          </a:prstGeom>
        </p:spPr>
      </p:pic>
      <p:sp>
        <p:nvSpPr>
          <p:cNvPr id="48" name="AutoShape 25"/>
          <p:cNvSpPr/>
          <p:nvPr>
            <p:custDataLst>
              <p:tags r:id="rId34"/>
            </p:custDataLst>
          </p:nvPr>
        </p:nvSpPr>
        <p:spPr>
          <a:xfrm>
            <a:off x="5143500" y="41910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个体与环境交互作用</a:t>
            </a:r>
            <a:endParaRPr lang="en-US" sz="16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49" name="Connector 26"/>
          <p:cNvCxnSpPr/>
          <p:nvPr>
            <p:custDataLst>
              <p:tags r:id="rId35"/>
            </p:custDataLst>
          </p:nvPr>
        </p:nvCxnSpPr>
        <p:spPr>
          <a:xfrm rot="-14946">
            <a:off x="4635514" y="4667250"/>
            <a:ext cx="2921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55797A"/>
                </a:gs>
                <a:gs pos="100000">
                  <a:srgbClr val="7EA29C"/>
                </a:gs>
              </a:gsLst>
              <a:lin ang="1536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" name="AutoShape 27"/>
          <p:cNvSpPr/>
          <p:nvPr>
            <p:custDataLst>
              <p:tags r:id="rId36"/>
            </p:custDataLst>
          </p:nvPr>
        </p:nvSpPr>
        <p:spPr>
          <a:xfrm>
            <a:off x="4635500" y="476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学习并非孤立的，而是个体与所处环境不断互动、相互影响、共同塑造的结果。</a:t>
            </a:r>
            <a:endParaRPr lang="en-US" sz="1100"/>
          </a:p>
        </p:txBody>
      </p:sp>
      <p:sp>
        <p:nvSpPr>
          <p:cNvPr id="51" name="AutoShape 28"/>
          <p:cNvSpPr/>
          <p:nvPr>
            <p:custDataLst>
              <p:tags r:id="rId37"/>
            </p:custDataLst>
          </p:nvPr>
        </p:nvSpPr>
        <p:spPr>
          <a:xfrm>
            <a:off x="8001000" y="3937000"/>
            <a:ext cx="3429000" cy="2349500"/>
          </a:xfrm>
          <a:prstGeom prst="roundRect">
            <a:avLst>
              <a:gd name="adj" fmla="val 5405"/>
            </a:avLst>
          </a:prstGeom>
          <a:solidFill>
            <a:srgbClr val="D7E7E1"/>
          </a:solidFill>
          <a:ln w="25400" cap="flat" cmpd="sng">
            <a:solidFill>
              <a:schemeClr val="bg1"/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2" name="Picture 29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8255000" y="4191000"/>
            <a:ext cx="406400" cy="406400"/>
          </a:xfrm>
          <a:prstGeom prst="rect">
            <a:avLst/>
          </a:prstGeom>
        </p:spPr>
      </p:pic>
      <p:sp>
        <p:nvSpPr>
          <p:cNvPr id="53" name="AutoShape 30"/>
          <p:cNvSpPr/>
          <p:nvPr>
            <p:custDataLst>
              <p:tags r:id="rId41"/>
            </p:custDataLst>
          </p:nvPr>
        </p:nvSpPr>
        <p:spPr>
          <a:xfrm>
            <a:off x="8763000" y="41910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创造知识的过程</a:t>
            </a:r>
            <a:endParaRPr lang="en-US" sz="16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54" name="Connector 31"/>
          <p:cNvCxnSpPr/>
          <p:nvPr>
            <p:custDataLst>
              <p:tags r:id="rId42"/>
            </p:custDataLst>
          </p:nvPr>
        </p:nvCxnSpPr>
        <p:spPr>
          <a:xfrm rot="-14946">
            <a:off x="8255014" y="4667250"/>
            <a:ext cx="2921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55797A"/>
                </a:gs>
                <a:gs pos="100000">
                  <a:srgbClr val="7EA29C"/>
                </a:gs>
              </a:gsLst>
              <a:lin ang="1536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5" name="AutoShape 32"/>
          <p:cNvSpPr/>
          <p:nvPr>
            <p:custDataLst>
              <p:tags r:id="rId43"/>
            </p:custDataLst>
          </p:nvPr>
        </p:nvSpPr>
        <p:spPr>
          <a:xfrm>
            <a:off x="8255000" y="4762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学习者不是被动接受者，而是通过体验和反思，主动构建和创造属于自己的知识体系。</a:t>
            </a:r>
            <a:endParaRPr lang="en-US" sz="1100"/>
          </a:p>
        </p:txBody>
      </p:sp>
      <p:sp>
        <p:nvSpPr>
          <p:cNvPr id="57" name="矩形 5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典型模式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体验式学习圈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44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FIVE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67006" y="2610485"/>
            <a:ext cx="10274710" cy="1197610"/>
            <a:chOff x="-1351" y="4111"/>
            <a:chExt cx="22390" cy="1886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-1351" y="4111"/>
              <a:ext cx="2239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案例解析</a:t>
              </a:r>
              <a:r>
                <a:rPr lang="en-US" altLang="zh-CN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-</a:t>
              </a:r>
              <a:r>
                <a:rPr lang="zh-CN" altLang="en-US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梁园花窗</a:t>
              </a:r>
              <a:endParaRPr lang="zh-CN" altLang="en-US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05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0" name="AutoShape 2"/>
          <p:cNvSpPr/>
          <p:nvPr/>
        </p:nvSpPr>
        <p:spPr>
          <a:xfrm>
            <a:off x="762000" y="112776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F4F4F"/>
                </a:solidFill>
                <a:latin typeface="Kaiti SC"/>
                <a:ea typeface="Kaiti SC"/>
                <a:cs typeface="Kaiti SC"/>
                <a:sym typeface="Kaiti SC"/>
              </a:rPr>
              <a:t>实施流程：具体体验</a:t>
            </a:r>
            <a:endParaRPr lang="en-US" sz="1100"/>
          </a:p>
        </p:txBody>
      </p:sp>
      <p:sp>
        <p:nvSpPr>
          <p:cNvPr id="21" name="AutoShape 3"/>
          <p:cNvSpPr/>
          <p:nvPr/>
        </p:nvSpPr>
        <p:spPr>
          <a:xfrm>
            <a:off x="762000" y="2143760"/>
            <a:ext cx="5334000" cy="4318000"/>
          </a:xfrm>
          <a:prstGeom prst="roundRect">
            <a:avLst>
              <a:gd name="adj" fmla="val 2941"/>
            </a:avLst>
          </a:prstGeom>
          <a:solidFill>
            <a:srgbClr val="FFFFFF"/>
          </a:solidFill>
          <a:ln w="12700" cap="flat" cmpd="sng">
            <a:solidFill>
              <a:srgbClr val="315858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2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397760"/>
            <a:ext cx="304800" cy="304800"/>
          </a:xfrm>
          <a:prstGeom prst="rect">
            <a:avLst/>
          </a:prstGeom>
        </p:spPr>
      </p:pic>
      <p:sp>
        <p:nvSpPr>
          <p:cNvPr id="23" name="AutoShape 5"/>
          <p:cNvSpPr/>
          <p:nvPr/>
        </p:nvSpPr>
        <p:spPr>
          <a:xfrm>
            <a:off x="1397000" y="237236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活动概况：梁园实地游览</a:t>
            </a:r>
            <a:endParaRPr lang="en-US" sz="1100"/>
          </a:p>
        </p:txBody>
      </p:sp>
      <p:sp>
        <p:nvSpPr>
          <p:cNvPr id="24" name="AutoShape 6"/>
          <p:cNvSpPr/>
          <p:nvPr/>
        </p:nvSpPr>
        <p:spPr>
          <a:xfrm>
            <a:off x="1016000" y="277876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组织学生走进梁园，通过多感官观察，沉浸式感受岭南园林的建筑美学。</a:t>
            </a:r>
            <a:endParaRPr lang="en-US" sz="1100"/>
          </a:p>
        </p:txBody>
      </p:sp>
      <p:cxnSp>
        <p:nvCxnSpPr>
          <p:cNvPr id="25" name="Connector 7"/>
          <p:cNvCxnSpPr/>
          <p:nvPr/>
        </p:nvCxnSpPr>
        <p:spPr>
          <a:xfrm rot="-9046">
            <a:off x="1016008" y="3343910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6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3540760"/>
            <a:ext cx="304800" cy="304800"/>
          </a:xfrm>
          <a:prstGeom prst="rect">
            <a:avLst/>
          </a:prstGeom>
        </p:spPr>
      </p:pic>
      <p:sp>
        <p:nvSpPr>
          <p:cNvPr id="27" name="AutoShape 9"/>
          <p:cNvSpPr/>
          <p:nvPr/>
        </p:nvSpPr>
        <p:spPr>
          <a:xfrm>
            <a:off x="1397000" y="3515360"/>
            <a:ext cx="4445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视觉体验：图案与光影</a:t>
            </a:r>
            <a:endParaRPr lang="en-US" sz="1100"/>
          </a:p>
        </p:txBody>
      </p:sp>
      <p:sp>
        <p:nvSpPr>
          <p:cNvPr id="28" name="AutoShape 10"/>
          <p:cNvSpPr/>
          <p:nvPr/>
        </p:nvSpPr>
        <p:spPr>
          <a:xfrm>
            <a:off x="1397000" y="384556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观察花窗的几何图案、造型结构，捕捉阳光透过花窗投射下的斑斓光影。</a:t>
            </a:r>
            <a:endParaRPr lang="en-US" sz="1100"/>
          </a:p>
        </p:txBody>
      </p:sp>
      <p:pic>
        <p:nvPicPr>
          <p:cNvPr id="30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4366260"/>
            <a:ext cx="304800" cy="304800"/>
          </a:xfrm>
          <a:prstGeom prst="rect">
            <a:avLst/>
          </a:prstGeom>
        </p:spPr>
      </p:pic>
      <p:sp>
        <p:nvSpPr>
          <p:cNvPr id="31" name="AutoShape 12"/>
          <p:cNvSpPr/>
          <p:nvPr/>
        </p:nvSpPr>
        <p:spPr>
          <a:xfrm>
            <a:off x="1397000" y="4340860"/>
            <a:ext cx="4445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触觉体验：材质的温度</a:t>
            </a:r>
            <a:endParaRPr lang="en-US" sz="1100"/>
          </a:p>
        </p:txBody>
      </p:sp>
      <p:sp>
        <p:nvSpPr>
          <p:cNvPr id="32" name="AutoShape 13"/>
          <p:cNvSpPr/>
          <p:nvPr/>
        </p:nvSpPr>
        <p:spPr>
          <a:xfrm>
            <a:off x="1397000" y="467106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触摸木质的温润、石质的坚硬或玻璃的通透，感受不同材质带来的质感差异。</a:t>
            </a:r>
            <a:endParaRPr lang="en-US" sz="1100"/>
          </a:p>
        </p:txBody>
      </p:sp>
      <p:pic>
        <p:nvPicPr>
          <p:cNvPr id="33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5191760"/>
            <a:ext cx="304800" cy="304800"/>
          </a:xfrm>
          <a:prstGeom prst="rect">
            <a:avLst/>
          </a:prstGeom>
        </p:spPr>
      </p:pic>
      <p:sp>
        <p:nvSpPr>
          <p:cNvPr id="34" name="AutoShape 15"/>
          <p:cNvSpPr/>
          <p:nvPr/>
        </p:nvSpPr>
        <p:spPr>
          <a:xfrm>
            <a:off x="1397000" y="5166360"/>
            <a:ext cx="4445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听觉体验：历史的回响</a:t>
            </a:r>
            <a:endParaRPr lang="en-US" sz="1100"/>
          </a:p>
        </p:txBody>
      </p:sp>
      <p:sp>
        <p:nvSpPr>
          <p:cNvPr id="35" name="AutoShape 16"/>
          <p:cNvSpPr/>
          <p:nvPr/>
        </p:nvSpPr>
        <p:spPr>
          <a:xfrm>
            <a:off x="1397000" y="549656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聆听讲解员对花窗历史典故的介绍，感受园林环境中自然与人文交织的声音。</a:t>
            </a:r>
            <a:endParaRPr lang="en-US" sz="1100"/>
          </a:p>
        </p:txBody>
      </p:sp>
      <p:pic>
        <p:nvPicPr>
          <p:cNvPr id="36" name="Picture 17"/>
          <p:cNvPicPr>
            <a:picLocks noChangeAspect="1"/>
          </p:cNvPicPr>
          <p:nvPr/>
        </p:nvPicPr>
        <p:blipFill>
          <a:blip r:embed="rId10"/>
          <a:srcRect t="21677" b="21677"/>
          <a:stretch>
            <a:fillRect/>
          </a:stretch>
        </p:blipFill>
        <p:spPr>
          <a:xfrm>
            <a:off x="6350000" y="2143760"/>
            <a:ext cx="5080000" cy="4318000"/>
          </a:xfrm>
          <a:prstGeom prst="roundRect">
            <a:avLst>
              <a:gd name="adj" fmla="val 2941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案例解析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" name="AutoShape 2"/>
          <p:cNvSpPr/>
          <p:nvPr/>
        </p:nvSpPr>
        <p:spPr>
          <a:xfrm>
            <a:off x="762000" y="10922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F4F4F"/>
                </a:solidFill>
                <a:latin typeface="Kaiti SC"/>
                <a:ea typeface="Kaiti SC"/>
                <a:cs typeface="Kaiti SC"/>
                <a:sym typeface="Kaiti SC"/>
              </a:rPr>
              <a:t>实施流程：观察反思</a:t>
            </a:r>
            <a:endParaRPr lang="en-US" sz="1100"/>
          </a:p>
        </p:txBody>
      </p:sp>
      <p:sp>
        <p:nvSpPr>
          <p:cNvPr id="20" name="AutoShape 3"/>
          <p:cNvSpPr/>
          <p:nvPr/>
        </p:nvSpPr>
        <p:spPr>
          <a:xfrm>
            <a:off x="762000" y="1981200"/>
            <a:ext cx="5207000" cy="4191000"/>
          </a:xfrm>
          <a:prstGeom prst="roundRect">
            <a:avLst>
              <a:gd name="adj" fmla="val 3030"/>
            </a:avLst>
          </a:prstGeom>
          <a:solidFill>
            <a:srgbClr val="FFFFFF"/>
          </a:solidFill>
          <a:ln w="12700" cap="flat" cmpd="sng">
            <a:solidFill>
              <a:srgbClr val="315858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1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235200"/>
            <a:ext cx="304800" cy="304800"/>
          </a:xfrm>
          <a:prstGeom prst="rect">
            <a:avLst/>
          </a:prstGeom>
        </p:spPr>
      </p:pic>
      <p:sp>
        <p:nvSpPr>
          <p:cNvPr id="22" name="AutoShape 5"/>
          <p:cNvSpPr/>
          <p:nvPr/>
        </p:nvSpPr>
        <p:spPr>
          <a:xfrm>
            <a:off x="1397000" y="22098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活动内容</a:t>
            </a:r>
            <a:endParaRPr lang="en-US" sz="1100"/>
          </a:p>
        </p:txBody>
      </p:sp>
      <p:sp>
        <p:nvSpPr>
          <p:cNvPr id="23" name="AutoShape 6"/>
          <p:cNvSpPr/>
          <p:nvPr/>
        </p:nvSpPr>
        <p:spPr>
          <a:xfrm>
            <a:off x="1016000" y="25908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学生结合任务单，对观察到的园林花窗现象进行深度思考和讨论。</a:t>
            </a:r>
            <a:endParaRPr lang="en-US" sz="1100"/>
          </a:p>
        </p:txBody>
      </p:sp>
      <p:cxnSp>
        <p:nvCxnSpPr>
          <p:cNvPr id="24" name="Connector 7"/>
          <p:cNvCxnSpPr/>
          <p:nvPr/>
        </p:nvCxnSpPr>
        <p:spPr>
          <a:xfrm rot="-9291">
            <a:off x="1016009" y="31813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25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3378200"/>
            <a:ext cx="304800" cy="304800"/>
          </a:xfrm>
          <a:prstGeom prst="rect">
            <a:avLst/>
          </a:prstGeom>
        </p:spPr>
      </p:pic>
      <p:sp>
        <p:nvSpPr>
          <p:cNvPr id="26" name="AutoShape 9"/>
          <p:cNvSpPr/>
          <p:nvPr/>
        </p:nvSpPr>
        <p:spPr>
          <a:xfrm>
            <a:off x="1397000" y="33528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核心探究问题</a:t>
            </a:r>
            <a:endParaRPr lang="en-US" sz="1100"/>
          </a:p>
        </p:txBody>
      </p:sp>
      <p:sp>
        <p:nvSpPr>
          <p:cNvPr id="27" name="AutoShape 10"/>
          <p:cNvSpPr/>
          <p:nvPr/>
        </p:nvSpPr>
        <p:spPr>
          <a:xfrm>
            <a:off x="1016000" y="37338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505050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花窗在园林布局中起到了什么作用？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花窗的玻璃材质和窗框工艺有什么特点？</a:t>
            </a:r>
            <a:endParaRPr lang="en-US" sz="14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77800" indent="-1778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梁园花窗的选材与其他园林有何不同？</a:t>
            </a:r>
            <a:endParaRPr lang="en-US" sz="14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28" name="Connector 11"/>
          <p:cNvCxnSpPr/>
          <p:nvPr/>
        </p:nvCxnSpPr>
        <p:spPr>
          <a:xfrm rot="-9291">
            <a:off x="1016009" y="49593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30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5156200"/>
            <a:ext cx="304800" cy="304800"/>
          </a:xfrm>
          <a:prstGeom prst="rect">
            <a:avLst/>
          </a:prstGeom>
        </p:spPr>
      </p:pic>
      <p:sp>
        <p:nvSpPr>
          <p:cNvPr id="31" name="AutoShape 13"/>
          <p:cNvSpPr/>
          <p:nvPr/>
        </p:nvSpPr>
        <p:spPr>
          <a:xfrm>
            <a:off x="1397000" y="51308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活动形式</a:t>
            </a:r>
            <a:endParaRPr lang="en-US" sz="1100"/>
          </a:p>
        </p:txBody>
      </p:sp>
      <p:sp>
        <p:nvSpPr>
          <p:cNvPr id="32" name="AutoShape 14"/>
          <p:cNvSpPr/>
          <p:nvPr/>
        </p:nvSpPr>
        <p:spPr>
          <a:xfrm>
            <a:off x="1016000" y="55118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采用小组讨论形式，交换观察视角，记录发现与疑问。</a:t>
            </a:r>
            <a:endParaRPr lang="en-US" sz="1100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66280" y="1940560"/>
            <a:ext cx="3890645" cy="420624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案例解析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" name="AutoShape 2"/>
          <p:cNvSpPr/>
          <p:nvPr/>
        </p:nvSpPr>
        <p:spPr>
          <a:xfrm>
            <a:off x="762000" y="1263015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F4F4F"/>
                </a:solidFill>
                <a:latin typeface="Kaiti SC"/>
                <a:ea typeface="Kaiti SC"/>
                <a:cs typeface="Kaiti SC"/>
                <a:sym typeface="Kaiti SC"/>
              </a:rPr>
              <a:t>实施流程：抽象归纳</a:t>
            </a:r>
            <a:endParaRPr lang="en-US" sz="1100"/>
          </a:p>
        </p:txBody>
      </p:sp>
      <p:sp>
        <p:nvSpPr>
          <p:cNvPr id="5" name="AutoShape 3"/>
          <p:cNvSpPr/>
          <p:nvPr/>
        </p:nvSpPr>
        <p:spPr>
          <a:xfrm>
            <a:off x="762000" y="2152015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0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教师引导学生将观察到的现象与各学科知识联系起来，实现从具体体验到抽象认知的升华。</a:t>
            </a:r>
            <a:endParaRPr lang="en-US" sz="1100"/>
          </a:p>
        </p:txBody>
      </p:sp>
      <p:sp>
        <p:nvSpPr>
          <p:cNvPr id="6" name="AutoShape 4"/>
          <p:cNvSpPr/>
          <p:nvPr/>
        </p:nvSpPr>
        <p:spPr>
          <a:xfrm>
            <a:off x="762000" y="2787015"/>
            <a:ext cx="2476500" cy="3302000"/>
          </a:xfrm>
          <a:prstGeom prst="roundRect">
            <a:avLst>
              <a:gd name="adj" fmla="val 5128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2F4F4F">
                <a:alpha val="2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76400" y="3041015"/>
            <a:ext cx="635000" cy="635000"/>
          </a:xfrm>
          <a:prstGeom prst="rect">
            <a:avLst/>
          </a:prstGeom>
        </p:spPr>
      </p:pic>
      <p:sp>
        <p:nvSpPr>
          <p:cNvPr id="8" name="AutoShape 6"/>
          <p:cNvSpPr/>
          <p:nvPr/>
        </p:nvSpPr>
        <p:spPr>
          <a:xfrm>
            <a:off x="889000" y="3803015"/>
            <a:ext cx="2222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F4F4F"/>
                </a:solidFill>
                <a:latin typeface="Kaiti SC"/>
                <a:ea typeface="Kaiti SC"/>
                <a:cs typeface="Kaiti SC"/>
                <a:sym typeface="Kaiti SC"/>
              </a:rPr>
              <a:t>历史视角</a:t>
            </a:r>
            <a:endParaRPr lang="en-US" sz="1100"/>
          </a:p>
        </p:txBody>
      </p:sp>
      <p:cxnSp>
        <p:nvCxnSpPr>
          <p:cNvPr id="9" name="Connector 7"/>
          <p:cNvCxnSpPr/>
          <p:nvPr/>
        </p:nvCxnSpPr>
        <p:spPr>
          <a:xfrm rot="-22178">
            <a:off x="1016020" y="4241165"/>
            <a:ext cx="1968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8"/>
          <p:cNvSpPr/>
          <p:nvPr/>
        </p:nvSpPr>
        <p:spPr>
          <a:xfrm>
            <a:off x="952500" y="4374515"/>
            <a:ext cx="20955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探究花窗的演变历史，理解其作为中西文化交流见证的重要意义。</a:t>
            </a:r>
            <a:endParaRPr lang="en-US" sz="1100"/>
          </a:p>
        </p:txBody>
      </p:sp>
      <p:sp>
        <p:nvSpPr>
          <p:cNvPr id="11" name="AutoShape 9"/>
          <p:cNvSpPr/>
          <p:nvPr/>
        </p:nvSpPr>
        <p:spPr>
          <a:xfrm>
            <a:off x="3492500" y="2787015"/>
            <a:ext cx="2476500" cy="3302000"/>
          </a:xfrm>
          <a:prstGeom prst="roundRect">
            <a:avLst>
              <a:gd name="adj" fmla="val 5128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2F4F4F">
                <a:alpha val="2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06900" y="3041015"/>
            <a:ext cx="635000" cy="635000"/>
          </a:xfrm>
          <a:prstGeom prst="rect">
            <a:avLst/>
          </a:prstGeom>
        </p:spPr>
      </p:pic>
      <p:sp>
        <p:nvSpPr>
          <p:cNvPr id="13" name="AutoShape 11"/>
          <p:cNvSpPr/>
          <p:nvPr/>
        </p:nvSpPr>
        <p:spPr>
          <a:xfrm>
            <a:off x="3619500" y="3803015"/>
            <a:ext cx="2222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F4F4F"/>
                </a:solidFill>
                <a:latin typeface="Kaiti SC"/>
                <a:ea typeface="Kaiti SC"/>
                <a:cs typeface="Kaiti SC"/>
                <a:sym typeface="Kaiti SC"/>
              </a:rPr>
              <a:t>艺术美学</a:t>
            </a:r>
            <a:endParaRPr lang="en-US" sz="1100"/>
          </a:p>
        </p:txBody>
      </p:sp>
      <p:cxnSp>
        <p:nvCxnSpPr>
          <p:cNvPr id="14" name="Connector 12"/>
          <p:cNvCxnSpPr/>
          <p:nvPr/>
        </p:nvCxnSpPr>
        <p:spPr>
          <a:xfrm rot="-22178">
            <a:off x="3746520" y="4241165"/>
            <a:ext cx="1968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3"/>
          <p:cNvSpPr/>
          <p:nvPr/>
        </p:nvSpPr>
        <p:spPr>
          <a:xfrm>
            <a:off x="3683000" y="4374515"/>
            <a:ext cx="20955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分析花窗图案的对称、韵律与色彩搭配，感受传统工艺的美学特征。</a:t>
            </a:r>
            <a:endParaRPr lang="en-US" sz="1100"/>
          </a:p>
        </p:txBody>
      </p:sp>
      <p:sp>
        <p:nvSpPr>
          <p:cNvPr id="16" name="AutoShape 14"/>
          <p:cNvSpPr/>
          <p:nvPr/>
        </p:nvSpPr>
        <p:spPr>
          <a:xfrm>
            <a:off x="6223000" y="2787015"/>
            <a:ext cx="2476500" cy="3302000"/>
          </a:xfrm>
          <a:prstGeom prst="roundRect">
            <a:avLst>
              <a:gd name="adj" fmla="val 5128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2F4F4F">
                <a:alpha val="2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37400" y="3041015"/>
            <a:ext cx="635000" cy="635000"/>
          </a:xfrm>
          <a:prstGeom prst="rect">
            <a:avLst/>
          </a:prstGeom>
        </p:spPr>
      </p:pic>
      <p:sp>
        <p:nvSpPr>
          <p:cNvPr id="18" name="AutoShape 16"/>
          <p:cNvSpPr/>
          <p:nvPr/>
        </p:nvSpPr>
        <p:spPr>
          <a:xfrm>
            <a:off x="6350000" y="3803015"/>
            <a:ext cx="2222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F4F4F"/>
                </a:solidFill>
                <a:latin typeface="Kaiti SC"/>
                <a:ea typeface="Kaiti SC"/>
                <a:cs typeface="Kaiti SC"/>
                <a:sym typeface="Kaiti SC"/>
              </a:rPr>
              <a:t>数学结构</a:t>
            </a:r>
            <a:endParaRPr lang="en-US" sz="1100"/>
          </a:p>
        </p:txBody>
      </p:sp>
      <p:cxnSp>
        <p:nvCxnSpPr>
          <p:cNvPr id="19" name="Connector 17"/>
          <p:cNvCxnSpPr/>
          <p:nvPr/>
        </p:nvCxnSpPr>
        <p:spPr>
          <a:xfrm rot="-22178">
            <a:off x="6477020" y="4241165"/>
            <a:ext cx="1968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AutoShape 18"/>
          <p:cNvSpPr/>
          <p:nvPr/>
        </p:nvSpPr>
        <p:spPr>
          <a:xfrm>
            <a:off x="6413500" y="4374515"/>
            <a:ext cx="20955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发现花窗结构中的几何奥秘，如对称、旋转和镶嵌等数学原理。</a:t>
            </a:r>
            <a:endParaRPr lang="en-US" sz="1100"/>
          </a:p>
        </p:txBody>
      </p:sp>
      <p:sp>
        <p:nvSpPr>
          <p:cNvPr id="35" name="AutoShape 19"/>
          <p:cNvSpPr/>
          <p:nvPr/>
        </p:nvSpPr>
        <p:spPr>
          <a:xfrm>
            <a:off x="8953500" y="2787015"/>
            <a:ext cx="2476500" cy="3302000"/>
          </a:xfrm>
          <a:prstGeom prst="roundRect">
            <a:avLst>
              <a:gd name="adj" fmla="val 5128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2F4F4F">
                <a:alpha val="2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36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7900" y="3041015"/>
            <a:ext cx="635000" cy="635000"/>
          </a:xfrm>
          <a:prstGeom prst="rect">
            <a:avLst/>
          </a:prstGeom>
        </p:spPr>
      </p:pic>
      <p:sp>
        <p:nvSpPr>
          <p:cNvPr id="37" name="AutoShape 21"/>
          <p:cNvSpPr/>
          <p:nvPr/>
        </p:nvSpPr>
        <p:spPr>
          <a:xfrm>
            <a:off x="9080500" y="3803015"/>
            <a:ext cx="2222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F4F4F"/>
                </a:solidFill>
                <a:latin typeface="Kaiti SC"/>
                <a:ea typeface="Kaiti SC"/>
                <a:cs typeface="Kaiti SC"/>
                <a:sym typeface="Kaiti SC"/>
              </a:rPr>
              <a:t>科学原理</a:t>
            </a:r>
            <a:endParaRPr lang="en-US" sz="1100"/>
          </a:p>
        </p:txBody>
      </p:sp>
      <p:cxnSp>
        <p:nvCxnSpPr>
          <p:cNvPr id="38" name="Connector 22"/>
          <p:cNvCxnSpPr/>
          <p:nvPr/>
        </p:nvCxnSpPr>
        <p:spPr>
          <a:xfrm rot="-22178">
            <a:off x="9207520" y="4241165"/>
            <a:ext cx="1968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" name="AutoShape 23"/>
          <p:cNvSpPr/>
          <p:nvPr/>
        </p:nvSpPr>
        <p:spPr>
          <a:xfrm>
            <a:off x="9144000" y="4374515"/>
            <a:ext cx="20955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探究材质特性，如玻璃的透光性、木材的耐久性等物理科学知识。</a:t>
            </a:r>
            <a:endParaRPr lang="en-US" sz="1100"/>
          </a:p>
        </p:txBody>
      </p:sp>
      <p:sp>
        <p:nvSpPr>
          <p:cNvPr id="41" name="矩形 40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案例解析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" name="AutoShape 2"/>
          <p:cNvSpPr/>
          <p:nvPr/>
        </p:nvSpPr>
        <p:spPr>
          <a:xfrm>
            <a:off x="762000" y="1214755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F4F4F"/>
                </a:solidFill>
                <a:latin typeface="Kaiti SC"/>
                <a:ea typeface="Kaiti SC"/>
                <a:cs typeface="Kaiti SC"/>
                <a:sym typeface="Kaiti SC"/>
              </a:rPr>
              <a:t>实施流程：</a:t>
            </a:r>
            <a:r>
              <a:rPr lang="en-US" sz="3600" b="1">
                <a:solidFill>
                  <a:srgbClr val="2F4F4F"/>
                </a:solidFill>
                <a:latin typeface="Kaiti SC"/>
                <a:ea typeface="Kaiti SC"/>
                <a:cs typeface="Kaiti SC"/>
              </a:rPr>
              <a:t>主动实践</a:t>
            </a:r>
            <a:endParaRPr lang="en-US" sz="3600" b="1">
              <a:solidFill>
                <a:srgbClr val="2F4F4F"/>
              </a:solidFill>
              <a:latin typeface="Kaiti SC"/>
              <a:ea typeface="Kaiti SC"/>
              <a:cs typeface="Kaiti SC"/>
            </a:endParaRPr>
          </a:p>
        </p:txBody>
      </p:sp>
      <p:sp>
        <p:nvSpPr>
          <p:cNvPr id="4" name="AutoShape 3"/>
          <p:cNvSpPr/>
          <p:nvPr>
            <p:custDataLst>
              <p:tags r:id="rId2"/>
            </p:custDataLst>
          </p:nvPr>
        </p:nvSpPr>
        <p:spPr>
          <a:xfrm>
            <a:off x="762000" y="2230755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484755"/>
            <a:ext cx="406400" cy="406400"/>
          </a:xfrm>
          <a:prstGeom prst="rect">
            <a:avLst/>
          </a:prstGeom>
        </p:spPr>
      </p:pic>
      <p:sp>
        <p:nvSpPr>
          <p:cNvPr id="6" name="AutoShape 5"/>
          <p:cNvSpPr/>
          <p:nvPr>
            <p:custDataLst>
              <p:tags r:id="rId6"/>
            </p:custDataLst>
          </p:nvPr>
        </p:nvSpPr>
        <p:spPr>
          <a:xfrm>
            <a:off x="1524000" y="2459355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任务单：整理与创作</a:t>
            </a:r>
            <a:endParaRPr lang="en-US" sz="1100"/>
          </a:p>
        </p:txBody>
      </p:sp>
      <p:cxnSp>
        <p:nvCxnSpPr>
          <p:cNvPr id="7" name="Connector 6"/>
          <p:cNvCxnSpPr/>
          <p:nvPr>
            <p:custDataLst>
              <p:tags r:id="rId7"/>
            </p:custDataLst>
          </p:nvPr>
        </p:nvCxnSpPr>
        <p:spPr>
          <a:xfrm rot="-9549">
            <a:off x="1016009" y="2922905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7"/>
          <p:cNvSpPr/>
          <p:nvPr>
            <p:custDataLst>
              <p:tags r:id="rId8"/>
            </p:custDataLst>
          </p:nvPr>
        </p:nvSpPr>
        <p:spPr>
          <a:xfrm>
            <a:off x="1016000" y="3056255"/>
            <a:ext cx="457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引导学生整理观察记录，回答核心问题，并动手绘制精美的花窗图案，将理论转化为视觉作品。</a:t>
            </a:r>
            <a:endParaRPr lang="en-US" sz="1100"/>
          </a:p>
        </p:txBody>
      </p:sp>
      <p:sp>
        <p:nvSpPr>
          <p:cNvPr id="9" name="AutoShape 8"/>
          <p:cNvSpPr/>
          <p:nvPr>
            <p:custDataLst>
              <p:tags r:id="rId9"/>
            </p:custDataLst>
          </p:nvPr>
        </p:nvSpPr>
        <p:spPr>
          <a:xfrm>
            <a:off x="762000" y="4389755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16000" y="4643755"/>
            <a:ext cx="406400" cy="406400"/>
          </a:xfrm>
          <a:prstGeom prst="rect">
            <a:avLst/>
          </a:prstGeom>
        </p:spPr>
      </p:pic>
      <p:sp>
        <p:nvSpPr>
          <p:cNvPr id="11" name="AutoShape 10"/>
          <p:cNvSpPr/>
          <p:nvPr>
            <p:custDataLst>
              <p:tags r:id="rId13"/>
            </p:custDataLst>
          </p:nvPr>
        </p:nvSpPr>
        <p:spPr>
          <a:xfrm>
            <a:off x="1524000" y="4618355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汇报交流：分享与拓展</a:t>
            </a:r>
            <a:endParaRPr lang="en-US" sz="1100"/>
          </a:p>
        </p:txBody>
      </p:sp>
      <p:cxnSp>
        <p:nvCxnSpPr>
          <p:cNvPr id="12" name="Connector 11"/>
          <p:cNvCxnSpPr/>
          <p:nvPr>
            <p:custDataLst>
              <p:tags r:id="rId14"/>
            </p:custDataLst>
          </p:nvPr>
        </p:nvCxnSpPr>
        <p:spPr>
          <a:xfrm rot="-9549">
            <a:off x="1016009" y="5081905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3D3D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AutoShape 12"/>
          <p:cNvSpPr/>
          <p:nvPr>
            <p:custDataLst>
              <p:tags r:id="rId15"/>
            </p:custDataLst>
          </p:nvPr>
        </p:nvSpPr>
        <p:spPr>
          <a:xfrm>
            <a:off x="1016000" y="5215255"/>
            <a:ext cx="457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学生上台分享个人感受与成果，倾听他人观点，在互动中拓展认知边界，锻炼表达与批判性思维。</a:t>
            </a:r>
            <a:endParaRPr lang="en-US" sz="1100"/>
          </a:p>
        </p:txBody>
      </p:sp>
      <p:pic>
        <p:nvPicPr>
          <p:cNvPr id="14" name="Picture 13" descr="H:/团队工作/《C-STEAM跨学科教学设计与案例分析》教材编写/2026.01.23补教案和PPT/感受体验型/640 (2).jpg640 (2)"/>
          <p:cNvPicPr>
            <a:picLocks noChangeAspect="1"/>
          </p:cNvPicPr>
          <p:nvPr/>
        </p:nvPicPr>
        <p:blipFill>
          <a:blip r:embed="rId16"/>
          <a:srcRect l="1961" r="1961"/>
          <a:stretch>
            <a:fillRect/>
          </a:stretch>
        </p:blipFill>
        <p:spPr>
          <a:xfrm>
            <a:off x="6223000" y="2230755"/>
            <a:ext cx="5207000" cy="4064000"/>
          </a:xfrm>
          <a:prstGeom prst="roundRect">
            <a:avLst>
              <a:gd name="adj" fmla="val 3125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90500" dist="63500" dir="2700000" algn="tl" rotWithShape="0">
              <a:srgbClr val="2F4F4F">
                <a:alpha val="20000"/>
              </a:srgbClr>
            </a:outerShdw>
          </a:effectLst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案例解析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7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SIX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67006" y="2610485"/>
            <a:ext cx="10274710" cy="1197610"/>
            <a:chOff x="-1351" y="4111"/>
            <a:chExt cx="22390" cy="1886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-1351" y="4111"/>
              <a:ext cx="2239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注意事项与思考练习</a:t>
              </a:r>
              <a:endParaRPr lang="zh-CN" altLang="en-US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06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注意事项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" name="矩形 25"/>
          <p:cNvSpPr/>
          <p:nvPr>
            <p:custDataLst>
              <p:tags r:id="rId2"/>
            </p:custDataLst>
          </p:nvPr>
        </p:nvSpPr>
        <p:spPr>
          <a:xfrm>
            <a:off x="4761231" y="5379403"/>
            <a:ext cx="6208395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不强调具象化成果，重点关注学生通过体验获得综合性文化感知，进而实现对相关概念的抽象与归纳总结。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7" name="矩形 26"/>
          <p:cNvSpPr/>
          <p:nvPr>
            <p:custDataLst>
              <p:tags r:id="rId3"/>
            </p:custDataLst>
          </p:nvPr>
        </p:nvSpPr>
        <p:spPr>
          <a:xfrm>
            <a:off x="4761231" y="4778058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 algn="l">
              <a:buClrTx/>
              <a:buSzTx/>
              <a:buFontTx/>
            </a:pPr>
            <a:r>
              <a:rPr lang="zh-CN" altLang="en-US" b="1" dirty="0">
                <a:solidFill>
                  <a:srgbClr val="55797A"/>
                </a:solidFill>
                <a:latin typeface="+mn-ea"/>
                <a:cs typeface="+mn-ea"/>
              </a:rPr>
              <a:t>明确项目产出导向</a:t>
            </a:r>
            <a:endParaRPr lang="zh-CN" altLang="en-US" b="1" dirty="0">
              <a:solidFill>
                <a:srgbClr val="55797A"/>
              </a:solidFill>
              <a:latin typeface="+mn-ea"/>
              <a:cs typeface="+mn-ea"/>
            </a:endParaRPr>
          </a:p>
        </p:txBody>
      </p:sp>
      <p:sp>
        <p:nvSpPr>
          <p:cNvPr id="28" name="矩形 27"/>
          <p:cNvSpPr/>
          <p:nvPr>
            <p:custDataLst>
              <p:tags r:id="rId4"/>
            </p:custDataLst>
          </p:nvPr>
        </p:nvSpPr>
        <p:spPr>
          <a:xfrm>
            <a:off x="4761231" y="2203133"/>
            <a:ext cx="6208395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核心是引导学生身心沉浸，而非仅追求形式上的参与，需通过多感官冲击、创新教学方式营造沉浸式文化场景，助力深层文化感知。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0" name="矩形 29"/>
          <p:cNvSpPr/>
          <p:nvPr>
            <p:custDataLst>
              <p:tags r:id="rId5"/>
            </p:custDataLst>
          </p:nvPr>
        </p:nvSpPr>
        <p:spPr>
          <a:xfrm>
            <a:off x="4761231" y="1609408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 algn="l">
              <a:buClrTx/>
              <a:buSzTx/>
              <a:buFontTx/>
            </a:pPr>
            <a:r>
              <a:rPr lang="zh-CN" altLang="en-US" b="1" dirty="0">
                <a:solidFill>
                  <a:srgbClr val="55797A"/>
                </a:solidFill>
                <a:latin typeface="+mn-ea"/>
                <a:cs typeface="+mn-ea"/>
              </a:rPr>
              <a:t>避免体验表面化</a:t>
            </a:r>
            <a:endParaRPr lang="zh-CN" altLang="en-US" b="1" dirty="0">
              <a:solidFill>
                <a:srgbClr val="55797A"/>
              </a:solidFill>
              <a:latin typeface="+mn-ea"/>
              <a:cs typeface="+mn-ea"/>
            </a:endParaRPr>
          </a:p>
        </p:txBody>
      </p:sp>
      <p:sp>
        <p:nvSpPr>
          <p:cNvPr id="31" name="矩形 30"/>
          <p:cNvSpPr/>
          <p:nvPr>
            <p:custDataLst>
              <p:tags r:id="rId6"/>
            </p:custDataLst>
          </p:nvPr>
        </p:nvSpPr>
        <p:spPr>
          <a:xfrm>
            <a:off x="4761231" y="3791268"/>
            <a:ext cx="6208395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即便文化场景由教师主导构建，仍需激发学生主观能动性，鼓励其在体验中细致观察、大胆想象、主动思考与全面总结。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2" name="矩形 31"/>
          <p:cNvSpPr/>
          <p:nvPr>
            <p:custDataLst>
              <p:tags r:id="rId7"/>
            </p:custDataLst>
          </p:nvPr>
        </p:nvSpPr>
        <p:spPr>
          <a:xfrm>
            <a:off x="4761231" y="3193733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 lvl="0" algn="l">
              <a:buClrTx/>
              <a:buSzTx/>
              <a:buFontTx/>
            </a:pPr>
            <a:r>
              <a:rPr lang="zh-CN" altLang="en-US" b="1" dirty="0">
                <a:solidFill>
                  <a:srgbClr val="55797A"/>
                </a:solidFill>
                <a:latin typeface="+mn-ea"/>
                <a:cs typeface="+mn-ea"/>
                <a:sym typeface="+mn-ea"/>
              </a:rPr>
              <a:t>凸显学生主体性</a:t>
            </a:r>
            <a:endParaRPr lang="zh-CN" altLang="en-US" b="1" dirty="0">
              <a:solidFill>
                <a:srgbClr val="55797A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任意多边形: 形状 26"/>
          <p:cNvSpPr/>
          <p:nvPr>
            <p:custDataLst>
              <p:tags r:id="rId8"/>
            </p:custDataLst>
          </p:nvPr>
        </p:nvSpPr>
        <p:spPr>
          <a:xfrm>
            <a:off x="714375" y="1881823"/>
            <a:ext cx="3172579" cy="4176000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4" name="椭圆 33"/>
          <p:cNvSpPr/>
          <p:nvPr>
            <p:custDataLst>
              <p:tags r:id="rId9"/>
            </p:custDataLst>
          </p:nvPr>
        </p:nvSpPr>
        <p:spPr>
          <a:xfrm>
            <a:off x="3561716" y="3662998"/>
            <a:ext cx="607695" cy="607695"/>
          </a:xfrm>
          <a:prstGeom prst="ellipse">
            <a:avLst/>
          </a:prstGeom>
          <a:solidFill>
            <a:srgbClr val="315858"/>
          </a:solidFill>
          <a:ln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  <a:alpha val="10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5" name="椭圆 34"/>
          <p:cNvSpPr/>
          <p:nvPr>
            <p:custDataLst>
              <p:tags r:id="rId10"/>
            </p:custDataLst>
          </p:nvPr>
        </p:nvSpPr>
        <p:spPr>
          <a:xfrm>
            <a:off x="2999741" y="2208213"/>
            <a:ext cx="607695" cy="607695"/>
          </a:xfrm>
          <a:prstGeom prst="ellipse">
            <a:avLst/>
          </a:prstGeom>
          <a:solidFill>
            <a:srgbClr val="7EA29C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  <a:alpha val="10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6" name="椭圆 35"/>
          <p:cNvSpPr/>
          <p:nvPr>
            <p:custDataLst>
              <p:tags r:id="rId11"/>
            </p:custDataLst>
          </p:nvPr>
        </p:nvSpPr>
        <p:spPr>
          <a:xfrm>
            <a:off x="2999741" y="5117148"/>
            <a:ext cx="607695" cy="607695"/>
          </a:xfrm>
          <a:prstGeom prst="ellipse">
            <a:avLst/>
          </a:prstGeom>
          <a:solidFill>
            <a:srgbClr val="7EA29C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  <a:alpha val="10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0" name="椭圆 39"/>
          <p:cNvSpPr/>
          <p:nvPr>
            <p:custDataLst>
              <p:tags r:id="rId12"/>
            </p:custDataLst>
          </p:nvPr>
        </p:nvSpPr>
        <p:spPr>
          <a:xfrm>
            <a:off x="714375" y="2879408"/>
            <a:ext cx="2169160" cy="2169160"/>
          </a:xfrm>
          <a:prstGeom prst="ellipse">
            <a:avLst/>
          </a:prstGeom>
          <a:solidFill>
            <a:srgbClr val="315858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45000"/>
                    <a:lumOff val="55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30000"/>
                    <a:lumOff val="70000"/>
                    <a:alpha val="10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注意点</a:t>
            </a:r>
            <a:endParaRPr lang="zh-CN" altLang="en-US" sz="20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思考练习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1" name="圆角矩形 9"/>
          <p:cNvSpPr/>
          <p:nvPr>
            <p:custDataLst>
              <p:tags r:id="rId2"/>
            </p:custDataLst>
          </p:nvPr>
        </p:nvSpPr>
        <p:spPr>
          <a:xfrm>
            <a:off x="1471295" y="1557655"/>
            <a:ext cx="10194290" cy="1146810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+mn-ea"/>
              <a:sym typeface="+mn-ea"/>
            </a:endParaRPr>
          </a:p>
        </p:txBody>
      </p:sp>
      <p:sp>
        <p:nvSpPr>
          <p:cNvPr id="72" name="圆角矩形 71"/>
          <p:cNvSpPr/>
          <p:nvPr>
            <p:custDataLst>
              <p:tags r:id="rId3"/>
            </p:custDataLst>
          </p:nvPr>
        </p:nvSpPr>
        <p:spPr>
          <a:xfrm flipH="1">
            <a:off x="1704023" y="1726248"/>
            <a:ext cx="1965356" cy="809625"/>
          </a:xfrm>
          <a:prstGeom prst="roundRect">
            <a:avLst>
              <a:gd name="adj" fmla="val 50000"/>
            </a:avLst>
          </a:prstGeom>
          <a:solidFill>
            <a:srgbClr val="7E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lt1"/>
                </a:solidFill>
                <a:latin typeface="+mn-ea"/>
                <a:cs typeface="+mn-ea"/>
                <a:sym typeface="+mn-ea"/>
              </a:rPr>
              <a:t>思考练习</a:t>
            </a:r>
            <a:r>
              <a:rPr lang="en-US" altLang="zh-CN" b="1" dirty="0">
                <a:solidFill>
                  <a:schemeClr val="lt1"/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903345" y="1645285"/>
            <a:ext cx="6868795" cy="97155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感受体验型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C-STEAM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项目适用于哪一些文化的教育？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圆角矩形 9"/>
          <p:cNvSpPr/>
          <p:nvPr>
            <p:custDataLst>
              <p:tags r:id="rId5"/>
            </p:custDataLst>
          </p:nvPr>
        </p:nvSpPr>
        <p:spPr>
          <a:xfrm>
            <a:off x="1471295" y="3303905"/>
            <a:ext cx="10194290" cy="1146810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+mn-ea"/>
              <a:sym typeface="+mn-ea"/>
            </a:endParaRPr>
          </a:p>
        </p:txBody>
      </p:sp>
      <p:sp>
        <p:nvSpPr>
          <p:cNvPr id="7" name="圆角矩形 6"/>
          <p:cNvSpPr/>
          <p:nvPr>
            <p:custDataLst>
              <p:tags r:id="rId6"/>
            </p:custDataLst>
          </p:nvPr>
        </p:nvSpPr>
        <p:spPr>
          <a:xfrm flipH="1">
            <a:off x="1704023" y="3472498"/>
            <a:ext cx="1965356" cy="809625"/>
          </a:xfrm>
          <a:prstGeom prst="roundRect">
            <a:avLst>
              <a:gd name="adj" fmla="val 50000"/>
            </a:avLst>
          </a:prstGeom>
          <a:solidFill>
            <a:srgbClr val="3158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b="1" dirty="0">
                <a:latin typeface="+mn-ea"/>
                <a:cs typeface="+mn-ea"/>
                <a:sym typeface="+mn-ea"/>
              </a:rPr>
              <a:t>思考练习</a:t>
            </a:r>
            <a:r>
              <a:rPr lang="en-US" altLang="zh-CN" b="1" dirty="0">
                <a:latin typeface="+mn-ea"/>
                <a:cs typeface="+mn-ea"/>
                <a:sym typeface="+mn-ea"/>
              </a:rPr>
              <a:t>2</a:t>
            </a:r>
            <a:endParaRPr lang="en-US" altLang="zh-CN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3903345" y="3391535"/>
            <a:ext cx="6869430" cy="97155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在实施感受体验型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C-STEAM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项目时，如何确保不同背景的学生都能获得平等的学习机会？（考虑资源分配、学生参与度和学习成果的公平性）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圆角矩形 9"/>
          <p:cNvSpPr/>
          <p:nvPr>
            <p:custDataLst>
              <p:tags r:id="rId8"/>
            </p:custDataLst>
          </p:nvPr>
        </p:nvSpPr>
        <p:spPr>
          <a:xfrm>
            <a:off x="1471295" y="5050155"/>
            <a:ext cx="10194290" cy="1146810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+mn-ea"/>
              <a:sym typeface="+mn-ea"/>
            </a:endParaRPr>
          </a:p>
        </p:txBody>
      </p:sp>
      <p:sp>
        <p:nvSpPr>
          <p:cNvPr id="12" name="圆角矩形 11"/>
          <p:cNvSpPr/>
          <p:nvPr>
            <p:custDataLst>
              <p:tags r:id="rId9"/>
            </p:custDataLst>
          </p:nvPr>
        </p:nvSpPr>
        <p:spPr>
          <a:xfrm flipH="1">
            <a:off x="1704023" y="5218748"/>
            <a:ext cx="1965356" cy="809625"/>
          </a:xfrm>
          <a:prstGeom prst="roundRect">
            <a:avLst>
              <a:gd name="adj" fmla="val 50000"/>
            </a:avLst>
          </a:prstGeom>
          <a:solidFill>
            <a:srgbClr val="7EA29C"/>
          </a:solidFill>
          <a:ln w="12700" cap="flat" cmpd="sng">
            <a:solidFill>
              <a:srgbClr val="315858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numCol="1" spcCol="0" rtlCol="0" fromWordArt="0" anchor="ctr" anchorCtr="0" forceAA="0" compatLnSpc="0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b="1" dirty="0">
                <a:solidFill>
                  <a:schemeClr val="lt1"/>
                </a:solidFill>
                <a:latin typeface="+mn-ea"/>
                <a:cs typeface="+mn-ea"/>
                <a:sym typeface="+mn-ea"/>
              </a:rPr>
              <a:t>思考练习</a:t>
            </a:r>
            <a:r>
              <a:rPr lang="en-US" altLang="zh-CN" b="1" dirty="0">
                <a:solidFill>
                  <a:schemeClr val="lt1"/>
                </a:solidFill>
                <a:latin typeface="+mn-ea"/>
                <a:cs typeface="+mn-ea"/>
                <a:sym typeface="+mn-ea"/>
              </a:rPr>
              <a:t>3</a:t>
            </a:r>
            <a:endParaRPr lang="zh-CN" altLang="en-US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>
            <a:off x="3903345" y="5137785"/>
            <a:ext cx="6869430" cy="97155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考虑到感受体验型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C-STEAM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项目的特点，提出一个方案，利用体验学习圈理论，将该项目与至少两个其他学科（如历史、艺术、社会学等）进行整合，合理构建文化场景，并解释这种场景如何促进学生对文化主题的深入理解。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14" name="直接连接符 13"/>
          <p:cNvCxnSpPr/>
          <p:nvPr>
            <p:custDataLst>
              <p:tags r:id="rId11"/>
            </p:custDataLst>
          </p:nvPr>
        </p:nvCxnSpPr>
        <p:spPr>
          <a:xfrm>
            <a:off x="1056323" y="2398713"/>
            <a:ext cx="0" cy="1209850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序号"/>
          <p:cNvSpPr/>
          <p:nvPr>
            <p:custDataLst>
              <p:tags r:id="rId12"/>
            </p:custDataLst>
          </p:nvPr>
        </p:nvSpPr>
        <p:spPr>
          <a:xfrm>
            <a:off x="787718" y="1862773"/>
            <a:ext cx="536400" cy="536400"/>
          </a:xfrm>
          <a:prstGeom prst="ellipse">
            <a:avLst/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序号"/>
          <p:cNvSpPr/>
          <p:nvPr>
            <p:custDataLst>
              <p:tags r:id="rId13"/>
            </p:custDataLst>
          </p:nvPr>
        </p:nvSpPr>
        <p:spPr>
          <a:xfrm>
            <a:off x="787718" y="3609023"/>
            <a:ext cx="536400" cy="536400"/>
          </a:xfrm>
          <a:prstGeom prst="ellipse">
            <a:avLst/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2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序号"/>
          <p:cNvSpPr/>
          <p:nvPr>
            <p:custDataLst>
              <p:tags r:id="rId14"/>
            </p:custDataLst>
          </p:nvPr>
        </p:nvSpPr>
        <p:spPr>
          <a:xfrm>
            <a:off x="787718" y="5355273"/>
            <a:ext cx="536400" cy="536400"/>
          </a:xfrm>
          <a:prstGeom prst="ellipse">
            <a:avLst/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3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15"/>
            </p:custDataLst>
          </p:nvPr>
        </p:nvCxnSpPr>
        <p:spPr>
          <a:xfrm>
            <a:off x="1056323" y="4144963"/>
            <a:ext cx="0" cy="1209850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6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08835" y="2176145"/>
            <a:ext cx="7948930" cy="1912620"/>
            <a:chOff x="3321" y="2987"/>
            <a:chExt cx="12518" cy="3012"/>
          </a:xfrm>
        </p:grpSpPr>
        <p:sp>
          <p:nvSpPr>
            <p:cNvPr id="12" name="文本框 11"/>
            <p:cNvSpPr txBox="1"/>
            <p:nvPr/>
          </p:nvSpPr>
          <p:spPr>
            <a:xfrm>
              <a:off x="3321" y="2987"/>
              <a:ext cx="12518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>
                  <a:solidFill>
                    <a:srgbClr val="7EA29C">
                      <a:alpha val="1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THANK YOU</a:t>
              </a:r>
              <a:endPara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672" y="4111"/>
              <a:ext cx="9815" cy="1888"/>
              <a:chOff x="3107" y="4111"/>
              <a:chExt cx="12945" cy="1888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3724" y="5421"/>
                <a:ext cx="11712" cy="576"/>
              </a:xfrm>
              <a:prstGeom prst="rect">
                <a:avLst/>
              </a:prstGeom>
              <a:solidFill>
                <a:srgbClr val="D7E7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107" y="4111"/>
                <a:ext cx="12945" cy="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7200" b="1" dirty="0">
                    <a:solidFill>
                      <a:srgbClr val="55797A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感谢您的观看</a:t>
                </a:r>
                <a:endParaRPr lang="zh-CN" altLang="en-US" sz="72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241358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ONE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125788" y="2610485"/>
            <a:ext cx="5940425" cy="1198880"/>
            <a:chOff x="3107" y="4111"/>
            <a:chExt cx="12945" cy="1888"/>
          </a:xfrm>
        </p:grpSpPr>
        <p:sp>
          <p:nvSpPr>
            <p:cNvPr id="18" name="矩形 17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07" y="4111"/>
              <a:ext cx="1294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本章导学</a:t>
              </a:r>
              <a:endParaRPr lang="zh-CN" altLang="en-US" sz="7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4876800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01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21810" y="359410"/>
            <a:ext cx="3548380" cy="706755"/>
            <a:chOff x="2832" y="5703"/>
            <a:chExt cx="5588" cy="1113"/>
          </a:xfrm>
        </p:grpSpPr>
        <p:sp>
          <p:nvSpPr>
            <p:cNvPr id="2" name="矩形 1"/>
            <p:cNvSpPr/>
            <p:nvPr/>
          </p:nvSpPr>
          <p:spPr>
            <a:xfrm>
              <a:off x="2887" y="6425"/>
              <a:ext cx="5533" cy="331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32" y="5703"/>
              <a:ext cx="550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学习目标</a:t>
              </a:r>
              <a:endParaRPr lang="zh-CN" altLang="en-US" sz="4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931670" y="1899920"/>
            <a:ext cx="8840470" cy="3567430"/>
            <a:chOff x="2639" y="2337"/>
            <a:chExt cx="13922" cy="5618"/>
          </a:xfrm>
        </p:grpSpPr>
        <p:grpSp>
          <p:nvGrpSpPr>
            <p:cNvPr id="16" name="组合 15"/>
            <p:cNvGrpSpPr/>
            <p:nvPr/>
          </p:nvGrpSpPr>
          <p:grpSpPr>
            <a:xfrm rot="0">
              <a:off x="2639" y="2337"/>
              <a:ext cx="13922" cy="1100"/>
              <a:chOff x="1553" y="2682"/>
              <a:chExt cx="13922" cy="1100"/>
            </a:xfrm>
          </p:grpSpPr>
          <p:sp>
            <p:nvSpPr>
              <p:cNvPr id="17" name="矩形: 圆角 2"/>
              <p:cNvSpPr/>
              <p:nvPr>
                <p:custDataLst>
                  <p:tags r:id="rId2"/>
                </p:custDataLst>
              </p:nvPr>
            </p:nvSpPr>
            <p:spPr>
              <a:xfrm>
                <a:off x="1807" y="2994"/>
                <a:ext cx="13668" cy="788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40000"/>
                  <a:lumOff val="60000"/>
                  <a:alpha val="15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p>
                <a:endParaRPr lang="zh-CN" altLang="en-US" sz="144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圆角矩形 17"/>
              <p:cNvSpPr/>
              <p:nvPr>
                <p:custDataLst>
                  <p:tags r:id="rId3"/>
                </p:custDataLst>
              </p:nvPr>
            </p:nvSpPr>
            <p:spPr>
              <a:xfrm>
                <a:off x="1553" y="2682"/>
                <a:ext cx="921" cy="904"/>
              </a:xfrm>
              <a:prstGeom prst="roundRect">
                <a:avLst>
                  <a:gd name="adj" fmla="val 0"/>
                </a:avLst>
              </a:prstGeom>
              <a:solidFill>
                <a:srgbClr val="7EA29C"/>
              </a:solidFill>
              <a:ln>
                <a:noFill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rmAutofit/>
              </a:bodyPr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>
                    <a:solidFill>
                      <a:srgbClr val="FFFFFF"/>
                    </a:solidFill>
                    <a:latin typeface="+mn-ea"/>
                    <a:cs typeface="+mn-ea"/>
                    <a:sym typeface="+mn-ea"/>
                  </a:rPr>
                  <a:t>01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19" name="文本框 18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2952" y="3098"/>
                <a:ext cx="972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了解文化的特征和文化场景的作。</a:t>
                </a:r>
                <a:endPara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0">
              <a:off x="2639" y="3843"/>
              <a:ext cx="13922" cy="1100"/>
              <a:chOff x="1553" y="4300"/>
              <a:chExt cx="13922" cy="1100"/>
            </a:xfrm>
          </p:grpSpPr>
          <p:sp>
            <p:nvSpPr>
              <p:cNvPr id="21" name="矩形: 圆角 2"/>
              <p:cNvSpPr/>
              <p:nvPr>
                <p:custDataLst>
                  <p:tags r:id="rId5"/>
                </p:custDataLst>
              </p:nvPr>
            </p:nvSpPr>
            <p:spPr>
              <a:xfrm>
                <a:off x="1807" y="4612"/>
                <a:ext cx="13668" cy="788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40000"/>
                  <a:lumOff val="60000"/>
                  <a:alpha val="15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p>
                <a:endParaRPr lang="zh-CN" altLang="en-US" sz="144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圆角矩形 21"/>
              <p:cNvSpPr/>
              <p:nvPr>
                <p:custDataLst>
                  <p:tags r:id="rId6"/>
                </p:custDataLst>
              </p:nvPr>
            </p:nvSpPr>
            <p:spPr>
              <a:xfrm>
                <a:off x="1553" y="4300"/>
                <a:ext cx="921" cy="904"/>
              </a:xfrm>
              <a:prstGeom prst="roundRect">
                <a:avLst>
                  <a:gd name="adj" fmla="val 0"/>
                </a:avLst>
              </a:prstGeom>
              <a:solidFill>
                <a:srgbClr val="7EA29C"/>
              </a:solidFill>
              <a:ln>
                <a:noFill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rmAutofit/>
              </a:bodyPr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>
                    <a:solidFill>
                      <a:srgbClr val="FFFFFF"/>
                    </a:solidFill>
                    <a:latin typeface="+mn-ea"/>
                    <a:cs typeface="+mn-ea"/>
                    <a:sym typeface="+mn-ea"/>
                  </a:rPr>
                  <a:t>02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26" name="文本框 25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2952" y="4716"/>
                <a:ext cx="972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增强对传统文化的感知体验和情感联结</a:t>
                </a:r>
                <a:endPara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0">
              <a:off x="2639" y="5349"/>
              <a:ext cx="13922" cy="1100"/>
              <a:chOff x="1553" y="5918"/>
              <a:chExt cx="13922" cy="1100"/>
            </a:xfrm>
          </p:grpSpPr>
          <p:sp>
            <p:nvSpPr>
              <p:cNvPr id="32" name="矩形: 圆角 2"/>
              <p:cNvSpPr/>
              <p:nvPr>
                <p:custDataLst>
                  <p:tags r:id="rId8"/>
                </p:custDataLst>
              </p:nvPr>
            </p:nvSpPr>
            <p:spPr>
              <a:xfrm>
                <a:off x="1807" y="6230"/>
                <a:ext cx="13668" cy="788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40000"/>
                  <a:lumOff val="60000"/>
                  <a:alpha val="15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p>
                <a:endParaRPr lang="zh-CN" altLang="en-US" sz="144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5" name="圆角矩形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1553" y="5918"/>
                <a:ext cx="921" cy="904"/>
              </a:xfrm>
              <a:prstGeom prst="roundRect">
                <a:avLst>
                  <a:gd name="adj" fmla="val 0"/>
                </a:avLst>
              </a:prstGeom>
              <a:solidFill>
                <a:srgbClr val="7EA29C"/>
              </a:solidFill>
              <a:ln>
                <a:noFill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rmAutofit/>
              </a:bodyPr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>
                    <a:solidFill>
                      <a:srgbClr val="FFFFFF"/>
                    </a:solidFill>
                    <a:latin typeface="+mn-ea"/>
                    <a:cs typeface="+mn-ea"/>
                    <a:sym typeface="+mn-ea"/>
                  </a:rPr>
                  <a:t>03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36" name="文本框 35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2952" y="6334"/>
                <a:ext cx="972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学习构建以体验为中心的教学模式，提升项目实践能力</a:t>
                </a:r>
                <a:endPara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0">
              <a:off x="2639" y="6855"/>
              <a:ext cx="13922" cy="1100"/>
              <a:chOff x="1553" y="7536"/>
              <a:chExt cx="13922" cy="1100"/>
            </a:xfrm>
          </p:grpSpPr>
          <p:sp>
            <p:nvSpPr>
              <p:cNvPr id="41" name="矩形: 圆角 2"/>
              <p:cNvSpPr/>
              <p:nvPr>
                <p:custDataLst>
                  <p:tags r:id="rId11"/>
                </p:custDataLst>
              </p:nvPr>
            </p:nvSpPr>
            <p:spPr>
              <a:xfrm>
                <a:off x="1807" y="7848"/>
                <a:ext cx="13668" cy="788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40000"/>
                  <a:lumOff val="60000"/>
                  <a:alpha val="15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p>
                <a:endParaRPr lang="zh-CN" altLang="en-US" sz="144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2" name="圆角矩形 41"/>
              <p:cNvSpPr/>
              <p:nvPr>
                <p:custDataLst>
                  <p:tags r:id="rId12"/>
                </p:custDataLst>
              </p:nvPr>
            </p:nvSpPr>
            <p:spPr>
              <a:xfrm>
                <a:off x="1553" y="7536"/>
                <a:ext cx="921" cy="904"/>
              </a:xfrm>
              <a:prstGeom prst="roundRect">
                <a:avLst>
                  <a:gd name="adj" fmla="val 0"/>
                </a:avLst>
              </a:prstGeom>
              <a:solidFill>
                <a:srgbClr val="7EA29C"/>
              </a:solidFill>
              <a:ln>
                <a:noFill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rmAutofit/>
              </a:bodyPr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>
                    <a:solidFill>
                      <a:srgbClr val="FFFFFF"/>
                    </a:solidFill>
                    <a:latin typeface="+mn-ea"/>
                    <a:cs typeface="+mn-ea"/>
                    <a:sym typeface="+mn-ea"/>
                  </a:rPr>
                  <a:t>04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43" name="文本框 42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2952" y="7952"/>
                <a:ext cx="972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发展在特定文化背景下的教学设计与实施能力</a:t>
                </a:r>
                <a:endPara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p:grpSp>
      </p:grp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21810" y="359410"/>
            <a:ext cx="3548380" cy="706755"/>
            <a:chOff x="2832" y="5703"/>
            <a:chExt cx="5588" cy="1113"/>
          </a:xfrm>
        </p:grpSpPr>
        <p:sp>
          <p:nvSpPr>
            <p:cNvPr id="2" name="矩形 1"/>
            <p:cNvSpPr/>
            <p:nvPr/>
          </p:nvSpPr>
          <p:spPr>
            <a:xfrm>
              <a:off x="2887" y="6425"/>
              <a:ext cx="5533" cy="331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32" y="5703"/>
              <a:ext cx="550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内容框架</a:t>
              </a:r>
              <a:endParaRPr lang="zh-CN" altLang="en-US" sz="4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pic>
        <p:nvPicPr>
          <p:cNvPr id="40" name="图片 40" descr="D:/BaiduSyncdisk/GraduateLearn/团队工作/《C-STEAM跨学科教学设计与案例分析》教材编写/12.11第三轮改格式/感受体验型项目的设计与实施.png感受体验型项目的设计与实施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8005" b="6271"/>
          <a:stretch>
            <a:fillRect/>
          </a:stretch>
        </p:blipFill>
        <p:spPr>
          <a:xfrm>
            <a:off x="2263775" y="1193800"/>
            <a:ext cx="8127365" cy="54483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21810" y="359410"/>
            <a:ext cx="3548380" cy="706755"/>
            <a:chOff x="2832" y="5703"/>
            <a:chExt cx="5588" cy="1113"/>
          </a:xfrm>
        </p:grpSpPr>
        <p:sp>
          <p:nvSpPr>
            <p:cNvPr id="2" name="矩形 1"/>
            <p:cNvSpPr/>
            <p:nvPr/>
          </p:nvSpPr>
          <p:spPr>
            <a:xfrm>
              <a:off x="2887" y="6425"/>
              <a:ext cx="5533" cy="331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32" y="5703"/>
              <a:ext cx="550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学习建议</a:t>
              </a:r>
              <a:endParaRPr lang="zh-CN" altLang="en-US" sz="4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15" name="矩形: 圆角 2"/>
          <p:cNvSpPr/>
          <p:nvPr>
            <p:custDataLst>
              <p:tags r:id="rId2"/>
            </p:custDataLst>
          </p:nvPr>
        </p:nvSpPr>
        <p:spPr>
          <a:xfrm>
            <a:off x="525780" y="1848485"/>
            <a:ext cx="3802380" cy="445325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683895" y="3022600"/>
            <a:ext cx="3482975" cy="30727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marL="28575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理解文化场景感受体验在文化教育方面的独特作用；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marL="28575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学习体验式学习圈理论和感受体验型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C-STEAM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项目的教学模式，理解其在促进学生文化体验方面的重要性；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marL="28575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掌握通过身心融合的文化体验来实现知识的记忆、理解和应用的方法。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圆角矩形 16"/>
          <p:cNvSpPr/>
          <p:nvPr>
            <p:custDataLst>
              <p:tags r:id="rId4"/>
            </p:custDataLst>
          </p:nvPr>
        </p:nvSpPr>
        <p:spPr>
          <a:xfrm>
            <a:off x="771525" y="1587500"/>
            <a:ext cx="694055" cy="680085"/>
          </a:xfrm>
          <a:prstGeom prst="roundRect">
            <a:avLst>
              <a:gd name="adj" fmla="val 0"/>
            </a:avLst>
          </a:prstGeom>
          <a:solidFill>
            <a:srgbClr val="7EA29C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5"/>
            </p:custDataLst>
          </p:nvPr>
        </p:nvSpPr>
        <p:spPr>
          <a:xfrm>
            <a:off x="789940" y="2417445"/>
            <a:ext cx="2703830" cy="4552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rgbClr val="55797A"/>
                </a:solidFill>
                <a:latin typeface="+mn-ea"/>
                <a:cs typeface="+mn-ea"/>
              </a:rPr>
              <a:t>学习重点</a:t>
            </a:r>
            <a:endParaRPr lang="zh-CN" altLang="en-US" sz="2200" b="1">
              <a:solidFill>
                <a:srgbClr val="55797A"/>
              </a:solidFill>
              <a:latin typeface="+mn-ea"/>
              <a:cs typeface="+mn-ea"/>
            </a:endParaRPr>
          </a:p>
        </p:txBody>
      </p:sp>
      <p:cxnSp>
        <p:nvCxnSpPr>
          <p:cNvPr id="26" name="直接连接符 25"/>
          <p:cNvCxnSpPr/>
          <p:nvPr>
            <p:custDataLst>
              <p:tags r:id="rId6"/>
            </p:custDataLst>
          </p:nvPr>
        </p:nvCxnSpPr>
        <p:spPr>
          <a:xfrm flipV="1">
            <a:off x="707390" y="2910840"/>
            <a:ext cx="2844165" cy="0"/>
          </a:xfrm>
          <a:prstGeom prst="line">
            <a:avLst/>
          </a:prstGeom>
          <a:ln w="22225">
            <a:solidFill>
              <a:srgbClr val="7EA29C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矩形: 圆角 2"/>
          <p:cNvSpPr/>
          <p:nvPr>
            <p:custDataLst>
              <p:tags r:id="rId7"/>
            </p:custDataLst>
          </p:nvPr>
        </p:nvSpPr>
        <p:spPr>
          <a:xfrm>
            <a:off x="4759325" y="1848485"/>
            <a:ext cx="3230245" cy="445325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4944745" y="3145790"/>
            <a:ext cx="2702560" cy="27863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marL="317500" lvl="0" indent="-3175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通过阅读和研究具体的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C-STEAM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案例，如梁园花窗项目，了解感受体验型项目的设计与实施方法，为参与课堂讨论和活动设计做好准备。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圆角矩形 20"/>
          <p:cNvSpPr/>
          <p:nvPr>
            <p:custDataLst>
              <p:tags r:id="rId9"/>
            </p:custDataLst>
          </p:nvPr>
        </p:nvSpPr>
        <p:spPr>
          <a:xfrm>
            <a:off x="5100320" y="1582420"/>
            <a:ext cx="694055" cy="680085"/>
          </a:xfrm>
          <a:prstGeom prst="roundRect">
            <a:avLst>
              <a:gd name="adj" fmla="val 0"/>
            </a:avLst>
          </a:prstGeom>
          <a:solidFill>
            <a:srgbClr val="55797A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0"/>
            </p:custDataLst>
          </p:nvPr>
        </p:nvSpPr>
        <p:spPr>
          <a:xfrm>
            <a:off x="5090795" y="2428875"/>
            <a:ext cx="2703830" cy="443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l">
              <a:buClrTx/>
              <a:buSzTx/>
              <a:buFontTx/>
            </a:pPr>
            <a:r>
              <a:rPr lang="zh-CN" altLang="en-US" sz="2200" b="1">
                <a:solidFill>
                  <a:srgbClr val="55797A"/>
                </a:solidFill>
                <a:latin typeface="+mn-ea"/>
                <a:cs typeface="+mn-ea"/>
              </a:rPr>
              <a:t>课前活动</a:t>
            </a:r>
            <a:endParaRPr lang="zh-CN" altLang="en-US" sz="2200" b="1">
              <a:solidFill>
                <a:srgbClr val="55797A"/>
              </a:solidFill>
              <a:latin typeface="+mn-ea"/>
              <a:cs typeface="+mn-ea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11"/>
            </p:custDataLst>
          </p:nvPr>
        </p:nvCxnSpPr>
        <p:spPr>
          <a:xfrm>
            <a:off x="4944745" y="2938780"/>
            <a:ext cx="2844165" cy="0"/>
          </a:xfrm>
          <a:prstGeom prst="line">
            <a:avLst/>
          </a:prstGeom>
          <a:ln w="22225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1" name="矩形: 圆角 2"/>
          <p:cNvSpPr/>
          <p:nvPr>
            <p:custDataLst>
              <p:tags r:id="rId12"/>
            </p:custDataLst>
          </p:nvPr>
        </p:nvSpPr>
        <p:spPr>
          <a:xfrm>
            <a:off x="8420100" y="1848485"/>
            <a:ext cx="3246755" cy="445325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>
            <p:custDataLst>
              <p:tags r:id="rId13"/>
            </p:custDataLst>
          </p:nvPr>
        </p:nvSpPr>
        <p:spPr>
          <a:xfrm>
            <a:off x="8578215" y="3022600"/>
            <a:ext cx="2809875" cy="25774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marL="292100" lvl="0" indent="-2921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基于课堂所学，设计并实施感受体验型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C-STEAM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项目，通过实践活动深化对教学模式的理解，并在小组内分享实践经验，以促进跨学科教学能力的提升。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4" name="圆角矩形 33"/>
          <p:cNvSpPr/>
          <p:nvPr>
            <p:custDataLst>
              <p:tags r:id="rId14"/>
            </p:custDataLst>
          </p:nvPr>
        </p:nvSpPr>
        <p:spPr>
          <a:xfrm>
            <a:off x="8665845" y="1587500"/>
            <a:ext cx="694055" cy="680085"/>
          </a:xfrm>
          <a:prstGeom prst="roundRect">
            <a:avLst>
              <a:gd name="adj" fmla="val 0"/>
            </a:avLst>
          </a:prstGeom>
          <a:solidFill>
            <a:srgbClr val="7EA29C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5" name="矩形 34"/>
          <p:cNvSpPr/>
          <p:nvPr>
            <p:custDataLst>
              <p:tags r:id="rId15"/>
            </p:custDataLst>
          </p:nvPr>
        </p:nvSpPr>
        <p:spPr>
          <a:xfrm>
            <a:off x="8684260" y="2417445"/>
            <a:ext cx="2703830" cy="4552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rgbClr val="55797A"/>
                </a:solidFill>
                <a:latin typeface="+mn-ea"/>
                <a:cs typeface="+mn-ea"/>
              </a:rPr>
              <a:t>课后活动</a:t>
            </a:r>
            <a:endParaRPr lang="zh-CN" altLang="en-US" sz="2200" b="1">
              <a:solidFill>
                <a:srgbClr val="55797A"/>
              </a:solidFill>
              <a:latin typeface="+mn-ea"/>
              <a:cs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16"/>
            </p:custDataLst>
          </p:nvPr>
        </p:nvCxnSpPr>
        <p:spPr>
          <a:xfrm flipV="1">
            <a:off x="8601710" y="2910840"/>
            <a:ext cx="2447925" cy="0"/>
          </a:xfrm>
          <a:prstGeom prst="line">
            <a:avLst/>
          </a:prstGeom>
          <a:ln w="222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TWO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98069" y="2610485"/>
            <a:ext cx="8611666" cy="1198880"/>
            <a:chOff x="460" y="4111"/>
            <a:chExt cx="18766" cy="1888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60" y="4111"/>
              <a:ext cx="1876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72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核心内涵与实践场景</a:t>
              </a:r>
              <a:endParaRPr lang="zh-CN" altLang="en-US" sz="7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02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360" y="3869055"/>
            <a:ext cx="3124200" cy="2590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385" y="1178560"/>
            <a:ext cx="1564005" cy="14351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0640" y="1178560"/>
            <a:ext cx="1506220" cy="154241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9710" y="1178560"/>
            <a:ext cx="1541780" cy="160083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137285" y="2831465"/>
            <a:ext cx="1478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物理学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场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Field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13960" y="2831465"/>
            <a:ext cx="1719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视觉图像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"景"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(Scenery)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79790" y="2831465"/>
            <a:ext cx="2800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文化场景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(Cultural Scene)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7115" y="1746885"/>
            <a:ext cx="435610" cy="46418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19365" y="1746885"/>
            <a:ext cx="435610" cy="46418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1292860" y="4212590"/>
            <a:ext cx="2489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/>
              <a:t>核心定义</a:t>
            </a:r>
            <a:endParaRPr lang="zh-CN" altLang="en-US" sz="2400" b="1"/>
          </a:p>
        </p:txBody>
      </p:sp>
      <p:sp>
        <p:nvSpPr>
          <p:cNvPr id="45" name="文本框 44"/>
          <p:cNvSpPr txBox="1"/>
          <p:nvPr/>
        </p:nvSpPr>
        <p:spPr>
          <a:xfrm>
            <a:off x="1292860" y="4831715"/>
            <a:ext cx="2489835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5000"/>
              </a:lnSpc>
            </a:pPr>
            <a:r>
              <a:rPr lang="zh-CN" altLang="en-US"/>
              <a:t>并非单纯的物理空间</a:t>
            </a:r>
            <a:r>
              <a:rPr lang="en-US" altLang="zh-CN"/>
              <a:t>,</a:t>
            </a:r>
            <a:r>
              <a:rPr lang="zh-CN" altLang="en-US"/>
              <a:t>而是承载深层知识与情感底蕴的特定范畴。</a:t>
            </a:r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9210040" y="4070985"/>
            <a:ext cx="2318385" cy="2186940"/>
            <a:chOff x="13620" y="7077"/>
            <a:chExt cx="3651" cy="3444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691" y="7077"/>
              <a:ext cx="3265" cy="2330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13620" y="9505"/>
              <a:ext cx="1703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/>
                <a:t>Abstract</a:t>
              </a:r>
              <a:endParaRPr lang="en-US" altLang="zh-CN"/>
            </a:p>
            <a:p>
              <a:pPr algn="ctr"/>
              <a:r>
                <a:rPr lang="zh-CN" altLang="en-US"/>
                <a:t>抽象</a:t>
              </a:r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143" y="9505"/>
              <a:ext cx="212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/>
                <a:t>Immersive</a:t>
              </a:r>
              <a:endParaRPr lang="en-US" altLang="zh-CN"/>
            </a:p>
            <a:p>
              <a:pPr algn="ctr"/>
              <a:r>
                <a:rPr lang="zh-CN" altLang="en-US"/>
                <a:t>沉浸式</a:t>
              </a:r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415790" y="4006215"/>
            <a:ext cx="4390390" cy="2366645"/>
            <a:chOff x="6954" y="6369"/>
            <a:chExt cx="6914" cy="3727"/>
          </a:xfrm>
        </p:grpSpPr>
        <p:sp>
          <p:nvSpPr>
            <p:cNvPr id="50" name="文本框 49"/>
            <p:cNvSpPr txBox="1"/>
            <p:nvPr/>
          </p:nvSpPr>
          <p:spPr>
            <a:xfrm>
              <a:off x="6954" y="6369"/>
              <a:ext cx="4446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/>
                <a:t>两大核心作用</a:t>
              </a:r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954" y="7094"/>
              <a:ext cx="6915" cy="3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indent="0" fontAlgn="auto">
                <a:lnSpc>
                  <a:spcPct val="125000"/>
                </a:lnSpc>
              </a:pPr>
              <a:r>
                <a:rPr lang="en-US" altLang="zh-CN" sz="22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1.</a:t>
              </a:r>
              <a:r>
                <a:rPr lang="zh-CN" altLang="en-US" sz="22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复原时空，激发共鸣</a:t>
              </a:r>
              <a:endPara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indent="0" fontAlgn="auto">
                <a:lnSpc>
                  <a:spcPct val="125000"/>
                </a:lnSpc>
              </a:pP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: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参观抗战纪念馆体会和平珍贵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25000"/>
                </a:lnSpc>
                <a:buClrTx/>
                <a:buSzTx/>
                <a:buFontTx/>
                <a:buNone/>
              </a:pPr>
              <a:r>
                <a:rPr lang="en-US" altLang="zh-CN" sz="22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2.催化认知，直观体验</a:t>
              </a:r>
              <a:endPara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25000"/>
                </a:lnSpc>
                <a:buClrTx/>
                <a:buSzTx/>
                <a:buNone/>
              </a:pP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例:登滕王阁领悟"落霞与孤莺齐飞"的意境</a:t>
              </a:r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75640" y="793115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0405" y="402590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核心内涵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何为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"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文化场景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"?</a:t>
            </a:r>
            <a:endParaRPr lang="en-US" altLang="zh-CN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1583690"/>
            <a:ext cx="6934200" cy="32956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8940" y="4879340"/>
            <a:ext cx="329184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25000"/>
              </a:lnSpc>
            </a:pPr>
            <a:r>
              <a:rPr lang="zh-CN" altLang="en-US" b="1"/>
              <a:t>文化场馆体验</a:t>
            </a:r>
            <a:endParaRPr lang="zh-CN" altLang="en-US" b="1"/>
          </a:p>
          <a:p>
            <a:pPr indent="0" algn="ctr" fontAlgn="auto">
              <a:lnSpc>
                <a:spcPct val="125000"/>
              </a:lnSpc>
            </a:pPr>
            <a:r>
              <a:rPr lang="zh-CN" altLang="en-US"/>
              <a:t>博物馆、历史遗址、民俗活动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827780" y="4916805"/>
            <a:ext cx="329184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25000"/>
              </a:lnSpc>
            </a:pPr>
            <a:r>
              <a:rPr lang="zh-CN" altLang="en-US" b="1"/>
              <a:t>饮食品尝体验</a:t>
            </a:r>
            <a:endParaRPr lang="zh-CN" altLang="en-US" b="1"/>
          </a:p>
          <a:p>
            <a:pPr indent="0" algn="ctr" fontAlgn="auto">
              <a:lnSpc>
                <a:spcPct val="125000"/>
              </a:lnSpc>
            </a:pPr>
            <a:r>
              <a:rPr lang="zh-CN" altLang="en-US">
                <a:sym typeface="+mn-ea"/>
              </a:rPr>
              <a:t>药食同源、中草药制作与品尝</a:t>
            </a:r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7290435" y="1153160"/>
            <a:ext cx="0" cy="444500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55797A"/>
                </a:gs>
                <a:gs pos="100000">
                  <a:srgbClr val="7EA29C"/>
                </a:gs>
              </a:gsLst>
              <a:lin ang="15360000" scaled="1"/>
            </a:gra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>
            <p:custDataLst>
              <p:tags r:id="rId3"/>
            </p:custDataLst>
          </p:nvPr>
        </p:nvGrpSpPr>
        <p:grpSpPr>
          <a:xfrm>
            <a:off x="7525385" y="1083945"/>
            <a:ext cx="4476750" cy="1239520"/>
            <a:chOff x="11930" y="1921"/>
            <a:chExt cx="7050" cy="1952"/>
          </a:xfrm>
        </p:grpSpPr>
        <p:sp>
          <p:nvSpPr>
            <p:cNvPr id="4" name="AutoShape 3"/>
            <p:cNvSpPr/>
            <p:nvPr>
              <p:custDataLst>
                <p:tags r:id="rId4"/>
              </p:custDataLst>
            </p:nvPr>
          </p:nvSpPr>
          <p:spPr>
            <a:xfrm>
              <a:off x="11930" y="1921"/>
              <a:ext cx="7050" cy="1952"/>
            </a:xfrm>
            <a:prstGeom prst="roundRect">
              <a:avLst>
                <a:gd name="adj" fmla="val 3846"/>
              </a:avLst>
            </a:prstGeom>
            <a:solidFill>
              <a:srgbClr val="F3F4E8"/>
            </a:solidFill>
            <a:ln w="25400" cap="flat" cmpd="sng">
              <a:noFill/>
              <a:prstDash val="solid"/>
              <a:rou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pic>
          <p:nvPicPr>
            <p:cNvPr id="11" name="Picture 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933" y="2259"/>
              <a:ext cx="1400" cy="1400"/>
            </a:xfrm>
            <a:prstGeom prst="rect">
              <a:avLst/>
            </a:prstGeom>
          </p:spPr>
        </p:pic>
        <p:sp>
          <p:nvSpPr>
            <p:cNvPr id="12" name="AutoShape 5"/>
            <p:cNvSpPr/>
            <p:nvPr>
              <p:custDataLst>
                <p:tags r:id="rId8"/>
              </p:custDataLst>
            </p:nvPr>
          </p:nvSpPr>
          <p:spPr>
            <a:xfrm>
              <a:off x="13808" y="2034"/>
              <a:ext cx="4099" cy="6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ctr">
                <a:lnSpc>
                  <a:spcPct val="125000"/>
                </a:lnSpc>
                <a:defRPr/>
              </a:pPr>
              <a:r>
                <a:rPr lang="en-US" sz="1800" b="1" i="0" u="none" strike="noStrike">
                  <a:solidFill>
                    <a:srgbClr val="2F4F4F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良好的文化情境</a:t>
              </a:r>
              <a:endParaRPr lang="en-US" sz="1100"/>
            </a:p>
          </p:txBody>
        </p:sp>
        <p:sp>
          <p:nvSpPr>
            <p:cNvPr id="13" name="AutoShape 6"/>
            <p:cNvSpPr/>
            <p:nvPr>
              <p:custDataLst>
                <p:tags r:id="rId9"/>
              </p:custDataLst>
            </p:nvPr>
          </p:nvSpPr>
          <p:spPr>
            <a:xfrm>
              <a:off x="13497" y="2708"/>
              <a:ext cx="5362" cy="951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just" fontAlgn="auto">
                <a:lnSpc>
                  <a:spcPct val="125000"/>
                </a:lnSpc>
                <a:defRPr/>
              </a:pPr>
              <a:r>
                <a:rPr lang="en-US" sz="1400" b="0" i="0" u="none" strike="noStrike">
                  <a:solidFill>
                    <a:srgbClr val="50505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营造沉浸式的学习环境，如仿古教室、数字化历史场景重现，让学生仿佛身临其境。</a:t>
              </a:r>
              <a:endParaRPr lang="en-US" sz="1100"/>
            </a:p>
          </p:txBody>
        </p:sp>
      </p:grpSp>
      <p:grpSp>
        <p:nvGrpSpPr>
          <p:cNvPr id="23" name="组合 22"/>
          <p:cNvGrpSpPr/>
          <p:nvPr>
            <p:custDataLst>
              <p:tags r:id="rId10"/>
            </p:custDataLst>
          </p:nvPr>
        </p:nvGrpSpPr>
        <p:grpSpPr>
          <a:xfrm>
            <a:off x="7525385" y="2721610"/>
            <a:ext cx="4476750" cy="1239520"/>
            <a:chOff x="11930" y="4231"/>
            <a:chExt cx="7050" cy="1952"/>
          </a:xfrm>
        </p:grpSpPr>
        <p:sp>
          <p:nvSpPr>
            <p:cNvPr id="14" name="AutoShape 3"/>
            <p:cNvSpPr/>
            <p:nvPr>
              <p:custDataLst>
                <p:tags r:id="rId11"/>
              </p:custDataLst>
            </p:nvPr>
          </p:nvSpPr>
          <p:spPr>
            <a:xfrm>
              <a:off x="11930" y="4231"/>
              <a:ext cx="7050" cy="1952"/>
            </a:xfrm>
            <a:prstGeom prst="roundRect">
              <a:avLst>
                <a:gd name="adj" fmla="val 3846"/>
              </a:avLst>
            </a:prstGeom>
            <a:solidFill>
              <a:srgbClr val="F3F4E8"/>
            </a:solidFill>
            <a:ln w="25400" cap="flat" cmpd="sng">
              <a:noFill/>
              <a:prstDash val="solid"/>
              <a:rou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3500" tIns="63500" rIns="63500" bIns="63500" rtlCol="0" anchor="ctr">
              <a:noAutofit/>
            </a:bodyPr>
            <a:lstStyle/>
            <a:p>
              <a:pPr lvl="0" algn="ctr">
                <a:buClrTx/>
                <a:buSzTx/>
                <a:buFontTx/>
                <a:defRPr/>
              </a:pPr>
              <a:endParaRPr>
                <a:sym typeface="+mn-ea"/>
              </a:endParaRPr>
            </a:p>
          </p:txBody>
        </p:sp>
        <p:sp>
          <p:nvSpPr>
            <p:cNvPr id="16" name="AutoShape 5"/>
            <p:cNvSpPr/>
            <p:nvPr>
              <p:custDataLst>
                <p:tags r:id="rId12"/>
              </p:custDataLst>
            </p:nvPr>
          </p:nvSpPr>
          <p:spPr>
            <a:xfrm>
              <a:off x="13808" y="4344"/>
              <a:ext cx="4099" cy="6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ctr">
                <a:lnSpc>
                  <a:spcPct val="125000"/>
                </a:lnSpc>
                <a:defRPr/>
              </a:pPr>
              <a:r>
                <a:rPr lang="en-US" b="1">
                  <a:solidFill>
                    <a:srgbClr val="2F4F4F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参与式互动</a:t>
              </a:r>
              <a:endParaRPr lang="en-US" sz="1100"/>
            </a:p>
          </p:txBody>
        </p:sp>
        <p:sp>
          <p:nvSpPr>
            <p:cNvPr id="17" name="AutoShape 6"/>
            <p:cNvSpPr/>
            <p:nvPr>
              <p:custDataLst>
                <p:tags r:id="rId13"/>
              </p:custDataLst>
            </p:nvPr>
          </p:nvSpPr>
          <p:spPr>
            <a:xfrm>
              <a:off x="13497" y="5018"/>
              <a:ext cx="5362" cy="951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just">
                <a:lnSpc>
                  <a:spcPct val="117000"/>
                </a:lnSpc>
                <a:defRPr/>
              </a:pPr>
              <a:r>
                <a:rPr lang="en-US" sz="1400">
                  <a:solidFill>
                    <a:srgbClr val="50505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通过亲手操作、角色扮演、小组讨论等方式，让学生与文化元素直接接触，主动探索。</a:t>
              </a:r>
              <a:endParaRPr lang="en-US" sz="1100"/>
            </a:p>
          </p:txBody>
        </p:sp>
      </p:grpSp>
      <p:grpSp>
        <p:nvGrpSpPr>
          <p:cNvPr id="22" name="组合 21"/>
          <p:cNvGrpSpPr/>
          <p:nvPr>
            <p:custDataLst>
              <p:tags r:id="rId14"/>
            </p:custDataLst>
          </p:nvPr>
        </p:nvGrpSpPr>
        <p:grpSpPr>
          <a:xfrm>
            <a:off x="7575550" y="4359275"/>
            <a:ext cx="4476750" cy="1239520"/>
            <a:chOff x="12009" y="7078"/>
            <a:chExt cx="7050" cy="1952"/>
          </a:xfrm>
        </p:grpSpPr>
        <p:sp>
          <p:nvSpPr>
            <p:cNvPr id="18" name="AutoShape 3"/>
            <p:cNvSpPr/>
            <p:nvPr>
              <p:custDataLst>
                <p:tags r:id="rId15"/>
              </p:custDataLst>
            </p:nvPr>
          </p:nvSpPr>
          <p:spPr>
            <a:xfrm>
              <a:off x="12009" y="7078"/>
              <a:ext cx="7050" cy="1952"/>
            </a:xfrm>
            <a:prstGeom prst="roundRect">
              <a:avLst>
                <a:gd name="adj" fmla="val 3846"/>
              </a:avLst>
            </a:prstGeom>
            <a:solidFill>
              <a:srgbClr val="F3F4E8"/>
            </a:solidFill>
            <a:ln w="25400" cap="flat" cmpd="sng">
              <a:noFill/>
              <a:prstDash val="solid"/>
              <a:rou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3500" tIns="63500" rIns="63500" bIns="63500" rtlCol="0" anchor="ctr">
              <a:noAutofit/>
            </a:bodyPr>
            <a:lstStyle/>
            <a:p>
              <a:pPr lvl="0" algn="ctr">
                <a:buClrTx/>
                <a:buSzTx/>
                <a:buFontTx/>
                <a:defRPr/>
              </a:pPr>
              <a:endParaRPr>
                <a:sym typeface="+mn-ea"/>
              </a:endParaRPr>
            </a:p>
          </p:txBody>
        </p:sp>
        <p:sp>
          <p:nvSpPr>
            <p:cNvPr id="20" name="AutoShape 5"/>
            <p:cNvSpPr/>
            <p:nvPr>
              <p:custDataLst>
                <p:tags r:id="rId16"/>
              </p:custDataLst>
            </p:nvPr>
          </p:nvSpPr>
          <p:spPr>
            <a:xfrm>
              <a:off x="13887" y="7191"/>
              <a:ext cx="4099" cy="6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ctr">
                <a:lnSpc>
                  <a:spcPct val="125000"/>
                </a:lnSpc>
                <a:defRPr/>
              </a:pPr>
              <a:r>
                <a:rPr lang="en-US" b="1">
                  <a:solidFill>
                    <a:srgbClr val="2F4F4F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重视体验层次</a:t>
              </a:r>
              <a:endParaRPr lang="en-US" sz="1100"/>
            </a:p>
          </p:txBody>
        </p:sp>
        <p:sp>
          <p:nvSpPr>
            <p:cNvPr id="21" name="AutoShape 6"/>
            <p:cNvSpPr/>
            <p:nvPr>
              <p:custDataLst>
                <p:tags r:id="rId17"/>
              </p:custDataLst>
            </p:nvPr>
          </p:nvSpPr>
          <p:spPr>
            <a:xfrm>
              <a:off x="13576" y="7865"/>
              <a:ext cx="5362" cy="951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just">
                <a:lnSpc>
                  <a:spcPct val="117000"/>
                </a:lnSpc>
                <a:defRPr/>
              </a:pPr>
              <a:r>
                <a:rPr lang="en-US" sz="1400">
                  <a:solidFill>
                    <a:srgbClr val="50505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遵循“感官体验→认知理解→情感认同→行为参与”的递进逻辑，引导学生深度内化。</a:t>
              </a:r>
              <a:endParaRPr lang="en-US" sz="1100"/>
            </a:p>
          </p:txBody>
        </p:sp>
      </p:grpSp>
      <p:pic>
        <p:nvPicPr>
          <p:cNvPr id="25" name="Picture 8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575550" y="2957195"/>
            <a:ext cx="828675" cy="828675"/>
          </a:xfrm>
          <a:prstGeom prst="rect">
            <a:avLst/>
          </a:prstGeom>
        </p:spPr>
      </p:pic>
      <p:pic>
        <p:nvPicPr>
          <p:cNvPr id="26" name="Picture 12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681595" y="4603115"/>
            <a:ext cx="781050" cy="78105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1641475" y="6026150"/>
            <a:ext cx="8832850" cy="628650"/>
            <a:chOff x="2340" y="9500"/>
            <a:chExt cx="13910" cy="990"/>
          </a:xfrm>
        </p:grpSpPr>
        <p:sp>
          <p:nvSpPr>
            <p:cNvPr id="32" name="缺角矩形 31"/>
            <p:cNvSpPr/>
            <p:nvPr/>
          </p:nvSpPr>
          <p:spPr>
            <a:xfrm>
              <a:off x="2340" y="9500"/>
              <a:ext cx="13910" cy="990"/>
            </a:xfrm>
            <a:prstGeom prst="plaque">
              <a:avLst/>
            </a:prstGeom>
            <a:solidFill>
              <a:srgbClr val="F3F4E8"/>
            </a:solidFill>
            <a:ln w="25400">
              <a:solidFill>
                <a:srgbClr val="7EA29C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550" y="9704"/>
              <a:ext cx="1370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思考：回忆一次令你印象最深刻的博物馆或文化之旅，是什么具体的元素触动了你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?</a:t>
              </a:r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675640" y="793115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00405" y="402590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典型实践场景与实施特征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4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10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0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10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0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6,7,6,7,6,7]}"/>
</p:tagLst>
</file>

<file path=ppt/tags/tag10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2*l_h_i*1_2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10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2*l_h_f*1_2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0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2*l_h_i*1_2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10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2*l_h_a*1_2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0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2*l_h_i*1_2_2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6,7,6,7,6,7]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11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1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11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1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6,7,6,7,6,7]}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21480]}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18.xml><?xml version="1.0" encoding="utf-8"?>
<p:tagLst xmlns:p="http://schemas.openxmlformats.org/presentationml/2006/main">
  <p:tag name="KSO_WM_DIAGRAM_VIRTUALLY_FRAME" val="{&quot;height&quot;:374.65,&quot;left&quot;:60,&quot;top&quot;:85.35,&quot;width&quot;:892.95}"/>
</p:tagLst>
</file>

<file path=ppt/tags/tag119.xml><?xml version="1.0" encoding="utf-8"?>
<p:tagLst xmlns:p="http://schemas.openxmlformats.org/presentationml/2006/main">
  <p:tag name="KSO_WM_DIAGRAM_VIRTUALLY_FRAME" val="{&quot;height&quot;:374.65,&quot;left&quot;:60,&quot;top&quot;:85.35,&quot;width&quot;:892.95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374.65,&quot;left&quot;:60,&quot;top&quot;:85.35,&quot;width&quot;:892.95}"/>
</p:tagLst>
</file>

<file path=ppt/tags/tag121.xml><?xml version="1.0" encoding="utf-8"?>
<p:tagLst xmlns:p="http://schemas.openxmlformats.org/presentationml/2006/main">
  <p:tag name="KSO_WM_DIAGRAM_VIRTUALLY_FRAME" val="{&quot;height&quot;:374.65,&quot;left&quot;:60,&quot;top&quot;:85.35,&quot;width&quot;:892.95}"/>
</p:tagLst>
</file>

<file path=ppt/tags/tag122.xml><?xml version="1.0" encoding="utf-8"?>
<p:tagLst xmlns:p="http://schemas.openxmlformats.org/presentationml/2006/main">
  <p:tag name="KSO_WM_DIAGRAM_VIRTUALLY_FRAME" val="{&quot;height&quot;:374.65,&quot;left&quot;:60,&quot;top&quot;:85.35,&quot;width&quot;:892.95}"/>
</p:tagLst>
</file>

<file path=ppt/tags/tag123.xml><?xml version="1.0" encoding="utf-8"?>
<p:tagLst xmlns:p="http://schemas.openxmlformats.org/presentationml/2006/main">
  <p:tag name="KSO_WM_DIAGRAM_VIRTUALLY_FRAME" val="{&quot;height&quot;:374.65,&quot;left&quot;:60,&quot;top&quot;:85.35,&quot;width&quot;:892.95}"/>
</p:tagLst>
</file>

<file path=ppt/tags/tag124.xml><?xml version="1.0" encoding="utf-8"?>
<p:tagLst xmlns:p="http://schemas.openxmlformats.org/presentationml/2006/main">
  <p:tag name="KSO_WM_DIAGRAM_VIRTUALLY_FRAME" val="{&quot;height&quot;:374.65,&quot;left&quot;:60,&quot;top&quot;:85.35,&quot;width&quot;:892.95}"/>
</p:tagLst>
</file>

<file path=ppt/tags/tag125.xml><?xml version="1.0" encoding="utf-8"?>
<p:tagLst xmlns:p="http://schemas.openxmlformats.org/presentationml/2006/main">
  <p:tag name="KSO_WM_DIAGRAM_VIRTUALLY_FRAME" val="{&quot;height&quot;:374.65,&quot;left&quot;:60,&quot;top&quot;:85.35,&quot;width&quot;:892.95}"/>
</p:tagLst>
</file>

<file path=ppt/tags/tag126.xml><?xml version="1.0" encoding="utf-8"?>
<p:tagLst xmlns:p="http://schemas.openxmlformats.org/presentationml/2006/main">
  <p:tag name="KSO_WM_DIAGRAM_VIRTUALLY_FRAME" val="{&quot;height&quot;:374.65,&quot;left&quot;:60,&quot;top&quot;:85.35,&quot;width&quot;:892.95}"/>
</p:tagLst>
</file>

<file path=ppt/tags/tag127.xml><?xml version="1.0" encoding="utf-8"?>
<p:tagLst xmlns:p="http://schemas.openxmlformats.org/presentationml/2006/main">
  <p:tag name="KSO_WM_DIAGRAM_VIRTUALLY_FRAME" val="{&quot;height&quot;:374.65,&quot;left&quot;:60,&quot;top&quot;:85.35,&quot;width&quot;:892.95}"/>
</p:tagLst>
</file>

<file path=ppt/tags/tag128.xml><?xml version="1.0" encoding="utf-8"?>
<p:tagLst xmlns:p="http://schemas.openxmlformats.org/presentationml/2006/main">
  <p:tag name="KSO_WM_DIAGRAM_VIRTUALLY_FRAME" val="{&quot;height&quot;:374.65,&quot;left&quot;:60,&quot;top&quot;:85.35,&quot;width&quot;:892.95}"/>
</p:tagLst>
</file>

<file path=ppt/tags/tag129.xml><?xml version="1.0" encoding="utf-8"?>
<p:tagLst xmlns:p="http://schemas.openxmlformats.org/presentationml/2006/main">
  <p:tag name="KSO_WM_DIAGRAM_VIRTUALLY_FRAME" val="{&quot;height&quot;:374.65,&quot;left&quot;:60,&quot;top&quot;:85.35,&quot;width&quot;:892.95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374.65,&quot;left&quot;:60,&quot;top&quot;:85.35,&quot;width&quot;:892.95}"/>
</p:tagLst>
</file>

<file path=ppt/tags/tag131.xml><?xml version="1.0" encoding="utf-8"?>
<p:tagLst xmlns:p="http://schemas.openxmlformats.org/presentationml/2006/main">
  <p:tag name="KSO_WM_DIAGRAM_VIRTUALLY_FRAME" val="{&quot;height&quot;:374.65,&quot;left&quot;:60,&quot;top&quot;:85.35,&quot;width&quot;:892.95}"/>
</p:tagLst>
</file>

<file path=ppt/tags/tag132.xml><?xml version="1.0" encoding="utf-8"?>
<p:tagLst xmlns:p="http://schemas.openxmlformats.org/presentationml/2006/main">
  <p:tag name="KSO_WM_DIAGRAM_VIRTUALLY_FRAME" val="{&quot;height&quot;:374.65,&quot;left&quot;:60,&quot;top&quot;:85.35,&quot;width&quot;:892.95}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d*1_1_1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ICTURE_SUBTYPE" val="b"/>
  <p:tag name="KSO_WM_UNIT_VALUE" val="437*603"/>
  <p:tag name="KSO_WM_DIAGRAM_GROUP_CODE" val="m1-1"/>
  <p:tag name="KSO_WM_UNIT_TYPE" val="m_h_d"/>
  <p:tag name="KSO_WM_UNIT_INDEX" val="1_1_1"/>
  <p:tag name="KSO_WM_DIAGRAM_VIRTUALLY_FRAME" val="{&quot;height&quot;:477.88212762492276,&quot;left&quot;:15.17503937007873,&quot;top&quot;:94.0089361875386,&quot;width&quot;:968.4276202469473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4000000059604645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6,7,6,7,6,7]}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i*1_1"/>
  <p:tag name="KSO_WM_TEMPLATE_CATEGORY" val="diagram"/>
  <p:tag name="KSO_WM_TEMPLATE_INDEX" val="40493041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1"/>
  <p:tag name="KSO_WM_DIAGRAM_VIRTUALLY_FRAME" val="{&quot;height&quot;:477.88212762492276,&quot;left&quot;:15.17503937007873,&quot;top&quot;:94.0089361875386,&quot;width&quot;:968.4276202469473}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.8399999737739563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i*1_2"/>
  <p:tag name="KSO_WM_TEMPLATE_CATEGORY" val="diagram"/>
  <p:tag name="KSO_WM_TEMPLATE_INDEX" val="40493041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2"/>
  <p:tag name="KSO_WM_DIAGRAM_VIRTUALLY_FRAME" val="{&quot;height&quot;:477.88212762492276,&quot;left&quot;:15.17503937007873,&quot;top&quot;:94.0089361875386,&quot;width&quot;:968.4276202469473}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i*1_1_1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1"/>
  <p:tag name="KSO_WM_DIAGRAM_VIRTUALLY_FRAME" val="{&quot;height&quot;:477.88212762492276,&quot;left&quot;:15.17503937007873,&quot;top&quot;:94.0089361875386,&quot;width&quot;:968.4276202469473}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brightness&quot;:-0.25,&quot;colorType&quot;:1,&quot;foreColorIndex&quot;:5,&quot;transparency&quot;:0.879999995231628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i*1_1_2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2"/>
  <p:tag name="KSO_WM_DIAGRAM_VIRTUALLY_FRAME" val="{&quot;height&quot;:477.88212762492276,&quot;left&quot;:15.17503937007873,&quot;top&quot;:94.0089361875386,&quot;width&quot;:968.4276202469473}"/>
  <p:tag name="KSO_WM_UNIT_FILL_TYPE" val="1"/>
  <p:tag name="KSO_WM_UNIT_FILL_FORE_SCHEMECOLOR_INDEX" val="6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i*1_1_3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3"/>
  <p:tag name="KSO_WM_DIAGRAM_VIRTUALLY_FRAME" val="{&quot;height&quot;:477.88212762492276,&quot;left&quot;:15.17503937007873,&quot;top&quot;:94.0089361875386,&quot;width&quot;:968.4276202469473}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f*1_1_1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DIAGRAM_GROUP_CODE" val="m1-1"/>
  <p:tag name="KSO_WM_UNIT_TYPE" val="m_h_f"/>
  <p:tag name="KSO_WM_UNIT_INDEX" val="1_1_1"/>
  <p:tag name="KSO_WM_DIAGRAM_VIRTUALLY_FRAME" val="{&quot;height&quot;:477.88212762492276,&quot;left&quot;:15.17503937007873,&quot;top&quot;:94.0089361875386,&quot;width&quot;:968.4276202469473}"/>
  <p:tag name="KSO_WM_UNIT_TEXT_FILL_FORE_SCHEMECOLOR_INDEX" val="1"/>
  <p:tag name="KSO_WM_UNIT_TEXT_FILL_TYPE" val="1"/>
  <p:tag name="KSO_WM_UNIT_PRESET_TEXT" val="单击此处添加文本，简明扼要地阐述您的观点"/>
  <p:tag name="KSO_WM_UNIT_TEXT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a*1_1_1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1_1"/>
  <p:tag name="KSO_WM_DIAGRAM_VIRTUALLY_FRAME" val="{&quot;height&quot;:477.88212762492276,&quot;left&quot;:15.17503937007873,&quot;top&quot;:94.0089361875386,&quot;width&quot;:968.4276202469473}"/>
  <p:tag name="KSO_WM_UNIT_TEXT_FILL_FORE_SCHEMECOLOR_INDEX" val="1"/>
  <p:tag name="KSO_WM_UNIT_TEXT_FILL_TYPE" val="1"/>
  <p:tag name="KSO_WM_UNIT_PRESET_TEXT" val="景点1"/>
  <p:tag name="KSO_WM_UNIT_TEXT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46.xml><?xml version="1.0" encoding="utf-8"?>
<p:tagLst xmlns:p="http://schemas.openxmlformats.org/presentationml/2006/main">
  <p:tag name="KSO_WM_DIAGRAM_VIRTUALLY_FRAME" val="{&quot;height&quot;:477.88212762492276,&quot;left&quot;:15.17503937007873,&quot;top&quot;:94.0089361875386,&quot;width&quot;:968.4276202469473}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i*1_2_1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1"/>
  <p:tag name="KSO_WM_DIAGRAM_VIRTUALLY_FRAME" val="{&quot;height&quot;:477.88212762492276,&quot;left&quot;:15.17503937007873,&quot;top&quot;:94.0089361875386,&quot;width&quot;:968.4276202469473}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brightness&quot;:-0.25,&quot;colorType&quot;:1,&quot;foreColorIndex&quot;:5,&quot;transparency&quot;:0.879999995231628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i*1_2_2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2"/>
  <p:tag name="KSO_WM_DIAGRAM_VIRTUALLY_FRAME" val="{&quot;height&quot;:477.88212762492276,&quot;left&quot;:15.17503937007873,&quot;top&quot;:94.0089361875386,&quot;width&quot;:968.4276202469473}"/>
  <p:tag name="KSO_WM_UNIT_FILL_TYPE" val="1"/>
  <p:tag name="KSO_WM_UNIT_FILL_FORE_SCHEMECOLOR_INDEX" val="6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i*1_2_3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3"/>
  <p:tag name="KSO_WM_DIAGRAM_VIRTUALLY_FRAME" val="{&quot;height&quot;:477.88212762492276,&quot;left&quot;:15.17503937007873,&quot;top&quot;:94.0089361875386,&quot;width&quot;:968.4276202469473}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f*1_2_1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DIAGRAM_GROUP_CODE" val="m1-1"/>
  <p:tag name="KSO_WM_UNIT_TYPE" val="m_h_f"/>
  <p:tag name="KSO_WM_UNIT_INDEX" val="1_2_1"/>
  <p:tag name="KSO_WM_DIAGRAM_VIRTUALLY_FRAME" val="{&quot;height&quot;:477.88212762492276,&quot;left&quot;:15.17503937007873,&quot;top&quot;:94.0089361875386,&quot;width&quot;:968.4276202469473}"/>
  <p:tag name="KSO_WM_UNIT_TEXT_FILL_FORE_SCHEMECOLOR_INDEX" val="1"/>
  <p:tag name="KSO_WM_UNIT_TEXT_FILL_TYPE" val="1"/>
  <p:tag name="KSO_WM_UNIT_PRESET_TEXT" val="单击此处添加文本，简明扼要地阐述您的观点"/>
  <p:tag name="KSO_WM_UNIT_TEXT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a*1_2_1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2_1"/>
  <p:tag name="KSO_WM_DIAGRAM_VIRTUALLY_FRAME" val="{&quot;height&quot;:477.88212762492276,&quot;left&quot;:15.17503937007873,&quot;top&quot;:94.0089361875386,&quot;width&quot;:968.4276202469473}"/>
  <p:tag name="KSO_WM_UNIT_TEXT_FILL_FORE_SCHEMECOLOR_INDEX" val="1"/>
  <p:tag name="KSO_WM_UNIT_TEXT_FILL_TYPE" val="1"/>
  <p:tag name="KSO_WM_UNIT_PRESET_TEXT" val="景点2"/>
  <p:tag name="KSO_WM_UNIT_TEXT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52.xml><?xml version="1.0" encoding="utf-8"?>
<p:tagLst xmlns:p="http://schemas.openxmlformats.org/presentationml/2006/main">
  <p:tag name="KSO_WM_DIAGRAM_VIRTUALLY_FRAME" val="{&quot;height&quot;:477.88212762492276,&quot;left&quot;:15.17503937007873,&quot;top&quot;:94.0089361875386,&quot;width&quot;:968.4276202469473}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i*1_3_1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1"/>
  <p:tag name="KSO_WM_DIAGRAM_VIRTUALLY_FRAME" val="{&quot;height&quot;:477.88212762492276,&quot;left&quot;:15.17503937007873,&quot;top&quot;:94.0089361875386,&quot;width&quot;:968.4276202469473}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brightness&quot;:-0.25,&quot;colorType&quot;:1,&quot;foreColorIndex&quot;:5,&quot;transparency&quot;:0.879999995231628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i*1_3_2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2"/>
  <p:tag name="KSO_WM_DIAGRAM_VIRTUALLY_FRAME" val="{&quot;height&quot;:477.88212762492276,&quot;left&quot;:15.17503937007873,&quot;top&quot;:94.0089361875386,&quot;width&quot;:968.4276202469473}"/>
  <p:tag name="KSO_WM_UNIT_FILL_TYPE" val="1"/>
  <p:tag name="KSO_WM_UNIT_FILL_FORE_SCHEMECOLOR_INDEX" val="6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i*1_3_3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3"/>
  <p:tag name="KSO_WM_DIAGRAM_VIRTUALLY_FRAME" val="{&quot;height&quot;:477.88212762492276,&quot;left&quot;:15.17503937007873,&quot;top&quot;:94.0089361875386,&quot;width&quot;:968.4276202469473}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f*1_3_1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DIAGRAM_GROUP_CODE" val="m1-1"/>
  <p:tag name="KSO_WM_UNIT_TYPE" val="m_h_f"/>
  <p:tag name="KSO_WM_UNIT_INDEX" val="1_3_1"/>
  <p:tag name="KSO_WM_DIAGRAM_VIRTUALLY_FRAME" val="{&quot;height&quot;:477.88212762492276,&quot;left&quot;:15.17503937007873,&quot;top&quot;:94.0089361875386,&quot;width&quot;:968.4276202469473}"/>
  <p:tag name="KSO_WM_UNIT_TEXT_FILL_FORE_SCHEMECOLOR_INDEX" val="1"/>
  <p:tag name="KSO_WM_UNIT_TEXT_FILL_TYPE" val="1"/>
  <p:tag name="KSO_WM_UNIT_PRESET_TEXT" val="单击此处添加文本，简明扼要地阐述您的观点"/>
  <p:tag name="KSO_WM_UNIT_TEXT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a*1_3_1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3_1"/>
  <p:tag name="KSO_WM_DIAGRAM_VIRTUALLY_FRAME" val="{&quot;height&quot;:477.88212762492276,&quot;left&quot;:15.17503937007873,&quot;top&quot;:94.0089361875386,&quot;width&quot;:968.4276202469473}"/>
  <p:tag name="KSO_WM_UNIT_TEXT_FILL_FORE_SCHEMECOLOR_INDEX" val="1"/>
  <p:tag name="KSO_WM_UNIT_TEXT_FILL_TYPE" val="1"/>
  <p:tag name="KSO_WM_UNIT_PRESET_TEXT" val="景点3"/>
  <p:tag name="KSO_WM_UNIT_TEXT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d*1_2_1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ICTURE_SUBTYPE" val="b"/>
  <p:tag name="KSO_WM_UNIT_VALUE" val="437*603"/>
  <p:tag name="KSO_WM_DIAGRAM_GROUP_CODE" val="m1-1"/>
  <p:tag name="KSO_WM_UNIT_TYPE" val="m_h_d"/>
  <p:tag name="KSO_WM_UNIT_INDEX" val="1_2_1"/>
  <p:tag name="KSO_WM_DIAGRAM_VIRTUALLY_FRAME" val="{&quot;height&quot;:477.88212762492276,&quot;left&quot;:15.17503937007873,&quot;top&quot;:94.0089361875386,&quot;width&quot;:968.4276202469473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4000000059604645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6,7,6,7,6,7]}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d*1_3_1"/>
  <p:tag name="KSO_WM_TEMPLATE_CATEGORY" val="diagram"/>
  <p:tag name="KSO_WM_TEMPLATE_INDEX" val="4049304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ICTURE_SUBTYPE" val="b"/>
  <p:tag name="KSO_WM_UNIT_VALUE" val="437*603"/>
  <p:tag name="KSO_WM_DIAGRAM_GROUP_CODE" val="m1-1"/>
  <p:tag name="KSO_WM_UNIT_TYPE" val="m_h_d"/>
  <p:tag name="KSO_WM_UNIT_INDEX" val="1_3_1"/>
  <p:tag name="KSO_WM_DIAGRAM_VIRTUALLY_FRAME" val="{&quot;height&quot;:477.88212762492276,&quot;left&quot;:15.17503937007873,&quot;top&quot;:94.0089361875386,&quot;width&quot;:968.4276202469473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4000000059604645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6,7,6,7,6,7]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i*1_3"/>
  <p:tag name="KSO_WM_TEMPLATE_CATEGORY" val="diagram"/>
  <p:tag name="KSO_WM_TEMPLATE_INDEX" val="40493041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3"/>
  <p:tag name="KSO_WM_DIAGRAM_VIRTUALLY_FRAME" val="{&quot;height&quot;:477.88212762492276,&quot;left&quot;:15.17503937007873,&quot;top&quot;:94.0089361875386,&quot;width&quot;:968.4276202469473}"/>
  <p:tag name="KSO_WM_UNIT_FILL_TYPE" val="1"/>
  <p:tag name="KSO_WM_UNIT_FILL_FORE_SCHEMECOLOR_INDEX" val="6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i*1_4"/>
  <p:tag name="KSO_WM_TEMPLATE_CATEGORY" val="diagram"/>
  <p:tag name="KSO_WM_TEMPLATE_INDEX" val="40493041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4"/>
  <p:tag name="KSO_WM_DIAGRAM_VIRTUALLY_FRAME" val="{&quot;height&quot;:477.88212762492276,&quot;left&quot;:15.17503937007873,&quot;top&quot;:94.0089361875386,&quot;width&quot;:968.4276202469473}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6,7,6,7,6,7]}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i*1_5"/>
  <p:tag name="KSO_WM_TEMPLATE_CATEGORY" val="diagram"/>
  <p:tag name="KSO_WM_TEMPLATE_INDEX" val="40493041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5"/>
  <p:tag name="KSO_WM_DIAGRAM_VIRTUALLY_FRAME" val="{&quot;height&quot;:477.88212762492276,&quot;left&quot;:15.17503937007873,&quot;top&quot;:94.0089361875386,&quot;width&quot;:968.4276202469473}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brightness&quot;:-0.25,&quot;colorType&quot;:1,&quot;foreColorIndex&quot;:5,&quot;transparency&quot;:0.879999995231628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d*1_1_1"/>
  <p:tag name="KSO_WM_TEMPLATE_CATEGORY" val="diagram"/>
  <p:tag name="KSO_WM_TEMPLATE_INDEX" val="4049304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PICTURE_SUBTYPE" val="b"/>
  <p:tag name="KSO_WM_UNIT_VALUE" val="437*603"/>
  <p:tag name="KSO_WM_DIAGRAM_GROUP_CODE" val="m1-1"/>
  <p:tag name="KSO_WM_UNIT_TYPE" val="m_h_d"/>
  <p:tag name="KSO_WM_UNIT_INDEX" val="1_1_1"/>
  <p:tag name="KSO_WM_DIAGRAM_VIRTUALLY_FRAME" val="{&quot;height&quot;:427.60712216207065,&quot;left&quot;:15.17503937007873,&quot;top&quot;:94.03394165039063,&quot;width&quot;:927.620614926796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4000000059604645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6,7,6,7,6,7]}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f*1_1_1"/>
  <p:tag name="KSO_WM_TEMPLATE_CATEGORY" val="diagram"/>
  <p:tag name="KSO_WM_TEMPLATE_INDEX" val="4049304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DIAGRAM_GROUP_CODE" val="m1-1"/>
  <p:tag name="KSO_WM_UNIT_TYPE" val="m_h_f"/>
  <p:tag name="KSO_WM_UNIT_INDEX" val="1_1_1"/>
  <p:tag name="KSO_WM_DIAGRAM_VIRTUALLY_FRAME" val="{&quot;height&quot;:427.60712216207065,&quot;left&quot;:15.17503937007873,&quot;top&quot;:94.03394165039063,&quot;width&quot;:927.6206149267962}"/>
  <p:tag name="KSO_WM_UNIT_TEXT_FILL_FORE_SCHEMECOLOR_INDEX" val="1"/>
  <p:tag name="KSO_WM_UNIT_TEXT_FILL_TYPE" val="1"/>
  <p:tag name="KSO_WM_UNIT_PRESET_TEXT" val="单击此处添加文本，简明扼要地阐述您的观点"/>
  <p:tag name="KSO_WM_UNIT_TEXT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a*1_1_1"/>
  <p:tag name="KSO_WM_TEMPLATE_CATEGORY" val="diagram"/>
  <p:tag name="KSO_WM_TEMPLATE_INDEX" val="4049304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1_1"/>
  <p:tag name="KSO_WM_DIAGRAM_VIRTUALLY_FRAME" val="{&quot;height&quot;:427.60712216207065,&quot;left&quot;:15.17503937007873,&quot;top&quot;:94.03394165039063,&quot;width&quot;:927.6206149267962}"/>
  <p:tag name="KSO_WM_UNIT_TEXT_FILL_FORE_SCHEMECOLOR_INDEX" val="1"/>
  <p:tag name="KSO_WM_UNIT_TEXT_FILL_TYPE" val="1"/>
  <p:tag name="KSO_WM_UNIT_PRESET_TEXT" val="景点1"/>
  <p:tag name="KSO_WM_UNIT_TEXT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i*1_1_1"/>
  <p:tag name="KSO_WM_TEMPLATE_CATEGORY" val="diagram"/>
  <p:tag name="KSO_WM_TEMPLATE_INDEX" val="4049304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1"/>
  <p:tag name="KSO_WM_DIAGRAM_VIRTUALLY_FRAME" val="{&quot;height&quot;:427.60712216207065,&quot;left&quot;:15.17503937007873,&quot;top&quot;:94.03394165039063,&quot;width&quot;:927.6206149267962}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brightness&quot;:-0.25,&quot;colorType&quot;:1,&quot;foreColorIndex&quot;:5,&quot;transparency&quot;:0.879999995231628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i*1_1_2"/>
  <p:tag name="KSO_WM_TEMPLATE_CATEGORY" val="diagram"/>
  <p:tag name="KSO_WM_TEMPLATE_INDEX" val="4049304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2"/>
  <p:tag name="KSO_WM_DIAGRAM_VIRTUALLY_FRAME" val="{&quot;height&quot;:427.60712216207065,&quot;left&quot;:15.17503937007873,&quot;top&quot;:94.03394165039063,&quot;width&quot;:927.6206149267962}"/>
  <p:tag name="KSO_WM_UNIT_FILL_TYPE" val="1"/>
  <p:tag name="KSO_WM_UNIT_FILL_FORE_SCHEMECOLOR_INDEX" val="6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i*1_1_3"/>
  <p:tag name="KSO_WM_TEMPLATE_CATEGORY" val="diagram"/>
  <p:tag name="KSO_WM_TEMPLATE_INDEX" val="4049304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3"/>
  <p:tag name="KSO_WM_DIAGRAM_VIRTUALLY_FRAME" val="{&quot;height&quot;:427.60712216207065,&quot;left&quot;:15.17503937007873,&quot;top&quot;:94.03394165039063,&quot;width&quot;:927.6206149267962}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d*1_2_1"/>
  <p:tag name="KSO_WM_TEMPLATE_CATEGORY" val="diagram"/>
  <p:tag name="KSO_WM_TEMPLATE_INDEX" val="4049304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PICTURE_SUBTYPE" val="b"/>
  <p:tag name="KSO_WM_UNIT_VALUE" val="437*603"/>
  <p:tag name="KSO_WM_DIAGRAM_GROUP_CODE" val="m1-1"/>
  <p:tag name="KSO_WM_UNIT_TYPE" val="m_h_d"/>
  <p:tag name="KSO_WM_UNIT_INDEX" val="1_2_1"/>
  <p:tag name="KSO_WM_DIAGRAM_VIRTUALLY_FRAME" val="{&quot;height&quot;:427.63212762492265,&quot;left&quot;:15.17503937007873,&quot;top&quot;:94.0089361875386,&quot;width&quot;:930.3999999999999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4000000059604645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6,7,6,7,6,7]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i*1_2_1"/>
  <p:tag name="KSO_WM_TEMPLATE_CATEGORY" val="diagram"/>
  <p:tag name="KSO_WM_TEMPLATE_INDEX" val="4049304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1"/>
  <p:tag name="KSO_WM_DIAGRAM_VIRTUALLY_FRAME" val="{&quot;height&quot;:477.88212762492276,&quot;left&quot;:15.17503937007873,&quot;top&quot;:94.0089361875386,&quot;width&quot;:968.4276202469473}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brightness&quot;:-0.25,&quot;colorType&quot;:1,&quot;foreColorIndex&quot;:5,&quot;transparency&quot;:0.879999995231628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i*1_2_2"/>
  <p:tag name="KSO_WM_TEMPLATE_CATEGORY" val="diagram"/>
  <p:tag name="KSO_WM_TEMPLATE_INDEX" val="4049304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2"/>
  <p:tag name="KSO_WM_DIAGRAM_VIRTUALLY_FRAME" val="{&quot;height&quot;:477.88212762492276,&quot;left&quot;:15.17503937007873,&quot;top&quot;:94.0089361875386,&quot;width&quot;:968.4276202469473}"/>
  <p:tag name="KSO_WM_UNIT_FILL_TYPE" val="1"/>
  <p:tag name="KSO_WM_UNIT_FILL_FORE_SCHEMECOLOR_INDEX" val="6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i*1_2_3"/>
  <p:tag name="KSO_WM_TEMPLATE_CATEGORY" val="diagram"/>
  <p:tag name="KSO_WM_TEMPLATE_INDEX" val="4049304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3"/>
  <p:tag name="KSO_WM_DIAGRAM_VIRTUALLY_FRAME" val="{&quot;height&quot;:477.88212762492276,&quot;left&quot;:15.17503937007873,&quot;top&quot;:94.0089361875386,&quot;width&quot;:968.4276202469473}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f*1_3_1"/>
  <p:tag name="KSO_WM_TEMPLATE_CATEGORY" val="diagram"/>
  <p:tag name="KSO_WM_TEMPLATE_INDEX" val="4049304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DIAGRAM_GROUP_CODE" val="m1-1"/>
  <p:tag name="KSO_WM_UNIT_TYPE" val="m_h_f"/>
  <p:tag name="KSO_WM_UNIT_INDEX" val="1_3_1"/>
  <p:tag name="KSO_WM_DIAGRAM_VIRTUALLY_FRAME" val="{&quot;height&quot;:477.88212762492276,&quot;left&quot;:15.17503937007873,&quot;top&quot;:94.0089361875386,&quot;width&quot;:968.4276202469473}"/>
  <p:tag name="KSO_WM_UNIT_TEXT_FILL_FORE_SCHEMECOLOR_INDEX" val="1"/>
  <p:tag name="KSO_WM_UNIT_TEXT_FILL_TYPE" val="1"/>
  <p:tag name="KSO_WM_UNIT_PRESET_TEXT" val="单击此处添加文本，简明扼要地阐述您的观点"/>
  <p:tag name="KSO_WM_UNIT_TEXT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3041_2*m_h_a*1_3_1"/>
  <p:tag name="KSO_WM_TEMPLATE_CATEGORY" val="diagram"/>
  <p:tag name="KSO_WM_TEMPLATE_INDEX" val="4049304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3_1"/>
  <p:tag name="KSO_WM_DIAGRAM_VIRTUALLY_FRAME" val="{&quot;height&quot;:477.88212762492276,&quot;left&quot;:15.17503937007873,&quot;top&quot;:94.0089361875386,&quot;width&quot;:968.4276202469473}"/>
  <p:tag name="KSO_WM_UNIT_TEXT_FILL_FORE_SCHEMECOLOR_INDEX" val="1"/>
  <p:tag name="KSO_WM_UNIT_TEXT_FILL_TYPE" val="1"/>
  <p:tag name="KSO_WM_UNIT_PRESET_TEXT" val="景点3"/>
  <p:tag name="KSO_WM_UNIT_TEXT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6,7,6,7,6,7]}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430048]}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7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07_2*l_h_i*1_1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3.4500454735944,&quot;left&quot;:61.274993896484375,&quot;top&quot;:155.92499389648438,&quot;width&quot;:854.4500122070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78.xml><?xml version="1.0" encoding="utf-8"?>
<p:tagLst xmlns:p="http://schemas.openxmlformats.org/presentationml/2006/main">
  <p:tag name="KSO_WM_DIAGRAM_VIRTUALLY_FRAME" val="{&quot;height&quot;:343.4500454735944,&quot;left&quot;:61.274993896484375,&quot;top&quot;:155.92499389648438,&quot;width&quot;:854.4500122070312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07_2*l_h_f*1_1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VALUE" val="117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的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7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307_2*l_h_i*1_2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3.4500454735944,&quot;left&quot;:61.274993896484375,&quot;top&quot;:155.92499389648438,&quot;width&quot;:854.4500122070312}"/>
  <p:tag name="KSO_WM_DIAGRAM_COLOR_MATCH_VALUE" val="{&quot;shape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8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DIAGRAM_VIRTUALLY_FRAME" val="{&quot;height&quot;:343.4500454735944,&quot;left&quot;:61.274993896484375,&quot;top&quot;:155.92499389648438,&quot;width&quot;:854.4500122070312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307_2*l_h_f*1_2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VALUE" val="117"/>
  <p:tag name="KSO_WM_UNIT_PRESET_TEXT" val="单击此处添加文本具体内容，简明扼要地阐述您的观点。根据需要可酌情增减文字，以便观者准确地理解您传达的思想单击此处添加文本具体内容，简明扼要地阐述您的观点。以便观者准确地理解您传达的思想单击此处添加文本具体内容。"/>
  <p:tag name="KSO_WM_UNIT_LINE_FORE_SCHEMECOLOR_INDEX" val="8"/>
  <p:tag name="KSO_WM_DIAGRAM_USE_COLOR_VALUE" val="{&quot;color_scheme&quot;:1,&quot;color_type&quot;:1,&quot;theme_color_indexes&quot;:[5,6,5,6,5,6]}"/>
</p:tagLst>
</file>

<file path=ppt/tags/tag18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307_2*l_h_i*1_3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3.4500454735944,&quot;left&quot;:61.274993896484375,&quot;top&quot;:155.92499389648438,&quot;width&quot;:854.4500122070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82.xml><?xml version="1.0" encoding="utf-8"?>
<p:tagLst xmlns:p="http://schemas.openxmlformats.org/presentationml/2006/main">
  <p:tag name="KSO_WM_DIAGRAM_VIRTUALLY_FRAME" val="{&quot;height&quot;:343.4500454735944,&quot;left&quot;:61.274993896484375,&quot;top&quot;:155.92499389648438,&quot;width&quot;:854.4500122070312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307_2*l_h_f*1_3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VALUE" val="117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。"/>
  <p:tag name="KSO_WM_UNIT_LINE_FORE_SCHEMECOLOR_INDEX" val="5"/>
  <p:tag name="KSO_WM_DIAGRAM_USE_COLOR_VALUE" val="{&quot;color_scheme&quot;:1,&quot;color_type&quot;:1,&quot;theme_color_indexes&quot;:[5,6,5,6,5,6]}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15857]}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86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87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88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89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91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92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93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94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95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96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97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98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199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201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202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2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04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05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06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07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08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09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11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12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13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14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15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16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17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18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19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21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22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23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24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25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26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27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28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29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31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32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33.xml><?xml version="1.0" encoding="utf-8"?>
<p:tagLst xmlns:p="http://schemas.openxmlformats.org/presentationml/2006/main">
  <p:tag name="KSO_WM_DIAGRAM_VIRTUALLY_FRAME" val="{&quot;height&quot;:385,&quot;left&quot;:60,&quot;top&quot;:110,&quot;width&quot;:840}"/>
</p:tagLst>
</file>

<file path=ppt/tags/tag2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39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1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2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3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4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5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6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7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8.xml><?xml version="1.0" encoding="utf-8"?>
<p:tagLst xmlns:p="http://schemas.openxmlformats.org/presentationml/2006/main">
  <p:tag name="KSO_WM_DIAGRAM_VIRTUALLY_FRAME" val="{&quot;height&quot;:320,&quot;left&quot;:60,&quot;top&quot;:175.65,&quot;width&quot;:400}"/>
</p:tagLst>
</file>

<file path=ppt/tags/tag2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5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0945_2*n_h_h_f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56.25,&quot;top&quot;:118.47676696777344,&quot;width&quot;:807.50007874015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UNIT_ID" val="diagram20230945_2*n_h_h_a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56.25,&quot;top&quot;:118.47676696777344,&quot;width&quot;:807.50007874015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5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2*n_h_h_f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56.25,&quot;top&quot;:118.47676696777344,&quot;width&quot;:807.50007874015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 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2*n_h_h_a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56.25,&quot;top&quot;:118.47676696777344,&quot;width&quot;:807.50007874015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5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2*n_h_h_f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56.25,&quot;top&quot;:118.47676696777344,&quot;width&quot;:807.50007874015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2*n_h_h_a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56.25,&quot;top&quot;:118.47676696777344,&quot;width&quot;:807.50007874015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57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88.3464660644531,&quot;left&quot;:56.25,&quot;top&quot;:118.47676696777344,&quot;width&quot;:807.5000787401575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258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88.3464660644531,&quot;left&quot;:56.25,&quot;top&quot;:118.47676696777344,&quot;width&quot;:807.500078740157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59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88.3464660644531,&quot;left&quot;:56.25,&quot;top&quot;:118.47676696777344,&quot;width&quot;:807.50007874015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3_1"/>
  <p:tag name="KSO_WM_DIAGRAM_MAX_ITEMCNT" val="4"/>
  <p:tag name="KSO_WM_DIAGRAM_MIN_ITEMCNT" val="2"/>
  <p:tag name="KSO_WM_DIAGRAM_VIRTUALLY_FRAME" val="{&quot;height&quot;:388.3464660644531,&quot;left&quot;:56.25,&quot;top&quot;:118.47676696777344,&quot;width&quot;:807.5000787401575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10,&quot;pos&quot;:0,&quot;transparency&quot;:0},{&quot;brightness&quot;:0,&quot;colorType&quot;:2,&quot;pos&quot;:1,&quot;rgb&quot;:&quot;#ffffff&quot;,&quot;transparency&quot;:0},{&quot;brightness&quot;:0.800000011920929,&quot;colorType&quot;:1,&quot;foreColorIndex&quot;:7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61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88.3464660644531,&quot;left&quot;:56.25,&quot;top&quot;:118.47676696777344,&quot;width&quot;:807.50007874015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12417]}"/>
</p:tagLst>
</file>

<file path=ppt/tags/tag26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1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5,6,5,6,5,6]}"/>
</p:tagLst>
</file>

<file path=ppt/tags/tag2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86_1*l_h_a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26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86_1*l_h_f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；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26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2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5,6,5,6,5,6]}"/>
</p:tagLst>
</file>

<file path=ppt/tags/tag2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86_1*l_h_a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26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86_1*l_h_f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；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26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3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5,6,5,6,5,6]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686_1*l_h_a*1_3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27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686_1*l_h_f*1_3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；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27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2_3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3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DIAGRAM_USE_COLOR_VALUE" val="{&quot;color_scheme&quot;:1,&quot;color_type&quot;:1,&quot;theme_color_indexes&quot;:[5,6,5,6,5,6]}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686_1*l_h_i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1686_1*l_h_i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1686_1*l_h_i*1_3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7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3_3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3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DIAGRAM_USE_COLOR_VALUE" val="{&quot;color_scheme&quot;:1,&quot;color_type&quot;:1,&quot;theme_color_indexes&quot;:[5,6,5,6,5,6]}"/>
</p:tagLst>
</file>

<file path=ppt/tags/tag2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12417,3319356]}"/>
</p:tagLst>
</file>

<file path=ppt/tags/tag2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79.xml><?xml version="1.0" encoding="utf-8"?>
<p:tagLst xmlns:p="http://schemas.openxmlformats.org/presentationml/2006/main">
  <p:tag name="KSO_WPP_MARK_KEY" val="a2a5eca0-986b-41fe-bf5a-9673f57f7c4a"/>
  <p:tag name="resource_record_key" val="{&quot;65&quot;:[20205081],&quot;70&quot;:[3430048,3315857,3312417,3319356]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4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65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66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67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68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69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1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2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3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4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5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6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7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8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9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81.xml><?xml version="1.0" encoding="utf-8"?>
<p:tagLst xmlns:p="http://schemas.openxmlformats.org/presentationml/2006/main">
  <p:tag name="KSO_WM_DIAGRAM_VIRTUALLY_FRAME" val="{&quot;height&quot;:197.05,&quot;left&quot;:76,&quot;top&quot;:256.15,&quot;width&quot;:794.3}"/>
</p:tagLst>
</file>

<file path=ppt/tags/tag82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83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3.6749606299212,&quot;left&quot;:54.82501220703125,&quot;top&quot;:124.97503937007873,&quot;width&quot;:878.6249877929688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8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3.6749606299212,&quot;left&quot;:54.82501220703125,&quot;top&quot;:124.97503937007873,&quot;width&quot;:878.62498779296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88.xml><?xml version="1.0" encoding="utf-8"?>
<p:tagLst xmlns:p="http://schemas.openxmlformats.org/presentationml/2006/main">
  <p:tag name="KSO_WM_DIAGRAM_VIRTUALLY_FRAME" val="{&quot;height&quot;:533.6749606299212,&quot;left&quot;:54.82501220703125,&quot;top&quot;:124.97503937007873,&quot;width&quot;:878.6249877929688}"/>
</p:tagLst>
</file>

<file path=ppt/tags/tag8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3.6749606299212,&quot;left&quot;:54.82501220703125,&quot;top&quot;:124.97503937007873,&quot;width&quot;:878.6249877929688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3.6749606299212,&quot;left&quot;:54.82501220703125,&quot;top&quot;:124.97503937007873,&quot;width&quot;:878.62498779296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91.xml><?xml version="1.0" encoding="utf-8"?>
<p:tagLst xmlns:p="http://schemas.openxmlformats.org/presentationml/2006/main">
  <p:tag name="KSO_WM_DIAGRAM_VIRTUALLY_FRAME" val="{&quot;height&quot;:533.6749606299212,&quot;left&quot;:54.82501220703125,&quot;top&quot;:124.97503937007873,&quot;width&quot;:878.6249877929688}"/>
</p:tagLst>
</file>

<file path=ppt/tags/tag9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3.6749606299212,&quot;left&quot;:54.82501220703125,&quot;top&quot;:124.97503937007873,&quot;width&quot;:878.6249877929688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9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3.6749606299212,&quot;left&quot;:54.82501220703125,&quot;top&quot;:124.97503937007873,&quot;width&quot;:878.62498779296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94.xml><?xml version="1.0" encoding="utf-8"?>
<p:tagLst xmlns:p="http://schemas.openxmlformats.org/presentationml/2006/main">
  <p:tag name="KSO_WM_DIAGRAM_VIRTUALLY_FRAME" val="{&quot;height&quot;:533.6749606299212,&quot;left&quot;:54.82501220703125,&quot;top&quot;:124.97503937007873,&quot;width&quot;:878.6249877929688}"/>
</p:tagLst>
</file>

<file path=ppt/tags/tag9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3.6749606299212,&quot;left&quot;:54.82501220703125,&quot;top&quot;:124.97503937007873,&quot;width&quot;:878.6249877929688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9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3.6749606299212,&quot;left&quot;:54.82501220703125,&quot;top&quot;:124.97503937007873,&quot;width&quot;:878.62498779296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97.xml><?xml version="1.0" encoding="utf-8"?>
<p:tagLst xmlns:p="http://schemas.openxmlformats.org/presentationml/2006/main">
  <p:tag name="KSO_WM_DIAGRAM_VIRTUALLY_FRAME" val="{&quot;height&quot;:533.6749606299212,&quot;left&quot;:54.82501220703125,&quot;top&quot;:124.97503937007873,&quot;width&quot;:878.6249877929688}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21480]}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21480]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3589</Words>
  <Application>WPS 演示</Application>
  <PresentationFormat>宽屏</PresentationFormat>
  <Paragraphs>436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Wingdings</vt:lpstr>
      <vt:lpstr>汉仪中宋S</vt:lpstr>
      <vt:lpstr>Times New Roman</vt:lpstr>
      <vt:lpstr>Noto Sans SC</vt:lpstr>
      <vt:lpstr>Arial Unicode MS</vt:lpstr>
      <vt:lpstr>Calibri</vt:lpstr>
      <vt:lpstr>Kaiti SC</vt:lpstr>
      <vt:lpstr>Segoe Print</vt:lpstr>
      <vt:lpstr>Calisto MT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简约几何个人岗位述职报告_x000d_</dc:title>
  <dc:creator>蔡圆圆camille（卡米设计）</dc:creator>
  <cp:lastModifiedBy>GWZhang</cp:lastModifiedBy>
  <cp:revision>180</cp:revision>
  <dcterms:created xsi:type="dcterms:W3CDTF">2019-06-19T02:08:00Z</dcterms:created>
  <dcterms:modified xsi:type="dcterms:W3CDTF">2026-02-05T09:51:41Z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KSOTemplateUUID">
    <vt:lpwstr>v1.0_mb_zbmoe+zSTfWS7r/sK8+FwA==</vt:lpwstr>
  </property>
  <property fmtid="{D5CDD505-2E9C-101B-9397-08002B2CF9AE}" pid="4" name="ICV">
    <vt:lpwstr>2386A3C031A3478786ACBB711603CFBC_12</vt:lpwstr>
  </property>
</Properties>
</file>