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heme/themeOverride1.xml" ContentType="application/vnd.openxmlformats-officedocument.themeOverr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410" r:id="rId2"/>
    <p:sldId id="411" r:id="rId3"/>
    <p:sldId id="415" r:id="rId4"/>
    <p:sldId id="497" r:id="rId5"/>
    <p:sldId id="498" r:id="rId6"/>
    <p:sldId id="500" r:id="rId7"/>
    <p:sldId id="501" r:id="rId8"/>
    <p:sldId id="416" r:id="rId9"/>
    <p:sldId id="502" r:id="rId10"/>
    <p:sldId id="503" r:id="rId11"/>
    <p:sldId id="504" r:id="rId12"/>
    <p:sldId id="513" r:id="rId13"/>
    <p:sldId id="505" r:id="rId14"/>
    <p:sldId id="514" r:id="rId15"/>
    <p:sldId id="515" r:id="rId16"/>
    <p:sldId id="516" r:id="rId17"/>
    <p:sldId id="517" r:id="rId18"/>
    <p:sldId id="507" r:id="rId19"/>
    <p:sldId id="523" r:id="rId20"/>
    <p:sldId id="544" r:id="rId21"/>
    <p:sldId id="546" r:id="rId22"/>
    <p:sldId id="508" r:id="rId23"/>
    <p:sldId id="528" r:id="rId24"/>
    <p:sldId id="535" r:id="rId25"/>
    <p:sldId id="547" r:id="rId26"/>
    <p:sldId id="548" r:id="rId27"/>
    <p:sldId id="549" r:id="rId28"/>
    <p:sldId id="509" r:id="rId29"/>
    <p:sldId id="510" r:id="rId30"/>
    <p:sldId id="512" r:id="rId31"/>
    <p:sldId id="550" r:id="rId32"/>
    <p:sldId id="551" r:id="rId33"/>
    <p:sldId id="511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  <p:cmAuthor id="3" name="15794" initials="1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E7E1"/>
    <a:srgbClr val="55797A"/>
    <a:srgbClr val="FAEBD4"/>
    <a:srgbClr val="D8EEE1"/>
    <a:srgbClr val="DAE4F1"/>
    <a:srgbClr val="1C981C"/>
    <a:srgbClr val="A9D18E"/>
    <a:srgbClr val="83B85F"/>
    <a:srgbClr val="E2F0D9"/>
    <a:srgbClr val="D3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82" y="108"/>
      </p:cViewPr>
      <p:guideLst>
        <p:guide orient="horz" pos="217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13" Type="http://schemas.openxmlformats.org/officeDocument/2006/relationships/tags" Target="../tags/tag133.xml"/><Relationship Id="rId18" Type="http://schemas.openxmlformats.org/officeDocument/2006/relationships/image" Target="../media/image2.png"/><Relationship Id="rId26" Type="http://schemas.openxmlformats.org/officeDocument/2006/relationships/image" Target="../media/image19.svg"/><Relationship Id="rId3" Type="http://schemas.openxmlformats.org/officeDocument/2006/relationships/tags" Target="../tags/tag123.xml"/><Relationship Id="rId21" Type="http://schemas.openxmlformats.org/officeDocument/2006/relationships/image" Target="../media/image5.png"/><Relationship Id="rId7" Type="http://schemas.openxmlformats.org/officeDocument/2006/relationships/tags" Target="../tags/tag127.xml"/><Relationship Id="rId12" Type="http://schemas.openxmlformats.org/officeDocument/2006/relationships/tags" Target="../tags/tag132.xml"/><Relationship Id="rId17" Type="http://schemas.openxmlformats.org/officeDocument/2006/relationships/slideLayout" Target="../slideLayouts/slideLayout7.xml"/><Relationship Id="rId25" Type="http://schemas.openxmlformats.org/officeDocument/2006/relationships/image" Target="../media/image18.png"/><Relationship Id="rId2" Type="http://schemas.openxmlformats.org/officeDocument/2006/relationships/tags" Target="../tags/tag122.xml"/><Relationship Id="rId16" Type="http://schemas.openxmlformats.org/officeDocument/2006/relationships/tags" Target="../tags/tag136.xml"/><Relationship Id="rId20" Type="http://schemas.openxmlformats.org/officeDocument/2006/relationships/image" Target="../media/image15.svg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11" Type="http://schemas.openxmlformats.org/officeDocument/2006/relationships/tags" Target="../tags/tag131.xml"/><Relationship Id="rId24" Type="http://schemas.openxmlformats.org/officeDocument/2006/relationships/image" Target="../media/image17.svg"/><Relationship Id="rId5" Type="http://schemas.openxmlformats.org/officeDocument/2006/relationships/tags" Target="../tags/tag125.xml"/><Relationship Id="rId15" Type="http://schemas.openxmlformats.org/officeDocument/2006/relationships/tags" Target="../tags/tag135.xml"/><Relationship Id="rId23" Type="http://schemas.openxmlformats.org/officeDocument/2006/relationships/image" Target="../media/image16.png"/><Relationship Id="rId10" Type="http://schemas.openxmlformats.org/officeDocument/2006/relationships/tags" Target="../tags/tag130.xml"/><Relationship Id="rId19" Type="http://schemas.openxmlformats.org/officeDocument/2006/relationships/image" Target="../media/image14.png"/><Relationship Id="rId4" Type="http://schemas.openxmlformats.org/officeDocument/2006/relationships/tags" Target="../tags/tag124.xml"/><Relationship Id="rId9" Type="http://schemas.openxmlformats.org/officeDocument/2006/relationships/tags" Target="../tags/tag129.xml"/><Relationship Id="rId14" Type="http://schemas.openxmlformats.org/officeDocument/2006/relationships/tags" Target="../tags/tag134.xml"/><Relationship Id="rId22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png"/><Relationship Id="rId7" Type="http://schemas.openxmlformats.org/officeDocument/2006/relationships/image" Target="../media/image23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7.xml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image" Target="../media/image21.sv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png"/><Relationship Id="rId7" Type="http://schemas.openxmlformats.org/officeDocument/2006/relationships/image" Target="../media/image31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8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10" Type="http://schemas.openxmlformats.org/officeDocument/2006/relationships/image" Target="../media/image34.jpe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.png"/><Relationship Id="rId7" Type="http://schemas.openxmlformats.org/officeDocument/2006/relationships/image" Target="../media/image31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9.xml"/><Relationship Id="rId6" Type="http://schemas.openxmlformats.org/officeDocument/2006/relationships/image" Target="../media/image30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Relationship Id="rId9" Type="http://schemas.openxmlformats.org/officeDocument/2006/relationships/image" Target="../media/image29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13" Type="http://schemas.openxmlformats.org/officeDocument/2006/relationships/tags" Target="../tags/tag152.xml"/><Relationship Id="rId18" Type="http://schemas.openxmlformats.org/officeDocument/2006/relationships/image" Target="../media/image2.png"/><Relationship Id="rId3" Type="http://schemas.openxmlformats.org/officeDocument/2006/relationships/tags" Target="../tags/tag142.xml"/><Relationship Id="rId21" Type="http://schemas.openxmlformats.org/officeDocument/2006/relationships/image" Target="../media/image39.png"/><Relationship Id="rId7" Type="http://schemas.openxmlformats.org/officeDocument/2006/relationships/tags" Target="../tags/tag146.xml"/><Relationship Id="rId12" Type="http://schemas.openxmlformats.org/officeDocument/2006/relationships/tags" Target="../tags/tag151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41.xml"/><Relationship Id="rId16" Type="http://schemas.openxmlformats.org/officeDocument/2006/relationships/tags" Target="../tags/tag155.xml"/><Relationship Id="rId20" Type="http://schemas.openxmlformats.org/officeDocument/2006/relationships/image" Target="../media/image38.svg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11" Type="http://schemas.openxmlformats.org/officeDocument/2006/relationships/tags" Target="../tags/tag150.xml"/><Relationship Id="rId24" Type="http://schemas.openxmlformats.org/officeDocument/2006/relationships/image" Target="../media/image29.svg"/><Relationship Id="rId5" Type="http://schemas.openxmlformats.org/officeDocument/2006/relationships/tags" Target="../tags/tag144.xml"/><Relationship Id="rId15" Type="http://schemas.openxmlformats.org/officeDocument/2006/relationships/tags" Target="../tags/tag154.xml"/><Relationship Id="rId23" Type="http://schemas.openxmlformats.org/officeDocument/2006/relationships/image" Target="../media/image28.png"/><Relationship Id="rId10" Type="http://schemas.openxmlformats.org/officeDocument/2006/relationships/tags" Target="../tags/tag149.xml"/><Relationship Id="rId19" Type="http://schemas.openxmlformats.org/officeDocument/2006/relationships/image" Target="../media/image37.png"/><Relationship Id="rId4" Type="http://schemas.openxmlformats.org/officeDocument/2006/relationships/tags" Target="../tags/tag143.xml"/><Relationship Id="rId9" Type="http://schemas.openxmlformats.org/officeDocument/2006/relationships/tags" Target="../tags/tag148.xml"/><Relationship Id="rId14" Type="http://schemas.openxmlformats.org/officeDocument/2006/relationships/tags" Target="../tags/tag153.xml"/><Relationship Id="rId22" Type="http://schemas.openxmlformats.org/officeDocument/2006/relationships/image" Target="../media/image40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.png"/><Relationship Id="rId7" Type="http://schemas.openxmlformats.org/officeDocument/2006/relationships/image" Target="../media/image44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6.xml"/><Relationship Id="rId6" Type="http://schemas.openxmlformats.org/officeDocument/2006/relationships/image" Target="../media/image43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Relationship Id="rId9" Type="http://schemas.openxmlformats.org/officeDocument/2006/relationships/image" Target="../media/image46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50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7.xml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Relationship Id="rId9" Type="http://schemas.openxmlformats.org/officeDocument/2006/relationships/image" Target="../media/image31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2.png"/><Relationship Id="rId7" Type="http://schemas.openxmlformats.org/officeDocument/2006/relationships/image" Target="../media/image54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8.xml"/><Relationship Id="rId6" Type="http://schemas.openxmlformats.org/officeDocument/2006/relationships/image" Target="../media/image53.png"/><Relationship Id="rId11" Type="http://schemas.openxmlformats.org/officeDocument/2006/relationships/image" Target="../media/image29.svg"/><Relationship Id="rId5" Type="http://schemas.openxmlformats.org/officeDocument/2006/relationships/image" Target="../media/image52.svg"/><Relationship Id="rId10" Type="http://schemas.openxmlformats.org/officeDocument/2006/relationships/image" Target="../media/image28.png"/><Relationship Id="rId4" Type="http://schemas.openxmlformats.org/officeDocument/2006/relationships/image" Target="../media/image51.png"/><Relationship Id="rId9" Type="http://schemas.openxmlformats.org/officeDocument/2006/relationships/image" Target="../media/image17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9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2.png"/><Relationship Id="rId7" Type="http://schemas.openxmlformats.org/officeDocument/2006/relationships/image" Target="../media/image59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0.xml"/><Relationship Id="rId6" Type="http://schemas.openxmlformats.org/officeDocument/2006/relationships/image" Target="../media/image58.png"/><Relationship Id="rId11" Type="http://schemas.openxmlformats.org/officeDocument/2006/relationships/image" Target="../media/image27.svg"/><Relationship Id="rId5" Type="http://schemas.openxmlformats.org/officeDocument/2006/relationships/image" Target="../media/image57.svg"/><Relationship Id="rId10" Type="http://schemas.openxmlformats.org/officeDocument/2006/relationships/image" Target="../media/image26.png"/><Relationship Id="rId4" Type="http://schemas.openxmlformats.org/officeDocument/2006/relationships/image" Target="../media/image56.png"/><Relationship Id="rId9" Type="http://schemas.openxmlformats.org/officeDocument/2006/relationships/image" Target="../media/image6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2" Type="http://schemas.openxmlformats.org/officeDocument/2006/relationships/tags" Target="../tags/tag66.xml"/><Relationship Id="rId16" Type="http://schemas.openxmlformats.org/officeDocument/2006/relationships/image" Target="../media/image2.png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image" Target="../media/image3.png"/><Relationship Id="rId10" Type="http://schemas.openxmlformats.org/officeDocument/2006/relationships/tags" Target="../tags/tag74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2.png"/><Relationship Id="rId7" Type="http://schemas.openxmlformats.org/officeDocument/2006/relationships/image" Target="../media/image15.svg"/><Relationship Id="rId12" Type="http://schemas.openxmlformats.org/officeDocument/2006/relationships/image" Target="../media/image6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1.xml"/><Relationship Id="rId6" Type="http://schemas.openxmlformats.org/officeDocument/2006/relationships/image" Target="../media/image63.png"/><Relationship Id="rId11" Type="http://schemas.openxmlformats.org/officeDocument/2006/relationships/image" Target="../media/image31.svg"/><Relationship Id="rId5" Type="http://schemas.openxmlformats.org/officeDocument/2006/relationships/image" Target="../media/image62.svg"/><Relationship Id="rId10" Type="http://schemas.openxmlformats.org/officeDocument/2006/relationships/image" Target="../media/image30.png"/><Relationship Id="rId4" Type="http://schemas.openxmlformats.org/officeDocument/2006/relationships/image" Target="../media/image61.png"/><Relationship Id="rId9" Type="http://schemas.openxmlformats.org/officeDocument/2006/relationships/image" Target="../media/image65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svg"/><Relationship Id="rId3" Type="http://schemas.openxmlformats.org/officeDocument/2006/relationships/image" Target="../media/image2.png"/><Relationship Id="rId7" Type="http://schemas.openxmlformats.org/officeDocument/2006/relationships/image" Target="../media/image68.svg"/><Relationship Id="rId12" Type="http://schemas.openxmlformats.org/officeDocument/2006/relationships/image" Target="../media/image7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2.xml"/><Relationship Id="rId6" Type="http://schemas.openxmlformats.org/officeDocument/2006/relationships/image" Target="../media/image67.png"/><Relationship Id="rId11" Type="http://schemas.openxmlformats.org/officeDocument/2006/relationships/image" Target="../media/image72.svg"/><Relationship Id="rId5" Type="http://schemas.openxmlformats.org/officeDocument/2006/relationships/image" Target="../media/image31.svg"/><Relationship Id="rId10" Type="http://schemas.openxmlformats.org/officeDocument/2006/relationships/image" Target="../media/image71.png"/><Relationship Id="rId4" Type="http://schemas.openxmlformats.org/officeDocument/2006/relationships/image" Target="../media/image30.png"/><Relationship Id="rId9" Type="http://schemas.openxmlformats.org/officeDocument/2006/relationships/image" Target="../media/image70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78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3.xml"/><Relationship Id="rId6" Type="http://schemas.openxmlformats.org/officeDocument/2006/relationships/image" Target="../media/image77.png"/><Relationship Id="rId5" Type="http://schemas.openxmlformats.org/officeDocument/2006/relationships/image" Target="../media/image76.svg"/><Relationship Id="rId10" Type="http://schemas.openxmlformats.org/officeDocument/2006/relationships/image" Target="../media/image79.jpeg"/><Relationship Id="rId4" Type="http://schemas.openxmlformats.org/officeDocument/2006/relationships/image" Target="../media/image75.png"/><Relationship Id="rId9" Type="http://schemas.openxmlformats.org/officeDocument/2006/relationships/image" Target="../media/image27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tags" Target="../tags/tag176.xml"/><Relationship Id="rId18" Type="http://schemas.openxmlformats.org/officeDocument/2006/relationships/image" Target="../media/image30.png"/><Relationship Id="rId3" Type="http://schemas.openxmlformats.org/officeDocument/2006/relationships/tags" Target="../tags/tag166.xml"/><Relationship Id="rId21" Type="http://schemas.openxmlformats.org/officeDocument/2006/relationships/image" Target="../media/image68.svg"/><Relationship Id="rId7" Type="http://schemas.openxmlformats.org/officeDocument/2006/relationships/tags" Target="../tags/tag170.xml"/><Relationship Id="rId12" Type="http://schemas.openxmlformats.org/officeDocument/2006/relationships/tags" Target="../tags/tag175.xml"/><Relationship Id="rId17" Type="http://schemas.openxmlformats.org/officeDocument/2006/relationships/image" Target="../media/image6.svg"/><Relationship Id="rId2" Type="http://schemas.openxmlformats.org/officeDocument/2006/relationships/tags" Target="../tags/tag165.xml"/><Relationship Id="rId16" Type="http://schemas.openxmlformats.org/officeDocument/2006/relationships/image" Target="../media/image60.png"/><Relationship Id="rId20" Type="http://schemas.openxmlformats.org/officeDocument/2006/relationships/image" Target="../media/image67.png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5" Type="http://schemas.openxmlformats.org/officeDocument/2006/relationships/tags" Target="../tags/tag168.xml"/><Relationship Id="rId15" Type="http://schemas.openxmlformats.org/officeDocument/2006/relationships/image" Target="../media/image2.png"/><Relationship Id="rId23" Type="http://schemas.openxmlformats.org/officeDocument/2006/relationships/image" Target="../media/image81.svg"/><Relationship Id="rId10" Type="http://schemas.openxmlformats.org/officeDocument/2006/relationships/tags" Target="../tags/tag173.xml"/><Relationship Id="rId19" Type="http://schemas.openxmlformats.org/officeDocument/2006/relationships/image" Target="../media/image31.svg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slideLayout" Target="../slideLayouts/slideLayout7.xml"/><Relationship Id="rId22" Type="http://schemas.openxmlformats.org/officeDocument/2006/relationships/image" Target="../media/image8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2.png"/><Relationship Id="rId7" Type="http://schemas.openxmlformats.org/officeDocument/2006/relationships/image" Target="../media/image31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7.xml"/><Relationship Id="rId6" Type="http://schemas.openxmlformats.org/officeDocument/2006/relationships/image" Target="../media/image30.png"/><Relationship Id="rId11" Type="http://schemas.openxmlformats.org/officeDocument/2006/relationships/image" Target="../media/image83.svg"/><Relationship Id="rId5" Type="http://schemas.openxmlformats.org/officeDocument/2006/relationships/image" Target="../media/image81.svg"/><Relationship Id="rId10" Type="http://schemas.openxmlformats.org/officeDocument/2006/relationships/image" Target="../media/image82.png"/><Relationship Id="rId4" Type="http://schemas.openxmlformats.org/officeDocument/2006/relationships/image" Target="../media/image80.png"/><Relationship Id="rId9" Type="http://schemas.openxmlformats.org/officeDocument/2006/relationships/image" Target="../media/image68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13" Type="http://schemas.openxmlformats.org/officeDocument/2006/relationships/tags" Target="../tags/tag190.xml"/><Relationship Id="rId18" Type="http://schemas.openxmlformats.org/officeDocument/2006/relationships/tags" Target="../tags/tag195.xml"/><Relationship Id="rId26" Type="http://schemas.openxmlformats.org/officeDocument/2006/relationships/image" Target="../media/image84.png"/><Relationship Id="rId3" Type="http://schemas.openxmlformats.org/officeDocument/2006/relationships/tags" Target="../tags/tag180.xml"/><Relationship Id="rId21" Type="http://schemas.openxmlformats.org/officeDocument/2006/relationships/image" Target="../media/image2.png"/><Relationship Id="rId7" Type="http://schemas.openxmlformats.org/officeDocument/2006/relationships/tags" Target="../tags/tag184.xml"/><Relationship Id="rId12" Type="http://schemas.openxmlformats.org/officeDocument/2006/relationships/tags" Target="../tags/tag189.xml"/><Relationship Id="rId17" Type="http://schemas.openxmlformats.org/officeDocument/2006/relationships/tags" Target="../tags/tag194.xml"/><Relationship Id="rId25" Type="http://schemas.openxmlformats.org/officeDocument/2006/relationships/image" Target="../media/image83.svg"/><Relationship Id="rId2" Type="http://schemas.openxmlformats.org/officeDocument/2006/relationships/tags" Target="../tags/tag179.xml"/><Relationship Id="rId16" Type="http://schemas.openxmlformats.org/officeDocument/2006/relationships/tags" Target="../tags/tag193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11" Type="http://schemas.openxmlformats.org/officeDocument/2006/relationships/tags" Target="../tags/tag188.xml"/><Relationship Id="rId24" Type="http://schemas.openxmlformats.org/officeDocument/2006/relationships/image" Target="../media/image82.png"/><Relationship Id="rId5" Type="http://schemas.openxmlformats.org/officeDocument/2006/relationships/tags" Target="../tags/tag182.xml"/><Relationship Id="rId15" Type="http://schemas.openxmlformats.org/officeDocument/2006/relationships/tags" Target="../tags/tag192.xml"/><Relationship Id="rId23" Type="http://schemas.openxmlformats.org/officeDocument/2006/relationships/image" Target="../media/image6.svg"/><Relationship Id="rId10" Type="http://schemas.openxmlformats.org/officeDocument/2006/relationships/tags" Target="../tags/tag187.xml"/><Relationship Id="rId19" Type="http://schemas.openxmlformats.org/officeDocument/2006/relationships/tags" Target="../tags/tag196.xml"/><Relationship Id="rId4" Type="http://schemas.openxmlformats.org/officeDocument/2006/relationships/tags" Target="../tags/tag181.xml"/><Relationship Id="rId9" Type="http://schemas.openxmlformats.org/officeDocument/2006/relationships/tags" Target="../tags/tag186.xml"/><Relationship Id="rId14" Type="http://schemas.openxmlformats.org/officeDocument/2006/relationships/tags" Target="../tags/tag191.xml"/><Relationship Id="rId22" Type="http://schemas.openxmlformats.org/officeDocument/2006/relationships/image" Target="../media/image60.png"/><Relationship Id="rId27" Type="http://schemas.openxmlformats.org/officeDocument/2006/relationships/image" Target="../media/image85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2.png"/><Relationship Id="rId7" Type="http://schemas.openxmlformats.org/officeDocument/2006/relationships/image" Target="../media/image59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7.xml"/><Relationship Id="rId6" Type="http://schemas.openxmlformats.org/officeDocument/2006/relationships/image" Target="../media/image58.png"/><Relationship Id="rId5" Type="http://schemas.openxmlformats.org/officeDocument/2006/relationships/image" Target="../media/image15.svg"/><Relationship Id="rId4" Type="http://schemas.openxmlformats.org/officeDocument/2006/relationships/image" Target="../media/image63.png"/><Relationship Id="rId9" Type="http://schemas.openxmlformats.org/officeDocument/2006/relationships/image" Target="../media/image17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13" Type="http://schemas.openxmlformats.org/officeDocument/2006/relationships/tags" Target="../tags/tag210.xml"/><Relationship Id="rId18" Type="http://schemas.openxmlformats.org/officeDocument/2006/relationships/image" Target="../media/image2.png"/><Relationship Id="rId26" Type="http://schemas.openxmlformats.org/officeDocument/2006/relationships/image" Target="../media/image38.svg"/><Relationship Id="rId3" Type="http://schemas.openxmlformats.org/officeDocument/2006/relationships/tags" Target="../tags/tag200.xml"/><Relationship Id="rId21" Type="http://schemas.openxmlformats.org/officeDocument/2006/relationships/image" Target="../media/image88.png"/><Relationship Id="rId7" Type="http://schemas.openxmlformats.org/officeDocument/2006/relationships/tags" Target="../tags/tag204.xml"/><Relationship Id="rId12" Type="http://schemas.openxmlformats.org/officeDocument/2006/relationships/tags" Target="../tags/tag209.xml"/><Relationship Id="rId17" Type="http://schemas.openxmlformats.org/officeDocument/2006/relationships/slideLayout" Target="../slideLayouts/slideLayout7.xml"/><Relationship Id="rId25" Type="http://schemas.openxmlformats.org/officeDocument/2006/relationships/image" Target="../media/image37.png"/><Relationship Id="rId2" Type="http://schemas.openxmlformats.org/officeDocument/2006/relationships/tags" Target="../tags/tag199.xml"/><Relationship Id="rId16" Type="http://schemas.openxmlformats.org/officeDocument/2006/relationships/tags" Target="../tags/tag213.xml"/><Relationship Id="rId20" Type="http://schemas.openxmlformats.org/officeDocument/2006/relationships/image" Target="../media/image87.svg"/><Relationship Id="rId29" Type="http://schemas.openxmlformats.org/officeDocument/2006/relationships/image" Target="../media/image94.jpeg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1" Type="http://schemas.openxmlformats.org/officeDocument/2006/relationships/tags" Target="../tags/tag208.xml"/><Relationship Id="rId24" Type="http://schemas.openxmlformats.org/officeDocument/2006/relationships/image" Target="../media/image91.svg"/><Relationship Id="rId5" Type="http://schemas.openxmlformats.org/officeDocument/2006/relationships/tags" Target="../tags/tag202.xml"/><Relationship Id="rId15" Type="http://schemas.openxmlformats.org/officeDocument/2006/relationships/tags" Target="../tags/tag212.xml"/><Relationship Id="rId23" Type="http://schemas.openxmlformats.org/officeDocument/2006/relationships/image" Target="../media/image90.png"/><Relationship Id="rId28" Type="http://schemas.openxmlformats.org/officeDocument/2006/relationships/image" Target="../media/image93.svg"/><Relationship Id="rId10" Type="http://schemas.openxmlformats.org/officeDocument/2006/relationships/tags" Target="../tags/tag207.xml"/><Relationship Id="rId19" Type="http://schemas.openxmlformats.org/officeDocument/2006/relationships/image" Target="../media/image86.png"/><Relationship Id="rId4" Type="http://schemas.openxmlformats.org/officeDocument/2006/relationships/tags" Target="../tags/tag201.xml"/><Relationship Id="rId9" Type="http://schemas.openxmlformats.org/officeDocument/2006/relationships/tags" Target="../tags/tag206.xml"/><Relationship Id="rId14" Type="http://schemas.openxmlformats.org/officeDocument/2006/relationships/tags" Target="../tags/tag211.xml"/><Relationship Id="rId22" Type="http://schemas.openxmlformats.org/officeDocument/2006/relationships/image" Target="../media/image89.svg"/><Relationship Id="rId27" Type="http://schemas.openxmlformats.org/officeDocument/2006/relationships/image" Target="../media/image9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4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tags" Target="../tags/tag226.xml"/><Relationship Id="rId18" Type="http://schemas.openxmlformats.org/officeDocument/2006/relationships/tags" Target="../tags/tag231.xml"/><Relationship Id="rId26" Type="http://schemas.openxmlformats.org/officeDocument/2006/relationships/image" Target="../media/image99.png"/><Relationship Id="rId39" Type="http://schemas.openxmlformats.org/officeDocument/2006/relationships/image" Target="../media/image107.svg"/><Relationship Id="rId21" Type="http://schemas.openxmlformats.org/officeDocument/2006/relationships/image" Target="../media/image2.png"/><Relationship Id="rId34" Type="http://schemas.openxmlformats.org/officeDocument/2006/relationships/image" Target="../media/image24.png"/><Relationship Id="rId7" Type="http://schemas.openxmlformats.org/officeDocument/2006/relationships/tags" Target="../tags/tag220.xml"/><Relationship Id="rId12" Type="http://schemas.openxmlformats.org/officeDocument/2006/relationships/tags" Target="../tags/tag225.xml"/><Relationship Id="rId17" Type="http://schemas.openxmlformats.org/officeDocument/2006/relationships/tags" Target="../tags/tag230.xml"/><Relationship Id="rId25" Type="http://schemas.openxmlformats.org/officeDocument/2006/relationships/image" Target="../media/image98.svg"/><Relationship Id="rId33" Type="http://schemas.openxmlformats.org/officeDocument/2006/relationships/image" Target="../media/image105.svg"/><Relationship Id="rId38" Type="http://schemas.openxmlformats.org/officeDocument/2006/relationships/image" Target="../media/image106.png"/><Relationship Id="rId2" Type="http://schemas.openxmlformats.org/officeDocument/2006/relationships/tags" Target="../tags/tag215.xml"/><Relationship Id="rId16" Type="http://schemas.openxmlformats.org/officeDocument/2006/relationships/tags" Target="../tags/tag229.xml"/><Relationship Id="rId20" Type="http://schemas.openxmlformats.org/officeDocument/2006/relationships/slideLayout" Target="../slideLayouts/slideLayout7.xml"/><Relationship Id="rId29" Type="http://schemas.openxmlformats.org/officeDocument/2006/relationships/image" Target="../media/image19.svg"/><Relationship Id="rId1" Type="http://schemas.openxmlformats.org/officeDocument/2006/relationships/themeOverride" Target="../theme/themeOverride1.xml"/><Relationship Id="rId6" Type="http://schemas.openxmlformats.org/officeDocument/2006/relationships/tags" Target="../tags/tag219.xml"/><Relationship Id="rId11" Type="http://schemas.openxmlformats.org/officeDocument/2006/relationships/tags" Target="../tags/tag224.xml"/><Relationship Id="rId24" Type="http://schemas.openxmlformats.org/officeDocument/2006/relationships/image" Target="../media/image97.png"/><Relationship Id="rId32" Type="http://schemas.openxmlformats.org/officeDocument/2006/relationships/image" Target="../media/image104.png"/><Relationship Id="rId37" Type="http://schemas.openxmlformats.org/officeDocument/2006/relationships/image" Target="../media/image87.svg"/><Relationship Id="rId5" Type="http://schemas.openxmlformats.org/officeDocument/2006/relationships/tags" Target="../tags/tag218.xml"/><Relationship Id="rId15" Type="http://schemas.openxmlformats.org/officeDocument/2006/relationships/tags" Target="../tags/tag228.xml"/><Relationship Id="rId23" Type="http://schemas.openxmlformats.org/officeDocument/2006/relationships/image" Target="../media/image96.svg"/><Relationship Id="rId28" Type="http://schemas.openxmlformats.org/officeDocument/2006/relationships/image" Target="../media/image101.png"/><Relationship Id="rId36" Type="http://schemas.openxmlformats.org/officeDocument/2006/relationships/image" Target="../media/image86.png"/><Relationship Id="rId10" Type="http://schemas.openxmlformats.org/officeDocument/2006/relationships/tags" Target="../tags/tag223.xml"/><Relationship Id="rId19" Type="http://schemas.openxmlformats.org/officeDocument/2006/relationships/tags" Target="../tags/tag232.xml"/><Relationship Id="rId31" Type="http://schemas.openxmlformats.org/officeDocument/2006/relationships/image" Target="../media/image103.svg"/><Relationship Id="rId4" Type="http://schemas.openxmlformats.org/officeDocument/2006/relationships/tags" Target="../tags/tag217.xml"/><Relationship Id="rId9" Type="http://schemas.openxmlformats.org/officeDocument/2006/relationships/tags" Target="../tags/tag222.xml"/><Relationship Id="rId14" Type="http://schemas.openxmlformats.org/officeDocument/2006/relationships/tags" Target="../tags/tag227.xml"/><Relationship Id="rId22" Type="http://schemas.openxmlformats.org/officeDocument/2006/relationships/image" Target="../media/image95.png"/><Relationship Id="rId27" Type="http://schemas.openxmlformats.org/officeDocument/2006/relationships/image" Target="../media/image100.svg"/><Relationship Id="rId30" Type="http://schemas.openxmlformats.org/officeDocument/2006/relationships/image" Target="../media/image102.png"/><Relationship Id="rId35" Type="http://schemas.openxmlformats.org/officeDocument/2006/relationships/image" Target="../media/image25.svg"/><Relationship Id="rId8" Type="http://schemas.openxmlformats.org/officeDocument/2006/relationships/tags" Target="../tags/tag221.xml"/><Relationship Id="rId3" Type="http://schemas.openxmlformats.org/officeDocument/2006/relationships/tags" Target="../tags/tag2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8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40.xml"/><Relationship Id="rId13" Type="http://schemas.openxmlformats.org/officeDocument/2006/relationships/tags" Target="../tags/tag245.xml"/><Relationship Id="rId18" Type="http://schemas.openxmlformats.org/officeDocument/2006/relationships/image" Target="../media/image101.png"/><Relationship Id="rId3" Type="http://schemas.openxmlformats.org/officeDocument/2006/relationships/tags" Target="../tags/tag235.xml"/><Relationship Id="rId21" Type="http://schemas.openxmlformats.org/officeDocument/2006/relationships/image" Target="../media/image109.svg"/><Relationship Id="rId7" Type="http://schemas.openxmlformats.org/officeDocument/2006/relationships/tags" Target="../tags/tag239.xml"/><Relationship Id="rId12" Type="http://schemas.openxmlformats.org/officeDocument/2006/relationships/tags" Target="../tags/tag244.xml"/><Relationship Id="rId17" Type="http://schemas.openxmlformats.org/officeDocument/2006/relationships/image" Target="../media/image27.svg"/><Relationship Id="rId2" Type="http://schemas.openxmlformats.org/officeDocument/2006/relationships/tags" Target="../tags/tag234.xml"/><Relationship Id="rId16" Type="http://schemas.openxmlformats.org/officeDocument/2006/relationships/image" Target="../media/image26.png"/><Relationship Id="rId20" Type="http://schemas.openxmlformats.org/officeDocument/2006/relationships/image" Target="../media/image108.png"/><Relationship Id="rId1" Type="http://schemas.openxmlformats.org/officeDocument/2006/relationships/tags" Target="../tags/tag233.xml"/><Relationship Id="rId6" Type="http://schemas.openxmlformats.org/officeDocument/2006/relationships/tags" Target="../tags/tag238.xml"/><Relationship Id="rId11" Type="http://schemas.openxmlformats.org/officeDocument/2006/relationships/tags" Target="../tags/tag243.xml"/><Relationship Id="rId5" Type="http://schemas.openxmlformats.org/officeDocument/2006/relationships/tags" Target="../tags/tag237.xml"/><Relationship Id="rId15" Type="http://schemas.openxmlformats.org/officeDocument/2006/relationships/image" Target="../media/image2.png"/><Relationship Id="rId10" Type="http://schemas.openxmlformats.org/officeDocument/2006/relationships/tags" Target="../tags/tag242.xml"/><Relationship Id="rId19" Type="http://schemas.openxmlformats.org/officeDocument/2006/relationships/image" Target="../media/image19.svg"/><Relationship Id="rId4" Type="http://schemas.openxmlformats.org/officeDocument/2006/relationships/tags" Target="../tags/tag236.xml"/><Relationship Id="rId9" Type="http://schemas.openxmlformats.org/officeDocument/2006/relationships/tags" Target="../tags/tag241.xml"/><Relationship Id="rId14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2.png"/><Relationship Id="rId7" Type="http://schemas.openxmlformats.org/officeDocument/2006/relationships/image" Target="../media/image113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6.xml"/><Relationship Id="rId6" Type="http://schemas.openxmlformats.org/officeDocument/2006/relationships/image" Target="../media/image112.png"/><Relationship Id="rId11" Type="http://schemas.openxmlformats.org/officeDocument/2006/relationships/image" Target="../media/image117.svg"/><Relationship Id="rId5" Type="http://schemas.openxmlformats.org/officeDocument/2006/relationships/image" Target="../media/image111.svg"/><Relationship Id="rId10" Type="http://schemas.openxmlformats.org/officeDocument/2006/relationships/image" Target="../media/image116.png"/><Relationship Id="rId4" Type="http://schemas.openxmlformats.org/officeDocument/2006/relationships/image" Target="../media/image110.png"/><Relationship Id="rId9" Type="http://schemas.openxmlformats.org/officeDocument/2006/relationships/image" Target="../media/image115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tags" Target="../tags/tag259.xml"/><Relationship Id="rId18" Type="http://schemas.openxmlformats.org/officeDocument/2006/relationships/image" Target="../media/image120.png"/><Relationship Id="rId3" Type="http://schemas.openxmlformats.org/officeDocument/2006/relationships/tags" Target="../tags/tag249.xml"/><Relationship Id="rId7" Type="http://schemas.openxmlformats.org/officeDocument/2006/relationships/tags" Target="../tags/tag253.xml"/><Relationship Id="rId12" Type="http://schemas.openxmlformats.org/officeDocument/2006/relationships/tags" Target="../tags/tag258.xml"/><Relationship Id="rId17" Type="http://schemas.openxmlformats.org/officeDocument/2006/relationships/image" Target="../media/image119.svg"/><Relationship Id="rId2" Type="http://schemas.openxmlformats.org/officeDocument/2006/relationships/tags" Target="../tags/tag248.xml"/><Relationship Id="rId16" Type="http://schemas.openxmlformats.org/officeDocument/2006/relationships/image" Target="../media/image118.png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tags" Target="../tags/tag257.xml"/><Relationship Id="rId5" Type="http://schemas.openxmlformats.org/officeDocument/2006/relationships/tags" Target="../tags/tag251.xml"/><Relationship Id="rId15" Type="http://schemas.openxmlformats.org/officeDocument/2006/relationships/image" Target="../media/image2.png"/><Relationship Id="rId10" Type="http://schemas.openxmlformats.org/officeDocument/2006/relationships/tags" Target="../tags/tag256.xml"/><Relationship Id="rId19" Type="http://schemas.openxmlformats.org/officeDocument/2006/relationships/image" Target="../media/image121.svg"/><Relationship Id="rId4" Type="http://schemas.openxmlformats.org/officeDocument/2006/relationships/tags" Target="../tags/tag250.xml"/><Relationship Id="rId9" Type="http://schemas.openxmlformats.org/officeDocument/2006/relationships/tags" Target="../tags/tag255.xml"/><Relationship Id="rId14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0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tags" Target="../tags/tag91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5" Type="http://schemas.openxmlformats.org/officeDocument/2006/relationships/tags" Target="../tags/tag83.xml"/><Relationship Id="rId15" Type="http://schemas.openxmlformats.org/officeDocument/2006/relationships/image" Target="../media/image2.png"/><Relationship Id="rId10" Type="http://schemas.openxmlformats.org/officeDocument/2006/relationships/tags" Target="../tags/tag88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13" Type="http://schemas.openxmlformats.org/officeDocument/2006/relationships/tags" Target="../tags/tag105.xml"/><Relationship Id="rId18" Type="http://schemas.openxmlformats.org/officeDocument/2006/relationships/image" Target="../media/image2.png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12" Type="http://schemas.openxmlformats.org/officeDocument/2006/relationships/tags" Target="../tags/tag104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94.xml"/><Relationship Id="rId16" Type="http://schemas.openxmlformats.org/officeDocument/2006/relationships/tags" Target="../tags/tag108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tags" Target="../tags/tag103.xml"/><Relationship Id="rId5" Type="http://schemas.openxmlformats.org/officeDocument/2006/relationships/tags" Target="../tags/tag97.xml"/><Relationship Id="rId15" Type="http://schemas.openxmlformats.org/officeDocument/2006/relationships/tags" Target="../tags/tag107.xml"/><Relationship Id="rId10" Type="http://schemas.openxmlformats.org/officeDocument/2006/relationships/tags" Target="../tags/tag102.xml"/><Relationship Id="rId4" Type="http://schemas.openxmlformats.org/officeDocument/2006/relationships/tags" Target="../tags/tag96.xml"/><Relationship Id="rId9" Type="http://schemas.openxmlformats.org/officeDocument/2006/relationships/tags" Target="../tags/tag101.xml"/><Relationship Id="rId14" Type="http://schemas.openxmlformats.org/officeDocument/2006/relationships/tags" Target="../tags/tag10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11.xml"/><Relationship Id="rId7" Type="http://schemas.openxmlformats.org/officeDocument/2006/relationships/tags" Target="../tags/tag115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6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openxmlformats.org/officeDocument/2006/relationships/tags" Target="../tags/tag119.xml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image" Target="../media/image2.png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3.jpeg"/><Relationship Id="rId10" Type="http://schemas.openxmlformats.org/officeDocument/2006/relationships/image" Target="../media/image8.svg"/><Relationship Id="rId4" Type="http://schemas.openxmlformats.org/officeDocument/2006/relationships/tags" Target="../tags/tag120.xml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64423" y="3442335"/>
            <a:ext cx="7437120" cy="365760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25805" y="1215390"/>
            <a:ext cx="1074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第二章</a:t>
            </a:r>
            <a:r>
              <a:rPr lang="en-US" altLang="zh-CN" sz="60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C-STEAM</a:t>
            </a:r>
            <a:r>
              <a:rPr lang="zh-CN" altLang="en-US" sz="48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教育的内含与理念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4741228" y="4692650"/>
            <a:ext cx="2709545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授课人：</a:t>
            </a:r>
            <a:r>
              <a:rPr lang="en-US" altLang="zh-CN" sz="2000" dirty="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6638290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0405" y="376555"/>
            <a:ext cx="7436485" cy="626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US" altLang="zh-CN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1.1 </a:t>
            </a:r>
            <a:r>
              <a:rPr lang="zh-CN" altLang="en-US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文化本位论的三个核心维度</a:t>
            </a:r>
          </a:p>
        </p:txBody>
      </p:sp>
      <p:sp>
        <p:nvSpPr>
          <p:cNvPr id="3" name="AutoShape 3"/>
          <p:cNvSpPr/>
          <p:nvPr>
            <p:custDataLst>
              <p:tags r:id="rId2"/>
            </p:custDataLst>
          </p:nvPr>
        </p:nvSpPr>
        <p:spPr>
          <a:xfrm>
            <a:off x="762000" y="1524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16000" y="1778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>
            <p:custDataLst>
              <p:tags r:id="rId4"/>
            </p:custDataLst>
          </p:nvPr>
        </p:nvSpPr>
        <p:spPr>
          <a:xfrm>
            <a:off x="1524000" y="1752600"/>
            <a:ext cx="2286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目标定位维度</a:t>
            </a:r>
            <a:endParaRPr lang="en-US" sz="1100"/>
          </a:p>
        </p:txBody>
      </p:sp>
      <p:cxnSp>
        <p:nvCxnSpPr>
          <p:cNvPr id="2" name="Connector 6"/>
          <p:cNvCxnSpPr/>
          <p:nvPr>
            <p:custDataLst>
              <p:tags r:id="rId5"/>
            </p:custDataLst>
          </p:nvPr>
        </p:nvCxnSpPr>
        <p:spPr>
          <a:xfrm rot="-15626">
            <a:off x="1016014" y="22161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7"/>
          <p:cNvSpPr/>
          <p:nvPr>
            <p:custDataLst>
              <p:tags r:id="rId6"/>
            </p:custDataLst>
          </p:nvPr>
        </p:nvSpPr>
        <p:spPr>
          <a:xfrm>
            <a:off x="1016000" y="23495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培养传承与创新人才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明确教育目标是培养能够传承文化并具有创新能力的人才，最终指向人的全面发展。</a:t>
            </a:r>
          </a:p>
        </p:txBody>
      </p:sp>
      <p:sp>
        <p:nvSpPr>
          <p:cNvPr id="9" name="AutoShape 8"/>
          <p:cNvSpPr/>
          <p:nvPr>
            <p:custDataLst>
              <p:tags r:id="rId7"/>
            </p:custDataLst>
          </p:nvPr>
        </p:nvSpPr>
        <p:spPr>
          <a:xfrm>
            <a:off x="4445000" y="1524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699000" y="1778000"/>
            <a:ext cx="406400" cy="406400"/>
          </a:xfrm>
          <a:prstGeom prst="rect">
            <a:avLst/>
          </a:prstGeom>
        </p:spPr>
      </p:pic>
      <p:sp>
        <p:nvSpPr>
          <p:cNvPr id="11" name="AutoShape 10"/>
          <p:cNvSpPr/>
          <p:nvPr>
            <p:custDataLst>
              <p:tags r:id="rId9"/>
            </p:custDataLst>
          </p:nvPr>
        </p:nvSpPr>
        <p:spPr>
          <a:xfrm>
            <a:off x="5207000" y="1752600"/>
            <a:ext cx="2286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内容选择维度</a:t>
            </a:r>
            <a:endParaRPr lang="en-US" sz="1100"/>
          </a:p>
        </p:txBody>
      </p:sp>
      <p:cxnSp>
        <p:nvCxnSpPr>
          <p:cNvPr id="12" name="Connector 11"/>
          <p:cNvCxnSpPr/>
          <p:nvPr>
            <p:custDataLst>
              <p:tags r:id="rId10"/>
            </p:custDataLst>
          </p:nvPr>
        </p:nvCxnSpPr>
        <p:spPr>
          <a:xfrm rot="-15626">
            <a:off x="4699014" y="22161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2"/>
          <p:cNvSpPr/>
          <p:nvPr>
            <p:custDataLst>
              <p:tags r:id="rId11"/>
            </p:custDataLst>
          </p:nvPr>
        </p:nvSpPr>
        <p:spPr>
          <a:xfrm>
            <a:off x="4699000" y="23495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融合传统与跨学科知识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筛选符合文化价值观的知识载体，将传统文化与跨学科知识进行有机融合，构建有温度的课程内容。</a:t>
            </a:r>
          </a:p>
        </p:txBody>
      </p:sp>
      <p:sp>
        <p:nvSpPr>
          <p:cNvPr id="14" name="AutoShape 13"/>
          <p:cNvSpPr/>
          <p:nvPr>
            <p:custDataLst>
              <p:tags r:id="rId12"/>
            </p:custDataLst>
          </p:nvPr>
        </p:nvSpPr>
        <p:spPr>
          <a:xfrm>
            <a:off x="8128000" y="1524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382000" y="1778000"/>
            <a:ext cx="406400" cy="406400"/>
          </a:xfrm>
          <a:prstGeom prst="rect">
            <a:avLst/>
          </a:prstGeom>
        </p:spPr>
      </p:pic>
      <p:sp>
        <p:nvSpPr>
          <p:cNvPr id="17" name="AutoShape 15"/>
          <p:cNvSpPr/>
          <p:nvPr>
            <p:custDataLst>
              <p:tags r:id="rId14"/>
            </p:custDataLst>
          </p:nvPr>
        </p:nvSpPr>
        <p:spPr>
          <a:xfrm>
            <a:off x="8890000" y="1752600"/>
            <a:ext cx="2286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方法创新维度</a:t>
            </a:r>
            <a:endParaRPr lang="en-US" sz="1100"/>
          </a:p>
        </p:txBody>
      </p:sp>
      <p:cxnSp>
        <p:nvCxnSpPr>
          <p:cNvPr id="18" name="Connector 16"/>
          <p:cNvCxnSpPr/>
          <p:nvPr>
            <p:custDataLst>
              <p:tags r:id="rId15"/>
            </p:custDataLst>
          </p:nvPr>
        </p:nvCxnSpPr>
        <p:spPr>
          <a:xfrm rot="-15626">
            <a:off x="8382014" y="22161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17"/>
          <p:cNvSpPr/>
          <p:nvPr>
            <p:custDataLst>
              <p:tags r:id="rId16"/>
            </p:custDataLst>
          </p:nvPr>
        </p:nvSpPr>
        <p:spPr>
          <a:xfrm>
            <a:off x="8382000" y="23495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多元形态与项目式学习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探索多元教学形态，通过跨学科项目式学习(PBL)，将文化有效地融入教学全过程。</a:t>
            </a:r>
          </a:p>
        </p:txBody>
      </p:sp>
      <p:sp>
        <p:nvSpPr>
          <p:cNvPr id="20" name="AutoShape 18"/>
          <p:cNvSpPr/>
          <p:nvPr/>
        </p:nvSpPr>
        <p:spPr>
          <a:xfrm>
            <a:off x="762000" y="5334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0A2A4E">
              <a:alpha val="5000"/>
            </a:srgbClr>
          </a:solidFill>
          <a:ln w="12700" cap="flat" cmpd="sng">
            <a:solidFill>
              <a:srgbClr val="0A2A4E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19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016000" y="5588000"/>
            <a:ext cx="406400" cy="406400"/>
          </a:xfrm>
          <a:prstGeom prst="rect">
            <a:avLst/>
          </a:prstGeom>
        </p:spPr>
      </p:pic>
      <p:sp>
        <p:nvSpPr>
          <p:cNvPr id="22" name="AutoShape 20"/>
          <p:cNvSpPr/>
          <p:nvPr/>
        </p:nvSpPr>
        <p:spPr>
          <a:xfrm>
            <a:off x="1524000" y="5524500"/>
            <a:ext cx="965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三者协同关系：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目标、内容、方法三个维度相互支撑，共同构成了文化本位教育的完整体系，协同作用最终实现育人目标。</a:t>
            </a:r>
            <a:endParaRPr lang="en-US" sz="11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471995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0405" y="402590"/>
            <a:ext cx="9099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1.2 </a:t>
            </a:r>
            <a:r>
              <a:rPr lang="zh-CN" altLang="en-US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目标定位：培养有文化涵养的创新人才</a:t>
            </a:r>
          </a:p>
        </p:txBody>
      </p:sp>
      <p:sp>
        <p:nvSpPr>
          <p:cNvPr id="11" name="AutoShape 3"/>
          <p:cNvSpPr/>
          <p:nvPr/>
        </p:nvSpPr>
        <p:spPr>
          <a:xfrm>
            <a:off x="762000" y="152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6800" y="1828800"/>
            <a:ext cx="406400" cy="406400"/>
          </a:xfrm>
          <a:prstGeom prst="rect">
            <a:avLst/>
          </a:prstGeom>
        </p:spPr>
      </p:pic>
      <p:sp>
        <p:nvSpPr>
          <p:cNvPr id="13" name="AutoShape 5"/>
          <p:cNvSpPr/>
          <p:nvPr/>
        </p:nvSpPr>
        <p:spPr>
          <a:xfrm>
            <a:off x="1574800" y="1803400"/>
            <a:ext cx="406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时代背景：呼唤文化本位回归</a:t>
            </a:r>
            <a:endParaRPr lang="en-US" sz="1100"/>
          </a:p>
        </p:txBody>
      </p:sp>
      <p:cxnSp>
        <p:nvCxnSpPr>
          <p:cNvPr id="14" name="Connector 6"/>
          <p:cNvCxnSpPr/>
          <p:nvPr/>
        </p:nvCxnSpPr>
        <p:spPr>
          <a:xfrm rot="-9496">
            <a:off x="1066809" y="2279650"/>
            <a:ext cx="4597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7"/>
          <p:cNvSpPr/>
          <p:nvPr/>
        </p:nvSpPr>
        <p:spPr>
          <a:xfrm>
            <a:off x="1066800" y="2413000"/>
            <a:ext cx="45974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面对近代文化危机与当今世界百年未有之大变局，教育目标定位需深刻回应时代呼唤，致力于实现文化本位的回归。</a:t>
            </a:r>
            <a:endParaRPr lang="en-US" sz="1100"/>
          </a:p>
        </p:txBody>
      </p:sp>
      <p:sp>
        <p:nvSpPr>
          <p:cNvPr id="17" name="AutoShape 8"/>
          <p:cNvSpPr/>
          <p:nvPr/>
        </p:nvSpPr>
        <p:spPr>
          <a:xfrm>
            <a:off x="6223000" y="152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27800" y="1828800"/>
            <a:ext cx="406400" cy="406400"/>
          </a:xfrm>
          <a:prstGeom prst="rect">
            <a:avLst/>
          </a:prstGeom>
        </p:spPr>
      </p:pic>
      <p:sp>
        <p:nvSpPr>
          <p:cNvPr id="19" name="AutoShape 10"/>
          <p:cNvSpPr/>
          <p:nvPr/>
        </p:nvSpPr>
        <p:spPr>
          <a:xfrm>
            <a:off x="7035800" y="1803400"/>
            <a:ext cx="406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立德树人：涵养生命品格</a:t>
            </a:r>
            <a:endParaRPr lang="en-US" sz="1100"/>
          </a:p>
        </p:txBody>
      </p:sp>
      <p:cxnSp>
        <p:nvCxnSpPr>
          <p:cNvPr id="20" name="Connector 11"/>
          <p:cNvCxnSpPr/>
          <p:nvPr/>
        </p:nvCxnSpPr>
        <p:spPr>
          <a:xfrm rot="-9496">
            <a:off x="6527809" y="2279650"/>
            <a:ext cx="4597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AutoShape 12"/>
          <p:cNvSpPr/>
          <p:nvPr/>
        </p:nvSpPr>
        <p:spPr>
          <a:xfrm>
            <a:off x="6527800" y="2413000"/>
            <a:ext cx="45974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文化本位是落实立德树人根本任务的必然要求，致力于从内在涵养学生的生命品格，筑牢深厚的文化底蕴。</a:t>
            </a:r>
            <a:endParaRPr lang="en-US" sz="1100"/>
          </a:p>
        </p:txBody>
      </p:sp>
      <p:sp>
        <p:nvSpPr>
          <p:cNvPr id="22" name="AutoShape 13"/>
          <p:cNvSpPr/>
          <p:nvPr/>
        </p:nvSpPr>
        <p:spPr>
          <a:xfrm>
            <a:off x="762000" y="406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66800" y="4368800"/>
            <a:ext cx="406400" cy="406400"/>
          </a:xfrm>
          <a:prstGeom prst="rect">
            <a:avLst/>
          </a:prstGeom>
        </p:spPr>
      </p:pic>
      <p:sp>
        <p:nvSpPr>
          <p:cNvPr id="24" name="AutoShape 15"/>
          <p:cNvSpPr/>
          <p:nvPr/>
        </p:nvSpPr>
        <p:spPr>
          <a:xfrm>
            <a:off x="1574800" y="4343400"/>
            <a:ext cx="406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创新发展：扎根人文精神</a:t>
            </a:r>
            <a:endParaRPr lang="en-US" sz="1100"/>
          </a:p>
        </p:txBody>
      </p:sp>
      <p:cxnSp>
        <p:nvCxnSpPr>
          <p:cNvPr id="25" name="Connector 16"/>
          <p:cNvCxnSpPr/>
          <p:nvPr/>
        </p:nvCxnSpPr>
        <p:spPr>
          <a:xfrm rot="-9496">
            <a:off x="1066809" y="4819650"/>
            <a:ext cx="4597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AutoShape 17"/>
          <p:cNvSpPr/>
          <p:nvPr/>
        </p:nvSpPr>
        <p:spPr>
          <a:xfrm>
            <a:off x="1066800" y="4953000"/>
            <a:ext cx="45974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在科技发展的同时回归人文滋养，将科学素养和创新能力的培养置于深厚的文化根基之上，避免创新的无根化。</a:t>
            </a:r>
            <a:endParaRPr lang="en-US" sz="1100"/>
          </a:p>
        </p:txBody>
      </p:sp>
      <p:sp>
        <p:nvSpPr>
          <p:cNvPr id="27" name="AutoShape 18"/>
          <p:cNvSpPr/>
          <p:nvPr/>
        </p:nvSpPr>
        <p:spPr>
          <a:xfrm>
            <a:off x="6223000" y="406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8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27800" y="4368800"/>
            <a:ext cx="406400" cy="406400"/>
          </a:xfrm>
          <a:prstGeom prst="rect">
            <a:avLst/>
          </a:prstGeom>
        </p:spPr>
      </p:pic>
      <p:sp>
        <p:nvSpPr>
          <p:cNvPr id="29" name="AutoShape 20"/>
          <p:cNvSpPr/>
          <p:nvPr/>
        </p:nvSpPr>
        <p:spPr>
          <a:xfrm>
            <a:off x="7035800" y="4343400"/>
            <a:ext cx="406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核心要求：复合型新时代人才</a:t>
            </a:r>
            <a:endParaRPr lang="en-US" sz="1100"/>
          </a:p>
        </p:txBody>
      </p:sp>
      <p:cxnSp>
        <p:nvCxnSpPr>
          <p:cNvPr id="30" name="Connector 21"/>
          <p:cNvCxnSpPr/>
          <p:nvPr/>
        </p:nvCxnSpPr>
        <p:spPr>
          <a:xfrm rot="-9496">
            <a:off x="6527809" y="4819650"/>
            <a:ext cx="4597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AutoShape 22"/>
          <p:cNvSpPr/>
          <p:nvPr/>
        </p:nvSpPr>
        <p:spPr>
          <a:xfrm>
            <a:off x="6527800" y="4953000"/>
            <a:ext cx="45974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最终目标是培养既有深厚文化涵养，又具备创新精神和实践能力的新时代优秀人才，实现文理交融、知行合一。</a:t>
            </a:r>
            <a:endParaRPr lang="en-US" sz="11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8615" y="601980"/>
            <a:ext cx="8357235" cy="19113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1315" y="208915"/>
            <a:ext cx="8539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1.3 </a:t>
            </a:r>
            <a:r>
              <a:rPr lang="zh-CN" altLang="en-US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内容选择：文化与跨学科知识的双向融合</a:t>
            </a:r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5875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5875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文化元素：坚持本土取材</a:t>
            </a:r>
            <a:endParaRPr lang="en-US" sz="1100"/>
          </a:p>
        </p:txBody>
      </p:sp>
      <p:sp>
        <p:nvSpPr>
          <p:cNvPr id="2" name="AutoShape 6"/>
          <p:cNvSpPr/>
          <p:nvPr/>
        </p:nvSpPr>
        <p:spPr>
          <a:xfrm>
            <a:off x="1016000" y="1968500"/>
            <a:ext cx="4826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挖掘利用本土文化资源，形成具有地方特色的课程载体，使其能够反映社会主义核心价值观。</a:t>
            </a:r>
            <a:endParaRPr lang="en-US" sz="1100"/>
          </a:p>
        </p:txBody>
      </p:sp>
      <p:sp>
        <p:nvSpPr>
          <p:cNvPr id="8" name="AutoShape 7"/>
          <p:cNvSpPr/>
          <p:nvPr/>
        </p:nvSpPr>
        <p:spPr>
          <a:xfrm>
            <a:off x="762000" y="29845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175000"/>
            <a:ext cx="406400" cy="406400"/>
          </a:xfrm>
          <a:prstGeom prst="rect">
            <a:avLst/>
          </a:prstGeom>
        </p:spPr>
      </p:pic>
      <p:sp>
        <p:nvSpPr>
          <p:cNvPr id="10" name="AutoShape 9"/>
          <p:cNvSpPr/>
          <p:nvPr/>
        </p:nvSpPr>
        <p:spPr>
          <a:xfrm>
            <a:off x="1524000" y="3175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跨学科融合：STEAM 重构</a:t>
            </a:r>
            <a:endParaRPr lang="en-US" sz="1100"/>
          </a:p>
        </p:txBody>
      </p:sp>
      <p:sp>
        <p:nvSpPr>
          <p:cNvPr id="12" name="AutoShape 10"/>
          <p:cNvSpPr/>
          <p:nvPr/>
        </p:nvSpPr>
        <p:spPr>
          <a:xfrm>
            <a:off x="1016000" y="3556000"/>
            <a:ext cx="4826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在STEAM框架中融入文化元素，或以传统文化为核心重新建构项目，实现知识与文化的深度结合。</a:t>
            </a:r>
            <a:endParaRPr lang="en-US" sz="1100"/>
          </a:p>
        </p:txBody>
      </p:sp>
      <p:sp>
        <p:nvSpPr>
          <p:cNvPr id="14" name="AutoShape 11"/>
          <p:cNvSpPr/>
          <p:nvPr/>
        </p:nvSpPr>
        <p:spPr>
          <a:xfrm>
            <a:off x="762000" y="45720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762500"/>
            <a:ext cx="406400" cy="406400"/>
          </a:xfrm>
          <a:prstGeom prst="rect">
            <a:avLst/>
          </a:prstGeom>
        </p:spPr>
      </p:pic>
      <p:sp>
        <p:nvSpPr>
          <p:cNvPr id="17" name="AutoShape 13"/>
          <p:cNvSpPr/>
          <p:nvPr/>
        </p:nvSpPr>
        <p:spPr>
          <a:xfrm>
            <a:off x="1524000" y="47625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融合意义：激活区域资源</a:t>
            </a:r>
            <a:endParaRPr lang="en-US" sz="1100"/>
          </a:p>
        </p:txBody>
      </p:sp>
      <p:sp>
        <p:nvSpPr>
          <p:cNvPr id="19" name="AutoShape 14"/>
          <p:cNvSpPr/>
          <p:nvPr/>
        </p:nvSpPr>
        <p:spPr>
          <a:xfrm>
            <a:off x="1016000" y="5143500"/>
            <a:ext cx="4826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有效激活区域文化资源，缓解教育困境，形成教育发展的良性循环。</a:t>
            </a:r>
            <a:endParaRPr lang="en-US" sz="1100"/>
          </a:p>
        </p:txBody>
      </p:sp>
      <p:pic>
        <p:nvPicPr>
          <p:cNvPr id="21" name="图片 20"/>
          <p:cNvPicPr/>
          <p:nvPr/>
        </p:nvPicPr>
        <p:blipFill>
          <a:blip r:embed="rId10"/>
          <a:srcRect l="26959" r="18761"/>
          <a:stretch>
            <a:fillRect/>
          </a:stretch>
        </p:blipFill>
        <p:spPr>
          <a:xfrm>
            <a:off x="6592570" y="1273175"/>
            <a:ext cx="4650105" cy="48190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9565" y="793115"/>
            <a:ext cx="7397750" cy="22923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48920" y="377190"/>
            <a:ext cx="7894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1.4</a:t>
            </a:r>
            <a:r>
              <a:rPr lang="zh-CN" altLang="en-US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方法创新：文化融入的多元教学形态</a:t>
            </a:r>
          </a:p>
        </p:txBody>
      </p:sp>
      <p:sp>
        <p:nvSpPr>
          <p:cNvPr id="42" name="AutoShape 4"/>
          <p:cNvSpPr/>
          <p:nvPr/>
        </p:nvSpPr>
        <p:spPr>
          <a:xfrm>
            <a:off x="1684867" y="1540933"/>
            <a:ext cx="8568266" cy="1346200"/>
          </a:xfrm>
          <a:prstGeom prst="roundRect">
            <a:avLst>
              <a:gd name="adj" fmla="val 94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381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3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38867" y="1744133"/>
            <a:ext cx="355600" cy="355600"/>
          </a:xfrm>
          <a:prstGeom prst="rect">
            <a:avLst/>
          </a:prstGeom>
        </p:spPr>
      </p:pic>
      <p:sp>
        <p:nvSpPr>
          <p:cNvPr id="44" name="AutoShape 6"/>
          <p:cNvSpPr/>
          <p:nvPr/>
        </p:nvSpPr>
        <p:spPr>
          <a:xfrm>
            <a:off x="2396067" y="1718733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现有融入方式的困境</a:t>
            </a:r>
            <a:endParaRPr lang="en-US" sz="1100"/>
          </a:p>
        </p:txBody>
      </p:sp>
      <p:sp>
        <p:nvSpPr>
          <p:cNvPr id="45" name="AutoShape 7"/>
          <p:cNvSpPr/>
          <p:nvPr/>
        </p:nvSpPr>
        <p:spPr>
          <a:xfrm>
            <a:off x="1938867" y="2099733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当前文化融入教学常存在内容碎片化、选材狭窄、方法单一等问题，难以真正激发学生的学习兴趣。</a:t>
            </a:r>
            <a:endParaRPr lang="en-US" sz="1100"/>
          </a:p>
        </p:txBody>
      </p:sp>
      <p:sp>
        <p:nvSpPr>
          <p:cNvPr id="46" name="AutoShape 8"/>
          <p:cNvSpPr/>
          <p:nvPr/>
        </p:nvSpPr>
        <p:spPr>
          <a:xfrm>
            <a:off x="1684867" y="3090333"/>
            <a:ext cx="8568266" cy="1346200"/>
          </a:xfrm>
          <a:prstGeom prst="roundRect">
            <a:avLst>
              <a:gd name="adj" fmla="val 94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381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7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38867" y="3293533"/>
            <a:ext cx="355600" cy="355600"/>
          </a:xfrm>
          <a:prstGeom prst="rect">
            <a:avLst/>
          </a:prstGeom>
        </p:spPr>
      </p:pic>
      <p:sp>
        <p:nvSpPr>
          <p:cNvPr id="48" name="AutoShape 10"/>
          <p:cNvSpPr/>
          <p:nvPr/>
        </p:nvSpPr>
        <p:spPr>
          <a:xfrm>
            <a:off x="2396067" y="3268133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核心项目驱动的跨学科融合</a:t>
            </a:r>
            <a:endParaRPr lang="en-US" sz="1100"/>
          </a:p>
        </p:txBody>
      </p:sp>
      <p:sp>
        <p:nvSpPr>
          <p:cNvPr id="49" name="AutoShape 11"/>
          <p:cNvSpPr/>
          <p:nvPr/>
        </p:nvSpPr>
        <p:spPr>
          <a:xfrm>
            <a:off x="1938867" y="3649133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以“彩扎狮头”等核心文化项目为中心，各学科根据自身优势按需分工、协同参与，实现深度融合。</a:t>
            </a:r>
            <a:endParaRPr lang="en-US" sz="1100"/>
          </a:p>
        </p:txBody>
      </p:sp>
      <p:sp>
        <p:nvSpPr>
          <p:cNvPr id="50" name="AutoShape 12"/>
          <p:cNvSpPr/>
          <p:nvPr/>
        </p:nvSpPr>
        <p:spPr>
          <a:xfrm>
            <a:off x="1684867" y="4639733"/>
            <a:ext cx="8568266" cy="1346200"/>
          </a:xfrm>
          <a:prstGeom prst="roundRect">
            <a:avLst>
              <a:gd name="adj" fmla="val 94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381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1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38867" y="4842933"/>
            <a:ext cx="355600" cy="355600"/>
          </a:xfrm>
          <a:prstGeom prst="rect">
            <a:avLst/>
          </a:prstGeom>
        </p:spPr>
      </p:pic>
      <p:sp>
        <p:nvSpPr>
          <p:cNvPr id="52" name="AutoShape 14"/>
          <p:cNvSpPr/>
          <p:nvPr/>
        </p:nvSpPr>
        <p:spPr>
          <a:xfrm>
            <a:off x="2396067" y="4817533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C-STEAM 教育的核心特征</a:t>
            </a:r>
            <a:endParaRPr lang="en-US" sz="1100"/>
          </a:p>
        </p:txBody>
      </p:sp>
      <p:sp>
        <p:nvSpPr>
          <p:cNvPr id="53" name="AutoShape 15"/>
          <p:cNvSpPr/>
          <p:nvPr/>
        </p:nvSpPr>
        <p:spPr>
          <a:xfrm>
            <a:off x="1938867" y="5198533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0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以文化传承为根本，注重多学科深度融合、沉浸式项目体验以及最终的文化观念表达。</a:t>
            </a:r>
            <a:endParaRPr lang="en-US" sz="11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6961505" cy="219710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58190" y="412750"/>
            <a:ext cx="7181850" cy="6000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US" altLang="zh-CN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1.5</a:t>
            </a:r>
            <a:r>
              <a:rPr lang="zh-CN" altLang="en-US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研究视域：中西融合的实践路径</a:t>
            </a:r>
          </a:p>
        </p:txBody>
      </p:sp>
      <p:sp>
        <p:nvSpPr>
          <p:cNvPr id="3" name="AutoShape 3"/>
          <p:cNvSpPr/>
          <p:nvPr>
            <p:custDataLst>
              <p:tags r:id="rId2"/>
            </p:custDataLst>
          </p:nvPr>
        </p:nvSpPr>
        <p:spPr>
          <a:xfrm>
            <a:off x="762000" y="1524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66800" y="1828800"/>
            <a:ext cx="609600" cy="609600"/>
          </a:xfrm>
          <a:prstGeom prst="rect">
            <a:avLst/>
          </a:prstGeom>
        </p:spPr>
      </p:pic>
      <p:sp>
        <p:nvSpPr>
          <p:cNvPr id="8" name="AutoShape 5"/>
          <p:cNvSpPr/>
          <p:nvPr>
            <p:custDataLst>
              <p:tags r:id="rId4"/>
            </p:custDataLst>
          </p:nvPr>
        </p:nvSpPr>
        <p:spPr>
          <a:xfrm>
            <a:off x="1066800" y="2540000"/>
            <a:ext cx="26924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A-STEM 理念回顾</a:t>
            </a:r>
            <a:endParaRPr lang="en-US" sz="1100"/>
          </a:p>
        </p:txBody>
      </p:sp>
      <p:cxnSp>
        <p:nvCxnSpPr>
          <p:cNvPr id="9" name="Connector 6"/>
          <p:cNvCxnSpPr/>
          <p:nvPr>
            <p:custDataLst>
              <p:tags r:id="rId5"/>
            </p:custDataLst>
          </p:nvPr>
        </p:nvCxnSpPr>
        <p:spPr>
          <a:xfrm rot="-16215">
            <a:off x="1066815" y="2978150"/>
            <a:ext cx="2692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7"/>
          <p:cNvSpPr/>
          <p:nvPr>
            <p:custDataLst>
              <p:tags r:id="rId6"/>
            </p:custDataLst>
          </p:nvPr>
        </p:nvSpPr>
        <p:spPr>
          <a:xfrm>
            <a:off x="1066800" y="3111500"/>
            <a:ext cx="26924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核心在于将</a:t>
            </a:r>
            <a:r>
              <a:rPr lang="en-US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艺术（Art）前置</a:t>
            </a:r>
            <a:r>
              <a:rPr lang="en-US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，强调人文艺术对科技创新的引领作用。这一理念为跨学科教育提供了重要的理论基石。</a:t>
            </a:r>
          </a:p>
        </p:txBody>
      </p:sp>
      <p:sp>
        <p:nvSpPr>
          <p:cNvPr id="11" name="AutoShape 8"/>
          <p:cNvSpPr/>
          <p:nvPr>
            <p:custDataLst>
              <p:tags r:id="rId7"/>
            </p:custDataLst>
          </p:nvPr>
        </p:nvSpPr>
        <p:spPr>
          <a:xfrm>
            <a:off x="4445000" y="1524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749800" y="1828800"/>
            <a:ext cx="609600" cy="609600"/>
          </a:xfrm>
          <a:prstGeom prst="rect">
            <a:avLst/>
          </a:prstGeom>
        </p:spPr>
      </p:pic>
      <p:sp>
        <p:nvSpPr>
          <p:cNvPr id="13" name="AutoShape 10"/>
          <p:cNvSpPr/>
          <p:nvPr>
            <p:custDataLst>
              <p:tags r:id="rId9"/>
            </p:custDataLst>
          </p:nvPr>
        </p:nvSpPr>
        <p:spPr>
          <a:xfrm>
            <a:off x="4749800" y="2540000"/>
            <a:ext cx="26924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启示与局限分析</a:t>
            </a:r>
            <a:endParaRPr lang="en-US" sz="1100"/>
          </a:p>
        </p:txBody>
      </p:sp>
      <p:cxnSp>
        <p:nvCxnSpPr>
          <p:cNvPr id="14" name="Connector 11"/>
          <p:cNvCxnSpPr/>
          <p:nvPr>
            <p:custDataLst>
              <p:tags r:id="rId10"/>
            </p:custDataLst>
          </p:nvPr>
        </p:nvCxnSpPr>
        <p:spPr>
          <a:xfrm rot="-16215">
            <a:off x="4749815" y="2978150"/>
            <a:ext cx="2692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2"/>
          <p:cNvSpPr/>
          <p:nvPr>
            <p:custDataLst>
              <p:tags r:id="rId11"/>
            </p:custDataLst>
          </p:nvPr>
        </p:nvSpPr>
        <p:spPr>
          <a:xfrm>
            <a:off x="4749800" y="3111500"/>
            <a:ext cx="26924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虽然重视人文精神，但其人文艺术范畴主要侧重于</a:t>
            </a:r>
            <a:r>
              <a:rPr lang="en-US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西方体系</a:t>
            </a:r>
            <a:r>
              <a:rPr lang="en-US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，缺乏对中华优秀传统文化的关注与深度融入。</a:t>
            </a:r>
          </a:p>
        </p:txBody>
      </p:sp>
      <p:sp>
        <p:nvSpPr>
          <p:cNvPr id="17" name="AutoShape 13"/>
          <p:cNvSpPr/>
          <p:nvPr>
            <p:custDataLst>
              <p:tags r:id="rId12"/>
            </p:custDataLst>
          </p:nvPr>
        </p:nvSpPr>
        <p:spPr>
          <a:xfrm>
            <a:off x="8128000" y="1524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432800" y="1828800"/>
            <a:ext cx="609600" cy="609600"/>
          </a:xfrm>
          <a:prstGeom prst="rect">
            <a:avLst/>
          </a:prstGeom>
        </p:spPr>
      </p:pic>
      <p:sp>
        <p:nvSpPr>
          <p:cNvPr id="19" name="AutoShape 15"/>
          <p:cNvSpPr/>
          <p:nvPr>
            <p:custDataLst>
              <p:tags r:id="rId14"/>
            </p:custDataLst>
          </p:nvPr>
        </p:nvSpPr>
        <p:spPr>
          <a:xfrm>
            <a:off x="8432800" y="2540000"/>
            <a:ext cx="26924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C-STEAM 理念创新</a:t>
            </a:r>
            <a:endParaRPr lang="en-US" sz="1100"/>
          </a:p>
        </p:txBody>
      </p:sp>
      <p:cxnSp>
        <p:nvCxnSpPr>
          <p:cNvPr id="20" name="Connector 16"/>
          <p:cNvCxnSpPr/>
          <p:nvPr>
            <p:custDataLst>
              <p:tags r:id="rId15"/>
            </p:custDataLst>
          </p:nvPr>
        </p:nvCxnSpPr>
        <p:spPr>
          <a:xfrm rot="-16215">
            <a:off x="8432815" y="2978150"/>
            <a:ext cx="2692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AutoShape 17"/>
          <p:cNvSpPr/>
          <p:nvPr>
            <p:custDataLst>
              <p:tags r:id="rId16"/>
            </p:custDataLst>
          </p:nvPr>
        </p:nvSpPr>
        <p:spPr>
          <a:xfrm>
            <a:off x="8432800" y="3111500"/>
            <a:ext cx="26924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将“A”拓展深化为“C”（Culture），融入</a:t>
            </a:r>
            <a:r>
              <a:rPr lang="en-US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中华优秀传统文化</a:t>
            </a:r>
            <a:r>
              <a:rPr lang="en-US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，实现了教育理念的本土化转化与创造性发展。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7148195" cy="22034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0405" y="368300"/>
            <a:ext cx="7123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1.6</a:t>
            </a:r>
            <a:r>
              <a:rPr lang="zh-CN" altLang="en-US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中西融合：国际交流与本土化发展</a:t>
            </a:r>
          </a:p>
        </p:txBody>
      </p:sp>
      <p:sp>
        <p:nvSpPr>
          <p:cNvPr id="8" name="AutoShape 5"/>
          <p:cNvSpPr/>
          <p:nvPr/>
        </p:nvSpPr>
        <p:spPr>
          <a:xfrm>
            <a:off x="1453090" y="1459865"/>
            <a:ext cx="8859309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25400" dir="2700000" algn="tl" rotWithShape="0">
              <a:srgbClr val="0A2A4E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07091" y="1650365"/>
            <a:ext cx="406400" cy="406400"/>
          </a:xfrm>
          <a:prstGeom prst="rect">
            <a:avLst/>
          </a:prstGeom>
        </p:spPr>
      </p:pic>
      <p:sp>
        <p:nvSpPr>
          <p:cNvPr id="10" name="AutoShape 7"/>
          <p:cNvSpPr/>
          <p:nvPr/>
        </p:nvSpPr>
        <p:spPr>
          <a:xfrm>
            <a:off x="2215091" y="1612265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引进来：博采众长</a:t>
            </a:r>
            <a:endParaRPr lang="en-US" sz="1100"/>
          </a:p>
        </p:txBody>
      </p:sp>
      <p:sp>
        <p:nvSpPr>
          <p:cNvPr id="11" name="AutoShape 8"/>
          <p:cNvSpPr/>
          <p:nvPr/>
        </p:nvSpPr>
        <p:spPr>
          <a:xfrm>
            <a:off x="1707091" y="2031365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积极参与国际教育会议，引进先进教学模式与理念，促进教学多元化发展。</a:t>
            </a:r>
            <a:endParaRPr lang="en-US" sz="1100"/>
          </a:p>
        </p:txBody>
      </p:sp>
      <p:sp>
        <p:nvSpPr>
          <p:cNvPr id="12" name="AutoShape 9"/>
          <p:cNvSpPr/>
          <p:nvPr/>
        </p:nvSpPr>
        <p:spPr>
          <a:xfrm>
            <a:off x="1453090" y="3047365"/>
            <a:ext cx="8859309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25400" dir="2700000" algn="tl" rotWithShape="0">
              <a:srgbClr val="0A2A4E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07091" y="3237865"/>
            <a:ext cx="406400" cy="406400"/>
          </a:xfrm>
          <a:prstGeom prst="rect">
            <a:avLst/>
          </a:prstGeom>
        </p:spPr>
      </p:pic>
      <p:sp>
        <p:nvSpPr>
          <p:cNvPr id="14" name="AutoShape 11"/>
          <p:cNvSpPr/>
          <p:nvPr/>
        </p:nvSpPr>
        <p:spPr>
          <a:xfrm>
            <a:off x="2215091" y="3199765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走出去：中国方案</a:t>
            </a:r>
            <a:endParaRPr lang="en-US" sz="1100"/>
          </a:p>
        </p:txBody>
      </p:sp>
      <p:sp>
        <p:nvSpPr>
          <p:cNvPr id="15" name="AutoShape 12"/>
          <p:cNvSpPr/>
          <p:nvPr/>
        </p:nvSpPr>
        <p:spPr>
          <a:xfrm>
            <a:off x="1707091" y="3618865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融合中国传统文化与国情，创新C-STEAM模式，通过国际论文发表向世界分享中国经验。</a:t>
            </a:r>
            <a:endParaRPr lang="en-US" sz="1100"/>
          </a:p>
        </p:txBody>
      </p:sp>
      <p:sp>
        <p:nvSpPr>
          <p:cNvPr id="17" name="AutoShape 13"/>
          <p:cNvSpPr/>
          <p:nvPr/>
        </p:nvSpPr>
        <p:spPr>
          <a:xfrm>
            <a:off x="1453090" y="4634865"/>
            <a:ext cx="8859309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25400" dir="2700000" algn="tl" rotWithShape="0">
              <a:srgbClr val="0A2A4E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707091" y="4825365"/>
            <a:ext cx="406400" cy="406400"/>
          </a:xfrm>
          <a:prstGeom prst="rect">
            <a:avLst/>
          </a:prstGeom>
        </p:spPr>
      </p:pic>
      <p:sp>
        <p:nvSpPr>
          <p:cNvPr id="19" name="AutoShape 15"/>
          <p:cNvSpPr/>
          <p:nvPr/>
        </p:nvSpPr>
        <p:spPr>
          <a:xfrm>
            <a:off x="2215091" y="4787265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命名策略：中西互鉴</a:t>
            </a:r>
            <a:endParaRPr lang="en-US" sz="1100"/>
          </a:p>
        </p:txBody>
      </p:sp>
      <p:sp>
        <p:nvSpPr>
          <p:cNvPr id="20" name="AutoShape 16"/>
          <p:cNvSpPr/>
          <p:nvPr/>
        </p:nvSpPr>
        <p:spPr>
          <a:xfrm>
            <a:off x="1707091" y="5206365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沿用STEAM的命名范式，便于国际教育界理解与交流，是实现中西融合的巧妙桥梁。</a:t>
            </a:r>
            <a:endParaRPr lang="en-US" sz="11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7174230" cy="20002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7240" y="391795"/>
            <a:ext cx="7711440" cy="6013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US" altLang="zh-CN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1.6 </a:t>
            </a:r>
            <a:r>
              <a:rPr lang="zh-CN" altLang="en-US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中西融合：中国智慧解决科学议题</a:t>
            </a:r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080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6800" y="1828800"/>
            <a:ext cx="406400" cy="406400"/>
          </a:xfrm>
          <a:prstGeom prst="rect">
            <a:avLst/>
          </a:prstGeom>
        </p:spPr>
      </p:pic>
      <p:sp>
        <p:nvSpPr>
          <p:cNvPr id="8" name="AutoShape 5"/>
          <p:cNvSpPr/>
          <p:nvPr/>
        </p:nvSpPr>
        <p:spPr>
          <a:xfrm>
            <a:off x="1574800" y="1803400"/>
            <a:ext cx="39624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西方思维：技术导向与还原论</a:t>
            </a:r>
            <a:endParaRPr lang="en-US" sz="1100"/>
          </a:p>
        </p:txBody>
      </p:sp>
      <p:cxnSp>
        <p:nvCxnSpPr>
          <p:cNvPr id="9" name="Connector 6"/>
          <p:cNvCxnSpPr/>
          <p:nvPr/>
        </p:nvCxnSpPr>
        <p:spPr>
          <a:xfrm rot="-9766">
            <a:off x="1066809" y="2330450"/>
            <a:ext cx="44704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A2A4E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7"/>
          <p:cNvSpPr/>
          <p:nvPr/>
        </p:nvSpPr>
        <p:spPr>
          <a:xfrm>
            <a:off x="1066800" y="2463800"/>
            <a:ext cx="44704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F6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侧重于将复杂系统分解为各个部分，通过发展和应用特定的工程技术进行末端治理。强调技术手段的精确性与即时效果。</a:t>
            </a:r>
            <a:endParaRPr lang="en-US" sz="1100"/>
          </a:p>
          <a:p>
            <a:pPr indent="0" algn="l">
              <a:lnSpc>
                <a:spcPct val="125000"/>
              </a:lnSpc>
            </a:pPr>
            <a:br>
              <a:rPr lang="en-US" sz="14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endParaRPr lang="en-US" sz="14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典型模式：</a:t>
            </a:r>
            <a:r>
              <a:rPr lang="en-US" sz="1400" b="0" i="0" u="none" strike="noStrike">
                <a:solidFill>
                  <a:srgbClr val="555F6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物理/化学/生物处理工艺</a:t>
            </a:r>
          </a:p>
        </p:txBody>
      </p:sp>
      <p:sp>
        <p:nvSpPr>
          <p:cNvPr id="11" name="AutoShape 8"/>
          <p:cNvSpPr/>
          <p:nvPr/>
        </p:nvSpPr>
        <p:spPr>
          <a:xfrm>
            <a:off x="6350000" y="1524000"/>
            <a:ext cx="5080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54800" y="1828800"/>
            <a:ext cx="406400" cy="406400"/>
          </a:xfrm>
          <a:prstGeom prst="rect">
            <a:avLst/>
          </a:prstGeom>
        </p:spPr>
      </p:pic>
      <p:sp>
        <p:nvSpPr>
          <p:cNvPr id="13" name="AutoShape 10"/>
          <p:cNvSpPr/>
          <p:nvPr/>
        </p:nvSpPr>
        <p:spPr>
          <a:xfrm>
            <a:off x="7162800" y="1803400"/>
            <a:ext cx="39624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中国思维：系统论与道法自然</a:t>
            </a:r>
            <a:endParaRPr lang="en-US" sz="1100"/>
          </a:p>
        </p:txBody>
      </p:sp>
      <p:cxnSp>
        <p:nvCxnSpPr>
          <p:cNvPr id="14" name="Connector 11"/>
          <p:cNvCxnSpPr/>
          <p:nvPr/>
        </p:nvCxnSpPr>
        <p:spPr>
          <a:xfrm rot="-9766">
            <a:off x="6654809" y="2330450"/>
            <a:ext cx="44704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A2A4E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2"/>
          <p:cNvSpPr/>
          <p:nvPr/>
        </p:nvSpPr>
        <p:spPr>
          <a:xfrm>
            <a:off x="6654800" y="2463800"/>
            <a:ext cx="44704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F6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强调生态系统的自我调节能力，追求低成本、可持续的生态修复。注重整体循环与自然和谐。</a:t>
            </a:r>
            <a:endParaRPr lang="en-US" sz="1100"/>
          </a:p>
          <a:p>
            <a:pPr indent="0" algn="l">
              <a:lnSpc>
                <a:spcPct val="125000"/>
              </a:lnSpc>
            </a:pPr>
            <a:br>
              <a:rPr lang="en-US" sz="14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endParaRPr lang="en-US" sz="14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典型模式：</a:t>
            </a:r>
            <a:r>
              <a:rPr lang="en-US" sz="1400" b="0" i="0" u="none" strike="noStrike">
                <a:solidFill>
                  <a:srgbClr val="555F6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桑基鱼塘、生态浮岛等传统智慧</a:t>
            </a:r>
          </a:p>
        </p:txBody>
      </p:sp>
      <p:sp>
        <p:nvSpPr>
          <p:cNvPr id="17" name="AutoShape 13"/>
          <p:cNvSpPr/>
          <p:nvPr/>
        </p:nvSpPr>
        <p:spPr>
          <a:xfrm>
            <a:off x="762000" y="4826000"/>
            <a:ext cx="10668000" cy="1524000"/>
          </a:xfrm>
          <a:prstGeom prst="roundRect">
            <a:avLst>
              <a:gd name="adj" fmla="val 8333"/>
            </a:avLst>
          </a:prstGeom>
          <a:solidFill>
            <a:srgbClr val="D7E7E1"/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4E">
                <a:alpha val="2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66800" y="5130800"/>
            <a:ext cx="406400" cy="406400"/>
          </a:xfrm>
          <a:prstGeom prst="rect">
            <a:avLst/>
          </a:prstGeom>
        </p:spPr>
      </p:pic>
      <p:sp>
        <p:nvSpPr>
          <p:cNvPr id="19" name="AutoShape 15"/>
          <p:cNvSpPr/>
          <p:nvPr/>
        </p:nvSpPr>
        <p:spPr>
          <a:xfrm>
            <a:off x="1574800" y="5105400"/>
            <a:ext cx="9525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chemeClr val="tx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融合方向：中国方案的全球价值</a:t>
            </a:r>
          </a:p>
        </p:txBody>
      </p:sp>
      <p:sp>
        <p:nvSpPr>
          <p:cNvPr id="20" name="AutoShape 16"/>
          <p:cNvSpPr/>
          <p:nvPr/>
        </p:nvSpPr>
        <p:spPr>
          <a:xfrm>
            <a:off x="1066800" y="5588000"/>
            <a:ext cx="100584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chemeClr val="tx1">
                    <a:alpha val="90196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将中国传统的生态智慧与现代科学技术深度融合，构建低成本、高效率、可持续的治理模式，为全球性挑战提供兼具东方智慧与现代科技的综合解决方案。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7153275" cy="255270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0405" y="402590"/>
            <a:ext cx="7679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1.6 </a:t>
            </a:r>
            <a:r>
              <a:rPr lang="zh-CN" altLang="en-US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中西融合：构建本土化的育人方式</a:t>
            </a:r>
          </a:p>
        </p:txBody>
      </p:sp>
      <p:sp>
        <p:nvSpPr>
          <p:cNvPr id="2" name="AutoShape 3"/>
          <p:cNvSpPr/>
          <p:nvPr/>
        </p:nvSpPr>
        <p:spPr>
          <a:xfrm>
            <a:off x="762000" y="1524000"/>
            <a:ext cx="51435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778000"/>
            <a:ext cx="406400" cy="406400"/>
          </a:xfrm>
          <a:prstGeom prst="rect">
            <a:avLst/>
          </a:prstGeom>
        </p:spPr>
      </p:pic>
      <p:sp>
        <p:nvSpPr>
          <p:cNvPr id="8" name="AutoShape 5"/>
          <p:cNvSpPr/>
          <p:nvPr/>
        </p:nvSpPr>
        <p:spPr>
          <a:xfrm>
            <a:off x="1524000" y="1752600"/>
            <a:ext cx="412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正视中国教育现状</a:t>
            </a:r>
            <a:endParaRPr lang="en-US" sz="1100"/>
          </a:p>
        </p:txBody>
      </p:sp>
      <p:cxnSp>
        <p:nvCxnSpPr>
          <p:cNvPr id="9" name="Connector 6"/>
          <p:cNvCxnSpPr/>
          <p:nvPr/>
        </p:nvCxnSpPr>
        <p:spPr>
          <a:xfrm rot="-9418">
            <a:off x="1016009" y="2216150"/>
            <a:ext cx="4635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A2A4E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7"/>
          <p:cNvSpPr/>
          <p:nvPr/>
        </p:nvSpPr>
        <p:spPr>
          <a:xfrm>
            <a:off x="1016000" y="2349500"/>
            <a:ext cx="4635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必须承认，中国教育存在大班额、教师主导等现实问题，这些是我们无法回避的国情基础。</a:t>
            </a:r>
            <a:endParaRPr lang="en-US" sz="1100"/>
          </a:p>
        </p:txBody>
      </p:sp>
      <p:sp>
        <p:nvSpPr>
          <p:cNvPr id="11" name="AutoShape 8"/>
          <p:cNvSpPr/>
          <p:nvPr/>
        </p:nvSpPr>
        <p:spPr>
          <a:xfrm>
            <a:off x="6286500" y="1524000"/>
            <a:ext cx="51435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40500" y="1778000"/>
            <a:ext cx="406400" cy="406400"/>
          </a:xfrm>
          <a:prstGeom prst="rect">
            <a:avLst/>
          </a:prstGeom>
        </p:spPr>
      </p:pic>
      <p:sp>
        <p:nvSpPr>
          <p:cNvPr id="13" name="AutoShape 10"/>
          <p:cNvSpPr/>
          <p:nvPr/>
        </p:nvSpPr>
        <p:spPr>
          <a:xfrm>
            <a:off x="7048500" y="1752600"/>
            <a:ext cx="412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辩证看待西方教学法</a:t>
            </a:r>
            <a:endParaRPr lang="en-US" sz="1100"/>
          </a:p>
        </p:txBody>
      </p:sp>
      <p:cxnSp>
        <p:nvCxnSpPr>
          <p:cNvPr id="14" name="Connector 11"/>
          <p:cNvCxnSpPr/>
          <p:nvPr/>
        </p:nvCxnSpPr>
        <p:spPr>
          <a:xfrm rot="-9418">
            <a:off x="6540509" y="2216150"/>
            <a:ext cx="4635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A2A4E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2"/>
          <p:cNvSpPr/>
          <p:nvPr/>
        </p:nvSpPr>
        <p:spPr>
          <a:xfrm>
            <a:off x="6540500" y="2349500"/>
            <a:ext cx="4635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探究式教学虽好但非放之四海而皆准，在某些知识传授上，传统讲授法的效率依然更高。</a:t>
            </a:r>
            <a:endParaRPr lang="en-US" sz="1100"/>
          </a:p>
        </p:txBody>
      </p:sp>
      <p:sp>
        <p:nvSpPr>
          <p:cNvPr id="17" name="AutoShape 13"/>
          <p:cNvSpPr/>
          <p:nvPr/>
        </p:nvSpPr>
        <p:spPr>
          <a:xfrm>
            <a:off x="762000" y="4064000"/>
            <a:ext cx="51435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318000"/>
            <a:ext cx="406400" cy="406400"/>
          </a:xfrm>
          <a:prstGeom prst="rect">
            <a:avLst/>
          </a:prstGeom>
        </p:spPr>
      </p:pic>
      <p:sp>
        <p:nvSpPr>
          <p:cNvPr id="19" name="AutoShape 15"/>
          <p:cNvSpPr/>
          <p:nvPr/>
        </p:nvSpPr>
        <p:spPr>
          <a:xfrm>
            <a:off x="1524000" y="4292600"/>
            <a:ext cx="412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中国学生的创造力特点</a:t>
            </a:r>
            <a:endParaRPr lang="en-US" sz="1100"/>
          </a:p>
        </p:txBody>
      </p:sp>
      <p:cxnSp>
        <p:nvCxnSpPr>
          <p:cNvPr id="20" name="Connector 16"/>
          <p:cNvCxnSpPr/>
          <p:nvPr/>
        </p:nvCxnSpPr>
        <p:spPr>
          <a:xfrm rot="-9418">
            <a:off x="1016009" y="4756150"/>
            <a:ext cx="4635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A2A4E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AutoShape 17"/>
          <p:cNvSpPr/>
          <p:nvPr/>
        </p:nvSpPr>
        <p:spPr>
          <a:xfrm>
            <a:off x="1016000" y="4889500"/>
            <a:ext cx="4635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研究表明，中国学生更善于在既定的框架和本土情境中解决实际问题，具有独特的创造力表现。</a:t>
            </a:r>
            <a:endParaRPr lang="en-US" sz="1100"/>
          </a:p>
        </p:txBody>
      </p:sp>
      <p:sp>
        <p:nvSpPr>
          <p:cNvPr id="22" name="AutoShape 18"/>
          <p:cNvSpPr/>
          <p:nvPr/>
        </p:nvSpPr>
        <p:spPr>
          <a:xfrm>
            <a:off x="6286500" y="4064000"/>
            <a:ext cx="51435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40500" y="4318000"/>
            <a:ext cx="406400" cy="406400"/>
          </a:xfrm>
          <a:prstGeom prst="rect">
            <a:avLst/>
          </a:prstGeom>
        </p:spPr>
      </p:pic>
      <p:sp>
        <p:nvSpPr>
          <p:cNvPr id="24" name="AutoShape 20"/>
          <p:cNvSpPr/>
          <p:nvPr/>
        </p:nvSpPr>
        <p:spPr>
          <a:xfrm>
            <a:off x="7048500" y="4292600"/>
            <a:ext cx="412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构建中国特色体系</a:t>
            </a:r>
            <a:endParaRPr lang="en-US" sz="1100"/>
          </a:p>
        </p:txBody>
      </p:sp>
      <p:cxnSp>
        <p:nvCxnSpPr>
          <p:cNvPr id="25" name="Connector 21"/>
          <p:cNvCxnSpPr/>
          <p:nvPr/>
        </p:nvCxnSpPr>
        <p:spPr>
          <a:xfrm rot="-9418">
            <a:off x="6540509" y="4756150"/>
            <a:ext cx="4635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A2A4E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AutoShape 22"/>
          <p:cNvSpPr/>
          <p:nvPr/>
        </p:nvSpPr>
        <p:spPr>
          <a:xfrm>
            <a:off x="6540500" y="4889500"/>
            <a:ext cx="4635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目标是有选择地吸纳成果，平衡传统与现代，构建出一套真正适合中国国情、具有中国特色的育人体系。</a:t>
            </a:r>
            <a:endParaRPr lang="en-US" sz="11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26079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TWO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16386" y="1793240"/>
            <a:ext cx="11333392" cy="1965325"/>
            <a:chOff x="-1257" y="2902"/>
            <a:chExt cx="21361" cy="3095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257" y="2902"/>
              <a:ext cx="21361" cy="2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第二节</a:t>
              </a:r>
            </a:p>
            <a:p>
              <a:pPr algn="ctr"/>
              <a:r>
                <a:rPr lang="zh-CN" altLang="en-US" sz="48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核心实施路径</a:t>
              </a: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03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3070" y="594995"/>
            <a:ext cx="8383270" cy="26352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3070" y="147955"/>
            <a:ext cx="8799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 </a:t>
            </a:r>
            <a:r>
              <a:rPr lang="zh-CN" altLang="en-US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实施路径一：跨学科融合的知识发生机制</a:t>
            </a:r>
          </a:p>
        </p:txBody>
      </p:sp>
      <p:sp>
        <p:nvSpPr>
          <p:cNvPr id="10" name="AutoShape 3"/>
          <p:cNvSpPr/>
          <p:nvPr/>
        </p:nvSpPr>
        <p:spPr>
          <a:xfrm>
            <a:off x="762000" y="1524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778000"/>
            <a:ext cx="406400" cy="406400"/>
          </a:xfrm>
          <a:prstGeom prst="rect">
            <a:avLst/>
          </a:prstGeom>
        </p:spPr>
      </p:pic>
      <p:sp>
        <p:nvSpPr>
          <p:cNvPr id="13" name="AutoShape 5"/>
          <p:cNvSpPr/>
          <p:nvPr/>
        </p:nvSpPr>
        <p:spPr>
          <a:xfrm>
            <a:off x="1524000" y="1778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核心：知识发生机制</a:t>
            </a:r>
            <a:endParaRPr lang="en-US" sz="1100"/>
          </a:p>
        </p:txBody>
      </p:sp>
      <p:cxnSp>
        <p:nvCxnSpPr>
          <p:cNvPr id="14" name="Connector 6"/>
          <p:cNvCxnSpPr/>
          <p:nvPr/>
        </p:nvCxnSpPr>
        <p:spPr>
          <a:xfrm rot="-15626">
            <a:off x="1016014" y="22796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7"/>
          <p:cNvSpPr/>
          <p:nvPr/>
        </p:nvSpPr>
        <p:spPr>
          <a:xfrm>
            <a:off x="1016000" y="2413000"/>
            <a:ext cx="2794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指知识从产生、获取、整合到应用和创新的动态过程。它是理解跨学科融合的理论基石，也是教育活动的核心环节。</a:t>
            </a:r>
            <a:endParaRPr lang="en-US" sz="1100"/>
          </a:p>
        </p:txBody>
      </p:sp>
      <p:sp>
        <p:nvSpPr>
          <p:cNvPr id="17" name="AutoShape 8"/>
          <p:cNvSpPr/>
          <p:nvPr/>
        </p:nvSpPr>
        <p:spPr>
          <a:xfrm>
            <a:off x="4445000" y="1524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99000" y="1778000"/>
            <a:ext cx="406400" cy="406400"/>
          </a:xfrm>
          <a:prstGeom prst="rect">
            <a:avLst/>
          </a:prstGeom>
        </p:spPr>
      </p:pic>
      <p:sp>
        <p:nvSpPr>
          <p:cNvPr id="23" name="AutoShape 10"/>
          <p:cNvSpPr/>
          <p:nvPr/>
        </p:nvSpPr>
        <p:spPr>
          <a:xfrm>
            <a:off x="5207000" y="1778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溯源：本源性知识</a:t>
            </a:r>
            <a:endParaRPr lang="en-US" sz="1100"/>
          </a:p>
        </p:txBody>
      </p:sp>
      <p:cxnSp>
        <p:nvCxnSpPr>
          <p:cNvPr id="28" name="Connector 11"/>
          <p:cNvCxnSpPr/>
          <p:nvPr/>
        </p:nvCxnSpPr>
        <p:spPr>
          <a:xfrm rot="-15626">
            <a:off x="4699014" y="22796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" name="AutoShape 12"/>
          <p:cNvSpPr/>
          <p:nvPr/>
        </p:nvSpPr>
        <p:spPr>
          <a:xfrm>
            <a:off x="4699000" y="2413000"/>
            <a:ext cx="2794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强调回归知识本源，追溯知识最初的发现与创造过程。帮助学生理解知识的发展脉络和内在逻辑，而非仅停留在表面记忆。</a:t>
            </a:r>
            <a:endParaRPr lang="en-US" sz="1100"/>
          </a:p>
        </p:txBody>
      </p:sp>
      <p:sp>
        <p:nvSpPr>
          <p:cNvPr id="33" name="AutoShape 13"/>
          <p:cNvSpPr/>
          <p:nvPr/>
        </p:nvSpPr>
        <p:spPr>
          <a:xfrm>
            <a:off x="8128000" y="1524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82000" y="1778000"/>
            <a:ext cx="406400" cy="406400"/>
          </a:xfrm>
          <a:prstGeom prst="rect">
            <a:avLst/>
          </a:prstGeom>
        </p:spPr>
      </p:pic>
      <p:sp>
        <p:nvSpPr>
          <p:cNvPr id="35" name="AutoShape 15"/>
          <p:cNvSpPr/>
          <p:nvPr/>
        </p:nvSpPr>
        <p:spPr>
          <a:xfrm>
            <a:off x="8890000" y="1778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形态：二元知识结构</a:t>
            </a:r>
            <a:endParaRPr lang="en-US" sz="1100"/>
          </a:p>
        </p:txBody>
      </p:sp>
      <p:cxnSp>
        <p:nvCxnSpPr>
          <p:cNvPr id="36" name="Connector 16"/>
          <p:cNvCxnSpPr/>
          <p:nvPr/>
        </p:nvCxnSpPr>
        <p:spPr>
          <a:xfrm rot="-15626">
            <a:off x="8382014" y="22796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AutoShape 17"/>
          <p:cNvSpPr/>
          <p:nvPr/>
        </p:nvSpPr>
        <p:spPr>
          <a:xfrm>
            <a:off x="8382000" y="2413000"/>
            <a:ext cx="2794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包含抽象的“原理形态”（理论、概念、公式）与具体的“经验形态”（实践、积累）。这两种形态共同构成了完整的知识体系。</a:t>
            </a:r>
            <a:endParaRPr lang="en-US" sz="1100"/>
          </a:p>
        </p:txBody>
      </p:sp>
      <p:sp>
        <p:nvSpPr>
          <p:cNvPr id="38" name="AutoShape 18"/>
          <p:cNvSpPr/>
          <p:nvPr/>
        </p:nvSpPr>
        <p:spPr>
          <a:xfrm>
            <a:off x="762000" y="4826000"/>
            <a:ext cx="10668000" cy="1524000"/>
          </a:xfrm>
          <a:prstGeom prst="roundRect">
            <a:avLst>
              <a:gd name="adj" fmla="val 8333"/>
            </a:avLst>
          </a:prstGeom>
          <a:solidFill>
            <a:srgbClr val="D7E7E1"/>
          </a:solidFill>
          <a:ln w="25400" cap="flat" cmpd="sng">
            <a:noFill/>
            <a:prstDash val="solid"/>
            <a:round/>
          </a:ln>
          <a:effectLst>
            <a:outerShdw blurRad="190500" dist="76200" dir="2700000" algn="tl" rotWithShape="0">
              <a:srgbClr val="0A2A4E">
                <a:alpha val="2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9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5080000"/>
            <a:ext cx="508000" cy="508000"/>
          </a:xfrm>
          <a:prstGeom prst="rect">
            <a:avLst/>
          </a:prstGeom>
        </p:spPr>
      </p:pic>
      <p:sp>
        <p:nvSpPr>
          <p:cNvPr id="40" name="AutoShape 20"/>
          <p:cNvSpPr/>
          <p:nvPr/>
        </p:nvSpPr>
        <p:spPr>
          <a:xfrm>
            <a:off x="1651000" y="5080000"/>
            <a:ext cx="952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chemeClr val="tx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跨学科学习的核心价值：融合与创新</a:t>
            </a:r>
          </a:p>
        </p:txBody>
      </p:sp>
      <p:sp>
        <p:nvSpPr>
          <p:cNvPr id="41" name="AutoShape 21"/>
          <p:cNvSpPr/>
          <p:nvPr/>
        </p:nvSpPr>
        <p:spPr>
          <a:xfrm>
            <a:off x="1651000" y="5524500"/>
            <a:ext cx="952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chemeClr val="tx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通过将原理形态与经验形态的知识有机整合，并融入文化元素，跨学科学习打破了单一学科的壁垒，促进学生对知识的深度理解、灵活应用乃至最终的创新突破。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63110" y="1130935"/>
            <a:ext cx="3065780" cy="1109980"/>
            <a:chOff x="7133" y="3485"/>
            <a:chExt cx="4828" cy="1748"/>
          </a:xfrm>
        </p:grpSpPr>
        <p:sp>
          <p:nvSpPr>
            <p:cNvPr id="2" name="矩形 1"/>
            <p:cNvSpPr/>
            <p:nvPr/>
          </p:nvSpPr>
          <p:spPr>
            <a:xfrm>
              <a:off x="7964" y="4725"/>
              <a:ext cx="3168" cy="360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133" y="3485"/>
              <a:ext cx="482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7EA29C">
                      <a:alpha val="1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CONTENTS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896" y="3635"/>
              <a:ext cx="330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目录</a:t>
              </a:r>
            </a:p>
          </p:txBody>
        </p:sp>
      </p:grp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65200" y="4545330"/>
            <a:ext cx="2443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本章导学</a:t>
            </a:r>
          </a:p>
        </p:txBody>
      </p:sp>
      <p:grpSp>
        <p:nvGrpSpPr>
          <p:cNvPr id="31" name="组合 30"/>
          <p:cNvGrpSpPr/>
          <p:nvPr>
            <p:custDataLst>
              <p:tags r:id="rId3"/>
            </p:custDataLst>
          </p:nvPr>
        </p:nvGrpSpPr>
        <p:grpSpPr>
          <a:xfrm>
            <a:off x="1657350" y="3253105"/>
            <a:ext cx="1059180" cy="1059180"/>
            <a:chOff x="2811" y="5565"/>
            <a:chExt cx="1668" cy="1668"/>
          </a:xfrm>
        </p:grpSpPr>
        <p:sp>
          <p:nvSpPr>
            <p:cNvPr id="11" name="椭圆 10"/>
            <p:cNvSpPr/>
            <p:nvPr>
              <p:custDataLst>
                <p:tags r:id="rId12"/>
              </p:custDataLst>
            </p:nvPr>
          </p:nvSpPr>
          <p:spPr>
            <a:xfrm>
              <a:off x="2811" y="5565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Camille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246" y="6040"/>
              <a:ext cx="799" cy="719"/>
            </a:xfrm>
            <a:custGeom>
              <a:avLst/>
              <a:gdLst>
                <a:gd name="T0" fmla="*/ 83 w 123"/>
                <a:gd name="T1" fmla="*/ 35 h 107"/>
                <a:gd name="T2" fmla="*/ 41 w 123"/>
                <a:gd name="T3" fmla="*/ 50 h 107"/>
                <a:gd name="T4" fmla="*/ 33 w 123"/>
                <a:gd name="T5" fmla="*/ 50 h 107"/>
                <a:gd name="T6" fmla="*/ 49 w 123"/>
                <a:gd name="T7" fmla="*/ 73 h 107"/>
                <a:gd name="T8" fmla="*/ 52 w 123"/>
                <a:gd name="T9" fmla="*/ 75 h 107"/>
                <a:gd name="T10" fmla="*/ 55 w 123"/>
                <a:gd name="T11" fmla="*/ 76 h 107"/>
                <a:gd name="T12" fmla="*/ 59 w 123"/>
                <a:gd name="T13" fmla="*/ 74 h 107"/>
                <a:gd name="T14" fmla="*/ 91 w 123"/>
                <a:gd name="T15" fmla="*/ 43 h 107"/>
                <a:gd name="T16" fmla="*/ 87 w 123"/>
                <a:gd name="T17" fmla="*/ 33 h 107"/>
                <a:gd name="T18" fmla="*/ 7 w 123"/>
                <a:gd name="T19" fmla="*/ 94 h 107"/>
                <a:gd name="T20" fmla="*/ 17 w 123"/>
                <a:gd name="T21" fmla="*/ 101 h 107"/>
                <a:gd name="T22" fmla="*/ 106 w 123"/>
                <a:gd name="T23" fmla="*/ 101 h 107"/>
                <a:gd name="T24" fmla="*/ 116 w 123"/>
                <a:gd name="T25" fmla="*/ 94 h 107"/>
                <a:gd name="T26" fmla="*/ 106 w 123"/>
                <a:gd name="T27" fmla="*/ 101 h 107"/>
                <a:gd name="T28" fmla="*/ 7 w 123"/>
                <a:gd name="T29" fmla="*/ 77 h 107"/>
                <a:gd name="T30" fmla="*/ 17 w 123"/>
                <a:gd name="T31" fmla="*/ 84 h 107"/>
                <a:gd name="T32" fmla="*/ 106 w 123"/>
                <a:gd name="T33" fmla="*/ 84 h 107"/>
                <a:gd name="T34" fmla="*/ 116 w 123"/>
                <a:gd name="T35" fmla="*/ 77 h 107"/>
                <a:gd name="T36" fmla="*/ 106 w 123"/>
                <a:gd name="T37" fmla="*/ 84 h 107"/>
                <a:gd name="T38" fmla="*/ 7 w 123"/>
                <a:gd name="T39" fmla="*/ 59 h 107"/>
                <a:gd name="T40" fmla="*/ 17 w 123"/>
                <a:gd name="T41" fmla="*/ 67 h 107"/>
                <a:gd name="T42" fmla="*/ 106 w 123"/>
                <a:gd name="T43" fmla="*/ 67 h 107"/>
                <a:gd name="T44" fmla="*/ 116 w 123"/>
                <a:gd name="T45" fmla="*/ 59 h 107"/>
                <a:gd name="T46" fmla="*/ 106 w 123"/>
                <a:gd name="T47" fmla="*/ 67 h 107"/>
                <a:gd name="T48" fmla="*/ 7 w 123"/>
                <a:gd name="T49" fmla="*/ 42 h 107"/>
                <a:gd name="T50" fmla="*/ 17 w 123"/>
                <a:gd name="T51" fmla="*/ 50 h 107"/>
                <a:gd name="T52" fmla="*/ 106 w 123"/>
                <a:gd name="T53" fmla="*/ 50 h 107"/>
                <a:gd name="T54" fmla="*/ 116 w 123"/>
                <a:gd name="T55" fmla="*/ 42 h 107"/>
                <a:gd name="T56" fmla="*/ 106 w 123"/>
                <a:gd name="T57" fmla="*/ 50 h 107"/>
                <a:gd name="T58" fmla="*/ 7 w 123"/>
                <a:gd name="T59" fmla="*/ 25 h 107"/>
                <a:gd name="T60" fmla="*/ 17 w 123"/>
                <a:gd name="T61" fmla="*/ 32 h 107"/>
                <a:gd name="T62" fmla="*/ 106 w 123"/>
                <a:gd name="T63" fmla="*/ 32 h 107"/>
                <a:gd name="T64" fmla="*/ 116 w 123"/>
                <a:gd name="T65" fmla="*/ 25 h 107"/>
                <a:gd name="T66" fmla="*/ 106 w 123"/>
                <a:gd name="T67" fmla="*/ 32 h 107"/>
                <a:gd name="T68" fmla="*/ 24 w 123"/>
                <a:gd name="T69" fmla="*/ 78 h 107"/>
                <a:gd name="T70" fmla="*/ 29 w 123"/>
                <a:gd name="T71" fmla="*/ 23 h 107"/>
                <a:gd name="T72" fmla="*/ 98 w 123"/>
                <a:gd name="T73" fmla="*/ 28 h 107"/>
                <a:gd name="T74" fmla="*/ 93 w 123"/>
                <a:gd name="T75" fmla="*/ 83 h 107"/>
                <a:gd name="T76" fmla="*/ 7 w 123"/>
                <a:gd name="T77" fmla="*/ 15 h 107"/>
                <a:gd name="T78" fmla="*/ 17 w 123"/>
                <a:gd name="T79" fmla="*/ 8 h 107"/>
                <a:gd name="T80" fmla="*/ 7 w 123"/>
                <a:gd name="T81" fmla="*/ 15 h 107"/>
                <a:gd name="T82" fmla="*/ 106 w 123"/>
                <a:gd name="T83" fmla="*/ 8 h 107"/>
                <a:gd name="T84" fmla="*/ 116 w 123"/>
                <a:gd name="T85" fmla="*/ 15 h 107"/>
                <a:gd name="T86" fmla="*/ 122 w 123"/>
                <a:gd name="T87" fmla="*/ 0 h 107"/>
                <a:gd name="T88" fmla="*/ 98 w 123"/>
                <a:gd name="T89" fmla="*/ 1 h 107"/>
                <a:gd name="T90" fmla="*/ 93 w 123"/>
                <a:gd name="T91" fmla="*/ 14 h 107"/>
                <a:gd name="T92" fmla="*/ 24 w 123"/>
                <a:gd name="T93" fmla="*/ 9 h 107"/>
                <a:gd name="T94" fmla="*/ 23 w 123"/>
                <a:gd name="T95" fmla="*/ 0 h 107"/>
                <a:gd name="T96" fmla="*/ 0 w 123"/>
                <a:gd name="T97" fmla="*/ 1 h 107"/>
                <a:gd name="T98" fmla="*/ 1 w 123"/>
                <a:gd name="T99" fmla="*/ 107 h 107"/>
                <a:gd name="T100" fmla="*/ 24 w 123"/>
                <a:gd name="T101" fmla="*/ 105 h 107"/>
                <a:gd name="T102" fmla="*/ 29 w 123"/>
                <a:gd name="T103" fmla="*/ 92 h 107"/>
                <a:gd name="T104" fmla="*/ 98 w 123"/>
                <a:gd name="T105" fmla="*/ 97 h 107"/>
                <a:gd name="T106" fmla="*/ 99 w 123"/>
                <a:gd name="T107" fmla="*/ 107 h 107"/>
                <a:gd name="T108" fmla="*/ 123 w 123"/>
                <a:gd name="T109" fmla="*/ 105 h 107"/>
                <a:gd name="T110" fmla="*/ 122 w 123"/>
                <a:gd name="T1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107">
                  <a:moveTo>
                    <a:pt x="87" y="33"/>
                  </a:moveTo>
                  <a:cubicBezTo>
                    <a:pt x="86" y="33"/>
                    <a:pt x="84" y="34"/>
                    <a:pt x="83" y="35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49"/>
                    <a:pt x="38" y="48"/>
                    <a:pt x="37" y="48"/>
                  </a:cubicBezTo>
                  <a:cubicBezTo>
                    <a:pt x="36" y="48"/>
                    <a:pt x="34" y="49"/>
                    <a:pt x="33" y="50"/>
                  </a:cubicBezTo>
                  <a:cubicBezTo>
                    <a:pt x="31" y="52"/>
                    <a:pt x="31" y="56"/>
                    <a:pt x="33" y="58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3"/>
                    <a:pt x="50" y="74"/>
                    <a:pt x="50" y="74"/>
                  </a:cubicBezTo>
                  <a:cubicBezTo>
                    <a:pt x="51" y="75"/>
                    <a:pt x="51" y="75"/>
                    <a:pt x="52" y="75"/>
                  </a:cubicBezTo>
                  <a:cubicBezTo>
                    <a:pt x="53" y="76"/>
                    <a:pt x="54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6"/>
                    <a:pt x="57" y="75"/>
                    <a:pt x="57" y="75"/>
                  </a:cubicBezTo>
                  <a:cubicBezTo>
                    <a:pt x="58" y="75"/>
                    <a:pt x="59" y="74"/>
                    <a:pt x="59" y="74"/>
                  </a:cubicBezTo>
                  <a:cubicBezTo>
                    <a:pt x="60" y="74"/>
                    <a:pt x="60" y="73"/>
                    <a:pt x="60" y="7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3" y="41"/>
                    <a:pt x="93" y="38"/>
                    <a:pt x="91" y="35"/>
                  </a:cubicBezTo>
                  <a:cubicBezTo>
                    <a:pt x="90" y="34"/>
                    <a:pt x="89" y="33"/>
                    <a:pt x="87" y="33"/>
                  </a:cubicBezTo>
                  <a:moveTo>
                    <a:pt x="7" y="101"/>
                  </a:moveTo>
                  <a:cubicBezTo>
                    <a:pt x="7" y="94"/>
                    <a:pt x="7" y="94"/>
                    <a:pt x="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7" y="101"/>
                    <a:pt x="7" y="101"/>
                    <a:pt x="7" y="101"/>
                  </a:cubicBezTo>
                  <a:moveTo>
                    <a:pt x="106" y="101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16" y="94"/>
                    <a:pt x="116" y="94"/>
                    <a:pt x="116" y="94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06" y="101"/>
                    <a:pt x="106" y="101"/>
                    <a:pt x="106" y="101"/>
                  </a:cubicBezTo>
                  <a:moveTo>
                    <a:pt x="7" y="84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7" y="84"/>
                    <a:pt x="7" y="84"/>
                    <a:pt x="7" y="84"/>
                  </a:cubicBezTo>
                  <a:moveTo>
                    <a:pt x="106" y="84"/>
                  </a:moveTo>
                  <a:cubicBezTo>
                    <a:pt x="106" y="77"/>
                    <a:pt x="106" y="77"/>
                    <a:pt x="106" y="77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06" y="84"/>
                    <a:pt x="106" y="84"/>
                    <a:pt x="106" y="84"/>
                  </a:cubicBezTo>
                  <a:moveTo>
                    <a:pt x="7" y="67"/>
                  </a:moveTo>
                  <a:cubicBezTo>
                    <a:pt x="7" y="59"/>
                    <a:pt x="7" y="59"/>
                    <a:pt x="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7" y="67"/>
                    <a:pt x="7" y="67"/>
                    <a:pt x="7" y="67"/>
                  </a:cubicBezTo>
                  <a:moveTo>
                    <a:pt x="106" y="67"/>
                  </a:moveTo>
                  <a:cubicBezTo>
                    <a:pt x="106" y="59"/>
                    <a:pt x="106" y="59"/>
                    <a:pt x="10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06" y="67"/>
                    <a:pt x="106" y="67"/>
                    <a:pt x="106" y="67"/>
                  </a:cubicBezTo>
                  <a:moveTo>
                    <a:pt x="7" y="50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106" y="50"/>
                  </a:moveTo>
                  <a:cubicBezTo>
                    <a:pt x="106" y="42"/>
                    <a:pt x="106" y="42"/>
                    <a:pt x="10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06" y="50"/>
                    <a:pt x="106" y="50"/>
                    <a:pt x="106" y="50"/>
                  </a:cubicBezTo>
                  <a:moveTo>
                    <a:pt x="7" y="32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7" y="32"/>
                    <a:pt x="7" y="32"/>
                    <a:pt x="7" y="32"/>
                  </a:cubicBezTo>
                  <a:moveTo>
                    <a:pt x="106" y="32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06" y="32"/>
                    <a:pt x="106" y="32"/>
                    <a:pt x="106" y="32"/>
                  </a:cubicBezTo>
                  <a:moveTo>
                    <a:pt x="29" y="83"/>
                  </a:moveTo>
                  <a:cubicBezTo>
                    <a:pt x="27" y="83"/>
                    <a:pt x="24" y="81"/>
                    <a:pt x="24" y="7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5"/>
                    <a:pt x="27" y="23"/>
                    <a:pt x="29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6" y="23"/>
                    <a:pt x="98" y="25"/>
                    <a:pt x="98" y="2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1"/>
                    <a:pt x="96" y="83"/>
                    <a:pt x="93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7" y="1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7" y="15"/>
                    <a:pt x="7" y="15"/>
                    <a:pt x="7" y="15"/>
                  </a:cubicBezTo>
                  <a:moveTo>
                    <a:pt x="106" y="15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06" y="15"/>
                    <a:pt x="106" y="15"/>
                    <a:pt x="106" y="15"/>
                  </a:cubicBezTo>
                  <a:moveTo>
                    <a:pt x="12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8" y="1"/>
                    <a:pt x="98" y="1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11"/>
                    <a:pt x="96" y="14"/>
                    <a:pt x="93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4"/>
                    <a:pt x="24" y="11"/>
                    <a:pt x="24" y="9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6"/>
                    <a:pt x="1" y="107"/>
                    <a:pt x="1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7"/>
                    <a:pt x="24" y="106"/>
                    <a:pt x="24" y="105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5"/>
                    <a:pt x="27" y="92"/>
                    <a:pt x="29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6" y="92"/>
                    <a:pt x="98" y="95"/>
                    <a:pt x="98" y="97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6"/>
                    <a:pt x="99" y="107"/>
                    <a:pt x="99" y="107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23" y="107"/>
                    <a:pt x="123" y="106"/>
                    <a:pt x="123" y="105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1"/>
                    <a:pt x="123" y="0"/>
                    <a:pt x="122" y="0"/>
                  </a:cubicBezTo>
                </a:path>
              </a:pathLst>
            </a:custGeom>
            <a:solidFill>
              <a:srgbClr val="55797A"/>
            </a:solidFill>
            <a:ln>
              <a:noFill/>
            </a:ln>
          </p:spPr>
        </p:sp>
      </p:grpSp>
      <p:sp>
        <p:nvSpPr>
          <p:cNvPr id="27" name="文本框 26"/>
          <p:cNvSpPr txBox="1"/>
          <p:nvPr>
            <p:custDataLst>
              <p:tags r:id="rId4"/>
            </p:custDataLst>
          </p:nvPr>
        </p:nvSpPr>
        <p:spPr>
          <a:xfrm>
            <a:off x="8131175" y="4556760"/>
            <a:ext cx="3009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核心实施路径</a:t>
            </a:r>
          </a:p>
        </p:txBody>
      </p:sp>
      <p:grpSp>
        <p:nvGrpSpPr>
          <p:cNvPr id="39" name="组合 38"/>
          <p:cNvGrpSpPr/>
          <p:nvPr>
            <p:custDataLst>
              <p:tags r:id="rId5"/>
            </p:custDataLst>
          </p:nvPr>
        </p:nvGrpSpPr>
        <p:grpSpPr>
          <a:xfrm>
            <a:off x="9106535" y="3256915"/>
            <a:ext cx="1059180" cy="1059180"/>
            <a:chOff x="14734" y="5366"/>
            <a:chExt cx="1668" cy="1668"/>
          </a:xfrm>
        </p:grpSpPr>
        <p:sp>
          <p:nvSpPr>
            <p:cNvPr id="15" name="椭圆 14"/>
            <p:cNvSpPr/>
            <p:nvPr>
              <p:custDataLst>
                <p:tags r:id="rId10"/>
              </p:custDataLst>
            </p:nvPr>
          </p:nvSpPr>
          <p:spPr>
            <a:xfrm>
              <a:off x="14734" y="5366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Camille18"/>
            <p:cNvSpPr/>
            <p:nvPr>
              <p:custDataLst>
                <p:tags r:id="rId11"/>
              </p:custDataLst>
            </p:nvPr>
          </p:nvSpPr>
          <p:spPr bwMode="auto">
            <a:xfrm>
              <a:off x="15129" y="5762"/>
              <a:ext cx="880" cy="877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55797A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汉仪中宋S" panose="00020600040101010101" charset="-122"/>
                <a:ea typeface="微软雅黑" panose="020B0503020204020204" pitchFamily="34" charset="-122"/>
                <a:cs typeface="+mn-cs"/>
                <a:sym typeface="汉仪中宋S" panose="00020600040101010101" charset="-122"/>
              </a:endParaRPr>
            </a:p>
          </p:txBody>
        </p:sp>
      </p:grpSp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4833620" y="4545330"/>
            <a:ext cx="25247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理论基础与逻辑起点</a:t>
            </a:r>
          </a:p>
        </p:txBody>
      </p:sp>
      <p:grpSp>
        <p:nvGrpSpPr>
          <p:cNvPr id="41" name="组合 40"/>
          <p:cNvGrpSpPr/>
          <p:nvPr>
            <p:custDataLst>
              <p:tags r:id="rId7"/>
            </p:custDataLst>
          </p:nvPr>
        </p:nvGrpSpPr>
        <p:grpSpPr>
          <a:xfrm>
            <a:off x="5566410" y="3253105"/>
            <a:ext cx="1059180" cy="1059180"/>
            <a:chOff x="6890" y="5409"/>
            <a:chExt cx="1668" cy="1668"/>
          </a:xfrm>
        </p:grpSpPr>
        <p:sp>
          <p:nvSpPr>
            <p:cNvPr id="13" name="椭圆 12"/>
            <p:cNvSpPr/>
            <p:nvPr>
              <p:custDataLst>
                <p:tags r:id="rId8"/>
              </p:custDataLst>
            </p:nvPr>
          </p:nvSpPr>
          <p:spPr>
            <a:xfrm>
              <a:off x="6890" y="5409"/>
              <a:ext cx="1669" cy="1669"/>
            </a:xfrm>
            <a:prstGeom prst="ellipse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Camille19"/>
            <p:cNvSpPr/>
            <p:nvPr>
              <p:custDataLst>
                <p:tags r:id="rId9"/>
              </p:custDataLst>
            </p:nvPr>
          </p:nvSpPr>
          <p:spPr>
            <a:xfrm>
              <a:off x="7353" y="5739"/>
              <a:ext cx="743" cy="1010"/>
            </a:xfrm>
            <a:custGeom>
              <a:avLst/>
              <a:gdLst/>
              <a:ahLst/>
              <a:cxnLst>
                <a:cxn ang="0">
                  <a:pos x="91405913" y="34128055"/>
                </a:cxn>
                <a:cxn ang="0">
                  <a:pos x="91405913" y="34128055"/>
                </a:cxn>
                <a:cxn ang="0">
                  <a:pos x="30644892" y="4395253"/>
                </a:cxn>
                <a:cxn ang="0">
                  <a:pos x="2377681" y="13702747"/>
                </a:cxn>
                <a:cxn ang="0">
                  <a:pos x="0" y="20424729"/>
                </a:cxn>
                <a:cxn ang="0">
                  <a:pos x="2377681" y="89197826"/>
                </a:cxn>
                <a:cxn ang="0">
                  <a:pos x="4755362" y="93851284"/>
                </a:cxn>
                <a:cxn ang="0">
                  <a:pos x="58647721" y="125652031"/>
                </a:cxn>
                <a:cxn ang="0">
                  <a:pos x="61025403" y="125652031"/>
                </a:cxn>
                <a:cxn ang="0">
                  <a:pos x="63403084" y="125652031"/>
                </a:cxn>
                <a:cxn ang="0">
                  <a:pos x="65516384" y="123584085"/>
                </a:cxn>
                <a:cxn ang="0">
                  <a:pos x="65516384" y="52484259"/>
                </a:cxn>
                <a:cxn ang="0">
                  <a:pos x="63403084" y="47830802"/>
                </a:cxn>
                <a:cxn ang="0">
                  <a:pos x="11624025" y="18098000"/>
                </a:cxn>
                <a:cxn ang="0">
                  <a:pos x="18756485" y="13702747"/>
                </a:cxn>
                <a:cxn ang="0">
                  <a:pos x="28267211" y="11376018"/>
                </a:cxn>
                <a:cxn ang="0">
                  <a:pos x="79518091" y="38781512"/>
                </a:cxn>
                <a:cxn ang="0">
                  <a:pos x="81895772" y="41108241"/>
                </a:cxn>
                <a:cxn ang="0">
                  <a:pos x="81895772" y="109881338"/>
                </a:cxn>
                <a:cxn ang="0">
                  <a:pos x="86650550" y="114276592"/>
                </a:cxn>
                <a:cxn ang="0">
                  <a:pos x="93519213" y="109881338"/>
                </a:cxn>
                <a:cxn ang="0">
                  <a:pos x="93519213" y="36454784"/>
                </a:cxn>
                <a:cxn ang="0">
                  <a:pos x="91405913" y="34128055"/>
                </a:cxn>
              </a:cxnLst>
              <a:rect l="0" t="0" r="0" b="0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rgbClr val="55797A"/>
            </a:solidFill>
            <a:ln>
              <a:noFill/>
            </a:ln>
          </p:spPr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4310" y="598805"/>
            <a:ext cx="8457565" cy="20002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4310" y="153670"/>
            <a:ext cx="8632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2.1 </a:t>
            </a:r>
            <a:r>
              <a:rPr lang="zh-CN" altLang="en-US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学科融合的目标：指向学生发展核心素养</a:t>
            </a:r>
          </a:p>
        </p:txBody>
      </p:sp>
      <p:sp>
        <p:nvSpPr>
          <p:cNvPr id="4" name="AutoShape 4"/>
          <p:cNvSpPr/>
          <p:nvPr/>
        </p:nvSpPr>
        <p:spPr>
          <a:xfrm>
            <a:off x="6223000" y="1524000"/>
            <a:ext cx="5207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1714500"/>
            <a:ext cx="406400" cy="406400"/>
          </a:xfrm>
          <a:prstGeom prst="rect">
            <a:avLst/>
          </a:prstGeom>
        </p:spPr>
      </p:pic>
      <p:sp>
        <p:nvSpPr>
          <p:cNvPr id="2" name="AutoShape 6"/>
          <p:cNvSpPr/>
          <p:nvPr/>
        </p:nvSpPr>
        <p:spPr>
          <a:xfrm>
            <a:off x="6985000" y="1651000"/>
            <a:ext cx="419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高考命题趋势：考查真实问题解决能力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跨学科命题着重考查独立思考能力，与核心素养要求高度一致。</a:t>
            </a:r>
          </a:p>
        </p:txBody>
      </p:sp>
      <p:sp>
        <p:nvSpPr>
          <p:cNvPr id="9" name="AutoShape 7"/>
          <p:cNvSpPr/>
          <p:nvPr/>
        </p:nvSpPr>
        <p:spPr>
          <a:xfrm>
            <a:off x="6223000" y="2730500"/>
            <a:ext cx="5207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2921000"/>
            <a:ext cx="406400" cy="406400"/>
          </a:xfrm>
          <a:prstGeom prst="rect">
            <a:avLst/>
          </a:prstGeom>
        </p:spPr>
      </p:pic>
      <p:sp>
        <p:nvSpPr>
          <p:cNvPr id="11" name="AutoShape 9"/>
          <p:cNvSpPr/>
          <p:nvPr/>
        </p:nvSpPr>
        <p:spPr>
          <a:xfrm>
            <a:off x="6985000" y="2857500"/>
            <a:ext cx="419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能力本位：构建多维度能力框架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聚焦批判性思维、创新能力及沟通协作，确立学科融合的核心目标。</a:t>
            </a:r>
          </a:p>
        </p:txBody>
      </p:sp>
      <p:sp>
        <p:nvSpPr>
          <p:cNvPr id="12" name="AutoShape 10"/>
          <p:cNvSpPr/>
          <p:nvPr/>
        </p:nvSpPr>
        <p:spPr>
          <a:xfrm>
            <a:off x="6223000" y="3937000"/>
            <a:ext cx="5207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77000" y="4127500"/>
            <a:ext cx="406400" cy="406400"/>
          </a:xfrm>
          <a:prstGeom prst="rect">
            <a:avLst/>
          </a:prstGeom>
        </p:spPr>
      </p:pic>
      <p:sp>
        <p:nvSpPr>
          <p:cNvPr id="14" name="AutoShape 12"/>
          <p:cNvSpPr/>
          <p:nvPr/>
        </p:nvSpPr>
        <p:spPr>
          <a:xfrm>
            <a:off x="6985000" y="4064000"/>
            <a:ext cx="419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情境化学习：激发内在探究动力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设计现实生活中的真实问题情境，让学习回归实践，激发兴趣。</a:t>
            </a:r>
          </a:p>
        </p:txBody>
      </p:sp>
      <p:sp>
        <p:nvSpPr>
          <p:cNvPr id="15" name="AutoShape 13"/>
          <p:cNvSpPr/>
          <p:nvPr/>
        </p:nvSpPr>
        <p:spPr>
          <a:xfrm>
            <a:off x="6223000" y="5143500"/>
            <a:ext cx="5207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7000" y="5334000"/>
            <a:ext cx="406400" cy="406400"/>
          </a:xfrm>
          <a:prstGeom prst="rect">
            <a:avLst/>
          </a:prstGeom>
        </p:spPr>
      </p:pic>
      <p:sp>
        <p:nvSpPr>
          <p:cNvPr id="18" name="AutoShape 15"/>
          <p:cNvSpPr/>
          <p:nvPr/>
        </p:nvSpPr>
        <p:spPr>
          <a:xfrm>
            <a:off x="6985000" y="5270500"/>
            <a:ext cx="419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C-STEAM：落实核心素养的有效途径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通过文化本位的跨学科学习，实现文化基础、自主发展与社会参与。</a:t>
            </a:r>
          </a:p>
        </p:txBody>
      </p:sp>
      <p:pic>
        <p:nvPicPr>
          <p:cNvPr id="19" name="图片 18" descr="4a672da19bc649cf8c7486a442d92d2a~tplv-a9rns2rl98-image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80" y="1855470"/>
            <a:ext cx="4878070" cy="38849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8275320" cy="153670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9625" y="267335"/>
            <a:ext cx="8288655" cy="6838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US" altLang="zh-CN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2.2 </a:t>
            </a:r>
            <a:r>
              <a:rPr lang="zh-CN" altLang="en-US" sz="32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学科融合的思路：相关课程与广域课程</a:t>
            </a:r>
          </a:p>
        </p:txBody>
      </p:sp>
      <p:sp>
        <p:nvSpPr>
          <p:cNvPr id="17" name="AutoShape 3"/>
          <p:cNvSpPr/>
          <p:nvPr/>
        </p:nvSpPr>
        <p:spPr>
          <a:xfrm>
            <a:off x="762000" y="1397000"/>
            <a:ext cx="5207000" cy="2413000"/>
          </a:xfrm>
          <a:prstGeom prst="roundRect">
            <a:avLst>
              <a:gd name="adj" fmla="val 526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6800" y="1701800"/>
            <a:ext cx="406400" cy="406400"/>
          </a:xfrm>
          <a:prstGeom prst="rect">
            <a:avLst/>
          </a:prstGeom>
        </p:spPr>
      </p:pic>
      <p:sp>
        <p:nvSpPr>
          <p:cNvPr id="21" name="AutoShape 5"/>
          <p:cNvSpPr/>
          <p:nvPr/>
        </p:nvSpPr>
        <p:spPr>
          <a:xfrm>
            <a:off x="1574800" y="1676400"/>
            <a:ext cx="406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相关课程模式 (Correlated Curriculum)</a:t>
            </a:r>
            <a:endParaRPr lang="en-US" sz="1100"/>
          </a:p>
        </p:txBody>
      </p:sp>
      <p:sp>
        <p:nvSpPr>
          <p:cNvPr id="28" name="AutoShape 7"/>
          <p:cNvSpPr/>
          <p:nvPr/>
        </p:nvSpPr>
        <p:spPr>
          <a:xfrm>
            <a:off x="1066800" y="2336800"/>
            <a:ext cx="45974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D4AF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相对初级的融合方式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各学科保持独立，但教师通过统一的主题或时间安排进行协作，强化知识间的关联性，让学生感受到学科联系。</a:t>
            </a:r>
          </a:p>
        </p:txBody>
      </p:sp>
      <p:sp>
        <p:nvSpPr>
          <p:cNvPr id="32" name="AutoShape 8"/>
          <p:cNvSpPr/>
          <p:nvPr/>
        </p:nvSpPr>
        <p:spPr>
          <a:xfrm>
            <a:off x="6223000" y="1397000"/>
            <a:ext cx="5207000" cy="2413000"/>
          </a:xfrm>
          <a:prstGeom prst="roundRect">
            <a:avLst>
              <a:gd name="adj" fmla="val 526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3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27800" y="1701800"/>
            <a:ext cx="406400" cy="406400"/>
          </a:xfrm>
          <a:prstGeom prst="rect">
            <a:avLst/>
          </a:prstGeom>
        </p:spPr>
      </p:pic>
      <p:sp>
        <p:nvSpPr>
          <p:cNvPr id="44" name="AutoShape 10"/>
          <p:cNvSpPr/>
          <p:nvPr/>
        </p:nvSpPr>
        <p:spPr>
          <a:xfrm>
            <a:off x="7035800" y="1676400"/>
            <a:ext cx="406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广域课程模式 (Broad-fields Curriculum)</a:t>
            </a:r>
            <a:endParaRPr lang="en-US" sz="1100"/>
          </a:p>
        </p:txBody>
      </p:sp>
      <p:sp>
        <p:nvSpPr>
          <p:cNvPr id="51" name="AutoShape 12"/>
          <p:cNvSpPr/>
          <p:nvPr/>
        </p:nvSpPr>
        <p:spPr>
          <a:xfrm>
            <a:off x="6527800" y="2336800"/>
            <a:ext cx="45974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D4AF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深度的整合与应用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打破学科界限，围绕共同主题或问题整合多学科内容。促进知识的综合应用，实现更深度的教学融合。</a:t>
            </a:r>
          </a:p>
        </p:txBody>
      </p:sp>
      <p:sp>
        <p:nvSpPr>
          <p:cNvPr id="52" name="AutoShape 13"/>
          <p:cNvSpPr/>
          <p:nvPr/>
        </p:nvSpPr>
        <p:spPr>
          <a:xfrm>
            <a:off x="762000" y="4064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融合实践实例</a:t>
            </a:r>
            <a:endParaRPr lang="en-US" sz="1100"/>
          </a:p>
        </p:txBody>
      </p:sp>
      <p:sp>
        <p:nvSpPr>
          <p:cNvPr id="53" name="AutoShape 14"/>
          <p:cNvSpPr/>
          <p:nvPr/>
        </p:nvSpPr>
        <p:spPr>
          <a:xfrm>
            <a:off x="762000" y="4572000"/>
            <a:ext cx="33782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381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4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775200"/>
            <a:ext cx="355600" cy="355600"/>
          </a:xfrm>
          <a:prstGeom prst="rect">
            <a:avLst/>
          </a:prstGeom>
        </p:spPr>
      </p:pic>
      <p:sp>
        <p:nvSpPr>
          <p:cNvPr id="55" name="AutoShape 16"/>
          <p:cNvSpPr/>
          <p:nvPr/>
        </p:nvSpPr>
        <p:spPr>
          <a:xfrm>
            <a:off x="1473200" y="4775200"/>
            <a:ext cx="2413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文科内融合</a:t>
            </a:r>
            <a:endParaRPr lang="en-US" sz="1100"/>
          </a:p>
        </p:txBody>
      </p:sp>
      <p:sp>
        <p:nvSpPr>
          <p:cNvPr id="56" name="AutoShape 17"/>
          <p:cNvSpPr/>
          <p:nvPr/>
        </p:nvSpPr>
        <p:spPr>
          <a:xfrm>
            <a:off x="1016000" y="5207000"/>
            <a:ext cx="28702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以古典诗词或历史事件为载体，整合语文、历史、艺术等学科，实现人文素养的综合培养。</a:t>
            </a:r>
            <a:endParaRPr lang="en-US" sz="1100"/>
          </a:p>
        </p:txBody>
      </p:sp>
      <p:sp>
        <p:nvSpPr>
          <p:cNvPr id="57" name="AutoShape 18"/>
          <p:cNvSpPr/>
          <p:nvPr/>
        </p:nvSpPr>
        <p:spPr>
          <a:xfrm>
            <a:off x="4406900" y="4572000"/>
            <a:ext cx="33782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381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8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60900" y="4775200"/>
            <a:ext cx="355600" cy="355600"/>
          </a:xfrm>
          <a:prstGeom prst="rect">
            <a:avLst/>
          </a:prstGeom>
        </p:spPr>
      </p:pic>
      <p:sp>
        <p:nvSpPr>
          <p:cNvPr id="59" name="AutoShape 20"/>
          <p:cNvSpPr/>
          <p:nvPr/>
        </p:nvSpPr>
        <p:spPr>
          <a:xfrm>
            <a:off x="5118100" y="4775200"/>
            <a:ext cx="2413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理科内融合</a:t>
            </a:r>
            <a:endParaRPr lang="en-US" sz="1100"/>
          </a:p>
        </p:txBody>
      </p:sp>
      <p:sp>
        <p:nvSpPr>
          <p:cNvPr id="60" name="AutoShape 21"/>
          <p:cNvSpPr/>
          <p:nvPr/>
        </p:nvSpPr>
        <p:spPr>
          <a:xfrm>
            <a:off x="4660900" y="5207000"/>
            <a:ext cx="28702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利用相似的思维方法和研究工具，整合物理、化学等学科，例如通过实验探究物质的微观结构与宏观性质。</a:t>
            </a:r>
            <a:endParaRPr lang="en-US" sz="1100"/>
          </a:p>
        </p:txBody>
      </p:sp>
      <p:sp>
        <p:nvSpPr>
          <p:cNvPr id="61" name="AutoShape 22"/>
          <p:cNvSpPr/>
          <p:nvPr/>
        </p:nvSpPr>
        <p:spPr>
          <a:xfrm>
            <a:off x="8051800" y="4572000"/>
            <a:ext cx="3378200" cy="1778000"/>
          </a:xfrm>
          <a:prstGeom prst="roundRect">
            <a:avLst>
              <a:gd name="adj" fmla="val 714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381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2" name="Picture 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305800" y="4775200"/>
            <a:ext cx="355600" cy="355600"/>
          </a:xfrm>
          <a:prstGeom prst="rect">
            <a:avLst/>
          </a:prstGeom>
        </p:spPr>
      </p:pic>
      <p:sp>
        <p:nvSpPr>
          <p:cNvPr id="63" name="AutoShape 24"/>
          <p:cNvSpPr/>
          <p:nvPr/>
        </p:nvSpPr>
        <p:spPr>
          <a:xfrm>
            <a:off x="8763000" y="4775200"/>
            <a:ext cx="2413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文理交叉融合</a:t>
            </a:r>
            <a:endParaRPr lang="en-US" sz="1100"/>
          </a:p>
        </p:txBody>
      </p:sp>
      <p:sp>
        <p:nvSpPr>
          <p:cNvPr id="64" name="AutoShape 25"/>
          <p:cNvSpPr/>
          <p:nvPr/>
        </p:nvSpPr>
        <p:spPr>
          <a:xfrm>
            <a:off x="8305800" y="5207000"/>
            <a:ext cx="28702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最高级的融合形式。例如聚焦中国古代科技成就，用现代科学原理解读验证，实现文理知识的深度碰撞。</a:t>
            </a:r>
            <a:endParaRPr lang="en-US" sz="11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8460" y="793115"/>
            <a:ext cx="8463280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AutoShape 2"/>
          <p:cNvSpPr/>
          <p:nvPr/>
        </p:nvSpPr>
        <p:spPr>
          <a:xfrm>
            <a:off x="508000" y="254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3200" b="1" i="0" u="none" strike="noStrike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Noto Sans SC" panose="020B0200000000000000" charset="-122"/>
              </a:rPr>
              <a:t>2.3 </a:t>
            </a:r>
            <a:r>
              <a:rPr lang="zh-CN" altLang="en-US" sz="3200" b="1" i="0" u="none" strike="noStrike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Noto Sans SC" panose="020B0200000000000000" charset="-122"/>
              </a:rPr>
              <a:t>学科融合案例：“中草药香囊”主题活动</a:t>
            </a:r>
          </a:p>
        </p:txBody>
      </p:sp>
      <p:sp>
        <p:nvSpPr>
          <p:cNvPr id="14" name="AutoShape 3"/>
          <p:cNvSpPr/>
          <p:nvPr/>
        </p:nvSpPr>
        <p:spPr>
          <a:xfrm>
            <a:off x="762000" y="1397000"/>
            <a:ext cx="50800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5"/>
          <p:cNvSpPr/>
          <p:nvPr/>
        </p:nvSpPr>
        <p:spPr>
          <a:xfrm>
            <a:off x="6096000" y="1397000"/>
            <a:ext cx="53340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50000" y="1651000"/>
            <a:ext cx="304800" cy="304800"/>
          </a:xfrm>
          <a:prstGeom prst="rect">
            <a:avLst/>
          </a:prstGeom>
        </p:spPr>
      </p:pic>
      <p:sp>
        <p:nvSpPr>
          <p:cNvPr id="20" name="AutoShape 7"/>
          <p:cNvSpPr/>
          <p:nvPr/>
        </p:nvSpPr>
        <p:spPr>
          <a:xfrm>
            <a:off x="6731000" y="16256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多学科知识深度整合</a:t>
            </a:r>
            <a:endParaRPr lang="en-US" sz="1100"/>
          </a:p>
        </p:txBody>
      </p:sp>
      <p:sp>
        <p:nvSpPr>
          <p:cNvPr id="22" name="AutoShape 8"/>
          <p:cNvSpPr/>
          <p:nvPr/>
        </p:nvSpPr>
        <p:spPr>
          <a:xfrm>
            <a:off x="6350000" y="2032000"/>
            <a:ext cx="482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融合语文诗词典故、生物药材特性、化学成分分析、艺术刺绣设计及数学配比计算，打破学科壁垒。</a:t>
            </a:r>
            <a:endParaRPr lang="en-US" sz="1100"/>
          </a:p>
        </p:txBody>
      </p:sp>
      <p:cxnSp>
        <p:nvCxnSpPr>
          <p:cNvPr id="23" name="Connector 9"/>
          <p:cNvCxnSpPr/>
          <p:nvPr/>
        </p:nvCxnSpPr>
        <p:spPr>
          <a:xfrm rot="-9046">
            <a:off x="6350008" y="29781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4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50000" y="3175000"/>
            <a:ext cx="304800" cy="304800"/>
          </a:xfrm>
          <a:prstGeom prst="rect">
            <a:avLst/>
          </a:prstGeom>
        </p:spPr>
      </p:pic>
      <p:sp>
        <p:nvSpPr>
          <p:cNvPr id="25" name="AutoShape 11"/>
          <p:cNvSpPr/>
          <p:nvPr/>
        </p:nvSpPr>
        <p:spPr>
          <a:xfrm>
            <a:off x="6731000" y="31496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全流程项目式学习</a:t>
            </a:r>
            <a:endParaRPr lang="en-US" sz="1100"/>
          </a:p>
        </p:txBody>
      </p:sp>
      <p:sp>
        <p:nvSpPr>
          <p:cNvPr id="26" name="AutoShape 12"/>
          <p:cNvSpPr/>
          <p:nvPr/>
        </p:nvSpPr>
        <p:spPr>
          <a:xfrm>
            <a:off x="6350000" y="3556000"/>
            <a:ext cx="482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遵循“知识学习 → 设计构思 → 动手制作 → 成果展示”的闭环流程，培养学生解决问题的综合能力。</a:t>
            </a:r>
            <a:endParaRPr lang="en-US" sz="1100"/>
          </a:p>
        </p:txBody>
      </p:sp>
      <p:cxnSp>
        <p:nvCxnSpPr>
          <p:cNvPr id="27" name="Connector 13"/>
          <p:cNvCxnSpPr/>
          <p:nvPr/>
        </p:nvCxnSpPr>
        <p:spPr>
          <a:xfrm rot="-9046">
            <a:off x="6350008" y="45021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8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50000" y="4699000"/>
            <a:ext cx="304800" cy="304800"/>
          </a:xfrm>
          <a:prstGeom prst="rect">
            <a:avLst/>
          </a:prstGeom>
        </p:spPr>
      </p:pic>
      <p:sp>
        <p:nvSpPr>
          <p:cNvPr id="29" name="AutoShape 15"/>
          <p:cNvSpPr/>
          <p:nvPr/>
        </p:nvSpPr>
        <p:spPr>
          <a:xfrm>
            <a:off x="6731000" y="46736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文化传承与素养提升</a:t>
            </a:r>
            <a:endParaRPr lang="en-US" sz="1100"/>
          </a:p>
        </p:txBody>
      </p:sp>
      <p:sp>
        <p:nvSpPr>
          <p:cNvPr id="30" name="AutoShape 16"/>
          <p:cNvSpPr/>
          <p:nvPr/>
        </p:nvSpPr>
        <p:spPr>
          <a:xfrm>
            <a:off x="6350000" y="50800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在实践中感受中医药文化魅力，提升创新思维与动手能力，实现知识传授与文化浸润的统一。</a:t>
            </a:r>
            <a:endParaRPr lang="en-US" sz="1100"/>
          </a:p>
        </p:txBody>
      </p:sp>
      <p:pic>
        <p:nvPicPr>
          <p:cNvPr id="32" name="图片 31"/>
          <p:cNvPicPr/>
          <p:nvPr/>
        </p:nvPicPr>
        <p:blipFill>
          <a:blip r:embed="rId10"/>
          <a:srcRect l="9733" r="24437"/>
          <a:stretch>
            <a:fillRect/>
          </a:stretch>
        </p:blipFill>
        <p:spPr>
          <a:xfrm>
            <a:off x="975995" y="1651000"/>
            <a:ext cx="4651375" cy="39782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7193280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AutoShape 2"/>
          <p:cNvSpPr/>
          <p:nvPr/>
        </p:nvSpPr>
        <p:spPr>
          <a:xfrm>
            <a:off x="762000" y="304800"/>
            <a:ext cx="70104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3200" b="1" i="0" u="none" strike="noStrike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Noto Sans SC" panose="020B0200000000000000" charset="-122"/>
              </a:rPr>
              <a:t>3. 实施路径二：素养立意与五育融合</a:t>
            </a:r>
          </a:p>
        </p:txBody>
      </p:sp>
      <p:sp>
        <p:nvSpPr>
          <p:cNvPr id="4" name="AutoShape 4"/>
          <p:cNvSpPr/>
          <p:nvPr>
            <p:custDataLst>
              <p:tags r:id="rId2"/>
            </p:custDataLst>
          </p:nvPr>
        </p:nvSpPr>
        <p:spPr>
          <a:xfrm>
            <a:off x="2844800" y="1460500"/>
            <a:ext cx="5969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035300" y="1651000"/>
            <a:ext cx="355600" cy="355600"/>
          </a:xfrm>
          <a:prstGeom prst="rect">
            <a:avLst/>
          </a:prstGeom>
        </p:spPr>
      </p:pic>
      <p:sp>
        <p:nvSpPr>
          <p:cNvPr id="9" name="AutoShape 6"/>
          <p:cNvSpPr/>
          <p:nvPr>
            <p:custDataLst>
              <p:tags r:id="rId4"/>
            </p:custDataLst>
          </p:nvPr>
        </p:nvSpPr>
        <p:spPr>
          <a:xfrm>
            <a:off x="3479800" y="1612900"/>
            <a:ext cx="5080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理念起源：继承与创新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源于新时代教育转型需求，是对蔡元培“五育并举”思想的继承与创新发展。</a:t>
            </a:r>
          </a:p>
        </p:txBody>
      </p:sp>
      <p:sp>
        <p:nvSpPr>
          <p:cNvPr id="10" name="AutoShape 7"/>
          <p:cNvSpPr/>
          <p:nvPr>
            <p:custDataLst>
              <p:tags r:id="rId5"/>
            </p:custDataLst>
          </p:nvPr>
        </p:nvSpPr>
        <p:spPr>
          <a:xfrm>
            <a:off x="2844800" y="2667000"/>
            <a:ext cx="5969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035300" y="2857500"/>
            <a:ext cx="355600" cy="355600"/>
          </a:xfrm>
          <a:prstGeom prst="rect">
            <a:avLst/>
          </a:prstGeom>
        </p:spPr>
      </p:pic>
      <p:sp>
        <p:nvSpPr>
          <p:cNvPr id="12" name="AutoShape 9"/>
          <p:cNvSpPr/>
          <p:nvPr>
            <p:custDataLst>
              <p:tags r:id="rId7"/>
            </p:custDataLst>
          </p:nvPr>
        </p:nvSpPr>
        <p:spPr>
          <a:xfrm>
            <a:off x="3479800" y="2819400"/>
            <a:ext cx="5080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核心定义：有机结合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实现德智体美劳的有机结合与协同育人，拒绝割裂，强调整体育人效应。</a:t>
            </a:r>
          </a:p>
        </p:txBody>
      </p:sp>
      <p:sp>
        <p:nvSpPr>
          <p:cNvPr id="13" name="AutoShape 10"/>
          <p:cNvSpPr/>
          <p:nvPr>
            <p:custDataLst>
              <p:tags r:id="rId8"/>
            </p:custDataLst>
          </p:nvPr>
        </p:nvSpPr>
        <p:spPr>
          <a:xfrm>
            <a:off x="2844800" y="3873500"/>
            <a:ext cx="5969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035300" y="4064000"/>
            <a:ext cx="355600" cy="355600"/>
          </a:xfrm>
          <a:prstGeom prst="rect">
            <a:avLst/>
          </a:prstGeom>
        </p:spPr>
      </p:pic>
      <p:sp>
        <p:nvSpPr>
          <p:cNvPr id="15" name="AutoShape 12"/>
          <p:cNvSpPr/>
          <p:nvPr>
            <p:custDataLst>
              <p:tags r:id="rId10"/>
            </p:custDataLst>
          </p:nvPr>
        </p:nvSpPr>
        <p:spPr>
          <a:xfrm>
            <a:off x="3479800" y="4025900"/>
            <a:ext cx="5080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内在关系：相互支撑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五育非并列关系，而是相互渗透、互为支撑的有机整体，共同构成全面发展基础。</a:t>
            </a:r>
          </a:p>
        </p:txBody>
      </p:sp>
      <p:sp>
        <p:nvSpPr>
          <p:cNvPr id="17" name="AutoShape 13"/>
          <p:cNvSpPr/>
          <p:nvPr>
            <p:custDataLst>
              <p:tags r:id="rId11"/>
            </p:custDataLst>
          </p:nvPr>
        </p:nvSpPr>
        <p:spPr>
          <a:xfrm>
            <a:off x="2844800" y="5080000"/>
            <a:ext cx="5969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035300" y="5270500"/>
            <a:ext cx="355600" cy="355600"/>
          </a:xfrm>
          <a:prstGeom prst="rect">
            <a:avLst/>
          </a:prstGeom>
        </p:spPr>
      </p:pic>
      <p:sp>
        <p:nvSpPr>
          <p:cNvPr id="19" name="AutoShape 15"/>
          <p:cNvSpPr/>
          <p:nvPr>
            <p:custDataLst>
              <p:tags r:id="rId13"/>
            </p:custDataLst>
          </p:nvPr>
        </p:nvSpPr>
        <p:spPr>
          <a:xfrm>
            <a:off x="3479800" y="5232400"/>
            <a:ext cx="5080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根本意义：培养完整的人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促进学生全面均衡发展，最终培养出适应并引领未来社会发展的“完整的人”。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75640" y="932815"/>
            <a:ext cx="8228965" cy="2863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3600" b="1" i="0" u="none" strike="noStrike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Noto Sans SC" panose="020B0200000000000000" charset="-122"/>
              </a:rPr>
              <a:t>3.1 五育融合的教育目标：培养“完整的人”</a:t>
            </a:r>
            <a:endParaRPr lang="en-US" altLang="zh-CN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778000"/>
            <a:ext cx="406400" cy="406400"/>
          </a:xfrm>
          <a:prstGeom prst="rect">
            <a:avLst/>
          </a:prstGeom>
        </p:spPr>
      </p:pic>
      <p:sp>
        <p:nvSpPr>
          <p:cNvPr id="12" name="AutoShape 5"/>
          <p:cNvSpPr/>
          <p:nvPr/>
        </p:nvSpPr>
        <p:spPr>
          <a:xfrm>
            <a:off x="1524000" y="1752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培养“完整的人”</a:t>
            </a:r>
            <a:endParaRPr lang="en-US" sz="1100"/>
          </a:p>
        </p:txBody>
      </p:sp>
      <p:cxnSp>
        <p:nvCxnSpPr>
          <p:cNvPr id="13" name="Connector 6"/>
          <p:cNvCxnSpPr/>
          <p:nvPr/>
        </p:nvCxnSpPr>
        <p:spPr>
          <a:xfrm rot="-9291">
            <a:off x="1016009" y="2216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7"/>
          <p:cNvSpPr/>
          <p:nvPr/>
        </p:nvSpPr>
        <p:spPr>
          <a:xfrm>
            <a:off x="1016000" y="2349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这是最高目标，强调学生在德、智、体、美、劳各方面的全面发展，关注学生作为一个“人”的思想、人格、情感和态度的整体成长。</a:t>
            </a:r>
            <a:endParaRPr lang="en-US" sz="1100"/>
          </a:p>
        </p:txBody>
      </p:sp>
      <p:sp>
        <p:nvSpPr>
          <p:cNvPr id="15" name="AutoShape 8"/>
          <p:cNvSpPr/>
          <p:nvPr/>
        </p:nvSpPr>
        <p:spPr>
          <a:xfrm>
            <a:off x="6223000" y="152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1778000"/>
            <a:ext cx="406400" cy="406400"/>
          </a:xfrm>
          <a:prstGeom prst="rect">
            <a:avLst/>
          </a:prstGeom>
        </p:spPr>
      </p:pic>
      <p:sp>
        <p:nvSpPr>
          <p:cNvPr id="18" name="AutoShape 10"/>
          <p:cNvSpPr/>
          <p:nvPr/>
        </p:nvSpPr>
        <p:spPr>
          <a:xfrm>
            <a:off x="6985000" y="1752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融合性：深度融合的育人目标</a:t>
            </a:r>
            <a:endParaRPr lang="en-US" sz="1100"/>
          </a:p>
        </p:txBody>
      </p:sp>
      <p:cxnSp>
        <p:nvCxnSpPr>
          <p:cNvPr id="19" name="Connector 11"/>
          <p:cNvCxnSpPr/>
          <p:nvPr/>
        </p:nvCxnSpPr>
        <p:spPr>
          <a:xfrm rot="-9291">
            <a:off x="6477009" y="2216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AutoShape 12"/>
          <p:cNvSpPr/>
          <p:nvPr/>
        </p:nvSpPr>
        <p:spPr>
          <a:xfrm>
            <a:off x="6477000" y="2349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体现在教育目标、教学内容、教学过程和评价方式的深度融合，最终形成一个统一的、指向学生全面发展的总体育人目标。</a:t>
            </a:r>
            <a:endParaRPr lang="en-US" sz="1100"/>
          </a:p>
        </p:txBody>
      </p:sp>
      <p:sp>
        <p:nvSpPr>
          <p:cNvPr id="21" name="AutoShape 13"/>
          <p:cNvSpPr/>
          <p:nvPr/>
        </p:nvSpPr>
        <p:spPr>
          <a:xfrm>
            <a:off x="762000" y="406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318000"/>
            <a:ext cx="406400" cy="406400"/>
          </a:xfrm>
          <a:prstGeom prst="rect">
            <a:avLst/>
          </a:prstGeom>
        </p:spPr>
      </p:pic>
      <p:sp>
        <p:nvSpPr>
          <p:cNvPr id="23" name="AutoShape 15"/>
          <p:cNvSpPr/>
          <p:nvPr/>
        </p:nvSpPr>
        <p:spPr>
          <a:xfrm>
            <a:off x="1524000" y="4292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整体观：不可分割的系统</a:t>
            </a:r>
            <a:endParaRPr lang="en-US" sz="1100"/>
          </a:p>
        </p:txBody>
      </p:sp>
      <p:cxnSp>
        <p:nvCxnSpPr>
          <p:cNvPr id="24" name="Connector 16"/>
          <p:cNvCxnSpPr/>
          <p:nvPr/>
        </p:nvCxnSpPr>
        <p:spPr>
          <a:xfrm rot="-9291">
            <a:off x="1016009" y="4756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AutoShape 17"/>
          <p:cNvSpPr/>
          <p:nvPr/>
        </p:nvSpPr>
        <p:spPr>
          <a:xfrm>
            <a:off x="1016000" y="4889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用整体的、系统的眼光看待学生发展，认识到五育是一个不可分割的整体，任何一育的缺失都会影响学生发展的完整性。</a:t>
            </a:r>
            <a:endParaRPr lang="en-US" sz="1100"/>
          </a:p>
        </p:txBody>
      </p:sp>
      <p:sp>
        <p:nvSpPr>
          <p:cNvPr id="26" name="AutoShape 18"/>
          <p:cNvSpPr/>
          <p:nvPr/>
        </p:nvSpPr>
        <p:spPr>
          <a:xfrm>
            <a:off x="6223000" y="406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7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7000" y="4318000"/>
            <a:ext cx="406400" cy="406400"/>
          </a:xfrm>
          <a:prstGeom prst="rect">
            <a:avLst/>
          </a:prstGeom>
        </p:spPr>
      </p:pic>
      <p:sp>
        <p:nvSpPr>
          <p:cNvPr id="28" name="AutoShape 20"/>
          <p:cNvSpPr/>
          <p:nvPr/>
        </p:nvSpPr>
        <p:spPr>
          <a:xfrm>
            <a:off x="6985000" y="4292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全面发展：综合素质的提升</a:t>
            </a:r>
            <a:endParaRPr lang="en-US" sz="1100"/>
          </a:p>
        </p:txBody>
      </p:sp>
      <p:cxnSp>
        <p:nvCxnSpPr>
          <p:cNvPr id="29" name="Connector 21"/>
          <p:cNvCxnSpPr/>
          <p:nvPr/>
        </p:nvCxnSpPr>
        <p:spPr>
          <a:xfrm rot="-9291">
            <a:off x="6477009" y="4756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" name="AutoShape 22"/>
          <p:cNvSpPr/>
          <p:nvPr/>
        </p:nvSpPr>
        <p:spPr>
          <a:xfrm>
            <a:off x="6477000" y="4889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不仅指知识和技能的掌握，更强调学生综合素质、关键能力和必备品格的全面培养和提升，塑造完整的生命个体。</a:t>
            </a:r>
            <a:endParaRPr lang="en-US" sz="11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75640" y="932815"/>
            <a:ext cx="8228965" cy="2863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" name="AutoShape 2"/>
          <p:cNvSpPr/>
          <p:nvPr/>
        </p:nvSpPr>
        <p:spPr>
          <a:xfrm>
            <a:off x="889000" y="553085"/>
            <a:ext cx="6764655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3600" b="1" i="0" u="none" strike="noStrike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Noto Sans SC" panose="020B0200000000000000" charset="-122"/>
              </a:rPr>
              <a:t>3.2 五育融合的实现途径（一）</a:t>
            </a:r>
            <a:endParaRPr lang="en-US" altLang="zh-CN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Connector 3"/>
          <p:cNvCxnSpPr/>
          <p:nvPr/>
        </p:nvCxnSpPr>
        <p:spPr>
          <a:xfrm rot="-42969">
            <a:off x="762040" y="1263650"/>
            <a:ext cx="1016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508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AutoShape 4"/>
          <p:cNvSpPr/>
          <p:nvPr>
            <p:custDataLst>
              <p:tags r:id="rId2"/>
            </p:custDataLst>
          </p:nvPr>
        </p:nvSpPr>
        <p:spPr>
          <a:xfrm>
            <a:off x="762000" y="1651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5"/>
          <p:cNvSpPr/>
          <p:nvPr>
            <p:custDataLst>
              <p:tags r:id="rId3"/>
            </p:custDataLst>
          </p:nvPr>
        </p:nvSpPr>
        <p:spPr>
          <a:xfrm>
            <a:off x="2108200" y="1905000"/>
            <a:ext cx="609600" cy="609600"/>
          </a:xfrm>
          <a:prstGeom prst="ellipse">
            <a:avLst/>
          </a:prstGeom>
          <a:solidFill>
            <a:srgbClr val="D4AF37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209800" y="2006600"/>
            <a:ext cx="406400" cy="406400"/>
          </a:xfrm>
          <a:prstGeom prst="rect">
            <a:avLst/>
          </a:prstGeom>
        </p:spPr>
      </p:pic>
      <p:sp>
        <p:nvSpPr>
          <p:cNvPr id="9" name="AutoShape 7"/>
          <p:cNvSpPr/>
          <p:nvPr>
            <p:custDataLst>
              <p:tags r:id="rId5"/>
            </p:custDataLst>
          </p:nvPr>
        </p:nvSpPr>
        <p:spPr>
          <a:xfrm>
            <a:off x="1016000" y="2667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课程设计与建设</a:t>
            </a:r>
            <a:endParaRPr lang="en-US" sz="1100"/>
          </a:p>
        </p:txBody>
      </p:sp>
      <p:sp>
        <p:nvSpPr>
          <p:cNvPr id="11" name="AutoShape 8"/>
          <p:cNvSpPr/>
          <p:nvPr>
            <p:custDataLst>
              <p:tags r:id="rId6"/>
            </p:custDataLst>
          </p:nvPr>
        </p:nvSpPr>
        <p:spPr>
          <a:xfrm>
            <a:off x="2032000" y="3111500"/>
            <a:ext cx="762000" cy="304800"/>
          </a:xfrm>
          <a:prstGeom prst="roundRect">
            <a:avLst>
              <a:gd name="adj" fmla="val 20833"/>
            </a:avLst>
          </a:prstGeom>
          <a:solidFill>
            <a:srgbClr val="0A2A4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基础</a:t>
            </a:r>
            <a:endParaRPr lang="en-US" sz="1100"/>
          </a:p>
        </p:txBody>
      </p:sp>
      <p:sp>
        <p:nvSpPr>
          <p:cNvPr id="32" name="AutoShape 9"/>
          <p:cNvSpPr/>
          <p:nvPr>
            <p:custDataLst>
              <p:tags r:id="rId7"/>
            </p:custDataLst>
          </p:nvPr>
        </p:nvSpPr>
        <p:spPr>
          <a:xfrm>
            <a:off x="1016000" y="3479800"/>
            <a:ext cx="2794000" cy="191071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以学生全面发展为目标，打破学科壁垒，构建立体化、综合性的课程体系，从源头上为五育融合提供保障。</a:t>
            </a:r>
          </a:p>
        </p:txBody>
      </p:sp>
      <p:sp>
        <p:nvSpPr>
          <p:cNvPr id="33" name="AutoShape 10"/>
          <p:cNvSpPr/>
          <p:nvPr>
            <p:custDataLst>
              <p:tags r:id="rId8"/>
            </p:custDataLst>
          </p:nvPr>
        </p:nvSpPr>
        <p:spPr>
          <a:xfrm>
            <a:off x="4445000" y="1651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4" name="AutoShape 11"/>
          <p:cNvSpPr/>
          <p:nvPr>
            <p:custDataLst>
              <p:tags r:id="rId9"/>
            </p:custDataLst>
          </p:nvPr>
        </p:nvSpPr>
        <p:spPr>
          <a:xfrm>
            <a:off x="5668645" y="1905000"/>
            <a:ext cx="609600" cy="609600"/>
          </a:xfrm>
          <a:prstGeom prst="ellipse">
            <a:avLst/>
          </a:prstGeom>
          <a:solidFill>
            <a:srgbClr val="D4AF37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5" name="Picture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770245" y="2006600"/>
            <a:ext cx="406400" cy="406400"/>
          </a:xfrm>
          <a:prstGeom prst="rect">
            <a:avLst/>
          </a:prstGeom>
        </p:spPr>
      </p:pic>
      <p:sp>
        <p:nvSpPr>
          <p:cNvPr id="36" name="AutoShape 13"/>
          <p:cNvSpPr/>
          <p:nvPr>
            <p:custDataLst>
              <p:tags r:id="rId11"/>
            </p:custDataLst>
          </p:nvPr>
        </p:nvSpPr>
        <p:spPr>
          <a:xfrm>
            <a:off x="4699000" y="2667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评价方法改革</a:t>
            </a:r>
            <a:endParaRPr lang="en-US" sz="1100"/>
          </a:p>
        </p:txBody>
      </p:sp>
      <p:sp>
        <p:nvSpPr>
          <p:cNvPr id="37" name="AutoShape 14"/>
          <p:cNvSpPr/>
          <p:nvPr>
            <p:custDataLst>
              <p:tags r:id="rId12"/>
            </p:custDataLst>
          </p:nvPr>
        </p:nvSpPr>
        <p:spPr>
          <a:xfrm>
            <a:off x="5668645" y="3111500"/>
            <a:ext cx="762000" cy="304800"/>
          </a:xfrm>
          <a:prstGeom prst="roundRect">
            <a:avLst>
              <a:gd name="adj" fmla="val 20833"/>
            </a:avLst>
          </a:prstGeom>
          <a:solidFill>
            <a:srgbClr val="0A2A4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指挥棒</a:t>
            </a:r>
            <a:endParaRPr lang="en-US" sz="1100"/>
          </a:p>
        </p:txBody>
      </p:sp>
      <p:sp>
        <p:nvSpPr>
          <p:cNvPr id="38" name="AutoShape 15"/>
          <p:cNvSpPr/>
          <p:nvPr>
            <p:custDataLst>
              <p:tags r:id="rId13"/>
            </p:custDataLst>
          </p:nvPr>
        </p:nvSpPr>
        <p:spPr>
          <a:xfrm>
            <a:off x="4699000" y="3468370"/>
            <a:ext cx="2794000" cy="192405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建立全面多元化评价体系，不仅关注学业成绩，更涵盖品德、身心健康、审美素养和劳动技能等多个维度。</a:t>
            </a:r>
          </a:p>
        </p:txBody>
      </p:sp>
      <p:sp>
        <p:nvSpPr>
          <p:cNvPr id="39" name="AutoShape 16"/>
          <p:cNvSpPr/>
          <p:nvPr>
            <p:custDataLst>
              <p:tags r:id="rId14"/>
            </p:custDataLst>
          </p:nvPr>
        </p:nvSpPr>
        <p:spPr>
          <a:xfrm>
            <a:off x="8128000" y="1651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0" name="AutoShape 17"/>
          <p:cNvSpPr/>
          <p:nvPr>
            <p:custDataLst>
              <p:tags r:id="rId15"/>
            </p:custDataLst>
          </p:nvPr>
        </p:nvSpPr>
        <p:spPr>
          <a:xfrm>
            <a:off x="9474200" y="1905000"/>
            <a:ext cx="609600" cy="609600"/>
          </a:xfrm>
          <a:prstGeom prst="ellipse">
            <a:avLst/>
          </a:prstGeom>
          <a:solidFill>
            <a:srgbClr val="D4AF37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1" name="Picture 18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575800" y="2006600"/>
            <a:ext cx="406400" cy="406400"/>
          </a:xfrm>
          <a:prstGeom prst="rect">
            <a:avLst/>
          </a:prstGeom>
        </p:spPr>
      </p:pic>
      <p:sp>
        <p:nvSpPr>
          <p:cNvPr id="42" name="AutoShape 19"/>
          <p:cNvSpPr/>
          <p:nvPr>
            <p:custDataLst>
              <p:tags r:id="rId17"/>
            </p:custDataLst>
          </p:nvPr>
        </p:nvSpPr>
        <p:spPr>
          <a:xfrm>
            <a:off x="8382000" y="2667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教学实践策略创新</a:t>
            </a:r>
            <a:endParaRPr lang="en-US" sz="1100"/>
          </a:p>
        </p:txBody>
      </p:sp>
      <p:sp>
        <p:nvSpPr>
          <p:cNvPr id="43" name="AutoShape 20"/>
          <p:cNvSpPr/>
          <p:nvPr>
            <p:custDataLst>
              <p:tags r:id="rId18"/>
            </p:custDataLst>
          </p:nvPr>
        </p:nvSpPr>
        <p:spPr>
          <a:xfrm>
            <a:off x="9474200" y="3111500"/>
            <a:ext cx="762000" cy="304800"/>
          </a:xfrm>
          <a:prstGeom prst="roundRect">
            <a:avLst>
              <a:gd name="adj" fmla="val 20833"/>
            </a:avLst>
          </a:prstGeom>
          <a:solidFill>
            <a:srgbClr val="0A2A4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关键</a:t>
            </a:r>
            <a:endParaRPr lang="en-US" sz="1100"/>
          </a:p>
        </p:txBody>
      </p:sp>
      <p:sp>
        <p:nvSpPr>
          <p:cNvPr id="44" name="AutoShape 21"/>
          <p:cNvSpPr/>
          <p:nvPr>
            <p:custDataLst>
              <p:tags r:id="rId19"/>
            </p:custDataLst>
          </p:nvPr>
        </p:nvSpPr>
        <p:spPr>
          <a:xfrm>
            <a:off x="8483600" y="3454400"/>
            <a:ext cx="2794000" cy="200787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通过项目式学习、社会实践等多样化活动，将五育要求融入教学全过程，让学生在体验中自然成长。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75640" y="932815"/>
            <a:ext cx="8228965" cy="2863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4" name="AutoShape 2"/>
          <p:cNvSpPr/>
          <p:nvPr/>
        </p:nvSpPr>
        <p:spPr>
          <a:xfrm>
            <a:off x="889000" y="553085"/>
            <a:ext cx="703072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altLang="zh-CN" sz="3600" b="1" i="0" u="none" strike="noStrike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Noto Sans SC" panose="020B0200000000000000" charset="-122"/>
              </a:rPr>
              <a:t>3.3 五育融合的实现途径（</a:t>
            </a:r>
            <a:r>
              <a:rPr lang="zh-CN" altLang="en-US" sz="3600" b="1" i="0" u="none" strike="noStrike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Noto Sans SC" panose="020B0200000000000000" charset="-122"/>
              </a:rPr>
              <a:t>二</a:t>
            </a:r>
            <a:r>
              <a:rPr lang="en-US" altLang="zh-CN" sz="3600" b="1" i="0" u="none" strike="noStrike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Noto Sans SC" panose="020B0200000000000000" charset="-122"/>
              </a:rPr>
              <a:t>）</a:t>
            </a:r>
            <a:endParaRPr lang="en-US" altLang="zh-CN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Connector 3"/>
          <p:cNvCxnSpPr/>
          <p:nvPr/>
        </p:nvCxnSpPr>
        <p:spPr>
          <a:xfrm rot="-42969">
            <a:off x="762040" y="1263650"/>
            <a:ext cx="1016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508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3" name="AutoShape 3"/>
          <p:cNvSpPr/>
          <p:nvPr/>
        </p:nvSpPr>
        <p:spPr>
          <a:xfrm>
            <a:off x="762000" y="1651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" name="AutoShape 4"/>
          <p:cNvSpPr/>
          <p:nvPr/>
        </p:nvSpPr>
        <p:spPr>
          <a:xfrm>
            <a:off x="762000" y="1651000"/>
            <a:ext cx="3302000" cy="50800"/>
          </a:xfrm>
          <a:prstGeom prst="roundRect">
            <a:avLst>
              <a:gd name="adj" fmla="val 0"/>
            </a:avLst>
          </a:prstGeom>
          <a:solidFill>
            <a:srgbClr val="D4AF37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5"/>
          <p:cNvSpPr/>
          <p:nvPr/>
        </p:nvSpPr>
        <p:spPr>
          <a:xfrm>
            <a:off x="1905000" y="1955800"/>
            <a:ext cx="1016000" cy="1016000"/>
          </a:xfrm>
          <a:prstGeom prst="ellipse">
            <a:avLst/>
          </a:prstGeom>
          <a:solidFill>
            <a:srgbClr val="0A2A4E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08200" y="2159000"/>
            <a:ext cx="609600" cy="609600"/>
          </a:xfrm>
          <a:prstGeom prst="rect">
            <a:avLst/>
          </a:prstGeom>
        </p:spPr>
      </p:pic>
      <p:sp>
        <p:nvSpPr>
          <p:cNvPr id="13" name="AutoShape 7"/>
          <p:cNvSpPr/>
          <p:nvPr/>
        </p:nvSpPr>
        <p:spPr>
          <a:xfrm>
            <a:off x="952500" y="3098800"/>
            <a:ext cx="292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学科教学目标对应</a:t>
            </a:r>
            <a:endParaRPr lang="en-US" sz="1100"/>
          </a:p>
        </p:txBody>
      </p:sp>
      <p:cxnSp>
        <p:nvCxnSpPr>
          <p:cNvPr id="14" name="Connector 8"/>
          <p:cNvCxnSpPr/>
          <p:nvPr/>
        </p:nvCxnSpPr>
        <p:spPr>
          <a:xfrm rot="-15626">
            <a:off x="1016014" y="3549650"/>
            <a:ext cx="2794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A2A4E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9"/>
          <p:cNvSpPr/>
          <p:nvPr/>
        </p:nvSpPr>
        <p:spPr>
          <a:xfrm>
            <a:off x="952500" y="3683000"/>
            <a:ext cx="2921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55F6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将学科教学目标与五育总目标相对应，教师需自觉挖掘本学科中承载德育、美育、劳育等目标的元素，实现教学目标的全面覆盖。</a:t>
            </a:r>
          </a:p>
        </p:txBody>
      </p:sp>
      <p:sp>
        <p:nvSpPr>
          <p:cNvPr id="17" name="AutoShape 10"/>
          <p:cNvSpPr/>
          <p:nvPr/>
        </p:nvSpPr>
        <p:spPr>
          <a:xfrm>
            <a:off x="4445000" y="1651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1"/>
          <p:cNvSpPr/>
          <p:nvPr/>
        </p:nvSpPr>
        <p:spPr>
          <a:xfrm>
            <a:off x="4445000" y="1651000"/>
            <a:ext cx="3302000" cy="50800"/>
          </a:xfrm>
          <a:prstGeom prst="roundRect">
            <a:avLst>
              <a:gd name="adj" fmla="val 0"/>
            </a:avLst>
          </a:prstGeom>
          <a:solidFill>
            <a:srgbClr val="D4AF37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2"/>
          <p:cNvSpPr/>
          <p:nvPr/>
        </p:nvSpPr>
        <p:spPr>
          <a:xfrm>
            <a:off x="5588000" y="1955800"/>
            <a:ext cx="1016000" cy="1016000"/>
          </a:xfrm>
          <a:prstGeom prst="ellipse">
            <a:avLst/>
          </a:prstGeom>
          <a:solidFill>
            <a:srgbClr val="0A2A4E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91200" y="2159000"/>
            <a:ext cx="609600" cy="609600"/>
          </a:xfrm>
          <a:prstGeom prst="rect">
            <a:avLst/>
          </a:prstGeom>
        </p:spPr>
      </p:pic>
      <p:sp>
        <p:nvSpPr>
          <p:cNvPr id="21" name="AutoShape 14"/>
          <p:cNvSpPr/>
          <p:nvPr/>
        </p:nvSpPr>
        <p:spPr>
          <a:xfrm>
            <a:off x="4635500" y="3098800"/>
            <a:ext cx="292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跨学科元素融入</a:t>
            </a:r>
            <a:endParaRPr lang="en-US" sz="1100"/>
          </a:p>
        </p:txBody>
      </p:sp>
      <p:cxnSp>
        <p:nvCxnSpPr>
          <p:cNvPr id="22" name="Connector 15"/>
          <p:cNvCxnSpPr/>
          <p:nvPr/>
        </p:nvCxnSpPr>
        <p:spPr>
          <a:xfrm rot="-15626">
            <a:off x="4699014" y="3549650"/>
            <a:ext cx="2794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A2A4E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" name="AutoShape 16"/>
          <p:cNvSpPr/>
          <p:nvPr/>
        </p:nvSpPr>
        <p:spPr>
          <a:xfrm>
            <a:off x="4635500" y="3683000"/>
            <a:ext cx="2921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55F6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在主干学科教学中有意识融入其他学科元素，如科学课融入艺术审美、语文课融入劳动实践，增强知识的关联性与应用价值。</a:t>
            </a:r>
          </a:p>
        </p:txBody>
      </p:sp>
      <p:sp>
        <p:nvSpPr>
          <p:cNvPr id="24" name="AutoShape 17"/>
          <p:cNvSpPr/>
          <p:nvPr/>
        </p:nvSpPr>
        <p:spPr>
          <a:xfrm>
            <a:off x="8128000" y="1651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18"/>
          <p:cNvSpPr/>
          <p:nvPr/>
        </p:nvSpPr>
        <p:spPr>
          <a:xfrm>
            <a:off x="8128000" y="1651000"/>
            <a:ext cx="3302000" cy="50800"/>
          </a:xfrm>
          <a:prstGeom prst="roundRect">
            <a:avLst>
              <a:gd name="adj" fmla="val 0"/>
            </a:avLst>
          </a:prstGeom>
          <a:solidFill>
            <a:srgbClr val="D4AF37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6" name="AutoShape 19"/>
          <p:cNvSpPr/>
          <p:nvPr/>
        </p:nvSpPr>
        <p:spPr>
          <a:xfrm>
            <a:off x="9271000" y="1955800"/>
            <a:ext cx="1016000" cy="1016000"/>
          </a:xfrm>
          <a:prstGeom prst="ellipse">
            <a:avLst/>
          </a:prstGeom>
          <a:solidFill>
            <a:srgbClr val="0A2A4E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7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74200" y="2159000"/>
            <a:ext cx="609600" cy="609600"/>
          </a:xfrm>
          <a:prstGeom prst="rect">
            <a:avLst/>
          </a:prstGeom>
        </p:spPr>
      </p:pic>
      <p:sp>
        <p:nvSpPr>
          <p:cNvPr id="28" name="AutoShape 21"/>
          <p:cNvSpPr/>
          <p:nvPr/>
        </p:nvSpPr>
        <p:spPr>
          <a:xfrm>
            <a:off x="8318500" y="3098800"/>
            <a:ext cx="292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教学方法的创新</a:t>
            </a:r>
            <a:endParaRPr lang="en-US" sz="1100"/>
          </a:p>
        </p:txBody>
      </p:sp>
      <p:cxnSp>
        <p:nvCxnSpPr>
          <p:cNvPr id="29" name="Connector 22"/>
          <p:cNvCxnSpPr/>
          <p:nvPr/>
        </p:nvCxnSpPr>
        <p:spPr>
          <a:xfrm rot="-15626">
            <a:off x="8382014" y="3549650"/>
            <a:ext cx="2794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A2A4E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" name="AutoShape 23"/>
          <p:cNvSpPr/>
          <p:nvPr/>
        </p:nvSpPr>
        <p:spPr>
          <a:xfrm>
            <a:off x="8318500" y="3683000"/>
            <a:ext cx="2921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55F6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综合运用探究式、合作式、体验式等多种教学方法，根据教学内容和学生特点灵活选择，提升五育融合的实际落地效果。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75640" y="932815"/>
            <a:ext cx="7036435" cy="2863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AutoShape 2"/>
          <p:cNvSpPr/>
          <p:nvPr/>
        </p:nvSpPr>
        <p:spPr>
          <a:xfrm>
            <a:off x="762000" y="533400"/>
            <a:ext cx="711581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3200" b="1" i="0" u="none" strike="noStrike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Noto Sans SC" panose="020B0200000000000000" charset="-122"/>
              </a:rPr>
              <a:t>3.4 五育融合案例：传统榫卯结构项目</a:t>
            </a:r>
          </a:p>
        </p:txBody>
      </p:sp>
      <p:sp>
        <p:nvSpPr>
          <p:cNvPr id="7" name="AutoShape 5"/>
          <p:cNvSpPr/>
          <p:nvPr>
            <p:custDataLst>
              <p:tags r:id="rId2"/>
            </p:custDataLst>
          </p:nvPr>
        </p:nvSpPr>
        <p:spPr>
          <a:xfrm>
            <a:off x="5207000" y="1397000"/>
            <a:ext cx="6223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254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397500" y="1587500"/>
            <a:ext cx="508000" cy="508000"/>
          </a:xfrm>
          <a:prstGeom prst="rect">
            <a:avLst/>
          </a:prstGeom>
        </p:spPr>
      </p:pic>
      <p:sp>
        <p:nvSpPr>
          <p:cNvPr id="9" name="AutoShape 7"/>
          <p:cNvSpPr/>
          <p:nvPr>
            <p:custDataLst>
              <p:tags r:id="rId4"/>
            </p:custDataLst>
          </p:nvPr>
        </p:nvSpPr>
        <p:spPr>
          <a:xfrm>
            <a:off x="6032500" y="1498600"/>
            <a:ext cx="5207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德育：工匠精神与智慧传承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感悟古代工匠精益求精、追求卓越的精神，体会传统智慧。</a:t>
            </a:r>
          </a:p>
        </p:txBody>
      </p:sp>
      <p:sp>
        <p:nvSpPr>
          <p:cNvPr id="11" name="AutoShape 8"/>
          <p:cNvSpPr/>
          <p:nvPr>
            <p:custDataLst>
              <p:tags r:id="rId5"/>
            </p:custDataLst>
          </p:nvPr>
        </p:nvSpPr>
        <p:spPr>
          <a:xfrm>
            <a:off x="5207000" y="2413000"/>
            <a:ext cx="6223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254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Picture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397500" y="2603500"/>
            <a:ext cx="508000" cy="508000"/>
          </a:xfrm>
          <a:prstGeom prst="rect">
            <a:avLst/>
          </a:prstGeom>
        </p:spPr>
      </p:pic>
      <p:sp>
        <p:nvSpPr>
          <p:cNvPr id="33" name="AutoShape 10"/>
          <p:cNvSpPr/>
          <p:nvPr>
            <p:custDataLst>
              <p:tags r:id="rId7"/>
            </p:custDataLst>
          </p:nvPr>
        </p:nvSpPr>
        <p:spPr>
          <a:xfrm>
            <a:off x="6032500" y="2514600"/>
            <a:ext cx="5207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智育：科学知识的综合运用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运用几何、力学、工程结构等科学知识理解和设计榫卯结构。</a:t>
            </a:r>
          </a:p>
        </p:txBody>
      </p:sp>
      <p:sp>
        <p:nvSpPr>
          <p:cNvPr id="34" name="AutoShape 11"/>
          <p:cNvSpPr/>
          <p:nvPr>
            <p:custDataLst>
              <p:tags r:id="rId8"/>
            </p:custDataLst>
          </p:nvPr>
        </p:nvSpPr>
        <p:spPr>
          <a:xfrm>
            <a:off x="5207000" y="3429000"/>
            <a:ext cx="6223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254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Picture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397500" y="3619500"/>
            <a:ext cx="508000" cy="508000"/>
          </a:xfrm>
          <a:prstGeom prst="rect">
            <a:avLst/>
          </a:prstGeom>
        </p:spPr>
      </p:pic>
      <p:sp>
        <p:nvSpPr>
          <p:cNvPr id="36" name="AutoShape 13"/>
          <p:cNvSpPr/>
          <p:nvPr>
            <p:custDataLst>
              <p:tags r:id="rId10"/>
            </p:custDataLst>
          </p:nvPr>
        </p:nvSpPr>
        <p:spPr>
          <a:xfrm>
            <a:off x="6032500" y="3530600"/>
            <a:ext cx="5207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体育：手眼协调与精细动作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通过手工制作发展精细动作能力，促进手眼协调，实现手脑并用。</a:t>
            </a:r>
          </a:p>
        </p:txBody>
      </p:sp>
      <p:sp>
        <p:nvSpPr>
          <p:cNvPr id="37" name="AutoShape 14"/>
          <p:cNvSpPr/>
          <p:nvPr>
            <p:custDataLst>
              <p:tags r:id="rId11"/>
            </p:custDataLst>
          </p:nvPr>
        </p:nvSpPr>
        <p:spPr>
          <a:xfrm>
            <a:off x="5207000" y="4445000"/>
            <a:ext cx="6223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254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Picture 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397500" y="4635500"/>
            <a:ext cx="508000" cy="508000"/>
          </a:xfrm>
          <a:prstGeom prst="rect">
            <a:avLst/>
          </a:prstGeom>
        </p:spPr>
      </p:pic>
      <p:sp>
        <p:nvSpPr>
          <p:cNvPr id="39" name="AutoShape 16"/>
          <p:cNvSpPr/>
          <p:nvPr>
            <p:custDataLst>
              <p:tags r:id="rId13"/>
            </p:custDataLst>
          </p:nvPr>
        </p:nvSpPr>
        <p:spPr>
          <a:xfrm>
            <a:off x="6032500" y="4546600"/>
            <a:ext cx="5207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美育：感受结构之美与和谐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欣赏榫卯结构展现的简洁、精巧、平衡与和谐，提升审美鉴赏力。</a:t>
            </a:r>
          </a:p>
        </p:txBody>
      </p:sp>
      <p:sp>
        <p:nvSpPr>
          <p:cNvPr id="40" name="AutoShape 17"/>
          <p:cNvSpPr/>
          <p:nvPr>
            <p:custDataLst>
              <p:tags r:id="rId14"/>
            </p:custDataLst>
          </p:nvPr>
        </p:nvSpPr>
        <p:spPr>
          <a:xfrm>
            <a:off x="5207000" y="5461000"/>
            <a:ext cx="6223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254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" name="Picture 1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397500" y="5651500"/>
            <a:ext cx="508000" cy="508000"/>
          </a:xfrm>
          <a:prstGeom prst="rect">
            <a:avLst/>
          </a:prstGeom>
        </p:spPr>
      </p:pic>
      <p:sp>
        <p:nvSpPr>
          <p:cNvPr id="42" name="AutoShape 19"/>
          <p:cNvSpPr/>
          <p:nvPr>
            <p:custDataLst>
              <p:tags r:id="rId16"/>
            </p:custDataLst>
          </p:nvPr>
        </p:nvSpPr>
        <p:spPr>
          <a:xfrm>
            <a:off x="6032500" y="5562600"/>
            <a:ext cx="5207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劳育：体验劳动价值与创造</a:t>
            </a:r>
            <a:endParaRPr 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在切割、打磨、拼接的木工劳动中，亲身体验创造的乐趣与价值。</a:t>
            </a:r>
          </a:p>
        </p:txBody>
      </p:sp>
      <p:pic>
        <p:nvPicPr>
          <p:cNvPr id="43" name="图片 42"/>
          <p:cNvPicPr/>
          <p:nvPr/>
        </p:nvPicPr>
        <p:blipFill>
          <a:blip r:embed="rId29"/>
          <a:srcRect l="22683" r="12470"/>
          <a:stretch>
            <a:fillRect/>
          </a:stretch>
        </p:blipFill>
        <p:spPr>
          <a:xfrm>
            <a:off x="449580" y="1810385"/>
            <a:ext cx="4756150" cy="41255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ONE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20872" y="2609215"/>
            <a:ext cx="6767358" cy="1198880"/>
            <a:chOff x="2253" y="4109"/>
            <a:chExt cx="14747" cy="1888"/>
          </a:xfrm>
        </p:grpSpPr>
        <p:sp>
          <p:nvSpPr>
            <p:cNvPr id="2" name="矩形 1"/>
            <p:cNvSpPr/>
            <p:nvPr/>
          </p:nvSpPr>
          <p:spPr>
            <a:xfrm>
              <a:off x="2253" y="5421"/>
              <a:ext cx="14560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253" y="4109"/>
              <a:ext cx="1474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总结与实践任务</a:t>
              </a: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04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3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3200" b="1" i="0" u="none" strike="noStrike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Noto Sans SC" panose="020B0200000000000000" charset="-122"/>
              </a:rPr>
              <a:t>本章教学重点与难点回顾</a:t>
            </a:r>
          </a:p>
        </p:txBody>
      </p:sp>
      <p:sp>
        <p:nvSpPr>
          <p:cNvPr id="4" name="AutoShape 3"/>
          <p:cNvSpPr/>
          <p:nvPr/>
        </p:nvSpPr>
        <p:spPr>
          <a:xfrm>
            <a:off x="762000" y="1397000"/>
            <a:ext cx="5207000" cy="4953000"/>
          </a:xfrm>
          <a:prstGeom prst="roundRect">
            <a:avLst>
              <a:gd name="adj" fmla="val 25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4"/>
          <p:cNvSpPr/>
          <p:nvPr/>
        </p:nvSpPr>
        <p:spPr>
          <a:xfrm>
            <a:off x="762000" y="1397000"/>
            <a:ext cx="5207000" cy="76200"/>
          </a:xfrm>
          <a:prstGeom prst="roundRect">
            <a:avLst>
              <a:gd name="adj" fmla="val 0"/>
            </a:avLst>
          </a:prstGeom>
          <a:solidFill>
            <a:srgbClr val="0A2A4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16000" y="1714500"/>
            <a:ext cx="355600" cy="355600"/>
          </a:xfrm>
          <a:prstGeom prst="rect">
            <a:avLst/>
          </a:prstGeom>
        </p:spPr>
      </p:pic>
      <p:sp>
        <p:nvSpPr>
          <p:cNvPr id="11" name="AutoShape 6"/>
          <p:cNvSpPr/>
          <p:nvPr/>
        </p:nvSpPr>
        <p:spPr>
          <a:xfrm>
            <a:off x="1460500" y="16764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教学重点回顾 (Key Points)</a:t>
            </a:r>
          </a:p>
        </p:txBody>
      </p:sp>
      <p:cxnSp>
        <p:nvCxnSpPr>
          <p:cNvPr id="12" name="Connector 7"/>
          <p:cNvCxnSpPr/>
          <p:nvPr/>
        </p:nvCxnSpPr>
        <p:spPr>
          <a:xfrm rot="-9291">
            <a:off x="1016009" y="21526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3" name="Picture 8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16000" y="2349500"/>
            <a:ext cx="254000" cy="254000"/>
          </a:xfrm>
          <a:prstGeom prst="rect">
            <a:avLst/>
          </a:prstGeom>
        </p:spPr>
      </p:pic>
      <p:sp>
        <p:nvSpPr>
          <p:cNvPr id="14" name="AutoShape 9"/>
          <p:cNvSpPr/>
          <p:nvPr>
            <p:custDataLst>
              <p:tags r:id="rId3"/>
            </p:custDataLst>
          </p:nvPr>
        </p:nvSpPr>
        <p:spPr>
          <a:xfrm>
            <a:off x="1333500" y="23114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01. 文化本位的内涵</a:t>
            </a:r>
          </a:p>
        </p:txBody>
      </p:sp>
      <p:sp>
        <p:nvSpPr>
          <p:cNvPr id="15" name="AutoShape 10"/>
          <p:cNvSpPr/>
          <p:nvPr>
            <p:custDataLst>
              <p:tags r:id="rId4"/>
            </p:custDataLst>
          </p:nvPr>
        </p:nvSpPr>
        <p:spPr>
          <a:xfrm>
            <a:off x="1136015" y="2622550"/>
            <a:ext cx="4459605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深刻理解其在目标定位、内容选择、方法创新三个维度的具体体现。</a:t>
            </a:r>
          </a:p>
        </p:txBody>
      </p:sp>
      <p:pic>
        <p:nvPicPr>
          <p:cNvPr id="17" name="Picture 1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16000" y="3175000"/>
            <a:ext cx="254000" cy="254000"/>
          </a:xfrm>
          <a:prstGeom prst="rect">
            <a:avLst/>
          </a:prstGeom>
        </p:spPr>
      </p:pic>
      <p:sp>
        <p:nvSpPr>
          <p:cNvPr id="18" name="AutoShape 12"/>
          <p:cNvSpPr/>
          <p:nvPr>
            <p:custDataLst>
              <p:tags r:id="rId5"/>
            </p:custDataLst>
          </p:nvPr>
        </p:nvSpPr>
        <p:spPr>
          <a:xfrm>
            <a:off x="1333500" y="31369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02. 中西融合的实践路径</a:t>
            </a:r>
          </a:p>
        </p:txBody>
      </p:sp>
      <p:sp>
        <p:nvSpPr>
          <p:cNvPr id="19" name="AutoShape 13"/>
          <p:cNvSpPr/>
          <p:nvPr>
            <p:custDataLst>
              <p:tags r:id="rId6"/>
            </p:custDataLst>
          </p:nvPr>
        </p:nvSpPr>
        <p:spPr>
          <a:xfrm>
            <a:off x="1333500" y="3441700"/>
            <a:ext cx="4381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掌握国际交流中的本土化创新，以及运用中国智慧解决科学议题。</a:t>
            </a:r>
          </a:p>
        </p:txBody>
      </p:sp>
      <p:pic>
        <p:nvPicPr>
          <p:cNvPr id="20" name="Picture 14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16000" y="4000500"/>
            <a:ext cx="254000" cy="254000"/>
          </a:xfrm>
          <a:prstGeom prst="rect">
            <a:avLst/>
          </a:prstGeom>
        </p:spPr>
      </p:pic>
      <p:sp>
        <p:nvSpPr>
          <p:cNvPr id="21" name="AutoShape 15"/>
          <p:cNvSpPr/>
          <p:nvPr>
            <p:custDataLst>
              <p:tags r:id="rId7"/>
            </p:custDataLst>
          </p:nvPr>
        </p:nvSpPr>
        <p:spPr>
          <a:xfrm>
            <a:off x="1333500" y="39624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03. 跨学科融合的机制与模式</a:t>
            </a:r>
          </a:p>
        </p:txBody>
      </p:sp>
      <p:sp>
        <p:nvSpPr>
          <p:cNvPr id="22" name="AutoShape 16"/>
          <p:cNvSpPr/>
          <p:nvPr>
            <p:custDataLst>
              <p:tags r:id="rId8"/>
            </p:custDataLst>
          </p:nvPr>
        </p:nvSpPr>
        <p:spPr>
          <a:xfrm>
            <a:off x="1333500" y="4267200"/>
            <a:ext cx="4381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理解知识发生机制，掌握相关课程与广域课程等融合模式。</a:t>
            </a:r>
          </a:p>
        </p:txBody>
      </p:sp>
      <p:pic>
        <p:nvPicPr>
          <p:cNvPr id="23" name="Picture 17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16000" y="4826000"/>
            <a:ext cx="254000" cy="254000"/>
          </a:xfrm>
          <a:prstGeom prst="rect">
            <a:avLst/>
          </a:prstGeom>
        </p:spPr>
      </p:pic>
      <p:sp>
        <p:nvSpPr>
          <p:cNvPr id="24" name="AutoShape 18"/>
          <p:cNvSpPr/>
          <p:nvPr>
            <p:custDataLst>
              <p:tags r:id="rId9"/>
            </p:custDataLst>
          </p:nvPr>
        </p:nvSpPr>
        <p:spPr>
          <a:xfrm>
            <a:off x="1333500" y="47879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04. 五育融合的内涵与实现</a:t>
            </a:r>
          </a:p>
        </p:txBody>
      </p:sp>
      <p:sp>
        <p:nvSpPr>
          <p:cNvPr id="25" name="AutoShape 19"/>
          <p:cNvSpPr/>
          <p:nvPr>
            <p:custDataLst>
              <p:tags r:id="rId10"/>
            </p:custDataLst>
          </p:nvPr>
        </p:nvSpPr>
        <p:spPr>
          <a:xfrm>
            <a:off x="1333500" y="5092700"/>
            <a:ext cx="4381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掌握其在课程、评价、教学策略等方面的实现途径与意义。</a:t>
            </a:r>
          </a:p>
        </p:txBody>
      </p:sp>
      <p:sp>
        <p:nvSpPr>
          <p:cNvPr id="26" name="AutoShape 20"/>
          <p:cNvSpPr/>
          <p:nvPr/>
        </p:nvSpPr>
        <p:spPr>
          <a:xfrm>
            <a:off x="6223000" y="1397000"/>
            <a:ext cx="5207000" cy="4953000"/>
          </a:xfrm>
          <a:prstGeom prst="roundRect">
            <a:avLst>
              <a:gd name="adj" fmla="val 25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21"/>
          <p:cNvSpPr/>
          <p:nvPr/>
        </p:nvSpPr>
        <p:spPr>
          <a:xfrm>
            <a:off x="6223000" y="1397000"/>
            <a:ext cx="5207000" cy="76200"/>
          </a:xfrm>
          <a:prstGeom prst="roundRect">
            <a:avLst>
              <a:gd name="adj" fmla="val 0"/>
            </a:avLst>
          </a:prstGeom>
          <a:solidFill>
            <a:srgbClr val="D4AF37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Picture 22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477000" y="1714500"/>
            <a:ext cx="355600" cy="355600"/>
          </a:xfrm>
          <a:prstGeom prst="rect">
            <a:avLst/>
          </a:prstGeom>
        </p:spPr>
      </p:pic>
      <p:sp>
        <p:nvSpPr>
          <p:cNvPr id="29" name="AutoShape 23"/>
          <p:cNvSpPr/>
          <p:nvPr/>
        </p:nvSpPr>
        <p:spPr>
          <a:xfrm>
            <a:off x="6921500" y="16764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教学难点突破 (Difficulties)</a:t>
            </a:r>
          </a:p>
        </p:txBody>
      </p:sp>
      <p:cxnSp>
        <p:nvCxnSpPr>
          <p:cNvPr id="30" name="Connector 24"/>
          <p:cNvCxnSpPr/>
          <p:nvPr/>
        </p:nvCxnSpPr>
        <p:spPr>
          <a:xfrm rot="-9291">
            <a:off x="6477009" y="21526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1" name="Picture 2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477000" y="2349500"/>
            <a:ext cx="254000" cy="254000"/>
          </a:xfrm>
          <a:prstGeom prst="rect">
            <a:avLst/>
          </a:prstGeom>
        </p:spPr>
      </p:pic>
      <p:sp>
        <p:nvSpPr>
          <p:cNvPr id="32" name="AutoShape 26"/>
          <p:cNvSpPr/>
          <p:nvPr>
            <p:custDataLst>
              <p:tags r:id="rId12"/>
            </p:custDataLst>
          </p:nvPr>
        </p:nvSpPr>
        <p:spPr>
          <a:xfrm>
            <a:off x="6794500" y="23114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01. 文化与科技的双向深度融合</a:t>
            </a:r>
          </a:p>
        </p:txBody>
      </p:sp>
      <p:sp>
        <p:nvSpPr>
          <p:cNvPr id="34" name="AutoShape 27"/>
          <p:cNvSpPr/>
          <p:nvPr>
            <p:custDataLst>
              <p:tags r:id="rId13"/>
            </p:custDataLst>
          </p:nvPr>
        </p:nvSpPr>
        <p:spPr>
          <a:xfrm>
            <a:off x="6794500" y="2616200"/>
            <a:ext cx="4381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避免文化标签化，真正实现文化内涵与科技知识的有机结合。</a:t>
            </a:r>
          </a:p>
        </p:txBody>
      </p:sp>
      <p:pic>
        <p:nvPicPr>
          <p:cNvPr id="35" name="Picture 2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477000" y="3238500"/>
            <a:ext cx="254000" cy="254000"/>
          </a:xfrm>
          <a:prstGeom prst="rect">
            <a:avLst/>
          </a:prstGeom>
        </p:spPr>
      </p:pic>
      <p:sp>
        <p:nvSpPr>
          <p:cNvPr id="36" name="AutoShape 29"/>
          <p:cNvSpPr/>
          <p:nvPr>
            <p:custDataLst>
              <p:tags r:id="rId15"/>
            </p:custDataLst>
          </p:nvPr>
        </p:nvSpPr>
        <p:spPr>
          <a:xfrm>
            <a:off x="6794500" y="32004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02. 立德树人根本任务的落实</a:t>
            </a:r>
          </a:p>
        </p:txBody>
      </p:sp>
      <p:sp>
        <p:nvSpPr>
          <p:cNvPr id="37" name="AutoShape 30"/>
          <p:cNvSpPr/>
          <p:nvPr>
            <p:custDataLst>
              <p:tags r:id="rId16"/>
            </p:custDataLst>
          </p:nvPr>
        </p:nvSpPr>
        <p:spPr>
          <a:xfrm>
            <a:off x="6794500" y="3505200"/>
            <a:ext cx="4381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将宏大育人目标分解、渗透到C-STEAM项目设计与实施的每一个环节。</a:t>
            </a:r>
          </a:p>
        </p:txBody>
      </p:sp>
      <p:pic>
        <p:nvPicPr>
          <p:cNvPr id="38" name="Picture 3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477000" y="4127500"/>
            <a:ext cx="254000" cy="254000"/>
          </a:xfrm>
          <a:prstGeom prst="rect">
            <a:avLst/>
          </a:prstGeom>
        </p:spPr>
      </p:pic>
      <p:sp>
        <p:nvSpPr>
          <p:cNvPr id="39" name="AutoShape 32"/>
          <p:cNvSpPr/>
          <p:nvPr>
            <p:custDataLst>
              <p:tags r:id="rId18"/>
            </p:custDataLst>
          </p:nvPr>
        </p:nvSpPr>
        <p:spPr>
          <a:xfrm>
            <a:off x="6794500" y="40894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03. 大概念统领的项目设计</a:t>
            </a:r>
          </a:p>
        </p:txBody>
      </p:sp>
      <p:sp>
        <p:nvSpPr>
          <p:cNvPr id="41" name="AutoShape 33"/>
          <p:cNvSpPr/>
          <p:nvPr>
            <p:custDataLst>
              <p:tags r:id="rId19"/>
            </p:custDataLst>
          </p:nvPr>
        </p:nvSpPr>
        <p:spPr>
          <a:xfrm>
            <a:off x="6794500" y="4394200"/>
            <a:ext cx="4381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提炼具有高度概括性和迁移价值的大概念，以此为核心设计高质量项目。</a:t>
            </a: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41358" y="18967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ONE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125788" y="2610485"/>
            <a:ext cx="5940425" cy="1198880"/>
            <a:chOff x="3107" y="4111"/>
            <a:chExt cx="12945" cy="1888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107" y="4111"/>
              <a:ext cx="1294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本章导学</a:t>
              </a: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76800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01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1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3200" b="1" i="0" u="none" strike="noStrike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Noto Sans SC" panose="020B0200000000000000" charset="-122"/>
              </a:rPr>
              <a:t>C-STEAM教育理论框架总结</a:t>
            </a:r>
            <a:endParaRPr lang="en-US" altLang="zh-CN" sz="32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3"/>
          <p:cNvSpPr/>
          <p:nvPr>
            <p:custDataLst>
              <p:tags r:id="rId2"/>
            </p:custDataLst>
          </p:nvPr>
        </p:nvSpPr>
        <p:spPr>
          <a:xfrm>
            <a:off x="3879850" y="1746250"/>
            <a:ext cx="4572000" cy="1143000"/>
          </a:xfrm>
          <a:prstGeom prst="roundRect">
            <a:avLst>
              <a:gd name="adj" fmla="val 11111"/>
            </a:avLst>
          </a:prstGeom>
          <a:solidFill>
            <a:srgbClr val="0A2A4E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A2A4E">
                <a:alpha val="2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133850" y="1936750"/>
            <a:ext cx="508000" cy="508000"/>
          </a:xfrm>
          <a:prstGeom prst="rect">
            <a:avLst/>
          </a:prstGeom>
        </p:spPr>
      </p:pic>
      <p:sp>
        <p:nvSpPr>
          <p:cNvPr id="24" name="AutoShape 5"/>
          <p:cNvSpPr/>
          <p:nvPr>
            <p:custDataLst>
              <p:tags r:id="rId4"/>
            </p:custDataLst>
          </p:nvPr>
        </p:nvSpPr>
        <p:spPr>
          <a:xfrm>
            <a:off x="4768850" y="1873250"/>
            <a:ext cx="342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顶层：育人目标</a:t>
            </a:r>
          </a:p>
        </p:txBody>
      </p:sp>
      <p:sp>
        <p:nvSpPr>
          <p:cNvPr id="25" name="AutoShape 6"/>
          <p:cNvSpPr/>
          <p:nvPr>
            <p:custDataLst>
              <p:tags r:id="rId5"/>
            </p:custDataLst>
          </p:nvPr>
        </p:nvSpPr>
        <p:spPr>
          <a:xfrm>
            <a:off x="4768850" y="2254250"/>
            <a:ext cx="342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培养有文化涵养的创新人才 (核心素养导向)</a:t>
            </a:r>
          </a:p>
        </p:txBody>
      </p:sp>
      <p:sp>
        <p:nvSpPr>
          <p:cNvPr id="26" name="AutoShape 7"/>
          <p:cNvSpPr/>
          <p:nvPr>
            <p:custDataLst>
              <p:tags r:id="rId6"/>
            </p:custDataLst>
          </p:nvPr>
        </p:nvSpPr>
        <p:spPr>
          <a:xfrm>
            <a:off x="3879850" y="3079750"/>
            <a:ext cx="4572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0A2A4E">
                <a:alpha val="10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133850" y="3270250"/>
            <a:ext cx="508000" cy="508000"/>
          </a:xfrm>
          <a:prstGeom prst="rect">
            <a:avLst/>
          </a:prstGeom>
        </p:spPr>
      </p:pic>
      <p:sp>
        <p:nvSpPr>
          <p:cNvPr id="28" name="AutoShape 9"/>
          <p:cNvSpPr/>
          <p:nvPr>
            <p:custDataLst>
              <p:tags r:id="rId8"/>
            </p:custDataLst>
          </p:nvPr>
        </p:nvSpPr>
        <p:spPr>
          <a:xfrm>
            <a:off x="4768850" y="3206750"/>
            <a:ext cx="342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中层：实施路径</a:t>
            </a:r>
          </a:p>
        </p:txBody>
      </p:sp>
      <p:sp>
        <p:nvSpPr>
          <p:cNvPr id="29" name="AutoShape 10"/>
          <p:cNvSpPr/>
          <p:nvPr>
            <p:custDataLst>
              <p:tags r:id="rId9"/>
            </p:custDataLst>
          </p:nvPr>
        </p:nvSpPr>
        <p:spPr>
          <a:xfrm>
            <a:off x="4768850" y="3587750"/>
            <a:ext cx="342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跨学科融合 (知识发生机制) + 五育融合</a:t>
            </a:r>
          </a:p>
        </p:txBody>
      </p:sp>
      <p:sp>
        <p:nvSpPr>
          <p:cNvPr id="30" name="AutoShape 11"/>
          <p:cNvSpPr/>
          <p:nvPr>
            <p:custDataLst>
              <p:tags r:id="rId10"/>
            </p:custDataLst>
          </p:nvPr>
        </p:nvSpPr>
        <p:spPr>
          <a:xfrm>
            <a:off x="3879850" y="4413250"/>
            <a:ext cx="4572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0A2A4E">
                <a:alpha val="10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Picture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133850" y="4603750"/>
            <a:ext cx="508000" cy="508000"/>
          </a:xfrm>
          <a:prstGeom prst="rect">
            <a:avLst/>
          </a:prstGeom>
        </p:spPr>
      </p:pic>
      <p:sp>
        <p:nvSpPr>
          <p:cNvPr id="32" name="AutoShape 13"/>
          <p:cNvSpPr/>
          <p:nvPr>
            <p:custDataLst>
              <p:tags r:id="rId12"/>
            </p:custDataLst>
          </p:nvPr>
        </p:nvSpPr>
        <p:spPr>
          <a:xfrm>
            <a:off x="4768850" y="4540250"/>
            <a:ext cx="342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底层：逻辑起点</a:t>
            </a:r>
          </a:p>
        </p:txBody>
      </p:sp>
      <p:sp>
        <p:nvSpPr>
          <p:cNvPr id="33" name="AutoShape 14"/>
          <p:cNvSpPr/>
          <p:nvPr>
            <p:custDataLst>
              <p:tags r:id="rId13"/>
            </p:custDataLst>
          </p:nvPr>
        </p:nvSpPr>
        <p:spPr>
          <a:xfrm>
            <a:off x="4768850" y="4921250"/>
            <a:ext cx="342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文化本位 (目标/内容/方法) + 中西融合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AutoShape 2"/>
          <p:cNvSpPr/>
          <p:nvPr/>
        </p:nvSpPr>
        <p:spPr>
          <a:xfrm>
            <a:off x="762000" y="508000"/>
            <a:ext cx="1079627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3200" b="1" i="0" u="none" strike="noStrike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Noto Sans SC" panose="020B0200000000000000" charset="-122"/>
              </a:rPr>
              <a:t>课后作业与实践任务（一）</a:t>
            </a:r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269230" cy="4953000"/>
          </a:xfrm>
          <a:prstGeom prst="roundRect">
            <a:avLst>
              <a:gd name="adj" fmla="val 25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651000"/>
            <a:ext cx="359410" cy="355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460500" y="1625600"/>
            <a:ext cx="385572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核心概念梳理 · 简答题</a:t>
            </a:r>
          </a:p>
        </p:txBody>
      </p:sp>
      <p:cxnSp>
        <p:nvCxnSpPr>
          <p:cNvPr id="6" name="Connector 6"/>
          <p:cNvCxnSpPr/>
          <p:nvPr/>
        </p:nvCxnSpPr>
        <p:spPr>
          <a:xfrm>
            <a:off x="1016009" y="2089150"/>
            <a:ext cx="4754880" cy="12065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2752725"/>
            <a:ext cx="256540" cy="254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271905" y="2714625"/>
            <a:ext cx="465328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文化本位的内涵与作用</a:t>
            </a:r>
            <a:endParaRPr lang="en-US" sz="11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简述文化本位的内涵，并分析其在C-STEAM教育中的核心作用。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705225"/>
            <a:ext cx="256540" cy="254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33500" y="3667125"/>
            <a:ext cx="4434205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C-STEAM 与 A-STEM 辨析</a:t>
            </a:r>
            <a:endParaRPr lang="en-US" sz="11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试分析两者的主要区别与内在联系，理解文化融入的独特性。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4657725"/>
            <a:ext cx="256540" cy="254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33500" y="4619625"/>
            <a:ext cx="4434205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五育融合的实现途径</a:t>
            </a:r>
            <a:endParaRPr lang="en-US" sz="11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简述五育融合的内涵，并说明其在C-STEAM教育中可以通过哪些途径实现。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223000" y="1397000"/>
            <a:ext cx="5269230" cy="4953000"/>
          </a:xfrm>
          <a:prstGeom prst="roundRect">
            <a:avLst>
              <a:gd name="adj" fmla="val 25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77000" y="1651000"/>
            <a:ext cx="35941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921500" y="1625600"/>
            <a:ext cx="385572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跨学科应用 · 实践任务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6477009" y="2089150"/>
            <a:ext cx="4754880" cy="12065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4AF37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7000" y="2349500"/>
            <a:ext cx="256540" cy="254000"/>
          </a:xfrm>
          <a:prstGeom prst="rect">
            <a:avLst/>
          </a:prstGeom>
        </p:spPr>
      </p:pic>
      <p:sp>
        <p:nvSpPr>
          <p:cNvPr id="19" name="AutoShape 18"/>
          <p:cNvSpPr/>
          <p:nvPr/>
        </p:nvSpPr>
        <p:spPr>
          <a:xfrm>
            <a:off x="6794500" y="2311400"/>
            <a:ext cx="443420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任务一：学科融合建模（3+2+N结构）</a:t>
            </a:r>
          </a:p>
        </p:txBody>
      </p:sp>
      <p:sp>
        <p:nvSpPr>
          <p:cNvPr id="36" name="AutoShape 20"/>
          <p:cNvSpPr/>
          <p:nvPr/>
        </p:nvSpPr>
        <p:spPr>
          <a:xfrm>
            <a:off x="6604000" y="2921000"/>
            <a:ext cx="449834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▌ 主题选择</a:t>
            </a:r>
            <a:endParaRPr lang="en-US" sz="11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请选择一个熟悉的本土文化主题（如：二十四节气、传统手工艺、地方戏曲等）。</a:t>
            </a:r>
          </a:p>
        </p:txBody>
      </p:sp>
      <p:sp>
        <p:nvSpPr>
          <p:cNvPr id="37" name="AutoShape 21"/>
          <p:cNvSpPr/>
          <p:nvPr/>
        </p:nvSpPr>
        <p:spPr>
          <a:xfrm>
            <a:off x="6604000" y="3746500"/>
            <a:ext cx="449834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▌ 绘图要求</a:t>
            </a:r>
            <a:endParaRPr lang="en-US" sz="11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绘制“3+2+N”学科融合结构图，明确该主题可以整合的学科知识，并清晰标注出主要的融合点与逻辑关系。</a:t>
            </a:r>
          </a:p>
        </p:txBody>
      </p:sp>
      <p:sp>
        <p:nvSpPr>
          <p:cNvPr id="38" name="AutoShape 22"/>
          <p:cNvSpPr/>
          <p:nvPr/>
        </p:nvSpPr>
        <p:spPr>
          <a:xfrm>
            <a:off x="6604000" y="4826000"/>
            <a:ext cx="449834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▌ 提交形式</a:t>
            </a:r>
            <a:endParaRPr lang="en-US" sz="11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手绘或使用思维导图软件完成，下节课前提交。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3200" b="1" i="0" u="none" strike="noStrike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Noto Sans SC" panose="020B0200000000000000" charset="-122"/>
              </a:rPr>
              <a:t>课后作业与实践任务（二）</a:t>
            </a:r>
            <a:endParaRPr lang="en-US" sz="1100"/>
          </a:p>
        </p:txBody>
      </p:sp>
      <p:sp>
        <p:nvSpPr>
          <p:cNvPr id="3" name="AutoShape 3"/>
          <p:cNvSpPr/>
          <p:nvPr>
            <p:custDataLst>
              <p:tags r:id="rId2"/>
            </p:custDataLst>
          </p:nvPr>
        </p:nvSpPr>
        <p:spPr>
          <a:xfrm>
            <a:off x="762000" y="1524000"/>
            <a:ext cx="530606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4"/>
          <p:cNvSpPr/>
          <p:nvPr>
            <p:custDataLst>
              <p:tags r:id="rId3"/>
            </p:custDataLst>
          </p:nvPr>
        </p:nvSpPr>
        <p:spPr>
          <a:xfrm>
            <a:off x="762000" y="1524000"/>
            <a:ext cx="5306060" cy="76200"/>
          </a:xfrm>
          <a:prstGeom prst="roundRect">
            <a:avLst>
              <a:gd name="adj" fmla="val 0"/>
            </a:avLst>
          </a:prstGeom>
          <a:solidFill>
            <a:srgbClr val="0A2A4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66800" y="1854200"/>
            <a:ext cx="414020" cy="406400"/>
          </a:xfrm>
          <a:prstGeom prst="rect">
            <a:avLst/>
          </a:prstGeom>
        </p:spPr>
      </p:pic>
      <p:sp>
        <p:nvSpPr>
          <p:cNvPr id="6" name="AutoShape 6"/>
          <p:cNvSpPr/>
          <p:nvPr>
            <p:custDataLst>
              <p:tags r:id="rId5"/>
            </p:custDataLst>
          </p:nvPr>
        </p:nvSpPr>
        <p:spPr>
          <a:xfrm>
            <a:off x="1574800" y="1828800"/>
            <a:ext cx="4140835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实践题（续）：项目方案设计</a:t>
            </a:r>
          </a:p>
        </p:txBody>
      </p:sp>
      <p:cxnSp>
        <p:nvCxnSpPr>
          <p:cNvPr id="7" name="Connector 7"/>
          <p:cNvCxnSpPr/>
          <p:nvPr>
            <p:custDataLst>
              <p:tags r:id="rId6"/>
            </p:custDataLst>
          </p:nvPr>
        </p:nvCxnSpPr>
        <p:spPr>
          <a:xfrm>
            <a:off x="1066809" y="2330450"/>
            <a:ext cx="4684395" cy="75565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>
            <p:custDataLst>
              <p:tags r:id="rId7"/>
            </p:custDataLst>
          </p:nvPr>
        </p:nvSpPr>
        <p:spPr>
          <a:xfrm>
            <a:off x="1066800" y="2463800"/>
            <a:ext cx="4685030" cy="330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基于上一题选定的本土文化主题，运用6C模式（或其他熟悉的项目设计模式），设计一个C-STEAM项目实施方案框架。</a:t>
            </a:r>
            <a:endParaRPr lang="en-US" sz="11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br>
              <a:rPr lang="en-US" sz="16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</a:br>
            <a:endParaRPr lang="en-US" sz="1600" b="0" i="0" u="none" strike="noStrike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框架要点建议：</a:t>
            </a:r>
          </a:p>
          <a:p>
            <a:pPr marL="165100" indent="-165100" algn="l">
              <a:lnSpc>
                <a:spcPct val="125000"/>
              </a:lnSpc>
              <a:buClr>
                <a:srgbClr val="646464"/>
              </a:buClr>
              <a:buChar char="•"/>
            </a:pPr>
            <a:r>
              <a:rPr lang="en-US" sz="13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明确项目主题与核心驱动问题</a:t>
            </a:r>
          </a:p>
          <a:p>
            <a:pPr marL="165100" indent="-165100" algn="l">
              <a:lnSpc>
                <a:spcPct val="125000"/>
              </a:lnSpc>
              <a:buClr>
                <a:srgbClr val="646464"/>
              </a:buClr>
              <a:buChar char="•"/>
            </a:pPr>
            <a:r>
              <a:rPr lang="en-US" sz="13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设定具体的学科融合学习目标</a:t>
            </a:r>
          </a:p>
          <a:p>
            <a:pPr marL="165100" indent="-165100" algn="l">
              <a:lnSpc>
                <a:spcPct val="125000"/>
              </a:lnSpc>
              <a:buClr>
                <a:srgbClr val="646464"/>
              </a:buClr>
              <a:buChar char="•"/>
            </a:pPr>
            <a:r>
              <a:rPr lang="en-US" sz="13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规划主要探究活动与实施步骤</a:t>
            </a:r>
          </a:p>
          <a:p>
            <a:pPr marL="165100" indent="-165100" algn="l">
              <a:lnSpc>
                <a:spcPct val="125000"/>
              </a:lnSpc>
              <a:buClr>
                <a:srgbClr val="646464"/>
              </a:buClr>
              <a:buChar char="•"/>
            </a:pPr>
            <a:r>
              <a:rPr lang="en-US" sz="13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设计多元的过程性与终结性评价方式</a:t>
            </a:r>
          </a:p>
        </p:txBody>
      </p:sp>
      <p:sp>
        <p:nvSpPr>
          <p:cNvPr id="9" name="AutoShape 9"/>
          <p:cNvSpPr/>
          <p:nvPr>
            <p:custDataLst>
              <p:tags r:id="rId8"/>
            </p:custDataLst>
          </p:nvPr>
        </p:nvSpPr>
        <p:spPr>
          <a:xfrm>
            <a:off x="6223000" y="1524000"/>
            <a:ext cx="530606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9"/>
            </p:custDataLst>
          </p:nvPr>
        </p:nvSpPr>
        <p:spPr>
          <a:xfrm>
            <a:off x="6223000" y="1524000"/>
            <a:ext cx="5306060" cy="76200"/>
          </a:xfrm>
          <a:prstGeom prst="roundRect">
            <a:avLst>
              <a:gd name="adj" fmla="val 0"/>
            </a:avLst>
          </a:prstGeom>
          <a:solidFill>
            <a:srgbClr val="D4AF37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27800" y="1854200"/>
            <a:ext cx="414020" cy="4064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7035800" y="1828800"/>
            <a:ext cx="4140835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C" panose="020B0200000000000000" charset="-122"/>
                <a:sym typeface="Noto Sans SC" panose="020B0200000000000000" charset="-122"/>
              </a:rPr>
              <a:t>拓展题：深度思考与小结</a:t>
            </a:r>
          </a:p>
        </p:txBody>
      </p:sp>
      <p:cxnSp>
        <p:nvCxnSpPr>
          <p:cNvPr id="13" name="Connector 13"/>
          <p:cNvCxnSpPr/>
          <p:nvPr>
            <p:custDataLst>
              <p:tags r:id="rId12"/>
            </p:custDataLst>
          </p:nvPr>
        </p:nvCxnSpPr>
        <p:spPr>
          <a:xfrm>
            <a:off x="6527809" y="2330450"/>
            <a:ext cx="4684395" cy="75565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>
            <p:custDataLst>
              <p:tags r:id="rId13"/>
            </p:custDataLst>
          </p:nvPr>
        </p:nvSpPr>
        <p:spPr>
          <a:xfrm>
            <a:off x="6527800" y="2463800"/>
            <a:ext cx="4685030" cy="330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结合本章所学及个人教育实践经验，深入思考C-STEAM教育中文化传承与创新发展的辩证关系。</a:t>
            </a:r>
            <a:endParaRPr lang="en-US" sz="11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25000"/>
              </a:lnSpc>
            </a:pPr>
            <a:br>
              <a:rPr lang="en-US" sz="16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</a:br>
            <a:endParaRPr lang="en-US" sz="1600" b="0" i="0" u="none" strike="noStrike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1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作业要求：</a:t>
            </a:r>
          </a:p>
          <a:p>
            <a:pPr marL="165100" indent="-165100" algn="l">
              <a:lnSpc>
                <a:spcPct val="125000"/>
              </a:lnSpc>
              <a:buClr>
                <a:srgbClr val="646464"/>
              </a:buClr>
              <a:buChar char="•"/>
            </a:pPr>
            <a:r>
              <a:rPr lang="en-US" sz="13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撰写一篇不少于800字的思考小结</a:t>
            </a:r>
          </a:p>
          <a:p>
            <a:pPr marL="165100" indent="-165100" algn="l">
              <a:lnSpc>
                <a:spcPct val="125000"/>
              </a:lnSpc>
              <a:buClr>
                <a:srgbClr val="646464"/>
              </a:buClr>
              <a:buChar char="•"/>
            </a:pPr>
            <a:r>
              <a:rPr lang="en-US" sz="13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尝试引用具体案例或理论支撑观点</a:t>
            </a:r>
          </a:p>
          <a:p>
            <a:pPr marL="165100" indent="-165100" algn="l">
              <a:lnSpc>
                <a:spcPct val="125000"/>
              </a:lnSpc>
              <a:buClr>
                <a:srgbClr val="646464"/>
              </a:buClr>
              <a:buChar char="•"/>
            </a:pPr>
            <a:r>
              <a:rPr lang="en-US" sz="1300" b="0" i="0" u="none" strike="noStrike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rPr>
              <a:t>重点阐述“平衡”二字的实践路径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08835" y="2176145"/>
            <a:ext cx="7948930" cy="1912620"/>
            <a:chOff x="3321" y="2987"/>
            <a:chExt cx="12518" cy="3012"/>
          </a:xfrm>
        </p:grpSpPr>
        <p:sp>
          <p:nvSpPr>
            <p:cNvPr id="12" name="文本框 11"/>
            <p:cNvSpPr txBox="1"/>
            <p:nvPr/>
          </p:nvSpPr>
          <p:spPr>
            <a:xfrm>
              <a:off x="3321" y="2987"/>
              <a:ext cx="12518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>
                  <a:solidFill>
                    <a:srgbClr val="7EA29C">
                      <a:alpha val="1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THANK YOU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672" y="4111"/>
              <a:ext cx="9815" cy="1888"/>
              <a:chOff x="3107" y="4111"/>
              <a:chExt cx="12945" cy="1888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3724" y="5421"/>
                <a:ext cx="11712" cy="576"/>
              </a:xfrm>
              <a:prstGeom prst="rect">
                <a:avLst/>
              </a:prstGeom>
              <a:solidFill>
                <a:srgbClr val="D7E7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107" y="4111"/>
                <a:ext cx="12945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200" b="1" dirty="0">
                    <a:solidFill>
                      <a:srgbClr val="55797A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感谢您的观看</a:t>
                </a: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学习目标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75765" y="1483995"/>
            <a:ext cx="9083040" cy="4441190"/>
            <a:chOff x="2639" y="2337"/>
            <a:chExt cx="14304" cy="5859"/>
          </a:xfrm>
        </p:grpSpPr>
        <p:grpSp>
          <p:nvGrpSpPr>
            <p:cNvPr id="30" name="组合 29"/>
            <p:cNvGrpSpPr/>
            <p:nvPr/>
          </p:nvGrpSpPr>
          <p:grpSpPr>
            <a:xfrm>
              <a:off x="2639" y="2337"/>
              <a:ext cx="14304" cy="1413"/>
              <a:chOff x="1553" y="2682"/>
              <a:chExt cx="14304" cy="1413"/>
            </a:xfrm>
          </p:grpSpPr>
          <p:sp>
            <p:nvSpPr>
              <p:cNvPr id="31" name="矩形: 圆角 2"/>
              <p:cNvSpPr/>
              <p:nvPr>
                <p:custDataLst>
                  <p:tags r:id="rId11"/>
                </p:custDataLst>
              </p:nvPr>
            </p:nvSpPr>
            <p:spPr>
              <a:xfrm>
                <a:off x="1807" y="2994"/>
                <a:ext cx="14050" cy="1101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圆角矩形 33"/>
              <p:cNvSpPr/>
              <p:nvPr>
                <p:custDataLst>
                  <p:tags r:id="rId12"/>
                </p:custDataLst>
              </p:nvPr>
            </p:nvSpPr>
            <p:spPr>
              <a:xfrm>
                <a:off x="1553" y="2682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01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6" name="文本框 5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2474" y="3078"/>
                <a:ext cx="13380" cy="8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掌握</a:t>
                </a:r>
                <a:r>
                  <a:rPr lang="en-US" altLang="zh-CN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C-STEAM</a:t>
                </a:r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教育的逻辑起点，以及其作为统筹教育、社会与人三者关系核心的内在机理。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639" y="3843"/>
              <a:ext cx="14302" cy="1411"/>
              <a:chOff x="1553" y="4300"/>
              <a:chExt cx="14302" cy="1411"/>
            </a:xfrm>
          </p:grpSpPr>
          <p:sp>
            <p:nvSpPr>
              <p:cNvPr id="7" name="矩形: 圆角 2"/>
              <p:cNvSpPr/>
              <p:nvPr>
                <p:custDataLst>
                  <p:tags r:id="rId8"/>
                </p:custDataLst>
              </p:nvPr>
            </p:nvSpPr>
            <p:spPr>
              <a:xfrm>
                <a:off x="1807" y="4612"/>
                <a:ext cx="14048" cy="1099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圆角矩形 7"/>
              <p:cNvSpPr/>
              <p:nvPr>
                <p:custDataLst>
                  <p:tags r:id="rId9"/>
                </p:custDataLst>
              </p:nvPr>
            </p:nvSpPr>
            <p:spPr>
              <a:xfrm>
                <a:off x="1553" y="4300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02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9" name="文本框 8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2474" y="4621"/>
                <a:ext cx="12523" cy="8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了解</a:t>
                </a:r>
                <a:r>
                  <a:rPr lang="en-US" altLang="zh-CN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C-STEAM</a:t>
                </a:r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教育如何结合</a:t>
                </a:r>
                <a:r>
                  <a:rPr lang="en-US" altLang="zh-CN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A-STEM</a:t>
                </a:r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理念与中华优秀传统文化，创新传统文化教育并提供</a:t>
                </a:r>
                <a:r>
                  <a:rPr lang="en-US" altLang="zh-CN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STEAM</a:t>
                </a:r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教育本土化的发展方向。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639" y="5349"/>
              <a:ext cx="14304" cy="1413"/>
              <a:chOff x="1553" y="5918"/>
              <a:chExt cx="14304" cy="1413"/>
            </a:xfrm>
          </p:grpSpPr>
          <p:sp>
            <p:nvSpPr>
              <p:cNvPr id="10" name="矩形: 圆角 2"/>
              <p:cNvSpPr/>
              <p:nvPr>
                <p:custDataLst>
                  <p:tags r:id="rId5"/>
                </p:custDataLst>
              </p:nvPr>
            </p:nvSpPr>
            <p:spPr>
              <a:xfrm>
                <a:off x="1807" y="6230"/>
                <a:ext cx="14050" cy="1101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" name="圆角矩形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1553" y="5918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03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2" name="文本框 1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2474" y="6271"/>
                <a:ext cx="12045" cy="8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学习</a:t>
                </a:r>
                <a:r>
                  <a:rPr lang="en-US" altLang="zh-CN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C-STEAM</a:t>
                </a:r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教育中学科融合的重要性，理解学科融合的目标，学习学科融合的方式。</a:t>
                </a: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639" y="6855"/>
              <a:ext cx="14304" cy="1341"/>
              <a:chOff x="1553" y="7536"/>
              <a:chExt cx="14304" cy="1341"/>
            </a:xfrm>
          </p:grpSpPr>
          <p:sp>
            <p:nvSpPr>
              <p:cNvPr id="13" name="矩形: 圆角 2"/>
              <p:cNvSpPr/>
              <p:nvPr>
                <p:custDataLst>
                  <p:tags r:id="rId2"/>
                </p:custDataLst>
              </p:nvPr>
            </p:nvSpPr>
            <p:spPr>
              <a:xfrm>
                <a:off x="1807" y="7848"/>
                <a:ext cx="14050" cy="1021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40000"/>
                  <a:lumOff val="60000"/>
                  <a:alpha val="1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endParaRPr lang="zh-CN" altLang="en-US" sz="144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圆角矩形 13"/>
              <p:cNvSpPr/>
              <p:nvPr>
                <p:custDataLst>
                  <p:tags r:id="rId3"/>
                </p:custDataLst>
              </p:nvPr>
            </p:nvSpPr>
            <p:spPr>
              <a:xfrm>
                <a:off x="1553" y="7536"/>
                <a:ext cx="921" cy="904"/>
              </a:xfrm>
              <a:prstGeom prst="roundRect">
                <a:avLst>
                  <a:gd name="adj" fmla="val 0"/>
                </a:avLst>
              </a:prstGeom>
              <a:solidFill>
                <a:srgbClr val="7EA29C"/>
              </a:solidFill>
              <a:ln>
                <a:noFill/>
              </a:ln>
              <a:effectLst/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>
                    <a:solidFill>
                      <a:srgbClr val="FFFFFF"/>
                    </a:solidFill>
                    <a:latin typeface="+mn-ea"/>
                    <a:cs typeface="+mn-ea"/>
                    <a:sym typeface="+mn-ea"/>
                  </a:rPr>
                  <a:t>04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23" name="文本框 2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2474" y="7943"/>
                <a:ext cx="13382" cy="93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深入理解</a:t>
                </a:r>
                <a:r>
                  <a:rPr lang="en-US" altLang="zh-CN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C-STEAM</a:t>
                </a:r>
                <a:r>
                  <a:rPr lang="zh-CN" altLang="en-US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教育的素养立意，学会如何在教育实践中培养学生的全面发展。</a:t>
                </a: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内容框架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1445" y="1362710"/>
            <a:ext cx="8899525" cy="47047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21810" y="359410"/>
            <a:ext cx="3548380" cy="706755"/>
            <a:chOff x="2832" y="5703"/>
            <a:chExt cx="5588" cy="1113"/>
          </a:xfrm>
        </p:grpSpPr>
        <p:sp>
          <p:nvSpPr>
            <p:cNvPr id="2" name="矩形 1"/>
            <p:cNvSpPr/>
            <p:nvPr/>
          </p:nvSpPr>
          <p:spPr>
            <a:xfrm>
              <a:off x="2887" y="6425"/>
              <a:ext cx="553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32" y="5703"/>
              <a:ext cx="55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学习建议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15" name="矩形: 圆角 2"/>
          <p:cNvSpPr/>
          <p:nvPr>
            <p:custDataLst>
              <p:tags r:id="rId2"/>
            </p:custDataLst>
          </p:nvPr>
        </p:nvSpPr>
        <p:spPr>
          <a:xfrm>
            <a:off x="525780" y="1848485"/>
            <a:ext cx="3802380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683895" y="3022600"/>
            <a:ext cx="3482975" cy="30727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L="28575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理解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教育的逻辑起点（文化本位），以及其如何统筹教育、社会与人的关系。</a:t>
            </a:r>
          </a:p>
          <a:p>
            <a:pPr marL="28575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掌握中西融合的教育意义，学习如何将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A-STEM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理念与中华优秀传统文化结合。</a:t>
            </a:r>
          </a:p>
          <a:p>
            <a:pPr marL="28575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学习学科融合的目标和方式，理解跨学科学习在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教育中的重要性。深入理解五育融合的教育目标和实现途径。</a:t>
            </a:r>
          </a:p>
        </p:txBody>
      </p:sp>
      <p:sp>
        <p:nvSpPr>
          <p:cNvPr id="17" name="圆角矩形 16"/>
          <p:cNvSpPr/>
          <p:nvPr>
            <p:custDataLst>
              <p:tags r:id="rId4"/>
            </p:custDataLst>
          </p:nvPr>
        </p:nvSpPr>
        <p:spPr>
          <a:xfrm>
            <a:off x="771525" y="1587500"/>
            <a:ext cx="694055" cy="680085"/>
          </a:xfrm>
          <a:prstGeom prst="roundRect">
            <a:avLst>
              <a:gd name="adj" fmla="val 0"/>
            </a:avLst>
          </a:prstGeom>
          <a:solidFill>
            <a:srgbClr val="7EA29C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5"/>
            </p:custDataLst>
          </p:nvPr>
        </p:nvSpPr>
        <p:spPr>
          <a:xfrm>
            <a:off x="789940" y="2417445"/>
            <a:ext cx="2703830" cy="4552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3"/>
                </a:solidFill>
                <a:latin typeface="+mn-ea"/>
                <a:cs typeface="+mn-ea"/>
              </a:rPr>
              <a:t>学习重点</a:t>
            </a:r>
          </a:p>
        </p:txBody>
      </p:sp>
      <p:cxnSp>
        <p:nvCxnSpPr>
          <p:cNvPr id="26" name="直接连接符 25"/>
          <p:cNvCxnSpPr/>
          <p:nvPr>
            <p:custDataLst>
              <p:tags r:id="rId6"/>
            </p:custDataLst>
          </p:nvPr>
        </p:nvCxnSpPr>
        <p:spPr>
          <a:xfrm flipV="1">
            <a:off x="707390" y="2910840"/>
            <a:ext cx="2844165" cy="0"/>
          </a:xfrm>
          <a:prstGeom prst="line">
            <a:avLst/>
          </a:prstGeom>
          <a:ln w="22225">
            <a:solidFill>
              <a:srgbClr val="7EA29C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矩形: 圆角 2"/>
          <p:cNvSpPr/>
          <p:nvPr>
            <p:custDataLst>
              <p:tags r:id="rId7"/>
            </p:custDataLst>
          </p:nvPr>
        </p:nvSpPr>
        <p:spPr>
          <a:xfrm>
            <a:off x="4759325" y="1848485"/>
            <a:ext cx="3230245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4944745" y="3145790"/>
            <a:ext cx="2702560" cy="27863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L="317500" lvl="0" indent="-3175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调查学校或社区中已经实施的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项目，思考它们如何与文化本位相结合。</a:t>
            </a:r>
          </a:p>
        </p:txBody>
      </p:sp>
      <p:sp>
        <p:nvSpPr>
          <p:cNvPr id="21" name="圆角矩形 20"/>
          <p:cNvSpPr/>
          <p:nvPr>
            <p:custDataLst>
              <p:tags r:id="rId9"/>
            </p:custDataLst>
          </p:nvPr>
        </p:nvSpPr>
        <p:spPr>
          <a:xfrm>
            <a:off x="5100320" y="1582420"/>
            <a:ext cx="694055" cy="680085"/>
          </a:xfrm>
          <a:prstGeom prst="roundRect">
            <a:avLst>
              <a:gd name="adj" fmla="val 0"/>
            </a:avLst>
          </a:prstGeom>
          <a:solidFill>
            <a:srgbClr val="55797A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0"/>
            </p:custDataLst>
          </p:nvPr>
        </p:nvSpPr>
        <p:spPr>
          <a:xfrm>
            <a:off x="5090795" y="2428875"/>
            <a:ext cx="2703830" cy="443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3">
                    <a:lumMod val="75000"/>
                  </a:schemeClr>
                </a:solidFill>
                <a:latin typeface="+mn-ea"/>
                <a:cs typeface="+mn-ea"/>
              </a:rPr>
              <a:t>课前活动</a:t>
            </a:r>
          </a:p>
        </p:txBody>
      </p:sp>
      <p:cxnSp>
        <p:nvCxnSpPr>
          <p:cNvPr id="27" name="直接连接符 26"/>
          <p:cNvCxnSpPr/>
          <p:nvPr>
            <p:custDataLst>
              <p:tags r:id="rId11"/>
            </p:custDataLst>
          </p:nvPr>
        </p:nvCxnSpPr>
        <p:spPr>
          <a:xfrm>
            <a:off x="4944745" y="2938780"/>
            <a:ext cx="2844165" cy="0"/>
          </a:xfrm>
          <a:prstGeom prst="line">
            <a:avLst/>
          </a:prstGeom>
          <a:ln w="22225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1" name="矩形: 圆角 2"/>
          <p:cNvSpPr/>
          <p:nvPr>
            <p:custDataLst>
              <p:tags r:id="rId12"/>
            </p:custDataLst>
          </p:nvPr>
        </p:nvSpPr>
        <p:spPr>
          <a:xfrm>
            <a:off x="8420100" y="1848485"/>
            <a:ext cx="3246755" cy="445325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>
            <p:custDataLst>
              <p:tags r:id="rId13"/>
            </p:custDataLst>
          </p:nvPr>
        </p:nvSpPr>
        <p:spPr>
          <a:xfrm>
            <a:off x="8425180" y="3145790"/>
            <a:ext cx="3072130" cy="25774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L="292100" lvl="0" indent="-2921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组织或参与一个关于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C-STEAM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教育的研讨会，与同学和教师交流心得，探讨如何更好地将文化元素融入教育。</a:t>
            </a:r>
          </a:p>
        </p:txBody>
      </p:sp>
      <p:sp>
        <p:nvSpPr>
          <p:cNvPr id="34" name="圆角矩形 33"/>
          <p:cNvSpPr/>
          <p:nvPr>
            <p:custDataLst>
              <p:tags r:id="rId14"/>
            </p:custDataLst>
          </p:nvPr>
        </p:nvSpPr>
        <p:spPr>
          <a:xfrm>
            <a:off x="8665845" y="1587500"/>
            <a:ext cx="694055" cy="680085"/>
          </a:xfrm>
          <a:prstGeom prst="roundRect">
            <a:avLst>
              <a:gd name="adj" fmla="val 0"/>
            </a:avLst>
          </a:prstGeom>
          <a:solidFill>
            <a:srgbClr val="7EA29C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5" name="矩形 34"/>
          <p:cNvSpPr/>
          <p:nvPr>
            <p:custDataLst>
              <p:tags r:id="rId15"/>
            </p:custDataLst>
          </p:nvPr>
        </p:nvSpPr>
        <p:spPr>
          <a:xfrm>
            <a:off x="8684260" y="2417445"/>
            <a:ext cx="2703830" cy="4552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55797A"/>
                </a:solidFill>
                <a:latin typeface="+mn-ea"/>
                <a:cs typeface="+mn-ea"/>
              </a:rPr>
              <a:t>课后活动</a:t>
            </a:r>
          </a:p>
        </p:txBody>
      </p:sp>
      <p:cxnSp>
        <p:nvCxnSpPr>
          <p:cNvPr id="36" name="直接连接符 35"/>
          <p:cNvCxnSpPr/>
          <p:nvPr>
            <p:custDataLst>
              <p:tags r:id="rId16"/>
            </p:custDataLst>
          </p:nvPr>
        </p:nvCxnSpPr>
        <p:spPr>
          <a:xfrm flipV="1">
            <a:off x="8601710" y="2910840"/>
            <a:ext cx="2447925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75640" y="402590"/>
            <a:ext cx="2275205" cy="645160"/>
            <a:chOff x="4249" y="5798"/>
            <a:chExt cx="3583" cy="1016"/>
          </a:xfrm>
        </p:grpSpPr>
        <p:sp>
          <p:nvSpPr>
            <p:cNvPr id="2" name="矩形 1"/>
            <p:cNvSpPr/>
            <p:nvPr/>
          </p:nvSpPr>
          <p:spPr>
            <a:xfrm>
              <a:off x="4249" y="6413"/>
              <a:ext cx="3583" cy="331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288" y="5798"/>
              <a:ext cx="341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问题导入</a:t>
              </a: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555115" y="1472565"/>
            <a:ext cx="8144510" cy="1956553"/>
            <a:chOff x="1970" y="5834"/>
            <a:chExt cx="12826" cy="3183"/>
          </a:xfrm>
        </p:grpSpPr>
        <p:grpSp>
          <p:nvGrpSpPr>
            <p:cNvPr id="6" name="组合 5"/>
            <p:cNvGrpSpPr/>
            <p:nvPr>
              <p:custDataLst>
                <p:tags r:id="rId4"/>
              </p:custDataLst>
            </p:nvPr>
          </p:nvGrpSpPr>
          <p:grpSpPr>
            <a:xfrm>
              <a:off x="1970" y="5834"/>
              <a:ext cx="12826" cy="3183"/>
              <a:chOff x="1970" y="5834"/>
              <a:chExt cx="12826" cy="3183"/>
            </a:xfrm>
          </p:grpSpPr>
          <p:sp>
            <p:nvSpPr>
              <p:cNvPr id="34" name="折角形 33"/>
              <p:cNvSpPr/>
              <p:nvPr>
                <p:custDataLst>
                  <p:tags r:id="rId6"/>
                </p:custDataLst>
              </p:nvPr>
            </p:nvSpPr>
            <p:spPr>
              <a:xfrm>
                <a:off x="1970" y="5834"/>
                <a:ext cx="12826" cy="3183"/>
              </a:xfrm>
              <a:prstGeom prst="foldedCorner">
                <a:avLst>
                  <a:gd name="adj" fmla="val 24325"/>
                </a:avLst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DA5BA">
                  <a:shade val="50000"/>
                </a:srgbClr>
              </a:lnRef>
              <a:fillRef idx="1">
                <a:srgbClr val="4DA5BA"/>
              </a:fillRef>
              <a:effectRef idx="0">
                <a:srgbClr val="4DA5BA"/>
              </a:effectRef>
              <a:fontRef idx="minor">
                <a:srgbClr val="FFFFFF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任意多边形 6"/>
              <p:cNvSpPr/>
              <p:nvPr>
                <p:custDataLst>
                  <p:tags r:id="rId7"/>
                </p:custDataLst>
              </p:nvPr>
            </p:nvSpPr>
            <p:spPr>
              <a:xfrm>
                <a:off x="2610" y="5834"/>
                <a:ext cx="578" cy="906"/>
              </a:xfrm>
              <a:custGeom>
                <a:avLst/>
                <a:gdLst>
                  <a:gd name="connsiteX0" fmla="*/ 0 w 1500"/>
                  <a:gd name="connsiteY0" fmla="*/ 0 h 1449"/>
                  <a:gd name="connsiteX1" fmla="*/ 1500 w 1500"/>
                  <a:gd name="connsiteY1" fmla="*/ 0 h 1449"/>
                  <a:gd name="connsiteX2" fmla="*/ 1500 w 1500"/>
                  <a:gd name="connsiteY2" fmla="*/ 1449 h 1449"/>
                  <a:gd name="connsiteX3" fmla="*/ 768 w 1500"/>
                  <a:gd name="connsiteY3" fmla="*/ 1098 h 1449"/>
                  <a:gd name="connsiteX4" fmla="*/ 0 w 1500"/>
                  <a:gd name="connsiteY4" fmla="*/ 1449 h 1449"/>
                  <a:gd name="connsiteX5" fmla="*/ 0 w 1500"/>
                  <a:gd name="connsiteY5" fmla="*/ 0 h 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0" h="1449">
                    <a:moveTo>
                      <a:pt x="0" y="0"/>
                    </a:moveTo>
                    <a:lnTo>
                      <a:pt x="1500" y="0"/>
                    </a:lnTo>
                    <a:lnTo>
                      <a:pt x="1500" y="1449"/>
                    </a:lnTo>
                    <a:lnTo>
                      <a:pt x="768" y="1098"/>
                    </a:lnTo>
                    <a:lnTo>
                      <a:pt x="0" y="14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A5BA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rgbClr val="4DA5BA">
                  <a:shade val="50000"/>
                </a:srgbClr>
              </a:lnRef>
              <a:fillRef idx="1">
                <a:srgbClr val="4DA5BA"/>
              </a:fillRef>
              <a:effectRef idx="0">
                <a:srgbClr val="4DA5BA"/>
              </a:effectRef>
              <a:fontRef idx="minor">
                <a:srgbClr val="FFFFFF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7" name="Title 6"/>
            <p:cNvSpPr txBox="1"/>
            <p:nvPr>
              <p:custDataLst>
                <p:tags r:id="rId5"/>
              </p:custDataLst>
            </p:nvPr>
          </p:nvSpPr>
          <p:spPr>
            <a:xfrm>
              <a:off x="2064" y="6611"/>
              <a:ext cx="12093" cy="2294"/>
            </a:xfrm>
            <a:prstGeom prst="rect">
              <a:avLst/>
            </a:prstGeom>
            <a:noFill/>
          </p:spPr>
          <p:txBody>
            <a:bodyPr wrap="square" lIns="101600" tIns="0" rIns="82550" bIns="0" rtlCol="0" anchor="t" anchorCtr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Aft>
                  <a:spcPts val="1000"/>
                </a:spcAft>
                <a:defRPr sz="1600" spc="150"/>
              </a:lvl1pPr>
            </a:lstStyle>
            <a:p>
              <a:pPr marL="165100" indent="-165100" algn="l">
                <a:lnSpc>
                  <a:spcPct val="125000"/>
                </a:lnSpc>
                <a:buClr>
                  <a:srgbClr val="555555"/>
                </a:buClr>
                <a:buChar char="•"/>
                <a:defRPr/>
              </a:pPr>
              <a:r>
                <a:rPr lang="en-US" sz="2000">
                  <a:solidFill>
                    <a:srgbClr val="555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Noto Sans SC" panose="020B0200000000000000" charset="-122"/>
                </a:rPr>
                <a:t>C-STEAM中的“C”代表什么？核心内涵是什么？</a:t>
              </a:r>
              <a:endParaRPr 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marL="165100" indent="-165100" algn="l">
                <a:lnSpc>
                  <a:spcPct val="125000"/>
                </a:lnSpc>
                <a:buClr>
                  <a:srgbClr val="555555"/>
                </a:buClr>
                <a:buChar char="•"/>
              </a:pPr>
              <a:r>
                <a:rPr lang="en-US" sz="2000">
                  <a:solidFill>
                    <a:srgbClr val="555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Noto Sans SC" panose="020B0200000000000000" charset="-122"/>
                </a:rPr>
                <a:t>文化本位如何统筹教育、社会和人的关系？</a:t>
              </a:r>
              <a:endParaRPr lang="en-US" sz="2000" b="0" i="0" u="none" strike="noStrike">
                <a:solidFill>
                  <a:srgbClr val="555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Noto Sans SC" panose="020B0200000000000000" charset="-122"/>
              </a:endParaRPr>
            </a:p>
            <a:p>
              <a:pPr marL="165100" indent="-165100" algn="l">
                <a:lnSpc>
                  <a:spcPct val="125000"/>
                </a:lnSpc>
                <a:buClr>
                  <a:srgbClr val="555555"/>
                </a:buClr>
                <a:buChar char="•"/>
              </a:pPr>
              <a:r>
                <a:rPr lang="en-US" sz="2000">
                  <a:solidFill>
                    <a:srgbClr val="555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Noto Sans SC" panose="020B0200000000000000" charset="-122"/>
                </a:rPr>
                <a:t>C-STEAM与A-STEM及传统STEAM有何区别与联系？</a:t>
              </a:r>
              <a:endParaRPr lang="zh-CN" altLang="en-US" sz="2000" spc="160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40815" y="3842385"/>
            <a:ext cx="8622665" cy="2388870"/>
            <a:chOff x="2269" y="6051"/>
            <a:chExt cx="13579" cy="3762"/>
          </a:xfrm>
        </p:grpSpPr>
        <p:grpSp>
          <p:nvGrpSpPr>
            <p:cNvPr id="25" name="组合 24"/>
            <p:cNvGrpSpPr/>
            <p:nvPr/>
          </p:nvGrpSpPr>
          <p:grpSpPr>
            <a:xfrm>
              <a:off x="2269" y="6051"/>
              <a:ext cx="13579" cy="3762"/>
              <a:chOff x="671" y="5668"/>
              <a:chExt cx="8202" cy="7388"/>
            </a:xfrm>
          </p:grpSpPr>
          <p:sp>
            <p:nvSpPr>
              <p:cNvPr id="23" name="矩形: 圆角 63"/>
              <p:cNvSpPr/>
              <p:nvPr>
                <p:custDataLst>
                  <p:tags r:id="rId2"/>
                </p:custDataLst>
              </p:nvPr>
            </p:nvSpPr>
            <p:spPr>
              <a:xfrm>
                <a:off x="964" y="5668"/>
                <a:ext cx="7909" cy="6450"/>
              </a:xfrm>
              <a:prstGeom prst="roundRect">
                <a:avLst>
                  <a:gd name="adj" fmla="val 0"/>
                </a:avLst>
              </a:prstGeom>
              <a:solidFill>
                <a:sysClr val="window" lastClr="FFFFFF"/>
              </a:solidFill>
              <a:ln w="12700" cap="flat" cmpd="sng" algn="ctr">
                <a:solidFill>
                  <a:srgbClr val="55797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>
                  <a:solidFill>
                    <a:sysClr val="windowText" lastClr="000000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4" name="矩形 23"/>
              <p:cNvSpPr/>
              <p:nvPr>
                <p:custDataLst>
                  <p:tags r:id="rId3"/>
                </p:custDataLst>
              </p:nvPr>
            </p:nvSpPr>
            <p:spPr>
              <a:xfrm>
                <a:off x="671" y="6284"/>
                <a:ext cx="7860" cy="6772"/>
              </a:xfrm>
              <a:prstGeom prst="rect">
                <a:avLst/>
              </a:prstGeom>
              <a:solidFill>
                <a:srgbClr val="D7E7E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3480" y="6782"/>
              <a:ext cx="11315" cy="1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25000"/>
                </a:lnSpc>
                <a:defRPr/>
              </a:pPr>
              <a:r>
                <a:rPr lang="en-US" sz="2000" b="1">
                  <a:solidFill>
                    <a:srgbClr val="0A2A4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Noto Sans SC" panose="020B0200000000000000" charset="-122"/>
                </a:rPr>
                <a:t>《义务教育课程方案（2022年版）》</a:t>
              </a:r>
              <a:endParaRPr 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indent="0" algn="l">
                <a:lnSpc>
                  <a:spcPct val="125000"/>
                </a:lnSpc>
              </a:pPr>
              <a:r>
                <a:rPr lang="en-US" sz="2000">
                  <a:solidFill>
                    <a:srgbClr val="555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Noto Sans SC" panose="020B0200000000000000" charset="-122"/>
                </a:rPr>
                <a:t>明确提出“加强课程综合”的要求，并强调中华优秀传统文化的传承。这为C-STEAM教育的发展提供了坚实的政策依据。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28340" y="2607945"/>
            <a:ext cx="57092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7EA29C">
                    <a:alpha val="1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TWO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29304" y="1793240"/>
            <a:ext cx="11333392" cy="1965325"/>
            <a:chOff x="-1257" y="2902"/>
            <a:chExt cx="21361" cy="3095"/>
          </a:xfrm>
        </p:grpSpPr>
        <p:sp>
          <p:nvSpPr>
            <p:cNvPr id="2" name="矩形 1"/>
            <p:cNvSpPr/>
            <p:nvPr/>
          </p:nvSpPr>
          <p:spPr>
            <a:xfrm>
              <a:off x="3372" y="5421"/>
              <a:ext cx="12416" cy="576"/>
            </a:xfrm>
            <a:prstGeom prst="rect">
              <a:avLst/>
            </a:prstGeom>
            <a:solidFill>
              <a:srgbClr val="D7E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257" y="2902"/>
              <a:ext cx="21361" cy="2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8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第一节</a:t>
              </a:r>
            </a:p>
            <a:p>
              <a:pPr algn="ctr"/>
              <a:r>
                <a:rPr lang="zh-CN" altLang="en-US" sz="4800" b="1" dirty="0">
                  <a:solidFill>
                    <a:srgbClr val="55797A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理论基础与逻辑起点</a:t>
              </a: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63783" y="4692650"/>
            <a:ext cx="2438400" cy="43307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557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 02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75" y="208619"/>
            <a:ext cx="2463267" cy="3866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640" y="793115"/>
            <a:ext cx="6556375" cy="210185"/>
          </a:xfrm>
          <a:prstGeom prst="rect">
            <a:avLst/>
          </a:prstGeom>
          <a:solidFill>
            <a:srgbClr val="D7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5640" y="375920"/>
            <a:ext cx="7239635" cy="6273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US" altLang="zh-CN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 </a:t>
            </a:r>
            <a:r>
              <a:rPr lang="zh-CN" altLang="en-US" sz="3600" b="1" dirty="0">
                <a:solidFill>
                  <a:srgbClr val="55797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逻辑起点：文化本位的内涵</a:t>
            </a:r>
          </a:p>
          <a:p>
            <a:pPr algn="l"/>
            <a:endParaRPr lang="zh-CN" altLang="en-US" sz="3600" b="1" dirty="0">
              <a:solidFill>
                <a:srgbClr val="55797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15875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97000" y="15494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核心理念定义</a:t>
            </a:r>
            <a:endParaRPr lang="en-US" sz="1100"/>
          </a:p>
        </p:txBody>
      </p:sp>
      <p:sp>
        <p:nvSpPr>
          <p:cNvPr id="8" name="AutoShape 6"/>
          <p:cNvSpPr/>
          <p:nvPr/>
        </p:nvSpPr>
        <p:spPr>
          <a:xfrm>
            <a:off x="1016000" y="1930400"/>
            <a:ext cx="4826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C-STEAM教育的根本遵循，强调以中华优秀传统文化为核心，统筹教育、社会与人的关系，将文化置于教育中心。</a:t>
            </a:r>
            <a:endParaRPr lang="en-US" sz="1100"/>
          </a:p>
        </p:txBody>
      </p:sp>
      <p:sp>
        <p:nvSpPr>
          <p:cNvPr id="18" name="AutoShape 7"/>
          <p:cNvSpPr/>
          <p:nvPr/>
        </p:nvSpPr>
        <p:spPr>
          <a:xfrm>
            <a:off x="762000" y="2984500"/>
            <a:ext cx="5334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6000" y="3175000"/>
            <a:ext cx="304800" cy="304800"/>
          </a:xfrm>
          <a:prstGeom prst="rect">
            <a:avLst/>
          </a:prstGeom>
        </p:spPr>
      </p:pic>
      <p:sp>
        <p:nvSpPr>
          <p:cNvPr id="24" name="AutoShape 9"/>
          <p:cNvSpPr/>
          <p:nvPr/>
        </p:nvSpPr>
        <p:spPr>
          <a:xfrm>
            <a:off x="1397000" y="3136900"/>
            <a:ext cx="444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价值层面：文化引领</a:t>
            </a:r>
            <a:endParaRPr lang="en-US" sz="1100"/>
          </a:p>
        </p:txBody>
      </p:sp>
      <p:sp>
        <p:nvSpPr>
          <p:cNvPr id="25" name="AutoShape 10"/>
          <p:cNvSpPr/>
          <p:nvPr/>
        </p:nvSpPr>
        <p:spPr>
          <a:xfrm>
            <a:off x="1016000" y="34925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融入教育灵魂，塑造学生价值观，而非简单的内容点缀。</a:t>
            </a:r>
            <a:endParaRPr lang="en-US" sz="1100"/>
          </a:p>
        </p:txBody>
      </p:sp>
      <p:sp>
        <p:nvSpPr>
          <p:cNvPr id="28" name="AutoShape 11"/>
          <p:cNvSpPr/>
          <p:nvPr/>
        </p:nvSpPr>
        <p:spPr>
          <a:xfrm>
            <a:off x="762000" y="4191000"/>
            <a:ext cx="5334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9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16000" y="4381500"/>
            <a:ext cx="304800" cy="304800"/>
          </a:xfrm>
          <a:prstGeom prst="rect">
            <a:avLst/>
          </a:prstGeom>
        </p:spPr>
      </p:pic>
      <p:sp>
        <p:nvSpPr>
          <p:cNvPr id="30" name="AutoShape 13"/>
          <p:cNvSpPr/>
          <p:nvPr/>
        </p:nvSpPr>
        <p:spPr>
          <a:xfrm>
            <a:off x="1397000" y="4343400"/>
            <a:ext cx="444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内容层面：文化统领</a:t>
            </a:r>
            <a:endParaRPr lang="en-US" sz="1100"/>
          </a:p>
        </p:txBody>
      </p:sp>
      <p:sp>
        <p:nvSpPr>
          <p:cNvPr id="31" name="AutoShape 14"/>
          <p:cNvSpPr/>
          <p:nvPr/>
        </p:nvSpPr>
        <p:spPr>
          <a:xfrm>
            <a:off x="1016000" y="46990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以文化主题统领多学科知识整合，让知识学习有文化根基。</a:t>
            </a:r>
            <a:endParaRPr lang="en-US" sz="1100"/>
          </a:p>
        </p:txBody>
      </p:sp>
      <p:sp>
        <p:nvSpPr>
          <p:cNvPr id="32" name="AutoShape 15"/>
          <p:cNvSpPr/>
          <p:nvPr/>
        </p:nvSpPr>
        <p:spPr>
          <a:xfrm>
            <a:off x="762000" y="5397500"/>
            <a:ext cx="5334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A2A4E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3" name="Picture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6000" y="5588000"/>
            <a:ext cx="304800" cy="304800"/>
          </a:xfrm>
          <a:prstGeom prst="rect">
            <a:avLst/>
          </a:prstGeom>
        </p:spPr>
      </p:pic>
      <p:sp>
        <p:nvSpPr>
          <p:cNvPr id="34" name="AutoShape 17"/>
          <p:cNvSpPr/>
          <p:nvPr/>
        </p:nvSpPr>
        <p:spPr>
          <a:xfrm>
            <a:off x="1397000" y="5549900"/>
            <a:ext cx="444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方法层面：文化情境</a:t>
            </a:r>
            <a:endParaRPr lang="en-US" sz="1100"/>
          </a:p>
        </p:txBody>
      </p:sp>
      <p:sp>
        <p:nvSpPr>
          <p:cNvPr id="35" name="AutoShape 18"/>
          <p:cNvSpPr/>
          <p:nvPr/>
        </p:nvSpPr>
        <p:spPr>
          <a:xfrm>
            <a:off x="1016000" y="59055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创设真实生动的文化情境，引导学生在浸润体验中探究学习。</a:t>
            </a:r>
            <a:endParaRPr lang="en-US" sz="1100"/>
          </a:p>
        </p:txBody>
      </p:sp>
      <p:grpSp>
        <p:nvGrpSpPr>
          <p:cNvPr id="61" name="组合 60"/>
          <p:cNvGrpSpPr/>
          <p:nvPr>
            <p:custDataLst>
              <p:tags r:id="rId2"/>
            </p:custDataLst>
          </p:nvPr>
        </p:nvGrpSpPr>
        <p:grpSpPr>
          <a:xfrm>
            <a:off x="7205192" y="1286612"/>
            <a:ext cx="3739233" cy="5127205"/>
            <a:chOff x="4143" y="2221"/>
            <a:chExt cx="10713" cy="14700"/>
          </a:xfrm>
        </p:grpSpPr>
        <p:sp>
          <p:nvSpPr>
            <p:cNvPr id="62" name="对角圆角矩形 61"/>
            <p:cNvSpPr/>
            <p:nvPr>
              <p:custDataLst>
                <p:tags r:id="rId3"/>
              </p:custDataLst>
            </p:nvPr>
          </p:nvSpPr>
          <p:spPr>
            <a:xfrm>
              <a:off x="4143" y="2221"/>
              <a:ext cx="9856" cy="13981"/>
            </a:xfrm>
            <a:prstGeom prst="round2DiagRect">
              <a:avLst>
                <a:gd name="adj1" fmla="val 22507"/>
                <a:gd name="adj2" fmla="val 0"/>
              </a:avLst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图片 62" descr="E:/设计图片素材/guillaume-briard-CJp8wVjGZ88-unsplash.jpgguillaume-briard-CJp8wVjGZ88-unsplash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5" cstate="email"/>
            <a:srcRect l="32344" r="27901"/>
            <a:stretch>
              <a:fillRect/>
            </a:stretch>
          </p:blipFill>
          <p:spPr>
            <a:xfrm>
              <a:off x="4924" y="2857"/>
              <a:ext cx="9932" cy="14064"/>
            </a:xfrm>
            <a:prstGeom prst="round2DiagRect">
              <a:avLst>
                <a:gd name="adj1" fmla="val 15840"/>
                <a:gd name="adj2" fmla="val 0"/>
              </a:avLst>
            </a:prstGeom>
            <a:ln w="6350" cap="flat" cmpd="sng" algn="ctr">
              <a:solidFill>
                <a:schemeClr val="tx1">
                  <a:lumMod val="100000"/>
                  <a:alpha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52400" dist="38100" dir="2700000" algn="tl" rotWithShape="0">
                <a:schemeClr val="tx1">
                  <a:alpha val="20000"/>
                </a:schemeClr>
              </a:outerShdw>
            </a:effectLst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8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a2a5eca0-986b-41fe-bf5a-9673f57f7c4a"/>
  <p:tag name="RESOURCE_RECORD_KEY" val="{&quot;10&quot;:[20213352],&quot;65&quot;:[20205081],&quot;70&quot;:[3322233,3403298,3322398,3318475,3325394,3321412,3321538,3318459,3321478,3321480,3319206]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2*l_h_f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2*l_h_i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2*l_h_a*1_2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2*l_h_i*1_2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403298,3322398]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d0a5619f-524e-4d8b-b444-26367ba76a92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NOCLEAR" val="1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289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0a5619f-524e-4d8b-b444-26367ba76a92}"/>
  <p:tag name="KSO_WM_UNIT_TEXTBOXSTYLE_TYPE" val="8"/>
  <p:tag name="KSO_WM_UNIT_TEXT_FILL_FORE_SCHEMECOLOR_INDEX_BRIGHTNESS" val="0.25"/>
  <p:tag name="KSO_WM_UNIT_TEXT_FILL_FORE_SCHEMECOLOR_INDEX" val="13"/>
  <p:tag name="KSO_WM_UNIT_TEXT_FILL_TYPE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289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0a5619f-524e-4d8b-b444-26367ba76a92}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289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0a5619f-524e-4d8b-b444-26367ba76a92}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403298,3322398]}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IC_EFFECT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8554_1*i*1"/>
  <p:tag name="KSO_WM_TEMPLATE_CATEGORY" val="custom"/>
  <p:tag name="KSO_WM_TEMPLATE_INDEX" val="20238554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PIC_EFFECT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233*87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8554_1*d*1"/>
  <p:tag name="KSO_WM_TEMPLATE_CATEGORY" val="custom"/>
  <p:tag name="KSO_WM_TEMPLATE_INDEX" val="20238554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SHADOW_SCHEMECOLOR_INDEX" val="13"/>
  <p:tag name="KSO_WM_UNIT_USESOURCEFORMAT_APPLY" val="1"/>
  <p:tag name="KSO_WM_UNIT_PIC_EFFECT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403298,3322398,3325394,3321412]}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0,&quot;left&quot;:60,&quot;top&quot;:120,&quot;width&quot;:840}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403298,3322398,3325394,3321412]}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403298,3322398,3325394,3321412]}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403298,3322398,3325394,3321412]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78,3321480]}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20,&quot;width&quot;:840}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78,3321480]}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78,3321480]}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78,3321480]}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78,3321480,3319206]}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78,3321480]}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78,3321480]}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78,3321480]}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78,3321480]}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5,&quot;left&quot;:224,&quot;top&quot;:115,&quot;width&quot;:676}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5,&quot;left&quot;:224,&quot;top&quot;:115,&quot;width&quot;:676}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5,&quot;left&quot;:224,&quot;top&quot;:115,&quot;width&quot;:676}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5,&quot;left&quot;:224,&quot;top&quot;:115,&quot;width&quot;:676}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5,&quot;left&quot;:224,&quot;top&quot;:115,&quot;width&quot;:676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5,&quot;left&quot;:224,&quot;top&quot;:115,&quot;width&quot;:676}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5,&quot;left&quot;:224,&quot;top&quot;:115,&quot;width&quot;:676}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5,&quot;left&quot;:224,&quot;top&quot;:115,&quot;width&quot;:676}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5,&quot;left&quot;:224,&quot;top&quot;:115,&quot;width&quot;:676}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5,&quot;left&quot;:224,&quot;top&quot;:115,&quot;width&quot;:676}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5,&quot;left&quot;:224,&quot;top&quot;:115,&quot;width&quot;:676}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5,&quot;left&quot;:224,&quot;top&quot;:115,&quot;width&quot;:676}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78,3321480]}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78,3321480]}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78,3321480]}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78,3321480]}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0,&quot;left&quot;:410,&quot;top&quot;:110,&quot;width&quot;:490}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80,3321478]}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9,&quot;left&quot;:89.45,&quot;top&quot;:182,&quot;width&quot;:790.55}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80,3321478]}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7.5,&quot;left&quot;:60,&quot;top&quot;:130,&quot;width&quot;:605.5}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7.5,&quot;left&quot;:60,&quot;top&quot;:130,&quot;width&quot;:605.5}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7.5,&quot;left&quot;:60,&quot;top&quot;:130,&quot;width&quot;:605.5}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7.5,&quot;left&quot;:60,&quot;top&quot;:130,&quot;width&quot;:605.5}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7.5,&quot;left&quot;:60,&quot;top&quot;:130,&quot;width&quot;:605.5}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7.5,&quot;left&quot;:60,&quot;top&quot;:130,&quot;width&quot;:605.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7.5,&quot;left&quot;:60,&quot;top&quot;:130,&quot;width&quot;:605.5}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7.5,&quot;left&quot;:60,&quot;top&quot;:130,&quot;width&quot;:605.5}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7.5,&quot;left&quot;:60,&quot;top&quot;:130,&quot;width&quot;:605.5}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7.5,&quot;left&quot;:60,&quot;top&quot;:130,&quot;width&quot;:605.5}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7.5,&quot;left&quot;:60,&quot;top&quot;:130,&quot;width&quot;:605.5}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7.5,&quot;left&quot;:60,&quot;top&quot;:130,&quot;width&quot;:605.5}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80,3321478]}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10&quot;:[20213352],&quot;65&quot;:[20205081],&quot;70&quot;:[3403298,3322398,3325394,3321412,3321538,3321480,3321478]}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,&quot;left&quot;:60,&quot;top&quot;:120,&quot;width&quot;:847.8}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,&quot;left&quot;:60,&quot;top&quot;:120,&quot;width&quot;:847.8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,&quot;left&quot;:60,&quot;top&quot;:120,&quot;width&quot;:847.8}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,&quot;left&quot;:60,&quot;top&quot;:120,&quot;width&quot;:847.8}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,&quot;left&quot;:60,&quot;top&quot;:120,&quot;width&quot;:847.8}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,&quot;left&quot;:60,&quot;top&quot;:120,&quot;width&quot;:847.8}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,&quot;left&quot;:60,&quot;top&quot;:120,&quot;width&quot;:847.8}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,&quot;left&quot;:60,&quot;top&quot;:120,&quot;width&quot;:847.8}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,&quot;left&quot;:60,&quot;top&quot;:120,&quot;width&quot;:847.8}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,&quot;left&quot;:60,&quot;top&quot;:120,&quot;width&quot;:847.8}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,&quot;left&quot;:60,&quot;top&quot;:120,&quot;width&quot;:847.8}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0,&quot;left&quot;:60,&quot;top&quot;:120,&quot;width&quot;:847.8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6.15,&quot;left&quot;:76,&quot;top&quot;:256.15,&quot;width&quot;:794.3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6.15,&quot;left&quot;:76,&quot;top&quot;:256.15,&quot;width&quot;:794.3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7.05,&quot;left&quot;:76,&quot;top&quot;:256.15,&quot;width&quot;:794.3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7.05,&quot;left&quot;:76,&quot;top&quot;:256.15,&quot;width&quot;:794.3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7.05,&quot;left&quot;:76,&quot;top&quot;:256.15,&quot;width&quot;:794.3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7.05,&quot;left&quot;:76,&quot;top&quot;:256.15,&quot;width&quot;:794.3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7.05,&quot;left&quot;:76,&quot;top&quot;:256.15,&quot;width&quot;:794.3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7.05,&quot;left&quot;:76,&quot;top&quot;:256.15,&quot;width&quot;:794.3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7.05,&quot;left&quot;:76,&quot;top&quot;:256.15,&quot;width&quot;:794.3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7.05,&quot;left&quot;:76,&quot;top&quot;:256.15,&quot;width&quot;:794.3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6.15,&quot;left&quot;:76,&quot;top&quot;:256.15,&quot;width&quot;:794.3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6.15,&quot;left&quot;:76,&quot;top&quot;:256.15,&quot;width&quot;:794.3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3.6749606299212,&quot;left&quot;:54.82501220703125,&quot;top&quot;:124.97503937007873,&quot;width&quot;:878.6249877929688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3.6749606299212,&quot;left&quot;:54.82501220703125,&quot;top&quot;:124.97503937007873,&quot;width&quot;:878.6249877929688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3.6749606299212,&quot;left&quot;:54.82501220703125,&quot;top&quot;:124.97503937007873,&quot;width&quot;:878.6249877929688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3.6749606299212,&quot;left&quot;:54.82501220703125,&quot;top&quot;:124.97503937007873,&quot;width&quot;:878.62498779296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3.6749606299212,&quot;left&quot;:54.82501220703125,&quot;top&quot;:124.97503937007873,&quot;width&quot;:878.6249877929688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RESOURCE_RECORD_KEY" val="{&quot;65&quot;:[20205081],&quot;70&quot;:[3321480]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2*l_h_i*1_1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2*l_h_f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2"/>
  <p:tag name="KSO_WM_UNIT_TEXT_TYPE" val="1"/>
  <p:tag name="KSO_WM_UNIT_TEXT_LAYER_COUNT" val="1"/>
  <p:tag name="KSO_WM_UNIT_PRESET_TEXT" val="单击此处添加文本具体内容，简明扼要地阐述您的观点。根据需要可酌情增减文字，单击此处添加文本具体内容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2*l_h_i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2*l_h_a*1_1_1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0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6,7,6,7,6,7]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2*l_h_i*1_1_2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6,7,6,7,6,7]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2*l_h_i*1_2_3"/>
  <p:tag name="KSO_WM_TEMPLATE_CATEGORY" val="diagram"/>
  <p:tag name="KSO_WM_TEMPLATE_INDEX" val="20231973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534.0749606299212,&quot;left&quot;:30.6,&quot;top&quot;:124.57503937007873,&quot;width&quot;:902.8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6,7,6,7,6,7]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1419</Words>
  <Application>Microsoft Office PowerPoint</Application>
  <PresentationFormat>宽屏</PresentationFormat>
  <Paragraphs>270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Noto Sans SC</vt:lpstr>
      <vt:lpstr>等线</vt:lpstr>
      <vt:lpstr>汉仪中宋S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简约几何个人岗位述职报告_x000d_</dc:title>
  <dc:creator>蔡圆圆camille（卡米设计）</dc:creator>
  <cp:lastModifiedBy>ecnup</cp:lastModifiedBy>
  <cp:revision>305</cp:revision>
  <dcterms:created xsi:type="dcterms:W3CDTF">2019-06-19T02:08:00Z</dcterms:created>
  <dcterms:modified xsi:type="dcterms:W3CDTF">2026-03-05T01:16:14Z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KSOTemplateUUID">
    <vt:lpwstr>v1.0_mb_zbmoe+zSTfWS7r/sK8+FwA==</vt:lpwstr>
  </property>
  <property fmtid="{D5CDD505-2E9C-101B-9397-08002B2CF9AE}" pid="4" name="ICV">
    <vt:lpwstr>8E5711DD5FB144D18463A36241B6FC4E_13</vt:lpwstr>
  </property>
</Properties>
</file>