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2.svg" ContentType="image/svg+xml"/>
  <Override PartName="/ppt/media/image14.svg" ContentType="image/svg+xml"/>
  <Override PartName="/ppt/media/image16.svg" ContentType="image/svg+xml"/>
  <Override PartName="/ppt/media/image18.svg" ContentType="image/svg+xml"/>
  <Override PartName="/ppt/media/image6.svg" ContentType="image/svg+xml"/>
  <Override PartName="/ppt/media/image9.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sldIdLst>
    <p:sldId id="410" r:id="rId3"/>
    <p:sldId id="411" r:id="rId4"/>
    <p:sldId id="415" r:id="rId5"/>
    <p:sldId id="497" r:id="rId6"/>
    <p:sldId id="498" r:id="rId7"/>
    <p:sldId id="500" r:id="rId8"/>
    <p:sldId id="501" r:id="rId9"/>
    <p:sldId id="416" r:id="rId10"/>
    <p:sldId id="502" r:id="rId11"/>
    <p:sldId id="575" r:id="rId12"/>
    <p:sldId id="576" r:id="rId13"/>
    <p:sldId id="507" r:id="rId14"/>
    <p:sldId id="565" r:id="rId15"/>
    <p:sldId id="566" r:id="rId16"/>
    <p:sldId id="567" r:id="rId17"/>
    <p:sldId id="571" r:id="rId18"/>
    <p:sldId id="572" r:id="rId19"/>
    <p:sldId id="528" r:id="rId20"/>
    <p:sldId id="577" r:id="rId21"/>
    <p:sldId id="579" r:id="rId22"/>
    <p:sldId id="580" r:id="rId23"/>
    <p:sldId id="581" r:id="rId24"/>
    <p:sldId id="582" r:id="rId25"/>
    <p:sldId id="583" r:id="rId26"/>
    <p:sldId id="547" r:id="rId27"/>
    <p:sldId id="551" r:id="rId28"/>
    <p:sldId id="585" r:id="rId29"/>
    <p:sldId id="586" r:id="rId30"/>
    <p:sldId id="587" r:id="rId31"/>
    <p:sldId id="584" r:id="rId32"/>
    <p:sldId id="553" r:id="rId33"/>
    <p:sldId id="509" r:id="rId34"/>
    <p:sldId id="510" r:id="rId35"/>
    <p:sldId id="511" r:id="rId36"/>
  </p:sldIdLst>
  <p:sldSz cx="12192000" cy="6858000"/>
  <p:notesSz cx="6858000" cy="9144000"/>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5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2" name="作者" initials="A" lastIdx="0" clrIdx="1"/>
  <p:cmAuthor id="3" name="15794" initials="1" lastIdx="1" clrIdx="2"/>
  <p:cmAuthor id="4" name="霍丽名" initials="霍丽名" lastIdx="0" clrIdx="3"/>
  <p:cmAuthor id="5" name="霞 张" initials="霞张" lastIdx="0" clrIdx="4"/>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5797A"/>
    <a:srgbClr val="F9F8F4"/>
    <a:srgbClr val="E5E3E7"/>
    <a:srgbClr val="F3B082"/>
    <a:srgbClr val="FAEBD4"/>
    <a:srgbClr val="D8EEE1"/>
    <a:srgbClr val="DAE4F1"/>
    <a:srgbClr val="1C981C"/>
    <a:srgbClr val="A9D18E"/>
    <a:srgbClr val="83B8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p:scale>
          <a:sx n="100" d="100"/>
          <a:sy n="100" d="100"/>
        </p:scale>
        <p:origin x="1062" y="366"/>
      </p:cViewPr>
      <p:guideLst>
        <p:guide orient="horz" pos="225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2" Type="http://schemas.openxmlformats.org/officeDocument/2006/relationships/tags" Target="tags/tag209.xml"/><Relationship Id="rId41" Type="http://schemas.openxmlformats.org/officeDocument/2006/relationships/commentAuthors" Target="commentAuthors.xml"/><Relationship Id="rId40" Type="http://schemas.openxmlformats.org/officeDocument/2006/relationships/tableStyles" Target="tableStyles.xml"/><Relationship Id="rId4" Type="http://schemas.openxmlformats.org/officeDocument/2006/relationships/slide" Target="slides/slide2.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notesMaster" Target="notesMasters/notesMaster1.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500"/>
    </mc:Choice>
    <mc:Fallback>
      <p:transition/>
    </mc:Fallback>
  </mc:AlternateConten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63.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19.xml"/><Relationship Id="rId5" Type="http://schemas.openxmlformats.org/officeDocument/2006/relationships/tags" Target="../tags/tag118.xml"/><Relationship Id="rId4" Type="http://schemas.openxmlformats.org/officeDocument/2006/relationships/tags" Target="../tags/tag117.xml"/><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tags" Target="../tags/tag126.xml"/><Relationship Id="rId7" Type="http://schemas.openxmlformats.org/officeDocument/2006/relationships/tags" Target="../tags/tag125.xml"/><Relationship Id="rId6" Type="http://schemas.openxmlformats.org/officeDocument/2006/relationships/tags" Target="../tags/tag124.xml"/><Relationship Id="rId5" Type="http://schemas.openxmlformats.org/officeDocument/2006/relationships/tags" Target="../tags/tag123.xml"/><Relationship Id="rId4" Type="http://schemas.openxmlformats.org/officeDocument/2006/relationships/tags" Target="../tags/tag122.xml"/><Relationship Id="rId3" Type="http://schemas.openxmlformats.org/officeDocument/2006/relationships/tags" Target="../tags/tag121.xml"/><Relationship Id="rId2" Type="http://schemas.openxmlformats.org/officeDocument/2006/relationships/tags" Target="../tags/tag120.xml"/><Relationship Id="rId15" Type="http://schemas.openxmlformats.org/officeDocument/2006/relationships/slideLayout" Target="../slideLayouts/slideLayout7.xml"/><Relationship Id="rId14" Type="http://schemas.openxmlformats.org/officeDocument/2006/relationships/tags" Target="../tags/tag132.xml"/><Relationship Id="rId13" Type="http://schemas.openxmlformats.org/officeDocument/2006/relationships/tags" Target="../tags/tag131.xml"/><Relationship Id="rId12" Type="http://schemas.openxmlformats.org/officeDocument/2006/relationships/tags" Target="../tags/tag130.xml"/><Relationship Id="rId11" Type="http://schemas.openxmlformats.org/officeDocument/2006/relationships/tags" Target="../tags/tag129.xml"/><Relationship Id="rId10" Type="http://schemas.openxmlformats.org/officeDocument/2006/relationships/tags" Target="../tags/tag128.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33.xml"/><Relationship Id="rId2" Type="http://schemas.openxmlformats.org/officeDocument/2006/relationships/image" Target="../media/image2.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34.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9" Type="http://schemas.openxmlformats.org/officeDocument/2006/relationships/image" Target="../media/image7.jpeg"/><Relationship Id="rId8" Type="http://schemas.openxmlformats.org/officeDocument/2006/relationships/tags" Target="../tags/tag141.xml"/><Relationship Id="rId7" Type="http://schemas.openxmlformats.org/officeDocument/2006/relationships/tags" Target="../tags/tag140.xml"/><Relationship Id="rId6" Type="http://schemas.openxmlformats.org/officeDocument/2006/relationships/tags" Target="../tags/tag139.xml"/><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tags" Target="../tags/tag135.xml"/><Relationship Id="rId11" Type="http://schemas.openxmlformats.org/officeDocument/2006/relationships/slideLayout" Target="../slideLayouts/slideLayout7.xml"/><Relationship Id="rId10" Type="http://schemas.openxmlformats.org/officeDocument/2006/relationships/tags" Target="../tags/tag142.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148.xml"/><Relationship Id="rId4" Type="http://schemas.openxmlformats.org/officeDocument/2006/relationships/image" Target="../media/image10.jpeg"/><Relationship Id="rId3" Type="http://schemas.openxmlformats.org/officeDocument/2006/relationships/tags" Target="../tags/tag147.xml"/><Relationship Id="rId2" Type="http://schemas.openxmlformats.org/officeDocument/2006/relationships/image" Target="../media/image2.png"/><Relationship Id="rId1" Type="http://schemas.openxmlformats.org/officeDocument/2006/relationships/tags" Target="../tags/tag146.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151.xml"/><Relationship Id="rId3" Type="http://schemas.openxmlformats.org/officeDocument/2006/relationships/tags" Target="../tags/tag150.xml"/><Relationship Id="rId2" Type="http://schemas.openxmlformats.org/officeDocument/2006/relationships/image" Target="../media/image2.png"/><Relationship Id="rId1" Type="http://schemas.openxmlformats.org/officeDocument/2006/relationships/tags" Target="../tags/tag149.xml"/></Relationships>
</file>

<file path=ppt/slides/_rels/slide18.xml.rels><?xml version="1.0" encoding="UTF-8" standalone="yes"?>
<Relationships xmlns="http://schemas.openxmlformats.org/package/2006/relationships"><Relationship Id="rId9" Type="http://schemas.openxmlformats.org/officeDocument/2006/relationships/tags" Target="../tags/tag159.xml"/><Relationship Id="rId8" Type="http://schemas.openxmlformats.org/officeDocument/2006/relationships/tags" Target="../tags/tag158.xml"/><Relationship Id="rId7" Type="http://schemas.openxmlformats.org/officeDocument/2006/relationships/tags" Target="../tags/tag157.xml"/><Relationship Id="rId6" Type="http://schemas.openxmlformats.org/officeDocument/2006/relationships/tags" Target="../tags/tag156.xml"/><Relationship Id="rId5" Type="http://schemas.openxmlformats.org/officeDocument/2006/relationships/tags" Target="../tags/tag155.xml"/><Relationship Id="rId4" Type="http://schemas.openxmlformats.org/officeDocument/2006/relationships/tags" Target="../tags/tag154.xml"/><Relationship Id="rId33" Type="http://schemas.openxmlformats.org/officeDocument/2006/relationships/slideLayout" Target="../slideLayouts/slideLayout7.xml"/><Relationship Id="rId32" Type="http://schemas.openxmlformats.org/officeDocument/2006/relationships/tags" Target="../tags/tag174.xml"/><Relationship Id="rId31" Type="http://schemas.openxmlformats.org/officeDocument/2006/relationships/tags" Target="../tags/tag173.xml"/><Relationship Id="rId30" Type="http://schemas.openxmlformats.org/officeDocument/2006/relationships/tags" Target="../tags/tag172.xml"/><Relationship Id="rId3" Type="http://schemas.openxmlformats.org/officeDocument/2006/relationships/tags" Target="../tags/tag153.xml"/><Relationship Id="rId29" Type="http://schemas.openxmlformats.org/officeDocument/2006/relationships/image" Target="../media/image18.svg"/><Relationship Id="rId28" Type="http://schemas.openxmlformats.org/officeDocument/2006/relationships/image" Target="../media/image17.png"/><Relationship Id="rId27" Type="http://schemas.openxmlformats.org/officeDocument/2006/relationships/tags" Target="../tags/tag171.xml"/><Relationship Id="rId26" Type="http://schemas.openxmlformats.org/officeDocument/2006/relationships/image" Target="../media/image16.svg"/><Relationship Id="rId25" Type="http://schemas.openxmlformats.org/officeDocument/2006/relationships/image" Target="../media/image15.png"/><Relationship Id="rId24" Type="http://schemas.openxmlformats.org/officeDocument/2006/relationships/tags" Target="../tags/tag170.xml"/><Relationship Id="rId23" Type="http://schemas.openxmlformats.org/officeDocument/2006/relationships/image" Target="../media/image14.svg"/><Relationship Id="rId22" Type="http://schemas.openxmlformats.org/officeDocument/2006/relationships/image" Target="../media/image13.png"/><Relationship Id="rId21" Type="http://schemas.openxmlformats.org/officeDocument/2006/relationships/tags" Target="../tags/tag169.xml"/><Relationship Id="rId20" Type="http://schemas.openxmlformats.org/officeDocument/2006/relationships/tags" Target="../tags/tag168.xml"/><Relationship Id="rId2" Type="http://schemas.openxmlformats.org/officeDocument/2006/relationships/tags" Target="../tags/tag152.xml"/><Relationship Id="rId19" Type="http://schemas.openxmlformats.org/officeDocument/2006/relationships/image" Target="../media/image12.svg"/><Relationship Id="rId18" Type="http://schemas.openxmlformats.org/officeDocument/2006/relationships/image" Target="../media/image11.png"/><Relationship Id="rId17" Type="http://schemas.openxmlformats.org/officeDocument/2006/relationships/tags" Target="../tags/tag167.xml"/><Relationship Id="rId16" Type="http://schemas.openxmlformats.org/officeDocument/2006/relationships/tags" Target="../tags/tag166.xml"/><Relationship Id="rId15" Type="http://schemas.openxmlformats.org/officeDocument/2006/relationships/tags" Target="../tags/tag165.xml"/><Relationship Id="rId14" Type="http://schemas.openxmlformats.org/officeDocument/2006/relationships/tags" Target="../tags/tag164.xml"/><Relationship Id="rId13" Type="http://schemas.openxmlformats.org/officeDocument/2006/relationships/tags" Target="../tags/tag163.xml"/><Relationship Id="rId12" Type="http://schemas.openxmlformats.org/officeDocument/2006/relationships/tags" Target="../tags/tag162.xml"/><Relationship Id="rId11" Type="http://schemas.openxmlformats.org/officeDocument/2006/relationships/tags" Target="../tags/tag161.xml"/><Relationship Id="rId10" Type="http://schemas.openxmlformats.org/officeDocument/2006/relationships/tags" Target="../tags/tag160.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75.xml"/><Relationship Id="rId7" Type="http://schemas.openxmlformats.org/officeDocument/2006/relationships/image" Target="../media/image24.png"/><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image" Target="../media/image2.png"/><Relationship Id="rId14" Type="http://schemas.openxmlformats.org/officeDocument/2006/relationships/slideLayout" Target="../slideLayouts/slideLayout7.xml"/><Relationship Id="rId13" Type="http://schemas.openxmlformats.org/officeDocument/2006/relationships/tags" Target="../tags/tag74.xml"/><Relationship Id="rId12" Type="http://schemas.openxmlformats.org/officeDocument/2006/relationships/tags" Target="../tags/tag73.xml"/><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176.xml"/><Relationship Id="rId4" Type="http://schemas.openxmlformats.org/officeDocument/2006/relationships/image" Target="../media/image27.jpeg"/><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77.xml"/><Relationship Id="rId5" Type="http://schemas.openxmlformats.org/officeDocument/2006/relationships/image" Target="../media/image31.jpeg"/><Relationship Id="rId4" Type="http://schemas.openxmlformats.org/officeDocument/2006/relationships/image" Target="../media/image30.jpeg"/><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78.xml"/><Relationship Id="rId5" Type="http://schemas.openxmlformats.org/officeDocument/2006/relationships/image" Target="../media/image35.jpeg"/><Relationship Id="rId4" Type="http://schemas.openxmlformats.org/officeDocument/2006/relationships/image" Target="../media/image34.jpeg"/><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181.xml"/><Relationship Id="rId3" Type="http://schemas.openxmlformats.org/officeDocument/2006/relationships/tags" Target="../tags/tag180.xml"/><Relationship Id="rId2" Type="http://schemas.openxmlformats.org/officeDocument/2006/relationships/image" Target="../media/image2.png"/><Relationship Id="rId1" Type="http://schemas.openxmlformats.org/officeDocument/2006/relationships/tags" Target="../tags/tag179.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183.xml"/><Relationship Id="rId3" Type="http://schemas.openxmlformats.org/officeDocument/2006/relationships/image" Target="../media/image36.png"/><Relationship Id="rId2" Type="http://schemas.openxmlformats.org/officeDocument/2006/relationships/image" Target="../media/image2.png"/><Relationship Id="rId1" Type="http://schemas.openxmlformats.org/officeDocument/2006/relationships/tags" Target="../tags/tag182.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84.xml"/><Relationship Id="rId2" Type="http://schemas.openxmlformats.org/officeDocument/2006/relationships/image" Target="../media/image2.png"/><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85.xml"/><Relationship Id="rId1"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86.xml"/><Relationship Id="rId1" Type="http://schemas.openxmlformats.org/officeDocument/2006/relationships/image" Target="../media/image2.png"/></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189.xml"/><Relationship Id="rId4" Type="http://schemas.openxmlformats.org/officeDocument/2006/relationships/image" Target="../media/image37.png"/><Relationship Id="rId3" Type="http://schemas.openxmlformats.org/officeDocument/2006/relationships/tags" Target="../tags/tag188.xml"/><Relationship Id="rId2" Type="http://schemas.openxmlformats.org/officeDocument/2006/relationships/image" Target="../media/image2.png"/><Relationship Id="rId1" Type="http://schemas.openxmlformats.org/officeDocument/2006/relationships/tags" Target="../tags/tag187.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90.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75.xml"/><Relationship Id="rId2" Type="http://schemas.openxmlformats.org/officeDocument/2006/relationships/image" Target="../media/image2.png"/><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93.xml"/><Relationship Id="rId5" Type="http://schemas.openxmlformats.org/officeDocument/2006/relationships/tags" Target="../tags/tag192.xml"/><Relationship Id="rId4" Type="http://schemas.openxmlformats.org/officeDocument/2006/relationships/tags" Target="../tags/tag191.xml"/><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95.xml"/><Relationship Id="rId2" Type="http://schemas.openxmlformats.org/officeDocument/2006/relationships/tags" Target="../tags/tag194.xml"/><Relationship Id="rId1" Type="http://schemas.openxmlformats.org/officeDocument/2006/relationships/image" Target="../media/image2.pn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96.xml"/><Relationship Id="rId2" Type="http://schemas.openxmlformats.org/officeDocument/2006/relationships/image" Target="../media/image2.png"/><Relationship Id="rId1" Type="http://schemas.openxmlformats.org/officeDocument/2006/relationships/image" Target="../media/image1.png"/></Relationships>
</file>

<file path=ppt/slides/_rels/slide33.xml.rels><?xml version="1.0" encoding="UTF-8" standalone="yes"?>
<Relationships xmlns="http://schemas.openxmlformats.org/package/2006/relationships"><Relationship Id="rId9" Type="http://schemas.openxmlformats.org/officeDocument/2006/relationships/tags" Target="../tags/tag204.xml"/><Relationship Id="rId8" Type="http://schemas.openxmlformats.org/officeDocument/2006/relationships/tags" Target="../tags/tag203.xml"/><Relationship Id="rId7" Type="http://schemas.openxmlformats.org/officeDocument/2006/relationships/tags" Target="../tags/tag202.xml"/><Relationship Id="rId6" Type="http://schemas.openxmlformats.org/officeDocument/2006/relationships/tags" Target="../tags/tag201.xml"/><Relationship Id="rId5" Type="http://schemas.openxmlformats.org/officeDocument/2006/relationships/tags" Target="../tags/tag200.xml"/><Relationship Id="rId4" Type="http://schemas.openxmlformats.org/officeDocument/2006/relationships/tags" Target="../tags/tag199.xml"/><Relationship Id="rId3" Type="http://schemas.openxmlformats.org/officeDocument/2006/relationships/tags" Target="../tags/tag198.xml"/><Relationship Id="rId2" Type="http://schemas.openxmlformats.org/officeDocument/2006/relationships/tags" Target="../tags/tag197.xml"/><Relationship Id="rId13" Type="http://schemas.openxmlformats.org/officeDocument/2006/relationships/slideLayout" Target="../slideLayouts/slideLayout7.xml"/><Relationship Id="rId12" Type="http://schemas.openxmlformats.org/officeDocument/2006/relationships/tags" Target="../tags/tag207.xml"/><Relationship Id="rId11" Type="http://schemas.openxmlformats.org/officeDocument/2006/relationships/tags" Target="../tags/tag206.xml"/><Relationship Id="rId10" Type="http://schemas.openxmlformats.org/officeDocument/2006/relationships/tags" Target="../tags/tag205.xml"/><Relationship Id="rId1" Type="http://schemas.openxmlformats.org/officeDocument/2006/relationships/image" Target="../media/image2.pn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08.xml"/><Relationship Id="rId2" Type="http://schemas.openxmlformats.org/officeDocument/2006/relationships/image" Target="../media/image2.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5" Type="http://schemas.openxmlformats.org/officeDocument/2006/relationships/slideLayout" Target="../slideLayouts/slideLayout7.xml"/><Relationship Id="rId14" Type="http://schemas.openxmlformats.org/officeDocument/2006/relationships/tags" Target="../tags/tag88.xml"/><Relationship Id="rId13" Type="http://schemas.openxmlformats.org/officeDocument/2006/relationships/tags" Target="../tags/tag87.xml"/><Relationship Id="rId12" Type="http://schemas.openxmlformats.org/officeDocument/2006/relationships/tags" Target="../tags/tag86.xml"/><Relationship Id="rId11" Type="http://schemas.openxmlformats.org/officeDocument/2006/relationships/tags" Target="../tags/tag85.xml"/><Relationship Id="rId10" Type="http://schemas.openxmlformats.org/officeDocument/2006/relationships/tags" Target="../tags/tag84.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89.xml"/><Relationship Id="rId2" Type="http://schemas.openxmlformats.org/officeDocument/2006/relationships/image" Target="../media/image4.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tags" Target="../tags/tag96.xml"/><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tags" Target="../tags/tag90.xml"/><Relationship Id="rId18" Type="http://schemas.openxmlformats.org/officeDocument/2006/relationships/slideLayout" Target="../slideLayouts/slideLayout7.xml"/><Relationship Id="rId17" Type="http://schemas.openxmlformats.org/officeDocument/2006/relationships/tags" Target="../tags/tag105.xml"/><Relationship Id="rId16" Type="http://schemas.openxmlformats.org/officeDocument/2006/relationships/tags" Target="../tags/tag104.xml"/><Relationship Id="rId15" Type="http://schemas.openxmlformats.org/officeDocument/2006/relationships/tags" Target="../tags/tag103.xml"/><Relationship Id="rId14" Type="http://schemas.openxmlformats.org/officeDocument/2006/relationships/tags" Target="../tags/tag102.xml"/><Relationship Id="rId13" Type="http://schemas.openxmlformats.org/officeDocument/2006/relationships/tags" Target="../tags/tag101.xml"/><Relationship Id="rId12" Type="http://schemas.openxmlformats.org/officeDocument/2006/relationships/tags" Target="../tags/tag100.xml"/><Relationship Id="rId11" Type="http://schemas.openxmlformats.org/officeDocument/2006/relationships/tags" Target="../tags/tag99.xml"/><Relationship Id="rId10" Type="http://schemas.openxmlformats.org/officeDocument/2006/relationships/tags" Target="../tags/tag98.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9" Type="http://schemas.openxmlformats.org/officeDocument/2006/relationships/image" Target="../media/image6.svg"/><Relationship Id="rId8" Type="http://schemas.openxmlformats.org/officeDocument/2006/relationships/image" Target="../media/image5.png"/><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tags" Target="../tags/tag107.xml"/><Relationship Id="rId2" Type="http://schemas.openxmlformats.org/officeDocument/2006/relationships/tags" Target="../tags/tag106.xml"/><Relationship Id="rId11" Type="http://schemas.openxmlformats.org/officeDocument/2006/relationships/slideLayout" Target="../slideLayouts/slideLayout7.xml"/><Relationship Id="rId10" Type="http://schemas.openxmlformats.org/officeDocument/2006/relationships/tags" Target="../tags/tag112.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13.xml"/><Relationship Id="rId2" Type="http://schemas.openxmlformats.org/officeDocument/2006/relationships/image" Target="../media/image2.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364423" y="3442335"/>
            <a:ext cx="7437120" cy="365760"/>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725805" y="1215390"/>
            <a:ext cx="10740390" cy="2584450"/>
          </a:xfrm>
          <a:prstGeom prst="rect">
            <a:avLst/>
          </a:prstGeom>
          <a:noFill/>
        </p:spPr>
        <p:txBody>
          <a:bodyPr wrap="square" rtlCol="0">
            <a:spAutoFit/>
          </a:bodyPr>
          <a:lstStyle/>
          <a:p>
            <a:pPr algn="ctr">
              <a:lnSpc>
                <a:spcPct val="150000"/>
              </a:lnSpc>
            </a:pP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第</a:t>
            </a: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五章</a:t>
            </a:r>
            <a:r>
              <a:rPr lang="en-US" altLang="zh-CN" sz="6000" b="1" dirty="0">
                <a:solidFill>
                  <a:srgbClr val="55797A"/>
                </a:solidFill>
                <a:effectLst/>
                <a:latin typeface="微软雅黑" panose="020B0503020204020204" pitchFamily="34" charset="-122"/>
                <a:ea typeface="微软雅黑" panose="020B0503020204020204" pitchFamily="34" charset="-122"/>
                <a:sym typeface="+mn-ea"/>
              </a:rPr>
              <a:t> </a:t>
            </a:r>
            <a:endParaRPr lang="en-US" altLang="zh-CN" sz="6000" b="1" dirty="0">
              <a:solidFill>
                <a:srgbClr val="55797A"/>
              </a:solidFill>
              <a:effectLst/>
              <a:latin typeface="微软雅黑" panose="020B0503020204020204" pitchFamily="34" charset="-122"/>
              <a:ea typeface="微软雅黑" panose="020B0503020204020204" pitchFamily="34" charset="-122"/>
              <a:sym typeface="+mn-ea"/>
            </a:endParaRPr>
          </a:p>
          <a:p>
            <a:pPr algn="ctr">
              <a:lnSpc>
                <a:spcPct val="150000"/>
              </a:lnSpc>
            </a:pP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技艺训练型项目的设计</a:t>
            </a: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与实施</a:t>
            </a:r>
            <a:endParaRPr lang="zh-CN" altLang="en-US" sz="48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13" name="圆角矩形 12"/>
          <p:cNvSpPr/>
          <p:nvPr/>
        </p:nvSpPr>
        <p:spPr>
          <a:xfrm>
            <a:off x="4741228" y="4692650"/>
            <a:ext cx="2709545" cy="433070"/>
          </a:xfrm>
          <a:prstGeom prst="roundRect">
            <a:avLst>
              <a:gd name="adj" fmla="val 50000"/>
            </a:avLst>
          </a:prstGeom>
          <a:noFill/>
          <a:ln>
            <a:solidFill>
              <a:srgbClr val="5579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授课人：</a:t>
            </a:r>
            <a:r>
              <a:rPr lang="en-US" altLang="zh-CN" sz="2000" dirty="0">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000" dirty="0">
              <a:solidFill>
                <a:srgbClr val="55797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7940040" cy="583565"/>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一、</a:t>
            </a:r>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技艺训练型项目的典型应用场景</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grpSp>
        <p:nvGrpSpPr>
          <p:cNvPr id="2" name="组合 1"/>
          <p:cNvGrpSpPr/>
          <p:nvPr/>
        </p:nvGrpSpPr>
        <p:grpSpPr>
          <a:xfrm>
            <a:off x="1230630" y="2173605"/>
            <a:ext cx="10137140" cy="3843020"/>
            <a:chOff x="1938" y="3423"/>
            <a:chExt cx="15964" cy="6052"/>
          </a:xfrm>
        </p:grpSpPr>
        <p:sp>
          <p:nvSpPr>
            <p:cNvPr id="15" name="文本框 14"/>
            <p:cNvSpPr txBox="1"/>
            <p:nvPr/>
          </p:nvSpPr>
          <p:spPr>
            <a:xfrm>
              <a:off x="2965" y="4306"/>
              <a:ext cx="4090" cy="3197"/>
            </a:xfrm>
            <a:prstGeom prst="rect">
              <a:avLst/>
            </a:prstGeom>
            <a:noFill/>
          </p:spPr>
          <p:txBody>
            <a:bodyPr wrap="square" rtlCol="0">
              <a:spAutoFit/>
            </a:bodyPr>
            <a:p>
              <a:pPr algn="ctr"/>
              <a:r>
                <a:rPr lang="zh-CN" altLang="en-US" sz="4200" b="1">
                  <a:solidFill>
                    <a:srgbClr val="55797A"/>
                  </a:solidFill>
                </a:rPr>
                <a:t>问题</a:t>
              </a:r>
              <a:endParaRPr lang="zh-CN" altLang="en-US" sz="4200" b="1">
                <a:solidFill>
                  <a:srgbClr val="55797A"/>
                </a:solidFill>
              </a:endParaRPr>
            </a:p>
            <a:p>
              <a:pPr algn="ctr"/>
              <a:r>
                <a:rPr lang="zh-CN" altLang="en-US" sz="4200" b="1">
                  <a:solidFill>
                    <a:srgbClr val="55797A"/>
                  </a:solidFill>
                </a:rPr>
                <a:t>研讨</a:t>
              </a:r>
              <a:endParaRPr lang="zh-CN" altLang="en-US" sz="4200" b="1">
                <a:solidFill>
                  <a:srgbClr val="55797A"/>
                </a:solidFill>
              </a:endParaRPr>
            </a:p>
            <a:p>
              <a:pPr algn="ctr"/>
              <a:r>
                <a:rPr lang="zh-CN" altLang="en-US" sz="4200" b="1">
                  <a:solidFill>
                    <a:srgbClr val="55797A"/>
                  </a:solidFill>
                  <a:sym typeface="+mn-ea"/>
                </a:rPr>
                <a:t>？</a:t>
              </a:r>
              <a:endParaRPr lang="zh-CN" altLang="en-US" sz="4200" b="1">
                <a:solidFill>
                  <a:srgbClr val="55797A"/>
                </a:solidFill>
              </a:endParaRPr>
            </a:p>
          </p:txBody>
        </p:sp>
        <p:pic>
          <p:nvPicPr>
            <p:cNvPr id="17" name="图片 16" descr="思考者"/>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38" y="7115"/>
              <a:ext cx="2361" cy="2361"/>
            </a:xfrm>
            <a:prstGeom prst="rect">
              <a:avLst/>
            </a:prstGeom>
          </p:spPr>
        </p:pic>
        <p:sp>
          <p:nvSpPr>
            <p:cNvPr id="19" name="任意多边形: 形状 3"/>
            <p:cNvSpPr/>
            <p:nvPr>
              <p:custDataLst>
                <p:tags r:id="rId4"/>
              </p:custDataLst>
            </p:nvPr>
          </p:nvSpPr>
          <p:spPr>
            <a:xfrm rot="10800000">
              <a:off x="6494" y="3423"/>
              <a:ext cx="11409" cy="5970"/>
            </a:xfrm>
            <a:custGeom>
              <a:avLst/>
              <a:gdLst>
                <a:gd name="connsiteX0" fmla="*/ 2584395 w 2695478"/>
                <a:gd name="connsiteY0" fmla="*/ 1854489 h 1854489"/>
                <a:gd name="connsiteX1" fmla="*/ 111083 w 2695478"/>
                <a:gd name="connsiteY1" fmla="*/ 1854489 h 1854489"/>
                <a:gd name="connsiteX2" fmla="*/ 0 w 2695478"/>
                <a:gd name="connsiteY2" fmla="*/ 1743406 h 1854489"/>
                <a:gd name="connsiteX3" fmla="*/ 0 w 2695478"/>
                <a:gd name="connsiteY3" fmla="*/ 362180 h 1854489"/>
                <a:gd name="connsiteX4" fmla="*/ 111083 w 2695478"/>
                <a:gd name="connsiteY4" fmla="*/ 251097 h 1854489"/>
                <a:gd name="connsiteX5" fmla="*/ 1139340 w 2695478"/>
                <a:gd name="connsiteY5" fmla="*/ 251097 h 1854489"/>
                <a:gd name="connsiteX6" fmla="*/ 1347740 w 2695478"/>
                <a:gd name="connsiteY6" fmla="*/ 0 h 1854489"/>
                <a:gd name="connsiteX7" fmla="*/ 1556139 w 2695478"/>
                <a:gd name="connsiteY7" fmla="*/ 251097 h 1854489"/>
                <a:gd name="connsiteX8" fmla="*/ 2584395 w 2695478"/>
                <a:gd name="connsiteY8" fmla="*/ 251097 h 1854489"/>
                <a:gd name="connsiteX9" fmla="*/ 2695478 w 2695478"/>
                <a:gd name="connsiteY9" fmla="*/ 362180 h 1854489"/>
                <a:gd name="connsiteX10" fmla="*/ 2695478 w 2695478"/>
                <a:gd name="connsiteY10" fmla="*/ 1743406 h 1854489"/>
                <a:gd name="connsiteX11" fmla="*/ 2584395 w 2695478"/>
                <a:gd name="connsiteY11" fmla="*/ 1854489 h 1854489"/>
                <a:gd name="connsiteX0-1" fmla="*/ 2584395 w 2695478"/>
                <a:gd name="connsiteY0-2" fmla="*/ 1865811 h 1865811"/>
                <a:gd name="connsiteX1-3" fmla="*/ 111083 w 2695478"/>
                <a:gd name="connsiteY1-4" fmla="*/ 1865811 h 1865811"/>
                <a:gd name="connsiteX2-5" fmla="*/ 0 w 2695478"/>
                <a:gd name="connsiteY2-6" fmla="*/ 1754728 h 1865811"/>
                <a:gd name="connsiteX3-7" fmla="*/ 0 w 2695478"/>
                <a:gd name="connsiteY3-8" fmla="*/ 373502 h 1865811"/>
                <a:gd name="connsiteX4-9" fmla="*/ 111083 w 2695478"/>
                <a:gd name="connsiteY4-10" fmla="*/ 262419 h 1865811"/>
                <a:gd name="connsiteX5-11" fmla="*/ 1139340 w 2695478"/>
                <a:gd name="connsiteY5-12" fmla="*/ 262419 h 1865811"/>
                <a:gd name="connsiteX6-13" fmla="*/ 1575299 w 2695478"/>
                <a:gd name="connsiteY6-14" fmla="*/ 0 h 1865811"/>
                <a:gd name="connsiteX7-15" fmla="*/ 1556139 w 2695478"/>
                <a:gd name="connsiteY7-16" fmla="*/ 262419 h 1865811"/>
                <a:gd name="connsiteX8-17" fmla="*/ 2584395 w 2695478"/>
                <a:gd name="connsiteY8-18" fmla="*/ 262419 h 1865811"/>
                <a:gd name="connsiteX9-19" fmla="*/ 2695478 w 2695478"/>
                <a:gd name="connsiteY9-20" fmla="*/ 373502 h 1865811"/>
                <a:gd name="connsiteX10-21" fmla="*/ 2695478 w 2695478"/>
                <a:gd name="connsiteY10-22" fmla="*/ 1754728 h 1865811"/>
                <a:gd name="connsiteX11-23" fmla="*/ 2584395 w 2695478"/>
                <a:gd name="connsiteY11-24" fmla="*/ 1865811 h 186581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2695478" h="1865811">
                  <a:moveTo>
                    <a:pt x="2584395" y="1865811"/>
                  </a:moveTo>
                  <a:lnTo>
                    <a:pt x="111083" y="1865811"/>
                  </a:lnTo>
                  <a:cubicBezTo>
                    <a:pt x="49734" y="1865811"/>
                    <a:pt x="0" y="1816077"/>
                    <a:pt x="0" y="1754728"/>
                  </a:cubicBezTo>
                  <a:lnTo>
                    <a:pt x="0" y="373502"/>
                  </a:lnTo>
                  <a:cubicBezTo>
                    <a:pt x="0" y="312153"/>
                    <a:pt x="49734" y="262419"/>
                    <a:pt x="111083" y="262419"/>
                  </a:cubicBezTo>
                  <a:lnTo>
                    <a:pt x="1139340" y="262419"/>
                  </a:lnTo>
                  <a:lnTo>
                    <a:pt x="1575299" y="0"/>
                  </a:lnTo>
                  <a:lnTo>
                    <a:pt x="1556139" y="262419"/>
                  </a:lnTo>
                  <a:lnTo>
                    <a:pt x="2584395" y="262419"/>
                  </a:lnTo>
                  <a:cubicBezTo>
                    <a:pt x="2645744" y="262419"/>
                    <a:pt x="2695478" y="312153"/>
                    <a:pt x="2695478" y="373502"/>
                  </a:cubicBezTo>
                  <a:lnTo>
                    <a:pt x="2695478" y="1754728"/>
                  </a:lnTo>
                  <a:cubicBezTo>
                    <a:pt x="2695478" y="1816077"/>
                    <a:pt x="2645744" y="1865811"/>
                    <a:pt x="2584395" y="1865811"/>
                  </a:cubicBezTo>
                  <a:close/>
                </a:path>
              </a:pathLst>
            </a:custGeom>
            <a:solidFill>
              <a:srgbClr val="FFFFFF">
                <a:alpha val="15000"/>
              </a:srgbClr>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dirty="0">
                <a:solidFill>
                  <a:schemeClr val="lt1"/>
                </a:solidFill>
              </a:endParaRPr>
            </a:p>
          </p:txBody>
        </p:sp>
        <p:sp>
          <p:nvSpPr>
            <p:cNvPr id="20" name="矩形 19"/>
            <p:cNvSpPr/>
            <p:nvPr>
              <p:custDataLst>
                <p:tags r:id="rId5"/>
              </p:custDataLst>
            </p:nvPr>
          </p:nvSpPr>
          <p:spPr>
            <a:xfrm>
              <a:off x="7015" y="3642"/>
              <a:ext cx="10499" cy="4641"/>
            </a:xfrm>
            <a:prstGeom prst="rect">
              <a:avLst/>
            </a:prstGeom>
            <a:noFill/>
          </p:spPr>
          <p:txBody>
            <a:bodyPr vert="horz" wrap="square" lIns="0" tIns="0" rIns="0" bIns="0" rtlCol="0" anchor="ctr" anchorCtr="0">
              <a:noAutofit/>
            </a:bodyPr>
            <a:p>
              <a:pPr marL="342900" indent="-342900">
                <a:lnSpc>
                  <a:spcPct val="200000"/>
                </a:lnSpc>
                <a:buFont typeface="Wingdings" panose="05000000000000000000" charset="0"/>
                <a:buChar char="Ø"/>
              </a:pPr>
              <a:r>
                <a:rPr lang="zh-CN" altLang="en-US" sz="2000" dirty="0">
                  <a:solidFill>
                    <a:schemeClr val="tx1">
                      <a:lumMod val="85000"/>
                      <a:lumOff val="15000"/>
                    </a:schemeClr>
                  </a:solidFill>
                  <a:latin typeface="+mn-ea"/>
                  <a:cs typeface="+mn-ea"/>
                  <a:sym typeface="+mn-ea"/>
                </a:rPr>
                <a:t>请各小组选择一种</a:t>
              </a:r>
              <a:r>
                <a:rPr lang="zh-CN" altLang="en-US" sz="2000" b="1" dirty="0">
                  <a:solidFill>
                    <a:schemeClr val="tx1">
                      <a:lumMod val="85000"/>
                      <a:lumOff val="15000"/>
                    </a:schemeClr>
                  </a:solidFill>
                  <a:latin typeface="+mn-ea"/>
                  <a:cs typeface="+mn-ea"/>
                  <a:sym typeface="+mn-ea"/>
                </a:rPr>
                <a:t>实施场景</a:t>
              </a:r>
              <a:r>
                <a:rPr lang="zh-CN" altLang="en-US" sz="2000" dirty="0">
                  <a:solidFill>
                    <a:schemeClr val="tx1">
                      <a:lumMod val="85000"/>
                      <a:lumOff val="15000"/>
                    </a:schemeClr>
                  </a:solidFill>
                  <a:latin typeface="+mn-ea"/>
                  <a:cs typeface="+mn-ea"/>
                  <a:sym typeface="+mn-ea"/>
                </a:rPr>
                <a:t>，讨论其优势、面临的挑战以及适合开展的技艺类型，重点分析：</a:t>
              </a:r>
              <a:endParaRPr lang="zh-CN" altLang="en-US" sz="2000" dirty="0">
                <a:solidFill>
                  <a:schemeClr val="tx1">
                    <a:lumMod val="85000"/>
                    <a:lumOff val="15000"/>
                  </a:schemeClr>
                </a:solidFill>
                <a:latin typeface="+mn-ea"/>
                <a:cs typeface="+mn-ea"/>
                <a:sym typeface="+mn-ea"/>
              </a:endParaRPr>
            </a:p>
            <a:p>
              <a:pPr indent="0">
                <a:lnSpc>
                  <a:spcPct val="200000"/>
                </a:lnSpc>
                <a:buFont typeface="Wingdings" panose="05000000000000000000" charset="0"/>
                <a:buNone/>
              </a:pPr>
              <a:r>
                <a:rPr lang="en-US" altLang="zh-CN" sz="2000" dirty="0">
                  <a:solidFill>
                    <a:schemeClr val="tx1">
                      <a:lumMod val="85000"/>
                      <a:lumOff val="15000"/>
                    </a:schemeClr>
                  </a:solidFill>
                  <a:latin typeface="+mn-ea"/>
                  <a:cs typeface="+mn-ea"/>
                  <a:sym typeface="+mn-ea"/>
                </a:rPr>
                <a:t>      </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不同场景对师资、资源、课时的要求有何不同？</a:t>
              </a:r>
              <a:b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br>
              <a:r>
                <a:rPr lang="en-US" altLang="zh-CN" sz="2000" dirty="0">
                  <a:solidFill>
                    <a:schemeClr val="tx1">
                      <a:lumMod val="85000"/>
                      <a:lumOff val="15000"/>
                    </a:schemeClr>
                  </a:solidFill>
                  <a:latin typeface="+mn-ea"/>
                  <a:cs typeface="+mn-ea"/>
                  <a:sym typeface="+mn-ea"/>
                </a:rPr>
                <a:t>      </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如何因地制宜地选择合适的实施场景？</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7444740" cy="583565"/>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二、技艺训练型项目的核心实施特点</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grpSp>
        <p:nvGrpSpPr>
          <p:cNvPr id="11" name="组合 10"/>
          <p:cNvGrpSpPr/>
          <p:nvPr>
            <p:custDataLst>
              <p:tags r:id="rId2"/>
            </p:custDataLst>
          </p:nvPr>
        </p:nvGrpSpPr>
        <p:grpSpPr>
          <a:xfrm>
            <a:off x="588010" y="1430655"/>
            <a:ext cx="10752455" cy="5046345"/>
            <a:chOff x="926" y="2253"/>
            <a:chExt cx="16933" cy="7947"/>
          </a:xfrm>
        </p:grpSpPr>
        <p:sp>
          <p:nvSpPr>
            <p:cNvPr id="5" name="矩形 4"/>
            <p:cNvSpPr/>
            <p:nvPr>
              <p:custDataLst>
                <p:tags r:id="rId3"/>
              </p:custDataLst>
            </p:nvPr>
          </p:nvSpPr>
          <p:spPr>
            <a:xfrm>
              <a:off x="1395" y="2291"/>
              <a:ext cx="16464" cy="3434"/>
            </a:xfrm>
            <a:prstGeom prst="rect">
              <a:avLst/>
            </a:prstGeom>
            <a:gradFill>
              <a:gsLst>
                <a:gs pos="42000">
                  <a:srgbClr val="88CBCC"/>
                </a:gs>
                <a:gs pos="0">
                  <a:srgbClr val="ADDBDC"/>
                </a:gs>
                <a:gs pos="100000">
                  <a:srgbClr val="62BBBB"/>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nvGrpSpPr>
            <p:cNvPr id="15" name="组合 14"/>
            <p:cNvGrpSpPr/>
            <p:nvPr/>
          </p:nvGrpSpPr>
          <p:grpSpPr>
            <a:xfrm>
              <a:off x="926" y="2253"/>
              <a:ext cx="16933" cy="3742"/>
              <a:chOff x="390080" y="1575964"/>
              <a:chExt cx="2450282" cy="4538092"/>
            </a:xfrm>
          </p:grpSpPr>
          <p:grpSp>
            <p:nvGrpSpPr>
              <p:cNvPr id="59" name="组合 58"/>
              <p:cNvGrpSpPr/>
              <p:nvPr/>
            </p:nvGrpSpPr>
            <p:grpSpPr>
              <a:xfrm>
                <a:off x="390080" y="1575964"/>
                <a:ext cx="2450282" cy="4538092"/>
                <a:chOff x="1351093" y="1347748"/>
                <a:chExt cx="2685230" cy="4538092"/>
              </a:xfrm>
            </p:grpSpPr>
            <p:sp>
              <p:nvSpPr>
                <p:cNvPr id="2" name="矩形 1"/>
                <p:cNvSpPr/>
                <p:nvPr>
                  <p:custDataLst>
                    <p:tags r:id="rId4"/>
                  </p:custDataLst>
                </p:nvPr>
              </p:nvSpPr>
              <p:spPr>
                <a:xfrm>
                  <a:off x="1425494" y="1347748"/>
                  <a:ext cx="2610829" cy="4538092"/>
                </a:xfrm>
                <a:prstGeom prst="rect">
                  <a:avLst/>
                </a:prstGeom>
              </p:spPr>
              <p:style>
                <a:lnRef idx="0">
                  <a:srgbClr val="FFFFFF"/>
                </a:lnRef>
                <a:fillRef idx="2">
                  <a:schemeClr val="accent3"/>
                </a:fillRef>
                <a:effectRef idx="0">
                  <a:srgbClr val="FFFFFF"/>
                </a:effectRef>
                <a:fontRef idx="minor">
                  <a:schemeClr val="dk1"/>
                </a:fontRef>
              </p:style>
              <p:txBody>
                <a:bodyPr rtlCol="0" anchor="ctr"/>
                <a:p>
                  <a:pPr algn="ctr"/>
                  <a:endParaRPr lang="zh-CN" altLang="en-US" dirty="0"/>
                </a:p>
              </p:txBody>
            </p:sp>
            <p:sp>
              <p:nvSpPr>
                <p:cNvPr id="62" name="TextBox 54"/>
                <p:cNvSpPr txBox="1"/>
                <p:nvPr>
                  <p:custDataLst>
                    <p:tags r:id="rId5"/>
                  </p:custDataLst>
                </p:nvPr>
              </p:nvSpPr>
              <p:spPr>
                <a:xfrm>
                  <a:off x="1351093" y="2825838"/>
                  <a:ext cx="2515678" cy="272895"/>
                </a:xfrm>
                <a:prstGeom prst="rect">
                  <a:avLst/>
                </a:prstGeom>
                <a:noFill/>
              </p:spPr>
              <p:txBody>
                <a:bodyPr wrap="square" lIns="91440" tIns="45720" rIns="91440" bIns="45720" rtlCol="0">
                  <a:spAutoFit/>
                </a:bodyPr>
                <a:p>
                  <a:pPr algn="just">
                    <a:lnSpc>
                      <a:spcPct val="130000"/>
                    </a:lnSpc>
                  </a:pP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8" name="TextBox 55"/>
                <p:cNvSpPr txBox="1"/>
                <p:nvPr>
                  <p:custDataLst>
                    <p:tags r:id="rId6"/>
                  </p:custDataLst>
                </p:nvPr>
              </p:nvSpPr>
              <p:spPr>
                <a:xfrm>
                  <a:off x="1459870" y="1434272"/>
                  <a:ext cx="2515394" cy="761705"/>
                </a:xfrm>
                <a:prstGeom prst="rect">
                  <a:avLst/>
                </a:prstGeom>
              </p:spPr>
              <p:style>
                <a:lnRef idx="0">
                  <a:srgbClr val="FFFFFF"/>
                </a:lnRef>
                <a:fillRef idx="2">
                  <a:schemeClr val="accent3"/>
                </a:fillRef>
                <a:effectRef idx="0">
                  <a:srgbClr val="FFFFFF"/>
                </a:effectRef>
                <a:fontRef idx="minor">
                  <a:schemeClr val="dk1"/>
                </a:fontRef>
              </p:style>
              <p:txBody>
                <a:bodyPr wrap="square" lIns="91440" tIns="45720" rIns="91440" bIns="45720" rtlCol="0">
                  <a:spAutoFit/>
                </a:bodyPr>
                <a:p>
                  <a:pPr indent="0" fontAlgn="auto">
                    <a:lnSpc>
                      <a:spcPct val="100000"/>
                    </a:lnSpc>
                    <a:buNone/>
                  </a:pPr>
                  <a:r>
                    <a:rPr lang="zh-CN" altLang="en-US" sz="2000" b="1">
                      <a:solidFill>
                        <a:srgbClr val="1F4E79"/>
                      </a:solidFill>
                      <a:sym typeface="+mn-ea"/>
                    </a:rPr>
                    <a:t>（一）强调做中学，彰显技艺本真</a:t>
                  </a:r>
                  <a:endParaRPr lang="zh-CN" altLang="en-US" sz="2000" b="1" dirty="0">
                    <a:solidFill>
                      <a:srgbClr val="1F4E79"/>
                    </a:solidFill>
                    <a:latin typeface="微软雅黑" panose="020B0503020204020204" pitchFamily="34" charset="-122"/>
                    <a:ea typeface="微软雅黑" panose="020B0503020204020204" pitchFamily="34" charset="-122"/>
                    <a:cs typeface="Times" panose="02020603050405020304" pitchFamily="18" charset="0"/>
                    <a:sym typeface="+mn-ea"/>
                  </a:endParaRPr>
                </a:p>
              </p:txBody>
            </p:sp>
          </p:grpSp>
          <p:sp>
            <p:nvSpPr>
              <p:cNvPr id="9" name="圆角矩形 8"/>
              <p:cNvSpPr/>
              <p:nvPr>
                <p:custDataLst>
                  <p:tags r:id="rId7"/>
                </p:custDataLst>
              </p:nvPr>
            </p:nvSpPr>
            <p:spPr>
              <a:xfrm>
                <a:off x="519424" y="2680289"/>
                <a:ext cx="2234112" cy="3049970"/>
              </a:xfrm>
              <a:prstGeom prst="roundRect">
                <a:avLst>
                  <a:gd name="adj" fmla="val 5900"/>
                </a:avLst>
              </a:prstGeom>
              <a:solidFill>
                <a:schemeClr val="bg1"/>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8" name="TextBox 54"/>
              <p:cNvSpPr txBox="1"/>
              <p:nvPr>
                <p:custDataLst>
                  <p:tags r:id="rId8"/>
                </p:custDataLst>
              </p:nvPr>
            </p:nvSpPr>
            <p:spPr>
              <a:xfrm>
                <a:off x="558649" y="3152013"/>
                <a:ext cx="2165675" cy="2791689"/>
              </a:xfrm>
              <a:prstGeom prst="rect">
                <a:avLst/>
              </a:prstGeom>
              <a:noFill/>
            </p:spPr>
            <p:txBody>
              <a:bodyPr wrap="square" lIns="91440" tIns="45720" rIns="91440" bIns="45720" rtlCol="0">
                <a:noAutofit/>
              </a:bodyPr>
              <a:p>
                <a:pPr marL="285750" marR="0" indent="-285750" algn="just">
                  <a:lnSpc>
                    <a:spcPct val="150000"/>
                  </a:lnSpc>
                  <a:spcBef>
                    <a:spcPts val="0"/>
                  </a:spcBef>
                  <a:spcAft>
                    <a:spcPts val="0"/>
                  </a:spcAft>
                  <a:buFont typeface="Arial" panose="020B0604020202020204" pitchFamily="34" charset="0"/>
                  <a:buChar char="•"/>
                </a:pPr>
                <a:r>
                  <a:rPr lang="zh-CN" altLang="en-US" kern="100" dirty="0">
                    <a:effectLst/>
                    <a:latin typeface="Times New Roman" panose="02020603050405020304" charset="0"/>
                    <a:ea typeface="宋体" panose="02010600030101010101" pitchFamily="2" charset="-122"/>
                    <a:cs typeface="Arial" panose="020B0604020202020204" pitchFamily="34" charset="0"/>
                  </a:rPr>
                  <a:t>技艺训练的核心在于习得传统工艺技能，学生必须通过亲身参与制作过程，在实践中逐步掌握技艺要点。这种</a:t>
                </a:r>
                <a:r>
                  <a:rPr lang="en-US" altLang="zh-CN" kern="100" dirty="0">
                    <a:effectLst/>
                    <a:latin typeface="Times New Roman" panose="02020603050405020304" charset="0"/>
                    <a:ea typeface="宋体" panose="02010600030101010101" pitchFamily="2" charset="-122"/>
                    <a:cs typeface="Arial" panose="020B0604020202020204" pitchFamily="34" charset="0"/>
                  </a:rPr>
                  <a:t>“</a:t>
                </a:r>
                <a:r>
                  <a:rPr lang="zh-CN" altLang="en-US" kern="100" dirty="0">
                    <a:effectLst/>
                    <a:latin typeface="Times New Roman" panose="02020603050405020304" charset="0"/>
                    <a:ea typeface="宋体" panose="02010600030101010101" pitchFamily="2" charset="-122"/>
                    <a:cs typeface="Arial" panose="020B0604020202020204" pitchFamily="34" charset="0"/>
                  </a:rPr>
                  <a:t>做中学</a:t>
                </a:r>
                <a:r>
                  <a:rPr lang="en-US" altLang="zh-CN" kern="100" dirty="0">
                    <a:effectLst/>
                    <a:latin typeface="Times New Roman" panose="02020603050405020304" charset="0"/>
                    <a:ea typeface="宋体" panose="02010600030101010101" pitchFamily="2" charset="-122"/>
                    <a:cs typeface="Arial" panose="020B0604020202020204" pitchFamily="34" charset="0"/>
                  </a:rPr>
                  <a:t>”</a:t>
                </a:r>
                <a:r>
                  <a:rPr lang="zh-CN" altLang="en-US" kern="100" dirty="0">
                    <a:effectLst/>
                    <a:latin typeface="Times New Roman" panose="02020603050405020304" charset="0"/>
                    <a:ea typeface="宋体" panose="02010600030101010101" pitchFamily="2" charset="-122"/>
                    <a:cs typeface="Arial" panose="020B0604020202020204" pitchFamily="34" charset="0"/>
                  </a:rPr>
                  <a:t>的模式有利于学生构建切身体验，将理论知识内化为实际技能，同时满足学生的好奇心，调动学习主动性。</a:t>
                </a:r>
                <a:endParaRPr lang="zh-CN" altLang="en-US" kern="100" dirty="0">
                  <a:effectLst/>
                  <a:latin typeface="Times New Roman" panose="02020603050405020304" charset="0"/>
                  <a:ea typeface="宋体" panose="02010600030101010101" pitchFamily="2" charset="-122"/>
                  <a:cs typeface="Arial" panose="020B0604020202020204" pitchFamily="34" charset="0"/>
                </a:endParaRPr>
              </a:p>
            </p:txBody>
          </p:sp>
        </p:grpSp>
        <p:grpSp>
          <p:nvGrpSpPr>
            <p:cNvPr id="20" name="组合 19"/>
            <p:cNvGrpSpPr/>
            <p:nvPr/>
          </p:nvGrpSpPr>
          <p:grpSpPr>
            <a:xfrm>
              <a:off x="926" y="6458"/>
              <a:ext cx="16933" cy="3742"/>
              <a:chOff x="390080" y="1575964"/>
              <a:chExt cx="2450282" cy="4538092"/>
            </a:xfrm>
          </p:grpSpPr>
          <p:grpSp>
            <p:nvGrpSpPr>
              <p:cNvPr id="21" name="组合 20"/>
              <p:cNvGrpSpPr/>
              <p:nvPr/>
            </p:nvGrpSpPr>
            <p:grpSpPr>
              <a:xfrm>
                <a:off x="390080" y="1575964"/>
                <a:ext cx="2450282" cy="4538092"/>
                <a:chOff x="1351093" y="1347748"/>
                <a:chExt cx="2685230" cy="4538092"/>
              </a:xfrm>
            </p:grpSpPr>
            <p:sp>
              <p:nvSpPr>
                <p:cNvPr id="24" name="矩形 23"/>
                <p:cNvSpPr/>
                <p:nvPr>
                  <p:custDataLst>
                    <p:tags r:id="rId9"/>
                  </p:custDataLst>
                </p:nvPr>
              </p:nvSpPr>
              <p:spPr>
                <a:xfrm>
                  <a:off x="1425494" y="1347748"/>
                  <a:ext cx="2610829" cy="4538092"/>
                </a:xfrm>
                <a:prstGeom prst="rect">
                  <a:avLst/>
                </a:prstGeom>
              </p:spPr>
              <p:style>
                <a:lnRef idx="0">
                  <a:srgbClr val="FFFFFF"/>
                </a:lnRef>
                <a:fillRef idx="2">
                  <a:schemeClr val="accent3"/>
                </a:fillRef>
                <a:effectRef idx="0">
                  <a:srgbClr val="FFFFFF"/>
                </a:effectRef>
                <a:fontRef idx="minor">
                  <a:schemeClr val="dk1"/>
                </a:fontRef>
              </p:style>
              <p:txBody>
                <a:bodyPr rtlCol="0" anchor="ctr"/>
                <a:p>
                  <a:pPr algn="ctr"/>
                  <a:endParaRPr lang="zh-CN" altLang="en-US" dirty="0"/>
                </a:p>
              </p:txBody>
            </p:sp>
            <p:sp>
              <p:nvSpPr>
                <p:cNvPr id="25" name="TextBox 54"/>
                <p:cNvSpPr txBox="1"/>
                <p:nvPr>
                  <p:custDataLst>
                    <p:tags r:id="rId10"/>
                  </p:custDataLst>
                </p:nvPr>
              </p:nvSpPr>
              <p:spPr>
                <a:xfrm>
                  <a:off x="1351093" y="2825838"/>
                  <a:ext cx="2515678" cy="272895"/>
                </a:xfrm>
                <a:prstGeom prst="rect">
                  <a:avLst/>
                </a:prstGeom>
                <a:noFill/>
              </p:spPr>
              <p:txBody>
                <a:bodyPr wrap="square" lIns="91440" tIns="45720" rIns="91440" bIns="45720" rtlCol="0">
                  <a:spAutoFit/>
                </a:bodyPr>
                <a:p>
                  <a:pPr algn="just">
                    <a:lnSpc>
                      <a:spcPct val="130000"/>
                    </a:lnSpc>
                  </a:pP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26" name="TextBox 55"/>
                <p:cNvSpPr txBox="1"/>
                <p:nvPr>
                  <p:custDataLst>
                    <p:tags r:id="rId11"/>
                  </p:custDataLst>
                </p:nvPr>
              </p:nvSpPr>
              <p:spPr>
                <a:xfrm>
                  <a:off x="1459870" y="1434271"/>
                  <a:ext cx="2515394" cy="761705"/>
                </a:xfrm>
                <a:prstGeom prst="rect">
                  <a:avLst/>
                </a:prstGeom>
                <a:noFill/>
              </p:spPr>
              <p:txBody>
                <a:bodyPr wrap="square" lIns="91440" tIns="45720" rIns="91440" bIns="45720" rtlCol="0">
                  <a:spAutoFit/>
                </a:bodyPr>
                <a:p>
                  <a:pPr indent="0" fontAlgn="auto">
                    <a:lnSpc>
                      <a:spcPct val="100000"/>
                    </a:lnSpc>
                    <a:buNone/>
                  </a:pPr>
                  <a:r>
                    <a:rPr lang="zh-CN" altLang="en-US" sz="2000" b="1">
                      <a:solidFill>
                        <a:srgbClr val="1F4E79"/>
                      </a:solidFill>
                      <a:sym typeface="+mn-ea"/>
                    </a:rPr>
                    <a:t>（二）坚守师徒传承，弘扬工匠精神</a:t>
                  </a:r>
                  <a:endParaRPr lang="zh-CN" altLang="en-US" sz="2000" b="1" dirty="0">
                    <a:solidFill>
                      <a:srgbClr val="1F4E79"/>
                    </a:solidFill>
                    <a:latin typeface="微软雅黑" panose="020B0503020204020204" pitchFamily="34" charset="-122"/>
                    <a:ea typeface="微软雅黑" panose="020B0503020204020204" pitchFamily="34" charset="-122"/>
                    <a:cs typeface="Times" panose="02020603050405020304" pitchFamily="18" charset="0"/>
                    <a:sym typeface="+mn-ea"/>
                  </a:endParaRPr>
                </a:p>
              </p:txBody>
            </p:sp>
          </p:grpSp>
          <p:sp>
            <p:nvSpPr>
              <p:cNvPr id="22" name="圆角矩形 8"/>
              <p:cNvSpPr/>
              <p:nvPr>
                <p:custDataLst>
                  <p:tags r:id="rId12"/>
                </p:custDataLst>
              </p:nvPr>
            </p:nvSpPr>
            <p:spPr>
              <a:xfrm>
                <a:off x="519424" y="2680289"/>
                <a:ext cx="2234112" cy="3049970"/>
              </a:xfrm>
              <a:prstGeom prst="roundRect">
                <a:avLst>
                  <a:gd name="adj" fmla="val 5900"/>
                </a:avLst>
              </a:prstGeom>
              <a:solidFill>
                <a:schemeClr val="bg1"/>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TextBox 54"/>
              <p:cNvSpPr txBox="1"/>
              <p:nvPr>
                <p:custDataLst>
                  <p:tags r:id="rId13"/>
                </p:custDataLst>
              </p:nvPr>
            </p:nvSpPr>
            <p:spPr>
              <a:xfrm>
                <a:off x="558649" y="3152013"/>
                <a:ext cx="2165675" cy="2791689"/>
              </a:xfrm>
              <a:prstGeom prst="rect">
                <a:avLst/>
              </a:prstGeom>
              <a:noFill/>
            </p:spPr>
            <p:txBody>
              <a:bodyPr wrap="square" lIns="91440" tIns="45720" rIns="91440" bIns="45720" rtlCol="0">
                <a:noAutofit/>
              </a:bodyPr>
              <a:p>
                <a:pPr marL="285750" marR="0" indent="-285750" algn="just">
                  <a:lnSpc>
                    <a:spcPct val="150000"/>
                  </a:lnSpc>
                  <a:spcBef>
                    <a:spcPts val="0"/>
                  </a:spcBef>
                  <a:spcAft>
                    <a:spcPts val="0"/>
                  </a:spcAft>
                  <a:buFont typeface="Arial" panose="020B0604020202020204" pitchFamily="34" charset="0"/>
                  <a:buChar char="•"/>
                </a:pPr>
                <a:r>
                  <a:rPr lang="zh-CN" altLang="en-US" sz="1800" kern="100" dirty="0">
                    <a:effectLst/>
                    <a:latin typeface="Times New Roman" panose="02020603050405020304" charset="0"/>
                    <a:ea typeface="宋体" panose="02010600030101010101" pitchFamily="2" charset="-122"/>
                    <a:cs typeface="Arial" panose="020B0604020202020204" pitchFamily="34" charset="0"/>
                  </a:rPr>
                  <a:t>师徒传承是我国传统工艺教育的宝贵经验，这种面对面的教学相长，既是知识技能的传授，也是工匠精神的濡染。在项目实施中，教师可邀请非遗传承人、民间工匠担任</a:t>
                </a:r>
                <a:r>
                  <a:rPr lang="en-US" altLang="zh-CN" sz="1800" kern="100" dirty="0">
                    <a:effectLst/>
                    <a:latin typeface="Times New Roman" panose="02020603050405020304" charset="0"/>
                    <a:ea typeface="宋体" panose="02010600030101010101" pitchFamily="2" charset="-122"/>
                    <a:cs typeface="Arial" panose="020B0604020202020204" pitchFamily="34" charset="0"/>
                  </a:rPr>
                  <a:t>“</a:t>
                </a:r>
                <a:r>
                  <a:rPr lang="zh-CN" altLang="en-US" sz="1800" kern="100" dirty="0">
                    <a:effectLst/>
                    <a:latin typeface="Times New Roman" panose="02020603050405020304" charset="0"/>
                    <a:ea typeface="宋体" panose="02010600030101010101" pitchFamily="2" charset="-122"/>
                    <a:cs typeface="Arial" panose="020B0604020202020204" pitchFamily="34" charset="0"/>
                  </a:rPr>
                  <a:t>师傅</a:t>
                </a:r>
                <a:r>
                  <a:rPr lang="en-US" altLang="zh-CN" sz="1800" kern="100" dirty="0">
                    <a:effectLst/>
                    <a:latin typeface="Times New Roman" panose="02020603050405020304" charset="0"/>
                    <a:ea typeface="宋体" panose="02010600030101010101" pitchFamily="2" charset="-122"/>
                    <a:cs typeface="Arial" panose="020B0604020202020204" pitchFamily="34" charset="0"/>
                  </a:rPr>
                  <a:t>”</a:t>
                </a:r>
                <a:r>
                  <a:rPr lang="zh-CN" altLang="en-US" sz="1800" kern="100" dirty="0">
                    <a:effectLst/>
                    <a:latin typeface="Times New Roman" panose="02020603050405020304" charset="0"/>
                    <a:ea typeface="宋体" panose="02010600030101010101" pitchFamily="2" charset="-122"/>
                    <a:cs typeface="Arial" panose="020B0604020202020204" pitchFamily="34" charset="0"/>
                  </a:rPr>
                  <a:t>，为学生示范技艺要领、点拨学习难点，通过言传身教，让技艺代代相传，工匠精神薪火相继。</a:t>
                </a:r>
                <a:endParaRPr lang="zh-CN" altLang="en-US" sz="1800" kern="100" dirty="0">
                  <a:effectLst/>
                  <a:latin typeface="Times New Roman" panose="02020603050405020304" charset="0"/>
                  <a:ea typeface="宋体" panose="02010600030101010101" pitchFamily="2" charset="-122"/>
                  <a:cs typeface="Arial" panose="020B0604020202020204" pitchFamily="34" charset="0"/>
                </a:endParaRPr>
              </a:p>
            </p:txBody>
          </p:sp>
        </p:grpSp>
      </p:gr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2" name="文本框 11"/>
          <p:cNvSpPr txBox="1"/>
          <p:nvPr/>
        </p:nvSpPr>
        <p:spPr>
          <a:xfrm>
            <a:off x="3228340" y="2607945"/>
            <a:ext cx="5709285" cy="1568450"/>
          </a:xfrm>
          <a:prstGeom prst="rect">
            <a:avLst/>
          </a:prstGeom>
          <a:noFill/>
        </p:spPr>
        <p:txBody>
          <a:bodyPr wrap="square" rtlCol="0">
            <a:spAutoFit/>
          </a:bodyPr>
          <a:lstStyle/>
          <a:p>
            <a:pPr algn="ctr"/>
            <a:r>
              <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rPr>
              <a:t>TWO</a:t>
            </a:r>
            <a:endPar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endParaRPr>
          </a:p>
        </p:txBody>
      </p:sp>
      <p:grpSp>
        <p:nvGrpSpPr>
          <p:cNvPr id="3" name="组合 2"/>
          <p:cNvGrpSpPr/>
          <p:nvPr/>
        </p:nvGrpSpPr>
        <p:grpSpPr>
          <a:xfrm>
            <a:off x="416386" y="1793240"/>
            <a:ext cx="11333392" cy="1965325"/>
            <a:chOff x="-1257" y="2902"/>
            <a:chExt cx="21361" cy="3095"/>
          </a:xfrm>
        </p:grpSpPr>
        <p:sp>
          <p:nvSpPr>
            <p:cNvPr id="2" name="矩形 1"/>
            <p:cNvSpPr/>
            <p:nvPr/>
          </p:nvSpPr>
          <p:spPr>
            <a:xfrm>
              <a:off x="3372" y="5421"/>
              <a:ext cx="12416" cy="576"/>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257" y="2902"/>
              <a:ext cx="21361" cy="2935"/>
            </a:xfrm>
            <a:prstGeom prst="rect">
              <a:avLst/>
            </a:prstGeom>
            <a:noFill/>
          </p:spPr>
          <p:txBody>
            <a:bodyPr wrap="square" rtlCol="0">
              <a:spAutoFit/>
            </a:bodyPr>
            <a:lstStyle/>
            <a:p>
              <a:pPr algn="ctr">
                <a:lnSpc>
                  <a:spcPct val="120000"/>
                </a:lnSpc>
                <a:spcBef>
                  <a:spcPts val="0"/>
                </a:spcBef>
                <a:spcAft>
                  <a:spcPts val="0"/>
                </a:spcAft>
              </a:pP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第</a:t>
              </a: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二节</a:t>
              </a:r>
              <a:endParaRPr lang="zh-CN" altLang="en-US" sz="4800" b="1" dirty="0">
                <a:solidFill>
                  <a:srgbClr val="55797A"/>
                </a:solidFill>
                <a:effectLst/>
                <a:latin typeface="微软雅黑" panose="020B0503020204020204" pitchFamily="34" charset="-122"/>
                <a:ea typeface="微软雅黑" panose="020B0503020204020204" pitchFamily="34" charset="-122"/>
                <a:sym typeface="+mn-ea"/>
              </a:endParaRPr>
            </a:p>
            <a:p>
              <a:pPr algn="ctr">
                <a:lnSpc>
                  <a:spcPct val="120000"/>
                </a:lnSpc>
                <a:spcBef>
                  <a:spcPts val="0"/>
                </a:spcBef>
                <a:spcAft>
                  <a:spcPts val="0"/>
                </a:spcAft>
              </a:pP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风筝主题案例的深度解析</a:t>
              </a:r>
              <a:endParaRPr lang="zh-CN" altLang="en-US" sz="4800" b="1" dirty="0">
                <a:solidFill>
                  <a:srgbClr val="55797A"/>
                </a:solidFill>
                <a:effectLst/>
                <a:latin typeface="微软雅黑" panose="020B0503020204020204" pitchFamily="34" charset="-122"/>
                <a:ea typeface="微软雅黑" panose="020B0503020204020204" pitchFamily="34" charset="-122"/>
                <a:sym typeface="+mn-ea"/>
              </a:endParaRPr>
            </a:p>
          </p:txBody>
        </p:sp>
      </p:grpSp>
      <p:sp>
        <p:nvSpPr>
          <p:cNvPr id="13" name="圆角矩形 12"/>
          <p:cNvSpPr/>
          <p:nvPr/>
        </p:nvSpPr>
        <p:spPr>
          <a:xfrm>
            <a:off x="4863783" y="4692650"/>
            <a:ext cx="2438400" cy="433070"/>
          </a:xfrm>
          <a:prstGeom prst="roundRect">
            <a:avLst>
              <a:gd name="adj" fmla="val 50000"/>
            </a:avLst>
          </a:prstGeom>
          <a:noFill/>
          <a:ln>
            <a:solidFill>
              <a:srgbClr val="5579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PART 03</a:t>
            </a:r>
            <a:endPar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6203950" cy="583565"/>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一、案例背景与教学设计思路</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grpSp>
        <p:nvGrpSpPr>
          <p:cNvPr id="9" name="组合 8"/>
          <p:cNvGrpSpPr/>
          <p:nvPr/>
        </p:nvGrpSpPr>
        <p:grpSpPr>
          <a:xfrm rot="0">
            <a:off x="709295" y="1663700"/>
            <a:ext cx="10745470" cy="4810760"/>
            <a:chOff x="2675255" y="2019701"/>
            <a:chExt cx="6057900" cy="3028951"/>
          </a:xfrm>
        </p:grpSpPr>
        <p:grpSp>
          <p:nvGrpSpPr>
            <p:cNvPr id="12" name="图形 1"/>
            <p:cNvGrpSpPr/>
            <p:nvPr/>
          </p:nvGrpSpPr>
          <p:grpSpPr>
            <a:xfrm>
              <a:off x="2797809" y="2129770"/>
              <a:ext cx="5935346" cy="2918882"/>
              <a:chOff x="0" y="0"/>
              <a:chExt cx="5274310" cy="2581910"/>
            </a:xfrm>
          </p:grpSpPr>
          <p:sp>
            <p:nvSpPr>
              <p:cNvPr id="10" name="任意多边形: 形状 15"/>
              <p:cNvSpPr/>
              <p:nvPr/>
            </p:nvSpPr>
            <p:spPr>
              <a:xfrm>
                <a:off x="0" y="0"/>
                <a:ext cx="5274310" cy="2581910"/>
              </a:xfrm>
              <a:custGeom>
                <a:avLst/>
                <a:gdLst>
                  <a:gd name="connsiteX0" fmla="*/ 0 w 5274310"/>
                  <a:gd name="connsiteY0" fmla="*/ 0 h 2581910"/>
                  <a:gd name="connsiteX1" fmla="*/ 5274310 w 5274310"/>
                  <a:gd name="connsiteY1" fmla="*/ 0 h 2581910"/>
                  <a:gd name="connsiteX2" fmla="*/ 5274310 w 5274310"/>
                  <a:gd name="connsiteY2" fmla="*/ 2581910 h 2581910"/>
                  <a:gd name="connsiteX3" fmla="*/ 0 w 5274310"/>
                  <a:gd name="connsiteY3" fmla="*/ 2581910 h 2581910"/>
                  <a:gd name="connsiteX4" fmla="*/ 0 w 5274310"/>
                  <a:gd name="connsiteY4" fmla="*/ 0 h 2581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74310" h="2581910">
                    <a:moveTo>
                      <a:pt x="0" y="0"/>
                    </a:moveTo>
                    <a:lnTo>
                      <a:pt x="5274310" y="0"/>
                    </a:lnTo>
                    <a:lnTo>
                      <a:pt x="5274310" y="2581910"/>
                    </a:lnTo>
                    <a:lnTo>
                      <a:pt x="0" y="2581910"/>
                    </a:lnTo>
                    <a:lnTo>
                      <a:pt x="0" y="0"/>
                    </a:lnTo>
                    <a:close/>
                  </a:path>
                </a:pathLst>
              </a:custGeom>
              <a:solidFill>
                <a:srgbClr val="D9F2F9"/>
              </a:solidFill>
              <a:ln w="8455" cap="flat">
                <a:noFill/>
                <a:prstDash val="solid"/>
                <a:miter/>
              </a:ln>
            </p:spPr>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11" name="任意多边形: 形状 16"/>
              <p:cNvSpPr/>
              <p:nvPr/>
            </p:nvSpPr>
            <p:spPr>
              <a:xfrm>
                <a:off x="0" y="0"/>
                <a:ext cx="5274310" cy="2581910"/>
              </a:xfrm>
              <a:custGeom>
                <a:avLst/>
                <a:gdLst>
                  <a:gd name="connsiteX0" fmla="*/ 0 w 5274310"/>
                  <a:gd name="connsiteY0" fmla="*/ 0 h 2581910"/>
                  <a:gd name="connsiteX1" fmla="*/ 5274310 w 5274310"/>
                  <a:gd name="connsiteY1" fmla="*/ 0 h 2581910"/>
                  <a:gd name="connsiteX2" fmla="*/ 5274310 w 5274310"/>
                  <a:gd name="connsiteY2" fmla="*/ 2581910 h 2581910"/>
                  <a:gd name="connsiteX3" fmla="*/ 0 w 5274310"/>
                  <a:gd name="connsiteY3" fmla="*/ 2581910 h 2581910"/>
                  <a:gd name="connsiteX4" fmla="*/ 0 w 5274310"/>
                  <a:gd name="connsiteY4" fmla="*/ 0 h 2581910"/>
                  <a:gd name="connsiteX5" fmla="*/ 16932 w 5274310"/>
                  <a:gd name="connsiteY5" fmla="*/ 16931 h 2581910"/>
                  <a:gd name="connsiteX6" fmla="*/ 16932 w 5274310"/>
                  <a:gd name="connsiteY6" fmla="*/ 2564980 h 2581910"/>
                  <a:gd name="connsiteX7" fmla="*/ 5257378 w 5274310"/>
                  <a:gd name="connsiteY7" fmla="*/ 2564980 h 2581910"/>
                  <a:gd name="connsiteX8" fmla="*/ 5257378 w 5274310"/>
                  <a:gd name="connsiteY8" fmla="*/ 16931 h 2581910"/>
                  <a:gd name="connsiteX9" fmla="*/ 16932 w 5274310"/>
                  <a:gd name="connsiteY9" fmla="*/ 16931 h 2581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74310" h="2581910">
                    <a:moveTo>
                      <a:pt x="0" y="0"/>
                    </a:moveTo>
                    <a:lnTo>
                      <a:pt x="5274310" y="0"/>
                    </a:lnTo>
                    <a:lnTo>
                      <a:pt x="5274310" y="2581910"/>
                    </a:lnTo>
                    <a:lnTo>
                      <a:pt x="0" y="2581910"/>
                    </a:lnTo>
                    <a:lnTo>
                      <a:pt x="0" y="0"/>
                    </a:lnTo>
                    <a:close/>
                    <a:moveTo>
                      <a:pt x="16932" y="16931"/>
                    </a:moveTo>
                    <a:lnTo>
                      <a:pt x="16932" y="2564980"/>
                    </a:lnTo>
                    <a:lnTo>
                      <a:pt x="5257378" y="2564980"/>
                    </a:lnTo>
                    <a:lnTo>
                      <a:pt x="5257378" y="16931"/>
                    </a:lnTo>
                    <a:lnTo>
                      <a:pt x="16932" y="16931"/>
                    </a:lnTo>
                    <a:close/>
                  </a:path>
                </a:pathLst>
              </a:custGeom>
              <a:solidFill>
                <a:srgbClr val="000000"/>
              </a:solidFill>
              <a:ln w="8455" cap="flat">
                <a:noFill/>
                <a:prstDash val="solid"/>
                <a:miter/>
              </a:ln>
            </p:spPr>
            <p:txBody>
              <a:bodyPr rot="0" spcFirstLastPara="0" vert="horz" wrap="square" lIns="91440" tIns="45720" rIns="91440" bIns="45720" numCol="1" spcCol="0" rtlCol="0" fromWordArt="0" anchor="ctr" anchorCtr="0" forceAA="0" compatLnSpc="1">
                <a:noAutofit/>
              </a:bodyPr>
              <a:lstStyle/>
              <a:p>
                <a:endParaRPr lang="zh-CN" altLang="en-US"/>
              </a:p>
            </p:txBody>
          </p:sp>
        </p:grpSp>
        <p:grpSp>
          <p:nvGrpSpPr>
            <p:cNvPr id="13" name="图形 6"/>
            <p:cNvGrpSpPr/>
            <p:nvPr/>
          </p:nvGrpSpPr>
          <p:grpSpPr>
            <a:xfrm>
              <a:off x="2675255" y="2019701"/>
              <a:ext cx="5935346" cy="2905975"/>
              <a:chOff x="0" y="0"/>
              <a:chExt cx="5274310" cy="2581910"/>
            </a:xfrm>
          </p:grpSpPr>
          <p:sp>
            <p:nvSpPr>
              <p:cNvPr id="14" name="任意多边形: 形状 13"/>
              <p:cNvSpPr/>
              <p:nvPr/>
            </p:nvSpPr>
            <p:spPr>
              <a:xfrm>
                <a:off x="0" y="0"/>
                <a:ext cx="5274310" cy="2581910"/>
              </a:xfrm>
              <a:custGeom>
                <a:avLst/>
                <a:gdLst>
                  <a:gd name="connsiteX0" fmla="*/ 0 w 5274310"/>
                  <a:gd name="connsiteY0" fmla="*/ 0 h 2581910"/>
                  <a:gd name="connsiteX1" fmla="*/ 5274310 w 5274310"/>
                  <a:gd name="connsiteY1" fmla="*/ 0 h 2581910"/>
                  <a:gd name="connsiteX2" fmla="*/ 5274310 w 5274310"/>
                  <a:gd name="connsiteY2" fmla="*/ 2581910 h 2581910"/>
                  <a:gd name="connsiteX3" fmla="*/ 0 w 5274310"/>
                  <a:gd name="connsiteY3" fmla="*/ 2581910 h 2581910"/>
                  <a:gd name="connsiteX4" fmla="*/ 0 w 5274310"/>
                  <a:gd name="connsiteY4" fmla="*/ 0 h 2581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74310" h="2581910">
                    <a:moveTo>
                      <a:pt x="0" y="0"/>
                    </a:moveTo>
                    <a:lnTo>
                      <a:pt x="5274310" y="0"/>
                    </a:lnTo>
                    <a:lnTo>
                      <a:pt x="5274310" y="2581910"/>
                    </a:lnTo>
                    <a:lnTo>
                      <a:pt x="0" y="2581910"/>
                    </a:lnTo>
                    <a:lnTo>
                      <a:pt x="0" y="0"/>
                    </a:lnTo>
                    <a:close/>
                  </a:path>
                </a:pathLst>
              </a:custGeom>
              <a:solidFill>
                <a:srgbClr val="FFFFFF"/>
              </a:solidFill>
              <a:ln w="8455" cap="flat">
                <a:noFill/>
                <a:prstDash val="solid"/>
                <a:miter/>
              </a:ln>
            </p:spPr>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2" name="任意多边形: 形状 14"/>
              <p:cNvSpPr/>
              <p:nvPr/>
            </p:nvSpPr>
            <p:spPr>
              <a:xfrm>
                <a:off x="0" y="0"/>
                <a:ext cx="5274310" cy="2581910"/>
              </a:xfrm>
              <a:custGeom>
                <a:avLst/>
                <a:gdLst>
                  <a:gd name="connsiteX0" fmla="*/ 0 w 5274310"/>
                  <a:gd name="connsiteY0" fmla="*/ 0 h 2581910"/>
                  <a:gd name="connsiteX1" fmla="*/ 5274310 w 5274310"/>
                  <a:gd name="connsiteY1" fmla="*/ 0 h 2581910"/>
                  <a:gd name="connsiteX2" fmla="*/ 5274310 w 5274310"/>
                  <a:gd name="connsiteY2" fmla="*/ 2581910 h 2581910"/>
                  <a:gd name="connsiteX3" fmla="*/ 0 w 5274310"/>
                  <a:gd name="connsiteY3" fmla="*/ 2581910 h 2581910"/>
                  <a:gd name="connsiteX4" fmla="*/ 0 w 5274310"/>
                  <a:gd name="connsiteY4" fmla="*/ 0 h 2581910"/>
                  <a:gd name="connsiteX5" fmla="*/ 16932 w 5274310"/>
                  <a:gd name="connsiteY5" fmla="*/ 16931 h 2581910"/>
                  <a:gd name="connsiteX6" fmla="*/ 16932 w 5274310"/>
                  <a:gd name="connsiteY6" fmla="*/ 2564980 h 2581910"/>
                  <a:gd name="connsiteX7" fmla="*/ 5257378 w 5274310"/>
                  <a:gd name="connsiteY7" fmla="*/ 2564980 h 2581910"/>
                  <a:gd name="connsiteX8" fmla="*/ 5257378 w 5274310"/>
                  <a:gd name="connsiteY8" fmla="*/ 16931 h 2581910"/>
                  <a:gd name="connsiteX9" fmla="*/ 16932 w 5274310"/>
                  <a:gd name="connsiteY9" fmla="*/ 16931 h 2581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74310" h="2581910">
                    <a:moveTo>
                      <a:pt x="0" y="0"/>
                    </a:moveTo>
                    <a:lnTo>
                      <a:pt x="5274310" y="0"/>
                    </a:lnTo>
                    <a:lnTo>
                      <a:pt x="5274310" y="2581910"/>
                    </a:lnTo>
                    <a:lnTo>
                      <a:pt x="0" y="2581910"/>
                    </a:lnTo>
                    <a:lnTo>
                      <a:pt x="0" y="0"/>
                    </a:lnTo>
                    <a:close/>
                    <a:moveTo>
                      <a:pt x="16932" y="16931"/>
                    </a:moveTo>
                    <a:lnTo>
                      <a:pt x="16932" y="2564980"/>
                    </a:lnTo>
                    <a:lnTo>
                      <a:pt x="5257378" y="2564980"/>
                    </a:lnTo>
                    <a:lnTo>
                      <a:pt x="5257378" y="16931"/>
                    </a:lnTo>
                    <a:lnTo>
                      <a:pt x="16932" y="16931"/>
                    </a:lnTo>
                    <a:close/>
                  </a:path>
                </a:pathLst>
              </a:custGeom>
              <a:solidFill>
                <a:srgbClr val="000000"/>
              </a:solidFill>
              <a:ln w="8455" cap="flat">
                <a:noFill/>
                <a:prstDash val="solid"/>
                <a:miter/>
              </a:ln>
            </p:spPr>
            <p:txBody>
              <a:bodyPr rot="0" spcFirstLastPara="0" vert="horz" wrap="square" lIns="91440" tIns="45720" rIns="91440" bIns="45720" numCol="1" spcCol="0" rtlCol="0" fromWordArt="0" anchor="ctr" anchorCtr="0" forceAA="0" compatLnSpc="1">
                <a:noAutofit/>
              </a:bodyPr>
              <a:lstStyle/>
              <a:p>
                <a:endParaRPr lang="zh-CN" altLang="en-US"/>
              </a:p>
            </p:txBody>
          </p:sp>
        </p:grpSp>
      </p:grpSp>
      <p:sp>
        <p:nvSpPr>
          <p:cNvPr id="38" name="文本框 37"/>
          <p:cNvSpPr txBox="1"/>
          <p:nvPr/>
        </p:nvSpPr>
        <p:spPr>
          <a:xfrm>
            <a:off x="4700588" y="1929765"/>
            <a:ext cx="2790825" cy="491490"/>
          </a:xfrm>
          <a:prstGeom prst="rect">
            <a:avLst/>
          </a:prstGeom>
          <a:noFill/>
        </p:spPr>
        <p:txBody>
          <a:bodyPr wrap="square" rtlCol="0">
            <a:spAutoFit/>
          </a:bodyPr>
          <a:p>
            <a:r>
              <a:rPr lang="zh-CN" altLang="en-US" sz="2600" b="1">
                <a:solidFill>
                  <a:srgbClr val="55797A"/>
                </a:solidFill>
              </a:rPr>
              <a:t>（一）案例背景</a:t>
            </a:r>
            <a:endParaRPr lang="zh-CN" altLang="en-US" sz="2600" b="1">
              <a:solidFill>
                <a:srgbClr val="55797A"/>
              </a:solidFill>
            </a:endParaRPr>
          </a:p>
        </p:txBody>
      </p:sp>
      <p:sp>
        <p:nvSpPr>
          <p:cNvPr id="17" name="文本框 16"/>
          <p:cNvSpPr txBox="1"/>
          <p:nvPr/>
        </p:nvSpPr>
        <p:spPr>
          <a:xfrm>
            <a:off x="1090930" y="2559685"/>
            <a:ext cx="9800590" cy="3355340"/>
          </a:xfrm>
          <a:prstGeom prst="rect">
            <a:avLst/>
          </a:prstGeom>
          <a:noFill/>
        </p:spPr>
        <p:txBody>
          <a:bodyPr wrap="square" rtlCol="0">
            <a:noAutofit/>
          </a:bodyPr>
          <a:p>
            <a:pPr marL="285750" indent="-285750">
              <a:lnSpc>
                <a:spcPct val="150000"/>
              </a:lnSpc>
              <a:buFont typeface="Wingdings" panose="05000000000000000000" charset="0"/>
              <a:buChar char="Ø"/>
            </a:pPr>
            <a:r>
              <a:rPr lang="zh-CN" altLang="en-US" sz="1600">
                <a:latin typeface="Times New Roman" panose="02020603050405020304" charset="0"/>
                <a:cs typeface="Times New Roman" panose="02020603050405020304" charset="0"/>
              </a:rPr>
              <a:t>中国风筝素有</a:t>
            </a:r>
            <a:r>
              <a:rPr lang="en-US" altLang="zh-CN" sz="1600">
                <a:latin typeface="Times New Roman" panose="02020603050405020304" charset="0"/>
                <a:cs typeface="Times New Roman" panose="02020603050405020304" charset="0"/>
              </a:rPr>
              <a:t>“</a:t>
            </a:r>
            <a:r>
              <a:rPr lang="zh-CN" altLang="en-US" sz="1600">
                <a:latin typeface="Times New Roman" panose="02020603050405020304" charset="0"/>
                <a:cs typeface="Times New Roman" panose="02020603050405020304" charset="0"/>
              </a:rPr>
              <a:t>南鹞北鸢</a:t>
            </a:r>
            <a:r>
              <a:rPr lang="en-US" altLang="zh-CN" sz="1600">
                <a:latin typeface="Times New Roman" panose="02020603050405020304" charset="0"/>
                <a:cs typeface="Times New Roman" panose="02020603050405020304" charset="0"/>
              </a:rPr>
              <a:t>”</a:t>
            </a:r>
            <a:r>
              <a:rPr lang="zh-CN" altLang="en-US" sz="1600">
                <a:latin typeface="Times New Roman" panose="02020603050405020304" charset="0"/>
                <a:cs typeface="Times New Roman" panose="02020603050405020304" charset="0"/>
              </a:rPr>
              <a:t>的说法。阳江地处广东西南沿海，扼粤西要冲。阳江风筝是</a:t>
            </a:r>
            <a:r>
              <a:rPr lang="en-US" altLang="zh-CN" sz="1600">
                <a:latin typeface="Times New Roman" panose="02020603050405020304" charset="0"/>
                <a:cs typeface="Times New Roman" panose="02020603050405020304" charset="0"/>
              </a:rPr>
              <a:t>“</a:t>
            </a:r>
            <a:r>
              <a:rPr lang="zh-CN" altLang="en-US" sz="1600">
                <a:latin typeface="Times New Roman" panose="02020603050405020304" charset="0"/>
                <a:cs typeface="Times New Roman" panose="02020603050405020304" charset="0"/>
              </a:rPr>
              <a:t>南鹞</a:t>
            </a:r>
            <a:r>
              <a:rPr lang="en-US" altLang="zh-CN" sz="1600">
                <a:latin typeface="Times New Roman" panose="02020603050405020304" charset="0"/>
                <a:cs typeface="Times New Roman" panose="02020603050405020304" charset="0"/>
              </a:rPr>
              <a:t>”</a:t>
            </a:r>
            <a:r>
              <a:rPr lang="zh-CN" altLang="en-US" sz="1600">
                <a:latin typeface="Times New Roman" panose="02020603050405020304" charset="0"/>
                <a:cs typeface="Times New Roman" panose="02020603050405020304" charset="0"/>
              </a:rPr>
              <a:t>中最具代表性的风筝之一，也是</a:t>
            </a:r>
            <a:r>
              <a:rPr lang="en-US" altLang="zh-CN" sz="1600">
                <a:latin typeface="Times New Roman" panose="02020603050405020304" charset="0"/>
                <a:cs typeface="Times New Roman" panose="02020603050405020304" charset="0"/>
              </a:rPr>
              <a:t>“</a:t>
            </a:r>
            <a:r>
              <a:rPr lang="zh-CN" altLang="en-US" sz="1600">
                <a:latin typeface="Times New Roman" panose="02020603050405020304" charset="0"/>
                <a:cs typeface="Times New Roman" panose="02020603050405020304" charset="0"/>
              </a:rPr>
              <a:t>南鹞</a:t>
            </a:r>
            <a:r>
              <a:rPr lang="en-US" altLang="zh-CN" sz="1600">
                <a:latin typeface="Times New Roman" panose="02020603050405020304" charset="0"/>
                <a:cs typeface="Times New Roman" panose="02020603050405020304" charset="0"/>
              </a:rPr>
              <a:t>”</a:t>
            </a:r>
            <a:r>
              <a:rPr lang="zh-CN" altLang="en-US" sz="1600">
                <a:latin typeface="Times New Roman" panose="02020603050405020304" charset="0"/>
                <a:cs typeface="Times New Roman" panose="02020603050405020304" charset="0"/>
              </a:rPr>
              <a:t>的发祥地之一。</a:t>
            </a:r>
            <a:r>
              <a:rPr lang="en-US" altLang="zh-CN" sz="1600">
                <a:latin typeface="Times New Roman" panose="02020603050405020304" charset="0"/>
                <a:cs typeface="Times New Roman" panose="02020603050405020304" charset="0"/>
              </a:rPr>
              <a:t>“</a:t>
            </a:r>
            <a:r>
              <a:rPr lang="zh-CN" altLang="en-US" sz="1600">
                <a:latin typeface="Times New Roman" panose="02020603050405020304" charset="0"/>
                <a:cs typeface="Times New Roman" panose="02020603050405020304" charset="0"/>
              </a:rPr>
              <a:t>北潍坊，南阳江</a:t>
            </a:r>
            <a:r>
              <a:rPr lang="en-US" altLang="zh-CN" sz="1600">
                <a:latin typeface="Times New Roman" panose="02020603050405020304" charset="0"/>
                <a:cs typeface="Times New Roman" panose="02020603050405020304" charset="0"/>
              </a:rPr>
              <a:t>”</a:t>
            </a:r>
            <a:r>
              <a:rPr lang="zh-CN" altLang="en-US" sz="1600">
                <a:latin typeface="Times New Roman" panose="02020603050405020304" charset="0"/>
                <a:cs typeface="Times New Roman" panose="02020603050405020304" charset="0"/>
              </a:rPr>
              <a:t>的说法，正是对这一地位的生动体现。源远流长的阳江风筝文化，是这座城市独特的文化符号。清初的《阳江县志》就有</a:t>
            </a:r>
            <a:r>
              <a:rPr lang="en-US" altLang="zh-CN" sz="1600">
                <a:latin typeface="Times New Roman" panose="02020603050405020304" charset="0"/>
                <a:cs typeface="Times New Roman" panose="02020603050405020304" charset="0"/>
              </a:rPr>
              <a:t>“</a:t>
            </a:r>
            <a:r>
              <a:rPr lang="zh-CN" altLang="en-US" sz="1600">
                <a:latin typeface="Times New Roman" panose="02020603050405020304" charset="0"/>
                <a:cs typeface="Times New Roman" panose="02020603050405020304" charset="0"/>
              </a:rPr>
              <a:t>亲友相邀郊外，登高放纸鸢</a:t>
            </a:r>
            <a:r>
              <a:rPr lang="en-US" altLang="zh-CN" sz="1600">
                <a:latin typeface="Times New Roman" panose="02020603050405020304" charset="0"/>
                <a:cs typeface="Times New Roman" panose="02020603050405020304" charset="0"/>
              </a:rPr>
              <a:t>……</a:t>
            </a:r>
            <a:r>
              <a:rPr lang="zh-CN" altLang="en-US" sz="1600">
                <a:latin typeface="Times New Roman" panose="02020603050405020304" charset="0"/>
                <a:cs typeface="Times New Roman" panose="02020603050405020304" charset="0"/>
              </a:rPr>
              <a:t>晚落始息</a:t>
            </a:r>
            <a:r>
              <a:rPr lang="en-US" altLang="zh-CN" sz="1600">
                <a:latin typeface="Times New Roman" panose="02020603050405020304" charset="0"/>
                <a:cs typeface="Times New Roman" panose="02020603050405020304" charset="0"/>
              </a:rPr>
              <a:t>”</a:t>
            </a:r>
            <a:r>
              <a:rPr lang="zh-CN" altLang="en-US" sz="1600">
                <a:latin typeface="Times New Roman" panose="02020603050405020304" charset="0"/>
                <a:cs typeface="Times New Roman" panose="02020603050405020304" charset="0"/>
              </a:rPr>
              <a:t>的记载。</a:t>
            </a:r>
            <a:r>
              <a:rPr lang="en-US" altLang="zh-CN" sz="1600">
                <a:latin typeface="Times New Roman" panose="02020603050405020304" charset="0"/>
                <a:cs typeface="Times New Roman" panose="02020603050405020304" charset="0"/>
              </a:rPr>
              <a:t>340</a:t>
            </a:r>
            <a:r>
              <a:rPr lang="zh-CN" altLang="en-US" sz="1600">
                <a:latin typeface="Times New Roman" panose="02020603050405020304" charset="0"/>
                <a:cs typeface="Times New Roman" panose="02020603050405020304" charset="0"/>
              </a:rPr>
              <a:t>余年来，放风筝已然成为阳江人在重阳节的一项雅兴。阳江风筝以其工艺精湛、造型优美著称。尤其是灵芝风筝，集阳江风筝工艺之大成。灵芝风筝飞到空中，伴着</a:t>
            </a:r>
            <a:r>
              <a:rPr lang="en-US" altLang="zh-CN" sz="1600">
                <a:latin typeface="Times New Roman" panose="02020603050405020304" charset="0"/>
                <a:cs typeface="Times New Roman" panose="02020603050405020304" charset="0"/>
              </a:rPr>
              <a:t>“</a:t>
            </a:r>
            <a:r>
              <a:rPr lang="zh-CN" altLang="en-US" sz="1600">
                <a:latin typeface="Times New Roman" panose="02020603050405020304" charset="0"/>
                <a:cs typeface="Times New Roman" panose="02020603050405020304" charset="0"/>
              </a:rPr>
              <a:t>藤弓</a:t>
            </a:r>
            <a:r>
              <a:rPr lang="en-US" altLang="zh-CN" sz="1600">
                <a:latin typeface="Times New Roman" panose="02020603050405020304" charset="0"/>
                <a:cs typeface="Times New Roman" panose="02020603050405020304" charset="0"/>
              </a:rPr>
              <a:t>”</a:t>
            </a:r>
            <a:r>
              <a:rPr lang="zh-CN" altLang="en-US" sz="1600">
                <a:latin typeface="Times New Roman" panose="02020603050405020304" charset="0"/>
                <a:cs typeface="Times New Roman" panose="02020603050405020304" charset="0"/>
              </a:rPr>
              <a:t>的鸣响嘹亮，宛若天籁。这一幕，是阳江人从小熟悉的乡愁记忆。</a:t>
            </a:r>
            <a:r>
              <a:rPr lang="en-US" altLang="zh-CN" sz="1600">
                <a:latin typeface="Times New Roman" panose="02020603050405020304" charset="0"/>
                <a:cs typeface="Times New Roman" panose="02020603050405020304" charset="0"/>
              </a:rPr>
              <a:t>2005</a:t>
            </a:r>
            <a:r>
              <a:rPr lang="zh-CN" altLang="en-US" sz="1600">
                <a:latin typeface="Times New Roman" panose="02020603050405020304" charset="0"/>
                <a:cs typeface="Times New Roman" panose="02020603050405020304" charset="0"/>
              </a:rPr>
              <a:t>年，阳江风筝被列入省级非物质文化遗产保护名录。然而，随着时代变迁，风筝这一传统民俗面临着传承的困境。鲜有年轻人愿意学习风筝制作，不少老艺人也相继谢世。作为阳江独特的文化瑰宝，风筝技艺亟待抢救和振兴。</a:t>
            </a:r>
            <a:endParaRPr lang="zh-CN" altLang="en-US" sz="1600">
              <a:latin typeface="Times New Roman" panose="02020603050405020304" charset="0"/>
              <a:cs typeface="Times New Roman" panose="0202060305040502030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6203950" cy="583565"/>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一、案例背景与教学设计思路</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923415" y="1437005"/>
            <a:ext cx="2053590" cy="491490"/>
          </a:xfrm>
          <a:prstGeom prst="rect">
            <a:avLst/>
          </a:prstGeom>
          <a:noFill/>
        </p:spPr>
        <p:txBody>
          <a:bodyPr wrap="square" rtlCol="0">
            <a:spAutoFit/>
          </a:bodyPr>
          <a:p>
            <a:pPr algn="ctr"/>
            <a:r>
              <a:rPr lang="zh-CN" altLang="en-US" sz="2600" b="1">
                <a:solidFill>
                  <a:srgbClr val="55797A"/>
                </a:solidFill>
              </a:rPr>
              <a:t>🔬</a:t>
            </a:r>
            <a:r>
              <a:rPr lang="en-US" altLang="zh-CN" sz="2600" b="1">
                <a:solidFill>
                  <a:srgbClr val="55797A"/>
                </a:solidFill>
              </a:rPr>
              <a:t> </a:t>
            </a:r>
            <a:r>
              <a:rPr lang="zh-CN" altLang="en-US" sz="2600" b="1">
                <a:solidFill>
                  <a:srgbClr val="55797A"/>
                </a:solidFill>
              </a:rPr>
              <a:t>阳江</a:t>
            </a:r>
            <a:r>
              <a:rPr lang="zh-CN" altLang="en-US" sz="2600" b="1">
                <a:solidFill>
                  <a:srgbClr val="55797A"/>
                </a:solidFill>
              </a:rPr>
              <a:t>风筝</a:t>
            </a:r>
            <a:endParaRPr lang="zh-CN" altLang="en-US" sz="2600" b="1">
              <a:solidFill>
                <a:srgbClr val="55797A"/>
              </a:solidFill>
            </a:endParaRPr>
          </a:p>
        </p:txBody>
      </p:sp>
      <p:sp>
        <p:nvSpPr>
          <p:cNvPr id="159" name="矩形 158"/>
          <p:cNvSpPr/>
          <p:nvPr>
            <p:custDataLst>
              <p:tags r:id="rId2"/>
            </p:custDataLst>
          </p:nvPr>
        </p:nvSpPr>
        <p:spPr>
          <a:xfrm>
            <a:off x="1016000" y="4766310"/>
            <a:ext cx="3869055" cy="1409700"/>
          </a:xfrm>
          <a:prstGeom prst="rect">
            <a:avLst/>
          </a:prstGeom>
          <a:noFill/>
          <a:ln w="12700" cap="flat" cmpd="sng" algn="ctr">
            <a:solidFill>
              <a:srgbClr val="FFFFFF">
                <a:lumMod val="65000"/>
                <a:alpha val="50000"/>
              </a:srgbClr>
            </a:solidFill>
            <a:prstDash val="dash"/>
            <a:miter lim="800000"/>
          </a:ln>
          <a:effectLst/>
        </p:spPr>
        <p:style>
          <a:lnRef idx="2">
            <a:srgbClr val="4DA5BA">
              <a:shade val="50000"/>
            </a:srgbClr>
          </a:lnRef>
          <a:fillRef idx="1">
            <a:srgbClr val="4DA5BA"/>
          </a:fillRef>
          <a:effectRef idx="0">
            <a:srgbClr val="4DA5BA"/>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文本框 7"/>
          <p:cNvSpPr txBox="1"/>
          <p:nvPr>
            <p:custDataLst>
              <p:tags r:id="rId3"/>
            </p:custDataLst>
          </p:nvPr>
        </p:nvSpPr>
        <p:spPr>
          <a:xfrm>
            <a:off x="1016000" y="4766310"/>
            <a:ext cx="3869055" cy="1409700"/>
          </a:xfrm>
          <a:prstGeom prst="rect">
            <a:avLst/>
          </a:prstGeom>
          <a:noFill/>
        </p:spPr>
        <p:txBody>
          <a:bodyPr wrap="square" rtlCol="0">
            <a:noAutofit/>
          </a:bodyPr>
          <a:p>
            <a:pPr marL="285750" indent="-285750">
              <a:lnSpc>
                <a:spcPct val="130000"/>
              </a:lnSpc>
              <a:buFont typeface="Wingdings" panose="05000000000000000000" charset="0"/>
              <a:buChar char="n"/>
            </a:pPr>
            <a:r>
              <a:rPr lang="zh-CN" altLang="en-US" sz="1600" b="1">
                <a:solidFill>
                  <a:schemeClr val="tx1"/>
                </a:solidFill>
              </a:rPr>
              <a:t>百年技艺传承：</a:t>
            </a:r>
            <a:r>
              <a:rPr lang="zh-CN" altLang="en-US" sz="1600"/>
              <a:t>扎，糊，绘，放四艺一体，代代相传</a:t>
            </a:r>
            <a:endParaRPr lang="zh-CN" altLang="en-US" sz="1600"/>
          </a:p>
          <a:p>
            <a:pPr marL="285750" indent="-285750">
              <a:lnSpc>
                <a:spcPct val="130000"/>
              </a:lnSpc>
              <a:buFont typeface="Wingdings" panose="05000000000000000000" charset="0"/>
              <a:buChar char="n"/>
            </a:pPr>
            <a:r>
              <a:rPr lang="zh-CN" altLang="en-US" sz="1600" b="1"/>
              <a:t>成果：</a:t>
            </a:r>
            <a:r>
              <a:rPr lang="zh-CN" altLang="en-US" sz="1600"/>
              <a:t>入选国家级非物质文化遗产，成为中国南派风筝代表</a:t>
            </a:r>
            <a:endParaRPr lang="zh-CN" altLang="en-US" sz="1600"/>
          </a:p>
        </p:txBody>
      </p:sp>
      <p:grpSp>
        <p:nvGrpSpPr>
          <p:cNvPr id="28" name="组合 27"/>
          <p:cNvGrpSpPr/>
          <p:nvPr>
            <p:custDataLst>
              <p:tags r:id="rId4"/>
            </p:custDataLst>
          </p:nvPr>
        </p:nvGrpSpPr>
        <p:grpSpPr>
          <a:xfrm rot="0">
            <a:off x="5711190" y="1452880"/>
            <a:ext cx="6184900" cy="4723130"/>
            <a:chOff x="4700" y="8017"/>
            <a:chExt cx="17313" cy="4031"/>
          </a:xfrm>
        </p:grpSpPr>
        <p:sp>
          <p:nvSpPr>
            <p:cNvPr id="29" name="矩形 28"/>
            <p:cNvSpPr/>
            <p:nvPr>
              <p:custDataLst>
                <p:tags r:id="rId5"/>
              </p:custDataLst>
            </p:nvPr>
          </p:nvSpPr>
          <p:spPr>
            <a:xfrm>
              <a:off x="4700" y="8048"/>
              <a:ext cx="800" cy="800"/>
            </a:xfrm>
            <a:prstGeom prst="rect">
              <a:avLst/>
            </a:prstGeom>
            <a:solidFill>
              <a:srgbClr val="4DA5BA">
                <a:lumMod val="40000"/>
                <a:lumOff val="60000"/>
              </a:srgbClr>
            </a:solidFill>
            <a:ln w="38100" cap="flat" cmpd="sng" algn="ctr">
              <a:noFill/>
              <a:prstDash val="solid"/>
              <a:miter lim="800000"/>
            </a:ln>
            <a:effectLst/>
          </p:spPr>
          <p:style>
            <a:lnRef idx="2">
              <a:srgbClr val="4DA5BA">
                <a:shade val="50000"/>
              </a:srgbClr>
            </a:lnRef>
            <a:fillRef idx="1">
              <a:srgbClr val="4DA5BA"/>
            </a:fillRef>
            <a:effectRef idx="0">
              <a:srgbClr val="4DA5BA"/>
            </a:effectRef>
            <a:fontRef idx="minor">
              <a:srgbClr val="FFFFFF"/>
            </a:fontRef>
          </p:style>
          <p:txBody>
            <a:bodyPr rtlCol="0" anchor="ctr"/>
            <a:lstStyle/>
            <a:p>
              <a:pPr algn="ctr"/>
              <a:endParaRPr lang="zh-CN" altLang="en-US">
                <a:solidFill>
                  <a:srgbClr val="FFFFFF"/>
                </a:solidFill>
              </a:endParaRPr>
            </a:p>
          </p:txBody>
        </p:sp>
        <p:sp>
          <p:nvSpPr>
            <p:cNvPr id="30" name="矩形 29"/>
            <p:cNvSpPr/>
            <p:nvPr>
              <p:custDataLst>
                <p:tags r:id="rId6"/>
              </p:custDataLst>
            </p:nvPr>
          </p:nvSpPr>
          <p:spPr>
            <a:xfrm>
              <a:off x="21213" y="11248"/>
              <a:ext cx="800" cy="800"/>
            </a:xfrm>
            <a:prstGeom prst="rect">
              <a:avLst/>
            </a:prstGeom>
            <a:solidFill>
              <a:srgbClr val="4DA5BA">
                <a:lumMod val="40000"/>
                <a:lumOff val="60000"/>
              </a:srgbClr>
            </a:solidFill>
            <a:ln w="38100" cap="flat" cmpd="sng" algn="ctr">
              <a:noFill/>
              <a:prstDash val="solid"/>
              <a:miter lim="800000"/>
            </a:ln>
            <a:effectLst/>
          </p:spPr>
          <p:style>
            <a:lnRef idx="2">
              <a:srgbClr val="4DA5BA">
                <a:shade val="50000"/>
              </a:srgbClr>
            </a:lnRef>
            <a:fillRef idx="1">
              <a:srgbClr val="4DA5BA"/>
            </a:fillRef>
            <a:effectRef idx="0">
              <a:srgbClr val="4DA5BA"/>
            </a:effectRef>
            <a:fontRef idx="minor">
              <a:srgbClr val="FFFFFF"/>
            </a:fontRef>
          </p:style>
          <p:txBody>
            <a:bodyPr rtlCol="0" anchor="ctr"/>
            <a:lstStyle/>
            <a:p>
              <a:pPr algn="ctr"/>
              <a:endParaRPr lang="zh-CN" altLang="en-US">
                <a:solidFill>
                  <a:srgbClr val="FFFFFF"/>
                </a:solidFill>
              </a:endParaRPr>
            </a:p>
          </p:txBody>
        </p:sp>
        <p:sp>
          <p:nvSpPr>
            <p:cNvPr id="31" name="矩形 30"/>
            <p:cNvSpPr/>
            <p:nvPr>
              <p:custDataLst>
                <p:tags r:id="rId7"/>
              </p:custDataLst>
            </p:nvPr>
          </p:nvSpPr>
          <p:spPr>
            <a:xfrm>
              <a:off x="4700" y="8017"/>
              <a:ext cx="17313" cy="4031"/>
            </a:xfrm>
            <a:prstGeom prst="rect">
              <a:avLst/>
            </a:prstGeom>
            <a:noFill/>
            <a:ln w="38100" cap="flat" cmpd="sng" algn="ctr">
              <a:solidFill>
                <a:srgbClr val="4DA5BA">
                  <a:lumMod val="60000"/>
                  <a:lumOff val="40000"/>
                </a:srgbClr>
              </a:solidFill>
              <a:prstDash val="solid"/>
              <a:miter lim="800000"/>
            </a:ln>
            <a:effectLst/>
          </p:spPr>
          <p:style>
            <a:lnRef idx="2">
              <a:srgbClr val="4DA5BA">
                <a:shade val="50000"/>
              </a:srgbClr>
            </a:lnRef>
            <a:fillRef idx="1">
              <a:srgbClr val="4DA5BA"/>
            </a:fillRef>
            <a:effectRef idx="0">
              <a:srgbClr val="4DA5BA"/>
            </a:effectRef>
            <a:fontRef idx="minor">
              <a:srgbClr val="FFFFFF"/>
            </a:fontRef>
          </p:style>
          <p:txBody>
            <a:bodyPr rtlCol="0" anchor="ctr"/>
            <a:lstStyle/>
            <a:p>
              <a:pPr algn="ctr"/>
              <a:endParaRPr lang="zh-CN" altLang="en-US">
                <a:solidFill>
                  <a:srgbClr val="FFFFFF"/>
                </a:solidFill>
              </a:endParaRPr>
            </a:p>
          </p:txBody>
        </p:sp>
        <p:sp>
          <p:nvSpPr>
            <p:cNvPr id="32" name="矩形 31"/>
            <p:cNvSpPr/>
            <p:nvPr>
              <p:custDataLst>
                <p:tags r:id="rId8"/>
              </p:custDataLst>
            </p:nvPr>
          </p:nvSpPr>
          <p:spPr>
            <a:xfrm>
              <a:off x="4901" y="8423"/>
              <a:ext cx="16824" cy="3262"/>
            </a:xfrm>
            <a:prstGeom prst="rect">
              <a:avLst/>
            </a:prstGeom>
            <a:solidFill>
              <a:srgbClr val="FFFFFF"/>
            </a:solidFill>
            <a:ln w="12700" cap="flat" cmpd="sng" algn="ctr">
              <a:solidFill>
                <a:srgbClr val="4DA5BA">
                  <a:lumMod val="60000"/>
                  <a:lumOff val="40000"/>
                </a:srgbClr>
              </a:solidFill>
              <a:prstDash val="solid"/>
              <a:miter lim="800000"/>
            </a:ln>
            <a:effectLst/>
          </p:spPr>
          <p:style>
            <a:lnRef idx="2">
              <a:srgbClr val="4DA5BA">
                <a:shade val="50000"/>
              </a:srgbClr>
            </a:lnRef>
            <a:fillRef idx="1">
              <a:srgbClr val="4DA5BA"/>
            </a:fillRef>
            <a:effectRef idx="0">
              <a:srgbClr val="4DA5BA"/>
            </a:effectRef>
            <a:fontRef idx="minor">
              <a:srgbClr val="FFFFFF"/>
            </a:fontRef>
          </p:style>
          <p:txBody>
            <a:bodyPr rtlCol="0" anchor="ctr"/>
            <a:lstStyle/>
            <a:p>
              <a:pPr algn="ctr"/>
              <a:r>
                <a:rPr lang="zh-CN" altLang="en-US">
                  <a:solidFill>
                    <a:srgbClr val="FFFFFF"/>
                  </a:solidFill>
                </a:rPr>
                <a:t>侵权</a:t>
              </a:r>
              <a:r>
                <a:rPr lang="en-US" altLang="zh-CN">
                  <a:solidFill>
                    <a:srgbClr val="FFFFFF"/>
                  </a:solidFill>
                </a:rPr>
                <a:t>111</a:t>
              </a:r>
              <a:endParaRPr lang="en-US" altLang="zh-CN">
                <a:solidFill>
                  <a:srgbClr val="FFFFFF"/>
                </a:solidFill>
              </a:endParaRPr>
            </a:p>
          </p:txBody>
        </p:sp>
      </p:grpSp>
      <p:sp>
        <p:nvSpPr>
          <p:cNvPr id="19" name="文本框 18"/>
          <p:cNvSpPr txBox="1"/>
          <p:nvPr/>
        </p:nvSpPr>
        <p:spPr>
          <a:xfrm>
            <a:off x="6309360" y="2120265"/>
            <a:ext cx="5043170" cy="3366135"/>
          </a:xfrm>
          <a:prstGeom prst="rect">
            <a:avLst/>
          </a:prstGeom>
          <a:noFill/>
        </p:spPr>
        <p:txBody>
          <a:bodyPr wrap="square" rtlCol="0">
            <a:noAutofit/>
          </a:bodyPr>
          <a:p>
            <a:pPr>
              <a:lnSpc>
                <a:spcPct val="150000"/>
              </a:lnSpc>
            </a:pPr>
            <a:r>
              <a:rPr lang="zh-CN" altLang="en-US" sz="1600"/>
              <a:t>然而，随着时代变迁，这一传统技艺面临传承困境。</a:t>
            </a:r>
            <a:r>
              <a:rPr lang="en-US" altLang="zh-CN" sz="1600"/>
              <a:t>“</a:t>
            </a:r>
            <a:r>
              <a:rPr lang="zh-CN" altLang="en-US" sz="1600"/>
              <a:t>梦想寄予纸鸢，乘风直到天际</a:t>
            </a:r>
            <a:r>
              <a:rPr lang="en-US" altLang="zh-CN" sz="1600"/>
              <a:t>”</a:t>
            </a:r>
            <a:r>
              <a:rPr lang="zh-CN" altLang="en-US" sz="1600"/>
              <a:t>课程由阳江市阳西县第二中学开发，面向七年级学生。风筝从制作到放飞涉及科学原理、技术技艺、文化艺术等多方面知识，是开展跨学科学习的理想主题。课程带领学生深入风筝文化历史长河，参观博物馆，聆听传承人讲述，体验制作过程，最终完成个性化风筝的设计与创作。整个课程以</a:t>
            </a:r>
            <a:r>
              <a:rPr lang="en-US" altLang="zh-CN" sz="1600"/>
              <a:t>“</a:t>
            </a:r>
            <a:r>
              <a:rPr lang="zh-CN" altLang="en-US" sz="1600"/>
              <a:t>制作个性化风筝并体验飞行</a:t>
            </a:r>
            <a:r>
              <a:rPr lang="en-US" altLang="zh-CN" sz="1600"/>
              <a:t>”</a:t>
            </a:r>
            <a:r>
              <a:rPr lang="zh-CN" altLang="en-US" sz="1600"/>
              <a:t>为目标，在</a:t>
            </a:r>
            <a:r>
              <a:rPr lang="en-US" altLang="zh-CN" sz="1600"/>
              <a:t>12</a:t>
            </a:r>
            <a:r>
              <a:rPr lang="zh-CN" altLang="en-US" sz="1600"/>
              <a:t>个课时中系统开展教学活动。</a:t>
            </a:r>
            <a:endParaRPr lang="zh-CN" altLang="en-US" sz="1600"/>
          </a:p>
        </p:txBody>
      </p:sp>
      <p:pic>
        <p:nvPicPr>
          <p:cNvPr id="20" name="图片 19" descr="27fe4370f39dd586709014873f107045"/>
          <p:cNvPicPr>
            <a:picLocks noChangeAspect="1"/>
          </p:cNvPicPr>
          <p:nvPr/>
        </p:nvPicPr>
        <p:blipFill>
          <a:blip r:embed="rId9"/>
          <a:stretch>
            <a:fillRect/>
          </a:stretch>
        </p:blipFill>
        <p:spPr>
          <a:xfrm>
            <a:off x="1015365" y="1986915"/>
            <a:ext cx="3869690" cy="2582545"/>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6203950" cy="583565"/>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一、案例背景与教学设计思路</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grpSp>
        <p:nvGrpSpPr>
          <p:cNvPr id="2" name="组合 1"/>
          <p:cNvGrpSpPr/>
          <p:nvPr/>
        </p:nvGrpSpPr>
        <p:grpSpPr>
          <a:xfrm>
            <a:off x="1230630" y="2173605"/>
            <a:ext cx="10137775" cy="3843655"/>
            <a:chOff x="1938" y="3423"/>
            <a:chExt cx="15965" cy="6053"/>
          </a:xfrm>
        </p:grpSpPr>
        <p:sp>
          <p:nvSpPr>
            <p:cNvPr id="15" name="文本框 14"/>
            <p:cNvSpPr txBox="1"/>
            <p:nvPr/>
          </p:nvSpPr>
          <p:spPr>
            <a:xfrm>
              <a:off x="3718" y="4306"/>
              <a:ext cx="2460" cy="2723"/>
            </a:xfrm>
            <a:prstGeom prst="rect">
              <a:avLst/>
            </a:prstGeom>
            <a:noFill/>
          </p:spPr>
          <p:txBody>
            <a:bodyPr wrap="square" rtlCol="0">
              <a:noAutofit/>
            </a:bodyPr>
            <a:p>
              <a:pPr algn="ctr"/>
              <a:r>
                <a:rPr lang="zh-CN" altLang="en-US" sz="4200" b="1">
                  <a:solidFill>
                    <a:srgbClr val="55797A"/>
                  </a:solidFill>
                </a:rPr>
                <a:t>案例分析</a:t>
              </a:r>
              <a:endParaRPr lang="zh-CN" altLang="en-US" sz="4200" b="1">
                <a:solidFill>
                  <a:srgbClr val="55797A"/>
                </a:solidFill>
              </a:endParaRPr>
            </a:p>
          </p:txBody>
        </p:sp>
        <p:pic>
          <p:nvPicPr>
            <p:cNvPr id="17" name="图片 16" descr="思考者"/>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38" y="7115"/>
              <a:ext cx="2361" cy="2361"/>
            </a:xfrm>
            <a:prstGeom prst="rect">
              <a:avLst/>
            </a:prstGeom>
          </p:spPr>
        </p:pic>
        <p:sp>
          <p:nvSpPr>
            <p:cNvPr id="19" name="任意多边形: 形状 3"/>
            <p:cNvSpPr/>
            <p:nvPr>
              <p:custDataLst>
                <p:tags r:id="rId4"/>
              </p:custDataLst>
            </p:nvPr>
          </p:nvSpPr>
          <p:spPr>
            <a:xfrm rot="10800000">
              <a:off x="6494" y="3423"/>
              <a:ext cx="11409" cy="5970"/>
            </a:xfrm>
            <a:custGeom>
              <a:avLst/>
              <a:gdLst>
                <a:gd name="connsiteX0" fmla="*/ 2584395 w 2695478"/>
                <a:gd name="connsiteY0" fmla="*/ 1854489 h 1854489"/>
                <a:gd name="connsiteX1" fmla="*/ 111083 w 2695478"/>
                <a:gd name="connsiteY1" fmla="*/ 1854489 h 1854489"/>
                <a:gd name="connsiteX2" fmla="*/ 0 w 2695478"/>
                <a:gd name="connsiteY2" fmla="*/ 1743406 h 1854489"/>
                <a:gd name="connsiteX3" fmla="*/ 0 w 2695478"/>
                <a:gd name="connsiteY3" fmla="*/ 362180 h 1854489"/>
                <a:gd name="connsiteX4" fmla="*/ 111083 w 2695478"/>
                <a:gd name="connsiteY4" fmla="*/ 251097 h 1854489"/>
                <a:gd name="connsiteX5" fmla="*/ 1139340 w 2695478"/>
                <a:gd name="connsiteY5" fmla="*/ 251097 h 1854489"/>
                <a:gd name="connsiteX6" fmla="*/ 1347740 w 2695478"/>
                <a:gd name="connsiteY6" fmla="*/ 0 h 1854489"/>
                <a:gd name="connsiteX7" fmla="*/ 1556139 w 2695478"/>
                <a:gd name="connsiteY7" fmla="*/ 251097 h 1854489"/>
                <a:gd name="connsiteX8" fmla="*/ 2584395 w 2695478"/>
                <a:gd name="connsiteY8" fmla="*/ 251097 h 1854489"/>
                <a:gd name="connsiteX9" fmla="*/ 2695478 w 2695478"/>
                <a:gd name="connsiteY9" fmla="*/ 362180 h 1854489"/>
                <a:gd name="connsiteX10" fmla="*/ 2695478 w 2695478"/>
                <a:gd name="connsiteY10" fmla="*/ 1743406 h 1854489"/>
                <a:gd name="connsiteX11" fmla="*/ 2584395 w 2695478"/>
                <a:gd name="connsiteY11" fmla="*/ 1854489 h 1854489"/>
                <a:gd name="connsiteX0-1" fmla="*/ 2584395 w 2695478"/>
                <a:gd name="connsiteY0-2" fmla="*/ 1865811 h 1865811"/>
                <a:gd name="connsiteX1-3" fmla="*/ 111083 w 2695478"/>
                <a:gd name="connsiteY1-4" fmla="*/ 1865811 h 1865811"/>
                <a:gd name="connsiteX2-5" fmla="*/ 0 w 2695478"/>
                <a:gd name="connsiteY2-6" fmla="*/ 1754728 h 1865811"/>
                <a:gd name="connsiteX3-7" fmla="*/ 0 w 2695478"/>
                <a:gd name="connsiteY3-8" fmla="*/ 373502 h 1865811"/>
                <a:gd name="connsiteX4-9" fmla="*/ 111083 w 2695478"/>
                <a:gd name="connsiteY4-10" fmla="*/ 262419 h 1865811"/>
                <a:gd name="connsiteX5-11" fmla="*/ 1139340 w 2695478"/>
                <a:gd name="connsiteY5-12" fmla="*/ 262419 h 1865811"/>
                <a:gd name="connsiteX6-13" fmla="*/ 1575299 w 2695478"/>
                <a:gd name="connsiteY6-14" fmla="*/ 0 h 1865811"/>
                <a:gd name="connsiteX7-15" fmla="*/ 1556139 w 2695478"/>
                <a:gd name="connsiteY7-16" fmla="*/ 262419 h 1865811"/>
                <a:gd name="connsiteX8-17" fmla="*/ 2584395 w 2695478"/>
                <a:gd name="connsiteY8-18" fmla="*/ 262419 h 1865811"/>
                <a:gd name="connsiteX9-19" fmla="*/ 2695478 w 2695478"/>
                <a:gd name="connsiteY9-20" fmla="*/ 373502 h 1865811"/>
                <a:gd name="connsiteX10-21" fmla="*/ 2695478 w 2695478"/>
                <a:gd name="connsiteY10-22" fmla="*/ 1754728 h 1865811"/>
                <a:gd name="connsiteX11-23" fmla="*/ 2584395 w 2695478"/>
                <a:gd name="connsiteY11-24" fmla="*/ 1865811 h 186581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2695478" h="1865811">
                  <a:moveTo>
                    <a:pt x="2584395" y="1865811"/>
                  </a:moveTo>
                  <a:lnTo>
                    <a:pt x="111083" y="1865811"/>
                  </a:lnTo>
                  <a:cubicBezTo>
                    <a:pt x="49734" y="1865811"/>
                    <a:pt x="0" y="1816077"/>
                    <a:pt x="0" y="1754728"/>
                  </a:cubicBezTo>
                  <a:lnTo>
                    <a:pt x="0" y="373502"/>
                  </a:lnTo>
                  <a:cubicBezTo>
                    <a:pt x="0" y="312153"/>
                    <a:pt x="49734" y="262419"/>
                    <a:pt x="111083" y="262419"/>
                  </a:cubicBezTo>
                  <a:lnTo>
                    <a:pt x="1139340" y="262419"/>
                  </a:lnTo>
                  <a:lnTo>
                    <a:pt x="1575299" y="0"/>
                  </a:lnTo>
                  <a:lnTo>
                    <a:pt x="1556139" y="262419"/>
                  </a:lnTo>
                  <a:lnTo>
                    <a:pt x="2584395" y="262419"/>
                  </a:lnTo>
                  <a:cubicBezTo>
                    <a:pt x="2645744" y="262419"/>
                    <a:pt x="2695478" y="312153"/>
                    <a:pt x="2695478" y="373502"/>
                  </a:cubicBezTo>
                  <a:lnTo>
                    <a:pt x="2695478" y="1754728"/>
                  </a:lnTo>
                  <a:cubicBezTo>
                    <a:pt x="2695478" y="1816077"/>
                    <a:pt x="2645744" y="1865811"/>
                    <a:pt x="2584395" y="1865811"/>
                  </a:cubicBezTo>
                  <a:close/>
                </a:path>
              </a:pathLst>
            </a:custGeom>
            <a:solidFill>
              <a:srgbClr val="FFFFFF">
                <a:alpha val="15000"/>
              </a:srgbClr>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dirty="0">
                <a:solidFill>
                  <a:schemeClr val="lt1"/>
                </a:solidFill>
              </a:endParaRPr>
            </a:p>
          </p:txBody>
        </p:sp>
        <p:sp>
          <p:nvSpPr>
            <p:cNvPr id="20" name="矩形 19"/>
            <p:cNvSpPr/>
            <p:nvPr>
              <p:custDataLst>
                <p:tags r:id="rId5"/>
              </p:custDataLst>
            </p:nvPr>
          </p:nvSpPr>
          <p:spPr>
            <a:xfrm>
              <a:off x="7015" y="3642"/>
              <a:ext cx="10499" cy="4641"/>
            </a:xfrm>
            <a:prstGeom prst="rect">
              <a:avLst/>
            </a:prstGeom>
            <a:noFill/>
          </p:spPr>
          <p:txBody>
            <a:bodyPr vert="horz" wrap="square" lIns="0" tIns="0" rIns="0" bIns="0" rtlCol="0" anchor="ctr" anchorCtr="0">
              <a:noAutofit/>
            </a:bodyPr>
            <a:p>
              <a:pPr marL="342900" indent="-342900">
                <a:lnSpc>
                  <a:spcPct val="150000"/>
                </a:lnSpc>
                <a:buFont typeface="Wingdings" panose="05000000000000000000" charset="0"/>
                <a:buChar char="Ø"/>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请</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同学们研读教材中风筝案例的教学目标（表</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5-2-1</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）和教学流程（表</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5-2-3</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），理解该项目如何整合</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STEAM</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各学科知识。科学方面探究风筝飞行的空气动力学原理，技术方面学习材料特性与制作工艺，工程方面掌握结构设计原理，艺术方面了解造型色彩与装饰技巧，数学方面认识比例关系与对称概念。</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sp>
        <p:nvSpPr>
          <p:cNvPr id="3" name="矩形 2"/>
          <p:cNvSpPr/>
          <p:nvPr>
            <p:custDataLst>
              <p:tags r:id="rId1"/>
            </p:custDataLst>
          </p:nvPr>
        </p:nvSpPr>
        <p:spPr>
          <a:xfrm>
            <a:off x="0" y="1226185"/>
            <a:ext cx="12192000" cy="5351145"/>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6203950" cy="583565"/>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一、案例背景与教学设计思路</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graphicFrame>
        <p:nvGraphicFramePr>
          <p:cNvPr id="4" name="表格 3"/>
          <p:cNvGraphicFramePr/>
          <p:nvPr>
            <p:custDataLst>
              <p:tags r:id="rId3"/>
            </p:custDataLst>
          </p:nvPr>
        </p:nvGraphicFramePr>
        <p:xfrm>
          <a:off x="125730" y="1800860"/>
          <a:ext cx="5395595" cy="3876040"/>
        </p:xfrm>
        <a:graphic>
          <a:graphicData uri="http://schemas.openxmlformats.org/drawingml/2006/table">
            <a:tbl>
              <a:tblPr/>
              <a:tblGrid>
                <a:gridCol w="375920"/>
                <a:gridCol w="1261110"/>
                <a:gridCol w="887095"/>
                <a:gridCol w="926465"/>
                <a:gridCol w="1021715"/>
                <a:gridCol w="923290"/>
              </a:tblGrid>
              <a:tr h="262255">
                <a:tc>
                  <a:txBody>
                    <a:bodyPr/>
                    <a:p>
                      <a:pPr marL="0" indent="0" algn="ctr">
                        <a:lnSpc>
                          <a:spcPct val="125000"/>
                        </a:lnSpc>
                        <a:spcBef>
                          <a:spcPct val="0"/>
                        </a:spcBef>
                        <a:spcAft>
                          <a:spcPct val="0"/>
                        </a:spcAft>
                      </a:pPr>
                      <a:r>
                        <a:rPr lang="en-US" altLang="zh-CN" sz="900">
                          <a:solidFill>
                            <a:srgbClr val="000000"/>
                          </a:solidFill>
                          <a:latin typeface="Times New Roman" panose="02020603050405020304"/>
                          <a:ea typeface="宋体" panose="02010600030101010101" pitchFamily="2" charset="-122"/>
                        </a:rPr>
                        <a:t> </a:t>
                      </a:r>
                      <a:endParaRPr lang="en-US" altLang="zh-CN" sz="900">
                        <a:solidFill>
                          <a:srgbClr val="000000"/>
                        </a:solidFill>
                        <a:latin typeface="Times New Roman" panose="02020603050405020304"/>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ctr" fontAlgn="ctr">
                        <a:lnSpc>
                          <a:spcPct val="125000"/>
                        </a:lnSpc>
                        <a:spcBef>
                          <a:spcPct val="0"/>
                        </a:spcBef>
                        <a:spcAft>
                          <a:spcPct val="0"/>
                        </a:spcAft>
                      </a:pPr>
                      <a:r>
                        <a:rPr lang="zh-CN" sz="900" b="1">
                          <a:solidFill>
                            <a:srgbClr val="000000"/>
                          </a:solidFill>
                          <a:latin typeface="宋体" panose="02010600030101010101" pitchFamily="2" charset="-122"/>
                          <a:ea typeface="宋体" panose="02010600030101010101" pitchFamily="2" charset="-122"/>
                        </a:rPr>
                        <a:t>科学（</a:t>
                      </a:r>
                      <a:r>
                        <a:rPr lang="en-US" altLang="zh-CN" sz="900" b="1">
                          <a:solidFill>
                            <a:srgbClr val="000000"/>
                          </a:solidFill>
                          <a:latin typeface="Times New Roman" panose="02020603050405020304"/>
                          <a:ea typeface="宋体" panose="02010600030101010101" pitchFamily="2" charset="-122"/>
                        </a:rPr>
                        <a:t>S</a:t>
                      </a:r>
                      <a:r>
                        <a:rPr lang="zh-CN" sz="900" b="1">
                          <a:solidFill>
                            <a:srgbClr val="000000"/>
                          </a:solidFill>
                          <a:latin typeface="宋体" panose="02010600030101010101" pitchFamily="2" charset="-122"/>
                          <a:ea typeface="宋体" panose="02010600030101010101" pitchFamily="2" charset="-122"/>
                        </a:rPr>
                        <a:t>）</a:t>
                      </a:r>
                      <a:endParaRPr lang="zh-CN" sz="900" b="1">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ctr" fontAlgn="ctr">
                        <a:lnSpc>
                          <a:spcPct val="125000"/>
                        </a:lnSpc>
                        <a:spcBef>
                          <a:spcPct val="0"/>
                        </a:spcBef>
                        <a:spcAft>
                          <a:spcPct val="0"/>
                        </a:spcAft>
                      </a:pPr>
                      <a:r>
                        <a:rPr lang="zh-CN" sz="900" b="1">
                          <a:solidFill>
                            <a:srgbClr val="000000"/>
                          </a:solidFill>
                          <a:latin typeface="宋体" panose="02010600030101010101" pitchFamily="2" charset="-122"/>
                          <a:ea typeface="宋体" panose="02010600030101010101" pitchFamily="2" charset="-122"/>
                        </a:rPr>
                        <a:t>技术（</a:t>
                      </a:r>
                      <a:r>
                        <a:rPr lang="en-US" altLang="zh-CN" sz="900" b="1">
                          <a:solidFill>
                            <a:srgbClr val="000000"/>
                          </a:solidFill>
                          <a:latin typeface="Times New Roman" panose="02020603050405020304"/>
                          <a:ea typeface="宋体" panose="02010600030101010101" pitchFamily="2" charset="-122"/>
                        </a:rPr>
                        <a:t>T</a:t>
                      </a:r>
                      <a:r>
                        <a:rPr lang="zh-CN" sz="900" b="1">
                          <a:solidFill>
                            <a:srgbClr val="000000"/>
                          </a:solidFill>
                          <a:latin typeface="宋体" panose="02010600030101010101" pitchFamily="2" charset="-122"/>
                          <a:ea typeface="宋体" panose="02010600030101010101" pitchFamily="2" charset="-122"/>
                        </a:rPr>
                        <a:t>）</a:t>
                      </a:r>
                      <a:endParaRPr lang="zh-CN" sz="900" b="1">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ctr" fontAlgn="ctr">
                        <a:lnSpc>
                          <a:spcPct val="125000"/>
                        </a:lnSpc>
                        <a:spcBef>
                          <a:spcPct val="0"/>
                        </a:spcBef>
                        <a:spcAft>
                          <a:spcPct val="0"/>
                        </a:spcAft>
                      </a:pPr>
                      <a:r>
                        <a:rPr lang="zh-CN" sz="900" b="1">
                          <a:solidFill>
                            <a:srgbClr val="000000"/>
                          </a:solidFill>
                          <a:latin typeface="宋体" panose="02010600030101010101" pitchFamily="2" charset="-122"/>
                          <a:ea typeface="宋体" panose="02010600030101010101" pitchFamily="2" charset="-122"/>
                        </a:rPr>
                        <a:t>工程（</a:t>
                      </a:r>
                      <a:r>
                        <a:rPr lang="en-US" altLang="zh-CN" sz="900" b="1">
                          <a:solidFill>
                            <a:srgbClr val="000000"/>
                          </a:solidFill>
                          <a:latin typeface="Times New Roman" panose="02020603050405020304"/>
                          <a:ea typeface="宋体" panose="02010600030101010101" pitchFamily="2" charset="-122"/>
                        </a:rPr>
                        <a:t>E</a:t>
                      </a:r>
                      <a:r>
                        <a:rPr lang="zh-CN" sz="900" b="1">
                          <a:solidFill>
                            <a:srgbClr val="000000"/>
                          </a:solidFill>
                          <a:latin typeface="宋体" panose="02010600030101010101" pitchFamily="2" charset="-122"/>
                          <a:ea typeface="宋体" panose="02010600030101010101" pitchFamily="2" charset="-122"/>
                        </a:rPr>
                        <a:t>）</a:t>
                      </a:r>
                      <a:endParaRPr lang="zh-CN" sz="900" b="1">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ctr" fontAlgn="ctr">
                        <a:lnSpc>
                          <a:spcPct val="125000"/>
                        </a:lnSpc>
                        <a:spcBef>
                          <a:spcPct val="0"/>
                        </a:spcBef>
                        <a:spcAft>
                          <a:spcPct val="0"/>
                        </a:spcAft>
                      </a:pPr>
                      <a:r>
                        <a:rPr lang="zh-CN" sz="900" b="1">
                          <a:solidFill>
                            <a:srgbClr val="000000"/>
                          </a:solidFill>
                          <a:latin typeface="宋体" panose="02010600030101010101" pitchFamily="2" charset="-122"/>
                          <a:ea typeface="宋体" panose="02010600030101010101" pitchFamily="2" charset="-122"/>
                        </a:rPr>
                        <a:t>艺术（</a:t>
                      </a:r>
                      <a:r>
                        <a:rPr lang="en-US" altLang="zh-CN" sz="900" b="1">
                          <a:solidFill>
                            <a:srgbClr val="000000"/>
                          </a:solidFill>
                          <a:latin typeface="Times New Roman" panose="02020603050405020304"/>
                          <a:ea typeface="宋体" panose="02010600030101010101" pitchFamily="2" charset="-122"/>
                        </a:rPr>
                        <a:t>A</a:t>
                      </a:r>
                      <a:r>
                        <a:rPr lang="zh-CN" sz="900" b="1">
                          <a:solidFill>
                            <a:srgbClr val="000000"/>
                          </a:solidFill>
                          <a:latin typeface="宋体" panose="02010600030101010101" pitchFamily="2" charset="-122"/>
                          <a:ea typeface="宋体" panose="02010600030101010101" pitchFamily="2" charset="-122"/>
                        </a:rPr>
                        <a:t>）</a:t>
                      </a:r>
                      <a:endParaRPr lang="zh-CN" sz="900" b="1">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ctr" fontAlgn="ctr">
                        <a:lnSpc>
                          <a:spcPct val="125000"/>
                        </a:lnSpc>
                        <a:spcBef>
                          <a:spcPct val="0"/>
                        </a:spcBef>
                        <a:spcAft>
                          <a:spcPct val="0"/>
                        </a:spcAft>
                      </a:pPr>
                      <a:r>
                        <a:rPr lang="zh-CN" sz="900" b="1">
                          <a:solidFill>
                            <a:srgbClr val="000000"/>
                          </a:solidFill>
                          <a:latin typeface="宋体" panose="02010600030101010101" pitchFamily="2" charset="-122"/>
                          <a:ea typeface="宋体" panose="02010600030101010101" pitchFamily="2" charset="-122"/>
                        </a:rPr>
                        <a:t>数学（</a:t>
                      </a:r>
                      <a:r>
                        <a:rPr lang="en-US" altLang="zh-CN" sz="900" b="1">
                          <a:solidFill>
                            <a:srgbClr val="000000"/>
                          </a:solidFill>
                          <a:latin typeface="Times New Roman" panose="02020603050405020304"/>
                          <a:ea typeface="宋体" panose="02010600030101010101" pitchFamily="2" charset="-122"/>
                        </a:rPr>
                        <a:t>M</a:t>
                      </a:r>
                      <a:r>
                        <a:rPr lang="zh-CN" sz="900" b="1">
                          <a:solidFill>
                            <a:srgbClr val="000000"/>
                          </a:solidFill>
                          <a:latin typeface="宋体" panose="02010600030101010101" pitchFamily="2" charset="-122"/>
                          <a:ea typeface="宋体" panose="02010600030101010101" pitchFamily="2" charset="-122"/>
                        </a:rPr>
                        <a:t>）</a:t>
                      </a:r>
                      <a:endParaRPr lang="zh-CN" sz="900" b="1">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r>
              <a:tr h="2562860">
                <a:tc>
                  <a:txBody>
                    <a:bodyPr/>
                    <a:p>
                      <a:pPr marL="0" indent="0" algn="ctr" fontAlgn="ctr">
                        <a:lnSpc>
                          <a:spcPct val="125000"/>
                        </a:lnSpc>
                        <a:spcBef>
                          <a:spcPct val="0"/>
                        </a:spcBef>
                        <a:spcAft>
                          <a:spcPct val="0"/>
                        </a:spcAft>
                      </a:pPr>
                      <a:r>
                        <a:rPr lang="zh-CN" sz="900" b="1">
                          <a:solidFill>
                            <a:srgbClr val="000000"/>
                          </a:solidFill>
                          <a:latin typeface="宋体" panose="02010600030101010101" pitchFamily="2" charset="-122"/>
                          <a:ea typeface="宋体" panose="02010600030101010101" pitchFamily="2" charset="-122"/>
                        </a:rPr>
                        <a:t>知识</a:t>
                      </a:r>
                      <a:endParaRPr lang="zh-CN" sz="900" b="1">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just">
                        <a:lnSpc>
                          <a:spcPct val="125000"/>
                        </a:lnSpc>
                        <a:spcBef>
                          <a:spcPct val="0"/>
                        </a:spcBef>
                        <a:spcAft>
                          <a:spcPct val="0"/>
                        </a:spcAft>
                      </a:pPr>
                      <a:r>
                        <a:rPr lang="en-US" altLang="zh-CN" sz="1100">
                          <a:latin typeface="Times New Roman" panose="02020603050405020304"/>
                          <a:ea typeface="宋体" panose="02010600030101010101" pitchFamily="2" charset="-122"/>
                        </a:rPr>
                        <a:t>1.</a:t>
                      </a:r>
                      <a:r>
                        <a:rPr lang="zh-CN" sz="1100">
                          <a:latin typeface="宋体" panose="02010600030101010101" pitchFamily="2" charset="-122"/>
                          <a:ea typeface="宋体" panose="02010600030101010101" pitchFamily="2" charset="-122"/>
                        </a:rPr>
                        <a:t>了解气流、气压等概念，探究风筝飞行的科学原理</a:t>
                      </a:r>
                      <a:endParaRPr lang="zh-CN" sz="1100">
                        <a:latin typeface="宋体" panose="02010600030101010101" pitchFamily="2" charset="-122"/>
                        <a:ea typeface="宋体" panose="02010600030101010101" pitchFamily="2" charset="-122"/>
                      </a:endParaRPr>
                    </a:p>
                    <a:p>
                      <a:pPr marL="0" indent="0" algn="just">
                        <a:lnSpc>
                          <a:spcPct val="125000"/>
                        </a:lnSpc>
                        <a:spcBef>
                          <a:spcPct val="0"/>
                        </a:spcBef>
                        <a:spcAft>
                          <a:spcPct val="0"/>
                        </a:spcAft>
                      </a:pPr>
                      <a:r>
                        <a:rPr lang="en-US" altLang="zh-CN" sz="1100">
                          <a:latin typeface="Times New Roman" panose="02020603050405020304"/>
                          <a:ea typeface="宋体" panose="02010600030101010101" pitchFamily="2" charset="-122"/>
                        </a:rPr>
                        <a:t>2.</a:t>
                      </a:r>
                      <a:r>
                        <a:rPr lang="zh-CN" sz="1100">
                          <a:latin typeface="宋体" panose="02010600030101010101" pitchFamily="2" charset="-122"/>
                          <a:ea typeface="宋体" panose="02010600030101010101" pitchFamily="2" charset="-122"/>
                        </a:rPr>
                        <a:t>认识影响风筝飞行的因素，如材料、尺寸、天气、场地等</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just">
                        <a:lnSpc>
                          <a:spcPct val="125000"/>
                        </a:lnSpc>
                        <a:spcBef>
                          <a:spcPct val="0"/>
                        </a:spcBef>
                        <a:spcAft>
                          <a:spcPct val="0"/>
                        </a:spcAft>
                      </a:pPr>
                      <a:r>
                        <a:rPr lang="en-US" altLang="zh-CN" sz="1100">
                          <a:latin typeface="Times New Roman" panose="02020603050405020304"/>
                          <a:ea typeface="宋体" panose="02010600030101010101" pitchFamily="2" charset="-122"/>
                        </a:rPr>
                        <a:t>1.</a:t>
                      </a:r>
                      <a:r>
                        <a:rPr lang="zh-CN" sz="1100">
                          <a:latin typeface="宋体" panose="02010600030101010101" pitchFamily="2" charset="-122"/>
                          <a:ea typeface="宋体" panose="02010600030101010101" pitchFamily="2" charset="-122"/>
                        </a:rPr>
                        <a:t>了解风筝制作的材料特性及其对飞行性能的影响</a:t>
                      </a:r>
                      <a:endParaRPr lang="zh-CN" sz="1100">
                        <a:latin typeface="宋体" panose="02010600030101010101" pitchFamily="2" charset="-122"/>
                        <a:ea typeface="宋体" panose="02010600030101010101" pitchFamily="2" charset="-122"/>
                      </a:endParaRPr>
                    </a:p>
                    <a:p>
                      <a:pPr marL="0" indent="0" algn="just">
                        <a:lnSpc>
                          <a:spcPct val="125000"/>
                        </a:lnSpc>
                        <a:spcBef>
                          <a:spcPct val="0"/>
                        </a:spcBef>
                        <a:spcAft>
                          <a:spcPct val="0"/>
                        </a:spcAft>
                      </a:pPr>
                      <a:r>
                        <a:rPr lang="en-US" altLang="zh-CN" sz="1100">
                          <a:latin typeface="Times New Roman" panose="02020603050405020304"/>
                          <a:ea typeface="宋体" panose="02010600030101010101" pitchFamily="2" charset="-122"/>
                        </a:rPr>
                        <a:t>2.</a:t>
                      </a:r>
                      <a:r>
                        <a:rPr lang="zh-CN" sz="1100">
                          <a:latin typeface="宋体" panose="02010600030101010101" pitchFamily="2" charset="-122"/>
                          <a:ea typeface="宋体" panose="02010600030101010101" pitchFamily="2" charset="-122"/>
                        </a:rPr>
                        <a:t>学习风筝制作的技术工艺</a:t>
                      </a:r>
                      <a:r>
                        <a:rPr lang="zh-CN" sz="1100">
                          <a:latin typeface="Times New Roman" panose="02020603050405020304"/>
                          <a:ea typeface="宋体" panose="02010600030101010101" pitchFamily="2" charset="-122"/>
                        </a:rPr>
                        <a:t>与</a:t>
                      </a:r>
                      <a:r>
                        <a:rPr lang="zh-CN" sz="1100">
                          <a:latin typeface="宋体" panose="02010600030101010101" pitchFamily="2" charset="-122"/>
                          <a:ea typeface="宋体" panose="02010600030101010101" pitchFamily="2" charset="-122"/>
                        </a:rPr>
                        <a:t>流程</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just">
                        <a:lnSpc>
                          <a:spcPct val="125000"/>
                        </a:lnSpc>
                        <a:spcBef>
                          <a:spcPct val="0"/>
                        </a:spcBef>
                        <a:spcAft>
                          <a:spcPct val="0"/>
                        </a:spcAft>
                      </a:pPr>
                      <a:r>
                        <a:rPr lang="en-US" altLang="zh-CN" sz="1100">
                          <a:latin typeface="Times New Roman" panose="02020603050405020304"/>
                          <a:ea typeface="宋体" panose="02010600030101010101" pitchFamily="2" charset="-122"/>
                        </a:rPr>
                        <a:t>1.</a:t>
                      </a:r>
                      <a:r>
                        <a:rPr lang="zh-CN" sz="1100">
                          <a:latin typeface="宋体" panose="02010600030101010101" pitchFamily="2" charset="-122"/>
                          <a:ea typeface="宋体" panose="02010600030101010101" pitchFamily="2" charset="-122"/>
                        </a:rPr>
                        <a:t>了解风筝结构设计的基本原理</a:t>
                      </a:r>
                      <a:endParaRPr lang="zh-CN" sz="1100">
                        <a:latin typeface="宋体" panose="02010600030101010101" pitchFamily="2" charset="-122"/>
                        <a:ea typeface="宋体" panose="02010600030101010101" pitchFamily="2" charset="-122"/>
                      </a:endParaRPr>
                    </a:p>
                    <a:p>
                      <a:pPr marL="0" indent="0" algn="just">
                        <a:lnSpc>
                          <a:spcPct val="125000"/>
                        </a:lnSpc>
                        <a:spcBef>
                          <a:spcPct val="0"/>
                        </a:spcBef>
                        <a:spcAft>
                          <a:spcPct val="0"/>
                        </a:spcAft>
                      </a:pPr>
                      <a:r>
                        <a:rPr lang="en-US" altLang="zh-CN" sz="1100">
                          <a:latin typeface="Times New Roman" panose="02020603050405020304"/>
                          <a:ea typeface="宋体" panose="02010600030101010101" pitchFamily="2" charset="-122"/>
                        </a:rPr>
                        <a:t>2.</a:t>
                      </a:r>
                      <a:r>
                        <a:rPr lang="zh-CN" sz="1100">
                          <a:latin typeface="宋体" panose="02010600030101010101" pitchFamily="2" charset="-122"/>
                          <a:ea typeface="宋体" panose="02010600030101010101" pitchFamily="2" charset="-122"/>
                        </a:rPr>
                        <a:t>学习风筝制作的工程化流程</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just">
                        <a:lnSpc>
                          <a:spcPct val="125000"/>
                        </a:lnSpc>
                        <a:spcBef>
                          <a:spcPct val="0"/>
                        </a:spcBef>
                        <a:spcAft>
                          <a:spcPct val="0"/>
                        </a:spcAft>
                      </a:pPr>
                      <a:r>
                        <a:rPr lang="en-US" altLang="zh-CN" sz="1100">
                          <a:latin typeface="Times New Roman" panose="02020603050405020304"/>
                          <a:ea typeface="宋体" panose="02010600030101010101" pitchFamily="2" charset="-122"/>
                        </a:rPr>
                        <a:t>1.</a:t>
                      </a:r>
                      <a:r>
                        <a:rPr lang="zh-CN" sz="1100">
                          <a:latin typeface="宋体" panose="02010600030101010101" pitchFamily="2" charset="-122"/>
                          <a:ea typeface="宋体" panose="02010600030101010101" pitchFamily="2" charset="-122"/>
                        </a:rPr>
                        <a:t>了解阳江风筝的造型特点和色彩运用</a:t>
                      </a:r>
                      <a:endParaRPr lang="zh-CN" sz="1100">
                        <a:latin typeface="宋体" panose="02010600030101010101" pitchFamily="2" charset="-122"/>
                        <a:ea typeface="宋体" panose="02010600030101010101" pitchFamily="2" charset="-122"/>
                      </a:endParaRPr>
                    </a:p>
                    <a:p>
                      <a:pPr marL="0" indent="0" algn="just">
                        <a:lnSpc>
                          <a:spcPct val="125000"/>
                        </a:lnSpc>
                        <a:spcBef>
                          <a:spcPct val="0"/>
                        </a:spcBef>
                        <a:spcAft>
                          <a:spcPct val="0"/>
                        </a:spcAft>
                      </a:pPr>
                      <a:r>
                        <a:rPr lang="en-US" altLang="zh-CN" sz="1100">
                          <a:latin typeface="Times New Roman" panose="02020603050405020304"/>
                          <a:ea typeface="宋体" panose="02010600030101010101" pitchFamily="2" charset="-122"/>
                        </a:rPr>
                        <a:t>2.</a:t>
                      </a:r>
                      <a:r>
                        <a:rPr lang="zh-CN" sz="1100">
                          <a:latin typeface="宋体" panose="02010600030101010101" pitchFamily="2" charset="-122"/>
                          <a:ea typeface="宋体" panose="02010600030101010101" pitchFamily="2" charset="-122"/>
                        </a:rPr>
                        <a:t>学习风筝的装饰技巧，如绘画、剪纸等</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just">
                        <a:lnSpc>
                          <a:spcPct val="125000"/>
                        </a:lnSpc>
                        <a:spcBef>
                          <a:spcPct val="0"/>
                        </a:spcBef>
                        <a:spcAft>
                          <a:spcPct val="0"/>
                        </a:spcAft>
                      </a:pPr>
                      <a:r>
                        <a:rPr lang="en-US" altLang="zh-CN" sz="1100">
                          <a:latin typeface="Times New Roman" panose="02020603050405020304"/>
                          <a:ea typeface="宋体" panose="02010600030101010101" pitchFamily="2" charset="-122"/>
                        </a:rPr>
                        <a:t>1.</a:t>
                      </a:r>
                      <a:r>
                        <a:rPr lang="zh-CN" sz="1100">
                          <a:latin typeface="宋体" panose="02010600030101010101" pitchFamily="2" charset="-122"/>
                          <a:ea typeface="宋体" panose="02010600030101010101" pitchFamily="2" charset="-122"/>
                        </a:rPr>
                        <a:t>了解风筝制作中的比例关系</a:t>
                      </a:r>
                      <a:endParaRPr lang="zh-CN" sz="1100">
                        <a:latin typeface="宋体" panose="02010600030101010101" pitchFamily="2" charset="-122"/>
                        <a:ea typeface="宋体" panose="02010600030101010101" pitchFamily="2" charset="-122"/>
                      </a:endParaRPr>
                    </a:p>
                    <a:p>
                      <a:pPr marL="0" indent="0" algn="just">
                        <a:lnSpc>
                          <a:spcPct val="125000"/>
                        </a:lnSpc>
                        <a:spcBef>
                          <a:spcPct val="0"/>
                        </a:spcBef>
                        <a:spcAft>
                          <a:spcPct val="0"/>
                        </a:spcAft>
                      </a:pPr>
                      <a:r>
                        <a:rPr lang="en-US" altLang="zh-CN" sz="1100">
                          <a:latin typeface="Times New Roman" panose="02020603050405020304"/>
                          <a:ea typeface="宋体" panose="02010600030101010101" pitchFamily="2" charset="-122"/>
                        </a:rPr>
                        <a:t>2.</a:t>
                      </a:r>
                      <a:r>
                        <a:rPr lang="zh-CN" sz="1100">
                          <a:latin typeface="宋体" panose="02010600030101010101" pitchFamily="2" charset="-122"/>
                          <a:ea typeface="宋体" panose="02010600030101010101" pitchFamily="2" charset="-122"/>
                        </a:rPr>
                        <a:t>认识</a:t>
                      </a:r>
                      <a:r>
                        <a:rPr lang="zh-CN" sz="1100">
                          <a:latin typeface="Times New Roman" panose="02020603050405020304"/>
                          <a:ea typeface="宋体" panose="02010600030101010101" pitchFamily="2" charset="-122"/>
                        </a:rPr>
                        <a:t>与</a:t>
                      </a:r>
                      <a:r>
                        <a:rPr lang="zh-CN" sz="1100">
                          <a:latin typeface="宋体" panose="02010600030101010101" pitchFamily="2" charset="-122"/>
                          <a:ea typeface="宋体" panose="02010600030101010101" pitchFamily="2" charset="-122"/>
                        </a:rPr>
                        <a:t>风筝飞行轨迹相关的数学概念，如角度、对称等</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r>
              <a:tr h="1050925">
                <a:tc>
                  <a:txBody>
                    <a:bodyPr/>
                    <a:p>
                      <a:pPr marL="0" indent="0" algn="ctr" fontAlgn="ctr">
                        <a:lnSpc>
                          <a:spcPct val="125000"/>
                        </a:lnSpc>
                        <a:spcBef>
                          <a:spcPct val="0"/>
                        </a:spcBef>
                        <a:spcAft>
                          <a:spcPct val="0"/>
                        </a:spcAft>
                      </a:pPr>
                      <a:r>
                        <a:rPr lang="zh-CN" sz="900" b="1">
                          <a:solidFill>
                            <a:srgbClr val="000000"/>
                          </a:solidFill>
                          <a:latin typeface="宋体" panose="02010600030101010101" pitchFamily="2" charset="-122"/>
                          <a:ea typeface="宋体" panose="02010600030101010101" pitchFamily="2" charset="-122"/>
                        </a:rPr>
                        <a:t>能力</a:t>
                      </a:r>
                      <a:endParaRPr lang="zh-CN" sz="900" b="1">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just">
                        <a:lnSpc>
                          <a:spcPct val="125000"/>
                        </a:lnSpc>
                        <a:spcBef>
                          <a:spcPct val="0"/>
                        </a:spcBef>
                        <a:spcAft>
                          <a:spcPct val="0"/>
                        </a:spcAft>
                      </a:pPr>
                      <a:r>
                        <a:rPr lang="zh-CN" sz="1100">
                          <a:latin typeface="宋体" panose="02010600030101010101" pitchFamily="2" charset="-122"/>
                          <a:ea typeface="宋体" panose="02010600030101010101" pitchFamily="2" charset="-122"/>
                        </a:rPr>
                        <a:t>提高学生运用科学原理解决实际问题的能力</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just">
                        <a:lnSpc>
                          <a:spcPct val="125000"/>
                        </a:lnSpc>
                        <a:spcBef>
                          <a:spcPct val="0"/>
                        </a:spcBef>
                        <a:spcAft>
                          <a:spcPct val="0"/>
                        </a:spcAft>
                      </a:pPr>
                      <a:r>
                        <a:rPr lang="zh-CN" sz="1100">
                          <a:latin typeface="宋体" panose="02010600030101010101" pitchFamily="2" charset="-122"/>
                          <a:ea typeface="宋体" panose="02010600030101010101" pitchFamily="2" charset="-122"/>
                        </a:rPr>
                        <a:t>培养学生运用技术手段解决问题的能力</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just">
                        <a:lnSpc>
                          <a:spcPct val="125000"/>
                        </a:lnSpc>
                        <a:spcBef>
                          <a:spcPct val="0"/>
                        </a:spcBef>
                        <a:spcAft>
                          <a:spcPct val="0"/>
                        </a:spcAft>
                      </a:pPr>
                      <a:r>
                        <a:rPr lang="zh-CN" sz="1100">
                          <a:latin typeface="宋体" panose="02010600030101010101" pitchFamily="2" charset="-122"/>
                          <a:ea typeface="宋体" panose="02010600030101010101" pitchFamily="2" charset="-122"/>
                        </a:rPr>
                        <a:t>提高学生制作风筝的工程实践能力</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just">
                        <a:lnSpc>
                          <a:spcPct val="125000"/>
                        </a:lnSpc>
                        <a:spcBef>
                          <a:spcPct val="0"/>
                        </a:spcBef>
                        <a:spcAft>
                          <a:spcPct val="0"/>
                        </a:spcAft>
                      </a:pPr>
                      <a:r>
                        <a:rPr lang="zh-CN" sz="1100">
                          <a:latin typeface="宋体" panose="02010600030101010101" pitchFamily="2" charset="-122"/>
                          <a:ea typeface="宋体" panose="02010600030101010101" pitchFamily="2" charset="-122"/>
                        </a:rPr>
                        <a:t>培养学生的艺术创新思维和表现力</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just">
                        <a:lnSpc>
                          <a:spcPct val="125000"/>
                        </a:lnSpc>
                        <a:spcBef>
                          <a:spcPct val="0"/>
                        </a:spcBef>
                        <a:spcAft>
                          <a:spcPct val="0"/>
                        </a:spcAft>
                      </a:pPr>
                      <a:r>
                        <a:rPr lang="zh-CN" sz="1100">
                          <a:latin typeface="宋体" panose="02010600030101010101" pitchFamily="2" charset="-122"/>
                          <a:ea typeface="宋体" panose="02010600030101010101" pitchFamily="2" charset="-122"/>
                        </a:rPr>
                        <a:t>培养学生的空间想象力和抽象思维能力</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r>
            </a:tbl>
          </a:graphicData>
        </a:graphic>
      </p:graphicFrame>
      <p:pic>
        <p:nvPicPr>
          <p:cNvPr id="24" name="图片 24" descr="绘图1"/>
          <p:cNvPicPr>
            <a:picLocks noChangeAspect="1"/>
          </p:cNvPicPr>
          <p:nvPr/>
        </p:nvPicPr>
        <p:blipFill>
          <a:blip r:embed="rId4"/>
          <a:srcRect t="11344"/>
          <a:stretch>
            <a:fillRect/>
          </a:stretch>
        </p:blipFill>
        <p:spPr>
          <a:xfrm>
            <a:off x="5592445" y="1800860"/>
            <a:ext cx="6423025" cy="3904615"/>
          </a:xfrm>
          <a:prstGeom prst="rect">
            <a:avLst/>
          </a:prstGeom>
        </p:spPr>
      </p:pic>
      <p:sp>
        <p:nvSpPr>
          <p:cNvPr id="2" name="文本框 1"/>
          <p:cNvSpPr txBox="1"/>
          <p:nvPr/>
        </p:nvSpPr>
        <p:spPr>
          <a:xfrm>
            <a:off x="5610225" y="6108065"/>
            <a:ext cx="1149350" cy="306705"/>
          </a:xfrm>
          <a:prstGeom prst="rect">
            <a:avLst/>
          </a:prstGeom>
          <a:noFill/>
        </p:spPr>
        <p:txBody>
          <a:bodyPr wrap="square" rtlCol="0">
            <a:spAutoFit/>
          </a:bodyPr>
          <a:p>
            <a:pPr algn="ct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表</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5-2-1</a:t>
            </a:r>
            <a:endParaRPr lang="zh-CN" altLang="en-US" sz="1400"/>
          </a:p>
        </p:txBody>
      </p:sp>
      <p:sp>
        <p:nvSpPr>
          <p:cNvPr id="38" name="文本框 37"/>
          <p:cNvSpPr txBox="1"/>
          <p:nvPr/>
        </p:nvSpPr>
        <p:spPr>
          <a:xfrm>
            <a:off x="4417060" y="1226185"/>
            <a:ext cx="3357880" cy="491490"/>
          </a:xfrm>
          <a:prstGeom prst="rect">
            <a:avLst/>
          </a:prstGeom>
          <a:noFill/>
        </p:spPr>
        <p:txBody>
          <a:bodyPr wrap="square" rtlCol="0">
            <a:spAutoFit/>
          </a:bodyPr>
          <a:p>
            <a:r>
              <a:rPr lang="zh-CN" altLang="en-US" sz="2600" b="1">
                <a:solidFill>
                  <a:srgbClr val="55797A"/>
                </a:solidFill>
              </a:rPr>
              <a:t>（</a:t>
            </a:r>
            <a:r>
              <a:rPr lang="zh-CN" altLang="en-US" sz="2600" b="1">
                <a:solidFill>
                  <a:srgbClr val="55797A"/>
                </a:solidFill>
              </a:rPr>
              <a:t>二）</a:t>
            </a:r>
            <a:r>
              <a:rPr lang="zh-CN" altLang="en-US" sz="2600" b="1">
                <a:solidFill>
                  <a:srgbClr val="55797A"/>
                </a:solidFill>
              </a:rPr>
              <a:t>教学设计思路</a:t>
            </a:r>
            <a:endParaRPr lang="zh-CN" altLang="en-US" sz="2600" b="1">
              <a:solidFill>
                <a:srgbClr val="55797A"/>
              </a:solidFill>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sp>
        <p:nvSpPr>
          <p:cNvPr id="5" name="矩形 4"/>
          <p:cNvSpPr/>
          <p:nvPr>
            <p:custDataLst>
              <p:tags r:id="rId1"/>
            </p:custDataLst>
          </p:nvPr>
        </p:nvSpPr>
        <p:spPr>
          <a:xfrm>
            <a:off x="0" y="1226185"/>
            <a:ext cx="12192000" cy="5351145"/>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6203950" cy="583565"/>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一、案例背景与教学设计思路</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graphicFrame>
        <p:nvGraphicFramePr>
          <p:cNvPr id="2" name="表格 1"/>
          <p:cNvGraphicFramePr/>
          <p:nvPr>
            <p:custDataLst>
              <p:tags r:id="rId3"/>
            </p:custDataLst>
          </p:nvPr>
        </p:nvGraphicFramePr>
        <p:xfrm>
          <a:off x="3138170" y="1793875"/>
          <a:ext cx="5915025" cy="4476750"/>
        </p:xfrm>
        <a:graphic>
          <a:graphicData uri="http://schemas.openxmlformats.org/drawingml/2006/table">
            <a:tbl>
              <a:tblPr/>
              <a:tblGrid>
                <a:gridCol w="1072515"/>
                <a:gridCol w="1892300"/>
                <a:gridCol w="2373630"/>
                <a:gridCol w="576580"/>
              </a:tblGrid>
              <a:tr h="263525">
                <a:tc>
                  <a:txBody>
                    <a:bodyPr/>
                    <a:p>
                      <a:pPr marL="0" indent="0" algn="ctr" fontAlgn="ctr">
                        <a:lnSpc>
                          <a:spcPct val="125000"/>
                        </a:lnSpc>
                        <a:spcBef>
                          <a:spcPct val="0"/>
                        </a:spcBef>
                        <a:spcAft>
                          <a:spcPct val="0"/>
                        </a:spcAft>
                      </a:pPr>
                      <a:r>
                        <a:rPr lang="zh-CN" sz="1100" b="1">
                          <a:solidFill>
                            <a:srgbClr val="000000"/>
                          </a:solidFill>
                          <a:latin typeface="宋体" panose="02010600030101010101" pitchFamily="2" charset="-122"/>
                          <a:ea typeface="宋体" panose="02010600030101010101" pitchFamily="2" charset="-122"/>
                        </a:rPr>
                        <a:t>活动环节</a:t>
                      </a:r>
                      <a:endParaRPr lang="zh-CN" sz="1100" b="1">
                        <a:solidFill>
                          <a:srgbClr val="000000"/>
                        </a:solidFill>
                        <a:latin typeface="宋体" panose="02010600030101010101" pitchFamily="2" charset="-122"/>
                        <a:ea typeface="宋体" panose="02010600030101010101" pitchFamily="2" charset="-122"/>
                      </a:endParaRPr>
                    </a:p>
                  </a:txBody>
                  <a:tcPr marL="36195" marR="36195"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ctr" fontAlgn="ctr">
                        <a:lnSpc>
                          <a:spcPct val="125000"/>
                        </a:lnSpc>
                        <a:spcBef>
                          <a:spcPct val="0"/>
                        </a:spcBef>
                        <a:spcAft>
                          <a:spcPct val="0"/>
                        </a:spcAft>
                      </a:pPr>
                      <a:r>
                        <a:rPr lang="zh-CN" sz="1100" b="1">
                          <a:solidFill>
                            <a:srgbClr val="000000"/>
                          </a:solidFill>
                          <a:latin typeface="宋体" panose="02010600030101010101" pitchFamily="2" charset="-122"/>
                          <a:ea typeface="宋体" panose="02010600030101010101" pitchFamily="2" charset="-122"/>
                        </a:rPr>
                        <a:t>焦点目标</a:t>
                      </a:r>
                      <a:endParaRPr lang="zh-CN" sz="1100" b="1">
                        <a:solidFill>
                          <a:srgbClr val="000000"/>
                        </a:solidFill>
                        <a:latin typeface="宋体" panose="02010600030101010101" pitchFamily="2" charset="-122"/>
                        <a:ea typeface="宋体" panose="02010600030101010101" pitchFamily="2" charset="-122"/>
                      </a:endParaRPr>
                    </a:p>
                  </a:txBody>
                  <a:tcPr marL="36195" marR="36195"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ctr" fontAlgn="ctr">
                        <a:lnSpc>
                          <a:spcPct val="125000"/>
                        </a:lnSpc>
                        <a:spcBef>
                          <a:spcPct val="0"/>
                        </a:spcBef>
                        <a:spcAft>
                          <a:spcPct val="0"/>
                        </a:spcAft>
                      </a:pPr>
                      <a:r>
                        <a:rPr lang="zh-CN" sz="1100" b="1">
                          <a:solidFill>
                            <a:srgbClr val="000000"/>
                          </a:solidFill>
                          <a:latin typeface="宋体" panose="02010600030101010101" pitchFamily="2" charset="-122"/>
                          <a:ea typeface="宋体" panose="02010600030101010101" pitchFamily="2" charset="-122"/>
                        </a:rPr>
                        <a:t>活动内容</a:t>
                      </a:r>
                      <a:endParaRPr lang="zh-CN" sz="1100" b="1">
                        <a:solidFill>
                          <a:srgbClr val="000000"/>
                        </a:solidFill>
                        <a:latin typeface="宋体" panose="02010600030101010101" pitchFamily="2" charset="-122"/>
                        <a:ea typeface="宋体" panose="02010600030101010101" pitchFamily="2" charset="-122"/>
                      </a:endParaRPr>
                    </a:p>
                  </a:txBody>
                  <a:tcPr marL="36195" marR="36195"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ctr" fontAlgn="ctr">
                        <a:lnSpc>
                          <a:spcPct val="125000"/>
                        </a:lnSpc>
                        <a:spcBef>
                          <a:spcPct val="0"/>
                        </a:spcBef>
                        <a:spcAft>
                          <a:spcPct val="0"/>
                        </a:spcAft>
                      </a:pPr>
                      <a:r>
                        <a:rPr lang="zh-CN" sz="1100" b="1">
                          <a:solidFill>
                            <a:srgbClr val="000000"/>
                          </a:solidFill>
                          <a:latin typeface="宋体" panose="02010600030101010101" pitchFamily="2" charset="-122"/>
                          <a:ea typeface="宋体" panose="02010600030101010101" pitchFamily="2" charset="-122"/>
                        </a:rPr>
                        <a:t>课时</a:t>
                      </a:r>
                      <a:endParaRPr lang="zh-CN" sz="1100" b="1">
                        <a:solidFill>
                          <a:srgbClr val="000000"/>
                        </a:solidFill>
                        <a:latin typeface="宋体" panose="02010600030101010101" pitchFamily="2" charset="-122"/>
                        <a:ea typeface="宋体" panose="02010600030101010101" pitchFamily="2" charset="-122"/>
                      </a:endParaRPr>
                    </a:p>
                  </a:txBody>
                  <a:tcPr marL="36195" marR="36195"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r>
              <a:tr h="869315">
                <a:tc>
                  <a:txBody>
                    <a:bodyPr/>
                    <a:p>
                      <a:pPr marL="0" indent="0" algn="ctr">
                        <a:lnSpc>
                          <a:spcPct val="125000"/>
                        </a:lnSpc>
                        <a:spcBef>
                          <a:spcPct val="0"/>
                        </a:spcBef>
                        <a:spcAft>
                          <a:spcPct val="0"/>
                        </a:spcAft>
                      </a:pPr>
                      <a:r>
                        <a:rPr lang="zh-CN" sz="1100" b="1">
                          <a:latin typeface="宋体" panose="02010600030101010101" pitchFamily="2" charset="-122"/>
                          <a:ea typeface="宋体" panose="02010600030101010101" pitchFamily="2" charset="-122"/>
                        </a:rPr>
                        <a:t>文化浸润与技艺认知</a:t>
                      </a:r>
                      <a:endParaRPr lang="zh-CN" sz="1100" b="1">
                        <a:latin typeface="宋体" panose="02010600030101010101" pitchFamily="2" charset="-122"/>
                        <a:ea typeface="宋体" panose="02010600030101010101" pitchFamily="2" charset="-122"/>
                      </a:endParaRPr>
                    </a:p>
                  </a:txBody>
                  <a:tcPr marL="36195" marR="36195"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just">
                        <a:lnSpc>
                          <a:spcPct val="125000"/>
                        </a:lnSpc>
                        <a:spcBef>
                          <a:spcPct val="0"/>
                        </a:spcBef>
                        <a:spcAft>
                          <a:spcPct val="0"/>
                        </a:spcAft>
                      </a:pPr>
                      <a:r>
                        <a:rPr lang="en-US" altLang="zh-CN" sz="1100">
                          <a:latin typeface="Times New Roman" panose="02020603050405020304"/>
                          <a:ea typeface="宋体" panose="02010600030101010101" pitchFamily="2" charset="-122"/>
                        </a:rPr>
                        <a:t>1.</a:t>
                      </a:r>
                      <a:r>
                        <a:rPr lang="zh-CN" sz="1100">
                          <a:latin typeface="宋体" panose="02010600030101010101" pitchFamily="2" charset="-122"/>
                          <a:ea typeface="宋体" panose="02010600030101010101" pitchFamily="2" charset="-122"/>
                        </a:rPr>
                        <a:t>认识阳江风筝的历史文化价值与非遗地位</a:t>
                      </a:r>
                      <a:endParaRPr lang="zh-CN" sz="1100">
                        <a:latin typeface="宋体" panose="02010600030101010101" pitchFamily="2" charset="-122"/>
                        <a:ea typeface="宋体" panose="02010600030101010101" pitchFamily="2" charset="-122"/>
                      </a:endParaRPr>
                    </a:p>
                    <a:p>
                      <a:pPr marL="0" indent="0" algn="just">
                        <a:lnSpc>
                          <a:spcPct val="125000"/>
                        </a:lnSpc>
                        <a:spcBef>
                          <a:spcPct val="0"/>
                        </a:spcBef>
                        <a:spcAft>
                          <a:spcPct val="0"/>
                        </a:spcAft>
                      </a:pPr>
                      <a:r>
                        <a:rPr lang="en-US" altLang="zh-CN" sz="1100">
                          <a:latin typeface="Times New Roman" panose="02020603050405020304"/>
                          <a:ea typeface="宋体" panose="02010600030101010101" pitchFamily="2" charset="-122"/>
                        </a:rPr>
                        <a:t>2.</a:t>
                      </a:r>
                      <a:r>
                        <a:rPr lang="zh-CN" sz="1100">
                          <a:latin typeface="宋体" panose="02010600030101010101" pitchFamily="2" charset="-122"/>
                          <a:ea typeface="宋体" panose="02010600030101010101" pitchFamily="2" charset="-122"/>
                        </a:rPr>
                        <a:t>理解风筝制作中蕴含的科学原理</a:t>
                      </a:r>
                      <a:endParaRPr lang="zh-CN" sz="1100">
                        <a:latin typeface="宋体" panose="02010600030101010101" pitchFamily="2" charset="-122"/>
                        <a:ea typeface="宋体" panose="02010600030101010101" pitchFamily="2" charset="-122"/>
                      </a:endParaRPr>
                    </a:p>
                  </a:txBody>
                  <a:tcPr marL="36195" marR="36195"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just">
                        <a:lnSpc>
                          <a:spcPct val="125000"/>
                        </a:lnSpc>
                        <a:spcBef>
                          <a:spcPct val="0"/>
                        </a:spcBef>
                        <a:spcAft>
                          <a:spcPct val="0"/>
                        </a:spcAft>
                      </a:pPr>
                      <a:r>
                        <a:rPr lang="en-US" altLang="zh-CN" sz="1100">
                          <a:latin typeface="Times New Roman" panose="02020603050405020304"/>
                          <a:ea typeface="宋体" panose="02010600030101010101" pitchFamily="2" charset="-122"/>
                        </a:rPr>
                        <a:t>1.</a:t>
                      </a:r>
                      <a:r>
                        <a:rPr lang="zh-CN" sz="1100">
                          <a:latin typeface="宋体" panose="02010600030101010101" pitchFamily="2" charset="-122"/>
                          <a:ea typeface="宋体" panose="02010600030101010101" pitchFamily="2" charset="-122"/>
                        </a:rPr>
                        <a:t>参观阳江风筝馆，聆听文化讲解，欣赏风筝展品</a:t>
                      </a:r>
                      <a:endParaRPr lang="zh-CN" sz="1100">
                        <a:latin typeface="宋体" panose="02010600030101010101" pitchFamily="2" charset="-122"/>
                        <a:ea typeface="宋体" panose="02010600030101010101" pitchFamily="2" charset="-122"/>
                      </a:endParaRPr>
                    </a:p>
                    <a:p>
                      <a:pPr marL="0" indent="0" algn="just">
                        <a:lnSpc>
                          <a:spcPct val="125000"/>
                        </a:lnSpc>
                        <a:spcBef>
                          <a:spcPct val="0"/>
                        </a:spcBef>
                        <a:spcAft>
                          <a:spcPct val="0"/>
                        </a:spcAft>
                      </a:pPr>
                      <a:r>
                        <a:rPr lang="en-US" altLang="zh-CN" sz="1100">
                          <a:latin typeface="Times New Roman" panose="02020603050405020304"/>
                          <a:ea typeface="宋体" panose="02010600030101010101" pitchFamily="2" charset="-122"/>
                        </a:rPr>
                        <a:t>2.</a:t>
                      </a:r>
                      <a:r>
                        <a:rPr lang="zh-CN" sz="1100">
                          <a:latin typeface="宋体" panose="02010600030101010101" pitchFamily="2" charset="-122"/>
                          <a:ea typeface="宋体" panose="02010600030101010101" pitchFamily="2" charset="-122"/>
                        </a:rPr>
                        <a:t>现场观摩风筝</a:t>
                      </a:r>
                      <a:r>
                        <a:rPr lang="zh-CN" sz="1100">
                          <a:latin typeface="Times New Roman" panose="02020603050405020304"/>
                          <a:ea typeface="宋体" panose="02010600030101010101" pitchFamily="2" charset="-122"/>
                        </a:rPr>
                        <a:t>非遗代表性传承人的</a:t>
                      </a:r>
                      <a:r>
                        <a:rPr lang="zh-CN" sz="1100">
                          <a:latin typeface="宋体" panose="02010600030101010101" pitchFamily="2" charset="-122"/>
                          <a:ea typeface="宋体" panose="02010600030101010101" pitchFamily="2" charset="-122"/>
                        </a:rPr>
                        <a:t>制作技艺，</a:t>
                      </a:r>
                      <a:r>
                        <a:rPr lang="zh-CN" sz="1100">
                          <a:latin typeface="Times New Roman" panose="02020603050405020304"/>
                          <a:ea typeface="宋体" panose="02010600030101010101" pitchFamily="2" charset="-122"/>
                        </a:rPr>
                        <a:t>并进行</a:t>
                      </a:r>
                      <a:r>
                        <a:rPr lang="zh-CN" sz="1100">
                          <a:latin typeface="宋体" panose="02010600030101010101" pitchFamily="2" charset="-122"/>
                          <a:ea typeface="宋体" panose="02010600030101010101" pitchFamily="2" charset="-122"/>
                        </a:rPr>
                        <a:t>互动提问</a:t>
                      </a:r>
                      <a:endParaRPr lang="zh-CN" sz="1100">
                        <a:latin typeface="宋体" panose="02010600030101010101" pitchFamily="2" charset="-122"/>
                        <a:ea typeface="宋体" panose="02010600030101010101" pitchFamily="2" charset="-122"/>
                      </a:endParaRPr>
                    </a:p>
                  </a:txBody>
                  <a:tcPr marL="36195" marR="36195"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ctr">
                        <a:lnSpc>
                          <a:spcPct val="125000"/>
                        </a:lnSpc>
                        <a:spcBef>
                          <a:spcPct val="0"/>
                        </a:spcBef>
                        <a:spcAft>
                          <a:spcPct val="0"/>
                        </a:spcAft>
                      </a:pPr>
                      <a:r>
                        <a:rPr lang="en-US" altLang="zh-CN" sz="1100">
                          <a:latin typeface="Times New Roman" panose="02020603050405020304"/>
                          <a:ea typeface="宋体" panose="02010600030101010101" pitchFamily="2" charset="-122"/>
                        </a:rPr>
                        <a:t>3</a:t>
                      </a:r>
                      <a:endParaRPr lang="en-US" altLang="zh-CN" sz="1100">
                        <a:latin typeface="Times New Roman" panose="02020603050405020304"/>
                        <a:ea typeface="宋体" panose="02010600030101010101" pitchFamily="2" charset="-122"/>
                      </a:endParaRPr>
                    </a:p>
                  </a:txBody>
                  <a:tcPr marL="36195" marR="36195"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r>
              <a:tr h="868680">
                <a:tc>
                  <a:txBody>
                    <a:bodyPr/>
                    <a:p>
                      <a:pPr marL="0" indent="0" algn="ctr">
                        <a:lnSpc>
                          <a:spcPct val="125000"/>
                        </a:lnSpc>
                        <a:spcBef>
                          <a:spcPct val="0"/>
                        </a:spcBef>
                        <a:spcAft>
                          <a:spcPct val="0"/>
                        </a:spcAft>
                      </a:pPr>
                      <a:r>
                        <a:rPr lang="zh-CN" sz="1100" b="1">
                          <a:latin typeface="宋体" panose="02010600030101010101" pitchFamily="2" charset="-122"/>
                          <a:ea typeface="宋体" panose="02010600030101010101" pitchFamily="2" charset="-122"/>
                        </a:rPr>
                        <a:t>基础技艺练习</a:t>
                      </a:r>
                      <a:endParaRPr lang="zh-CN" sz="1100" b="1">
                        <a:latin typeface="宋体" panose="02010600030101010101" pitchFamily="2" charset="-122"/>
                        <a:ea typeface="宋体" panose="02010600030101010101" pitchFamily="2" charset="-122"/>
                      </a:endParaRPr>
                    </a:p>
                  </a:txBody>
                  <a:tcPr marL="36195" marR="36195"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just">
                        <a:lnSpc>
                          <a:spcPct val="125000"/>
                        </a:lnSpc>
                        <a:spcBef>
                          <a:spcPct val="0"/>
                        </a:spcBef>
                        <a:spcAft>
                          <a:spcPct val="0"/>
                        </a:spcAft>
                      </a:pPr>
                      <a:r>
                        <a:rPr lang="en-US" altLang="zh-CN" sz="1100">
                          <a:latin typeface="Times New Roman" panose="02020603050405020304"/>
                          <a:ea typeface="宋体" panose="02010600030101010101" pitchFamily="2" charset="-122"/>
                        </a:rPr>
                        <a:t>1.</a:t>
                      </a:r>
                      <a:r>
                        <a:rPr lang="zh-CN" sz="1100">
                          <a:latin typeface="宋体" panose="02010600030101010101" pitchFamily="2" charset="-122"/>
                          <a:ea typeface="宋体" panose="02010600030101010101" pitchFamily="2" charset="-122"/>
                        </a:rPr>
                        <a:t>学习风筝制作材料的选用标准</a:t>
                      </a:r>
                      <a:endParaRPr lang="zh-CN" sz="1100">
                        <a:latin typeface="宋体" panose="02010600030101010101" pitchFamily="2" charset="-122"/>
                        <a:ea typeface="宋体" panose="02010600030101010101" pitchFamily="2" charset="-122"/>
                      </a:endParaRPr>
                    </a:p>
                    <a:p>
                      <a:pPr marL="0" indent="0" algn="just">
                        <a:lnSpc>
                          <a:spcPct val="125000"/>
                        </a:lnSpc>
                        <a:spcBef>
                          <a:spcPct val="0"/>
                        </a:spcBef>
                        <a:spcAft>
                          <a:spcPct val="0"/>
                        </a:spcAft>
                      </a:pPr>
                      <a:r>
                        <a:rPr lang="en-US" altLang="zh-CN" sz="1100">
                          <a:latin typeface="Times New Roman" panose="02020603050405020304"/>
                          <a:ea typeface="宋体" panose="02010600030101010101" pitchFamily="2" charset="-122"/>
                        </a:rPr>
                        <a:t>2.</a:t>
                      </a:r>
                      <a:r>
                        <a:rPr lang="zh-CN" sz="1100">
                          <a:latin typeface="宋体" panose="02010600030101010101" pitchFamily="2" charset="-122"/>
                          <a:ea typeface="宋体" panose="02010600030101010101" pitchFamily="2" charset="-122"/>
                        </a:rPr>
                        <a:t>掌握风筝制作的关键技法步骤</a:t>
                      </a:r>
                      <a:endParaRPr lang="zh-CN" sz="1100">
                        <a:latin typeface="宋体" panose="02010600030101010101" pitchFamily="2" charset="-122"/>
                        <a:ea typeface="宋体" panose="02010600030101010101" pitchFamily="2" charset="-122"/>
                      </a:endParaRPr>
                    </a:p>
                  </a:txBody>
                  <a:tcPr marL="36195" marR="36195"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just">
                        <a:lnSpc>
                          <a:spcPct val="125000"/>
                        </a:lnSpc>
                        <a:spcBef>
                          <a:spcPct val="0"/>
                        </a:spcBef>
                        <a:spcAft>
                          <a:spcPct val="0"/>
                        </a:spcAft>
                      </a:pPr>
                      <a:r>
                        <a:rPr lang="en-US" altLang="zh-CN" sz="1100">
                          <a:latin typeface="Times New Roman" panose="02020603050405020304"/>
                          <a:ea typeface="宋体" panose="02010600030101010101" pitchFamily="2" charset="-122"/>
                        </a:rPr>
                        <a:t>1.</a:t>
                      </a:r>
                      <a:r>
                        <a:rPr lang="zh-CN" sz="1100">
                          <a:latin typeface="宋体" panose="02010600030101010101" pitchFamily="2" charset="-122"/>
                          <a:ea typeface="宋体" panose="02010600030101010101" pitchFamily="2" charset="-122"/>
                        </a:rPr>
                        <a:t>认识和选用各种风筝材料</a:t>
                      </a:r>
                      <a:endParaRPr lang="zh-CN" sz="1100">
                        <a:latin typeface="宋体" panose="02010600030101010101" pitchFamily="2" charset="-122"/>
                        <a:ea typeface="宋体" panose="02010600030101010101" pitchFamily="2" charset="-122"/>
                      </a:endParaRPr>
                    </a:p>
                    <a:p>
                      <a:pPr marL="0" indent="0" algn="just">
                        <a:lnSpc>
                          <a:spcPct val="125000"/>
                        </a:lnSpc>
                        <a:spcBef>
                          <a:spcPct val="0"/>
                        </a:spcBef>
                        <a:spcAft>
                          <a:spcPct val="0"/>
                        </a:spcAft>
                      </a:pPr>
                      <a:r>
                        <a:rPr lang="en-US" altLang="zh-CN" sz="1100">
                          <a:latin typeface="Times New Roman" panose="02020603050405020304"/>
                          <a:ea typeface="宋体" panose="02010600030101010101" pitchFamily="2" charset="-122"/>
                        </a:rPr>
                        <a:t>2.</a:t>
                      </a:r>
                      <a:r>
                        <a:rPr lang="zh-CN" sz="1100">
                          <a:latin typeface="宋体" panose="02010600030101010101" pitchFamily="2" charset="-122"/>
                          <a:ea typeface="宋体" panose="02010600030101010101" pitchFamily="2" charset="-122"/>
                        </a:rPr>
                        <a:t>在师傅指导下练习风筝制作基本技艺</a:t>
                      </a:r>
                      <a:endParaRPr lang="zh-CN" sz="1100">
                        <a:latin typeface="宋体" panose="02010600030101010101" pitchFamily="2" charset="-122"/>
                        <a:ea typeface="宋体" panose="02010600030101010101" pitchFamily="2" charset="-122"/>
                      </a:endParaRPr>
                    </a:p>
                    <a:p>
                      <a:pPr marL="0" indent="0" algn="just">
                        <a:lnSpc>
                          <a:spcPct val="125000"/>
                        </a:lnSpc>
                        <a:spcBef>
                          <a:spcPct val="0"/>
                        </a:spcBef>
                        <a:spcAft>
                          <a:spcPct val="0"/>
                        </a:spcAft>
                      </a:pPr>
                      <a:r>
                        <a:rPr lang="en-US" altLang="zh-CN" sz="1100">
                          <a:latin typeface="Times New Roman" panose="02020603050405020304"/>
                          <a:ea typeface="宋体" panose="02010600030101010101" pitchFamily="2" charset="-122"/>
                        </a:rPr>
                        <a:t>3.</a:t>
                      </a:r>
                      <a:r>
                        <a:rPr lang="zh-CN" sz="1100">
                          <a:latin typeface="宋体" panose="02010600030101010101" pitchFamily="2" charset="-122"/>
                          <a:ea typeface="宋体" panose="02010600030101010101" pitchFamily="2" charset="-122"/>
                        </a:rPr>
                        <a:t>小组交流，分享制作心得</a:t>
                      </a:r>
                      <a:endParaRPr lang="zh-CN" sz="1100">
                        <a:latin typeface="宋体" panose="02010600030101010101" pitchFamily="2" charset="-122"/>
                        <a:ea typeface="宋体" panose="02010600030101010101" pitchFamily="2" charset="-122"/>
                      </a:endParaRPr>
                    </a:p>
                  </a:txBody>
                  <a:tcPr marL="36195" marR="36195"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ctr">
                        <a:lnSpc>
                          <a:spcPct val="125000"/>
                        </a:lnSpc>
                        <a:spcBef>
                          <a:spcPct val="0"/>
                        </a:spcBef>
                        <a:spcAft>
                          <a:spcPct val="0"/>
                        </a:spcAft>
                      </a:pPr>
                      <a:r>
                        <a:rPr lang="en-US" altLang="zh-CN" sz="1100">
                          <a:latin typeface="Times New Roman" panose="02020603050405020304"/>
                          <a:ea typeface="宋体" panose="02010600030101010101" pitchFamily="2" charset="-122"/>
                        </a:rPr>
                        <a:t>3</a:t>
                      </a:r>
                      <a:endParaRPr lang="en-US" altLang="zh-CN" sz="1100">
                        <a:latin typeface="Times New Roman" panose="02020603050405020304"/>
                        <a:ea typeface="宋体" panose="02010600030101010101" pitchFamily="2" charset="-122"/>
                      </a:endParaRPr>
                    </a:p>
                  </a:txBody>
                  <a:tcPr marL="36195" marR="36195"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r>
              <a:tr h="1086485">
                <a:tc>
                  <a:txBody>
                    <a:bodyPr/>
                    <a:p>
                      <a:pPr marL="0" indent="0" algn="ctr">
                        <a:lnSpc>
                          <a:spcPct val="125000"/>
                        </a:lnSpc>
                        <a:spcBef>
                          <a:spcPct val="0"/>
                        </a:spcBef>
                        <a:spcAft>
                          <a:spcPct val="0"/>
                        </a:spcAft>
                      </a:pPr>
                      <a:r>
                        <a:rPr lang="zh-CN" sz="1100" b="1">
                          <a:latin typeface="宋体" panose="02010600030101010101" pitchFamily="2" charset="-122"/>
                          <a:ea typeface="宋体" panose="02010600030101010101" pitchFamily="2" charset="-122"/>
                        </a:rPr>
                        <a:t>技艺内化与规律提炼</a:t>
                      </a:r>
                      <a:endParaRPr lang="zh-CN" sz="1100" b="1">
                        <a:latin typeface="宋体" panose="02010600030101010101" pitchFamily="2" charset="-122"/>
                        <a:ea typeface="宋体" panose="02010600030101010101" pitchFamily="2" charset="-122"/>
                      </a:endParaRPr>
                    </a:p>
                  </a:txBody>
                  <a:tcPr marL="36195" marR="36195"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just">
                        <a:lnSpc>
                          <a:spcPct val="125000"/>
                        </a:lnSpc>
                        <a:spcBef>
                          <a:spcPct val="0"/>
                        </a:spcBef>
                        <a:spcAft>
                          <a:spcPct val="0"/>
                        </a:spcAft>
                      </a:pPr>
                      <a:r>
                        <a:rPr lang="en-US" altLang="zh-CN" sz="1100">
                          <a:latin typeface="Times New Roman" panose="02020603050405020304"/>
                          <a:ea typeface="宋体" panose="02010600030101010101" pitchFamily="2" charset="-122"/>
                        </a:rPr>
                        <a:t>1.</a:t>
                      </a:r>
                      <a:r>
                        <a:rPr lang="zh-CN" sz="1100">
                          <a:latin typeface="宋体" panose="02010600030101010101" pitchFamily="2" charset="-122"/>
                          <a:ea typeface="宋体" panose="02010600030101010101" pitchFamily="2" charset="-122"/>
                        </a:rPr>
                        <a:t>巩固提升风筝制作技能</a:t>
                      </a:r>
                      <a:endParaRPr lang="zh-CN" sz="1100">
                        <a:latin typeface="宋体" panose="02010600030101010101" pitchFamily="2" charset="-122"/>
                        <a:ea typeface="宋体" panose="02010600030101010101" pitchFamily="2" charset="-122"/>
                      </a:endParaRPr>
                    </a:p>
                    <a:p>
                      <a:pPr marL="0" indent="0" algn="just">
                        <a:lnSpc>
                          <a:spcPct val="125000"/>
                        </a:lnSpc>
                        <a:spcBef>
                          <a:spcPct val="0"/>
                        </a:spcBef>
                        <a:spcAft>
                          <a:spcPct val="0"/>
                        </a:spcAft>
                      </a:pPr>
                      <a:r>
                        <a:rPr lang="en-US" altLang="zh-CN" sz="1100">
                          <a:latin typeface="Times New Roman" panose="02020603050405020304"/>
                          <a:ea typeface="宋体" panose="02010600030101010101" pitchFamily="2" charset="-122"/>
                        </a:rPr>
                        <a:t>2.</a:t>
                      </a:r>
                      <a:r>
                        <a:rPr lang="zh-CN" sz="1100">
                          <a:latin typeface="宋体" panose="02010600030101010101" pitchFamily="2" charset="-122"/>
                          <a:ea typeface="宋体" panose="02010600030101010101" pitchFamily="2" charset="-122"/>
                        </a:rPr>
                        <a:t>探究风筝制作与飞行中的科学规律</a:t>
                      </a:r>
                      <a:endParaRPr lang="zh-CN" sz="1100">
                        <a:latin typeface="宋体" panose="02010600030101010101" pitchFamily="2" charset="-122"/>
                        <a:ea typeface="宋体" panose="02010600030101010101" pitchFamily="2" charset="-122"/>
                      </a:endParaRPr>
                    </a:p>
                  </a:txBody>
                  <a:tcPr marL="36195" marR="36195"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just">
                        <a:lnSpc>
                          <a:spcPct val="125000"/>
                        </a:lnSpc>
                        <a:spcBef>
                          <a:spcPct val="0"/>
                        </a:spcBef>
                        <a:spcAft>
                          <a:spcPct val="0"/>
                        </a:spcAft>
                      </a:pPr>
                      <a:r>
                        <a:rPr lang="en-US" altLang="zh-CN" sz="1100">
                          <a:latin typeface="Times New Roman" panose="02020603050405020304"/>
                          <a:ea typeface="宋体" panose="02010600030101010101" pitchFamily="2" charset="-122"/>
                        </a:rPr>
                        <a:t>1.</a:t>
                      </a:r>
                      <a:r>
                        <a:rPr lang="zh-CN" sz="1100">
                          <a:latin typeface="宋体" panose="02010600030101010101" pitchFamily="2" charset="-122"/>
                          <a:ea typeface="宋体" panose="02010600030101010101" pitchFamily="2" charset="-122"/>
                        </a:rPr>
                        <a:t>复习</a:t>
                      </a:r>
                      <a:r>
                        <a:rPr lang="zh-CN" sz="1100">
                          <a:latin typeface="Times New Roman" panose="02020603050405020304"/>
                          <a:ea typeface="宋体" panose="02010600030101010101" pitchFamily="2" charset="-122"/>
                        </a:rPr>
                        <a:t>并</a:t>
                      </a:r>
                      <a:r>
                        <a:rPr lang="zh-CN" sz="1100">
                          <a:latin typeface="宋体" panose="02010600030101010101" pitchFamily="2" charset="-122"/>
                          <a:ea typeface="宋体" panose="02010600030101010101" pitchFamily="2" charset="-122"/>
                        </a:rPr>
                        <a:t>展示风筝制作技能，师傅指点提升</a:t>
                      </a:r>
                      <a:endParaRPr lang="zh-CN" sz="1100">
                        <a:latin typeface="宋体" panose="02010600030101010101" pitchFamily="2" charset="-122"/>
                        <a:ea typeface="宋体" panose="02010600030101010101" pitchFamily="2" charset="-122"/>
                      </a:endParaRPr>
                    </a:p>
                    <a:p>
                      <a:pPr marL="0" indent="0" algn="just">
                        <a:lnSpc>
                          <a:spcPct val="125000"/>
                        </a:lnSpc>
                        <a:spcBef>
                          <a:spcPct val="0"/>
                        </a:spcBef>
                        <a:spcAft>
                          <a:spcPct val="0"/>
                        </a:spcAft>
                      </a:pPr>
                      <a:r>
                        <a:rPr lang="en-US" altLang="zh-CN" sz="1100">
                          <a:latin typeface="Times New Roman" panose="02020603050405020304"/>
                          <a:ea typeface="宋体" panose="02010600030101010101" pitchFamily="2" charset="-122"/>
                        </a:rPr>
                        <a:t>2.</a:t>
                      </a:r>
                      <a:r>
                        <a:rPr lang="zh-CN" sz="1100">
                          <a:latin typeface="宋体" panose="02010600030101010101" pitchFamily="2" charset="-122"/>
                          <a:ea typeface="宋体" panose="02010600030101010101" pitchFamily="2" charset="-122"/>
                        </a:rPr>
                        <a:t>学习进阶风筝制作技艺</a:t>
                      </a:r>
                      <a:endParaRPr lang="zh-CN" sz="1100">
                        <a:latin typeface="宋体" panose="02010600030101010101" pitchFamily="2" charset="-122"/>
                        <a:ea typeface="宋体" panose="02010600030101010101" pitchFamily="2" charset="-122"/>
                      </a:endParaRPr>
                    </a:p>
                    <a:p>
                      <a:pPr marL="0" indent="0" algn="just">
                        <a:lnSpc>
                          <a:spcPct val="125000"/>
                        </a:lnSpc>
                        <a:spcBef>
                          <a:spcPct val="0"/>
                        </a:spcBef>
                        <a:spcAft>
                          <a:spcPct val="0"/>
                        </a:spcAft>
                      </a:pPr>
                      <a:r>
                        <a:rPr lang="en-US" altLang="zh-CN" sz="1100">
                          <a:latin typeface="Times New Roman" panose="02020603050405020304"/>
                          <a:ea typeface="宋体" panose="02010600030101010101" pitchFamily="2" charset="-122"/>
                        </a:rPr>
                        <a:t>3.</a:t>
                      </a:r>
                      <a:r>
                        <a:rPr lang="zh-CN" sz="1100">
                          <a:latin typeface="宋体" panose="02010600030101010101" pitchFamily="2" charset="-122"/>
                          <a:ea typeface="宋体" panose="02010600030101010101" pitchFamily="2" charset="-122"/>
                        </a:rPr>
                        <a:t>分组讨论</a:t>
                      </a:r>
                      <a:r>
                        <a:rPr lang="zh-CN" sz="1100">
                          <a:latin typeface="Times New Roman" panose="02020603050405020304"/>
                          <a:ea typeface="宋体" panose="02010600030101010101" pitchFamily="2" charset="-122"/>
                        </a:rPr>
                        <a:t>并</a:t>
                      </a:r>
                      <a:r>
                        <a:rPr lang="zh-CN" sz="1100">
                          <a:latin typeface="宋体" panose="02010600030101010101" pitchFamily="2" charset="-122"/>
                          <a:ea typeface="宋体" panose="02010600030101010101" pitchFamily="2" charset="-122"/>
                        </a:rPr>
                        <a:t>总结风筝制作与飞行的影响因素与规律</a:t>
                      </a:r>
                      <a:endParaRPr lang="zh-CN" sz="1100">
                        <a:latin typeface="宋体" panose="02010600030101010101" pitchFamily="2" charset="-122"/>
                        <a:ea typeface="宋体" panose="02010600030101010101" pitchFamily="2" charset="-122"/>
                      </a:endParaRPr>
                    </a:p>
                  </a:txBody>
                  <a:tcPr marL="36195" marR="36195"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ctr">
                        <a:lnSpc>
                          <a:spcPct val="125000"/>
                        </a:lnSpc>
                        <a:spcBef>
                          <a:spcPct val="0"/>
                        </a:spcBef>
                        <a:spcAft>
                          <a:spcPct val="0"/>
                        </a:spcAft>
                      </a:pPr>
                      <a:r>
                        <a:rPr lang="en-US" altLang="zh-CN" sz="1100">
                          <a:latin typeface="Times New Roman" panose="02020603050405020304"/>
                          <a:ea typeface="宋体" panose="02010600030101010101" pitchFamily="2" charset="-122"/>
                        </a:rPr>
                        <a:t>2</a:t>
                      </a:r>
                      <a:endParaRPr lang="en-US" altLang="zh-CN" sz="1100">
                        <a:latin typeface="Times New Roman" panose="02020603050405020304"/>
                        <a:ea typeface="宋体" panose="02010600030101010101" pitchFamily="2" charset="-122"/>
                      </a:endParaRPr>
                    </a:p>
                  </a:txBody>
                  <a:tcPr marL="36195" marR="36195"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r>
              <a:tr h="868680">
                <a:tc>
                  <a:txBody>
                    <a:bodyPr/>
                    <a:p>
                      <a:pPr marL="0" indent="0" algn="ctr">
                        <a:lnSpc>
                          <a:spcPct val="125000"/>
                        </a:lnSpc>
                        <a:spcBef>
                          <a:spcPct val="0"/>
                        </a:spcBef>
                        <a:spcAft>
                          <a:spcPct val="0"/>
                        </a:spcAft>
                      </a:pPr>
                      <a:r>
                        <a:rPr lang="zh-CN" sz="1100" b="1">
                          <a:latin typeface="宋体" panose="02010600030101010101" pitchFamily="2" charset="-122"/>
                          <a:ea typeface="宋体" panose="02010600030101010101" pitchFamily="2" charset="-122"/>
                        </a:rPr>
                        <a:t>作品制作与创意设计</a:t>
                      </a:r>
                      <a:endParaRPr lang="zh-CN" sz="1100" b="1">
                        <a:latin typeface="宋体" panose="02010600030101010101" pitchFamily="2" charset="-122"/>
                        <a:ea typeface="宋体" panose="02010600030101010101" pitchFamily="2" charset="-122"/>
                      </a:endParaRPr>
                    </a:p>
                  </a:txBody>
                  <a:tcPr marL="36195" marR="36195"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just">
                        <a:lnSpc>
                          <a:spcPct val="125000"/>
                        </a:lnSpc>
                        <a:spcBef>
                          <a:spcPct val="0"/>
                        </a:spcBef>
                        <a:spcAft>
                          <a:spcPct val="0"/>
                        </a:spcAft>
                      </a:pPr>
                      <a:r>
                        <a:rPr lang="en-US" altLang="zh-CN" sz="1100">
                          <a:latin typeface="Times New Roman" panose="02020603050405020304"/>
                          <a:ea typeface="宋体" panose="02010600030101010101" pitchFamily="2" charset="-122"/>
                        </a:rPr>
                        <a:t>1.</a:t>
                      </a:r>
                      <a:r>
                        <a:rPr lang="zh-CN" sz="1100">
                          <a:latin typeface="宋体" panose="02010600030101010101" pitchFamily="2" charset="-122"/>
                          <a:ea typeface="宋体" panose="02010600030101010101" pitchFamily="2" charset="-122"/>
                        </a:rPr>
                        <a:t>完成个人风筝作品制作</a:t>
                      </a:r>
                      <a:endParaRPr lang="zh-CN" sz="1100">
                        <a:latin typeface="宋体" panose="02010600030101010101" pitchFamily="2" charset="-122"/>
                        <a:ea typeface="宋体" panose="02010600030101010101" pitchFamily="2" charset="-122"/>
                      </a:endParaRPr>
                    </a:p>
                    <a:p>
                      <a:pPr marL="0" indent="0" algn="just">
                        <a:lnSpc>
                          <a:spcPct val="125000"/>
                        </a:lnSpc>
                        <a:spcBef>
                          <a:spcPct val="0"/>
                        </a:spcBef>
                        <a:spcAft>
                          <a:spcPct val="0"/>
                        </a:spcAft>
                      </a:pPr>
                      <a:r>
                        <a:rPr lang="en-US" altLang="zh-CN" sz="1100">
                          <a:latin typeface="Times New Roman" panose="02020603050405020304"/>
                          <a:ea typeface="宋体" panose="02010600030101010101" pitchFamily="2" charset="-122"/>
                        </a:rPr>
                        <a:t>2.</a:t>
                      </a:r>
                      <a:r>
                        <a:rPr lang="zh-CN" sz="1100">
                          <a:latin typeface="宋体" panose="02010600030101010101" pitchFamily="2" charset="-122"/>
                          <a:ea typeface="宋体" panose="02010600030101010101" pitchFamily="2" charset="-122"/>
                        </a:rPr>
                        <a:t>进行风筝设计创新</a:t>
                      </a:r>
                      <a:endParaRPr lang="zh-CN" sz="1100">
                        <a:latin typeface="宋体" panose="02010600030101010101" pitchFamily="2" charset="-122"/>
                        <a:ea typeface="宋体" panose="02010600030101010101" pitchFamily="2" charset="-122"/>
                      </a:endParaRPr>
                    </a:p>
                  </a:txBody>
                  <a:tcPr marL="36195" marR="36195"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just">
                        <a:lnSpc>
                          <a:spcPct val="125000"/>
                        </a:lnSpc>
                        <a:spcBef>
                          <a:spcPct val="0"/>
                        </a:spcBef>
                        <a:spcAft>
                          <a:spcPct val="0"/>
                        </a:spcAft>
                      </a:pPr>
                      <a:r>
                        <a:rPr lang="en-US" altLang="zh-CN" sz="1100">
                          <a:latin typeface="Times New Roman" panose="02020603050405020304"/>
                          <a:ea typeface="宋体" panose="02010600030101010101" pitchFamily="2" charset="-122"/>
                        </a:rPr>
                        <a:t>1.</a:t>
                      </a:r>
                      <a:r>
                        <a:rPr lang="zh-CN" sz="1100">
                          <a:latin typeface="宋体" panose="02010600030101010101" pitchFamily="2" charset="-122"/>
                          <a:ea typeface="宋体" panose="02010600030101010101" pitchFamily="2" charset="-122"/>
                        </a:rPr>
                        <a:t>制作个人风筝，户外体验飞行</a:t>
                      </a:r>
                      <a:endParaRPr lang="zh-CN" sz="1100">
                        <a:latin typeface="宋体" panose="02010600030101010101" pitchFamily="2" charset="-122"/>
                        <a:ea typeface="宋体" panose="02010600030101010101" pitchFamily="2" charset="-122"/>
                      </a:endParaRPr>
                    </a:p>
                    <a:p>
                      <a:pPr marL="0" indent="0" algn="just">
                        <a:lnSpc>
                          <a:spcPct val="125000"/>
                        </a:lnSpc>
                        <a:spcBef>
                          <a:spcPct val="0"/>
                        </a:spcBef>
                        <a:spcAft>
                          <a:spcPct val="0"/>
                        </a:spcAft>
                      </a:pPr>
                      <a:r>
                        <a:rPr lang="en-US" altLang="zh-CN" sz="1100">
                          <a:latin typeface="Times New Roman" panose="02020603050405020304"/>
                          <a:ea typeface="宋体" panose="02010600030101010101" pitchFamily="2" charset="-122"/>
                        </a:rPr>
                        <a:t>2.</a:t>
                      </a:r>
                      <a:r>
                        <a:rPr lang="zh-CN" sz="1100">
                          <a:latin typeface="宋体" panose="02010600030101010101" pitchFamily="2" charset="-122"/>
                          <a:ea typeface="宋体" panose="02010600030101010101" pitchFamily="2" charset="-122"/>
                        </a:rPr>
                        <a:t>头脑风暴，启发创新思路，优化作品设计</a:t>
                      </a:r>
                      <a:endParaRPr lang="zh-CN" sz="1100">
                        <a:latin typeface="宋体" panose="02010600030101010101" pitchFamily="2" charset="-122"/>
                        <a:ea typeface="宋体" panose="02010600030101010101" pitchFamily="2" charset="-122"/>
                      </a:endParaRPr>
                    </a:p>
                    <a:p>
                      <a:pPr marL="0" indent="0" algn="just">
                        <a:lnSpc>
                          <a:spcPct val="125000"/>
                        </a:lnSpc>
                        <a:spcBef>
                          <a:spcPct val="0"/>
                        </a:spcBef>
                        <a:spcAft>
                          <a:spcPct val="0"/>
                        </a:spcAft>
                      </a:pPr>
                      <a:r>
                        <a:rPr lang="en-US" altLang="zh-CN" sz="1100">
                          <a:latin typeface="Times New Roman" panose="02020603050405020304"/>
                          <a:ea typeface="宋体" panose="02010600030101010101" pitchFamily="2" charset="-122"/>
                        </a:rPr>
                        <a:t>3.</a:t>
                      </a:r>
                      <a:r>
                        <a:rPr lang="zh-CN" sz="1100">
                          <a:latin typeface="宋体" panose="02010600030101010101" pitchFamily="2" charset="-122"/>
                          <a:ea typeface="宋体" panose="02010600030101010101" pitchFamily="2" charset="-122"/>
                        </a:rPr>
                        <a:t>成果展示，分享制作体会</a:t>
                      </a:r>
                      <a:endParaRPr lang="zh-CN" sz="1100">
                        <a:latin typeface="宋体" panose="02010600030101010101" pitchFamily="2" charset="-122"/>
                        <a:ea typeface="宋体" panose="02010600030101010101" pitchFamily="2" charset="-122"/>
                      </a:endParaRPr>
                    </a:p>
                  </a:txBody>
                  <a:tcPr marL="36195" marR="36195"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ctr">
                        <a:lnSpc>
                          <a:spcPct val="125000"/>
                        </a:lnSpc>
                        <a:spcBef>
                          <a:spcPct val="0"/>
                        </a:spcBef>
                        <a:spcAft>
                          <a:spcPct val="0"/>
                        </a:spcAft>
                      </a:pPr>
                      <a:r>
                        <a:rPr lang="en-US" altLang="zh-CN" sz="1100">
                          <a:latin typeface="Times New Roman" panose="02020603050405020304"/>
                          <a:ea typeface="宋体" panose="02010600030101010101" pitchFamily="2" charset="-122"/>
                        </a:rPr>
                        <a:t>3</a:t>
                      </a:r>
                      <a:endParaRPr lang="en-US" altLang="zh-CN" sz="1100">
                        <a:latin typeface="Times New Roman" panose="02020603050405020304"/>
                        <a:ea typeface="宋体" panose="02010600030101010101" pitchFamily="2" charset="-122"/>
                      </a:endParaRPr>
                    </a:p>
                  </a:txBody>
                  <a:tcPr marL="36195" marR="36195"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r>
              <a:tr h="520065">
                <a:tc>
                  <a:txBody>
                    <a:bodyPr/>
                    <a:p>
                      <a:pPr marL="0" indent="0" algn="ctr">
                        <a:lnSpc>
                          <a:spcPct val="125000"/>
                        </a:lnSpc>
                        <a:spcBef>
                          <a:spcPct val="0"/>
                        </a:spcBef>
                        <a:spcAft>
                          <a:spcPct val="0"/>
                        </a:spcAft>
                      </a:pPr>
                      <a:r>
                        <a:rPr lang="zh-CN" sz="1100" b="1">
                          <a:latin typeface="宋体" panose="02010600030101010101" pitchFamily="2" charset="-122"/>
                          <a:ea typeface="宋体" panose="02010600030101010101" pitchFamily="2" charset="-122"/>
                        </a:rPr>
                        <a:t>评价</a:t>
                      </a:r>
                      <a:r>
                        <a:rPr lang="zh-CN" sz="1100" b="1">
                          <a:latin typeface="Times New Roman" panose="02020603050405020304"/>
                          <a:ea typeface="宋体" panose="02010600030101010101" pitchFamily="2" charset="-122"/>
                        </a:rPr>
                        <a:t>反馈</a:t>
                      </a:r>
                      <a:endParaRPr lang="zh-CN" sz="1100" b="1">
                        <a:latin typeface="Times New Roman" panose="02020603050405020304"/>
                        <a:ea typeface="宋体" panose="02010600030101010101" pitchFamily="2" charset="-122"/>
                      </a:endParaRPr>
                    </a:p>
                  </a:txBody>
                  <a:tcPr marL="36195" marR="36195"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just">
                        <a:lnSpc>
                          <a:spcPct val="125000"/>
                        </a:lnSpc>
                        <a:spcBef>
                          <a:spcPct val="0"/>
                        </a:spcBef>
                        <a:spcAft>
                          <a:spcPct val="0"/>
                        </a:spcAft>
                      </a:pPr>
                      <a:r>
                        <a:rPr lang="zh-CN" sz="1100">
                          <a:latin typeface="宋体" panose="02010600030101010101" pitchFamily="2" charset="-122"/>
                          <a:ea typeface="宋体" panose="02010600030101010101" pitchFamily="2" charset="-122"/>
                        </a:rPr>
                        <a:t>总结与反思</a:t>
                      </a:r>
                      <a:endParaRPr lang="zh-CN" sz="1100">
                        <a:latin typeface="宋体" panose="02010600030101010101" pitchFamily="2" charset="-122"/>
                        <a:ea typeface="宋体" panose="02010600030101010101" pitchFamily="2" charset="-122"/>
                      </a:endParaRPr>
                    </a:p>
                  </a:txBody>
                  <a:tcPr marL="36195" marR="36195"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just">
                        <a:lnSpc>
                          <a:spcPct val="125000"/>
                        </a:lnSpc>
                        <a:spcBef>
                          <a:spcPct val="0"/>
                        </a:spcBef>
                        <a:spcAft>
                          <a:spcPct val="0"/>
                        </a:spcAft>
                      </a:pPr>
                      <a:r>
                        <a:rPr lang="zh-CN" sz="1100">
                          <a:latin typeface="宋体" panose="02010600030101010101" pitchFamily="2" charset="-122"/>
                          <a:ea typeface="宋体" panose="02010600030101010101" pitchFamily="2" charset="-122"/>
                        </a:rPr>
                        <a:t>完成学习评价表和学生反馈表</a:t>
                      </a:r>
                      <a:endParaRPr lang="zh-CN" sz="1100">
                        <a:latin typeface="宋体" panose="02010600030101010101" pitchFamily="2" charset="-122"/>
                        <a:ea typeface="宋体" panose="02010600030101010101" pitchFamily="2" charset="-122"/>
                      </a:endParaRPr>
                    </a:p>
                  </a:txBody>
                  <a:tcPr marL="36195" marR="36195"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ctr">
                        <a:lnSpc>
                          <a:spcPct val="125000"/>
                        </a:lnSpc>
                        <a:spcBef>
                          <a:spcPct val="0"/>
                        </a:spcBef>
                        <a:spcAft>
                          <a:spcPct val="0"/>
                        </a:spcAft>
                      </a:pPr>
                      <a:r>
                        <a:rPr lang="en-US" altLang="zh-CN" sz="1100">
                          <a:latin typeface="Times New Roman" panose="02020603050405020304"/>
                          <a:ea typeface="宋体" panose="02010600030101010101" pitchFamily="2" charset="-122"/>
                        </a:rPr>
                        <a:t>1</a:t>
                      </a:r>
                      <a:endParaRPr lang="en-US" altLang="zh-CN" sz="1100">
                        <a:latin typeface="Times New Roman" panose="02020603050405020304"/>
                        <a:ea typeface="宋体" panose="02010600030101010101" pitchFamily="2" charset="-122"/>
                      </a:endParaRPr>
                    </a:p>
                  </a:txBody>
                  <a:tcPr marL="36195" marR="36195"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r>
            </a:tbl>
          </a:graphicData>
        </a:graphic>
      </p:graphicFrame>
      <p:sp>
        <p:nvSpPr>
          <p:cNvPr id="3" name="文本框 2"/>
          <p:cNvSpPr txBox="1"/>
          <p:nvPr/>
        </p:nvSpPr>
        <p:spPr>
          <a:xfrm>
            <a:off x="3058795" y="6249670"/>
            <a:ext cx="6093460" cy="306705"/>
          </a:xfrm>
          <a:prstGeom prst="rect">
            <a:avLst/>
          </a:prstGeom>
          <a:noFill/>
        </p:spPr>
        <p:txBody>
          <a:bodyPr wrap="square" rtlCol="0">
            <a:spAutoFit/>
          </a:bodyPr>
          <a:p>
            <a:pPr algn="ct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表</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5-2-3 </a:t>
            </a:r>
            <a:r>
              <a:rPr lang="zh-CN" altLang="en-US" sz="1400"/>
              <a:t>风筝主题</a:t>
            </a:r>
            <a:r>
              <a:rPr lang="en-US" altLang="zh-CN" sz="1400"/>
              <a:t>C-STEAM</a:t>
            </a:r>
            <a:r>
              <a:rPr lang="zh-CN" altLang="en-US" sz="1400"/>
              <a:t>课程案例教学活动流程</a:t>
            </a:r>
            <a:endParaRPr lang="zh-CN" altLang="en-US" sz="1400"/>
          </a:p>
        </p:txBody>
      </p:sp>
      <p:sp>
        <p:nvSpPr>
          <p:cNvPr id="8" name="文本框 7"/>
          <p:cNvSpPr txBox="1"/>
          <p:nvPr/>
        </p:nvSpPr>
        <p:spPr>
          <a:xfrm>
            <a:off x="4417060" y="1226185"/>
            <a:ext cx="3357880" cy="491490"/>
          </a:xfrm>
          <a:prstGeom prst="rect">
            <a:avLst/>
          </a:prstGeom>
          <a:noFill/>
        </p:spPr>
        <p:txBody>
          <a:bodyPr wrap="square" rtlCol="0">
            <a:spAutoFit/>
          </a:bodyPr>
          <a:p>
            <a:r>
              <a:rPr lang="zh-CN" altLang="en-US" sz="2600" b="1">
                <a:solidFill>
                  <a:srgbClr val="55797A"/>
                </a:solidFill>
              </a:rPr>
              <a:t>（</a:t>
            </a:r>
            <a:r>
              <a:rPr lang="zh-CN" altLang="en-US" sz="2600" b="1">
                <a:solidFill>
                  <a:srgbClr val="55797A"/>
                </a:solidFill>
              </a:rPr>
              <a:t>二）</a:t>
            </a:r>
            <a:r>
              <a:rPr lang="zh-CN" altLang="en-US" sz="2600" b="1">
                <a:solidFill>
                  <a:srgbClr val="55797A"/>
                </a:solidFill>
              </a:rPr>
              <a:t>教学设计思路</a:t>
            </a:r>
            <a:endParaRPr lang="zh-CN" altLang="en-US" sz="2600" b="1">
              <a:solidFill>
                <a:srgbClr val="55797A"/>
              </a:solidFill>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6717030" cy="745490"/>
          </a:xfrm>
          <a:prstGeom prst="rect">
            <a:avLst/>
          </a:prstGeom>
          <a:noFill/>
        </p:spPr>
        <p:txBody>
          <a:bodyPr wrap="square" rtlCol="0">
            <a:no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二、教学流程的四个关键环节</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grpSp>
        <p:nvGrpSpPr>
          <p:cNvPr id="10" name="组合 9"/>
          <p:cNvGrpSpPr/>
          <p:nvPr>
            <p:custDataLst>
              <p:tags r:id="rId2"/>
            </p:custDataLst>
          </p:nvPr>
        </p:nvGrpSpPr>
        <p:grpSpPr>
          <a:xfrm>
            <a:off x="633730" y="1489075"/>
            <a:ext cx="11459210" cy="4489450"/>
            <a:chOff x="1546" y="3070"/>
            <a:chExt cx="18046" cy="7070"/>
          </a:xfrm>
        </p:grpSpPr>
        <p:sp>
          <p:nvSpPr>
            <p:cNvPr id="11" name="矩形 10"/>
            <p:cNvSpPr/>
            <p:nvPr>
              <p:custDataLst>
                <p:tags r:id="rId3"/>
              </p:custDataLst>
            </p:nvPr>
          </p:nvSpPr>
          <p:spPr>
            <a:xfrm>
              <a:off x="1546" y="3139"/>
              <a:ext cx="4701" cy="628"/>
            </a:xfrm>
            <a:prstGeom prst="rect">
              <a:avLst/>
            </a:prstGeom>
            <a:noFill/>
          </p:spPr>
          <p:txBody>
            <a:bodyPr wrap="square" lIns="0" tIns="0" rIns="0" bIns="0" rtlCol="0">
              <a:noAutofit/>
            </a:bodyPr>
            <a:p>
              <a:pPr algn="r">
                <a:spcBef>
                  <a:spcPct val="0"/>
                </a:spcBef>
                <a:spcAft>
                  <a:spcPct val="0"/>
                </a:spcAft>
              </a:pPr>
              <a:r>
                <a:rPr lang="zh-CN" altLang="en-US" sz="2000" b="1" kern="0" dirty="0">
                  <a:solidFill>
                    <a:srgbClr val="58B6E5"/>
                  </a:solidFill>
                  <a:latin typeface="Arial" panose="020B0604020202020204" pitchFamily="34" charset="0"/>
                </a:rPr>
                <a:t>文化浸润与技艺认知</a:t>
              </a:r>
              <a:endParaRPr lang="zh-CN" altLang="en-US" sz="2000" b="1" kern="0" dirty="0">
                <a:solidFill>
                  <a:srgbClr val="58B6E5"/>
                </a:solidFill>
                <a:latin typeface="Arial" panose="020B0604020202020204" pitchFamily="34" charset="0"/>
              </a:endParaRPr>
            </a:p>
            <a:p>
              <a:pPr algn="r">
                <a:spcBef>
                  <a:spcPct val="0"/>
                </a:spcBef>
                <a:spcAft>
                  <a:spcPct val="0"/>
                </a:spcAft>
              </a:pPr>
              <a:endParaRPr lang="zh-CN" altLang="en-US" sz="2000" b="1" kern="0" dirty="0">
                <a:solidFill>
                  <a:srgbClr val="58B6E5"/>
                </a:solidFill>
                <a:latin typeface="Arial" panose="020B0604020202020204" pitchFamily="34" charset="0"/>
                <a:cs typeface="+mn-ea"/>
                <a:sym typeface="+mn-ea"/>
              </a:endParaRPr>
            </a:p>
          </p:txBody>
        </p:sp>
        <p:sp>
          <p:nvSpPr>
            <p:cNvPr id="12" name="矩形 11"/>
            <p:cNvSpPr/>
            <p:nvPr>
              <p:custDataLst>
                <p:tags r:id="rId4"/>
              </p:custDataLst>
            </p:nvPr>
          </p:nvSpPr>
          <p:spPr>
            <a:xfrm>
              <a:off x="1546" y="3902"/>
              <a:ext cx="4701" cy="2685"/>
            </a:xfrm>
            <a:prstGeom prst="rect">
              <a:avLst/>
            </a:prstGeom>
            <a:noFill/>
          </p:spPr>
          <p:txBody>
            <a:bodyPr wrap="square" lIns="0" tIns="0" rIns="0" bIns="0" rtlCol="0">
              <a:noAutofit/>
            </a:bodyPr>
            <a:p>
              <a:pPr marL="171450" indent="-171450" algn="l">
                <a:lnSpc>
                  <a:spcPct val="120000"/>
                </a:lnSpc>
                <a:spcAft>
                  <a:spcPts val="0"/>
                </a:spcAft>
                <a:buFont typeface="Wingdings" panose="05000000000000000000" charset="0"/>
                <a:buChar char="Ø"/>
              </a:pPr>
              <a:r>
                <a:rPr lang="zh-CN" kern="100" dirty="0">
                  <a:effectLst/>
                  <a:latin typeface="微软雅黑" panose="020B0503020204020204" pitchFamily="34" charset="-122"/>
                  <a:ea typeface="微软雅黑" panose="020B0503020204020204" pitchFamily="34" charset="-122"/>
                  <a:cs typeface="Times New Roman" panose="02020603050405020304"/>
                  <a:sym typeface="+mn-ea"/>
                </a:rPr>
                <a:t>参观阳江风筝馆，聆听文化讲解，欣赏风筝展品</a:t>
              </a:r>
              <a:endParaRPr lang="zh-CN" kern="100" dirty="0">
                <a:effectLst/>
                <a:latin typeface="微软雅黑" panose="020B0503020204020204" pitchFamily="34" charset="-122"/>
                <a:ea typeface="微软雅黑" panose="020B0503020204020204" pitchFamily="34" charset="-122"/>
                <a:cs typeface="Times New Roman" panose="02020603050405020304"/>
              </a:endParaRPr>
            </a:p>
            <a:p>
              <a:pPr marL="171450" indent="-171450" algn="l">
                <a:lnSpc>
                  <a:spcPct val="120000"/>
                </a:lnSpc>
                <a:spcAft>
                  <a:spcPts val="0"/>
                </a:spcAft>
                <a:buFont typeface="Wingdings" panose="05000000000000000000" charset="0"/>
                <a:buChar char="Ø"/>
              </a:pPr>
              <a:r>
                <a:rPr lang="zh-CN" kern="100" dirty="0">
                  <a:effectLst/>
                  <a:latin typeface="微软雅黑" panose="020B0503020204020204" pitchFamily="34" charset="-122"/>
                  <a:ea typeface="微软雅黑" panose="020B0503020204020204" pitchFamily="34" charset="-122"/>
                  <a:cs typeface="Times New Roman" panose="02020603050405020304"/>
                  <a:sym typeface="+mn-ea"/>
                </a:rPr>
                <a:t>现场观摩风筝非遗传承人制作技艺，互动提问</a:t>
              </a:r>
              <a:endParaRPr lang="zh-CN" altLang="en-US"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mn-ea"/>
                <a:sym typeface="+mn-ea"/>
              </a:endParaRPr>
            </a:p>
          </p:txBody>
        </p:sp>
        <p:cxnSp>
          <p:nvCxnSpPr>
            <p:cNvPr id="13" name="直接箭头连接符 12"/>
            <p:cNvCxnSpPr/>
            <p:nvPr>
              <p:custDataLst>
                <p:tags r:id="rId5"/>
              </p:custDataLst>
            </p:nvPr>
          </p:nvCxnSpPr>
          <p:spPr>
            <a:xfrm>
              <a:off x="3144" y="3794"/>
              <a:ext cx="3103" cy="0"/>
            </a:xfrm>
            <a:prstGeom prst="straightConnector1">
              <a:avLst/>
            </a:prstGeom>
            <a:ln w="12700">
              <a:solidFill>
                <a:schemeClr val="accent2"/>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4" name="泪滴形 13"/>
            <p:cNvSpPr/>
            <p:nvPr>
              <p:custDataLst>
                <p:tags r:id="rId6"/>
              </p:custDataLst>
            </p:nvPr>
          </p:nvSpPr>
          <p:spPr>
            <a:xfrm flipH="1">
              <a:off x="6610" y="3700"/>
              <a:ext cx="2649" cy="2649"/>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15" name="泪滴形 14"/>
            <p:cNvSpPr/>
            <p:nvPr>
              <p:custDataLst>
                <p:tags r:id="rId7"/>
              </p:custDataLst>
            </p:nvPr>
          </p:nvSpPr>
          <p:spPr>
            <a:xfrm>
              <a:off x="9880" y="3700"/>
              <a:ext cx="2649" cy="2649"/>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17" name="泪滴形 16"/>
            <p:cNvSpPr/>
            <p:nvPr>
              <p:custDataLst>
                <p:tags r:id="rId8"/>
              </p:custDataLst>
            </p:nvPr>
          </p:nvSpPr>
          <p:spPr>
            <a:xfrm rot="16200000" flipH="1">
              <a:off x="6610" y="6798"/>
              <a:ext cx="2649" cy="2649"/>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18" name="泪滴形 17"/>
            <p:cNvSpPr/>
            <p:nvPr>
              <p:custDataLst>
                <p:tags r:id="rId9"/>
              </p:custDataLst>
            </p:nvPr>
          </p:nvSpPr>
          <p:spPr>
            <a:xfrm rot="5400000">
              <a:off x="9881" y="6798"/>
              <a:ext cx="2649" cy="2649"/>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19" name="矩形 18"/>
            <p:cNvSpPr/>
            <p:nvPr>
              <p:custDataLst>
                <p:tags r:id="rId10"/>
              </p:custDataLst>
            </p:nvPr>
          </p:nvSpPr>
          <p:spPr>
            <a:xfrm>
              <a:off x="1546" y="6853"/>
              <a:ext cx="4701" cy="628"/>
            </a:xfrm>
            <a:prstGeom prst="rect">
              <a:avLst/>
            </a:prstGeom>
            <a:noFill/>
          </p:spPr>
          <p:txBody>
            <a:bodyPr wrap="square" lIns="0" tIns="0" rIns="0" bIns="0" rtlCol="0">
              <a:noAutofit/>
            </a:bodyPr>
            <a:p>
              <a:pPr algn="r">
                <a:spcBef>
                  <a:spcPct val="0"/>
                </a:spcBef>
                <a:spcAft>
                  <a:spcPct val="0"/>
                </a:spcAft>
              </a:pPr>
              <a:r>
                <a:rPr lang="zh-CN" altLang="en-US" sz="2000" b="1">
                  <a:solidFill>
                    <a:schemeClr val="accent3"/>
                  </a:solidFill>
                  <a:latin typeface="+mn-ea"/>
                  <a:cs typeface="+mn-ea"/>
                  <a:sym typeface="+mn-ea"/>
                </a:rPr>
                <a:t>技艺内化与规律提炼</a:t>
              </a:r>
              <a:endParaRPr lang="zh-CN" altLang="en-US" sz="2000" b="1">
                <a:solidFill>
                  <a:schemeClr val="accent3"/>
                </a:solidFill>
                <a:latin typeface="+mn-ea"/>
                <a:cs typeface="+mn-ea"/>
                <a:sym typeface="+mn-ea"/>
              </a:endParaRPr>
            </a:p>
          </p:txBody>
        </p:sp>
        <p:sp>
          <p:nvSpPr>
            <p:cNvPr id="20" name="矩形 19"/>
            <p:cNvSpPr/>
            <p:nvPr>
              <p:custDataLst>
                <p:tags r:id="rId11"/>
              </p:custDataLst>
            </p:nvPr>
          </p:nvSpPr>
          <p:spPr>
            <a:xfrm>
              <a:off x="1546" y="7616"/>
              <a:ext cx="4821" cy="1363"/>
            </a:xfrm>
            <a:prstGeom prst="rect">
              <a:avLst/>
            </a:prstGeom>
            <a:noFill/>
          </p:spPr>
          <p:txBody>
            <a:bodyPr wrap="square" lIns="0" tIns="0" rIns="0" bIns="0" rtlCol="0">
              <a:noAutofit/>
            </a:bodyPr>
            <a:p>
              <a:pPr marL="171450" indent="-171450" algn="l">
                <a:lnSpc>
                  <a:spcPct val="120000"/>
                </a:lnSpc>
                <a:spcAft>
                  <a:spcPts val="0"/>
                </a:spcAft>
                <a:buFont typeface="Wingdings" panose="05000000000000000000" charset="0"/>
                <a:buChar char="Ø"/>
              </a:pPr>
              <a:r>
                <a:rPr lang="zh-CN" kern="100" dirty="0">
                  <a:effectLst/>
                  <a:latin typeface="微软雅黑" panose="020B0503020204020204" pitchFamily="34" charset="-122"/>
                  <a:ea typeface="微软雅黑" panose="020B0503020204020204" pitchFamily="34" charset="-122"/>
                  <a:cs typeface="Times New Roman" panose="02020603050405020304"/>
                  <a:sym typeface="+mn-ea"/>
                </a:rPr>
                <a:t>复习展示风筝制作技能，师傅指点提升</a:t>
              </a:r>
              <a:endParaRPr lang="zh-CN" kern="100" dirty="0">
                <a:effectLst/>
                <a:latin typeface="微软雅黑" panose="020B0503020204020204" pitchFamily="34" charset="-122"/>
                <a:ea typeface="微软雅黑" panose="020B0503020204020204" pitchFamily="34" charset="-122"/>
                <a:cs typeface="Times New Roman" panose="02020603050405020304"/>
              </a:endParaRPr>
            </a:p>
            <a:p>
              <a:pPr marL="171450" indent="-171450" algn="l">
                <a:lnSpc>
                  <a:spcPct val="120000"/>
                </a:lnSpc>
                <a:spcAft>
                  <a:spcPts val="0"/>
                </a:spcAft>
                <a:buFont typeface="Wingdings" panose="05000000000000000000" charset="0"/>
                <a:buChar char="Ø"/>
              </a:pPr>
              <a:r>
                <a:rPr lang="zh-CN" kern="100" dirty="0">
                  <a:effectLst/>
                  <a:latin typeface="微软雅黑" panose="020B0503020204020204" pitchFamily="34" charset="-122"/>
                  <a:ea typeface="微软雅黑" panose="020B0503020204020204" pitchFamily="34" charset="-122"/>
                  <a:cs typeface="Times New Roman" panose="02020603050405020304"/>
                  <a:sym typeface="+mn-ea"/>
                </a:rPr>
                <a:t>学习进阶风筝制作技艺</a:t>
              </a:r>
              <a:endParaRPr lang="zh-CN" kern="100" dirty="0">
                <a:effectLst/>
                <a:latin typeface="微软雅黑" panose="020B0503020204020204" pitchFamily="34" charset="-122"/>
                <a:ea typeface="微软雅黑" panose="020B0503020204020204" pitchFamily="34" charset="-122"/>
                <a:cs typeface="Times New Roman" panose="02020603050405020304"/>
              </a:endParaRPr>
            </a:p>
            <a:p>
              <a:pPr marL="171450" indent="-171450" algn="l">
                <a:lnSpc>
                  <a:spcPct val="120000"/>
                </a:lnSpc>
                <a:spcAft>
                  <a:spcPts val="0"/>
                </a:spcAft>
                <a:buFont typeface="Wingdings" panose="05000000000000000000" charset="0"/>
                <a:buChar char="Ø"/>
              </a:pPr>
              <a:r>
                <a:rPr lang="zh-CN" kern="100" dirty="0">
                  <a:effectLst/>
                  <a:latin typeface="微软雅黑" panose="020B0503020204020204" pitchFamily="34" charset="-122"/>
                  <a:ea typeface="微软雅黑" panose="020B0503020204020204" pitchFamily="34" charset="-122"/>
                  <a:cs typeface="Times New Roman" panose="02020603050405020304"/>
                  <a:sym typeface="+mn-ea"/>
                </a:rPr>
                <a:t>分组讨论总结风筝制作与飞行的影响因素与规律</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mn-ea"/>
                <a:sym typeface="+mn-ea"/>
              </a:endParaRPr>
            </a:p>
          </p:txBody>
        </p:sp>
        <p:cxnSp>
          <p:nvCxnSpPr>
            <p:cNvPr id="21" name="直接箭头连接符 20"/>
            <p:cNvCxnSpPr/>
            <p:nvPr>
              <p:custDataLst>
                <p:tags r:id="rId12"/>
              </p:custDataLst>
            </p:nvPr>
          </p:nvCxnSpPr>
          <p:spPr>
            <a:xfrm>
              <a:off x="3144" y="7508"/>
              <a:ext cx="3103" cy="0"/>
            </a:xfrm>
            <a:prstGeom prst="straightConnector1">
              <a:avLst/>
            </a:prstGeom>
            <a:ln w="12700">
              <a:solidFill>
                <a:schemeClr val="accent3"/>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2" name="矩形 21"/>
            <p:cNvSpPr/>
            <p:nvPr>
              <p:custDataLst>
                <p:tags r:id="rId13"/>
              </p:custDataLst>
            </p:nvPr>
          </p:nvSpPr>
          <p:spPr>
            <a:xfrm>
              <a:off x="12813" y="3070"/>
              <a:ext cx="4907" cy="628"/>
            </a:xfrm>
            <a:prstGeom prst="rect">
              <a:avLst/>
            </a:prstGeom>
            <a:noFill/>
          </p:spPr>
          <p:txBody>
            <a:bodyPr wrap="square" lIns="0" tIns="0" rIns="0" bIns="0" rtlCol="0">
              <a:noAutofit/>
            </a:bodyPr>
            <a:p>
              <a:pPr>
                <a:spcBef>
                  <a:spcPct val="0"/>
                </a:spcBef>
                <a:spcAft>
                  <a:spcPct val="0"/>
                </a:spcAft>
              </a:pPr>
              <a:r>
                <a:rPr lang="zh-CN" altLang="en-US" sz="2000" b="1">
                  <a:solidFill>
                    <a:schemeClr val="accent3"/>
                  </a:solidFill>
                  <a:latin typeface="+mn-ea"/>
                  <a:cs typeface="+mn-ea"/>
                  <a:sym typeface="+mn-ea"/>
                </a:rPr>
                <a:t>基础技艺练习</a:t>
              </a:r>
              <a:endParaRPr lang="zh-CN" altLang="en-US" sz="2000" b="1">
                <a:solidFill>
                  <a:schemeClr val="accent3"/>
                </a:solidFill>
                <a:latin typeface="+mn-ea"/>
                <a:cs typeface="+mn-ea"/>
                <a:sym typeface="+mn-ea"/>
              </a:endParaRPr>
            </a:p>
          </p:txBody>
        </p:sp>
        <p:cxnSp>
          <p:nvCxnSpPr>
            <p:cNvPr id="23" name="直接箭头连接符 22"/>
            <p:cNvCxnSpPr/>
            <p:nvPr>
              <p:custDataLst>
                <p:tags r:id="rId14"/>
              </p:custDataLst>
            </p:nvPr>
          </p:nvCxnSpPr>
          <p:spPr>
            <a:xfrm flipH="1">
              <a:off x="12813" y="3725"/>
              <a:ext cx="3103" cy="0"/>
            </a:xfrm>
            <a:prstGeom prst="straightConnector1">
              <a:avLst/>
            </a:prstGeom>
            <a:ln w="12700">
              <a:solidFill>
                <a:schemeClr val="accent3"/>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4" name="矩形 23"/>
            <p:cNvSpPr/>
            <p:nvPr>
              <p:custDataLst>
                <p:tags r:id="rId15"/>
              </p:custDataLst>
            </p:nvPr>
          </p:nvSpPr>
          <p:spPr>
            <a:xfrm>
              <a:off x="12813" y="6942"/>
              <a:ext cx="5883" cy="628"/>
            </a:xfrm>
            <a:prstGeom prst="rect">
              <a:avLst/>
            </a:prstGeom>
            <a:noFill/>
          </p:spPr>
          <p:txBody>
            <a:bodyPr wrap="square" lIns="0" tIns="0" rIns="0" bIns="0" rtlCol="0">
              <a:noAutofit/>
            </a:bodyPr>
            <a:p>
              <a:pPr>
                <a:spcBef>
                  <a:spcPct val="0"/>
                </a:spcBef>
                <a:spcAft>
                  <a:spcPct val="0"/>
                </a:spcAft>
              </a:pPr>
              <a:r>
                <a:rPr lang="zh-CN" altLang="en-US" sz="2000" b="1">
                  <a:solidFill>
                    <a:schemeClr val="accent2"/>
                  </a:solidFill>
                  <a:latin typeface="+mn-ea"/>
                  <a:cs typeface="+mn-ea"/>
                  <a:sym typeface="+mn-ea"/>
                </a:rPr>
                <a:t>作品制作与创意设计</a:t>
              </a:r>
              <a:endParaRPr lang="zh-CN" altLang="en-US" sz="2000" b="1">
                <a:solidFill>
                  <a:schemeClr val="accent2"/>
                </a:solidFill>
                <a:latin typeface="+mn-ea"/>
                <a:cs typeface="+mn-ea"/>
                <a:sym typeface="+mn-ea"/>
              </a:endParaRPr>
            </a:p>
          </p:txBody>
        </p:sp>
        <p:cxnSp>
          <p:nvCxnSpPr>
            <p:cNvPr id="25" name="直接箭头连接符 24"/>
            <p:cNvCxnSpPr/>
            <p:nvPr>
              <p:custDataLst>
                <p:tags r:id="rId16"/>
              </p:custDataLst>
            </p:nvPr>
          </p:nvCxnSpPr>
          <p:spPr>
            <a:xfrm flipH="1">
              <a:off x="12813" y="7597"/>
              <a:ext cx="3103" cy="0"/>
            </a:xfrm>
            <a:prstGeom prst="straightConnector1">
              <a:avLst/>
            </a:prstGeom>
            <a:ln w="12700">
              <a:solidFill>
                <a:schemeClr val="accent2"/>
              </a:solidFill>
              <a:headEnd type="oval"/>
              <a:tailEnd type="none"/>
            </a:ln>
          </p:spPr>
          <p:style>
            <a:lnRef idx="1">
              <a:schemeClr val="accent1"/>
            </a:lnRef>
            <a:fillRef idx="0">
              <a:schemeClr val="accent1"/>
            </a:fillRef>
            <a:effectRef idx="0">
              <a:schemeClr val="accent1"/>
            </a:effectRef>
            <a:fontRef idx="minor">
              <a:schemeClr val="tx1"/>
            </a:fontRef>
          </p:style>
        </p:cxnSp>
        <p:pic>
          <p:nvPicPr>
            <p:cNvPr id="26" name="图片 7" descr="343435383038363b343532323338393bbacfd7f7bbfad6c6"/>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7461" y="4552"/>
              <a:ext cx="946" cy="946"/>
            </a:xfrm>
            <a:prstGeom prst="rect">
              <a:avLst/>
            </a:prstGeom>
            <a:effectLst>
              <a:reflection blurRad="6350" stA="29000" endPos="35000" dist="50800" dir="5400000" sy="-100000" algn="bl" rotWithShape="0"/>
            </a:effectLst>
          </p:spPr>
        </p:pic>
        <p:sp>
          <p:nvSpPr>
            <p:cNvPr id="27" name="菱形 26"/>
            <p:cNvSpPr/>
            <p:nvPr>
              <p:custDataLst>
                <p:tags r:id="rId20"/>
              </p:custDataLst>
            </p:nvPr>
          </p:nvSpPr>
          <p:spPr>
            <a:xfrm>
              <a:off x="9146" y="6211"/>
              <a:ext cx="848" cy="848"/>
            </a:xfrm>
            <a:prstGeom prst="diamond">
              <a:avLst/>
            </a:prstGeom>
            <a:solidFill>
              <a:schemeClr val="accent2">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pic>
          <p:nvPicPr>
            <p:cNvPr id="28" name="图片 5" descr="343435383036303b343532343134393bcdb7c4d4b7e7b1a9"/>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7492" y="7681"/>
              <a:ext cx="884" cy="884"/>
            </a:xfrm>
            <a:prstGeom prst="rect">
              <a:avLst/>
            </a:prstGeom>
            <a:effectLst>
              <a:reflection blurRad="6350" stA="29000" endPos="35000" dist="50800" dir="5400000" sy="-100000" algn="bl" rotWithShape="0"/>
            </a:effectLst>
          </p:spPr>
        </p:pic>
        <p:pic>
          <p:nvPicPr>
            <p:cNvPr id="29" name="图片 9" descr="343435383038363b343532323339323bc6b7c5c6b9dcc0ed"/>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10761" y="4498"/>
              <a:ext cx="886" cy="886"/>
            </a:xfrm>
            <a:prstGeom prst="rect">
              <a:avLst/>
            </a:prstGeom>
            <a:effectLst>
              <a:reflection blurRad="6350" stA="29000" endPos="35000" dist="50800" dir="5400000" sy="-100000" algn="bl" rotWithShape="0"/>
            </a:effectLst>
          </p:spPr>
        </p:pic>
        <p:pic>
          <p:nvPicPr>
            <p:cNvPr id="30" name="图片 18" descr="343435383036303b343532343136323bcfeec4bfc9fac3fcd6dcc6da"/>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10781" y="7699"/>
              <a:ext cx="848" cy="848"/>
            </a:xfrm>
            <a:prstGeom prst="rect">
              <a:avLst/>
            </a:prstGeom>
            <a:effectLst>
              <a:reflection blurRad="6350" stA="29000" endPos="35000" dist="50800" dir="5400000" sy="-100000" algn="bl" rotWithShape="0"/>
            </a:effectLst>
          </p:spPr>
        </p:pic>
        <p:sp>
          <p:nvSpPr>
            <p:cNvPr id="31" name="矩形 30"/>
            <p:cNvSpPr/>
            <p:nvPr>
              <p:custDataLst>
                <p:tags r:id="rId30"/>
              </p:custDataLst>
            </p:nvPr>
          </p:nvSpPr>
          <p:spPr>
            <a:xfrm>
              <a:off x="12813" y="3834"/>
              <a:ext cx="6471" cy="3098"/>
            </a:xfrm>
            <a:prstGeom prst="rect">
              <a:avLst/>
            </a:prstGeom>
            <a:noFill/>
          </p:spPr>
          <p:txBody>
            <a:bodyPr wrap="square" lIns="0" tIns="0" rIns="0" bIns="0" rtlCol="0">
              <a:noAutofit/>
            </a:bodyPr>
            <a:p>
              <a:pPr marL="171450" indent="-171450" algn="l">
                <a:lnSpc>
                  <a:spcPct val="120000"/>
                </a:lnSpc>
                <a:spcAft>
                  <a:spcPts val="0"/>
                </a:spcAft>
                <a:buFont typeface="Wingdings" panose="05000000000000000000" charset="0"/>
                <a:buChar char="Ø"/>
              </a:pPr>
              <a:r>
                <a:rPr lang="zh-CN" kern="100" dirty="0">
                  <a:effectLst/>
                  <a:latin typeface="微软雅黑" panose="020B0503020204020204" pitchFamily="34" charset="-122"/>
                  <a:ea typeface="微软雅黑" panose="020B0503020204020204" pitchFamily="34" charset="-122"/>
                  <a:cs typeface="Times New Roman" panose="02020603050405020304"/>
                  <a:sym typeface="+mn-ea"/>
                </a:rPr>
                <a:t>认识和选用各种风筝材料</a:t>
              </a:r>
              <a:endParaRPr lang="zh-CN" kern="100" dirty="0">
                <a:effectLst/>
                <a:latin typeface="微软雅黑" panose="020B0503020204020204" pitchFamily="34" charset="-122"/>
                <a:ea typeface="微软雅黑" panose="020B0503020204020204" pitchFamily="34" charset="-122"/>
                <a:cs typeface="Times New Roman" panose="02020603050405020304"/>
              </a:endParaRPr>
            </a:p>
            <a:p>
              <a:pPr marL="171450" indent="-171450" algn="l">
                <a:lnSpc>
                  <a:spcPct val="120000"/>
                </a:lnSpc>
                <a:spcAft>
                  <a:spcPts val="0"/>
                </a:spcAft>
                <a:buFont typeface="Wingdings" panose="05000000000000000000" charset="0"/>
                <a:buChar char="Ø"/>
              </a:pPr>
              <a:r>
                <a:rPr lang="zh-CN" kern="100" dirty="0">
                  <a:effectLst/>
                  <a:latin typeface="微软雅黑" panose="020B0503020204020204" pitchFamily="34" charset="-122"/>
                  <a:ea typeface="微软雅黑" panose="020B0503020204020204" pitchFamily="34" charset="-122"/>
                  <a:cs typeface="Times New Roman" panose="02020603050405020304"/>
                  <a:sym typeface="+mn-ea"/>
                </a:rPr>
                <a:t>在师傅指导下练习风筝制作基本技艺</a:t>
              </a:r>
              <a:endParaRPr lang="zh-CN" kern="100" dirty="0">
                <a:effectLst/>
                <a:latin typeface="微软雅黑" panose="020B0503020204020204" pitchFamily="34" charset="-122"/>
                <a:ea typeface="微软雅黑" panose="020B0503020204020204" pitchFamily="34" charset="-122"/>
                <a:cs typeface="Times New Roman" panose="02020603050405020304"/>
              </a:endParaRPr>
            </a:p>
            <a:p>
              <a:pPr marL="171450" indent="-171450" algn="l">
                <a:lnSpc>
                  <a:spcPct val="120000"/>
                </a:lnSpc>
                <a:spcAft>
                  <a:spcPts val="0"/>
                </a:spcAft>
                <a:buFont typeface="Wingdings" panose="05000000000000000000" charset="0"/>
                <a:buChar char="Ø"/>
              </a:pPr>
              <a:r>
                <a:rPr lang="zh-CN" kern="100" dirty="0">
                  <a:effectLst/>
                  <a:latin typeface="微软雅黑" panose="020B0503020204020204" pitchFamily="34" charset="-122"/>
                  <a:ea typeface="微软雅黑" panose="020B0503020204020204" pitchFamily="34" charset="-122"/>
                  <a:cs typeface="Times New Roman" panose="02020603050405020304"/>
                  <a:sym typeface="+mn-ea"/>
                </a:rPr>
                <a:t>小组交流，分享制作心得</a:t>
              </a:r>
              <a:endParaRPr lang="zh-CN" altLang="en-US" kern="100" dirty="0">
                <a:solidFill>
                  <a:schemeClr val="tx1">
                    <a:lumMod val="85000"/>
                    <a:lumOff val="15000"/>
                  </a:schemeClr>
                </a:solidFill>
                <a:effectLst/>
                <a:latin typeface="微软雅黑" panose="020B0503020204020204" pitchFamily="34" charset="-122"/>
                <a:ea typeface="微软雅黑" panose="020B0503020204020204" pitchFamily="34" charset="-122"/>
                <a:cs typeface="Times New Roman" panose="02020603050405020304"/>
                <a:sym typeface="+mn-ea"/>
              </a:endParaRPr>
            </a:p>
          </p:txBody>
        </p:sp>
        <p:sp>
          <p:nvSpPr>
            <p:cNvPr id="32" name="矩形 31"/>
            <p:cNvSpPr/>
            <p:nvPr>
              <p:custDataLst>
                <p:tags r:id="rId31"/>
              </p:custDataLst>
            </p:nvPr>
          </p:nvSpPr>
          <p:spPr>
            <a:xfrm>
              <a:off x="12813" y="7819"/>
              <a:ext cx="6779" cy="2321"/>
            </a:xfrm>
            <a:prstGeom prst="rect">
              <a:avLst/>
            </a:prstGeom>
            <a:noFill/>
          </p:spPr>
          <p:txBody>
            <a:bodyPr wrap="square" lIns="0" tIns="0" rIns="0" bIns="0" rtlCol="0">
              <a:noAutofit/>
            </a:bodyPr>
            <a:p>
              <a:pPr marL="171450" indent="-171450" algn="l">
                <a:lnSpc>
                  <a:spcPct val="120000"/>
                </a:lnSpc>
                <a:spcAft>
                  <a:spcPts val="0"/>
                </a:spcAft>
                <a:buFont typeface="Wingdings" panose="05000000000000000000" charset="0"/>
                <a:buChar char="Ø"/>
              </a:pPr>
              <a:r>
                <a:rPr lang="zh-CN" kern="100" dirty="0">
                  <a:effectLst/>
                  <a:latin typeface="微软雅黑" panose="020B0503020204020204" pitchFamily="34" charset="-122"/>
                  <a:ea typeface="微软雅黑" panose="020B0503020204020204" pitchFamily="34" charset="-122"/>
                  <a:cs typeface="Times New Roman" panose="02020603050405020304"/>
                  <a:sym typeface="+mn-ea"/>
                </a:rPr>
                <a:t>制作个人风筝，户外体验飞行</a:t>
              </a:r>
              <a:endParaRPr lang="zh-CN" kern="100" dirty="0">
                <a:effectLst/>
                <a:latin typeface="微软雅黑" panose="020B0503020204020204" pitchFamily="34" charset="-122"/>
                <a:ea typeface="微软雅黑" panose="020B0503020204020204" pitchFamily="34" charset="-122"/>
                <a:cs typeface="Times New Roman" panose="02020603050405020304"/>
              </a:endParaRPr>
            </a:p>
            <a:p>
              <a:pPr marL="171450" indent="-171450" algn="l">
                <a:lnSpc>
                  <a:spcPct val="120000"/>
                </a:lnSpc>
                <a:spcAft>
                  <a:spcPts val="0"/>
                </a:spcAft>
                <a:buFont typeface="Wingdings" panose="05000000000000000000" charset="0"/>
                <a:buChar char="Ø"/>
              </a:pPr>
              <a:r>
                <a:rPr lang="zh-CN" kern="100" dirty="0">
                  <a:effectLst/>
                  <a:latin typeface="微软雅黑" panose="020B0503020204020204" pitchFamily="34" charset="-122"/>
                  <a:ea typeface="微软雅黑" panose="020B0503020204020204" pitchFamily="34" charset="-122"/>
                  <a:cs typeface="Times New Roman" panose="02020603050405020304"/>
                  <a:sym typeface="+mn-ea"/>
                </a:rPr>
                <a:t>头脑风暴，启发创新思路，优化作品设计</a:t>
              </a:r>
              <a:endParaRPr lang="zh-CN" kern="100" dirty="0">
                <a:effectLst/>
                <a:latin typeface="微软雅黑" panose="020B0503020204020204" pitchFamily="34" charset="-122"/>
                <a:ea typeface="微软雅黑" panose="020B0503020204020204" pitchFamily="34" charset="-122"/>
                <a:cs typeface="Times New Roman" panose="02020603050405020304"/>
              </a:endParaRPr>
            </a:p>
            <a:p>
              <a:pPr marL="171450" indent="-171450" algn="l">
                <a:lnSpc>
                  <a:spcPct val="120000"/>
                </a:lnSpc>
                <a:spcAft>
                  <a:spcPts val="0"/>
                </a:spcAft>
                <a:buFont typeface="Wingdings" panose="05000000000000000000" charset="0"/>
                <a:buChar char="Ø"/>
              </a:pPr>
              <a:r>
                <a:rPr lang="zh-CN" kern="100" dirty="0">
                  <a:effectLst/>
                  <a:latin typeface="微软雅黑" panose="020B0503020204020204" pitchFamily="34" charset="-122"/>
                  <a:ea typeface="微软雅黑" panose="020B0503020204020204" pitchFamily="34" charset="-122"/>
                  <a:cs typeface="Times New Roman" panose="02020603050405020304"/>
                  <a:sym typeface="+mn-ea"/>
                </a:rPr>
                <a:t>成果展示，分享制作体会</a:t>
              </a:r>
              <a:endParaRPr lang="zh-CN" altLang="en-US" kern="100" dirty="0">
                <a:ln>
                  <a:noFill/>
                  <a:prstDash val="sysDot"/>
                </a:ln>
                <a:solidFill>
                  <a:schemeClr val="tx1">
                    <a:lumMod val="85000"/>
                    <a:lumOff val="15000"/>
                  </a:schemeClr>
                </a:solidFill>
                <a:effectLst/>
                <a:latin typeface="微软雅黑" panose="020B0503020204020204" pitchFamily="34" charset="-122"/>
                <a:ea typeface="微软雅黑" panose="020B0503020204020204" pitchFamily="34" charset="-122"/>
                <a:cs typeface="Times New Roman" panose="02020603050405020304"/>
                <a:sym typeface="+mn-ea"/>
              </a:endParaRPr>
            </a:p>
          </p:txBody>
        </p:sp>
      </p:grpSp>
    </p:spTree>
    <p:custDataLst>
      <p:tags r:id="rId3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6717030" cy="745490"/>
          </a:xfrm>
          <a:prstGeom prst="rect">
            <a:avLst/>
          </a:prstGeom>
          <a:noFill/>
        </p:spPr>
        <p:txBody>
          <a:bodyPr wrap="square" rtlCol="0">
            <a:no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二、教学流程的四个关键环节</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88" name="文本框 87"/>
          <p:cNvSpPr txBox="1"/>
          <p:nvPr/>
        </p:nvSpPr>
        <p:spPr>
          <a:xfrm>
            <a:off x="2825750" y="1452880"/>
            <a:ext cx="6539865" cy="491490"/>
          </a:xfrm>
          <a:prstGeom prst="rect">
            <a:avLst/>
          </a:prstGeom>
          <a:noFill/>
        </p:spPr>
        <p:txBody>
          <a:bodyPr wrap="square" rtlCol="0">
            <a:spAutoFit/>
          </a:bodyPr>
          <a:p>
            <a:pPr algn="ctr">
              <a:spcBef>
                <a:spcPct val="0"/>
              </a:spcBef>
              <a:spcAft>
                <a:spcPct val="0"/>
              </a:spcAft>
            </a:pPr>
            <a:r>
              <a:rPr lang="zh-CN" altLang="en-US" sz="2600" b="1">
                <a:solidFill>
                  <a:srgbClr val="55797A"/>
                </a:solidFill>
              </a:rPr>
              <a:t>（一）</a:t>
            </a:r>
            <a:r>
              <a:rPr lang="zh-CN" altLang="en-US" sz="2600" b="1" kern="0" dirty="0">
                <a:solidFill>
                  <a:srgbClr val="55797A"/>
                </a:solidFill>
                <a:latin typeface="Arial" panose="020B0604020202020204" pitchFamily="34" charset="0"/>
                <a:sym typeface="+mn-ea"/>
              </a:rPr>
              <a:t>文化浸润与技艺认知</a:t>
            </a:r>
            <a:endParaRPr lang="zh-CN" altLang="en-US" sz="2600" b="1" kern="0" dirty="0">
              <a:solidFill>
                <a:srgbClr val="55797A"/>
              </a:solidFill>
              <a:latin typeface="Arial" panose="020B0604020202020204" pitchFamily="34" charset="0"/>
              <a:sym typeface="+mn-ea"/>
            </a:endParaRPr>
          </a:p>
        </p:txBody>
      </p:sp>
      <p:grpSp>
        <p:nvGrpSpPr>
          <p:cNvPr id="41" name="组合 40"/>
          <p:cNvGrpSpPr/>
          <p:nvPr/>
        </p:nvGrpSpPr>
        <p:grpSpPr>
          <a:xfrm>
            <a:off x="551815" y="2028825"/>
            <a:ext cx="6203950" cy="4533265"/>
            <a:chOff x="1064" y="3062"/>
            <a:chExt cx="9770" cy="7139"/>
          </a:xfrm>
        </p:grpSpPr>
        <p:sp>
          <p:nvSpPr>
            <p:cNvPr id="38" name="圆角矩形 37"/>
            <p:cNvSpPr/>
            <p:nvPr/>
          </p:nvSpPr>
          <p:spPr>
            <a:xfrm>
              <a:off x="1064" y="3062"/>
              <a:ext cx="9770" cy="2291"/>
            </a:xfrm>
            <a:prstGeom prst="roundRect">
              <a:avLst/>
            </a:prstGeom>
            <a:solidFill>
              <a:schemeClr val="accent3">
                <a:lumMod val="40000"/>
                <a:lumOff val="60000"/>
              </a:schemeClr>
            </a:solidFill>
            <a:ln>
              <a:solidFill>
                <a:srgbClr val="55797A"/>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30000"/>
                </a:lnSpc>
              </a:pPr>
              <a:r>
                <a:rPr lang="en-US" altLang="zh-CN" b="1">
                  <a:solidFill>
                    <a:schemeClr val="tx1"/>
                  </a:solidFill>
                  <a:sym typeface="+mn-ea"/>
                </a:rPr>
                <a:t>1.</a:t>
              </a:r>
              <a:r>
                <a:rPr lang="zh-CN" altLang="en-US" b="1">
                  <a:solidFill>
                    <a:schemeClr val="tx1"/>
                  </a:solidFill>
                  <a:sym typeface="+mn-ea"/>
                </a:rPr>
                <a:t>文化导入：</a:t>
              </a:r>
              <a:endParaRPr lang="zh-CN" altLang="en-US" b="1">
                <a:solidFill>
                  <a:schemeClr val="tx1"/>
                </a:solidFill>
                <a:sym typeface="+mn-ea"/>
              </a:endParaRPr>
            </a:p>
            <a:p>
              <a:pPr algn="l">
                <a:lnSpc>
                  <a:spcPct val="130000"/>
                </a:lnSpc>
              </a:pPr>
              <a:r>
                <a:rPr lang="zh-CN" altLang="en-US" b="1">
                  <a:solidFill>
                    <a:schemeClr val="tx1"/>
                  </a:solidFill>
                  <a:sym typeface="+mn-ea"/>
                </a:rPr>
                <a:t>学生参观阳江风筝馆，系统了解风筝的历史沿革、文化特色与制作工艺</a:t>
              </a:r>
              <a:endParaRPr lang="zh-CN" altLang="en-US" b="1">
                <a:solidFill>
                  <a:schemeClr val="tx1"/>
                </a:solidFill>
                <a:sym typeface="+mn-ea"/>
              </a:endParaRPr>
            </a:p>
          </p:txBody>
        </p:sp>
        <p:sp>
          <p:nvSpPr>
            <p:cNvPr id="39" name="圆角矩形 38"/>
            <p:cNvSpPr/>
            <p:nvPr/>
          </p:nvSpPr>
          <p:spPr>
            <a:xfrm>
              <a:off x="1064" y="7910"/>
              <a:ext cx="9770" cy="2291"/>
            </a:xfrm>
            <a:prstGeom prst="roundRect">
              <a:avLst/>
            </a:prstGeom>
            <a:solidFill>
              <a:schemeClr val="accent3">
                <a:lumMod val="40000"/>
                <a:lumOff val="60000"/>
              </a:schemeClr>
            </a:solidFill>
            <a:ln>
              <a:solidFill>
                <a:srgbClr val="55797A"/>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30000"/>
                </a:lnSpc>
              </a:pPr>
              <a:r>
                <a:rPr lang="en-US" altLang="zh-CN" b="1">
                  <a:solidFill>
                    <a:schemeClr val="tx1"/>
                  </a:solidFill>
                  <a:sym typeface="+mn-ea"/>
                </a:rPr>
                <a:t>3.</a:t>
              </a:r>
              <a:r>
                <a:rPr lang="zh-CN" altLang="en-US" b="1">
                  <a:solidFill>
                    <a:schemeClr val="tx1"/>
                  </a:solidFill>
                  <a:sym typeface="+mn-ea"/>
                </a:rPr>
                <a:t>互动问答与学习总结：</a:t>
              </a:r>
              <a:endParaRPr lang="zh-CN" altLang="en-US" b="1">
                <a:solidFill>
                  <a:schemeClr val="tx1"/>
                </a:solidFill>
                <a:sym typeface="+mn-ea"/>
              </a:endParaRPr>
            </a:p>
            <a:p>
              <a:pPr algn="l">
                <a:lnSpc>
                  <a:spcPct val="130000"/>
                </a:lnSpc>
              </a:pPr>
              <a:r>
                <a:rPr lang="zh-CN" altLang="en-US" b="1">
                  <a:solidFill>
                    <a:schemeClr val="tx1"/>
                  </a:solidFill>
                  <a:sym typeface="+mn-ea"/>
                </a:rPr>
                <a:t>师傅示范后，学生踊跃提问，围绕材料特性、飞行原理等展开互动。</a:t>
              </a:r>
              <a:endParaRPr lang="zh-CN" altLang="en-US" b="1">
                <a:solidFill>
                  <a:schemeClr val="tx1"/>
                </a:solidFill>
                <a:sym typeface="+mn-ea"/>
              </a:endParaRPr>
            </a:p>
          </p:txBody>
        </p:sp>
        <p:sp>
          <p:nvSpPr>
            <p:cNvPr id="40" name="圆角矩形 39"/>
            <p:cNvSpPr/>
            <p:nvPr/>
          </p:nvSpPr>
          <p:spPr>
            <a:xfrm>
              <a:off x="1064" y="5486"/>
              <a:ext cx="9770" cy="2291"/>
            </a:xfrm>
            <a:prstGeom prst="roundRect">
              <a:avLst/>
            </a:prstGeom>
            <a:solidFill>
              <a:schemeClr val="accent3">
                <a:lumMod val="40000"/>
                <a:lumOff val="60000"/>
              </a:schemeClr>
            </a:solidFill>
            <a:ln>
              <a:solidFill>
                <a:srgbClr val="55797A"/>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20000"/>
                </a:lnSpc>
              </a:pPr>
              <a:r>
                <a:rPr lang="en-US" altLang="zh-CN" b="1">
                  <a:solidFill>
                    <a:schemeClr val="tx1"/>
                  </a:solidFill>
                  <a:sym typeface="+mn-ea"/>
                </a:rPr>
                <a:t>2.</a:t>
              </a:r>
              <a:r>
                <a:rPr lang="zh-CN" altLang="en-US" b="1">
                  <a:solidFill>
                    <a:schemeClr val="tx1"/>
                  </a:solidFill>
                  <a:sym typeface="+mn-ea"/>
                </a:rPr>
                <a:t>师傅示范：</a:t>
              </a:r>
              <a:endParaRPr lang="zh-CN" altLang="en-US" b="1">
                <a:solidFill>
                  <a:schemeClr val="tx1"/>
                </a:solidFill>
                <a:sym typeface="+mn-ea"/>
              </a:endParaRPr>
            </a:p>
            <a:p>
              <a:pPr algn="l">
                <a:lnSpc>
                  <a:spcPct val="120000"/>
                </a:lnSpc>
              </a:pPr>
              <a:r>
                <a:rPr lang="zh-CN" altLang="en-US" b="1">
                  <a:solidFill>
                    <a:schemeClr val="tx1"/>
                  </a:solidFill>
                  <a:sym typeface="+mn-ea"/>
                </a:rPr>
                <a:t>在非遗工作坊，省级传承人现场展示</a:t>
              </a:r>
              <a:r>
                <a:rPr lang="en-US" altLang="zh-CN" b="1">
                  <a:solidFill>
                    <a:schemeClr val="tx1"/>
                  </a:solidFill>
                  <a:sym typeface="+mn-ea"/>
                </a:rPr>
                <a:t>“</a:t>
              </a:r>
              <a:r>
                <a:rPr lang="zh-CN" altLang="en-US" b="1">
                  <a:solidFill>
                    <a:schemeClr val="tx1"/>
                  </a:solidFill>
                  <a:sym typeface="+mn-ea"/>
                </a:rPr>
                <a:t>扎、糊、绘、放</a:t>
              </a:r>
              <a:r>
                <a:rPr lang="en-US" altLang="zh-CN" b="1">
                  <a:solidFill>
                    <a:schemeClr val="tx1"/>
                  </a:solidFill>
                  <a:sym typeface="+mn-ea"/>
                </a:rPr>
                <a:t>”</a:t>
              </a:r>
              <a:r>
                <a:rPr lang="zh-CN" altLang="en-US" b="1">
                  <a:solidFill>
                    <a:schemeClr val="tx1"/>
                  </a:solidFill>
                  <a:sym typeface="+mn-ea"/>
                </a:rPr>
                <a:t>四大工序，演示竹条纸张的选择标准、骨架扎制、图案绘制等关键步骤</a:t>
              </a:r>
              <a:endParaRPr lang="zh-CN" altLang="en-US" b="1">
                <a:solidFill>
                  <a:schemeClr val="tx1"/>
                </a:solidFill>
                <a:sym typeface="+mn-ea"/>
              </a:endParaRPr>
            </a:p>
          </p:txBody>
        </p:sp>
      </p:grpSp>
      <p:pic>
        <p:nvPicPr>
          <p:cNvPr id="42" name="图片 97" descr="23c221a80e30eca581a720e60311e1a"/>
          <p:cNvPicPr>
            <a:picLocks noChangeAspect="1"/>
          </p:cNvPicPr>
          <p:nvPr/>
        </p:nvPicPr>
        <p:blipFill>
          <a:blip r:embed="rId2"/>
          <a:srcRect t="8032"/>
          <a:stretch>
            <a:fillRect/>
          </a:stretch>
        </p:blipFill>
        <p:spPr>
          <a:xfrm>
            <a:off x="7417435" y="2028825"/>
            <a:ext cx="2144395" cy="1478915"/>
          </a:xfrm>
          <a:prstGeom prst="rect">
            <a:avLst/>
          </a:prstGeom>
        </p:spPr>
      </p:pic>
      <p:pic>
        <p:nvPicPr>
          <p:cNvPr id="43" name="图片 1" descr="IMG_4631"/>
          <p:cNvPicPr>
            <a:picLocks noChangeAspect="1"/>
          </p:cNvPicPr>
          <p:nvPr/>
        </p:nvPicPr>
        <p:blipFill>
          <a:blip r:embed="rId3"/>
          <a:stretch>
            <a:fillRect/>
          </a:stretch>
        </p:blipFill>
        <p:spPr>
          <a:xfrm>
            <a:off x="9603105" y="2028825"/>
            <a:ext cx="1998345" cy="1498600"/>
          </a:xfrm>
          <a:prstGeom prst="rect">
            <a:avLst/>
          </a:prstGeom>
        </p:spPr>
      </p:pic>
      <p:pic>
        <p:nvPicPr>
          <p:cNvPr id="44" name="图片 99" descr="1722222641791"/>
          <p:cNvPicPr>
            <a:picLocks noChangeAspect="1"/>
          </p:cNvPicPr>
          <p:nvPr/>
        </p:nvPicPr>
        <p:blipFill>
          <a:blip r:embed="rId4"/>
          <a:stretch>
            <a:fillRect/>
          </a:stretch>
        </p:blipFill>
        <p:spPr>
          <a:xfrm>
            <a:off x="8316595" y="3573145"/>
            <a:ext cx="2400300" cy="1456690"/>
          </a:xfrm>
          <a:prstGeom prst="rect">
            <a:avLst/>
          </a:prstGeom>
        </p:spPr>
      </p:pic>
      <p:pic>
        <p:nvPicPr>
          <p:cNvPr id="45" name="图片 44"/>
          <p:cNvPicPr/>
          <p:nvPr/>
        </p:nvPicPr>
        <p:blipFill>
          <a:blip r:embed="rId5"/>
          <a:stretch>
            <a:fillRect/>
          </a:stretch>
        </p:blipFill>
        <p:spPr>
          <a:xfrm>
            <a:off x="7417435" y="5107305"/>
            <a:ext cx="1179830" cy="1452880"/>
          </a:xfrm>
          <a:prstGeom prst="rect">
            <a:avLst/>
          </a:prstGeom>
        </p:spPr>
      </p:pic>
      <p:pic>
        <p:nvPicPr>
          <p:cNvPr id="46" name="图片 45"/>
          <p:cNvPicPr/>
          <p:nvPr/>
        </p:nvPicPr>
        <p:blipFill>
          <a:blip r:embed="rId6"/>
          <a:stretch>
            <a:fillRect/>
          </a:stretch>
        </p:blipFill>
        <p:spPr>
          <a:xfrm>
            <a:off x="9018905" y="5123815"/>
            <a:ext cx="995680" cy="1448435"/>
          </a:xfrm>
          <a:prstGeom prst="rect">
            <a:avLst/>
          </a:prstGeom>
        </p:spPr>
      </p:pic>
      <p:pic>
        <p:nvPicPr>
          <p:cNvPr id="47" name="图片 46"/>
          <p:cNvPicPr/>
          <p:nvPr/>
        </p:nvPicPr>
        <p:blipFill>
          <a:blip r:embed="rId7"/>
          <a:stretch>
            <a:fillRect/>
          </a:stretch>
        </p:blipFill>
        <p:spPr>
          <a:xfrm>
            <a:off x="10435590" y="5118100"/>
            <a:ext cx="1165860" cy="144399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4563110" y="1130935"/>
            <a:ext cx="3065780" cy="1109980"/>
            <a:chOff x="7133" y="3485"/>
            <a:chExt cx="4828" cy="1748"/>
          </a:xfrm>
        </p:grpSpPr>
        <p:sp>
          <p:nvSpPr>
            <p:cNvPr id="2" name="矩形 1"/>
            <p:cNvSpPr/>
            <p:nvPr/>
          </p:nvSpPr>
          <p:spPr>
            <a:xfrm>
              <a:off x="7964" y="4725"/>
              <a:ext cx="3168" cy="360"/>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7133" y="3485"/>
              <a:ext cx="4829" cy="1113"/>
            </a:xfrm>
            <a:prstGeom prst="rect">
              <a:avLst/>
            </a:prstGeom>
            <a:noFill/>
          </p:spPr>
          <p:txBody>
            <a:bodyPr wrap="square" rtlCol="0">
              <a:spAutoFit/>
            </a:bodyPr>
            <a:lstStyle/>
            <a:p>
              <a:pPr algn="ctr"/>
              <a:r>
                <a:rPr lang="en-US" altLang="zh-CN" sz="4000">
                  <a:solidFill>
                    <a:srgbClr val="7EA29C">
                      <a:alpha val="10000"/>
                    </a:srgbClr>
                  </a:solidFill>
                  <a:effectLst/>
                  <a:latin typeface="微软雅黑" panose="020B0503020204020204" pitchFamily="34" charset="-122"/>
                  <a:ea typeface="微软雅黑" panose="020B0503020204020204" pitchFamily="34" charset="-122"/>
                  <a:sym typeface="+mn-ea"/>
                </a:rPr>
                <a:t>CONTENTS</a:t>
              </a:r>
              <a:endParaRPr lang="en-US" altLang="zh-CN" sz="4000">
                <a:solidFill>
                  <a:srgbClr val="7EA29C">
                    <a:alpha val="10000"/>
                  </a:srgbClr>
                </a:solidFill>
                <a:effectLst/>
                <a:latin typeface="微软雅黑" panose="020B0503020204020204" pitchFamily="34" charset="-122"/>
                <a:ea typeface="微软雅黑" panose="020B0503020204020204" pitchFamily="34" charset="-122"/>
                <a:sym typeface="+mn-ea"/>
              </a:endParaRPr>
            </a:p>
          </p:txBody>
        </p:sp>
        <p:sp>
          <p:nvSpPr>
            <p:cNvPr id="17" name="文本框 16"/>
            <p:cNvSpPr txBox="1"/>
            <p:nvPr/>
          </p:nvSpPr>
          <p:spPr>
            <a:xfrm>
              <a:off x="7896" y="3635"/>
              <a:ext cx="3303" cy="1598"/>
            </a:xfrm>
            <a:prstGeom prst="rect">
              <a:avLst/>
            </a:prstGeom>
            <a:noFill/>
          </p:spPr>
          <p:txBody>
            <a:bodyPr wrap="square" rtlCol="0">
              <a:spAutoFit/>
            </a:bodyPr>
            <a:lstStyle/>
            <a:p>
              <a:pPr algn="ctr"/>
              <a:r>
                <a:rPr lang="zh-CN" altLang="en-US" sz="6000" b="1" dirty="0">
                  <a:solidFill>
                    <a:srgbClr val="55797A"/>
                  </a:solidFill>
                  <a:effectLst/>
                  <a:latin typeface="微软雅黑" panose="020B0503020204020204" pitchFamily="34" charset="-122"/>
                  <a:ea typeface="微软雅黑" panose="020B0503020204020204" pitchFamily="34" charset="-122"/>
                  <a:sym typeface="+mn-ea"/>
                </a:rPr>
                <a:t>目录</a:t>
              </a:r>
              <a:endParaRPr lang="zh-CN" altLang="en-US" sz="6000" b="1" dirty="0">
                <a:solidFill>
                  <a:srgbClr val="55797A"/>
                </a:solidFill>
                <a:effectLst/>
                <a:latin typeface="微软雅黑" panose="020B0503020204020204" pitchFamily="34" charset="-122"/>
                <a:ea typeface="微软雅黑" panose="020B0503020204020204" pitchFamily="34" charset="-122"/>
                <a:sym typeface="+mn-ea"/>
              </a:endParaRPr>
            </a:p>
          </p:txBody>
        </p:sp>
      </p:grpSp>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grpSp>
        <p:nvGrpSpPr>
          <p:cNvPr id="5" name="组合 4"/>
          <p:cNvGrpSpPr/>
          <p:nvPr>
            <p:custDataLst>
              <p:tags r:id="rId3"/>
            </p:custDataLst>
          </p:nvPr>
        </p:nvGrpSpPr>
        <p:grpSpPr>
          <a:xfrm>
            <a:off x="1657350" y="3253105"/>
            <a:ext cx="8508365" cy="1998980"/>
            <a:chOff x="2610" y="5123"/>
            <a:chExt cx="13399" cy="3148"/>
          </a:xfrm>
        </p:grpSpPr>
        <p:grpSp>
          <p:nvGrpSpPr>
            <p:cNvPr id="6" name="组合 5"/>
            <p:cNvGrpSpPr/>
            <p:nvPr/>
          </p:nvGrpSpPr>
          <p:grpSpPr>
            <a:xfrm>
              <a:off x="2610" y="5123"/>
              <a:ext cx="1668" cy="1668"/>
              <a:chOff x="2811" y="5565"/>
              <a:chExt cx="1668" cy="1668"/>
            </a:xfrm>
          </p:grpSpPr>
          <p:sp>
            <p:nvSpPr>
              <p:cNvPr id="7" name="椭圆 6"/>
              <p:cNvSpPr/>
              <p:nvPr/>
            </p:nvSpPr>
            <p:spPr>
              <a:xfrm>
                <a:off x="2811" y="5565"/>
                <a:ext cx="1669" cy="1669"/>
              </a:xfrm>
              <a:prstGeom prst="ellipse">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Camille5"/>
              <p:cNvSpPr>
                <a:spLocks noEditPoints="1"/>
              </p:cNvSpPr>
              <p:nvPr/>
            </p:nvSpPr>
            <p:spPr bwMode="auto">
              <a:xfrm>
                <a:off x="3246" y="6040"/>
                <a:ext cx="799" cy="719"/>
              </a:xfrm>
              <a:custGeom>
                <a:avLst/>
                <a:gdLst>
                  <a:gd name="T0" fmla="*/ 83 w 123"/>
                  <a:gd name="T1" fmla="*/ 35 h 107"/>
                  <a:gd name="T2" fmla="*/ 41 w 123"/>
                  <a:gd name="T3" fmla="*/ 50 h 107"/>
                  <a:gd name="T4" fmla="*/ 33 w 123"/>
                  <a:gd name="T5" fmla="*/ 50 h 107"/>
                  <a:gd name="T6" fmla="*/ 49 w 123"/>
                  <a:gd name="T7" fmla="*/ 73 h 107"/>
                  <a:gd name="T8" fmla="*/ 52 w 123"/>
                  <a:gd name="T9" fmla="*/ 75 h 107"/>
                  <a:gd name="T10" fmla="*/ 55 w 123"/>
                  <a:gd name="T11" fmla="*/ 76 h 107"/>
                  <a:gd name="T12" fmla="*/ 59 w 123"/>
                  <a:gd name="T13" fmla="*/ 74 h 107"/>
                  <a:gd name="T14" fmla="*/ 91 w 123"/>
                  <a:gd name="T15" fmla="*/ 43 h 107"/>
                  <a:gd name="T16" fmla="*/ 87 w 123"/>
                  <a:gd name="T17" fmla="*/ 33 h 107"/>
                  <a:gd name="T18" fmla="*/ 7 w 123"/>
                  <a:gd name="T19" fmla="*/ 94 h 107"/>
                  <a:gd name="T20" fmla="*/ 17 w 123"/>
                  <a:gd name="T21" fmla="*/ 101 h 107"/>
                  <a:gd name="T22" fmla="*/ 106 w 123"/>
                  <a:gd name="T23" fmla="*/ 101 h 107"/>
                  <a:gd name="T24" fmla="*/ 116 w 123"/>
                  <a:gd name="T25" fmla="*/ 94 h 107"/>
                  <a:gd name="T26" fmla="*/ 106 w 123"/>
                  <a:gd name="T27" fmla="*/ 101 h 107"/>
                  <a:gd name="T28" fmla="*/ 7 w 123"/>
                  <a:gd name="T29" fmla="*/ 77 h 107"/>
                  <a:gd name="T30" fmla="*/ 17 w 123"/>
                  <a:gd name="T31" fmla="*/ 84 h 107"/>
                  <a:gd name="T32" fmla="*/ 106 w 123"/>
                  <a:gd name="T33" fmla="*/ 84 h 107"/>
                  <a:gd name="T34" fmla="*/ 116 w 123"/>
                  <a:gd name="T35" fmla="*/ 77 h 107"/>
                  <a:gd name="T36" fmla="*/ 106 w 123"/>
                  <a:gd name="T37" fmla="*/ 84 h 107"/>
                  <a:gd name="T38" fmla="*/ 7 w 123"/>
                  <a:gd name="T39" fmla="*/ 59 h 107"/>
                  <a:gd name="T40" fmla="*/ 17 w 123"/>
                  <a:gd name="T41" fmla="*/ 67 h 107"/>
                  <a:gd name="T42" fmla="*/ 106 w 123"/>
                  <a:gd name="T43" fmla="*/ 67 h 107"/>
                  <a:gd name="T44" fmla="*/ 116 w 123"/>
                  <a:gd name="T45" fmla="*/ 59 h 107"/>
                  <a:gd name="T46" fmla="*/ 106 w 123"/>
                  <a:gd name="T47" fmla="*/ 67 h 107"/>
                  <a:gd name="T48" fmla="*/ 7 w 123"/>
                  <a:gd name="T49" fmla="*/ 42 h 107"/>
                  <a:gd name="T50" fmla="*/ 17 w 123"/>
                  <a:gd name="T51" fmla="*/ 50 h 107"/>
                  <a:gd name="T52" fmla="*/ 106 w 123"/>
                  <a:gd name="T53" fmla="*/ 50 h 107"/>
                  <a:gd name="T54" fmla="*/ 116 w 123"/>
                  <a:gd name="T55" fmla="*/ 42 h 107"/>
                  <a:gd name="T56" fmla="*/ 106 w 123"/>
                  <a:gd name="T57" fmla="*/ 50 h 107"/>
                  <a:gd name="T58" fmla="*/ 7 w 123"/>
                  <a:gd name="T59" fmla="*/ 25 h 107"/>
                  <a:gd name="T60" fmla="*/ 17 w 123"/>
                  <a:gd name="T61" fmla="*/ 32 h 107"/>
                  <a:gd name="T62" fmla="*/ 106 w 123"/>
                  <a:gd name="T63" fmla="*/ 32 h 107"/>
                  <a:gd name="T64" fmla="*/ 116 w 123"/>
                  <a:gd name="T65" fmla="*/ 25 h 107"/>
                  <a:gd name="T66" fmla="*/ 106 w 123"/>
                  <a:gd name="T67" fmla="*/ 32 h 107"/>
                  <a:gd name="T68" fmla="*/ 24 w 123"/>
                  <a:gd name="T69" fmla="*/ 78 h 107"/>
                  <a:gd name="T70" fmla="*/ 29 w 123"/>
                  <a:gd name="T71" fmla="*/ 23 h 107"/>
                  <a:gd name="T72" fmla="*/ 98 w 123"/>
                  <a:gd name="T73" fmla="*/ 28 h 107"/>
                  <a:gd name="T74" fmla="*/ 93 w 123"/>
                  <a:gd name="T75" fmla="*/ 83 h 107"/>
                  <a:gd name="T76" fmla="*/ 7 w 123"/>
                  <a:gd name="T77" fmla="*/ 15 h 107"/>
                  <a:gd name="T78" fmla="*/ 17 w 123"/>
                  <a:gd name="T79" fmla="*/ 8 h 107"/>
                  <a:gd name="T80" fmla="*/ 7 w 123"/>
                  <a:gd name="T81" fmla="*/ 15 h 107"/>
                  <a:gd name="T82" fmla="*/ 106 w 123"/>
                  <a:gd name="T83" fmla="*/ 8 h 107"/>
                  <a:gd name="T84" fmla="*/ 116 w 123"/>
                  <a:gd name="T85" fmla="*/ 15 h 107"/>
                  <a:gd name="T86" fmla="*/ 122 w 123"/>
                  <a:gd name="T87" fmla="*/ 0 h 107"/>
                  <a:gd name="T88" fmla="*/ 98 w 123"/>
                  <a:gd name="T89" fmla="*/ 1 h 107"/>
                  <a:gd name="T90" fmla="*/ 93 w 123"/>
                  <a:gd name="T91" fmla="*/ 14 h 107"/>
                  <a:gd name="T92" fmla="*/ 24 w 123"/>
                  <a:gd name="T93" fmla="*/ 9 h 107"/>
                  <a:gd name="T94" fmla="*/ 23 w 123"/>
                  <a:gd name="T95" fmla="*/ 0 h 107"/>
                  <a:gd name="T96" fmla="*/ 0 w 123"/>
                  <a:gd name="T97" fmla="*/ 1 h 107"/>
                  <a:gd name="T98" fmla="*/ 1 w 123"/>
                  <a:gd name="T99" fmla="*/ 107 h 107"/>
                  <a:gd name="T100" fmla="*/ 24 w 123"/>
                  <a:gd name="T101" fmla="*/ 105 h 107"/>
                  <a:gd name="T102" fmla="*/ 29 w 123"/>
                  <a:gd name="T103" fmla="*/ 92 h 107"/>
                  <a:gd name="T104" fmla="*/ 98 w 123"/>
                  <a:gd name="T105" fmla="*/ 97 h 107"/>
                  <a:gd name="T106" fmla="*/ 99 w 123"/>
                  <a:gd name="T107" fmla="*/ 107 h 107"/>
                  <a:gd name="T108" fmla="*/ 123 w 123"/>
                  <a:gd name="T109" fmla="*/ 105 h 107"/>
                  <a:gd name="T110" fmla="*/ 122 w 123"/>
                  <a:gd name="T111"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3" h="107">
                    <a:moveTo>
                      <a:pt x="87" y="33"/>
                    </a:moveTo>
                    <a:cubicBezTo>
                      <a:pt x="86" y="33"/>
                      <a:pt x="84" y="34"/>
                      <a:pt x="83" y="35"/>
                    </a:cubicBezTo>
                    <a:cubicBezTo>
                      <a:pt x="55" y="62"/>
                      <a:pt x="55" y="62"/>
                      <a:pt x="55" y="62"/>
                    </a:cubicBezTo>
                    <a:cubicBezTo>
                      <a:pt x="41" y="50"/>
                      <a:pt x="41" y="50"/>
                      <a:pt x="41" y="50"/>
                    </a:cubicBezTo>
                    <a:cubicBezTo>
                      <a:pt x="40" y="49"/>
                      <a:pt x="38" y="48"/>
                      <a:pt x="37" y="48"/>
                    </a:cubicBezTo>
                    <a:cubicBezTo>
                      <a:pt x="36" y="48"/>
                      <a:pt x="34" y="49"/>
                      <a:pt x="33" y="50"/>
                    </a:cubicBezTo>
                    <a:cubicBezTo>
                      <a:pt x="31" y="52"/>
                      <a:pt x="31" y="56"/>
                      <a:pt x="33" y="58"/>
                    </a:cubicBezTo>
                    <a:cubicBezTo>
                      <a:pt x="49" y="73"/>
                      <a:pt x="49" y="73"/>
                      <a:pt x="49" y="73"/>
                    </a:cubicBezTo>
                    <a:cubicBezTo>
                      <a:pt x="49" y="73"/>
                      <a:pt x="50" y="74"/>
                      <a:pt x="50" y="74"/>
                    </a:cubicBezTo>
                    <a:cubicBezTo>
                      <a:pt x="51" y="75"/>
                      <a:pt x="51" y="75"/>
                      <a:pt x="52" y="75"/>
                    </a:cubicBezTo>
                    <a:cubicBezTo>
                      <a:pt x="53" y="76"/>
                      <a:pt x="54" y="76"/>
                      <a:pt x="55" y="76"/>
                    </a:cubicBezTo>
                    <a:cubicBezTo>
                      <a:pt x="55" y="76"/>
                      <a:pt x="55" y="76"/>
                      <a:pt x="55" y="76"/>
                    </a:cubicBezTo>
                    <a:cubicBezTo>
                      <a:pt x="56" y="76"/>
                      <a:pt x="57" y="75"/>
                      <a:pt x="57" y="75"/>
                    </a:cubicBezTo>
                    <a:cubicBezTo>
                      <a:pt x="58" y="75"/>
                      <a:pt x="59" y="74"/>
                      <a:pt x="59" y="74"/>
                    </a:cubicBezTo>
                    <a:cubicBezTo>
                      <a:pt x="60" y="74"/>
                      <a:pt x="60" y="73"/>
                      <a:pt x="60" y="73"/>
                    </a:cubicBezTo>
                    <a:cubicBezTo>
                      <a:pt x="91" y="43"/>
                      <a:pt x="91" y="43"/>
                      <a:pt x="91" y="43"/>
                    </a:cubicBezTo>
                    <a:cubicBezTo>
                      <a:pt x="93" y="41"/>
                      <a:pt x="93" y="38"/>
                      <a:pt x="91" y="35"/>
                    </a:cubicBezTo>
                    <a:cubicBezTo>
                      <a:pt x="90" y="34"/>
                      <a:pt x="89" y="33"/>
                      <a:pt x="87" y="33"/>
                    </a:cubicBezTo>
                    <a:moveTo>
                      <a:pt x="7" y="101"/>
                    </a:moveTo>
                    <a:cubicBezTo>
                      <a:pt x="7" y="94"/>
                      <a:pt x="7" y="94"/>
                      <a:pt x="7" y="94"/>
                    </a:cubicBezTo>
                    <a:cubicBezTo>
                      <a:pt x="17" y="94"/>
                      <a:pt x="17" y="94"/>
                      <a:pt x="17" y="94"/>
                    </a:cubicBezTo>
                    <a:cubicBezTo>
                      <a:pt x="17" y="101"/>
                      <a:pt x="17" y="101"/>
                      <a:pt x="17" y="101"/>
                    </a:cubicBezTo>
                    <a:cubicBezTo>
                      <a:pt x="7" y="101"/>
                      <a:pt x="7" y="101"/>
                      <a:pt x="7" y="101"/>
                    </a:cubicBezTo>
                    <a:moveTo>
                      <a:pt x="106" y="101"/>
                    </a:moveTo>
                    <a:cubicBezTo>
                      <a:pt x="106" y="94"/>
                      <a:pt x="106" y="94"/>
                      <a:pt x="106" y="94"/>
                    </a:cubicBezTo>
                    <a:cubicBezTo>
                      <a:pt x="116" y="94"/>
                      <a:pt x="116" y="94"/>
                      <a:pt x="116" y="94"/>
                    </a:cubicBezTo>
                    <a:cubicBezTo>
                      <a:pt x="116" y="101"/>
                      <a:pt x="116" y="101"/>
                      <a:pt x="116" y="101"/>
                    </a:cubicBezTo>
                    <a:cubicBezTo>
                      <a:pt x="106" y="101"/>
                      <a:pt x="106" y="101"/>
                      <a:pt x="106" y="101"/>
                    </a:cubicBezTo>
                    <a:moveTo>
                      <a:pt x="7" y="84"/>
                    </a:moveTo>
                    <a:cubicBezTo>
                      <a:pt x="7" y="77"/>
                      <a:pt x="7" y="77"/>
                      <a:pt x="7" y="77"/>
                    </a:cubicBezTo>
                    <a:cubicBezTo>
                      <a:pt x="17" y="77"/>
                      <a:pt x="17" y="77"/>
                      <a:pt x="17" y="77"/>
                    </a:cubicBezTo>
                    <a:cubicBezTo>
                      <a:pt x="17" y="84"/>
                      <a:pt x="17" y="84"/>
                      <a:pt x="17" y="84"/>
                    </a:cubicBezTo>
                    <a:cubicBezTo>
                      <a:pt x="7" y="84"/>
                      <a:pt x="7" y="84"/>
                      <a:pt x="7" y="84"/>
                    </a:cubicBezTo>
                    <a:moveTo>
                      <a:pt x="106" y="84"/>
                    </a:moveTo>
                    <a:cubicBezTo>
                      <a:pt x="106" y="77"/>
                      <a:pt x="106" y="77"/>
                      <a:pt x="106" y="77"/>
                    </a:cubicBezTo>
                    <a:cubicBezTo>
                      <a:pt x="116" y="77"/>
                      <a:pt x="116" y="77"/>
                      <a:pt x="116" y="77"/>
                    </a:cubicBezTo>
                    <a:cubicBezTo>
                      <a:pt x="116" y="84"/>
                      <a:pt x="116" y="84"/>
                      <a:pt x="116" y="84"/>
                    </a:cubicBezTo>
                    <a:cubicBezTo>
                      <a:pt x="106" y="84"/>
                      <a:pt x="106" y="84"/>
                      <a:pt x="106" y="84"/>
                    </a:cubicBezTo>
                    <a:moveTo>
                      <a:pt x="7" y="67"/>
                    </a:moveTo>
                    <a:cubicBezTo>
                      <a:pt x="7" y="59"/>
                      <a:pt x="7" y="59"/>
                      <a:pt x="7" y="59"/>
                    </a:cubicBezTo>
                    <a:cubicBezTo>
                      <a:pt x="17" y="59"/>
                      <a:pt x="17" y="59"/>
                      <a:pt x="17" y="59"/>
                    </a:cubicBezTo>
                    <a:cubicBezTo>
                      <a:pt x="17" y="67"/>
                      <a:pt x="17" y="67"/>
                      <a:pt x="17" y="67"/>
                    </a:cubicBezTo>
                    <a:cubicBezTo>
                      <a:pt x="7" y="67"/>
                      <a:pt x="7" y="67"/>
                      <a:pt x="7" y="67"/>
                    </a:cubicBezTo>
                    <a:moveTo>
                      <a:pt x="106" y="67"/>
                    </a:moveTo>
                    <a:cubicBezTo>
                      <a:pt x="106" y="59"/>
                      <a:pt x="106" y="59"/>
                      <a:pt x="106" y="59"/>
                    </a:cubicBezTo>
                    <a:cubicBezTo>
                      <a:pt x="116" y="59"/>
                      <a:pt x="116" y="59"/>
                      <a:pt x="116" y="59"/>
                    </a:cubicBezTo>
                    <a:cubicBezTo>
                      <a:pt x="116" y="67"/>
                      <a:pt x="116" y="67"/>
                      <a:pt x="116" y="67"/>
                    </a:cubicBezTo>
                    <a:cubicBezTo>
                      <a:pt x="106" y="67"/>
                      <a:pt x="106" y="67"/>
                      <a:pt x="106" y="67"/>
                    </a:cubicBezTo>
                    <a:moveTo>
                      <a:pt x="7" y="50"/>
                    </a:moveTo>
                    <a:cubicBezTo>
                      <a:pt x="7" y="42"/>
                      <a:pt x="7" y="42"/>
                      <a:pt x="7" y="42"/>
                    </a:cubicBezTo>
                    <a:cubicBezTo>
                      <a:pt x="17" y="42"/>
                      <a:pt x="17" y="42"/>
                      <a:pt x="17" y="42"/>
                    </a:cubicBezTo>
                    <a:cubicBezTo>
                      <a:pt x="17" y="50"/>
                      <a:pt x="17" y="50"/>
                      <a:pt x="17" y="50"/>
                    </a:cubicBezTo>
                    <a:cubicBezTo>
                      <a:pt x="7" y="50"/>
                      <a:pt x="7" y="50"/>
                      <a:pt x="7" y="50"/>
                    </a:cubicBezTo>
                    <a:moveTo>
                      <a:pt x="106" y="50"/>
                    </a:moveTo>
                    <a:cubicBezTo>
                      <a:pt x="106" y="42"/>
                      <a:pt x="106" y="42"/>
                      <a:pt x="106" y="42"/>
                    </a:cubicBezTo>
                    <a:cubicBezTo>
                      <a:pt x="116" y="42"/>
                      <a:pt x="116" y="42"/>
                      <a:pt x="116" y="42"/>
                    </a:cubicBezTo>
                    <a:cubicBezTo>
                      <a:pt x="116" y="50"/>
                      <a:pt x="116" y="50"/>
                      <a:pt x="116" y="50"/>
                    </a:cubicBezTo>
                    <a:cubicBezTo>
                      <a:pt x="106" y="50"/>
                      <a:pt x="106" y="50"/>
                      <a:pt x="106" y="50"/>
                    </a:cubicBezTo>
                    <a:moveTo>
                      <a:pt x="7" y="32"/>
                    </a:moveTo>
                    <a:cubicBezTo>
                      <a:pt x="7" y="25"/>
                      <a:pt x="7" y="25"/>
                      <a:pt x="7" y="25"/>
                    </a:cubicBezTo>
                    <a:cubicBezTo>
                      <a:pt x="17" y="25"/>
                      <a:pt x="17" y="25"/>
                      <a:pt x="17" y="25"/>
                    </a:cubicBezTo>
                    <a:cubicBezTo>
                      <a:pt x="17" y="32"/>
                      <a:pt x="17" y="32"/>
                      <a:pt x="17" y="32"/>
                    </a:cubicBezTo>
                    <a:cubicBezTo>
                      <a:pt x="7" y="32"/>
                      <a:pt x="7" y="32"/>
                      <a:pt x="7" y="32"/>
                    </a:cubicBezTo>
                    <a:moveTo>
                      <a:pt x="106" y="32"/>
                    </a:moveTo>
                    <a:cubicBezTo>
                      <a:pt x="106" y="25"/>
                      <a:pt x="106" y="25"/>
                      <a:pt x="106" y="25"/>
                    </a:cubicBezTo>
                    <a:cubicBezTo>
                      <a:pt x="116" y="25"/>
                      <a:pt x="116" y="25"/>
                      <a:pt x="116" y="25"/>
                    </a:cubicBezTo>
                    <a:cubicBezTo>
                      <a:pt x="116" y="32"/>
                      <a:pt x="116" y="32"/>
                      <a:pt x="116" y="32"/>
                    </a:cubicBezTo>
                    <a:cubicBezTo>
                      <a:pt x="106" y="32"/>
                      <a:pt x="106" y="32"/>
                      <a:pt x="106" y="32"/>
                    </a:cubicBezTo>
                    <a:moveTo>
                      <a:pt x="29" y="83"/>
                    </a:moveTo>
                    <a:cubicBezTo>
                      <a:pt x="27" y="83"/>
                      <a:pt x="24" y="81"/>
                      <a:pt x="24" y="78"/>
                    </a:cubicBezTo>
                    <a:cubicBezTo>
                      <a:pt x="24" y="28"/>
                      <a:pt x="24" y="28"/>
                      <a:pt x="24" y="28"/>
                    </a:cubicBezTo>
                    <a:cubicBezTo>
                      <a:pt x="24" y="25"/>
                      <a:pt x="27" y="23"/>
                      <a:pt x="29" y="23"/>
                    </a:cubicBezTo>
                    <a:cubicBezTo>
                      <a:pt x="93" y="23"/>
                      <a:pt x="93" y="23"/>
                      <a:pt x="93" y="23"/>
                    </a:cubicBezTo>
                    <a:cubicBezTo>
                      <a:pt x="96" y="23"/>
                      <a:pt x="98" y="25"/>
                      <a:pt x="98" y="28"/>
                    </a:cubicBezTo>
                    <a:cubicBezTo>
                      <a:pt x="98" y="78"/>
                      <a:pt x="98" y="78"/>
                      <a:pt x="98" y="78"/>
                    </a:cubicBezTo>
                    <a:cubicBezTo>
                      <a:pt x="98" y="81"/>
                      <a:pt x="96" y="83"/>
                      <a:pt x="93" y="83"/>
                    </a:cubicBezTo>
                    <a:cubicBezTo>
                      <a:pt x="29" y="83"/>
                      <a:pt x="29" y="83"/>
                      <a:pt x="29" y="83"/>
                    </a:cubicBezTo>
                    <a:moveTo>
                      <a:pt x="7" y="15"/>
                    </a:moveTo>
                    <a:cubicBezTo>
                      <a:pt x="7" y="8"/>
                      <a:pt x="7" y="8"/>
                      <a:pt x="7" y="8"/>
                    </a:cubicBezTo>
                    <a:cubicBezTo>
                      <a:pt x="17" y="8"/>
                      <a:pt x="17" y="8"/>
                      <a:pt x="17" y="8"/>
                    </a:cubicBezTo>
                    <a:cubicBezTo>
                      <a:pt x="17" y="15"/>
                      <a:pt x="17" y="15"/>
                      <a:pt x="17" y="15"/>
                    </a:cubicBezTo>
                    <a:cubicBezTo>
                      <a:pt x="7" y="15"/>
                      <a:pt x="7" y="15"/>
                      <a:pt x="7" y="15"/>
                    </a:cubicBezTo>
                    <a:moveTo>
                      <a:pt x="106" y="15"/>
                    </a:moveTo>
                    <a:cubicBezTo>
                      <a:pt x="106" y="8"/>
                      <a:pt x="106" y="8"/>
                      <a:pt x="106" y="8"/>
                    </a:cubicBezTo>
                    <a:cubicBezTo>
                      <a:pt x="116" y="8"/>
                      <a:pt x="116" y="8"/>
                      <a:pt x="116" y="8"/>
                    </a:cubicBezTo>
                    <a:cubicBezTo>
                      <a:pt x="116" y="15"/>
                      <a:pt x="116" y="15"/>
                      <a:pt x="116" y="15"/>
                    </a:cubicBezTo>
                    <a:cubicBezTo>
                      <a:pt x="106" y="15"/>
                      <a:pt x="106" y="15"/>
                      <a:pt x="106" y="15"/>
                    </a:cubicBezTo>
                    <a:moveTo>
                      <a:pt x="122" y="0"/>
                    </a:moveTo>
                    <a:cubicBezTo>
                      <a:pt x="99" y="0"/>
                      <a:pt x="99" y="0"/>
                      <a:pt x="99" y="0"/>
                    </a:cubicBezTo>
                    <a:cubicBezTo>
                      <a:pt x="99" y="0"/>
                      <a:pt x="98" y="1"/>
                      <a:pt x="98" y="1"/>
                    </a:cubicBezTo>
                    <a:cubicBezTo>
                      <a:pt x="98" y="9"/>
                      <a:pt x="98" y="9"/>
                      <a:pt x="98" y="9"/>
                    </a:cubicBezTo>
                    <a:cubicBezTo>
                      <a:pt x="98" y="11"/>
                      <a:pt x="96" y="14"/>
                      <a:pt x="93" y="14"/>
                    </a:cubicBezTo>
                    <a:cubicBezTo>
                      <a:pt x="29" y="14"/>
                      <a:pt x="29" y="14"/>
                      <a:pt x="29" y="14"/>
                    </a:cubicBezTo>
                    <a:cubicBezTo>
                      <a:pt x="27" y="14"/>
                      <a:pt x="24" y="11"/>
                      <a:pt x="24" y="9"/>
                    </a:cubicBezTo>
                    <a:cubicBezTo>
                      <a:pt x="24" y="1"/>
                      <a:pt x="24" y="1"/>
                      <a:pt x="24" y="1"/>
                    </a:cubicBezTo>
                    <a:cubicBezTo>
                      <a:pt x="24" y="1"/>
                      <a:pt x="24" y="0"/>
                      <a:pt x="23" y="0"/>
                    </a:cubicBezTo>
                    <a:cubicBezTo>
                      <a:pt x="1" y="0"/>
                      <a:pt x="1" y="0"/>
                      <a:pt x="1" y="0"/>
                    </a:cubicBezTo>
                    <a:cubicBezTo>
                      <a:pt x="1" y="0"/>
                      <a:pt x="0" y="1"/>
                      <a:pt x="0" y="1"/>
                    </a:cubicBezTo>
                    <a:cubicBezTo>
                      <a:pt x="0" y="105"/>
                      <a:pt x="0" y="105"/>
                      <a:pt x="0" y="105"/>
                    </a:cubicBezTo>
                    <a:cubicBezTo>
                      <a:pt x="0" y="106"/>
                      <a:pt x="1" y="107"/>
                      <a:pt x="1" y="107"/>
                    </a:cubicBezTo>
                    <a:cubicBezTo>
                      <a:pt x="23" y="107"/>
                      <a:pt x="23" y="107"/>
                      <a:pt x="23" y="107"/>
                    </a:cubicBezTo>
                    <a:cubicBezTo>
                      <a:pt x="24" y="107"/>
                      <a:pt x="24" y="106"/>
                      <a:pt x="24" y="105"/>
                    </a:cubicBezTo>
                    <a:cubicBezTo>
                      <a:pt x="24" y="97"/>
                      <a:pt x="24" y="97"/>
                      <a:pt x="24" y="97"/>
                    </a:cubicBezTo>
                    <a:cubicBezTo>
                      <a:pt x="24" y="95"/>
                      <a:pt x="27" y="92"/>
                      <a:pt x="29" y="92"/>
                    </a:cubicBezTo>
                    <a:cubicBezTo>
                      <a:pt x="93" y="92"/>
                      <a:pt x="93" y="92"/>
                      <a:pt x="93" y="92"/>
                    </a:cubicBezTo>
                    <a:cubicBezTo>
                      <a:pt x="96" y="92"/>
                      <a:pt x="98" y="95"/>
                      <a:pt x="98" y="97"/>
                    </a:cubicBezTo>
                    <a:cubicBezTo>
                      <a:pt x="98" y="105"/>
                      <a:pt x="98" y="105"/>
                      <a:pt x="98" y="105"/>
                    </a:cubicBezTo>
                    <a:cubicBezTo>
                      <a:pt x="98" y="106"/>
                      <a:pt x="99" y="107"/>
                      <a:pt x="99" y="107"/>
                    </a:cubicBezTo>
                    <a:cubicBezTo>
                      <a:pt x="122" y="107"/>
                      <a:pt x="122" y="107"/>
                      <a:pt x="122" y="107"/>
                    </a:cubicBezTo>
                    <a:cubicBezTo>
                      <a:pt x="123" y="107"/>
                      <a:pt x="123" y="106"/>
                      <a:pt x="123" y="105"/>
                    </a:cubicBezTo>
                    <a:cubicBezTo>
                      <a:pt x="123" y="1"/>
                      <a:pt x="123" y="1"/>
                      <a:pt x="123" y="1"/>
                    </a:cubicBezTo>
                    <a:cubicBezTo>
                      <a:pt x="123" y="1"/>
                      <a:pt x="123" y="0"/>
                      <a:pt x="122" y="0"/>
                    </a:cubicBezTo>
                  </a:path>
                </a:pathLst>
              </a:custGeom>
              <a:solidFill>
                <a:srgbClr val="55797A"/>
              </a:solidFill>
              <a:ln>
                <a:noFill/>
              </a:ln>
            </p:spPr>
          </p:sp>
        </p:grpSp>
        <p:sp>
          <p:nvSpPr>
            <p:cNvPr id="16" name="文本框 15"/>
            <p:cNvSpPr txBox="1"/>
            <p:nvPr>
              <p:custDataLst>
                <p:tags r:id="rId4"/>
              </p:custDataLst>
            </p:nvPr>
          </p:nvSpPr>
          <p:spPr>
            <a:xfrm>
              <a:off x="9682" y="7158"/>
              <a:ext cx="3405" cy="1113"/>
            </a:xfrm>
            <a:prstGeom prst="rect">
              <a:avLst/>
            </a:prstGeom>
            <a:noFill/>
          </p:spPr>
          <p:txBody>
            <a:bodyPr wrap="square" rtlCol="0">
              <a:spAutoFit/>
            </a:bodyPr>
            <a:lstStyle/>
            <a:p>
              <a:pPr algn="ctr">
                <a:lnSpc>
                  <a:spcPct val="100000"/>
                </a:lnSpc>
              </a:pPr>
              <a:r>
                <a:rPr lang="zh-CN" altLang="en-US" sz="2000" dirty="0">
                  <a:solidFill>
                    <a:srgbClr val="55797A"/>
                  </a:solidFill>
                  <a:effectLst/>
                  <a:latin typeface="微软雅黑" panose="020B0503020204020204" pitchFamily="34" charset="-122"/>
                  <a:ea typeface="微软雅黑" panose="020B0503020204020204" pitchFamily="34" charset="-122"/>
                  <a:sym typeface="+mn-ea"/>
                </a:rPr>
                <a:t>风筝主题案例的深度解析</a:t>
              </a:r>
              <a:endParaRPr lang="zh-CN" altLang="en-US" sz="2000" dirty="0">
                <a:solidFill>
                  <a:srgbClr val="55797A"/>
                </a:solidFill>
                <a:effectLst/>
                <a:latin typeface="微软雅黑" panose="020B0503020204020204" pitchFamily="34" charset="-122"/>
                <a:ea typeface="微软雅黑" panose="020B0503020204020204" pitchFamily="34" charset="-122"/>
                <a:sym typeface="+mn-ea"/>
              </a:endParaRPr>
            </a:p>
          </p:txBody>
        </p:sp>
        <p:grpSp>
          <p:nvGrpSpPr>
            <p:cNvPr id="38" name="组合 37"/>
            <p:cNvGrpSpPr/>
            <p:nvPr/>
          </p:nvGrpSpPr>
          <p:grpSpPr>
            <a:xfrm>
              <a:off x="10551" y="5123"/>
              <a:ext cx="1668" cy="1668"/>
              <a:chOff x="10574" y="5409"/>
              <a:chExt cx="1668" cy="1668"/>
            </a:xfrm>
          </p:grpSpPr>
          <p:sp>
            <p:nvSpPr>
              <p:cNvPr id="14" name="椭圆 13"/>
              <p:cNvSpPr/>
              <p:nvPr>
                <p:custDataLst>
                  <p:tags r:id="rId5"/>
                </p:custDataLst>
              </p:nvPr>
            </p:nvSpPr>
            <p:spPr>
              <a:xfrm>
                <a:off x="10574" y="5409"/>
                <a:ext cx="1669" cy="1669"/>
              </a:xfrm>
              <a:prstGeom prst="ellipse">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Camille8"/>
              <p:cNvSpPr/>
              <p:nvPr>
                <p:custDataLst>
                  <p:tags r:id="rId6"/>
                </p:custDataLst>
              </p:nvPr>
            </p:nvSpPr>
            <p:spPr>
              <a:xfrm>
                <a:off x="11000" y="5760"/>
                <a:ext cx="818" cy="967"/>
              </a:xfrm>
              <a:custGeom>
                <a:avLst/>
                <a:gdLst/>
                <a:ahLst/>
                <a:cxnLst>
                  <a:cxn ang="0">
                    <a:pos x="74566864" y="46602108"/>
                  </a:cxn>
                  <a:cxn ang="0">
                    <a:pos x="74566864" y="46602108"/>
                  </a:cxn>
                  <a:cxn ang="0">
                    <a:pos x="84052302" y="4712612"/>
                  </a:cxn>
                  <a:cxn ang="0">
                    <a:pos x="53751402" y="35082584"/>
                  </a:cxn>
                  <a:cxn ang="0">
                    <a:pos x="25821860" y="60478229"/>
                  </a:cxn>
                  <a:cxn ang="0">
                    <a:pos x="25821860" y="104724323"/>
                  </a:cxn>
                  <a:cxn ang="0">
                    <a:pos x="81680943" y="120956459"/>
                  </a:cxn>
                  <a:cxn ang="0">
                    <a:pos x="102759500" y="58121632"/>
                  </a:cxn>
                  <a:cxn ang="0">
                    <a:pos x="74566864" y="46602108"/>
                  </a:cxn>
                  <a:cxn ang="0">
                    <a:pos x="18707782" y="46602108"/>
                  </a:cxn>
                  <a:cxn ang="0">
                    <a:pos x="18707782" y="46602108"/>
                  </a:cxn>
                  <a:cxn ang="0">
                    <a:pos x="0" y="67285141"/>
                  </a:cxn>
                  <a:cxn ang="0">
                    <a:pos x="0" y="97393399"/>
                  </a:cxn>
                  <a:cxn ang="0">
                    <a:pos x="18707782" y="118599862"/>
                  </a:cxn>
                  <a:cxn ang="0">
                    <a:pos x="11593118" y="104724323"/>
                  </a:cxn>
                  <a:cxn ang="0">
                    <a:pos x="11593118" y="62834244"/>
                  </a:cxn>
                  <a:cxn ang="0">
                    <a:pos x="18707782" y="46602108"/>
                  </a:cxn>
                </a:cxnLst>
                <a:rect l="0" t="0" r="0" b="0"/>
                <a:pathLst>
                  <a:path w="391" h="463">
                    <a:moveTo>
                      <a:pt x="283" y="178"/>
                    </a:moveTo>
                    <a:lnTo>
                      <a:pt x="283" y="178"/>
                    </a:lnTo>
                    <a:cubicBezTo>
                      <a:pt x="283" y="169"/>
                      <a:pt x="373" y="89"/>
                      <a:pt x="319" y="18"/>
                    </a:cubicBezTo>
                    <a:cubicBezTo>
                      <a:pt x="310" y="0"/>
                      <a:pt x="266" y="98"/>
                      <a:pt x="204" y="134"/>
                    </a:cubicBezTo>
                    <a:cubicBezTo>
                      <a:pt x="169" y="160"/>
                      <a:pt x="98" y="204"/>
                      <a:pt x="98" y="231"/>
                    </a:cubicBezTo>
                    <a:cubicBezTo>
                      <a:pt x="98" y="400"/>
                      <a:pt x="98" y="400"/>
                      <a:pt x="98" y="400"/>
                    </a:cubicBezTo>
                    <a:cubicBezTo>
                      <a:pt x="98" y="435"/>
                      <a:pt x="213" y="462"/>
                      <a:pt x="310" y="462"/>
                    </a:cubicBezTo>
                    <a:cubicBezTo>
                      <a:pt x="345" y="462"/>
                      <a:pt x="390" y="249"/>
                      <a:pt x="390" y="222"/>
                    </a:cubicBezTo>
                    <a:cubicBezTo>
                      <a:pt x="390" y="187"/>
                      <a:pt x="292" y="187"/>
                      <a:pt x="283" y="178"/>
                    </a:cubicBezTo>
                    <a:close/>
                    <a:moveTo>
                      <a:pt x="71" y="178"/>
                    </a:moveTo>
                    <a:lnTo>
                      <a:pt x="71" y="178"/>
                    </a:lnTo>
                    <a:cubicBezTo>
                      <a:pt x="54" y="178"/>
                      <a:pt x="0" y="187"/>
                      <a:pt x="0" y="257"/>
                    </a:cubicBezTo>
                    <a:cubicBezTo>
                      <a:pt x="0" y="372"/>
                      <a:pt x="0" y="372"/>
                      <a:pt x="0" y="372"/>
                    </a:cubicBezTo>
                    <a:cubicBezTo>
                      <a:pt x="0" y="444"/>
                      <a:pt x="54" y="453"/>
                      <a:pt x="71" y="453"/>
                    </a:cubicBezTo>
                    <a:cubicBezTo>
                      <a:pt x="89" y="453"/>
                      <a:pt x="44" y="435"/>
                      <a:pt x="44" y="400"/>
                    </a:cubicBezTo>
                    <a:cubicBezTo>
                      <a:pt x="44" y="240"/>
                      <a:pt x="44" y="240"/>
                      <a:pt x="44" y="240"/>
                    </a:cubicBezTo>
                    <a:cubicBezTo>
                      <a:pt x="44" y="196"/>
                      <a:pt x="89" y="178"/>
                      <a:pt x="71" y="178"/>
                    </a:cubicBezTo>
                    <a:close/>
                  </a:path>
                </a:pathLst>
              </a:custGeom>
              <a:solidFill>
                <a:srgbClr val="55797A"/>
              </a:solidFill>
              <a:ln>
                <a:noFill/>
              </a:ln>
            </p:spPr>
          </p:sp>
        </p:grpSp>
        <p:grpSp>
          <p:nvGrpSpPr>
            <p:cNvPr id="9" name="组合 8"/>
            <p:cNvGrpSpPr/>
            <p:nvPr/>
          </p:nvGrpSpPr>
          <p:grpSpPr>
            <a:xfrm>
              <a:off x="14341" y="5129"/>
              <a:ext cx="1668" cy="1668"/>
              <a:chOff x="14734" y="5366"/>
              <a:chExt cx="1668" cy="1668"/>
            </a:xfrm>
          </p:grpSpPr>
          <p:sp>
            <p:nvSpPr>
              <p:cNvPr id="10" name="椭圆 9"/>
              <p:cNvSpPr/>
              <p:nvPr>
                <p:custDataLst>
                  <p:tags r:id="rId7"/>
                </p:custDataLst>
              </p:nvPr>
            </p:nvSpPr>
            <p:spPr>
              <a:xfrm>
                <a:off x="14734" y="5366"/>
                <a:ext cx="1669" cy="1669"/>
              </a:xfrm>
              <a:prstGeom prst="ellipse">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Camille18"/>
              <p:cNvSpPr/>
              <p:nvPr>
                <p:custDataLst>
                  <p:tags r:id="rId8"/>
                </p:custDataLst>
              </p:nvPr>
            </p:nvSpPr>
            <p:spPr bwMode="auto">
              <a:xfrm>
                <a:off x="15129" y="5762"/>
                <a:ext cx="880" cy="877"/>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55797A"/>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汉仪中宋S" panose="00020600040101010101" charset="-122"/>
                  <a:ea typeface="微软雅黑" panose="020B0503020204020204" pitchFamily="34" charset="-122"/>
                  <a:cs typeface="+mn-cs"/>
                  <a:sym typeface="汉仪中宋S" panose="00020600040101010101" charset="-122"/>
                </a:endParaRPr>
              </a:p>
            </p:txBody>
          </p:sp>
        </p:grpSp>
        <p:sp>
          <p:nvSpPr>
            <p:cNvPr id="19" name="文本框 18"/>
            <p:cNvSpPr txBox="1"/>
            <p:nvPr>
              <p:custDataLst>
                <p:tags r:id="rId9"/>
              </p:custDataLst>
            </p:nvPr>
          </p:nvSpPr>
          <p:spPr>
            <a:xfrm>
              <a:off x="5485" y="7158"/>
              <a:ext cx="4221" cy="1113"/>
            </a:xfrm>
            <a:prstGeom prst="rect">
              <a:avLst/>
            </a:prstGeom>
            <a:noFill/>
          </p:spPr>
          <p:txBody>
            <a:bodyPr wrap="square" rtlCol="0">
              <a:spAutoFit/>
            </a:bodyPr>
            <a:lstStyle/>
            <a:p>
              <a:pPr algn="ctr"/>
              <a:r>
                <a:rPr lang="zh-CN" altLang="en-US" sz="2000" dirty="0">
                  <a:solidFill>
                    <a:srgbClr val="55797A"/>
                  </a:solidFill>
                  <a:effectLst/>
                  <a:latin typeface="微软雅黑" panose="020B0503020204020204" pitchFamily="34" charset="-122"/>
                  <a:ea typeface="微软雅黑" panose="020B0503020204020204" pitchFamily="34" charset="-122"/>
                  <a:sym typeface="+mn-ea"/>
                </a:rPr>
                <a:t>技艺训练型</a:t>
              </a:r>
              <a:r>
                <a:rPr lang="en-US" altLang="zh-CN" sz="2000" dirty="0">
                  <a:solidFill>
                    <a:srgbClr val="55797A"/>
                  </a:solidFill>
                  <a:effectLst/>
                  <a:latin typeface="微软雅黑" panose="020B0503020204020204" pitchFamily="34" charset="-122"/>
                  <a:ea typeface="微软雅黑" panose="020B0503020204020204" pitchFamily="34" charset="-122"/>
                  <a:sym typeface="+mn-ea"/>
                </a:rPr>
                <a:t>C-STEAM</a:t>
              </a:r>
              <a:r>
                <a:rPr lang="zh-CN" altLang="en-US" sz="2000" dirty="0">
                  <a:solidFill>
                    <a:srgbClr val="55797A"/>
                  </a:solidFill>
                  <a:effectLst/>
                  <a:latin typeface="微软雅黑" panose="020B0503020204020204" pitchFamily="34" charset="-122"/>
                  <a:ea typeface="微软雅黑" panose="020B0503020204020204" pitchFamily="34" charset="-122"/>
                  <a:sym typeface="+mn-ea"/>
                </a:rPr>
                <a:t>项目的场景与特点</a:t>
              </a:r>
              <a:endParaRPr lang="zh-CN" altLang="en-US" sz="2000" dirty="0">
                <a:solidFill>
                  <a:srgbClr val="55797A"/>
                </a:solidFill>
                <a:effectLst/>
                <a:latin typeface="微软雅黑" panose="020B0503020204020204" pitchFamily="34" charset="-122"/>
                <a:ea typeface="微软雅黑" panose="020B0503020204020204" pitchFamily="34" charset="-122"/>
                <a:sym typeface="+mn-ea"/>
              </a:endParaRPr>
            </a:p>
          </p:txBody>
        </p:sp>
        <p:grpSp>
          <p:nvGrpSpPr>
            <p:cNvPr id="20" name="组合 19"/>
            <p:cNvGrpSpPr/>
            <p:nvPr/>
          </p:nvGrpSpPr>
          <p:grpSpPr>
            <a:xfrm>
              <a:off x="6761" y="5123"/>
              <a:ext cx="1668" cy="1668"/>
              <a:chOff x="6890" y="5409"/>
              <a:chExt cx="1668" cy="1668"/>
            </a:xfrm>
          </p:grpSpPr>
          <p:sp>
            <p:nvSpPr>
              <p:cNvPr id="22" name="椭圆 21"/>
              <p:cNvSpPr/>
              <p:nvPr>
                <p:custDataLst>
                  <p:tags r:id="rId10"/>
                </p:custDataLst>
              </p:nvPr>
            </p:nvSpPr>
            <p:spPr>
              <a:xfrm>
                <a:off x="6890" y="5409"/>
                <a:ext cx="1669" cy="1669"/>
              </a:xfrm>
              <a:prstGeom prst="ellipse">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Camille19"/>
              <p:cNvSpPr/>
              <p:nvPr>
                <p:custDataLst>
                  <p:tags r:id="rId11"/>
                </p:custDataLst>
              </p:nvPr>
            </p:nvSpPr>
            <p:spPr>
              <a:xfrm>
                <a:off x="7353" y="5739"/>
                <a:ext cx="743" cy="1010"/>
              </a:xfrm>
              <a:custGeom>
                <a:avLst/>
                <a:gdLst/>
                <a:ahLst/>
                <a:cxnLst>
                  <a:cxn ang="0">
                    <a:pos x="91405913" y="34128055"/>
                  </a:cxn>
                  <a:cxn ang="0">
                    <a:pos x="91405913" y="34128055"/>
                  </a:cxn>
                  <a:cxn ang="0">
                    <a:pos x="30644892" y="4395253"/>
                  </a:cxn>
                  <a:cxn ang="0">
                    <a:pos x="2377681" y="13702747"/>
                  </a:cxn>
                  <a:cxn ang="0">
                    <a:pos x="0" y="20424729"/>
                  </a:cxn>
                  <a:cxn ang="0">
                    <a:pos x="2377681" y="89197826"/>
                  </a:cxn>
                  <a:cxn ang="0">
                    <a:pos x="4755362" y="93851284"/>
                  </a:cxn>
                  <a:cxn ang="0">
                    <a:pos x="58647721" y="125652031"/>
                  </a:cxn>
                  <a:cxn ang="0">
                    <a:pos x="61025403" y="125652031"/>
                  </a:cxn>
                  <a:cxn ang="0">
                    <a:pos x="63403084" y="125652031"/>
                  </a:cxn>
                  <a:cxn ang="0">
                    <a:pos x="65516384" y="123584085"/>
                  </a:cxn>
                  <a:cxn ang="0">
                    <a:pos x="65516384" y="52484259"/>
                  </a:cxn>
                  <a:cxn ang="0">
                    <a:pos x="63403084" y="47830802"/>
                  </a:cxn>
                  <a:cxn ang="0">
                    <a:pos x="11624025" y="18098000"/>
                  </a:cxn>
                  <a:cxn ang="0">
                    <a:pos x="18756485" y="13702747"/>
                  </a:cxn>
                  <a:cxn ang="0">
                    <a:pos x="28267211" y="11376018"/>
                  </a:cxn>
                  <a:cxn ang="0">
                    <a:pos x="79518091" y="38781512"/>
                  </a:cxn>
                  <a:cxn ang="0">
                    <a:pos x="81895772" y="41108241"/>
                  </a:cxn>
                  <a:cxn ang="0">
                    <a:pos x="81895772" y="109881338"/>
                  </a:cxn>
                  <a:cxn ang="0">
                    <a:pos x="86650550" y="114276592"/>
                  </a:cxn>
                  <a:cxn ang="0">
                    <a:pos x="93519213" y="109881338"/>
                  </a:cxn>
                  <a:cxn ang="0">
                    <a:pos x="93519213" y="36454784"/>
                  </a:cxn>
                  <a:cxn ang="0">
                    <a:pos x="91405913" y="34128055"/>
                  </a:cxn>
                </a:cxnLst>
                <a:rect l="0" t="0" r="0" b="0"/>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rgbClr val="55797A"/>
              </a:solidFill>
              <a:ln>
                <a:noFill/>
              </a:ln>
            </p:spPr>
          </p:sp>
        </p:grpSp>
      </p:grpSp>
      <p:sp>
        <p:nvSpPr>
          <p:cNvPr id="25" name="文本框 24"/>
          <p:cNvSpPr txBox="1"/>
          <p:nvPr/>
        </p:nvSpPr>
        <p:spPr>
          <a:xfrm>
            <a:off x="925195" y="4545330"/>
            <a:ext cx="2524760" cy="398780"/>
          </a:xfrm>
          <a:prstGeom prst="rect">
            <a:avLst/>
          </a:prstGeom>
          <a:noFill/>
        </p:spPr>
        <p:txBody>
          <a:bodyPr wrap="square" rtlCol="0">
            <a:spAutoFit/>
          </a:bodyPr>
          <a:lstStyle/>
          <a:p>
            <a:pPr algn="ctr"/>
            <a:r>
              <a:rPr lang="zh-CN" altLang="en-US" sz="2000" dirty="0">
                <a:solidFill>
                  <a:srgbClr val="55797A"/>
                </a:solidFill>
                <a:effectLst/>
                <a:latin typeface="微软雅黑" panose="020B0503020204020204" pitchFamily="34" charset="-122"/>
                <a:ea typeface="微软雅黑" panose="020B0503020204020204" pitchFamily="34" charset="-122"/>
                <a:sym typeface="+mn-ea"/>
              </a:rPr>
              <a:t>本章导学</a:t>
            </a:r>
            <a:endParaRPr lang="zh-CN" altLang="en-US" sz="2000"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26" name="文本框 25"/>
          <p:cNvSpPr txBox="1"/>
          <p:nvPr>
            <p:custDataLst>
              <p:tags r:id="rId12"/>
            </p:custDataLst>
          </p:nvPr>
        </p:nvSpPr>
        <p:spPr>
          <a:xfrm>
            <a:off x="8373745" y="4545330"/>
            <a:ext cx="2524760" cy="706755"/>
          </a:xfrm>
          <a:prstGeom prst="rect">
            <a:avLst/>
          </a:prstGeom>
          <a:noFill/>
        </p:spPr>
        <p:txBody>
          <a:bodyPr wrap="square" rtlCol="0">
            <a:spAutoFit/>
          </a:bodyPr>
          <a:lstStyle/>
          <a:p>
            <a:pPr algn="ctr"/>
            <a:r>
              <a:rPr lang="zh-CN" altLang="en-US" sz="2000" dirty="0">
                <a:solidFill>
                  <a:srgbClr val="55797A"/>
                </a:solidFill>
                <a:effectLst/>
                <a:latin typeface="微软雅黑" panose="020B0503020204020204" pitchFamily="34" charset="-122"/>
                <a:ea typeface="微软雅黑" panose="020B0503020204020204" pitchFamily="34" charset="-122"/>
                <a:sym typeface="+mn-ea"/>
              </a:rPr>
              <a:t>双螺旋耦合模型的理论阐释</a:t>
            </a:r>
            <a:endParaRPr lang="zh-CN" altLang="en-US" sz="2000" dirty="0">
              <a:solidFill>
                <a:srgbClr val="55797A"/>
              </a:solidFill>
              <a:effectLst/>
              <a:latin typeface="微软雅黑" panose="020B0503020204020204" pitchFamily="34" charset="-122"/>
              <a:ea typeface="微软雅黑" panose="020B0503020204020204" pitchFamily="34" charset="-122"/>
              <a:sym typeface="+mn-ea"/>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6717030" cy="745490"/>
          </a:xfrm>
          <a:prstGeom prst="rect">
            <a:avLst/>
          </a:prstGeom>
          <a:noFill/>
        </p:spPr>
        <p:txBody>
          <a:bodyPr wrap="square" rtlCol="0">
            <a:no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二、教学流程的四个关键环节</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88" name="文本框 87"/>
          <p:cNvSpPr txBox="1"/>
          <p:nvPr/>
        </p:nvSpPr>
        <p:spPr>
          <a:xfrm>
            <a:off x="2826385" y="1452880"/>
            <a:ext cx="6539865" cy="491490"/>
          </a:xfrm>
          <a:prstGeom prst="rect">
            <a:avLst/>
          </a:prstGeom>
          <a:noFill/>
        </p:spPr>
        <p:txBody>
          <a:bodyPr wrap="square" rtlCol="0">
            <a:spAutoFit/>
          </a:bodyPr>
          <a:p>
            <a:pPr algn="ctr">
              <a:spcBef>
                <a:spcPct val="0"/>
              </a:spcBef>
              <a:spcAft>
                <a:spcPct val="0"/>
              </a:spcAft>
            </a:pPr>
            <a:r>
              <a:rPr lang="zh-CN" altLang="en-US" sz="2600" b="1">
                <a:solidFill>
                  <a:srgbClr val="55797A"/>
                </a:solidFill>
              </a:rPr>
              <a:t>（二）</a:t>
            </a:r>
            <a:r>
              <a:rPr lang="zh-CN" altLang="en-US" sz="2600" b="1">
                <a:solidFill>
                  <a:srgbClr val="55797A"/>
                </a:solidFill>
                <a:sym typeface="+mn-ea"/>
              </a:rPr>
              <a:t>基础技艺练习</a:t>
            </a:r>
            <a:endParaRPr lang="zh-CN" altLang="en-US" sz="2600" b="1" kern="0" dirty="0">
              <a:solidFill>
                <a:srgbClr val="55797A"/>
              </a:solidFill>
              <a:latin typeface="Arial" panose="020B0604020202020204" pitchFamily="34" charset="0"/>
              <a:sym typeface="+mn-ea"/>
            </a:endParaRPr>
          </a:p>
        </p:txBody>
      </p:sp>
      <p:grpSp>
        <p:nvGrpSpPr>
          <p:cNvPr id="41" name="组合 40"/>
          <p:cNvGrpSpPr/>
          <p:nvPr/>
        </p:nvGrpSpPr>
        <p:grpSpPr>
          <a:xfrm>
            <a:off x="551815" y="2028825"/>
            <a:ext cx="6203950" cy="4532630"/>
            <a:chOff x="1064" y="3062"/>
            <a:chExt cx="9770" cy="7138"/>
          </a:xfrm>
        </p:grpSpPr>
        <p:sp>
          <p:nvSpPr>
            <p:cNvPr id="38" name="圆角矩形 37"/>
            <p:cNvSpPr/>
            <p:nvPr/>
          </p:nvSpPr>
          <p:spPr>
            <a:xfrm>
              <a:off x="1064" y="3062"/>
              <a:ext cx="9770" cy="2291"/>
            </a:xfrm>
            <a:prstGeom prst="roundRect">
              <a:avLst/>
            </a:prstGeom>
            <a:solidFill>
              <a:schemeClr val="accent3">
                <a:lumMod val="40000"/>
                <a:lumOff val="60000"/>
              </a:schemeClr>
            </a:solidFill>
            <a:ln>
              <a:solidFill>
                <a:srgbClr val="55797A"/>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40000"/>
                </a:lnSpc>
              </a:pPr>
              <a:r>
                <a:rPr lang="en-US" altLang="zh-CN" b="1">
                  <a:solidFill>
                    <a:schemeClr val="tx1"/>
                  </a:solidFill>
                  <a:sym typeface="+mn-ea"/>
                </a:rPr>
                <a:t>1.</a:t>
              </a:r>
              <a:r>
                <a:rPr lang="zh-CN" altLang="en-US" b="1">
                  <a:solidFill>
                    <a:schemeClr val="tx1"/>
                  </a:solidFill>
                  <a:sym typeface="+mn-ea"/>
                </a:rPr>
                <a:t>材料介绍</a:t>
              </a:r>
              <a:r>
                <a:rPr lang="zh-CN" altLang="en-US" b="1">
                  <a:solidFill>
                    <a:schemeClr val="tx1"/>
                  </a:solidFill>
                  <a:sym typeface="+mn-ea"/>
                </a:rPr>
                <a:t>：</a:t>
              </a:r>
              <a:endParaRPr lang="zh-CN" altLang="en-US" b="1">
                <a:solidFill>
                  <a:schemeClr val="tx1"/>
                </a:solidFill>
                <a:sym typeface="+mn-ea"/>
              </a:endParaRPr>
            </a:p>
            <a:p>
              <a:pPr algn="l">
                <a:lnSpc>
                  <a:spcPct val="140000"/>
                </a:lnSpc>
              </a:pPr>
              <a:r>
                <a:rPr lang="zh-CN" altLang="en-US" b="1">
                  <a:solidFill>
                    <a:schemeClr val="tx1"/>
                  </a:solidFill>
                  <a:sym typeface="+mn-ea"/>
                </a:rPr>
                <a:t>教师展示并讲解风筝制作所需的竹条、宣纸、丝线、颜料等材料，说明各种材料的特性和用途。</a:t>
              </a:r>
              <a:endParaRPr lang="zh-CN" altLang="en-US" b="1">
                <a:solidFill>
                  <a:schemeClr val="tx1"/>
                </a:solidFill>
                <a:sym typeface="+mn-ea"/>
              </a:endParaRPr>
            </a:p>
          </p:txBody>
        </p:sp>
        <p:sp>
          <p:nvSpPr>
            <p:cNvPr id="39" name="圆角矩形 38"/>
            <p:cNvSpPr/>
            <p:nvPr/>
          </p:nvSpPr>
          <p:spPr>
            <a:xfrm>
              <a:off x="1064" y="7910"/>
              <a:ext cx="9770" cy="2291"/>
            </a:xfrm>
            <a:prstGeom prst="roundRect">
              <a:avLst/>
            </a:prstGeom>
            <a:solidFill>
              <a:schemeClr val="accent3">
                <a:lumMod val="40000"/>
                <a:lumOff val="60000"/>
              </a:schemeClr>
            </a:solidFill>
            <a:ln>
              <a:solidFill>
                <a:srgbClr val="55797A"/>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10000"/>
                </a:lnSpc>
              </a:pPr>
              <a:r>
                <a:rPr lang="en-US" altLang="zh-CN" b="1">
                  <a:solidFill>
                    <a:schemeClr val="tx1"/>
                  </a:solidFill>
                  <a:sym typeface="+mn-ea"/>
                </a:rPr>
                <a:t>3.</a:t>
              </a:r>
              <a:r>
                <a:rPr lang="zh-CN" altLang="en-US" b="1">
                  <a:solidFill>
                    <a:schemeClr val="tx1"/>
                  </a:solidFill>
                  <a:sym typeface="+mn-ea"/>
                </a:rPr>
                <a:t>学生练习</a:t>
              </a:r>
              <a:r>
                <a:rPr lang="zh-CN" altLang="en-US" b="1">
                  <a:solidFill>
                    <a:schemeClr val="tx1"/>
                  </a:solidFill>
                  <a:sym typeface="+mn-ea"/>
                </a:rPr>
                <a:t>：</a:t>
              </a:r>
              <a:endParaRPr lang="zh-CN" altLang="en-US" b="1">
                <a:solidFill>
                  <a:schemeClr val="tx1"/>
                </a:solidFill>
                <a:sym typeface="+mn-ea"/>
              </a:endParaRPr>
            </a:p>
            <a:p>
              <a:pPr algn="l">
                <a:lnSpc>
                  <a:spcPct val="110000"/>
                </a:lnSpc>
              </a:pPr>
              <a:r>
                <a:rPr lang="zh-CN" altLang="en-US" b="1">
                  <a:solidFill>
                    <a:schemeClr val="tx1"/>
                  </a:solidFill>
                  <a:sym typeface="+mn-ea"/>
                </a:rPr>
                <a:t>学生分组模仿练习。教师和师傅巡回指导，纠正错误操作，确保每个学生都能掌握基本技能。练习后，组织小组讨论，分享遇到的困难、对技法的理解以及可能的创新点。</a:t>
              </a:r>
              <a:endParaRPr lang="zh-CN" altLang="en-US" b="1">
                <a:solidFill>
                  <a:schemeClr val="tx1"/>
                </a:solidFill>
                <a:sym typeface="+mn-ea"/>
              </a:endParaRPr>
            </a:p>
          </p:txBody>
        </p:sp>
        <p:sp>
          <p:nvSpPr>
            <p:cNvPr id="40" name="圆角矩形 39"/>
            <p:cNvSpPr/>
            <p:nvPr/>
          </p:nvSpPr>
          <p:spPr>
            <a:xfrm>
              <a:off x="1064" y="5486"/>
              <a:ext cx="9770" cy="2291"/>
            </a:xfrm>
            <a:prstGeom prst="roundRect">
              <a:avLst/>
            </a:prstGeom>
            <a:solidFill>
              <a:schemeClr val="accent3">
                <a:lumMod val="40000"/>
                <a:lumOff val="60000"/>
              </a:schemeClr>
            </a:solidFill>
            <a:ln>
              <a:solidFill>
                <a:srgbClr val="55797A"/>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40000"/>
                </a:lnSpc>
              </a:pPr>
              <a:r>
                <a:rPr lang="en-US" altLang="zh-CN" b="1">
                  <a:solidFill>
                    <a:schemeClr val="tx1"/>
                  </a:solidFill>
                  <a:sym typeface="+mn-ea"/>
                </a:rPr>
                <a:t>2.</a:t>
              </a:r>
              <a:r>
                <a:rPr lang="zh-CN" altLang="en-US" b="1">
                  <a:solidFill>
                    <a:schemeClr val="tx1"/>
                  </a:solidFill>
                  <a:sym typeface="+mn-ea"/>
                </a:rPr>
                <a:t>师傅指导</a:t>
              </a:r>
              <a:r>
                <a:rPr lang="zh-CN" altLang="en-US" b="1">
                  <a:solidFill>
                    <a:schemeClr val="tx1"/>
                  </a:solidFill>
                  <a:sym typeface="+mn-ea"/>
                </a:rPr>
                <a:t>：</a:t>
              </a:r>
              <a:endParaRPr lang="zh-CN" altLang="en-US" b="1">
                <a:solidFill>
                  <a:schemeClr val="tx1"/>
                </a:solidFill>
                <a:sym typeface="+mn-ea"/>
              </a:endParaRPr>
            </a:p>
            <a:p>
              <a:pPr algn="l">
                <a:lnSpc>
                  <a:spcPct val="140000"/>
                </a:lnSpc>
              </a:pPr>
              <a:r>
                <a:rPr lang="zh-CN" altLang="en-US" b="1">
                  <a:solidFill>
                    <a:schemeClr val="tx1"/>
                  </a:solidFill>
                  <a:sym typeface="+mn-ea"/>
                </a:rPr>
                <a:t>在师傅指导下，学生练习竹条处理、骨架扎制、糊纸等基本技法。师傅示范几种常见结构的扎法。</a:t>
              </a:r>
              <a:endParaRPr lang="zh-CN" altLang="en-US" b="1">
                <a:solidFill>
                  <a:schemeClr val="tx1"/>
                </a:solidFill>
                <a:sym typeface="+mn-ea"/>
              </a:endParaRPr>
            </a:p>
          </p:txBody>
        </p:sp>
      </p:grpSp>
      <p:pic>
        <p:nvPicPr>
          <p:cNvPr id="105" name="图片 105" descr="7bd0dc3f43f61930d810d88b5ad3ab3"/>
          <p:cNvPicPr>
            <a:picLocks noChangeAspect="1"/>
          </p:cNvPicPr>
          <p:nvPr/>
        </p:nvPicPr>
        <p:blipFill>
          <a:blip r:embed="rId2"/>
          <a:stretch>
            <a:fillRect/>
          </a:stretch>
        </p:blipFill>
        <p:spPr>
          <a:xfrm>
            <a:off x="8232775" y="2028825"/>
            <a:ext cx="1949450" cy="1461770"/>
          </a:xfrm>
          <a:prstGeom prst="rect">
            <a:avLst/>
          </a:prstGeom>
        </p:spPr>
      </p:pic>
      <p:pic>
        <p:nvPicPr>
          <p:cNvPr id="2" name="图片 106" descr="IMG_4668"/>
          <p:cNvPicPr>
            <a:picLocks noChangeAspect="1"/>
          </p:cNvPicPr>
          <p:nvPr/>
        </p:nvPicPr>
        <p:blipFill>
          <a:blip r:embed="rId3"/>
          <a:stretch>
            <a:fillRect/>
          </a:stretch>
        </p:blipFill>
        <p:spPr>
          <a:xfrm>
            <a:off x="8232775" y="3575050"/>
            <a:ext cx="1929130" cy="1447165"/>
          </a:xfrm>
          <a:prstGeom prst="rect">
            <a:avLst/>
          </a:prstGeom>
        </p:spPr>
      </p:pic>
      <p:pic>
        <p:nvPicPr>
          <p:cNvPr id="9" name="图片 4" descr="IMG_4691"/>
          <p:cNvPicPr>
            <a:picLocks noChangeAspect="1"/>
          </p:cNvPicPr>
          <p:nvPr/>
        </p:nvPicPr>
        <p:blipFill>
          <a:blip r:embed="rId4"/>
          <a:stretch>
            <a:fillRect/>
          </a:stretch>
        </p:blipFill>
        <p:spPr>
          <a:xfrm>
            <a:off x="8232775" y="5106670"/>
            <a:ext cx="1950085" cy="146304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6717030" cy="745490"/>
          </a:xfrm>
          <a:prstGeom prst="rect">
            <a:avLst/>
          </a:prstGeom>
          <a:noFill/>
        </p:spPr>
        <p:txBody>
          <a:bodyPr wrap="square" rtlCol="0">
            <a:no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二、教学流程的四个关键环节</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88" name="文本框 87"/>
          <p:cNvSpPr txBox="1"/>
          <p:nvPr/>
        </p:nvSpPr>
        <p:spPr>
          <a:xfrm>
            <a:off x="3942080" y="1452880"/>
            <a:ext cx="4307840" cy="491490"/>
          </a:xfrm>
          <a:prstGeom prst="rect">
            <a:avLst/>
          </a:prstGeom>
          <a:noFill/>
        </p:spPr>
        <p:txBody>
          <a:bodyPr wrap="square" rtlCol="0">
            <a:spAutoFit/>
          </a:bodyPr>
          <a:p>
            <a:pPr algn="ctr">
              <a:spcBef>
                <a:spcPct val="0"/>
              </a:spcBef>
              <a:spcAft>
                <a:spcPct val="0"/>
              </a:spcAft>
            </a:pPr>
            <a:r>
              <a:rPr lang="zh-CN" altLang="en-US" sz="2600" b="1">
                <a:solidFill>
                  <a:srgbClr val="55797A"/>
                </a:solidFill>
              </a:rPr>
              <a:t>（三）</a:t>
            </a:r>
            <a:r>
              <a:rPr lang="zh-CN" altLang="en-US" sz="2600" b="1">
                <a:solidFill>
                  <a:srgbClr val="55797A"/>
                </a:solidFill>
                <a:sym typeface="+mn-ea"/>
              </a:rPr>
              <a:t>技艺内化与规律提炼</a:t>
            </a:r>
            <a:endParaRPr lang="zh-CN" altLang="en-US" sz="2600" b="1" kern="0" dirty="0">
              <a:solidFill>
                <a:srgbClr val="55797A"/>
              </a:solidFill>
              <a:latin typeface="Arial" panose="020B0604020202020204" pitchFamily="34" charset="0"/>
              <a:sym typeface="+mn-ea"/>
            </a:endParaRPr>
          </a:p>
        </p:txBody>
      </p:sp>
      <p:grpSp>
        <p:nvGrpSpPr>
          <p:cNvPr id="41" name="组合 40"/>
          <p:cNvGrpSpPr/>
          <p:nvPr/>
        </p:nvGrpSpPr>
        <p:grpSpPr>
          <a:xfrm>
            <a:off x="551815" y="2028825"/>
            <a:ext cx="6203950" cy="4532630"/>
            <a:chOff x="1064" y="3062"/>
            <a:chExt cx="9770" cy="7138"/>
          </a:xfrm>
        </p:grpSpPr>
        <p:sp>
          <p:nvSpPr>
            <p:cNvPr id="38" name="圆角矩形 37"/>
            <p:cNvSpPr/>
            <p:nvPr/>
          </p:nvSpPr>
          <p:spPr>
            <a:xfrm>
              <a:off x="1064" y="3062"/>
              <a:ext cx="9770" cy="2291"/>
            </a:xfrm>
            <a:prstGeom prst="roundRect">
              <a:avLst/>
            </a:prstGeom>
            <a:solidFill>
              <a:schemeClr val="accent3">
                <a:lumMod val="40000"/>
                <a:lumOff val="60000"/>
              </a:schemeClr>
            </a:solidFill>
            <a:ln>
              <a:solidFill>
                <a:srgbClr val="55797A"/>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60000"/>
                </a:lnSpc>
              </a:pPr>
              <a:r>
                <a:rPr lang="en-US" altLang="zh-CN" b="1">
                  <a:solidFill>
                    <a:schemeClr val="tx1"/>
                  </a:solidFill>
                  <a:sym typeface="+mn-ea"/>
                </a:rPr>
                <a:t>1.</a:t>
              </a:r>
              <a:r>
                <a:rPr lang="zh-CN" altLang="en-US" b="1">
                  <a:solidFill>
                    <a:schemeClr val="tx1"/>
                  </a:solidFill>
                  <a:sym typeface="+mn-ea"/>
                </a:rPr>
                <a:t>技艺的回顾：</a:t>
              </a:r>
              <a:endParaRPr lang="zh-CN" altLang="en-US" b="1">
                <a:solidFill>
                  <a:schemeClr val="tx1"/>
                </a:solidFill>
                <a:sym typeface="+mn-ea"/>
              </a:endParaRPr>
            </a:p>
            <a:p>
              <a:pPr algn="l">
                <a:lnSpc>
                  <a:spcPct val="160000"/>
                </a:lnSpc>
              </a:pPr>
              <a:r>
                <a:rPr lang="zh-CN" altLang="en-US" b="1">
                  <a:solidFill>
                    <a:schemeClr val="tx1"/>
                  </a:solidFill>
                  <a:sym typeface="+mn-ea"/>
                </a:rPr>
                <a:t>学生展示已掌握的基本技巧，师傅点评并指出改进方向。</a:t>
              </a:r>
              <a:endParaRPr lang="zh-CN" altLang="en-US" b="1">
                <a:solidFill>
                  <a:schemeClr val="tx1"/>
                </a:solidFill>
                <a:sym typeface="+mn-ea"/>
              </a:endParaRPr>
            </a:p>
          </p:txBody>
        </p:sp>
        <p:sp>
          <p:nvSpPr>
            <p:cNvPr id="39" name="圆角矩形 38"/>
            <p:cNvSpPr/>
            <p:nvPr/>
          </p:nvSpPr>
          <p:spPr>
            <a:xfrm>
              <a:off x="1064" y="7910"/>
              <a:ext cx="9770" cy="2291"/>
            </a:xfrm>
            <a:prstGeom prst="roundRect">
              <a:avLst/>
            </a:prstGeom>
            <a:solidFill>
              <a:schemeClr val="accent3">
                <a:lumMod val="40000"/>
                <a:lumOff val="60000"/>
              </a:schemeClr>
            </a:solidFill>
            <a:ln>
              <a:solidFill>
                <a:srgbClr val="55797A"/>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00000"/>
                </a:lnSpc>
              </a:pPr>
              <a:r>
                <a:rPr lang="en-US" altLang="zh-CN" b="1">
                  <a:solidFill>
                    <a:schemeClr val="tx1"/>
                  </a:solidFill>
                  <a:sym typeface="+mn-ea"/>
                </a:rPr>
                <a:t>3.</a:t>
              </a:r>
              <a:r>
                <a:rPr lang="zh-CN" altLang="en-US" b="1">
                  <a:solidFill>
                    <a:schemeClr val="tx1"/>
                  </a:solidFill>
                  <a:sym typeface="+mn-ea"/>
                </a:rPr>
                <a:t>学生练习：</a:t>
              </a:r>
              <a:endParaRPr lang="zh-CN" altLang="en-US" b="1">
                <a:solidFill>
                  <a:schemeClr val="tx1"/>
                </a:solidFill>
                <a:sym typeface="+mn-ea"/>
              </a:endParaRPr>
            </a:p>
            <a:p>
              <a:pPr algn="l">
                <a:lnSpc>
                  <a:spcPct val="100000"/>
                </a:lnSpc>
              </a:pPr>
              <a:r>
                <a:rPr lang="zh-CN" altLang="en-US" b="1">
                  <a:solidFill>
                    <a:schemeClr val="tx1"/>
                  </a:solidFill>
                  <a:sym typeface="+mn-ea"/>
                </a:rPr>
                <a:t>在掌握进阶技艺后，学生分组讨论：各制作步骤背后的科学原理是什么？不同材料对风筝性能有何影响？通过深入讨论和反思分享，从</a:t>
              </a:r>
              <a:r>
                <a:rPr lang="en-US" altLang="zh-CN" b="1">
                  <a:solidFill>
                    <a:schemeClr val="tx1"/>
                  </a:solidFill>
                  <a:sym typeface="+mn-ea"/>
                </a:rPr>
                <a:t>“</a:t>
              </a:r>
              <a:r>
                <a:rPr lang="zh-CN" altLang="en-US" b="1">
                  <a:solidFill>
                    <a:schemeClr val="tx1"/>
                  </a:solidFill>
                  <a:sym typeface="+mn-ea"/>
                </a:rPr>
                <a:t>做</a:t>
              </a:r>
              <a:r>
                <a:rPr lang="en-US" altLang="zh-CN" b="1">
                  <a:solidFill>
                    <a:schemeClr val="tx1"/>
                  </a:solidFill>
                  <a:sym typeface="+mn-ea"/>
                </a:rPr>
                <a:t>”</a:t>
              </a:r>
              <a:r>
                <a:rPr lang="zh-CN" altLang="en-US" b="1">
                  <a:solidFill>
                    <a:schemeClr val="tx1"/>
                  </a:solidFill>
                  <a:sym typeface="+mn-ea"/>
                </a:rPr>
                <a:t>中</a:t>
              </a:r>
              <a:r>
                <a:rPr lang="en-US" altLang="zh-CN" b="1">
                  <a:solidFill>
                    <a:schemeClr val="tx1"/>
                  </a:solidFill>
                  <a:sym typeface="+mn-ea"/>
                </a:rPr>
                <a:t>“</a:t>
              </a:r>
              <a:r>
                <a:rPr lang="zh-CN" altLang="en-US" b="1">
                  <a:solidFill>
                    <a:schemeClr val="tx1"/>
                  </a:solidFill>
                  <a:sym typeface="+mn-ea"/>
                </a:rPr>
                <a:t>思</a:t>
              </a:r>
              <a:r>
                <a:rPr lang="en-US" altLang="zh-CN" b="1">
                  <a:solidFill>
                    <a:schemeClr val="tx1"/>
                  </a:solidFill>
                  <a:sym typeface="+mn-ea"/>
                </a:rPr>
                <a:t>”</a:t>
              </a:r>
              <a:r>
                <a:rPr lang="zh-CN" altLang="en-US" b="1">
                  <a:solidFill>
                    <a:schemeClr val="tx1"/>
                  </a:solidFill>
                  <a:sym typeface="+mn-ea"/>
                </a:rPr>
                <a:t>，提炼出风筝制作与飞行的关键规律。</a:t>
              </a:r>
              <a:endParaRPr lang="zh-CN" altLang="en-US" b="1">
                <a:solidFill>
                  <a:schemeClr val="tx1"/>
                </a:solidFill>
                <a:sym typeface="+mn-ea"/>
              </a:endParaRPr>
            </a:p>
          </p:txBody>
        </p:sp>
        <p:sp>
          <p:nvSpPr>
            <p:cNvPr id="40" name="圆角矩形 39"/>
            <p:cNvSpPr/>
            <p:nvPr/>
          </p:nvSpPr>
          <p:spPr>
            <a:xfrm>
              <a:off x="1064" y="5486"/>
              <a:ext cx="9770" cy="2291"/>
            </a:xfrm>
            <a:prstGeom prst="roundRect">
              <a:avLst/>
            </a:prstGeom>
            <a:solidFill>
              <a:schemeClr val="accent3">
                <a:lumMod val="40000"/>
                <a:lumOff val="60000"/>
              </a:schemeClr>
            </a:solidFill>
            <a:ln>
              <a:solidFill>
                <a:srgbClr val="55797A"/>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40000"/>
                </a:lnSpc>
              </a:pPr>
              <a:r>
                <a:rPr lang="en-US" altLang="zh-CN" b="1">
                  <a:solidFill>
                    <a:schemeClr val="tx1"/>
                  </a:solidFill>
                  <a:sym typeface="+mn-ea"/>
                </a:rPr>
                <a:t>2.</a:t>
              </a:r>
              <a:r>
                <a:rPr lang="zh-CN" altLang="en-US" b="1">
                  <a:solidFill>
                    <a:schemeClr val="tx1"/>
                  </a:solidFill>
                  <a:sym typeface="+mn-ea"/>
                </a:rPr>
                <a:t>技艺的深入学习：</a:t>
              </a:r>
              <a:endParaRPr lang="zh-CN" altLang="en-US" b="1">
                <a:solidFill>
                  <a:schemeClr val="tx1"/>
                </a:solidFill>
                <a:sym typeface="+mn-ea"/>
              </a:endParaRPr>
            </a:p>
            <a:p>
              <a:pPr algn="l">
                <a:lnSpc>
                  <a:spcPct val="140000"/>
                </a:lnSpc>
              </a:pPr>
              <a:r>
                <a:rPr lang="zh-CN" altLang="en-US" b="1">
                  <a:solidFill>
                    <a:schemeClr val="tx1"/>
                  </a:solidFill>
                  <a:sym typeface="+mn-ea"/>
                </a:rPr>
                <a:t>学习更复杂的制作技巧，如竹筋弯曲的熏烤技法、骨架对称性检查方法、糊纸的进阶技巧等</a:t>
              </a:r>
              <a:r>
                <a:rPr lang="zh-CN" altLang="en-US" b="1">
                  <a:solidFill>
                    <a:schemeClr val="tx1"/>
                  </a:solidFill>
                  <a:sym typeface="+mn-ea"/>
                </a:rPr>
                <a:t>。</a:t>
              </a:r>
              <a:endParaRPr lang="zh-CN" altLang="en-US" b="1">
                <a:solidFill>
                  <a:schemeClr val="tx1"/>
                </a:solidFill>
                <a:sym typeface="+mn-ea"/>
              </a:endParaRPr>
            </a:p>
          </p:txBody>
        </p:sp>
      </p:grpSp>
      <p:pic>
        <p:nvPicPr>
          <p:cNvPr id="4098" name="Picture 2" descr="E:\跨学科\1.风筝主题\风筝结题材料\风筝工艺劳动\风筝手工劳动\IMG_173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41260" y="2028825"/>
            <a:ext cx="1907540" cy="145415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5lin\Desktop\156989355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611995" y="2046605"/>
            <a:ext cx="1816735" cy="1435735"/>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E:\跨学科\1.风筝主题\风筝结题材料\风筝工艺劳动\风筝手工劳动\IMG_172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64880" y="3568065"/>
            <a:ext cx="1932305" cy="1450340"/>
          </a:xfrm>
          <a:prstGeom prst="rect">
            <a:avLst/>
          </a:prstGeom>
          <a:noFill/>
          <a:extLst>
            <a:ext uri="{909E8E84-426E-40DD-AFC4-6F175D3DCCD1}">
              <a14:hiddenFill xmlns:a14="http://schemas.microsoft.com/office/drawing/2010/main">
                <a:solidFill>
                  <a:srgbClr val="FFFFFF"/>
                </a:solidFill>
              </a14:hiddenFill>
            </a:ext>
          </a:extLst>
        </p:spPr>
      </p:pic>
      <p:pic>
        <p:nvPicPr>
          <p:cNvPr id="12290" name="Picture 2" descr="E:\跨学科\1.风筝主题\风筝结题材料\风筝工艺劳动\风筝手工劳动\IMG_1787.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553450" y="5107305"/>
            <a:ext cx="1946910" cy="1459865"/>
          </a:xfrm>
          <a:prstGeom prst="rect">
            <a:avLst/>
          </a:prstGeom>
          <a:noFill/>
          <a:extLst>
            <a:ext uri="{909E8E84-426E-40DD-AFC4-6F175D3DCCD1}">
              <a14:hiddenFill xmlns:a14="http://schemas.microsoft.com/office/drawing/2010/main">
                <a:solidFill>
                  <a:srgbClr val="FFFFFF"/>
                </a:solidFill>
              </a14:hiddenFill>
            </a:ext>
          </a:extLst>
        </p:spPr>
      </p:pic>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6717030" cy="745490"/>
          </a:xfrm>
          <a:prstGeom prst="rect">
            <a:avLst/>
          </a:prstGeom>
          <a:noFill/>
        </p:spPr>
        <p:txBody>
          <a:bodyPr wrap="square" rtlCol="0">
            <a:no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二、教学流程的四个关键环节</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88" name="文本框 87"/>
          <p:cNvSpPr txBox="1"/>
          <p:nvPr/>
        </p:nvSpPr>
        <p:spPr>
          <a:xfrm>
            <a:off x="3799840" y="1452880"/>
            <a:ext cx="4591685" cy="491490"/>
          </a:xfrm>
          <a:prstGeom prst="rect">
            <a:avLst/>
          </a:prstGeom>
          <a:noFill/>
        </p:spPr>
        <p:txBody>
          <a:bodyPr wrap="square" rtlCol="0">
            <a:spAutoFit/>
          </a:bodyPr>
          <a:p>
            <a:pPr algn="ctr">
              <a:spcBef>
                <a:spcPct val="0"/>
              </a:spcBef>
              <a:spcAft>
                <a:spcPct val="0"/>
              </a:spcAft>
            </a:pPr>
            <a:r>
              <a:rPr lang="zh-CN" altLang="en-US" sz="2600" b="1">
                <a:solidFill>
                  <a:srgbClr val="55797A"/>
                </a:solidFill>
              </a:rPr>
              <a:t>（四）</a:t>
            </a:r>
            <a:r>
              <a:rPr lang="zh-CN" altLang="en-US" sz="2600" b="1">
                <a:solidFill>
                  <a:srgbClr val="55797A"/>
                </a:solidFill>
                <a:sym typeface="+mn-ea"/>
              </a:rPr>
              <a:t>作品制作与创意设计</a:t>
            </a:r>
            <a:endParaRPr lang="zh-CN" altLang="en-US" sz="2600" b="1" kern="0" dirty="0">
              <a:solidFill>
                <a:srgbClr val="55797A"/>
              </a:solidFill>
              <a:latin typeface="Arial" panose="020B0604020202020204" pitchFamily="34" charset="0"/>
              <a:sym typeface="+mn-ea"/>
            </a:endParaRPr>
          </a:p>
        </p:txBody>
      </p:sp>
      <p:sp>
        <p:nvSpPr>
          <p:cNvPr id="38" name="圆角矩形 37"/>
          <p:cNvSpPr/>
          <p:nvPr/>
        </p:nvSpPr>
        <p:spPr>
          <a:xfrm>
            <a:off x="551815" y="2028825"/>
            <a:ext cx="6203950" cy="1826895"/>
          </a:xfrm>
          <a:prstGeom prst="roundRect">
            <a:avLst/>
          </a:prstGeom>
          <a:solidFill>
            <a:schemeClr val="accent3">
              <a:lumMod val="40000"/>
              <a:lumOff val="60000"/>
            </a:schemeClr>
          </a:solidFill>
          <a:ln>
            <a:solidFill>
              <a:srgbClr val="55797A"/>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20000"/>
              </a:lnSpc>
            </a:pPr>
            <a:r>
              <a:rPr lang="en-US" altLang="zh-CN" b="1">
                <a:solidFill>
                  <a:schemeClr val="tx1"/>
                </a:solidFill>
                <a:sym typeface="+mn-ea"/>
              </a:rPr>
              <a:t>1.</a:t>
            </a:r>
            <a:r>
              <a:rPr lang="zh-CN" altLang="en-US" b="1">
                <a:solidFill>
                  <a:schemeClr val="tx1"/>
                </a:solidFill>
                <a:sym typeface="+mn-ea"/>
              </a:rPr>
              <a:t>风筝原型制作与放风筝实践：</a:t>
            </a:r>
            <a:endParaRPr lang="zh-CN" altLang="en-US" b="1">
              <a:solidFill>
                <a:schemeClr val="tx1"/>
              </a:solidFill>
              <a:sym typeface="+mn-ea"/>
            </a:endParaRPr>
          </a:p>
          <a:p>
            <a:pPr algn="l">
              <a:lnSpc>
                <a:spcPct val="120000"/>
              </a:lnSpc>
            </a:pPr>
            <a:r>
              <a:rPr lang="zh-CN" altLang="en-US" b="1">
                <a:solidFill>
                  <a:schemeClr val="tx1"/>
                </a:solidFill>
                <a:sym typeface="+mn-ea"/>
              </a:rPr>
              <a:t>学生制作风筝原型并进行户外放飞实践，在实际飞行中观察风筝表现、总结经验。教师组织头脑风暴，启发创新思路，引导学生从多角度思考设计创新可能性，如融入现代科技元素、结合地方特色、应用环保材料等。</a:t>
            </a:r>
            <a:endParaRPr lang="zh-CN" altLang="en-US" b="1">
              <a:solidFill>
                <a:schemeClr val="tx1"/>
              </a:solidFill>
              <a:sym typeface="+mn-ea"/>
            </a:endParaRPr>
          </a:p>
        </p:txBody>
      </p:sp>
      <p:sp>
        <p:nvSpPr>
          <p:cNvPr id="3" name="圆角矩形 2"/>
          <p:cNvSpPr/>
          <p:nvPr/>
        </p:nvSpPr>
        <p:spPr>
          <a:xfrm>
            <a:off x="551815" y="4194175"/>
            <a:ext cx="6203950" cy="1826895"/>
          </a:xfrm>
          <a:prstGeom prst="roundRect">
            <a:avLst/>
          </a:prstGeom>
          <a:solidFill>
            <a:schemeClr val="accent3">
              <a:lumMod val="40000"/>
              <a:lumOff val="60000"/>
            </a:schemeClr>
          </a:solidFill>
          <a:ln>
            <a:solidFill>
              <a:srgbClr val="55797A"/>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250000"/>
              </a:lnSpc>
            </a:pPr>
            <a:r>
              <a:rPr lang="en-US" altLang="zh-CN" b="1">
                <a:solidFill>
                  <a:schemeClr val="tx1"/>
                </a:solidFill>
                <a:sym typeface="+mn-ea"/>
              </a:rPr>
              <a:t>2.</a:t>
            </a:r>
            <a:r>
              <a:rPr lang="zh-CN" altLang="en-US" b="1">
                <a:solidFill>
                  <a:schemeClr val="tx1"/>
                </a:solidFill>
                <a:sym typeface="+mn-ea"/>
              </a:rPr>
              <a:t>创新成果展示：</a:t>
            </a:r>
            <a:endParaRPr lang="zh-CN" altLang="en-US" b="1">
              <a:solidFill>
                <a:schemeClr val="tx1"/>
              </a:solidFill>
            </a:endParaRPr>
          </a:p>
          <a:p>
            <a:pPr algn="l">
              <a:lnSpc>
                <a:spcPct val="250000"/>
              </a:lnSpc>
            </a:pPr>
            <a:r>
              <a:rPr lang="zh-CN" altLang="en-US" b="1">
                <a:solidFill>
                  <a:schemeClr val="tx1"/>
                </a:solidFill>
                <a:sym typeface="+mn-ea"/>
              </a:rPr>
              <a:t>举办风筝创新成果展示会，各小组展示自己的创新设计。</a:t>
            </a:r>
            <a:endParaRPr lang="zh-CN" altLang="en-US" b="1">
              <a:solidFill>
                <a:schemeClr val="tx1"/>
              </a:solidFill>
            </a:endParaRPr>
          </a:p>
          <a:p>
            <a:pPr algn="l">
              <a:lnSpc>
                <a:spcPct val="140000"/>
              </a:lnSpc>
            </a:pPr>
            <a:endParaRPr lang="zh-CN" altLang="en-US" b="1">
              <a:solidFill>
                <a:schemeClr val="tx1"/>
              </a:solidFill>
              <a:sym typeface="+mn-ea"/>
            </a:endParaRPr>
          </a:p>
        </p:txBody>
      </p:sp>
      <p:pic>
        <p:nvPicPr>
          <p:cNvPr id="108" name="图片 108" descr="604b59ffceaaaa12bd99ea6d1a486f7"/>
          <p:cNvPicPr>
            <a:picLocks noChangeAspect="1"/>
          </p:cNvPicPr>
          <p:nvPr/>
        </p:nvPicPr>
        <p:blipFill>
          <a:blip r:embed="rId2"/>
          <a:stretch>
            <a:fillRect/>
          </a:stretch>
        </p:blipFill>
        <p:spPr>
          <a:xfrm>
            <a:off x="6893560" y="2202180"/>
            <a:ext cx="1724025" cy="1293495"/>
          </a:xfrm>
          <a:prstGeom prst="rect">
            <a:avLst/>
          </a:prstGeom>
        </p:spPr>
      </p:pic>
      <p:pic>
        <p:nvPicPr>
          <p:cNvPr id="109" name="图片 109" descr="IMG_6338"/>
          <p:cNvPicPr>
            <a:picLocks noChangeAspect="1"/>
          </p:cNvPicPr>
          <p:nvPr/>
        </p:nvPicPr>
        <p:blipFill>
          <a:blip r:embed="rId3"/>
          <a:stretch>
            <a:fillRect/>
          </a:stretch>
        </p:blipFill>
        <p:spPr>
          <a:xfrm>
            <a:off x="8642350" y="2223453"/>
            <a:ext cx="1695450" cy="1271905"/>
          </a:xfrm>
          <a:prstGeom prst="rect">
            <a:avLst/>
          </a:prstGeom>
        </p:spPr>
      </p:pic>
      <p:pic>
        <p:nvPicPr>
          <p:cNvPr id="4" name="图片 6" descr="IMG_6343"/>
          <p:cNvPicPr>
            <a:picLocks noChangeAspect="1"/>
          </p:cNvPicPr>
          <p:nvPr/>
        </p:nvPicPr>
        <p:blipFill>
          <a:blip r:embed="rId4"/>
          <a:stretch>
            <a:fillRect/>
          </a:stretch>
        </p:blipFill>
        <p:spPr>
          <a:xfrm>
            <a:off x="10362248" y="2233295"/>
            <a:ext cx="1682115" cy="1262380"/>
          </a:xfrm>
          <a:prstGeom prst="rect">
            <a:avLst/>
          </a:prstGeom>
        </p:spPr>
      </p:pic>
      <p:pic>
        <p:nvPicPr>
          <p:cNvPr id="111" name="图片 111" descr="学生活动成果 -主题实践交流 - 七年级7班梁心怡分享作品2"/>
          <p:cNvPicPr>
            <a:picLocks noChangeAspect="1"/>
          </p:cNvPicPr>
          <p:nvPr/>
        </p:nvPicPr>
        <p:blipFill>
          <a:blip r:embed="rId5"/>
          <a:stretch>
            <a:fillRect/>
          </a:stretch>
        </p:blipFill>
        <p:spPr>
          <a:xfrm>
            <a:off x="8248650" y="4194175"/>
            <a:ext cx="2433955" cy="182689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sp>
        <p:nvSpPr>
          <p:cNvPr id="5" name="矩形 4"/>
          <p:cNvSpPr/>
          <p:nvPr>
            <p:custDataLst>
              <p:tags r:id="rId1"/>
            </p:custDataLst>
          </p:nvPr>
        </p:nvSpPr>
        <p:spPr>
          <a:xfrm>
            <a:off x="9525" y="1226185"/>
            <a:ext cx="12192000" cy="5351145"/>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6203950" cy="583565"/>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三、评价与反思</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4417060" y="1226185"/>
            <a:ext cx="3357880" cy="491490"/>
          </a:xfrm>
          <a:prstGeom prst="rect">
            <a:avLst/>
          </a:prstGeom>
          <a:noFill/>
        </p:spPr>
        <p:txBody>
          <a:bodyPr wrap="square" rtlCol="0">
            <a:spAutoFit/>
          </a:bodyPr>
          <a:p>
            <a:r>
              <a:rPr lang="zh-CN" altLang="en-US" sz="2600" b="1">
                <a:sym typeface="+mn-ea"/>
              </a:rPr>
              <a:t>课程学习表现评价表</a:t>
            </a:r>
            <a:endParaRPr lang="zh-CN" altLang="en-US" sz="2600" b="1">
              <a:solidFill>
                <a:srgbClr val="55797A"/>
              </a:solidFill>
            </a:endParaRPr>
          </a:p>
        </p:txBody>
      </p:sp>
      <p:graphicFrame>
        <p:nvGraphicFramePr>
          <p:cNvPr id="4" name="表格 3"/>
          <p:cNvGraphicFramePr/>
          <p:nvPr>
            <p:custDataLst>
              <p:tags r:id="rId3"/>
            </p:custDataLst>
          </p:nvPr>
        </p:nvGraphicFramePr>
        <p:xfrm>
          <a:off x="2504440" y="1885950"/>
          <a:ext cx="7202170" cy="4378960"/>
        </p:xfrm>
        <a:graphic>
          <a:graphicData uri="http://schemas.openxmlformats.org/drawingml/2006/table">
            <a:tbl>
              <a:tblPr/>
              <a:tblGrid>
                <a:gridCol w="1497330"/>
                <a:gridCol w="4238625"/>
                <a:gridCol w="1466215"/>
              </a:tblGrid>
              <a:tr h="512445">
                <a:tc>
                  <a:txBody>
                    <a:bodyPr/>
                    <a:p>
                      <a:pPr marL="0" indent="0" algn="ctr" fontAlgn="ctr">
                        <a:lnSpc>
                          <a:spcPct val="125000"/>
                        </a:lnSpc>
                        <a:spcBef>
                          <a:spcPct val="0"/>
                        </a:spcBef>
                        <a:spcAft>
                          <a:spcPct val="0"/>
                        </a:spcAft>
                      </a:pPr>
                      <a:r>
                        <a:rPr lang="zh-CN" sz="1100" b="1">
                          <a:solidFill>
                            <a:srgbClr val="000000"/>
                          </a:solidFill>
                          <a:latin typeface="宋体" panose="02010600030101010101" pitchFamily="2" charset="-122"/>
                          <a:ea typeface="宋体" panose="02010600030101010101" pitchFamily="2" charset="-122"/>
                        </a:rPr>
                        <a:t>维度</a:t>
                      </a:r>
                      <a:endParaRPr lang="zh-CN" sz="1100" b="1">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ctr" fontAlgn="ctr">
                        <a:lnSpc>
                          <a:spcPct val="125000"/>
                        </a:lnSpc>
                        <a:spcBef>
                          <a:spcPct val="0"/>
                        </a:spcBef>
                        <a:spcAft>
                          <a:spcPct val="0"/>
                        </a:spcAft>
                      </a:pPr>
                      <a:r>
                        <a:rPr lang="zh-CN" sz="1100" b="1">
                          <a:solidFill>
                            <a:srgbClr val="000000"/>
                          </a:solidFill>
                          <a:latin typeface="宋体" panose="02010600030101010101" pitchFamily="2" charset="-122"/>
                          <a:ea typeface="宋体" panose="02010600030101010101" pitchFamily="2" charset="-122"/>
                        </a:rPr>
                        <a:t>描述</a:t>
                      </a:r>
                      <a:endParaRPr lang="zh-CN" sz="1100" b="1">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ctr" fontAlgn="ctr">
                        <a:lnSpc>
                          <a:spcPct val="125000"/>
                        </a:lnSpc>
                        <a:spcBef>
                          <a:spcPct val="0"/>
                        </a:spcBef>
                        <a:spcAft>
                          <a:spcPct val="0"/>
                        </a:spcAft>
                      </a:pPr>
                      <a:r>
                        <a:rPr lang="zh-CN" sz="1100" b="1">
                          <a:solidFill>
                            <a:srgbClr val="000000"/>
                          </a:solidFill>
                          <a:latin typeface="宋体" panose="02010600030101010101" pitchFamily="2" charset="-122"/>
                          <a:ea typeface="宋体" panose="02010600030101010101" pitchFamily="2" charset="-122"/>
                        </a:rPr>
                        <a:t>学习效果自评</a:t>
                      </a:r>
                      <a:endParaRPr lang="zh-CN" sz="1100" b="1">
                        <a:solidFill>
                          <a:srgbClr val="000000"/>
                        </a:solidFill>
                        <a:latin typeface="宋体" panose="02010600030101010101" pitchFamily="2" charset="-122"/>
                        <a:ea typeface="宋体" panose="02010600030101010101" pitchFamily="2" charset="-122"/>
                      </a:endParaRPr>
                    </a:p>
                    <a:p>
                      <a:pPr marL="0" indent="0" algn="ctr" fontAlgn="ctr">
                        <a:lnSpc>
                          <a:spcPct val="125000"/>
                        </a:lnSpc>
                        <a:spcBef>
                          <a:spcPct val="0"/>
                        </a:spcBef>
                        <a:spcAft>
                          <a:spcPct val="0"/>
                        </a:spcAft>
                      </a:pPr>
                      <a:r>
                        <a:rPr lang="zh-CN" sz="1100" b="1">
                          <a:solidFill>
                            <a:srgbClr val="000000"/>
                          </a:solidFill>
                          <a:latin typeface="宋体" panose="02010600030101010101" pitchFamily="2" charset="-122"/>
                          <a:ea typeface="宋体" panose="02010600030101010101" pitchFamily="2" charset="-122"/>
                        </a:rPr>
                        <a:t>（优</a:t>
                      </a:r>
                      <a:r>
                        <a:rPr lang="en-US" altLang="zh-CN" sz="1100" b="1">
                          <a:solidFill>
                            <a:srgbClr val="000000"/>
                          </a:solidFill>
                          <a:latin typeface="Times New Roman" panose="02020603050405020304"/>
                          <a:ea typeface="宋体" panose="02010600030101010101" pitchFamily="2" charset="-122"/>
                        </a:rPr>
                        <a:t>/</a:t>
                      </a:r>
                      <a:r>
                        <a:rPr lang="zh-CN" sz="1100" b="1">
                          <a:solidFill>
                            <a:srgbClr val="000000"/>
                          </a:solidFill>
                          <a:latin typeface="宋体" panose="02010600030101010101" pitchFamily="2" charset="-122"/>
                          <a:ea typeface="宋体" panose="02010600030101010101" pitchFamily="2" charset="-122"/>
                        </a:rPr>
                        <a:t>良</a:t>
                      </a:r>
                      <a:r>
                        <a:rPr lang="en-US" altLang="zh-CN" sz="1100" b="1">
                          <a:solidFill>
                            <a:srgbClr val="000000"/>
                          </a:solidFill>
                          <a:latin typeface="Times New Roman" panose="02020603050405020304"/>
                          <a:ea typeface="宋体" panose="02010600030101010101" pitchFamily="2" charset="-122"/>
                        </a:rPr>
                        <a:t>/</a:t>
                      </a:r>
                      <a:r>
                        <a:rPr lang="zh-CN" sz="1100" b="1">
                          <a:solidFill>
                            <a:srgbClr val="000000"/>
                          </a:solidFill>
                          <a:latin typeface="宋体" panose="02010600030101010101" pitchFamily="2" charset="-122"/>
                          <a:ea typeface="宋体" panose="02010600030101010101" pitchFamily="2" charset="-122"/>
                        </a:rPr>
                        <a:t>中）</a:t>
                      </a:r>
                      <a:endParaRPr lang="zh-CN" sz="1100" b="1">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r>
              <a:tr h="838200">
                <a:tc>
                  <a:txBody>
                    <a:bodyPr/>
                    <a:p>
                      <a:pPr marL="0" indent="0" algn="ctr" fontAlgn="ctr">
                        <a:lnSpc>
                          <a:spcPct val="125000"/>
                        </a:lnSpc>
                        <a:spcBef>
                          <a:spcPct val="0"/>
                        </a:spcBef>
                        <a:spcAft>
                          <a:spcPct val="0"/>
                        </a:spcAft>
                      </a:pPr>
                      <a:r>
                        <a:rPr lang="zh-CN" sz="1100">
                          <a:solidFill>
                            <a:srgbClr val="000000"/>
                          </a:solidFill>
                          <a:latin typeface="宋体" panose="02010600030101010101" pitchFamily="2" charset="-122"/>
                          <a:ea typeface="宋体" panose="02010600030101010101" pitchFamily="2" charset="-122"/>
                        </a:rPr>
                        <a:t>材料选择与处理</a:t>
                      </a:r>
                      <a:endParaRPr lang="zh-CN" sz="110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just" fontAlgn="ctr">
                        <a:lnSpc>
                          <a:spcPts val="1800"/>
                        </a:lnSpc>
                        <a:spcBef>
                          <a:spcPct val="0"/>
                        </a:spcBef>
                        <a:spcAft>
                          <a:spcPct val="0"/>
                        </a:spcAft>
                      </a:pPr>
                      <a:r>
                        <a:rPr lang="zh-CN" sz="1100">
                          <a:latin typeface="宋体" panose="02010600030101010101" pitchFamily="2" charset="-122"/>
                          <a:ea typeface="宋体" panose="02010600030101010101" pitchFamily="2" charset="-122"/>
                        </a:rPr>
                        <a:t>我能根据设计要求选择合适的风筝材料（如竹条、纸张等），并掌握材料的处理技巧（如竹条的烘干、漂白等）</a:t>
                      </a:r>
                      <a:endParaRPr lang="zh-CN" sz="110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ctr" fontAlgn="ctr">
                        <a:lnSpc>
                          <a:spcPct val="125000"/>
                        </a:lnSpc>
                        <a:spcBef>
                          <a:spcPct val="0"/>
                        </a:spcBef>
                        <a:spcAft>
                          <a:spcPct val="0"/>
                        </a:spcAft>
                      </a:pPr>
                      <a:r>
                        <a:rPr lang="en-US" altLang="zh-CN" sz="1100">
                          <a:solidFill>
                            <a:srgbClr val="000000"/>
                          </a:solidFill>
                          <a:latin typeface="Times New Roman" panose="02020603050405020304"/>
                          <a:ea typeface="宋体" panose="02010600030101010101" pitchFamily="2" charset="-122"/>
                        </a:rPr>
                        <a:t> </a:t>
                      </a:r>
                      <a:endParaRPr lang="en-US" altLang="zh-CN" sz="1100">
                        <a:solidFill>
                          <a:srgbClr val="000000"/>
                        </a:solidFill>
                        <a:latin typeface="Times New Roman" panose="02020603050405020304"/>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r>
              <a:tr h="512445">
                <a:tc>
                  <a:txBody>
                    <a:bodyPr/>
                    <a:p>
                      <a:pPr marL="0" indent="0" algn="ctr" fontAlgn="ctr">
                        <a:lnSpc>
                          <a:spcPct val="125000"/>
                        </a:lnSpc>
                        <a:spcBef>
                          <a:spcPct val="0"/>
                        </a:spcBef>
                        <a:spcAft>
                          <a:spcPct val="0"/>
                        </a:spcAft>
                      </a:pPr>
                      <a:r>
                        <a:rPr lang="zh-CN" sz="1100">
                          <a:latin typeface="宋体" panose="02010600030101010101" pitchFamily="2" charset="-122"/>
                          <a:ea typeface="宋体" panose="02010600030101010101" pitchFamily="2" charset="-122"/>
                        </a:rPr>
                        <a:t>骨架扎制</a:t>
                      </a:r>
                      <a:endParaRPr lang="zh-CN" sz="110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just" fontAlgn="ctr">
                        <a:lnSpc>
                          <a:spcPct val="125000"/>
                        </a:lnSpc>
                        <a:spcBef>
                          <a:spcPct val="0"/>
                        </a:spcBef>
                        <a:spcAft>
                          <a:spcPct val="0"/>
                        </a:spcAft>
                      </a:pPr>
                      <a:r>
                        <a:rPr lang="zh-CN" sz="1100">
                          <a:solidFill>
                            <a:srgbClr val="000000"/>
                          </a:solidFill>
                          <a:latin typeface="宋体" panose="02010600030101010101" pitchFamily="2" charset="-122"/>
                          <a:ea typeface="宋体" panose="02010600030101010101" pitchFamily="2" charset="-122"/>
                        </a:rPr>
                        <a:t>我掌握了风筝骨架的制作方法，如骨架的分解、绑扎、连接等</a:t>
                      </a:r>
                      <a:endParaRPr lang="zh-CN" sz="110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ctr" fontAlgn="ctr">
                        <a:lnSpc>
                          <a:spcPct val="125000"/>
                        </a:lnSpc>
                        <a:spcBef>
                          <a:spcPct val="0"/>
                        </a:spcBef>
                        <a:spcAft>
                          <a:spcPct val="0"/>
                        </a:spcAft>
                      </a:pPr>
                      <a:r>
                        <a:rPr lang="en-US" altLang="zh-CN" sz="1100">
                          <a:solidFill>
                            <a:srgbClr val="000000"/>
                          </a:solidFill>
                          <a:latin typeface="Times New Roman" panose="02020603050405020304"/>
                          <a:ea typeface="宋体" panose="02010600030101010101" pitchFamily="2" charset="-122"/>
                        </a:rPr>
                        <a:t> </a:t>
                      </a:r>
                      <a:endParaRPr lang="en-US" altLang="zh-CN" sz="1100">
                        <a:solidFill>
                          <a:srgbClr val="000000"/>
                        </a:solidFill>
                        <a:latin typeface="Times New Roman" panose="02020603050405020304"/>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r>
              <a:tr h="559435">
                <a:tc>
                  <a:txBody>
                    <a:bodyPr/>
                    <a:p>
                      <a:pPr marL="0" indent="0" algn="ctr" fontAlgn="ctr">
                        <a:lnSpc>
                          <a:spcPct val="125000"/>
                        </a:lnSpc>
                        <a:spcBef>
                          <a:spcPct val="0"/>
                        </a:spcBef>
                        <a:spcAft>
                          <a:spcPct val="0"/>
                        </a:spcAft>
                      </a:pPr>
                      <a:r>
                        <a:rPr lang="zh-CN" sz="1100">
                          <a:latin typeface="宋体" panose="02010600030101010101" pitchFamily="2" charset="-122"/>
                          <a:ea typeface="宋体" panose="02010600030101010101" pitchFamily="2" charset="-122"/>
                        </a:rPr>
                        <a:t>糊制工艺</a:t>
                      </a:r>
                      <a:endParaRPr lang="zh-CN" sz="110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just" fontAlgn="ctr">
                        <a:lnSpc>
                          <a:spcPts val="1800"/>
                        </a:lnSpc>
                        <a:spcBef>
                          <a:spcPct val="0"/>
                        </a:spcBef>
                        <a:spcAft>
                          <a:spcPct val="0"/>
                        </a:spcAft>
                      </a:pPr>
                      <a:r>
                        <a:rPr lang="zh-CN" sz="1100">
                          <a:latin typeface="宋体" panose="02010600030101010101" pitchFamily="2" charset="-122"/>
                          <a:ea typeface="宋体" panose="02010600030101010101" pitchFamily="2" charset="-122"/>
                        </a:rPr>
                        <a:t>我掌握了风筝的糊制技艺，如纸面的裁剪、粘贴方法，能根据骨架形状合理分割、拼接纸面</a:t>
                      </a:r>
                      <a:endParaRPr lang="zh-CN" sz="110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ctr" fontAlgn="ctr">
                        <a:lnSpc>
                          <a:spcPct val="125000"/>
                        </a:lnSpc>
                        <a:spcBef>
                          <a:spcPct val="0"/>
                        </a:spcBef>
                        <a:spcAft>
                          <a:spcPct val="0"/>
                        </a:spcAft>
                      </a:pPr>
                      <a:r>
                        <a:rPr lang="en-US" altLang="zh-CN" sz="1100">
                          <a:solidFill>
                            <a:srgbClr val="000000"/>
                          </a:solidFill>
                          <a:latin typeface="Times New Roman" panose="02020603050405020304"/>
                          <a:ea typeface="宋体" panose="02010600030101010101" pitchFamily="2" charset="-122"/>
                        </a:rPr>
                        <a:t> </a:t>
                      </a:r>
                      <a:endParaRPr lang="en-US" altLang="zh-CN" sz="1100">
                        <a:solidFill>
                          <a:srgbClr val="000000"/>
                        </a:solidFill>
                        <a:latin typeface="Times New Roman" panose="02020603050405020304"/>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r>
              <a:tr h="558800">
                <a:tc>
                  <a:txBody>
                    <a:bodyPr/>
                    <a:p>
                      <a:pPr marL="0" indent="0" algn="ctr" fontAlgn="ctr">
                        <a:lnSpc>
                          <a:spcPct val="125000"/>
                        </a:lnSpc>
                        <a:spcBef>
                          <a:spcPct val="0"/>
                        </a:spcBef>
                        <a:spcAft>
                          <a:spcPct val="0"/>
                        </a:spcAft>
                      </a:pPr>
                      <a:r>
                        <a:rPr lang="zh-CN" sz="1100">
                          <a:latin typeface="宋体" panose="02010600030101010101" pitchFamily="2" charset="-122"/>
                          <a:ea typeface="宋体" panose="02010600030101010101" pitchFamily="2" charset="-122"/>
                        </a:rPr>
                        <a:t>绘制装饰</a:t>
                      </a:r>
                      <a:endParaRPr lang="zh-CN" sz="110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just" fontAlgn="ctr">
                        <a:lnSpc>
                          <a:spcPts val="1800"/>
                        </a:lnSpc>
                        <a:spcBef>
                          <a:spcPct val="0"/>
                        </a:spcBef>
                        <a:spcAft>
                          <a:spcPct val="0"/>
                        </a:spcAft>
                      </a:pPr>
                      <a:r>
                        <a:rPr lang="zh-CN" sz="1100">
                          <a:latin typeface="宋体" panose="02010600030101010101" pitchFamily="2" charset="-122"/>
                          <a:ea typeface="宋体" panose="02010600030101010101" pitchFamily="2" charset="-122"/>
                        </a:rPr>
                        <a:t>我能在风筝纸面上绘制各种传统或创新图案，如花鸟、几何图形等</a:t>
                      </a:r>
                      <a:endParaRPr lang="zh-CN" sz="110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ctr" fontAlgn="ctr">
                        <a:lnSpc>
                          <a:spcPct val="125000"/>
                        </a:lnSpc>
                        <a:spcBef>
                          <a:spcPct val="0"/>
                        </a:spcBef>
                        <a:spcAft>
                          <a:spcPct val="0"/>
                        </a:spcAft>
                      </a:pPr>
                      <a:r>
                        <a:rPr lang="en-US" altLang="zh-CN" sz="1100">
                          <a:solidFill>
                            <a:srgbClr val="000000"/>
                          </a:solidFill>
                          <a:latin typeface="Times New Roman" panose="02020603050405020304"/>
                          <a:ea typeface="宋体" panose="02010600030101010101" pitchFamily="2" charset="-122"/>
                        </a:rPr>
                        <a:t> </a:t>
                      </a:r>
                      <a:endParaRPr lang="en-US" altLang="zh-CN" sz="1100">
                        <a:solidFill>
                          <a:srgbClr val="000000"/>
                        </a:solidFill>
                        <a:latin typeface="Times New Roman" panose="02020603050405020304"/>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r>
              <a:tr h="838835">
                <a:tc>
                  <a:txBody>
                    <a:bodyPr/>
                    <a:p>
                      <a:pPr marL="0" indent="0" algn="ctr" fontAlgn="ctr">
                        <a:lnSpc>
                          <a:spcPct val="125000"/>
                        </a:lnSpc>
                        <a:spcBef>
                          <a:spcPct val="0"/>
                        </a:spcBef>
                        <a:spcAft>
                          <a:spcPct val="0"/>
                        </a:spcAft>
                      </a:pPr>
                      <a:r>
                        <a:rPr lang="zh-CN" sz="1100">
                          <a:latin typeface="宋体" panose="02010600030101010101" pitchFamily="2" charset="-122"/>
                          <a:ea typeface="宋体" panose="02010600030101010101" pitchFamily="2" charset="-122"/>
                        </a:rPr>
                        <a:t>调校放飞</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just" fontAlgn="ctr">
                        <a:lnSpc>
                          <a:spcPts val="1800"/>
                        </a:lnSpc>
                        <a:spcBef>
                          <a:spcPct val="0"/>
                        </a:spcBef>
                        <a:spcAft>
                          <a:spcPct val="0"/>
                        </a:spcAft>
                      </a:pPr>
                      <a:r>
                        <a:rPr lang="zh-CN" sz="1100">
                          <a:latin typeface="宋体" panose="02010600030101010101" pitchFamily="2" charset="-122"/>
                          <a:ea typeface="宋体" panose="02010600030101010101" pitchFamily="2" charset="-122"/>
                        </a:rPr>
                        <a:t>我了解影响风筝飞行的因素，如平衡、风力等</a:t>
                      </a:r>
                      <a:r>
                        <a:rPr lang="zh-CN" sz="1100">
                          <a:latin typeface="Times New Roman" panose="02020603050405020304"/>
                          <a:ea typeface="宋体" panose="02010600030101010101" pitchFamily="2" charset="-122"/>
                        </a:rPr>
                        <a:t>；我能根据风筝放飞状况进行调校，使其保持平稳且高远的飞行姿态</a:t>
                      </a:r>
                      <a:endParaRPr lang="zh-CN" sz="1100">
                        <a:solidFill>
                          <a:srgbClr val="000000"/>
                        </a:solidFill>
                        <a:latin typeface="Times New Roman" panose="02020603050405020304"/>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ctr" fontAlgn="ctr">
                        <a:lnSpc>
                          <a:spcPct val="125000"/>
                        </a:lnSpc>
                        <a:spcBef>
                          <a:spcPct val="0"/>
                        </a:spcBef>
                        <a:spcAft>
                          <a:spcPct val="0"/>
                        </a:spcAft>
                      </a:pPr>
                      <a:r>
                        <a:rPr lang="en-US" altLang="zh-CN" sz="1100">
                          <a:solidFill>
                            <a:srgbClr val="000000"/>
                          </a:solidFill>
                          <a:latin typeface="Times New Roman" panose="02020603050405020304"/>
                          <a:ea typeface="宋体" panose="02010600030101010101" pitchFamily="2" charset="-122"/>
                        </a:rPr>
                        <a:t> </a:t>
                      </a:r>
                      <a:endParaRPr lang="en-US" altLang="zh-CN" sz="1100">
                        <a:solidFill>
                          <a:srgbClr val="000000"/>
                        </a:solidFill>
                        <a:latin typeface="Times New Roman" panose="02020603050405020304"/>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r>
              <a:tr h="558800">
                <a:tc>
                  <a:txBody>
                    <a:bodyPr/>
                    <a:p>
                      <a:pPr marL="0" indent="0" algn="ctr" fontAlgn="ctr">
                        <a:lnSpc>
                          <a:spcPct val="125000"/>
                        </a:lnSpc>
                        <a:spcBef>
                          <a:spcPct val="0"/>
                        </a:spcBef>
                        <a:spcAft>
                          <a:spcPct val="0"/>
                        </a:spcAft>
                      </a:pPr>
                      <a:r>
                        <a:rPr lang="zh-CN" sz="1100">
                          <a:latin typeface="宋体" panose="02010600030101010101" pitchFamily="2" charset="-122"/>
                          <a:ea typeface="宋体" panose="02010600030101010101" pitchFamily="2" charset="-122"/>
                        </a:rPr>
                        <a:t>团队合作与交流</a:t>
                      </a:r>
                      <a:endParaRPr lang="zh-CN" sz="11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just" fontAlgn="ctr">
                        <a:lnSpc>
                          <a:spcPts val="1800"/>
                        </a:lnSpc>
                        <a:spcBef>
                          <a:spcPct val="0"/>
                        </a:spcBef>
                        <a:spcAft>
                          <a:spcPct val="0"/>
                        </a:spcAft>
                      </a:pPr>
                      <a:r>
                        <a:rPr lang="zh-CN" sz="1100">
                          <a:latin typeface="宋体" panose="02010600030101010101" pitchFamily="2" charset="-122"/>
                          <a:ea typeface="宋体" panose="02010600030101010101" pitchFamily="2" charset="-122"/>
                        </a:rPr>
                        <a:t>我</a:t>
                      </a:r>
                      <a:r>
                        <a:rPr lang="zh-CN" sz="1100">
                          <a:latin typeface="Times New Roman" panose="02020603050405020304"/>
                          <a:ea typeface="宋体" panose="02010600030101010101" pitchFamily="2" charset="-122"/>
                        </a:rPr>
                        <a:t>能</a:t>
                      </a:r>
                      <a:r>
                        <a:rPr lang="zh-CN" sz="1100">
                          <a:latin typeface="宋体" panose="02010600030101010101" pitchFamily="2" charset="-122"/>
                          <a:ea typeface="宋体" panose="02010600030101010101" pitchFamily="2" charset="-122"/>
                        </a:rPr>
                        <a:t>积极参与小组讨论，主动分享制作心得</a:t>
                      </a:r>
                      <a:r>
                        <a:rPr lang="zh-CN" sz="1100">
                          <a:latin typeface="Times New Roman" panose="02020603050405020304"/>
                          <a:ea typeface="宋体" panose="02010600030101010101" pitchFamily="2" charset="-122"/>
                        </a:rPr>
                        <a:t>；</a:t>
                      </a:r>
                      <a:r>
                        <a:rPr lang="zh-CN" sz="1100">
                          <a:latin typeface="宋体" panose="02010600030101010101" pitchFamily="2" charset="-122"/>
                          <a:ea typeface="宋体" panose="02010600030101010101" pitchFamily="2" charset="-122"/>
                        </a:rPr>
                        <a:t>我能与组员协调分工，共同完成风筝制作任务</a:t>
                      </a:r>
                      <a:endParaRPr lang="zh-CN" sz="110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algn="ctr" fontAlgn="ctr">
                        <a:lnSpc>
                          <a:spcPct val="125000"/>
                        </a:lnSpc>
                        <a:spcBef>
                          <a:spcPct val="0"/>
                        </a:spcBef>
                        <a:spcAft>
                          <a:spcPct val="0"/>
                        </a:spcAft>
                      </a:pPr>
                      <a:endParaRPr sz="1100">
                        <a:solidFill>
                          <a:srgbClr val="000000"/>
                        </a:solidFill>
                        <a:latin typeface="Times New Roman" panose="02020603050405020304"/>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r>
            </a:tbl>
          </a:graphicData>
        </a:graphic>
      </p:graphicFrame>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sp>
        <p:nvSpPr>
          <p:cNvPr id="5" name="矩形 4"/>
          <p:cNvSpPr/>
          <p:nvPr>
            <p:custDataLst>
              <p:tags r:id="rId1"/>
            </p:custDataLst>
          </p:nvPr>
        </p:nvSpPr>
        <p:spPr>
          <a:xfrm>
            <a:off x="0" y="1226185"/>
            <a:ext cx="12192000" cy="5351145"/>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6203950" cy="583565"/>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三、评价与反思</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5121275" y="1259840"/>
            <a:ext cx="1949450" cy="537210"/>
          </a:xfrm>
          <a:prstGeom prst="rect">
            <a:avLst/>
          </a:prstGeom>
          <a:noFill/>
        </p:spPr>
        <p:txBody>
          <a:bodyPr wrap="square" rtlCol="0">
            <a:noAutofit/>
          </a:bodyPr>
          <a:p>
            <a:pPr algn="ctr"/>
            <a:r>
              <a:rPr lang="en-US" altLang="zh-CN" sz="2600" b="1">
                <a:sym typeface="+mn-ea"/>
              </a:rPr>
              <a:t>PMIQ</a:t>
            </a:r>
            <a:r>
              <a:rPr lang="zh-CN" altLang="en-US" sz="2600" b="1">
                <a:sym typeface="+mn-ea"/>
              </a:rPr>
              <a:t>表格</a:t>
            </a:r>
            <a:endParaRPr lang="zh-CN" altLang="en-US" sz="2600" b="1"/>
          </a:p>
          <a:p>
            <a:pPr algn="ctr"/>
            <a:endParaRPr lang="zh-CN" altLang="en-US" sz="2600" b="1">
              <a:solidFill>
                <a:srgbClr val="55797A"/>
              </a:solidFill>
            </a:endParaRPr>
          </a:p>
        </p:txBody>
      </p:sp>
      <p:pic>
        <p:nvPicPr>
          <p:cNvPr id="2" name="图片 1"/>
          <p:cNvPicPr>
            <a:picLocks noChangeAspect="1"/>
          </p:cNvPicPr>
          <p:nvPr/>
        </p:nvPicPr>
        <p:blipFill>
          <a:blip r:embed="rId3"/>
          <a:stretch>
            <a:fillRect/>
          </a:stretch>
        </p:blipFill>
        <p:spPr>
          <a:xfrm>
            <a:off x="1699260" y="1784350"/>
            <a:ext cx="8792845" cy="461137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2" name="文本框 11"/>
          <p:cNvSpPr txBox="1"/>
          <p:nvPr/>
        </p:nvSpPr>
        <p:spPr>
          <a:xfrm>
            <a:off x="3228340" y="2607945"/>
            <a:ext cx="5709285" cy="1568450"/>
          </a:xfrm>
          <a:prstGeom prst="rect">
            <a:avLst/>
          </a:prstGeom>
          <a:noFill/>
        </p:spPr>
        <p:txBody>
          <a:bodyPr wrap="square" rtlCol="0">
            <a:spAutoFit/>
          </a:bodyPr>
          <a:lstStyle/>
          <a:p>
            <a:pPr algn="ctr"/>
            <a:r>
              <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rPr>
              <a:t>TWO</a:t>
            </a:r>
            <a:endPar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endParaRPr>
          </a:p>
        </p:txBody>
      </p:sp>
      <p:grpSp>
        <p:nvGrpSpPr>
          <p:cNvPr id="3" name="组合 2"/>
          <p:cNvGrpSpPr/>
          <p:nvPr/>
        </p:nvGrpSpPr>
        <p:grpSpPr>
          <a:xfrm>
            <a:off x="416386" y="1793240"/>
            <a:ext cx="11333392" cy="1965325"/>
            <a:chOff x="-1257" y="2902"/>
            <a:chExt cx="21361" cy="3095"/>
          </a:xfrm>
        </p:grpSpPr>
        <p:sp>
          <p:nvSpPr>
            <p:cNvPr id="2" name="矩形 1"/>
            <p:cNvSpPr/>
            <p:nvPr/>
          </p:nvSpPr>
          <p:spPr>
            <a:xfrm>
              <a:off x="3372" y="5421"/>
              <a:ext cx="12416" cy="576"/>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257" y="2902"/>
              <a:ext cx="21361" cy="2935"/>
            </a:xfrm>
            <a:prstGeom prst="rect">
              <a:avLst/>
            </a:prstGeom>
            <a:noFill/>
          </p:spPr>
          <p:txBody>
            <a:bodyPr wrap="square" rtlCol="0">
              <a:spAutoFit/>
            </a:bodyPr>
            <a:lstStyle/>
            <a:p>
              <a:pPr algn="ctr">
                <a:lnSpc>
                  <a:spcPct val="120000"/>
                </a:lnSpc>
                <a:spcBef>
                  <a:spcPts val="0"/>
                </a:spcBef>
                <a:spcAft>
                  <a:spcPts val="0"/>
                </a:spcAft>
              </a:pP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第</a:t>
              </a: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三节</a:t>
              </a:r>
              <a:endParaRPr lang="zh-CN" altLang="en-US" sz="4800" b="1" dirty="0">
                <a:solidFill>
                  <a:srgbClr val="55797A"/>
                </a:solidFill>
                <a:effectLst/>
                <a:latin typeface="微软雅黑" panose="020B0503020204020204" pitchFamily="34" charset="-122"/>
                <a:ea typeface="微软雅黑" panose="020B0503020204020204" pitchFamily="34" charset="-122"/>
                <a:sym typeface="+mn-ea"/>
              </a:endParaRPr>
            </a:p>
            <a:p>
              <a:pPr algn="ctr">
                <a:lnSpc>
                  <a:spcPct val="120000"/>
                </a:lnSpc>
                <a:spcBef>
                  <a:spcPts val="0"/>
                </a:spcBef>
                <a:spcAft>
                  <a:spcPts val="0"/>
                </a:spcAft>
              </a:pP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双螺旋耦合模型的理论阐释</a:t>
              </a:r>
              <a:endParaRPr lang="zh-CN" altLang="en-US" sz="4800" b="1" dirty="0">
                <a:solidFill>
                  <a:srgbClr val="55797A"/>
                </a:solidFill>
                <a:effectLst/>
                <a:latin typeface="微软雅黑" panose="020B0503020204020204" pitchFamily="34" charset="-122"/>
                <a:ea typeface="微软雅黑" panose="020B0503020204020204" pitchFamily="34" charset="-122"/>
                <a:sym typeface="+mn-ea"/>
              </a:endParaRPr>
            </a:p>
          </p:txBody>
        </p:sp>
      </p:grpSp>
      <p:sp>
        <p:nvSpPr>
          <p:cNvPr id="13" name="圆角矩形 12"/>
          <p:cNvSpPr/>
          <p:nvPr/>
        </p:nvSpPr>
        <p:spPr>
          <a:xfrm>
            <a:off x="4863783" y="4692650"/>
            <a:ext cx="2438400" cy="433070"/>
          </a:xfrm>
          <a:prstGeom prst="roundRect">
            <a:avLst>
              <a:gd name="adj" fmla="val 50000"/>
            </a:avLst>
          </a:prstGeom>
          <a:noFill/>
          <a:ln>
            <a:solidFill>
              <a:srgbClr val="5579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PART 04</a:t>
            </a:r>
            <a:endPar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8929370" cy="583565"/>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一、理论基础：技能习得与认知学徒制</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grpSp>
        <p:nvGrpSpPr>
          <p:cNvPr id="9" name="组合 8"/>
          <p:cNvGrpSpPr/>
          <p:nvPr/>
        </p:nvGrpSpPr>
        <p:grpSpPr>
          <a:xfrm rot="0">
            <a:off x="709295" y="1663700"/>
            <a:ext cx="10745470" cy="4810760"/>
            <a:chOff x="2675255" y="2019701"/>
            <a:chExt cx="6057900" cy="3028951"/>
          </a:xfrm>
        </p:grpSpPr>
        <p:grpSp>
          <p:nvGrpSpPr>
            <p:cNvPr id="12" name="图形 1"/>
            <p:cNvGrpSpPr/>
            <p:nvPr/>
          </p:nvGrpSpPr>
          <p:grpSpPr>
            <a:xfrm>
              <a:off x="2797809" y="2129770"/>
              <a:ext cx="5935346" cy="2918882"/>
              <a:chOff x="0" y="0"/>
              <a:chExt cx="5274310" cy="2581910"/>
            </a:xfrm>
          </p:grpSpPr>
          <p:sp>
            <p:nvSpPr>
              <p:cNvPr id="10" name="任意多边形: 形状 15"/>
              <p:cNvSpPr/>
              <p:nvPr/>
            </p:nvSpPr>
            <p:spPr>
              <a:xfrm>
                <a:off x="0" y="0"/>
                <a:ext cx="5274310" cy="2581910"/>
              </a:xfrm>
              <a:custGeom>
                <a:avLst/>
                <a:gdLst>
                  <a:gd name="connsiteX0" fmla="*/ 0 w 5274310"/>
                  <a:gd name="connsiteY0" fmla="*/ 0 h 2581910"/>
                  <a:gd name="connsiteX1" fmla="*/ 5274310 w 5274310"/>
                  <a:gd name="connsiteY1" fmla="*/ 0 h 2581910"/>
                  <a:gd name="connsiteX2" fmla="*/ 5274310 w 5274310"/>
                  <a:gd name="connsiteY2" fmla="*/ 2581910 h 2581910"/>
                  <a:gd name="connsiteX3" fmla="*/ 0 w 5274310"/>
                  <a:gd name="connsiteY3" fmla="*/ 2581910 h 2581910"/>
                  <a:gd name="connsiteX4" fmla="*/ 0 w 5274310"/>
                  <a:gd name="connsiteY4" fmla="*/ 0 h 2581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74310" h="2581910">
                    <a:moveTo>
                      <a:pt x="0" y="0"/>
                    </a:moveTo>
                    <a:lnTo>
                      <a:pt x="5274310" y="0"/>
                    </a:lnTo>
                    <a:lnTo>
                      <a:pt x="5274310" y="2581910"/>
                    </a:lnTo>
                    <a:lnTo>
                      <a:pt x="0" y="2581910"/>
                    </a:lnTo>
                    <a:lnTo>
                      <a:pt x="0" y="0"/>
                    </a:lnTo>
                    <a:close/>
                  </a:path>
                </a:pathLst>
              </a:custGeom>
              <a:solidFill>
                <a:srgbClr val="D9F2F9"/>
              </a:solidFill>
              <a:ln w="8455" cap="flat">
                <a:noFill/>
                <a:prstDash val="solid"/>
                <a:miter/>
              </a:ln>
            </p:spPr>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11" name="任意多边形: 形状 16"/>
              <p:cNvSpPr/>
              <p:nvPr/>
            </p:nvSpPr>
            <p:spPr>
              <a:xfrm>
                <a:off x="0" y="0"/>
                <a:ext cx="5274310" cy="2581910"/>
              </a:xfrm>
              <a:custGeom>
                <a:avLst/>
                <a:gdLst>
                  <a:gd name="connsiteX0" fmla="*/ 0 w 5274310"/>
                  <a:gd name="connsiteY0" fmla="*/ 0 h 2581910"/>
                  <a:gd name="connsiteX1" fmla="*/ 5274310 w 5274310"/>
                  <a:gd name="connsiteY1" fmla="*/ 0 h 2581910"/>
                  <a:gd name="connsiteX2" fmla="*/ 5274310 w 5274310"/>
                  <a:gd name="connsiteY2" fmla="*/ 2581910 h 2581910"/>
                  <a:gd name="connsiteX3" fmla="*/ 0 w 5274310"/>
                  <a:gd name="connsiteY3" fmla="*/ 2581910 h 2581910"/>
                  <a:gd name="connsiteX4" fmla="*/ 0 w 5274310"/>
                  <a:gd name="connsiteY4" fmla="*/ 0 h 2581910"/>
                  <a:gd name="connsiteX5" fmla="*/ 16932 w 5274310"/>
                  <a:gd name="connsiteY5" fmla="*/ 16931 h 2581910"/>
                  <a:gd name="connsiteX6" fmla="*/ 16932 w 5274310"/>
                  <a:gd name="connsiteY6" fmla="*/ 2564980 h 2581910"/>
                  <a:gd name="connsiteX7" fmla="*/ 5257378 w 5274310"/>
                  <a:gd name="connsiteY7" fmla="*/ 2564980 h 2581910"/>
                  <a:gd name="connsiteX8" fmla="*/ 5257378 w 5274310"/>
                  <a:gd name="connsiteY8" fmla="*/ 16931 h 2581910"/>
                  <a:gd name="connsiteX9" fmla="*/ 16932 w 5274310"/>
                  <a:gd name="connsiteY9" fmla="*/ 16931 h 2581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74310" h="2581910">
                    <a:moveTo>
                      <a:pt x="0" y="0"/>
                    </a:moveTo>
                    <a:lnTo>
                      <a:pt x="5274310" y="0"/>
                    </a:lnTo>
                    <a:lnTo>
                      <a:pt x="5274310" y="2581910"/>
                    </a:lnTo>
                    <a:lnTo>
                      <a:pt x="0" y="2581910"/>
                    </a:lnTo>
                    <a:lnTo>
                      <a:pt x="0" y="0"/>
                    </a:lnTo>
                    <a:close/>
                    <a:moveTo>
                      <a:pt x="16932" y="16931"/>
                    </a:moveTo>
                    <a:lnTo>
                      <a:pt x="16932" y="2564980"/>
                    </a:lnTo>
                    <a:lnTo>
                      <a:pt x="5257378" y="2564980"/>
                    </a:lnTo>
                    <a:lnTo>
                      <a:pt x="5257378" y="16931"/>
                    </a:lnTo>
                    <a:lnTo>
                      <a:pt x="16932" y="16931"/>
                    </a:lnTo>
                    <a:close/>
                  </a:path>
                </a:pathLst>
              </a:custGeom>
              <a:solidFill>
                <a:srgbClr val="000000"/>
              </a:solidFill>
              <a:ln w="8455" cap="flat">
                <a:noFill/>
                <a:prstDash val="solid"/>
                <a:miter/>
              </a:ln>
            </p:spPr>
            <p:txBody>
              <a:bodyPr rot="0" spcFirstLastPara="0" vert="horz" wrap="square" lIns="91440" tIns="45720" rIns="91440" bIns="45720" numCol="1" spcCol="0" rtlCol="0" fromWordArt="0" anchor="ctr" anchorCtr="0" forceAA="0" compatLnSpc="1">
                <a:noAutofit/>
              </a:bodyPr>
              <a:lstStyle/>
              <a:p>
                <a:endParaRPr lang="zh-CN" altLang="en-US"/>
              </a:p>
            </p:txBody>
          </p:sp>
        </p:grpSp>
        <p:grpSp>
          <p:nvGrpSpPr>
            <p:cNvPr id="13" name="图形 6"/>
            <p:cNvGrpSpPr/>
            <p:nvPr/>
          </p:nvGrpSpPr>
          <p:grpSpPr>
            <a:xfrm>
              <a:off x="2675255" y="2019701"/>
              <a:ext cx="5935346" cy="2905975"/>
              <a:chOff x="0" y="0"/>
              <a:chExt cx="5274310" cy="2581910"/>
            </a:xfrm>
          </p:grpSpPr>
          <p:sp>
            <p:nvSpPr>
              <p:cNvPr id="14" name="任意多边形: 形状 13"/>
              <p:cNvSpPr/>
              <p:nvPr/>
            </p:nvSpPr>
            <p:spPr>
              <a:xfrm>
                <a:off x="0" y="0"/>
                <a:ext cx="5274310" cy="2581910"/>
              </a:xfrm>
              <a:custGeom>
                <a:avLst/>
                <a:gdLst>
                  <a:gd name="connsiteX0" fmla="*/ 0 w 5274310"/>
                  <a:gd name="connsiteY0" fmla="*/ 0 h 2581910"/>
                  <a:gd name="connsiteX1" fmla="*/ 5274310 w 5274310"/>
                  <a:gd name="connsiteY1" fmla="*/ 0 h 2581910"/>
                  <a:gd name="connsiteX2" fmla="*/ 5274310 w 5274310"/>
                  <a:gd name="connsiteY2" fmla="*/ 2581910 h 2581910"/>
                  <a:gd name="connsiteX3" fmla="*/ 0 w 5274310"/>
                  <a:gd name="connsiteY3" fmla="*/ 2581910 h 2581910"/>
                  <a:gd name="connsiteX4" fmla="*/ 0 w 5274310"/>
                  <a:gd name="connsiteY4" fmla="*/ 0 h 2581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74310" h="2581910">
                    <a:moveTo>
                      <a:pt x="0" y="0"/>
                    </a:moveTo>
                    <a:lnTo>
                      <a:pt x="5274310" y="0"/>
                    </a:lnTo>
                    <a:lnTo>
                      <a:pt x="5274310" y="2581910"/>
                    </a:lnTo>
                    <a:lnTo>
                      <a:pt x="0" y="2581910"/>
                    </a:lnTo>
                    <a:lnTo>
                      <a:pt x="0" y="0"/>
                    </a:lnTo>
                    <a:close/>
                  </a:path>
                </a:pathLst>
              </a:custGeom>
              <a:solidFill>
                <a:srgbClr val="FFFFFF"/>
              </a:solidFill>
              <a:ln w="8455" cap="flat">
                <a:noFill/>
                <a:prstDash val="solid"/>
                <a:miter/>
              </a:ln>
            </p:spPr>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15" name="任意多边形: 形状 14"/>
              <p:cNvSpPr/>
              <p:nvPr/>
            </p:nvSpPr>
            <p:spPr>
              <a:xfrm>
                <a:off x="0" y="0"/>
                <a:ext cx="5274310" cy="2581910"/>
              </a:xfrm>
              <a:custGeom>
                <a:avLst/>
                <a:gdLst>
                  <a:gd name="connsiteX0" fmla="*/ 0 w 5274310"/>
                  <a:gd name="connsiteY0" fmla="*/ 0 h 2581910"/>
                  <a:gd name="connsiteX1" fmla="*/ 5274310 w 5274310"/>
                  <a:gd name="connsiteY1" fmla="*/ 0 h 2581910"/>
                  <a:gd name="connsiteX2" fmla="*/ 5274310 w 5274310"/>
                  <a:gd name="connsiteY2" fmla="*/ 2581910 h 2581910"/>
                  <a:gd name="connsiteX3" fmla="*/ 0 w 5274310"/>
                  <a:gd name="connsiteY3" fmla="*/ 2581910 h 2581910"/>
                  <a:gd name="connsiteX4" fmla="*/ 0 w 5274310"/>
                  <a:gd name="connsiteY4" fmla="*/ 0 h 2581910"/>
                  <a:gd name="connsiteX5" fmla="*/ 16932 w 5274310"/>
                  <a:gd name="connsiteY5" fmla="*/ 16931 h 2581910"/>
                  <a:gd name="connsiteX6" fmla="*/ 16932 w 5274310"/>
                  <a:gd name="connsiteY6" fmla="*/ 2564980 h 2581910"/>
                  <a:gd name="connsiteX7" fmla="*/ 5257378 w 5274310"/>
                  <a:gd name="connsiteY7" fmla="*/ 2564980 h 2581910"/>
                  <a:gd name="connsiteX8" fmla="*/ 5257378 w 5274310"/>
                  <a:gd name="connsiteY8" fmla="*/ 16931 h 2581910"/>
                  <a:gd name="connsiteX9" fmla="*/ 16932 w 5274310"/>
                  <a:gd name="connsiteY9" fmla="*/ 16931 h 2581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74310" h="2581910">
                    <a:moveTo>
                      <a:pt x="0" y="0"/>
                    </a:moveTo>
                    <a:lnTo>
                      <a:pt x="5274310" y="0"/>
                    </a:lnTo>
                    <a:lnTo>
                      <a:pt x="5274310" y="2581910"/>
                    </a:lnTo>
                    <a:lnTo>
                      <a:pt x="0" y="2581910"/>
                    </a:lnTo>
                    <a:lnTo>
                      <a:pt x="0" y="0"/>
                    </a:lnTo>
                    <a:close/>
                    <a:moveTo>
                      <a:pt x="16932" y="16931"/>
                    </a:moveTo>
                    <a:lnTo>
                      <a:pt x="16932" y="2564980"/>
                    </a:lnTo>
                    <a:lnTo>
                      <a:pt x="5257378" y="2564980"/>
                    </a:lnTo>
                    <a:lnTo>
                      <a:pt x="5257378" y="16931"/>
                    </a:lnTo>
                    <a:lnTo>
                      <a:pt x="16932" y="16931"/>
                    </a:lnTo>
                    <a:close/>
                  </a:path>
                </a:pathLst>
              </a:custGeom>
              <a:solidFill>
                <a:srgbClr val="000000"/>
              </a:solidFill>
              <a:ln w="8455" cap="flat">
                <a:noFill/>
                <a:prstDash val="solid"/>
                <a:miter/>
              </a:ln>
            </p:spPr>
            <p:txBody>
              <a:bodyPr rot="0" spcFirstLastPara="0" vert="horz" wrap="square" lIns="91440" tIns="45720" rIns="91440" bIns="45720" numCol="1" spcCol="0" rtlCol="0" fromWordArt="0" anchor="ctr" anchorCtr="0" forceAA="0" compatLnSpc="1">
                <a:noAutofit/>
              </a:bodyPr>
              <a:lstStyle/>
              <a:p>
                <a:endParaRPr lang="zh-CN" altLang="en-US"/>
              </a:p>
            </p:txBody>
          </p:sp>
        </p:grpSp>
      </p:grpSp>
      <p:sp>
        <p:nvSpPr>
          <p:cNvPr id="17" name="文本框 16"/>
          <p:cNvSpPr txBox="1"/>
          <p:nvPr/>
        </p:nvSpPr>
        <p:spPr>
          <a:xfrm>
            <a:off x="1090930" y="2559685"/>
            <a:ext cx="9800590" cy="3310255"/>
          </a:xfrm>
          <a:prstGeom prst="rect">
            <a:avLst/>
          </a:prstGeom>
          <a:noFill/>
        </p:spPr>
        <p:txBody>
          <a:bodyPr wrap="square" rtlCol="0">
            <a:noAutofit/>
          </a:bodyPr>
          <a:p>
            <a:pPr marL="285750" indent="-285750">
              <a:lnSpc>
                <a:spcPct val="200000"/>
              </a:lnSpc>
              <a:buFont typeface="Wingdings" panose="05000000000000000000" charset="0"/>
              <a:buChar char="Ø"/>
            </a:pPr>
            <a:r>
              <a:rPr lang="zh-CN" altLang="en-US">
                <a:latin typeface="Times New Roman" panose="02020603050405020304" charset="0"/>
                <a:cs typeface="Times New Roman" panose="02020603050405020304" charset="0"/>
              </a:rPr>
              <a:t>技艺训练型项目的设计需要坚实的理论支撑。</a:t>
            </a:r>
            <a:endParaRPr lang="zh-CN" altLang="en-US">
              <a:latin typeface="Times New Roman" panose="02020603050405020304" charset="0"/>
              <a:cs typeface="Times New Roman" panose="02020603050405020304" charset="0"/>
            </a:endParaRPr>
          </a:p>
          <a:p>
            <a:pPr marL="285750" indent="-285750">
              <a:lnSpc>
                <a:spcPct val="200000"/>
              </a:lnSpc>
              <a:buFont typeface="Wingdings" panose="05000000000000000000" charset="0"/>
              <a:buChar char="Ø"/>
            </a:pPr>
            <a:r>
              <a:rPr lang="zh-CN" altLang="en-US">
                <a:latin typeface="Times New Roman" panose="02020603050405020304" charset="0"/>
                <a:cs typeface="Times New Roman" panose="02020603050405020304" charset="0"/>
              </a:rPr>
              <a:t>德雷福斯兄弟的技能习得五阶段论指出，个体习得新技能会经历新手、高级新手、胜任者、熟练者、专家五个阶段，在认知策略、知识结构、决策方式等方面发生渐进式变化。新手阶段依赖规则指南、知识零散、先思考再行动；专家阶段依赖直觉经验、知识系统、在行动中思考。</a:t>
            </a:r>
            <a:r>
              <a:rPr lang="zh-CN" altLang="en-US" b="1">
                <a:latin typeface="Times New Roman" panose="02020603050405020304" charset="0"/>
                <a:cs typeface="Times New Roman" panose="02020603050405020304" charset="0"/>
              </a:rPr>
              <a:t>这一理论揭示了技能习得的阶段性和渐进性，启示我们要尊重学习者认知起点，循序渐进地设计教学活动。</a:t>
            </a:r>
            <a:endParaRPr lang="zh-CN" altLang="en-US" b="1">
              <a:latin typeface="Times New Roman" panose="02020603050405020304" charset="0"/>
              <a:cs typeface="Times New Roman" panose="02020603050405020304" charset="0"/>
            </a:endParaRPr>
          </a:p>
        </p:txBody>
      </p:sp>
      <p:sp>
        <p:nvSpPr>
          <p:cNvPr id="2" name="文本框 1"/>
          <p:cNvSpPr txBox="1"/>
          <p:nvPr/>
        </p:nvSpPr>
        <p:spPr>
          <a:xfrm>
            <a:off x="4239895" y="1929765"/>
            <a:ext cx="3712845" cy="491490"/>
          </a:xfrm>
          <a:prstGeom prst="rect">
            <a:avLst/>
          </a:prstGeom>
          <a:noFill/>
        </p:spPr>
        <p:txBody>
          <a:bodyPr wrap="square" rtlCol="0">
            <a:spAutoFit/>
          </a:bodyPr>
          <a:p>
            <a:pPr algn="ctr"/>
            <a:r>
              <a:rPr lang="zh-CN" altLang="en-US" sz="2600" b="1">
                <a:solidFill>
                  <a:srgbClr val="55797A"/>
                </a:solidFill>
              </a:rPr>
              <a:t>（</a:t>
            </a:r>
            <a:r>
              <a:rPr lang="zh-CN" altLang="en-US" sz="2600" b="1">
                <a:solidFill>
                  <a:srgbClr val="55797A"/>
                </a:solidFill>
              </a:rPr>
              <a:t>一）技能</a:t>
            </a:r>
            <a:r>
              <a:rPr lang="zh-CN" altLang="en-US" sz="2600" b="1">
                <a:solidFill>
                  <a:srgbClr val="55797A"/>
                </a:solidFill>
              </a:rPr>
              <a:t>习得理论</a:t>
            </a:r>
            <a:endParaRPr lang="zh-CN" altLang="en-US" sz="2600" b="1">
              <a:solidFill>
                <a:srgbClr val="55797A"/>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8929370" cy="583565"/>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一、理论基础：技能习得与认知学徒制</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grpSp>
        <p:nvGrpSpPr>
          <p:cNvPr id="9" name="组合 8"/>
          <p:cNvGrpSpPr/>
          <p:nvPr/>
        </p:nvGrpSpPr>
        <p:grpSpPr>
          <a:xfrm rot="0">
            <a:off x="709295" y="1663700"/>
            <a:ext cx="10745470" cy="4810760"/>
            <a:chOff x="2675255" y="2019701"/>
            <a:chExt cx="6057900" cy="3028951"/>
          </a:xfrm>
        </p:grpSpPr>
        <p:grpSp>
          <p:nvGrpSpPr>
            <p:cNvPr id="12" name="图形 1"/>
            <p:cNvGrpSpPr/>
            <p:nvPr/>
          </p:nvGrpSpPr>
          <p:grpSpPr>
            <a:xfrm>
              <a:off x="2797809" y="2129770"/>
              <a:ext cx="5935346" cy="2918882"/>
              <a:chOff x="0" y="0"/>
              <a:chExt cx="5274310" cy="2581910"/>
            </a:xfrm>
          </p:grpSpPr>
          <p:sp>
            <p:nvSpPr>
              <p:cNvPr id="10" name="任意多边形: 形状 15"/>
              <p:cNvSpPr/>
              <p:nvPr/>
            </p:nvSpPr>
            <p:spPr>
              <a:xfrm>
                <a:off x="0" y="0"/>
                <a:ext cx="5274310" cy="2581910"/>
              </a:xfrm>
              <a:custGeom>
                <a:avLst/>
                <a:gdLst>
                  <a:gd name="connsiteX0" fmla="*/ 0 w 5274310"/>
                  <a:gd name="connsiteY0" fmla="*/ 0 h 2581910"/>
                  <a:gd name="connsiteX1" fmla="*/ 5274310 w 5274310"/>
                  <a:gd name="connsiteY1" fmla="*/ 0 h 2581910"/>
                  <a:gd name="connsiteX2" fmla="*/ 5274310 w 5274310"/>
                  <a:gd name="connsiteY2" fmla="*/ 2581910 h 2581910"/>
                  <a:gd name="connsiteX3" fmla="*/ 0 w 5274310"/>
                  <a:gd name="connsiteY3" fmla="*/ 2581910 h 2581910"/>
                  <a:gd name="connsiteX4" fmla="*/ 0 w 5274310"/>
                  <a:gd name="connsiteY4" fmla="*/ 0 h 2581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74310" h="2581910">
                    <a:moveTo>
                      <a:pt x="0" y="0"/>
                    </a:moveTo>
                    <a:lnTo>
                      <a:pt x="5274310" y="0"/>
                    </a:lnTo>
                    <a:lnTo>
                      <a:pt x="5274310" y="2581910"/>
                    </a:lnTo>
                    <a:lnTo>
                      <a:pt x="0" y="2581910"/>
                    </a:lnTo>
                    <a:lnTo>
                      <a:pt x="0" y="0"/>
                    </a:lnTo>
                    <a:close/>
                  </a:path>
                </a:pathLst>
              </a:custGeom>
              <a:solidFill>
                <a:srgbClr val="D9F2F9"/>
              </a:solidFill>
              <a:ln w="8455" cap="flat">
                <a:noFill/>
                <a:prstDash val="solid"/>
                <a:miter/>
              </a:ln>
            </p:spPr>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11" name="任意多边形: 形状 16"/>
              <p:cNvSpPr/>
              <p:nvPr/>
            </p:nvSpPr>
            <p:spPr>
              <a:xfrm>
                <a:off x="0" y="0"/>
                <a:ext cx="5274310" cy="2581910"/>
              </a:xfrm>
              <a:custGeom>
                <a:avLst/>
                <a:gdLst>
                  <a:gd name="connsiteX0" fmla="*/ 0 w 5274310"/>
                  <a:gd name="connsiteY0" fmla="*/ 0 h 2581910"/>
                  <a:gd name="connsiteX1" fmla="*/ 5274310 w 5274310"/>
                  <a:gd name="connsiteY1" fmla="*/ 0 h 2581910"/>
                  <a:gd name="connsiteX2" fmla="*/ 5274310 w 5274310"/>
                  <a:gd name="connsiteY2" fmla="*/ 2581910 h 2581910"/>
                  <a:gd name="connsiteX3" fmla="*/ 0 w 5274310"/>
                  <a:gd name="connsiteY3" fmla="*/ 2581910 h 2581910"/>
                  <a:gd name="connsiteX4" fmla="*/ 0 w 5274310"/>
                  <a:gd name="connsiteY4" fmla="*/ 0 h 2581910"/>
                  <a:gd name="connsiteX5" fmla="*/ 16932 w 5274310"/>
                  <a:gd name="connsiteY5" fmla="*/ 16931 h 2581910"/>
                  <a:gd name="connsiteX6" fmla="*/ 16932 w 5274310"/>
                  <a:gd name="connsiteY6" fmla="*/ 2564980 h 2581910"/>
                  <a:gd name="connsiteX7" fmla="*/ 5257378 w 5274310"/>
                  <a:gd name="connsiteY7" fmla="*/ 2564980 h 2581910"/>
                  <a:gd name="connsiteX8" fmla="*/ 5257378 w 5274310"/>
                  <a:gd name="connsiteY8" fmla="*/ 16931 h 2581910"/>
                  <a:gd name="connsiteX9" fmla="*/ 16932 w 5274310"/>
                  <a:gd name="connsiteY9" fmla="*/ 16931 h 2581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74310" h="2581910">
                    <a:moveTo>
                      <a:pt x="0" y="0"/>
                    </a:moveTo>
                    <a:lnTo>
                      <a:pt x="5274310" y="0"/>
                    </a:lnTo>
                    <a:lnTo>
                      <a:pt x="5274310" y="2581910"/>
                    </a:lnTo>
                    <a:lnTo>
                      <a:pt x="0" y="2581910"/>
                    </a:lnTo>
                    <a:lnTo>
                      <a:pt x="0" y="0"/>
                    </a:lnTo>
                    <a:close/>
                    <a:moveTo>
                      <a:pt x="16932" y="16931"/>
                    </a:moveTo>
                    <a:lnTo>
                      <a:pt x="16932" y="2564980"/>
                    </a:lnTo>
                    <a:lnTo>
                      <a:pt x="5257378" y="2564980"/>
                    </a:lnTo>
                    <a:lnTo>
                      <a:pt x="5257378" y="16931"/>
                    </a:lnTo>
                    <a:lnTo>
                      <a:pt x="16932" y="16931"/>
                    </a:lnTo>
                    <a:close/>
                  </a:path>
                </a:pathLst>
              </a:custGeom>
              <a:solidFill>
                <a:srgbClr val="000000"/>
              </a:solidFill>
              <a:ln w="8455" cap="flat">
                <a:noFill/>
                <a:prstDash val="solid"/>
                <a:miter/>
              </a:ln>
            </p:spPr>
            <p:txBody>
              <a:bodyPr rot="0" spcFirstLastPara="0" vert="horz" wrap="square" lIns="91440" tIns="45720" rIns="91440" bIns="45720" numCol="1" spcCol="0" rtlCol="0" fromWordArt="0" anchor="ctr" anchorCtr="0" forceAA="0" compatLnSpc="1">
                <a:noAutofit/>
              </a:bodyPr>
              <a:lstStyle/>
              <a:p>
                <a:endParaRPr lang="zh-CN" altLang="en-US"/>
              </a:p>
            </p:txBody>
          </p:sp>
        </p:grpSp>
        <p:grpSp>
          <p:nvGrpSpPr>
            <p:cNvPr id="13" name="图形 6"/>
            <p:cNvGrpSpPr/>
            <p:nvPr/>
          </p:nvGrpSpPr>
          <p:grpSpPr>
            <a:xfrm>
              <a:off x="2675255" y="2019701"/>
              <a:ext cx="5935346" cy="2905975"/>
              <a:chOff x="0" y="0"/>
              <a:chExt cx="5274310" cy="2581910"/>
            </a:xfrm>
          </p:grpSpPr>
          <p:sp>
            <p:nvSpPr>
              <p:cNvPr id="14" name="任意多边形: 形状 13"/>
              <p:cNvSpPr/>
              <p:nvPr/>
            </p:nvSpPr>
            <p:spPr>
              <a:xfrm>
                <a:off x="0" y="0"/>
                <a:ext cx="5274310" cy="2581910"/>
              </a:xfrm>
              <a:custGeom>
                <a:avLst/>
                <a:gdLst>
                  <a:gd name="connsiteX0" fmla="*/ 0 w 5274310"/>
                  <a:gd name="connsiteY0" fmla="*/ 0 h 2581910"/>
                  <a:gd name="connsiteX1" fmla="*/ 5274310 w 5274310"/>
                  <a:gd name="connsiteY1" fmla="*/ 0 h 2581910"/>
                  <a:gd name="connsiteX2" fmla="*/ 5274310 w 5274310"/>
                  <a:gd name="connsiteY2" fmla="*/ 2581910 h 2581910"/>
                  <a:gd name="connsiteX3" fmla="*/ 0 w 5274310"/>
                  <a:gd name="connsiteY3" fmla="*/ 2581910 h 2581910"/>
                  <a:gd name="connsiteX4" fmla="*/ 0 w 5274310"/>
                  <a:gd name="connsiteY4" fmla="*/ 0 h 2581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74310" h="2581910">
                    <a:moveTo>
                      <a:pt x="0" y="0"/>
                    </a:moveTo>
                    <a:lnTo>
                      <a:pt x="5274310" y="0"/>
                    </a:lnTo>
                    <a:lnTo>
                      <a:pt x="5274310" y="2581910"/>
                    </a:lnTo>
                    <a:lnTo>
                      <a:pt x="0" y="2581910"/>
                    </a:lnTo>
                    <a:lnTo>
                      <a:pt x="0" y="0"/>
                    </a:lnTo>
                    <a:close/>
                  </a:path>
                </a:pathLst>
              </a:custGeom>
              <a:solidFill>
                <a:srgbClr val="FFFFFF"/>
              </a:solidFill>
              <a:ln w="8455" cap="flat">
                <a:noFill/>
                <a:prstDash val="solid"/>
                <a:miter/>
              </a:ln>
            </p:spPr>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15" name="任意多边形: 形状 14"/>
              <p:cNvSpPr/>
              <p:nvPr/>
            </p:nvSpPr>
            <p:spPr>
              <a:xfrm>
                <a:off x="0" y="0"/>
                <a:ext cx="5274310" cy="2581910"/>
              </a:xfrm>
              <a:custGeom>
                <a:avLst/>
                <a:gdLst>
                  <a:gd name="connsiteX0" fmla="*/ 0 w 5274310"/>
                  <a:gd name="connsiteY0" fmla="*/ 0 h 2581910"/>
                  <a:gd name="connsiteX1" fmla="*/ 5274310 w 5274310"/>
                  <a:gd name="connsiteY1" fmla="*/ 0 h 2581910"/>
                  <a:gd name="connsiteX2" fmla="*/ 5274310 w 5274310"/>
                  <a:gd name="connsiteY2" fmla="*/ 2581910 h 2581910"/>
                  <a:gd name="connsiteX3" fmla="*/ 0 w 5274310"/>
                  <a:gd name="connsiteY3" fmla="*/ 2581910 h 2581910"/>
                  <a:gd name="connsiteX4" fmla="*/ 0 w 5274310"/>
                  <a:gd name="connsiteY4" fmla="*/ 0 h 2581910"/>
                  <a:gd name="connsiteX5" fmla="*/ 16932 w 5274310"/>
                  <a:gd name="connsiteY5" fmla="*/ 16931 h 2581910"/>
                  <a:gd name="connsiteX6" fmla="*/ 16932 w 5274310"/>
                  <a:gd name="connsiteY6" fmla="*/ 2564980 h 2581910"/>
                  <a:gd name="connsiteX7" fmla="*/ 5257378 w 5274310"/>
                  <a:gd name="connsiteY7" fmla="*/ 2564980 h 2581910"/>
                  <a:gd name="connsiteX8" fmla="*/ 5257378 w 5274310"/>
                  <a:gd name="connsiteY8" fmla="*/ 16931 h 2581910"/>
                  <a:gd name="connsiteX9" fmla="*/ 16932 w 5274310"/>
                  <a:gd name="connsiteY9" fmla="*/ 16931 h 2581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74310" h="2581910">
                    <a:moveTo>
                      <a:pt x="0" y="0"/>
                    </a:moveTo>
                    <a:lnTo>
                      <a:pt x="5274310" y="0"/>
                    </a:lnTo>
                    <a:lnTo>
                      <a:pt x="5274310" y="2581910"/>
                    </a:lnTo>
                    <a:lnTo>
                      <a:pt x="0" y="2581910"/>
                    </a:lnTo>
                    <a:lnTo>
                      <a:pt x="0" y="0"/>
                    </a:lnTo>
                    <a:close/>
                    <a:moveTo>
                      <a:pt x="16932" y="16931"/>
                    </a:moveTo>
                    <a:lnTo>
                      <a:pt x="16932" y="2564980"/>
                    </a:lnTo>
                    <a:lnTo>
                      <a:pt x="5257378" y="2564980"/>
                    </a:lnTo>
                    <a:lnTo>
                      <a:pt x="5257378" y="16931"/>
                    </a:lnTo>
                    <a:lnTo>
                      <a:pt x="16932" y="16931"/>
                    </a:lnTo>
                    <a:close/>
                  </a:path>
                </a:pathLst>
              </a:custGeom>
              <a:solidFill>
                <a:srgbClr val="000000"/>
              </a:solidFill>
              <a:ln w="8455" cap="flat">
                <a:noFill/>
                <a:prstDash val="solid"/>
                <a:miter/>
              </a:ln>
            </p:spPr>
            <p:txBody>
              <a:bodyPr rot="0" spcFirstLastPara="0" vert="horz" wrap="square" lIns="91440" tIns="45720" rIns="91440" bIns="45720" numCol="1" spcCol="0" rtlCol="0" fromWordArt="0" anchor="ctr" anchorCtr="0" forceAA="0" compatLnSpc="1">
                <a:noAutofit/>
              </a:bodyPr>
              <a:lstStyle/>
              <a:p>
                <a:endParaRPr lang="zh-CN" altLang="en-US"/>
              </a:p>
            </p:txBody>
          </p:sp>
        </p:grpSp>
      </p:grpSp>
      <p:sp>
        <p:nvSpPr>
          <p:cNvPr id="38" name="文本框 37"/>
          <p:cNvSpPr txBox="1"/>
          <p:nvPr/>
        </p:nvSpPr>
        <p:spPr>
          <a:xfrm>
            <a:off x="4036060" y="1929765"/>
            <a:ext cx="4119880" cy="491490"/>
          </a:xfrm>
          <a:prstGeom prst="rect">
            <a:avLst/>
          </a:prstGeom>
          <a:noFill/>
        </p:spPr>
        <p:txBody>
          <a:bodyPr wrap="square" rtlCol="0">
            <a:spAutoFit/>
          </a:bodyPr>
          <a:p>
            <a:pPr algn="ctr"/>
            <a:r>
              <a:rPr lang="zh-CN" altLang="en-US" sz="2600" b="1">
                <a:solidFill>
                  <a:srgbClr val="55797A"/>
                </a:solidFill>
              </a:rPr>
              <a:t>（二）认知学徒制理论</a:t>
            </a:r>
            <a:endParaRPr lang="zh-CN" altLang="en-US" sz="2600" b="1">
              <a:solidFill>
                <a:srgbClr val="55797A"/>
              </a:solidFill>
            </a:endParaRPr>
          </a:p>
        </p:txBody>
      </p:sp>
      <p:sp>
        <p:nvSpPr>
          <p:cNvPr id="17" name="文本框 16"/>
          <p:cNvSpPr txBox="1"/>
          <p:nvPr/>
        </p:nvSpPr>
        <p:spPr>
          <a:xfrm>
            <a:off x="1090930" y="2559685"/>
            <a:ext cx="9800590" cy="3275330"/>
          </a:xfrm>
          <a:prstGeom prst="rect">
            <a:avLst/>
          </a:prstGeom>
          <a:noFill/>
        </p:spPr>
        <p:txBody>
          <a:bodyPr wrap="square" rtlCol="0">
            <a:noAutofit/>
          </a:bodyPr>
          <a:p>
            <a:pPr marL="285750" indent="-285750">
              <a:lnSpc>
                <a:spcPct val="200000"/>
              </a:lnSpc>
              <a:buFont typeface="Wingdings" panose="05000000000000000000" charset="0"/>
              <a:buChar char="Ø"/>
            </a:pPr>
            <a:r>
              <a:rPr lang="zh-CN" altLang="en-US">
                <a:latin typeface="Times New Roman" panose="02020603050405020304" charset="0"/>
                <a:cs typeface="Times New Roman" panose="02020603050405020304" charset="0"/>
              </a:rPr>
              <a:t>认知学徒制理论由柯林斯、布朗和纽曼提出，以传统学徒制为模型，强调在真实情境中通过师徒互动习得专家的认知策略和实践技能。该理论提出六种核心教学方法：示范（展示思维过程和解决策略）、教练（观察练习并提供指导）、搭架（提供支持并逐步撤销）、表达（鼓励学习者外显认知过程）、反思（回顾并优化问题解决过程）、探究（独立解决问题并提出新问题）。</a:t>
            </a:r>
            <a:r>
              <a:rPr lang="zh-CN" altLang="en-US" b="1">
                <a:latin typeface="Times New Roman" panose="02020603050405020304" charset="0"/>
                <a:cs typeface="Times New Roman" panose="02020603050405020304" charset="0"/>
              </a:rPr>
              <a:t>这一理论为技艺训练型项目的师徒传承提供了方法论指导。</a:t>
            </a:r>
            <a:endParaRPr lang="zh-CN" altLang="en-US" b="1">
              <a:latin typeface="Times New Roman" panose="02020603050405020304" charset="0"/>
              <a:cs typeface="Times New Roman" panose="0202060305040502030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sp>
        <p:nvSpPr>
          <p:cNvPr id="5" name="矩形 4"/>
          <p:cNvSpPr/>
          <p:nvPr>
            <p:custDataLst>
              <p:tags r:id="rId1"/>
            </p:custDataLst>
          </p:nvPr>
        </p:nvSpPr>
        <p:spPr>
          <a:xfrm>
            <a:off x="0" y="1226185"/>
            <a:ext cx="12192000" cy="5351145"/>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6734810" cy="583565"/>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二、双螺旋耦合模型的构成与内涵</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100" name="矩形 99"/>
          <p:cNvSpPr/>
          <p:nvPr>
            <p:custDataLst>
              <p:tags r:id="rId3"/>
            </p:custDataLst>
          </p:nvPr>
        </p:nvSpPr>
        <p:spPr>
          <a:xfrm>
            <a:off x="0" y="5605145"/>
            <a:ext cx="12191365" cy="944245"/>
          </a:xfrm>
          <a:prstGeom prst="rect">
            <a:avLst/>
          </a:prstGeom>
        </p:spPr>
        <p:style>
          <a:lnRef idx="0">
            <a:srgbClr val="FFFFFF"/>
          </a:lnRef>
          <a:fillRef idx="3">
            <a:schemeClr val="accent3"/>
          </a:fillRef>
          <a:effectRef idx="0">
            <a:srgbClr val="FFFFFF"/>
          </a:effectRef>
          <a:fontRef idx="minor">
            <a:schemeClr val="dk1"/>
          </a:fontRef>
        </p:style>
        <p:txBody>
          <a:bodyPr rtlCol="0" anchor="ctr"/>
          <a:p>
            <a:pPr algn="ctr">
              <a:lnSpc>
                <a:spcPct val="120000"/>
              </a:lnSpc>
            </a:pPr>
            <a:r>
              <a:rPr lang="zh-CN" altLang="en-US" dirty="0">
                <a:latin typeface="微软雅黑" panose="020B0503020204020204" pitchFamily="34" charset="-122"/>
                <a:ea typeface="微软雅黑" panose="020B0503020204020204" pitchFamily="34" charset="-122"/>
                <a:cs typeface="Times" panose="02020603050405020304" pitchFamily="18" charset="0"/>
                <a:sym typeface="+mn-ea"/>
              </a:rPr>
              <a:t>基于上述理论，结合技艺训练特点，本章构建了</a:t>
            </a:r>
            <a:r>
              <a:rPr lang="en-US" altLang="zh-CN" dirty="0">
                <a:latin typeface="微软雅黑" panose="020B0503020204020204" pitchFamily="34" charset="-122"/>
                <a:ea typeface="微软雅黑" panose="020B0503020204020204" pitchFamily="34" charset="-122"/>
                <a:cs typeface="Times" panose="02020603050405020304" pitchFamily="18" charset="0"/>
                <a:sym typeface="+mn-ea"/>
              </a:rPr>
              <a:t>“</a:t>
            </a:r>
            <a:r>
              <a:rPr lang="zh-CN" altLang="en-US" dirty="0">
                <a:latin typeface="微软雅黑" panose="020B0503020204020204" pitchFamily="34" charset="-122"/>
                <a:ea typeface="微软雅黑" panose="020B0503020204020204" pitchFamily="34" charset="-122"/>
                <a:cs typeface="Times" panose="02020603050405020304" pitchFamily="18" charset="0"/>
                <a:sym typeface="+mn-ea"/>
              </a:rPr>
              <a:t>双螺旋耦合模型</a:t>
            </a:r>
            <a:r>
              <a:rPr lang="en-US" altLang="zh-CN" dirty="0">
                <a:latin typeface="微软雅黑" panose="020B0503020204020204" pitchFamily="34" charset="-122"/>
                <a:ea typeface="微软雅黑" panose="020B0503020204020204" pitchFamily="34" charset="-122"/>
                <a:cs typeface="Times" panose="02020603050405020304" pitchFamily="18" charset="0"/>
                <a:sym typeface="+mn-ea"/>
              </a:rPr>
              <a:t>”</a:t>
            </a:r>
            <a:r>
              <a:rPr lang="zh-CN" altLang="en-US" dirty="0">
                <a:latin typeface="微软雅黑" panose="020B0503020204020204" pitchFamily="34" charset="-122"/>
                <a:ea typeface="微软雅黑" panose="020B0503020204020204" pitchFamily="34" charset="-122"/>
                <a:cs typeface="Times" panose="02020603050405020304" pitchFamily="18" charset="0"/>
                <a:sym typeface="+mn-ea"/>
              </a:rPr>
              <a:t>。该模型由技能习得螺旋、师徒传承螺旋、文化浸润场三部分组成，揭示了技艺训练</a:t>
            </a:r>
            <a:r>
              <a:rPr lang="en-US" altLang="zh-CN" b="1" dirty="0">
                <a:latin typeface="微软雅黑" panose="020B0503020204020204" pitchFamily="34" charset="-122"/>
                <a:ea typeface="微软雅黑" panose="020B0503020204020204" pitchFamily="34" charset="-122"/>
                <a:cs typeface="Times" panose="02020603050405020304" pitchFamily="18" charset="0"/>
                <a:sym typeface="+mn-ea"/>
              </a:rPr>
              <a:t>“</a:t>
            </a:r>
            <a:r>
              <a:rPr lang="zh-CN" altLang="en-US" b="1" dirty="0">
                <a:latin typeface="微软雅黑" panose="020B0503020204020204" pitchFamily="34" charset="-122"/>
                <a:ea typeface="微软雅黑" panose="020B0503020204020204" pitchFamily="34" charset="-122"/>
                <a:cs typeface="Times" panose="02020603050405020304" pitchFamily="18" charset="0"/>
                <a:sym typeface="+mn-ea"/>
              </a:rPr>
              <a:t>学思并重、传创结合、以文化人</a:t>
            </a:r>
            <a:r>
              <a:rPr lang="en-US" altLang="zh-CN" b="1" dirty="0">
                <a:latin typeface="微软雅黑" panose="020B0503020204020204" pitchFamily="34" charset="-122"/>
                <a:ea typeface="微软雅黑" panose="020B0503020204020204" pitchFamily="34" charset="-122"/>
                <a:cs typeface="Times" panose="02020603050405020304" pitchFamily="18" charset="0"/>
                <a:sym typeface="+mn-ea"/>
              </a:rPr>
              <a:t>”</a:t>
            </a:r>
            <a:r>
              <a:rPr lang="zh-CN" altLang="en-US" dirty="0">
                <a:latin typeface="微软雅黑" panose="020B0503020204020204" pitchFamily="34" charset="-122"/>
                <a:ea typeface="微软雅黑" panose="020B0503020204020204" pitchFamily="34" charset="-122"/>
                <a:cs typeface="Times" panose="02020603050405020304" pitchFamily="18" charset="0"/>
                <a:sym typeface="+mn-ea"/>
              </a:rPr>
              <a:t>的内在规律。</a:t>
            </a:r>
            <a:endParaRPr lang="zh-CN" altLang="en-US" dirty="0">
              <a:latin typeface="微软雅黑" panose="020B0503020204020204" pitchFamily="34" charset="-122"/>
              <a:ea typeface="微软雅黑" panose="020B0503020204020204" pitchFamily="34" charset="-122"/>
              <a:cs typeface="Times" panose="02020603050405020304" pitchFamily="18" charset="0"/>
              <a:sym typeface="+mn-ea"/>
            </a:endParaRPr>
          </a:p>
        </p:txBody>
      </p:sp>
      <p:pic>
        <p:nvPicPr>
          <p:cNvPr id="3" name="图片 2"/>
          <p:cNvPicPr>
            <a:picLocks noChangeAspect="1"/>
          </p:cNvPicPr>
          <p:nvPr/>
        </p:nvPicPr>
        <p:blipFill>
          <a:blip r:embed="rId4"/>
          <a:stretch>
            <a:fillRect/>
          </a:stretch>
        </p:blipFill>
        <p:spPr>
          <a:xfrm>
            <a:off x="2667635" y="1729740"/>
            <a:ext cx="6856730" cy="3745865"/>
          </a:xfrm>
          <a:prstGeom prst="rect">
            <a:avLst/>
          </a:prstGeom>
          <a:noFill/>
          <a:ln>
            <a:noFill/>
          </a:ln>
        </p:spPr>
      </p:pic>
      <p:sp>
        <p:nvSpPr>
          <p:cNvPr id="4" name="文本框 3"/>
          <p:cNvSpPr txBox="1"/>
          <p:nvPr/>
        </p:nvSpPr>
        <p:spPr>
          <a:xfrm>
            <a:off x="3704590" y="1259840"/>
            <a:ext cx="4782820" cy="537210"/>
          </a:xfrm>
          <a:prstGeom prst="rect">
            <a:avLst/>
          </a:prstGeom>
          <a:noFill/>
        </p:spPr>
        <p:txBody>
          <a:bodyPr wrap="square" rtlCol="0">
            <a:noAutofit/>
          </a:bodyPr>
          <a:p>
            <a:pPr algn="ctr"/>
            <a:r>
              <a:rPr lang="zh-CN" altLang="en-US" sz="2600" b="1" dirty="0">
                <a:solidFill>
                  <a:srgbClr val="55797A"/>
                </a:solidFill>
                <a:latin typeface="微软雅黑" panose="020B0503020204020204" pitchFamily="34" charset="-122"/>
                <a:ea typeface="微软雅黑" panose="020B0503020204020204" pitchFamily="34" charset="-122"/>
                <a:cs typeface="Times" panose="02020603050405020304" pitchFamily="18" charset="0"/>
                <a:sym typeface="+mn-ea"/>
              </a:rPr>
              <a:t>（一）双螺旋耦合模型</a:t>
            </a:r>
            <a:r>
              <a:rPr lang="zh-CN" altLang="en-US" sz="2600" b="1" dirty="0">
                <a:solidFill>
                  <a:srgbClr val="55797A"/>
                </a:solidFill>
                <a:latin typeface="微软雅黑" panose="020B0503020204020204" pitchFamily="34" charset="-122"/>
                <a:ea typeface="微软雅黑" panose="020B0503020204020204" pitchFamily="34" charset="-122"/>
                <a:cs typeface="Times" panose="02020603050405020304" pitchFamily="18" charset="0"/>
                <a:sym typeface="+mn-ea"/>
              </a:rPr>
              <a:t>的构成</a:t>
            </a:r>
            <a:endParaRPr lang="zh-CN" altLang="en-US" sz="2600" b="1" dirty="0">
              <a:solidFill>
                <a:srgbClr val="55797A"/>
              </a:solidFill>
              <a:latin typeface="微软雅黑" panose="020B0503020204020204" pitchFamily="34" charset="-122"/>
              <a:ea typeface="微软雅黑" panose="020B0503020204020204" pitchFamily="34" charset="-122"/>
              <a:cs typeface="Times" panose="02020603050405020304" pitchFamily="18" charset="0"/>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7523480" cy="583565"/>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二、双螺旋耦合模型的构成与内涵</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33" name="圆角矩形标注 32"/>
          <p:cNvSpPr/>
          <p:nvPr/>
        </p:nvSpPr>
        <p:spPr>
          <a:xfrm>
            <a:off x="261620" y="2349500"/>
            <a:ext cx="5974715" cy="3629660"/>
          </a:xfrm>
          <a:prstGeom prst="wedgeRoundRectCallout">
            <a:avLst>
              <a:gd name="adj1" fmla="val 58725"/>
              <a:gd name="adj2" fmla="val -22743"/>
              <a:gd name="adj3" fmla="val 16667"/>
            </a:avLst>
          </a:prstGeom>
          <a:solidFill>
            <a:srgbClr val="E2F0D9"/>
          </a:solidFill>
          <a:ln>
            <a:solidFill>
              <a:srgbClr val="55797A"/>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fontAlgn="auto">
              <a:lnSpc>
                <a:spcPct val="125000"/>
              </a:lnSpc>
              <a:spcBef>
                <a:spcPct val="0"/>
              </a:spcBef>
              <a:spcAft>
                <a:spcPct val="0"/>
              </a:spcAft>
            </a:pPr>
            <a:endParaRPr lang="zh-CN" altLang="en-US" sz="1500">
              <a:solidFill>
                <a:schemeClr val="tx1"/>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0" y="2597150"/>
            <a:ext cx="12190730" cy="3075940"/>
            <a:chOff x="463" y="4194"/>
            <a:chExt cx="19198" cy="4844"/>
          </a:xfrm>
          <a:solidFill>
            <a:srgbClr val="A9D18E"/>
          </a:solidFill>
        </p:grpSpPr>
        <p:sp>
          <p:nvSpPr>
            <p:cNvPr id="38" name="文本框 37"/>
            <p:cNvSpPr txBox="1"/>
            <p:nvPr/>
          </p:nvSpPr>
          <p:spPr>
            <a:xfrm>
              <a:off x="1233" y="4657"/>
              <a:ext cx="17787" cy="871"/>
            </a:xfrm>
            <a:prstGeom prst="rect">
              <a:avLst/>
            </a:prstGeom>
            <a:grpFill/>
            <a:ln>
              <a:noFill/>
            </a:ln>
            <a:extLst>
              <a:ext uri="{909E8E84-426E-40DD-AFC4-6F175D3DCCD1}">
                <a14:hiddenFill xmlns:a14="http://schemas.microsoft.com/office/drawing/2010/main">
                  <a:grpFill/>
                </a14:hiddenFill>
              </a:ext>
            </a:extLst>
          </p:spPr>
          <p:txBody>
            <a:bodyPr wrap="square" rtlCol="0" anchor="t">
              <a:spAutoFit/>
            </a:bodyPr>
            <a:p>
              <a:pPr indent="0" algn="just">
                <a:lnSpc>
                  <a:spcPct val="150000"/>
                </a:lnSpc>
                <a:buFont typeface="Wingdings" panose="05000000000000000000" charset="0"/>
                <a:buNone/>
              </a:pP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7" name="矩形 36"/>
            <p:cNvSpPr/>
            <p:nvPr/>
          </p:nvSpPr>
          <p:spPr>
            <a:xfrm>
              <a:off x="463" y="4194"/>
              <a:ext cx="19198" cy="4844"/>
            </a:xfrm>
            <a:prstGeom prst="rect">
              <a:avLst/>
            </a:prstGeom>
            <a:gr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150000"/>
                </a:lnSpc>
              </a:pPr>
              <a:endParaRPr lang="zh-CN" altLang="en-US" sz="2000" b="1">
                <a:solidFill>
                  <a:schemeClr val="accent4">
                    <a:lumMod val="60000"/>
                    <a:lumOff val="4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4" name="文本框 3"/>
          <p:cNvSpPr txBox="1"/>
          <p:nvPr/>
        </p:nvSpPr>
        <p:spPr>
          <a:xfrm>
            <a:off x="488950" y="2758440"/>
            <a:ext cx="11294745" cy="2787015"/>
          </a:xfrm>
          <a:prstGeom prst="rect">
            <a:avLst/>
          </a:prstGeom>
          <a:solidFill>
            <a:srgbClr val="A9D18E"/>
          </a:solidFill>
          <a:ln>
            <a:noFill/>
          </a:ln>
          <a:extLst>
            <a:ext uri="{909E8E84-426E-40DD-AFC4-6F175D3DCCD1}">
              <a14:hiddenFill xmlns:a14="http://schemas.microsoft.com/office/drawing/2010/main">
                <a:grpFill/>
              </a14:hiddenFill>
            </a:ext>
          </a:extLst>
        </p:spPr>
        <p:txBody>
          <a:bodyPr wrap="square" rtlCol="0" anchor="t">
            <a:noAutofit/>
          </a:bodyPr>
          <a:p>
            <a:pPr marL="342900" indent="-342900" algn="just">
              <a:lnSpc>
                <a:spcPct val="170000"/>
              </a:lnSpc>
              <a:buFont typeface="Wingdings" panose="05000000000000000000" charset="0"/>
              <a:buChar char="Ø"/>
            </a:pPr>
            <a:r>
              <a:rPr lang="zh-CN" altLang="en-US" sz="1400" b="1">
                <a:latin typeface="微软雅黑" panose="020B0503020204020204" pitchFamily="34" charset="-122"/>
                <a:ea typeface="微软雅黑" panose="020B0503020204020204" pitchFamily="34" charset="-122"/>
                <a:cs typeface="微软雅黑" panose="020B0503020204020204" pitchFamily="34" charset="-122"/>
                <a:sym typeface="+mn-ea"/>
              </a:rPr>
              <a:t>技能习得螺旋包含</a:t>
            </a:r>
            <a:r>
              <a:rPr lang="en-US" altLang="zh-CN" sz="1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a:latin typeface="微软雅黑" panose="020B0503020204020204" pitchFamily="34" charset="-122"/>
                <a:ea typeface="微软雅黑" panose="020B0503020204020204" pitchFamily="34" charset="-122"/>
                <a:cs typeface="微软雅黑" panose="020B0503020204020204" pitchFamily="34" charset="-122"/>
                <a:sym typeface="+mn-ea"/>
              </a:rPr>
              <a:t>学</a:t>
            </a:r>
            <a:r>
              <a:rPr lang="en-US" altLang="zh-CN" sz="1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a:latin typeface="微软雅黑" panose="020B0503020204020204" pitchFamily="34" charset="-122"/>
                <a:ea typeface="微软雅黑" panose="020B0503020204020204" pitchFamily="34" charset="-122"/>
                <a:cs typeface="微软雅黑" panose="020B0503020204020204" pitchFamily="34" charset="-122"/>
                <a:sym typeface="+mn-ea"/>
              </a:rPr>
              <a:t>练</a:t>
            </a:r>
            <a:r>
              <a:rPr lang="en-US" altLang="zh-CN" sz="1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a:latin typeface="微软雅黑" panose="020B0503020204020204" pitchFamily="34" charset="-122"/>
                <a:ea typeface="微软雅黑" panose="020B0503020204020204" pitchFamily="34" charset="-122"/>
                <a:cs typeface="微软雅黑" panose="020B0503020204020204" pitchFamily="34" charset="-122"/>
                <a:sym typeface="+mn-ea"/>
              </a:rPr>
              <a:t>思</a:t>
            </a:r>
            <a:r>
              <a:rPr lang="en-US" altLang="zh-CN" sz="1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a:latin typeface="微软雅黑" panose="020B0503020204020204" pitchFamily="34" charset="-122"/>
                <a:ea typeface="微软雅黑" panose="020B0503020204020204" pitchFamily="34" charset="-122"/>
                <a:cs typeface="微软雅黑" panose="020B0503020204020204" pitchFamily="34" charset="-122"/>
                <a:sym typeface="+mn-ea"/>
              </a:rPr>
              <a:t>创</a:t>
            </a:r>
            <a:r>
              <a:rPr lang="en-US" altLang="zh-CN" sz="1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a:latin typeface="微软雅黑" panose="020B0503020204020204" pitchFamily="34" charset="-122"/>
                <a:ea typeface="微软雅黑" panose="020B0503020204020204" pitchFamily="34" charset="-122"/>
                <a:cs typeface="微软雅黑" panose="020B0503020204020204" pitchFamily="34" charset="-122"/>
                <a:sym typeface="+mn-ea"/>
              </a:rPr>
              <a:t>四个关键环节。</a:t>
            </a:r>
            <a:r>
              <a:rPr lang="en-US" altLang="zh-CN" sz="1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a:latin typeface="微软雅黑" panose="020B0503020204020204" pitchFamily="34" charset="-122"/>
                <a:ea typeface="微软雅黑" panose="020B0503020204020204" pitchFamily="34" charset="-122"/>
                <a:cs typeface="微软雅黑" panose="020B0503020204020204" pitchFamily="34" charset="-122"/>
                <a:sym typeface="+mn-ea"/>
              </a:rPr>
              <a:t>学</a:t>
            </a:r>
            <a:r>
              <a:rPr lang="en-US" altLang="zh-CN" sz="1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a:latin typeface="微软雅黑" panose="020B0503020204020204" pitchFamily="34" charset="-122"/>
                <a:ea typeface="微软雅黑" panose="020B0503020204020204" pitchFamily="34" charset="-122"/>
                <a:cs typeface="微软雅黑" panose="020B0503020204020204" pitchFamily="34" charset="-122"/>
                <a:sym typeface="+mn-ea"/>
              </a:rPr>
              <a:t>指通过观摩示范获取关键信息，</a:t>
            </a:r>
            <a:r>
              <a:rPr lang="en-US" altLang="zh-CN" sz="1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a:latin typeface="微软雅黑" panose="020B0503020204020204" pitchFamily="34" charset="-122"/>
                <a:ea typeface="微软雅黑" panose="020B0503020204020204" pitchFamily="34" charset="-122"/>
                <a:cs typeface="微软雅黑" panose="020B0503020204020204" pitchFamily="34" charset="-122"/>
                <a:sym typeface="+mn-ea"/>
              </a:rPr>
              <a:t>练</a:t>
            </a:r>
            <a:r>
              <a:rPr lang="en-US" altLang="zh-CN" sz="1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a:latin typeface="微软雅黑" panose="020B0503020204020204" pitchFamily="34" charset="-122"/>
                <a:ea typeface="微软雅黑" panose="020B0503020204020204" pitchFamily="34" charset="-122"/>
                <a:cs typeface="微软雅黑" panose="020B0503020204020204" pitchFamily="34" charset="-122"/>
                <a:sym typeface="+mn-ea"/>
              </a:rPr>
              <a:t>指通过刻意练习内化核心技能，</a:t>
            </a:r>
            <a:r>
              <a:rPr lang="en-US" altLang="zh-CN" sz="1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a:latin typeface="微软雅黑" panose="020B0503020204020204" pitchFamily="34" charset="-122"/>
                <a:ea typeface="微软雅黑" panose="020B0503020204020204" pitchFamily="34" charset="-122"/>
                <a:cs typeface="微软雅黑" panose="020B0503020204020204" pitchFamily="34" charset="-122"/>
                <a:sym typeface="+mn-ea"/>
              </a:rPr>
              <a:t>思</a:t>
            </a:r>
            <a:r>
              <a:rPr lang="en-US" altLang="zh-CN" sz="1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a:latin typeface="微软雅黑" panose="020B0503020204020204" pitchFamily="34" charset="-122"/>
                <a:ea typeface="微软雅黑" panose="020B0503020204020204" pitchFamily="34" charset="-122"/>
                <a:cs typeface="微软雅黑" panose="020B0503020204020204" pitchFamily="34" charset="-122"/>
                <a:sym typeface="+mn-ea"/>
              </a:rPr>
              <a:t>指通过反思总结提炼关键规律，</a:t>
            </a:r>
            <a:r>
              <a:rPr lang="en-US" altLang="zh-CN" sz="1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a:latin typeface="微软雅黑" panose="020B0503020204020204" pitchFamily="34" charset="-122"/>
                <a:ea typeface="微软雅黑" panose="020B0503020204020204" pitchFamily="34" charset="-122"/>
                <a:cs typeface="微软雅黑" panose="020B0503020204020204" pitchFamily="34" charset="-122"/>
                <a:sym typeface="+mn-ea"/>
              </a:rPr>
              <a:t>创</a:t>
            </a:r>
            <a:r>
              <a:rPr lang="en-US" altLang="zh-CN" sz="1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a:latin typeface="微软雅黑" panose="020B0503020204020204" pitchFamily="34" charset="-122"/>
                <a:ea typeface="微软雅黑" panose="020B0503020204020204" pitchFamily="34" charset="-122"/>
                <a:cs typeface="微软雅黑" panose="020B0503020204020204" pitchFamily="34" charset="-122"/>
                <a:sym typeface="+mn-ea"/>
              </a:rPr>
              <a:t>指通过迁移创新拓展技能边界。四个环节迭代发展、螺旋上升，共同推动学习者技能水平持续提升。</a:t>
            </a:r>
            <a:endParaRPr lang="zh-CN" altLang="en-US" sz="1400" b="1">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just">
              <a:lnSpc>
                <a:spcPct val="170000"/>
              </a:lnSpc>
              <a:buFont typeface="Wingdings" panose="05000000000000000000" charset="0"/>
              <a:buChar char="Ø"/>
            </a:pPr>
            <a:r>
              <a:rPr lang="zh-CN" altLang="en-US" sz="1400" b="1">
                <a:latin typeface="微软雅黑" panose="020B0503020204020204" pitchFamily="34" charset="-122"/>
                <a:ea typeface="微软雅黑" panose="020B0503020204020204" pitchFamily="34" charset="-122"/>
                <a:cs typeface="微软雅黑" panose="020B0503020204020204" pitchFamily="34" charset="-122"/>
                <a:sym typeface="+mn-ea"/>
              </a:rPr>
              <a:t>师徒传承螺旋交织于技能习得螺旋之上，包含师傅引导和学徒践行两个维度。师傅引导维度上，通过渐次递减的言传身教，实现由</a:t>
            </a:r>
            <a:r>
              <a:rPr lang="en-US" altLang="zh-CN" sz="1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a:latin typeface="微软雅黑" panose="020B0503020204020204" pitchFamily="34" charset="-122"/>
                <a:ea typeface="微软雅黑" panose="020B0503020204020204" pitchFamily="34" charset="-122"/>
                <a:cs typeface="微软雅黑" panose="020B0503020204020204" pitchFamily="34" charset="-122"/>
                <a:sym typeface="+mn-ea"/>
              </a:rPr>
              <a:t>示范指导</a:t>
            </a:r>
            <a:r>
              <a:rPr lang="en-US" altLang="zh-CN" sz="1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a:latin typeface="微软雅黑" panose="020B0503020204020204" pitchFamily="34" charset="-122"/>
                <a:ea typeface="微软雅黑" panose="020B0503020204020204" pitchFamily="34" charset="-122"/>
                <a:cs typeface="微软雅黑" panose="020B0503020204020204" pitchFamily="34" charset="-122"/>
                <a:sym typeface="+mn-ea"/>
              </a:rPr>
              <a:t>到</a:t>
            </a:r>
            <a:r>
              <a:rPr lang="en-US" altLang="zh-CN" sz="1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a:latin typeface="微软雅黑" panose="020B0503020204020204" pitchFamily="34" charset="-122"/>
                <a:ea typeface="微软雅黑" panose="020B0503020204020204" pitchFamily="34" charset="-122"/>
                <a:cs typeface="微软雅黑" panose="020B0503020204020204" pitchFamily="34" charset="-122"/>
                <a:sym typeface="+mn-ea"/>
              </a:rPr>
              <a:t>自主探究</a:t>
            </a:r>
            <a:r>
              <a:rPr lang="en-US" altLang="zh-CN" sz="1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a:latin typeface="微软雅黑" panose="020B0503020204020204" pitchFamily="34" charset="-122"/>
                <a:ea typeface="微软雅黑" panose="020B0503020204020204" pitchFamily="34" charset="-122"/>
                <a:cs typeface="微软雅黑" panose="020B0503020204020204" pitchFamily="34" charset="-122"/>
                <a:sym typeface="+mn-ea"/>
              </a:rPr>
              <a:t>的支架式培养；学徒践行维度上，通过渐进递增的模仿实践，实现由</a:t>
            </a:r>
            <a:r>
              <a:rPr lang="en-US" altLang="zh-CN" sz="1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a:latin typeface="微软雅黑" panose="020B0503020204020204" pitchFamily="34" charset="-122"/>
                <a:ea typeface="微软雅黑" panose="020B0503020204020204" pitchFamily="34" charset="-122"/>
                <a:cs typeface="微软雅黑" panose="020B0503020204020204" pitchFamily="34" charset="-122"/>
                <a:sym typeface="+mn-ea"/>
              </a:rPr>
              <a:t>机械模仿</a:t>
            </a:r>
            <a:r>
              <a:rPr lang="en-US" altLang="zh-CN" sz="1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a:latin typeface="微软雅黑" panose="020B0503020204020204" pitchFamily="34" charset="-122"/>
                <a:ea typeface="微软雅黑" panose="020B0503020204020204" pitchFamily="34" charset="-122"/>
                <a:cs typeface="微软雅黑" panose="020B0503020204020204" pitchFamily="34" charset="-122"/>
                <a:sym typeface="+mn-ea"/>
              </a:rPr>
              <a:t>到</a:t>
            </a:r>
            <a:r>
              <a:rPr lang="en-US" altLang="zh-CN" sz="1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a:latin typeface="微软雅黑" panose="020B0503020204020204" pitchFamily="34" charset="-122"/>
                <a:ea typeface="微软雅黑" panose="020B0503020204020204" pitchFamily="34" charset="-122"/>
                <a:cs typeface="微软雅黑" panose="020B0503020204020204" pitchFamily="34" charset="-122"/>
                <a:sym typeface="+mn-ea"/>
              </a:rPr>
              <a:t>创造性表达</a:t>
            </a:r>
            <a:r>
              <a:rPr lang="en-US" altLang="zh-CN" sz="1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a:latin typeface="微软雅黑" panose="020B0503020204020204" pitchFamily="34" charset="-122"/>
                <a:ea typeface="微软雅黑" panose="020B0503020204020204" pitchFamily="34" charset="-122"/>
                <a:cs typeface="微软雅黑" panose="020B0503020204020204" pitchFamily="34" charset="-122"/>
                <a:sym typeface="+mn-ea"/>
              </a:rPr>
              <a:t>的内化式发展。两个维度双向互动、交织并进，推动师徒教学相长、共同成长。</a:t>
            </a:r>
            <a:endParaRPr lang="zh-CN" altLang="en-US" sz="1400" b="1">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just">
              <a:lnSpc>
                <a:spcPct val="170000"/>
              </a:lnSpc>
              <a:buFont typeface="Wingdings" panose="05000000000000000000" charset="0"/>
              <a:buChar char="Ø"/>
            </a:pPr>
            <a:r>
              <a:rPr lang="zh-CN" altLang="en-US" sz="1400" b="1">
                <a:latin typeface="微软雅黑" panose="020B0503020204020204" pitchFamily="34" charset="-122"/>
                <a:ea typeface="微软雅黑" panose="020B0503020204020204" pitchFamily="34" charset="-122"/>
                <a:cs typeface="微软雅黑" panose="020B0503020204020204" pitchFamily="34" charset="-122"/>
                <a:sym typeface="+mn-ea"/>
              </a:rPr>
              <a:t>文化浸润场是技艺训练得以开展的社会文化语境，包括物理情境（工具、材料、场地）、社会情境（师徒关系、同侪互动）、文化情境（传统习俗、审美趣味）三个嵌套层面。三重情境交相辉映、层层递进，形成有利于技艺传承的文化生态位。</a:t>
            </a:r>
            <a:endParaRPr lang="zh-CN" altLang="en-US" sz="1400" b="1">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3425825" y="1259840"/>
            <a:ext cx="5420995" cy="537210"/>
          </a:xfrm>
          <a:prstGeom prst="rect">
            <a:avLst/>
          </a:prstGeom>
          <a:noFill/>
        </p:spPr>
        <p:txBody>
          <a:bodyPr wrap="square" rtlCol="0">
            <a:noAutofit/>
          </a:bodyPr>
          <a:p>
            <a:pPr algn="ctr"/>
            <a:r>
              <a:rPr lang="zh-CN" altLang="en-US" sz="2600" b="1" dirty="0">
                <a:solidFill>
                  <a:srgbClr val="55797A"/>
                </a:solidFill>
                <a:latin typeface="微软雅黑" panose="020B0503020204020204" pitchFamily="34" charset="-122"/>
                <a:ea typeface="微软雅黑" panose="020B0503020204020204" pitchFamily="34" charset="-122"/>
                <a:cs typeface="Times" panose="02020603050405020304" pitchFamily="18" charset="0"/>
                <a:sym typeface="+mn-ea"/>
              </a:rPr>
              <a:t>（二）双螺旋耦合模型的内涵</a:t>
            </a:r>
            <a:endParaRPr lang="zh-CN" altLang="en-US" sz="2600" b="1" dirty="0">
              <a:solidFill>
                <a:srgbClr val="55797A"/>
              </a:solidFill>
              <a:latin typeface="微软雅黑" panose="020B0503020204020204" pitchFamily="34" charset="-122"/>
              <a:ea typeface="微软雅黑" panose="020B0503020204020204" pitchFamily="34" charset="-122"/>
              <a:cs typeface="Times" panose="02020603050405020304" pitchFamily="18"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2" name="文本框 11"/>
          <p:cNvSpPr txBox="1"/>
          <p:nvPr/>
        </p:nvSpPr>
        <p:spPr>
          <a:xfrm>
            <a:off x="3241358" y="1896745"/>
            <a:ext cx="5709285" cy="1568450"/>
          </a:xfrm>
          <a:prstGeom prst="rect">
            <a:avLst/>
          </a:prstGeom>
          <a:noFill/>
        </p:spPr>
        <p:txBody>
          <a:bodyPr wrap="square" rtlCol="0">
            <a:spAutoFit/>
          </a:bodyPr>
          <a:lstStyle/>
          <a:p>
            <a:pPr algn="ctr"/>
            <a:r>
              <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rPr>
              <a:t>ONE</a:t>
            </a:r>
            <a:endPar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endParaRPr>
          </a:p>
        </p:txBody>
      </p:sp>
      <p:grpSp>
        <p:nvGrpSpPr>
          <p:cNvPr id="3" name="组合 2"/>
          <p:cNvGrpSpPr/>
          <p:nvPr/>
        </p:nvGrpSpPr>
        <p:grpSpPr>
          <a:xfrm>
            <a:off x="3125788" y="2610485"/>
            <a:ext cx="5940425" cy="1198880"/>
            <a:chOff x="3107" y="4111"/>
            <a:chExt cx="12945" cy="1888"/>
          </a:xfrm>
        </p:grpSpPr>
        <p:sp>
          <p:nvSpPr>
            <p:cNvPr id="2" name="矩形 1"/>
            <p:cNvSpPr/>
            <p:nvPr/>
          </p:nvSpPr>
          <p:spPr>
            <a:xfrm>
              <a:off x="3372" y="5421"/>
              <a:ext cx="12416" cy="576"/>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3107" y="4111"/>
              <a:ext cx="12945" cy="1888"/>
            </a:xfrm>
            <a:prstGeom prst="rect">
              <a:avLst/>
            </a:prstGeom>
            <a:noFill/>
          </p:spPr>
          <p:txBody>
            <a:bodyPr wrap="square" rtlCol="0">
              <a:spAutoFit/>
            </a:bodyPr>
            <a:lstStyle/>
            <a:p>
              <a:pPr algn="ctr"/>
              <a:r>
                <a:rPr lang="zh-CN" altLang="en-US" sz="7200" b="1" dirty="0">
                  <a:solidFill>
                    <a:srgbClr val="55797A"/>
                  </a:solidFill>
                  <a:effectLst/>
                  <a:latin typeface="微软雅黑" panose="020B0503020204020204" pitchFamily="34" charset="-122"/>
                  <a:ea typeface="微软雅黑" panose="020B0503020204020204" pitchFamily="34" charset="-122"/>
                  <a:sym typeface="+mn-ea"/>
                </a:rPr>
                <a:t>本章导学</a:t>
              </a:r>
              <a:endParaRPr lang="zh-CN" altLang="en-US" sz="7200" b="1" dirty="0">
                <a:solidFill>
                  <a:srgbClr val="55797A"/>
                </a:solidFill>
                <a:effectLst/>
                <a:latin typeface="微软雅黑" panose="020B0503020204020204" pitchFamily="34" charset="-122"/>
                <a:ea typeface="微软雅黑" panose="020B0503020204020204" pitchFamily="34" charset="-122"/>
                <a:sym typeface="+mn-ea"/>
              </a:endParaRPr>
            </a:p>
          </p:txBody>
        </p:sp>
      </p:grpSp>
      <p:sp>
        <p:nvSpPr>
          <p:cNvPr id="13" name="圆角矩形 12"/>
          <p:cNvSpPr/>
          <p:nvPr/>
        </p:nvSpPr>
        <p:spPr>
          <a:xfrm>
            <a:off x="4876800" y="4692650"/>
            <a:ext cx="2438400" cy="433070"/>
          </a:xfrm>
          <a:prstGeom prst="roundRect">
            <a:avLst>
              <a:gd name="adj" fmla="val 50000"/>
            </a:avLst>
          </a:prstGeom>
          <a:noFill/>
          <a:ln>
            <a:solidFill>
              <a:srgbClr val="5579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PART 01</a:t>
            </a:r>
            <a:endPar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7940040" cy="583565"/>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二、双螺旋耦合模型的构成与内涵</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grpSp>
        <p:nvGrpSpPr>
          <p:cNvPr id="2" name="组合 1"/>
          <p:cNvGrpSpPr/>
          <p:nvPr/>
        </p:nvGrpSpPr>
        <p:grpSpPr>
          <a:xfrm>
            <a:off x="1230630" y="2173605"/>
            <a:ext cx="10137775" cy="3843655"/>
            <a:chOff x="1938" y="3423"/>
            <a:chExt cx="15965" cy="6053"/>
          </a:xfrm>
        </p:grpSpPr>
        <p:sp>
          <p:nvSpPr>
            <p:cNvPr id="15" name="文本框 14"/>
            <p:cNvSpPr txBox="1"/>
            <p:nvPr/>
          </p:nvSpPr>
          <p:spPr>
            <a:xfrm>
              <a:off x="2965" y="4306"/>
              <a:ext cx="4090" cy="3197"/>
            </a:xfrm>
            <a:prstGeom prst="rect">
              <a:avLst/>
            </a:prstGeom>
            <a:noFill/>
          </p:spPr>
          <p:txBody>
            <a:bodyPr wrap="square" rtlCol="0">
              <a:spAutoFit/>
            </a:bodyPr>
            <a:p>
              <a:pPr algn="ctr"/>
              <a:r>
                <a:rPr lang="zh-CN" altLang="en-US" sz="4200" b="1">
                  <a:solidFill>
                    <a:srgbClr val="55797A"/>
                  </a:solidFill>
                </a:rPr>
                <a:t>小组</a:t>
              </a:r>
              <a:endParaRPr lang="zh-CN" altLang="en-US" sz="4200" b="1">
                <a:solidFill>
                  <a:srgbClr val="55797A"/>
                </a:solidFill>
              </a:endParaRPr>
            </a:p>
            <a:p>
              <a:pPr algn="ctr"/>
              <a:r>
                <a:rPr lang="zh-CN" altLang="en-US" sz="4200" b="1">
                  <a:solidFill>
                    <a:srgbClr val="55797A"/>
                  </a:solidFill>
                </a:rPr>
                <a:t>研讨</a:t>
              </a:r>
              <a:endParaRPr lang="zh-CN" altLang="en-US" sz="4200" b="1">
                <a:solidFill>
                  <a:srgbClr val="55797A"/>
                </a:solidFill>
              </a:endParaRPr>
            </a:p>
            <a:p>
              <a:pPr algn="ctr"/>
              <a:r>
                <a:rPr lang="zh-CN" altLang="en-US" sz="4200" b="1">
                  <a:solidFill>
                    <a:srgbClr val="55797A"/>
                  </a:solidFill>
                  <a:sym typeface="+mn-ea"/>
                </a:rPr>
                <a:t>？</a:t>
              </a:r>
              <a:endParaRPr lang="zh-CN" altLang="en-US" sz="4200" b="1">
                <a:solidFill>
                  <a:srgbClr val="55797A"/>
                </a:solidFill>
              </a:endParaRPr>
            </a:p>
          </p:txBody>
        </p:sp>
        <p:pic>
          <p:nvPicPr>
            <p:cNvPr id="17" name="图片 16" descr="思考者"/>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38" y="7115"/>
              <a:ext cx="2361" cy="2361"/>
            </a:xfrm>
            <a:prstGeom prst="rect">
              <a:avLst/>
            </a:prstGeom>
          </p:spPr>
        </p:pic>
        <p:sp>
          <p:nvSpPr>
            <p:cNvPr id="19" name="任意多边形: 形状 3"/>
            <p:cNvSpPr/>
            <p:nvPr>
              <p:custDataLst>
                <p:tags r:id="rId4"/>
              </p:custDataLst>
            </p:nvPr>
          </p:nvSpPr>
          <p:spPr>
            <a:xfrm rot="10800000">
              <a:off x="6494" y="3423"/>
              <a:ext cx="11409" cy="5970"/>
            </a:xfrm>
            <a:custGeom>
              <a:avLst/>
              <a:gdLst>
                <a:gd name="connsiteX0" fmla="*/ 2584395 w 2695478"/>
                <a:gd name="connsiteY0" fmla="*/ 1854489 h 1854489"/>
                <a:gd name="connsiteX1" fmla="*/ 111083 w 2695478"/>
                <a:gd name="connsiteY1" fmla="*/ 1854489 h 1854489"/>
                <a:gd name="connsiteX2" fmla="*/ 0 w 2695478"/>
                <a:gd name="connsiteY2" fmla="*/ 1743406 h 1854489"/>
                <a:gd name="connsiteX3" fmla="*/ 0 w 2695478"/>
                <a:gd name="connsiteY3" fmla="*/ 362180 h 1854489"/>
                <a:gd name="connsiteX4" fmla="*/ 111083 w 2695478"/>
                <a:gd name="connsiteY4" fmla="*/ 251097 h 1854489"/>
                <a:gd name="connsiteX5" fmla="*/ 1139340 w 2695478"/>
                <a:gd name="connsiteY5" fmla="*/ 251097 h 1854489"/>
                <a:gd name="connsiteX6" fmla="*/ 1347740 w 2695478"/>
                <a:gd name="connsiteY6" fmla="*/ 0 h 1854489"/>
                <a:gd name="connsiteX7" fmla="*/ 1556139 w 2695478"/>
                <a:gd name="connsiteY7" fmla="*/ 251097 h 1854489"/>
                <a:gd name="connsiteX8" fmla="*/ 2584395 w 2695478"/>
                <a:gd name="connsiteY8" fmla="*/ 251097 h 1854489"/>
                <a:gd name="connsiteX9" fmla="*/ 2695478 w 2695478"/>
                <a:gd name="connsiteY9" fmla="*/ 362180 h 1854489"/>
                <a:gd name="connsiteX10" fmla="*/ 2695478 w 2695478"/>
                <a:gd name="connsiteY10" fmla="*/ 1743406 h 1854489"/>
                <a:gd name="connsiteX11" fmla="*/ 2584395 w 2695478"/>
                <a:gd name="connsiteY11" fmla="*/ 1854489 h 1854489"/>
                <a:gd name="connsiteX0-1" fmla="*/ 2584395 w 2695478"/>
                <a:gd name="connsiteY0-2" fmla="*/ 1865811 h 1865811"/>
                <a:gd name="connsiteX1-3" fmla="*/ 111083 w 2695478"/>
                <a:gd name="connsiteY1-4" fmla="*/ 1865811 h 1865811"/>
                <a:gd name="connsiteX2-5" fmla="*/ 0 w 2695478"/>
                <a:gd name="connsiteY2-6" fmla="*/ 1754728 h 1865811"/>
                <a:gd name="connsiteX3-7" fmla="*/ 0 w 2695478"/>
                <a:gd name="connsiteY3-8" fmla="*/ 373502 h 1865811"/>
                <a:gd name="connsiteX4-9" fmla="*/ 111083 w 2695478"/>
                <a:gd name="connsiteY4-10" fmla="*/ 262419 h 1865811"/>
                <a:gd name="connsiteX5-11" fmla="*/ 1139340 w 2695478"/>
                <a:gd name="connsiteY5-12" fmla="*/ 262419 h 1865811"/>
                <a:gd name="connsiteX6-13" fmla="*/ 1575299 w 2695478"/>
                <a:gd name="connsiteY6-14" fmla="*/ 0 h 1865811"/>
                <a:gd name="connsiteX7-15" fmla="*/ 1556139 w 2695478"/>
                <a:gd name="connsiteY7-16" fmla="*/ 262419 h 1865811"/>
                <a:gd name="connsiteX8-17" fmla="*/ 2584395 w 2695478"/>
                <a:gd name="connsiteY8-18" fmla="*/ 262419 h 1865811"/>
                <a:gd name="connsiteX9-19" fmla="*/ 2695478 w 2695478"/>
                <a:gd name="connsiteY9-20" fmla="*/ 373502 h 1865811"/>
                <a:gd name="connsiteX10-21" fmla="*/ 2695478 w 2695478"/>
                <a:gd name="connsiteY10-22" fmla="*/ 1754728 h 1865811"/>
                <a:gd name="connsiteX11-23" fmla="*/ 2584395 w 2695478"/>
                <a:gd name="connsiteY11-24" fmla="*/ 1865811 h 186581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2695478" h="1865811">
                  <a:moveTo>
                    <a:pt x="2584395" y="1865811"/>
                  </a:moveTo>
                  <a:lnTo>
                    <a:pt x="111083" y="1865811"/>
                  </a:lnTo>
                  <a:cubicBezTo>
                    <a:pt x="49734" y="1865811"/>
                    <a:pt x="0" y="1816077"/>
                    <a:pt x="0" y="1754728"/>
                  </a:cubicBezTo>
                  <a:lnTo>
                    <a:pt x="0" y="373502"/>
                  </a:lnTo>
                  <a:cubicBezTo>
                    <a:pt x="0" y="312153"/>
                    <a:pt x="49734" y="262419"/>
                    <a:pt x="111083" y="262419"/>
                  </a:cubicBezTo>
                  <a:lnTo>
                    <a:pt x="1139340" y="262419"/>
                  </a:lnTo>
                  <a:lnTo>
                    <a:pt x="1575299" y="0"/>
                  </a:lnTo>
                  <a:lnTo>
                    <a:pt x="1556139" y="262419"/>
                  </a:lnTo>
                  <a:lnTo>
                    <a:pt x="2584395" y="262419"/>
                  </a:lnTo>
                  <a:cubicBezTo>
                    <a:pt x="2645744" y="262419"/>
                    <a:pt x="2695478" y="312153"/>
                    <a:pt x="2695478" y="373502"/>
                  </a:cubicBezTo>
                  <a:lnTo>
                    <a:pt x="2695478" y="1754728"/>
                  </a:lnTo>
                  <a:cubicBezTo>
                    <a:pt x="2695478" y="1816077"/>
                    <a:pt x="2645744" y="1865811"/>
                    <a:pt x="2584395" y="1865811"/>
                  </a:cubicBezTo>
                  <a:close/>
                </a:path>
              </a:pathLst>
            </a:custGeom>
            <a:solidFill>
              <a:srgbClr val="FFFFFF">
                <a:alpha val="15000"/>
              </a:srgbClr>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dirty="0">
                <a:solidFill>
                  <a:schemeClr val="lt1"/>
                </a:solidFill>
              </a:endParaRPr>
            </a:p>
          </p:txBody>
        </p:sp>
        <p:sp>
          <p:nvSpPr>
            <p:cNvPr id="20" name="矩形 19"/>
            <p:cNvSpPr/>
            <p:nvPr>
              <p:custDataLst>
                <p:tags r:id="rId5"/>
              </p:custDataLst>
            </p:nvPr>
          </p:nvSpPr>
          <p:spPr>
            <a:xfrm>
              <a:off x="7015" y="3642"/>
              <a:ext cx="10499" cy="4641"/>
            </a:xfrm>
            <a:prstGeom prst="rect">
              <a:avLst/>
            </a:prstGeom>
            <a:noFill/>
          </p:spPr>
          <p:txBody>
            <a:bodyPr vert="horz" wrap="square" lIns="0" tIns="0" rIns="0" bIns="0" rtlCol="0" anchor="ctr" anchorCtr="0">
              <a:noAutofit/>
            </a:bodyPr>
            <a:p>
              <a:pPr marL="342900" indent="-342900">
                <a:lnSpc>
                  <a:spcPct val="130000"/>
                </a:lnSpc>
                <a:buFont typeface="Wingdings" panose="05000000000000000000" charset="0"/>
                <a:buChar char="Ø"/>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请各小组结合教材图</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5-3-1</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，用</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双螺旋耦合模型</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重新审视风筝案例。文化浸润与技艺认知环节如何体现</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学</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与</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思</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、如何营造文化浸润场？基础技艺练习环节如何体现</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练</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与</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思</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、如何启动师徒传承螺旋？技艺内化与规律提炼环节如何体现</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学</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练</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思</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的螺旋上升？作品制作与创意设计环节如何体现</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学</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练</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思</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创</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的完整闭环？</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56343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8929370" cy="583565"/>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三、模型应用的注意事项</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sp>
        <p:nvSpPr>
          <p:cNvPr id="92" name="圆角矩形 1"/>
          <p:cNvSpPr/>
          <p:nvPr>
            <p:custDataLst>
              <p:tags r:id="rId2"/>
            </p:custDataLst>
          </p:nvPr>
        </p:nvSpPr>
        <p:spPr>
          <a:xfrm>
            <a:off x="553085" y="1831975"/>
            <a:ext cx="11086465" cy="3588385"/>
          </a:xfrm>
          <a:prstGeom prst="roundRect">
            <a:avLst/>
          </a:prstGeom>
          <a:solidFill>
            <a:schemeClr val="accent3">
              <a:lumMod val="40000"/>
              <a:lumOff val="60000"/>
            </a:schemeClr>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1024255" y="2205355"/>
            <a:ext cx="10177145" cy="2936875"/>
          </a:xfrm>
          <a:prstGeom prst="rect">
            <a:avLst/>
          </a:prstGeom>
          <a:noFill/>
        </p:spPr>
        <p:txBody>
          <a:bodyPr wrap="square" rtlCol="0">
            <a:noAutofit/>
          </a:bodyPr>
          <a:p>
            <a:pPr algn="dist">
              <a:lnSpc>
                <a:spcPct val="250000"/>
              </a:lnSpc>
            </a:pPr>
            <a:r>
              <a:rPr lang="zh-CN" altLang="en-US" b="1"/>
              <a:t>教师在设计技艺训练型项目时，应以</a:t>
            </a:r>
            <a:r>
              <a:rPr lang="en-US" altLang="zh-CN" b="1"/>
              <a:t>“</a:t>
            </a:r>
            <a:r>
              <a:rPr lang="zh-CN" altLang="en-US" b="1"/>
              <a:t>双螺旋耦合模型</a:t>
            </a:r>
            <a:r>
              <a:rPr lang="en-US" altLang="zh-CN" b="1"/>
              <a:t>”</a:t>
            </a:r>
            <a:r>
              <a:rPr lang="zh-CN" altLang="en-US" b="1"/>
              <a:t>为指导，但不必拘泥于特定的活动形式和流程。关键在于把握模型的核心要义：营造沉浸式的文化浸润场，遵循</a:t>
            </a:r>
            <a:r>
              <a:rPr lang="en-US" altLang="zh-CN" b="1"/>
              <a:t>“</a:t>
            </a:r>
            <a:r>
              <a:rPr lang="zh-CN" altLang="en-US" b="1"/>
              <a:t>学</a:t>
            </a:r>
            <a:r>
              <a:rPr lang="en-US" altLang="zh-CN" b="1"/>
              <a:t>-</a:t>
            </a:r>
            <a:r>
              <a:rPr lang="zh-CN" altLang="en-US" b="1"/>
              <a:t>练</a:t>
            </a:r>
            <a:r>
              <a:rPr lang="en-US" altLang="zh-CN" b="1"/>
              <a:t>-</a:t>
            </a:r>
            <a:r>
              <a:rPr lang="zh-CN" altLang="en-US" b="1"/>
              <a:t>思</a:t>
            </a:r>
            <a:r>
              <a:rPr lang="en-US" altLang="zh-CN" b="1"/>
              <a:t>-</a:t>
            </a:r>
            <a:r>
              <a:rPr lang="zh-CN" altLang="en-US" b="1"/>
              <a:t>创</a:t>
            </a:r>
            <a:r>
              <a:rPr lang="en-US" altLang="zh-CN" b="1"/>
              <a:t>”</a:t>
            </a:r>
            <a:r>
              <a:rPr lang="zh-CN" altLang="en-US" b="1"/>
              <a:t>的技能习得规律，发挥师徒互动的传承机制。教师可根据项目主题、学情特点灵活设计教学活动，但要确保学生在情境互动中完成文化观念的内化，在练习反思中实现技能的提升，在师徒共创中传承工匠精神。</a:t>
            </a:r>
            <a:endParaRPr lang="zh-CN" altLang="en-US" b="1"/>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2" name="文本框 11"/>
          <p:cNvSpPr txBox="1"/>
          <p:nvPr/>
        </p:nvSpPr>
        <p:spPr>
          <a:xfrm>
            <a:off x="3228340" y="1896745"/>
            <a:ext cx="5709285" cy="1568450"/>
          </a:xfrm>
          <a:prstGeom prst="rect">
            <a:avLst/>
          </a:prstGeom>
          <a:noFill/>
        </p:spPr>
        <p:txBody>
          <a:bodyPr wrap="square" rtlCol="0">
            <a:spAutoFit/>
          </a:bodyPr>
          <a:lstStyle/>
          <a:p>
            <a:pPr algn="ctr"/>
            <a:r>
              <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rPr>
              <a:t>ONE</a:t>
            </a:r>
            <a:endPar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endParaRPr>
          </a:p>
        </p:txBody>
      </p:sp>
      <p:grpSp>
        <p:nvGrpSpPr>
          <p:cNvPr id="3" name="组合 2"/>
          <p:cNvGrpSpPr/>
          <p:nvPr/>
        </p:nvGrpSpPr>
        <p:grpSpPr>
          <a:xfrm>
            <a:off x="3112770" y="2610485"/>
            <a:ext cx="5940425" cy="1198880"/>
            <a:chOff x="3107" y="4111"/>
            <a:chExt cx="12945" cy="1888"/>
          </a:xfrm>
        </p:grpSpPr>
        <p:sp>
          <p:nvSpPr>
            <p:cNvPr id="2" name="矩形 1"/>
            <p:cNvSpPr/>
            <p:nvPr/>
          </p:nvSpPr>
          <p:spPr>
            <a:xfrm>
              <a:off x="3372" y="5421"/>
              <a:ext cx="12416" cy="576"/>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3107" y="4111"/>
              <a:ext cx="12945" cy="1888"/>
            </a:xfrm>
            <a:prstGeom prst="rect">
              <a:avLst/>
            </a:prstGeom>
            <a:noFill/>
          </p:spPr>
          <p:txBody>
            <a:bodyPr wrap="square" rtlCol="0">
              <a:spAutoFit/>
            </a:bodyPr>
            <a:lstStyle/>
            <a:p>
              <a:pPr algn="ctr"/>
              <a:r>
                <a:rPr lang="zh-CN" altLang="en-US" sz="7200" b="1" dirty="0">
                  <a:solidFill>
                    <a:srgbClr val="55797A"/>
                  </a:solidFill>
                  <a:effectLst/>
                  <a:latin typeface="微软雅黑" panose="020B0503020204020204" pitchFamily="34" charset="-122"/>
                  <a:ea typeface="微软雅黑" panose="020B0503020204020204" pitchFamily="34" charset="-122"/>
                  <a:sym typeface="+mn-ea"/>
                </a:rPr>
                <a:t>思考与</a:t>
              </a:r>
              <a:r>
                <a:rPr lang="zh-CN" altLang="en-US" sz="7200" b="1" dirty="0">
                  <a:solidFill>
                    <a:srgbClr val="55797A"/>
                  </a:solidFill>
                  <a:effectLst/>
                  <a:latin typeface="微软雅黑" panose="020B0503020204020204" pitchFamily="34" charset="-122"/>
                  <a:ea typeface="微软雅黑" panose="020B0503020204020204" pitchFamily="34" charset="-122"/>
                  <a:sym typeface="+mn-ea"/>
                </a:rPr>
                <a:t>练习</a:t>
              </a:r>
              <a:endParaRPr lang="zh-CN" altLang="en-US" sz="7200" b="1" dirty="0">
                <a:solidFill>
                  <a:srgbClr val="55797A"/>
                </a:solidFill>
                <a:effectLst/>
                <a:latin typeface="微软雅黑" panose="020B0503020204020204" pitchFamily="34" charset="-122"/>
                <a:ea typeface="微软雅黑" panose="020B0503020204020204" pitchFamily="34" charset="-122"/>
                <a:sym typeface="+mn-ea"/>
              </a:endParaRPr>
            </a:p>
          </p:txBody>
        </p:sp>
      </p:grpSp>
      <p:sp>
        <p:nvSpPr>
          <p:cNvPr id="13" name="圆角矩形 12"/>
          <p:cNvSpPr/>
          <p:nvPr/>
        </p:nvSpPr>
        <p:spPr>
          <a:xfrm>
            <a:off x="4863783" y="4692650"/>
            <a:ext cx="2438400" cy="433070"/>
          </a:xfrm>
          <a:prstGeom prst="roundRect">
            <a:avLst>
              <a:gd name="adj" fmla="val 50000"/>
            </a:avLst>
          </a:prstGeom>
          <a:noFill/>
          <a:ln>
            <a:solidFill>
              <a:srgbClr val="5579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PART 05</a:t>
            </a:r>
            <a:endPar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2" name="矩形: 圆角 2"/>
          <p:cNvSpPr/>
          <p:nvPr>
            <p:custDataLst>
              <p:tags r:id="rId2"/>
            </p:custDataLst>
          </p:nvPr>
        </p:nvSpPr>
        <p:spPr>
          <a:xfrm>
            <a:off x="476885" y="1096010"/>
            <a:ext cx="11151870" cy="180403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5" name="矩形 4"/>
          <p:cNvSpPr/>
          <p:nvPr>
            <p:custDataLst>
              <p:tags r:id="rId3"/>
            </p:custDataLst>
          </p:nvPr>
        </p:nvSpPr>
        <p:spPr>
          <a:xfrm>
            <a:off x="715010" y="1492250"/>
            <a:ext cx="10412730" cy="1329055"/>
          </a:xfrm>
          <a:prstGeom prst="rect">
            <a:avLst/>
          </a:prstGeom>
          <a:noFill/>
        </p:spPr>
        <p:txBody>
          <a:bodyPr wrap="square" lIns="0" tIns="0" rIns="0" bIns="0" rtlCol="0" anchor="t" anchorCtr="0">
            <a:noAutofit/>
          </a:bodyPr>
          <a:p>
            <a:pPr algn="just">
              <a:lnSpc>
                <a:spcPct val="100000"/>
              </a:lnSpc>
              <a:spcBef>
                <a:spcPct val="0"/>
              </a:spcBef>
              <a:spcAft>
                <a:spcPct val="0"/>
              </a:spcAft>
            </a:pPr>
            <a:r>
              <a:rPr lang="zh-CN" altLang="en-US" sz="1600" dirty="0">
                <a:solidFill>
                  <a:schemeClr val="tx1">
                    <a:lumMod val="85000"/>
                    <a:lumOff val="15000"/>
                  </a:schemeClr>
                </a:solidFill>
                <a:latin typeface="Times New Roman" panose="02020603050405020304" charset="0"/>
                <a:cs typeface="Times New Roman" panose="02020603050405020304" charset="0"/>
              </a:rPr>
              <a:t>（</a:t>
            </a:r>
            <a:r>
              <a:rPr lang="en-US" altLang="zh-CN" sz="1600" dirty="0">
                <a:solidFill>
                  <a:schemeClr val="tx1">
                    <a:lumMod val="85000"/>
                    <a:lumOff val="15000"/>
                  </a:schemeClr>
                </a:solidFill>
                <a:latin typeface="Times New Roman" panose="02020603050405020304" charset="0"/>
                <a:cs typeface="Times New Roman" panose="02020603050405020304" charset="0"/>
              </a:rPr>
              <a:t>1</a:t>
            </a:r>
            <a:r>
              <a:rPr lang="zh-CN" altLang="en-US" sz="1600" dirty="0">
                <a:solidFill>
                  <a:schemeClr val="tx1">
                    <a:lumMod val="85000"/>
                    <a:lumOff val="15000"/>
                  </a:schemeClr>
                </a:solidFill>
                <a:latin typeface="Times New Roman" panose="02020603050405020304" charset="0"/>
                <a:cs typeface="Times New Roman" panose="02020603050405020304" charset="0"/>
              </a:rPr>
              <a:t>）技艺训练型</a:t>
            </a:r>
            <a:r>
              <a:rPr lang="en-US" altLang="zh-CN" sz="1600" dirty="0">
                <a:solidFill>
                  <a:schemeClr val="tx1">
                    <a:lumMod val="85000"/>
                    <a:lumOff val="15000"/>
                  </a:schemeClr>
                </a:solidFill>
                <a:latin typeface="Times New Roman" panose="02020603050405020304" charset="0"/>
                <a:cs typeface="Times New Roman" panose="02020603050405020304" charset="0"/>
              </a:rPr>
              <a:t>C-STEAM</a:t>
            </a:r>
            <a:r>
              <a:rPr lang="zh-CN" altLang="en-US" sz="1600" dirty="0">
                <a:solidFill>
                  <a:schemeClr val="tx1">
                    <a:lumMod val="85000"/>
                    <a:lumOff val="15000"/>
                  </a:schemeClr>
                </a:solidFill>
                <a:latin typeface="Times New Roman" panose="02020603050405020304" charset="0"/>
                <a:cs typeface="Times New Roman" panose="02020603050405020304" charset="0"/>
              </a:rPr>
              <a:t>项目与一般的劳动技术课有什么区别？请从跨学科整合、文化传承、育人目标等方面分析。</a:t>
            </a:r>
            <a:endParaRPr lang="zh-CN" altLang="en-US" sz="1600" dirty="0">
              <a:solidFill>
                <a:schemeClr val="tx1">
                  <a:lumMod val="85000"/>
                  <a:lumOff val="15000"/>
                </a:schemeClr>
              </a:solidFill>
              <a:latin typeface="Times New Roman" panose="02020603050405020304" charset="0"/>
              <a:cs typeface="Times New Roman" panose="02020603050405020304" charset="0"/>
            </a:endParaRPr>
          </a:p>
          <a:p>
            <a:pPr algn="just">
              <a:lnSpc>
                <a:spcPct val="200000"/>
              </a:lnSpc>
              <a:spcBef>
                <a:spcPct val="0"/>
              </a:spcBef>
              <a:spcAft>
                <a:spcPct val="0"/>
              </a:spcAft>
            </a:pPr>
            <a:r>
              <a:rPr lang="zh-CN" altLang="en-US" sz="1600" dirty="0">
                <a:solidFill>
                  <a:schemeClr val="tx1">
                    <a:lumMod val="85000"/>
                    <a:lumOff val="15000"/>
                  </a:schemeClr>
                </a:solidFill>
                <a:latin typeface="Times New Roman" panose="02020603050405020304" charset="0"/>
                <a:cs typeface="Times New Roman" panose="02020603050405020304" charset="0"/>
              </a:rPr>
              <a:t>（</a:t>
            </a:r>
            <a:r>
              <a:rPr lang="en-US" altLang="zh-CN" sz="1600" dirty="0">
                <a:solidFill>
                  <a:schemeClr val="tx1">
                    <a:lumMod val="85000"/>
                    <a:lumOff val="15000"/>
                  </a:schemeClr>
                </a:solidFill>
                <a:latin typeface="Times New Roman" panose="02020603050405020304" charset="0"/>
                <a:cs typeface="Times New Roman" panose="02020603050405020304" charset="0"/>
              </a:rPr>
              <a:t>2</a:t>
            </a:r>
            <a:r>
              <a:rPr lang="zh-CN" altLang="en-US" sz="1600" dirty="0">
                <a:solidFill>
                  <a:schemeClr val="tx1">
                    <a:lumMod val="85000"/>
                    <a:lumOff val="15000"/>
                  </a:schemeClr>
                </a:solidFill>
                <a:latin typeface="Times New Roman" panose="02020603050405020304" charset="0"/>
                <a:cs typeface="Times New Roman" panose="02020603050405020304" charset="0"/>
              </a:rPr>
              <a:t>）</a:t>
            </a:r>
            <a:r>
              <a:rPr lang="en-US" altLang="zh-CN" sz="1600" dirty="0">
                <a:solidFill>
                  <a:schemeClr val="tx1">
                    <a:lumMod val="85000"/>
                    <a:lumOff val="15000"/>
                  </a:schemeClr>
                </a:solidFill>
                <a:latin typeface="Times New Roman" panose="02020603050405020304" charset="0"/>
                <a:cs typeface="Times New Roman" panose="02020603050405020304" charset="0"/>
              </a:rPr>
              <a:t>“</a:t>
            </a:r>
            <a:r>
              <a:rPr lang="zh-CN" altLang="en-US" sz="1600" dirty="0">
                <a:solidFill>
                  <a:schemeClr val="tx1">
                    <a:lumMod val="85000"/>
                    <a:lumOff val="15000"/>
                  </a:schemeClr>
                </a:solidFill>
                <a:latin typeface="Times New Roman" panose="02020603050405020304" charset="0"/>
                <a:cs typeface="Times New Roman" panose="02020603050405020304" charset="0"/>
              </a:rPr>
              <a:t>双螺旋耦合模型</a:t>
            </a:r>
            <a:r>
              <a:rPr lang="en-US" altLang="zh-CN" sz="1600" dirty="0">
                <a:solidFill>
                  <a:schemeClr val="tx1">
                    <a:lumMod val="85000"/>
                    <a:lumOff val="15000"/>
                  </a:schemeClr>
                </a:solidFill>
                <a:latin typeface="Times New Roman" panose="02020603050405020304" charset="0"/>
                <a:cs typeface="Times New Roman" panose="02020603050405020304" charset="0"/>
              </a:rPr>
              <a:t>”</a:t>
            </a:r>
            <a:r>
              <a:rPr lang="zh-CN" altLang="en-US" sz="1600" dirty="0">
                <a:solidFill>
                  <a:schemeClr val="tx1">
                    <a:lumMod val="85000"/>
                    <a:lumOff val="15000"/>
                  </a:schemeClr>
                </a:solidFill>
                <a:latin typeface="Times New Roman" panose="02020603050405020304" charset="0"/>
                <a:cs typeface="Times New Roman" panose="02020603050405020304" charset="0"/>
              </a:rPr>
              <a:t>中的</a:t>
            </a:r>
            <a:r>
              <a:rPr lang="en-US" altLang="zh-CN" sz="1600" dirty="0">
                <a:solidFill>
                  <a:schemeClr val="tx1">
                    <a:lumMod val="85000"/>
                    <a:lumOff val="15000"/>
                  </a:schemeClr>
                </a:solidFill>
                <a:latin typeface="Times New Roman" panose="02020603050405020304" charset="0"/>
                <a:cs typeface="Times New Roman" panose="02020603050405020304" charset="0"/>
              </a:rPr>
              <a:t>“</a:t>
            </a:r>
            <a:r>
              <a:rPr lang="zh-CN" altLang="en-US" sz="1600" dirty="0">
                <a:solidFill>
                  <a:schemeClr val="tx1">
                    <a:lumMod val="85000"/>
                    <a:lumOff val="15000"/>
                  </a:schemeClr>
                </a:solidFill>
                <a:latin typeface="Times New Roman" panose="02020603050405020304" charset="0"/>
                <a:cs typeface="Times New Roman" panose="02020603050405020304" charset="0"/>
              </a:rPr>
              <a:t>学</a:t>
            </a:r>
            <a:r>
              <a:rPr lang="en-US" altLang="zh-CN" sz="1600" dirty="0">
                <a:solidFill>
                  <a:schemeClr val="tx1">
                    <a:lumMod val="85000"/>
                    <a:lumOff val="15000"/>
                  </a:schemeClr>
                </a:solidFill>
                <a:latin typeface="Times New Roman" panose="02020603050405020304" charset="0"/>
                <a:cs typeface="Times New Roman" panose="02020603050405020304" charset="0"/>
              </a:rPr>
              <a:t>—</a:t>
            </a:r>
            <a:r>
              <a:rPr lang="zh-CN" altLang="en-US" sz="1600" dirty="0">
                <a:solidFill>
                  <a:schemeClr val="tx1">
                    <a:lumMod val="85000"/>
                    <a:lumOff val="15000"/>
                  </a:schemeClr>
                </a:solidFill>
                <a:latin typeface="Times New Roman" panose="02020603050405020304" charset="0"/>
                <a:cs typeface="Times New Roman" panose="02020603050405020304" charset="0"/>
              </a:rPr>
              <a:t>练</a:t>
            </a:r>
            <a:r>
              <a:rPr lang="en-US" altLang="zh-CN" sz="1600" dirty="0">
                <a:solidFill>
                  <a:schemeClr val="tx1">
                    <a:lumMod val="85000"/>
                    <a:lumOff val="15000"/>
                  </a:schemeClr>
                </a:solidFill>
                <a:latin typeface="Times New Roman" panose="02020603050405020304" charset="0"/>
                <a:cs typeface="Times New Roman" panose="02020603050405020304" charset="0"/>
              </a:rPr>
              <a:t>—</a:t>
            </a:r>
            <a:r>
              <a:rPr lang="zh-CN" altLang="en-US" sz="1600" dirty="0">
                <a:solidFill>
                  <a:schemeClr val="tx1">
                    <a:lumMod val="85000"/>
                    <a:lumOff val="15000"/>
                  </a:schemeClr>
                </a:solidFill>
                <a:latin typeface="Times New Roman" panose="02020603050405020304" charset="0"/>
                <a:cs typeface="Times New Roman" panose="02020603050405020304" charset="0"/>
              </a:rPr>
              <a:t>思</a:t>
            </a:r>
            <a:r>
              <a:rPr lang="en-US" altLang="zh-CN" sz="1600" dirty="0">
                <a:solidFill>
                  <a:schemeClr val="tx1">
                    <a:lumMod val="85000"/>
                    <a:lumOff val="15000"/>
                  </a:schemeClr>
                </a:solidFill>
                <a:latin typeface="Times New Roman" panose="02020603050405020304" charset="0"/>
                <a:cs typeface="Times New Roman" panose="02020603050405020304" charset="0"/>
              </a:rPr>
              <a:t>—</a:t>
            </a:r>
            <a:r>
              <a:rPr lang="zh-CN" altLang="en-US" sz="1600" dirty="0">
                <a:solidFill>
                  <a:schemeClr val="tx1">
                    <a:lumMod val="85000"/>
                    <a:lumOff val="15000"/>
                  </a:schemeClr>
                </a:solidFill>
                <a:latin typeface="Times New Roman" panose="02020603050405020304" charset="0"/>
                <a:cs typeface="Times New Roman" panose="02020603050405020304" charset="0"/>
              </a:rPr>
              <a:t>创</a:t>
            </a:r>
            <a:r>
              <a:rPr lang="en-US" altLang="zh-CN" sz="1600" dirty="0">
                <a:solidFill>
                  <a:schemeClr val="tx1">
                    <a:lumMod val="85000"/>
                    <a:lumOff val="15000"/>
                  </a:schemeClr>
                </a:solidFill>
                <a:latin typeface="Times New Roman" panose="02020603050405020304" charset="0"/>
                <a:cs typeface="Times New Roman" panose="02020603050405020304" charset="0"/>
              </a:rPr>
              <a:t>”</a:t>
            </a:r>
            <a:r>
              <a:rPr lang="zh-CN" altLang="en-US" sz="1600" dirty="0">
                <a:solidFill>
                  <a:schemeClr val="tx1">
                    <a:lumMod val="85000"/>
                    <a:lumOff val="15000"/>
                  </a:schemeClr>
                </a:solidFill>
                <a:latin typeface="Times New Roman" panose="02020603050405020304" charset="0"/>
                <a:cs typeface="Times New Roman" panose="02020603050405020304" charset="0"/>
              </a:rPr>
              <a:t>四个环节各有什么特点？它们之间是如何相互关联、螺旋上升的？</a:t>
            </a:r>
            <a:endParaRPr lang="zh-CN" altLang="en-US" sz="1600" dirty="0">
              <a:solidFill>
                <a:schemeClr val="tx1">
                  <a:lumMod val="85000"/>
                  <a:lumOff val="15000"/>
                </a:schemeClr>
              </a:solidFill>
              <a:latin typeface="Times New Roman" panose="02020603050405020304" charset="0"/>
              <a:cs typeface="Times New Roman" panose="02020603050405020304" charset="0"/>
            </a:endParaRPr>
          </a:p>
          <a:p>
            <a:pPr algn="just">
              <a:lnSpc>
                <a:spcPct val="200000"/>
              </a:lnSpc>
              <a:spcBef>
                <a:spcPct val="0"/>
              </a:spcBef>
              <a:spcAft>
                <a:spcPct val="0"/>
              </a:spcAft>
            </a:pPr>
            <a:r>
              <a:rPr lang="zh-CN" altLang="en-US" sz="1600" dirty="0">
                <a:solidFill>
                  <a:schemeClr val="tx1">
                    <a:lumMod val="85000"/>
                    <a:lumOff val="15000"/>
                  </a:schemeClr>
                </a:solidFill>
                <a:latin typeface="Times New Roman" panose="02020603050405020304" charset="0"/>
                <a:cs typeface="Times New Roman" panose="02020603050405020304" charset="0"/>
              </a:rPr>
              <a:t>（</a:t>
            </a:r>
            <a:r>
              <a:rPr lang="en-US" altLang="zh-CN" sz="1600" dirty="0">
                <a:solidFill>
                  <a:schemeClr val="tx1">
                    <a:lumMod val="85000"/>
                    <a:lumOff val="15000"/>
                  </a:schemeClr>
                </a:solidFill>
                <a:latin typeface="Times New Roman" panose="02020603050405020304" charset="0"/>
                <a:cs typeface="Times New Roman" panose="02020603050405020304" charset="0"/>
              </a:rPr>
              <a:t>3</a:t>
            </a:r>
            <a:r>
              <a:rPr lang="zh-CN" altLang="en-US" sz="1600" dirty="0">
                <a:solidFill>
                  <a:schemeClr val="tx1">
                    <a:lumMod val="85000"/>
                    <a:lumOff val="15000"/>
                  </a:schemeClr>
                </a:solidFill>
                <a:latin typeface="Times New Roman" panose="02020603050405020304" charset="0"/>
                <a:cs typeface="Times New Roman" panose="02020603050405020304" charset="0"/>
              </a:rPr>
              <a:t>）在技艺训练项目中，如果没有非遗传承人参与，教师应如何开展师徒传承式教学？</a:t>
            </a:r>
            <a:endParaRPr lang="zh-CN" altLang="en-US" sz="1600" dirty="0">
              <a:solidFill>
                <a:schemeClr val="tx1">
                  <a:lumMod val="85000"/>
                  <a:lumOff val="15000"/>
                </a:schemeClr>
              </a:solidFill>
              <a:latin typeface="Times New Roman" panose="02020603050405020304" charset="0"/>
              <a:cs typeface="Times New Roman" panose="02020603050405020304" charset="0"/>
            </a:endParaRPr>
          </a:p>
        </p:txBody>
      </p:sp>
      <p:sp>
        <p:nvSpPr>
          <p:cNvPr id="60" name="圆角矩形 59"/>
          <p:cNvSpPr/>
          <p:nvPr>
            <p:custDataLst>
              <p:tags r:id="rId4"/>
            </p:custDataLst>
          </p:nvPr>
        </p:nvSpPr>
        <p:spPr>
          <a:xfrm>
            <a:off x="741363" y="561023"/>
            <a:ext cx="793750" cy="77787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400" b="1" dirty="0">
                <a:solidFill>
                  <a:srgbClr val="FFFFFF"/>
                </a:solidFill>
                <a:latin typeface="+mn-ea"/>
                <a:cs typeface="+mn-ea"/>
                <a:sym typeface="+mn-ea"/>
              </a:rPr>
              <a:t>01</a:t>
            </a:r>
            <a:endParaRPr lang="en-US" altLang="zh-CN" sz="2400" b="1" dirty="0">
              <a:solidFill>
                <a:srgbClr val="FFFFFF"/>
              </a:solidFill>
              <a:latin typeface="+mn-ea"/>
              <a:cs typeface="+mn-ea"/>
              <a:sym typeface="+mn-ea"/>
            </a:endParaRPr>
          </a:p>
        </p:txBody>
      </p:sp>
      <p:cxnSp>
        <p:nvCxnSpPr>
          <p:cNvPr id="80" name="直接连接符 79"/>
          <p:cNvCxnSpPr/>
          <p:nvPr>
            <p:custDataLst>
              <p:tags r:id="rId5"/>
            </p:custDataLst>
          </p:nvPr>
        </p:nvCxnSpPr>
        <p:spPr>
          <a:xfrm flipV="1">
            <a:off x="1617028" y="1338898"/>
            <a:ext cx="4662805"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6" name="矩形 5"/>
          <p:cNvSpPr/>
          <p:nvPr>
            <p:custDataLst>
              <p:tags r:id="rId6"/>
            </p:custDataLst>
          </p:nvPr>
        </p:nvSpPr>
        <p:spPr>
          <a:xfrm>
            <a:off x="1665288" y="743268"/>
            <a:ext cx="4492625" cy="443230"/>
          </a:xfrm>
          <a:prstGeom prst="rect">
            <a:avLst/>
          </a:prstGeom>
          <a:noFill/>
        </p:spPr>
        <p:txBody>
          <a:bodyPr wrap="square" lIns="0" tIns="0" rIns="0" bIns="0" rtlCol="0" anchor="ctr" anchorCtr="0">
            <a:noAutofit/>
          </a:bodyPr>
          <a:p>
            <a:pPr>
              <a:spcBef>
                <a:spcPct val="0"/>
              </a:spcBef>
              <a:spcAft>
                <a:spcPct val="0"/>
              </a:spcAft>
            </a:pPr>
            <a:r>
              <a:rPr lang="zh-CN" altLang="en-US" sz="2200" b="1" dirty="0">
                <a:solidFill>
                  <a:schemeClr val="accent1"/>
                </a:solidFill>
                <a:latin typeface="+mn-ea"/>
                <a:cs typeface="+mn-ea"/>
              </a:rPr>
              <a:t>简答</a:t>
            </a:r>
            <a:r>
              <a:rPr lang="zh-CN" altLang="en-US" sz="2200" b="1" dirty="0">
                <a:solidFill>
                  <a:schemeClr val="accent1"/>
                </a:solidFill>
                <a:latin typeface="+mn-ea"/>
                <a:cs typeface="+mn-ea"/>
              </a:rPr>
              <a:t>题</a:t>
            </a:r>
            <a:endParaRPr lang="zh-CN" altLang="en-US" sz="2200" b="1" dirty="0">
              <a:solidFill>
                <a:schemeClr val="accent1"/>
              </a:solidFill>
              <a:latin typeface="+mn-ea"/>
              <a:cs typeface="+mn-ea"/>
            </a:endParaRPr>
          </a:p>
        </p:txBody>
      </p:sp>
      <p:sp>
        <p:nvSpPr>
          <p:cNvPr id="33" name="矩形: 圆角 2"/>
          <p:cNvSpPr/>
          <p:nvPr>
            <p:custDataLst>
              <p:tags r:id="rId7"/>
            </p:custDataLst>
          </p:nvPr>
        </p:nvSpPr>
        <p:spPr>
          <a:xfrm>
            <a:off x="474345" y="3623310"/>
            <a:ext cx="11151870" cy="278066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7" name="矩形 6"/>
          <p:cNvSpPr/>
          <p:nvPr>
            <p:custDataLst>
              <p:tags r:id="rId8"/>
            </p:custDataLst>
          </p:nvPr>
        </p:nvSpPr>
        <p:spPr>
          <a:xfrm>
            <a:off x="608330" y="3905250"/>
            <a:ext cx="10792460" cy="2180590"/>
          </a:xfrm>
          <a:prstGeom prst="rect">
            <a:avLst/>
          </a:prstGeom>
          <a:noFill/>
        </p:spPr>
        <p:txBody>
          <a:bodyPr wrap="square" lIns="0" tIns="0" rIns="0" bIns="0" rtlCol="0" anchor="t" anchorCtr="0">
            <a:noAutofit/>
          </a:bodyPr>
          <a:p>
            <a:pPr algn="just">
              <a:lnSpc>
                <a:spcPct val="150000"/>
              </a:lnSpc>
              <a:spcBef>
                <a:spcPct val="0"/>
              </a:spcBef>
              <a:spcAft>
                <a:spcPct val="0"/>
              </a:spcAft>
            </a:pPr>
            <a:endParaRPr lang="zh-CN" altLang="en-US" sz="1600">
              <a:solidFill>
                <a:schemeClr val="tx1">
                  <a:lumMod val="85000"/>
                  <a:lumOff val="15000"/>
                </a:schemeClr>
              </a:solidFill>
              <a:latin typeface="Times New Roman" panose="02020603050405020304" charset="0"/>
              <a:cs typeface="Times New Roman" panose="02020603050405020304" charset="0"/>
            </a:endParaRPr>
          </a:p>
          <a:p>
            <a:pPr algn="just">
              <a:lnSpc>
                <a:spcPct val="150000"/>
              </a:lnSpc>
              <a:spcBef>
                <a:spcPct val="0"/>
              </a:spcBef>
              <a:spcAft>
                <a:spcPct val="0"/>
              </a:spcAft>
            </a:pPr>
            <a:r>
              <a:rPr lang="zh-CN" altLang="en-US" sz="1600">
                <a:solidFill>
                  <a:schemeClr val="tx1">
                    <a:lumMod val="85000"/>
                    <a:lumOff val="15000"/>
                  </a:schemeClr>
                </a:solidFill>
                <a:latin typeface="Times New Roman" panose="02020603050405020304" charset="0"/>
                <a:cs typeface="Times New Roman" panose="02020603050405020304" charset="0"/>
              </a:rPr>
              <a:t>（</a:t>
            </a:r>
            <a:r>
              <a:rPr lang="en-US" altLang="zh-CN" sz="1600">
                <a:solidFill>
                  <a:schemeClr val="tx1">
                    <a:lumMod val="85000"/>
                    <a:lumOff val="15000"/>
                  </a:schemeClr>
                </a:solidFill>
                <a:latin typeface="Times New Roman" panose="02020603050405020304" charset="0"/>
                <a:cs typeface="Times New Roman" panose="02020603050405020304" charset="0"/>
              </a:rPr>
              <a:t>1</a:t>
            </a:r>
            <a:r>
              <a:rPr lang="zh-CN" altLang="en-US" sz="1600">
                <a:solidFill>
                  <a:schemeClr val="tx1">
                    <a:lumMod val="85000"/>
                    <a:lumOff val="15000"/>
                  </a:schemeClr>
                </a:solidFill>
                <a:latin typeface="Times New Roman" panose="02020603050405020304" charset="0"/>
                <a:cs typeface="Times New Roman" panose="02020603050405020304" charset="0"/>
              </a:rPr>
              <a:t>）完善课堂小组任务：选择一项本地传统技艺，基于</a:t>
            </a:r>
            <a:r>
              <a:rPr lang="en-US" altLang="zh-CN" sz="1600">
                <a:solidFill>
                  <a:schemeClr val="tx1">
                    <a:lumMod val="85000"/>
                    <a:lumOff val="15000"/>
                  </a:schemeClr>
                </a:solidFill>
                <a:latin typeface="Times New Roman" panose="02020603050405020304" charset="0"/>
                <a:cs typeface="Times New Roman" panose="02020603050405020304" charset="0"/>
              </a:rPr>
              <a:t>“</a:t>
            </a:r>
            <a:r>
              <a:rPr lang="zh-CN" altLang="en-US" sz="1600">
                <a:solidFill>
                  <a:schemeClr val="tx1">
                    <a:lumMod val="85000"/>
                    <a:lumOff val="15000"/>
                  </a:schemeClr>
                </a:solidFill>
                <a:latin typeface="Times New Roman" panose="02020603050405020304" charset="0"/>
                <a:cs typeface="Times New Roman" panose="02020603050405020304" charset="0"/>
              </a:rPr>
              <a:t>双螺旋耦合模型</a:t>
            </a:r>
            <a:r>
              <a:rPr lang="en-US" altLang="zh-CN" sz="1600">
                <a:solidFill>
                  <a:schemeClr val="tx1">
                    <a:lumMod val="85000"/>
                    <a:lumOff val="15000"/>
                  </a:schemeClr>
                </a:solidFill>
                <a:latin typeface="Times New Roman" panose="02020603050405020304" charset="0"/>
                <a:cs typeface="Times New Roman" panose="02020603050405020304" charset="0"/>
              </a:rPr>
              <a:t>”</a:t>
            </a:r>
            <a:r>
              <a:rPr lang="zh-CN" altLang="en-US" sz="1600">
                <a:solidFill>
                  <a:schemeClr val="tx1">
                    <a:lumMod val="85000"/>
                    <a:lumOff val="15000"/>
                  </a:schemeClr>
                </a:solidFill>
                <a:latin typeface="Times New Roman" panose="02020603050405020304" charset="0"/>
                <a:cs typeface="Times New Roman" panose="02020603050405020304" charset="0"/>
              </a:rPr>
              <a:t>和教材第四节教学设计模板，设计一个完整的微型技艺训练项目方案（包括项目主题、教学对象、课时安排、教学目标、五个教学环节的具体活动设计、教学资源等）。</a:t>
            </a:r>
            <a:endParaRPr lang="zh-CN" altLang="en-US" sz="1600">
              <a:solidFill>
                <a:schemeClr val="tx1">
                  <a:lumMod val="85000"/>
                  <a:lumOff val="15000"/>
                </a:schemeClr>
              </a:solidFill>
              <a:latin typeface="Times New Roman" panose="02020603050405020304" charset="0"/>
              <a:cs typeface="Times New Roman" panose="02020603050405020304" charset="0"/>
            </a:endParaRPr>
          </a:p>
          <a:p>
            <a:pPr algn="just">
              <a:lnSpc>
                <a:spcPct val="150000"/>
              </a:lnSpc>
              <a:spcBef>
                <a:spcPct val="0"/>
              </a:spcBef>
              <a:spcAft>
                <a:spcPct val="0"/>
              </a:spcAft>
            </a:pPr>
            <a:endParaRPr lang="zh-CN" altLang="en-US" sz="1600">
              <a:solidFill>
                <a:schemeClr val="tx1">
                  <a:lumMod val="85000"/>
                  <a:lumOff val="15000"/>
                </a:schemeClr>
              </a:solidFill>
              <a:latin typeface="Times New Roman" panose="02020603050405020304" charset="0"/>
              <a:cs typeface="Times New Roman" panose="02020603050405020304" charset="0"/>
            </a:endParaRPr>
          </a:p>
          <a:p>
            <a:pPr algn="just">
              <a:lnSpc>
                <a:spcPct val="150000"/>
              </a:lnSpc>
              <a:spcBef>
                <a:spcPct val="0"/>
              </a:spcBef>
              <a:spcAft>
                <a:spcPct val="0"/>
              </a:spcAft>
            </a:pPr>
            <a:r>
              <a:rPr lang="zh-CN" altLang="en-US" sz="1600">
                <a:solidFill>
                  <a:schemeClr val="tx1">
                    <a:lumMod val="85000"/>
                    <a:lumOff val="15000"/>
                  </a:schemeClr>
                </a:solidFill>
                <a:latin typeface="Times New Roman" panose="02020603050405020304" charset="0"/>
                <a:cs typeface="Times New Roman" panose="02020603050405020304" charset="0"/>
              </a:rPr>
              <a:t>（</a:t>
            </a:r>
            <a:r>
              <a:rPr lang="en-US" altLang="zh-CN" sz="1600">
                <a:solidFill>
                  <a:schemeClr val="tx1">
                    <a:lumMod val="85000"/>
                    <a:lumOff val="15000"/>
                  </a:schemeClr>
                </a:solidFill>
                <a:latin typeface="Times New Roman" panose="02020603050405020304" charset="0"/>
                <a:cs typeface="Times New Roman" panose="02020603050405020304" charset="0"/>
              </a:rPr>
              <a:t>2</a:t>
            </a:r>
            <a:r>
              <a:rPr lang="zh-CN" altLang="en-US" sz="1600">
                <a:solidFill>
                  <a:schemeClr val="tx1">
                    <a:lumMod val="85000"/>
                    <a:lumOff val="15000"/>
                  </a:schemeClr>
                </a:solidFill>
                <a:latin typeface="Times New Roman" panose="02020603050405020304" charset="0"/>
                <a:cs typeface="Times New Roman" panose="02020603050405020304" charset="0"/>
              </a:rPr>
              <a:t>）对风筝案例进行优化设计：针对</a:t>
            </a:r>
            <a:r>
              <a:rPr lang="en-US" altLang="zh-CN" sz="1600">
                <a:solidFill>
                  <a:schemeClr val="tx1">
                    <a:lumMod val="85000"/>
                    <a:lumOff val="15000"/>
                  </a:schemeClr>
                </a:solidFill>
                <a:latin typeface="Times New Roman" panose="02020603050405020304" charset="0"/>
                <a:cs typeface="Times New Roman" panose="02020603050405020304" charset="0"/>
              </a:rPr>
              <a:t>“</a:t>
            </a:r>
            <a:r>
              <a:rPr lang="zh-CN" altLang="en-US" sz="1600">
                <a:solidFill>
                  <a:schemeClr val="tx1">
                    <a:lumMod val="85000"/>
                    <a:lumOff val="15000"/>
                  </a:schemeClr>
                </a:solidFill>
                <a:latin typeface="Times New Roman" panose="02020603050405020304" charset="0"/>
                <a:cs typeface="Times New Roman" panose="02020603050405020304" charset="0"/>
              </a:rPr>
              <a:t>师生互动</a:t>
            </a:r>
            <a:r>
              <a:rPr lang="en-US" altLang="zh-CN" sz="1600">
                <a:solidFill>
                  <a:schemeClr val="tx1">
                    <a:lumMod val="85000"/>
                    <a:lumOff val="15000"/>
                  </a:schemeClr>
                </a:solidFill>
                <a:latin typeface="Times New Roman" panose="02020603050405020304" charset="0"/>
                <a:cs typeface="Times New Roman" panose="02020603050405020304" charset="0"/>
              </a:rPr>
              <a:t>”“</a:t>
            </a:r>
            <a:r>
              <a:rPr lang="zh-CN" altLang="en-US" sz="1600">
                <a:solidFill>
                  <a:schemeClr val="tx1">
                    <a:lumMod val="85000"/>
                    <a:lumOff val="15000"/>
                  </a:schemeClr>
                </a:solidFill>
                <a:latin typeface="Times New Roman" panose="02020603050405020304" charset="0"/>
                <a:cs typeface="Times New Roman" panose="02020603050405020304" charset="0"/>
              </a:rPr>
              <a:t>成果转化</a:t>
            </a:r>
            <a:r>
              <a:rPr lang="en-US" altLang="zh-CN" sz="1600">
                <a:solidFill>
                  <a:schemeClr val="tx1">
                    <a:lumMod val="85000"/>
                    <a:lumOff val="15000"/>
                  </a:schemeClr>
                </a:solidFill>
                <a:latin typeface="Times New Roman" panose="02020603050405020304" charset="0"/>
                <a:cs typeface="Times New Roman" panose="02020603050405020304" charset="0"/>
              </a:rPr>
              <a:t>”“</a:t>
            </a:r>
            <a:r>
              <a:rPr lang="zh-CN" altLang="en-US" sz="1600">
                <a:solidFill>
                  <a:schemeClr val="tx1">
                    <a:lumMod val="85000"/>
                    <a:lumOff val="15000"/>
                  </a:schemeClr>
                </a:solidFill>
                <a:latin typeface="Times New Roman" panose="02020603050405020304" charset="0"/>
                <a:cs typeface="Times New Roman" panose="02020603050405020304" charset="0"/>
              </a:rPr>
              <a:t>评价方式</a:t>
            </a:r>
            <a:r>
              <a:rPr lang="en-US" altLang="zh-CN" sz="1600">
                <a:solidFill>
                  <a:schemeClr val="tx1">
                    <a:lumMod val="85000"/>
                    <a:lumOff val="15000"/>
                  </a:schemeClr>
                </a:solidFill>
                <a:latin typeface="Times New Roman" panose="02020603050405020304" charset="0"/>
                <a:cs typeface="Times New Roman" panose="02020603050405020304" charset="0"/>
              </a:rPr>
              <a:t>”</a:t>
            </a:r>
            <a:r>
              <a:rPr lang="zh-CN" altLang="en-US" sz="1600">
                <a:solidFill>
                  <a:schemeClr val="tx1">
                    <a:lumMod val="85000"/>
                    <a:lumOff val="15000"/>
                  </a:schemeClr>
                </a:solidFill>
                <a:latin typeface="Times New Roman" panose="02020603050405020304" charset="0"/>
                <a:cs typeface="Times New Roman" panose="02020603050405020304" charset="0"/>
              </a:rPr>
              <a:t>或</a:t>
            </a:r>
            <a:r>
              <a:rPr lang="en-US" altLang="zh-CN" sz="1600">
                <a:solidFill>
                  <a:schemeClr val="tx1">
                    <a:lumMod val="85000"/>
                    <a:lumOff val="15000"/>
                  </a:schemeClr>
                </a:solidFill>
                <a:latin typeface="Times New Roman" panose="02020603050405020304" charset="0"/>
                <a:cs typeface="Times New Roman" panose="02020603050405020304" charset="0"/>
              </a:rPr>
              <a:t>“</a:t>
            </a:r>
            <a:r>
              <a:rPr lang="zh-CN" altLang="en-US" sz="1600">
                <a:solidFill>
                  <a:schemeClr val="tx1">
                    <a:lumMod val="85000"/>
                    <a:lumOff val="15000"/>
                  </a:schemeClr>
                </a:solidFill>
                <a:latin typeface="Times New Roman" panose="02020603050405020304" charset="0"/>
                <a:cs typeface="Times New Roman" panose="02020603050405020304" charset="0"/>
              </a:rPr>
              <a:t>跨学科知识融入</a:t>
            </a:r>
            <a:r>
              <a:rPr lang="en-US" altLang="zh-CN" sz="1600">
                <a:solidFill>
                  <a:schemeClr val="tx1">
                    <a:lumMod val="85000"/>
                    <a:lumOff val="15000"/>
                  </a:schemeClr>
                </a:solidFill>
                <a:latin typeface="Times New Roman" panose="02020603050405020304" charset="0"/>
                <a:cs typeface="Times New Roman" panose="02020603050405020304" charset="0"/>
              </a:rPr>
              <a:t>”</a:t>
            </a:r>
            <a:r>
              <a:rPr lang="zh-CN" altLang="en-US" sz="1600">
                <a:solidFill>
                  <a:schemeClr val="tx1">
                    <a:lumMod val="85000"/>
                    <a:lumOff val="15000"/>
                  </a:schemeClr>
                </a:solidFill>
                <a:latin typeface="Times New Roman" panose="02020603050405020304" charset="0"/>
                <a:cs typeface="Times New Roman" panose="02020603050405020304" charset="0"/>
              </a:rPr>
              <a:t>其中一个方面，提出你的改进设想，并说明理由（不少于</a:t>
            </a:r>
            <a:r>
              <a:rPr lang="en-US" altLang="zh-CN" sz="1600">
                <a:solidFill>
                  <a:schemeClr val="tx1">
                    <a:lumMod val="85000"/>
                    <a:lumOff val="15000"/>
                  </a:schemeClr>
                </a:solidFill>
                <a:latin typeface="Times New Roman" panose="02020603050405020304" charset="0"/>
                <a:cs typeface="Times New Roman" panose="02020603050405020304" charset="0"/>
              </a:rPr>
              <a:t>300</a:t>
            </a:r>
            <a:r>
              <a:rPr lang="zh-CN" altLang="en-US" sz="1600">
                <a:solidFill>
                  <a:schemeClr val="tx1">
                    <a:lumMod val="85000"/>
                    <a:lumOff val="15000"/>
                  </a:schemeClr>
                </a:solidFill>
                <a:latin typeface="Times New Roman" panose="02020603050405020304" charset="0"/>
                <a:cs typeface="Times New Roman" panose="02020603050405020304" charset="0"/>
              </a:rPr>
              <a:t>字）。</a:t>
            </a:r>
            <a:endParaRPr lang="zh-CN" altLang="en-US" sz="1600">
              <a:solidFill>
                <a:schemeClr val="tx1">
                  <a:lumMod val="85000"/>
                  <a:lumOff val="15000"/>
                </a:schemeClr>
              </a:solidFill>
              <a:latin typeface="Times New Roman" panose="02020603050405020304" charset="0"/>
              <a:cs typeface="Times New Roman" panose="02020603050405020304" charset="0"/>
            </a:endParaRPr>
          </a:p>
        </p:txBody>
      </p:sp>
      <p:sp>
        <p:nvSpPr>
          <p:cNvPr id="40" name="圆角矩形 39"/>
          <p:cNvSpPr/>
          <p:nvPr>
            <p:custDataLst>
              <p:tags r:id="rId9"/>
            </p:custDataLst>
          </p:nvPr>
        </p:nvSpPr>
        <p:spPr>
          <a:xfrm>
            <a:off x="738823" y="3088323"/>
            <a:ext cx="793750" cy="777875"/>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400" b="1">
                <a:solidFill>
                  <a:srgbClr val="FFFFFF"/>
                </a:solidFill>
                <a:latin typeface="+mn-ea"/>
                <a:cs typeface="+mn-ea"/>
                <a:sym typeface="+mn-ea"/>
              </a:rPr>
              <a:t>02</a:t>
            </a:r>
            <a:endParaRPr lang="en-US" altLang="zh-CN" sz="2400" b="1" dirty="0">
              <a:solidFill>
                <a:srgbClr val="FFFFFF"/>
              </a:solidFill>
              <a:latin typeface="+mn-ea"/>
              <a:cs typeface="+mn-ea"/>
              <a:sym typeface="+mn-ea"/>
            </a:endParaRPr>
          </a:p>
        </p:txBody>
      </p:sp>
      <p:cxnSp>
        <p:nvCxnSpPr>
          <p:cNvPr id="74" name="直接连接符 73"/>
          <p:cNvCxnSpPr/>
          <p:nvPr>
            <p:custDataLst>
              <p:tags r:id="rId10"/>
            </p:custDataLst>
          </p:nvPr>
        </p:nvCxnSpPr>
        <p:spPr>
          <a:xfrm flipV="1">
            <a:off x="1635443" y="3862388"/>
            <a:ext cx="4662170"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sp>
        <p:nvSpPr>
          <p:cNvPr id="8" name="矩形 7"/>
          <p:cNvSpPr/>
          <p:nvPr>
            <p:custDataLst>
              <p:tags r:id="rId11"/>
            </p:custDataLst>
          </p:nvPr>
        </p:nvSpPr>
        <p:spPr>
          <a:xfrm>
            <a:off x="1685608" y="3261043"/>
            <a:ext cx="4492625" cy="443230"/>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2"/>
                </a:solidFill>
                <a:latin typeface="+mn-ea"/>
                <a:cs typeface="+mn-ea"/>
              </a:rPr>
              <a:t>实践操作</a:t>
            </a:r>
            <a:r>
              <a:rPr lang="zh-CN" altLang="en-US" sz="2200" b="1">
                <a:solidFill>
                  <a:schemeClr val="accent2"/>
                </a:solidFill>
                <a:latin typeface="+mn-ea"/>
                <a:cs typeface="+mn-ea"/>
              </a:rPr>
              <a:t>题</a:t>
            </a:r>
            <a:endParaRPr lang="zh-CN" altLang="en-US" sz="2200" b="1">
              <a:solidFill>
                <a:schemeClr val="accent2"/>
              </a:solidFill>
              <a:latin typeface="+mn-ea"/>
              <a:cs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2108835" y="2176145"/>
            <a:ext cx="7948930" cy="1912620"/>
            <a:chOff x="3321" y="2987"/>
            <a:chExt cx="12518" cy="3012"/>
          </a:xfrm>
        </p:grpSpPr>
        <p:sp>
          <p:nvSpPr>
            <p:cNvPr id="12" name="文本框 11"/>
            <p:cNvSpPr txBox="1"/>
            <p:nvPr/>
          </p:nvSpPr>
          <p:spPr>
            <a:xfrm>
              <a:off x="3321" y="2987"/>
              <a:ext cx="12518" cy="2470"/>
            </a:xfrm>
            <a:prstGeom prst="rect">
              <a:avLst/>
            </a:prstGeom>
            <a:noFill/>
          </p:spPr>
          <p:txBody>
            <a:bodyPr wrap="square" rtlCol="0">
              <a:spAutoFit/>
            </a:bodyPr>
            <a:lstStyle/>
            <a:p>
              <a:pPr algn="ctr"/>
              <a:r>
                <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rPr>
                <a:t>THANK YOU</a:t>
              </a:r>
              <a:endPar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endParaRPr>
            </a:p>
          </p:txBody>
        </p:sp>
        <p:grpSp>
          <p:nvGrpSpPr>
            <p:cNvPr id="3" name="组合 2"/>
            <p:cNvGrpSpPr/>
            <p:nvPr/>
          </p:nvGrpSpPr>
          <p:grpSpPr>
            <a:xfrm>
              <a:off x="4672" y="4111"/>
              <a:ext cx="9815" cy="1888"/>
              <a:chOff x="3107" y="4111"/>
              <a:chExt cx="12945" cy="1888"/>
            </a:xfrm>
          </p:grpSpPr>
          <p:sp>
            <p:nvSpPr>
              <p:cNvPr id="2" name="矩形 1"/>
              <p:cNvSpPr/>
              <p:nvPr/>
            </p:nvSpPr>
            <p:spPr>
              <a:xfrm>
                <a:off x="3724" y="5421"/>
                <a:ext cx="11712" cy="576"/>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3107" y="4111"/>
                <a:ext cx="12945" cy="1888"/>
              </a:xfrm>
              <a:prstGeom prst="rect">
                <a:avLst/>
              </a:prstGeom>
              <a:noFill/>
            </p:spPr>
            <p:txBody>
              <a:bodyPr wrap="square" rtlCol="0">
                <a:spAutoFit/>
              </a:bodyPr>
              <a:lstStyle/>
              <a:p>
                <a:pPr algn="ctr"/>
                <a:r>
                  <a:rPr lang="zh-CN" altLang="en-US" sz="7200" b="1" dirty="0">
                    <a:solidFill>
                      <a:srgbClr val="55797A"/>
                    </a:solidFill>
                    <a:effectLst/>
                    <a:latin typeface="微软雅黑" panose="020B0503020204020204" pitchFamily="34" charset="-122"/>
                    <a:ea typeface="微软雅黑" panose="020B0503020204020204" pitchFamily="34" charset="-122"/>
                    <a:sym typeface="+mn-ea"/>
                  </a:rPr>
                  <a:t>感谢您的观看</a:t>
                </a:r>
                <a:endParaRPr lang="zh-CN" altLang="en-US" sz="7200" b="1" dirty="0">
                  <a:solidFill>
                    <a:srgbClr val="55797A"/>
                  </a:solidFill>
                  <a:effectLst/>
                  <a:latin typeface="微软雅黑" panose="020B0503020204020204" pitchFamily="34" charset="-122"/>
                  <a:ea typeface="微软雅黑" panose="020B0503020204020204" pitchFamily="34" charset="-122"/>
                  <a:sym typeface="+mn-ea"/>
                </a:endParaRPr>
              </a:p>
            </p:txBody>
          </p:sp>
        </p:grpSp>
      </p:gr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grpSp>
        <p:nvGrpSpPr>
          <p:cNvPr id="3" name="组合 2"/>
          <p:cNvGrpSpPr/>
          <p:nvPr/>
        </p:nvGrpSpPr>
        <p:grpSpPr>
          <a:xfrm>
            <a:off x="4321810" y="359410"/>
            <a:ext cx="3548380" cy="706755"/>
            <a:chOff x="2832" y="5703"/>
            <a:chExt cx="5588" cy="1113"/>
          </a:xfrm>
        </p:grpSpPr>
        <p:sp>
          <p:nvSpPr>
            <p:cNvPr id="2" name="矩形 1"/>
            <p:cNvSpPr/>
            <p:nvPr/>
          </p:nvSpPr>
          <p:spPr>
            <a:xfrm>
              <a:off x="2887" y="6425"/>
              <a:ext cx="5533" cy="331"/>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832" y="5703"/>
              <a:ext cx="5501" cy="1113"/>
            </a:xfrm>
            <a:prstGeom prst="rect">
              <a:avLst/>
            </a:prstGeom>
            <a:noFill/>
          </p:spPr>
          <p:txBody>
            <a:bodyPr wrap="square" rtlCol="0">
              <a:spAutoFit/>
            </a:bodyPr>
            <a:lstStyle/>
            <a:p>
              <a:pPr algn="ctr"/>
              <a:r>
                <a:rPr lang="zh-CN" altLang="en-US" sz="4000" b="1" dirty="0">
                  <a:solidFill>
                    <a:srgbClr val="55797A"/>
                  </a:solidFill>
                  <a:effectLst/>
                  <a:latin typeface="微软雅黑" panose="020B0503020204020204" pitchFamily="34" charset="-122"/>
                  <a:ea typeface="微软雅黑" panose="020B0503020204020204" pitchFamily="34" charset="-122"/>
                  <a:sym typeface="+mn-ea"/>
                </a:rPr>
                <a:t>学习目标</a:t>
              </a:r>
              <a:endParaRPr lang="zh-CN" altLang="en-US" sz="4000" b="1" dirty="0">
                <a:solidFill>
                  <a:srgbClr val="55797A"/>
                </a:solidFill>
                <a:effectLst/>
                <a:latin typeface="微软雅黑" panose="020B0503020204020204" pitchFamily="34" charset="-122"/>
                <a:ea typeface="微软雅黑" panose="020B0503020204020204" pitchFamily="34" charset="-122"/>
                <a:sym typeface="+mn-ea"/>
              </a:endParaRPr>
            </a:p>
          </p:txBody>
        </p:sp>
      </p:grpSp>
      <p:pic>
        <p:nvPicPr>
          <p:cNvPr id="29" name="图片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grpSp>
        <p:nvGrpSpPr>
          <p:cNvPr id="5" name="组合 4"/>
          <p:cNvGrpSpPr/>
          <p:nvPr/>
        </p:nvGrpSpPr>
        <p:grpSpPr>
          <a:xfrm>
            <a:off x="1756410" y="1645285"/>
            <a:ext cx="8840470" cy="3567430"/>
            <a:chOff x="2639" y="2337"/>
            <a:chExt cx="13922" cy="5618"/>
          </a:xfrm>
        </p:grpSpPr>
        <p:grpSp>
          <p:nvGrpSpPr>
            <p:cNvPr id="30" name="组合 29"/>
            <p:cNvGrpSpPr/>
            <p:nvPr/>
          </p:nvGrpSpPr>
          <p:grpSpPr>
            <a:xfrm rot="0">
              <a:off x="2639" y="2337"/>
              <a:ext cx="13922" cy="1100"/>
              <a:chOff x="1553" y="2682"/>
              <a:chExt cx="13922" cy="1100"/>
            </a:xfrm>
          </p:grpSpPr>
          <p:sp>
            <p:nvSpPr>
              <p:cNvPr id="31" name="矩形: 圆角 2"/>
              <p:cNvSpPr/>
              <p:nvPr>
                <p:custDataLst>
                  <p:tags r:id="rId2"/>
                </p:custDataLst>
              </p:nvPr>
            </p:nvSpPr>
            <p:spPr>
              <a:xfrm>
                <a:off x="1807" y="2994"/>
                <a:ext cx="13668" cy="788"/>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34" name="圆角矩形 33"/>
              <p:cNvSpPr/>
              <p:nvPr>
                <p:custDataLst>
                  <p:tags r:id="rId3"/>
                </p:custDataLst>
              </p:nvPr>
            </p:nvSpPr>
            <p:spPr>
              <a:xfrm>
                <a:off x="1553" y="2682"/>
                <a:ext cx="921" cy="904"/>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6" name="文本框 5"/>
              <p:cNvSpPr txBox="1"/>
              <p:nvPr>
                <p:custDataLst>
                  <p:tags r:id="rId4"/>
                </p:custDataLst>
              </p:nvPr>
            </p:nvSpPr>
            <p:spPr>
              <a:xfrm>
                <a:off x="2952" y="3098"/>
                <a:ext cx="9720" cy="580"/>
              </a:xfrm>
              <a:prstGeom prst="rect">
                <a:avLst/>
              </a:prstGeom>
              <a:noFill/>
            </p:spPr>
            <p:txBody>
              <a:bodyPr wrap="square" rtlCol="0">
                <a:spAutoFit/>
              </a:bodyPr>
              <a:p>
                <a:r>
                  <a:rPr lang="zh-CN" altLang="en-US">
                    <a:latin typeface="Times New Roman" panose="02020603050405020304" charset="0"/>
                    <a:ea typeface="微软雅黑" panose="020B0503020204020204" pitchFamily="34" charset="-122"/>
                    <a:cs typeface="Times New Roman" panose="02020603050405020304" charset="0"/>
                  </a:rPr>
                  <a:t>认识技艺训练项目在传承文化、弘扬工匠精神中的独特价值</a:t>
                </a:r>
                <a:endParaRPr lang="zh-CN" altLang="en-US">
                  <a:latin typeface="Times New Roman" panose="02020603050405020304" charset="0"/>
                  <a:ea typeface="微软雅黑" panose="020B0503020204020204" pitchFamily="34" charset="-122"/>
                  <a:cs typeface="Times New Roman" panose="02020603050405020304" charset="0"/>
                </a:endParaRPr>
              </a:p>
            </p:txBody>
          </p:sp>
        </p:grpSp>
        <p:grpSp>
          <p:nvGrpSpPr>
            <p:cNvPr id="33" name="组合 32"/>
            <p:cNvGrpSpPr/>
            <p:nvPr/>
          </p:nvGrpSpPr>
          <p:grpSpPr>
            <a:xfrm rot="0">
              <a:off x="2639" y="3843"/>
              <a:ext cx="13922" cy="1100"/>
              <a:chOff x="1553" y="4300"/>
              <a:chExt cx="13922" cy="1100"/>
            </a:xfrm>
          </p:grpSpPr>
          <p:sp>
            <p:nvSpPr>
              <p:cNvPr id="7" name="矩形: 圆角 2"/>
              <p:cNvSpPr/>
              <p:nvPr>
                <p:custDataLst>
                  <p:tags r:id="rId5"/>
                </p:custDataLst>
              </p:nvPr>
            </p:nvSpPr>
            <p:spPr>
              <a:xfrm>
                <a:off x="1807" y="4612"/>
                <a:ext cx="13668" cy="788"/>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8" name="圆角矩形 7"/>
              <p:cNvSpPr/>
              <p:nvPr>
                <p:custDataLst>
                  <p:tags r:id="rId6"/>
                </p:custDataLst>
              </p:nvPr>
            </p:nvSpPr>
            <p:spPr>
              <a:xfrm>
                <a:off x="1553" y="4300"/>
                <a:ext cx="921" cy="904"/>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9" name="文本框 8"/>
              <p:cNvSpPr txBox="1"/>
              <p:nvPr>
                <p:custDataLst>
                  <p:tags r:id="rId7"/>
                </p:custDataLst>
              </p:nvPr>
            </p:nvSpPr>
            <p:spPr>
              <a:xfrm>
                <a:off x="2952" y="4716"/>
                <a:ext cx="9720" cy="580"/>
              </a:xfrm>
              <a:prstGeom prst="rect">
                <a:avLst/>
              </a:prstGeom>
              <a:noFill/>
            </p:spPr>
            <p:txBody>
              <a:bodyPr wrap="square" rtlCol="0">
                <a:spAutoFit/>
              </a:bodyPr>
              <a:p>
                <a:r>
                  <a:rPr lang="zh-CN" altLang="en-US">
                    <a:latin typeface="Times New Roman" panose="02020603050405020304" charset="0"/>
                    <a:ea typeface="微软雅黑" panose="020B0503020204020204" pitchFamily="34" charset="-122"/>
                    <a:cs typeface="Times New Roman" panose="02020603050405020304" charset="0"/>
                  </a:rPr>
                  <a:t>理解技艺训练型</a:t>
                </a:r>
                <a:r>
                  <a:rPr lang="en-US" altLang="zh-CN">
                    <a:latin typeface="Times New Roman" panose="02020603050405020304" charset="0"/>
                    <a:ea typeface="微软雅黑" panose="020B0503020204020204" pitchFamily="34" charset="-122"/>
                    <a:cs typeface="Times New Roman" panose="02020603050405020304" charset="0"/>
                  </a:rPr>
                  <a:t>C-STEAM</a:t>
                </a:r>
                <a:r>
                  <a:rPr lang="zh-CN" altLang="en-US">
                    <a:latin typeface="Times New Roman" panose="02020603050405020304" charset="0"/>
                    <a:ea typeface="微软雅黑" panose="020B0503020204020204" pitchFamily="34" charset="-122"/>
                    <a:cs typeface="Times New Roman" panose="02020603050405020304" charset="0"/>
                  </a:rPr>
                  <a:t>项目的内涵、特征及实施路径</a:t>
                </a:r>
                <a:endParaRPr lang="zh-CN" altLang="en-US">
                  <a:latin typeface="Times New Roman" panose="02020603050405020304" charset="0"/>
                  <a:ea typeface="微软雅黑" panose="020B0503020204020204" pitchFamily="34" charset="-122"/>
                  <a:cs typeface="Times New Roman" panose="02020603050405020304" charset="0"/>
                </a:endParaRPr>
              </a:p>
            </p:txBody>
          </p:sp>
        </p:grpSp>
        <p:grpSp>
          <p:nvGrpSpPr>
            <p:cNvPr id="37" name="组合 36"/>
            <p:cNvGrpSpPr/>
            <p:nvPr/>
          </p:nvGrpSpPr>
          <p:grpSpPr>
            <a:xfrm rot="0">
              <a:off x="2639" y="5349"/>
              <a:ext cx="13922" cy="1100"/>
              <a:chOff x="1553" y="5918"/>
              <a:chExt cx="13922" cy="1100"/>
            </a:xfrm>
          </p:grpSpPr>
          <p:sp>
            <p:nvSpPr>
              <p:cNvPr id="10" name="矩形: 圆角 2"/>
              <p:cNvSpPr/>
              <p:nvPr>
                <p:custDataLst>
                  <p:tags r:id="rId8"/>
                </p:custDataLst>
              </p:nvPr>
            </p:nvSpPr>
            <p:spPr>
              <a:xfrm>
                <a:off x="1807" y="6230"/>
                <a:ext cx="13668" cy="788"/>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1" name="圆角矩形 10"/>
              <p:cNvSpPr/>
              <p:nvPr>
                <p:custDataLst>
                  <p:tags r:id="rId9"/>
                </p:custDataLst>
              </p:nvPr>
            </p:nvSpPr>
            <p:spPr>
              <a:xfrm>
                <a:off x="1553" y="5918"/>
                <a:ext cx="921" cy="904"/>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sp>
            <p:nvSpPr>
              <p:cNvPr id="12" name="文本框 11"/>
              <p:cNvSpPr txBox="1"/>
              <p:nvPr>
                <p:custDataLst>
                  <p:tags r:id="rId10"/>
                </p:custDataLst>
              </p:nvPr>
            </p:nvSpPr>
            <p:spPr>
              <a:xfrm>
                <a:off x="2952" y="6334"/>
                <a:ext cx="9720" cy="580"/>
              </a:xfrm>
              <a:prstGeom prst="rect">
                <a:avLst/>
              </a:prstGeom>
              <a:noFill/>
            </p:spPr>
            <p:txBody>
              <a:bodyPr wrap="square" rtlCol="0">
                <a:spAutoFit/>
              </a:bodyPr>
              <a:p>
                <a:r>
                  <a:rPr lang="zh-CN" altLang="en-US">
                    <a:latin typeface="Times New Roman" panose="02020603050405020304" charset="0"/>
                    <a:ea typeface="微软雅黑" panose="020B0503020204020204" pitchFamily="34" charset="-122"/>
                    <a:cs typeface="Times New Roman" panose="02020603050405020304" charset="0"/>
                  </a:rPr>
                  <a:t>掌握</a:t>
                </a:r>
                <a:r>
                  <a:rPr lang="en-US" altLang="zh-CN">
                    <a:latin typeface="Times New Roman" panose="02020603050405020304" charset="0"/>
                    <a:ea typeface="微软雅黑" panose="020B0503020204020204" pitchFamily="34" charset="-122"/>
                    <a:cs typeface="Times New Roman" panose="02020603050405020304" charset="0"/>
                  </a:rPr>
                  <a:t>“</a:t>
                </a:r>
                <a:r>
                  <a:rPr lang="zh-CN" altLang="en-US">
                    <a:latin typeface="Times New Roman" panose="02020603050405020304" charset="0"/>
                    <a:ea typeface="微软雅黑" panose="020B0503020204020204" pitchFamily="34" charset="-122"/>
                    <a:cs typeface="Times New Roman" panose="02020603050405020304" charset="0"/>
                  </a:rPr>
                  <a:t>做中学</a:t>
                </a:r>
                <a:r>
                  <a:rPr lang="en-US" altLang="zh-CN">
                    <a:latin typeface="Times New Roman" panose="02020603050405020304" charset="0"/>
                    <a:ea typeface="微软雅黑" panose="020B0503020204020204" pitchFamily="34" charset="-122"/>
                    <a:cs typeface="Times New Roman" panose="02020603050405020304" charset="0"/>
                  </a:rPr>
                  <a:t>”</a:t>
                </a:r>
                <a:r>
                  <a:rPr lang="zh-CN" altLang="en-US">
                    <a:latin typeface="Times New Roman" panose="02020603050405020304" charset="0"/>
                    <a:ea typeface="微软雅黑" panose="020B0503020204020204" pitchFamily="34" charset="-122"/>
                    <a:cs typeface="Times New Roman" panose="02020603050405020304" charset="0"/>
                  </a:rPr>
                  <a:t>和师徒传承的教学理念，提升项目设计能力</a:t>
                </a:r>
                <a:endParaRPr lang="zh-CN" altLang="en-US">
                  <a:latin typeface="Times New Roman" panose="02020603050405020304" charset="0"/>
                  <a:ea typeface="微软雅黑" panose="020B0503020204020204" pitchFamily="34" charset="-122"/>
                  <a:cs typeface="Times New Roman" panose="02020603050405020304" charset="0"/>
                </a:endParaRPr>
              </a:p>
            </p:txBody>
          </p:sp>
        </p:grpSp>
        <p:grpSp>
          <p:nvGrpSpPr>
            <p:cNvPr id="38" name="组合 37"/>
            <p:cNvGrpSpPr/>
            <p:nvPr/>
          </p:nvGrpSpPr>
          <p:grpSpPr>
            <a:xfrm rot="0">
              <a:off x="2639" y="6855"/>
              <a:ext cx="13922" cy="1100"/>
              <a:chOff x="1553" y="7536"/>
              <a:chExt cx="13922" cy="1100"/>
            </a:xfrm>
          </p:grpSpPr>
          <p:sp>
            <p:nvSpPr>
              <p:cNvPr id="13" name="矩形: 圆角 2"/>
              <p:cNvSpPr/>
              <p:nvPr>
                <p:custDataLst>
                  <p:tags r:id="rId11"/>
                </p:custDataLst>
              </p:nvPr>
            </p:nvSpPr>
            <p:spPr>
              <a:xfrm>
                <a:off x="1807" y="7848"/>
                <a:ext cx="13668" cy="788"/>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4" name="圆角矩形 13"/>
              <p:cNvSpPr/>
              <p:nvPr>
                <p:custDataLst>
                  <p:tags r:id="rId12"/>
                </p:custDataLst>
              </p:nvPr>
            </p:nvSpPr>
            <p:spPr>
              <a:xfrm>
                <a:off x="1553" y="7536"/>
                <a:ext cx="921" cy="904"/>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04</a:t>
                </a:r>
                <a:endParaRPr lang="en-US" altLang="zh-CN" sz="2000" b="1" dirty="0">
                  <a:solidFill>
                    <a:srgbClr val="FFFFFF"/>
                  </a:solidFill>
                  <a:latin typeface="+mn-ea"/>
                  <a:cs typeface="+mn-ea"/>
                  <a:sym typeface="+mn-ea"/>
                </a:endParaRPr>
              </a:p>
            </p:txBody>
          </p:sp>
          <p:sp>
            <p:nvSpPr>
              <p:cNvPr id="23" name="文本框 22"/>
              <p:cNvSpPr txBox="1"/>
              <p:nvPr>
                <p:custDataLst>
                  <p:tags r:id="rId13"/>
                </p:custDataLst>
              </p:nvPr>
            </p:nvSpPr>
            <p:spPr>
              <a:xfrm>
                <a:off x="2952" y="7952"/>
                <a:ext cx="9720" cy="580"/>
              </a:xfrm>
              <a:prstGeom prst="rect">
                <a:avLst/>
              </a:prstGeom>
              <a:noFill/>
            </p:spPr>
            <p:txBody>
              <a:bodyPr wrap="square" rtlCol="0">
                <a:spAutoFit/>
              </a:bodyPr>
              <a:p>
                <a:r>
                  <a:rPr lang="zh-CN" altLang="en-US">
                    <a:latin typeface="Times New Roman" panose="02020603050405020304" charset="0"/>
                    <a:ea typeface="微软雅黑" panose="020B0503020204020204" pitchFamily="34" charset="-122"/>
                    <a:cs typeface="Times New Roman" panose="02020603050405020304" charset="0"/>
                  </a:rPr>
                  <a:t>运用</a:t>
                </a:r>
                <a:r>
                  <a:rPr lang="en-US" altLang="zh-CN">
                    <a:latin typeface="Times New Roman" panose="02020603050405020304" charset="0"/>
                    <a:ea typeface="微软雅黑" panose="020B0503020204020204" pitchFamily="34" charset="-122"/>
                    <a:cs typeface="Times New Roman" panose="02020603050405020304" charset="0"/>
                  </a:rPr>
                  <a:t>“</a:t>
                </a:r>
                <a:r>
                  <a:rPr lang="zh-CN" altLang="en-US">
                    <a:latin typeface="Times New Roman" panose="02020603050405020304" charset="0"/>
                    <a:ea typeface="微软雅黑" panose="020B0503020204020204" pitchFamily="34" charset="-122"/>
                    <a:cs typeface="Times New Roman" panose="02020603050405020304" charset="0"/>
                  </a:rPr>
                  <a:t>双螺旋耦合模型</a:t>
                </a:r>
                <a:r>
                  <a:rPr lang="en-US" altLang="zh-CN">
                    <a:latin typeface="Times New Roman" panose="02020603050405020304" charset="0"/>
                    <a:ea typeface="微软雅黑" panose="020B0503020204020204" pitchFamily="34" charset="-122"/>
                    <a:cs typeface="Times New Roman" panose="02020603050405020304" charset="0"/>
                  </a:rPr>
                  <a:t>”</a:t>
                </a:r>
                <a:r>
                  <a:rPr lang="zh-CN" altLang="en-US">
                    <a:latin typeface="Times New Roman" panose="02020603050405020304" charset="0"/>
                    <a:ea typeface="微软雅黑" panose="020B0503020204020204" pitchFamily="34" charset="-122"/>
                    <a:cs typeface="Times New Roman" panose="02020603050405020304" charset="0"/>
                  </a:rPr>
                  <a:t>分析和设计技艺训练项目</a:t>
                </a:r>
                <a:endParaRPr lang="zh-CN" altLang="en-US">
                  <a:latin typeface="Times New Roman" panose="02020603050405020304" charset="0"/>
                  <a:ea typeface="微软雅黑" panose="020B0503020204020204" pitchFamily="34" charset="-122"/>
                  <a:cs typeface="Times New Roman" panose="02020603050405020304" charset="0"/>
                </a:endParaRPr>
              </a:p>
            </p:txBody>
          </p:sp>
        </p:grpSp>
      </p:gr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grpSp>
        <p:nvGrpSpPr>
          <p:cNvPr id="3" name="组合 2"/>
          <p:cNvGrpSpPr/>
          <p:nvPr/>
        </p:nvGrpSpPr>
        <p:grpSpPr>
          <a:xfrm>
            <a:off x="4321810" y="359410"/>
            <a:ext cx="3548380" cy="706755"/>
            <a:chOff x="2832" y="5703"/>
            <a:chExt cx="5588" cy="1113"/>
          </a:xfrm>
        </p:grpSpPr>
        <p:sp>
          <p:nvSpPr>
            <p:cNvPr id="2" name="矩形 1"/>
            <p:cNvSpPr/>
            <p:nvPr/>
          </p:nvSpPr>
          <p:spPr>
            <a:xfrm>
              <a:off x="2887" y="6425"/>
              <a:ext cx="5533" cy="331"/>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832" y="5703"/>
              <a:ext cx="5501" cy="1113"/>
            </a:xfrm>
            <a:prstGeom prst="rect">
              <a:avLst/>
            </a:prstGeom>
            <a:noFill/>
          </p:spPr>
          <p:txBody>
            <a:bodyPr wrap="square" rtlCol="0">
              <a:spAutoFit/>
            </a:bodyPr>
            <a:lstStyle/>
            <a:p>
              <a:pPr algn="ctr"/>
              <a:r>
                <a:rPr lang="zh-CN" altLang="en-US" sz="4000" b="1" dirty="0">
                  <a:solidFill>
                    <a:srgbClr val="55797A"/>
                  </a:solidFill>
                  <a:effectLst/>
                  <a:latin typeface="微软雅黑" panose="020B0503020204020204" pitchFamily="34" charset="-122"/>
                  <a:ea typeface="微软雅黑" panose="020B0503020204020204" pitchFamily="34" charset="-122"/>
                  <a:sym typeface="+mn-ea"/>
                </a:rPr>
                <a:t>内容框架</a:t>
              </a:r>
              <a:endParaRPr lang="zh-CN" altLang="en-US" sz="4000" b="1" dirty="0">
                <a:solidFill>
                  <a:srgbClr val="55797A"/>
                </a:solidFill>
                <a:effectLst/>
                <a:latin typeface="微软雅黑" panose="020B0503020204020204" pitchFamily="34" charset="-122"/>
                <a:ea typeface="微软雅黑" panose="020B0503020204020204" pitchFamily="34" charset="-122"/>
                <a:sym typeface="+mn-ea"/>
              </a:endParaRPr>
            </a:p>
          </p:txBody>
        </p:sp>
      </p:grpSp>
      <p:pic>
        <p:nvPicPr>
          <p:cNvPr id="29" name="图片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pic>
        <p:nvPicPr>
          <p:cNvPr id="5" name="图片 17" descr="12.12-V1-技艺训练型项目的设计与实施"/>
          <p:cNvPicPr>
            <a:picLocks noChangeAspect="1"/>
          </p:cNvPicPr>
          <p:nvPr/>
        </p:nvPicPr>
        <p:blipFill>
          <a:blip r:embed="rId2"/>
          <a:srcRect t="5254" b="6117"/>
          <a:stretch>
            <a:fillRect/>
          </a:stretch>
        </p:blipFill>
        <p:spPr>
          <a:xfrm>
            <a:off x="2086610" y="1278890"/>
            <a:ext cx="7672705" cy="531495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grpSp>
        <p:nvGrpSpPr>
          <p:cNvPr id="3" name="组合 2"/>
          <p:cNvGrpSpPr/>
          <p:nvPr/>
        </p:nvGrpSpPr>
        <p:grpSpPr>
          <a:xfrm>
            <a:off x="4321810" y="359410"/>
            <a:ext cx="3548380" cy="706755"/>
            <a:chOff x="2832" y="5703"/>
            <a:chExt cx="5588" cy="1113"/>
          </a:xfrm>
        </p:grpSpPr>
        <p:sp>
          <p:nvSpPr>
            <p:cNvPr id="2" name="矩形 1"/>
            <p:cNvSpPr/>
            <p:nvPr/>
          </p:nvSpPr>
          <p:spPr>
            <a:xfrm>
              <a:off x="2887" y="6425"/>
              <a:ext cx="5533" cy="331"/>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832" y="5703"/>
              <a:ext cx="5501" cy="1113"/>
            </a:xfrm>
            <a:prstGeom prst="rect">
              <a:avLst/>
            </a:prstGeom>
            <a:noFill/>
          </p:spPr>
          <p:txBody>
            <a:bodyPr wrap="square" rtlCol="0">
              <a:spAutoFit/>
            </a:bodyPr>
            <a:lstStyle/>
            <a:p>
              <a:pPr algn="ctr"/>
              <a:r>
                <a:rPr lang="zh-CN" altLang="en-US" sz="4000" b="1" dirty="0">
                  <a:solidFill>
                    <a:srgbClr val="55797A"/>
                  </a:solidFill>
                  <a:effectLst/>
                  <a:latin typeface="微软雅黑" panose="020B0503020204020204" pitchFamily="34" charset="-122"/>
                  <a:ea typeface="微软雅黑" panose="020B0503020204020204" pitchFamily="34" charset="-122"/>
                  <a:sym typeface="+mn-ea"/>
                </a:rPr>
                <a:t>学习建议</a:t>
              </a:r>
              <a:endParaRPr lang="zh-CN" altLang="en-US" sz="4000" b="1" dirty="0">
                <a:solidFill>
                  <a:srgbClr val="55797A"/>
                </a:solidFill>
                <a:effectLst/>
                <a:latin typeface="微软雅黑" panose="020B0503020204020204" pitchFamily="34" charset="-122"/>
                <a:ea typeface="微软雅黑" panose="020B0503020204020204" pitchFamily="34" charset="-122"/>
                <a:sym typeface="+mn-ea"/>
              </a:endParaRPr>
            </a:p>
          </p:txBody>
        </p:sp>
      </p:grpSp>
      <p:pic>
        <p:nvPicPr>
          <p:cNvPr id="29" name="图片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15" name="矩形: 圆角 2"/>
          <p:cNvSpPr/>
          <p:nvPr>
            <p:custDataLst>
              <p:tags r:id="rId2"/>
            </p:custDataLst>
          </p:nvPr>
        </p:nvSpPr>
        <p:spPr>
          <a:xfrm>
            <a:off x="525780" y="1848485"/>
            <a:ext cx="3802380" cy="445325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6" name="矩形 15"/>
          <p:cNvSpPr/>
          <p:nvPr>
            <p:custDataLst>
              <p:tags r:id="rId3"/>
            </p:custDataLst>
          </p:nvPr>
        </p:nvSpPr>
        <p:spPr>
          <a:xfrm>
            <a:off x="683895" y="3022600"/>
            <a:ext cx="3282950" cy="3072765"/>
          </a:xfrm>
          <a:prstGeom prst="rect">
            <a:avLst/>
          </a:prstGeom>
          <a:noFill/>
        </p:spPr>
        <p:txBody>
          <a:bodyPr wrap="square" lIns="0" tIns="0" rIns="0" bIns="0" rtlCol="0" anchor="t" anchorCtr="0">
            <a:noAutofit/>
          </a:bodyPr>
          <a:p>
            <a:pPr marL="285750" lvl="0" indent="-285750" algn="l" fontAlgn="ctr">
              <a:lnSpc>
                <a:spcPct val="200000"/>
              </a:lnSpc>
              <a:spcBef>
                <a:spcPts val="0"/>
              </a:spcBef>
              <a:spcAft>
                <a:spcPts val="800"/>
              </a:spcAft>
              <a:buSzPct val="100000"/>
              <a:buFont typeface="Wingdings" panose="05000000000000000000" charset="0"/>
              <a:buChar char="l"/>
            </a:pPr>
            <a:r>
              <a:rPr lang="zh-CN" altLang="en-US" sz="1400" dirty="0">
                <a:solidFill>
                  <a:schemeClr val="tx1">
                    <a:lumMod val="85000"/>
                    <a:lumOff val="15000"/>
                  </a:schemeClr>
                </a:solidFill>
                <a:latin typeface="+mn-ea"/>
                <a:cs typeface="+mn-ea"/>
              </a:rPr>
              <a:t>深入理解技艺训练型</a:t>
            </a:r>
            <a:r>
              <a:rPr lang="en-US" altLang="zh-CN" sz="1400" dirty="0">
                <a:solidFill>
                  <a:schemeClr val="tx1">
                    <a:lumMod val="85000"/>
                    <a:lumOff val="15000"/>
                  </a:schemeClr>
                </a:solidFill>
                <a:latin typeface="+mn-ea"/>
                <a:cs typeface="+mn-ea"/>
              </a:rPr>
              <a:t>C-STEAM</a:t>
            </a:r>
            <a:r>
              <a:rPr lang="zh-CN" altLang="en-US" sz="1400" dirty="0">
                <a:solidFill>
                  <a:schemeClr val="tx1">
                    <a:lumMod val="85000"/>
                    <a:lumOff val="15000"/>
                  </a:schemeClr>
                </a:solidFill>
                <a:latin typeface="+mn-ea"/>
                <a:cs typeface="+mn-ea"/>
              </a:rPr>
              <a:t>项目的特点、实施路径及育人价值，重点掌握</a:t>
            </a:r>
            <a:r>
              <a:rPr lang="en-US" altLang="zh-CN" sz="1400" dirty="0">
                <a:solidFill>
                  <a:schemeClr val="tx1">
                    <a:lumMod val="85000"/>
                    <a:lumOff val="15000"/>
                  </a:schemeClr>
                </a:solidFill>
                <a:latin typeface="+mn-ea"/>
                <a:cs typeface="+mn-ea"/>
              </a:rPr>
              <a:t>“</a:t>
            </a:r>
            <a:r>
              <a:rPr lang="zh-CN" altLang="en-US" sz="1400" dirty="0">
                <a:solidFill>
                  <a:schemeClr val="tx1">
                    <a:lumMod val="85000"/>
                    <a:lumOff val="15000"/>
                  </a:schemeClr>
                </a:solidFill>
                <a:latin typeface="+mn-ea"/>
                <a:cs typeface="+mn-ea"/>
              </a:rPr>
              <a:t>双螺旋耦合模型</a:t>
            </a:r>
            <a:r>
              <a:rPr lang="en-US" altLang="zh-CN" sz="1400" dirty="0">
                <a:solidFill>
                  <a:schemeClr val="tx1">
                    <a:lumMod val="85000"/>
                    <a:lumOff val="15000"/>
                  </a:schemeClr>
                </a:solidFill>
                <a:latin typeface="+mn-ea"/>
                <a:cs typeface="+mn-ea"/>
              </a:rPr>
              <a:t>”</a:t>
            </a:r>
            <a:r>
              <a:rPr lang="zh-CN" altLang="en-US" sz="1400" dirty="0">
                <a:solidFill>
                  <a:schemeClr val="tx1">
                    <a:lumMod val="85000"/>
                    <a:lumOff val="15000"/>
                  </a:schemeClr>
                </a:solidFill>
                <a:latin typeface="+mn-ea"/>
                <a:cs typeface="+mn-ea"/>
              </a:rPr>
              <a:t>的内涵和应用，领会</a:t>
            </a:r>
            <a:r>
              <a:rPr lang="en-US" altLang="zh-CN" sz="1400" dirty="0">
                <a:solidFill>
                  <a:schemeClr val="tx1">
                    <a:lumMod val="85000"/>
                    <a:lumOff val="15000"/>
                  </a:schemeClr>
                </a:solidFill>
                <a:latin typeface="+mn-ea"/>
                <a:cs typeface="+mn-ea"/>
              </a:rPr>
              <a:t>“</a:t>
            </a:r>
            <a:r>
              <a:rPr lang="zh-CN" altLang="en-US" sz="1400" dirty="0">
                <a:solidFill>
                  <a:schemeClr val="tx1">
                    <a:lumMod val="85000"/>
                    <a:lumOff val="15000"/>
                  </a:schemeClr>
                </a:solidFill>
                <a:latin typeface="+mn-ea"/>
                <a:cs typeface="+mn-ea"/>
              </a:rPr>
              <a:t>做中学</a:t>
            </a:r>
            <a:r>
              <a:rPr lang="en-US" altLang="zh-CN" sz="1400" dirty="0">
                <a:solidFill>
                  <a:schemeClr val="tx1">
                    <a:lumMod val="85000"/>
                    <a:lumOff val="15000"/>
                  </a:schemeClr>
                </a:solidFill>
                <a:latin typeface="+mn-ea"/>
                <a:cs typeface="+mn-ea"/>
              </a:rPr>
              <a:t>”</a:t>
            </a:r>
            <a:r>
              <a:rPr lang="zh-CN" altLang="en-US" sz="1400" dirty="0">
                <a:solidFill>
                  <a:schemeClr val="tx1">
                    <a:lumMod val="85000"/>
                    <a:lumOff val="15000"/>
                  </a:schemeClr>
                </a:solidFill>
                <a:latin typeface="+mn-ea"/>
                <a:cs typeface="+mn-ea"/>
              </a:rPr>
              <a:t>和师徒传承的教学理念，提升在传统技艺情境下的教学设计与实施能力。</a:t>
            </a:r>
            <a:endParaRPr lang="zh-CN" altLang="en-US" sz="1400" dirty="0">
              <a:solidFill>
                <a:schemeClr val="tx1">
                  <a:lumMod val="85000"/>
                  <a:lumOff val="15000"/>
                </a:schemeClr>
              </a:solidFill>
              <a:latin typeface="+mn-ea"/>
              <a:cs typeface="+mn-ea"/>
            </a:endParaRPr>
          </a:p>
        </p:txBody>
      </p:sp>
      <p:sp>
        <p:nvSpPr>
          <p:cNvPr id="17" name="圆角矩形 16"/>
          <p:cNvSpPr/>
          <p:nvPr>
            <p:custDataLst>
              <p:tags r:id="rId4"/>
            </p:custDataLst>
          </p:nvPr>
        </p:nvSpPr>
        <p:spPr>
          <a:xfrm>
            <a:off x="771525" y="1587500"/>
            <a:ext cx="694055" cy="680085"/>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8" name="矩形 17"/>
          <p:cNvSpPr/>
          <p:nvPr>
            <p:custDataLst>
              <p:tags r:id="rId5"/>
            </p:custDataLst>
          </p:nvPr>
        </p:nvSpPr>
        <p:spPr>
          <a:xfrm>
            <a:off x="789940" y="2417445"/>
            <a:ext cx="2703830" cy="455295"/>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3"/>
                </a:solidFill>
                <a:latin typeface="+mn-ea"/>
                <a:cs typeface="+mn-ea"/>
              </a:rPr>
              <a:t>学习重点</a:t>
            </a:r>
            <a:endParaRPr lang="zh-CN" altLang="en-US" sz="2200" b="1">
              <a:solidFill>
                <a:schemeClr val="accent3"/>
              </a:solidFill>
              <a:latin typeface="+mn-ea"/>
              <a:cs typeface="+mn-ea"/>
            </a:endParaRPr>
          </a:p>
        </p:txBody>
      </p:sp>
      <p:cxnSp>
        <p:nvCxnSpPr>
          <p:cNvPr id="26" name="直接连接符 25"/>
          <p:cNvCxnSpPr/>
          <p:nvPr>
            <p:custDataLst>
              <p:tags r:id="rId6"/>
            </p:custDataLst>
          </p:nvPr>
        </p:nvCxnSpPr>
        <p:spPr>
          <a:xfrm flipV="1">
            <a:off x="707390" y="2910840"/>
            <a:ext cx="2844165" cy="0"/>
          </a:xfrm>
          <a:prstGeom prst="line">
            <a:avLst/>
          </a:prstGeom>
          <a:ln w="22225">
            <a:solidFill>
              <a:srgbClr val="7EA29C">
                <a:alpha val="50000"/>
              </a:srgbClr>
            </a:solidFill>
          </a:ln>
        </p:spPr>
        <p:style>
          <a:lnRef idx="2">
            <a:schemeClr val="accent1"/>
          </a:lnRef>
          <a:fillRef idx="0">
            <a:srgbClr val="FFFFFF"/>
          </a:fillRef>
          <a:effectRef idx="0">
            <a:srgbClr val="FFFFFF"/>
          </a:effectRef>
          <a:fontRef idx="minor">
            <a:schemeClr val="tx1"/>
          </a:fontRef>
        </p:style>
      </p:cxnSp>
      <p:sp>
        <p:nvSpPr>
          <p:cNvPr id="19" name="矩形: 圆角 2"/>
          <p:cNvSpPr/>
          <p:nvPr>
            <p:custDataLst>
              <p:tags r:id="rId7"/>
            </p:custDataLst>
          </p:nvPr>
        </p:nvSpPr>
        <p:spPr>
          <a:xfrm>
            <a:off x="4759325" y="1848485"/>
            <a:ext cx="3230245" cy="445325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20" name="矩形 19"/>
          <p:cNvSpPr/>
          <p:nvPr>
            <p:custDataLst>
              <p:tags r:id="rId8"/>
            </p:custDataLst>
          </p:nvPr>
        </p:nvSpPr>
        <p:spPr>
          <a:xfrm>
            <a:off x="4942205" y="3038475"/>
            <a:ext cx="2702560" cy="2786380"/>
          </a:xfrm>
          <a:prstGeom prst="rect">
            <a:avLst/>
          </a:prstGeom>
          <a:noFill/>
        </p:spPr>
        <p:txBody>
          <a:bodyPr wrap="square" lIns="0" tIns="0" rIns="0" bIns="0" rtlCol="0" anchor="t" anchorCtr="0">
            <a:noAutofit/>
          </a:bodyPr>
          <a:p>
            <a:pPr marL="317500" lvl="0" indent="-317500" algn="l" fontAlgn="ctr">
              <a:lnSpc>
                <a:spcPct val="150000"/>
              </a:lnSpc>
              <a:spcBef>
                <a:spcPts val="0"/>
              </a:spcBef>
              <a:spcAft>
                <a:spcPts val="800"/>
              </a:spcAft>
              <a:buSzPct val="100000"/>
              <a:buFont typeface="Wingdings" panose="05000000000000000000" charset="0"/>
              <a:buChar char="l"/>
            </a:pPr>
            <a:r>
              <a:rPr lang="zh-CN" altLang="en-US" sz="1400" dirty="0">
                <a:solidFill>
                  <a:schemeClr val="tx1">
                    <a:lumMod val="85000"/>
                    <a:lumOff val="15000"/>
                  </a:schemeClr>
                </a:solidFill>
                <a:latin typeface="+mn-ea"/>
                <a:cs typeface="+mn-ea"/>
              </a:rPr>
              <a:t>选取一项感兴趣的中华优秀传统文化技艺，收集相关的文献资料、图片视频等，分析其文化内涵、操作工艺和传承方式，思考如何将其转化为</a:t>
            </a:r>
            <a:r>
              <a:rPr lang="en-US" altLang="zh-CN" sz="1400" dirty="0">
                <a:solidFill>
                  <a:schemeClr val="tx1">
                    <a:lumMod val="85000"/>
                    <a:lumOff val="15000"/>
                  </a:schemeClr>
                </a:solidFill>
                <a:latin typeface="+mn-ea"/>
                <a:cs typeface="+mn-ea"/>
              </a:rPr>
              <a:t>C-STEAM</a:t>
            </a:r>
            <a:r>
              <a:rPr lang="zh-CN" altLang="en-US" sz="1400" dirty="0">
                <a:solidFill>
                  <a:schemeClr val="tx1">
                    <a:lumMod val="85000"/>
                    <a:lumOff val="15000"/>
                  </a:schemeClr>
                </a:solidFill>
                <a:latin typeface="+mn-ea"/>
                <a:cs typeface="+mn-ea"/>
              </a:rPr>
              <a:t>项目，并撰写学习笔记，为课堂讨论做准备。</a:t>
            </a:r>
            <a:endParaRPr lang="zh-CN" altLang="en-US" sz="1400" dirty="0">
              <a:solidFill>
                <a:schemeClr val="tx1">
                  <a:lumMod val="85000"/>
                  <a:lumOff val="15000"/>
                </a:schemeClr>
              </a:solidFill>
              <a:latin typeface="+mn-ea"/>
              <a:cs typeface="+mn-ea"/>
            </a:endParaRPr>
          </a:p>
        </p:txBody>
      </p:sp>
      <p:sp>
        <p:nvSpPr>
          <p:cNvPr id="21" name="圆角矩形 20"/>
          <p:cNvSpPr/>
          <p:nvPr>
            <p:custDataLst>
              <p:tags r:id="rId9"/>
            </p:custDataLst>
          </p:nvPr>
        </p:nvSpPr>
        <p:spPr>
          <a:xfrm>
            <a:off x="5100320" y="1582420"/>
            <a:ext cx="694055" cy="680085"/>
          </a:xfrm>
          <a:prstGeom prst="roundRect">
            <a:avLst>
              <a:gd name="adj" fmla="val 0"/>
            </a:avLst>
          </a:prstGeom>
          <a:solidFill>
            <a:srgbClr val="55797A"/>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22" name="矩形 21"/>
          <p:cNvSpPr/>
          <p:nvPr>
            <p:custDataLst>
              <p:tags r:id="rId10"/>
            </p:custDataLst>
          </p:nvPr>
        </p:nvSpPr>
        <p:spPr>
          <a:xfrm>
            <a:off x="5090795" y="2428875"/>
            <a:ext cx="2703830" cy="443230"/>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3">
                    <a:lumMod val="75000"/>
                  </a:schemeClr>
                </a:solidFill>
                <a:latin typeface="+mn-ea"/>
                <a:cs typeface="+mn-ea"/>
              </a:rPr>
              <a:t>课前活动</a:t>
            </a:r>
            <a:endParaRPr lang="zh-CN" altLang="en-US" sz="2200" b="1">
              <a:solidFill>
                <a:schemeClr val="accent3">
                  <a:lumMod val="75000"/>
                </a:schemeClr>
              </a:solidFill>
              <a:latin typeface="+mn-ea"/>
              <a:cs typeface="+mn-ea"/>
            </a:endParaRPr>
          </a:p>
        </p:txBody>
      </p:sp>
      <p:cxnSp>
        <p:nvCxnSpPr>
          <p:cNvPr id="27" name="直接连接符 26"/>
          <p:cNvCxnSpPr/>
          <p:nvPr>
            <p:custDataLst>
              <p:tags r:id="rId11"/>
            </p:custDataLst>
          </p:nvPr>
        </p:nvCxnSpPr>
        <p:spPr>
          <a:xfrm>
            <a:off x="4874260" y="2905760"/>
            <a:ext cx="2844165" cy="0"/>
          </a:xfrm>
          <a:prstGeom prst="line">
            <a:avLst/>
          </a:prstGeom>
          <a:ln w="22225">
            <a:solidFill>
              <a:schemeClr val="accent3">
                <a:alpha val="50000"/>
              </a:schemeClr>
            </a:solidFill>
          </a:ln>
        </p:spPr>
        <p:style>
          <a:lnRef idx="2">
            <a:schemeClr val="accent1"/>
          </a:lnRef>
          <a:fillRef idx="0">
            <a:srgbClr val="FFFFFF"/>
          </a:fillRef>
          <a:effectRef idx="0">
            <a:srgbClr val="FFFFFF"/>
          </a:effectRef>
          <a:fontRef idx="minor">
            <a:schemeClr val="tx1"/>
          </a:fontRef>
        </p:style>
      </p:cxnSp>
      <p:sp>
        <p:nvSpPr>
          <p:cNvPr id="31" name="矩形: 圆角 2"/>
          <p:cNvSpPr/>
          <p:nvPr>
            <p:custDataLst>
              <p:tags r:id="rId12"/>
            </p:custDataLst>
          </p:nvPr>
        </p:nvSpPr>
        <p:spPr>
          <a:xfrm>
            <a:off x="8420100" y="1848485"/>
            <a:ext cx="3246755" cy="445325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32" name="矩形 31"/>
          <p:cNvSpPr/>
          <p:nvPr>
            <p:custDataLst>
              <p:tags r:id="rId13"/>
            </p:custDataLst>
          </p:nvPr>
        </p:nvSpPr>
        <p:spPr>
          <a:xfrm>
            <a:off x="8521065" y="3022600"/>
            <a:ext cx="2809875" cy="2577465"/>
          </a:xfrm>
          <a:prstGeom prst="rect">
            <a:avLst/>
          </a:prstGeom>
          <a:noFill/>
        </p:spPr>
        <p:txBody>
          <a:bodyPr wrap="square" lIns="0" tIns="0" rIns="0" bIns="0" rtlCol="0" anchor="t" anchorCtr="0">
            <a:noAutofit/>
          </a:bodyPr>
          <a:p>
            <a:pPr marL="292100" lvl="0" indent="-292100" algn="l" fontAlgn="ctr">
              <a:lnSpc>
                <a:spcPct val="150000"/>
              </a:lnSpc>
              <a:spcBef>
                <a:spcPts val="0"/>
              </a:spcBef>
              <a:spcAft>
                <a:spcPts val="800"/>
              </a:spcAft>
              <a:buSzPct val="100000"/>
              <a:buFont typeface="Wingdings" panose="05000000000000000000" charset="0"/>
              <a:buChar char="l"/>
            </a:pPr>
            <a:r>
              <a:rPr lang="zh-CN" altLang="en-US" sz="1400" dirty="0">
                <a:solidFill>
                  <a:schemeClr val="tx1">
                    <a:lumMod val="85000"/>
                    <a:lumOff val="15000"/>
                  </a:schemeClr>
                </a:solidFill>
                <a:latin typeface="+mn-ea"/>
                <a:cs typeface="+mn-ea"/>
              </a:rPr>
              <a:t>基于本章学习内容，结合自身专业背景和教学经验，选择一项本地的传统文化技艺，设计并实施一个微型的技艺训练项目。在实践中深化对</a:t>
            </a:r>
            <a:r>
              <a:rPr lang="en-US" altLang="zh-CN" sz="1400" dirty="0">
                <a:solidFill>
                  <a:schemeClr val="tx1">
                    <a:lumMod val="85000"/>
                    <a:lumOff val="15000"/>
                  </a:schemeClr>
                </a:solidFill>
                <a:latin typeface="+mn-ea"/>
                <a:cs typeface="+mn-ea"/>
              </a:rPr>
              <a:t>“</a:t>
            </a:r>
            <a:r>
              <a:rPr lang="zh-CN" altLang="en-US" sz="1400" dirty="0">
                <a:solidFill>
                  <a:schemeClr val="tx1">
                    <a:lumMod val="85000"/>
                    <a:lumOff val="15000"/>
                  </a:schemeClr>
                </a:solidFill>
                <a:latin typeface="+mn-ea"/>
                <a:cs typeface="+mn-ea"/>
              </a:rPr>
              <a:t>双螺旋耦合模型</a:t>
            </a:r>
            <a:r>
              <a:rPr lang="en-US" altLang="zh-CN" sz="1400" dirty="0">
                <a:solidFill>
                  <a:schemeClr val="tx1">
                    <a:lumMod val="85000"/>
                    <a:lumOff val="15000"/>
                  </a:schemeClr>
                </a:solidFill>
                <a:latin typeface="+mn-ea"/>
                <a:cs typeface="+mn-ea"/>
              </a:rPr>
              <a:t>”</a:t>
            </a:r>
            <a:r>
              <a:rPr lang="zh-CN" altLang="en-US" sz="1400" dirty="0">
                <a:solidFill>
                  <a:schemeClr val="tx1">
                    <a:lumMod val="85000"/>
                    <a:lumOff val="15000"/>
                  </a:schemeClr>
                </a:solidFill>
                <a:latin typeface="+mn-ea"/>
                <a:cs typeface="+mn-ea"/>
              </a:rPr>
              <a:t>的理解和运用，并撰写教学反思，在学习小组内分享心得体会，以提升跨学科教学设计能力。</a:t>
            </a:r>
            <a:endParaRPr lang="zh-CN" altLang="en-US" sz="1400" dirty="0">
              <a:solidFill>
                <a:schemeClr val="tx1">
                  <a:lumMod val="85000"/>
                  <a:lumOff val="15000"/>
                </a:schemeClr>
              </a:solidFill>
              <a:latin typeface="+mn-ea"/>
              <a:cs typeface="+mn-ea"/>
            </a:endParaRPr>
          </a:p>
        </p:txBody>
      </p:sp>
      <p:sp>
        <p:nvSpPr>
          <p:cNvPr id="34" name="圆角矩形 33"/>
          <p:cNvSpPr/>
          <p:nvPr>
            <p:custDataLst>
              <p:tags r:id="rId14"/>
            </p:custDataLst>
          </p:nvPr>
        </p:nvSpPr>
        <p:spPr>
          <a:xfrm>
            <a:off x="8665845" y="1587500"/>
            <a:ext cx="694055" cy="680085"/>
          </a:xfrm>
          <a:prstGeom prst="roundRect">
            <a:avLst>
              <a:gd name="adj" fmla="val 0"/>
            </a:avLst>
          </a:prstGeom>
          <a:solidFill>
            <a:srgbClr val="7EA29C"/>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sp>
        <p:nvSpPr>
          <p:cNvPr id="35" name="矩形 34"/>
          <p:cNvSpPr/>
          <p:nvPr>
            <p:custDataLst>
              <p:tags r:id="rId15"/>
            </p:custDataLst>
          </p:nvPr>
        </p:nvSpPr>
        <p:spPr>
          <a:xfrm>
            <a:off x="8684260" y="2417445"/>
            <a:ext cx="2703830" cy="455295"/>
          </a:xfrm>
          <a:prstGeom prst="rect">
            <a:avLst/>
          </a:prstGeom>
          <a:noFill/>
        </p:spPr>
        <p:txBody>
          <a:bodyPr wrap="square" lIns="0" tIns="0" rIns="0" bIns="0" rtlCol="0" anchor="ctr" anchorCtr="0">
            <a:noAutofit/>
          </a:bodyPr>
          <a:p>
            <a:pPr>
              <a:spcBef>
                <a:spcPct val="0"/>
              </a:spcBef>
              <a:spcAft>
                <a:spcPct val="0"/>
              </a:spcAft>
            </a:pPr>
            <a:r>
              <a:rPr lang="zh-CN" altLang="en-US" sz="2200" b="1">
                <a:solidFill>
                  <a:srgbClr val="55797A"/>
                </a:solidFill>
                <a:latin typeface="+mn-ea"/>
                <a:cs typeface="+mn-ea"/>
              </a:rPr>
              <a:t>课后活动</a:t>
            </a:r>
            <a:endParaRPr lang="zh-CN" altLang="en-US" sz="2200" b="1">
              <a:solidFill>
                <a:srgbClr val="55797A"/>
              </a:solidFill>
              <a:latin typeface="+mn-ea"/>
              <a:cs typeface="+mn-ea"/>
            </a:endParaRPr>
          </a:p>
        </p:txBody>
      </p:sp>
      <p:cxnSp>
        <p:nvCxnSpPr>
          <p:cNvPr id="36" name="直接连接符 35"/>
          <p:cNvCxnSpPr/>
          <p:nvPr>
            <p:custDataLst>
              <p:tags r:id="rId16"/>
            </p:custDataLst>
          </p:nvPr>
        </p:nvCxnSpPr>
        <p:spPr>
          <a:xfrm flipV="1">
            <a:off x="8627110" y="2891790"/>
            <a:ext cx="2447925"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grpSp>
        <p:nvGrpSpPr>
          <p:cNvPr id="3" name="组合 2"/>
          <p:cNvGrpSpPr/>
          <p:nvPr/>
        </p:nvGrpSpPr>
        <p:grpSpPr>
          <a:xfrm>
            <a:off x="675640" y="402590"/>
            <a:ext cx="3270250" cy="600710"/>
            <a:chOff x="4249" y="5798"/>
            <a:chExt cx="5150" cy="946"/>
          </a:xfrm>
        </p:grpSpPr>
        <p:sp>
          <p:nvSpPr>
            <p:cNvPr id="2" name="矩形 1"/>
            <p:cNvSpPr/>
            <p:nvPr/>
          </p:nvSpPr>
          <p:spPr>
            <a:xfrm>
              <a:off x="4249" y="6413"/>
              <a:ext cx="3583" cy="331"/>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288" y="5798"/>
              <a:ext cx="5111" cy="919"/>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课前活动回顾：</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grpSp>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grpSp>
        <p:nvGrpSpPr>
          <p:cNvPr id="6" name="组合 5"/>
          <p:cNvGrpSpPr/>
          <p:nvPr>
            <p:custDataLst>
              <p:tags r:id="rId2"/>
            </p:custDataLst>
          </p:nvPr>
        </p:nvGrpSpPr>
        <p:grpSpPr>
          <a:xfrm rot="0">
            <a:off x="1555115" y="1472565"/>
            <a:ext cx="8144510" cy="1956435"/>
            <a:chOff x="1970" y="5834"/>
            <a:chExt cx="12826" cy="3183"/>
          </a:xfrm>
        </p:grpSpPr>
        <p:sp>
          <p:nvSpPr>
            <p:cNvPr id="34" name="折角形 33"/>
            <p:cNvSpPr/>
            <p:nvPr>
              <p:custDataLst>
                <p:tags r:id="rId3"/>
              </p:custDataLst>
            </p:nvPr>
          </p:nvSpPr>
          <p:spPr>
            <a:xfrm>
              <a:off x="1970" y="5834"/>
              <a:ext cx="12826" cy="3183"/>
            </a:xfrm>
            <a:prstGeom prst="foldedCorner">
              <a:avLst>
                <a:gd name="adj" fmla="val 24325"/>
              </a:avLst>
            </a:prstGeom>
            <a:solidFill>
              <a:srgbClr val="FFFFFF"/>
            </a:solidFill>
            <a:ln w="12700" cap="flat" cmpd="sng" algn="ctr">
              <a:noFill/>
              <a:prstDash val="solid"/>
              <a:miter lim="800000"/>
            </a:ln>
            <a:effectLst>
              <a:outerShdw blurRad="152400" dist="38100" dir="5400000" algn="t" rotWithShape="0">
                <a:prstClr val="black">
                  <a:alpha val="40000"/>
                </a:prstClr>
              </a:outerShdw>
            </a:effectLst>
          </p:spPr>
          <p:style>
            <a:lnRef idx="2">
              <a:srgbClr val="4DA5BA">
                <a:shade val="50000"/>
              </a:srgbClr>
            </a:lnRef>
            <a:fillRef idx="1">
              <a:srgbClr val="4DA5BA"/>
            </a:fillRef>
            <a:effectRef idx="0">
              <a:srgbClr val="4DA5BA"/>
            </a:effectRef>
            <a:fontRef idx="minor">
              <a:srgbClr val="FFFFFF"/>
            </a:fontRef>
          </p:style>
          <p:txBody>
            <a:bodyPr rtlCol="0" anchor="ctr"/>
            <a:lstStyle/>
            <a:p>
              <a:pPr algn="ctr"/>
              <a:endParaRPr lang="zh-CN" altLang="en-US">
                <a:solidFill>
                  <a:srgbClr val="FFFFFF"/>
                </a:solidFill>
              </a:endParaRPr>
            </a:p>
          </p:txBody>
        </p:sp>
        <p:sp>
          <p:nvSpPr>
            <p:cNvPr id="7" name="任意多边形 6"/>
            <p:cNvSpPr/>
            <p:nvPr>
              <p:custDataLst>
                <p:tags r:id="rId4"/>
              </p:custDataLst>
            </p:nvPr>
          </p:nvSpPr>
          <p:spPr>
            <a:xfrm>
              <a:off x="2610" y="5834"/>
              <a:ext cx="578" cy="906"/>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rgbClr val="4DA5BA">
                <a:lumMod val="40000"/>
                <a:lumOff val="60000"/>
              </a:srgbClr>
            </a:solidFill>
            <a:ln w="12700" cap="flat" cmpd="sng" algn="ctr">
              <a:noFill/>
              <a:prstDash val="solid"/>
              <a:miter lim="800000"/>
            </a:ln>
            <a:effectLst/>
          </p:spPr>
          <p:style>
            <a:lnRef idx="2">
              <a:srgbClr val="4DA5BA">
                <a:shade val="50000"/>
              </a:srgbClr>
            </a:lnRef>
            <a:fillRef idx="1">
              <a:srgbClr val="4DA5BA"/>
            </a:fillRef>
            <a:effectRef idx="0">
              <a:srgbClr val="4DA5BA"/>
            </a:effectRef>
            <a:fontRef idx="minor">
              <a:srgbClr val="FFFFFF"/>
            </a:fontRef>
          </p:style>
          <p:txBody>
            <a:bodyPr rtlCol="0" anchor="ctr"/>
            <a:lstStyle/>
            <a:p>
              <a:pPr algn="ctr"/>
              <a:endParaRPr lang="zh-CN" altLang="en-US">
                <a:solidFill>
                  <a:srgbClr val="FFFFFF"/>
                </a:solidFill>
              </a:endParaRPr>
            </a:p>
          </p:txBody>
        </p:sp>
      </p:grpSp>
      <p:grpSp>
        <p:nvGrpSpPr>
          <p:cNvPr id="8" name="组合 7"/>
          <p:cNvGrpSpPr/>
          <p:nvPr/>
        </p:nvGrpSpPr>
        <p:grpSpPr>
          <a:xfrm>
            <a:off x="2950845" y="3898265"/>
            <a:ext cx="8622665" cy="2388870"/>
            <a:chOff x="2269" y="6051"/>
            <a:chExt cx="13579" cy="3762"/>
          </a:xfrm>
        </p:grpSpPr>
        <p:grpSp>
          <p:nvGrpSpPr>
            <p:cNvPr id="25" name="组合 24"/>
            <p:cNvGrpSpPr/>
            <p:nvPr/>
          </p:nvGrpSpPr>
          <p:grpSpPr>
            <a:xfrm>
              <a:off x="2269" y="6051"/>
              <a:ext cx="13579" cy="3762"/>
              <a:chOff x="671" y="5668"/>
              <a:chExt cx="8202" cy="7388"/>
            </a:xfrm>
          </p:grpSpPr>
          <p:sp>
            <p:nvSpPr>
              <p:cNvPr id="23" name="矩形: 圆角 63"/>
              <p:cNvSpPr/>
              <p:nvPr>
                <p:custDataLst>
                  <p:tags r:id="rId5"/>
                </p:custDataLst>
              </p:nvPr>
            </p:nvSpPr>
            <p:spPr>
              <a:xfrm>
                <a:off x="964" y="5668"/>
                <a:ext cx="7909" cy="6450"/>
              </a:xfrm>
              <a:prstGeom prst="roundRect">
                <a:avLst>
                  <a:gd name="adj" fmla="val 0"/>
                </a:avLst>
              </a:prstGeom>
              <a:solidFill>
                <a:sysClr val="window" lastClr="FFFFFF"/>
              </a:solidFill>
              <a:ln w="12700" cap="flat" cmpd="sng" algn="ctr">
                <a:solidFill>
                  <a:srgbClr val="55797A"/>
                </a:solidFill>
                <a:prstDash val="solid"/>
                <a:miter lim="800000"/>
              </a:ln>
              <a:effectLst/>
            </p:spPr>
            <p:txBody>
              <a:bodyPr rtlCol="0" anchor="ctr"/>
              <a:p>
                <a:pPr algn="ctr"/>
                <a:endParaRPr lang="zh-CN" altLang="en-US">
                  <a:solidFill>
                    <a:sysClr val="windowText" lastClr="000000"/>
                  </a:solidFill>
                  <a:latin typeface="等线" panose="02010600030101010101" charset="-122"/>
                  <a:ea typeface="等线" panose="02010600030101010101" charset="-122"/>
                </a:endParaRPr>
              </a:p>
            </p:txBody>
          </p:sp>
          <p:sp>
            <p:nvSpPr>
              <p:cNvPr id="24" name="矩形 23"/>
              <p:cNvSpPr/>
              <p:nvPr>
                <p:custDataLst>
                  <p:tags r:id="rId6"/>
                </p:custDataLst>
              </p:nvPr>
            </p:nvSpPr>
            <p:spPr>
              <a:xfrm>
                <a:off x="671" y="6284"/>
                <a:ext cx="7860" cy="6772"/>
              </a:xfrm>
              <a:prstGeom prst="rect">
                <a:avLst/>
              </a:prstGeom>
              <a:solidFill>
                <a:srgbClr val="D7E7E1"/>
              </a:solidFill>
              <a:ln w="12700" cap="flat" cmpd="sng" algn="ctr">
                <a:noFill/>
                <a:prstDash val="solid"/>
                <a:miter lim="800000"/>
              </a:ln>
              <a:effectLst/>
            </p:spPr>
            <p:txBody>
              <a:bodyPr rtlCol="0" anchor="ctr"/>
              <a:p>
                <a:pPr algn="ctr"/>
                <a:endParaRPr lang="zh-CN" altLang="en-US">
                  <a:solidFill>
                    <a:sysClr val="window" lastClr="FFFFFF"/>
                  </a:solidFill>
                  <a:latin typeface="等线" panose="02010600030101010101" charset="-122"/>
                  <a:ea typeface="等线" panose="02010600030101010101" charset="-122"/>
                </a:endParaRPr>
              </a:p>
            </p:txBody>
          </p:sp>
        </p:grpSp>
        <p:sp>
          <p:nvSpPr>
            <p:cNvPr id="18" name="文本框 17"/>
            <p:cNvSpPr txBox="1"/>
            <p:nvPr/>
          </p:nvSpPr>
          <p:spPr>
            <a:xfrm>
              <a:off x="2754" y="6880"/>
              <a:ext cx="11634" cy="2325"/>
            </a:xfrm>
            <a:prstGeom prst="rect">
              <a:avLst/>
            </a:prstGeom>
            <a:noFill/>
          </p:spPr>
          <p:txBody>
            <a:bodyPr wrap="square" rtlCol="0">
              <a:spAutoFit/>
            </a:bodyPr>
            <a:p>
              <a:pPr marL="342900" indent="-342900">
                <a:lnSpc>
                  <a:spcPct val="150000"/>
                </a:lnSpc>
                <a:buFont typeface="Wingdings" panose="05000000000000000000" charset="0"/>
                <a:buChar char="l"/>
              </a:pPr>
              <a:r>
                <a:rPr lang="zh-CN" altLang="en-US" sz="2000"/>
                <a:t>这些承载着千年智慧的传统技艺，如何在现代教育中焕发新生？</a:t>
              </a:r>
              <a:endParaRPr lang="zh-CN" altLang="en-US" sz="2000"/>
            </a:p>
            <a:p>
              <a:pPr marL="342900" indent="-342900">
                <a:lnSpc>
                  <a:spcPct val="150000"/>
                </a:lnSpc>
                <a:buFont typeface="Wingdings" panose="05000000000000000000" charset="0"/>
                <a:buChar char="l"/>
              </a:pPr>
              <a:r>
                <a:rPr lang="zh-CN" altLang="en-US" sz="2000"/>
                <a:t>如何通过技艺训练型项目，既传承传统文化，又培养学生的创新能力和跨学科素养？</a:t>
              </a:r>
              <a:endParaRPr lang="zh-CN" altLang="en-US" sz="2000"/>
            </a:p>
          </p:txBody>
        </p:sp>
      </p:grpSp>
      <p:sp>
        <p:nvSpPr>
          <p:cNvPr id="10" name="Title 6"/>
          <p:cNvSpPr txBox="1"/>
          <p:nvPr>
            <p:custDataLst>
              <p:tags r:id="rId7"/>
            </p:custDataLst>
          </p:nvPr>
        </p:nvSpPr>
        <p:spPr>
          <a:xfrm>
            <a:off x="1614805" y="2142575"/>
            <a:ext cx="6985000" cy="800100"/>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36195" lvl="0" indent="0" algn="l" fontAlgn="ctr">
              <a:lnSpc>
                <a:spcPct val="130000"/>
              </a:lnSpc>
              <a:spcBef>
                <a:spcPts val="1200"/>
              </a:spcBef>
              <a:spcAft>
                <a:spcPts val="0"/>
              </a:spcAft>
              <a:buSzPct val="80000"/>
              <a:buFont typeface="Wingdings" panose="05000000000000000000" charset="0"/>
              <a:buNone/>
            </a:pPr>
            <a:r>
              <a:rPr lang="zh-CN" altLang="en-US" sz="2000" spc="160" dirty="0">
                <a:solidFill>
                  <a:srgbClr val="000000">
                    <a:lumMod val="75000"/>
                    <a:lumOff val="25000"/>
                  </a:srgbClr>
                </a:solidFill>
                <a:uFillTx/>
                <a:latin typeface="微软雅黑" panose="020B0503020204020204" pitchFamily="34" charset="-122"/>
                <a:ea typeface="微软雅黑" panose="020B0503020204020204" pitchFamily="34" charset="-122"/>
                <a:sym typeface="+mn-ea"/>
              </a:rPr>
              <a:t>请</a:t>
            </a:r>
            <a:r>
              <a:rPr lang="zh-CN" altLang="en-US" sz="2000" spc="160" dirty="0">
                <a:solidFill>
                  <a:srgbClr val="000000">
                    <a:lumMod val="75000"/>
                    <a:lumOff val="25000"/>
                  </a:srgbClr>
                </a:solidFill>
                <a:uFillTx/>
                <a:latin typeface="微软雅黑" panose="020B0503020204020204" pitchFamily="34" charset="-122"/>
                <a:ea typeface="微软雅黑" panose="020B0503020204020204" pitchFamily="34" charset="-122"/>
                <a:sym typeface="+mn-ea"/>
              </a:rPr>
              <a:t>同学们分享课前收集的传统文化技艺资料，展示其文化内涵、操作工艺和传承方式。</a:t>
            </a:r>
            <a:endParaRPr lang="zh-CN" altLang="en-US" sz="2000" spc="160" dirty="0">
              <a:solidFill>
                <a:srgbClr val="000000">
                  <a:lumMod val="75000"/>
                  <a:lumOff val="25000"/>
                </a:srgbClr>
              </a:solidFill>
              <a:uFillTx/>
              <a:latin typeface="微软雅黑" panose="020B0503020204020204" pitchFamily="34" charset="-122"/>
              <a:ea typeface="微软雅黑" panose="020B0503020204020204" pitchFamily="34" charset="-122"/>
              <a:sym typeface="+mn-ea"/>
            </a:endParaRPr>
          </a:p>
        </p:txBody>
      </p:sp>
      <p:pic>
        <p:nvPicPr>
          <p:cNvPr id="13" name="图片 12" descr="思考者"/>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00405" y="4306570"/>
            <a:ext cx="1499235" cy="1499235"/>
          </a:xfrm>
          <a:prstGeom prst="rect">
            <a:avLst/>
          </a:prstGeom>
        </p:spPr>
      </p:pic>
      <p:sp>
        <p:nvSpPr>
          <p:cNvPr id="14" name="文本框 13"/>
          <p:cNvSpPr txBox="1"/>
          <p:nvPr/>
        </p:nvSpPr>
        <p:spPr>
          <a:xfrm>
            <a:off x="2328545" y="4486275"/>
            <a:ext cx="492760" cy="1352550"/>
          </a:xfrm>
          <a:prstGeom prst="rect">
            <a:avLst/>
          </a:prstGeom>
          <a:noFill/>
        </p:spPr>
        <p:txBody>
          <a:bodyPr wrap="square" rtlCol="0">
            <a:noAutofit/>
          </a:bodyPr>
          <a:p>
            <a:r>
              <a:rPr lang="zh-CN" altLang="en-US" sz="3600" b="1">
                <a:solidFill>
                  <a:srgbClr val="55797A"/>
                </a:solidFill>
              </a:rPr>
              <a:t>提问</a:t>
            </a:r>
            <a:endParaRPr lang="zh-CN" altLang="en-US" sz="3600" b="1">
              <a:solidFill>
                <a:srgbClr val="55797A"/>
              </a:solidFill>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down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2" name="文本框 11"/>
          <p:cNvSpPr txBox="1"/>
          <p:nvPr/>
        </p:nvSpPr>
        <p:spPr>
          <a:xfrm>
            <a:off x="3228340" y="2607945"/>
            <a:ext cx="5709285" cy="1568450"/>
          </a:xfrm>
          <a:prstGeom prst="rect">
            <a:avLst/>
          </a:prstGeom>
          <a:noFill/>
        </p:spPr>
        <p:txBody>
          <a:bodyPr wrap="square" rtlCol="0">
            <a:spAutoFit/>
          </a:bodyPr>
          <a:lstStyle/>
          <a:p>
            <a:pPr algn="ctr"/>
            <a:r>
              <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rPr>
              <a:t>TWO</a:t>
            </a:r>
            <a:endParaRPr lang="en-US" altLang="zh-CN" sz="9600">
              <a:solidFill>
                <a:srgbClr val="7EA29C">
                  <a:alpha val="10000"/>
                </a:srgbClr>
              </a:solidFill>
              <a:effectLst/>
              <a:latin typeface="微软雅黑" panose="020B0503020204020204" pitchFamily="34" charset="-122"/>
              <a:ea typeface="微软雅黑" panose="020B0503020204020204" pitchFamily="34" charset="-122"/>
              <a:sym typeface="+mn-ea"/>
            </a:endParaRPr>
          </a:p>
        </p:txBody>
      </p:sp>
      <p:grpSp>
        <p:nvGrpSpPr>
          <p:cNvPr id="3" name="组合 2"/>
          <p:cNvGrpSpPr/>
          <p:nvPr/>
        </p:nvGrpSpPr>
        <p:grpSpPr>
          <a:xfrm>
            <a:off x="429304" y="1793240"/>
            <a:ext cx="11333392" cy="1965325"/>
            <a:chOff x="-1257" y="2902"/>
            <a:chExt cx="21361" cy="3095"/>
          </a:xfrm>
        </p:grpSpPr>
        <p:sp>
          <p:nvSpPr>
            <p:cNvPr id="2" name="矩形 1"/>
            <p:cNvSpPr/>
            <p:nvPr/>
          </p:nvSpPr>
          <p:spPr>
            <a:xfrm>
              <a:off x="3372" y="5421"/>
              <a:ext cx="12416" cy="576"/>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257" y="2902"/>
              <a:ext cx="21361" cy="2935"/>
            </a:xfrm>
            <a:prstGeom prst="rect">
              <a:avLst/>
            </a:prstGeom>
            <a:noFill/>
          </p:spPr>
          <p:txBody>
            <a:bodyPr wrap="square" rtlCol="0">
              <a:spAutoFit/>
            </a:bodyPr>
            <a:lstStyle/>
            <a:p>
              <a:pPr algn="ctr">
                <a:lnSpc>
                  <a:spcPct val="120000"/>
                </a:lnSpc>
                <a:spcBef>
                  <a:spcPts val="0"/>
                </a:spcBef>
                <a:spcAft>
                  <a:spcPts val="0"/>
                </a:spcAft>
              </a:pP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第一节</a:t>
              </a:r>
              <a:endParaRPr lang="zh-CN" altLang="en-US" sz="4800" b="1" dirty="0">
                <a:solidFill>
                  <a:srgbClr val="55797A"/>
                </a:solidFill>
                <a:effectLst/>
                <a:latin typeface="微软雅黑" panose="020B0503020204020204" pitchFamily="34" charset="-122"/>
                <a:ea typeface="微软雅黑" panose="020B0503020204020204" pitchFamily="34" charset="-122"/>
                <a:sym typeface="+mn-ea"/>
              </a:endParaRPr>
            </a:p>
            <a:p>
              <a:pPr algn="ctr">
                <a:lnSpc>
                  <a:spcPct val="120000"/>
                </a:lnSpc>
                <a:spcBef>
                  <a:spcPts val="0"/>
                </a:spcBef>
                <a:spcAft>
                  <a:spcPts val="0"/>
                </a:spcAft>
              </a:pP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技艺训练型</a:t>
              </a:r>
              <a:r>
                <a:rPr lang="en-US" altLang="zh-CN" sz="4800" b="1" dirty="0">
                  <a:solidFill>
                    <a:srgbClr val="55797A"/>
                  </a:solidFill>
                  <a:effectLst/>
                  <a:latin typeface="微软雅黑" panose="020B0503020204020204" pitchFamily="34" charset="-122"/>
                  <a:ea typeface="微软雅黑" panose="020B0503020204020204" pitchFamily="34" charset="-122"/>
                  <a:sym typeface="+mn-ea"/>
                </a:rPr>
                <a:t>C-STEAM</a:t>
              </a:r>
              <a:r>
                <a:rPr lang="zh-CN" altLang="en-US" sz="4800" b="1" dirty="0">
                  <a:solidFill>
                    <a:srgbClr val="55797A"/>
                  </a:solidFill>
                  <a:effectLst/>
                  <a:latin typeface="微软雅黑" panose="020B0503020204020204" pitchFamily="34" charset="-122"/>
                  <a:ea typeface="微软雅黑" panose="020B0503020204020204" pitchFamily="34" charset="-122"/>
                  <a:sym typeface="+mn-ea"/>
                </a:rPr>
                <a:t>项目的场景与特点</a:t>
              </a:r>
              <a:endParaRPr lang="zh-CN" altLang="en-US" sz="4800" b="1" dirty="0">
                <a:solidFill>
                  <a:srgbClr val="55797A"/>
                </a:solidFill>
                <a:effectLst/>
                <a:latin typeface="微软雅黑" panose="020B0503020204020204" pitchFamily="34" charset="-122"/>
                <a:ea typeface="微软雅黑" panose="020B0503020204020204" pitchFamily="34" charset="-122"/>
                <a:sym typeface="+mn-ea"/>
              </a:endParaRPr>
            </a:p>
          </p:txBody>
        </p:sp>
      </p:grpSp>
      <p:sp>
        <p:nvSpPr>
          <p:cNvPr id="13" name="圆角矩形 12"/>
          <p:cNvSpPr/>
          <p:nvPr/>
        </p:nvSpPr>
        <p:spPr>
          <a:xfrm>
            <a:off x="4863783" y="4692650"/>
            <a:ext cx="2438400" cy="433070"/>
          </a:xfrm>
          <a:prstGeom prst="roundRect">
            <a:avLst>
              <a:gd name="adj" fmla="val 50000"/>
            </a:avLst>
          </a:prstGeom>
          <a:noFill/>
          <a:ln>
            <a:solidFill>
              <a:srgbClr val="5579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rPr>
              <a:t>PART 02</a:t>
            </a:r>
            <a:endParaRPr lang="en-US" sz="2000">
              <a:solidFill>
                <a:srgbClr val="55797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29775" y="208619"/>
            <a:ext cx="2463267" cy="386630"/>
          </a:xfrm>
          <a:prstGeom prst="rect">
            <a:avLst/>
          </a:prstGeom>
        </p:spPr>
      </p:pic>
      <p:sp>
        <p:nvSpPr>
          <p:cNvPr id="6" name="矩形 5"/>
          <p:cNvSpPr/>
          <p:nvPr/>
        </p:nvSpPr>
        <p:spPr>
          <a:xfrm>
            <a:off x="675640" y="793115"/>
            <a:ext cx="4719955" cy="210185"/>
          </a:xfrm>
          <a:prstGeom prst="rect">
            <a:avLst/>
          </a:prstGeom>
          <a:solidFill>
            <a:srgbClr val="D7E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0405" y="402590"/>
            <a:ext cx="9071610" cy="583565"/>
          </a:xfrm>
          <a:prstGeom prst="rect">
            <a:avLst/>
          </a:prstGeom>
          <a:noFill/>
        </p:spPr>
        <p:txBody>
          <a:bodyPr wrap="square" rtlCol="0">
            <a:spAutoFit/>
          </a:bodyPr>
          <a:lstStyle/>
          <a:p>
            <a:pPr algn="l"/>
            <a:r>
              <a:rPr lang="zh-CN" altLang="en-US" sz="3200" b="1" dirty="0">
                <a:solidFill>
                  <a:srgbClr val="55797A"/>
                </a:solidFill>
                <a:effectLst/>
                <a:latin typeface="微软雅黑" panose="020B0503020204020204" pitchFamily="34" charset="-122"/>
                <a:ea typeface="微软雅黑" panose="020B0503020204020204" pitchFamily="34" charset="-122"/>
                <a:sym typeface="+mn-ea"/>
              </a:rPr>
              <a:t>一、技艺训练型项目的典型应用场景</a:t>
            </a:r>
            <a:endParaRPr lang="zh-CN" altLang="en-US" sz="3200" b="1" dirty="0">
              <a:solidFill>
                <a:srgbClr val="55797A"/>
              </a:solidFill>
              <a:effectLst/>
              <a:latin typeface="微软雅黑" panose="020B0503020204020204" pitchFamily="34" charset="-122"/>
              <a:ea typeface="微软雅黑" panose="020B0503020204020204" pitchFamily="34" charset="-122"/>
              <a:sym typeface="+mn-ea"/>
            </a:endParaRPr>
          </a:p>
        </p:txBody>
      </p:sp>
      <p:graphicFrame>
        <p:nvGraphicFramePr>
          <p:cNvPr id="5" name="表格 3"/>
          <p:cNvGraphicFramePr>
            <a:graphicFrameLocks noGrp="1"/>
          </p:cNvGraphicFramePr>
          <p:nvPr>
            <p:custDataLst>
              <p:tags r:id="rId2"/>
            </p:custDataLst>
          </p:nvPr>
        </p:nvGraphicFramePr>
        <p:xfrm>
          <a:off x="321945" y="1146175"/>
          <a:ext cx="11534140" cy="3792220"/>
        </p:xfrm>
        <a:graphic>
          <a:graphicData uri="http://schemas.openxmlformats.org/drawingml/2006/table">
            <a:tbl>
              <a:tblPr firstRow="1" bandRow="1">
                <a:tableStyleId>{F5AB1C69-6EDB-4FF4-983F-18BD219EF322}</a:tableStyleId>
              </a:tblPr>
              <a:tblGrid>
                <a:gridCol w="3686810"/>
                <a:gridCol w="7847330"/>
              </a:tblGrid>
              <a:tr h="586740">
                <a:tc>
                  <a:txBody>
                    <a:bodyPr/>
                    <a:p>
                      <a:pPr algn="ctr">
                        <a:lnSpc>
                          <a:spcPct val="150000"/>
                        </a:lnSpc>
                      </a:pPr>
                      <a:r>
                        <a:rPr lang="zh-CN" altLang="en-US" sz="2000" dirty="0"/>
                        <a:t>典型场景</a:t>
                      </a:r>
                      <a:endParaRPr lang="zh-CN" altLang="en-US" sz="2000" dirty="0"/>
                    </a:p>
                  </a:txBody>
                  <a:tcPr marL="121920" marR="121920" marT="60960" marB="60960" anchor="ctr" anchorCtr="0"/>
                </a:tc>
                <a:tc>
                  <a:txBody>
                    <a:bodyPr/>
                    <a:p>
                      <a:pPr algn="ctr">
                        <a:lnSpc>
                          <a:spcPct val="150000"/>
                        </a:lnSpc>
                      </a:pPr>
                      <a:r>
                        <a:rPr lang="zh-CN" altLang="en-US" sz="2000" dirty="0"/>
                        <a:t>技艺训练型项目实践示例</a:t>
                      </a:r>
                      <a:endParaRPr lang="zh-CN" altLang="en-US" sz="2000" dirty="0"/>
                    </a:p>
                  </a:txBody>
                  <a:tcPr marL="121920" marR="121920" marT="60960" marB="60960" anchor="ctr" anchorCtr="0"/>
                </a:tc>
              </a:tr>
              <a:tr h="523875">
                <a:tc>
                  <a:txBody>
                    <a:bodyPr/>
                    <a:p>
                      <a:pPr>
                        <a:lnSpc>
                          <a:spcPct val="150000"/>
                        </a:lnSpc>
                      </a:pPr>
                      <a:r>
                        <a:rPr lang="zh-CN" altLang="en-US" sz="1800" b="1" dirty="0"/>
                        <a:t>学科课程</a:t>
                      </a:r>
                      <a:r>
                        <a:rPr lang="zh-CN" altLang="en-US" sz="1800" dirty="0"/>
                        <a:t>中的技艺训练</a:t>
                      </a:r>
                      <a:endParaRPr lang="zh-CN" altLang="en-US" sz="1800" dirty="0"/>
                    </a:p>
                  </a:txBody>
                  <a:tcPr marL="121920" marR="121920" marT="60960" marB="60960" anchor="ctr" anchorCtr="0"/>
                </a:tc>
                <a:tc>
                  <a:txBody>
                    <a:bodyPr/>
                    <a:p>
                      <a:pPr>
                        <a:lnSpc>
                          <a:spcPct val="150000"/>
                        </a:lnSpc>
                      </a:pPr>
                      <a:r>
                        <a:rPr lang="zh-CN" altLang="en-US" sz="1800" b="0" dirty="0">
                          <a:solidFill>
                            <a:schemeClr val="tx1"/>
                          </a:solidFill>
                        </a:rPr>
                        <a:t>教师可以</a:t>
                      </a:r>
                      <a:r>
                        <a:rPr lang="zh-CN" altLang="en-US" sz="1800" b="1" dirty="0">
                          <a:solidFill>
                            <a:schemeClr val="accent4">
                              <a:lumMod val="50000"/>
                            </a:schemeClr>
                          </a:solidFill>
                        </a:rPr>
                        <a:t>将传统技艺融入美术课、劳动技术课等</a:t>
                      </a:r>
                      <a:r>
                        <a:rPr lang="zh-CN" altLang="en-US" sz="1800" b="0" dirty="0">
                          <a:solidFill>
                            <a:schemeClr val="tx1"/>
                          </a:solidFill>
                        </a:rPr>
                        <a:t>，如剪纸、竹编的教学</a:t>
                      </a:r>
                      <a:endParaRPr lang="zh-CN" altLang="en-US" sz="1800" b="0" dirty="0">
                        <a:solidFill>
                          <a:schemeClr val="tx1"/>
                        </a:solidFill>
                      </a:endParaRPr>
                    </a:p>
                  </a:txBody>
                  <a:tcPr marL="121920" marR="121920" marT="60960" marB="60960" anchor="ctr" anchorCtr="0"/>
                </a:tc>
              </a:tr>
              <a:tr h="913765">
                <a:tc>
                  <a:txBody>
                    <a:bodyPr/>
                    <a:p>
                      <a:pPr>
                        <a:lnSpc>
                          <a:spcPct val="150000"/>
                        </a:lnSpc>
                      </a:pPr>
                      <a:r>
                        <a:rPr lang="zh-CN" altLang="en-US" sz="1800" b="1" dirty="0"/>
                        <a:t>校内实践活动</a:t>
                      </a:r>
                      <a:r>
                        <a:rPr lang="zh-CN" altLang="en-US" sz="1800" dirty="0"/>
                        <a:t>中的技艺训练</a:t>
                      </a:r>
                      <a:endParaRPr lang="zh-CN" altLang="en-US" sz="1800" dirty="0"/>
                    </a:p>
                  </a:txBody>
                  <a:tcPr marL="121920" marR="121920" marT="60960" marB="60960" anchor="ctr" anchorCtr="0"/>
                </a:tc>
                <a:tc>
                  <a:txBody>
                    <a:bodyPr/>
                    <a:p>
                      <a:pPr>
                        <a:lnSpc>
                          <a:spcPct val="150000"/>
                        </a:lnSpc>
                      </a:pPr>
                      <a:r>
                        <a:rPr lang="zh-CN" altLang="en-US" sz="1800" b="0" dirty="0">
                          <a:solidFill>
                            <a:schemeClr val="tx1"/>
                          </a:solidFill>
                        </a:rPr>
                        <a:t>学校可</a:t>
                      </a:r>
                      <a:r>
                        <a:rPr lang="zh-CN" altLang="en-US" sz="1800" b="1" dirty="0">
                          <a:solidFill>
                            <a:schemeClr val="accent4">
                              <a:lumMod val="50000"/>
                            </a:schemeClr>
                          </a:solidFill>
                        </a:rPr>
                        <a:t>依托社团活动、兴趣小组开展专门训练</a:t>
                      </a:r>
                      <a:r>
                        <a:rPr lang="zh-CN" altLang="en-US" sz="1800" b="0" dirty="0">
                          <a:solidFill>
                            <a:schemeClr val="tx1"/>
                          </a:solidFill>
                        </a:rPr>
                        <a:t>，如组建</a:t>
                      </a:r>
                      <a:r>
                        <a:rPr lang="en-US" altLang="zh-CN" sz="1800" b="0" dirty="0">
                          <a:solidFill>
                            <a:schemeClr val="tx1"/>
                          </a:solidFill>
                        </a:rPr>
                        <a:t>“</a:t>
                      </a:r>
                      <a:r>
                        <a:rPr lang="zh-CN" altLang="en-US" sz="1800" b="0" dirty="0">
                          <a:solidFill>
                            <a:schemeClr val="tx1"/>
                          </a:solidFill>
                        </a:rPr>
                        <a:t>非遗传承</a:t>
                      </a:r>
                      <a:r>
                        <a:rPr lang="en-US" altLang="zh-CN" sz="1800" b="0" dirty="0">
                          <a:solidFill>
                            <a:schemeClr val="tx1"/>
                          </a:solidFill>
                        </a:rPr>
                        <a:t>”</a:t>
                      </a:r>
                      <a:r>
                        <a:rPr lang="zh-CN" altLang="en-US" sz="1800" b="0" dirty="0">
                          <a:solidFill>
                            <a:schemeClr val="tx1"/>
                          </a:solidFill>
                        </a:rPr>
                        <a:t>社团，邀请传承人授课，教授学生刺绣、泥塑、蜡染等技艺</a:t>
                      </a:r>
                      <a:endParaRPr lang="zh-CN" altLang="en-US" sz="1800" b="0" dirty="0">
                        <a:solidFill>
                          <a:schemeClr val="tx1"/>
                        </a:solidFill>
                      </a:endParaRPr>
                    </a:p>
                  </a:txBody>
                  <a:tcPr marL="121920" marR="121920" marT="60960" marB="60960" anchor="ctr" anchorCtr="0"/>
                </a:tc>
              </a:tr>
              <a:tr h="913765">
                <a:tc>
                  <a:txBody>
                    <a:bodyPr/>
                    <a:p>
                      <a:pPr>
                        <a:lnSpc>
                          <a:spcPct val="150000"/>
                        </a:lnSpc>
                      </a:pPr>
                      <a:r>
                        <a:rPr lang="zh-CN" altLang="en-US" sz="1800" b="1" dirty="0"/>
                        <a:t>校外场馆机构</a:t>
                      </a:r>
                      <a:r>
                        <a:rPr lang="zh-CN" altLang="en-US" sz="1800" b="0" dirty="0"/>
                        <a:t>中</a:t>
                      </a:r>
                      <a:r>
                        <a:rPr lang="zh-CN" altLang="en-US" sz="1800" dirty="0"/>
                        <a:t>的技艺训练</a:t>
                      </a:r>
                      <a:endParaRPr lang="zh-CN" altLang="en-US" sz="1800" dirty="0"/>
                    </a:p>
                  </a:txBody>
                  <a:tcPr marL="121920" marR="121920" marT="60960" marB="60960" anchor="ctr" anchorCtr="0"/>
                </a:tc>
                <a:tc>
                  <a:txBody>
                    <a:bodyPr/>
                    <a:p>
                      <a:pPr>
                        <a:lnSpc>
                          <a:spcPct val="150000"/>
                        </a:lnSpc>
                      </a:pPr>
                      <a:r>
                        <a:rPr lang="zh-CN" altLang="en-US" sz="1800" b="0" kern="1200" dirty="0">
                          <a:solidFill>
                            <a:schemeClr val="tx1"/>
                          </a:solidFill>
                          <a:effectLst/>
                        </a:rPr>
                        <a:t>博物馆、非遗展示馆、工艺美术馆等为学生提供了沉浸式学习体验，</a:t>
                      </a:r>
                      <a:r>
                        <a:rPr lang="zh-CN" altLang="en-US" sz="1800" b="1" kern="1200" dirty="0">
                          <a:solidFill>
                            <a:schemeClr val="accent4">
                              <a:lumMod val="50000"/>
                            </a:schemeClr>
                          </a:solidFill>
                          <a:effectLst/>
                        </a:rPr>
                        <a:t>学校可与场馆合作开发主题课程</a:t>
                      </a:r>
                      <a:r>
                        <a:rPr lang="zh-CN" altLang="en-US" sz="1800" b="0" kern="1200" dirty="0">
                          <a:solidFill>
                            <a:schemeClr val="tx1"/>
                          </a:solidFill>
                          <a:effectLst/>
                        </a:rPr>
                        <a:t>，如</a:t>
                      </a:r>
                      <a:r>
                        <a:rPr lang="en-US" altLang="zh-CN" sz="1800" b="0" kern="1200" dirty="0">
                          <a:solidFill>
                            <a:schemeClr val="tx1"/>
                          </a:solidFill>
                          <a:effectLst/>
                        </a:rPr>
                        <a:t>“</a:t>
                      </a:r>
                      <a:r>
                        <a:rPr lang="zh-CN" altLang="en-US" sz="1800" b="0" kern="1200" dirty="0">
                          <a:solidFill>
                            <a:schemeClr val="tx1"/>
                          </a:solidFill>
                          <a:effectLst/>
                        </a:rPr>
                        <a:t>蓝染工坊</a:t>
                      </a:r>
                      <a:r>
                        <a:rPr lang="en-US" altLang="zh-CN" sz="1800" b="0" kern="1200" dirty="0">
                          <a:solidFill>
                            <a:schemeClr val="tx1"/>
                          </a:solidFill>
                          <a:effectLst/>
                        </a:rPr>
                        <a:t>”</a:t>
                      </a:r>
                      <a:r>
                        <a:rPr lang="zh-CN" altLang="en-US" sz="1800" b="0" kern="1200" dirty="0">
                          <a:solidFill>
                            <a:schemeClr val="tx1"/>
                          </a:solidFill>
                          <a:effectLst/>
                        </a:rPr>
                        <a:t>研学课程</a:t>
                      </a:r>
                      <a:endParaRPr lang="zh-CN" altLang="en-US" sz="1800" b="0" kern="1200" dirty="0">
                        <a:solidFill>
                          <a:schemeClr val="tx1"/>
                        </a:solidFill>
                        <a:effectLst/>
                      </a:endParaRPr>
                    </a:p>
                  </a:txBody>
                  <a:tcPr marL="121920" marR="121920" marT="60960" marB="60960" anchor="ctr" anchorCtr="0"/>
                </a:tc>
              </a:tr>
              <a:tr h="854075">
                <a:tc>
                  <a:txBody>
                    <a:bodyPr/>
                    <a:p>
                      <a:pPr>
                        <a:lnSpc>
                          <a:spcPct val="150000"/>
                        </a:lnSpc>
                        <a:buNone/>
                      </a:pPr>
                      <a:r>
                        <a:rPr lang="zh-CN" altLang="en-US" sz="1800" b="1" dirty="0"/>
                        <a:t>传统工坊车间</a:t>
                      </a:r>
                      <a:r>
                        <a:rPr lang="zh-CN" altLang="en-US" sz="1800" dirty="0"/>
                        <a:t>中的技艺训练</a:t>
                      </a:r>
                      <a:endParaRPr lang="zh-CN" altLang="en-US" sz="1800" dirty="0"/>
                    </a:p>
                  </a:txBody>
                  <a:tcPr marL="121920" marR="121920" marT="60960" marB="60960" anchor="ctr" anchorCtr="0"/>
                </a:tc>
                <a:tc>
                  <a:txBody>
                    <a:bodyPr/>
                    <a:p>
                      <a:pPr>
                        <a:lnSpc>
                          <a:spcPct val="150000"/>
                        </a:lnSpc>
                        <a:buNone/>
                      </a:pPr>
                      <a:r>
                        <a:rPr lang="zh-CN" altLang="en-US" sz="1800" b="0" kern="1200" dirty="0">
                          <a:solidFill>
                            <a:schemeClr val="tx1"/>
                          </a:solidFill>
                          <a:effectLst/>
                        </a:rPr>
                        <a:t>学生可以</a:t>
                      </a:r>
                      <a:r>
                        <a:rPr lang="zh-CN" altLang="en-US" sz="1800" b="1" kern="1200" dirty="0">
                          <a:solidFill>
                            <a:schemeClr val="accent4">
                              <a:lumMod val="50000"/>
                            </a:schemeClr>
                          </a:solidFill>
                          <a:effectLst/>
                        </a:rPr>
                        <a:t>直接向民间艺人学习</a:t>
                      </a:r>
                      <a:r>
                        <a:rPr lang="zh-CN" altLang="en-US" sz="1800" b="0" kern="1200" dirty="0">
                          <a:solidFill>
                            <a:schemeClr val="tx1"/>
                          </a:solidFill>
                          <a:effectLst/>
                        </a:rPr>
                        <a:t>，如到铜铺体验铜器制作、到木作坊学习传统木工技艺</a:t>
                      </a:r>
                      <a:endParaRPr lang="zh-CN" altLang="en-US" sz="1800" b="0" kern="1200" dirty="0">
                        <a:solidFill>
                          <a:schemeClr val="tx1"/>
                        </a:solidFill>
                        <a:effectLst/>
                      </a:endParaRPr>
                    </a:p>
                  </a:txBody>
                  <a:tcPr marL="121920" marR="121920" marT="60960" marB="60960" anchor="ctr" anchorCtr="0"/>
                </a:tc>
              </a:tr>
            </a:tbl>
          </a:graphicData>
        </a:graphic>
      </p:graphicFrame>
      <p:sp>
        <p:nvSpPr>
          <p:cNvPr id="100" name="矩形 99"/>
          <p:cNvSpPr/>
          <p:nvPr>
            <p:custDataLst>
              <p:tags r:id="rId3"/>
            </p:custDataLst>
          </p:nvPr>
        </p:nvSpPr>
        <p:spPr>
          <a:xfrm>
            <a:off x="0" y="5423535"/>
            <a:ext cx="12191365" cy="944245"/>
          </a:xfrm>
          <a:prstGeom prst="rect">
            <a:avLst/>
          </a:prstGeom>
        </p:spPr>
        <p:style>
          <a:lnRef idx="0">
            <a:srgbClr val="FFFFFF"/>
          </a:lnRef>
          <a:fillRef idx="3">
            <a:schemeClr val="accent3"/>
          </a:fillRef>
          <a:effectRef idx="0">
            <a:srgbClr val="FFFFFF"/>
          </a:effectRef>
          <a:fontRef idx="minor">
            <a:schemeClr val="dk1"/>
          </a:fontRef>
        </p:style>
        <p:txBody>
          <a:bodyPr rtlCol="0" anchor="ctr"/>
          <a:p>
            <a:pPr algn="ctr"/>
            <a:r>
              <a:rPr lang="zh-CN" altLang="en-US" sz="2400" dirty="0">
                <a:latin typeface="微软雅黑" panose="020B0503020204020204" pitchFamily="34" charset="-122"/>
                <a:ea typeface="微软雅黑" panose="020B0503020204020204" pitchFamily="34" charset="-122"/>
                <a:cs typeface="Times" panose="02020603050405020304" pitchFamily="18" charset="0"/>
                <a:sym typeface="+mn-ea"/>
              </a:rPr>
              <a:t>这些场景各有特色，但都强调</a:t>
            </a:r>
            <a:r>
              <a:rPr lang="zh-CN" altLang="en-US" sz="2400" b="1" dirty="0">
                <a:latin typeface="微软雅黑" panose="020B0503020204020204" pitchFamily="34" charset="-122"/>
                <a:ea typeface="微软雅黑" panose="020B0503020204020204" pitchFamily="34" charset="-122"/>
                <a:cs typeface="Times" panose="02020603050405020304" pitchFamily="18" charset="0"/>
                <a:sym typeface="+mn-ea"/>
              </a:rPr>
              <a:t>在真实情境中习得技艺、传承文化</a:t>
            </a:r>
            <a:endParaRPr lang="zh-CN" altLang="en-US" sz="2400" b="1" dirty="0">
              <a:latin typeface="微软雅黑" panose="020B0503020204020204" pitchFamily="34" charset="-122"/>
              <a:ea typeface="微软雅黑" panose="020B0503020204020204" pitchFamily="34" charset="-122"/>
              <a:cs typeface="Times" panose="02020603050405020304" pitchFamily="18" charset="0"/>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10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6,7,6,7,6,7]}"/>
</p:tagLst>
</file>

<file path=ppt/tags/tag10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10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6,7,6,7,6,7]}"/>
</p:tagLst>
</file>

<file path=ppt/tags/tag10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6,7,6,7,6,7]}"/>
</p:tagLst>
</file>

<file path=ppt/tags/tag105.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321480]}"/>
</p:tagLst>
</file>

<file path=ppt/tags/tag106.xml><?xml version="1.0" encoding="utf-8"?>
<p:tagLst xmlns:p="http://schemas.openxmlformats.org/presentationml/2006/main">
  <p:tag name="KSO_WM_UNIT_TEXTBOXSTYLE_GUID" val="{d0a5619f-524e-4d8b-b444-26367ba76a92}"/>
</p:tagLst>
</file>

<file path=ppt/tags/tag107.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i"/>
  <p:tag name="KSO_WM_UNIT_INDEX" val="1"/>
  <p:tag name="KSO_WM_UNIT_ID" val="mixed20201941_289*i*1"/>
  <p:tag name="KSO_WM_TEMPLATE_CATEGORY" val="mixed"/>
  <p:tag name="KSO_WM_TEMPLATE_INDEX" val="20201941"/>
  <p:tag name="KSO_WM_UNIT_LAYERLEVEL" val="1"/>
  <p:tag name="KSO_WM_TAG_VERSION" val="1.0"/>
  <p:tag name="KSO_WM_BEAUTIFY_FLAG" val="#wm#"/>
  <p:tag name="KSO_WM_UNIT_TEXTBOXSTYLE_GUID" val="{d0a5619f-524e-4d8b-b444-26367ba76a92}"/>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08.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i"/>
  <p:tag name="KSO_WM_UNIT_INDEX" val="2"/>
  <p:tag name="KSO_WM_UNIT_ID" val="mixed20201941_289*i*2"/>
  <p:tag name="KSO_WM_TEMPLATE_CATEGORY" val="mixed"/>
  <p:tag name="KSO_WM_TEMPLATE_INDEX" val="20201941"/>
  <p:tag name="KSO_WM_UNIT_LAYERLEVEL" val="1"/>
  <p:tag name="KSO_WM_TAG_VERSION" val="1.0"/>
  <p:tag name="KSO_WM_BEAUTIFY_FLAG" val="#wm#"/>
  <p:tag name="KSO_WM_UNIT_TEXTBOXSTYLE_GUID" val="{d0a5619f-524e-4d8b-b444-26367ba76a92}"/>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41_289*f*1"/>
  <p:tag name="KSO_WM_TEMPLATE_CATEGORY" val="mixed"/>
  <p:tag name="KSO_WM_TEMPLATE_INDEX" val="20201941"/>
  <p:tag name="KSO_WM_UNIT_LAYERLEVEL" val="1"/>
  <p:tag name="KSO_WM_TAG_VERSION" val="1.0"/>
  <p:tag name="KSO_WM_BEAUTIFY_FLAG" val="#wm#"/>
  <p:tag name="KSO_WM_UNIT_TEXTBOXSTYLE_GUID" val="{d0a5619f-524e-4d8b-b444-26367ba76a92}"/>
  <p:tag name="KSO_WM_UNIT_TEXTBOXSTYLE_TYPE" val="8"/>
  <p:tag name="KSO_WM_UNIT_TEXT_FILL_FORE_SCHEMECOLOR_INDEX_BRIGHTNESS" val="0.25"/>
  <p:tag name="KSO_WM_UNIT_TEXT_FILL_FORE_SCHEMECOLOR_INDEX" val="13"/>
  <p:tag name="KSO_WM_UNIT_TEXT_FILL_TYPE" val="1"/>
</p:tagLst>
</file>

<file path=ppt/tags/tag112.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403298,3322398]}"/>
</p:tagLst>
</file>

<file path=ppt/tags/tag113.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14.xml><?xml version="1.0" encoding="utf-8"?>
<p:tagLst xmlns:p="http://schemas.openxmlformats.org/presentationml/2006/main">
  <p:tag name="TABLE_ENDDRAG_ORIGIN_RECT" val="908*298"/>
  <p:tag name="TABLE_ENDDRAG_RECT" val="25*90*908*298"/>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403298,3322398]}"/>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985_1*l_h_i*1_2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6.7071688818744,&quot;left&quot;:95.17503937007878,&quot;top&quot;:152.17503937007874,&quot;width&quot;:769.6185702490618}"/>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FILL_FORE_SCHEMECOLOR_INDEX" val="2"/>
  <p:tag name="KSO_WM_UNIT_FILL_FORE_SCHEMECOLOR_INDEX_BRIGHTNESS" val="0.6"/>
  <p:tag name="KSO_WM_UNIT_LINE_FORE_SCHEMECOLOR_INDEX" val="5"/>
  <p:tag name="KSO_WM_DIAGRAM_USE_COLOR_VALUE" val="{&quot;color_scheme&quot;:1,&quot;color_type&quot;:1,&quot;theme_color_indexes&quot;:[6,7,6,7,6,7]}"/>
</p:tagLst>
</file>

<file path=ppt/tags/tag118.xml><?xml version="1.0" encoding="utf-8"?>
<p:tagLst xmlns:p="http://schemas.openxmlformats.org/presentationml/2006/main">
  <p:tag name="KSO_WM_UNIT_BLOCK" val="0"/>
  <p:tag name="KSO_WM_UNIT_DEC_AREA_ID" val="c37347cbc0a24348939d931e37367649"/>
  <p:tag name="KSO_WM_UNIT_DEFAULT_FONT" val="12;18;2"/>
  <p:tag name="KSO_WM_UNIT_SUBTYPE" val="a"/>
  <p:tag name="KSO_WM_UNIT_NOCLEAR" val="0"/>
  <p:tag name="KSO_WM_UNIT_VALUE" val="4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85_1*l_h_f*1_2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6.7071688818744,&quot;left&quot;:95.17503937007878,&quot;top&quot;:152.17503937007874,&quot;width&quot;:769.61857024906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TEXT_TYPE" val="1"/>
  <p:tag name="KSO_WM_UNIT_TEXT_LAYER_COUNT" val="1"/>
  <p:tag name="KSO_WM_UNIT_PRESET_TEXT" val="单击此处输入智能图形单击此处输入智能图形单击此处输入智能图形单击此处输入智能图形单击此处输入智能图形"/>
  <p:tag name="KSO_WM_UNIT_TEXT_FILL_FORE_SCHEMECOLOR_INDEX" val="1"/>
  <p:tag name="KSO_WM_UNIT_TEXT_FILL_TYPE" val="1"/>
  <p:tag name="KSO_WM_DIAGRAM_USE_COLOR_VALUE" val="{&quot;color_scheme&quot;:1,&quot;color_type&quot;:1,&quot;theme_color_indexes&quot;:[6,7,6,7,6,7]}"/>
</p:tagLst>
</file>

<file path=ppt/tags/tag119.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DIAGRAM_VIRTUALLY_FRAME" val="{&quot;height&quot;:397.35,&quot;left&quot;:46.3,&quot;top&quot;:112.65,&quot;width&quot;:846.65}"/>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133.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34.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05920_5*n_h_h_i*1_2_1_1"/>
  <p:tag name="KSO_WM_TEMPLATE_CATEGORY" val="diagram"/>
  <p:tag name="KSO_WM_TEMPLATE_INDEX" val="20205920"/>
  <p:tag name="KSO_WM_UNIT_LAYERLEVEL" val="1_1_1_1"/>
  <p:tag name="KSO_WM_TAG_VERSION" val="1.0"/>
  <p:tag name="KSO_WM_UNIT_LINE_FORE_SCHEMECOLOR_INDEX_BRIGHTNESS" val="-0.3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 name="KSO_WM_DIAGRAM_VIRTUALLY_FRAME" val="{&quot;height&quot;:411.1,&quot;left&quot;:69.35,&quot;top&quot;:108.8,&quot;width&quot;:850.95}"/>
</p:tagLst>
</file>

<file path=ppt/tags/tag136.xml><?xml version="1.0" encoding="utf-8"?>
<p:tagLst xmlns:p="http://schemas.openxmlformats.org/presentationml/2006/main">
  <p:tag name="KSO_WM_DIAGRAM_VIRTUALLY_FRAME" val="{&quot;height&quot;:411.1,&quot;left&quot;:69.35,&quot;top&quot;:108.8,&quot;width&quot;:850.95}"/>
</p:tagLst>
</file>

<file path=ppt/tags/tag137.xml><?xml version="1.0" encoding="utf-8"?>
<p:tagLst xmlns:p="http://schemas.openxmlformats.org/presentationml/2006/main">
  <p:tag name="KSO_WM_UNIT_TEXTBOXSTYLE_GUID" val="{a0c58c6e-ce4b-48cc-a5af-2acb7a1b6750}"/>
</p:tagLst>
</file>

<file path=ppt/tags/tag138.xml><?xml version="1.0" encoding="utf-8"?>
<p:tagLst xmlns:p="http://schemas.openxmlformats.org/presentationml/2006/main">
  <p:tag name="KSO_WM_UNIT_TEXTBOXSTYLE_SHAPETYPE" val="1"/>
  <p:tag name="KSO_WM_UNIT_TEXTBOXSTYLE_ADJUSTLEFT" val="0_-36.07503"/>
  <p:tag name="KSO_WM_UNIT_TEXTBOXSTYLE_ADJUSTTOP" val="0_-34.05"/>
  <p:tag name="KSO_WM_UNIT_HIGHLIGHT" val="0"/>
  <p:tag name="KSO_WM_UNIT_COMPATIBLE" val="0"/>
  <p:tag name="KSO_WM_UNIT_DIAGRAM_ISNUMVISUAL" val="0"/>
  <p:tag name="KSO_WM_UNIT_DIAGRAM_ISREFERUNIT" val="0"/>
  <p:tag name="KSO_WM_UNIT_TYPE" val="i"/>
  <p:tag name="KSO_WM_UNIT_INDEX" val="1"/>
  <p:tag name="KSO_WM_UNIT_ID" val="mixed20201941_123*i*1"/>
  <p:tag name="KSO_WM_TEMPLATE_CATEGORY" val="mixed"/>
  <p:tag name="KSO_WM_TEMPLATE_INDEX" val="20201941"/>
  <p:tag name="KSO_WM_UNIT_LAYERLEVEL" val="1"/>
  <p:tag name="KSO_WM_TAG_VERSION" val="1.0"/>
  <p:tag name="KSO_WM_BEAUTIFY_FLAG" val="#wm#"/>
  <p:tag name="KSO_WM_UNIT_TEXTBOXSTYLE_GUID" val="{a0c58c6e-ce4b-48cc-a5af-2acb7a1b6750}"/>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39.xml><?xml version="1.0" encoding="utf-8"?>
<p:tagLst xmlns:p="http://schemas.openxmlformats.org/presentationml/2006/main">
  <p:tag name="KSO_WM_UNIT_TEXTBOXSTYLE_SHAPETYPE" val="1"/>
  <p:tag name="KSO_WM_UNIT_TEXTBOXSTYLE_ADJUSTLEFT" val="100_-3.975037"/>
  <p:tag name="KSO_WM_UNIT_TEXTBOXSTYLE_ADJUSTTOP" val="100_-6.900314"/>
  <p:tag name="KSO_WM_UNIT_HIGHLIGHT" val="0"/>
  <p:tag name="KSO_WM_UNIT_COMPATIBLE" val="0"/>
  <p:tag name="KSO_WM_UNIT_DIAGRAM_ISNUMVISUAL" val="0"/>
  <p:tag name="KSO_WM_UNIT_DIAGRAM_ISREFERUNIT" val="0"/>
  <p:tag name="KSO_WM_UNIT_TYPE" val="i"/>
  <p:tag name="KSO_WM_UNIT_INDEX" val="2"/>
  <p:tag name="KSO_WM_UNIT_ID" val="mixed20201941_123*i*2"/>
  <p:tag name="KSO_WM_TEMPLATE_CATEGORY" val="mixed"/>
  <p:tag name="KSO_WM_TEMPLATE_INDEX" val="20201941"/>
  <p:tag name="KSO_WM_UNIT_LAYERLEVEL" val="1"/>
  <p:tag name="KSO_WM_TAG_VERSION" val="1.0"/>
  <p:tag name="KSO_WM_BEAUTIFY_FLAG" val="#wm#"/>
  <p:tag name="KSO_WM_UNIT_TEXTBOXSTYLE_GUID" val="{a0c58c6e-ce4b-48cc-a5af-2acb7a1b6750}"/>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TEXTBOXSTYLE_SHAPETYPE" val="1"/>
  <p:tag name="KSO_WM_UNIT_TEXTBOXSTYLE_ADJUSTLEFT" val="0_-36.07503"/>
  <p:tag name="KSO_WM_UNIT_TEXTBOXSTYLE_ADJUSTTOP" val="0_-34.05"/>
  <p:tag name="KSO_WM_UNIT_TEXTBOXSTYLE_ADJUSTWIDTH" val="100_72.10001"/>
  <p:tag name="KSO_WM_UNIT_TEXTBOXSTYLE_ADJUSTHEIGTH" val="100_67.14999"/>
  <p:tag name="KSO_WM_UNIT_HIGHLIGHT" val="0"/>
  <p:tag name="KSO_WM_UNIT_COMPATIBLE" val="0"/>
  <p:tag name="KSO_WM_UNIT_DIAGRAM_ISNUMVISUAL" val="0"/>
  <p:tag name="KSO_WM_UNIT_DIAGRAM_ISREFERUNIT" val="0"/>
  <p:tag name="KSO_WM_UNIT_TYPE" val="i"/>
  <p:tag name="KSO_WM_UNIT_INDEX" val="3"/>
  <p:tag name="KSO_WM_UNIT_ID" val="mixed20201941_123*i*3"/>
  <p:tag name="KSO_WM_TEMPLATE_CATEGORY" val="mixed"/>
  <p:tag name="KSO_WM_TEMPLATE_INDEX" val="20201941"/>
  <p:tag name="KSO_WM_UNIT_LAYERLEVEL" val="1"/>
  <p:tag name="KSO_WM_TAG_VERSION" val="1.0"/>
  <p:tag name="KSO_WM_BEAUTIFY_FLAG" val="#wm#"/>
  <p:tag name="KSO_WM_UNIT_TEXTBOXSTYLE_GUID" val="{a0c58c6e-ce4b-48cc-a5af-2acb7a1b6750}"/>
  <p:tag name="KSO_WM_UNIT_LINE_FORE_SCHEMECOLOR_INDEX_BRIGHTNESS" val="0.4"/>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141.xml><?xml version="1.0" encoding="utf-8"?>
<p:tagLst xmlns:p="http://schemas.openxmlformats.org/presentationml/2006/main">
  <p:tag name="KSO_WM_UNIT_TEXTBOXSTYLE_SHAPETYPE" val="1"/>
  <p:tag name="KSO_WM_UNIT_TEXTBOXSTYLE_ADJUSTLEFT" val="0_-25.07503"/>
  <p:tag name="KSO_WM_UNIT_TEXTBOXSTYLE_ADJUSTTOP" val="0_-24"/>
  <p:tag name="KSO_WM_UNIT_TEXTBOXSTYLE_ADJUSTWIDTH" val="100_50.14999"/>
  <p:tag name="KSO_WM_UNIT_TEXTBOXSTYLE_ADJUSTHEIGTH" val="100_47.95"/>
  <p:tag name="KSO_WM_UNIT_HIGHLIGHT" val="0"/>
  <p:tag name="KSO_WM_UNIT_COMPATIBLE" val="0"/>
  <p:tag name="KSO_WM_UNIT_DIAGRAM_ISNUMVISUAL" val="0"/>
  <p:tag name="KSO_WM_UNIT_DIAGRAM_ISREFERUNIT" val="0"/>
  <p:tag name="KSO_WM_UNIT_TYPE" val="i"/>
  <p:tag name="KSO_WM_UNIT_INDEX" val="4"/>
  <p:tag name="KSO_WM_UNIT_ID" val="mixed20201941_123*i*4"/>
  <p:tag name="KSO_WM_TEMPLATE_CATEGORY" val="mixed"/>
  <p:tag name="KSO_WM_TEMPLATE_INDEX" val="20201941"/>
  <p:tag name="KSO_WM_UNIT_LAYERLEVEL" val="1"/>
  <p:tag name="KSO_WM_TAG_VERSION" val="1.0"/>
  <p:tag name="KSO_WM_BEAUTIFY_FLAG" val="#wm#"/>
  <p:tag name="KSO_WM_UNIT_TEXTBOXSTYLE_GUID" val="{a0c58c6e-ce4b-48cc-a5af-2acb7a1b6750}"/>
  <p:tag name="KSO_WM_UNIT_FILL_FORE_SCHEMECOLOR_INDEX_BRIGHTNESS" val="0"/>
  <p:tag name="KSO_WM_UNIT_FILL_FORE_SCHEMECOLOR_INDEX" val="14"/>
  <p:tag name="KSO_WM_UNIT_FILL_TYPE" val="1"/>
  <p:tag name="KSO_WM_UNIT_LINE_FORE_SCHEMECOLOR_INDEX_BRIGHTNESS" val="0.4"/>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142.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985_1*l_h_i*1_2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6.7071688818744,&quot;left&quot;:95.17503937007878,&quot;top&quot;:152.17503937007874,&quot;width&quot;:769.6185702490618}"/>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FILL_FORE_SCHEMECOLOR_INDEX" val="2"/>
  <p:tag name="KSO_WM_UNIT_FILL_FORE_SCHEMECOLOR_INDEX_BRIGHTNESS" val="0.6"/>
  <p:tag name="KSO_WM_UNIT_LINE_FORE_SCHEMECOLOR_INDEX" val="5"/>
  <p:tag name="KSO_WM_DIAGRAM_USE_COLOR_VALUE" val="{&quot;color_scheme&quot;:1,&quot;color_type&quot;:1,&quot;theme_color_indexes&quot;:[6,7,6,7,6,7]}"/>
</p:tagLst>
</file>

<file path=ppt/tags/tag144.xml><?xml version="1.0" encoding="utf-8"?>
<p:tagLst xmlns:p="http://schemas.openxmlformats.org/presentationml/2006/main">
  <p:tag name="KSO_WM_UNIT_BLOCK" val="0"/>
  <p:tag name="KSO_WM_UNIT_DEC_AREA_ID" val="c37347cbc0a24348939d931e37367649"/>
  <p:tag name="KSO_WM_UNIT_DEFAULT_FONT" val="12;18;2"/>
  <p:tag name="KSO_WM_UNIT_SUBTYPE" val="a"/>
  <p:tag name="KSO_WM_UNIT_NOCLEAR" val="0"/>
  <p:tag name="KSO_WM_UNIT_VALUE" val="4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85_1*l_h_f*1_2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6.7071688818744,&quot;left&quot;:95.17503937007878,&quot;top&quot;:152.17503937007874,&quot;width&quot;:769.61857024906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TEXT_TYPE" val="1"/>
  <p:tag name="KSO_WM_UNIT_TEXT_LAYER_COUNT" val="1"/>
  <p:tag name="KSO_WM_UNIT_PRESET_TEXT" val="单击此处输入智能图形单击此处输入智能图形单击此处输入智能图形单击此处输入智能图形单击此处输入智能图形"/>
  <p:tag name="KSO_WM_UNIT_TEXT_FILL_FORE_SCHEMECOLOR_INDEX" val="1"/>
  <p:tag name="KSO_WM_UNIT_TEXT_FILL_TYPE" val="1"/>
  <p:tag name="KSO_WM_DIAGRAM_USE_COLOR_VALUE" val="{&quot;color_scheme&quot;:1,&quot;color_type&quot;:1,&quot;theme_color_indexes&quot;:[6,7,6,7,6,7]}"/>
</p:tagLst>
</file>

<file path=ppt/tags/tag145.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TABLE_ENDDRAG_ORIGIN_RECT" val="424*323"/>
  <p:tag name="TABLE_ENDDRAG_RECT" val="55*91*424*323"/>
</p:tagLst>
</file>

<file path=ppt/tags/tag148.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TABLE_ENDDRAG_ORIGIN_RECT" val="465*352"/>
  <p:tag name="TABLE_ENDDRAG_RECT" val="247*141*465*352"/>
</p:tagLst>
</file>

<file path=ppt/tags/tag151.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152.xml><?xml version="1.0" encoding="utf-8"?>
<p:tagLst xmlns:p="http://schemas.openxmlformats.org/presentationml/2006/main">
  <p:tag name="KSO_WM_DIAGRAM_VIRTUALLY_FRAME" val="{&quot;height&quot;:318.8,&quot;left&quot;:77.3,&quot;top&quot;:153.5,&quot;width&quot;:860.15}"/>
</p:tagLst>
</file>

<file path=ppt/tags/tag15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3_1*l_h_a*1_1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PRESET_TEXT" val="添加标题内容"/>
  <p:tag name="KSO_WM_UNIT_TEXT_FILL_FORE_SCHEMECOLOR_INDEX" val="1"/>
  <p:tag name="KSO_WM_UNIT_TEXT_FILL_TYPE" val="1"/>
  <p:tag name="KSO_WM_DIAGRAM_USE_COLOR_VALUE" val="{&quot;color_scheme&quot;:1,&quot;color_type&quot;:1,&quot;theme_color_indexes&quot;:[6,7,6,7,6,7]}"/>
</p:tagLst>
</file>

<file path=ppt/tags/tag15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3_1*l_h_f*1_1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UNIT_PRESET_TEXT" val="单击此处输入你的项正文，文字是您思想的提炼，单击此处文本"/>
  <p:tag name="KSO_WM_UNIT_TEXT_FILL_FORE_SCHEMECOLOR_INDEX" val="1"/>
  <p:tag name="KSO_WM_UNIT_TEXT_FILL_TYPE" val="1"/>
  <p:tag name="KSO_WM_DIAGRAM_USE_COLOR_VALUE" val="{&quot;color_scheme&quot;:1,&quot;color_type&quot;:1,&quot;theme_color_indexes&quot;:[6,7,6,7,6,7]}"/>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963_1*l_h_i*1_1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UNIT_LINE_FORE_SCHEMECOLOR_INDEX" val="5"/>
  <p:tag name="KSO_WM_DIAGRAM_USE_COLOR_VALUE" val="{&quot;color_scheme&quot;:1,&quot;color_type&quot;:1,&quot;theme_color_indexes&quot;:[6,7,6,7,6,7]}"/>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63_1*l_h_i*1_1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63_1*l_h_i*1_2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63_1*l_h_i*1_4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63_1*l_h_i*1_3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63_1*l_h_a*1_4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PRESET_TEXT" val="添加标题内容"/>
  <p:tag name="KSO_WM_UNIT_TEXT_FILL_FORE_SCHEMECOLOR_INDEX" val="1"/>
  <p:tag name="KSO_WM_UNIT_TEXT_FILL_TYPE" val="1"/>
  <p:tag name="KSO_WM_DIAGRAM_USE_COLOR_VALUE" val="{&quot;color_scheme&quot;:1,&quot;color_type&quot;:1,&quot;theme_color_indexes&quot;:[6,7,6,7,6,7]}"/>
</p:tagLst>
</file>

<file path=ppt/tags/tag16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63_1*l_h_f*1_4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UNIT_PRESET_TEXT" val="单击此处输入你的项正文，文字是您思想的提炼"/>
  <p:tag name="KSO_WM_UNIT_TEXT_FILL_FORE_SCHEMECOLOR_INDEX" val="1"/>
  <p:tag name="KSO_WM_UNIT_TEXT_FILL_TYPE" val="1"/>
  <p:tag name="KSO_WM_DIAGRAM_USE_COLOR_VALUE" val="{&quot;color_scheme&quot;:1,&quot;color_type&quot;:1,&quot;theme_color_indexes&quot;:[6,7,6,7,6,7]}"/>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1963_1*l_h_i*1_4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UNIT_LINE_FORE_SCHEMECOLOR_INDEX" val="5"/>
  <p:tag name="KSO_WM_DIAGRAM_USE_COLOR_VALUE" val="{&quot;color_scheme&quot;:1,&quot;color_type&quot;:1,&quot;theme_color_indexes&quot;:[6,7,6,7,6,7]}"/>
</p:tagLst>
</file>

<file path=ppt/tags/tag16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3_1*l_h_a*1_2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PRESET_TEXT" val="添加标题内容"/>
  <p:tag name="KSO_WM_UNIT_TEXT_FILL_FORE_SCHEMECOLOR_INDEX" val="1"/>
  <p:tag name="KSO_WM_UNIT_TEXT_FILL_TYPE" val="1"/>
  <p:tag name="KSO_WM_DIAGRAM_USE_COLOR_VALUE" val="{&quot;color_scheme&quot;:1,&quot;color_type&quot;:1,&quot;theme_color_indexes&quot;:[6,7,6,7,6,7]}"/>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963_1*l_h_i*1_2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UNIT_LINE_FORE_SCHEMECOLOR_INDEX" val="5"/>
  <p:tag name="KSO_WM_DIAGRAM_USE_COLOR_VALUE" val="{&quot;color_scheme&quot;:1,&quot;color_type&quot;:1,&quot;theme_color_indexes&quot;:[6,7,6,7,6,7]}"/>
</p:tagLst>
</file>

<file path=ppt/tags/tag16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3_1*l_h_a*1_3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PRESET_TEXT" val="添加标题内容"/>
  <p:tag name="KSO_WM_UNIT_TEXT_FILL_FORE_SCHEMECOLOR_INDEX" val="1"/>
  <p:tag name="KSO_WM_UNIT_TEXT_FILL_TYPE" val="1"/>
  <p:tag name="KSO_WM_DIAGRAM_USE_COLOR_VALUE" val="{&quot;color_scheme&quot;:1,&quot;color_type&quot;:1,&quot;theme_color_indexes&quot;:[6,7,6,7,6,7]}"/>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963_1*l_h_i*1_3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UNIT_LINE_FORE_SCHEMECOLOR_INDEX" val="5"/>
  <p:tag name="KSO_WM_DIAGRAM_USE_COLOR_VALUE" val="{&quot;color_scheme&quot;:1,&quot;color_type&quot;:1,&quot;theme_color_indexes&quot;:[6,7,6,7,6,7]}"/>
</p:tagLst>
</file>

<file path=ppt/tags/tag167.xml><?xml version="1.0" encoding="utf-8"?>
<p:tagLst xmlns:p="http://schemas.openxmlformats.org/presentationml/2006/main">
  <p:tag name="KSO_WM_UNIT_VALUE" val="223*22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963_1*l_h_x*1_1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6,7,6,7,6,7]}"/>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963_1*l_i*1_1"/>
  <p:tag name="KSO_WM_TEMPLATE_CATEGORY" val="diagram"/>
  <p:tag name="KSO_WM_TEMPLATE_INDEX" val="20231963"/>
  <p:tag name="KSO_WM_UNIT_LAYERLEVEL" val="1_1"/>
  <p:tag name="KSO_WM_TAG_VERSION" val="3.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solid&quot;:{&quot;brightness&quot;:0,&quot;colorType&quot;:1,&quot;foreColorIndex&quot;:5,&quot;transparency&quot;:0.6399999856948853},&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169.xml><?xml version="1.0" encoding="utf-8"?>
<p:tagLst xmlns:p="http://schemas.openxmlformats.org/presentationml/2006/main">
  <p:tag name="KSO_WM_UNIT_VALUE" val="208*208"/>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1963_1*l_h_x*1_4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6,7,6,7,6,7]}"/>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VALUE" val="209*20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963_1*l_h_x*1_2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6,7,6,7,6,7]}"/>
</p:tagLst>
</file>

<file path=ppt/tags/tag171.xml><?xml version="1.0" encoding="utf-8"?>
<p:tagLst xmlns:p="http://schemas.openxmlformats.org/presentationml/2006/main">
  <p:tag name="KSO_WM_UNIT_VALUE" val="200*2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1963_1*l_h_x*1_3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6,7,6,7,6,7]}"/>
</p:tagLst>
</file>

<file path=ppt/tags/tag17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3_1*l_h_f*1_2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UNIT_PRESET_TEXT" val="单击此处输入你的项正文内容，文字是您思想的提炼"/>
  <p:tag name="KSO_WM_UNIT_TEXT_FILL_FORE_SCHEMECOLOR_INDEX" val="1"/>
  <p:tag name="KSO_WM_UNIT_TEXT_FILL_TYPE" val="1"/>
  <p:tag name="KSO_WM_DIAGRAM_USE_COLOR_VALUE" val="{&quot;color_scheme&quot;:1,&quot;color_type&quot;:1,&quot;theme_color_indexes&quot;:[6,7,6,7,6,7]}"/>
</p:tagLst>
</file>

<file path=ppt/tags/tag17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3_1*l_h_f*1_3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318.8,&quot;left&quot;:77.3,&quot;top&quot;:153.5,&quot;width&quot;:8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UNIT_PRESET_TEXT" val="单击此处输入你的项正文，文字是您思想的提炼，单击此处文本内容"/>
  <p:tag name="KSO_WM_UNIT_TEXT_FILL_FORE_SCHEMECOLOR_INDEX" val="1"/>
  <p:tag name="KSO_WM_UNIT_TEXT_FILL_TYPE" val="1"/>
  <p:tag name="KSO_WM_DIAGRAM_USE_COLOR_VALUE" val="{&quot;color_scheme&quot;:1,&quot;color_type&quot;:1,&quot;theme_color_indexes&quot;:[6,7,6,7,6,7]}"/>
</p:tagLst>
</file>

<file path=ppt/tags/tag174.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175.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176.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177.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178.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TABLE_ENDDRAG_ORIGIN_RECT" val="567*344"/>
  <p:tag name="TABLE_ENDDRAG_RECT" val="266*129*567*344"/>
</p:tagLst>
</file>

<file path=ppt/tags/tag181.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184.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85.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186.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985_1*l_h_i*1_2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6.7071688818744,&quot;left&quot;:95.17503937007878,&quot;top&quot;:152.17503937007874,&quot;width&quot;:769.6185702490618}"/>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FILL_FORE_SCHEMECOLOR_INDEX" val="2"/>
  <p:tag name="KSO_WM_UNIT_FILL_FORE_SCHEMECOLOR_INDEX_BRIGHTNESS" val="0.6"/>
  <p:tag name="KSO_WM_UNIT_LINE_FORE_SCHEMECOLOR_INDEX" val="5"/>
  <p:tag name="KSO_WM_DIAGRAM_USE_COLOR_VALUE" val="{&quot;color_scheme&quot;:1,&quot;color_type&quot;:1,&quot;theme_color_indexes&quot;:[6,7,6,7,6,7]}"/>
</p:tagLst>
</file>

<file path=ppt/tags/tag192.xml><?xml version="1.0" encoding="utf-8"?>
<p:tagLst xmlns:p="http://schemas.openxmlformats.org/presentationml/2006/main">
  <p:tag name="KSO_WM_UNIT_BLOCK" val="0"/>
  <p:tag name="KSO_WM_UNIT_DEC_AREA_ID" val="c37347cbc0a24348939d931e37367649"/>
  <p:tag name="KSO_WM_UNIT_DEFAULT_FONT" val="12;18;2"/>
  <p:tag name="KSO_WM_UNIT_SUBTYPE" val="a"/>
  <p:tag name="KSO_WM_UNIT_NOCLEAR" val="0"/>
  <p:tag name="KSO_WM_UNIT_VALUE" val="4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85_1*l_h_f*1_2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6.7071688818744,&quot;left&quot;:95.17503937007878,&quot;top&quot;:152.17503937007874,&quot;width&quot;:769.61857024906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TEXT_TYPE" val="1"/>
  <p:tag name="KSO_WM_UNIT_TEXT_LAYER_COUNT" val="1"/>
  <p:tag name="KSO_WM_UNIT_PRESET_TEXT" val="单击此处输入智能图形单击此处输入智能图形单击此处输入智能图形单击此处输入智能图形单击此处输入智能图形"/>
  <p:tag name="KSO_WM_UNIT_TEXT_FILL_FORE_SCHEMECOLOR_INDEX" val="1"/>
  <p:tag name="KSO_WM_UNIT_TEXT_FILL_TYPE" val="1"/>
  <p:tag name="KSO_WM_DIAGRAM_USE_COLOR_VALUE" val="{&quot;color_scheme&quot;:1,&quot;color_type&quot;:1,&quot;theme_color_indexes&quot;:[6,7,6,7,6,7]}"/>
</p:tagLst>
</file>

<file path=ppt/tags/tag193.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78,3321480]}"/>
</p:tagLst>
</file>

<file path=ppt/tags/tag196.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9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1*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79.9249606299212,&quot;left&quot;:32.55,&quot;top&quot;:44.17503937007873,&quot;width&quot;:909.5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19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1*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79.9249606299212,&quot;left&quot;:32.55,&quot;top&quot;:44.17503937007873,&quot;width&quot;:90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32"/>
  <p:tag name="KSO_WM_UNIT_TEXT_TYPE" val="1"/>
  <p:tag name="KSO_WM_UNIT_TEXT_LAYER_COUNT" val="1"/>
  <p:tag name="KSO_WM_UNIT_PRESET_TEXT" val="单击此处添加正文，文字是您思想的提炼，请言简意赅的阐述您的观点。单击此处添加正文，文字是您思想的提炼，请言简意赅的阐述您的观点。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5,6,5,6,5,6]}"/>
</p:tagLst>
</file>

<file path=ppt/tags/tag19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1*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79.9249606299212,&quot;left&quot;:32.55,&quot;top&quot;:44.17503937007873,&quot;width&quot;:909.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1*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79.9249606299212,&quot;left&quot;:32.55,&quot;top&quot;:44.17503937007873,&quot;width&quot;:909.5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20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1*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79.9249606299212,&quot;left&quot;:32.55,&quot;top&quot;:44.17503937007873,&quot;width&quot;:90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20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1*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79.9249606299212,&quot;left&quot;:32.55,&quot;top&quot;:44.17503937007873,&quot;width&quot;:909.5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20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1*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79.9249606299212,&quot;left&quot;:32.55,&quot;top&quot;:44.17503937007873,&quot;width&quot;:90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32"/>
  <p:tag name="KSO_WM_UNIT_TEXT_TYPE" val="1"/>
  <p:tag name="KSO_WM_UNIT_TEXT_LAYER_COUNT" val="1"/>
  <p:tag name="KSO_WM_UNIT_PRESET_TEXT" val="单击此处添加正文，文字是您思想的提炼，请言简意赅的阐述您的观点。单击此处添加正文，文字是您思想的提炼，请言简意赅的阐述您的观点。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5,6,5,6,5,6]}"/>
</p:tagLst>
</file>

<file path=ppt/tags/tag20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1*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79.9249606299212,&quot;left&quot;:32.55,&quot;top&quot;:44.17503937007873,&quot;width&quot;:909.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0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1*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79.9249606299212,&quot;left&quot;:32.55,&quot;top&quot;:44.17503937007873,&quot;width&quot;:909.5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20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1*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79.9249606299212,&quot;left&quot;:32.55,&quot;top&quot;:44.17503937007873,&quot;width&quot;:90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207.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10&quot;:[20213352],&quot;65&quot;:[20205081],&quot;70&quot;:[3403298,3322398,3325394,3321412,3321538,3321480,3321478]}"/>
</p:tagLst>
</file>

<file path=ppt/tags/tag208.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09.xml><?xml version="1.0" encoding="utf-8"?>
<p:tagLst xmlns:p="http://schemas.openxmlformats.org/presentationml/2006/main">
  <p:tag name="KSO_WPP_MARK_KEY" val="a2a5eca0-986b-41fe-bf5a-9673f57f7c4a"/>
  <p:tag name="resource_record_key" val="{&quot;10&quot;:[20213352],&quot;65&quot;:[20205081],&quot;70&quot;:[3322233,3403298,3322398,3318475,3325394,3321412,3321538,3318459,3321478,3321480,3319206]}"/>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64.xml><?xml version="1.0" encoding="utf-8"?>
<p:tagLst xmlns:p="http://schemas.openxmlformats.org/presentationml/2006/main">
  <p:tag name="KSO_WM_DIAGRAM_VIRTUALLY_FRAME" val="{&quot;height&quot;:196.15,&quot;left&quot;:130.5,&quot;top&quot;:256.15,&quot;width&quot;:727.65}"/>
</p:tagLst>
</file>

<file path=ppt/tags/tag65.xml><?xml version="1.0" encoding="utf-8"?>
<p:tagLst xmlns:p="http://schemas.openxmlformats.org/presentationml/2006/main">
  <p:tag name="KSO_WM_DIAGRAM_VIRTUALLY_FRAME" val="{&quot;height&quot;:196.15,&quot;left&quot;:130.5,&quot;top&quot;:256.15,&quot;width&quot;:727.65}"/>
</p:tagLst>
</file>

<file path=ppt/tags/tag66.xml><?xml version="1.0" encoding="utf-8"?>
<p:tagLst xmlns:p="http://schemas.openxmlformats.org/presentationml/2006/main">
  <p:tag name="KSO_WM_DIAGRAM_VIRTUALLY_FRAME" val="{&quot;height&quot;:196.15,&quot;left&quot;:130.5,&quot;top&quot;:256.15,&quot;width&quot;:727.65}"/>
</p:tagLst>
</file>

<file path=ppt/tags/tag67.xml><?xml version="1.0" encoding="utf-8"?>
<p:tagLst xmlns:p="http://schemas.openxmlformats.org/presentationml/2006/main">
  <p:tag name="KSO_WM_DIAGRAM_VIRTUALLY_FRAME" val="{&quot;height&quot;:196.15,&quot;left&quot;:130.5,&quot;top&quot;:256.15,&quot;width&quot;:727.65}"/>
</p:tagLst>
</file>

<file path=ppt/tags/tag68.xml><?xml version="1.0" encoding="utf-8"?>
<p:tagLst xmlns:p="http://schemas.openxmlformats.org/presentationml/2006/main">
  <p:tag name="KSO_WM_DIAGRAM_VIRTUALLY_FRAME" val="{&quot;height&quot;:196.15,&quot;left&quot;:130.5,&quot;top&quot;:256.15,&quot;width&quot;:727.65}"/>
</p:tagLst>
</file>

<file path=ppt/tags/tag69.xml><?xml version="1.0" encoding="utf-8"?>
<p:tagLst xmlns:p="http://schemas.openxmlformats.org/presentationml/2006/main">
  <p:tag name="KSO_WM_DIAGRAM_VIRTUALLY_FRAME" val="{&quot;height&quot;:196.15,&quot;left&quot;:130.5,&quot;top&quot;:256.15,&quot;width&quot;:727.6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196.15,&quot;left&quot;:130.5,&quot;top&quot;:256.15,&quot;width&quot;:727.65}"/>
</p:tagLst>
</file>

<file path=ppt/tags/tag71.xml><?xml version="1.0" encoding="utf-8"?>
<p:tagLst xmlns:p="http://schemas.openxmlformats.org/presentationml/2006/main">
  <p:tag name="KSO_WM_DIAGRAM_VIRTUALLY_FRAME" val="{&quot;height&quot;:196.15,&quot;left&quot;:130.5,&quot;top&quot;:256.15,&quot;width&quot;:727.65}"/>
</p:tagLst>
</file>

<file path=ppt/tags/tag72.xml><?xml version="1.0" encoding="utf-8"?>
<p:tagLst xmlns:p="http://schemas.openxmlformats.org/presentationml/2006/main">
  <p:tag name="KSO_WM_DIAGRAM_VIRTUALLY_FRAME" val="{&quot;height&quot;:196.15,&quot;left&quot;:130.5,&quot;top&quot;:256.15,&quot;width&quot;:727.65}"/>
</p:tagLst>
</file>

<file path=ppt/tags/tag73.xml><?xml version="1.0" encoding="utf-8"?>
<p:tagLst xmlns:p="http://schemas.openxmlformats.org/presentationml/2006/main">
  <p:tag name="KSO_WM_DIAGRAM_VIRTUALLY_FRAME" val="{&quot;height&quot;:196.15,&quot;left&quot;:130.5,&quot;top&quot;:256.15,&quot;width&quot;:727.65}"/>
</p:tagLst>
</file>

<file path=ppt/tags/tag74.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75.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7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280.9,&quot;left&quot;:138.3,&quot;top&quot;:129.55,&quot;width&quot;:696.1}"/>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7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280.9,&quot;left&quot;:138.3,&quot;top&quot;:129.55,&quot;width&quot;:696.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78.xml><?xml version="1.0" encoding="utf-8"?>
<p:tagLst xmlns:p="http://schemas.openxmlformats.org/presentationml/2006/main">
  <p:tag name="KSO_WM_DIAGRAM_VIRTUALLY_FRAME" val="{&quot;height&quot;:280.9,&quot;left&quot;:138.3,&quot;top&quot;:129.55,&quot;width&quot;:696.1}"/>
</p:tagLst>
</file>

<file path=ppt/tags/tag7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280.9,&quot;left&quot;:138.3,&quot;top&quot;:129.55,&quot;width&quot;:696.1}"/>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280.9,&quot;left&quot;:138.3,&quot;top&quot;:129.55,&quot;width&quot;:696.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81.xml><?xml version="1.0" encoding="utf-8"?>
<p:tagLst xmlns:p="http://schemas.openxmlformats.org/presentationml/2006/main">
  <p:tag name="KSO_WM_DIAGRAM_VIRTUALLY_FRAME" val="{&quot;height&quot;:280.9,&quot;left&quot;:138.3,&quot;top&quot;:129.55,&quot;width&quot;:696.1}"/>
</p:tagLst>
</file>

<file path=ppt/tags/tag8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280.9,&quot;left&quot;:138.3,&quot;top&quot;:129.55,&quot;width&quot;:696.1}"/>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8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280.9,&quot;left&quot;:138.3,&quot;top&quot;:129.55,&quot;width&quot;:696.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84.xml><?xml version="1.0" encoding="utf-8"?>
<p:tagLst xmlns:p="http://schemas.openxmlformats.org/presentationml/2006/main">
  <p:tag name="KSO_WM_DIAGRAM_VIRTUALLY_FRAME" val="{&quot;height&quot;:280.9,&quot;left&quot;:138.3,&quot;top&quot;:129.55,&quot;width&quot;:696.1}"/>
</p:tagLst>
</file>

<file path=ppt/tags/tag8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280.9,&quot;left&quot;:138.3,&quot;top&quot;:129.55,&quot;width&quot;:696.1}"/>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8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280.9,&quot;left&quot;:138.3,&quot;top&quot;:129.55,&quot;width&quot;:696.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87.xml><?xml version="1.0" encoding="utf-8"?>
<p:tagLst xmlns:p="http://schemas.openxmlformats.org/presentationml/2006/main">
  <p:tag name="KSO_WM_DIAGRAM_VIRTUALLY_FRAME" val="{&quot;height&quot;:280.9,&quot;left&quot;:138.3,&quot;top&quot;:129.55,&quot;width&quot;:696.1}"/>
</p:tagLst>
</file>

<file path=ppt/tags/tag88.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321480]}"/>
</p:tagLst>
</file>

<file path=ppt/tags/tag89.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321480]}"/>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9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6,7,6,7,6,7]}"/>
</p:tagLst>
</file>

<file path=ppt/tags/tag9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9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6,7,6,7,6,7]}"/>
</p:tagLst>
</file>

<file path=ppt/tags/tag9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6,7,6,7,6,7]}"/>
</p:tagLst>
</file>

<file path=ppt/tags/tag9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6,7,6,7,6,7]}"/>
</p:tagLst>
</file>

<file path=ppt/tags/tag9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6,7,6,7,6,7]}"/>
</p:tagLst>
</file>

<file path=ppt/tags/tag9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DIAGRAM_USE_COLOR_VALUE" val="{&quot;color_scheme&quot;:1,&quot;color_type&quot;:1,&quot;theme_color_indexes&quot;:[6,7,6,7,6,7]}"/>
</p:tagLst>
</file>

<file path=ppt/tags/tag9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6,7,6,7,6,7]}"/>
</p:tagLst>
</file>

<file path=ppt/tags/tag9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534.0749606299212,&quot;left&quot;:30.6,&quot;top&quot;:124.57503937007873,&quot;width&quot;:902.8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6,7,6,7,6,7]}"/>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5944</Words>
  <Application>WPS 演示</Application>
  <PresentationFormat>宽屏</PresentationFormat>
  <Paragraphs>462</Paragraphs>
  <Slides>34</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34</vt:i4>
      </vt:variant>
    </vt:vector>
  </HeadingPairs>
  <TitlesOfParts>
    <vt:vector size="49" baseType="lpstr">
      <vt:lpstr>Arial</vt:lpstr>
      <vt:lpstr>宋体</vt:lpstr>
      <vt:lpstr>Wingdings</vt:lpstr>
      <vt:lpstr>微软雅黑</vt:lpstr>
      <vt:lpstr>Wingdings</vt:lpstr>
      <vt:lpstr>汉仪中宋S</vt:lpstr>
      <vt:lpstr>Times New Roman</vt:lpstr>
      <vt:lpstr>等线</vt:lpstr>
      <vt:lpstr>Times</vt:lpstr>
      <vt:lpstr>Arial Unicode MS</vt:lpstr>
      <vt:lpstr>Calibri</vt:lpstr>
      <vt:lpstr>字魂105号-简雅黑</vt:lpstr>
      <vt:lpstr>Times New Roman</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简约几何个人岗位述职报告_x000d_</dc:title>
  <dc:creator>蔡圆圆camille（卡米设计）</dc:creator>
  <cp:lastModifiedBy>谢欢</cp:lastModifiedBy>
  <cp:revision>226</cp:revision>
  <dcterms:created xsi:type="dcterms:W3CDTF">2019-06-19T02:08:00Z</dcterms:created>
  <dcterms:modified xsi:type="dcterms:W3CDTF">2026-02-09T06:24:16Z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2052-12.1.0.24657</vt:lpwstr>
  </property>
  <property fmtid="{D5CDD505-2E9C-101B-9397-08002B2CF9AE}" pid="3" name="KSOTemplateUUID">
    <vt:lpwstr>v1.0_mb_zbmoe+zSTfWS7r/sK8+FwA==</vt:lpwstr>
  </property>
  <property fmtid="{D5CDD505-2E9C-101B-9397-08002B2CF9AE}" pid="4" name="ICV">
    <vt:lpwstr>C889434C5FFB4B9D82B2B81CA4D67A13_13</vt:lpwstr>
  </property>
</Properties>
</file>